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39"/>
  </p:notesMasterIdLst>
  <p:sldIdLst>
    <p:sldId id="443" r:id="rId2"/>
    <p:sldId id="399" r:id="rId3"/>
    <p:sldId id="420" r:id="rId4"/>
    <p:sldId id="446" r:id="rId5"/>
    <p:sldId id="422" r:id="rId6"/>
    <p:sldId id="421" r:id="rId7"/>
    <p:sldId id="415" r:id="rId8"/>
    <p:sldId id="416" r:id="rId9"/>
    <p:sldId id="475" r:id="rId10"/>
    <p:sldId id="445" r:id="rId11"/>
    <p:sldId id="444" r:id="rId12"/>
    <p:sldId id="438" r:id="rId13"/>
    <p:sldId id="439" r:id="rId14"/>
    <p:sldId id="448" r:id="rId15"/>
    <p:sldId id="433" r:id="rId16"/>
    <p:sldId id="434" r:id="rId17"/>
    <p:sldId id="435" r:id="rId18"/>
    <p:sldId id="436" r:id="rId19"/>
    <p:sldId id="437" r:id="rId20"/>
    <p:sldId id="417" r:id="rId21"/>
    <p:sldId id="414" r:id="rId22"/>
    <p:sldId id="413" r:id="rId23"/>
    <p:sldId id="412" r:id="rId24"/>
    <p:sldId id="449" r:id="rId25"/>
    <p:sldId id="451" r:id="rId26"/>
    <p:sldId id="450" r:id="rId27"/>
    <p:sldId id="423" r:id="rId28"/>
    <p:sldId id="424" r:id="rId29"/>
    <p:sldId id="425" r:id="rId30"/>
    <p:sldId id="426" r:id="rId31"/>
    <p:sldId id="427" r:id="rId32"/>
    <p:sldId id="428" r:id="rId33"/>
    <p:sldId id="440" r:id="rId34"/>
    <p:sldId id="441" r:id="rId35"/>
    <p:sldId id="442" r:id="rId36"/>
    <p:sldId id="476" r:id="rId37"/>
    <p:sldId id="474" r:id="rId38"/>
  </p:sldIdLst>
  <p:sldSz cx="9144000" cy="5143500" type="screen16x9"/>
  <p:notesSz cx="6797675" cy="9929813"/>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25373"/>
    <a:srgbClr val="777777"/>
    <a:srgbClr val="CCE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7" autoAdjust="0"/>
    <p:restoredTop sz="94618" autoAdjust="0"/>
  </p:normalViewPr>
  <p:slideViewPr>
    <p:cSldViewPr>
      <p:cViewPr varScale="1">
        <p:scale>
          <a:sx n="115" d="100"/>
          <a:sy n="115" d="100"/>
        </p:scale>
        <p:origin x="-318"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3030E-1C20-4568-A4DC-52AB1A0726A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2FBC26B4-A96D-4D6D-934F-9E2FE2C2702D}">
      <dgm:prSet phldrT="[Текст]" custT="1"/>
      <dgm:spPr/>
      <dgm:t>
        <a:bodyPr/>
        <a:lstStyle/>
        <a:p>
          <a:r>
            <a:rPr lang="ru-RU" sz="1400" b="1" dirty="0">
              <a:latin typeface="Calibri" panose="020F0502020204030204" pitchFamily="34" charset="0"/>
              <a:cs typeface="Calibri" panose="020F0502020204030204" pitchFamily="34" charset="0"/>
            </a:rPr>
            <a:t>Момент определения налоговой базы </a:t>
          </a:r>
        </a:p>
        <a:p>
          <a:r>
            <a:rPr lang="ru-RU" sz="1200" i="1" dirty="0">
              <a:latin typeface="Calibri" panose="020F0502020204030204" pitchFamily="34" charset="0"/>
              <a:cs typeface="Calibri" panose="020F0502020204030204" pitchFamily="34" charset="0"/>
            </a:rPr>
            <a:t>В зависимости от того, что произошло раньше</a:t>
          </a:r>
          <a:endParaRPr lang="ru-RU" sz="1200" dirty="0">
            <a:latin typeface="Calibri" panose="020F0502020204030204" pitchFamily="34" charset="0"/>
            <a:cs typeface="Calibri" panose="020F0502020204030204" pitchFamily="34" charset="0"/>
          </a:endParaRPr>
        </a:p>
      </dgm:t>
    </dgm:pt>
    <dgm:pt modelId="{ACD70427-2DF4-4BAE-AEB4-1E3186A62468}" type="parTrans" cxnId="{FEEB2BD5-5455-464C-9D9C-E848B3D023F8}">
      <dgm:prSet/>
      <dgm:spPr/>
      <dgm:t>
        <a:bodyPr/>
        <a:lstStyle/>
        <a:p>
          <a:endParaRPr lang="ru-RU" sz="1400">
            <a:latin typeface="Calibri" panose="020F0502020204030204" pitchFamily="34" charset="0"/>
            <a:cs typeface="Calibri" panose="020F0502020204030204" pitchFamily="34" charset="0"/>
          </a:endParaRPr>
        </a:p>
      </dgm:t>
    </dgm:pt>
    <dgm:pt modelId="{DAC812FD-89D7-4D09-AFC8-4D46772B1AE0}" type="sibTrans" cxnId="{FEEB2BD5-5455-464C-9D9C-E848B3D023F8}">
      <dgm:prSet/>
      <dgm:spPr/>
      <dgm:t>
        <a:bodyPr/>
        <a:lstStyle/>
        <a:p>
          <a:endParaRPr lang="ru-RU" sz="1400">
            <a:latin typeface="Calibri" panose="020F0502020204030204" pitchFamily="34" charset="0"/>
            <a:cs typeface="Calibri" panose="020F0502020204030204" pitchFamily="34" charset="0"/>
          </a:endParaRPr>
        </a:p>
      </dgm:t>
    </dgm:pt>
    <dgm:pt modelId="{14F53E6B-70D5-4CD3-9B27-14823FF0884D}">
      <dgm:prSet phldrT="[Текст]" custT="1"/>
      <dgm:spPr/>
      <dgm:t>
        <a:bodyPr/>
        <a:lstStyle/>
        <a:p>
          <a:r>
            <a:rPr lang="ru-RU" sz="1400" b="1" dirty="0">
              <a:latin typeface="Calibri" panose="020F0502020204030204" pitchFamily="34" charset="0"/>
              <a:cs typeface="Calibri" panose="020F0502020204030204" pitchFamily="34" charset="0"/>
            </a:rPr>
            <a:t>Дата отгрузки</a:t>
          </a:r>
        </a:p>
        <a:p>
          <a:r>
            <a:rPr lang="ru-RU" sz="1200" b="1" dirty="0">
              <a:latin typeface="Calibri" panose="020F0502020204030204" pitchFamily="34" charset="0"/>
              <a:cs typeface="Calibri" panose="020F0502020204030204" pitchFamily="34" charset="0"/>
            </a:rPr>
            <a:t>пп</a:t>
          </a:r>
          <a:r>
            <a:rPr lang="ru-RU" sz="1200" b="1" dirty="0" smtClean="0">
              <a:latin typeface="Calibri" panose="020F0502020204030204" pitchFamily="34" charset="0"/>
              <a:cs typeface="Calibri" panose="020F0502020204030204" pitchFamily="34" charset="0"/>
            </a:rPr>
            <a:t>. 1.п. 1. ст. 167 </a:t>
          </a:r>
          <a:r>
            <a:rPr lang="ru-RU" sz="1200" b="1" dirty="0">
              <a:latin typeface="Calibri" panose="020F0502020204030204" pitchFamily="34" charset="0"/>
              <a:cs typeface="Calibri" panose="020F0502020204030204" pitchFamily="34" charset="0"/>
            </a:rPr>
            <a:t>НК РФ</a:t>
          </a:r>
        </a:p>
      </dgm:t>
    </dgm:pt>
    <dgm:pt modelId="{E3A00D7C-62E3-4781-AEAF-0ABA5ED91795}" type="parTrans" cxnId="{2050DC14-F9D8-4494-9810-3E0FA74E0ED9}">
      <dgm:prSet/>
      <dgm:spPr/>
      <dgm:t>
        <a:bodyPr/>
        <a:lstStyle/>
        <a:p>
          <a:endParaRPr lang="ru-RU" sz="1400" dirty="0">
            <a:latin typeface="Calibri" panose="020F0502020204030204" pitchFamily="34" charset="0"/>
            <a:cs typeface="Calibri" panose="020F0502020204030204" pitchFamily="34" charset="0"/>
          </a:endParaRPr>
        </a:p>
      </dgm:t>
    </dgm:pt>
    <dgm:pt modelId="{3499271E-4531-4369-8AB7-2EFF31C9D3D6}" type="sibTrans" cxnId="{2050DC14-F9D8-4494-9810-3E0FA74E0ED9}">
      <dgm:prSet/>
      <dgm:spPr/>
      <dgm:t>
        <a:bodyPr/>
        <a:lstStyle/>
        <a:p>
          <a:endParaRPr lang="ru-RU" sz="1400">
            <a:latin typeface="Calibri" panose="020F0502020204030204" pitchFamily="34" charset="0"/>
            <a:cs typeface="Calibri" panose="020F0502020204030204" pitchFamily="34" charset="0"/>
          </a:endParaRPr>
        </a:p>
      </dgm:t>
    </dgm:pt>
    <dgm:pt modelId="{12364236-3B87-4D76-BF5A-FD2F73CF233F}">
      <dgm:prSet phldrT="[Текст]" custT="1"/>
      <dgm:spPr/>
      <dgm:t>
        <a:bodyPr/>
        <a:lstStyle/>
        <a:p>
          <a:pPr>
            <a:spcAft>
              <a:spcPts val="0"/>
            </a:spcAft>
          </a:pPr>
          <a:r>
            <a:rPr lang="ru-RU" sz="1400" b="1" dirty="0">
              <a:latin typeface="Calibri" panose="020F0502020204030204" pitchFamily="34" charset="0"/>
              <a:cs typeface="Calibri" panose="020F0502020204030204" pitchFamily="34" charset="0"/>
            </a:rPr>
            <a:t>Дата оплаты </a:t>
          </a:r>
          <a:r>
            <a:rPr lang="ru-RU" sz="1200" b="1" dirty="0">
              <a:latin typeface="Calibri" panose="020F0502020204030204" pitchFamily="34" charset="0"/>
              <a:cs typeface="Calibri" panose="020F0502020204030204" pitchFamily="34" charset="0"/>
            </a:rPr>
            <a:t>пп</a:t>
          </a:r>
          <a:r>
            <a:rPr lang="ru-RU" sz="1200" b="1" dirty="0" smtClean="0">
              <a:latin typeface="Calibri" panose="020F0502020204030204" pitchFamily="34" charset="0"/>
              <a:cs typeface="Calibri" panose="020F0502020204030204" pitchFamily="34" charset="0"/>
            </a:rPr>
            <a:t>. 2. п. 1.ст. 167 </a:t>
          </a:r>
          <a:r>
            <a:rPr lang="ru-RU" sz="1200" b="1" dirty="0">
              <a:latin typeface="Calibri" panose="020F0502020204030204" pitchFamily="34" charset="0"/>
              <a:cs typeface="Calibri" panose="020F0502020204030204" pitchFamily="34" charset="0"/>
            </a:rPr>
            <a:t>НК РФ </a:t>
          </a:r>
        </a:p>
      </dgm:t>
    </dgm:pt>
    <dgm:pt modelId="{23FA6ECB-DFB8-4F1D-8C16-76BBD01696C6}" type="parTrans" cxnId="{D0C6F0C1-8260-4280-BD0B-91A7450756B0}">
      <dgm:prSet/>
      <dgm:spPr/>
      <dgm:t>
        <a:bodyPr/>
        <a:lstStyle/>
        <a:p>
          <a:endParaRPr lang="ru-RU" sz="1400" dirty="0">
            <a:latin typeface="Calibri" panose="020F0502020204030204" pitchFamily="34" charset="0"/>
            <a:cs typeface="Calibri" panose="020F0502020204030204" pitchFamily="34" charset="0"/>
          </a:endParaRPr>
        </a:p>
      </dgm:t>
    </dgm:pt>
    <dgm:pt modelId="{10B1005A-6CBE-45B1-85C6-03025E08D55F}" type="sibTrans" cxnId="{D0C6F0C1-8260-4280-BD0B-91A7450756B0}">
      <dgm:prSet/>
      <dgm:spPr/>
      <dgm:t>
        <a:bodyPr/>
        <a:lstStyle/>
        <a:p>
          <a:endParaRPr lang="ru-RU" sz="1400">
            <a:latin typeface="Calibri" panose="020F0502020204030204" pitchFamily="34" charset="0"/>
            <a:cs typeface="Calibri" panose="020F0502020204030204" pitchFamily="34" charset="0"/>
          </a:endParaRPr>
        </a:p>
      </dgm:t>
    </dgm:pt>
    <dgm:pt modelId="{C3DC73DF-6E39-4974-A178-2F67504024C7}">
      <dgm:prSet phldrT="[Текст]" custT="1"/>
      <dgm:spPr/>
      <dgm:t>
        <a:bodyPr/>
        <a:lstStyle/>
        <a:p>
          <a:r>
            <a:rPr lang="ru-RU" sz="1400" b="1" dirty="0">
              <a:latin typeface="Calibri" panose="020F0502020204030204" pitchFamily="34" charset="0"/>
              <a:cs typeface="Calibri" panose="020F0502020204030204" pitchFamily="34" charset="0"/>
            </a:rPr>
            <a:t>На дату отгрузки </a:t>
          </a:r>
          <a:r>
            <a:rPr lang="ru-RU" sz="1200" i="1" dirty="0">
              <a:latin typeface="Calibri" panose="020F0502020204030204" pitchFamily="34" charset="0"/>
              <a:cs typeface="Calibri" panose="020F0502020204030204" pitchFamily="34" charset="0"/>
            </a:rPr>
            <a:t>опять возникает момент определения налоговой базы</a:t>
          </a:r>
        </a:p>
        <a:p>
          <a:r>
            <a:rPr lang="ru-RU" sz="1200" b="1" dirty="0">
              <a:latin typeface="Calibri" panose="020F0502020204030204" pitchFamily="34" charset="0"/>
              <a:cs typeface="Calibri" panose="020F0502020204030204" pitchFamily="34" charset="0"/>
            </a:rPr>
            <a:t>п</a:t>
          </a:r>
          <a:r>
            <a:rPr lang="ru-RU" sz="1200" b="1" dirty="0" smtClean="0">
              <a:latin typeface="Calibri" panose="020F0502020204030204" pitchFamily="34" charset="0"/>
              <a:cs typeface="Calibri" panose="020F0502020204030204" pitchFamily="34" charset="0"/>
            </a:rPr>
            <a:t>. 14. ст. 167 </a:t>
          </a:r>
          <a:r>
            <a:rPr lang="ru-RU" sz="1200" b="1" dirty="0">
              <a:latin typeface="Calibri" panose="020F0502020204030204" pitchFamily="34" charset="0"/>
              <a:cs typeface="Calibri" panose="020F0502020204030204" pitchFamily="34" charset="0"/>
            </a:rPr>
            <a:t>НК РФ</a:t>
          </a:r>
        </a:p>
      </dgm:t>
    </dgm:pt>
    <dgm:pt modelId="{96F1F12B-A43C-4408-B67E-8143CD23D0DA}" type="parTrans" cxnId="{D8AD1DA6-BB16-40EC-9CE1-1A59152B0ACD}">
      <dgm:prSet/>
      <dgm:spPr/>
      <dgm:t>
        <a:bodyPr/>
        <a:lstStyle/>
        <a:p>
          <a:endParaRPr lang="ru-RU" sz="1400" dirty="0">
            <a:latin typeface="Calibri" panose="020F0502020204030204" pitchFamily="34" charset="0"/>
            <a:cs typeface="Calibri" panose="020F0502020204030204" pitchFamily="34" charset="0"/>
          </a:endParaRPr>
        </a:p>
      </dgm:t>
    </dgm:pt>
    <dgm:pt modelId="{B7D53D81-F598-4452-81DB-17E6B25B8C04}" type="sibTrans" cxnId="{D8AD1DA6-BB16-40EC-9CE1-1A59152B0ACD}">
      <dgm:prSet/>
      <dgm:spPr/>
      <dgm:t>
        <a:bodyPr/>
        <a:lstStyle/>
        <a:p>
          <a:endParaRPr lang="ru-RU" sz="1400">
            <a:latin typeface="Calibri" panose="020F0502020204030204" pitchFamily="34" charset="0"/>
            <a:cs typeface="Calibri" panose="020F0502020204030204" pitchFamily="34" charset="0"/>
          </a:endParaRPr>
        </a:p>
      </dgm:t>
    </dgm:pt>
    <dgm:pt modelId="{DD06427D-9C5E-495F-992C-255E19D98304}" type="pres">
      <dgm:prSet presAssocID="{4653030E-1C20-4568-A4DC-52AB1A0726A7}" presName="hierChild1" presStyleCnt="0">
        <dgm:presLayoutVars>
          <dgm:chPref val="1"/>
          <dgm:dir/>
          <dgm:animOne val="branch"/>
          <dgm:animLvl val="lvl"/>
          <dgm:resizeHandles/>
        </dgm:presLayoutVars>
      </dgm:prSet>
      <dgm:spPr/>
      <dgm:t>
        <a:bodyPr/>
        <a:lstStyle/>
        <a:p>
          <a:endParaRPr lang="ru-RU"/>
        </a:p>
      </dgm:t>
    </dgm:pt>
    <dgm:pt modelId="{14BCF577-82BD-4D65-B7C9-4D4415D34E64}" type="pres">
      <dgm:prSet presAssocID="{2FBC26B4-A96D-4D6D-934F-9E2FE2C2702D}" presName="hierRoot1" presStyleCnt="0"/>
      <dgm:spPr/>
    </dgm:pt>
    <dgm:pt modelId="{F1431680-0ED9-40E8-AD5F-0A2921BBEB37}" type="pres">
      <dgm:prSet presAssocID="{2FBC26B4-A96D-4D6D-934F-9E2FE2C2702D}" presName="composite" presStyleCnt="0"/>
      <dgm:spPr/>
    </dgm:pt>
    <dgm:pt modelId="{7F86B7DB-3F0C-48D3-93CE-D244C48F5A6D}" type="pres">
      <dgm:prSet presAssocID="{2FBC26B4-A96D-4D6D-934F-9E2FE2C2702D}" presName="background" presStyleLbl="node0" presStyleIdx="0" presStyleCnt="1"/>
      <dgm:spPr/>
    </dgm:pt>
    <dgm:pt modelId="{B2F14220-5D76-4B06-9254-1ABCF7D1CC64}" type="pres">
      <dgm:prSet presAssocID="{2FBC26B4-A96D-4D6D-934F-9E2FE2C2702D}" presName="text" presStyleLbl="fgAcc0" presStyleIdx="0" presStyleCnt="1" custScaleX="362816">
        <dgm:presLayoutVars>
          <dgm:chPref val="3"/>
        </dgm:presLayoutVars>
      </dgm:prSet>
      <dgm:spPr/>
      <dgm:t>
        <a:bodyPr/>
        <a:lstStyle/>
        <a:p>
          <a:endParaRPr lang="ru-RU"/>
        </a:p>
      </dgm:t>
    </dgm:pt>
    <dgm:pt modelId="{CF7741A9-F167-427D-9ECD-1507410A10D3}" type="pres">
      <dgm:prSet presAssocID="{2FBC26B4-A96D-4D6D-934F-9E2FE2C2702D}" presName="hierChild2" presStyleCnt="0"/>
      <dgm:spPr/>
    </dgm:pt>
    <dgm:pt modelId="{698BF305-96B0-4419-ADE5-D1BC64EE8FE1}" type="pres">
      <dgm:prSet presAssocID="{E3A00D7C-62E3-4781-AEAF-0ABA5ED91795}" presName="Name10" presStyleLbl="parChTrans1D2" presStyleIdx="0" presStyleCnt="2"/>
      <dgm:spPr/>
      <dgm:t>
        <a:bodyPr/>
        <a:lstStyle/>
        <a:p>
          <a:endParaRPr lang="ru-RU"/>
        </a:p>
      </dgm:t>
    </dgm:pt>
    <dgm:pt modelId="{0A517F7B-F2DD-4BAA-B75A-9F9582CEAE15}" type="pres">
      <dgm:prSet presAssocID="{14F53E6B-70D5-4CD3-9B27-14823FF0884D}" presName="hierRoot2" presStyleCnt="0"/>
      <dgm:spPr/>
    </dgm:pt>
    <dgm:pt modelId="{6029B561-0A54-4A1A-93ED-85C2A4544B64}" type="pres">
      <dgm:prSet presAssocID="{14F53E6B-70D5-4CD3-9B27-14823FF0884D}" presName="composite2" presStyleCnt="0"/>
      <dgm:spPr/>
    </dgm:pt>
    <dgm:pt modelId="{B9E784EA-8BDD-4425-A6FD-E99202B69684}" type="pres">
      <dgm:prSet presAssocID="{14F53E6B-70D5-4CD3-9B27-14823FF0884D}" presName="background2" presStyleLbl="node2" presStyleIdx="0" presStyleCnt="2"/>
      <dgm:spPr/>
    </dgm:pt>
    <dgm:pt modelId="{BB63C565-22E5-4794-B8D9-6F8FFC6D872E}" type="pres">
      <dgm:prSet presAssocID="{14F53E6B-70D5-4CD3-9B27-14823FF0884D}" presName="text2" presStyleLbl="fgAcc2" presStyleIdx="0" presStyleCnt="2" custScaleX="262718" custLinFactNeighborY="-904">
        <dgm:presLayoutVars>
          <dgm:chPref val="3"/>
        </dgm:presLayoutVars>
      </dgm:prSet>
      <dgm:spPr/>
      <dgm:t>
        <a:bodyPr/>
        <a:lstStyle/>
        <a:p>
          <a:endParaRPr lang="ru-RU"/>
        </a:p>
      </dgm:t>
    </dgm:pt>
    <dgm:pt modelId="{C1DCB06C-EF54-49EC-A5F3-01CA51AE52D6}" type="pres">
      <dgm:prSet presAssocID="{14F53E6B-70D5-4CD3-9B27-14823FF0884D}" presName="hierChild3" presStyleCnt="0"/>
      <dgm:spPr/>
    </dgm:pt>
    <dgm:pt modelId="{CEFB5BC2-B77A-44CD-8B32-B71BFEFDF2A7}" type="pres">
      <dgm:prSet presAssocID="{23FA6ECB-DFB8-4F1D-8C16-76BBD01696C6}" presName="Name10" presStyleLbl="parChTrans1D2" presStyleIdx="1" presStyleCnt="2"/>
      <dgm:spPr/>
      <dgm:t>
        <a:bodyPr/>
        <a:lstStyle/>
        <a:p>
          <a:endParaRPr lang="ru-RU"/>
        </a:p>
      </dgm:t>
    </dgm:pt>
    <dgm:pt modelId="{C2F375D7-D924-4DBC-A6CC-7732D9386CE2}" type="pres">
      <dgm:prSet presAssocID="{12364236-3B87-4D76-BF5A-FD2F73CF233F}" presName="hierRoot2" presStyleCnt="0"/>
      <dgm:spPr/>
    </dgm:pt>
    <dgm:pt modelId="{58D564D3-1BA1-4E88-9D4C-1D6DEA4D33E9}" type="pres">
      <dgm:prSet presAssocID="{12364236-3B87-4D76-BF5A-FD2F73CF233F}" presName="composite2" presStyleCnt="0"/>
      <dgm:spPr/>
    </dgm:pt>
    <dgm:pt modelId="{80248AD4-3B86-4483-BB23-847AA835BA71}" type="pres">
      <dgm:prSet presAssocID="{12364236-3B87-4D76-BF5A-FD2F73CF233F}" presName="background2" presStyleLbl="node2" presStyleIdx="1" presStyleCnt="2"/>
      <dgm:spPr/>
    </dgm:pt>
    <dgm:pt modelId="{C1E0E2B3-3C31-4B07-8EC7-1402BCE683A4}" type="pres">
      <dgm:prSet presAssocID="{12364236-3B87-4D76-BF5A-FD2F73CF233F}" presName="text2" presStyleLbl="fgAcc2" presStyleIdx="1" presStyleCnt="2" custScaleX="271109" custLinFactNeighborX="-1148" custLinFactNeighborY="904">
        <dgm:presLayoutVars>
          <dgm:chPref val="3"/>
        </dgm:presLayoutVars>
      </dgm:prSet>
      <dgm:spPr/>
      <dgm:t>
        <a:bodyPr/>
        <a:lstStyle/>
        <a:p>
          <a:endParaRPr lang="ru-RU"/>
        </a:p>
      </dgm:t>
    </dgm:pt>
    <dgm:pt modelId="{AD56BEA4-4E19-4990-9EA4-E0EB7094D5BD}" type="pres">
      <dgm:prSet presAssocID="{12364236-3B87-4D76-BF5A-FD2F73CF233F}" presName="hierChild3" presStyleCnt="0"/>
      <dgm:spPr/>
    </dgm:pt>
    <dgm:pt modelId="{B7496068-E759-4E2B-900D-33908F1D1A28}" type="pres">
      <dgm:prSet presAssocID="{96F1F12B-A43C-4408-B67E-8143CD23D0DA}" presName="Name17" presStyleLbl="parChTrans1D3" presStyleIdx="0" presStyleCnt="1"/>
      <dgm:spPr/>
      <dgm:t>
        <a:bodyPr/>
        <a:lstStyle/>
        <a:p>
          <a:endParaRPr lang="ru-RU"/>
        </a:p>
      </dgm:t>
    </dgm:pt>
    <dgm:pt modelId="{228F1873-9B30-40C1-B5FE-19D215907472}" type="pres">
      <dgm:prSet presAssocID="{C3DC73DF-6E39-4974-A178-2F67504024C7}" presName="hierRoot3" presStyleCnt="0"/>
      <dgm:spPr/>
    </dgm:pt>
    <dgm:pt modelId="{520C7A11-15B6-479D-8AF0-0229548989B6}" type="pres">
      <dgm:prSet presAssocID="{C3DC73DF-6E39-4974-A178-2F67504024C7}" presName="composite3" presStyleCnt="0"/>
      <dgm:spPr/>
    </dgm:pt>
    <dgm:pt modelId="{583300D3-2DC6-4BB9-AFBE-38EE10E2B8A3}" type="pres">
      <dgm:prSet presAssocID="{C3DC73DF-6E39-4974-A178-2F67504024C7}" presName="background3" presStyleLbl="node3" presStyleIdx="0" presStyleCnt="1"/>
      <dgm:spPr/>
    </dgm:pt>
    <dgm:pt modelId="{7BFFE6A8-A405-49DC-8AFC-3659CD118E7E}" type="pres">
      <dgm:prSet presAssocID="{C3DC73DF-6E39-4974-A178-2F67504024C7}" presName="text3" presStyleLbl="fgAcc3" presStyleIdx="0" presStyleCnt="1" custScaleX="315362">
        <dgm:presLayoutVars>
          <dgm:chPref val="3"/>
        </dgm:presLayoutVars>
      </dgm:prSet>
      <dgm:spPr/>
      <dgm:t>
        <a:bodyPr/>
        <a:lstStyle/>
        <a:p>
          <a:endParaRPr lang="ru-RU"/>
        </a:p>
      </dgm:t>
    </dgm:pt>
    <dgm:pt modelId="{09D5AE4F-9B7A-4E6D-8D6A-81E8ED927195}" type="pres">
      <dgm:prSet presAssocID="{C3DC73DF-6E39-4974-A178-2F67504024C7}" presName="hierChild4" presStyleCnt="0"/>
      <dgm:spPr/>
    </dgm:pt>
  </dgm:ptLst>
  <dgm:cxnLst>
    <dgm:cxn modelId="{ECA1FB53-0C21-4222-847D-76B5F269889C}" type="presOf" srcId="{12364236-3B87-4D76-BF5A-FD2F73CF233F}" destId="{C1E0E2B3-3C31-4B07-8EC7-1402BCE683A4}" srcOrd="0" destOrd="0" presId="urn:microsoft.com/office/officeart/2005/8/layout/hierarchy1"/>
    <dgm:cxn modelId="{3C0A208C-5766-410F-BB10-2FE40F7F4D61}" type="presOf" srcId="{E3A00D7C-62E3-4781-AEAF-0ABA5ED91795}" destId="{698BF305-96B0-4419-ADE5-D1BC64EE8FE1}" srcOrd="0" destOrd="0" presId="urn:microsoft.com/office/officeart/2005/8/layout/hierarchy1"/>
    <dgm:cxn modelId="{4296721B-18EF-42C0-BF75-832616BA95ED}" type="presOf" srcId="{14F53E6B-70D5-4CD3-9B27-14823FF0884D}" destId="{BB63C565-22E5-4794-B8D9-6F8FFC6D872E}" srcOrd="0" destOrd="0" presId="urn:microsoft.com/office/officeart/2005/8/layout/hierarchy1"/>
    <dgm:cxn modelId="{BBEBCC84-37D1-49B8-9DCC-DB72617A22CD}" type="presOf" srcId="{23FA6ECB-DFB8-4F1D-8C16-76BBD01696C6}" destId="{CEFB5BC2-B77A-44CD-8B32-B71BFEFDF2A7}" srcOrd="0" destOrd="0" presId="urn:microsoft.com/office/officeart/2005/8/layout/hierarchy1"/>
    <dgm:cxn modelId="{D0C6F0C1-8260-4280-BD0B-91A7450756B0}" srcId="{2FBC26B4-A96D-4D6D-934F-9E2FE2C2702D}" destId="{12364236-3B87-4D76-BF5A-FD2F73CF233F}" srcOrd="1" destOrd="0" parTransId="{23FA6ECB-DFB8-4F1D-8C16-76BBD01696C6}" sibTransId="{10B1005A-6CBE-45B1-85C6-03025E08D55F}"/>
    <dgm:cxn modelId="{D8AD1DA6-BB16-40EC-9CE1-1A59152B0ACD}" srcId="{12364236-3B87-4D76-BF5A-FD2F73CF233F}" destId="{C3DC73DF-6E39-4974-A178-2F67504024C7}" srcOrd="0" destOrd="0" parTransId="{96F1F12B-A43C-4408-B67E-8143CD23D0DA}" sibTransId="{B7D53D81-F598-4452-81DB-17E6B25B8C04}"/>
    <dgm:cxn modelId="{E9EC7774-85D8-41D5-B16B-87361A850F43}" type="presOf" srcId="{96F1F12B-A43C-4408-B67E-8143CD23D0DA}" destId="{B7496068-E759-4E2B-900D-33908F1D1A28}" srcOrd="0" destOrd="0" presId="urn:microsoft.com/office/officeart/2005/8/layout/hierarchy1"/>
    <dgm:cxn modelId="{197F2951-A5E5-445E-BF79-81A86CF4997D}" type="presOf" srcId="{4653030E-1C20-4568-A4DC-52AB1A0726A7}" destId="{DD06427D-9C5E-495F-992C-255E19D98304}" srcOrd="0" destOrd="0" presId="urn:microsoft.com/office/officeart/2005/8/layout/hierarchy1"/>
    <dgm:cxn modelId="{27D1F950-3711-4B91-9F6F-D4C05E8F2C53}" type="presOf" srcId="{C3DC73DF-6E39-4974-A178-2F67504024C7}" destId="{7BFFE6A8-A405-49DC-8AFC-3659CD118E7E}" srcOrd="0" destOrd="0" presId="urn:microsoft.com/office/officeart/2005/8/layout/hierarchy1"/>
    <dgm:cxn modelId="{12E50297-B2F4-43BD-9DFD-6639D32F5B70}" type="presOf" srcId="{2FBC26B4-A96D-4D6D-934F-9E2FE2C2702D}" destId="{B2F14220-5D76-4B06-9254-1ABCF7D1CC64}" srcOrd="0" destOrd="0" presId="urn:microsoft.com/office/officeart/2005/8/layout/hierarchy1"/>
    <dgm:cxn modelId="{2050DC14-F9D8-4494-9810-3E0FA74E0ED9}" srcId="{2FBC26B4-A96D-4D6D-934F-9E2FE2C2702D}" destId="{14F53E6B-70D5-4CD3-9B27-14823FF0884D}" srcOrd="0" destOrd="0" parTransId="{E3A00D7C-62E3-4781-AEAF-0ABA5ED91795}" sibTransId="{3499271E-4531-4369-8AB7-2EFF31C9D3D6}"/>
    <dgm:cxn modelId="{FEEB2BD5-5455-464C-9D9C-E848B3D023F8}" srcId="{4653030E-1C20-4568-A4DC-52AB1A0726A7}" destId="{2FBC26B4-A96D-4D6D-934F-9E2FE2C2702D}" srcOrd="0" destOrd="0" parTransId="{ACD70427-2DF4-4BAE-AEB4-1E3186A62468}" sibTransId="{DAC812FD-89D7-4D09-AFC8-4D46772B1AE0}"/>
    <dgm:cxn modelId="{04D71B63-9624-4968-893E-8385224C84F5}" type="presParOf" srcId="{DD06427D-9C5E-495F-992C-255E19D98304}" destId="{14BCF577-82BD-4D65-B7C9-4D4415D34E64}" srcOrd="0" destOrd="0" presId="urn:microsoft.com/office/officeart/2005/8/layout/hierarchy1"/>
    <dgm:cxn modelId="{21C3CF39-1540-41E4-B236-A724EFC8FDEC}" type="presParOf" srcId="{14BCF577-82BD-4D65-B7C9-4D4415D34E64}" destId="{F1431680-0ED9-40E8-AD5F-0A2921BBEB37}" srcOrd="0" destOrd="0" presId="urn:microsoft.com/office/officeart/2005/8/layout/hierarchy1"/>
    <dgm:cxn modelId="{C84166E7-F5B5-4284-ACC4-0BDF12174C3F}" type="presParOf" srcId="{F1431680-0ED9-40E8-AD5F-0A2921BBEB37}" destId="{7F86B7DB-3F0C-48D3-93CE-D244C48F5A6D}" srcOrd="0" destOrd="0" presId="urn:microsoft.com/office/officeart/2005/8/layout/hierarchy1"/>
    <dgm:cxn modelId="{0567DC7F-28D9-4AD7-93A0-DC2AE3B81F5A}" type="presParOf" srcId="{F1431680-0ED9-40E8-AD5F-0A2921BBEB37}" destId="{B2F14220-5D76-4B06-9254-1ABCF7D1CC64}" srcOrd="1" destOrd="0" presId="urn:microsoft.com/office/officeart/2005/8/layout/hierarchy1"/>
    <dgm:cxn modelId="{810B8549-F16D-46FA-A17B-F1580DF0DF42}" type="presParOf" srcId="{14BCF577-82BD-4D65-B7C9-4D4415D34E64}" destId="{CF7741A9-F167-427D-9ECD-1507410A10D3}" srcOrd="1" destOrd="0" presId="urn:microsoft.com/office/officeart/2005/8/layout/hierarchy1"/>
    <dgm:cxn modelId="{1F8992D3-E349-4048-9B6B-538D65887A82}" type="presParOf" srcId="{CF7741A9-F167-427D-9ECD-1507410A10D3}" destId="{698BF305-96B0-4419-ADE5-D1BC64EE8FE1}" srcOrd="0" destOrd="0" presId="urn:microsoft.com/office/officeart/2005/8/layout/hierarchy1"/>
    <dgm:cxn modelId="{9820FC46-9A23-427F-91C4-36003D5AF03E}" type="presParOf" srcId="{CF7741A9-F167-427D-9ECD-1507410A10D3}" destId="{0A517F7B-F2DD-4BAA-B75A-9F9582CEAE15}" srcOrd="1" destOrd="0" presId="urn:microsoft.com/office/officeart/2005/8/layout/hierarchy1"/>
    <dgm:cxn modelId="{E3F0F1C1-4261-4787-98C5-340EE9E7CC20}" type="presParOf" srcId="{0A517F7B-F2DD-4BAA-B75A-9F9582CEAE15}" destId="{6029B561-0A54-4A1A-93ED-85C2A4544B64}" srcOrd="0" destOrd="0" presId="urn:microsoft.com/office/officeart/2005/8/layout/hierarchy1"/>
    <dgm:cxn modelId="{D4F208C3-B9FB-493B-A2DD-085CFA3585B9}" type="presParOf" srcId="{6029B561-0A54-4A1A-93ED-85C2A4544B64}" destId="{B9E784EA-8BDD-4425-A6FD-E99202B69684}" srcOrd="0" destOrd="0" presId="urn:microsoft.com/office/officeart/2005/8/layout/hierarchy1"/>
    <dgm:cxn modelId="{C1F06794-481D-4E6D-BDC2-C8B3F58B5E17}" type="presParOf" srcId="{6029B561-0A54-4A1A-93ED-85C2A4544B64}" destId="{BB63C565-22E5-4794-B8D9-6F8FFC6D872E}" srcOrd="1" destOrd="0" presId="urn:microsoft.com/office/officeart/2005/8/layout/hierarchy1"/>
    <dgm:cxn modelId="{D046E817-C0EE-48C5-8BB3-98C16FE025F2}" type="presParOf" srcId="{0A517F7B-F2DD-4BAA-B75A-9F9582CEAE15}" destId="{C1DCB06C-EF54-49EC-A5F3-01CA51AE52D6}" srcOrd="1" destOrd="0" presId="urn:microsoft.com/office/officeart/2005/8/layout/hierarchy1"/>
    <dgm:cxn modelId="{318DDFDB-4D5D-481E-AD64-912C0B4C0E52}" type="presParOf" srcId="{CF7741A9-F167-427D-9ECD-1507410A10D3}" destId="{CEFB5BC2-B77A-44CD-8B32-B71BFEFDF2A7}" srcOrd="2" destOrd="0" presId="urn:microsoft.com/office/officeart/2005/8/layout/hierarchy1"/>
    <dgm:cxn modelId="{87DBA6E2-5ECC-4DED-AD66-11717843236C}" type="presParOf" srcId="{CF7741A9-F167-427D-9ECD-1507410A10D3}" destId="{C2F375D7-D924-4DBC-A6CC-7732D9386CE2}" srcOrd="3" destOrd="0" presId="urn:microsoft.com/office/officeart/2005/8/layout/hierarchy1"/>
    <dgm:cxn modelId="{7717D0CB-6FB6-40E5-A056-11176E0D4BDA}" type="presParOf" srcId="{C2F375D7-D924-4DBC-A6CC-7732D9386CE2}" destId="{58D564D3-1BA1-4E88-9D4C-1D6DEA4D33E9}" srcOrd="0" destOrd="0" presId="urn:microsoft.com/office/officeart/2005/8/layout/hierarchy1"/>
    <dgm:cxn modelId="{9F2FDA44-9E23-44D8-AFAE-740FA78B9F4B}" type="presParOf" srcId="{58D564D3-1BA1-4E88-9D4C-1D6DEA4D33E9}" destId="{80248AD4-3B86-4483-BB23-847AA835BA71}" srcOrd="0" destOrd="0" presId="urn:microsoft.com/office/officeart/2005/8/layout/hierarchy1"/>
    <dgm:cxn modelId="{0070592E-516B-4BCF-B5A2-6817C0D864E1}" type="presParOf" srcId="{58D564D3-1BA1-4E88-9D4C-1D6DEA4D33E9}" destId="{C1E0E2B3-3C31-4B07-8EC7-1402BCE683A4}" srcOrd="1" destOrd="0" presId="urn:microsoft.com/office/officeart/2005/8/layout/hierarchy1"/>
    <dgm:cxn modelId="{C88F2FE3-50B1-4E94-B997-A1ECE975FE8F}" type="presParOf" srcId="{C2F375D7-D924-4DBC-A6CC-7732D9386CE2}" destId="{AD56BEA4-4E19-4990-9EA4-E0EB7094D5BD}" srcOrd="1" destOrd="0" presId="urn:microsoft.com/office/officeart/2005/8/layout/hierarchy1"/>
    <dgm:cxn modelId="{985B2BD5-18A1-4950-B5E9-54620BD7F2A2}" type="presParOf" srcId="{AD56BEA4-4E19-4990-9EA4-E0EB7094D5BD}" destId="{B7496068-E759-4E2B-900D-33908F1D1A28}" srcOrd="0" destOrd="0" presId="urn:microsoft.com/office/officeart/2005/8/layout/hierarchy1"/>
    <dgm:cxn modelId="{D6FF4F03-1986-4133-9E59-F75F43DF7D42}" type="presParOf" srcId="{AD56BEA4-4E19-4990-9EA4-E0EB7094D5BD}" destId="{228F1873-9B30-40C1-B5FE-19D215907472}" srcOrd="1" destOrd="0" presId="urn:microsoft.com/office/officeart/2005/8/layout/hierarchy1"/>
    <dgm:cxn modelId="{2FFDFC5C-5381-4A24-AF4A-68F5E95879EE}" type="presParOf" srcId="{228F1873-9B30-40C1-B5FE-19D215907472}" destId="{520C7A11-15B6-479D-8AF0-0229548989B6}" srcOrd="0" destOrd="0" presId="urn:microsoft.com/office/officeart/2005/8/layout/hierarchy1"/>
    <dgm:cxn modelId="{9465F690-DC80-4A32-A426-AEEE41B32A8F}" type="presParOf" srcId="{520C7A11-15B6-479D-8AF0-0229548989B6}" destId="{583300D3-2DC6-4BB9-AFBE-38EE10E2B8A3}" srcOrd="0" destOrd="0" presId="urn:microsoft.com/office/officeart/2005/8/layout/hierarchy1"/>
    <dgm:cxn modelId="{3855B0CC-C6D0-4C24-ACF5-80DBBF1B1E03}" type="presParOf" srcId="{520C7A11-15B6-479D-8AF0-0229548989B6}" destId="{7BFFE6A8-A405-49DC-8AFC-3659CD118E7E}" srcOrd="1" destOrd="0" presId="urn:microsoft.com/office/officeart/2005/8/layout/hierarchy1"/>
    <dgm:cxn modelId="{58B981CA-C9BA-4F3E-9897-2E4B0C6C33FB}" type="presParOf" srcId="{228F1873-9B30-40C1-B5FE-19D215907472}" destId="{09D5AE4F-9B7A-4E6D-8D6A-81E8ED927195}"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CA702C-F0EA-4D70-8F25-DE96FB43234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ru-RU"/>
        </a:p>
      </dgm:t>
    </dgm:pt>
    <dgm:pt modelId="{0E578DC3-CDFC-4C8F-8713-3363B9E2A0C5}">
      <dgm:prSet phldrT="[Текст]"/>
      <dgm:spPr/>
      <dgm:t>
        <a:bodyPr/>
        <a:lstStyle/>
        <a:p>
          <a:r>
            <a:rPr lang="ru-RU" dirty="0">
              <a:latin typeface="Calibri" panose="020F0502020204030204" pitchFamily="34" charset="0"/>
              <a:cs typeface="Calibri" panose="020F0502020204030204" pitchFamily="34" charset="0"/>
            </a:rPr>
            <a:t>НДС по Необлагаемой деятельности</a:t>
          </a:r>
        </a:p>
      </dgm:t>
    </dgm:pt>
    <dgm:pt modelId="{9F4736A7-E744-4DFD-BBBA-A48974C72788}" type="parTrans" cxnId="{5B8D318E-D2E4-4887-ADCC-371002F0F098}">
      <dgm:prSet/>
      <dgm:spPr/>
      <dgm:t>
        <a:bodyPr/>
        <a:lstStyle/>
        <a:p>
          <a:endParaRPr lang="ru-RU">
            <a:latin typeface="Calibri" panose="020F0502020204030204" pitchFamily="34" charset="0"/>
            <a:cs typeface="Calibri" panose="020F0502020204030204" pitchFamily="34" charset="0"/>
          </a:endParaRPr>
        </a:p>
      </dgm:t>
    </dgm:pt>
    <dgm:pt modelId="{4AA09297-5393-4AE1-83A7-E360DCE48251}" type="sibTrans" cxnId="{5B8D318E-D2E4-4887-ADCC-371002F0F098}">
      <dgm:prSet/>
      <dgm:spPr/>
      <dgm:t>
        <a:bodyPr/>
        <a:lstStyle/>
        <a:p>
          <a:endParaRPr lang="ru-RU">
            <a:latin typeface="Calibri" panose="020F0502020204030204" pitchFamily="34" charset="0"/>
            <a:cs typeface="Calibri" panose="020F0502020204030204" pitchFamily="34" charset="0"/>
          </a:endParaRPr>
        </a:p>
      </dgm:t>
    </dgm:pt>
    <dgm:pt modelId="{C4E446D4-BCD4-42DD-A91D-4ACBBE49E2D9}">
      <dgm:prSet phldrT="[Текст]"/>
      <dgm:spPr/>
      <dgm:t>
        <a:bodyPr/>
        <a:lstStyle/>
        <a:p>
          <a:r>
            <a:rPr lang="ru-RU" dirty="0">
              <a:latin typeface="Calibri" panose="020F0502020204030204" pitchFamily="34" charset="0"/>
              <a:cs typeface="Calibri" panose="020F0502020204030204" pitchFamily="34" charset="0"/>
            </a:rPr>
            <a:t>Учитывается в стоимости</a:t>
          </a:r>
        </a:p>
      </dgm:t>
    </dgm:pt>
    <dgm:pt modelId="{04749A5A-9408-4A98-8A23-A4A0925D78F5}" type="parTrans" cxnId="{4C8AA23E-E7C6-456E-843C-89C3ED6D4C7A}">
      <dgm:prSet/>
      <dgm:spPr/>
      <dgm:t>
        <a:bodyPr/>
        <a:lstStyle/>
        <a:p>
          <a:endParaRPr lang="ru-RU">
            <a:latin typeface="Calibri" panose="020F0502020204030204" pitchFamily="34" charset="0"/>
            <a:cs typeface="Calibri" panose="020F0502020204030204" pitchFamily="34" charset="0"/>
          </a:endParaRPr>
        </a:p>
      </dgm:t>
    </dgm:pt>
    <dgm:pt modelId="{E9DB4156-3EA1-47BB-9512-FB24A4F1532C}" type="sibTrans" cxnId="{4C8AA23E-E7C6-456E-843C-89C3ED6D4C7A}">
      <dgm:prSet/>
      <dgm:spPr/>
      <dgm:t>
        <a:bodyPr/>
        <a:lstStyle/>
        <a:p>
          <a:endParaRPr lang="ru-RU">
            <a:latin typeface="Calibri" panose="020F0502020204030204" pitchFamily="34" charset="0"/>
            <a:cs typeface="Calibri" panose="020F0502020204030204" pitchFamily="34" charset="0"/>
          </a:endParaRPr>
        </a:p>
      </dgm:t>
    </dgm:pt>
    <dgm:pt modelId="{7BD94581-6CE7-46DC-8380-AA232C3D4A29}">
      <dgm:prSet phldrT="[Текст]"/>
      <dgm:spPr/>
      <dgm:t>
        <a:bodyPr/>
        <a:lstStyle/>
        <a:p>
          <a:r>
            <a:rPr lang="ru-RU" dirty="0">
              <a:latin typeface="Calibri" panose="020F0502020204030204" pitchFamily="34" charset="0"/>
              <a:cs typeface="Calibri" panose="020F0502020204030204" pitchFamily="34" charset="0"/>
            </a:rPr>
            <a:t>Правило 5% не применяется</a:t>
          </a:r>
        </a:p>
      </dgm:t>
    </dgm:pt>
    <dgm:pt modelId="{00BFCD91-4E4C-4995-8F53-95227B1F5026}" type="parTrans" cxnId="{EB1B2776-26D2-435C-BFEB-24505DAF7DF2}">
      <dgm:prSet/>
      <dgm:spPr/>
      <dgm:t>
        <a:bodyPr/>
        <a:lstStyle/>
        <a:p>
          <a:endParaRPr lang="ru-RU">
            <a:latin typeface="Calibri" panose="020F0502020204030204" pitchFamily="34" charset="0"/>
            <a:cs typeface="Calibri" panose="020F0502020204030204" pitchFamily="34" charset="0"/>
          </a:endParaRPr>
        </a:p>
      </dgm:t>
    </dgm:pt>
    <dgm:pt modelId="{FFA37687-832D-4044-B17A-F1199411A36D}" type="sibTrans" cxnId="{EB1B2776-26D2-435C-BFEB-24505DAF7DF2}">
      <dgm:prSet/>
      <dgm:spPr/>
      <dgm:t>
        <a:bodyPr/>
        <a:lstStyle/>
        <a:p>
          <a:endParaRPr lang="ru-RU">
            <a:latin typeface="Calibri" panose="020F0502020204030204" pitchFamily="34" charset="0"/>
            <a:cs typeface="Calibri" panose="020F0502020204030204" pitchFamily="34" charset="0"/>
          </a:endParaRPr>
        </a:p>
      </dgm:t>
    </dgm:pt>
    <dgm:pt modelId="{ABF101B4-B303-435B-BAB8-A95F2739F447}">
      <dgm:prSet phldrT="[Текст]"/>
      <dgm:spPr/>
      <dgm:t>
        <a:bodyPr/>
        <a:lstStyle/>
        <a:p>
          <a:r>
            <a:rPr lang="ru-RU" dirty="0">
              <a:latin typeface="Calibri" panose="020F0502020204030204" pitchFamily="34" charset="0"/>
              <a:cs typeface="Calibri" panose="020F0502020204030204" pitchFamily="34" charset="0"/>
            </a:rPr>
            <a:t>НДС по ОБЛАГАЕМОЙ деятельности</a:t>
          </a:r>
        </a:p>
      </dgm:t>
    </dgm:pt>
    <dgm:pt modelId="{88D19250-2FA6-40C7-AC1B-EB6BB3750955}" type="parTrans" cxnId="{FE69145E-A35E-44F7-A06F-9DEF37BA41C9}">
      <dgm:prSet/>
      <dgm:spPr/>
      <dgm:t>
        <a:bodyPr/>
        <a:lstStyle/>
        <a:p>
          <a:endParaRPr lang="ru-RU">
            <a:latin typeface="Calibri" panose="020F0502020204030204" pitchFamily="34" charset="0"/>
            <a:cs typeface="Calibri" panose="020F0502020204030204" pitchFamily="34" charset="0"/>
          </a:endParaRPr>
        </a:p>
      </dgm:t>
    </dgm:pt>
    <dgm:pt modelId="{750FA676-F16F-4ADC-9514-13871ABD959A}" type="sibTrans" cxnId="{FE69145E-A35E-44F7-A06F-9DEF37BA41C9}">
      <dgm:prSet/>
      <dgm:spPr/>
      <dgm:t>
        <a:bodyPr/>
        <a:lstStyle/>
        <a:p>
          <a:endParaRPr lang="ru-RU">
            <a:latin typeface="Calibri" panose="020F0502020204030204" pitchFamily="34" charset="0"/>
            <a:cs typeface="Calibri" panose="020F0502020204030204" pitchFamily="34" charset="0"/>
          </a:endParaRPr>
        </a:p>
      </dgm:t>
    </dgm:pt>
    <dgm:pt modelId="{685EF58B-3EFD-40B2-9B2B-F3F624F2025D}">
      <dgm:prSet phldrT="[Текст]"/>
      <dgm:spPr/>
      <dgm:t>
        <a:bodyPr/>
        <a:lstStyle/>
        <a:p>
          <a:r>
            <a:rPr lang="ru-RU" dirty="0">
              <a:latin typeface="Calibri" panose="020F0502020204030204" pitchFamily="34" charset="0"/>
              <a:cs typeface="Calibri" panose="020F0502020204030204" pitchFamily="34" charset="0"/>
            </a:rPr>
            <a:t>Принимается к вычету</a:t>
          </a:r>
        </a:p>
      </dgm:t>
    </dgm:pt>
    <dgm:pt modelId="{5078181C-4CFC-4F92-A156-4C46EDB3D4F4}" type="parTrans" cxnId="{18B75872-DF22-4760-A70D-F7DF84A7D76C}">
      <dgm:prSet/>
      <dgm:spPr/>
      <dgm:t>
        <a:bodyPr/>
        <a:lstStyle/>
        <a:p>
          <a:endParaRPr lang="ru-RU">
            <a:latin typeface="Calibri" panose="020F0502020204030204" pitchFamily="34" charset="0"/>
            <a:cs typeface="Calibri" panose="020F0502020204030204" pitchFamily="34" charset="0"/>
          </a:endParaRPr>
        </a:p>
      </dgm:t>
    </dgm:pt>
    <dgm:pt modelId="{A8175A53-1CB0-4336-8C36-A02762250FD6}" type="sibTrans" cxnId="{18B75872-DF22-4760-A70D-F7DF84A7D76C}">
      <dgm:prSet/>
      <dgm:spPr/>
      <dgm:t>
        <a:bodyPr/>
        <a:lstStyle/>
        <a:p>
          <a:endParaRPr lang="ru-RU">
            <a:latin typeface="Calibri" panose="020F0502020204030204" pitchFamily="34" charset="0"/>
            <a:cs typeface="Calibri" panose="020F0502020204030204" pitchFamily="34" charset="0"/>
          </a:endParaRPr>
        </a:p>
      </dgm:t>
    </dgm:pt>
    <dgm:pt modelId="{9621E915-A3E4-4E17-AEB1-801FF49184A1}">
      <dgm:prSet phldrT="[Текст]"/>
      <dgm:spPr/>
      <dgm:t>
        <a:bodyPr/>
        <a:lstStyle/>
        <a:p>
          <a:r>
            <a:rPr lang="ru-RU" dirty="0">
              <a:latin typeface="Calibri" panose="020F0502020204030204" pitchFamily="34" charset="0"/>
              <a:cs typeface="Calibri" panose="020F0502020204030204" pitchFamily="34" charset="0"/>
            </a:rPr>
            <a:t>НДС относящийся и к ОБЛАГАЕМОЙ и к Необлагаемой</a:t>
          </a:r>
        </a:p>
        <a:p>
          <a:r>
            <a:rPr lang="ru-RU" dirty="0">
              <a:latin typeface="Calibri" panose="020F0502020204030204" pitchFamily="34" charset="0"/>
              <a:cs typeface="Calibri" panose="020F0502020204030204" pitchFamily="34" charset="0"/>
            </a:rPr>
            <a:t>(распределяемый)</a:t>
          </a:r>
        </a:p>
      </dgm:t>
    </dgm:pt>
    <dgm:pt modelId="{D1E317C0-AE99-4FA7-BE4E-099C742A1E2A}" type="parTrans" cxnId="{ED50396F-E08A-4F90-8F60-037E05C05D85}">
      <dgm:prSet/>
      <dgm:spPr/>
      <dgm:t>
        <a:bodyPr/>
        <a:lstStyle/>
        <a:p>
          <a:endParaRPr lang="ru-RU">
            <a:latin typeface="Calibri" panose="020F0502020204030204" pitchFamily="34" charset="0"/>
            <a:cs typeface="Calibri" panose="020F0502020204030204" pitchFamily="34" charset="0"/>
          </a:endParaRPr>
        </a:p>
      </dgm:t>
    </dgm:pt>
    <dgm:pt modelId="{45E5996B-486C-4590-8D8C-92644F28FC33}" type="sibTrans" cxnId="{ED50396F-E08A-4F90-8F60-037E05C05D85}">
      <dgm:prSet/>
      <dgm:spPr/>
      <dgm:t>
        <a:bodyPr/>
        <a:lstStyle/>
        <a:p>
          <a:endParaRPr lang="ru-RU">
            <a:latin typeface="Calibri" panose="020F0502020204030204" pitchFamily="34" charset="0"/>
            <a:cs typeface="Calibri" panose="020F0502020204030204" pitchFamily="34" charset="0"/>
          </a:endParaRPr>
        </a:p>
      </dgm:t>
    </dgm:pt>
    <dgm:pt modelId="{530CBDA2-00AE-4DB8-91D7-146BC8349EDF}">
      <dgm:prSet phldrT="[Текст]"/>
      <dgm:spPr/>
      <dgm:t>
        <a:bodyPr/>
        <a:lstStyle/>
        <a:p>
          <a:r>
            <a:rPr lang="ru-RU" dirty="0">
              <a:latin typeface="Calibri" panose="020F0502020204030204" pitchFamily="34" charset="0"/>
              <a:cs typeface="Calibri" panose="020F0502020204030204" pitchFamily="34" charset="0"/>
            </a:rPr>
            <a:t>Распределяется в пропорции</a:t>
          </a:r>
        </a:p>
      </dgm:t>
    </dgm:pt>
    <dgm:pt modelId="{1B701375-347E-4773-A5C4-33998A770E6E}" type="parTrans" cxnId="{50CA4BA3-DD0C-4D40-9D63-765F8288D062}">
      <dgm:prSet/>
      <dgm:spPr/>
      <dgm:t>
        <a:bodyPr/>
        <a:lstStyle/>
        <a:p>
          <a:endParaRPr lang="ru-RU">
            <a:latin typeface="Calibri" panose="020F0502020204030204" pitchFamily="34" charset="0"/>
            <a:cs typeface="Calibri" panose="020F0502020204030204" pitchFamily="34" charset="0"/>
          </a:endParaRPr>
        </a:p>
      </dgm:t>
    </dgm:pt>
    <dgm:pt modelId="{9F65CBB1-7A20-48EA-BC00-80DE87E313E6}" type="sibTrans" cxnId="{50CA4BA3-DD0C-4D40-9D63-765F8288D062}">
      <dgm:prSet/>
      <dgm:spPr/>
      <dgm:t>
        <a:bodyPr/>
        <a:lstStyle/>
        <a:p>
          <a:endParaRPr lang="ru-RU">
            <a:latin typeface="Calibri" panose="020F0502020204030204" pitchFamily="34" charset="0"/>
            <a:cs typeface="Calibri" panose="020F0502020204030204" pitchFamily="34" charset="0"/>
          </a:endParaRPr>
        </a:p>
      </dgm:t>
    </dgm:pt>
    <dgm:pt modelId="{C0DDDEDC-1411-403C-ABE3-6556B7795C75}">
      <dgm:prSet phldrT="[Текст]"/>
      <dgm:spPr/>
      <dgm:t>
        <a:bodyPr/>
        <a:lstStyle/>
        <a:p>
          <a:r>
            <a:rPr lang="ru-RU" dirty="0">
              <a:latin typeface="Calibri" panose="020F0502020204030204" pitchFamily="34" charset="0"/>
              <a:cs typeface="Calibri" panose="020F0502020204030204" pitchFamily="34" charset="0"/>
            </a:rPr>
            <a:t>Применяется правило 5%</a:t>
          </a:r>
        </a:p>
      </dgm:t>
    </dgm:pt>
    <dgm:pt modelId="{EC7876BE-1A86-4A22-8BF2-2540A2F95D0D}" type="parTrans" cxnId="{91748802-816D-4DA1-BCD9-0B91D5BB7E5C}">
      <dgm:prSet/>
      <dgm:spPr/>
      <dgm:t>
        <a:bodyPr/>
        <a:lstStyle/>
        <a:p>
          <a:endParaRPr lang="ru-RU">
            <a:latin typeface="Calibri" panose="020F0502020204030204" pitchFamily="34" charset="0"/>
            <a:cs typeface="Calibri" panose="020F0502020204030204" pitchFamily="34" charset="0"/>
          </a:endParaRPr>
        </a:p>
      </dgm:t>
    </dgm:pt>
    <dgm:pt modelId="{594D7F4E-9D80-445B-B921-2331AEF554DE}" type="sibTrans" cxnId="{91748802-816D-4DA1-BCD9-0B91D5BB7E5C}">
      <dgm:prSet/>
      <dgm:spPr/>
      <dgm:t>
        <a:bodyPr/>
        <a:lstStyle/>
        <a:p>
          <a:endParaRPr lang="ru-RU">
            <a:latin typeface="Calibri" panose="020F0502020204030204" pitchFamily="34" charset="0"/>
            <a:cs typeface="Calibri" panose="020F0502020204030204" pitchFamily="34" charset="0"/>
          </a:endParaRPr>
        </a:p>
      </dgm:t>
    </dgm:pt>
    <dgm:pt modelId="{1FD9BB06-68FC-4E47-808B-675E054D93B9}">
      <dgm:prSet/>
      <dgm:spPr/>
      <dgm:t>
        <a:bodyPr/>
        <a:lstStyle/>
        <a:p>
          <a:r>
            <a:rPr lang="ru-RU" dirty="0">
              <a:latin typeface="Calibri" panose="020F0502020204030204" pitchFamily="34" charset="0"/>
              <a:cs typeface="Calibri" panose="020F0502020204030204" pitchFamily="34" charset="0"/>
            </a:rPr>
            <a:t>Правило 5% не применяется</a:t>
          </a:r>
        </a:p>
      </dgm:t>
    </dgm:pt>
    <dgm:pt modelId="{75C38286-371C-4956-A44E-ABD6C0238484}" type="parTrans" cxnId="{5B0E7A11-8FFE-4CC9-8785-79F8947E90B7}">
      <dgm:prSet/>
      <dgm:spPr/>
      <dgm:t>
        <a:bodyPr/>
        <a:lstStyle/>
        <a:p>
          <a:endParaRPr lang="ru-RU">
            <a:latin typeface="Calibri" panose="020F0502020204030204" pitchFamily="34" charset="0"/>
            <a:cs typeface="Calibri" panose="020F0502020204030204" pitchFamily="34" charset="0"/>
          </a:endParaRPr>
        </a:p>
      </dgm:t>
    </dgm:pt>
    <dgm:pt modelId="{D14C3DE8-7C0C-4BC5-B402-3B2DC6DEE01E}" type="sibTrans" cxnId="{5B0E7A11-8FFE-4CC9-8785-79F8947E90B7}">
      <dgm:prSet/>
      <dgm:spPr/>
      <dgm:t>
        <a:bodyPr/>
        <a:lstStyle/>
        <a:p>
          <a:endParaRPr lang="ru-RU">
            <a:latin typeface="Calibri" panose="020F0502020204030204" pitchFamily="34" charset="0"/>
            <a:cs typeface="Calibri" panose="020F0502020204030204" pitchFamily="34" charset="0"/>
          </a:endParaRPr>
        </a:p>
      </dgm:t>
    </dgm:pt>
    <dgm:pt modelId="{1444CA50-563B-4344-925E-867EEB5F8F99}" type="pres">
      <dgm:prSet presAssocID="{8DCA702C-F0EA-4D70-8F25-DE96FB432348}" presName="theList" presStyleCnt="0">
        <dgm:presLayoutVars>
          <dgm:dir/>
          <dgm:animLvl val="lvl"/>
          <dgm:resizeHandles val="exact"/>
        </dgm:presLayoutVars>
      </dgm:prSet>
      <dgm:spPr/>
      <dgm:t>
        <a:bodyPr/>
        <a:lstStyle/>
        <a:p>
          <a:endParaRPr lang="ru-RU"/>
        </a:p>
      </dgm:t>
    </dgm:pt>
    <dgm:pt modelId="{E41B1EE0-98F4-415F-BDBC-EF97EE9246E0}" type="pres">
      <dgm:prSet presAssocID="{0E578DC3-CDFC-4C8F-8713-3363B9E2A0C5}" presName="compNode" presStyleCnt="0"/>
      <dgm:spPr/>
    </dgm:pt>
    <dgm:pt modelId="{81819A8C-E85B-4351-B581-B6D6921B6324}" type="pres">
      <dgm:prSet presAssocID="{0E578DC3-CDFC-4C8F-8713-3363B9E2A0C5}" presName="aNode" presStyleLbl="bgShp" presStyleIdx="0" presStyleCnt="3"/>
      <dgm:spPr/>
      <dgm:t>
        <a:bodyPr/>
        <a:lstStyle/>
        <a:p>
          <a:endParaRPr lang="ru-RU"/>
        </a:p>
      </dgm:t>
    </dgm:pt>
    <dgm:pt modelId="{D5AC1357-72F9-423E-A93C-40E896ACAA72}" type="pres">
      <dgm:prSet presAssocID="{0E578DC3-CDFC-4C8F-8713-3363B9E2A0C5}" presName="textNode" presStyleLbl="bgShp" presStyleIdx="0" presStyleCnt="3"/>
      <dgm:spPr/>
      <dgm:t>
        <a:bodyPr/>
        <a:lstStyle/>
        <a:p>
          <a:endParaRPr lang="ru-RU"/>
        </a:p>
      </dgm:t>
    </dgm:pt>
    <dgm:pt modelId="{2CC1BC25-9FCE-466D-A752-14826B87E285}" type="pres">
      <dgm:prSet presAssocID="{0E578DC3-CDFC-4C8F-8713-3363B9E2A0C5}" presName="compChildNode" presStyleCnt="0"/>
      <dgm:spPr/>
    </dgm:pt>
    <dgm:pt modelId="{E7A215B2-5D4F-4A39-9831-8FC14F6128EB}" type="pres">
      <dgm:prSet presAssocID="{0E578DC3-CDFC-4C8F-8713-3363B9E2A0C5}" presName="theInnerList" presStyleCnt="0"/>
      <dgm:spPr/>
    </dgm:pt>
    <dgm:pt modelId="{5B66CCD3-ED32-4912-AD57-EA286FA17E9C}" type="pres">
      <dgm:prSet presAssocID="{C4E446D4-BCD4-42DD-A91D-4ACBBE49E2D9}" presName="childNode" presStyleLbl="node1" presStyleIdx="0" presStyleCnt="6">
        <dgm:presLayoutVars>
          <dgm:bulletEnabled val="1"/>
        </dgm:presLayoutVars>
      </dgm:prSet>
      <dgm:spPr/>
      <dgm:t>
        <a:bodyPr/>
        <a:lstStyle/>
        <a:p>
          <a:endParaRPr lang="ru-RU"/>
        </a:p>
      </dgm:t>
    </dgm:pt>
    <dgm:pt modelId="{4B1DAB64-A0BA-4A18-A2E3-F2F8CC135DBB}" type="pres">
      <dgm:prSet presAssocID="{C4E446D4-BCD4-42DD-A91D-4ACBBE49E2D9}" presName="aSpace2" presStyleCnt="0"/>
      <dgm:spPr/>
    </dgm:pt>
    <dgm:pt modelId="{AEF43270-E609-4006-A390-9F6B176B932D}" type="pres">
      <dgm:prSet presAssocID="{7BD94581-6CE7-46DC-8380-AA232C3D4A29}" presName="childNode" presStyleLbl="node1" presStyleIdx="1" presStyleCnt="6">
        <dgm:presLayoutVars>
          <dgm:bulletEnabled val="1"/>
        </dgm:presLayoutVars>
      </dgm:prSet>
      <dgm:spPr/>
      <dgm:t>
        <a:bodyPr/>
        <a:lstStyle/>
        <a:p>
          <a:endParaRPr lang="ru-RU"/>
        </a:p>
      </dgm:t>
    </dgm:pt>
    <dgm:pt modelId="{D36CD7DC-6A5A-4FC9-88B3-F0B2EBB2DE93}" type="pres">
      <dgm:prSet presAssocID="{0E578DC3-CDFC-4C8F-8713-3363B9E2A0C5}" presName="aSpace" presStyleCnt="0"/>
      <dgm:spPr/>
    </dgm:pt>
    <dgm:pt modelId="{B930A1EA-6208-4526-9E59-5D05850BB696}" type="pres">
      <dgm:prSet presAssocID="{ABF101B4-B303-435B-BAB8-A95F2739F447}" presName="compNode" presStyleCnt="0"/>
      <dgm:spPr/>
    </dgm:pt>
    <dgm:pt modelId="{CF05574D-9F6B-4F08-A8EE-0F6C3D87CAB6}" type="pres">
      <dgm:prSet presAssocID="{ABF101B4-B303-435B-BAB8-A95F2739F447}" presName="aNode" presStyleLbl="bgShp" presStyleIdx="1" presStyleCnt="3"/>
      <dgm:spPr/>
      <dgm:t>
        <a:bodyPr/>
        <a:lstStyle/>
        <a:p>
          <a:endParaRPr lang="ru-RU"/>
        </a:p>
      </dgm:t>
    </dgm:pt>
    <dgm:pt modelId="{1021BCA5-BDA6-46D7-8D4F-CA084443C830}" type="pres">
      <dgm:prSet presAssocID="{ABF101B4-B303-435B-BAB8-A95F2739F447}" presName="textNode" presStyleLbl="bgShp" presStyleIdx="1" presStyleCnt="3"/>
      <dgm:spPr/>
      <dgm:t>
        <a:bodyPr/>
        <a:lstStyle/>
        <a:p>
          <a:endParaRPr lang="ru-RU"/>
        </a:p>
      </dgm:t>
    </dgm:pt>
    <dgm:pt modelId="{190500D4-6EA4-4A9C-B6DF-591903EBDB79}" type="pres">
      <dgm:prSet presAssocID="{ABF101B4-B303-435B-BAB8-A95F2739F447}" presName="compChildNode" presStyleCnt="0"/>
      <dgm:spPr/>
    </dgm:pt>
    <dgm:pt modelId="{6B70FAF6-EE68-43EF-9F86-B73A7BED9037}" type="pres">
      <dgm:prSet presAssocID="{ABF101B4-B303-435B-BAB8-A95F2739F447}" presName="theInnerList" presStyleCnt="0"/>
      <dgm:spPr/>
    </dgm:pt>
    <dgm:pt modelId="{9CB907FF-72D2-42D2-81F2-C8639506CAE0}" type="pres">
      <dgm:prSet presAssocID="{685EF58B-3EFD-40B2-9B2B-F3F624F2025D}" presName="childNode" presStyleLbl="node1" presStyleIdx="2" presStyleCnt="6">
        <dgm:presLayoutVars>
          <dgm:bulletEnabled val="1"/>
        </dgm:presLayoutVars>
      </dgm:prSet>
      <dgm:spPr/>
      <dgm:t>
        <a:bodyPr/>
        <a:lstStyle/>
        <a:p>
          <a:endParaRPr lang="ru-RU"/>
        </a:p>
      </dgm:t>
    </dgm:pt>
    <dgm:pt modelId="{A3FC8552-1C5B-4B20-BAC3-8D614B0416FB}" type="pres">
      <dgm:prSet presAssocID="{685EF58B-3EFD-40B2-9B2B-F3F624F2025D}" presName="aSpace2" presStyleCnt="0"/>
      <dgm:spPr/>
    </dgm:pt>
    <dgm:pt modelId="{228FB06C-0361-49C8-977D-5272F6884DE5}" type="pres">
      <dgm:prSet presAssocID="{1FD9BB06-68FC-4E47-808B-675E054D93B9}" presName="childNode" presStyleLbl="node1" presStyleIdx="3" presStyleCnt="6">
        <dgm:presLayoutVars>
          <dgm:bulletEnabled val="1"/>
        </dgm:presLayoutVars>
      </dgm:prSet>
      <dgm:spPr/>
      <dgm:t>
        <a:bodyPr/>
        <a:lstStyle/>
        <a:p>
          <a:endParaRPr lang="ru-RU"/>
        </a:p>
      </dgm:t>
    </dgm:pt>
    <dgm:pt modelId="{64DC1358-36D8-4E0D-8D66-1E5D18A344F0}" type="pres">
      <dgm:prSet presAssocID="{ABF101B4-B303-435B-BAB8-A95F2739F447}" presName="aSpace" presStyleCnt="0"/>
      <dgm:spPr/>
    </dgm:pt>
    <dgm:pt modelId="{66377CE5-EFF8-466D-B6C7-499D4A4DB583}" type="pres">
      <dgm:prSet presAssocID="{9621E915-A3E4-4E17-AEB1-801FF49184A1}" presName="compNode" presStyleCnt="0"/>
      <dgm:spPr/>
    </dgm:pt>
    <dgm:pt modelId="{C6A2CE32-B754-4CCB-805B-73B9D3927072}" type="pres">
      <dgm:prSet presAssocID="{9621E915-A3E4-4E17-AEB1-801FF49184A1}" presName="aNode" presStyleLbl="bgShp" presStyleIdx="2" presStyleCnt="3"/>
      <dgm:spPr/>
      <dgm:t>
        <a:bodyPr/>
        <a:lstStyle/>
        <a:p>
          <a:endParaRPr lang="ru-RU"/>
        </a:p>
      </dgm:t>
    </dgm:pt>
    <dgm:pt modelId="{15BFD576-E490-405B-8D63-F08511057A84}" type="pres">
      <dgm:prSet presAssocID="{9621E915-A3E4-4E17-AEB1-801FF49184A1}" presName="textNode" presStyleLbl="bgShp" presStyleIdx="2" presStyleCnt="3"/>
      <dgm:spPr/>
      <dgm:t>
        <a:bodyPr/>
        <a:lstStyle/>
        <a:p>
          <a:endParaRPr lang="ru-RU"/>
        </a:p>
      </dgm:t>
    </dgm:pt>
    <dgm:pt modelId="{11CE03A2-2415-4E28-8D8B-924C192911C3}" type="pres">
      <dgm:prSet presAssocID="{9621E915-A3E4-4E17-AEB1-801FF49184A1}" presName="compChildNode" presStyleCnt="0"/>
      <dgm:spPr/>
    </dgm:pt>
    <dgm:pt modelId="{417CF54B-5EDF-4AA0-BF69-30730FE8DD90}" type="pres">
      <dgm:prSet presAssocID="{9621E915-A3E4-4E17-AEB1-801FF49184A1}" presName="theInnerList" presStyleCnt="0"/>
      <dgm:spPr/>
    </dgm:pt>
    <dgm:pt modelId="{6459DE29-B62A-44B9-A4DF-83E768B3320C}" type="pres">
      <dgm:prSet presAssocID="{530CBDA2-00AE-4DB8-91D7-146BC8349EDF}" presName="childNode" presStyleLbl="node1" presStyleIdx="4" presStyleCnt="6">
        <dgm:presLayoutVars>
          <dgm:bulletEnabled val="1"/>
        </dgm:presLayoutVars>
      </dgm:prSet>
      <dgm:spPr/>
      <dgm:t>
        <a:bodyPr/>
        <a:lstStyle/>
        <a:p>
          <a:endParaRPr lang="ru-RU"/>
        </a:p>
      </dgm:t>
    </dgm:pt>
    <dgm:pt modelId="{00595639-F490-4377-A134-1CA2AB13A08A}" type="pres">
      <dgm:prSet presAssocID="{530CBDA2-00AE-4DB8-91D7-146BC8349EDF}" presName="aSpace2" presStyleCnt="0"/>
      <dgm:spPr/>
    </dgm:pt>
    <dgm:pt modelId="{FAF7A64B-C544-4161-A294-33AC431CB97C}" type="pres">
      <dgm:prSet presAssocID="{C0DDDEDC-1411-403C-ABE3-6556B7795C75}" presName="childNode" presStyleLbl="node1" presStyleIdx="5" presStyleCnt="6" custScaleX="103430">
        <dgm:presLayoutVars>
          <dgm:bulletEnabled val="1"/>
        </dgm:presLayoutVars>
      </dgm:prSet>
      <dgm:spPr/>
      <dgm:t>
        <a:bodyPr/>
        <a:lstStyle/>
        <a:p>
          <a:endParaRPr lang="ru-RU"/>
        </a:p>
      </dgm:t>
    </dgm:pt>
  </dgm:ptLst>
  <dgm:cxnLst>
    <dgm:cxn modelId="{353C032D-7392-4792-8C99-9C5753C1CA1F}" type="presOf" srcId="{ABF101B4-B303-435B-BAB8-A95F2739F447}" destId="{CF05574D-9F6B-4F08-A8EE-0F6C3D87CAB6}" srcOrd="0" destOrd="0" presId="urn:microsoft.com/office/officeart/2005/8/layout/lProcess2"/>
    <dgm:cxn modelId="{50CA4BA3-DD0C-4D40-9D63-765F8288D062}" srcId="{9621E915-A3E4-4E17-AEB1-801FF49184A1}" destId="{530CBDA2-00AE-4DB8-91D7-146BC8349EDF}" srcOrd="0" destOrd="0" parTransId="{1B701375-347E-4773-A5C4-33998A770E6E}" sibTransId="{9F65CBB1-7A20-48EA-BC00-80DE87E313E6}"/>
    <dgm:cxn modelId="{A0BA700E-5CA6-4554-AACF-FC4C1C9B37C6}" type="presOf" srcId="{C4E446D4-BCD4-42DD-A91D-4ACBBE49E2D9}" destId="{5B66CCD3-ED32-4912-AD57-EA286FA17E9C}" srcOrd="0" destOrd="0" presId="urn:microsoft.com/office/officeart/2005/8/layout/lProcess2"/>
    <dgm:cxn modelId="{149F9BA3-79D0-48E8-A55A-EFDC3EC58BAC}" type="presOf" srcId="{C0DDDEDC-1411-403C-ABE3-6556B7795C75}" destId="{FAF7A64B-C544-4161-A294-33AC431CB97C}" srcOrd="0" destOrd="0" presId="urn:microsoft.com/office/officeart/2005/8/layout/lProcess2"/>
    <dgm:cxn modelId="{ED50396F-E08A-4F90-8F60-037E05C05D85}" srcId="{8DCA702C-F0EA-4D70-8F25-DE96FB432348}" destId="{9621E915-A3E4-4E17-AEB1-801FF49184A1}" srcOrd="2" destOrd="0" parTransId="{D1E317C0-AE99-4FA7-BE4E-099C742A1E2A}" sibTransId="{45E5996B-486C-4590-8D8C-92644F28FC33}"/>
    <dgm:cxn modelId="{735C998C-0169-45B7-999A-29C5EBDB70A7}" type="presOf" srcId="{685EF58B-3EFD-40B2-9B2B-F3F624F2025D}" destId="{9CB907FF-72D2-42D2-81F2-C8639506CAE0}" srcOrd="0" destOrd="0" presId="urn:microsoft.com/office/officeart/2005/8/layout/lProcess2"/>
    <dgm:cxn modelId="{17472406-FE06-4250-BB47-DC7C7AA1269B}" type="presOf" srcId="{9621E915-A3E4-4E17-AEB1-801FF49184A1}" destId="{C6A2CE32-B754-4CCB-805B-73B9D3927072}" srcOrd="0" destOrd="0" presId="urn:microsoft.com/office/officeart/2005/8/layout/lProcess2"/>
    <dgm:cxn modelId="{9D657F18-F9FF-416D-9946-84D1EB2A31B6}" type="presOf" srcId="{1FD9BB06-68FC-4E47-808B-675E054D93B9}" destId="{228FB06C-0361-49C8-977D-5272F6884DE5}" srcOrd="0" destOrd="0" presId="urn:microsoft.com/office/officeart/2005/8/layout/lProcess2"/>
    <dgm:cxn modelId="{C9957FAB-5654-40D3-A42C-DE78386AD2A3}" type="presOf" srcId="{0E578DC3-CDFC-4C8F-8713-3363B9E2A0C5}" destId="{D5AC1357-72F9-423E-A93C-40E896ACAA72}" srcOrd="1" destOrd="0" presId="urn:microsoft.com/office/officeart/2005/8/layout/lProcess2"/>
    <dgm:cxn modelId="{909A0F35-6E38-4DEA-BF84-F97134AFC989}" type="presOf" srcId="{9621E915-A3E4-4E17-AEB1-801FF49184A1}" destId="{15BFD576-E490-405B-8D63-F08511057A84}" srcOrd="1" destOrd="0" presId="urn:microsoft.com/office/officeart/2005/8/layout/lProcess2"/>
    <dgm:cxn modelId="{5B0E7A11-8FFE-4CC9-8785-79F8947E90B7}" srcId="{ABF101B4-B303-435B-BAB8-A95F2739F447}" destId="{1FD9BB06-68FC-4E47-808B-675E054D93B9}" srcOrd="1" destOrd="0" parTransId="{75C38286-371C-4956-A44E-ABD6C0238484}" sibTransId="{D14C3DE8-7C0C-4BC5-B402-3B2DC6DEE01E}"/>
    <dgm:cxn modelId="{EA8878B3-3E73-458E-944F-AA0C889D57F0}" type="presOf" srcId="{7BD94581-6CE7-46DC-8380-AA232C3D4A29}" destId="{AEF43270-E609-4006-A390-9F6B176B932D}" srcOrd="0" destOrd="0" presId="urn:microsoft.com/office/officeart/2005/8/layout/lProcess2"/>
    <dgm:cxn modelId="{91748802-816D-4DA1-BCD9-0B91D5BB7E5C}" srcId="{9621E915-A3E4-4E17-AEB1-801FF49184A1}" destId="{C0DDDEDC-1411-403C-ABE3-6556B7795C75}" srcOrd="1" destOrd="0" parTransId="{EC7876BE-1A86-4A22-8BF2-2540A2F95D0D}" sibTransId="{594D7F4E-9D80-445B-B921-2331AEF554DE}"/>
    <dgm:cxn modelId="{4C8AA23E-E7C6-456E-843C-89C3ED6D4C7A}" srcId="{0E578DC3-CDFC-4C8F-8713-3363B9E2A0C5}" destId="{C4E446D4-BCD4-42DD-A91D-4ACBBE49E2D9}" srcOrd="0" destOrd="0" parTransId="{04749A5A-9408-4A98-8A23-A4A0925D78F5}" sibTransId="{E9DB4156-3EA1-47BB-9512-FB24A4F1532C}"/>
    <dgm:cxn modelId="{A7BC8274-3651-4BD9-93E9-A9CB4441D52D}" type="presOf" srcId="{8DCA702C-F0EA-4D70-8F25-DE96FB432348}" destId="{1444CA50-563B-4344-925E-867EEB5F8F99}" srcOrd="0" destOrd="0" presId="urn:microsoft.com/office/officeart/2005/8/layout/lProcess2"/>
    <dgm:cxn modelId="{EB1B2776-26D2-435C-BFEB-24505DAF7DF2}" srcId="{0E578DC3-CDFC-4C8F-8713-3363B9E2A0C5}" destId="{7BD94581-6CE7-46DC-8380-AA232C3D4A29}" srcOrd="1" destOrd="0" parTransId="{00BFCD91-4E4C-4995-8F53-95227B1F5026}" sibTransId="{FFA37687-832D-4044-B17A-F1199411A36D}"/>
    <dgm:cxn modelId="{18B75872-DF22-4760-A70D-F7DF84A7D76C}" srcId="{ABF101B4-B303-435B-BAB8-A95F2739F447}" destId="{685EF58B-3EFD-40B2-9B2B-F3F624F2025D}" srcOrd="0" destOrd="0" parTransId="{5078181C-4CFC-4F92-A156-4C46EDB3D4F4}" sibTransId="{A8175A53-1CB0-4336-8C36-A02762250FD6}"/>
    <dgm:cxn modelId="{F8ED3A49-497B-4BAD-8EEB-69447DF404A6}" type="presOf" srcId="{ABF101B4-B303-435B-BAB8-A95F2739F447}" destId="{1021BCA5-BDA6-46D7-8D4F-CA084443C830}" srcOrd="1" destOrd="0" presId="urn:microsoft.com/office/officeart/2005/8/layout/lProcess2"/>
    <dgm:cxn modelId="{FE69145E-A35E-44F7-A06F-9DEF37BA41C9}" srcId="{8DCA702C-F0EA-4D70-8F25-DE96FB432348}" destId="{ABF101B4-B303-435B-BAB8-A95F2739F447}" srcOrd="1" destOrd="0" parTransId="{88D19250-2FA6-40C7-AC1B-EB6BB3750955}" sibTransId="{750FA676-F16F-4ADC-9514-13871ABD959A}"/>
    <dgm:cxn modelId="{5B8D318E-D2E4-4887-ADCC-371002F0F098}" srcId="{8DCA702C-F0EA-4D70-8F25-DE96FB432348}" destId="{0E578DC3-CDFC-4C8F-8713-3363B9E2A0C5}" srcOrd="0" destOrd="0" parTransId="{9F4736A7-E744-4DFD-BBBA-A48974C72788}" sibTransId="{4AA09297-5393-4AE1-83A7-E360DCE48251}"/>
    <dgm:cxn modelId="{70E75899-AB5F-409A-AC44-8E9F5AB94B83}" type="presOf" srcId="{0E578DC3-CDFC-4C8F-8713-3363B9E2A0C5}" destId="{81819A8C-E85B-4351-B581-B6D6921B6324}" srcOrd="0" destOrd="0" presId="urn:microsoft.com/office/officeart/2005/8/layout/lProcess2"/>
    <dgm:cxn modelId="{B331BE0B-C85D-460A-9A96-9D2D08443193}" type="presOf" srcId="{530CBDA2-00AE-4DB8-91D7-146BC8349EDF}" destId="{6459DE29-B62A-44B9-A4DF-83E768B3320C}" srcOrd="0" destOrd="0" presId="urn:microsoft.com/office/officeart/2005/8/layout/lProcess2"/>
    <dgm:cxn modelId="{22BE2E41-10CA-49F8-A82A-81C38C48B7C3}" type="presParOf" srcId="{1444CA50-563B-4344-925E-867EEB5F8F99}" destId="{E41B1EE0-98F4-415F-BDBC-EF97EE9246E0}" srcOrd="0" destOrd="0" presId="urn:microsoft.com/office/officeart/2005/8/layout/lProcess2"/>
    <dgm:cxn modelId="{845B7041-2899-4061-97D0-798D3C4F0797}" type="presParOf" srcId="{E41B1EE0-98F4-415F-BDBC-EF97EE9246E0}" destId="{81819A8C-E85B-4351-B581-B6D6921B6324}" srcOrd="0" destOrd="0" presId="urn:microsoft.com/office/officeart/2005/8/layout/lProcess2"/>
    <dgm:cxn modelId="{CE95F350-BFF0-4DA3-8E3E-262D09D5C9F0}" type="presParOf" srcId="{E41B1EE0-98F4-415F-BDBC-EF97EE9246E0}" destId="{D5AC1357-72F9-423E-A93C-40E896ACAA72}" srcOrd="1" destOrd="0" presId="urn:microsoft.com/office/officeart/2005/8/layout/lProcess2"/>
    <dgm:cxn modelId="{4AD27B99-0A88-4F35-A97A-EB18C4980DB3}" type="presParOf" srcId="{E41B1EE0-98F4-415F-BDBC-EF97EE9246E0}" destId="{2CC1BC25-9FCE-466D-A752-14826B87E285}" srcOrd="2" destOrd="0" presId="urn:microsoft.com/office/officeart/2005/8/layout/lProcess2"/>
    <dgm:cxn modelId="{B75186D0-B864-4FFF-9899-14813BC5766B}" type="presParOf" srcId="{2CC1BC25-9FCE-466D-A752-14826B87E285}" destId="{E7A215B2-5D4F-4A39-9831-8FC14F6128EB}" srcOrd="0" destOrd="0" presId="urn:microsoft.com/office/officeart/2005/8/layout/lProcess2"/>
    <dgm:cxn modelId="{506EB7F8-02B5-4139-AD8D-22BBF9B2BD27}" type="presParOf" srcId="{E7A215B2-5D4F-4A39-9831-8FC14F6128EB}" destId="{5B66CCD3-ED32-4912-AD57-EA286FA17E9C}" srcOrd="0" destOrd="0" presId="urn:microsoft.com/office/officeart/2005/8/layout/lProcess2"/>
    <dgm:cxn modelId="{39D5E8F5-E411-4DBE-85F9-ED89587EFC5D}" type="presParOf" srcId="{E7A215B2-5D4F-4A39-9831-8FC14F6128EB}" destId="{4B1DAB64-A0BA-4A18-A2E3-F2F8CC135DBB}" srcOrd="1" destOrd="0" presId="urn:microsoft.com/office/officeart/2005/8/layout/lProcess2"/>
    <dgm:cxn modelId="{CB781DCF-3A21-4BC7-BF46-147DCE779C1E}" type="presParOf" srcId="{E7A215B2-5D4F-4A39-9831-8FC14F6128EB}" destId="{AEF43270-E609-4006-A390-9F6B176B932D}" srcOrd="2" destOrd="0" presId="urn:microsoft.com/office/officeart/2005/8/layout/lProcess2"/>
    <dgm:cxn modelId="{15B5CD4D-91E8-4A67-AD8D-4BDD46442690}" type="presParOf" srcId="{1444CA50-563B-4344-925E-867EEB5F8F99}" destId="{D36CD7DC-6A5A-4FC9-88B3-F0B2EBB2DE93}" srcOrd="1" destOrd="0" presId="urn:microsoft.com/office/officeart/2005/8/layout/lProcess2"/>
    <dgm:cxn modelId="{F3037FE5-0E05-4EF2-A306-23CE2756AEDC}" type="presParOf" srcId="{1444CA50-563B-4344-925E-867EEB5F8F99}" destId="{B930A1EA-6208-4526-9E59-5D05850BB696}" srcOrd="2" destOrd="0" presId="urn:microsoft.com/office/officeart/2005/8/layout/lProcess2"/>
    <dgm:cxn modelId="{D004D38A-BE33-4ACB-B462-00A3873CF458}" type="presParOf" srcId="{B930A1EA-6208-4526-9E59-5D05850BB696}" destId="{CF05574D-9F6B-4F08-A8EE-0F6C3D87CAB6}" srcOrd="0" destOrd="0" presId="urn:microsoft.com/office/officeart/2005/8/layout/lProcess2"/>
    <dgm:cxn modelId="{E723FB9D-6CA8-4D84-B976-6D9864BBD180}" type="presParOf" srcId="{B930A1EA-6208-4526-9E59-5D05850BB696}" destId="{1021BCA5-BDA6-46D7-8D4F-CA084443C830}" srcOrd="1" destOrd="0" presId="urn:microsoft.com/office/officeart/2005/8/layout/lProcess2"/>
    <dgm:cxn modelId="{94F99E4C-6763-487C-9085-B71A04D71215}" type="presParOf" srcId="{B930A1EA-6208-4526-9E59-5D05850BB696}" destId="{190500D4-6EA4-4A9C-B6DF-591903EBDB79}" srcOrd="2" destOrd="0" presId="urn:microsoft.com/office/officeart/2005/8/layout/lProcess2"/>
    <dgm:cxn modelId="{FA92259C-9FC0-49E8-BA9C-64BF4504A494}" type="presParOf" srcId="{190500D4-6EA4-4A9C-B6DF-591903EBDB79}" destId="{6B70FAF6-EE68-43EF-9F86-B73A7BED9037}" srcOrd="0" destOrd="0" presId="urn:microsoft.com/office/officeart/2005/8/layout/lProcess2"/>
    <dgm:cxn modelId="{333F16B1-0511-4C06-9BF7-0992B2BB46C8}" type="presParOf" srcId="{6B70FAF6-EE68-43EF-9F86-B73A7BED9037}" destId="{9CB907FF-72D2-42D2-81F2-C8639506CAE0}" srcOrd="0" destOrd="0" presId="urn:microsoft.com/office/officeart/2005/8/layout/lProcess2"/>
    <dgm:cxn modelId="{ADE3E890-0A24-4DD2-A3F0-C100A6FE2B09}" type="presParOf" srcId="{6B70FAF6-EE68-43EF-9F86-B73A7BED9037}" destId="{A3FC8552-1C5B-4B20-BAC3-8D614B0416FB}" srcOrd="1" destOrd="0" presId="urn:microsoft.com/office/officeart/2005/8/layout/lProcess2"/>
    <dgm:cxn modelId="{E5FAE7BF-5FE8-42C6-973C-43EF38BAB436}" type="presParOf" srcId="{6B70FAF6-EE68-43EF-9F86-B73A7BED9037}" destId="{228FB06C-0361-49C8-977D-5272F6884DE5}" srcOrd="2" destOrd="0" presId="urn:microsoft.com/office/officeart/2005/8/layout/lProcess2"/>
    <dgm:cxn modelId="{359E23EA-6BD0-4D98-9B9E-CF6DAA44F20A}" type="presParOf" srcId="{1444CA50-563B-4344-925E-867EEB5F8F99}" destId="{64DC1358-36D8-4E0D-8D66-1E5D18A344F0}" srcOrd="3" destOrd="0" presId="urn:microsoft.com/office/officeart/2005/8/layout/lProcess2"/>
    <dgm:cxn modelId="{58CDF4C6-F004-4B10-B06E-3920ED7CC90A}" type="presParOf" srcId="{1444CA50-563B-4344-925E-867EEB5F8F99}" destId="{66377CE5-EFF8-466D-B6C7-499D4A4DB583}" srcOrd="4" destOrd="0" presId="urn:microsoft.com/office/officeart/2005/8/layout/lProcess2"/>
    <dgm:cxn modelId="{E06D9D5F-2BCD-47EF-97BA-86ACF66710F4}" type="presParOf" srcId="{66377CE5-EFF8-466D-B6C7-499D4A4DB583}" destId="{C6A2CE32-B754-4CCB-805B-73B9D3927072}" srcOrd="0" destOrd="0" presId="urn:microsoft.com/office/officeart/2005/8/layout/lProcess2"/>
    <dgm:cxn modelId="{92083EA9-0D8A-46A3-859F-F6B0BF3651EE}" type="presParOf" srcId="{66377CE5-EFF8-466D-B6C7-499D4A4DB583}" destId="{15BFD576-E490-405B-8D63-F08511057A84}" srcOrd="1" destOrd="0" presId="urn:microsoft.com/office/officeart/2005/8/layout/lProcess2"/>
    <dgm:cxn modelId="{E2A8FFAC-A7A9-499B-905C-4CE0C384E49F}" type="presParOf" srcId="{66377CE5-EFF8-466D-B6C7-499D4A4DB583}" destId="{11CE03A2-2415-4E28-8D8B-924C192911C3}" srcOrd="2" destOrd="0" presId="urn:microsoft.com/office/officeart/2005/8/layout/lProcess2"/>
    <dgm:cxn modelId="{30727203-E43C-42BA-A7FA-DA06E25C4E7A}" type="presParOf" srcId="{11CE03A2-2415-4E28-8D8B-924C192911C3}" destId="{417CF54B-5EDF-4AA0-BF69-30730FE8DD90}" srcOrd="0" destOrd="0" presId="urn:microsoft.com/office/officeart/2005/8/layout/lProcess2"/>
    <dgm:cxn modelId="{3859FA85-8E18-4485-91B4-7FDE18F42982}" type="presParOf" srcId="{417CF54B-5EDF-4AA0-BF69-30730FE8DD90}" destId="{6459DE29-B62A-44B9-A4DF-83E768B3320C}" srcOrd="0" destOrd="0" presId="urn:microsoft.com/office/officeart/2005/8/layout/lProcess2"/>
    <dgm:cxn modelId="{5891CC4F-C469-4C27-9AC7-1F025157C1AE}" type="presParOf" srcId="{417CF54B-5EDF-4AA0-BF69-30730FE8DD90}" destId="{00595639-F490-4377-A134-1CA2AB13A08A}" srcOrd="1" destOrd="0" presId="urn:microsoft.com/office/officeart/2005/8/layout/lProcess2"/>
    <dgm:cxn modelId="{4CB75CFF-3E38-4257-B114-E08AFF496F53}" type="presParOf" srcId="{417CF54B-5EDF-4AA0-BF69-30730FE8DD90}" destId="{FAF7A64B-C544-4161-A294-33AC431CB97C}" srcOrd="2"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496068-E759-4E2B-900D-33908F1D1A28}">
      <dsp:nvSpPr>
        <dsp:cNvPr id="0" name=""/>
        <dsp:cNvSpPr/>
      </dsp:nvSpPr>
      <dsp:spPr>
        <a:xfrm>
          <a:off x="4226087" y="1721695"/>
          <a:ext cx="91440" cy="290337"/>
        </a:xfrm>
        <a:custGeom>
          <a:avLst/>
          <a:gdLst/>
          <a:ahLst/>
          <a:cxnLst/>
          <a:rect l="0" t="0" r="0" b="0"/>
          <a:pathLst>
            <a:path>
              <a:moveTo>
                <a:pt x="45720" y="0"/>
              </a:moveTo>
              <a:lnTo>
                <a:pt x="45720" y="195994"/>
              </a:lnTo>
              <a:lnTo>
                <a:pt x="57411" y="195994"/>
              </a:lnTo>
              <a:lnTo>
                <a:pt x="57411" y="2903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FB5BC2-B77A-44CD-8B32-B71BFEFDF2A7}">
      <dsp:nvSpPr>
        <dsp:cNvPr id="0" name=""/>
        <dsp:cNvSpPr/>
      </dsp:nvSpPr>
      <dsp:spPr>
        <a:xfrm>
          <a:off x="2832588" y="772985"/>
          <a:ext cx="1439218" cy="302029"/>
        </a:xfrm>
        <a:custGeom>
          <a:avLst/>
          <a:gdLst/>
          <a:ahLst/>
          <a:cxnLst/>
          <a:rect l="0" t="0" r="0" b="0"/>
          <a:pathLst>
            <a:path>
              <a:moveTo>
                <a:pt x="0" y="0"/>
              </a:moveTo>
              <a:lnTo>
                <a:pt x="0" y="207686"/>
              </a:lnTo>
              <a:lnTo>
                <a:pt x="1439218" y="207686"/>
              </a:lnTo>
              <a:lnTo>
                <a:pt x="1439218" y="3020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8BF305-96B0-4419-ADE5-D1BC64EE8FE1}">
      <dsp:nvSpPr>
        <dsp:cNvPr id="0" name=""/>
        <dsp:cNvSpPr/>
      </dsp:nvSpPr>
      <dsp:spPr>
        <a:xfrm>
          <a:off x="1338952" y="772985"/>
          <a:ext cx="1493636" cy="290337"/>
        </a:xfrm>
        <a:custGeom>
          <a:avLst/>
          <a:gdLst/>
          <a:ahLst/>
          <a:cxnLst/>
          <a:rect l="0" t="0" r="0" b="0"/>
          <a:pathLst>
            <a:path>
              <a:moveTo>
                <a:pt x="1493636" y="0"/>
              </a:moveTo>
              <a:lnTo>
                <a:pt x="1493636" y="195994"/>
              </a:lnTo>
              <a:lnTo>
                <a:pt x="0" y="195994"/>
              </a:lnTo>
              <a:lnTo>
                <a:pt x="0" y="2903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86B7DB-3F0C-48D3-93CE-D244C48F5A6D}">
      <dsp:nvSpPr>
        <dsp:cNvPr id="0" name=""/>
        <dsp:cNvSpPr/>
      </dsp:nvSpPr>
      <dsp:spPr>
        <a:xfrm>
          <a:off x="985137" y="126304"/>
          <a:ext cx="3694902" cy="6466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F14220-5D76-4B06-9254-1ABCF7D1CC64}">
      <dsp:nvSpPr>
        <dsp:cNvPr id="0" name=""/>
        <dsp:cNvSpPr/>
      </dsp:nvSpPr>
      <dsp:spPr>
        <a:xfrm>
          <a:off x="1098292" y="233801"/>
          <a:ext cx="3694902" cy="6466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a:latin typeface="Calibri" panose="020F0502020204030204" pitchFamily="34" charset="0"/>
              <a:cs typeface="Calibri" panose="020F0502020204030204" pitchFamily="34" charset="0"/>
            </a:rPr>
            <a:t>Момент определения налоговой базы </a:t>
          </a:r>
        </a:p>
        <a:p>
          <a:pPr lvl="0" algn="ctr" defTabSz="622300">
            <a:lnSpc>
              <a:spcPct val="90000"/>
            </a:lnSpc>
            <a:spcBef>
              <a:spcPct val="0"/>
            </a:spcBef>
            <a:spcAft>
              <a:spcPct val="35000"/>
            </a:spcAft>
          </a:pPr>
          <a:r>
            <a:rPr lang="ru-RU" sz="1200" i="1" kern="1200" dirty="0">
              <a:latin typeface="Calibri" panose="020F0502020204030204" pitchFamily="34" charset="0"/>
              <a:cs typeface="Calibri" panose="020F0502020204030204" pitchFamily="34" charset="0"/>
            </a:rPr>
            <a:t>В зависимости от того, что произошло раньше</a:t>
          </a:r>
          <a:endParaRPr lang="ru-RU" sz="1200" kern="1200" dirty="0">
            <a:latin typeface="Calibri" panose="020F0502020204030204" pitchFamily="34" charset="0"/>
            <a:cs typeface="Calibri" panose="020F0502020204030204" pitchFamily="34" charset="0"/>
          </a:endParaRPr>
        </a:p>
      </dsp:txBody>
      <dsp:txXfrm>
        <a:off x="1098292" y="233801"/>
        <a:ext cx="3694902" cy="646681"/>
      </dsp:txXfrm>
    </dsp:sp>
    <dsp:sp modelId="{B9E784EA-8BDD-4425-A6FD-E99202B69684}">
      <dsp:nvSpPr>
        <dsp:cNvPr id="0" name=""/>
        <dsp:cNvSpPr/>
      </dsp:nvSpPr>
      <dsp:spPr>
        <a:xfrm>
          <a:off x="1198" y="1063322"/>
          <a:ext cx="2675508" cy="6466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63C565-22E5-4794-B8D9-6F8FFC6D872E}">
      <dsp:nvSpPr>
        <dsp:cNvPr id="0" name=""/>
        <dsp:cNvSpPr/>
      </dsp:nvSpPr>
      <dsp:spPr>
        <a:xfrm>
          <a:off x="114353" y="1170820"/>
          <a:ext cx="2675508" cy="6466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a:latin typeface="Calibri" panose="020F0502020204030204" pitchFamily="34" charset="0"/>
              <a:cs typeface="Calibri" panose="020F0502020204030204" pitchFamily="34" charset="0"/>
            </a:rPr>
            <a:t>Дата отгрузки</a:t>
          </a:r>
        </a:p>
        <a:p>
          <a:pPr lvl="0" algn="ctr" defTabSz="622300">
            <a:lnSpc>
              <a:spcPct val="90000"/>
            </a:lnSpc>
            <a:spcBef>
              <a:spcPct val="0"/>
            </a:spcBef>
            <a:spcAft>
              <a:spcPct val="35000"/>
            </a:spcAft>
          </a:pPr>
          <a:r>
            <a:rPr lang="ru-RU" sz="1200" b="1" kern="1200" dirty="0">
              <a:latin typeface="Calibri" panose="020F0502020204030204" pitchFamily="34" charset="0"/>
              <a:cs typeface="Calibri" panose="020F0502020204030204" pitchFamily="34" charset="0"/>
            </a:rPr>
            <a:t>пп</a:t>
          </a:r>
          <a:r>
            <a:rPr lang="ru-RU" sz="1200" b="1" kern="1200" dirty="0" smtClean="0">
              <a:latin typeface="Calibri" panose="020F0502020204030204" pitchFamily="34" charset="0"/>
              <a:cs typeface="Calibri" panose="020F0502020204030204" pitchFamily="34" charset="0"/>
            </a:rPr>
            <a:t>. 1.п. 1. ст. 167 </a:t>
          </a:r>
          <a:r>
            <a:rPr lang="ru-RU" sz="1200" b="1" kern="1200" dirty="0">
              <a:latin typeface="Calibri" panose="020F0502020204030204" pitchFamily="34" charset="0"/>
              <a:cs typeface="Calibri" panose="020F0502020204030204" pitchFamily="34" charset="0"/>
            </a:rPr>
            <a:t>НК РФ</a:t>
          </a:r>
        </a:p>
      </dsp:txBody>
      <dsp:txXfrm>
        <a:off x="114353" y="1170820"/>
        <a:ext cx="2675508" cy="646681"/>
      </dsp:txXfrm>
    </dsp:sp>
    <dsp:sp modelId="{80248AD4-3B86-4483-BB23-847AA835BA71}">
      <dsp:nvSpPr>
        <dsp:cNvPr id="0" name=""/>
        <dsp:cNvSpPr/>
      </dsp:nvSpPr>
      <dsp:spPr>
        <a:xfrm>
          <a:off x="2891325" y="1075014"/>
          <a:ext cx="2760962" cy="6466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E0E2B3-3C31-4B07-8EC7-1402BCE683A4}">
      <dsp:nvSpPr>
        <dsp:cNvPr id="0" name=""/>
        <dsp:cNvSpPr/>
      </dsp:nvSpPr>
      <dsp:spPr>
        <a:xfrm>
          <a:off x="3004480" y="1182512"/>
          <a:ext cx="2760962" cy="6466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ts val="0"/>
            </a:spcAft>
          </a:pPr>
          <a:r>
            <a:rPr lang="ru-RU" sz="1400" b="1" kern="1200" dirty="0">
              <a:latin typeface="Calibri" panose="020F0502020204030204" pitchFamily="34" charset="0"/>
              <a:cs typeface="Calibri" panose="020F0502020204030204" pitchFamily="34" charset="0"/>
            </a:rPr>
            <a:t>Дата оплаты </a:t>
          </a:r>
          <a:r>
            <a:rPr lang="ru-RU" sz="1200" b="1" kern="1200" dirty="0">
              <a:latin typeface="Calibri" panose="020F0502020204030204" pitchFamily="34" charset="0"/>
              <a:cs typeface="Calibri" panose="020F0502020204030204" pitchFamily="34" charset="0"/>
            </a:rPr>
            <a:t>пп</a:t>
          </a:r>
          <a:r>
            <a:rPr lang="ru-RU" sz="1200" b="1" kern="1200" dirty="0" smtClean="0">
              <a:latin typeface="Calibri" panose="020F0502020204030204" pitchFamily="34" charset="0"/>
              <a:cs typeface="Calibri" panose="020F0502020204030204" pitchFamily="34" charset="0"/>
            </a:rPr>
            <a:t>. 2. п. 1.ст. 167 </a:t>
          </a:r>
          <a:r>
            <a:rPr lang="ru-RU" sz="1200" b="1" kern="1200" dirty="0">
              <a:latin typeface="Calibri" panose="020F0502020204030204" pitchFamily="34" charset="0"/>
              <a:cs typeface="Calibri" panose="020F0502020204030204" pitchFamily="34" charset="0"/>
            </a:rPr>
            <a:t>НК РФ </a:t>
          </a:r>
        </a:p>
      </dsp:txBody>
      <dsp:txXfrm>
        <a:off x="3004480" y="1182512"/>
        <a:ext cx="2760962" cy="646681"/>
      </dsp:txXfrm>
    </dsp:sp>
    <dsp:sp modelId="{583300D3-2DC6-4BB9-AFBE-38EE10E2B8A3}">
      <dsp:nvSpPr>
        <dsp:cNvPr id="0" name=""/>
        <dsp:cNvSpPr/>
      </dsp:nvSpPr>
      <dsp:spPr>
        <a:xfrm>
          <a:off x="2677681" y="2012033"/>
          <a:ext cx="3211632" cy="6466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FFE6A8-A405-49DC-8AFC-3659CD118E7E}">
      <dsp:nvSpPr>
        <dsp:cNvPr id="0" name=""/>
        <dsp:cNvSpPr/>
      </dsp:nvSpPr>
      <dsp:spPr>
        <a:xfrm>
          <a:off x="2790836" y="2119530"/>
          <a:ext cx="3211632" cy="6466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a:latin typeface="Calibri" panose="020F0502020204030204" pitchFamily="34" charset="0"/>
              <a:cs typeface="Calibri" panose="020F0502020204030204" pitchFamily="34" charset="0"/>
            </a:rPr>
            <a:t>На дату отгрузки </a:t>
          </a:r>
          <a:r>
            <a:rPr lang="ru-RU" sz="1200" i="1" kern="1200" dirty="0">
              <a:latin typeface="Calibri" panose="020F0502020204030204" pitchFamily="34" charset="0"/>
              <a:cs typeface="Calibri" panose="020F0502020204030204" pitchFamily="34" charset="0"/>
            </a:rPr>
            <a:t>опять возникает момент определения налоговой базы</a:t>
          </a:r>
        </a:p>
        <a:p>
          <a:pPr lvl="0" algn="ctr" defTabSz="622300">
            <a:lnSpc>
              <a:spcPct val="90000"/>
            </a:lnSpc>
            <a:spcBef>
              <a:spcPct val="0"/>
            </a:spcBef>
            <a:spcAft>
              <a:spcPct val="35000"/>
            </a:spcAft>
          </a:pPr>
          <a:r>
            <a:rPr lang="ru-RU" sz="1200" b="1" kern="1200" dirty="0">
              <a:latin typeface="Calibri" panose="020F0502020204030204" pitchFamily="34" charset="0"/>
              <a:cs typeface="Calibri" panose="020F0502020204030204" pitchFamily="34" charset="0"/>
            </a:rPr>
            <a:t>п</a:t>
          </a:r>
          <a:r>
            <a:rPr lang="ru-RU" sz="1200" b="1" kern="1200" dirty="0" smtClean="0">
              <a:latin typeface="Calibri" panose="020F0502020204030204" pitchFamily="34" charset="0"/>
              <a:cs typeface="Calibri" panose="020F0502020204030204" pitchFamily="34" charset="0"/>
            </a:rPr>
            <a:t>. 14. ст. 167 </a:t>
          </a:r>
          <a:r>
            <a:rPr lang="ru-RU" sz="1200" b="1" kern="1200" dirty="0">
              <a:latin typeface="Calibri" panose="020F0502020204030204" pitchFamily="34" charset="0"/>
              <a:cs typeface="Calibri" panose="020F0502020204030204" pitchFamily="34" charset="0"/>
            </a:rPr>
            <a:t>НК РФ</a:t>
          </a:r>
        </a:p>
      </dsp:txBody>
      <dsp:txXfrm>
        <a:off x="2790836" y="2119530"/>
        <a:ext cx="3211632" cy="64668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819A8C-E85B-4351-B581-B6D6921B6324}">
      <dsp:nvSpPr>
        <dsp:cNvPr id="0" name=""/>
        <dsp:cNvSpPr/>
      </dsp:nvSpPr>
      <dsp:spPr>
        <a:xfrm>
          <a:off x="832" y="0"/>
          <a:ext cx="2165426" cy="33483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a:latin typeface="Calibri" panose="020F0502020204030204" pitchFamily="34" charset="0"/>
              <a:cs typeface="Calibri" panose="020F0502020204030204" pitchFamily="34" charset="0"/>
            </a:rPr>
            <a:t>НДС по Необлагаемой деятельности</a:t>
          </a:r>
        </a:p>
      </dsp:txBody>
      <dsp:txXfrm>
        <a:off x="832" y="0"/>
        <a:ext cx="2165426" cy="1004511"/>
      </dsp:txXfrm>
    </dsp:sp>
    <dsp:sp modelId="{5B66CCD3-ED32-4912-AD57-EA286FA17E9C}">
      <dsp:nvSpPr>
        <dsp:cNvPr id="0" name=""/>
        <dsp:cNvSpPr/>
      </dsp:nvSpPr>
      <dsp:spPr>
        <a:xfrm>
          <a:off x="217375" y="1005492"/>
          <a:ext cx="1732340" cy="1009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ru-RU" sz="1800" kern="1200" dirty="0">
              <a:latin typeface="Calibri" panose="020F0502020204030204" pitchFamily="34" charset="0"/>
              <a:cs typeface="Calibri" panose="020F0502020204030204" pitchFamily="34" charset="0"/>
            </a:rPr>
            <a:t>Учитывается в стоимости</a:t>
          </a:r>
        </a:p>
      </dsp:txBody>
      <dsp:txXfrm>
        <a:off x="217375" y="1005492"/>
        <a:ext cx="1732340" cy="1009579"/>
      </dsp:txXfrm>
    </dsp:sp>
    <dsp:sp modelId="{AEF43270-E609-4006-A390-9F6B176B932D}">
      <dsp:nvSpPr>
        <dsp:cNvPr id="0" name=""/>
        <dsp:cNvSpPr/>
      </dsp:nvSpPr>
      <dsp:spPr>
        <a:xfrm>
          <a:off x="217375" y="2170391"/>
          <a:ext cx="1732340" cy="1009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ru-RU" sz="1800" kern="1200" dirty="0">
              <a:latin typeface="Calibri" panose="020F0502020204030204" pitchFamily="34" charset="0"/>
              <a:cs typeface="Calibri" panose="020F0502020204030204" pitchFamily="34" charset="0"/>
            </a:rPr>
            <a:t>Правило 5% не применяется</a:t>
          </a:r>
        </a:p>
      </dsp:txBody>
      <dsp:txXfrm>
        <a:off x="217375" y="2170391"/>
        <a:ext cx="1732340" cy="1009579"/>
      </dsp:txXfrm>
    </dsp:sp>
    <dsp:sp modelId="{CF05574D-9F6B-4F08-A8EE-0F6C3D87CAB6}">
      <dsp:nvSpPr>
        <dsp:cNvPr id="0" name=""/>
        <dsp:cNvSpPr/>
      </dsp:nvSpPr>
      <dsp:spPr>
        <a:xfrm>
          <a:off x="2328665" y="0"/>
          <a:ext cx="2165426" cy="33483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a:latin typeface="Calibri" panose="020F0502020204030204" pitchFamily="34" charset="0"/>
              <a:cs typeface="Calibri" panose="020F0502020204030204" pitchFamily="34" charset="0"/>
            </a:rPr>
            <a:t>НДС по ОБЛАГАЕМОЙ деятельности</a:t>
          </a:r>
        </a:p>
      </dsp:txBody>
      <dsp:txXfrm>
        <a:off x="2328665" y="0"/>
        <a:ext cx="2165426" cy="1004511"/>
      </dsp:txXfrm>
    </dsp:sp>
    <dsp:sp modelId="{9CB907FF-72D2-42D2-81F2-C8639506CAE0}">
      <dsp:nvSpPr>
        <dsp:cNvPr id="0" name=""/>
        <dsp:cNvSpPr/>
      </dsp:nvSpPr>
      <dsp:spPr>
        <a:xfrm>
          <a:off x="2545208" y="1005492"/>
          <a:ext cx="1732340" cy="1009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ru-RU" sz="1800" kern="1200" dirty="0">
              <a:latin typeface="Calibri" panose="020F0502020204030204" pitchFamily="34" charset="0"/>
              <a:cs typeface="Calibri" panose="020F0502020204030204" pitchFamily="34" charset="0"/>
            </a:rPr>
            <a:t>Принимается к вычету</a:t>
          </a:r>
        </a:p>
      </dsp:txBody>
      <dsp:txXfrm>
        <a:off x="2545208" y="1005492"/>
        <a:ext cx="1732340" cy="1009579"/>
      </dsp:txXfrm>
    </dsp:sp>
    <dsp:sp modelId="{228FB06C-0361-49C8-977D-5272F6884DE5}">
      <dsp:nvSpPr>
        <dsp:cNvPr id="0" name=""/>
        <dsp:cNvSpPr/>
      </dsp:nvSpPr>
      <dsp:spPr>
        <a:xfrm>
          <a:off x="2545208" y="2170391"/>
          <a:ext cx="1732340" cy="1009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ru-RU" sz="1800" kern="1200" dirty="0">
              <a:latin typeface="Calibri" panose="020F0502020204030204" pitchFamily="34" charset="0"/>
              <a:cs typeface="Calibri" panose="020F0502020204030204" pitchFamily="34" charset="0"/>
            </a:rPr>
            <a:t>Правило 5% не применяется</a:t>
          </a:r>
        </a:p>
      </dsp:txBody>
      <dsp:txXfrm>
        <a:off x="2545208" y="2170391"/>
        <a:ext cx="1732340" cy="1009579"/>
      </dsp:txXfrm>
    </dsp:sp>
    <dsp:sp modelId="{C6A2CE32-B754-4CCB-805B-73B9D3927072}">
      <dsp:nvSpPr>
        <dsp:cNvPr id="0" name=""/>
        <dsp:cNvSpPr/>
      </dsp:nvSpPr>
      <dsp:spPr>
        <a:xfrm>
          <a:off x="4656499" y="0"/>
          <a:ext cx="2165426" cy="33483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a:latin typeface="Calibri" panose="020F0502020204030204" pitchFamily="34" charset="0"/>
              <a:cs typeface="Calibri" panose="020F0502020204030204" pitchFamily="34" charset="0"/>
            </a:rPr>
            <a:t>НДС относящийся и к ОБЛАГАЕМОЙ и к Необлагаемой</a:t>
          </a:r>
        </a:p>
        <a:p>
          <a:pPr lvl="0" algn="ctr" defTabSz="622300">
            <a:lnSpc>
              <a:spcPct val="90000"/>
            </a:lnSpc>
            <a:spcBef>
              <a:spcPct val="0"/>
            </a:spcBef>
            <a:spcAft>
              <a:spcPct val="35000"/>
            </a:spcAft>
          </a:pPr>
          <a:r>
            <a:rPr lang="ru-RU" sz="1400" kern="1200" dirty="0">
              <a:latin typeface="Calibri" panose="020F0502020204030204" pitchFamily="34" charset="0"/>
              <a:cs typeface="Calibri" panose="020F0502020204030204" pitchFamily="34" charset="0"/>
            </a:rPr>
            <a:t>(распределяемый)</a:t>
          </a:r>
        </a:p>
      </dsp:txBody>
      <dsp:txXfrm>
        <a:off x="4656499" y="0"/>
        <a:ext cx="2165426" cy="1004511"/>
      </dsp:txXfrm>
    </dsp:sp>
    <dsp:sp modelId="{6459DE29-B62A-44B9-A4DF-83E768B3320C}">
      <dsp:nvSpPr>
        <dsp:cNvPr id="0" name=""/>
        <dsp:cNvSpPr/>
      </dsp:nvSpPr>
      <dsp:spPr>
        <a:xfrm>
          <a:off x="4873041" y="1005492"/>
          <a:ext cx="1732340" cy="1009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ru-RU" sz="1800" kern="1200" dirty="0">
              <a:latin typeface="Calibri" panose="020F0502020204030204" pitchFamily="34" charset="0"/>
              <a:cs typeface="Calibri" panose="020F0502020204030204" pitchFamily="34" charset="0"/>
            </a:rPr>
            <a:t>Распределяется в пропорции</a:t>
          </a:r>
        </a:p>
      </dsp:txBody>
      <dsp:txXfrm>
        <a:off x="4873041" y="1005492"/>
        <a:ext cx="1732340" cy="1009579"/>
      </dsp:txXfrm>
    </dsp:sp>
    <dsp:sp modelId="{FAF7A64B-C544-4161-A294-33AC431CB97C}">
      <dsp:nvSpPr>
        <dsp:cNvPr id="0" name=""/>
        <dsp:cNvSpPr/>
      </dsp:nvSpPr>
      <dsp:spPr>
        <a:xfrm>
          <a:off x="4843331" y="2170391"/>
          <a:ext cx="1791760" cy="10095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ru-RU" sz="1800" kern="1200" dirty="0">
              <a:latin typeface="Calibri" panose="020F0502020204030204" pitchFamily="34" charset="0"/>
              <a:cs typeface="Calibri" panose="020F0502020204030204" pitchFamily="34" charset="0"/>
            </a:rPr>
            <a:t>Применяется правило 5%</a:t>
          </a:r>
        </a:p>
      </dsp:txBody>
      <dsp:txXfrm>
        <a:off x="4843331" y="2170391"/>
        <a:ext cx="1791760" cy="10095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F619A5E2-FF20-4085-B478-8A448C915CA2}" type="datetimeFigureOut">
              <a:rPr lang="ru-RU" smtClean="0"/>
              <a:pPr/>
              <a:t>11.11.2022</a:t>
            </a:fld>
            <a:endParaRPr lang="ru-RU" dirty="0"/>
          </a:p>
        </p:txBody>
      </p:sp>
      <p:sp>
        <p:nvSpPr>
          <p:cNvPr id="4" name="Образ слайда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450" y="4778375"/>
            <a:ext cx="5438775" cy="3910013"/>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49688" y="9431338"/>
            <a:ext cx="2946400" cy="498475"/>
          </a:xfrm>
          <a:prstGeom prst="rect">
            <a:avLst/>
          </a:prstGeom>
        </p:spPr>
        <p:txBody>
          <a:bodyPr vert="horz" lIns="91440" tIns="45720" rIns="91440" bIns="45720" rtlCol="0" anchor="b"/>
          <a:lstStyle>
            <a:lvl1pPr algn="r">
              <a:defRPr sz="1200"/>
            </a:lvl1pPr>
          </a:lstStyle>
          <a:p>
            <a:fld id="{2BED49B3-D63A-407D-97C7-0A8DD179A190}" type="slidenum">
              <a:rPr lang="ru-RU" smtClean="0"/>
              <a:pPr/>
              <a:t>‹#›</a:t>
            </a:fld>
            <a:endParaRPr lang="ru-RU" dirty="0"/>
          </a:p>
        </p:txBody>
      </p:sp>
    </p:spTree>
    <p:extLst>
      <p:ext uri="{BB962C8B-B14F-4D97-AF65-F5344CB8AC3E}">
        <p14:creationId xmlns="" xmlns:p14="http://schemas.microsoft.com/office/powerpoint/2010/main" val="1996767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a:extLst>
              <a:ext uri="{FF2B5EF4-FFF2-40B4-BE49-F238E27FC236}">
                <a16:creationId xmlns="" xmlns:a16="http://schemas.microsoft.com/office/drawing/2014/main" id="{8FC2BE16-D9A7-432E-8763-9F8F5629F6F3}"/>
              </a:ext>
            </a:extLst>
          </p:cNvPr>
          <p:cNvSpPr>
            <a:spLocks noGrp="1" noRot="1" noChangeAspect="1" noTextEdit="1"/>
          </p:cNvSpPr>
          <p:nvPr>
            <p:ph type="sldImg"/>
          </p:nvPr>
        </p:nvSpPr>
        <p:spPr>
          <a:ln/>
        </p:spPr>
      </p:sp>
      <p:sp>
        <p:nvSpPr>
          <p:cNvPr id="43011" name="Заметки 2">
            <a:extLst>
              <a:ext uri="{FF2B5EF4-FFF2-40B4-BE49-F238E27FC236}">
                <a16:creationId xmlns="" xmlns:a16="http://schemas.microsoft.com/office/drawing/2014/main" id="{2E9867A5-59CB-47F4-936C-4778B789F1CC}"/>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ru-RU" altLang="ru-RU" dirty="0"/>
          </a:p>
        </p:txBody>
      </p:sp>
      <p:sp>
        <p:nvSpPr>
          <p:cNvPr id="43012" name="Номер слайда 3">
            <a:extLst>
              <a:ext uri="{FF2B5EF4-FFF2-40B4-BE49-F238E27FC236}">
                <a16:creationId xmlns="" xmlns:a16="http://schemas.microsoft.com/office/drawing/2014/main" id="{8F6DD55C-7E35-4AFA-BE65-C6AA4ADD8DA4}"/>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3F4AAC-771F-45EC-9154-A4519C0D7E84}" type="slidenum">
              <a:rPr lang="ru-RU" altLang="ru-RU"/>
              <a:pPr eaLnBrk="1" hangingPunct="1"/>
              <a:t>14</a:t>
            </a:fld>
            <a:endParaRPr lang="ru-RU" alt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a:extLst>
              <a:ext uri="{FF2B5EF4-FFF2-40B4-BE49-F238E27FC236}">
                <a16:creationId xmlns="" xmlns:a16="http://schemas.microsoft.com/office/drawing/2014/main" id="{7ADC7572-7566-4A6E-9510-B9B66770346E}"/>
              </a:ext>
            </a:extLst>
          </p:cNvPr>
          <p:cNvSpPr>
            <a:spLocks noGrp="1" noRot="1" noChangeAspect="1" noTextEdit="1"/>
          </p:cNvSpPr>
          <p:nvPr>
            <p:ph type="sldImg"/>
          </p:nvPr>
        </p:nvSpPr>
        <p:spPr>
          <a:ln/>
        </p:spPr>
      </p:sp>
      <p:sp>
        <p:nvSpPr>
          <p:cNvPr id="44035" name="Заметки 2">
            <a:extLst>
              <a:ext uri="{FF2B5EF4-FFF2-40B4-BE49-F238E27FC236}">
                <a16:creationId xmlns="" xmlns:a16="http://schemas.microsoft.com/office/drawing/2014/main" id="{07CFF2E5-DE44-465A-9B6D-EA8A7F9395F3}"/>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ru-RU" altLang="ru-RU" dirty="0"/>
          </a:p>
        </p:txBody>
      </p:sp>
      <p:sp>
        <p:nvSpPr>
          <p:cNvPr id="44036" name="Номер слайда 3">
            <a:extLst>
              <a:ext uri="{FF2B5EF4-FFF2-40B4-BE49-F238E27FC236}">
                <a16:creationId xmlns="" xmlns:a16="http://schemas.microsoft.com/office/drawing/2014/main" id="{C085C7F4-C428-41DA-ABE4-686E52FFF70F}"/>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809B92-0008-4BE2-8101-FC88F4475F93}" type="slidenum">
              <a:rPr lang="ru-RU" altLang="ru-RU"/>
              <a:pPr eaLnBrk="1" hangingPunct="1"/>
              <a:t>28</a:t>
            </a:fld>
            <a:endParaRPr lang="ru-RU" alt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a:extLst>
              <a:ext uri="{FF2B5EF4-FFF2-40B4-BE49-F238E27FC236}">
                <a16:creationId xmlns="" xmlns:a16="http://schemas.microsoft.com/office/drawing/2014/main" id="{C5ACDC84-381B-4F95-AE33-2A4BA773F8D7}"/>
              </a:ext>
            </a:extLst>
          </p:cNvPr>
          <p:cNvSpPr>
            <a:spLocks noGrp="1" noRot="1" noChangeAspect="1" noTextEdit="1"/>
          </p:cNvSpPr>
          <p:nvPr>
            <p:ph type="sldImg"/>
          </p:nvPr>
        </p:nvSpPr>
        <p:spPr>
          <a:ln/>
        </p:spPr>
      </p:sp>
      <p:sp>
        <p:nvSpPr>
          <p:cNvPr id="45059" name="Заметки 2">
            <a:extLst>
              <a:ext uri="{FF2B5EF4-FFF2-40B4-BE49-F238E27FC236}">
                <a16:creationId xmlns="" xmlns:a16="http://schemas.microsoft.com/office/drawing/2014/main" id="{40FB8ED7-2B8C-4100-9B3F-A23B98E62926}"/>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ru-RU" altLang="ru-RU" dirty="0"/>
              <a:t>Выполнение обязанностей налогового агента при приобретении лома четных и цветных металлов (п.8 ст.161 НК РФ)</a:t>
            </a:r>
          </a:p>
        </p:txBody>
      </p:sp>
      <p:sp>
        <p:nvSpPr>
          <p:cNvPr id="45060" name="Номер слайда 3">
            <a:extLst>
              <a:ext uri="{FF2B5EF4-FFF2-40B4-BE49-F238E27FC236}">
                <a16:creationId xmlns="" xmlns:a16="http://schemas.microsoft.com/office/drawing/2014/main" id="{3FC9F8D0-5D75-46E6-B1E8-D63CD8BDA691}"/>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216B6C-4E1B-41EC-B285-45503F5FEF61}" type="slidenum">
              <a:rPr lang="ru-RU" altLang="ru-RU"/>
              <a:pPr eaLnBrk="1" hangingPunct="1"/>
              <a:t>33</a:t>
            </a:fld>
            <a:endParaRPr lang="ru-RU" alt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a:extLst>
              <a:ext uri="{FF2B5EF4-FFF2-40B4-BE49-F238E27FC236}">
                <a16:creationId xmlns="" xmlns:a16="http://schemas.microsoft.com/office/drawing/2014/main" id="{1651894F-DD05-4631-A6D2-D18FFC327074}"/>
              </a:ext>
            </a:extLst>
          </p:cNvPr>
          <p:cNvSpPr>
            <a:spLocks noGrp="1" noRot="1" noChangeAspect="1" noTextEdit="1"/>
          </p:cNvSpPr>
          <p:nvPr>
            <p:ph type="sldImg"/>
          </p:nvPr>
        </p:nvSpPr>
        <p:spPr>
          <a:ln/>
        </p:spPr>
      </p:sp>
      <p:sp>
        <p:nvSpPr>
          <p:cNvPr id="46083" name="Заметки 2">
            <a:extLst>
              <a:ext uri="{FF2B5EF4-FFF2-40B4-BE49-F238E27FC236}">
                <a16:creationId xmlns="" xmlns:a16="http://schemas.microsoft.com/office/drawing/2014/main" id="{E5524371-1EA4-4534-97BE-7E5556A16E97}"/>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ru-RU" altLang="ru-RU" dirty="0"/>
          </a:p>
        </p:txBody>
      </p:sp>
      <p:sp>
        <p:nvSpPr>
          <p:cNvPr id="46084" name="Номер слайда 3">
            <a:extLst>
              <a:ext uri="{FF2B5EF4-FFF2-40B4-BE49-F238E27FC236}">
                <a16:creationId xmlns="" xmlns:a16="http://schemas.microsoft.com/office/drawing/2014/main" id="{416F6F45-C8DA-47AD-9411-0D28C47726B2}"/>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8107B3-C7C4-4D82-8E00-231A78FA2B94}" type="slidenum">
              <a:rPr lang="ru-RU" altLang="ru-RU"/>
              <a:pPr eaLnBrk="1" hangingPunct="1"/>
              <a:t>34</a:t>
            </a:fld>
            <a:endParaRPr lang="ru-RU" alt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fld id="{C1F1722E-79D5-46DE-8903-60121637F208}" type="datetimeFigureOut">
              <a:rPr lang="ru-RU" smtClean="0"/>
              <a:pPr>
                <a:defRPr/>
              </a:pPr>
              <a:t>11.11.2022</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0F5713C5-8DBD-411C-A914-7027FD69FB09}" type="slidenum">
              <a:rPr lang="ru-RU" smtClean="0"/>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CC15A702-2005-4FE0-B800-17F35C433ED8}" type="datetimeFigureOut">
              <a:rPr lang="ru-RU" smtClean="0"/>
              <a:pPr>
                <a:defRPr/>
              </a:pPr>
              <a:t>11.11.2022</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B118EAA3-966E-4E7E-B3B3-67106D2CFAE1}" type="slidenum">
              <a:rPr lang="ru-RU" smtClean="0"/>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928533FC-B38A-4051-9731-4D98C26B7CC5}" type="datetimeFigureOut">
              <a:rPr lang="ru-RU" smtClean="0"/>
              <a:pPr>
                <a:defRPr/>
              </a:pPr>
              <a:t>11.11.2022</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A1D1CBD-4187-4ED4-A52D-8A8A59C3F1B6}" type="slidenum">
              <a:rPr lang="ru-RU" smtClean="0"/>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571500"/>
            <a:ext cx="7924800" cy="857250"/>
          </a:xfrm>
        </p:spPr>
        <p:txBody>
          <a:bodyPr/>
          <a:lstStyle/>
          <a:p>
            <a:r>
              <a:rPr lang="ru-RU"/>
              <a:t>Образец заголовка</a:t>
            </a:r>
          </a:p>
        </p:txBody>
      </p:sp>
      <p:sp>
        <p:nvSpPr>
          <p:cNvPr id="3" name="Таблица 2"/>
          <p:cNvSpPr>
            <a:spLocks noGrp="1"/>
          </p:cNvSpPr>
          <p:nvPr>
            <p:ph type="tbl" idx="1"/>
          </p:nvPr>
        </p:nvSpPr>
        <p:spPr>
          <a:xfrm>
            <a:off x="838201" y="1771651"/>
            <a:ext cx="7693025" cy="2793206"/>
          </a:xfrm>
        </p:spPr>
        <p:txBody>
          <a:bodyPr rtlCol="0">
            <a:normAutofit/>
          </a:bodyPr>
          <a:lstStyle/>
          <a:p>
            <a:pPr lvl="0"/>
            <a:endParaRPr lang="ru-RU" noProof="0" dirty="0"/>
          </a:p>
        </p:txBody>
      </p:sp>
      <p:sp>
        <p:nvSpPr>
          <p:cNvPr id="4" name="Date Placeholder 3">
            <a:extLst>
              <a:ext uri="{FF2B5EF4-FFF2-40B4-BE49-F238E27FC236}">
                <a16:creationId xmlns="" xmlns:a16="http://schemas.microsoft.com/office/drawing/2014/main" id="{9AA5C98C-58EB-49C5-A042-F8F9FB2400CE}"/>
              </a:ext>
            </a:extLst>
          </p:cNvPr>
          <p:cNvSpPr>
            <a:spLocks noGrp="1"/>
          </p:cNvSpPr>
          <p:nvPr>
            <p:ph type="dt" sz="half" idx="10"/>
          </p:nvPr>
        </p:nvSpPr>
        <p:spPr/>
        <p:txBody>
          <a:bodyPr/>
          <a:lstStyle>
            <a:lvl1pPr>
              <a:defRPr/>
            </a:lvl1pPr>
          </a:lstStyle>
          <a:p>
            <a:pPr>
              <a:defRPr/>
            </a:pPr>
            <a:fld id="{8E03300F-0073-47AB-854C-2133181A661B}" type="datetimeFigureOut">
              <a:rPr lang="ru-RU"/>
              <a:pPr>
                <a:defRPr/>
              </a:pPr>
              <a:t>11.11.2022</a:t>
            </a:fld>
            <a:endParaRPr lang="ru-RU" dirty="0"/>
          </a:p>
        </p:txBody>
      </p:sp>
      <p:sp>
        <p:nvSpPr>
          <p:cNvPr id="5" name="Footer Placeholder 4">
            <a:extLst>
              <a:ext uri="{FF2B5EF4-FFF2-40B4-BE49-F238E27FC236}">
                <a16:creationId xmlns="" xmlns:a16="http://schemas.microsoft.com/office/drawing/2014/main" id="{8DE2F408-2930-480F-A0E1-C5E1860984B6}"/>
              </a:ext>
            </a:extLst>
          </p:cNvPr>
          <p:cNvSpPr>
            <a:spLocks noGrp="1"/>
          </p:cNvSpPr>
          <p:nvPr>
            <p:ph type="ftr" sz="quarter" idx="11"/>
          </p:nvPr>
        </p:nvSpPr>
        <p:spPr/>
        <p:txBody>
          <a:bodyPr/>
          <a:lstStyle>
            <a:lvl1pPr>
              <a:defRPr/>
            </a:lvl1pPr>
          </a:lstStyle>
          <a:p>
            <a:pPr>
              <a:defRPr/>
            </a:pPr>
            <a:endParaRPr lang="ru-RU" dirty="0"/>
          </a:p>
        </p:txBody>
      </p:sp>
      <p:sp>
        <p:nvSpPr>
          <p:cNvPr id="6" name="Slide Number Placeholder 5">
            <a:extLst>
              <a:ext uri="{FF2B5EF4-FFF2-40B4-BE49-F238E27FC236}">
                <a16:creationId xmlns="" xmlns:a16="http://schemas.microsoft.com/office/drawing/2014/main" id="{938E9BA7-3EAB-47DC-9D22-3ABE2954963E}"/>
              </a:ext>
            </a:extLst>
          </p:cNvPr>
          <p:cNvSpPr>
            <a:spLocks noGrp="1"/>
          </p:cNvSpPr>
          <p:nvPr>
            <p:ph type="sldNum" sz="quarter" idx="12"/>
          </p:nvPr>
        </p:nvSpPr>
        <p:spPr/>
        <p:txBody>
          <a:bodyPr/>
          <a:lstStyle>
            <a:lvl1pPr>
              <a:defRPr/>
            </a:lvl1pPr>
          </a:lstStyle>
          <a:p>
            <a:fld id="{C895777E-4822-415B-A464-BC68C6BB2CC1}" type="slidenum">
              <a:rPr lang="ru-RU" altLang="ru-RU"/>
              <a:pPr/>
              <a:t>‹#›</a:t>
            </a:fld>
            <a:endParaRPr lang="ru-RU" altLang="ru-RU" dirty="0"/>
          </a:p>
        </p:txBody>
      </p:sp>
    </p:spTree>
    <p:extLst>
      <p:ext uri="{BB962C8B-B14F-4D97-AF65-F5344CB8AC3E}">
        <p14:creationId xmlns="" xmlns:p14="http://schemas.microsoft.com/office/powerpoint/2010/main" val="1590060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548640"/>
            <a:ext cx="6400800" cy="260604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 xmlns:a16="http://schemas.microsoft.com/office/drawing/2014/main" id="{0ABA9182-74F6-4EEE-9B1E-F70C534EE6B8}"/>
              </a:ext>
            </a:extLst>
          </p:cNvPr>
          <p:cNvSpPr>
            <a:spLocks noGrp="1"/>
          </p:cNvSpPr>
          <p:nvPr>
            <p:ph type="dt" sz="half" idx="14"/>
          </p:nvPr>
        </p:nvSpPr>
        <p:spPr/>
        <p:txBody>
          <a:bodyPr/>
          <a:lstStyle>
            <a:lvl1pPr>
              <a:defRPr/>
            </a:lvl1pPr>
          </a:lstStyle>
          <a:p>
            <a:pPr>
              <a:defRPr/>
            </a:pPr>
            <a:fld id="{1734E9B5-1BA9-4687-831B-61636CD99A12}" type="datetimeFigureOut">
              <a:rPr lang="ru-RU"/>
              <a:pPr>
                <a:defRPr/>
              </a:pPr>
              <a:t>11.11.2022</a:t>
            </a:fld>
            <a:endParaRPr lang="ru-RU" dirty="0"/>
          </a:p>
        </p:txBody>
      </p:sp>
      <p:sp>
        <p:nvSpPr>
          <p:cNvPr id="5" name="Footer Placeholder 4">
            <a:extLst>
              <a:ext uri="{FF2B5EF4-FFF2-40B4-BE49-F238E27FC236}">
                <a16:creationId xmlns="" xmlns:a16="http://schemas.microsoft.com/office/drawing/2014/main" id="{9BA4B3F2-5B9C-42FD-B01C-8E3CB26F5C92}"/>
              </a:ext>
            </a:extLst>
          </p:cNvPr>
          <p:cNvSpPr>
            <a:spLocks noGrp="1"/>
          </p:cNvSpPr>
          <p:nvPr>
            <p:ph type="ftr" sz="quarter" idx="15"/>
          </p:nvPr>
        </p:nvSpPr>
        <p:spPr/>
        <p:txBody>
          <a:bodyPr/>
          <a:lstStyle>
            <a:lvl1pPr>
              <a:defRPr/>
            </a:lvl1pPr>
          </a:lstStyle>
          <a:p>
            <a:pPr>
              <a:defRPr/>
            </a:pPr>
            <a:endParaRPr lang="ru-RU" dirty="0"/>
          </a:p>
        </p:txBody>
      </p:sp>
      <p:sp>
        <p:nvSpPr>
          <p:cNvPr id="6" name="Slide Number Placeholder 5">
            <a:extLst>
              <a:ext uri="{FF2B5EF4-FFF2-40B4-BE49-F238E27FC236}">
                <a16:creationId xmlns="" xmlns:a16="http://schemas.microsoft.com/office/drawing/2014/main" id="{937088BB-17A1-4826-A409-52CE87A9926A}"/>
              </a:ext>
            </a:extLst>
          </p:cNvPr>
          <p:cNvSpPr>
            <a:spLocks noGrp="1"/>
          </p:cNvSpPr>
          <p:nvPr>
            <p:ph type="sldNum" sz="quarter" idx="16"/>
          </p:nvPr>
        </p:nvSpPr>
        <p:spPr/>
        <p:txBody>
          <a:bodyPr/>
          <a:lstStyle>
            <a:lvl1pPr>
              <a:defRPr/>
            </a:lvl1pPr>
          </a:lstStyle>
          <a:p>
            <a:fld id="{1EA5B96D-8133-4A5B-BAE9-5CDB66CC86CE}" type="slidenum">
              <a:rPr lang="ru-RU" altLang="ru-RU"/>
              <a:pPr/>
              <a:t>‹#›</a:t>
            </a:fld>
            <a:endParaRPr lang="ru-RU" altLang="ru-RU" dirty="0"/>
          </a:p>
        </p:txBody>
      </p:sp>
    </p:spTree>
    <p:extLst>
      <p:ext uri="{BB962C8B-B14F-4D97-AF65-F5344CB8AC3E}">
        <p14:creationId xmlns="" xmlns:p14="http://schemas.microsoft.com/office/powerpoint/2010/main" val="127142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38DF8A8-4117-40DF-AAD0-821DBD8D1912}" type="datetimeFigureOut">
              <a:rPr lang="ru-RU" smtClean="0"/>
              <a:pPr>
                <a:defRPr/>
              </a:pPr>
              <a:t>11.11.2022</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A75EEE2-DA9B-4768-A0EE-98E57D9FBE8A}" type="slidenum">
              <a:rPr lang="ru-RU" smtClean="0"/>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fld id="{A64AA6CE-5273-4DFA-A619-05F92C0F3DEF}" type="datetimeFigureOut">
              <a:rPr lang="ru-RU" smtClean="0"/>
              <a:pPr>
                <a:defRPr/>
              </a:pPr>
              <a:t>11.11.2022</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E75F3DA2-8E83-48D8-8C52-37FECAC4956F}" type="slidenum">
              <a:rPr lang="ru-RU" smtClean="0"/>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fld id="{91C18E97-6AFA-4CA4-B3F6-DFE2EB281C90}" type="datetimeFigureOut">
              <a:rPr lang="ru-RU" smtClean="0"/>
              <a:pPr>
                <a:defRPr/>
              </a:pPr>
              <a:t>11.11.2022</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B1E71905-F96F-410E-A3CF-3E988946DA9E}" type="slidenum">
              <a:rPr lang="ru-RU" smtClean="0"/>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fld id="{D46E7755-FB65-42B6-BF44-A5663B6E2C62}" type="datetimeFigureOut">
              <a:rPr lang="ru-RU" smtClean="0"/>
              <a:pPr>
                <a:defRPr/>
              </a:pPr>
              <a:t>11.11.2022</a:t>
            </a:fld>
            <a:endParaRPr lang="ru-RU" dirty="0"/>
          </a:p>
        </p:txBody>
      </p:sp>
      <p:sp>
        <p:nvSpPr>
          <p:cNvPr id="8" name="Нижний колонтитул 7"/>
          <p:cNvSpPr>
            <a:spLocks noGrp="1"/>
          </p:cNvSpPr>
          <p:nvPr>
            <p:ph type="ftr" sz="quarter" idx="11"/>
          </p:nvPr>
        </p:nvSpPr>
        <p:spPr/>
        <p:txBody>
          <a:bodyPr/>
          <a:lstStyle/>
          <a:p>
            <a:pPr>
              <a:defRPr/>
            </a:pPr>
            <a:endParaRPr lang="ru-RU" dirty="0"/>
          </a:p>
        </p:txBody>
      </p:sp>
      <p:sp>
        <p:nvSpPr>
          <p:cNvPr id="9" name="Номер слайда 8"/>
          <p:cNvSpPr>
            <a:spLocks noGrp="1"/>
          </p:cNvSpPr>
          <p:nvPr>
            <p:ph type="sldNum" sz="quarter" idx="12"/>
          </p:nvPr>
        </p:nvSpPr>
        <p:spPr/>
        <p:txBody>
          <a:bodyPr/>
          <a:lstStyle/>
          <a:p>
            <a:pPr>
              <a:defRPr/>
            </a:pPr>
            <a:fld id="{11162C7C-FABA-40AD-A85F-BB043DDE7A78}" type="slidenum">
              <a:rPr lang="ru-RU" smtClean="0"/>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fld id="{336F69B2-152F-468A-9A68-485B1E20AE08}" type="datetimeFigureOut">
              <a:rPr lang="ru-RU" smtClean="0"/>
              <a:pPr>
                <a:defRPr/>
              </a:pPr>
              <a:t>11.11.2022</a:t>
            </a:fld>
            <a:endParaRPr lang="ru-RU" dirty="0"/>
          </a:p>
        </p:txBody>
      </p:sp>
      <p:sp>
        <p:nvSpPr>
          <p:cNvPr id="4" name="Нижний колонтитул 3"/>
          <p:cNvSpPr>
            <a:spLocks noGrp="1"/>
          </p:cNvSpPr>
          <p:nvPr>
            <p:ph type="ftr" sz="quarter" idx="11"/>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fld id="{2C473718-19C3-4BF9-94DF-72D6EF67BB7A}" type="slidenum">
              <a:rPr lang="ru-RU" smtClean="0"/>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DE2707FE-0FDF-47A0-8F53-15B89BEB6E34}" type="datetimeFigureOut">
              <a:rPr lang="ru-RU" smtClean="0"/>
              <a:pPr>
                <a:defRPr/>
              </a:pPr>
              <a:t>11.11.2022</a:t>
            </a:fld>
            <a:endParaRPr lang="ru-RU" dirty="0"/>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C4D24B39-2875-4E5E-99E2-D4A1402D689A}" type="slidenum">
              <a:rPr lang="ru-RU" smtClean="0"/>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7DCA96A7-5AC1-49B8-BA9E-FB13450D7F17}" type="datetimeFigureOut">
              <a:rPr lang="ru-RU" smtClean="0"/>
              <a:pPr>
                <a:defRPr/>
              </a:pPr>
              <a:t>11.11.2022</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29FB1550-7126-4EA8-A35F-129FA457E1E2}" type="slidenum">
              <a:rPr lang="ru-RU" smtClean="0"/>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EB836CD8-D16F-4F32-8BEF-5B39D0648A15}" type="datetimeFigureOut">
              <a:rPr lang="ru-RU" smtClean="0"/>
              <a:pPr>
                <a:defRPr/>
              </a:pPr>
              <a:t>11.11.2022</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1D2FDD1F-CCBA-4A47-8A8D-FC1B6C448253}" type="slidenum">
              <a:rPr lang="ru-RU" smtClean="0"/>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C4F19FE-330E-42E2-9B83-CBCBE95D7B95}" type="datetimeFigureOut">
              <a:rPr lang="ru-RU" smtClean="0"/>
              <a:pPr>
                <a:defRPr/>
              </a:pPr>
              <a:t>11.11.2022</a:t>
            </a:fld>
            <a:endParaRPr lang="ru-RU" dirty="0"/>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dirty="0"/>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7DDFD94-4DD5-44DE-997C-8679CAA9F02F}" type="slidenum">
              <a:rPr lang="ru-RU" smtClean="0"/>
              <a:pPr>
                <a:defRPr/>
              </a:pPr>
              <a:t>‹#›</a:t>
            </a:fld>
            <a:endParaRPr lang="ru-RU" dirty="0"/>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b="-15000"/>
          </a:stretch>
        </a:blip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 xmlns:a16="http://schemas.microsoft.com/office/drawing/2014/main" id="{57A3F9B0-C61E-4C60-847E-58C20F285CD3}"/>
              </a:ext>
            </a:extLst>
          </p:cNvPr>
          <p:cNvSpPr/>
          <p:nvPr/>
        </p:nvSpPr>
        <p:spPr>
          <a:xfrm>
            <a:off x="0" y="0"/>
            <a:ext cx="9144000" cy="51435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Прямоугольник 4"/>
          <p:cNvSpPr/>
          <p:nvPr/>
        </p:nvSpPr>
        <p:spPr>
          <a:xfrm>
            <a:off x="847586" y="771550"/>
            <a:ext cx="7416824" cy="3462486"/>
          </a:xfrm>
          <a:prstGeom prst="rect">
            <a:avLst/>
          </a:prstGeom>
          <a:solidFill>
            <a:srgbClr val="004B70">
              <a:alpha val="82353"/>
            </a:srgbClr>
          </a:solidFill>
        </p:spPr>
        <p:txBody>
          <a:bodyPr wrap="square">
            <a:spAutoFit/>
          </a:bodyPr>
          <a:lstStyle/>
          <a:p>
            <a:pPr algn="ctr">
              <a:defRPr/>
            </a:pPr>
            <a:endParaRPr lang="ru-RU" sz="800" dirty="0">
              <a:solidFill>
                <a:schemeClr val="bg1"/>
              </a:solidFill>
              <a:latin typeface="Calibri" panose="020F0502020204030204" pitchFamily="34" charset="0"/>
              <a:cs typeface="Calibri" panose="020F0502020204030204" pitchFamily="34" charset="0"/>
            </a:endParaRPr>
          </a:p>
          <a:p>
            <a:pPr algn="ctr">
              <a:defRPr/>
            </a:pPr>
            <a:r>
              <a:rPr lang="ru-RU" sz="2400" b="1" dirty="0">
                <a:solidFill>
                  <a:schemeClr val="bg1"/>
                </a:solidFill>
                <a:latin typeface="Calibri" panose="020F0502020204030204" pitchFamily="34" charset="0"/>
                <a:cs typeface="Calibri" panose="020F0502020204030204" pitchFamily="34" charset="0"/>
              </a:rPr>
              <a:t>       </a:t>
            </a:r>
            <a:endParaRPr lang="ru-RU" sz="2000" b="1" dirty="0">
              <a:solidFill>
                <a:schemeClr val="bg1"/>
              </a:solidFill>
              <a:latin typeface="Arial" pitchFamily="34" charset="0"/>
              <a:cs typeface="Arial" pitchFamily="34" charset="0"/>
            </a:endParaRPr>
          </a:p>
          <a:p>
            <a:pPr algn="ctr">
              <a:spcBef>
                <a:spcPts val="1800"/>
              </a:spcBef>
              <a:defRPr/>
            </a:pPr>
            <a:r>
              <a:rPr lang="ru-RU" sz="2800" b="1" dirty="0">
                <a:solidFill>
                  <a:schemeClr val="bg1"/>
                </a:solidFill>
                <a:latin typeface="Arial" pitchFamily="34" charset="0"/>
                <a:cs typeface="Arial" pitchFamily="34" charset="0"/>
              </a:rPr>
              <a:t>  </a:t>
            </a:r>
            <a:r>
              <a:rPr lang="ru-RU" sz="3200" b="1" dirty="0">
                <a:solidFill>
                  <a:schemeClr val="bg1"/>
                </a:solidFill>
                <a:latin typeface="Calibri" pitchFamily="34" charset="0"/>
                <a:cs typeface="Arial" pitchFamily="34" charset="0"/>
              </a:rPr>
              <a:t>Налог на добавленную стоимость </a:t>
            </a:r>
            <a:endParaRPr lang="ru-RU" sz="1100" b="1" dirty="0">
              <a:solidFill>
                <a:schemeClr val="bg1"/>
              </a:solidFill>
              <a:latin typeface="Calibri" pitchFamily="34" charset="0"/>
              <a:cs typeface="Arial" pitchFamily="34" charset="0"/>
            </a:endParaRPr>
          </a:p>
          <a:p>
            <a:pPr>
              <a:spcBef>
                <a:spcPts val="1800"/>
              </a:spcBef>
              <a:defRPr/>
            </a:pPr>
            <a:endParaRPr lang="ru-RU" sz="1600" b="1" dirty="0">
              <a:solidFill>
                <a:schemeClr val="bg1"/>
              </a:solidFill>
              <a:latin typeface="Arial" pitchFamily="34" charset="0"/>
              <a:cs typeface="Arial" pitchFamily="34" charset="0"/>
            </a:endParaRPr>
          </a:p>
          <a:p>
            <a:pPr>
              <a:spcBef>
                <a:spcPts val="1800"/>
              </a:spcBef>
              <a:defRPr/>
            </a:pPr>
            <a:endParaRPr lang="ru-RU" sz="1600" b="1" dirty="0">
              <a:solidFill>
                <a:schemeClr val="bg1"/>
              </a:solidFill>
              <a:latin typeface="Arial" pitchFamily="34" charset="0"/>
              <a:cs typeface="Arial" pitchFamily="34" charset="0"/>
            </a:endParaRPr>
          </a:p>
          <a:p>
            <a:pPr algn="r">
              <a:spcBef>
                <a:spcPts val="1800"/>
              </a:spcBef>
              <a:defRPr/>
            </a:pPr>
            <a:endParaRPr lang="ru-RU" sz="1600" b="1" dirty="0">
              <a:solidFill>
                <a:schemeClr val="bg1"/>
              </a:solidFill>
              <a:latin typeface="Arial" pitchFamily="34" charset="0"/>
              <a:cs typeface="Arial" pitchFamily="34" charset="0"/>
            </a:endParaRPr>
          </a:p>
          <a:p>
            <a:pPr algn="r">
              <a:spcBef>
                <a:spcPts val="1800"/>
              </a:spcBef>
              <a:defRPr/>
            </a:pPr>
            <a:r>
              <a:rPr lang="ru-RU" sz="1400" b="1" dirty="0">
                <a:solidFill>
                  <a:schemeClr val="bg1"/>
                </a:solidFill>
                <a:latin typeface="Calibri" pitchFamily="34" charset="0"/>
                <a:cs typeface="Arial" pitchFamily="34" charset="0"/>
              </a:rPr>
              <a:t>Центр подготовки налоговых консультантов  </a:t>
            </a:r>
          </a:p>
          <a:p>
            <a:pPr algn="r"/>
            <a:r>
              <a:rPr lang="ru-RU" sz="1400" b="1" dirty="0">
                <a:solidFill>
                  <a:schemeClr val="bg1"/>
                </a:solidFill>
                <a:latin typeface="Calibri" pitchFamily="34" charset="0"/>
                <a:cs typeface="Arial" pitchFamily="34" charset="0"/>
              </a:rPr>
              <a:t>(495) 925-03-87 </a:t>
            </a:r>
            <a:r>
              <a:rPr lang="en-US" sz="1400" b="1" dirty="0">
                <a:solidFill>
                  <a:schemeClr val="bg1"/>
                </a:solidFill>
                <a:latin typeface="Calibri" pitchFamily="34" charset="0"/>
                <a:cs typeface="Arial" pitchFamily="34" charset="0"/>
              </a:rPr>
              <a:t>nalog</a:t>
            </a:r>
            <a:r>
              <a:rPr lang="ru-RU" sz="1400" b="1" dirty="0">
                <a:solidFill>
                  <a:schemeClr val="bg1"/>
                </a:solidFill>
                <a:latin typeface="Calibri" pitchFamily="34" charset="0"/>
                <a:cs typeface="Arial" pitchFamily="34" charset="0"/>
              </a:rPr>
              <a:t>@</a:t>
            </a:r>
            <a:r>
              <a:rPr lang="en-US" sz="1400" b="1" dirty="0">
                <a:solidFill>
                  <a:schemeClr val="bg1"/>
                </a:solidFill>
                <a:latin typeface="Calibri" pitchFamily="34" charset="0"/>
                <a:cs typeface="Arial" pitchFamily="34" charset="0"/>
              </a:rPr>
              <a:t>cpnk</a:t>
            </a:r>
            <a:r>
              <a:rPr lang="ru-RU" sz="1400" b="1" dirty="0">
                <a:solidFill>
                  <a:schemeClr val="bg1"/>
                </a:solidFill>
                <a:latin typeface="Calibri" pitchFamily="34" charset="0"/>
                <a:cs typeface="Arial" pitchFamily="34" charset="0"/>
              </a:rPr>
              <a:t>.</a:t>
            </a:r>
            <a:r>
              <a:rPr lang="en-US" sz="1400" b="1" dirty="0">
                <a:solidFill>
                  <a:schemeClr val="bg1"/>
                </a:solidFill>
                <a:latin typeface="Calibri" pitchFamily="34" charset="0"/>
                <a:cs typeface="Arial" pitchFamily="34" charset="0"/>
              </a:rPr>
              <a:t>ru </a:t>
            </a:r>
            <a:r>
              <a:rPr lang="ru-RU" sz="1400" b="1" dirty="0">
                <a:solidFill>
                  <a:schemeClr val="bg1"/>
                </a:solidFill>
                <a:latin typeface="Calibri" pitchFamily="34" charset="0"/>
                <a:cs typeface="Arial" pitchFamily="34" charset="0"/>
              </a:rPr>
              <a:t> </a:t>
            </a:r>
            <a:r>
              <a:rPr lang="en-US" sz="1400" b="1" dirty="0">
                <a:solidFill>
                  <a:schemeClr val="bg1"/>
                </a:solidFill>
                <a:latin typeface="Calibri" pitchFamily="34" charset="0"/>
                <a:cs typeface="Arial" pitchFamily="34" charset="0"/>
              </a:rPr>
              <a:t>http</a:t>
            </a:r>
            <a:r>
              <a:rPr lang="ru-RU" sz="1400" b="1" dirty="0">
                <a:solidFill>
                  <a:schemeClr val="bg1"/>
                </a:solidFill>
                <a:latin typeface="Calibri" pitchFamily="34" charset="0"/>
                <a:cs typeface="Arial" pitchFamily="34" charset="0"/>
              </a:rPr>
              <a:t>://</a:t>
            </a:r>
            <a:r>
              <a:rPr lang="en-US" sz="1400" b="1" dirty="0">
                <a:solidFill>
                  <a:schemeClr val="bg1"/>
                </a:solidFill>
                <a:latin typeface="Calibri" pitchFamily="34" charset="0"/>
                <a:cs typeface="Arial" pitchFamily="34" charset="0"/>
              </a:rPr>
              <a:t>cpnk</a:t>
            </a:r>
            <a:r>
              <a:rPr lang="ru-RU" sz="1400" b="1" dirty="0">
                <a:solidFill>
                  <a:schemeClr val="bg1"/>
                </a:solidFill>
                <a:latin typeface="Calibri" pitchFamily="34" charset="0"/>
                <a:cs typeface="Arial" pitchFamily="34" charset="0"/>
              </a:rPr>
              <a:t>.</a:t>
            </a:r>
            <a:r>
              <a:rPr lang="en-US" sz="1400" b="1" dirty="0">
                <a:solidFill>
                  <a:schemeClr val="bg1"/>
                </a:solidFill>
                <a:latin typeface="Calibri" pitchFamily="34" charset="0"/>
                <a:cs typeface="Arial" pitchFamily="34" charset="0"/>
              </a:rPr>
              <a:t>ru</a:t>
            </a:r>
            <a:r>
              <a:rPr lang="ru-RU" sz="1400" b="1" dirty="0">
                <a:solidFill>
                  <a:schemeClr val="bg1"/>
                </a:solidFill>
                <a:latin typeface="Calibri" pitchFamily="34" charset="0"/>
                <a:cs typeface="Arial" pitchFamily="34" charset="0"/>
              </a:rPr>
              <a:t> </a:t>
            </a:r>
          </a:p>
        </p:txBody>
      </p:sp>
      <p:sp>
        <p:nvSpPr>
          <p:cNvPr id="7" name="Прямоугольник 6">
            <a:extLst>
              <a:ext uri="{FF2B5EF4-FFF2-40B4-BE49-F238E27FC236}">
                <a16:creationId xmlns="" xmlns:a16="http://schemas.microsoft.com/office/drawing/2014/main" id="{B7677A69-23E8-4468-B0C1-F200BA6A0BB0}"/>
              </a:ext>
            </a:extLst>
          </p:cNvPr>
          <p:cNvSpPr/>
          <p:nvPr/>
        </p:nvSpPr>
        <p:spPr>
          <a:xfrm>
            <a:off x="395536" y="195486"/>
            <a:ext cx="8320925" cy="4752528"/>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Прямоугольник 1">
            <a:extLst>
              <a:ext uri="{FF2B5EF4-FFF2-40B4-BE49-F238E27FC236}">
                <a16:creationId xmlns="" xmlns:a16="http://schemas.microsoft.com/office/drawing/2014/main" id="{9C4B34B0-B3F5-43EB-914A-0185617FF177}"/>
              </a:ext>
            </a:extLst>
          </p:cNvPr>
          <p:cNvSpPr/>
          <p:nvPr/>
        </p:nvSpPr>
        <p:spPr>
          <a:xfrm>
            <a:off x="971600" y="2643758"/>
            <a:ext cx="4968552" cy="800219"/>
          </a:xfrm>
          <a:prstGeom prst="rect">
            <a:avLst/>
          </a:prstGeom>
        </p:spPr>
        <p:txBody>
          <a:bodyPr wrap="square">
            <a:spAutoFit/>
          </a:bodyPr>
          <a:lstStyle/>
          <a:p>
            <a:r>
              <a:rPr lang="ru-RU" b="1" dirty="0">
                <a:solidFill>
                  <a:schemeClr val="bg1"/>
                </a:solidFill>
                <a:latin typeface="Calibri" panose="020F0502020204030204" pitchFamily="34" charset="0"/>
                <a:cs typeface="Calibri" panose="020F0502020204030204" pitchFamily="34" charset="0"/>
              </a:rPr>
              <a:t>Колмакова Полина Владимировна  </a:t>
            </a:r>
            <a:endParaRPr lang="ru-RU" b="1" dirty="0" smtClean="0">
              <a:solidFill>
                <a:schemeClr val="bg1"/>
              </a:solidFill>
              <a:latin typeface="Calibri" panose="020F0502020204030204" pitchFamily="34" charset="0"/>
              <a:cs typeface="Calibri" panose="020F0502020204030204" pitchFamily="34" charset="0"/>
            </a:endParaRPr>
          </a:p>
          <a:p>
            <a:r>
              <a:rPr lang="ru-RU" sz="1400" b="1" dirty="0" smtClean="0">
                <a:solidFill>
                  <a:schemeClr val="bg1"/>
                </a:solidFill>
                <a:latin typeface="Calibri" panose="020F0502020204030204" pitchFamily="34" charset="0"/>
                <a:cs typeface="Calibri" panose="020F0502020204030204" pitchFamily="34" charset="0"/>
              </a:rPr>
              <a:t>ведущий </a:t>
            </a:r>
            <a:r>
              <a:rPr lang="ru-RU" sz="1400" b="1" dirty="0">
                <a:solidFill>
                  <a:schemeClr val="bg1"/>
                </a:solidFill>
                <a:latin typeface="Calibri" panose="020F0502020204030204" pitchFamily="34" charset="0"/>
                <a:cs typeface="Calibri" panose="020F0502020204030204" pitchFamily="34" charset="0"/>
              </a:rPr>
              <a:t>эксперт-консультант в области бухгалтерского </a:t>
            </a:r>
            <a:r>
              <a:rPr lang="ru-RU" sz="1400" b="1" dirty="0" smtClean="0">
                <a:solidFill>
                  <a:schemeClr val="bg1"/>
                </a:solidFill>
                <a:latin typeface="Calibri" panose="020F0502020204030204" pitchFamily="34" charset="0"/>
                <a:cs typeface="Calibri" panose="020F0502020204030204" pitchFamily="34" charset="0"/>
              </a:rPr>
              <a:t>учета</a:t>
            </a:r>
          </a:p>
          <a:p>
            <a:r>
              <a:rPr lang="ru-RU" sz="1400" b="1" dirty="0" smtClean="0">
                <a:solidFill>
                  <a:schemeClr val="bg1"/>
                </a:solidFill>
                <a:latin typeface="Calibri" panose="020F0502020204030204" pitchFamily="34" charset="0"/>
                <a:cs typeface="Calibri" panose="020F0502020204030204" pitchFamily="34" charset="0"/>
              </a:rPr>
              <a:t> </a:t>
            </a:r>
            <a:r>
              <a:rPr lang="ru-RU" sz="1400" b="1" dirty="0">
                <a:solidFill>
                  <a:schemeClr val="bg1"/>
                </a:solidFill>
                <a:latin typeface="Calibri" panose="020F0502020204030204" pitchFamily="34" charset="0"/>
                <a:cs typeface="Calibri" panose="020F0502020204030204" pitchFamily="34" charset="0"/>
              </a:rPr>
              <a:t>и налогообложения</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a:extLst>
              <a:ext uri="{FF2B5EF4-FFF2-40B4-BE49-F238E27FC236}">
                <a16:creationId xmlns="" xmlns:a16="http://schemas.microsoft.com/office/drawing/2014/main" id="{42896791-368B-4425-A862-F466ABE22B9A}"/>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267494"/>
            <a:ext cx="7045300" cy="4404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 xmlns:a16="http://schemas.microsoft.com/office/drawing/2014/main" id="{3ACDFD27-BC25-4F02-9521-9DB479A66288}"/>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415821"/>
            <a:ext cx="6257454" cy="43118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a:extLst>
              <a:ext uri="{FF2B5EF4-FFF2-40B4-BE49-F238E27FC236}">
                <a16:creationId xmlns="" xmlns:a16="http://schemas.microsoft.com/office/drawing/2014/main" id="{CC3FA82D-2A48-4DA5-9E04-3042F94EBFFE}"/>
              </a:ext>
            </a:extLst>
          </p:cNvPr>
          <p:cNvSpPr>
            <a:spLocks noGrp="1"/>
          </p:cNvSpPr>
          <p:nvPr>
            <p:ph type="title"/>
          </p:nvPr>
        </p:nvSpPr>
        <p:spPr>
          <a:xfrm>
            <a:off x="1778989" y="162906"/>
            <a:ext cx="5586022" cy="857250"/>
          </a:xfrm>
        </p:spPr>
        <p:txBody>
          <a:bodyPr>
            <a:normAutofit/>
          </a:bodyPr>
          <a:lstStyle/>
          <a:p>
            <a:pPr algn="ctr">
              <a:buFont typeface="Georgia" panose="02040502050405020303" pitchFamily="18" charset="0"/>
              <a:buNone/>
              <a:defRPr/>
            </a:pPr>
            <a:r>
              <a:rPr lang="ru-RU" altLang="ru-RU" sz="2000" b="1" dirty="0">
                <a:solidFill>
                  <a:srgbClr val="025373"/>
                </a:solidFill>
                <a:latin typeface="Calibri" panose="020F0502020204030204" pitchFamily="34" charset="0"/>
                <a:cs typeface="Calibri" panose="020F0502020204030204" pitchFamily="34" charset="0"/>
              </a:rPr>
              <a:t>Суть раздельного учета НДС</a:t>
            </a:r>
          </a:p>
        </p:txBody>
      </p:sp>
      <p:graphicFrame>
        <p:nvGraphicFramePr>
          <p:cNvPr id="7" name="Объект 6">
            <a:extLst>
              <a:ext uri="{FF2B5EF4-FFF2-40B4-BE49-F238E27FC236}">
                <a16:creationId xmlns="" xmlns:a16="http://schemas.microsoft.com/office/drawing/2014/main" id="{ED4ED0AB-A70C-4305-BA24-56D92D592881}"/>
              </a:ext>
            </a:extLst>
          </p:cNvPr>
          <p:cNvGraphicFramePr>
            <a:graphicFrameLocks noGrp="1"/>
          </p:cNvGraphicFramePr>
          <p:nvPr>
            <p:ph idx="4294967295"/>
            <p:extLst>
              <p:ext uri="{D42A27DB-BD31-4B8C-83A1-F6EECF244321}">
                <p14:modId xmlns="" xmlns:p14="http://schemas.microsoft.com/office/powerpoint/2010/main" val="2886796922"/>
              </p:ext>
            </p:extLst>
          </p:nvPr>
        </p:nvGraphicFramePr>
        <p:xfrm>
          <a:off x="1043608" y="1029954"/>
          <a:ext cx="6822758" cy="3348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a:extLst>
              <a:ext uri="{FF2B5EF4-FFF2-40B4-BE49-F238E27FC236}">
                <a16:creationId xmlns="" xmlns:a16="http://schemas.microsoft.com/office/drawing/2014/main" id="{D6FFCEC1-D395-4DE5-B29D-AB4620023570}"/>
              </a:ext>
            </a:extLst>
          </p:cNvPr>
          <p:cNvSpPr>
            <a:spLocks noGrp="1"/>
          </p:cNvSpPr>
          <p:nvPr>
            <p:ph type="title"/>
          </p:nvPr>
        </p:nvSpPr>
        <p:spPr>
          <a:xfrm>
            <a:off x="1350885" y="24275"/>
            <a:ext cx="6442230" cy="857250"/>
          </a:xfrm>
        </p:spPr>
        <p:txBody>
          <a:bodyPr>
            <a:normAutofit/>
          </a:bodyPr>
          <a:lstStyle/>
          <a:p>
            <a:pPr algn="ctr" eaLnBrk="1" hangingPunct="1">
              <a:buFont typeface="Georgia" panose="02040502050405020303" pitchFamily="18" charset="0"/>
              <a:buNone/>
              <a:defRPr/>
            </a:pPr>
            <a:r>
              <a:rPr lang="ru-RU" altLang="ru-RU" sz="2000" b="1" dirty="0">
                <a:solidFill>
                  <a:srgbClr val="025373"/>
                </a:solidFill>
                <a:latin typeface="Calibri" panose="020F0502020204030204" pitchFamily="34" charset="0"/>
                <a:ea typeface="Calibri" panose="020F0502020204030204" pitchFamily="34" charset="0"/>
                <a:cs typeface="Calibri" panose="020F0502020204030204" pitchFamily="34" charset="0"/>
              </a:rPr>
              <a:t>Методика раздельного учета</a:t>
            </a:r>
          </a:p>
        </p:txBody>
      </p:sp>
      <p:pic>
        <p:nvPicPr>
          <p:cNvPr id="17411" name="Picture 2">
            <a:extLst>
              <a:ext uri="{FF2B5EF4-FFF2-40B4-BE49-F238E27FC236}">
                <a16:creationId xmlns="" xmlns:a16="http://schemas.microsoft.com/office/drawing/2014/main" id="{70A30CA1-5C43-4D65-943D-733DBBDB3D50}"/>
              </a:ext>
            </a:extLst>
          </p:cNvPr>
          <p:cNvPicPr>
            <a:picLocks noGrp="1" noChangeAspect="1" noChangeArrowheads="1"/>
          </p:cNvPicPr>
          <p:nvPr>
            <p:ph idx="4294967295"/>
          </p:nvPr>
        </p:nvPicPr>
        <p:blipFill>
          <a:blip r:embed="rId2" cstate="print">
            <a:extLst>
              <a:ext uri="{28A0092B-C50C-407E-A947-70E740481C1C}">
                <a14:useLocalDpi xmlns="" xmlns:a14="http://schemas.microsoft.com/office/drawing/2010/main" val="0"/>
              </a:ext>
            </a:extLst>
          </a:blip>
          <a:srcRect/>
          <a:stretch>
            <a:fillRect/>
          </a:stretch>
        </p:blipFill>
        <p:spPr>
          <a:xfrm>
            <a:off x="1350885" y="881525"/>
            <a:ext cx="6552728" cy="3981431"/>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 xmlns:a16="http://schemas.microsoft.com/office/drawing/2014/main" id="{85458228-3271-4EC5-ACA4-C8A38058948F}"/>
              </a:ext>
            </a:extLst>
          </p:cNvPr>
          <p:cNvSpPr>
            <a:spLocks noChangeArrowheads="1"/>
          </p:cNvSpPr>
          <p:nvPr/>
        </p:nvSpPr>
        <p:spPr bwMode="auto">
          <a:xfrm>
            <a:off x="1907704" y="239639"/>
            <a:ext cx="5544616" cy="6674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51435" tIns="25718" rIns="51435" bIns="2571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ru-RU" sz="2000" b="1" dirty="0">
                <a:solidFill>
                  <a:srgbClr val="025373"/>
                </a:solidFill>
                <a:latin typeface="Calibri" panose="020F0502020204030204" pitchFamily="34" charset="0"/>
                <a:ea typeface="Calibri" panose="020F0502020204030204" pitchFamily="34" charset="0"/>
                <a:cs typeface="Calibri" panose="020F0502020204030204" pitchFamily="34" charset="0"/>
              </a:rPr>
              <a:t>Порядок определения пропорции для целей раздельного учета НДС</a:t>
            </a:r>
            <a:endParaRPr lang="en-US" altLang="ru-RU" sz="2000" b="1" dirty="0">
              <a:solidFill>
                <a:srgbClr val="025373"/>
              </a:solidFill>
              <a:latin typeface="Calibri" panose="020F0502020204030204" pitchFamily="34" charset="0"/>
              <a:ea typeface="Calibri" panose="020F0502020204030204" pitchFamily="34" charset="0"/>
              <a:cs typeface="Calibri" panose="020F0502020204030204" pitchFamily="34" charset="0"/>
            </a:endParaRPr>
          </a:p>
        </p:txBody>
      </p:sp>
      <p:pic>
        <p:nvPicPr>
          <p:cNvPr id="18435" name="Picture 2">
            <a:extLst>
              <a:ext uri="{FF2B5EF4-FFF2-40B4-BE49-F238E27FC236}">
                <a16:creationId xmlns="" xmlns:a16="http://schemas.microsoft.com/office/drawing/2014/main" id="{D5DDEAF6-DF0D-43AE-BF70-382599E077B7}"/>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2343" y="1203598"/>
            <a:ext cx="6696744" cy="343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D9BB828A-830B-4EFF-A175-D53A5FE63CD3}"/>
              </a:ext>
            </a:extLst>
          </p:cNvPr>
          <p:cNvSpPr>
            <a:spLocks noGrp="1"/>
          </p:cNvSpPr>
          <p:nvPr>
            <p:ph sz="quarter" idx="13"/>
          </p:nvPr>
        </p:nvSpPr>
        <p:spPr>
          <a:xfrm>
            <a:off x="683568" y="1203598"/>
            <a:ext cx="7704856" cy="3077989"/>
          </a:xfrm>
        </p:spPr>
        <p:txBody>
          <a:bodyPr>
            <a:noAutofit/>
          </a:bodyPr>
          <a:lstStyle/>
          <a:p>
            <a:pPr marL="33338" indent="367904" algn="just">
              <a:buNone/>
              <a:defRPr/>
            </a:pPr>
            <a:r>
              <a:rPr lang="ru-RU" sz="1600" dirty="0">
                <a:solidFill>
                  <a:srgbClr val="025373"/>
                </a:solidFill>
                <a:latin typeface="Calibri" panose="020F0502020204030204" pitchFamily="34" charset="0"/>
                <a:cs typeface="Calibri" panose="020F0502020204030204" pitchFamily="34" charset="0"/>
              </a:rPr>
              <a:t>ПРИМЕР: Организация осуществляет деятельность как облагаемую НДС (по ставке 20 %), так  и не облагаемую НДС. В </a:t>
            </a:r>
            <a:r>
              <a:rPr lang="en-US" sz="1600" dirty="0">
                <a:solidFill>
                  <a:srgbClr val="025373"/>
                </a:solidFill>
                <a:latin typeface="Calibri" panose="020F0502020204030204" pitchFamily="34" charset="0"/>
                <a:cs typeface="Calibri" panose="020F0502020204030204" pitchFamily="34" charset="0"/>
              </a:rPr>
              <a:t>I</a:t>
            </a:r>
            <a:r>
              <a:rPr lang="ru-RU" sz="1600" dirty="0">
                <a:solidFill>
                  <a:srgbClr val="025373"/>
                </a:solidFill>
                <a:latin typeface="Calibri" panose="020F0502020204030204" pitchFamily="34" charset="0"/>
                <a:cs typeface="Calibri" panose="020F0502020204030204" pitchFamily="34" charset="0"/>
              </a:rPr>
              <a:t> квартале выручка организации  (без учета НДС) составила 7 920 000 руб., в том числе от операций, не облагаемых НДС – 380 000 руб. При этом затраты в указанном налоговом периоде составили 4 000 000 руб., в том числе затраты по не облагаемым НДС операциям – 384 000 руб. </a:t>
            </a:r>
          </a:p>
          <a:p>
            <a:pPr marL="33338" indent="367904" algn="just">
              <a:buNone/>
              <a:defRPr/>
            </a:pPr>
            <a:r>
              <a:rPr lang="ru-RU" sz="1600" dirty="0">
                <a:solidFill>
                  <a:srgbClr val="025373"/>
                </a:solidFill>
                <a:latin typeface="Calibri" panose="020F0502020204030204" pitchFamily="34" charset="0"/>
                <a:cs typeface="Calibri" panose="020F0502020204030204" pitchFamily="34" charset="0"/>
              </a:rPr>
              <a:t>В частности, организация приобрела товары для деятельности, облагаемой НДС, на сумму 6 000 000 руб. (с НДС – 20%); для деятельности, не облагаемой НДС, - на сумму 300 000 руб. (в т</a:t>
            </a:r>
            <a:r>
              <a:rPr lang="ru-RU" sz="1600" dirty="0" smtClean="0">
                <a:solidFill>
                  <a:srgbClr val="025373"/>
                </a:solidFill>
                <a:latin typeface="Calibri" panose="020F0502020204030204" pitchFamily="34" charset="0"/>
                <a:cs typeface="Calibri" panose="020F0502020204030204" pitchFamily="34" charset="0"/>
              </a:rPr>
              <a:t>. ч</a:t>
            </a:r>
            <a:r>
              <a:rPr lang="ru-RU" sz="1600" dirty="0">
                <a:solidFill>
                  <a:srgbClr val="025373"/>
                </a:solidFill>
                <a:latin typeface="Calibri" panose="020F0502020204030204" pitchFamily="34" charset="0"/>
                <a:cs typeface="Calibri" panose="020F0502020204030204" pitchFamily="34" charset="0"/>
              </a:rPr>
              <a:t>. НДС – 20%). Был приобретен компьютер для  главного бухгалтера за 60 000 руб., в т</a:t>
            </a:r>
            <a:r>
              <a:rPr lang="ru-RU" sz="1600" dirty="0" smtClean="0">
                <a:solidFill>
                  <a:srgbClr val="025373"/>
                </a:solidFill>
                <a:latin typeface="Calibri" panose="020F0502020204030204" pitchFamily="34" charset="0"/>
                <a:cs typeface="Calibri" panose="020F0502020204030204" pitchFamily="34" charset="0"/>
              </a:rPr>
              <a:t>. ч</a:t>
            </a:r>
            <a:r>
              <a:rPr lang="ru-RU" sz="1600" dirty="0">
                <a:solidFill>
                  <a:srgbClr val="025373"/>
                </a:solidFill>
                <a:latin typeface="Calibri" panose="020F0502020204030204" pitchFamily="34" charset="0"/>
                <a:cs typeface="Calibri" panose="020F0502020204030204" pitchFamily="34" charset="0"/>
              </a:rPr>
              <a:t>. НДС – 20 %. Счета-фактуры от поставщиков получены.</a:t>
            </a:r>
          </a:p>
          <a:p>
            <a:pPr marL="33338" indent="367904" algn="just">
              <a:buNone/>
              <a:defRPr/>
            </a:pPr>
            <a:r>
              <a:rPr lang="ru-RU" sz="1600" dirty="0">
                <a:solidFill>
                  <a:srgbClr val="025373"/>
                </a:solidFill>
                <a:latin typeface="Calibri" panose="020F0502020204030204" pitchFamily="34" charset="0"/>
                <a:cs typeface="Calibri" panose="020F0502020204030204" pitchFamily="34" charset="0"/>
              </a:rPr>
              <a:t>Рассчитайте НДС к уплате в бюджет за </a:t>
            </a:r>
            <a:r>
              <a:rPr lang="en-US" sz="1600" dirty="0">
                <a:solidFill>
                  <a:srgbClr val="025373"/>
                </a:solidFill>
                <a:latin typeface="Calibri" panose="020F0502020204030204" pitchFamily="34" charset="0"/>
                <a:cs typeface="Calibri" panose="020F0502020204030204" pitchFamily="34" charset="0"/>
              </a:rPr>
              <a:t>I</a:t>
            </a:r>
            <a:r>
              <a:rPr lang="ru-RU" sz="1600" dirty="0">
                <a:solidFill>
                  <a:srgbClr val="025373"/>
                </a:solidFill>
                <a:latin typeface="Calibri" panose="020F0502020204030204" pitchFamily="34" charset="0"/>
                <a:cs typeface="Calibri" panose="020F0502020204030204" pitchFamily="34" charset="0"/>
              </a:rPr>
              <a:t> квартал.</a:t>
            </a:r>
          </a:p>
          <a:p>
            <a:pPr>
              <a:defRPr/>
            </a:pPr>
            <a:endParaRPr lang="ru-RU" sz="1600" dirty="0">
              <a:solidFill>
                <a:srgbClr val="025373"/>
              </a:solidFill>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59E98F9C-C5D5-4A63-B2D5-A89450A43CAE}"/>
              </a:ext>
            </a:extLst>
          </p:cNvPr>
          <p:cNvSpPr>
            <a:spLocks noGrp="1"/>
          </p:cNvSpPr>
          <p:nvPr>
            <p:ph sz="quarter" idx="13"/>
          </p:nvPr>
        </p:nvSpPr>
        <p:spPr>
          <a:xfrm>
            <a:off x="683568" y="555526"/>
            <a:ext cx="7776864" cy="2605088"/>
          </a:xfrm>
        </p:spPr>
        <p:txBody>
          <a:bodyPr>
            <a:noAutofit/>
          </a:bodyPr>
          <a:lstStyle/>
          <a:p>
            <a:pPr marL="33338" indent="367904">
              <a:buNone/>
              <a:defRPr/>
            </a:pPr>
            <a:r>
              <a:rPr lang="ru-RU" sz="1400" dirty="0">
                <a:solidFill>
                  <a:srgbClr val="025373"/>
                </a:solidFill>
                <a:latin typeface="Calibri" panose="020F0502020204030204" pitchFamily="34" charset="0"/>
                <a:cs typeface="Calibri" panose="020F0502020204030204" pitchFamily="34" charset="0"/>
              </a:rPr>
              <a:t>РЕШЕНИЕ:</a:t>
            </a:r>
          </a:p>
          <a:p>
            <a:pPr marL="33338" indent="367904">
              <a:buNone/>
              <a:defRPr/>
            </a:pPr>
            <a:r>
              <a:rPr lang="ru-RU" sz="1400" i="1" dirty="0">
                <a:solidFill>
                  <a:srgbClr val="025373"/>
                </a:solidFill>
                <a:latin typeface="Calibri" panose="020F0502020204030204" pitchFamily="34" charset="0"/>
                <a:cs typeface="Calibri" panose="020F0502020204030204" pitchFamily="34" charset="0"/>
              </a:rPr>
              <a:t>Книга продаж:</a:t>
            </a:r>
            <a:endParaRPr lang="ru-RU" sz="1400" dirty="0">
              <a:solidFill>
                <a:srgbClr val="025373"/>
              </a:solidFill>
              <a:latin typeface="Calibri" panose="020F0502020204030204" pitchFamily="34" charset="0"/>
              <a:cs typeface="Calibri" panose="020F0502020204030204" pitchFamily="34" charset="0"/>
            </a:endParaRPr>
          </a:p>
          <a:p>
            <a:pPr marL="33338" indent="367904">
              <a:buNone/>
              <a:defRPr/>
            </a:pPr>
            <a:r>
              <a:rPr lang="ru-RU" sz="1400" b="1" i="1" dirty="0">
                <a:solidFill>
                  <a:srgbClr val="025373"/>
                </a:solidFill>
                <a:latin typeface="Calibri" panose="020F0502020204030204" pitchFamily="34" charset="0"/>
                <a:cs typeface="Calibri" panose="020F0502020204030204" pitchFamily="34" charset="0"/>
              </a:rPr>
              <a:t>1 508 000 руб. (7920 000 - 380 000) x </a:t>
            </a:r>
            <a:r>
              <a:rPr lang="ru-RU" sz="1400" b="1" i="1" dirty="0" smtClean="0">
                <a:solidFill>
                  <a:srgbClr val="025373"/>
                </a:solidFill>
                <a:latin typeface="Calibri" panose="020F0502020204030204" pitchFamily="34" charset="0"/>
                <a:cs typeface="Calibri" panose="020F0502020204030204" pitchFamily="34" charset="0"/>
              </a:rPr>
              <a:t> 20 %</a:t>
            </a:r>
            <a:endParaRPr lang="ru-RU" sz="1400" dirty="0">
              <a:solidFill>
                <a:srgbClr val="025373"/>
              </a:solidFill>
              <a:latin typeface="Calibri" panose="020F0502020204030204" pitchFamily="34" charset="0"/>
              <a:cs typeface="Calibri" panose="020F0502020204030204" pitchFamily="34" charset="0"/>
            </a:endParaRPr>
          </a:p>
          <a:p>
            <a:pPr marL="33338" indent="367904">
              <a:buNone/>
              <a:defRPr/>
            </a:pPr>
            <a:r>
              <a:rPr lang="ru-RU" sz="1400" i="1" dirty="0">
                <a:solidFill>
                  <a:srgbClr val="025373"/>
                </a:solidFill>
                <a:latin typeface="Calibri" panose="020F0502020204030204" pitchFamily="34" charset="0"/>
                <a:cs typeface="Calibri" panose="020F0502020204030204" pitchFamily="34" charset="0"/>
              </a:rPr>
              <a:t>Книга покупок:</a:t>
            </a:r>
            <a:endParaRPr lang="ru-RU" sz="1400" dirty="0">
              <a:solidFill>
                <a:srgbClr val="025373"/>
              </a:solidFill>
              <a:latin typeface="Calibri" panose="020F0502020204030204" pitchFamily="34" charset="0"/>
              <a:cs typeface="Calibri" panose="020F0502020204030204" pitchFamily="34" charset="0"/>
            </a:endParaRPr>
          </a:p>
          <a:p>
            <a:pPr marL="33338" indent="367904">
              <a:buNone/>
              <a:defRPr/>
            </a:pPr>
            <a:r>
              <a:rPr lang="ru-RU" sz="1400" b="1" i="1" dirty="0">
                <a:solidFill>
                  <a:srgbClr val="025373"/>
                </a:solidFill>
                <a:latin typeface="Calibri" panose="020F0502020204030204" pitchFamily="34" charset="0"/>
                <a:cs typeface="Calibri" panose="020F0502020204030204" pitchFamily="34" charset="0"/>
              </a:rPr>
              <a:t> 1 000 000 руб. (6 000 000)  x </a:t>
            </a:r>
            <a:r>
              <a:rPr lang="ru-RU" sz="1400" b="1" i="1" dirty="0" smtClean="0">
                <a:solidFill>
                  <a:srgbClr val="025373"/>
                </a:solidFill>
                <a:latin typeface="Calibri" panose="020F0502020204030204" pitchFamily="34" charset="0"/>
                <a:cs typeface="Calibri" panose="020F0502020204030204" pitchFamily="34" charset="0"/>
              </a:rPr>
              <a:t> 20/ 120</a:t>
            </a:r>
            <a:endParaRPr lang="ru-RU" sz="1400" dirty="0">
              <a:solidFill>
                <a:srgbClr val="025373"/>
              </a:solidFill>
              <a:latin typeface="Calibri" panose="020F0502020204030204" pitchFamily="34" charset="0"/>
              <a:cs typeface="Calibri" panose="020F0502020204030204" pitchFamily="34" charset="0"/>
            </a:endParaRPr>
          </a:p>
          <a:p>
            <a:pPr marL="33338" indent="367904">
              <a:buNone/>
              <a:defRPr/>
            </a:pPr>
            <a:r>
              <a:rPr lang="ru-RU" sz="1400" i="1" dirty="0">
                <a:solidFill>
                  <a:srgbClr val="025373"/>
                </a:solidFill>
                <a:latin typeface="Calibri" panose="020F0502020204030204" pitchFamily="34" charset="0"/>
                <a:cs typeface="Calibri" panose="020F0502020204030204" pitchFamily="34" charset="0"/>
              </a:rPr>
              <a:t>------------------------------------------------------------------</a:t>
            </a:r>
            <a:endParaRPr lang="ru-RU" sz="1400" dirty="0">
              <a:solidFill>
                <a:srgbClr val="025373"/>
              </a:solidFill>
              <a:latin typeface="Calibri" panose="020F0502020204030204" pitchFamily="34" charset="0"/>
              <a:cs typeface="Calibri" panose="020F0502020204030204" pitchFamily="34" charset="0"/>
            </a:endParaRPr>
          </a:p>
          <a:p>
            <a:pPr marL="33338" indent="367904">
              <a:buNone/>
              <a:defRPr/>
            </a:pPr>
            <a:r>
              <a:rPr lang="ru-RU" sz="1400" i="1" dirty="0">
                <a:solidFill>
                  <a:srgbClr val="025373"/>
                </a:solidFill>
                <a:latin typeface="Calibri" panose="020F0502020204030204" pitchFamily="34" charset="0"/>
                <a:cs typeface="Calibri" panose="020F0502020204030204" pitchFamily="34" charset="0"/>
              </a:rPr>
              <a:t>Может ли организация применять правило </a:t>
            </a:r>
            <a:r>
              <a:rPr lang="ru-RU" sz="1400" i="1" dirty="0" smtClean="0">
                <a:solidFill>
                  <a:srgbClr val="025373"/>
                </a:solidFill>
                <a:latin typeface="Calibri" panose="020F0502020204030204" pitchFamily="34" charset="0"/>
                <a:cs typeface="Calibri" panose="020F0502020204030204" pitchFamily="34" charset="0"/>
              </a:rPr>
              <a:t>5 % ?</a:t>
            </a:r>
            <a:endParaRPr lang="ru-RU" sz="1400" dirty="0">
              <a:solidFill>
                <a:srgbClr val="025373"/>
              </a:solidFill>
              <a:latin typeface="Calibri" panose="020F0502020204030204" pitchFamily="34" charset="0"/>
              <a:cs typeface="Calibri" panose="020F0502020204030204" pitchFamily="34" charset="0"/>
            </a:endParaRPr>
          </a:p>
          <a:p>
            <a:pPr marL="33338" indent="367904">
              <a:buNone/>
              <a:defRPr/>
            </a:pPr>
            <a:r>
              <a:rPr lang="ru-RU" sz="1400" i="1" dirty="0">
                <a:solidFill>
                  <a:srgbClr val="025373"/>
                </a:solidFill>
                <a:latin typeface="Calibri" panose="020F0502020204030204" pitchFamily="34" charset="0"/>
                <a:cs typeface="Calibri" panose="020F0502020204030204" pitchFamily="34" charset="0"/>
              </a:rPr>
              <a:t>384 000</a:t>
            </a:r>
            <a:r>
              <a:rPr lang="ru-RU" sz="1400" i="1" dirty="0" smtClean="0">
                <a:solidFill>
                  <a:srgbClr val="025373"/>
                </a:solidFill>
                <a:latin typeface="Calibri" panose="020F0502020204030204" pitchFamily="34" charset="0"/>
                <a:cs typeface="Calibri" panose="020F0502020204030204" pitchFamily="34" charset="0"/>
              </a:rPr>
              <a:t>/ 4 </a:t>
            </a:r>
            <a:r>
              <a:rPr lang="ru-RU" sz="1400" i="1" dirty="0">
                <a:solidFill>
                  <a:srgbClr val="025373"/>
                </a:solidFill>
                <a:latin typeface="Calibri" panose="020F0502020204030204" pitchFamily="34" charset="0"/>
                <a:cs typeface="Calibri" panose="020F0502020204030204" pitchFamily="34" charset="0"/>
              </a:rPr>
              <a:t>000 000 x </a:t>
            </a:r>
            <a:r>
              <a:rPr lang="ru-RU" sz="1400" i="1" dirty="0" smtClean="0">
                <a:solidFill>
                  <a:srgbClr val="025373"/>
                </a:solidFill>
                <a:latin typeface="Calibri" panose="020F0502020204030204" pitchFamily="34" charset="0"/>
                <a:cs typeface="Calibri" panose="020F0502020204030204" pitchFamily="34" charset="0"/>
              </a:rPr>
              <a:t>100 % </a:t>
            </a:r>
            <a:r>
              <a:rPr lang="ru-RU" sz="1400" i="1" dirty="0">
                <a:solidFill>
                  <a:srgbClr val="025373"/>
                </a:solidFill>
                <a:latin typeface="Calibri" panose="020F0502020204030204" pitchFamily="34" charset="0"/>
                <a:cs typeface="Calibri" panose="020F0502020204030204" pitchFamily="34" charset="0"/>
              </a:rPr>
              <a:t>= 9</a:t>
            </a:r>
            <a:r>
              <a:rPr lang="ru-RU" sz="1400" i="1" dirty="0" smtClean="0">
                <a:solidFill>
                  <a:srgbClr val="025373"/>
                </a:solidFill>
                <a:latin typeface="Calibri" panose="020F0502020204030204" pitchFamily="34" charset="0"/>
                <a:cs typeface="Calibri" panose="020F0502020204030204" pitchFamily="34" charset="0"/>
              </a:rPr>
              <a:t>, 6 %</a:t>
            </a:r>
            <a:endParaRPr lang="ru-RU" sz="1400" dirty="0">
              <a:solidFill>
                <a:srgbClr val="025373"/>
              </a:solidFill>
              <a:latin typeface="Calibri" panose="020F0502020204030204" pitchFamily="34" charset="0"/>
              <a:cs typeface="Calibri" panose="020F0502020204030204" pitchFamily="34" charset="0"/>
            </a:endParaRPr>
          </a:p>
          <a:p>
            <a:pPr marL="33338" indent="367904">
              <a:buNone/>
              <a:defRPr/>
            </a:pPr>
            <a:r>
              <a:rPr lang="ru-RU" sz="1400" i="1" dirty="0">
                <a:solidFill>
                  <a:srgbClr val="025373"/>
                </a:solidFill>
                <a:latin typeface="Calibri" panose="020F0502020204030204" pitchFamily="34" charset="0"/>
                <a:cs typeface="Calibri" panose="020F0502020204030204" pitchFamily="34" charset="0"/>
              </a:rPr>
              <a:t>Рассчитаем сумму НДС, подлежащую вычету  при приобретении компьютера</a:t>
            </a:r>
            <a:endParaRPr lang="ru-RU" sz="1400" dirty="0">
              <a:solidFill>
                <a:srgbClr val="025373"/>
              </a:solidFill>
              <a:latin typeface="Calibri" panose="020F0502020204030204" pitchFamily="34" charset="0"/>
              <a:cs typeface="Calibri" panose="020F0502020204030204" pitchFamily="34" charset="0"/>
            </a:endParaRPr>
          </a:p>
          <a:p>
            <a:pPr marL="33338" indent="367904">
              <a:buNone/>
              <a:defRPr/>
            </a:pPr>
            <a:r>
              <a:rPr lang="ru-RU" sz="1400" i="1" dirty="0">
                <a:solidFill>
                  <a:srgbClr val="025373"/>
                </a:solidFill>
                <a:latin typeface="Calibri" panose="020F0502020204030204" pitchFamily="34" charset="0"/>
                <a:cs typeface="Calibri" panose="020F0502020204030204" pitchFamily="34" charset="0"/>
              </a:rPr>
              <a:t>10000 (60 000 x 20</a:t>
            </a:r>
            <a:r>
              <a:rPr lang="ru-RU" sz="1400" i="1" dirty="0" smtClean="0">
                <a:solidFill>
                  <a:srgbClr val="025373"/>
                </a:solidFill>
                <a:latin typeface="Calibri" panose="020F0502020204030204" pitchFamily="34" charset="0"/>
                <a:cs typeface="Calibri" panose="020F0502020204030204" pitchFamily="34" charset="0"/>
              </a:rPr>
              <a:t>/ 120  %) </a:t>
            </a:r>
            <a:r>
              <a:rPr lang="ru-RU" sz="1400" i="1" dirty="0">
                <a:solidFill>
                  <a:srgbClr val="025373"/>
                </a:solidFill>
                <a:latin typeface="Calibri" panose="020F0502020204030204" pitchFamily="34" charset="0"/>
                <a:cs typeface="Calibri" panose="020F0502020204030204" pitchFamily="34" charset="0"/>
              </a:rPr>
              <a:t>НДС, предъявленный при приобретении компьютера</a:t>
            </a:r>
            <a:endParaRPr lang="ru-RU" sz="1400" dirty="0">
              <a:solidFill>
                <a:srgbClr val="025373"/>
              </a:solidFill>
              <a:latin typeface="Calibri" panose="020F0502020204030204" pitchFamily="34" charset="0"/>
              <a:cs typeface="Calibri" panose="020F0502020204030204" pitchFamily="34" charset="0"/>
            </a:endParaRPr>
          </a:p>
          <a:p>
            <a:pPr marL="33338" indent="367904">
              <a:buNone/>
              <a:defRPr/>
            </a:pPr>
            <a:r>
              <a:rPr lang="ru-RU" sz="1400" i="1" dirty="0">
                <a:solidFill>
                  <a:srgbClr val="025373"/>
                </a:solidFill>
                <a:latin typeface="Calibri" panose="020F0502020204030204" pitchFamily="34" charset="0"/>
                <a:cs typeface="Calibri" panose="020F0502020204030204" pitchFamily="34" charset="0"/>
              </a:rPr>
              <a:t> 4,8 % ( 380 000</a:t>
            </a:r>
            <a:r>
              <a:rPr lang="ru-RU" sz="1400" i="1" dirty="0" smtClean="0">
                <a:solidFill>
                  <a:srgbClr val="025373"/>
                </a:solidFill>
                <a:latin typeface="Calibri" panose="020F0502020204030204" pitchFamily="34" charset="0"/>
                <a:cs typeface="Calibri" panose="020F0502020204030204" pitchFamily="34" charset="0"/>
              </a:rPr>
              <a:t>/ 7</a:t>
            </a:r>
            <a:r>
              <a:rPr lang="ru-RU" sz="1400" i="1" dirty="0">
                <a:solidFill>
                  <a:srgbClr val="025373"/>
                </a:solidFill>
                <a:latin typeface="Calibri" panose="020F0502020204030204" pitchFamily="34" charset="0"/>
                <a:cs typeface="Calibri" panose="020F0502020204030204" pitchFamily="34" charset="0"/>
              </a:rPr>
              <a:t> 920 000 x </a:t>
            </a:r>
            <a:r>
              <a:rPr lang="ru-RU" sz="1400" i="1" dirty="0" smtClean="0">
                <a:solidFill>
                  <a:srgbClr val="025373"/>
                </a:solidFill>
                <a:latin typeface="Calibri" panose="020F0502020204030204" pitchFamily="34" charset="0"/>
                <a:cs typeface="Calibri" panose="020F0502020204030204" pitchFamily="34" charset="0"/>
              </a:rPr>
              <a:t>100 %) </a:t>
            </a:r>
            <a:r>
              <a:rPr lang="ru-RU" sz="1400" i="1" dirty="0">
                <a:solidFill>
                  <a:srgbClr val="025373"/>
                </a:solidFill>
                <a:latin typeface="Calibri" panose="020F0502020204030204" pitchFamily="34" charset="0"/>
                <a:cs typeface="Calibri" panose="020F0502020204030204" pitchFamily="34" charset="0"/>
              </a:rPr>
              <a:t>доля необлагаемых НДС операций</a:t>
            </a:r>
            <a:endParaRPr lang="ru-RU" sz="1400" dirty="0">
              <a:solidFill>
                <a:srgbClr val="025373"/>
              </a:solidFill>
              <a:latin typeface="Calibri" panose="020F0502020204030204" pitchFamily="34" charset="0"/>
              <a:cs typeface="Calibri" panose="020F0502020204030204" pitchFamily="34" charset="0"/>
            </a:endParaRPr>
          </a:p>
          <a:p>
            <a:pPr marL="33338" indent="367904">
              <a:buNone/>
              <a:defRPr/>
            </a:pPr>
            <a:r>
              <a:rPr lang="ru-RU" sz="1400" i="1" dirty="0">
                <a:solidFill>
                  <a:srgbClr val="025373"/>
                </a:solidFill>
                <a:latin typeface="Calibri" panose="020F0502020204030204" pitchFamily="34" charset="0"/>
                <a:cs typeface="Calibri" panose="020F0502020204030204" pitchFamily="34" charset="0"/>
              </a:rPr>
              <a:t>480 руб. ( 10000 x 4,8 %) НДС не подлежащий вычету</a:t>
            </a:r>
            <a:endParaRPr lang="ru-RU" sz="1400" dirty="0">
              <a:solidFill>
                <a:srgbClr val="025373"/>
              </a:solidFill>
              <a:latin typeface="Calibri" panose="020F0502020204030204" pitchFamily="34" charset="0"/>
              <a:cs typeface="Calibri" panose="020F0502020204030204" pitchFamily="34" charset="0"/>
            </a:endParaRPr>
          </a:p>
          <a:p>
            <a:pPr marL="33338" indent="367904">
              <a:buNone/>
              <a:defRPr/>
            </a:pPr>
            <a:r>
              <a:rPr lang="ru-RU" sz="1400" i="1" dirty="0">
                <a:solidFill>
                  <a:srgbClr val="025373"/>
                </a:solidFill>
                <a:latin typeface="Calibri" panose="020F0502020204030204" pitchFamily="34" charset="0"/>
                <a:cs typeface="Calibri" panose="020F0502020204030204" pitchFamily="34" charset="0"/>
              </a:rPr>
              <a:t>-------------------------------------------------------------------</a:t>
            </a:r>
            <a:endParaRPr lang="ru-RU" sz="1400" dirty="0">
              <a:solidFill>
                <a:srgbClr val="025373"/>
              </a:solidFill>
              <a:latin typeface="Calibri" panose="020F0502020204030204" pitchFamily="34" charset="0"/>
              <a:cs typeface="Calibri" panose="020F0502020204030204" pitchFamily="34" charset="0"/>
            </a:endParaRPr>
          </a:p>
          <a:p>
            <a:pPr marL="33338" indent="367904">
              <a:buNone/>
              <a:defRPr/>
            </a:pPr>
            <a:r>
              <a:rPr lang="ru-RU" sz="1400" b="1" i="1" dirty="0">
                <a:solidFill>
                  <a:srgbClr val="025373"/>
                </a:solidFill>
                <a:latin typeface="Calibri" panose="020F0502020204030204" pitchFamily="34" charset="0"/>
                <a:cs typeface="Calibri" panose="020F0502020204030204" pitchFamily="34" charset="0"/>
              </a:rPr>
              <a:t> 9 520 (10000 - 480) НДС к вычету при приобретении компьютера</a:t>
            </a:r>
            <a:endParaRPr lang="ru-RU" sz="1400" dirty="0">
              <a:solidFill>
                <a:srgbClr val="025373"/>
              </a:solidFill>
              <a:latin typeface="Calibri" panose="020F0502020204030204" pitchFamily="34" charset="0"/>
              <a:cs typeface="Calibri" panose="020F0502020204030204" pitchFamily="34" charset="0"/>
            </a:endParaRPr>
          </a:p>
          <a:p>
            <a:pPr marL="33338" indent="367904">
              <a:buNone/>
              <a:defRPr/>
            </a:pPr>
            <a:r>
              <a:rPr lang="ru-RU" sz="1400" i="1" dirty="0">
                <a:solidFill>
                  <a:srgbClr val="025373"/>
                </a:solidFill>
                <a:latin typeface="Calibri" panose="020F0502020204030204" pitchFamily="34" charset="0"/>
                <a:cs typeface="Calibri" panose="020F0502020204030204" pitchFamily="34" charset="0"/>
              </a:rPr>
              <a:t> </a:t>
            </a:r>
            <a:r>
              <a:rPr lang="ru-RU" sz="1400" b="1" i="1" u="sng" dirty="0">
                <a:solidFill>
                  <a:srgbClr val="025373"/>
                </a:solidFill>
                <a:latin typeface="Calibri" panose="020F0502020204030204" pitchFamily="34" charset="0"/>
                <a:cs typeface="Calibri" panose="020F0502020204030204" pitchFamily="34" charset="0"/>
              </a:rPr>
              <a:t>498480 (1 508 000 – 1 000 000 -  9 520) НДС к уплате за налоговый период</a:t>
            </a:r>
            <a:endParaRPr lang="ru-RU" sz="1400" dirty="0">
              <a:solidFill>
                <a:srgbClr val="025373"/>
              </a:solidFill>
              <a:latin typeface="Calibri" panose="020F0502020204030204" pitchFamily="34" charset="0"/>
              <a:cs typeface="Calibri" panose="020F0502020204030204" pitchFamily="34" charset="0"/>
            </a:endParaRPr>
          </a:p>
          <a:p>
            <a:pPr marL="33338" indent="367904">
              <a:buNone/>
              <a:defRPr/>
            </a:pPr>
            <a:endParaRPr lang="ru-RU" sz="1400" dirty="0">
              <a:solidFill>
                <a:srgbClr val="025373"/>
              </a:solidFill>
              <a:latin typeface="Calibri" panose="020F0502020204030204" pitchFamily="34" charset="0"/>
              <a:cs typeface="Calibri" panose="020F0502020204030204" pitchFamily="34" charset="0"/>
            </a:endParaRPr>
          </a:p>
          <a:p>
            <a:pPr>
              <a:defRPr/>
            </a:pPr>
            <a:endParaRPr lang="ru-RU" sz="1400" dirty="0">
              <a:solidFill>
                <a:srgbClr val="025373"/>
              </a:solidFill>
              <a:latin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8CC8C32-18BB-43E1-9EE3-86D8A76A4FDD}"/>
              </a:ext>
            </a:extLst>
          </p:cNvPr>
          <p:cNvSpPr>
            <a:spLocks noGrp="1"/>
          </p:cNvSpPr>
          <p:nvPr>
            <p:ph type="title"/>
          </p:nvPr>
        </p:nvSpPr>
        <p:spPr>
          <a:xfrm>
            <a:off x="1619672" y="771550"/>
            <a:ext cx="5940660" cy="857250"/>
          </a:xfrm>
        </p:spPr>
        <p:txBody>
          <a:bodyPr>
            <a:normAutofit/>
          </a:bodyPr>
          <a:lstStyle/>
          <a:p>
            <a:pPr>
              <a:defRPr/>
            </a:pPr>
            <a:r>
              <a:rPr lang="ru-RU" sz="2000" b="1" dirty="0">
                <a:solidFill>
                  <a:srgbClr val="025373"/>
                </a:solidFill>
                <a:latin typeface="Calibri" panose="020F0502020204030204" pitchFamily="34" charset="0"/>
                <a:cs typeface="Calibri" panose="020F0502020204030204" pitchFamily="34" charset="0"/>
              </a:rPr>
              <a:t>Строительно-монтажные работы для собственного потребления</a:t>
            </a:r>
          </a:p>
        </p:txBody>
      </p:sp>
      <p:pic>
        <p:nvPicPr>
          <p:cNvPr id="21507" name="Picture 4">
            <a:extLst>
              <a:ext uri="{FF2B5EF4-FFF2-40B4-BE49-F238E27FC236}">
                <a16:creationId xmlns="" xmlns:a16="http://schemas.microsoft.com/office/drawing/2014/main" id="{A2E82A0A-A8F2-478A-87A4-F43BAEA04E0C}"/>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632" y="2067694"/>
            <a:ext cx="6422231" cy="140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ъект 2">
            <a:extLst>
              <a:ext uri="{FF2B5EF4-FFF2-40B4-BE49-F238E27FC236}">
                <a16:creationId xmlns="" xmlns:a16="http://schemas.microsoft.com/office/drawing/2014/main" id="{48A3C845-F615-485D-BF4B-2E8815AC87FF}"/>
              </a:ext>
            </a:extLst>
          </p:cNvPr>
          <p:cNvSpPr>
            <a:spLocks noGrp="1"/>
          </p:cNvSpPr>
          <p:nvPr>
            <p:ph sz="quarter" idx="13"/>
          </p:nvPr>
        </p:nvSpPr>
        <p:spPr>
          <a:xfrm>
            <a:off x="683568" y="699542"/>
            <a:ext cx="7632848" cy="2606279"/>
          </a:xfrm>
        </p:spPr>
        <p:txBody>
          <a:bodyPr>
            <a:noAutofit/>
          </a:bodyPr>
          <a:lstStyle/>
          <a:p>
            <a:pPr marL="33338" indent="367904" algn="just">
              <a:buNone/>
            </a:pPr>
            <a:r>
              <a:rPr lang="ru-RU" altLang="ru-RU" sz="1600" dirty="0">
                <a:solidFill>
                  <a:srgbClr val="025373"/>
                </a:solidFill>
                <a:latin typeface="Calibri" panose="020F0502020204030204" pitchFamily="34" charset="0"/>
                <a:cs typeface="Calibri" panose="020F0502020204030204" pitchFamily="34" charset="0"/>
              </a:rPr>
              <a:t>ПРИМЕР: ОАО «Проммонтаж» (налогоплательщик НДС) построило складское помещение хозспособом. Строительство длилось с марта по июнь 2020 г. Для выполнения работ в марте были приобретены строительные материалы стоимостью 1 320 000 руб. (в т. ч. НДС – </a:t>
            </a:r>
            <a:r>
              <a:rPr lang="ru-RU" altLang="ru-RU" sz="1600" dirty="0" smtClean="0">
                <a:solidFill>
                  <a:srgbClr val="025373"/>
                </a:solidFill>
                <a:latin typeface="Calibri" panose="020F0502020204030204" pitchFamily="34" charset="0"/>
                <a:cs typeface="Calibri" panose="020F0502020204030204" pitchFamily="34" charset="0"/>
              </a:rPr>
              <a:t>20 %, </a:t>
            </a:r>
            <a:r>
              <a:rPr lang="ru-RU" altLang="ru-RU" sz="1600" dirty="0">
                <a:solidFill>
                  <a:srgbClr val="025373"/>
                </a:solidFill>
                <a:latin typeface="Calibri" panose="020F0502020204030204" pitchFamily="34" charset="0"/>
                <a:cs typeface="Calibri" panose="020F0502020204030204" pitchFamily="34" charset="0"/>
              </a:rPr>
              <a:t>счет-фактура имеется), которые списывались на строительство в следующем порядке:</a:t>
            </a:r>
          </a:p>
          <a:p>
            <a:pPr marL="33338" indent="367904" algn="just">
              <a:buNone/>
            </a:pPr>
            <a:r>
              <a:rPr lang="ru-RU" altLang="ru-RU" sz="1600" dirty="0">
                <a:solidFill>
                  <a:srgbClr val="025373"/>
                </a:solidFill>
                <a:latin typeface="Calibri" panose="020F0502020204030204" pitchFamily="34" charset="0"/>
                <a:cs typeface="Calibri" panose="020F0502020204030204" pitchFamily="34" charset="0"/>
              </a:rPr>
              <a:t>- В марте - 240 000 руб.;</a:t>
            </a:r>
          </a:p>
          <a:p>
            <a:pPr marL="33338" indent="367904" algn="just">
              <a:buNone/>
            </a:pPr>
            <a:r>
              <a:rPr lang="ru-RU" altLang="ru-RU" sz="1600" dirty="0">
                <a:solidFill>
                  <a:srgbClr val="025373"/>
                </a:solidFill>
                <a:latin typeface="Calibri" panose="020F0502020204030204" pitchFamily="34" charset="0"/>
                <a:cs typeface="Calibri" panose="020F0502020204030204" pitchFamily="34" charset="0"/>
              </a:rPr>
              <a:t>- В апреле - 360 000 руб.;</a:t>
            </a:r>
          </a:p>
          <a:p>
            <a:pPr marL="33338" indent="367904" algn="just">
              <a:buNone/>
            </a:pPr>
            <a:r>
              <a:rPr lang="ru-RU" altLang="ru-RU" sz="1600" dirty="0">
                <a:solidFill>
                  <a:srgbClr val="025373"/>
                </a:solidFill>
                <a:latin typeface="Calibri" panose="020F0502020204030204" pitchFamily="34" charset="0"/>
                <a:cs typeface="Calibri" panose="020F0502020204030204" pitchFamily="34" charset="0"/>
              </a:rPr>
              <a:t>- В мае - 310 000 руб.;</a:t>
            </a:r>
          </a:p>
          <a:p>
            <a:pPr marL="33338" indent="367904" algn="just">
              <a:buNone/>
            </a:pPr>
            <a:r>
              <a:rPr lang="ru-RU" altLang="ru-RU" sz="1600" dirty="0">
                <a:solidFill>
                  <a:srgbClr val="025373"/>
                </a:solidFill>
                <a:latin typeface="Calibri" panose="020F0502020204030204" pitchFamily="34" charset="0"/>
                <a:cs typeface="Calibri" panose="020F0502020204030204" pitchFamily="34" charset="0"/>
              </a:rPr>
              <a:t>- В июне - 190 000 руб.</a:t>
            </a:r>
          </a:p>
          <a:p>
            <a:pPr marL="33338" indent="367904" algn="just">
              <a:buNone/>
            </a:pPr>
            <a:r>
              <a:rPr lang="ru-RU" altLang="ru-RU" sz="1600" dirty="0">
                <a:solidFill>
                  <a:srgbClr val="025373"/>
                </a:solidFill>
                <a:latin typeface="Calibri" panose="020F0502020204030204" pitchFamily="34" charset="0"/>
                <a:cs typeface="Calibri" panose="020F0502020204030204" pitchFamily="34" charset="0"/>
              </a:rPr>
              <a:t>Для выполнения строительных работ были выделены рабочие. Ежемесячные расходы на оплату их труда составили 560 000 руб. (включая страховые взносы). Также ежемесячно начислялась амортизация производственного оборудования, задействованного в строительно-монтажных работах, в сумме 75 000 руб.</a:t>
            </a:r>
          </a:p>
          <a:p>
            <a:pPr marL="33338" indent="367904" algn="just">
              <a:buNone/>
            </a:pPr>
            <a:r>
              <a:rPr lang="ru-RU" altLang="ru-RU" sz="1600" dirty="0">
                <a:solidFill>
                  <a:srgbClr val="025373"/>
                </a:solidFill>
                <a:latin typeface="Calibri" panose="020F0502020204030204" pitchFamily="34" charset="0"/>
                <a:cs typeface="Calibri" panose="020F0502020204030204" pitchFamily="34" charset="0"/>
              </a:rPr>
              <a:t>Каков порядок исчисления НДС в данной ситуации и принятия  налога к вычету?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BA69B556-7E89-4CD9-8B96-CE25CA947D58}"/>
              </a:ext>
            </a:extLst>
          </p:cNvPr>
          <p:cNvSpPr>
            <a:spLocks noGrp="1"/>
          </p:cNvSpPr>
          <p:nvPr>
            <p:ph sz="quarter" idx="13"/>
          </p:nvPr>
        </p:nvSpPr>
        <p:spPr>
          <a:xfrm>
            <a:off x="899592" y="1059582"/>
            <a:ext cx="7038727" cy="3096344"/>
          </a:xfrm>
        </p:spPr>
        <p:txBody>
          <a:bodyPr>
            <a:normAutofit fontScale="77500" lnSpcReduction="20000"/>
          </a:bodyPr>
          <a:lstStyle/>
          <a:p>
            <a:pPr marL="33338" indent="367904">
              <a:buNone/>
              <a:defRPr/>
            </a:pPr>
            <a:r>
              <a:rPr lang="ru-RU" b="1" dirty="0">
                <a:solidFill>
                  <a:srgbClr val="025373"/>
                </a:solidFill>
                <a:latin typeface="Calibri" panose="020F0502020204030204" pitchFamily="34" charset="0"/>
                <a:cs typeface="Calibri" panose="020F0502020204030204" pitchFamily="34" charset="0"/>
              </a:rPr>
              <a:t>РЕШЕНИЕ:</a:t>
            </a:r>
            <a:endParaRPr lang="ru-RU" dirty="0">
              <a:solidFill>
                <a:srgbClr val="025373"/>
              </a:solidFill>
              <a:latin typeface="Calibri" panose="020F0502020204030204" pitchFamily="34" charset="0"/>
              <a:cs typeface="Calibri" panose="020F0502020204030204" pitchFamily="34" charset="0"/>
            </a:endParaRPr>
          </a:p>
          <a:p>
            <a:pPr marL="33338" indent="367904">
              <a:buNone/>
              <a:defRPr/>
            </a:pPr>
            <a:r>
              <a:rPr lang="ru-RU" b="1" dirty="0">
                <a:solidFill>
                  <a:srgbClr val="025373"/>
                </a:solidFill>
                <a:latin typeface="Calibri" panose="020F0502020204030204" pitchFamily="34" charset="0"/>
                <a:cs typeface="Calibri" panose="020F0502020204030204" pitchFamily="34" charset="0"/>
              </a:rPr>
              <a:t>1 квартал</a:t>
            </a:r>
            <a:endParaRPr lang="ru-RU" dirty="0">
              <a:solidFill>
                <a:srgbClr val="025373"/>
              </a:solidFill>
              <a:latin typeface="Calibri" panose="020F0502020204030204" pitchFamily="34" charset="0"/>
              <a:cs typeface="Calibri" panose="020F0502020204030204" pitchFamily="34" charset="0"/>
            </a:endParaRPr>
          </a:p>
          <a:p>
            <a:pPr marL="33338" indent="367904">
              <a:buNone/>
              <a:defRPr/>
            </a:pPr>
            <a:r>
              <a:rPr lang="ru-RU" b="1" dirty="0">
                <a:solidFill>
                  <a:srgbClr val="025373"/>
                </a:solidFill>
                <a:latin typeface="Calibri" panose="020F0502020204030204" pitchFamily="34" charset="0"/>
                <a:cs typeface="Calibri" panose="020F0502020204030204" pitchFamily="34" charset="0"/>
              </a:rPr>
              <a:t>Книга продаж:</a:t>
            </a:r>
            <a:endParaRPr lang="ru-RU" dirty="0">
              <a:solidFill>
                <a:srgbClr val="025373"/>
              </a:solidFill>
              <a:latin typeface="Calibri" panose="020F0502020204030204" pitchFamily="34" charset="0"/>
              <a:cs typeface="Calibri" panose="020F0502020204030204" pitchFamily="34" charset="0"/>
            </a:endParaRPr>
          </a:p>
          <a:p>
            <a:pPr marL="33338" indent="367904">
              <a:buNone/>
              <a:defRPr/>
            </a:pPr>
            <a:r>
              <a:rPr lang="ru-RU" b="1" dirty="0">
                <a:solidFill>
                  <a:srgbClr val="025373"/>
                </a:solidFill>
                <a:latin typeface="Calibri" panose="020F0502020204030204" pitchFamily="34" charset="0"/>
                <a:cs typeface="Calibri" panose="020F0502020204030204" pitchFamily="34" charset="0"/>
              </a:rPr>
              <a:t>(240 000 + 560 000 + 75 000) x </a:t>
            </a:r>
            <a:r>
              <a:rPr lang="ru-RU" b="1" dirty="0" smtClean="0">
                <a:solidFill>
                  <a:srgbClr val="025373"/>
                </a:solidFill>
                <a:latin typeface="Calibri" panose="020F0502020204030204" pitchFamily="34" charset="0"/>
                <a:cs typeface="Calibri" panose="020F0502020204030204" pitchFamily="34" charset="0"/>
              </a:rPr>
              <a:t>20 % </a:t>
            </a:r>
            <a:r>
              <a:rPr lang="ru-RU" b="1" dirty="0">
                <a:solidFill>
                  <a:srgbClr val="025373"/>
                </a:solidFill>
                <a:latin typeface="Calibri" panose="020F0502020204030204" pitchFamily="34" charset="0"/>
                <a:cs typeface="Calibri" panose="020F0502020204030204" pitchFamily="34" charset="0"/>
              </a:rPr>
              <a:t>= 175 000</a:t>
            </a:r>
            <a:endParaRPr lang="ru-RU" dirty="0">
              <a:solidFill>
                <a:srgbClr val="025373"/>
              </a:solidFill>
              <a:latin typeface="Calibri" panose="020F0502020204030204" pitchFamily="34" charset="0"/>
              <a:cs typeface="Calibri" panose="020F0502020204030204" pitchFamily="34" charset="0"/>
            </a:endParaRPr>
          </a:p>
          <a:p>
            <a:pPr marL="33338" indent="367904">
              <a:buNone/>
              <a:defRPr/>
            </a:pPr>
            <a:r>
              <a:rPr lang="ru-RU" b="1" dirty="0">
                <a:solidFill>
                  <a:srgbClr val="025373"/>
                </a:solidFill>
                <a:latin typeface="Calibri" panose="020F0502020204030204" pitchFamily="34" charset="0"/>
                <a:cs typeface="Calibri" panose="020F0502020204030204" pitchFamily="34" charset="0"/>
              </a:rPr>
              <a:t>Книга покупок:</a:t>
            </a:r>
            <a:endParaRPr lang="ru-RU" dirty="0">
              <a:solidFill>
                <a:srgbClr val="025373"/>
              </a:solidFill>
              <a:latin typeface="Calibri" panose="020F0502020204030204" pitchFamily="34" charset="0"/>
              <a:cs typeface="Calibri" panose="020F0502020204030204" pitchFamily="34" charset="0"/>
            </a:endParaRPr>
          </a:p>
          <a:p>
            <a:pPr marL="33338" indent="367904">
              <a:buNone/>
              <a:defRPr/>
            </a:pPr>
            <a:r>
              <a:rPr lang="ru-RU" b="1" dirty="0">
                <a:solidFill>
                  <a:srgbClr val="025373"/>
                </a:solidFill>
                <a:latin typeface="Calibri" panose="020F0502020204030204" pitchFamily="34" charset="0"/>
                <a:cs typeface="Calibri" panose="020F0502020204030204" pitchFamily="34" charset="0"/>
              </a:rPr>
              <a:t>1 320 000/120 x 20 = 220 000</a:t>
            </a:r>
          </a:p>
          <a:p>
            <a:pPr marL="33338" indent="367904">
              <a:buNone/>
              <a:defRPr/>
            </a:pPr>
            <a:r>
              <a:rPr lang="ru-RU" b="1" dirty="0">
                <a:solidFill>
                  <a:srgbClr val="025373"/>
                </a:solidFill>
                <a:latin typeface="Calibri" panose="020F0502020204030204" pitchFamily="34" charset="0"/>
                <a:cs typeface="Calibri" panose="020F0502020204030204" pitchFamily="34" charset="0"/>
              </a:rPr>
              <a:t>Итого к возмещению: 220 000 </a:t>
            </a:r>
          </a:p>
          <a:p>
            <a:pPr marL="33338" indent="367904">
              <a:buNone/>
              <a:defRPr/>
            </a:pPr>
            <a:r>
              <a:rPr lang="ru-RU" b="1" dirty="0">
                <a:solidFill>
                  <a:srgbClr val="025373"/>
                </a:solidFill>
                <a:latin typeface="Calibri" panose="020F0502020204030204" pitchFamily="34" charset="0"/>
                <a:cs typeface="Calibri" panose="020F0502020204030204" pitchFamily="34" charset="0"/>
              </a:rPr>
              <a:t>175 000 - (175 000  - 220 000)</a:t>
            </a:r>
            <a:endParaRPr lang="ru-RU" dirty="0">
              <a:solidFill>
                <a:srgbClr val="025373"/>
              </a:solidFill>
              <a:latin typeface="Calibri" panose="020F0502020204030204" pitchFamily="34" charset="0"/>
              <a:cs typeface="Calibri" panose="020F0502020204030204" pitchFamily="34" charset="0"/>
            </a:endParaRPr>
          </a:p>
          <a:p>
            <a:pPr>
              <a:defRPr/>
            </a:pPr>
            <a:endParaRPr lang="ru-RU" dirty="0">
              <a:solidFill>
                <a:srgbClr val="025373"/>
              </a:solidFill>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3">
            <a:extLst>
              <a:ext uri="{FF2B5EF4-FFF2-40B4-BE49-F238E27FC236}">
                <a16:creationId xmlns="" xmlns:a16="http://schemas.microsoft.com/office/drawing/2014/main" id="{A974AC57-F85A-4932-82F3-D670C6C7C762}"/>
              </a:ext>
            </a:extLst>
          </p:cNvPr>
          <p:cNvSpPr>
            <a:spLocks noGrp="1"/>
          </p:cNvSpPr>
          <p:nvPr>
            <p:ph type="title"/>
          </p:nvPr>
        </p:nvSpPr>
        <p:spPr>
          <a:xfrm>
            <a:off x="1547664" y="483518"/>
            <a:ext cx="5943600" cy="857250"/>
          </a:xfrm>
        </p:spPr>
        <p:txBody>
          <a:bodyPr/>
          <a:lstStyle/>
          <a:p>
            <a:pPr marL="240030" indent="-240030">
              <a:buClr>
                <a:schemeClr val="accent6">
                  <a:lumMod val="75000"/>
                </a:schemeClr>
              </a:buClr>
              <a:defRPr/>
            </a:pPr>
            <a:r>
              <a:rPr lang="ru-RU" altLang="ru-RU" sz="2100" b="1" dirty="0">
                <a:solidFill>
                  <a:srgbClr val="025373"/>
                </a:solidFill>
                <a:latin typeface="+mn-lt"/>
                <a:cs typeface="Calibri" panose="020F0502020204030204" pitchFamily="34" charset="0"/>
              </a:rPr>
              <a:t>Расчет НДС к уплате в бюджет</a:t>
            </a:r>
          </a:p>
        </p:txBody>
      </p:sp>
      <p:sp>
        <p:nvSpPr>
          <p:cNvPr id="4" name="Заголовок 3">
            <a:extLst>
              <a:ext uri="{FF2B5EF4-FFF2-40B4-BE49-F238E27FC236}">
                <a16:creationId xmlns="" xmlns:a16="http://schemas.microsoft.com/office/drawing/2014/main" id="{4326EA06-D526-416D-B916-04924FA35104}"/>
              </a:ext>
            </a:extLst>
          </p:cNvPr>
          <p:cNvSpPr txBox="1">
            <a:spLocks/>
          </p:cNvSpPr>
          <p:nvPr/>
        </p:nvSpPr>
        <p:spPr>
          <a:xfrm>
            <a:off x="1572816" y="3056335"/>
            <a:ext cx="6131719" cy="857250"/>
          </a:xfrm>
          <a:prstGeom prst="rect">
            <a:avLst/>
          </a:prstGeom>
          <a:effectLst/>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40030" indent="-240030" algn="ctr" eaLnBrk="1" fontAlgn="auto" hangingPunct="1">
              <a:spcAft>
                <a:spcPts val="0"/>
              </a:spcAft>
              <a:buClr>
                <a:schemeClr val="accent6">
                  <a:lumMod val="75000"/>
                </a:schemeClr>
              </a:buClr>
              <a:buNone/>
              <a:defRPr/>
            </a:pPr>
            <a:endParaRPr lang="ru-RU" altLang="ru-RU" sz="2100" dirty="0">
              <a:solidFill>
                <a:srgbClr val="FF0000"/>
              </a:solidFill>
            </a:endParaRPr>
          </a:p>
        </p:txBody>
      </p:sp>
      <p:pic>
        <p:nvPicPr>
          <p:cNvPr id="6148" name="Picture 5">
            <a:extLst>
              <a:ext uri="{FF2B5EF4-FFF2-40B4-BE49-F238E27FC236}">
                <a16:creationId xmlns="" xmlns:a16="http://schemas.microsoft.com/office/drawing/2014/main" id="{FCED4B20-061C-4A6E-BFD5-634D3550C8B1}"/>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1563638"/>
            <a:ext cx="6700838" cy="231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BA9BE1D-E9A7-4736-9131-50597EE332D1}"/>
              </a:ext>
            </a:extLst>
          </p:cNvPr>
          <p:cNvSpPr>
            <a:spLocks noGrp="1"/>
          </p:cNvSpPr>
          <p:nvPr>
            <p:ph type="title"/>
          </p:nvPr>
        </p:nvSpPr>
        <p:spPr>
          <a:xfrm>
            <a:off x="1385646" y="483518"/>
            <a:ext cx="6372707" cy="857250"/>
          </a:xfrm>
        </p:spPr>
        <p:txBody>
          <a:bodyPr>
            <a:normAutofit/>
          </a:bodyPr>
          <a:lstStyle/>
          <a:p>
            <a:pPr algn="ctr" eaLnBrk="1" hangingPunct="1">
              <a:buFont typeface="Georgia" panose="02040502050405020303" pitchFamily="18" charset="0"/>
              <a:buNone/>
              <a:defRPr/>
            </a:pPr>
            <a:r>
              <a:rPr lang="ru-RU" sz="2000" b="1" dirty="0">
                <a:solidFill>
                  <a:srgbClr val="025373"/>
                </a:solidFill>
                <a:latin typeface="Calibri" panose="020F0502020204030204" pitchFamily="34" charset="0"/>
                <a:cs typeface="Calibri" panose="020F0502020204030204" pitchFamily="34" charset="0"/>
              </a:rPr>
              <a:t>Восстановление НДС по основным средствам</a:t>
            </a:r>
          </a:p>
        </p:txBody>
      </p:sp>
      <p:pic>
        <p:nvPicPr>
          <p:cNvPr id="24579" name="Picture 2">
            <a:extLst>
              <a:ext uri="{FF2B5EF4-FFF2-40B4-BE49-F238E27FC236}">
                <a16:creationId xmlns="" xmlns:a16="http://schemas.microsoft.com/office/drawing/2014/main" id="{73AD33A9-E229-4E97-BE88-340D43850F29}"/>
              </a:ext>
            </a:extLst>
          </p:cNvPr>
          <p:cNvPicPr>
            <a:picLocks noGrp="1" noChangeAspect="1" noChangeArrowheads="1"/>
          </p:cNvPicPr>
          <p:nvPr>
            <p:ph sz="quarter" idx="13"/>
          </p:nvPr>
        </p:nvPicPr>
        <p:blipFill>
          <a:blip r:embed="rId2" cstate="print">
            <a:extLst>
              <a:ext uri="{28A0092B-C50C-407E-A947-70E740481C1C}">
                <a14:useLocalDpi xmlns="" xmlns:a14="http://schemas.microsoft.com/office/drawing/2010/main" val="0"/>
              </a:ext>
            </a:extLst>
          </a:blip>
          <a:srcRect/>
          <a:stretch>
            <a:fillRect/>
          </a:stretch>
        </p:blipFill>
        <p:spPr>
          <a:xfrm>
            <a:off x="1355723" y="1751149"/>
            <a:ext cx="6588919" cy="1641201"/>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4BD335D-6DA7-4474-8C85-17FC5BA17744}"/>
              </a:ext>
            </a:extLst>
          </p:cNvPr>
          <p:cNvSpPr>
            <a:spLocks noGrp="1"/>
          </p:cNvSpPr>
          <p:nvPr>
            <p:ph type="title"/>
          </p:nvPr>
        </p:nvSpPr>
        <p:spPr>
          <a:xfrm>
            <a:off x="1259632" y="411510"/>
            <a:ext cx="6318701" cy="857250"/>
          </a:xfrm>
        </p:spPr>
        <p:txBody>
          <a:bodyPr>
            <a:normAutofit/>
          </a:bodyPr>
          <a:lstStyle/>
          <a:p>
            <a:pPr>
              <a:defRPr/>
            </a:pPr>
            <a:r>
              <a:rPr lang="ru-RU" sz="2000" b="1" dirty="0">
                <a:solidFill>
                  <a:srgbClr val="025373"/>
                </a:solidFill>
                <a:latin typeface="Calibri" panose="020F0502020204030204" pitchFamily="34" charset="0"/>
                <a:cs typeface="Calibri" panose="020F0502020204030204" pitchFamily="34" charset="0"/>
              </a:rPr>
              <a:t>Как рассчитать НДС к восстановлению </a:t>
            </a:r>
            <a:r>
              <a:rPr lang="ru-RU" sz="2000" b="1" dirty="0" smtClean="0">
                <a:solidFill>
                  <a:srgbClr val="025373"/>
                </a:solidFill>
                <a:latin typeface="Calibri" panose="020F0502020204030204" pitchFamily="34" charset="0"/>
                <a:cs typeface="Calibri" panose="020F0502020204030204" pitchFamily="34" charset="0"/>
              </a:rPr>
              <a:t/>
            </a:r>
            <a:br>
              <a:rPr lang="ru-RU" sz="2000" b="1" dirty="0" smtClean="0">
                <a:solidFill>
                  <a:srgbClr val="025373"/>
                </a:solidFill>
                <a:latin typeface="Calibri" panose="020F0502020204030204" pitchFamily="34" charset="0"/>
                <a:cs typeface="Calibri" panose="020F0502020204030204" pitchFamily="34" charset="0"/>
              </a:rPr>
            </a:br>
            <a:r>
              <a:rPr lang="ru-RU" sz="2000" b="1" dirty="0" smtClean="0">
                <a:solidFill>
                  <a:srgbClr val="025373"/>
                </a:solidFill>
                <a:latin typeface="Calibri" panose="020F0502020204030204" pitchFamily="34" charset="0"/>
                <a:cs typeface="Calibri" panose="020F0502020204030204" pitchFamily="34" charset="0"/>
              </a:rPr>
              <a:t>по </a:t>
            </a:r>
            <a:r>
              <a:rPr lang="ru-RU" sz="2000" b="1" dirty="0">
                <a:solidFill>
                  <a:srgbClr val="025373"/>
                </a:solidFill>
                <a:latin typeface="Calibri" panose="020F0502020204030204" pitchFamily="34" charset="0"/>
                <a:cs typeface="Calibri" panose="020F0502020204030204" pitchFamily="34" charset="0"/>
              </a:rPr>
              <a:t>недвижимости  </a:t>
            </a:r>
          </a:p>
        </p:txBody>
      </p:sp>
      <p:sp>
        <p:nvSpPr>
          <p:cNvPr id="25603" name="Объект 2">
            <a:extLst>
              <a:ext uri="{FF2B5EF4-FFF2-40B4-BE49-F238E27FC236}">
                <a16:creationId xmlns="" xmlns:a16="http://schemas.microsoft.com/office/drawing/2014/main" id="{28956BD6-AE97-441D-B478-CC4BEAAD1F47}"/>
              </a:ext>
            </a:extLst>
          </p:cNvPr>
          <p:cNvSpPr>
            <a:spLocks noGrp="1"/>
          </p:cNvSpPr>
          <p:nvPr>
            <p:ph sz="quarter" idx="13"/>
          </p:nvPr>
        </p:nvSpPr>
        <p:spPr>
          <a:xfrm>
            <a:off x="611560" y="1491630"/>
            <a:ext cx="7488832" cy="3006651"/>
          </a:xfrm>
        </p:spPr>
        <p:txBody>
          <a:bodyPr>
            <a:normAutofit/>
          </a:bodyPr>
          <a:lstStyle/>
          <a:p>
            <a:pPr marL="33338" indent="367904" algn="just">
              <a:buNone/>
            </a:pPr>
            <a:r>
              <a:rPr lang="ru-RU" altLang="ru-RU" sz="1800" dirty="0">
                <a:solidFill>
                  <a:srgbClr val="025373"/>
                </a:solidFill>
                <a:latin typeface="Calibri" panose="020F0502020204030204" pitchFamily="34" charset="0"/>
                <a:cs typeface="Calibri" panose="020F0502020204030204" pitchFamily="34" charset="0"/>
              </a:rPr>
              <a:t>1) Рассчитывается общая сумма НДС, ранее принятая к вычету по объекту недвижимости;</a:t>
            </a:r>
          </a:p>
          <a:p>
            <a:pPr marL="33338" indent="367904" algn="just">
              <a:buNone/>
            </a:pPr>
            <a:r>
              <a:rPr lang="ru-RU" altLang="ru-RU" sz="1800" dirty="0">
                <a:solidFill>
                  <a:srgbClr val="025373"/>
                </a:solidFill>
                <a:latin typeface="Calibri" panose="020F0502020204030204" pitchFamily="34" charset="0"/>
                <a:cs typeface="Calibri" panose="020F0502020204030204" pitchFamily="34" charset="0"/>
              </a:rPr>
              <a:t>2)  Полученная сумма НДС делится на 10;</a:t>
            </a:r>
          </a:p>
          <a:p>
            <a:pPr marL="33338" indent="367904" algn="just">
              <a:buNone/>
            </a:pPr>
            <a:r>
              <a:rPr lang="ru-RU" altLang="ru-RU" sz="1800" dirty="0">
                <a:solidFill>
                  <a:srgbClr val="025373"/>
                </a:solidFill>
                <a:latin typeface="Calibri" panose="020F0502020204030204" pitchFamily="34" charset="0"/>
                <a:cs typeface="Calibri" panose="020F0502020204030204" pitchFamily="34" charset="0"/>
              </a:rPr>
              <a:t>3) По итогам последнего квартала текущего года (в котором объект начал использоваться в деятельности, не облагаемой НДС) определяется следующая пропорция: соотношение стоимости отгруженных товаров (выполненных работ, оказанных услуг), переданных имущественных прав, не облагаемых налогом и перечисленных в п. 2 ст. 170 НК РФ, в общей стоимости товаров (работ, услуг), имущественных прав, отгруженных (переданных) налогоплательщиком за календарный год;</a:t>
            </a:r>
          </a:p>
          <a:p>
            <a:pPr marL="33338" indent="367904">
              <a:buNone/>
            </a:pPr>
            <a:endParaRPr lang="ru-RU" altLang="ru-RU" sz="1800" dirty="0">
              <a:solidFill>
                <a:srgbClr val="025373"/>
              </a:solidFill>
              <a:latin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A192653-5430-4E63-8507-C070913B04C6}"/>
              </a:ext>
            </a:extLst>
          </p:cNvPr>
          <p:cNvSpPr>
            <a:spLocks noGrp="1"/>
          </p:cNvSpPr>
          <p:nvPr>
            <p:ph type="title"/>
          </p:nvPr>
        </p:nvSpPr>
        <p:spPr>
          <a:xfrm>
            <a:off x="1403648" y="699542"/>
            <a:ext cx="6264695" cy="857250"/>
          </a:xfrm>
        </p:spPr>
        <p:txBody>
          <a:bodyPr>
            <a:normAutofit/>
          </a:bodyPr>
          <a:lstStyle/>
          <a:p>
            <a:pPr algn="ctr" eaLnBrk="1" hangingPunct="1">
              <a:buFont typeface="Georgia" panose="02040502050405020303" pitchFamily="18" charset="0"/>
              <a:buNone/>
              <a:defRPr/>
            </a:pPr>
            <a:r>
              <a:rPr lang="ru-RU" sz="2000" b="1" dirty="0">
                <a:solidFill>
                  <a:srgbClr val="025373"/>
                </a:solidFill>
                <a:latin typeface="Calibri" panose="020F0502020204030204" pitchFamily="34" charset="0"/>
                <a:cs typeface="Calibri" panose="020F0502020204030204" pitchFamily="34" charset="0"/>
              </a:rPr>
              <a:t>Как рассчитать НДС к восстановлению по недвижимости</a:t>
            </a:r>
          </a:p>
        </p:txBody>
      </p:sp>
      <p:sp>
        <p:nvSpPr>
          <p:cNvPr id="26627" name="Объект 2">
            <a:extLst>
              <a:ext uri="{FF2B5EF4-FFF2-40B4-BE49-F238E27FC236}">
                <a16:creationId xmlns="" xmlns:a16="http://schemas.microsoft.com/office/drawing/2014/main" id="{88F20484-BA31-4BDD-83AD-618B21EC6AEB}"/>
              </a:ext>
            </a:extLst>
          </p:cNvPr>
          <p:cNvSpPr>
            <a:spLocks noGrp="1"/>
          </p:cNvSpPr>
          <p:nvPr>
            <p:ph sz="quarter" idx="13"/>
          </p:nvPr>
        </p:nvSpPr>
        <p:spPr>
          <a:xfrm>
            <a:off x="1043608" y="1923678"/>
            <a:ext cx="7056636" cy="2606279"/>
          </a:xfrm>
        </p:spPr>
        <p:txBody>
          <a:bodyPr>
            <a:normAutofit/>
          </a:bodyPr>
          <a:lstStyle/>
          <a:p>
            <a:pPr marL="33338" indent="367904" algn="just">
              <a:buNone/>
            </a:pPr>
            <a:r>
              <a:rPr lang="ru-RU" altLang="ru-RU" sz="2000" dirty="0">
                <a:solidFill>
                  <a:srgbClr val="025373"/>
                </a:solidFill>
                <a:latin typeface="Calibri" panose="020F0502020204030204" pitchFamily="34" charset="0"/>
                <a:cs typeface="Calibri" panose="020F0502020204030204" pitchFamily="34" charset="0"/>
              </a:rPr>
              <a:t>4) сумма НДС к восстановлению за текущий год составит одну десятую от всей суммы НДС, предъявленной ранее к вычету, умноженную на пропорцию, рассчитанную в п. 3;</a:t>
            </a:r>
          </a:p>
          <a:p>
            <a:pPr marL="33338" indent="367904" algn="just">
              <a:buNone/>
            </a:pPr>
            <a:r>
              <a:rPr lang="ru-RU" altLang="ru-RU" sz="2000" dirty="0">
                <a:solidFill>
                  <a:srgbClr val="025373"/>
                </a:solidFill>
                <a:latin typeface="Calibri" panose="020F0502020204030204" pitchFamily="34" charset="0"/>
                <a:cs typeface="Calibri" panose="020F0502020204030204" pitchFamily="34" charset="0"/>
              </a:rPr>
              <a:t>5) полученная по расчетам сумма НДС к восстановлению включается в состав прочих расходов для целей исчисления налога на прибыль.</a:t>
            </a:r>
          </a:p>
          <a:p>
            <a:pPr marL="33338" indent="367904">
              <a:buNone/>
            </a:pPr>
            <a:endParaRPr lang="ru-RU" altLang="ru-RU" sz="2000" dirty="0">
              <a:solidFill>
                <a:srgbClr val="025373"/>
              </a:solidFill>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ъект 2">
            <a:extLst>
              <a:ext uri="{FF2B5EF4-FFF2-40B4-BE49-F238E27FC236}">
                <a16:creationId xmlns="" xmlns:a16="http://schemas.microsoft.com/office/drawing/2014/main" id="{5DF7E1BE-3BF3-436C-905C-82771E1E2526}"/>
              </a:ext>
            </a:extLst>
          </p:cNvPr>
          <p:cNvSpPr>
            <a:spLocks noGrp="1"/>
          </p:cNvSpPr>
          <p:nvPr>
            <p:ph sz="quarter" idx="13"/>
          </p:nvPr>
        </p:nvSpPr>
        <p:spPr>
          <a:xfrm>
            <a:off x="899592" y="843558"/>
            <a:ext cx="7344815" cy="3429372"/>
          </a:xfrm>
        </p:spPr>
        <p:txBody>
          <a:bodyPr>
            <a:noAutofit/>
          </a:bodyPr>
          <a:lstStyle/>
          <a:p>
            <a:pPr algn="just">
              <a:buFont typeface="Georgia" panose="02040502050405020303" pitchFamily="18" charset="0"/>
              <a:buNone/>
              <a:defRPr/>
            </a:pPr>
            <a:r>
              <a:rPr lang="ru-RU" altLang="ru-RU" sz="1700" b="1" dirty="0">
                <a:solidFill>
                  <a:srgbClr val="025373"/>
                </a:solidFill>
                <a:latin typeface="Calibri" panose="020F0502020204030204" pitchFamily="34" charset="0"/>
                <a:cs typeface="Calibri" panose="020F0502020204030204" pitchFamily="34" charset="0"/>
              </a:rPr>
              <a:t>Пример</a:t>
            </a:r>
            <a:r>
              <a:rPr lang="ru-RU" altLang="ru-RU" sz="1700" dirty="0">
                <a:solidFill>
                  <a:srgbClr val="025373"/>
                </a:solidFill>
                <a:latin typeface="Calibri" panose="020F0502020204030204" pitchFamily="34" charset="0"/>
                <a:cs typeface="Calibri" panose="020F0502020204030204" pitchFamily="34" charset="0"/>
              </a:rPr>
              <a:t>.</a:t>
            </a:r>
          </a:p>
          <a:p>
            <a:pPr marL="0" indent="533400" algn="just">
              <a:buFont typeface="Georgia" panose="02040502050405020303" pitchFamily="18" charset="0"/>
              <a:buNone/>
              <a:defRPr/>
            </a:pPr>
            <a:r>
              <a:rPr lang="ru-RU" altLang="ru-RU" sz="1700" dirty="0">
                <a:solidFill>
                  <a:srgbClr val="025373"/>
                </a:solidFill>
                <a:latin typeface="Calibri" panose="020F0502020204030204" pitchFamily="34" charset="0"/>
                <a:cs typeface="Calibri" panose="020F0502020204030204" pitchFamily="34" charset="0"/>
              </a:rPr>
              <a:t> </a:t>
            </a:r>
            <a:r>
              <a:rPr lang="ru-RU" sz="1700" dirty="0">
                <a:solidFill>
                  <a:srgbClr val="025373"/>
                </a:solidFill>
                <a:latin typeface="Calibri" panose="020F0502020204030204" pitchFamily="34" charset="0"/>
                <a:cs typeface="Calibri" panose="020F0502020204030204" pitchFamily="34" charset="0"/>
              </a:rPr>
              <a:t>Организация приобрела и ввела в эксплуатацию </a:t>
            </a:r>
            <a:r>
              <a:rPr lang="ru-RU" sz="1700" b="1" dirty="0">
                <a:solidFill>
                  <a:srgbClr val="025373"/>
                </a:solidFill>
                <a:latin typeface="Calibri" panose="020F0502020204030204" pitchFamily="34" charset="0"/>
                <a:cs typeface="Calibri" panose="020F0502020204030204" pitchFamily="34" charset="0"/>
              </a:rPr>
              <a:t>19.09.2016 </a:t>
            </a:r>
            <a:r>
              <a:rPr lang="ru-RU" sz="1700" dirty="0">
                <a:solidFill>
                  <a:srgbClr val="025373"/>
                </a:solidFill>
                <a:latin typeface="Calibri" panose="020F0502020204030204" pitchFamily="34" charset="0"/>
                <a:cs typeface="Calibri" panose="020F0502020204030204" pitchFamily="34" charset="0"/>
              </a:rPr>
              <a:t>объект недвижимости, стоимость которого составляла 54 000 000 руб. (в том числе НДС – </a:t>
            </a:r>
            <a:r>
              <a:rPr lang="ru-RU" sz="1700" b="1" dirty="0">
                <a:solidFill>
                  <a:srgbClr val="025373"/>
                </a:solidFill>
                <a:latin typeface="Calibri" panose="020F0502020204030204" pitchFamily="34" charset="0"/>
                <a:cs typeface="Calibri" panose="020F0502020204030204" pitchFamily="34" charset="0"/>
              </a:rPr>
              <a:t>9 000 000 руб</a:t>
            </a:r>
            <a:r>
              <a:rPr lang="ru-RU" sz="1700" dirty="0">
                <a:solidFill>
                  <a:srgbClr val="025373"/>
                </a:solidFill>
                <a:latin typeface="Calibri" panose="020F0502020204030204" pitchFamily="34" charset="0"/>
                <a:cs typeface="Calibri" panose="020F0502020204030204" pitchFamily="34" charset="0"/>
              </a:rPr>
              <a:t>.). Организация приняла к вычету «входной» НДС. С октября 2016 года по данному объекту начала начисляться амортизация.</a:t>
            </a:r>
          </a:p>
          <a:p>
            <a:pPr marL="0" indent="533400" algn="just">
              <a:buFont typeface="Georgia" panose="02040502050405020303" pitchFamily="18" charset="0"/>
              <a:buNone/>
              <a:defRPr/>
            </a:pPr>
            <a:r>
              <a:rPr lang="ru-RU" sz="1700" dirty="0">
                <a:solidFill>
                  <a:srgbClr val="025373"/>
                </a:solidFill>
                <a:latin typeface="Calibri" panose="020F0502020204030204" pitchFamily="34" charset="0"/>
                <a:cs typeface="Calibri" panose="020F0502020204030204" pitchFamily="34" charset="0"/>
              </a:rPr>
              <a:t>С января </a:t>
            </a:r>
            <a:r>
              <a:rPr lang="ru-RU" sz="1700" b="1" dirty="0">
                <a:solidFill>
                  <a:srgbClr val="025373"/>
                </a:solidFill>
                <a:latin typeface="Calibri" panose="020F0502020204030204" pitchFamily="34" charset="0"/>
                <a:cs typeface="Calibri" panose="020F0502020204030204" pitchFamily="34" charset="0"/>
              </a:rPr>
              <a:t>2020 </a:t>
            </a:r>
            <a:r>
              <a:rPr lang="ru-RU" sz="1700" dirty="0">
                <a:solidFill>
                  <a:srgbClr val="025373"/>
                </a:solidFill>
                <a:latin typeface="Calibri" panose="020F0502020204030204" pitchFamily="34" charset="0"/>
                <a:cs typeface="Calibri" panose="020F0502020204030204" pitchFamily="34" charset="0"/>
              </a:rPr>
              <a:t>года объект недвижимости стал использоваться для осуществления операций, как облагаемых, так и не облагаемых НДС. В связи с этим сумму НДС, ранее принятую к вычету, следует восстановить.</a:t>
            </a:r>
          </a:p>
          <a:p>
            <a:pPr marL="0" indent="533400" algn="just">
              <a:buFont typeface="Georgia" panose="02040502050405020303" pitchFamily="18" charset="0"/>
              <a:buNone/>
              <a:defRPr/>
            </a:pPr>
            <a:r>
              <a:rPr lang="ru-RU" sz="1700" dirty="0">
                <a:solidFill>
                  <a:srgbClr val="025373"/>
                </a:solidFill>
                <a:latin typeface="Calibri" panose="020F0502020204030204" pitchFamily="34" charset="0"/>
                <a:cs typeface="Calibri" panose="020F0502020204030204" pitchFamily="34" charset="0"/>
              </a:rPr>
              <a:t>Налогоплательщик может использовать порядок восстановления НДС в течение десяти лет начиная с года, в котором наступил момент начала начисления амортизации, – </a:t>
            </a:r>
            <a:r>
              <a:rPr lang="ru-RU" sz="1700" b="1" dirty="0">
                <a:solidFill>
                  <a:srgbClr val="025373"/>
                </a:solidFill>
                <a:latin typeface="Calibri" panose="020F0502020204030204" pitchFamily="34" charset="0"/>
                <a:cs typeface="Calibri" panose="020F0502020204030204" pitchFamily="34" charset="0"/>
              </a:rPr>
              <a:t>с 2016 по 2025 год </a:t>
            </a:r>
            <a:r>
              <a:rPr lang="ru-RU" sz="1700" dirty="0">
                <a:solidFill>
                  <a:srgbClr val="025373"/>
                </a:solidFill>
                <a:latin typeface="Calibri" panose="020F0502020204030204" pitchFamily="34" charset="0"/>
                <a:cs typeface="Calibri" panose="020F0502020204030204" pitchFamily="34" charset="0"/>
              </a:rPr>
              <a:t>включительно. Фактически восстановление НДС будет производиться </a:t>
            </a:r>
            <a:r>
              <a:rPr lang="ru-RU" sz="1700" b="1" dirty="0">
                <a:solidFill>
                  <a:srgbClr val="025373"/>
                </a:solidFill>
                <a:latin typeface="Calibri" panose="020F0502020204030204" pitchFamily="34" charset="0"/>
                <a:cs typeface="Calibri" panose="020F0502020204030204" pitchFamily="34" charset="0"/>
              </a:rPr>
              <a:t>с 2020 по 2025 год включительно.</a:t>
            </a:r>
          </a:p>
          <a:p>
            <a:pPr marL="33338" indent="367904" algn="just">
              <a:buNone/>
              <a:defRPr/>
            </a:pPr>
            <a:endParaRPr lang="ru-RU" altLang="ru-RU" sz="1700" b="1" dirty="0">
              <a:solidFill>
                <a:srgbClr val="025373"/>
              </a:solidFill>
              <a:latin typeface="Calibri" panose="020F0502020204030204"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ъект 2">
            <a:extLst>
              <a:ext uri="{FF2B5EF4-FFF2-40B4-BE49-F238E27FC236}">
                <a16:creationId xmlns="" xmlns:a16="http://schemas.microsoft.com/office/drawing/2014/main" id="{90887F70-5F67-4656-B1CF-D727F5599B74}"/>
              </a:ext>
            </a:extLst>
          </p:cNvPr>
          <p:cNvSpPr>
            <a:spLocks noGrp="1"/>
          </p:cNvSpPr>
          <p:nvPr>
            <p:ph sz="quarter" idx="13"/>
          </p:nvPr>
        </p:nvSpPr>
        <p:spPr>
          <a:xfrm>
            <a:off x="665646" y="771550"/>
            <a:ext cx="7812707" cy="2606278"/>
          </a:xfrm>
        </p:spPr>
        <p:txBody>
          <a:bodyPr>
            <a:noAutofit/>
          </a:bodyPr>
          <a:lstStyle/>
          <a:p>
            <a:pPr algn="just">
              <a:buFont typeface="Georgia" panose="02040502050405020303" pitchFamily="18" charset="0"/>
              <a:buNone/>
              <a:defRPr/>
            </a:pPr>
            <a:r>
              <a:rPr lang="ru-RU" altLang="ru-RU" sz="1600" b="1" dirty="0">
                <a:solidFill>
                  <a:srgbClr val="025373"/>
                </a:solidFill>
                <a:latin typeface="Calibri" panose="020F0502020204030204" pitchFamily="34" charset="0"/>
                <a:cs typeface="Calibri" panose="020F0502020204030204" pitchFamily="34" charset="0"/>
              </a:rPr>
              <a:t>Пример</a:t>
            </a:r>
            <a:r>
              <a:rPr lang="ru-RU" altLang="ru-RU" sz="1600" dirty="0">
                <a:solidFill>
                  <a:srgbClr val="025373"/>
                </a:solidFill>
                <a:latin typeface="Calibri" panose="020F0502020204030204" pitchFamily="34" charset="0"/>
                <a:cs typeface="Calibri" panose="020F0502020204030204" pitchFamily="34" charset="0"/>
              </a:rPr>
              <a:t>. </a:t>
            </a:r>
          </a:p>
          <a:p>
            <a:pPr algn="just">
              <a:buFont typeface="Georgia" panose="02040502050405020303" pitchFamily="18" charset="0"/>
              <a:buNone/>
              <a:defRPr/>
            </a:pPr>
            <a:r>
              <a:rPr lang="ru-RU" sz="1600" dirty="0">
                <a:solidFill>
                  <a:srgbClr val="025373"/>
                </a:solidFill>
                <a:latin typeface="Calibri" panose="020F0502020204030204" pitchFamily="34" charset="0"/>
                <a:cs typeface="Calibri" panose="020F0502020204030204" pitchFamily="34" charset="0"/>
              </a:rPr>
              <a:t>Предположим, что в </a:t>
            </a:r>
            <a:r>
              <a:rPr lang="ru-RU" sz="1600" b="1" dirty="0">
                <a:solidFill>
                  <a:srgbClr val="025373"/>
                </a:solidFill>
                <a:latin typeface="Calibri" panose="020F0502020204030204" pitchFamily="34" charset="0"/>
                <a:cs typeface="Calibri" panose="020F0502020204030204" pitchFamily="34" charset="0"/>
              </a:rPr>
              <a:t>2020 </a:t>
            </a:r>
            <a:r>
              <a:rPr lang="ru-RU" sz="1600" dirty="0">
                <a:solidFill>
                  <a:srgbClr val="025373"/>
                </a:solidFill>
                <a:latin typeface="Calibri" panose="020F0502020204030204" pitchFamily="34" charset="0"/>
                <a:cs typeface="Calibri" panose="020F0502020204030204" pitchFamily="34" charset="0"/>
              </a:rPr>
              <a:t>году стоимость отгруженных товаров составила:</a:t>
            </a:r>
          </a:p>
          <a:p>
            <a:pPr algn="just">
              <a:buFont typeface="Georgia" panose="02040502050405020303" pitchFamily="18" charset="0"/>
              <a:buNone/>
              <a:defRPr/>
            </a:pPr>
            <a:r>
              <a:rPr lang="ru-RU" sz="1600" b="1" dirty="0">
                <a:solidFill>
                  <a:srgbClr val="025373"/>
                </a:solidFill>
                <a:latin typeface="Calibri" panose="020F0502020204030204" pitchFamily="34" charset="0"/>
                <a:cs typeface="Calibri" panose="020F0502020204030204" pitchFamily="34" charset="0"/>
              </a:rPr>
              <a:t>Облагаемых НДС – 36 000 000 руб</a:t>
            </a:r>
            <a:r>
              <a:rPr lang="ru-RU" sz="1600" dirty="0">
                <a:solidFill>
                  <a:srgbClr val="025373"/>
                </a:solidFill>
                <a:latin typeface="Calibri" panose="020F0502020204030204" pitchFamily="34" charset="0"/>
                <a:cs typeface="Calibri" panose="020F0502020204030204" pitchFamily="34" charset="0"/>
              </a:rPr>
              <a:t>. (в том числе НДС – 6 000 000 руб.);</a:t>
            </a:r>
          </a:p>
          <a:p>
            <a:pPr algn="just">
              <a:buFont typeface="Georgia" panose="02040502050405020303" pitchFamily="18" charset="0"/>
              <a:buNone/>
              <a:defRPr/>
            </a:pPr>
            <a:r>
              <a:rPr lang="ru-RU" sz="1600" b="1" dirty="0">
                <a:solidFill>
                  <a:srgbClr val="025373"/>
                </a:solidFill>
                <a:latin typeface="Calibri" panose="020F0502020204030204" pitchFamily="34" charset="0"/>
                <a:cs typeface="Calibri" panose="020F0502020204030204" pitchFamily="34" charset="0"/>
              </a:rPr>
              <a:t>Не облагаемых НДС – 20 000 000 руб.</a:t>
            </a:r>
          </a:p>
          <a:p>
            <a:pPr marL="0" indent="0" algn="just">
              <a:buFont typeface="Georgia" panose="02040502050405020303" pitchFamily="18" charset="0"/>
              <a:buNone/>
              <a:defRPr/>
            </a:pPr>
            <a:r>
              <a:rPr lang="ru-RU" sz="1600" dirty="0">
                <a:solidFill>
                  <a:srgbClr val="025373"/>
                </a:solidFill>
                <a:latin typeface="Calibri" panose="020F0502020204030204" pitchFamily="34" charset="0"/>
                <a:cs typeface="Calibri" panose="020F0502020204030204" pitchFamily="34" charset="0"/>
              </a:rPr>
              <a:t>1/10 суммы НДС, ранее принятой к вычету по данному объекту недвижимости, равна </a:t>
            </a:r>
            <a:r>
              <a:rPr lang="ru-RU" sz="1600" b="1" dirty="0">
                <a:solidFill>
                  <a:srgbClr val="025373"/>
                </a:solidFill>
                <a:latin typeface="Calibri" panose="020F0502020204030204" pitchFamily="34" charset="0"/>
                <a:cs typeface="Calibri" panose="020F0502020204030204" pitchFamily="34" charset="0"/>
              </a:rPr>
              <a:t>900 000 руб. (9 000 000 руб. / 10 лет).</a:t>
            </a:r>
          </a:p>
          <a:p>
            <a:pPr marL="0" indent="0" algn="just">
              <a:buFont typeface="Georgia" panose="02040502050405020303" pitchFamily="18" charset="0"/>
              <a:buNone/>
              <a:defRPr/>
            </a:pPr>
            <a:r>
              <a:rPr lang="ru-RU" sz="1600" b="1" dirty="0">
                <a:solidFill>
                  <a:srgbClr val="025373"/>
                </a:solidFill>
                <a:latin typeface="Calibri" panose="020F0502020204030204" pitchFamily="34" charset="0"/>
                <a:cs typeface="Calibri" panose="020F0502020204030204" pitchFamily="34" charset="0"/>
              </a:rPr>
              <a:t>Доля</a:t>
            </a:r>
            <a:r>
              <a:rPr lang="ru-RU" sz="1600" dirty="0">
                <a:solidFill>
                  <a:srgbClr val="025373"/>
                </a:solidFill>
                <a:latin typeface="Calibri" panose="020F0502020204030204" pitchFamily="34" charset="0"/>
                <a:cs typeface="Calibri" panose="020F0502020204030204" pitchFamily="34" charset="0"/>
              </a:rPr>
              <a:t> стоимости отгруженных товаров, не облагаемых налогом, в общей стоимости товаров составит </a:t>
            </a:r>
            <a:r>
              <a:rPr lang="ru-RU" sz="1600" b="1" dirty="0">
                <a:solidFill>
                  <a:srgbClr val="025373"/>
                </a:solidFill>
                <a:latin typeface="Calibri" panose="020F0502020204030204" pitchFamily="34" charset="0"/>
                <a:cs typeface="Calibri" panose="020F0502020204030204" pitchFamily="34" charset="0"/>
              </a:rPr>
              <a:t>40 %</a:t>
            </a:r>
            <a:r>
              <a:rPr lang="ru-RU" sz="1600" dirty="0">
                <a:solidFill>
                  <a:srgbClr val="025373"/>
                </a:solidFill>
                <a:latin typeface="Calibri" panose="020F0502020204030204" pitchFamily="34" charset="0"/>
                <a:cs typeface="Calibri" panose="020F0502020204030204" pitchFamily="34" charset="0"/>
              </a:rPr>
              <a:t> (20 000 000 руб. / (20 000 000 + (36 000 000 ‑ 6 000 000)) руб. х 100 %).</a:t>
            </a:r>
          </a:p>
          <a:p>
            <a:pPr marL="0" indent="0" algn="just">
              <a:buFont typeface="Georgia" panose="02040502050405020303" pitchFamily="18" charset="0"/>
              <a:buNone/>
              <a:defRPr/>
            </a:pPr>
            <a:r>
              <a:rPr lang="ru-RU" sz="1600" dirty="0">
                <a:solidFill>
                  <a:srgbClr val="025373"/>
                </a:solidFill>
                <a:latin typeface="Calibri" panose="020F0502020204030204" pitchFamily="34" charset="0"/>
                <a:cs typeface="Calibri" panose="020F0502020204030204" pitchFamily="34" charset="0"/>
              </a:rPr>
              <a:t>Сумма НДС, подлежащая восстановлению и отражению в книге продаж в декабре 2020 года, составит </a:t>
            </a:r>
            <a:r>
              <a:rPr lang="ru-RU" sz="1600" b="1" dirty="0">
                <a:solidFill>
                  <a:srgbClr val="025373"/>
                </a:solidFill>
                <a:latin typeface="Calibri" panose="020F0502020204030204" pitchFamily="34" charset="0"/>
                <a:cs typeface="Calibri" panose="020F0502020204030204" pitchFamily="34" charset="0"/>
              </a:rPr>
              <a:t>360 000 руб. (900 000 руб. х 40 %).</a:t>
            </a:r>
          </a:p>
          <a:p>
            <a:pPr marL="0" indent="0" algn="just">
              <a:buFont typeface="Georgia" panose="02040502050405020303" pitchFamily="18" charset="0"/>
              <a:buNone/>
              <a:defRPr/>
            </a:pPr>
            <a:r>
              <a:rPr lang="ru-RU" sz="1600" dirty="0">
                <a:solidFill>
                  <a:srgbClr val="025373"/>
                </a:solidFill>
                <a:latin typeface="Calibri" panose="020F0502020204030204" pitchFamily="34" charset="0"/>
                <a:cs typeface="Calibri" panose="020F0502020204030204" pitchFamily="34" charset="0"/>
              </a:rPr>
              <a:t>Эта сумма будет отражена в составе прочих расходов для целей исчисления налога на прибыль в декабре 2020 года.</a:t>
            </a:r>
          </a:p>
          <a:p>
            <a:pPr marL="33338" indent="367904" algn="just">
              <a:buNone/>
              <a:defRPr/>
            </a:pPr>
            <a:endParaRPr lang="ru-RU" altLang="ru-RU" sz="1600" b="1" dirty="0">
              <a:solidFill>
                <a:srgbClr val="025373"/>
              </a:solidFill>
              <a:latin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Прямоугольник 3">
            <a:extLst>
              <a:ext uri="{FF2B5EF4-FFF2-40B4-BE49-F238E27FC236}">
                <a16:creationId xmlns="" xmlns:a16="http://schemas.microsoft.com/office/drawing/2014/main" id="{A71766F3-98E2-4F50-B824-E022D05F0A96}"/>
              </a:ext>
            </a:extLst>
          </p:cNvPr>
          <p:cNvSpPr>
            <a:spLocks noChangeArrowheads="1"/>
          </p:cNvSpPr>
          <p:nvPr/>
        </p:nvSpPr>
        <p:spPr bwMode="auto">
          <a:xfrm>
            <a:off x="539552" y="771550"/>
            <a:ext cx="7812868" cy="3754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ru-RU" altLang="ru-RU" sz="1400" b="1" dirty="0">
                <a:solidFill>
                  <a:srgbClr val="025373"/>
                </a:solidFill>
                <a:latin typeface="Calibri" panose="020F0502020204030204" pitchFamily="34" charset="0"/>
                <a:cs typeface="Calibri" panose="020F0502020204030204" pitchFamily="34" charset="0"/>
              </a:rPr>
              <a:t>Пример 2.</a:t>
            </a:r>
            <a:endParaRPr lang="ru-RU" altLang="ru-RU" sz="1400" dirty="0">
              <a:solidFill>
                <a:srgbClr val="025373"/>
              </a:solidFill>
              <a:latin typeface="Calibri" panose="020F0502020204030204" pitchFamily="34" charset="0"/>
              <a:cs typeface="Calibri" panose="020F0502020204030204" pitchFamily="34" charset="0"/>
            </a:endParaRPr>
          </a:p>
          <a:p>
            <a:pPr algn="just" eaLnBrk="1" hangingPunct="1"/>
            <a:r>
              <a:rPr lang="ru-RU" altLang="ru-RU" sz="1400" dirty="0">
                <a:solidFill>
                  <a:srgbClr val="025373"/>
                </a:solidFill>
                <a:latin typeface="Calibri" panose="020F0502020204030204" pitchFamily="34" charset="0"/>
                <a:cs typeface="Calibri" panose="020F0502020204030204" pitchFamily="34" charset="0"/>
              </a:rPr>
              <a:t>Продолжим пример 1.</a:t>
            </a:r>
          </a:p>
          <a:p>
            <a:pPr algn="just" eaLnBrk="1" hangingPunct="1"/>
            <a:r>
              <a:rPr lang="ru-RU" altLang="ru-RU" sz="1400" dirty="0">
                <a:solidFill>
                  <a:srgbClr val="025373"/>
                </a:solidFill>
                <a:latin typeface="Calibri" panose="020F0502020204030204" pitchFamily="34" charset="0"/>
                <a:cs typeface="Calibri" panose="020F0502020204030204" pitchFamily="34" charset="0"/>
              </a:rPr>
              <a:t>Организация произвела </a:t>
            </a:r>
            <a:r>
              <a:rPr lang="ru-RU" altLang="ru-RU" sz="1400" b="1" dirty="0">
                <a:solidFill>
                  <a:srgbClr val="025373"/>
                </a:solidFill>
                <a:latin typeface="Calibri" panose="020F0502020204030204" pitchFamily="34" charset="0"/>
                <a:cs typeface="Calibri" panose="020F0502020204030204" pitchFamily="34" charset="0"/>
              </a:rPr>
              <a:t>реконструкцию объекта недвижимости</a:t>
            </a:r>
            <a:r>
              <a:rPr lang="ru-RU" altLang="ru-RU" sz="1400" dirty="0">
                <a:solidFill>
                  <a:srgbClr val="025373"/>
                </a:solidFill>
                <a:latin typeface="Calibri" panose="020F0502020204030204" pitchFamily="34" charset="0"/>
                <a:cs typeface="Calibri" panose="020F0502020204030204" pitchFamily="34" charset="0"/>
              </a:rPr>
              <a:t>, которая была </a:t>
            </a:r>
            <a:r>
              <a:rPr lang="ru-RU" altLang="ru-RU" sz="1400" b="1" dirty="0">
                <a:solidFill>
                  <a:srgbClr val="025373"/>
                </a:solidFill>
                <a:latin typeface="Calibri" panose="020F0502020204030204" pitchFamily="34" charset="0"/>
                <a:cs typeface="Calibri" panose="020F0502020204030204" pitchFamily="34" charset="0"/>
              </a:rPr>
              <a:t>начата в апреле 2020 года и завершена в сентябре 2020 года</a:t>
            </a:r>
            <a:r>
              <a:rPr lang="ru-RU" altLang="ru-RU" sz="1400" dirty="0">
                <a:solidFill>
                  <a:srgbClr val="025373"/>
                </a:solidFill>
                <a:latin typeface="Calibri" panose="020F0502020204030204" pitchFamily="34" charset="0"/>
                <a:cs typeface="Calibri" panose="020F0502020204030204" pitchFamily="34" charset="0"/>
              </a:rPr>
              <a:t>. Расходы на модернизацию составили </a:t>
            </a:r>
            <a:r>
              <a:rPr lang="ru-RU" altLang="ru-RU" sz="1400" b="1" dirty="0">
                <a:solidFill>
                  <a:srgbClr val="025373"/>
                </a:solidFill>
                <a:latin typeface="Calibri" panose="020F0502020204030204" pitchFamily="34" charset="0"/>
                <a:cs typeface="Calibri" panose="020F0502020204030204" pitchFamily="34" charset="0"/>
              </a:rPr>
              <a:t>1 200 000 руб</a:t>
            </a:r>
            <a:r>
              <a:rPr lang="ru-RU" altLang="ru-RU" sz="1400" dirty="0">
                <a:solidFill>
                  <a:srgbClr val="025373"/>
                </a:solidFill>
                <a:latin typeface="Calibri" panose="020F0502020204030204" pitchFamily="34" charset="0"/>
                <a:cs typeface="Calibri" panose="020F0502020204030204" pitchFamily="34" charset="0"/>
              </a:rPr>
              <a:t>. (в том числе НДС – </a:t>
            </a:r>
            <a:r>
              <a:rPr lang="ru-RU" altLang="ru-RU" sz="1400" b="1" dirty="0">
                <a:solidFill>
                  <a:srgbClr val="025373"/>
                </a:solidFill>
                <a:latin typeface="Calibri" panose="020F0502020204030204" pitchFamily="34" charset="0"/>
                <a:cs typeface="Calibri" panose="020F0502020204030204" pitchFamily="34" charset="0"/>
              </a:rPr>
              <a:t>200 000 руб</a:t>
            </a:r>
            <a:r>
              <a:rPr lang="ru-RU" altLang="ru-RU" sz="1400" b="1" dirty="0" smtClean="0">
                <a:solidFill>
                  <a:srgbClr val="025373"/>
                </a:solidFill>
                <a:latin typeface="Calibri" panose="020F0502020204030204" pitchFamily="34" charset="0"/>
                <a:cs typeface="Calibri" panose="020F0502020204030204" pitchFamily="34" charset="0"/>
              </a:rPr>
              <a:t>. ).</a:t>
            </a:r>
            <a:endParaRPr lang="ru-RU" altLang="ru-RU" sz="1400" b="1" dirty="0">
              <a:solidFill>
                <a:srgbClr val="025373"/>
              </a:solidFill>
              <a:latin typeface="Calibri" panose="020F0502020204030204" pitchFamily="34" charset="0"/>
              <a:cs typeface="Calibri" panose="020F0502020204030204" pitchFamily="34" charset="0"/>
            </a:endParaRPr>
          </a:p>
          <a:p>
            <a:pPr algn="just" eaLnBrk="1" hangingPunct="1"/>
            <a:r>
              <a:rPr lang="ru-RU" altLang="ru-RU" sz="1400" dirty="0">
                <a:solidFill>
                  <a:srgbClr val="025373"/>
                </a:solidFill>
                <a:latin typeface="Calibri" panose="020F0502020204030204" pitchFamily="34" charset="0"/>
                <a:cs typeface="Calibri" panose="020F0502020204030204" pitchFamily="34" charset="0"/>
              </a:rPr>
              <a:t>Начисление амортизации с измененной стоимости началось с октября 2019 года.</a:t>
            </a:r>
          </a:p>
          <a:p>
            <a:pPr algn="just" eaLnBrk="1" hangingPunct="1"/>
            <a:r>
              <a:rPr lang="ru-RU" altLang="ru-RU" sz="1400" dirty="0">
                <a:solidFill>
                  <a:srgbClr val="025373"/>
                </a:solidFill>
                <a:latin typeface="Calibri" panose="020F0502020204030204" pitchFamily="34" charset="0"/>
                <a:cs typeface="Calibri" panose="020F0502020204030204" pitchFamily="34" charset="0"/>
              </a:rPr>
              <a:t>В связи с тем, что с 2020 года объект используется в операциях, не облагаемых НДС, «входной» НДС подлежит восстановлению.</a:t>
            </a:r>
          </a:p>
          <a:p>
            <a:pPr algn="just" eaLnBrk="1" hangingPunct="1"/>
            <a:r>
              <a:rPr lang="ru-RU" altLang="ru-RU" sz="1400" dirty="0">
                <a:solidFill>
                  <a:srgbClr val="025373"/>
                </a:solidFill>
                <a:latin typeface="Calibri" panose="020F0502020204030204" pitchFamily="34" charset="0"/>
                <a:cs typeface="Calibri" panose="020F0502020204030204" pitchFamily="34" charset="0"/>
              </a:rPr>
              <a:t>Налогоплательщик будет использовать порядок восстановления НДС в течение 10 лет начиная с года, в котором наступил момент начала начисления амортизации, – </a:t>
            </a:r>
            <a:r>
              <a:rPr lang="ru-RU" altLang="ru-RU" sz="1400" b="1" dirty="0">
                <a:solidFill>
                  <a:srgbClr val="025373"/>
                </a:solidFill>
                <a:latin typeface="Calibri" panose="020F0502020204030204" pitchFamily="34" charset="0"/>
                <a:cs typeface="Calibri" panose="020F0502020204030204" pitchFamily="34" charset="0"/>
              </a:rPr>
              <a:t>с 2020 по 2029 год включительно.</a:t>
            </a:r>
          </a:p>
          <a:p>
            <a:pPr algn="just" eaLnBrk="1" hangingPunct="1"/>
            <a:r>
              <a:rPr lang="ru-RU" altLang="ru-RU" sz="1400" b="1" dirty="0">
                <a:solidFill>
                  <a:srgbClr val="025373"/>
                </a:solidFill>
                <a:latin typeface="Calibri" panose="020F0502020204030204" pitchFamily="34" charset="0"/>
                <a:cs typeface="Calibri" panose="020F0502020204030204" pitchFamily="34" charset="0"/>
              </a:rPr>
              <a:t>1/10 суммы НДС</a:t>
            </a:r>
            <a:r>
              <a:rPr lang="ru-RU" altLang="ru-RU" sz="1400" dirty="0">
                <a:solidFill>
                  <a:srgbClr val="025373"/>
                </a:solidFill>
                <a:latin typeface="Calibri" panose="020F0502020204030204" pitchFamily="34" charset="0"/>
                <a:cs typeface="Calibri" panose="020F0502020204030204" pitchFamily="34" charset="0"/>
              </a:rPr>
              <a:t>, ранее принятой к вычету по реконструкции объекта</a:t>
            </a:r>
            <a:br>
              <a:rPr lang="ru-RU" altLang="ru-RU" sz="1400" dirty="0">
                <a:solidFill>
                  <a:srgbClr val="025373"/>
                </a:solidFill>
                <a:latin typeface="Calibri" panose="020F0502020204030204" pitchFamily="34" charset="0"/>
                <a:cs typeface="Calibri" panose="020F0502020204030204" pitchFamily="34" charset="0"/>
              </a:rPr>
            </a:br>
            <a:r>
              <a:rPr lang="ru-RU" altLang="ru-RU" sz="1400" dirty="0">
                <a:solidFill>
                  <a:srgbClr val="025373"/>
                </a:solidFill>
                <a:latin typeface="Calibri" panose="020F0502020204030204" pitchFamily="34" charset="0"/>
                <a:cs typeface="Calibri" panose="020F0502020204030204" pitchFamily="34" charset="0"/>
              </a:rPr>
              <a:t>недвижимости, </a:t>
            </a:r>
            <a:r>
              <a:rPr lang="ru-RU" altLang="ru-RU" sz="1400" b="1" dirty="0">
                <a:solidFill>
                  <a:srgbClr val="025373"/>
                </a:solidFill>
                <a:latin typeface="Calibri" panose="020F0502020204030204" pitchFamily="34" charset="0"/>
                <a:cs typeface="Calibri" panose="020F0502020204030204" pitchFamily="34" charset="0"/>
              </a:rPr>
              <a:t>равна 20 000 руб. (200 000 руб. / 10 лет).</a:t>
            </a:r>
          </a:p>
          <a:p>
            <a:pPr algn="just" eaLnBrk="1" hangingPunct="1"/>
            <a:r>
              <a:rPr lang="ru-RU" altLang="ru-RU" sz="1400" dirty="0">
                <a:solidFill>
                  <a:srgbClr val="025373"/>
                </a:solidFill>
                <a:latin typeface="Calibri" panose="020F0502020204030204" pitchFamily="34" charset="0"/>
                <a:cs typeface="Calibri" panose="020F0502020204030204" pitchFamily="34" charset="0"/>
              </a:rPr>
              <a:t>Суммы «входного» НДС по расходам на приобретение недвижимости подлежат восстановлению в период с 2020 по 2025 год включительно (см. пример 1), а по расходам на реконструкцию – </a:t>
            </a:r>
            <a:r>
              <a:rPr lang="ru-RU" altLang="ru-RU" sz="1400" b="1" dirty="0">
                <a:solidFill>
                  <a:srgbClr val="025373"/>
                </a:solidFill>
                <a:latin typeface="Calibri" panose="020F0502020204030204" pitchFamily="34" charset="0"/>
                <a:cs typeface="Calibri" panose="020F0502020204030204" pitchFamily="34" charset="0"/>
              </a:rPr>
              <a:t>в период с 2020 по 2029 год </a:t>
            </a:r>
            <a:r>
              <a:rPr lang="ru-RU" altLang="ru-RU" sz="1400" dirty="0">
                <a:solidFill>
                  <a:srgbClr val="025373"/>
                </a:solidFill>
                <a:latin typeface="Calibri" panose="020F0502020204030204" pitchFamily="34" charset="0"/>
                <a:cs typeface="Calibri" panose="020F0502020204030204" pitchFamily="34" charset="0"/>
              </a:rPr>
              <a:t>включительно.</a:t>
            </a:r>
          </a:p>
          <a:p>
            <a:pPr algn="just" eaLnBrk="1" hangingPunct="1"/>
            <a:r>
              <a:rPr lang="ru-RU" altLang="ru-RU" sz="1400" dirty="0">
                <a:solidFill>
                  <a:srgbClr val="025373"/>
                </a:solidFill>
                <a:latin typeface="Calibri" panose="020F0502020204030204" pitchFamily="34" charset="0"/>
                <a:cs typeface="Calibri" panose="020F0502020204030204" pitchFamily="34" charset="0"/>
              </a:rPr>
              <a:t>Рассмотрим, как в декларации за разные годы будут отражаться суммы восстановленного НДС.</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a:extLst>
              <a:ext uri="{FF2B5EF4-FFF2-40B4-BE49-F238E27FC236}">
                <a16:creationId xmlns="" xmlns:a16="http://schemas.microsoft.com/office/drawing/2014/main" id="{981262DA-BCF7-42ED-B1CE-3786C4180E2F}"/>
              </a:ext>
            </a:extLst>
          </p:cNvPr>
          <p:cNvGraphicFramePr>
            <a:graphicFrameLocks noGrp="1"/>
          </p:cNvGraphicFramePr>
          <p:nvPr>
            <p:ph sz="quarter" idx="13"/>
            <p:extLst>
              <p:ext uri="{D42A27DB-BD31-4B8C-83A1-F6EECF244321}">
                <p14:modId xmlns="" xmlns:p14="http://schemas.microsoft.com/office/powerpoint/2010/main" val="3408300625"/>
              </p:ext>
            </p:extLst>
          </p:nvPr>
        </p:nvGraphicFramePr>
        <p:xfrm>
          <a:off x="1259632" y="699542"/>
          <a:ext cx="6344071" cy="4102759"/>
        </p:xfrm>
        <a:graphic>
          <a:graphicData uri="http://schemas.openxmlformats.org/drawingml/2006/table">
            <a:tbl>
              <a:tblPr/>
              <a:tblGrid>
                <a:gridCol w="1044684">
                  <a:extLst>
                    <a:ext uri="{9D8B030D-6E8A-4147-A177-3AD203B41FA5}">
                      <a16:colId xmlns="" xmlns:a16="http://schemas.microsoft.com/office/drawing/2014/main" val="20000"/>
                    </a:ext>
                  </a:extLst>
                </a:gridCol>
                <a:gridCol w="816751">
                  <a:extLst>
                    <a:ext uri="{9D8B030D-6E8A-4147-A177-3AD203B41FA5}">
                      <a16:colId xmlns="" xmlns:a16="http://schemas.microsoft.com/office/drawing/2014/main" val="20001"/>
                    </a:ext>
                  </a:extLst>
                </a:gridCol>
                <a:gridCol w="1120659">
                  <a:extLst>
                    <a:ext uri="{9D8B030D-6E8A-4147-A177-3AD203B41FA5}">
                      <a16:colId xmlns="" xmlns:a16="http://schemas.microsoft.com/office/drawing/2014/main" val="20002"/>
                    </a:ext>
                  </a:extLst>
                </a:gridCol>
                <a:gridCol w="1120659">
                  <a:extLst>
                    <a:ext uri="{9D8B030D-6E8A-4147-A177-3AD203B41FA5}">
                      <a16:colId xmlns="" xmlns:a16="http://schemas.microsoft.com/office/drawing/2014/main" val="20003"/>
                    </a:ext>
                  </a:extLst>
                </a:gridCol>
                <a:gridCol w="1120659">
                  <a:extLst>
                    <a:ext uri="{9D8B030D-6E8A-4147-A177-3AD203B41FA5}">
                      <a16:colId xmlns="" xmlns:a16="http://schemas.microsoft.com/office/drawing/2014/main" val="20004"/>
                    </a:ext>
                  </a:extLst>
                </a:gridCol>
                <a:gridCol w="1120659">
                  <a:extLst>
                    <a:ext uri="{9D8B030D-6E8A-4147-A177-3AD203B41FA5}">
                      <a16:colId xmlns="" xmlns:a16="http://schemas.microsoft.com/office/drawing/2014/main" val="20005"/>
                    </a:ext>
                  </a:extLst>
                </a:gridCol>
              </a:tblGrid>
              <a:tr h="598125">
                <a:tc rowSpan="2">
                  <a:txBody>
                    <a:bodyPr/>
                    <a:lstStyle/>
                    <a:p>
                      <a:pPr algn="ctr" fontAlgn="t"/>
                      <a:r>
                        <a:rPr lang="ru-RU" sz="1100" b="1" dirty="0">
                          <a:solidFill>
                            <a:srgbClr val="000000"/>
                          </a:solidFill>
                          <a:latin typeface="Calibri" panose="020F0502020204030204" pitchFamily="34" charset="0"/>
                          <a:cs typeface="Calibri" panose="020F0502020204030204" pitchFamily="34" charset="0"/>
                        </a:rPr>
                        <a:t>Год восстановления НДС</a:t>
                      </a:r>
                      <a:endParaRPr lang="ru-RU" sz="1100" b="0" dirty="0">
                        <a:solidFill>
                          <a:srgbClr val="000000"/>
                        </a:solidFill>
                        <a:latin typeface="Calibri" panose="020F0502020204030204" pitchFamily="34" charset="0"/>
                        <a:cs typeface="Calibri" panose="020F0502020204030204" pitchFamily="34" charset="0"/>
                      </a:endParaRP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rowSpan="2">
                  <a:txBody>
                    <a:bodyPr/>
                    <a:lstStyle/>
                    <a:p>
                      <a:pPr algn="ctr" fontAlgn="t"/>
                      <a:r>
                        <a:rPr lang="ru-RU" sz="1100" b="1" dirty="0">
                          <a:solidFill>
                            <a:srgbClr val="000000"/>
                          </a:solidFill>
                          <a:latin typeface="Calibri" panose="020F0502020204030204" pitchFamily="34" charset="0"/>
                          <a:cs typeface="Calibri" panose="020F0502020204030204" pitchFamily="34" charset="0"/>
                        </a:rPr>
                        <a:t>Доля не облагаемых НДС операций*, %</a:t>
                      </a:r>
                      <a:endParaRPr lang="ru-RU" sz="1100" b="0" dirty="0">
                        <a:solidFill>
                          <a:srgbClr val="000000"/>
                        </a:solidFill>
                        <a:latin typeface="Calibri" panose="020F0502020204030204" pitchFamily="34" charset="0"/>
                        <a:cs typeface="Calibri" panose="020F0502020204030204" pitchFamily="34" charset="0"/>
                      </a:endParaRP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gridSpan="2">
                  <a:txBody>
                    <a:bodyPr/>
                    <a:lstStyle/>
                    <a:p>
                      <a:pPr algn="ctr" fontAlgn="t"/>
                      <a:r>
                        <a:rPr lang="ru-RU" sz="1100" b="1" dirty="0">
                          <a:solidFill>
                            <a:srgbClr val="000000"/>
                          </a:solidFill>
                          <a:latin typeface="Calibri" panose="020F0502020204030204" pitchFamily="34" charset="0"/>
                          <a:cs typeface="Calibri" panose="020F0502020204030204" pitchFamily="34" charset="0"/>
                        </a:rPr>
                        <a:t>Восстановление «входного» НДС по расходам на приобретение недвижимости</a:t>
                      </a:r>
                      <a:endParaRPr lang="ru-RU" sz="1100" b="0" dirty="0">
                        <a:solidFill>
                          <a:srgbClr val="000000"/>
                        </a:solidFill>
                        <a:latin typeface="Calibri" panose="020F0502020204030204" pitchFamily="34" charset="0"/>
                        <a:cs typeface="Calibri" panose="020F0502020204030204" pitchFamily="34" charset="0"/>
                      </a:endParaRP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hMerge="1">
                  <a:txBody>
                    <a:bodyPr/>
                    <a:lstStyle/>
                    <a:p>
                      <a:endParaRPr lang="ru-RU"/>
                    </a:p>
                  </a:txBody>
                  <a:tcPr/>
                </a:tc>
                <a:tc gridSpan="2">
                  <a:txBody>
                    <a:bodyPr/>
                    <a:lstStyle/>
                    <a:p>
                      <a:pPr algn="ctr" fontAlgn="t"/>
                      <a:r>
                        <a:rPr lang="ru-RU" sz="1100" b="1" dirty="0">
                          <a:solidFill>
                            <a:srgbClr val="000000"/>
                          </a:solidFill>
                          <a:latin typeface="Calibri" panose="020F0502020204030204" pitchFamily="34" charset="0"/>
                          <a:cs typeface="Calibri" panose="020F0502020204030204" pitchFamily="34" charset="0"/>
                        </a:rPr>
                        <a:t>Восстановление «входного» НДС по расходам на реконструкцию</a:t>
                      </a:r>
                      <a:endParaRPr lang="ru-RU" sz="1100" b="0" dirty="0">
                        <a:solidFill>
                          <a:srgbClr val="000000"/>
                        </a:solidFill>
                        <a:latin typeface="Calibri" panose="020F0502020204030204" pitchFamily="34" charset="0"/>
                        <a:cs typeface="Calibri" panose="020F0502020204030204" pitchFamily="34" charset="0"/>
                      </a:endParaRP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hMerge="1">
                  <a:txBody>
                    <a:bodyPr/>
                    <a:lstStyle/>
                    <a:p>
                      <a:endParaRPr lang="ru-RU"/>
                    </a:p>
                  </a:txBody>
                  <a:tcPr/>
                </a:tc>
                <a:extLst>
                  <a:ext uri="{0D108BD9-81ED-4DB2-BD59-A6C34878D82A}">
                    <a16:rowId xmlns="" xmlns:a16="http://schemas.microsoft.com/office/drawing/2014/main" val="10000"/>
                  </a:ext>
                </a:extLst>
              </a:tr>
              <a:tr h="824782">
                <a:tc vMerge="1">
                  <a:txBody>
                    <a:bodyPr/>
                    <a:lstStyle/>
                    <a:p>
                      <a:endParaRPr lang="ru-RU"/>
                    </a:p>
                  </a:txBody>
                  <a:tcPr/>
                </a:tc>
                <a:tc vMerge="1">
                  <a:txBody>
                    <a:bodyPr/>
                    <a:lstStyle/>
                    <a:p>
                      <a:endParaRPr lang="ru-RU"/>
                    </a:p>
                  </a:txBody>
                  <a:tcPr/>
                </a:tc>
                <a:tc>
                  <a:txBody>
                    <a:bodyPr/>
                    <a:lstStyle/>
                    <a:p>
                      <a:pPr algn="ctr" fontAlgn="t"/>
                      <a:r>
                        <a:rPr lang="ru-RU" sz="1100" b="1" dirty="0">
                          <a:solidFill>
                            <a:srgbClr val="000000"/>
                          </a:solidFill>
                          <a:latin typeface="Calibri" panose="020F0502020204030204" pitchFamily="34" charset="0"/>
                          <a:cs typeface="Calibri" panose="020F0502020204030204" pitchFamily="34" charset="0"/>
                        </a:rPr>
                        <a:t>1/10 суммы НДС, принятой к вычету, руб.</a:t>
                      </a:r>
                      <a:endParaRPr lang="ru-RU" sz="1100" b="0" dirty="0">
                        <a:solidFill>
                          <a:srgbClr val="000000"/>
                        </a:solidFill>
                        <a:latin typeface="Calibri" panose="020F0502020204030204" pitchFamily="34" charset="0"/>
                        <a:cs typeface="Calibri" panose="020F0502020204030204" pitchFamily="34" charset="0"/>
                      </a:endParaRP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1" dirty="0">
                          <a:solidFill>
                            <a:srgbClr val="000000"/>
                          </a:solidFill>
                          <a:latin typeface="Calibri" panose="020F0502020204030204" pitchFamily="34" charset="0"/>
                          <a:cs typeface="Calibri" panose="020F0502020204030204" pitchFamily="34" charset="0"/>
                        </a:rPr>
                        <a:t>Сумма НДС к восстановлению, руб.</a:t>
                      </a:r>
                      <a:endParaRPr lang="ru-RU" sz="1100" b="0" dirty="0">
                        <a:solidFill>
                          <a:srgbClr val="000000"/>
                        </a:solidFill>
                        <a:latin typeface="Calibri" panose="020F0502020204030204" pitchFamily="34" charset="0"/>
                        <a:cs typeface="Calibri" panose="020F0502020204030204" pitchFamily="34" charset="0"/>
                      </a:endParaRP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1" dirty="0">
                          <a:solidFill>
                            <a:srgbClr val="000000"/>
                          </a:solidFill>
                          <a:latin typeface="Calibri" panose="020F0502020204030204" pitchFamily="34" charset="0"/>
                          <a:cs typeface="Calibri" panose="020F0502020204030204" pitchFamily="34" charset="0"/>
                        </a:rPr>
                        <a:t>1/10 суммы НДС, принятой к вычету, руб.</a:t>
                      </a:r>
                      <a:endParaRPr lang="ru-RU" sz="1100" b="0" dirty="0">
                        <a:solidFill>
                          <a:srgbClr val="000000"/>
                        </a:solidFill>
                        <a:latin typeface="Calibri" panose="020F0502020204030204" pitchFamily="34" charset="0"/>
                        <a:cs typeface="Calibri" panose="020F0502020204030204" pitchFamily="34" charset="0"/>
                      </a:endParaRP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1" dirty="0">
                          <a:solidFill>
                            <a:srgbClr val="000000"/>
                          </a:solidFill>
                          <a:latin typeface="Calibri" panose="020F0502020204030204" pitchFamily="34" charset="0"/>
                          <a:cs typeface="Calibri" panose="020F0502020204030204" pitchFamily="34" charset="0"/>
                        </a:rPr>
                        <a:t>Сумма НДС к восстановлению, руб.</a:t>
                      </a:r>
                      <a:endParaRPr lang="ru-RU" sz="1100" b="0" dirty="0">
                        <a:solidFill>
                          <a:srgbClr val="000000"/>
                        </a:solidFill>
                        <a:latin typeface="Calibri" panose="020F0502020204030204" pitchFamily="34" charset="0"/>
                        <a:cs typeface="Calibri" panose="020F0502020204030204" pitchFamily="34" charset="0"/>
                      </a:endParaRP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extLst>
                  <a:ext uri="{0D108BD9-81ED-4DB2-BD59-A6C34878D82A}">
                    <a16:rowId xmlns="" xmlns:a16="http://schemas.microsoft.com/office/drawing/2014/main" val="10001"/>
                  </a:ext>
                </a:extLst>
              </a:tr>
              <a:tr h="176109">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2016</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 </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900 000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 –</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 –</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extLst>
                  <a:ext uri="{0D108BD9-81ED-4DB2-BD59-A6C34878D82A}">
                    <a16:rowId xmlns="" xmlns:a16="http://schemas.microsoft.com/office/drawing/2014/main" val="10002"/>
                  </a:ext>
                </a:extLst>
              </a:tr>
              <a:tr h="176109">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2017</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 </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900 000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 –</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 –</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extLst>
                  <a:ext uri="{0D108BD9-81ED-4DB2-BD59-A6C34878D82A}">
                    <a16:rowId xmlns="" xmlns:a16="http://schemas.microsoft.com/office/drawing/2014/main" val="10003"/>
                  </a:ext>
                </a:extLst>
              </a:tr>
              <a:tr h="176109">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2018</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 </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900 000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 –</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 –</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extLst>
                  <a:ext uri="{0D108BD9-81ED-4DB2-BD59-A6C34878D82A}">
                    <a16:rowId xmlns="" xmlns:a16="http://schemas.microsoft.com/office/drawing/2014/main" val="10004"/>
                  </a:ext>
                </a:extLst>
              </a:tr>
              <a:tr h="176109">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2019</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 </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900 000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 –</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 –</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extLst>
                  <a:ext uri="{0D108BD9-81ED-4DB2-BD59-A6C34878D82A}">
                    <a16:rowId xmlns="" xmlns:a16="http://schemas.microsoft.com/office/drawing/2014/main" val="10005"/>
                  </a:ext>
                </a:extLst>
              </a:tr>
              <a:tr h="176109">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2020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40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900 000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360 000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20 000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8 000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extLst>
                  <a:ext uri="{0D108BD9-81ED-4DB2-BD59-A6C34878D82A}">
                    <a16:rowId xmlns="" xmlns:a16="http://schemas.microsoft.com/office/drawing/2014/main" val="10006"/>
                  </a:ext>
                </a:extLst>
              </a:tr>
              <a:tr h="176109">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2021</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42</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900 000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378 000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20 000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8 400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extLst>
                  <a:ext uri="{0D108BD9-81ED-4DB2-BD59-A6C34878D82A}">
                    <a16:rowId xmlns="" xmlns:a16="http://schemas.microsoft.com/office/drawing/2014/main" val="10007"/>
                  </a:ext>
                </a:extLst>
              </a:tr>
              <a:tr h="176109">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2022</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45</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900 000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405 000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20 000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9 000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extLst>
                  <a:ext uri="{0D108BD9-81ED-4DB2-BD59-A6C34878D82A}">
                    <a16:rowId xmlns="" xmlns:a16="http://schemas.microsoft.com/office/drawing/2014/main" val="10008"/>
                  </a:ext>
                </a:extLst>
              </a:tr>
              <a:tr h="176109">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2023</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30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900 000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270 000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20 000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6 000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extLst>
                  <a:ext uri="{0D108BD9-81ED-4DB2-BD59-A6C34878D82A}">
                    <a16:rowId xmlns="" xmlns:a16="http://schemas.microsoft.com/office/drawing/2014/main" val="10009"/>
                  </a:ext>
                </a:extLst>
              </a:tr>
              <a:tr h="176109">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2024</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33</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900 000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297 000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20 000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6 600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extLst>
                  <a:ext uri="{0D108BD9-81ED-4DB2-BD59-A6C34878D82A}">
                    <a16:rowId xmlns="" xmlns:a16="http://schemas.microsoft.com/office/drawing/2014/main" val="10010"/>
                  </a:ext>
                </a:extLst>
              </a:tr>
              <a:tr h="176109">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2025</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38</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900 000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342 000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20 000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7 600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extLst>
                  <a:ext uri="{0D108BD9-81ED-4DB2-BD59-A6C34878D82A}">
                    <a16:rowId xmlns="" xmlns:a16="http://schemas.microsoft.com/office/drawing/2014/main" val="10011"/>
                  </a:ext>
                </a:extLst>
              </a:tr>
              <a:tr h="176109">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2026</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41</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 –</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 –</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20 000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8 200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extLst>
                  <a:ext uri="{0D108BD9-81ED-4DB2-BD59-A6C34878D82A}">
                    <a16:rowId xmlns="" xmlns:a16="http://schemas.microsoft.com/office/drawing/2014/main" val="10012"/>
                  </a:ext>
                </a:extLst>
              </a:tr>
              <a:tr h="176109">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2027</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29</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 –</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 –</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20 000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5 800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extLst>
                  <a:ext uri="{0D108BD9-81ED-4DB2-BD59-A6C34878D82A}">
                    <a16:rowId xmlns="" xmlns:a16="http://schemas.microsoft.com/office/drawing/2014/main" val="10013"/>
                  </a:ext>
                </a:extLst>
              </a:tr>
              <a:tr h="176109">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2028</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37</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 –</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 –</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20 000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7 400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extLst>
                  <a:ext uri="{0D108BD9-81ED-4DB2-BD59-A6C34878D82A}">
                    <a16:rowId xmlns="" xmlns:a16="http://schemas.microsoft.com/office/drawing/2014/main" val="10014"/>
                  </a:ext>
                </a:extLst>
              </a:tr>
              <a:tr h="176109">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2029</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30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 –</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 –</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20 000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tc>
                  <a:txBody>
                    <a:bodyPr/>
                    <a:lstStyle/>
                    <a:p>
                      <a:pPr algn="ctr" fontAlgn="t"/>
                      <a:r>
                        <a:rPr lang="ru-RU" sz="1100" b="0" dirty="0">
                          <a:solidFill>
                            <a:srgbClr val="000000"/>
                          </a:solidFill>
                          <a:latin typeface="Calibri" panose="020F0502020204030204" pitchFamily="34" charset="0"/>
                          <a:cs typeface="Calibri" panose="020F0502020204030204" pitchFamily="34" charset="0"/>
                        </a:rPr>
                        <a:t>6 000</a:t>
                      </a:r>
                    </a:p>
                  </a:txBody>
                  <a:tcPr marL="21402" marR="21402" marT="11889" marB="11889">
                    <a:lnL w="7620" cap="flat" cmpd="sng" algn="ctr">
                      <a:solidFill>
                        <a:srgbClr val="333333"/>
                      </a:solidFill>
                      <a:prstDash val="solid"/>
                      <a:round/>
                      <a:headEnd type="none" w="med" len="med"/>
                      <a:tailEnd type="none" w="med" len="med"/>
                    </a:lnL>
                    <a:lnR w="7620" cap="flat" cmpd="sng" algn="ctr">
                      <a:solidFill>
                        <a:srgbClr val="333333"/>
                      </a:solidFill>
                      <a:prstDash val="solid"/>
                      <a:round/>
                      <a:headEnd type="none" w="med" len="med"/>
                      <a:tailEnd type="none" w="med" len="med"/>
                    </a:lnR>
                    <a:lnT w="7620" cap="flat" cmpd="sng" algn="ctr">
                      <a:solidFill>
                        <a:srgbClr val="333333"/>
                      </a:solidFill>
                      <a:prstDash val="solid"/>
                      <a:round/>
                      <a:headEnd type="none" w="med" len="med"/>
                      <a:tailEnd type="none" w="med" len="med"/>
                    </a:lnT>
                    <a:lnB w="7620" cap="flat" cmpd="sng" algn="ctr">
                      <a:solidFill>
                        <a:srgbClr val="333333"/>
                      </a:solidFill>
                      <a:prstDash val="solid"/>
                      <a:round/>
                      <a:headEnd type="none" w="med" len="med"/>
                      <a:tailEnd type="none" w="med" len="med"/>
                    </a:lnB>
                  </a:tcPr>
                </a:tc>
                <a:extLst>
                  <a:ext uri="{0D108BD9-81ED-4DB2-BD59-A6C34878D82A}">
                    <a16:rowId xmlns="" xmlns:a16="http://schemas.microsoft.com/office/drawing/2014/main" val="10015"/>
                  </a:ext>
                </a:extLst>
              </a:tr>
            </a:tbl>
          </a:graphicData>
        </a:graphic>
      </p:graphicFrame>
      <p:sp>
        <p:nvSpPr>
          <p:cNvPr id="30839" name="Rectangle 1">
            <a:extLst>
              <a:ext uri="{FF2B5EF4-FFF2-40B4-BE49-F238E27FC236}">
                <a16:creationId xmlns="" xmlns:a16="http://schemas.microsoft.com/office/drawing/2014/main" id="{BC85C87F-4859-4CB3-BB6B-0D619AE6A2C7}"/>
              </a:ext>
            </a:extLst>
          </p:cNvPr>
          <p:cNvSpPr>
            <a:spLocks noChangeArrowheads="1"/>
          </p:cNvSpPr>
          <p:nvPr/>
        </p:nvSpPr>
        <p:spPr bwMode="auto">
          <a:xfrm>
            <a:off x="870980" y="360431"/>
            <a:ext cx="712137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sz="1400" dirty="0">
                <a:solidFill>
                  <a:srgbClr val="025373"/>
                </a:solidFill>
                <a:latin typeface="Calibri" panose="020F0502020204030204" pitchFamily="34" charset="0"/>
                <a:cs typeface="Calibri" panose="020F0502020204030204" pitchFamily="34" charset="0"/>
              </a:rPr>
              <a:t>* Данные по 2020 году рассчитаны в примере 2, </a:t>
            </a:r>
            <a:r>
              <a:rPr lang="ru-RU" altLang="ru-RU" sz="1400" dirty="0" smtClean="0">
                <a:solidFill>
                  <a:srgbClr val="025373"/>
                </a:solidFill>
                <a:latin typeface="Calibri" panose="020F0502020204030204" pitchFamily="34" charset="0"/>
                <a:cs typeface="Calibri" panose="020F0502020204030204" pitchFamily="34" charset="0"/>
              </a:rPr>
              <a:t> данные </a:t>
            </a:r>
            <a:r>
              <a:rPr lang="ru-RU" altLang="ru-RU" sz="1400" dirty="0">
                <a:solidFill>
                  <a:srgbClr val="025373"/>
                </a:solidFill>
                <a:latin typeface="Calibri" panose="020F0502020204030204" pitchFamily="34" charset="0"/>
                <a:cs typeface="Calibri" panose="020F0502020204030204" pitchFamily="34" charset="0"/>
              </a:rPr>
              <a:t>по 2021 – 2029 годам – условные.</a:t>
            </a:r>
            <a:endParaRPr lang="ru-RU" altLang="ru-RU" sz="3600" dirty="0">
              <a:solidFill>
                <a:srgbClr val="025373"/>
              </a:solidFill>
              <a:latin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ъект 2">
            <a:extLst>
              <a:ext uri="{FF2B5EF4-FFF2-40B4-BE49-F238E27FC236}">
                <a16:creationId xmlns="" xmlns:a16="http://schemas.microsoft.com/office/drawing/2014/main" id="{1FFBD393-EC16-4149-91BA-74EF4945B724}"/>
              </a:ext>
            </a:extLst>
          </p:cNvPr>
          <p:cNvSpPr>
            <a:spLocks noGrp="1"/>
          </p:cNvSpPr>
          <p:nvPr>
            <p:ph sz="quarter" idx="13"/>
          </p:nvPr>
        </p:nvSpPr>
        <p:spPr>
          <a:xfrm>
            <a:off x="467545" y="771550"/>
            <a:ext cx="8069466" cy="2645569"/>
          </a:xfrm>
        </p:spPr>
        <p:txBody>
          <a:bodyPr>
            <a:noAutofit/>
          </a:bodyPr>
          <a:lstStyle/>
          <a:p>
            <a:pPr marL="33338" indent="367904" algn="just">
              <a:buNone/>
            </a:pPr>
            <a:r>
              <a:rPr lang="ru-RU" altLang="ru-RU" sz="1600" b="1" dirty="0">
                <a:solidFill>
                  <a:srgbClr val="025373"/>
                </a:solidFill>
                <a:latin typeface="Calibri" panose="020F0502020204030204" pitchFamily="34" charset="0"/>
                <a:cs typeface="Calibri" panose="020F0502020204030204" pitchFamily="34" charset="0"/>
              </a:rPr>
              <a:t>ЭКСПОРТ</a:t>
            </a:r>
            <a:r>
              <a:rPr lang="ru-RU" altLang="ru-RU" sz="1600" dirty="0">
                <a:solidFill>
                  <a:srgbClr val="025373"/>
                </a:solidFill>
                <a:latin typeface="Calibri" panose="020F0502020204030204" pitchFamily="34" charset="0"/>
                <a:cs typeface="Calibri" panose="020F0502020204030204" pitchFamily="34" charset="0"/>
              </a:rPr>
              <a:t> </a:t>
            </a:r>
          </a:p>
          <a:p>
            <a:pPr marL="33338" indent="367904" algn="just">
              <a:buNone/>
            </a:pPr>
            <a:r>
              <a:rPr lang="ru-RU" altLang="ru-RU" sz="1600" dirty="0">
                <a:solidFill>
                  <a:srgbClr val="025373"/>
                </a:solidFill>
                <a:latin typeface="Calibri" panose="020F0502020204030204" pitchFamily="34" charset="0"/>
                <a:cs typeface="Calibri" panose="020F0502020204030204" pitchFamily="34" charset="0"/>
              </a:rPr>
              <a:t>Пример: Согласно условиям контракта на поставку товара ООО "Мера" обязуется передать швейцарскому контрагенту партию сырьевого товара стоимостью 100 000 у. е. Товар передается на территории РФ, датой поставки считается дата подписания акта приемки товара.</a:t>
            </a:r>
          </a:p>
          <a:p>
            <a:pPr marL="33338" indent="367904" algn="just">
              <a:buNone/>
            </a:pPr>
            <a:r>
              <a:rPr lang="ru-RU" altLang="ru-RU" sz="1600" b="1" dirty="0">
                <a:solidFill>
                  <a:srgbClr val="025373"/>
                </a:solidFill>
                <a:latin typeface="Calibri" panose="020F0502020204030204" pitchFamily="34" charset="0"/>
                <a:cs typeface="Calibri" panose="020F0502020204030204" pitchFamily="34" charset="0"/>
              </a:rPr>
              <a:t>01</a:t>
            </a:r>
            <a:r>
              <a:rPr lang="ru-RU" altLang="ru-RU" sz="1600" b="1" dirty="0" smtClean="0">
                <a:solidFill>
                  <a:srgbClr val="025373"/>
                </a:solidFill>
                <a:latin typeface="Calibri" panose="020F0502020204030204" pitchFamily="34" charset="0"/>
                <a:cs typeface="Calibri" panose="020F0502020204030204" pitchFamily="34" charset="0"/>
              </a:rPr>
              <a:t>. 01. 2020 </a:t>
            </a:r>
            <a:r>
              <a:rPr lang="ru-RU" altLang="ru-RU" sz="1600" b="1" dirty="0">
                <a:solidFill>
                  <a:srgbClr val="025373"/>
                </a:solidFill>
                <a:latin typeface="Calibri" panose="020F0502020204030204" pitchFamily="34" charset="0"/>
                <a:cs typeface="Calibri" panose="020F0502020204030204" pitchFamily="34" charset="0"/>
              </a:rPr>
              <a:t>товар передан покупателю</a:t>
            </a:r>
            <a:r>
              <a:rPr lang="ru-RU" altLang="ru-RU" sz="1600" dirty="0">
                <a:solidFill>
                  <a:srgbClr val="025373"/>
                </a:solidFill>
                <a:latin typeface="Calibri" panose="020F0502020204030204" pitchFamily="34" charset="0"/>
                <a:cs typeface="Calibri" panose="020F0502020204030204" pitchFamily="34" charset="0"/>
              </a:rPr>
              <a:t>, что подтверждают акты приемки товара.</a:t>
            </a:r>
          </a:p>
          <a:p>
            <a:pPr marL="33338" indent="367904" algn="just">
              <a:buNone/>
            </a:pPr>
            <a:r>
              <a:rPr lang="ru-RU" altLang="ru-RU" sz="1600" b="1" dirty="0" smtClean="0">
                <a:solidFill>
                  <a:srgbClr val="025373"/>
                </a:solidFill>
                <a:latin typeface="Calibri" panose="020F0502020204030204" pitchFamily="34" charset="0"/>
                <a:cs typeface="Calibri" panose="020F0502020204030204" pitchFamily="34" charset="0"/>
              </a:rPr>
              <a:t>01.04. 2020 </a:t>
            </a:r>
            <a:r>
              <a:rPr lang="ru-RU" altLang="ru-RU" sz="1600" b="1" dirty="0">
                <a:solidFill>
                  <a:srgbClr val="025373"/>
                </a:solidFill>
                <a:latin typeface="Calibri" panose="020F0502020204030204" pitchFamily="34" charset="0"/>
                <a:cs typeface="Calibri" panose="020F0502020204030204" pitchFamily="34" charset="0"/>
              </a:rPr>
              <a:t>товар помещен под таможенный режим экспорта </a:t>
            </a:r>
            <a:r>
              <a:rPr lang="ru-RU" altLang="ru-RU" sz="1600" dirty="0">
                <a:solidFill>
                  <a:srgbClr val="025373"/>
                </a:solidFill>
                <a:latin typeface="Calibri" panose="020F0502020204030204" pitchFamily="34" charset="0"/>
                <a:cs typeface="Calibri" panose="020F0502020204030204" pitchFamily="34" charset="0"/>
              </a:rPr>
              <a:t>(что подтверждается штампом "Выпуск разрешен" на грузовой таможенной декларации).</a:t>
            </a:r>
          </a:p>
          <a:p>
            <a:pPr marL="33338" indent="367904" algn="just">
              <a:buNone/>
            </a:pPr>
            <a:r>
              <a:rPr lang="ru-RU" altLang="ru-RU" sz="1600" b="1" dirty="0">
                <a:solidFill>
                  <a:srgbClr val="025373"/>
                </a:solidFill>
                <a:latin typeface="Calibri" panose="020F0502020204030204" pitchFamily="34" charset="0"/>
                <a:cs typeface="Calibri" panose="020F0502020204030204" pitchFamily="34" charset="0"/>
              </a:rPr>
              <a:t>25</a:t>
            </a:r>
            <a:r>
              <a:rPr lang="ru-RU" altLang="ru-RU" sz="1600" b="1" dirty="0" smtClean="0">
                <a:solidFill>
                  <a:srgbClr val="025373"/>
                </a:solidFill>
                <a:latin typeface="Calibri" panose="020F0502020204030204" pitchFamily="34" charset="0"/>
                <a:cs typeface="Calibri" panose="020F0502020204030204" pitchFamily="34" charset="0"/>
              </a:rPr>
              <a:t>. 05. 2020 </a:t>
            </a:r>
            <a:r>
              <a:rPr lang="ru-RU" altLang="ru-RU" sz="1600" b="1" dirty="0">
                <a:solidFill>
                  <a:srgbClr val="025373"/>
                </a:solidFill>
                <a:latin typeface="Calibri" panose="020F0502020204030204" pitchFamily="34" charset="0"/>
                <a:cs typeface="Calibri" panose="020F0502020204030204" pitchFamily="34" charset="0"/>
              </a:rPr>
              <a:t>товар вывезен с таможенной территории РФ</a:t>
            </a:r>
            <a:r>
              <a:rPr lang="ru-RU" altLang="ru-RU" sz="1600" dirty="0">
                <a:solidFill>
                  <a:srgbClr val="025373"/>
                </a:solidFill>
                <a:latin typeface="Calibri" panose="020F0502020204030204" pitchFamily="34" charset="0"/>
                <a:cs typeface="Calibri" panose="020F0502020204030204" pitchFamily="34" charset="0"/>
              </a:rPr>
              <a:t>.</a:t>
            </a:r>
          </a:p>
          <a:p>
            <a:pPr marL="33338" indent="367904" algn="just">
              <a:buNone/>
            </a:pPr>
            <a:r>
              <a:rPr lang="ru-RU" altLang="ru-RU" sz="1600" dirty="0">
                <a:solidFill>
                  <a:srgbClr val="025373"/>
                </a:solidFill>
                <a:latin typeface="Calibri" panose="020F0502020204030204" pitchFamily="34" charset="0"/>
                <a:cs typeface="Calibri" panose="020F0502020204030204" pitchFamily="34" charset="0"/>
              </a:rPr>
              <a:t>Поскольку датой выпуска товара с таможенной территории РФ является </a:t>
            </a:r>
            <a:r>
              <a:rPr lang="ru-RU" altLang="ru-RU" sz="1600" b="1" dirty="0">
                <a:solidFill>
                  <a:srgbClr val="025373"/>
                </a:solidFill>
                <a:latin typeface="Calibri" panose="020F0502020204030204" pitchFamily="34" charset="0"/>
                <a:cs typeface="Calibri" panose="020F0502020204030204" pitchFamily="34" charset="0"/>
              </a:rPr>
              <a:t>01</a:t>
            </a:r>
            <a:r>
              <a:rPr lang="ru-RU" altLang="ru-RU" sz="1600" b="1" dirty="0" smtClean="0">
                <a:solidFill>
                  <a:srgbClr val="025373"/>
                </a:solidFill>
                <a:latin typeface="Calibri" panose="020F0502020204030204" pitchFamily="34" charset="0"/>
                <a:cs typeface="Calibri" panose="020F0502020204030204" pitchFamily="34" charset="0"/>
              </a:rPr>
              <a:t>. 04. 2020</a:t>
            </a:r>
            <a:r>
              <a:rPr lang="ru-RU" altLang="ru-RU" sz="1600" b="1" dirty="0">
                <a:solidFill>
                  <a:srgbClr val="025373"/>
                </a:solidFill>
                <a:latin typeface="Calibri" panose="020F0502020204030204" pitchFamily="34" charset="0"/>
                <a:cs typeface="Calibri" panose="020F0502020204030204" pitchFamily="34" charset="0"/>
              </a:rPr>
              <a:t>,</a:t>
            </a:r>
            <a:r>
              <a:rPr lang="ru-RU" altLang="ru-RU" sz="1600" dirty="0">
                <a:solidFill>
                  <a:srgbClr val="025373"/>
                </a:solidFill>
                <a:latin typeface="Calibri" panose="020F0502020204030204" pitchFamily="34" charset="0"/>
                <a:cs typeface="Calibri" panose="020F0502020204030204" pitchFamily="34" charset="0"/>
              </a:rPr>
              <a:t> обязанность налогоплательщика-экспортера исчислить и уплатить НДС по ставке 20 % по указанной операции может возникнуть, если </a:t>
            </a:r>
            <a:r>
              <a:rPr lang="ru-RU" altLang="ru-RU" sz="1600" b="1" dirty="0">
                <a:solidFill>
                  <a:srgbClr val="025373"/>
                </a:solidFill>
                <a:latin typeface="Calibri" panose="020F0502020204030204" pitchFamily="34" charset="0"/>
                <a:cs typeface="Calibri" panose="020F0502020204030204" pitchFamily="34" charset="0"/>
              </a:rPr>
              <a:t>до 28</a:t>
            </a:r>
            <a:r>
              <a:rPr lang="ru-RU" altLang="ru-RU" sz="1600" b="1" dirty="0" smtClean="0">
                <a:solidFill>
                  <a:srgbClr val="025373"/>
                </a:solidFill>
                <a:latin typeface="Calibri" panose="020F0502020204030204" pitchFamily="34" charset="0"/>
                <a:cs typeface="Calibri" panose="020F0502020204030204" pitchFamily="34" charset="0"/>
              </a:rPr>
              <a:t>. 09. 2020 </a:t>
            </a:r>
            <a:r>
              <a:rPr lang="ru-RU" altLang="ru-RU" sz="1600" b="1" dirty="0">
                <a:solidFill>
                  <a:srgbClr val="025373"/>
                </a:solidFill>
                <a:latin typeface="Calibri" panose="020F0502020204030204" pitchFamily="34" charset="0"/>
                <a:cs typeface="Calibri" panose="020F0502020204030204" pitchFamily="34" charset="0"/>
              </a:rPr>
              <a:t>в налоговый орган не будут представлены документы</a:t>
            </a:r>
            <a:r>
              <a:rPr lang="ru-RU" altLang="ru-RU" sz="1600" dirty="0">
                <a:solidFill>
                  <a:srgbClr val="025373"/>
                </a:solidFill>
                <a:latin typeface="Calibri" panose="020F0502020204030204" pitchFamily="34" charset="0"/>
                <a:cs typeface="Calibri" panose="020F0502020204030204" pitchFamily="34" charset="0"/>
              </a:rPr>
              <a:t>, предусмотренные ст. 165 НК РФ.</a:t>
            </a:r>
          </a:p>
          <a:p>
            <a:pPr marL="33338" indent="367904" algn="just"/>
            <a:endParaRPr lang="ru-RU" altLang="ru-RU" sz="1600" dirty="0">
              <a:solidFill>
                <a:srgbClr val="025373"/>
              </a:solidFill>
              <a:latin typeface="Calibri" panose="020F0502020204030204" pitchFamily="34" charset="0"/>
              <a:cs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7EE17B4E-3D56-4772-A53D-401BBBB0EE2C}"/>
              </a:ext>
            </a:extLst>
          </p:cNvPr>
          <p:cNvSpPr>
            <a:spLocks noGrp="1"/>
          </p:cNvSpPr>
          <p:nvPr>
            <p:ph sz="quarter" idx="13"/>
          </p:nvPr>
        </p:nvSpPr>
        <p:spPr>
          <a:xfrm>
            <a:off x="755576" y="843558"/>
            <a:ext cx="7344816" cy="2606278"/>
          </a:xfrm>
        </p:spPr>
        <p:txBody>
          <a:bodyPr>
            <a:noAutofit/>
          </a:bodyPr>
          <a:lstStyle/>
          <a:p>
            <a:pPr marL="33338" indent="367904" algn="just">
              <a:buNone/>
              <a:defRPr/>
            </a:pPr>
            <a:r>
              <a:rPr lang="ru-RU" sz="1800" b="1" dirty="0">
                <a:solidFill>
                  <a:srgbClr val="025373"/>
                </a:solidFill>
                <a:latin typeface="Calibri" panose="020F0502020204030204" pitchFamily="34" charset="0"/>
                <a:cs typeface="Calibri" panose="020F0502020204030204" pitchFamily="34" charset="0"/>
              </a:rPr>
              <a:t>ЭКСПОРТ</a:t>
            </a:r>
          </a:p>
          <a:p>
            <a:pPr marL="33338" indent="367904" algn="just">
              <a:buNone/>
              <a:defRPr/>
            </a:pPr>
            <a:r>
              <a:rPr lang="ru-RU" sz="1800" b="1" dirty="0">
                <a:solidFill>
                  <a:srgbClr val="025373"/>
                </a:solidFill>
                <a:latin typeface="Calibri" panose="020F0502020204030204" pitchFamily="34" charset="0"/>
                <a:cs typeface="Calibri" panose="020F0502020204030204" pitchFamily="34" charset="0"/>
              </a:rPr>
              <a:t>А. Документы  собраны в июле 2020 года. </a:t>
            </a:r>
            <a:r>
              <a:rPr lang="ru-RU" sz="1800" dirty="0">
                <a:solidFill>
                  <a:srgbClr val="025373"/>
                </a:solidFill>
                <a:latin typeface="Calibri" panose="020F0502020204030204" pitchFamily="34" charset="0"/>
                <a:cs typeface="Calibri" panose="020F0502020204030204" pitchFamily="34" charset="0"/>
              </a:rPr>
              <a:t>Счет-фактура со ставкой 0% регистрируется в книге продаж за </a:t>
            </a:r>
            <a:r>
              <a:rPr lang="en-US" sz="1800" dirty="0">
                <a:solidFill>
                  <a:srgbClr val="025373"/>
                </a:solidFill>
                <a:latin typeface="Calibri" panose="020F0502020204030204" pitchFamily="34" charset="0"/>
                <a:cs typeface="Calibri" panose="020F0502020204030204" pitchFamily="34" charset="0"/>
              </a:rPr>
              <a:t>III</a:t>
            </a:r>
            <a:r>
              <a:rPr lang="ru-RU" sz="1800" dirty="0">
                <a:solidFill>
                  <a:srgbClr val="025373"/>
                </a:solidFill>
                <a:latin typeface="Calibri" panose="020F0502020204030204" pitchFamily="34" charset="0"/>
                <a:cs typeface="Calibri" panose="020F0502020204030204" pitchFamily="34" charset="0"/>
              </a:rPr>
              <a:t> квартал. Операции отражаются в разделе 4 декларации по НДС за </a:t>
            </a:r>
            <a:r>
              <a:rPr lang="en-US" sz="1800" dirty="0">
                <a:solidFill>
                  <a:srgbClr val="025373"/>
                </a:solidFill>
                <a:latin typeface="Calibri" panose="020F0502020204030204" pitchFamily="34" charset="0"/>
                <a:cs typeface="Calibri" panose="020F0502020204030204" pitchFamily="34" charset="0"/>
              </a:rPr>
              <a:t>III</a:t>
            </a:r>
            <a:r>
              <a:rPr lang="ru-RU" sz="1800" dirty="0">
                <a:solidFill>
                  <a:srgbClr val="025373"/>
                </a:solidFill>
                <a:latin typeface="Calibri" panose="020F0502020204030204" pitchFamily="34" charset="0"/>
                <a:cs typeface="Calibri" panose="020F0502020204030204" pitchFamily="34" charset="0"/>
              </a:rPr>
              <a:t> квартал 2020 года. В декларации за </a:t>
            </a:r>
            <a:r>
              <a:rPr lang="en-US" sz="1800" dirty="0">
                <a:solidFill>
                  <a:srgbClr val="025373"/>
                </a:solidFill>
                <a:latin typeface="Calibri" panose="020F0502020204030204" pitchFamily="34" charset="0"/>
                <a:cs typeface="Calibri" panose="020F0502020204030204" pitchFamily="34" charset="0"/>
              </a:rPr>
              <a:t>II</a:t>
            </a:r>
            <a:r>
              <a:rPr lang="ru-RU" sz="1800" dirty="0">
                <a:solidFill>
                  <a:srgbClr val="025373"/>
                </a:solidFill>
                <a:latin typeface="Calibri" panose="020F0502020204030204" pitchFamily="34" charset="0"/>
                <a:cs typeface="Calibri" panose="020F0502020204030204" pitchFamily="34" charset="0"/>
              </a:rPr>
              <a:t> квартал экспортная операция не отражается.</a:t>
            </a:r>
          </a:p>
          <a:p>
            <a:pPr marL="33338" indent="367904" algn="just">
              <a:buNone/>
              <a:defRPr/>
            </a:pPr>
            <a:endParaRPr lang="ru-RU" sz="1800" dirty="0">
              <a:solidFill>
                <a:srgbClr val="025373"/>
              </a:solidFill>
              <a:latin typeface="Calibri" panose="020F0502020204030204" pitchFamily="34" charset="0"/>
              <a:cs typeface="Calibri" panose="020F0502020204030204" pitchFamily="34" charset="0"/>
            </a:endParaRPr>
          </a:p>
          <a:p>
            <a:pPr marL="33338" indent="367904" algn="just">
              <a:buNone/>
              <a:defRPr/>
            </a:pPr>
            <a:r>
              <a:rPr lang="ru-RU" sz="1800" b="1" dirty="0">
                <a:solidFill>
                  <a:srgbClr val="025373"/>
                </a:solidFill>
                <a:latin typeface="Calibri" panose="020F0502020204030204" pitchFamily="34" charset="0"/>
                <a:cs typeface="Calibri" panose="020F0502020204030204" pitchFamily="34" charset="0"/>
              </a:rPr>
              <a:t>В. Документы собраны в октябре 2020 года. </a:t>
            </a:r>
            <a:r>
              <a:rPr lang="ru-RU" sz="1800" dirty="0">
                <a:solidFill>
                  <a:srgbClr val="025373"/>
                </a:solidFill>
                <a:latin typeface="Calibri" panose="020F0502020204030204" pitchFamily="34" charset="0"/>
                <a:cs typeface="Calibri" panose="020F0502020204030204" pitchFamily="34" charset="0"/>
              </a:rPr>
              <a:t>Составляется счет-фактура в одном экземпляре со ставкой </a:t>
            </a:r>
            <a:r>
              <a:rPr lang="ru-RU" sz="1800" dirty="0" smtClean="0">
                <a:solidFill>
                  <a:srgbClr val="025373"/>
                </a:solidFill>
                <a:latin typeface="Calibri" panose="020F0502020204030204" pitchFamily="34" charset="0"/>
                <a:cs typeface="Calibri" panose="020F0502020204030204" pitchFamily="34" charset="0"/>
              </a:rPr>
              <a:t>10 % </a:t>
            </a:r>
            <a:r>
              <a:rPr lang="ru-RU" sz="1800" dirty="0">
                <a:solidFill>
                  <a:srgbClr val="025373"/>
                </a:solidFill>
                <a:latin typeface="Calibri" panose="020F0502020204030204" pitchFamily="34" charset="0"/>
                <a:cs typeface="Calibri" panose="020F0502020204030204" pitchFamily="34" charset="0"/>
              </a:rPr>
              <a:t>или </a:t>
            </a:r>
            <a:r>
              <a:rPr lang="ru-RU" sz="1800" dirty="0" smtClean="0">
                <a:solidFill>
                  <a:srgbClr val="025373"/>
                </a:solidFill>
                <a:latin typeface="Calibri" panose="020F0502020204030204" pitchFamily="34" charset="0"/>
                <a:cs typeface="Calibri" panose="020F0502020204030204" pitchFamily="34" charset="0"/>
              </a:rPr>
              <a:t>20 % </a:t>
            </a:r>
            <a:r>
              <a:rPr lang="ru-RU" sz="1800" dirty="0">
                <a:solidFill>
                  <a:srgbClr val="025373"/>
                </a:solidFill>
                <a:latin typeface="Calibri" panose="020F0502020204030204" pitchFamily="34" charset="0"/>
                <a:cs typeface="Calibri" panose="020F0502020204030204" pitchFamily="34" charset="0"/>
              </a:rPr>
              <a:t>. 28 сентября 2020 года должен быть уплачен налог по ставке </a:t>
            </a:r>
            <a:r>
              <a:rPr lang="ru-RU" sz="1800" dirty="0" smtClean="0">
                <a:solidFill>
                  <a:srgbClr val="025373"/>
                </a:solidFill>
                <a:latin typeface="Calibri" panose="020F0502020204030204" pitchFamily="34" charset="0"/>
                <a:cs typeface="Calibri" panose="020F0502020204030204" pitchFamily="34" charset="0"/>
              </a:rPr>
              <a:t>10 % </a:t>
            </a:r>
            <a:r>
              <a:rPr lang="ru-RU" sz="1800" dirty="0">
                <a:solidFill>
                  <a:srgbClr val="025373"/>
                </a:solidFill>
                <a:latin typeface="Calibri" panose="020F0502020204030204" pitchFamily="34" charset="0"/>
                <a:cs typeface="Calibri" panose="020F0502020204030204" pitchFamily="34" charset="0"/>
              </a:rPr>
              <a:t>или </a:t>
            </a:r>
            <a:r>
              <a:rPr lang="ru-RU" sz="1800" dirty="0" smtClean="0">
                <a:solidFill>
                  <a:srgbClr val="025373"/>
                </a:solidFill>
                <a:latin typeface="Calibri" panose="020F0502020204030204" pitchFamily="34" charset="0"/>
                <a:cs typeface="Calibri" panose="020F0502020204030204" pitchFamily="34" charset="0"/>
              </a:rPr>
              <a:t>20 %.</a:t>
            </a:r>
            <a:endParaRPr lang="ru-RU" sz="1800" dirty="0">
              <a:solidFill>
                <a:srgbClr val="025373"/>
              </a:solidFill>
              <a:latin typeface="Calibri" panose="020F0502020204030204" pitchFamily="34" charset="0"/>
              <a:cs typeface="Calibri" panose="020F0502020204030204" pitchFamily="34" charset="0"/>
            </a:endParaRPr>
          </a:p>
          <a:p>
            <a:pPr marL="33338" indent="367904" algn="just">
              <a:buNone/>
              <a:defRPr/>
            </a:pPr>
            <a:r>
              <a:rPr lang="ru-RU" sz="1800" dirty="0">
                <a:solidFill>
                  <a:srgbClr val="025373"/>
                </a:solidFill>
                <a:latin typeface="Calibri" panose="020F0502020204030204" pitchFamily="34" charset="0"/>
                <a:cs typeface="Calibri" panose="020F0502020204030204" pitchFamily="34" charset="0"/>
              </a:rPr>
              <a:t>Представлена уточненная декларация за </a:t>
            </a:r>
            <a:r>
              <a:rPr lang="en-US" sz="1800" dirty="0">
                <a:solidFill>
                  <a:srgbClr val="025373"/>
                </a:solidFill>
                <a:latin typeface="Calibri" panose="020F0502020204030204" pitchFamily="34" charset="0"/>
                <a:cs typeface="Calibri" panose="020F0502020204030204" pitchFamily="34" charset="0"/>
              </a:rPr>
              <a:t>1 </a:t>
            </a:r>
            <a:r>
              <a:rPr lang="ru-RU" sz="1800" dirty="0">
                <a:solidFill>
                  <a:srgbClr val="025373"/>
                </a:solidFill>
                <a:latin typeface="Calibri" panose="020F0502020204030204" pitchFamily="34" charset="0"/>
                <a:cs typeface="Calibri" panose="020F0502020204030204" pitchFamily="34" charset="0"/>
              </a:rPr>
              <a:t>квартал 2020 года с заполненным разделом 6.</a:t>
            </a:r>
          </a:p>
          <a:p>
            <a:pPr>
              <a:defRPr/>
            </a:pPr>
            <a:endParaRPr lang="ru-RU" sz="1800" dirty="0">
              <a:solidFill>
                <a:srgbClr val="025373"/>
              </a:solidFill>
              <a:latin typeface="Calibri" panose="020F0502020204030204" pitchFamily="34" charset="0"/>
              <a:cs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271B37B-25B8-4D9D-9237-FEA2C3500C01}"/>
              </a:ext>
            </a:extLst>
          </p:cNvPr>
          <p:cNvSpPr>
            <a:spLocks noGrp="1"/>
          </p:cNvSpPr>
          <p:nvPr>
            <p:ph type="title"/>
          </p:nvPr>
        </p:nvSpPr>
        <p:spPr>
          <a:xfrm>
            <a:off x="1403648" y="699542"/>
            <a:ext cx="6372707" cy="857250"/>
          </a:xfrm>
        </p:spPr>
        <p:txBody>
          <a:bodyPr>
            <a:normAutofit/>
          </a:bodyPr>
          <a:lstStyle/>
          <a:p>
            <a:pPr>
              <a:defRPr/>
            </a:pPr>
            <a:r>
              <a:rPr lang="ru-RU" sz="2000" b="1" dirty="0">
                <a:solidFill>
                  <a:srgbClr val="025373"/>
                </a:solidFill>
                <a:latin typeface="Calibri" panose="020F0502020204030204" pitchFamily="34" charset="0"/>
                <a:cs typeface="Calibri" panose="020F0502020204030204" pitchFamily="34" charset="0"/>
              </a:rPr>
              <a:t>Уступка права требования первоначальным кредитором</a:t>
            </a:r>
          </a:p>
        </p:txBody>
      </p:sp>
      <p:pic>
        <p:nvPicPr>
          <p:cNvPr id="33795" name="Picture 2">
            <a:extLst>
              <a:ext uri="{FF2B5EF4-FFF2-40B4-BE49-F238E27FC236}">
                <a16:creationId xmlns="" xmlns:a16="http://schemas.microsoft.com/office/drawing/2014/main" id="{F0EFF1FA-E42C-4B88-8D3C-61D38E1D81C1}"/>
              </a:ext>
            </a:extLst>
          </p:cNvPr>
          <p:cNvPicPr>
            <a:picLocks noGrp="1" noChangeAspect="1" noChangeArrowheads="1"/>
          </p:cNvPicPr>
          <p:nvPr>
            <p:ph sz="quarter" idx="13"/>
          </p:nvPr>
        </p:nvPicPr>
        <p:blipFill>
          <a:blip r:embed="rId2" cstate="print">
            <a:extLst>
              <a:ext uri="{28A0092B-C50C-407E-A947-70E740481C1C}">
                <a14:useLocalDpi xmlns="" xmlns:a14="http://schemas.microsoft.com/office/drawing/2010/main" val="0"/>
              </a:ext>
            </a:extLst>
          </a:blip>
          <a:srcRect/>
          <a:stretch>
            <a:fillRect/>
          </a:stretch>
        </p:blipFill>
        <p:spPr>
          <a:xfrm>
            <a:off x="1331640" y="1995686"/>
            <a:ext cx="6552728" cy="137160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3">
            <a:extLst>
              <a:ext uri="{FF2B5EF4-FFF2-40B4-BE49-F238E27FC236}">
                <a16:creationId xmlns="" xmlns:a16="http://schemas.microsoft.com/office/drawing/2014/main" id="{56AA1FE8-3158-411B-88FD-5474B18419DE}"/>
              </a:ext>
            </a:extLst>
          </p:cNvPr>
          <p:cNvSpPr>
            <a:spLocks noChangeArrowheads="1"/>
          </p:cNvSpPr>
          <p:nvPr/>
        </p:nvSpPr>
        <p:spPr bwMode="auto">
          <a:xfrm>
            <a:off x="611560" y="1275606"/>
            <a:ext cx="7776864"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indent="5349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0" algn="just" eaLnBrk="1" hangingPunct="1"/>
            <a:r>
              <a:rPr lang="ru-RU" altLang="ru-RU" b="1" dirty="0">
                <a:solidFill>
                  <a:srgbClr val="025373"/>
                </a:solidFill>
                <a:latin typeface="Calibri" panose="020F0502020204030204" pitchFamily="34" charset="0"/>
                <a:cs typeface="Calibri" panose="020F0502020204030204" pitchFamily="34" charset="0"/>
              </a:rPr>
              <a:t>Вычет </a:t>
            </a:r>
            <a:r>
              <a:rPr lang="ru-RU" altLang="ru-RU" b="1" dirty="0" smtClean="0">
                <a:solidFill>
                  <a:srgbClr val="025373"/>
                </a:solidFill>
                <a:latin typeface="Calibri" panose="020F0502020204030204" pitchFamily="34" charset="0"/>
                <a:cs typeface="Calibri" panose="020F0502020204030204" pitchFamily="34" charset="0"/>
              </a:rPr>
              <a:t>НДС </a:t>
            </a:r>
            <a:r>
              <a:rPr lang="ru-RU" altLang="ru-RU" dirty="0" smtClean="0">
                <a:solidFill>
                  <a:srgbClr val="025373"/>
                </a:solidFill>
                <a:latin typeface="Calibri" panose="020F0502020204030204" pitchFamily="34" charset="0"/>
                <a:cs typeface="Calibri" panose="020F0502020204030204" pitchFamily="34" charset="0"/>
              </a:rPr>
              <a:t>- </a:t>
            </a:r>
            <a:r>
              <a:rPr lang="ru-RU" altLang="ru-RU" dirty="0" smtClean="0">
                <a:solidFill>
                  <a:srgbClr val="025373"/>
                </a:solidFill>
                <a:latin typeface="Calibri" panose="020F0502020204030204" pitchFamily="34" charset="0"/>
                <a:cs typeface="Calibri" panose="020F0502020204030204" pitchFamily="34" charset="0"/>
              </a:rPr>
              <a:t>уменьшение </a:t>
            </a:r>
            <a:r>
              <a:rPr lang="ru-RU" altLang="ru-RU" dirty="0">
                <a:solidFill>
                  <a:srgbClr val="025373"/>
                </a:solidFill>
                <a:latin typeface="Calibri" panose="020F0502020204030204" pitchFamily="34" charset="0"/>
                <a:cs typeface="Calibri" panose="020F0502020204030204" pitchFamily="34" charset="0"/>
              </a:rPr>
              <a:t>суммы налога исчисленного на суммы НДС предъявленного ( ст</a:t>
            </a:r>
            <a:r>
              <a:rPr lang="ru-RU" altLang="ru-RU" dirty="0" smtClean="0">
                <a:solidFill>
                  <a:srgbClr val="025373"/>
                </a:solidFill>
                <a:latin typeface="Calibri" panose="020F0502020204030204" pitchFamily="34" charset="0"/>
                <a:cs typeface="Calibri" panose="020F0502020204030204" pitchFamily="34" charset="0"/>
              </a:rPr>
              <a:t>. 171 </a:t>
            </a:r>
            <a:r>
              <a:rPr lang="ru-RU" altLang="ru-RU" dirty="0">
                <a:solidFill>
                  <a:srgbClr val="025373"/>
                </a:solidFill>
                <a:latin typeface="Calibri" panose="020F0502020204030204" pitchFamily="34" charset="0"/>
                <a:cs typeface="Calibri" panose="020F0502020204030204" pitchFamily="34" charset="0"/>
              </a:rPr>
              <a:t>НК РФ)</a:t>
            </a:r>
          </a:p>
          <a:p>
            <a:pPr indent="0" algn="just" eaLnBrk="1" hangingPunct="1"/>
            <a:endParaRPr lang="ru-RU" altLang="ru-RU" dirty="0">
              <a:solidFill>
                <a:srgbClr val="025373"/>
              </a:solidFill>
              <a:latin typeface="Calibri" panose="020F0502020204030204" pitchFamily="34" charset="0"/>
              <a:cs typeface="Calibri" panose="020F0502020204030204" pitchFamily="34" charset="0"/>
            </a:endParaRPr>
          </a:p>
          <a:p>
            <a:pPr indent="0" algn="just" eaLnBrk="1" hangingPunct="1"/>
            <a:r>
              <a:rPr lang="ru-RU" altLang="ru-RU" b="1" dirty="0">
                <a:solidFill>
                  <a:srgbClr val="025373"/>
                </a:solidFill>
                <a:latin typeface="Calibri" panose="020F0502020204030204" pitchFamily="34" charset="0"/>
                <a:cs typeface="Calibri" panose="020F0502020204030204" pitchFamily="34" charset="0"/>
              </a:rPr>
              <a:t>Возмещение НДС  </a:t>
            </a:r>
            <a:r>
              <a:rPr lang="ru-RU" altLang="ru-RU" dirty="0">
                <a:solidFill>
                  <a:srgbClr val="025373"/>
                </a:solidFill>
                <a:latin typeface="Calibri" panose="020F0502020204030204" pitchFamily="34" charset="0"/>
                <a:cs typeface="Calibri" panose="020F0502020204030204" pitchFamily="34" charset="0"/>
              </a:rPr>
              <a:t>–  разница возникшая между суммой НДС исчисленной к уплате и налоговыми вычетами ( п</a:t>
            </a:r>
            <a:r>
              <a:rPr lang="ru-RU" altLang="ru-RU" dirty="0" smtClean="0">
                <a:solidFill>
                  <a:srgbClr val="025373"/>
                </a:solidFill>
                <a:latin typeface="Calibri" panose="020F0502020204030204" pitchFamily="34" charset="0"/>
                <a:cs typeface="Calibri" panose="020F0502020204030204" pitchFamily="34" charset="0"/>
              </a:rPr>
              <a:t>. 2. ст. 173, ст. 176 </a:t>
            </a:r>
            <a:r>
              <a:rPr lang="ru-RU" altLang="ru-RU" dirty="0">
                <a:solidFill>
                  <a:srgbClr val="025373"/>
                </a:solidFill>
                <a:latin typeface="Calibri" panose="020F0502020204030204" pitchFamily="34" charset="0"/>
                <a:cs typeface="Calibri" panose="020F0502020204030204" pitchFamily="34" charset="0"/>
              </a:rPr>
              <a:t>НК РФ)</a:t>
            </a:r>
          </a:p>
          <a:p>
            <a:pPr indent="0" algn="just" eaLnBrk="1" hangingPunct="1"/>
            <a:r>
              <a:rPr lang="ru-RU" altLang="ru-RU" dirty="0">
                <a:solidFill>
                  <a:srgbClr val="025373"/>
                </a:solidFill>
                <a:latin typeface="Calibri" panose="020F0502020204030204" pitchFamily="34" charset="0"/>
                <a:cs typeface="Calibri" panose="020F0502020204030204" pitchFamily="34" charset="0"/>
              </a:rPr>
              <a:t>(сумма НДС предъявленного превышает НДС исчисленный  к уплате )</a:t>
            </a:r>
          </a:p>
          <a:p>
            <a:pPr indent="0" algn="just" eaLnBrk="1" hangingPunct="1"/>
            <a:endParaRPr lang="ru-RU" altLang="ru-RU" b="1" dirty="0">
              <a:solidFill>
                <a:srgbClr val="025373"/>
              </a:solidFill>
              <a:latin typeface="Calibri" panose="020F0502020204030204" pitchFamily="34" charset="0"/>
              <a:cs typeface="Calibri" panose="020F0502020204030204" pitchFamily="34" charset="0"/>
            </a:endParaRPr>
          </a:p>
          <a:p>
            <a:pPr indent="0" algn="just" eaLnBrk="1" hangingPunct="1"/>
            <a:r>
              <a:rPr lang="ru-RU" altLang="ru-RU" b="1" dirty="0">
                <a:solidFill>
                  <a:srgbClr val="025373"/>
                </a:solidFill>
                <a:latin typeface="Calibri" panose="020F0502020204030204" pitchFamily="34" charset="0"/>
                <a:cs typeface="Calibri" panose="020F0502020204030204" pitchFamily="34" charset="0"/>
              </a:rPr>
              <a:t>Восстановление НДС  </a:t>
            </a:r>
            <a:r>
              <a:rPr lang="ru-RU" altLang="ru-RU" dirty="0">
                <a:solidFill>
                  <a:srgbClr val="025373"/>
                </a:solidFill>
                <a:latin typeface="Calibri" panose="020F0502020204030204" pitchFamily="34" charset="0"/>
                <a:cs typeface="Calibri" panose="020F0502020204030204" pitchFamily="34" charset="0"/>
              </a:rPr>
              <a:t>–  суммы НДС ранее правомерно заявленные к вычету, при наступлении определенных условий подлежат возврату в бюджет (п</a:t>
            </a:r>
            <a:r>
              <a:rPr lang="ru-RU" altLang="ru-RU" dirty="0" smtClean="0">
                <a:solidFill>
                  <a:srgbClr val="025373"/>
                </a:solidFill>
                <a:latin typeface="Calibri" panose="020F0502020204030204" pitchFamily="34" charset="0"/>
                <a:cs typeface="Calibri" panose="020F0502020204030204" pitchFamily="34" charset="0"/>
              </a:rPr>
              <a:t>. 3. ст. 170 </a:t>
            </a:r>
            <a:r>
              <a:rPr lang="ru-RU" altLang="ru-RU" dirty="0">
                <a:solidFill>
                  <a:srgbClr val="025373"/>
                </a:solidFill>
                <a:latin typeface="Calibri" panose="020F0502020204030204" pitchFamily="34" charset="0"/>
                <a:cs typeface="Calibri" panose="020F0502020204030204" pitchFamily="34" charset="0"/>
              </a:rPr>
              <a:t>НК РФ)</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ъект 2">
            <a:extLst>
              <a:ext uri="{FF2B5EF4-FFF2-40B4-BE49-F238E27FC236}">
                <a16:creationId xmlns="" xmlns:a16="http://schemas.microsoft.com/office/drawing/2014/main" id="{40258FF4-1059-4E7C-BA53-F9FAB35D7EAC}"/>
              </a:ext>
            </a:extLst>
          </p:cNvPr>
          <p:cNvSpPr>
            <a:spLocks noGrp="1"/>
          </p:cNvSpPr>
          <p:nvPr>
            <p:ph sz="quarter" idx="13"/>
          </p:nvPr>
        </p:nvSpPr>
        <p:spPr>
          <a:xfrm>
            <a:off x="755576" y="1563638"/>
            <a:ext cx="7632848" cy="2862263"/>
          </a:xfrm>
        </p:spPr>
        <p:txBody>
          <a:bodyPr>
            <a:normAutofit/>
          </a:bodyPr>
          <a:lstStyle/>
          <a:p>
            <a:pPr marL="33338" indent="367904" algn="just">
              <a:buNone/>
            </a:pPr>
            <a:r>
              <a:rPr lang="ru-RU" altLang="ru-RU" sz="1800" dirty="0">
                <a:solidFill>
                  <a:srgbClr val="025373"/>
                </a:solidFill>
                <a:latin typeface="Calibri" panose="020F0502020204030204" pitchFamily="34" charset="0"/>
                <a:cs typeface="Calibri" panose="020F0502020204030204" pitchFamily="34" charset="0"/>
              </a:rPr>
              <a:t>Продавец, отгрузивший товары стоимостью 130 000 руб. (включая НДС), уступил требование по оплате отгруженного товара новому кредитору за 100 000 руб.</a:t>
            </a:r>
          </a:p>
          <a:p>
            <a:pPr marL="33338" indent="367904" algn="just">
              <a:buNone/>
            </a:pPr>
            <a:r>
              <a:rPr lang="ru-RU" altLang="ru-RU" sz="1800" dirty="0">
                <a:solidFill>
                  <a:srgbClr val="025373"/>
                </a:solidFill>
                <a:latin typeface="Calibri" panose="020F0502020204030204" pitchFamily="34" charset="0"/>
                <a:cs typeface="Calibri" panose="020F0502020204030204" pitchFamily="34" charset="0"/>
              </a:rPr>
              <a:t>Поскольку сумма, причитающаяся к получению от нового кредитора, меньше суммы уступленного долга, налоговая база по НДС меньше нуля (100 000 руб. - 130 000 руб</a:t>
            </a:r>
            <a:r>
              <a:rPr lang="ru-RU" altLang="ru-RU" sz="1800" dirty="0" smtClean="0">
                <a:solidFill>
                  <a:srgbClr val="025373"/>
                </a:solidFill>
                <a:latin typeface="Calibri" panose="020F0502020204030204" pitchFamily="34" charset="0"/>
                <a:cs typeface="Calibri" panose="020F0502020204030204" pitchFamily="34" charset="0"/>
              </a:rPr>
              <a:t>.) </a:t>
            </a:r>
            <a:r>
              <a:rPr lang="ru-RU" altLang="ru-RU" sz="1800" dirty="0">
                <a:solidFill>
                  <a:srgbClr val="025373"/>
                </a:solidFill>
                <a:latin typeface="Calibri" panose="020F0502020204030204" pitchFamily="34" charset="0"/>
                <a:cs typeface="Calibri" panose="020F0502020204030204" pitchFamily="34" charset="0"/>
              </a:rPr>
              <a:t>и НДС не начисляется.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BF86BEE-CC24-4847-931B-143D4EB32C46}"/>
              </a:ext>
            </a:extLst>
          </p:cNvPr>
          <p:cNvSpPr>
            <a:spLocks noGrp="1"/>
          </p:cNvSpPr>
          <p:nvPr>
            <p:ph type="title"/>
          </p:nvPr>
        </p:nvSpPr>
        <p:spPr>
          <a:xfrm>
            <a:off x="1475656" y="843558"/>
            <a:ext cx="6026032" cy="857250"/>
          </a:xfrm>
        </p:spPr>
        <p:txBody>
          <a:bodyPr>
            <a:normAutofit/>
          </a:bodyPr>
          <a:lstStyle/>
          <a:p>
            <a:pPr>
              <a:defRPr/>
            </a:pPr>
            <a:r>
              <a:rPr lang="ru-RU" sz="2000" b="1" dirty="0">
                <a:solidFill>
                  <a:srgbClr val="025373"/>
                </a:solidFill>
                <a:latin typeface="Calibri" panose="020F0502020204030204" pitchFamily="34" charset="0"/>
                <a:cs typeface="Calibri" panose="020F0502020204030204" pitchFamily="34" charset="0"/>
              </a:rPr>
              <a:t>Уступка права требования новым кредитором</a:t>
            </a:r>
          </a:p>
        </p:txBody>
      </p:sp>
      <p:pic>
        <p:nvPicPr>
          <p:cNvPr id="35843" name="Picture 2">
            <a:extLst>
              <a:ext uri="{FF2B5EF4-FFF2-40B4-BE49-F238E27FC236}">
                <a16:creationId xmlns="" xmlns:a16="http://schemas.microsoft.com/office/drawing/2014/main" id="{CAE9A5FF-E194-46CA-A180-EFA9D1BE448B}"/>
              </a:ext>
            </a:extLst>
          </p:cNvPr>
          <p:cNvPicPr>
            <a:picLocks noGrp="1" noChangeAspect="1" noChangeArrowheads="1"/>
          </p:cNvPicPr>
          <p:nvPr>
            <p:ph sz="quarter" idx="13"/>
          </p:nvPr>
        </p:nvPicPr>
        <p:blipFill>
          <a:blip r:embed="rId2" cstate="print">
            <a:extLst>
              <a:ext uri="{28A0092B-C50C-407E-A947-70E740481C1C}">
                <a14:useLocalDpi xmlns="" xmlns:a14="http://schemas.microsoft.com/office/drawing/2010/main" val="0"/>
              </a:ext>
            </a:extLst>
          </a:blip>
          <a:srcRect/>
          <a:stretch>
            <a:fillRect/>
          </a:stretch>
        </p:blipFill>
        <p:spPr>
          <a:xfrm>
            <a:off x="1331640" y="2067694"/>
            <a:ext cx="6280547" cy="1458516"/>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F1C8220A-D8BA-4EEF-A971-F41E31F041CA}"/>
              </a:ext>
            </a:extLst>
          </p:cNvPr>
          <p:cNvSpPr>
            <a:spLocks noGrp="1"/>
          </p:cNvSpPr>
          <p:nvPr>
            <p:ph sz="quarter" idx="13"/>
          </p:nvPr>
        </p:nvSpPr>
        <p:spPr>
          <a:xfrm>
            <a:off x="548553" y="987574"/>
            <a:ext cx="8046894" cy="2605088"/>
          </a:xfrm>
        </p:spPr>
        <p:txBody>
          <a:bodyPr>
            <a:noAutofit/>
          </a:bodyPr>
          <a:lstStyle/>
          <a:p>
            <a:pPr marL="33338" indent="367904" algn="just">
              <a:buNone/>
              <a:defRPr/>
            </a:pPr>
            <a:r>
              <a:rPr lang="ru-RU" sz="1600" b="1" dirty="0">
                <a:solidFill>
                  <a:srgbClr val="025373"/>
                </a:solidFill>
                <a:latin typeface="Calibri" panose="020F0502020204030204" pitchFamily="34" charset="0"/>
                <a:cs typeface="Calibri" panose="020F0502020204030204" pitchFamily="34" charset="0"/>
              </a:rPr>
              <a:t>А.</a:t>
            </a:r>
            <a:r>
              <a:rPr lang="ru-RU" sz="1600" dirty="0">
                <a:solidFill>
                  <a:srgbClr val="025373"/>
                </a:solidFill>
                <a:latin typeface="Calibri" panose="020F0502020204030204" pitchFamily="34" charset="0"/>
                <a:cs typeface="Calibri" panose="020F0502020204030204" pitchFamily="34" charset="0"/>
              </a:rPr>
              <a:t> Цессионарий приобрел требование по оплате отгруженного товара стоимостью 130 000 руб. за 115 000 руб. Через месяц он переуступил это требование новому кредитору за 115 000 руб.</a:t>
            </a:r>
          </a:p>
          <a:p>
            <a:pPr marL="33338" indent="367904" algn="just">
              <a:buNone/>
              <a:defRPr/>
            </a:pPr>
            <a:r>
              <a:rPr lang="ru-RU" sz="1600" dirty="0">
                <a:solidFill>
                  <a:srgbClr val="025373"/>
                </a:solidFill>
                <a:latin typeface="Calibri" panose="020F0502020204030204" pitchFamily="34" charset="0"/>
                <a:cs typeface="Calibri" panose="020F0502020204030204" pitchFamily="34" charset="0"/>
              </a:rPr>
              <a:t>Поскольку сумма, причитающаяся к получению от нового кредитора, равна расходам на приобретение требования, налоговая база по НДС равна нулю (115 000 руб. – </a:t>
            </a:r>
          </a:p>
          <a:p>
            <a:pPr marL="33338" indent="0" algn="just">
              <a:buNone/>
              <a:defRPr/>
            </a:pPr>
            <a:r>
              <a:rPr lang="ru-RU" sz="1600" dirty="0">
                <a:solidFill>
                  <a:srgbClr val="025373"/>
                </a:solidFill>
                <a:latin typeface="Calibri" panose="020F0502020204030204" pitchFamily="34" charset="0"/>
                <a:cs typeface="Calibri" panose="020F0502020204030204" pitchFamily="34" charset="0"/>
              </a:rPr>
              <a:t>115 000 руб</a:t>
            </a:r>
            <a:r>
              <a:rPr lang="ru-RU" sz="1600" dirty="0" smtClean="0">
                <a:solidFill>
                  <a:srgbClr val="025373"/>
                </a:solidFill>
                <a:latin typeface="Calibri" panose="020F0502020204030204" pitchFamily="34" charset="0"/>
                <a:cs typeface="Calibri" panose="020F0502020204030204" pitchFamily="34" charset="0"/>
              </a:rPr>
              <a:t>.) , </a:t>
            </a:r>
            <a:r>
              <a:rPr lang="ru-RU" sz="1600" dirty="0">
                <a:solidFill>
                  <a:srgbClr val="025373"/>
                </a:solidFill>
                <a:latin typeface="Calibri" panose="020F0502020204030204" pitchFamily="34" charset="0"/>
                <a:cs typeface="Calibri" panose="020F0502020204030204" pitchFamily="34" charset="0"/>
              </a:rPr>
              <a:t>НДС не начисляется.</a:t>
            </a:r>
          </a:p>
          <a:p>
            <a:pPr marL="33338" indent="367904" algn="just">
              <a:buNone/>
              <a:defRPr/>
            </a:pPr>
            <a:endParaRPr lang="ru-RU" sz="1600" dirty="0">
              <a:solidFill>
                <a:srgbClr val="025373"/>
              </a:solidFill>
              <a:latin typeface="Calibri" panose="020F0502020204030204" pitchFamily="34" charset="0"/>
              <a:cs typeface="Calibri" panose="020F0502020204030204" pitchFamily="34" charset="0"/>
            </a:endParaRPr>
          </a:p>
          <a:p>
            <a:pPr marL="33338" indent="367904" algn="just">
              <a:buNone/>
              <a:defRPr/>
            </a:pPr>
            <a:r>
              <a:rPr lang="ru-RU" sz="1600" b="1" dirty="0">
                <a:solidFill>
                  <a:srgbClr val="025373"/>
                </a:solidFill>
                <a:latin typeface="Calibri" panose="020F0502020204030204" pitchFamily="34" charset="0"/>
                <a:cs typeface="Calibri" panose="020F0502020204030204" pitchFamily="34" charset="0"/>
              </a:rPr>
              <a:t>В.</a:t>
            </a:r>
            <a:r>
              <a:rPr lang="ru-RU" sz="1600" dirty="0">
                <a:solidFill>
                  <a:srgbClr val="025373"/>
                </a:solidFill>
                <a:latin typeface="Calibri" panose="020F0502020204030204" pitchFamily="34" charset="0"/>
                <a:cs typeface="Calibri" panose="020F0502020204030204" pitchFamily="34" charset="0"/>
              </a:rPr>
              <a:t> Цессионарий приобрел требование по оплате отгруженного товара стоимостью 130 000 руб. за 115 000 руб. Через месяц он переуступил это требование новому кредитору за 120 000 руб.</a:t>
            </a:r>
          </a:p>
          <a:p>
            <a:pPr marL="33338" indent="367904" algn="just">
              <a:buNone/>
              <a:defRPr/>
            </a:pPr>
            <a:r>
              <a:rPr lang="ru-RU" sz="1600" dirty="0">
                <a:solidFill>
                  <a:srgbClr val="025373"/>
                </a:solidFill>
                <a:latin typeface="Calibri" panose="020F0502020204030204" pitchFamily="34" charset="0"/>
                <a:cs typeface="Calibri" panose="020F0502020204030204" pitchFamily="34" charset="0"/>
              </a:rPr>
              <a:t>Налоговая база составит 5 000 руб</a:t>
            </a:r>
            <a:r>
              <a:rPr lang="ru-RU" sz="1600" dirty="0" smtClean="0">
                <a:solidFill>
                  <a:srgbClr val="025373"/>
                </a:solidFill>
                <a:latin typeface="Calibri" panose="020F0502020204030204" pitchFamily="34" charset="0"/>
                <a:cs typeface="Calibri" panose="020F0502020204030204" pitchFamily="34" charset="0"/>
              </a:rPr>
              <a:t>. (</a:t>
            </a:r>
            <a:r>
              <a:rPr lang="ru-RU" sz="1600" dirty="0">
                <a:solidFill>
                  <a:srgbClr val="025373"/>
                </a:solidFill>
                <a:latin typeface="Calibri" panose="020F0502020204030204" pitchFamily="34" charset="0"/>
                <a:cs typeface="Calibri" panose="020F0502020204030204" pitchFamily="34" charset="0"/>
              </a:rPr>
              <a:t>НДС 833</a:t>
            </a:r>
            <a:r>
              <a:rPr lang="ru-RU" sz="1600" dirty="0" smtClean="0">
                <a:solidFill>
                  <a:srgbClr val="025373"/>
                </a:solidFill>
                <a:latin typeface="Calibri" panose="020F0502020204030204" pitchFamily="34" charset="0"/>
                <a:cs typeface="Calibri" panose="020F0502020204030204" pitchFamily="34" charset="0"/>
              </a:rPr>
              <a:t>, 33 </a:t>
            </a:r>
            <a:r>
              <a:rPr lang="ru-RU" sz="1600" dirty="0">
                <a:solidFill>
                  <a:srgbClr val="025373"/>
                </a:solidFill>
                <a:latin typeface="Calibri" panose="020F0502020204030204" pitchFamily="34" charset="0"/>
                <a:cs typeface="Calibri" panose="020F0502020204030204" pitchFamily="34" charset="0"/>
              </a:rPr>
              <a:t>руб.) (</a:t>
            </a:r>
            <a:r>
              <a:rPr lang="en-US" sz="1600" dirty="0">
                <a:solidFill>
                  <a:srgbClr val="025373"/>
                </a:solidFill>
                <a:latin typeface="Calibri" panose="020F0502020204030204" pitchFamily="34" charset="0"/>
                <a:cs typeface="Calibri" panose="020F0502020204030204" pitchFamily="34" charset="0"/>
              </a:rPr>
              <a:t>(</a:t>
            </a:r>
            <a:r>
              <a:rPr lang="ru-RU" sz="1600" dirty="0">
                <a:solidFill>
                  <a:srgbClr val="025373"/>
                </a:solidFill>
                <a:latin typeface="Calibri" panose="020F0502020204030204" pitchFamily="34" charset="0"/>
                <a:cs typeface="Calibri" panose="020F0502020204030204" pitchFamily="34" charset="0"/>
              </a:rPr>
              <a:t>120 000 руб. - 115 000 руб.</a:t>
            </a:r>
            <a:r>
              <a:rPr lang="en-US" sz="1600" dirty="0">
                <a:solidFill>
                  <a:srgbClr val="025373"/>
                </a:solidFill>
                <a:latin typeface="Calibri" panose="020F0502020204030204" pitchFamily="34" charset="0"/>
                <a:cs typeface="Calibri" panose="020F0502020204030204" pitchFamily="34" charset="0"/>
              </a:rPr>
              <a:t>)</a:t>
            </a:r>
            <a:r>
              <a:rPr lang="ru-RU" sz="1600" dirty="0">
                <a:solidFill>
                  <a:srgbClr val="025373"/>
                </a:solidFill>
                <a:latin typeface="Calibri" panose="020F0502020204030204" pitchFamily="34" charset="0"/>
                <a:cs typeface="Calibri" panose="020F0502020204030204" pitchFamily="34" charset="0"/>
              </a:rPr>
              <a:t> </a:t>
            </a:r>
            <a:r>
              <a:rPr lang="en-US" sz="1600" dirty="0">
                <a:solidFill>
                  <a:srgbClr val="025373"/>
                </a:solidFill>
                <a:latin typeface="Calibri" panose="020F0502020204030204" pitchFamily="34" charset="0"/>
                <a:cs typeface="Calibri" panose="020F0502020204030204" pitchFamily="34" charset="0"/>
              </a:rPr>
              <a:t>X </a:t>
            </a:r>
            <a:r>
              <a:rPr lang="ru-RU" sz="1600" dirty="0">
                <a:solidFill>
                  <a:srgbClr val="025373"/>
                </a:solidFill>
                <a:latin typeface="Calibri" panose="020F0502020204030204" pitchFamily="34" charset="0"/>
                <a:cs typeface="Calibri" panose="020F0502020204030204" pitchFamily="34" charset="0"/>
              </a:rPr>
              <a:t>20</a:t>
            </a:r>
            <a:r>
              <a:rPr lang="en-US" sz="1600" dirty="0" smtClean="0">
                <a:solidFill>
                  <a:srgbClr val="025373"/>
                </a:solidFill>
                <a:latin typeface="Calibri" panose="020F0502020204030204" pitchFamily="34" charset="0"/>
                <a:cs typeface="Calibri" panose="020F0502020204030204" pitchFamily="34" charset="0"/>
              </a:rPr>
              <a:t>/</a:t>
            </a:r>
            <a:r>
              <a:rPr lang="ru-RU" sz="1600" dirty="0" smtClean="0">
                <a:solidFill>
                  <a:srgbClr val="025373"/>
                </a:solidFill>
                <a:latin typeface="Calibri" panose="020F0502020204030204" pitchFamily="34" charset="0"/>
                <a:cs typeface="Calibri" panose="020F0502020204030204" pitchFamily="34" charset="0"/>
              </a:rPr>
              <a:t> </a:t>
            </a:r>
            <a:r>
              <a:rPr lang="en-US" sz="1600" dirty="0" smtClean="0">
                <a:solidFill>
                  <a:srgbClr val="025373"/>
                </a:solidFill>
                <a:latin typeface="Calibri" panose="020F0502020204030204" pitchFamily="34" charset="0"/>
                <a:cs typeface="Calibri" panose="020F0502020204030204" pitchFamily="34" charset="0"/>
              </a:rPr>
              <a:t>1</a:t>
            </a:r>
            <a:r>
              <a:rPr lang="ru-RU" sz="1600" dirty="0">
                <a:solidFill>
                  <a:srgbClr val="025373"/>
                </a:solidFill>
                <a:latin typeface="Calibri" panose="020F0502020204030204" pitchFamily="34" charset="0"/>
                <a:cs typeface="Calibri" panose="020F0502020204030204" pitchFamily="34" charset="0"/>
              </a:rPr>
              <a:t>20)</a:t>
            </a:r>
            <a:r>
              <a:rPr lang="en-US" sz="1600" dirty="0">
                <a:solidFill>
                  <a:srgbClr val="025373"/>
                </a:solidFill>
                <a:latin typeface="Calibri" panose="020F0502020204030204" pitchFamily="34" charset="0"/>
                <a:cs typeface="Calibri" panose="020F0502020204030204" pitchFamily="34" charset="0"/>
              </a:rPr>
              <a:t>.</a:t>
            </a:r>
            <a:endParaRPr lang="ru-RU" sz="1600" dirty="0">
              <a:solidFill>
                <a:srgbClr val="025373"/>
              </a:solidFill>
              <a:latin typeface="Calibri" panose="020F0502020204030204" pitchFamily="34" charset="0"/>
              <a:cs typeface="Calibri" panose="020F0502020204030204" pitchFamily="34" charset="0"/>
            </a:endParaRPr>
          </a:p>
          <a:p>
            <a:pPr>
              <a:defRPr/>
            </a:pPr>
            <a:endParaRPr lang="ru-RU" sz="1600" dirty="0">
              <a:solidFill>
                <a:srgbClr val="025373"/>
              </a:solidFill>
              <a:latin typeface="Calibri" panose="020F0502020204030204" pitchFamily="34" charset="0"/>
              <a:cs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 xmlns:a16="http://schemas.microsoft.com/office/drawing/2014/main" id="{5A73BC4A-6A36-43DA-B59D-0D076F7C206F}"/>
              </a:ext>
            </a:extLst>
          </p:cNvPr>
          <p:cNvPicPr>
            <a:picLocks noGrp="1" noChangeAspect="1" noChangeArrowheads="1"/>
          </p:cNvPicPr>
          <p:nvPr>
            <p:ph idx="4294967295"/>
          </p:nvPr>
        </p:nvPicPr>
        <p:blipFill>
          <a:blip r:embed="rId3" cstate="print">
            <a:extLst>
              <a:ext uri="{28A0092B-C50C-407E-A947-70E740481C1C}">
                <a14:useLocalDpi xmlns="" xmlns:a14="http://schemas.microsoft.com/office/drawing/2010/main" val="0"/>
              </a:ext>
            </a:extLst>
          </a:blip>
          <a:srcRect/>
          <a:stretch>
            <a:fillRect/>
          </a:stretch>
        </p:blipFill>
        <p:spPr>
          <a:xfrm>
            <a:off x="611560" y="1527634"/>
            <a:ext cx="7678764" cy="2088232"/>
          </a:xfrm>
          <a:noFill/>
        </p:spPr>
      </p:pic>
      <p:sp>
        <p:nvSpPr>
          <p:cNvPr id="12291" name="Прямоугольник 3">
            <a:extLst>
              <a:ext uri="{FF2B5EF4-FFF2-40B4-BE49-F238E27FC236}">
                <a16:creationId xmlns="" xmlns:a16="http://schemas.microsoft.com/office/drawing/2014/main" id="{33887C6E-1245-4E71-9619-632D93495DC6}"/>
              </a:ext>
            </a:extLst>
          </p:cNvPr>
          <p:cNvSpPr>
            <a:spLocks noChangeArrowheads="1"/>
          </p:cNvSpPr>
          <p:nvPr/>
        </p:nvSpPr>
        <p:spPr bwMode="auto">
          <a:xfrm>
            <a:off x="1439466" y="465535"/>
            <a:ext cx="6156722" cy="707886"/>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ru-RU" altLang="ru-RU" sz="2000" b="1" dirty="0">
                <a:solidFill>
                  <a:srgbClr val="025373"/>
                </a:solidFill>
                <a:cs typeface="Calibri" panose="020F0502020204030204" pitchFamily="34" charset="0"/>
              </a:rPr>
              <a:t>Фрагмент счета-фактуры на отгрузку товара </a:t>
            </a:r>
          </a:p>
          <a:p>
            <a:pPr algn="ctr" eaLnBrk="1" hangingPunct="1">
              <a:spcBef>
                <a:spcPct val="0"/>
              </a:spcBef>
              <a:buFontTx/>
              <a:buNone/>
              <a:defRPr/>
            </a:pPr>
            <a:r>
              <a:rPr lang="ru-RU" altLang="ru-RU" sz="2000" b="1" dirty="0">
                <a:solidFill>
                  <a:srgbClr val="025373"/>
                </a:solidFill>
                <a:cs typeface="Calibri" panose="020F0502020204030204" pitchFamily="34" charset="0"/>
              </a:rPr>
              <a:t>налоговым агентом при покупке лома</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a:extLst>
              <a:ext uri="{FF2B5EF4-FFF2-40B4-BE49-F238E27FC236}">
                <a16:creationId xmlns="" xmlns:a16="http://schemas.microsoft.com/office/drawing/2014/main" id="{74238F41-F765-4538-9911-6BFE194F5094}"/>
              </a:ext>
            </a:extLst>
          </p:cNvPr>
          <p:cNvPicPr>
            <a:picLocks noGrp="1" noChangeAspect="1" noChangeArrowheads="1"/>
          </p:cNvPicPr>
          <p:nvPr>
            <p:ph idx="4294967295"/>
          </p:nvPr>
        </p:nvPicPr>
        <p:blipFill>
          <a:blip r:embed="rId3" cstate="print">
            <a:extLst>
              <a:ext uri="{28A0092B-C50C-407E-A947-70E740481C1C}">
                <a14:useLocalDpi xmlns="" xmlns:a14="http://schemas.microsoft.com/office/drawing/2010/main" val="0"/>
              </a:ext>
            </a:extLst>
          </a:blip>
          <a:srcRect/>
          <a:stretch>
            <a:fillRect/>
          </a:stretch>
        </p:blipFill>
        <p:spPr>
          <a:xfrm>
            <a:off x="2306898" y="733899"/>
            <a:ext cx="4411142" cy="3342085"/>
          </a:xfrm>
          <a:noFill/>
        </p:spPr>
      </p:pic>
      <p:sp>
        <p:nvSpPr>
          <p:cNvPr id="13315" name="Прямоугольник 4">
            <a:extLst>
              <a:ext uri="{FF2B5EF4-FFF2-40B4-BE49-F238E27FC236}">
                <a16:creationId xmlns="" xmlns:a16="http://schemas.microsoft.com/office/drawing/2014/main" id="{BDAC9FDB-0128-4F99-B266-55083C2EDCAF}"/>
              </a:ext>
            </a:extLst>
          </p:cNvPr>
          <p:cNvSpPr>
            <a:spLocks noChangeArrowheads="1"/>
          </p:cNvSpPr>
          <p:nvPr/>
        </p:nvSpPr>
        <p:spPr bwMode="auto">
          <a:xfrm>
            <a:off x="1428750" y="210392"/>
            <a:ext cx="6167438" cy="415498"/>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ru-RU" altLang="ru-RU" sz="2000" b="1" dirty="0">
                <a:solidFill>
                  <a:srgbClr val="025373"/>
                </a:solidFill>
                <a:cs typeface="Calibri" panose="020F0502020204030204" pitchFamily="34" charset="0"/>
              </a:rPr>
              <a:t>Фрагмент книга продаж налогового агента</a:t>
            </a:r>
          </a:p>
        </p:txBody>
      </p:sp>
      <p:sp>
        <p:nvSpPr>
          <p:cNvPr id="38916" name="Прямоугольник 1">
            <a:extLst>
              <a:ext uri="{FF2B5EF4-FFF2-40B4-BE49-F238E27FC236}">
                <a16:creationId xmlns="" xmlns:a16="http://schemas.microsoft.com/office/drawing/2014/main" id="{10F54DEE-27E1-4DE5-8642-ED9C62DE8EC8}"/>
              </a:ext>
            </a:extLst>
          </p:cNvPr>
          <p:cNvSpPr>
            <a:spLocks noChangeArrowheads="1"/>
          </p:cNvSpPr>
          <p:nvPr/>
        </p:nvSpPr>
        <p:spPr bwMode="auto">
          <a:xfrm>
            <a:off x="539552" y="4183994"/>
            <a:ext cx="771525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altLang="ru-RU" sz="1400" b="1" dirty="0">
                <a:solidFill>
                  <a:srgbClr val="025373"/>
                </a:solidFill>
                <a:latin typeface="Calibri" panose="020F0502020204030204" pitchFamily="34" charset="0"/>
                <a:cs typeface="Calibri" panose="020F0502020204030204" pitchFamily="34" charset="0"/>
              </a:rPr>
              <a:t>&lt;Письмо&gt; </a:t>
            </a:r>
            <a:r>
              <a:rPr lang="ru-RU" altLang="ru-RU" sz="1400" b="1" dirty="0" smtClean="0">
                <a:solidFill>
                  <a:srgbClr val="025373"/>
                </a:solidFill>
                <a:latin typeface="Calibri" panose="020F0502020204030204" pitchFamily="34" charset="0"/>
                <a:cs typeface="Calibri" panose="020F0502020204030204" pitchFamily="34" charset="0"/>
              </a:rPr>
              <a:t> ФНС </a:t>
            </a:r>
            <a:r>
              <a:rPr lang="ru-RU" altLang="ru-RU" sz="1400" b="1" dirty="0">
                <a:solidFill>
                  <a:srgbClr val="025373"/>
                </a:solidFill>
                <a:latin typeface="Calibri" panose="020F0502020204030204" pitchFamily="34" charset="0"/>
                <a:cs typeface="Calibri" panose="020F0502020204030204" pitchFamily="34" charset="0"/>
              </a:rPr>
              <a:t>России от 16</a:t>
            </a:r>
            <a:r>
              <a:rPr lang="ru-RU" altLang="ru-RU" sz="1400" b="1" dirty="0" smtClean="0">
                <a:solidFill>
                  <a:srgbClr val="025373"/>
                </a:solidFill>
                <a:latin typeface="Calibri" panose="020F0502020204030204" pitchFamily="34" charset="0"/>
                <a:cs typeface="Calibri" panose="020F0502020204030204" pitchFamily="34" charset="0"/>
              </a:rPr>
              <a:t>. 01. 2018 </a:t>
            </a:r>
            <a:r>
              <a:rPr lang="ru-RU" altLang="ru-RU" sz="1400" b="1" dirty="0">
                <a:solidFill>
                  <a:srgbClr val="025373"/>
                </a:solidFill>
                <a:latin typeface="Calibri" panose="020F0502020204030204" pitchFamily="34" charset="0"/>
                <a:cs typeface="Calibri" panose="020F0502020204030204" pitchFamily="34" charset="0"/>
              </a:rPr>
              <a:t>N </a:t>
            </a:r>
            <a:r>
              <a:rPr lang="ru-RU" altLang="ru-RU" sz="1400" b="1" dirty="0" smtClean="0">
                <a:solidFill>
                  <a:srgbClr val="025373"/>
                </a:solidFill>
                <a:latin typeface="Calibri" panose="020F0502020204030204" pitchFamily="34" charset="0"/>
                <a:cs typeface="Calibri" panose="020F0502020204030204" pitchFamily="34" charset="0"/>
              </a:rPr>
              <a:t>СД- 4- 3/ 480</a:t>
            </a:r>
            <a:r>
              <a:rPr lang="ru-RU" altLang="ru-RU" sz="1400" b="1" dirty="0">
                <a:solidFill>
                  <a:srgbClr val="025373"/>
                </a:solidFill>
                <a:latin typeface="Calibri" panose="020F0502020204030204" pitchFamily="34" charset="0"/>
                <a:cs typeface="Calibri" panose="020F0502020204030204" pitchFamily="34" charset="0"/>
              </a:rPr>
              <a:t>@</a:t>
            </a:r>
          </a:p>
          <a:p>
            <a:pPr eaLnBrk="1" hangingPunct="1"/>
            <a:r>
              <a:rPr lang="ru-RU" altLang="ru-RU" sz="1400" b="1" dirty="0">
                <a:solidFill>
                  <a:srgbClr val="025373"/>
                </a:solidFill>
                <a:latin typeface="Calibri" panose="020F0502020204030204" pitchFamily="34" charset="0"/>
                <a:cs typeface="Calibri" panose="020F0502020204030204" pitchFamily="34" charset="0"/>
              </a:rPr>
              <a:t>"О порядке применения НДС налоговыми агентами, указанными в пункте 8 статьи 161 НК РФ"</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 xmlns:a16="http://schemas.microsoft.com/office/drawing/2014/main" id="{B09B0D87-903C-434C-8A30-1DB8CA09C55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3688" y="483518"/>
            <a:ext cx="5328295" cy="40702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Прямоугольник 5"/>
          <p:cNvSpPr>
            <a:spLocks noChangeArrowheads="1"/>
          </p:cNvSpPr>
          <p:nvPr/>
        </p:nvSpPr>
        <p:spPr bwMode="auto">
          <a:xfrm>
            <a:off x="395287" y="2139553"/>
            <a:ext cx="8424863" cy="646329"/>
          </a:xfrm>
          <a:prstGeom prst="rect">
            <a:avLst/>
          </a:prstGeom>
          <a:noFill/>
          <a:ln w="9525">
            <a:noFill/>
            <a:miter lim="800000"/>
            <a:headEnd/>
            <a:tailEnd/>
          </a:ln>
        </p:spPr>
        <p:txBody>
          <a:bodyPr lIns="91438" tIns="45719" rIns="91438" bIns="45719">
            <a:spAutoFit/>
          </a:bodyPr>
          <a:lstStyle/>
          <a:p>
            <a:pPr eaLnBrk="1" hangingPunct="1"/>
            <a:endParaRPr lang="ru-RU" altLang="ru-RU" b="1"/>
          </a:p>
          <a:p>
            <a:pPr eaLnBrk="1" hangingPunct="1"/>
            <a:endParaRPr lang="ru-RU" altLang="ru-RU"/>
          </a:p>
        </p:txBody>
      </p:sp>
      <p:pic>
        <p:nvPicPr>
          <p:cNvPr id="43011" name="Рисунок 6" descr="C:\Users\getman\Downloads\Логотип 2.png"/>
          <p:cNvPicPr>
            <a:picLocks noChangeAspect="1" noChangeArrowheads="1"/>
          </p:cNvPicPr>
          <p:nvPr/>
        </p:nvPicPr>
        <p:blipFill>
          <a:blip r:embed="rId2" cstate="print"/>
          <a:srcRect l="-394" t="28349" r="6891" b="42525"/>
          <a:stretch>
            <a:fillRect/>
          </a:stretch>
        </p:blipFill>
        <p:spPr bwMode="auto">
          <a:xfrm>
            <a:off x="827584" y="267494"/>
            <a:ext cx="5401196" cy="667020"/>
          </a:xfrm>
          <a:prstGeom prst="rect">
            <a:avLst/>
          </a:prstGeom>
          <a:noFill/>
          <a:ln w="9525">
            <a:noFill/>
            <a:miter lim="800000"/>
            <a:headEnd/>
            <a:tailEnd/>
          </a:ln>
        </p:spPr>
      </p:pic>
      <p:sp>
        <p:nvSpPr>
          <p:cNvPr id="11" name="Текст 2"/>
          <p:cNvSpPr txBox="1">
            <a:spLocks/>
          </p:cNvSpPr>
          <p:nvPr/>
        </p:nvSpPr>
        <p:spPr bwMode="auto">
          <a:xfrm>
            <a:off x="179785" y="1347788"/>
            <a:ext cx="8748713" cy="3038475"/>
          </a:xfrm>
          <a:prstGeom prst="rect">
            <a:avLst/>
          </a:prstGeom>
          <a:noFill/>
          <a:ln w="9525">
            <a:noFill/>
            <a:miter lim="800000"/>
            <a:headEnd/>
            <a:tailEnd/>
          </a:ln>
        </p:spPr>
        <p:txBody>
          <a:bodyPr lIns="91438" tIns="45719" rIns="91438" bIns="45719"/>
          <a:lstStyle/>
          <a:p>
            <a:pPr eaLnBrk="1" hangingPunct="1">
              <a:spcBef>
                <a:spcPct val="20000"/>
              </a:spcBef>
              <a:buFont typeface="Arial" charset="0"/>
              <a:buNone/>
              <a:defRPr/>
            </a:pPr>
            <a:endParaRPr lang="ru-RU" sz="1600" dirty="0">
              <a:solidFill>
                <a:schemeClr val="tx2">
                  <a:lumMod val="75000"/>
                </a:schemeClr>
              </a:solidFill>
              <a:latin typeface="+mn-lt"/>
              <a:cs typeface="+mn-cs"/>
            </a:endParaRPr>
          </a:p>
        </p:txBody>
      </p:sp>
      <p:graphicFrame>
        <p:nvGraphicFramePr>
          <p:cNvPr id="19" name="Таблица 18"/>
          <p:cNvGraphicFramePr>
            <a:graphicFrameLocks noGrp="1"/>
          </p:cNvGraphicFramePr>
          <p:nvPr/>
        </p:nvGraphicFramePr>
        <p:xfrm>
          <a:off x="179512" y="1059582"/>
          <a:ext cx="8534722" cy="2636837"/>
        </p:xfrm>
        <a:graphic>
          <a:graphicData uri="http://schemas.openxmlformats.org/drawingml/2006/table">
            <a:tbl>
              <a:tblPr firstRow="1" bandRow="1">
                <a:tableStyleId>{5C22544A-7EE6-4342-B048-85BDC9FD1C3A}</a:tableStyleId>
              </a:tblPr>
              <a:tblGrid>
                <a:gridCol w="1864729"/>
                <a:gridCol w="6669993"/>
              </a:tblGrid>
              <a:tr h="6151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kern="1200" dirty="0">
                          <a:solidFill>
                            <a:schemeClr val="tx1">
                              <a:lumMod val="85000"/>
                              <a:lumOff val="15000"/>
                            </a:schemeClr>
                          </a:solidFill>
                          <a:latin typeface="+mn-lt"/>
                          <a:ea typeface="+mn-ea"/>
                          <a:cs typeface="+mn-cs"/>
                        </a:rPr>
                        <a:t>23 ноября 2022 г.  </a:t>
                      </a:r>
                      <a:br>
                        <a:rPr lang="ru-RU" sz="1100" b="1" kern="1200" dirty="0">
                          <a:solidFill>
                            <a:schemeClr val="tx1">
                              <a:lumMod val="85000"/>
                              <a:lumOff val="15000"/>
                            </a:schemeClr>
                          </a:solidFill>
                          <a:latin typeface="+mn-lt"/>
                          <a:ea typeface="+mn-ea"/>
                          <a:cs typeface="+mn-cs"/>
                        </a:rPr>
                      </a:br>
                      <a:r>
                        <a:rPr lang="ru-RU" sz="1000" b="1" kern="1200" dirty="0">
                          <a:solidFill>
                            <a:srgbClr val="0B8DB5"/>
                          </a:solidFill>
                          <a:latin typeface="+mn-lt"/>
                          <a:ea typeface="+mn-ea"/>
                          <a:cs typeface="+mn-cs"/>
                        </a:rPr>
                        <a:t>Лектор Букина О.А. </a:t>
                      </a:r>
                      <a:endParaRPr lang="ru-RU" sz="1000" b="1" kern="1200" dirty="0">
                        <a:solidFill>
                          <a:schemeClr val="tx1">
                            <a:lumMod val="85000"/>
                            <a:lumOff val="15000"/>
                          </a:schemeClr>
                        </a:solidFill>
                        <a:latin typeface="+mn-lt"/>
                        <a:ea typeface="+mn-ea"/>
                        <a:cs typeface="+mn-cs"/>
                      </a:endParaRPr>
                    </a:p>
                  </a:txBody>
                  <a:tcPr marT="45730" marB="45730">
                    <a:solidFill>
                      <a:schemeClr val="bg1"/>
                    </a:solidFill>
                  </a:tcPr>
                </a:tc>
                <a:tc>
                  <a:txBody>
                    <a:bodyPr/>
                    <a:lstStyle/>
                    <a:p>
                      <a:pPr marL="0" algn="l" defTabSz="914400" rtl="0" eaLnBrk="1" latinLnBrk="0" hangingPunct="1"/>
                      <a:r>
                        <a:rPr lang="ru-RU" sz="1100" b="1" kern="1200" dirty="0">
                          <a:solidFill>
                            <a:schemeClr val="tx1">
                              <a:lumMod val="85000"/>
                              <a:lumOff val="15000"/>
                            </a:schemeClr>
                          </a:solidFill>
                          <a:latin typeface="+mn-lt"/>
                          <a:ea typeface="+mn-ea"/>
                          <a:cs typeface="+mn-cs"/>
                        </a:rPr>
                        <a:t>Годовой отчет за 2022 г. Разбираем сложные вопросы формирования </a:t>
                      </a:r>
                      <a:r>
                        <a:rPr lang="ru-RU" sz="1100" b="1" kern="1200" dirty="0" smtClean="0">
                          <a:solidFill>
                            <a:schemeClr val="tx1">
                              <a:lumMod val="85000"/>
                              <a:lumOff val="15000"/>
                            </a:schemeClr>
                          </a:solidFill>
                          <a:latin typeface="+mn-lt"/>
                          <a:ea typeface="+mn-ea"/>
                          <a:cs typeface="+mn-cs"/>
                        </a:rPr>
                        <a:t>отчетности</a:t>
                      </a:r>
                      <a:endParaRPr lang="ru-RU" sz="1100" b="1" kern="1200" dirty="0">
                        <a:solidFill>
                          <a:schemeClr val="tx1">
                            <a:lumMod val="85000"/>
                            <a:lumOff val="15000"/>
                          </a:schemeClr>
                        </a:solidFill>
                        <a:latin typeface="+mn-lt"/>
                        <a:ea typeface="+mn-ea"/>
                        <a:cs typeface="+mn-cs"/>
                      </a:endParaRPr>
                    </a:p>
                    <a:p>
                      <a:pPr marL="0" algn="l" defTabSz="914400" rtl="0" eaLnBrk="1" latinLnBrk="0" hangingPunct="1"/>
                      <a:r>
                        <a:rPr lang="ru-RU" sz="1100" b="1" kern="1200" dirty="0">
                          <a:solidFill>
                            <a:schemeClr val="tx1">
                              <a:lumMod val="85000"/>
                              <a:lumOff val="15000"/>
                            </a:schemeClr>
                          </a:solidFill>
                          <a:latin typeface="+mn-lt"/>
                          <a:ea typeface="+mn-ea"/>
                          <a:cs typeface="+mn-cs"/>
                        </a:rPr>
                        <a:t>                                                                                                                      </a:t>
                      </a:r>
                    </a:p>
                  </a:txBody>
                  <a:tcPr marT="45730" marB="45730">
                    <a:solidFill>
                      <a:schemeClr val="bg1"/>
                    </a:solidFill>
                  </a:tcPr>
                </a:tc>
              </a:tr>
              <a:tr h="1329547">
                <a:tc>
                  <a:txBody>
                    <a:bodyPr/>
                    <a:lstStyle/>
                    <a:p>
                      <a:pPr marL="0" algn="l" defTabSz="914400" rtl="0" eaLnBrk="1" latinLnBrk="0" hangingPunct="1"/>
                      <a:r>
                        <a:rPr lang="ru-RU" sz="1100" b="1" kern="1200" dirty="0" smtClean="0">
                          <a:solidFill>
                            <a:schemeClr val="tx1">
                              <a:lumMod val="85000"/>
                              <a:lumOff val="15000"/>
                            </a:schemeClr>
                          </a:solidFill>
                          <a:latin typeface="+mn-lt"/>
                          <a:ea typeface="+mn-ea"/>
                          <a:cs typeface="+mn-cs"/>
                        </a:rPr>
                        <a:t>7 </a:t>
                      </a:r>
                      <a:r>
                        <a:rPr lang="ru-RU" sz="1100" b="1" kern="1200" dirty="0">
                          <a:solidFill>
                            <a:schemeClr val="tx1">
                              <a:lumMod val="85000"/>
                              <a:lumOff val="15000"/>
                            </a:schemeClr>
                          </a:solidFill>
                          <a:latin typeface="+mn-lt"/>
                          <a:ea typeface="+mn-ea"/>
                          <a:cs typeface="+mn-cs"/>
                        </a:rPr>
                        <a:t>декабря 2022 г.</a:t>
                      </a:r>
                    </a:p>
                    <a:p>
                      <a:pPr marL="0" algn="l" defTabSz="914400" rtl="0" eaLnBrk="1" latinLnBrk="0" hangingPunct="1"/>
                      <a:r>
                        <a:rPr lang="ru-RU" sz="1000" b="1" kern="1200" dirty="0" smtClean="0">
                          <a:solidFill>
                            <a:srgbClr val="0B8DB5"/>
                          </a:solidFill>
                          <a:latin typeface="+mn-lt"/>
                          <a:ea typeface="+mn-ea"/>
                          <a:cs typeface="+mn-cs"/>
                        </a:rPr>
                        <a:t>Лектор </a:t>
                      </a:r>
                      <a:r>
                        <a:rPr lang="ru-RU" sz="1000" b="1" kern="1200" dirty="0">
                          <a:solidFill>
                            <a:srgbClr val="0B8DB5"/>
                          </a:solidFill>
                          <a:latin typeface="+mn-lt"/>
                          <a:ea typeface="+mn-ea"/>
                          <a:cs typeface="+mn-cs"/>
                        </a:rPr>
                        <a:t>Пятакова Н.А</a:t>
                      </a:r>
                    </a:p>
                    <a:p>
                      <a:pPr marL="0" algn="l" defTabSz="914400" rtl="0" eaLnBrk="1" latinLnBrk="0" hangingPunct="1"/>
                      <a:endParaRPr lang="ru-RU" sz="1100" b="1" kern="1200" dirty="0">
                        <a:solidFill>
                          <a:schemeClr val="tx1">
                            <a:lumMod val="85000"/>
                            <a:lumOff val="15000"/>
                          </a:schemeClr>
                        </a:solidFill>
                        <a:latin typeface="+mn-lt"/>
                        <a:ea typeface="+mn-ea"/>
                        <a:cs typeface="+mn-cs"/>
                      </a:endParaRPr>
                    </a:p>
                  </a:txBody>
                  <a:tcPr marT="45730" marB="45730">
                    <a:solidFill>
                      <a:schemeClr val="bg1"/>
                    </a:solidFill>
                  </a:tcPr>
                </a:tc>
                <a:tc>
                  <a:txBody>
                    <a:bodyPr/>
                    <a:lstStyle/>
                    <a:p>
                      <a:pPr marL="0" algn="l" defTabSz="914400" rtl="0" eaLnBrk="1" latinLnBrk="0" hangingPunct="1"/>
                      <a:r>
                        <a:rPr lang="ru-RU" sz="1100" b="1" kern="1200" dirty="0">
                          <a:solidFill>
                            <a:schemeClr val="tx1">
                              <a:lumMod val="85000"/>
                              <a:lumOff val="15000"/>
                            </a:schemeClr>
                          </a:solidFill>
                          <a:latin typeface="+mn-lt"/>
                          <a:ea typeface="+mn-ea"/>
                          <a:cs typeface="+mn-cs"/>
                        </a:rPr>
                        <a:t>Налоговые льготы для физических лиц</a:t>
                      </a:r>
                    </a:p>
                    <a:p>
                      <a:pPr marL="0" algn="l" defTabSz="914400" rtl="0" eaLnBrk="1" latinLnBrk="0" hangingPunct="1"/>
                      <a:r>
                        <a:rPr lang="ru-RU" sz="1100" b="1" kern="1200" dirty="0">
                          <a:solidFill>
                            <a:schemeClr val="tx1">
                              <a:lumMod val="85000"/>
                              <a:lumOff val="15000"/>
                            </a:schemeClr>
                          </a:solidFill>
                          <a:latin typeface="+mn-lt"/>
                          <a:ea typeface="+mn-ea"/>
                          <a:cs typeface="+mn-cs"/>
                        </a:rPr>
                        <a:t>Представитель УФНС России по г. Москве разъясняет </a:t>
                      </a:r>
                      <a:r>
                        <a:rPr lang="ru-RU" sz="1100" b="0" kern="1200" dirty="0">
                          <a:solidFill>
                            <a:schemeClr val="tx1">
                              <a:lumMod val="85000"/>
                              <a:lumOff val="15000"/>
                            </a:schemeClr>
                          </a:solidFill>
                          <a:latin typeface="+mn-lt"/>
                          <a:ea typeface="+mn-ea"/>
                          <a:cs typeface="+mn-cs"/>
                        </a:rPr>
                        <a:t>порядок предоставления:</a:t>
                      </a:r>
                    </a:p>
                    <a:p>
                      <a:pPr marL="0" algn="l" defTabSz="914400" rtl="0" eaLnBrk="1" latinLnBrk="0" hangingPunct="1"/>
                      <a:r>
                        <a:rPr lang="ru-RU" sz="1100" b="0" kern="1200" dirty="0">
                          <a:solidFill>
                            <a:schemeClr val="tx1">
                              <a:lumMod val="85000"/>
                              <a:lumOff val="15000"/>
                            </a:schemeClr>
                          </a:solidFill>
                          <a:latin typeface="+mn-lt"/>
                          <a:ea typeface="+mn-ea"/>
                          <a:cs typeface="+mn-cs"/>
                        </a:rPr>
                        <a:t>1. НОВОЙ ЛЬГОТЫ в г. Москве.</a:t>
                      </a:r>
                    </a:p>
                    <a:p>
                      <a:pPr marL="0" algn="l" defTabSz="914400" rtl="0" eaLnBrk="1" latinLnBrk="0" hangingPunct="1"/>
                      <a:r>
                        <a:rPr lang="ru-RU" sz="1100" b="0" kern="1200" dirty="0">
                          <a:solidFill>
                            <a:schemeClr val="tx1">
                              <a:lumMod val="85000"/>
                              <a:lumOff val="15000"/>
                            </a:schemeClr>
                          </a:solidFill>
                          <a:latin typeface="+mn-lt"/>
                          <a:ea typeface="+mn-ea"/>
                          <a:cs typeface="+mn-cs"/>
                        </a:rPr>
                        <a:t>2. Льгот для мобилизованных граждан.</a:t>
                      </a:r>
                    </a:p>
                    <a:p>
                      <a:pPr marL="0" algn="l" defTabSz="914400" rtl="0" eaLnBrk="1" latinLnBrk="0" hangingPunct="1"/>
                      <a:r>
                        <a:rPr lang="ru-RU" sz="1100" b="0" kern="1200" dirty="0">
                          <a:solidFill>
                            <a:schemeClr val="tx1">
                              <a:lumMod val="85000"/>
                              <a:lumOff val="15000"/>
                            </a:schemeClr>
                          </a:solidFill>
                          <a:latin typeface="+mn-lt"/>
                          <a:ea typeface="+mn-ea"/>
                          <a:cs typeface="+mn-cs"/>
                        </a:rPr>
                        <a:t>3. Льгот по налогу на имущество физических лиц семьям с детьми</a:t>
                      </a:r>
                      <a:r>
                        <a:rPr lang="ru-RU" sz="1100" b="0" kern="1200" dirty="0" smtClean="0">
                          <a:solidFill>
                            <a:schemeClr val="tx1">
                              <a:lumMod val="85000"/>
                              <a:lumOff val="15000"/>
                            </a:schemeClr>
                          </a:solidFill>
                          <a:latin typeface="+mn-lt"/>
                          <a:ea typeface="+mn-ea"/>
                          <a:cs typeface="+mn-cs"/>
                        </a:rPr>
                        <a:t>.</a:t>
                      </a:r>
                      <a:endParaRPr lang="ru-RU" sz="1100" b="0" kern="1200" dirty="0">
                        <a:solidFill>
                          <a:schemeClr val="tx1">
                            <a:lumMod val="85000"/>
                            <a:lumOff val="15000"/>
                          </a:schemeClr>
                        </a:solidFill>
                        <a:latin typeface="+mn-lt"/>
                        <a:ea typeface="+mn-ea"/>
                        <a:cs typeface="+mn-cs"/>
                      </a:endParaRPr>
                    </a:p>
                  </a:txBody>
                  <a:tcPr marT="45730" marB="45730">
                    <a:solidFill>
                      <a:schemeClr val="bg1"/>
                    </a:solidFill>
                  </a:tcPr>
                </a:tc>
              </a:tr>
              <a:tr h="692117">
                <a:tc>
                  <a:txBody>
                    <a:bodyPr/>
                    <a:lstStyle/>
                    <a:p>
                      <a:pPr marL="0" algn="l" defTabSz="914400" rtl="0" eaLnBrk="1" latinLnBrk="0" hangingPunct="1"/>
                      <a:r>
                        <a:rPr lang="ru-RU" sz="1100" b="1" kern="1200" dirty="0" smtClean="0">
                          <a:solidFill>
                            <a:schemeClr val="tx1">
                              <a:lumMod val="85000"/>
                              <a:lumOff val="15000"/>
                            </a:schemeClr>
                          </a:solidFill>
                          <a:latin typeface="+mn-lt"/>
                          <a:ea typeface="+mn-ea"/>
                          <a:cs typeface="+mn-cs"/>
                        </a:rPr>
                        <a:t>15 </a:t>
                      </a:r>
                      <a:r>
                        <a:rPr lang="ru-RU" sz="1100" b="1" kern="1200" dirty="0">
                          <a:solidFill>
                            <a:schemeClr val="tx1">
                              <a:lumMod val="85000"/>
                              <a:lumOff val="15000"/>
                            </a:schemeClr>
                          </a:solidFill>
                          <a:latin typeface="+mn-lt"/>
                          <a:ea typeface="+mn-ea"/>
                          <a:cs typeface="+mn-cs"/>
                        </a:rPr>
                        <a:t>декабря 2022 </a:t>
                      </a:r>
                      <a:r>
                        <a:rPr lang="ru-RU" sz="1100" b="1" kern="1200" dirty="0" smtClean="0">
                          <a:solidFill>
                            <a:schemeClr val="tx1">
                              <a:lumMod val="85000"/>
                              <a:lumOff val="15000"/>
                            </a:schemeClr>
                          </a:solidFill>
                          <a:latin typeface="+mn-lt"/>
                          <a:ea typeface="+mn-ea"/>
                          <a:cs typeface="+mn-cs"/>
                        </a:rPr>
                        <a:t>г.</a:t>
                      </a:r>
                    </a:p>
                    <a:p>
                      <a:pPr marL="0" algn="l" defTabSz="914400" rtl="0" eaLnBrk="1" latinLnBrk="0" hangingPunct="1"/>
                      <a:r>
                        <a:rPr lang="ru-RU" sz="1000" b="1" kern="1200" dirty="0" smtClean="0">
                          <a:solidFill>
                            <a:srgbClr val="0B8DB5"/>
                          </a:solidFill>
                          <a:latin typeface="+mn-lt"/>
                          <a:ea typeface="+mn-ea"/>
                          <a:cs typeface="+mn-cs"/>
                        </a:rPr>
                        <a:t>Лектор Дорофеева М.В.</a:t>
                      </a:r>
                    </a:p>
                    <a:p>
                      <a:pPr marL="0" algn="l" defTabSz="914400" rtl="0" eaLnBrk="1" latinLnBrk="0" hangingPunct="1"/>
                      <a:endParaRPr lang="ru-RU" sz="1100" b="1" kern="1200" dirty="0">
                        <a:solidFill>
                          <a:schemeClr val="tx1">
                            <a:lumMod val="85000"/>
                            <a:lumOff val="15000"/>
                          </a:schemeClr>
                        </a:solidFill>
                        <a:latin typeface="+mn-lt"/>
                        <a:ea typeface="+mn-ea"/>
                        <a:cs typeface="+mn-cs"/>
                      </a:endParaRPr>
                    </a:p>
                  </a:txBody>
                  <a:tcPr marT="45730" marB="45730">
                    <a:solidFill>
                      <a:schemeClr val="bg1"/>
                    </a:solidFill>
                  </a:tcPr>
                </a:tc>
                <a:tc>
                  <a:txBody>
                    <a:bodyPr/>
                    <a:lstStyle/>
                    <a:p>
                      <a:pPr marL="0" algn="l" defTabSz="914400" rtl="0" eaLnBrk="1" latinLnBrk="0" hangingPunct="1"/>
                      <a:r>
                        <a:rPr lang="ru-RU" sz="1100" b="1" kern="1200" dirty="0">
                          <a:solidFill>
                            <a:schemeClr val="tx1">
                              <a:lumMod val="85000"/>
                              <a:lumOff val="15000"/>
                            </a:schemeClr>
                          </a:solidFill>
                          <a:latin typeface="+mn-lt"/>
                          <a:ea typeface="+mn-ea"/>
                          <a:cs typeface="+mn-cs"/>
                        </a:rPr>
                        <a:t>Кардинальные изменения порядка уплаты налогов с 2023 г.</a:t>
                      </a:r>
                    </a:p>
                    <a:p>
                      <a:pPr marL="0" algn="l" defTabSz="914400" rtl="0" eaLnBrk="1" latinLnBrk="0" hangingPunct="1"/>
                      <a:r>
                        <a:rPr lang="ru-RU" sz="1100" b="1" kern="1200" dirty="0">
                          <a:solidFill>
                            <a:schemeClr val="tx1">
                              <a:lumMod val="85000"/>
                              <a:lumOff val="15000"/>
                            </a:schemeClr>
                          </a:solidFill>
                          <a:latin typeface="+mn-lt"/>
                          <a:ea typeface="+mn-ea"/>
                          <a:cs typeface="+mn-cs"/>
                        </a:rPr>
                        <a:t>Представитель Управления ФНС России по г. Москве разъясняет</a:t>
                      </a:r>
                      <a:r>
                        <a:rPr lang="ru-RU" sz="1100" b="0" kern="1200" dirty="0">
                          <a:solidFill>
                            <a:schemeClr val="tx1">
                              <a:lumMod val="85000"/>
                              <a:lumOff val="15000"/>
                            </a:schemeClr>
                          </a:solidFill>
                          <a:latin typeface="+mn-lt"/>
                          <a:ea typeface="+mn-ea"/>
                          <a:cs typeface="+mn-cs"/>
                        </a:rPr>
                        <a:t> особенности и нюансы ЕНП и ЕНС</a:t>
                      </a:r>
                    </a:p>
                  </a:txBody>
                  <a:tcPr marT="45730" marB="45730">
                    <a:solidFill>
                      <a:schemeClr val="bg1"/>
                    </a:solidFill>
                  </a:tcPr>
                </a:tc>
              </a:tr>
            </a:tbl>
          </a:graphicData>
        </a:graphic>
      </p:graphicFrame>
      <p:pic>
        <p:nvPicPr>
          <p:cNvPr id="43027" name="Рисунок 2"/>
          <p:cNvPicPr>
            <a:picLocks noChangeAspect="1" noChangeArrowheads="1"/>
          </p:cNvPicPr>
          <p:nvPr/>
        </p:nvPicPr>
        <p:blipFill>
          <a:blip r:embed="rId3" cstate="print"/>
          <a:srcRect/>
          <a:stretch>
            <a:fillRect/>
          </a:stretch>
        </p:blipFill>
        <p:spPr bwMode="auto">
          <a:xfrm>
            <a:off x="3707904" y="3723878"/>
            <a:ext cx="1204193" cy="1254546"/>
          </a:xfrm>
          <a:prstGeom prst="rect">
            <a:avLst/>
          </a:prstGeom>
          <a:noFill/>
          <a:ln w="9525">
            <a:noFill/>
            <a:miter lim="800000"/>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12A1E4A6-7EB5-43F2-AECE-2CE164D79456}"/>
              </a:ext>
            </a:extLst>
          </p:cNvPr>
          <p:cNvSpPr txBox="1">
            <a:spLocks/>
          </p:cNvSpPr>
          <p:nvPr/>
        </p:nvSpPr>
        <p:spPr>
          <a:xfrm>
            <a:off x="1187624" y="627534"/>
            <a:ext cx="6984776" cy="5089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a:ln>
                  <a:noFill/>
                </a:ln>
                <a:solidFill>
                  <a:schemeClr val="bg1"/>
                </a:solidFill>
                <a:effectLst/>
                <a:uLnTx/>
                <a:uFillTx/>
                <a:latin typeface="Calibri" pitchFamily="34" charset="0"/>
                <a:ea typeface="+mj-ea"/>
                <a:cs typeface="Arial" pitchFamily="34" charset="0"/>
              </a:rPr>
              <a:t>БЛАГОДАРИМ ЗА ВНИМАНИЕ!</a:t>
            </a:r>
          </a:p>
        </p:txBody>
      </p:sp>
      <p:sp>
        <p:nvSpPr>
          <p:cNvPr id="5" name="Объект 4">
            <a:extLst>
              <a:ext uri="{FF2B5EF4-FFF2-40B4-BE49-F238E27FC236}">
                <a16:creationId xmlns="" xmlns:a16="http://schemas.microsoft.com/office/drawing/2014/main" id="{4E5203F6-9308-471D-930E-01AB4FE482F3}"/>
              </a:ext>
            </a:extLst>
          </p:cNvPr>
          <p:cNvSpPr txBox="1">
            <a:spLocks/>
          </p:cNvSpPr>
          <p:nvPr/>
        </p:nvSpPr>
        <p:spPr>
          <a:xfrm>
            <a:off x="539552" y="1923678"/>
            <a:ext cx="8136904" cy="3024336"/>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
                <a:srgbClr val="C3260C"/>
              </a:buClr>
              <a:buSzPct val="130000"/>
              <a:buFont typeface="Georgia" pitchFamily="18" charset="0"/>
              <a:buNone/>
              <a:tabLst/>
              <a:defRPr/>
            </a:pPr>
            <a:r>
              <a:rPr kumimoji="0" lang="ru-RU" sz="2000" b="0" i="0" u="none" strike="noStrike" kern="1200" cap="none" spc="0" normalizeH="0" baseline="0" noProof="0" dirty="0">
                <a:ln>
                  <a:noFill/>
                </a:ln>
                <a:solidFill>
                  <a:schemeClr val="accent1">
                    <a:lumMod val="50000"/>
                  </a:schemeClr>
                </a:solidFill>
                <a:effectLst/>
                <a:uLnTx/>
                <a:uFillTx/>
                <a:latin typeface="+mn-lt"/>
                <a:ea typeface="+mn-ea"/>
                <a:cs typeface="+mn-cs"/>
              </a:rPr>
              <a:t> </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Центр подготовки налоговых консультантов  </a:t>
            </a:r>
          </a:p>
          <a:p>
            <a:pPr marL="342900" marR="0" lvl="0" indent="-342900" algn="ctr" defTabSz="914400" rtl="0" eaLnBrk="1" fontAlgn="auto" latinLnBrk="0" hangingPunct="1">
              <a:lnSpc>
                <a:spcPct val="100000"/>
              </a:lnSpc>
              <a:spcBef>
                <a:spcPct val="20000"/>
              </a:spcBef>
              <a:spcAft>
                <a:spcPts val="0"/>
              </a:spcAft>
              <a:buClr>
                <a:srgbClr val="C3260C"/>
              </a:buClr>
              <a:buSzPct val="130000"/>
              <a:buFont typeface="Georgia" pitchFamily="18" charset="0"/>
              <a:buNone/>
              <a:tabLst/>
              <a:defRPr/>
            </a:pP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оказывает:</a:t>
            </a:r>
          </a:p>
          <a:p>
            <a:pPr marL="0" marR="0" lvl="0" indent="0" algn="ctr" defTabSz="914400" rtl="0" eaLnBrk="1" fontAlgn="auto" latinLnBrk="0" hangingPunct="1">
              <a:lnSpc>
                <a:spcPct val="100000"/>
              </a:lnSpc>
              <a:spcBef>
                <a:spcPct val="20000"/>
              </a:spcBef>
              <a:spcAft>
                <a:spcPts val="325"/>
              </a:spcAft>
              <a:buClr>
                <a:srgbClr val="C3260C"/>
              </a:buClr>
              <a:buSzPct val="130000"/>
              <a:buFont typeface="Arial" pitchFamily="34" charset="0"/>
              <a:buNone/>
              <a:tabLst/>
              <a:defRPr/>
            </a:pP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Образовательные услуги</a:t>
            </a:r>
          </a:p>
          <a:p>
            <a:pPr marL="0" marR="0" lvl="0" indent="0" algn="ctr" defTabSz="914400" rtl="0" eaLnBrk="1" fontAlgn="auto" latinLnBrk="0" hangingPunct="1">
              <a:lnSpc>
                <a:spcPct val="100000"/>
              </a:lnSpc>
              <a:spcBef>
                <a:spcPct val="20000"/>
              </a:spcBef>
              <a:spcAft>
                <a:spcPts val="325"/>
              </a:spcAft>
              <a:buClr>
                <a:srgbClr val="C3260C"/>
              </a:buClr>
              <a:buSzPct val="130000"/>
              <a:buFont typeface="Arial" pitchFamily="34" charset="0"/>
              <a:buNone/>
              <a:tabLst/>
              <a:defRPr/>
            </a:pP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Консультационные услуги</a:t>
            </a:r>
          </a:p>
          <a:p>
            <a:pPr marL="0" marR="0" lvl="0" indent="0" algn="ctr" defTabSz="914400" rtl="0" eaLnBrk="1" fontAlgn="auto" latinLnBrk="0" hangingPunct="1">
              <a:lnSpc>
                <a:spcPct val="100000"/>
              </a:lnSpc>
              <a:spcBef>
                <a:spcPct val="20000"/>
              </a:spcBef>
              <a:spcAft>
                <a:spcPts val="325"/>
              </a:spcAft>
              <a:buClr>
                <a:srgbClr val="C3260C"/>
              </a:buClr>
              <a:buSzPct val="130000"/>
              <a:buFont typeface="Arial" pitchFamily="34" charset="0"/>
              <a:buNone/>
              <a:tabLst/>
              <a:defRPr/>
            </a:pP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Сопровождение налоговых проверок</a:t>
            </a:r>
          </a:p>
          <a:p>
            <a:pPr marL="342900" marR="0" lvl="0" indent="-342900" algn="ctr" defTabSz="914400" rtl="0" eaLnBrk="1" fontAlgn="auto" latinLnBrk="0" hangingPunct="1">
              <a:lnSpc>
                <a:spcPct val="100000"/>
              </a:lnSpc>
              <a:spcBef>
                <a:spcPct val="20000"/>
              </a:spcBef>
              <a:spcAft>
                <a:spcPts val="325"/>
              </a:spcAft>
              <a:buClr>
                <a:srgbClr val="C3260C"/>
              </a:buClr>
              <a:buSzPct val="130000"/>
              <a:buFont typeface="Arial" pitchFamily="34" charset="0"/>
              <a:buChar char="•"/>
              <a:tabLst/>
              <a:defRPr/>
            </a:pPr>
            <a:endPar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endParaRPr>
          </a:p>
          <a:p>
            <a:pPr marL="0" marR="0" lvl="0" indent="0" algn="ctr" defTabSz="914400" rtl="0" eaLnBrk="1" fontAlgn="auto" latinLnBrk="0" hangingPunct="1">
              <a:lnSpc>
                <a:spcPct val="100000"/>
              </a:lnSpc>
              <a:spcBef>
                <a:spcPct val="20000"/>
              </a:spcBef>
              <a:spcAft>
                <a:spcPts val="325"/>
              </a:spcAft>
              <a:buClr>
                <a:srgbClr val="C3260C"/>
              </a:buClr>
              <a:buSzPct val="130000"/>
              <a:buFont typeface="Arial" pitchFamily="34" charset="0"/>
              <a:buNone/>
              <a:tabLst/>
              <a:defRPr/>
            </a:pP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(495) 925-03-87 </a:t>
            </a:r>
            <a:r>
              <a:rPr kumimoji="0" lang="en-US"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nalog</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a:t>
            </a:r>
            <a:r>
              <a:rPr kumimoji="0" lang="en-US"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cpnk</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a:t>
            </a:r>
            <a:r>
              <a:rPr kumimoji="0" lang="en-US"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ru </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 </a:t>
            </a:r>
            <a:r>
              <a:rPr kumimoji="0" lang="en-US"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http</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a:t>
            </a:r>
            <a:r>
              <a:rPr kumimoji="0" lang="en-US"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cpnk</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a:t>
            </a:r>
            <a:r>
              <a:rPr kumimoji="0" lang="en-US"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ru</a:t>
            </a:r>
            <a:r>
              <a:rPr kumimoji="0" lang="ru-RU" sz="2000" b="1" i="0" u="none" strike="noStrike" kern="1200" cap="none" spc="0" normalizeH="0" baseline="0" noProof="0" dirty="0">
                <a:ln>
                  <a:noFill/>
                </a:ln>
                <a:solidFill>
                  <a:schemeClr val="accent1">
                    <a:lumMod val="50000"/>
                  </a:schemeClr>
                </a:solidFill>
                <a:effectLst/>
                <a:uLnTx/>
                <a:uFillTx/>
                <a:latin typeface="Calibri" pitchFamily="34" charset="0"/>
                <a:cs typeface="Arial" pitchFamily="34" charset="0"/>
              </a:rPr>
              <a:t>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000" b="0" i="0" u="none" strike="noStrike" kern="1200" cap="none" spc="0" normalizeH="0" baseline="0" noProof="0" dirty="0">
              <a:ln>
                <a:noFill/>
              </a:ln>
              <a:solidFill>
                <a:schemeClr val="accent1">
                  <a:lumMod val="50000"/>
                </a:schemeClr>
              </a:solidFill>
              <a:effectLst/>
              <a:uLnTx/>
              <a:uFillTx/>
              <a:latin typeface="Calibri" pitchFamily="34" charset="0"/>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 xmlns:a16="http://schemas.microsoft.com/office/drawing/2014/main" id="{BAB48832-E45B-4799-9499-2783B553482D}"/>
              </a:ext>
            </a:extLst>
          </p:cNvPr>
          <p:cNvGraphicFramePr>
            <a:graphicFrameLocks noGrp="1"/>
          </p:cNvGraphicFramePr>
          <p:nvPr>
            <p:ph idx="4294967295"/>
            <p:extLst>
              <p:ext uri="{D42A27DB-BD31-4B8C-83A1-F6EECF244321}">
                <p14:modId xmlns="" xmlns:p14="http://schemas.microsoft.com/office/powerpoint/2010/main" val="1064433053"/>
              </p:ext>
            </p:extLst>
          </p:nvPr>
        </p:nvGraphicFramePr>
        <p:xfrm>
          <a:off x="1475656" y="574180"/>
          <a:ext cx="6003668" cy="2892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3" name="Прямоугольник 4">
            <a:extLst>
              <a:ext uri="{FF2B5EF4-FFF2-40B4-BE49-F238E27FC236}">
                <a16:creationId xmlns="" xmlns:a16="http://schemas.microsoft.com/office/drawing/2014/main" id="{889654F3-0E3C-4D8C-9463-510E8E6ED832}"/>
              </a:ext>
            </a:extLst>
          </p:cNvPr>
          <p:cNvSpPr>
            <a:spLocks noChangeArrowheads="1"/>
          </p:cNvSpPr>
          <p:nvPr/>
        </p:nvSpPr>
        <p:spPr bwMode="auto">
          <a:xfrm>
            <a:off x="539552" y="3723878"/>
            <a:ext cx="7704535" cy="830997"/>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401241" algn="just" eaLnBrk="1" hangingPunct="1">
              <a:defRPr/>
            </a:pPr>
            <a:r>
              <a:rPr lang="ru-RU" altLang="ru-RU" sz="1600" b="1" dirty="0">
                <a:solidFill>
                  <a:srgbClr val="025373"/>
                </a:solidFill>
                <a:latin typeface="Calibri" panose="020F0502020204030204" pitchFamily="34" charset="0"/>
                <a:cs typeface="Calibri" panose="020F0502020204030204" pitchFamily="34" charset="0"/>
              </a:rPr>
              <a:t>Датой отгрузки </a:t>
            </a:r>
            <a:r>
              <a:rPr lang="ru-RU" altLang="ru-RU" sz="1600" dirty="0">
                <a:solidFill>
                  <a:srgbClr val="025373"/>
                </a:solidFill>
                <a:latin typeface="Calibri" panose="020F0502020204030204" pitchFamily="34" charset="0"/>
                <a:cs typeface="Calibri" panose="020F0502020204030204" pitchFamily="34" charset="0"/>
              </a:rPr>
              <a:t>признается </a:t>
            </a:r>
            <a:r>
              <a:rPr lang="ru-RU" altLang="ru-RU" sz="1600" b="1" u="sng" dirty="0">
                <a:solidFill>
                  <a:srgbClr val="025373"/>
                </a:solidFill>
                <a:latin typeface="Calibri" panose="020F0502020204030204" pitchFamily="34" charset="0"/>
                <a:cs typeface="Calibri" panose="020F0502020204030204" pitchFamily="34" charset="0"/>
              </a:rPr>
              <a:t>дата первого по времени составления первичного </a:t>
            </a:r>
            <a:r>
              <a:rPr lang="ru-RU" altLang="ru-RU" sz="1600" dirty="0">
                <a:solidFill>
                  <a:srgbClr val="025373"/>
                </a:solidFill>
                <a:latin typeface="Calibri" panose="020F0502020204030204" pitchFamily="34" charset="0"/>
                <a:cs typeface="Calibri" panose="020F0502020204030204" pitchFamily="34" charset="0"/>
              </a:rPr>
              <a:t>документа, оформленного на их покупателя (заказчика), перевозчика</a:t>
            </a:r>
            <a:r>
              <a:rPr lang="ru-RU" altLang="ru-RU" sz="1600" dirty="0" smtClean="0">
                <a:solidFill>
                  <a:srgbClr val="025373"/>
                </a:solidFill>
                <a:latin typeface="Calibri" panose="020F0502020204030204" pitchFamily="34" charset="0"/>
                <a:cs typeface="Calibri" panose="020F0502020204030204" pitchFamily="34" charset="0"/>
              </a:rPr>
              <a:t>. </a:t>
            </a:r>
            <a:r>
              <a:rPr lang="ru-RU" altLang="ru-RU" sz="1600" i="1" dirty="0" smtClean="0">
                <a:solidFill>
                  <a:srgbClr val="025373"/>
                </a:solidFill>
                <a:latin typeface="Calibri" panose="020F0502020204030204" pitchFamily="34" charset="0"/>
                <a:cs typeface="Calibri" panose="020F0502020204030204" pitchFamily="34" charset="0"/>
              </a:rPr>
              <a:t>&lt;</a:t>
            </a:r>
            <a:r>
              <a:rPr lang="ru-RU" altLang="ru-RU" sz="1600" i="1" dirty="0">
                <a:solidFill>
                  <a:srgbClr val="025373"/>
                </a:solidFill>
                <a:latin typeface="Calibri" panose="020F0502020204030204" pitchFamily="34" charset="0"/>
                <a:cs typeface="Calibri" panose="020F0502020204030204" pitchFamily="34" charset="0"/>
              </a:rPr>
              <a:t>Письмо&gt; ФНС РФ от 28</a:t>
            </a:r>
            <a:r>
              <a:rPr lang="ru-RU" altLang="ru-RU" sz="1600" i="1" dirty="0" smtClean="0">
                <a:solidFill>
                  <a:srgbClr val="025373"/>
                </a:solidFill>
                <a:latin typeface="Calibri" panose="020F0502020204030204" pitchFamily="34" charset="0"/>
                <a:cs typeface="Calibri" panose="020F0502020204030204" pitchFamily="34" charset="0"/>
              </a:rPr>
              <a:t>. 02. 2006 </a:t>
            </a:r>
            <a:r>
              <a:rPr lang="ru-RU" altLang="ru-RU" sz="1600" i="1" dirty="0">
                <a:solidFill>
                  <a:srgbClr val="025373"/>
                </a:solidFill>
                <a:latin typeface="Calibri" panose="020F0502020204030204" pitchFamily="34" charset="0"/>
                <a:cs typeface="Calibri" panose="020F0502020204030204" pitchFamily="34" charset="0"/>
              </a:rPr>
              <a:t>N </a:t>
            </a:r>
            <a:r>
              <a:rPr lang="ru-RU" altLang="ru-RU" sz="1600" i="1" dirty="0" smtClean="0">
                <a:solidFill>
                  <a:srgbClr val="025373"/>
                </a:solidFill>
                <a:latin typeface="Calibri" panose="020F0502020204030204" pitchFamily="34" charset="0"/>
                <a:cs typeface="Calibri" panose="020F0502020204030204" pitchFamily="34" charset="0"/>
              </a:rPr>
              <a:t>ММ- 6- 03/ 202</a:t>
            </a:r>
            <a:r>
              <a:rPr lang="ru-RU" altLang="ru-RU" sz="1600" i="1" dirty="0">
                <a:solidFill>
                  <a:srgbClr val="025373"/>
                </a:solidFill>
                <a:latin typeface="Calibri" panose="020F0502020204030204" pitchFamily="34" charset="0"/>
                <a:cs typeface="Calibri" panose="020F0502020204030204" pitchFamily="34"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6">
            <a:extLst>
              <a:ext uri="{FF2B5EF4-FFF2-40B4-BE49-F238E27FC236}">
                <a16:creationId xmlns="" xmlns:a16="http://schemas.microsoft.com/office/drawing/2014/main" id="{1FC3C07F-3364-42A3-8180-C8BAB60D949F}"/>
              </a:ext>
            </a:extLst>
          </p:cNvPr>
          <p:cNvSpPr>
            <a:spLocks noChangeArrowheads="1"/>
          </p:cNvSpPr>
          <p:nvPr/>
        </p:nvSpPr>
        <p:spPr bwMode="auto">
          <a:xfrm>
            <a:off x="323528" y="627534"/>
            <a:ext cx="8064896" cy="4278094"/>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endParaRPr lang="ru-RU" altLang="ru-RU" sz="1600" dirty="0">
              <a:solidFill>
                <a:srgbClr val="025373"/>
              </a:solidFill>
              <a:latin typeface="Calibri" panose="020F0502020204030204" pitchFamily="34" charset="0"/>
              <a:cs typeface="Calibri" panose="020F0502020204030204" pitchFamily="34" charset="0"/>
            </a:endParaRPr>
          </a:p>
          <a:p>
            <a:pPr indent="534988" algn="just" eaLnBrk="1" hangingPunct="1">
              <a:defRPr/>
            </a:pPr>
            <a:r>
              <a:rPr lang="ru-RU" altLang="ru-RU" sz="1600" b="1" dirty="0">
                <a:solidFill>
                  <a:srgbClr val="025373"/>
                </a:solidFill>
                <a:latin typeface="Calibri" panose="020F0502020204030204" pitchFamily="34" charset="0"/>
                <a:cs typeface="Calibri" panose="020F0502020204030204" pitchFamily="34" charset="0"/>
              </a:rPr>
              <a:t>Пример. Исчисление НДС с аванса</a:t>
            </a:r>
          </a:p>
          <a:p>
            <a:pPr indent="534988" algn="just" eaLnBrk="1" hangingPunct="1">
              <a:defRPr/>
            </a:pPr>
            <a:endParaRPr lang="ru-RU" altLang="ru-RU" sz="1600" dirty="0">
              <a:solidFill>
                <a:srgbClr val="025373"/>
              </a:solidFill>
              <a:latin typeface="Calibri" panose="020F0502020204030204" pitchFamily="34" charset="0"/>
              <a:cs typeface="Calibri" panose="020F0502020204030204" pitchFamily="34" charset="0"/>
            </a:endParaRPr>
          </a:p>
          <a:p>
            <a:pPr indent="534988" algn="just" eaLnBrk="1" hangingPunct="1">
              <a:defRPr/>
            </a:pPr>
            <a:r>
              <a:rPr lang="ru-RU" altLang="ru-RU" sz="1600" dirty="0">
                <a:solidFill>
                  <a:srgbClr val="025373"/>
                </a:solidFill>
                <a:latin typeface="Calibri" panose="020F0502020204030204" pitchFamily="34" charset="0"/>
                <a:cs typeface="Calibri" panose="020F0502020204030204" pitchFamily="34" charset="0"/>
              </a:rPr>
              <a:t>Организация получила аванс в </a:t>
            </a:r>
            <a:r>
              <a:rPr lang="ru-RU" altLang="ru-RU" sz="1600" b="1" dirty="0">
                <a:solidFill>
                  <a:srgbClr val="025373"/>
                </a:solidFill>
                <a:latin typeface="Calibri" panose="020F0502020204030204" pitchFamily="34" charset="0"/>
                <a:cs typeface="Calibri" panose="020F0502020204030204" pitchFamily="34" charset="0"/>
              </a:rPr>
              <a:t>сумме 1 200 000 руб</a:t>
            </a:r>
            <a:r>
              <a:rPr lang="ru-RU" altLang="ru-RU" sz="1600" dirty="0">
                <a:solidFill>
                  <a:srgbClr val="025373"/>
                </a:solidFill>
                <a:latin typeface="Calibri" panose="020F0502020204030204" pitchFamily="34" charset="0"/>
                <a:cs typeface="Calibri" panose="020F0502020204030204" pitchFamily="34" charset="0"/>
              </a:rPr>
              <a:t>. в счет поставки товаров,  </a:t>
            </a:r>
          </a:p>
          <a:p>
            <a:pPr indent="534988" algn="just" eaLnBrk="1" hangingPunct="1">
              <a:defRPr/>
            </a:pPr>
            <a:r>
              <a:rPr lang="ru-RU" altLang="ru-RU" sz="1600" dirty="0">
                <a:solidFill>
                  <a:srgbClr val="025373"/>
                </a:solidFill>
                <a:latin typeface="Calibri" panose="020F0502020204030204" pitchFamily="34" charset="0"/>
                <a:cs typeface="Calibri" panose="020F0502020204030204" pitchFamily="34" charset="0"/>
              </a:rPr>
              <a:t>облагаемых НДС по ставке </a:t>
            </a:r>
            <a:r>
              <a:rPr lang="ru-RU" altLang="ru-RU" sz="1600" b="1" dirty="0">
                <a:solidFill>
                  <a:srgbClr val="025373"/>
                </a:solidFill>
                <a:latin typeface="Calibri" panose="020F0502020204030204" pitchFamily="34" charset="0"/>
                <a:cs typeface="Calibri" panose="020F0502020204030204" pitchFamily="34" charset="0"/>
              </a:rPr>
              <a:t>20 %.</a:t>
            </a:r>
          </a:p>
          <a:p>
            <a:pPr indent="534988" algn="just" eaLnBrk="1" hangingPunct="1">
              <a:defRPr/>
            </a:pPr>
            <a:endParaRPr lang="ru-RU" altLang="ru-RU" sz="1600" dirty="0">
              <a:solidFill>
                <a:srgbClr val="025373"/>
              </a:solidFill>
              <a:latin typeface="Calibri" panose="020F0502020204030204" pitchFamily="34" charset="0"/>
              <a:cs typeface="Calibri" panose="020F0502020204030204" pitchFamily="34" charset="0"/>
            </a:endParaRPr>
          </a:p>
          <a:p>
            <a:pPr indent="534988" algn="just" eaLnBrk="1" hangingPunct="1">
              <a:defRPr/>
            </a:pPr>
            <a:r>
              <a:rPr lang="ru-RU" altLang="ru-RU" sz="1600" dirty="0">
                <a:solidFill>
                  <a:srgbClr val="025373"/>
                </a:solidFill>
                <a:latin typeface="Calibri" panose="020F0502020204030204" pitchFamily="34" charset="0"/>
                <a:cs typeface="Calibri" panose="020F0502020204030204" pitchFamily="34" charset="0"/>
              </a:rPr>
              <a:t>НДС, исчисленный с аванса, составит </a:t>
            </a:r>
            <a:r>
              <a:rPr lang="ru-RU" altLang="ru-RU" sz="1600" b="1" dirty="0">
                <a:solidFill>
                  <a:srgbClr val="025373"/>
                </a:solidFill>
                <a:latin typeface="Calibri" panose="020F0502020204030204" pitchFamily="34" charset="0"/>
                <a:cs typeface="Calibri" panose="020F0502020204030204" pitchFamily="34" charset="0"/>
              </a:rPr>
              <a:t>200 000 руб. </a:t>
            </a:r>
          </a:p>
          <a:p>
            <a:pPr indent="534988" algn="just" eaLnBrk="1" hangingPunct="1">
              <a:defRPr/>
            </a:pPr>
            <a:r>
              <a:rPr lang="ru-RU" altLang="ru-RU" sz="1600" b="1" dirty="0">
                <a:solidFill>
                  <a:srgbClr val="025373"/>
                </a:solidFill>
                <a:latin typeface="Calibri" panose="020F0502020204030204" pitchFamily="34" charset="0"/>
                <a:cs typeface="Calibri" panose="020F0502020204030204" pitchFamily="34" charset="0"/>
              </a:rPr>
              <a:t>(1 200 000 руб. x 20/120</a:t>
            </a:r>
            <a:r>
              <a:rPr lang="ru-RU" altLang="ru-RU" sz="1600" dirty="0">
                <a:solidFill>
                  <a:srgbClr val="025373"/>
                </a:solidFill>
                <a:latin typeface="Calibri" panose="020F0502020204030204" pitchFamily="34" charset="0"/>
                <a:cs typeface="Calibri" panose="020F0502020204030204" pitchFamily="34" charset="0"/>
              </a:rPr>
              <a:t>).</a:t>
            </a:r>
          </a:p>
          <a:p>
            <a:pPr indent="534988" algn="just" eaLnBrk="1" hangingPunct="1">
              <a:defRPr/>
            </a:pPr>
            <a:r>
              <a:rPr lang="ru-RU" altLang="ru-RU" sz="1600" dirty="0">
                <a:solidFill>
                  <a:srgbClr val="025373"/>
                </a:solidFill>
                <a:latin typeface="Calibri" panose="020F0502020204030204" pitchFamily="34" charset="0"/>
                <a:cs typeface="Calibri" panose="020F0502020204030204" pitchFamily="34" charset="0"/>
              </a:rPr>
              <a:t>В бухучете исчисление НДС с аванса отражается проводкой:</a:t>
            </a:r>
          </a:p>
          <a:p>
            <a:pPr indent="534988" algn="just" eaLnBrk="1" hangingPunct="1">
              <a:defRPr/>
            </a:pPr>
            <a:r>
              <a:rPr lang="ru-RU" altLang="ru-RU" sz="1600" b="1" dirty="0">
                <a:solidFill>
                  <a:srgbClr val="025373"/>
                </a:solidFill>
                <a:latin typeface="Calibri" panose="020F0502020204030204" pitchFamily="34" charset="0"/>
                <a:cs typeface="Calibri" panose="020F0502020204030204" pitchFamily="34" charset="0"/>
              </a:rPr>
              <a:t>Д </a:t>
            </a:r>
            <a:r>
              <a:rPr lang="ru-RU" altLang="ru-RU" sz="1600" b="1" dirty="0" smtClean="0">
                <a:solidFill>
                  <a:srgbClr val="025373"/>
                </a:solidFill>
                <a:latin typeface="Calibri" panose="020F0502020204030204" pitchFamily="34" charset="0"/>
                <a:cs typeface="Calibri" panose="020F0502020204030204" pitchFamily="34" charset="0"/>
              </a:rPr>
              <a:t>62- аванс </a:t>
            </a:r>
            <a:r>
              <a:rPr lang="ru-RU" altLang="ru-RU" sz="1600" b="1" dirty="0">
                <a:solidFill>
                  <a:srgbClr val="025373"/>
                </a:solidFill>
                <a:latin typeface="Calibri" panose="020F0502020204030204" pitchFamily="34" charset="0"/>
                <a:cs typeface="Calibri" panose="020F0502020204030204" pitchFamily="34" charset="0"/>
              </a:rPr>
              <a:t>- К 68</a:t>
            </a:r>
          </a:p>
          <a:p>
            <a:pPr indent="534988" algn="just" eaLnBrk="1" hangingPunct="1">
              <a:defRPr/>
            </a:pPr>
            <a:r>
              <a:rPr lang="ru-RU" altLang="ru-RU" sz="1600" dirty="0">
                <a:solidFill>
                  <a:srgbClr val="025373"/>
                </a:solidFill>
                <a:latin typeface="Calibri" panose="020F0502020204030204" pitchFamily="34" charset="0"/>
                <a:cs typeface="Calibri" panose="020F0502020204030204" pitchFamily="34" charset="0"/>
              </a:rPr>
              <a:t>На дату отгрузки </a:t>
            </a:r>
            <a:r>
              <a:rPr lang="en-US" altLang="ru-RU" sz="1600" dirty="0">
                <a:solidFill>
                  <a:srgbClr val="025373"/>
                </a:solidFill>
                <a:latin typeface="Calibri" panose="020F0502020204030204" pitchFamily="34" charset="0"/>
                <a:cs typeface="Calibri" panose="020F0502020204030204" pitchFamily="34" charset="0"/>
              </a:rPr>
              <a:t>  </a:t>
            </a:r>
            <a:r>
              <a:rPr lang="ru-RU" altLang="ru-RU" sz="1600" dirty="0">
                <a:solidFill>
                  <a:srgbClr val="025373"/>
                </a:solidFill>
                <a:latin typeface="Calibri" panose="020F0502020204030204" pitchFamily="34" charset="0"/>
                <a:cs typeface="Calibri" panose="020F0502020204030204" pitchFamily="34" charset="0"/>
              </a:rPr>
              <a:t>необходимо исчислить НДС по ставке </a:t>
            </a:r>
            <a:r>
              <a:rPr lang="ru-RU" altLang="ru-RU" sz="1600" b="1" dirty="0">
                <a:solidFill>
                  <a:srgbClr val="025373"/>
                </a:solidFill>
                <a:latin typeface="Calibri" panose="020F0502020204030204" pitchFamily="34" charset="0"/>
                <a:cs typeface="Calibri" panose="020F0502020204030204" pitchFamily="34" charset="0"/>
              </a:rPr>
              <a:t>20 %  200 000 руб.</a:t>
            </a:r>
          </a:p>
          <a:p>
            <a:pPr indent="534988" algn="just" eaLnBrk="1" hangingPunct="1">
              <a:defRPr/>
            </a:pPr>
            <a:r>
              <a:rPr lang="ru-RU" altLang="ru-RU" sz="1600" b="1" dirty="0">
                <a:solidFill>
                  <a:srgbClr val="025373"/>
                </a:solidFill>
                <a:latin typeface="Calibri" panose="020F0502020204030204" pitchFamily="34" charset="0"/>
                <a:cs typeface="Calibri" panose="020F0502020204030204" pitchFamily="34" charset="0"/>
              </a:rPr>
              <a:t>(1 000 000 </a:t>
            </a:r>
            <a:r>
              <a:rPr lang="en-US" altLang="ru-RU" sz="1600" b="1" dirty="0">
                <a:solidFill>
                  <a:srgbClr val="025373"/>
                </a:solidFill>
                <a:latin typeface="Calibri" panose="020F0502020204030204" pitchFamily="34" charset="0"/>
                <a:cs typeface="Calibri" panose="020F0502020204030204" pitchFamily="34" charset="0"/>
              </a:rPr>
              <a:t>x </a:t>
            </a:r>
            <a:r>
              <a:rPr lang="ru-RU" altLang="ru-RU" sz="1600" b="1" dirty="0">
                <a:solidFill>
                  <a:srgbClr val="025373"/>
                </a:solidFill>
                <a:latin typeface="Calibri" panose="020F0502020204030204" pitchFamily="34" charset="0"/>
                <a:cs typeface="Calibri" panose="020F0502020204030204" pitchFamily="34" charset="0"/>
              </a:rPr>
              <a:t>20</a:t>
            </a:r>
            <a:r>
              <a:rPr lang="en-US" altLang="ru-RU" sz="1600" b="1" dirty="0">
                <a:solidFill>
                  <a:srgbClr val="025373"/>
                </a:solidFill>
                <a:latin typeface="Calibri" panose="020F0502020204030204" pitchFamily="34" charset="0"/>
                <a:cs typeface="Calibri" panose="020F0502020204030204" pitchFamily="34" charset="0"/>
              </a:rPr>
              <a:t>% </a:t>
            </a:r>
            <a:r>
              <a:rPr lang="ru-RU" altLang="ru-RU" sz="1600" b="1" dirty="0">
                <a:solidFill>
                  <a:srgbClr val="025373"/>
                </a:solidFill>
                <a:latin typeface="Calibri" panose="020F0502020204030204" pitchFamily="34" charset="0"/>
                <a:cs typeface="Calibri" panose="020F0502020204030204" pitchFamily="34" charset="0"/>
              </a:rPr>
              <a:t>).</a:t>
            </a:r>
          </a:p>
          <a:p>
            <a:pPr indent="534988" algn="just" eaLnBrk="1" hangingPunct="1">
              <a:defRPr/>
            </a:pPr>
            <a:r>
              <a:rPr lang="ru-RU" altLang="ru-RU" sz="1600" dirty="0">
                <a:solidFill>
                  <a:srgbClr val="025373"/>
                </a:solidFill>
                <a:latin typeface="Calibri" panose="020F0502020204030204" pitchFamily="34" charset="0"/>
                <a:cs typeface="Calibri" panose="020F0502020204030204" pitchFamily="34" charset="0"/>
              </a:rPr>
              <a:t>НДС исчисленный с аванса заявить к вычету.</a:t>
            </a:r>
          </a:p>
          <a:p>
            <a:pPr indent="534988" algn="just" eaLnBrk="1" hangingPunct="1">
              <a:defRPr/>
            </a:pPr>
            <a:r>
              <a:rPr lang="ru-RU" altLang="ru-RU" sz="1600" dirty="0">
                <a:solidFill>
                  <a:srgbClr val="025373"/>
                </a:solidFill>
                <a:latin typeface="Calibri" panose="020F0502020204030204" pitchFamily="34" charset="0"/>
                <a:cs typeface="Calibri" panose="020F0502020204030204" pitchFamily="34" charset="0"/>
              </a:rPr>
              <a:t>На момент зачета аванса </a:t>
            </a:r>
          </a:p>
          <a:p>
            <a:pPr indent="534988" algn="just" eaLnBrk="1" hangingPunct="1">
              <a:defRPr/>
            </a:pPr>
            <a:r>
              <a:rPr lang="ru-RU" altLang="ru-RU" sz="1600" b="1" dirty="0">
                <a:solidFill>
                  <a:srgbClr val="025373"/>
                </a:solidFill>
                <a:latin typeface="Calibri" panose="020F0502020204030204" pitchFamily="34" charset="0"/>
                <a:cs typeface="Calibri" panose="020F0502020204030204" pitchFamily="34" charset="0"/>
              </a:rPr>
              <a:t>Д 68 - К </a:t>
            </a:r>
            <a:r>
              <a:rPr lang="ru-RU" altLang="ru-RU" sz="1600" b="1" dirty="0" smtClean="0">
                <a:solidFill>
                  <a:srgbClr val="025373"/>
                </a:solidFill>
                <a:latin typeface="Calibri" panose="020F0502020204030204" pitchFamily="34" charset="0"/>
                <a:cs typeface="Calibri" panose="020F0502020204030204" pitchFamily="34" charset="0"/>
              </a:rPr>
              <a:t>62- аванс </a:t>
            </a:r>
            <a:r>
              <a:rPr lang="ru-RU" altLang="ru-RU" sz="1600" dirty="0">
                <a:solidFill>
                  <a:srgbClr val="025373"/>
                </a:solidFill>
                <a:latin typeface="Calibri" panose="020F0502020204030204" pitchFamily="34" charset="0"/>
                <a:cs typeface="Calibri" panose="020F0502020204030204" pitchFamily="34" charset="0"/>
              </a:rPr>
              <a:t>(принят к вычету НДС, исчисленный с полученного аванса)</a:t>
            </a:r>
          </a:p>
          <a:p>
            <a:pPr indent="534988" algn="just" eaLnBrk="1" hangingPunct="1">
              <a:defRPr/>
            </a:pPr>
            <a:endParaRPr lang="ru-RU" altLang="ru-RU" sz="1600" b="1" dirty="0">
              <a:solidFill>
                <a:srgbClr val="025373"/>
              </a:solidFill>
              <a:latin typeface="Calibri" panose="020F0502020204030204" pitchFamily="34" charset="0"/>
              <a:cs typeface="Calibri" panose="020F0502020204030204" pitchFamily="34" charset="0"/>
            </a:endParaRPr>
          </a:p>
          <a:p>
            <a:pPr algn="just" eaLnBrk="1" hangingPunct="1">
              <a:defRPr/>
            </a:pPr>
            <a:endParaRPr lang="ru-RU" altLang="ru-RU" sz="1600" dirty="0">
              <a:solidFill>
                <a:srgbClr val="025373"/>
              </a:solidFill>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Текст 4">
            <a:extLst>
              <a:ext uri="{FF2B5EF4-FFF2-40B4-BE49-F238E27FC236}">
                <a16:creationId xmlns="" xmlns:a16="http://schemas.microsoft.com/office/drawing/2014/main" id="{B5EFCE65-E2AA-419F-B237-2B819D2AB561}"/>
              </a:ext>
            </a:extLst>
          </p:cNvPr>
          <p:cNvSpPr>
            <a:spLocks noGrp="1"/>
          </p:cNvSpPr>
          <p:nvPr>
            <p:ph type="body" idx="1"/>
          </p:nvPr>
        </p:nvSpPr>
        <p:spPr>
          <a:xfrm>
            <a:off x="899592" y="4155926"/>
            <a:ext cx="6643018" cy="626269"/>
          </a:xfrm>
        </p:spPr>
        <p:txBody>
          <a:bodyPr/>
          <a:lstStyle/>
          <a:p>
            <a:r>
              <a:rPr lang="ru-RU" altLang="ru-RU" sz="1050" b="1" dirty="0">
                <a:solidFill>
                  <a:srgbClr val="025373"/>
                </a:solidFill>
                <a:latin typeface="Calibri" pitchFamily="34" charset="0"/>
              </a:rPr>
              <a:t>( пп</a:t>
            </a:r>
            <a:r>
              <a:rPr lang="ru-RU" altLang="ru-RU" sz="1050" b="1" dirty="0" smtClean="0">
                <a:solidFill>
                  <a:srgbClr val="025373"/>
                </a:solidFill>
                <a:latin typeface="Calibri" pitchFamily="34" charset="0"/>
              </a:rPr>
              <a:t>. 3 </a:t>
            </a:r>
            <a:r>
              <a:rPr lang="ru-RU" altLang="ru-RU" sz="1050" b="1" dirty="0">
                <a:solidFill>
                  <a:srgbClr val="025373"/>
                </a:solidFill>
                <a:latin typeface="Calibri" pitchFamily="34" charset="0"/>
              </a:rPr>
              <a:t>п</a:t>
            </a:r>
            <a:r>
              <a:rPr lang="ru-RU" altLang="ru-RU" sz="1050" b="1" dirty="0" smtClean="0">
                <a:solidFill>
                  <a:srgbClr val="025373"/>
                </a:solidFill>
                <a:latin typeface="Calibri" pitchFamily="34" charset="0"/>
              </a:rPr>
              <a:t>. 1 </a:t>
            </a:r>
            <a:r>
              <a:rPr lang="ru-RU" altLang="ru-RU" sz="1050" b="1" dirty="0">
                <a:solidFill>
                  <a:srgbClr val="025373"/>
                </a:solidFill>
                <a:latin typeface="Calibri" pitchFamily="34" charset="0"/>
              </a:rPr>
              <a:t>ст</a:t>
            </a:r>
            <a:r>
              <a:rPr lang="ru-RU" altLang="ru-RU" sz="1050" b="1" dirty="0" smtClean="0">
                <a:solidFill>
                  <a:srgbClr val="025373"/>
                </a:solidFill>
                <a:latin typeface="Calibri" pitchFamily="34" charset="0"/>
              </a:rPr>
              <a:t>. 162 </a:t>
            </a:r>
            <a:r>
              <a:rPr lang="ru-RU" altLang="ru-RU" sz="1050" b="1" dirty="0">
                <a:solidFill>
                  <a:srgbClr val="025373"/>
                </a:solidFill>
                <a:latin typeface="Calibri" pitchFamily="34" charset="0"/>
              </a:rPr>
              <a:t>НК РФ):</a:t>
            </a:r>
          </a:p>
          <a:p>
            <a:r>
              <a:rPr lang="ru-RU" altLang="ru-RU" sz="1050" b="1" dirty="0">
                <a:solidFill>
                  <a:srgbClr val="025373"/>
                </a:solidFill>
                <a:latin typeface="Calibri" pitchFamily="34" charset="0"/>
              </a:rPr>
              <a:t>Увеличение  налоговой базы на сумму процента (дисконта) по полученным в счет оплаты за реализованные товары (работы, услуги) облигациям и векселям</a:t>
            </a:r>
            <a:r>
              <a:rPr lang="ru-RU" altLang="ru-RU" sz="1050" dirty="0">
                <a:solidFill>
                  <a:srgbClr val="025373"/>
                </a:solidFill>
                <a:latin typeface="Calibri" pitchFamily="34" charset="0"/>
              </a:rPr>
              <a:t>.</a:t>
            </a:r>
          </a:p>
        </p:txBody>
      </p:sp>
      <p:sp>
        <p:nvSpPr>
          <p:cNvPr id="8195" name="Прямоугольник 7">
            <a:extLst>
              <a:ext uri="{FF2B5EF4-FFF2-40B4-BE49-F238E27FC236}">
                <a16:creationId xmlns="" xmlns:a16="http://schemas.microsoft.com/office/drawing/2014/main" id="{4EC3ACE9-19A4-4DF5-9CA7-07AE88A3CEAC}"/>
              </a:ext>
            </a:extLst>
          </p:cNvPr>
          <p:cNvSpPr>
            <a:spLocks noChangeArrowheads="1"/>
          </p:cNvSpPr>
          <p:nvPr/>
        </p:nvSpPr>
        <p:spPr bwMode="auto">
          <a:xfrm>
            <a:off x="755576" y="771550"/>
            <a:ext cx="7435106" cy="3293209"/>
          </a:xfrm>
          <a:prstGeom prst="rect">
            <a:avLst/>
          </a:prstGeom>
          <a:no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401241" algn="just" eaLnBrk="1" hangingPunct="1">
              <a:defRPr/>
            </a:pPr>
            <a:r>
              <a:rPr lang="ru-RU" altLang="ru-RU" sz="1600" dirty="0">
                <a:solidFill>
                  <a:srgbClr val="025373"/>
                </a:solidFill>
                <a:latin typeface="Calibri" panose="020F0502020204030204" pitchFamily="34" charset="0"/>
                <a:cs typeface="Calibri" panose="020F0502020204030204" pitchFamily="34" charset="0"/>
              </a:rPr>
              <a:t>Организация "Альфа" 26 мая реализовала организации "Бета" партию </a:t>
            </a:r>
            <a:r>
              <a:rPr lang="ru-RU" altLang="ru-RU" sz="1600" b="1" dirty="0">
                <a:solidFill>
                  <a:srgbClr val="025373"/>
                </a:solidFill>
                <a:latin typeface="Calibri" panose="020F0502020204030204" pitchFamily="34" charset="0"/>
                <a:cs typeface="Calibri" panose="020F0502020204030204" pitchFamily="34" charset="0"/>
              </a:rPr>
              <a:t>товара по цене 120 000 руб. (в том числе НДС 20 000 руб.). </a:t>
            </a:r>
          </a:p>
          <a:p>
            <a:pPr indent="401241" algn="just" eaLnBrk="1" hangingPunct="1">
              <a:defRPr/>
            </a:pPr>
            <a:r>
              <a:rPr lang="ru-RU" altLang="ru-RU" sz="1600" dirty="0">
                <a:solidFill>
                  <a:srgbClr val="025373"/>
                </a:solidFill>
                <a:latin typeface="Calibri" panose="020F0502020204030204" pitchFamily="34" charset="0"/>
                <a:cs typeface="Calibri" panose="020F0502020204030204" pitchFamily="34" charset="0"/>
              </a:rPr>
              <a:t>В счет оплаты отгруженного товара 10 июня был получен </a:t>
            </a:r>
            <a:r>
              <a:rPr lang="ru-RU" altLang="ru-RU" sz="1600" b="1" dirty="0">
                <a:solidFill>
                  <a:srgbClr val="025373"/>
                </a:solidFill>
                <a:latin typeface="Calibri" panose="020F0502020204030204" pitchFamily="34" charset="0"/>
                <a:cs typeface="Calibri" panose="020F0502020204030204" pitchFamily="34" charset="0"/>
              </a:rPr>
              <a:t>вексель организации "Бета" номиналом 120 000 руб</a:t>
            </a:r>
            <a:r>
              <a:rPr lang="ru-RU" altLang="ru-RU" sz="1600" dirty="0" smtClean="0">
                <a:solidFill>
                  <a:srgbClr val="025373"/>
                </a:solidFill>
                <a:latin typeface="Calibri" panose="020F0502020204030204" pitchFamily="34" charset="0"/>
                <a:cs typeface="Calibri" panose="020F0502020204030204" pitchFamily="34" charset="0"/>
              </a:rPr>
              <a:t>. , </a:t>
            </a:r>
            <a:r>
              <a:rPr lang="ru-RU" altLang="ru-RU" sz="1600" dirty="0">
                <a:solidFill>
                  <a:srgbClr val="025373"/>
                </a:solidFill>
                <a:latin typeface="Calibri" panose="020F0502020204030204" pitchFamily="34" charset="0"/>
                <a:cs typeface="Calibri" panose="020F0502020204030204" pitchFamily="34" charset="0"/>
              </a:rPr>
              <a:t>срок платежа по которому - "по предъявлении". Данный вексель предусматривает начисление процентов со дня, следующего за днем составления векселя, </a:t>
            </a:r>
            <a:r>
              <a:rPr lang="ru-RU" altLang="ru-RU" sz="1600" b="1" dirty="0">
                <a:solidFill>
                  <a:srgbClr val="025373"/>
                </a:solidFill>
                <a:latin typeface="Calibri" panose="020F0502020204030204" pitchFamily="34" charset="0"/>
                <a:cs typeface="Calibri" panose="020F0502020204030204" pitchFamily="34" charset="0"/>
              </a:rPr>
              <a:t>до момента погашения задолженности по векселю из расчета 20% годовых</a:t>
            </a:r>
            <a:r>
              <a:rPr lang="ru-RU" altLang="ru-RU" sz="1600" dirty="0">
                <a:solidFill>
                  <a:srgbClr val="025373"/>
                </a:solidFill>
                <a:latin typeface="Calibri" panose="020F0502020204030204" pitchFamily="34" charset="0"/>
                <a:cs typeface="Calibri" panose="020F0502020204030204" pitchFamily="34" charset="0"/>
              </a:rPr>
              <a:t>.</a:t>
            </a:r>
          </a:p>
          <a:p>
            <a:pPr indent="401241" algn="just" eaLnBrk="1" hangingPunct="1">
              <a:defRPr/>
            </a:pPr>
            <a:r>
              <a:rPr lang="ru-RU" altLang="ru-RU" sz="1600" dirty="0">
                <a:solidFill>
                  <a:srgbClr val="025373"/>
                </a:solidFill>
                <a:latin typeface="Calibri" panose="020F0502020204030204" pitchFamily="34" charset="0"/>
                <a:cs typeface="Calibri" panose="020F0502020204030204" pitchFamily="34" charset="0"/>
              </a:rPr>
              <a:t> Вексель </a:t>
            </a:r>
            <a:r>
              <a:rPr lang="ru-RU" altLang="ru-RU" sz="1600" b="1" dirty="0">
                <a:solidFill>
                  <a:srgbClr val="025373"/>
                </a:solidFill>
                <a:latin typeface="Calibri" panose="020F0502020204030204" pitchFamily="34" charset="0"/>
                <a:cs typeface="Calibri" panose="020F0502020204030204" pitchFamily="34" charset="0"/>
              </a:rPr>
              <a:t>составлен 2 июня </a:t>
            </a:r>
            <a:r>
              <a:rPr lang="ru-RU" altLang="ru-RU" sz="1600" dirty="0">
                <a:solidFill>
                  <a:srgbClr val="025373"/>
                </a:solidFill>
                <a:latin typeface="Calibri" panose="020F0502020204030204" pitchFamily="34" charset="0"/>
                <a:cs typeface="Calibri" panose="020F0502020204030204" pitchFamily="34" charset="0"/>
              </a:rPr>
              <a:t>и предъявлен организации "Бета" к </a:t>
            </a:r>
            <a:r>
              <a:rPr lang="ru-RU" altLang="ru-RU" sz="1600" b="1" dirty="0">
                <a:solidFill>
                  <a:srgbClr val="025373"/>
                </a:solidFill>
                <a:latin typeface="Calibri" panose="020F0502020204030204" pitchFamily="34" charset="0"/>
                <a:cs typeface="Calibri" panose="020F0502020204030204" pitchFamily="34" charset="0"/>
              </a:rPr>
              <a:t>оплате 26 июня </a:t>
            </a:r>
            <a:r>
              <a:rPr lang="ru-RU" altLang="ru-RU" sz="1600" dirty="0">
                <a:solidFill>
                  <a:srgbClr val="025373"/>
                </a:solidFill>
                <a:latin typeface="Calibri" panose="020F0502020204030204" pitchFamily="34" charset="0"/>
                <a:cs typeface="Calibri" panose="020F0502020204030204" pitchFamily="34" charset="0"/>
              </a:rPr>
              <a:t>и в тот же день оплачен в полной сумме, включая проценты.</a:t>
            </a:r>
          </a:p>
          <a:p>
            <a:pPr indent="401241" algn="just" eaLnBrk="1" hangingPunct="1">
              <a:defRPr/>
            </a:pPr>
            <a:r>
              <a:rPr lang="ru-RU" altLang="ru-RU" sz="1600" dirty="0">
                <a:solidFill>
                  <a:srgbClr val="025373"/>
                </a:solidFill>
                <a:latin typeface="Calibri" panose="020F0502020204030204" pitchFamily="34" charset="0"/>
                <a:cs typeface="Calibri" panose="020F0502020204030204" pitchFamily="34" charset="0"/>
              </a:rPr>
              <a:t>Предположим, что в период </a:t>
            </a:r>
            <a:r>
              <a:rPr lang="ru-RU" altLang="ru-RU" sz="1600" b="1" dirty="0">
                <a:solidFill>
                  <a:srgbClr val="025373"/>
                </a:solidFill>
                <a:latin typeface="Calibri" panose="020F0502020204030204" pitchFamily="34" charset="0"/>
                <a:cs typeface="Calibri" panose="020F0502020204030204" pitchFamily="34" charset="0"/>
              </a:rPr>
              <a:t>с 10 по 26 июня ставка </a:t>
            </a:r>
            <a:r>
              <a:rPr lang="ru-RU" altLang="ru-RU" sz="1600" dirty="0">
                <a:solidFill>
                  <a:srgbClr val="025373"/>
                </a:solidFill>
                <a:latin typeface="Calibri" panose="020F0502020204030204" pitchFamily="34" charset="0"/>
                <a:cs typeface="Calibri" panose="020F0502020204030204" pitchFamily="34" charset="0"/>
              </a:rPr>
              <a:t>рефинансирования Банка России составляла </a:t>
            </a:r>
            <a:r>
              <a:rPr lang="ru-RU" altLang="ru-RU" sz="1600" b="1" dirty="0" smtClean="0">
                <a:solidFill>
                  <a:srgbClr val="025373"/>
                </a:solidFill>
                <a:latin typeface="Calibri" panose="020F0502020204030204" pitchFamily="34" charset="0"/>
                <a:cs typeface="Calibri" panose="020F0502020204030204" pitchFamily="34" charset="0"/>
              </a:rPr>
              <a:t>11 %.</a:t>
            </a:r>
            <a:endParaRPr lang="ru-RU" altLang="ru-RU" sz="1600" b="1" dirty="0">
              <a:solidFill>
                <a:srgbClr val="025373"/>
              </a:solidFill>
              <a:latin typeface="Calibri" panose="020F0502020204030204" pitchFamily="34" charset="0"/>
              <a:cs typeface="Calibri" panose="020F0502020204030204" pitchFamily="34" charset="0"/>
            </a:endParaRPr>
          </a:p>
          <a:p>
            <a:pPr indent="401241" algn="just" eaLnBrk="1" hangingPunct="1">
              <a:defRPr/>
            </a:pPr>
            <a:r>
              <a:rPr lang="ru-RU" altLang="ru-RU" sz="1600" dirty="0">
                <a:solidFill>
                  <a:srgbClr val="025373"/>
                </a:solidFill>
                <a:latin typeface="Calibri" panose="020F0502020204030204" pitchFamily="34" charset="0"/>
                <a:cs typeface="Calibri" panose="020F0502020204030204" pitchFamily="34" charset="0"/>
              </a:rPr>
              <a:t>Следовательно, налоговая база по НДС должна увеличиться на </a:t>
            </a:r>
            <a:r>
              <a:rPr lang="ru-RU" altLang="ru-RU" sz="1600" b="1" dirty="0">
                <a:solidFill>
                  <a:srgbClr val="025373"/>
                </a:solidFill>
                <a:latin typeface="Calibri" panose="020F0502020204030204" pitchFamily="34" charset="0"/>
                <a:cs typeface="Calibri" panose="020F0502020204030204" pitchFamily="34" charset="0"/>
              </a:rPr>
              <a:t>473</a:t>
            </a:r>
            <a:r>
              <a:rPr lang="ru-RU" altLang="ru-RU" sz="1600" b="1" dirty="0" smtClean="0">
                <a:solidFill>
                  <a:srgbClr val="025373"/>
                </a:solidFill>
                <a:latin typeface="Calibri" panose="020F0502020204030204" pitchFamily="34" charset="0"/>
                <a:cs typeface="Calibri" panose="020F0502020204030204" pitchFamily="34" charset="0"/>
              </a:rPr>
              <a:t>, 42 </a:t>
            </a:r>
            <a:r>
              <a:rPr lang="ru-RU" altLang="ru-RU" sz="1600" b="1" dirty="0">
                <a:solidFill>
                  <a:srgbClr val="025373"/>
                </a:solidFill>
                <a:latin typeface="Calibri" panose="020F0502020204030204" pitchFamily="34" charset="0"/>
                <a:cs typeface="Calibri" panose="020F0502020204030204" pitchFamily="34" charset="0"/>
              </a:rPr>
              <a:t>руб. (120 000 руб. x (</a:t>
            </a:r>
            <a:r>
              <a:rPr lang="ru-RU" altLang="ru-RU" sz="1600" b="1" dirty="0" smtClean="0">
                <a:solidFill>
                  <a:srgbClr val="025373"/>
                </a:solidFill>
                <a:latin typeface="Calibri" panose="020F0502020204030204" pitchFamily="34" charset="0"/>
                <a:cs typeface="Calibri" panose="020F0502020204030204" pitchFamily="34" charset="0"/>
              </a:rPr>
              <a:t>20 % </a:t>
            </a:r>
            <a:r>
              <a:rPr lang="ru-RU" altLang="ru-RU" sz="1600" b="1" dirty="0">
                <a:solidFill>
                  <a:srgbClr val="025373"/>
                </a:solidFill>
                <a:latin typeface="Calibri" panose="020F0502020204030204" pitchFamily="34" charset="0"/>
                <a:cs typeface="Calibri" panose="020F0502020204030204" pitchFamily="34" charset="0"/>
              </a:rPr>
              <a:t>- </a:t>
            </a:r>
            <a:r>
              <a:rPr lang="ru-RU" altLang="ru-RU" sz="1600" b="1" dirty="0" smtClean="0">
                <a:solidFill>
                  <a:srgbClr val="025373"/>
                </a:solidFill>
                <a:latin typeface="Calibri" panose="020F0502020204030204" pitchFamily="34" charset="0"/>
                <a:cs typeface="Calibri" panose="020F0502020204030204" pitchFamily="34" charset="0"/>
              </a:rPr>
              <a:t>11 %) </a:t>
            </a:r>
            <a:r>
              <a:rPr lang="ru-RU" altLang="ru-RU" sz="1600" b="1" dirty="0">
                <a:solidFill>
                  <a:srgbClr val="025373"/>
                </a:solidFill>
                <a:latin typeface="Calibri" panose="020F0502020204030204" pitchFamily="34" charset="0"/>
                <a:cs typeface="Calibri" panose="020F0502020204030204" pitchFamily="34" charset="0"/>
              </a:rPr>
              <a:t>/ 365 дн. x 16 дн</a:t>
            </a:r>
            <a:r>
              <a:rPr lang="ru-RU" altLang="ru-RU" sz="1600" b="1" dirty="0" smtClean="0">
                <a:solidFill>
                  <a:srgbClr val="025373"/>
                </a:solidFill>
                <a:latin typeface="Calibri" panose="020F0502020204030204" pitchFamily="34" charset="0"/>
                <a:cs typeface="Calibri" panose="020F0502020204030204" pitchFamily="34" charset="0"/>
              </a:rPr>
              <a:t>. ).</a:t>
            </a:r>
            <a:endParaRPr lang="ru-RU" altLang="ru-RU" sz="1600" b="1" dirty="0">
              <a:solidFill>
                <a:srgbClr val="025373"/>
              </a:solidFill>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3E2B1F5-E4F2-4DE4-AF82-C8DA097FC00C}"/>
              </a:ext>
            </a:extLst>
          </p:cNvPr>
          <p:cNvSpPr>
            <a:spLocks noGrp="1"/>
          </p:cNvSpPr>
          <p:nvPr>
            <p:ph type="title"/>
          </p:nvPr>
        </p:nvSpPr>
        <p:spPr>
          <a:xfrm>
            <a:off x="1331640" y="411510"/>
            <a:ext cx="6102678" cy="857250"/>
          </a:xfrm>
        </p:spPr>
        <p:txBody>
          <a:bodyPr>
            <a:normAutofit/>
          </a:bodyPr>
          <a:lstStyle/>
          <a:p>
            <a:pPr>
              <a:defRPr/>
            </a:pPr>
            <a:r>
              <a:rPr lang="ru-RU" sz="2000" b="1" dirty="0">
                <a:solidFill>
                  <a:srgbClr val="025373"/>
                </a:solidFill>
                <a:latin typeface="Calibri" panose="020F0502020204030204" pitchFamily="34" charset="0"/>
                <a:cs typeface="Calibri" panose="020F0502020204030204" pitchFamily="34" charset="0"/>
              </a:rPr>
              <a:t>Расчет налоговой базы </a:t>
            </a:r>
            <a:br>
              <a:rPr lang="ru-RU" sz="2000" b="1" dirty="0">
                <a:solidFill>
                  <a:srgbClr val="025373"/>
                </a:solidFill>
                <a:latin typeface="Calibri" panose="020F0502020204030204" pitchFamily="34" charset="0"/>
                <a:cs typeface="Calibri" panose="020F0502020204030204" pitchFamily="34" charset="0"/>
              </a:rPr>
            </a:br>
            <a:r>
              <a:rPr lang="ru-RU" sz="2000" b="1" dirty="0">
                <a:solidFill>
                  <a:srgbClr val="025373"/>
                </a:solidFill>
                <a:latin typeface="Calibri" panose="020F0502020204030204" pitchFamily="34" charset="0"/>
                <a:cs typeface="Calibri" panose="020F0502020204030204" pitchFamily="34" charset="0"/>
              </a:rPr>
              <a:t>в по договорам в У</a:t>
            </a:r>
            <a:r>
              <a:rPr lang="ru-RU" sz="2000" b="1" dirty="0" smtClean="0">
                <a:solidFill>
                  <a:srgbClr val="025373"/>
                </a:solidFill>
                <a:latin typeface="Calibri" panose="020F0502020204030204" pitchFamily="34" charset="0"/>
                <a:cs typeface="Calibri" panose="020F0502020204030204" pitchFamily="34" charset="0"/>
              </a:rPr>
              <a:t>. Е</a:t>
            </a:r>
            <a:r>
              <a:rPr lang="ru-RU" sz="2000" b="1" dirty="0">
                <a:solidFill>
                  <a:srgbClr val="025373"/>
                </a:solidFill>
                <a:latin typeface="Calibri" panose="020F0502020204030204" pitchFamily="34" charset="0"/>
                <a:cs typeface="Calibri" panose="020F0502020204030204" pitchFamily="34" charset="0"/>
              </a:rPr>
              <a:t>.</a:t>
            </a:r>
          </a:p>
        </p:txBody>
      </p:sp>
      <p:sp>
        <p:nvSpPr>
          <p:cNvPr id="11267" name="Объект 2">
            <a:extLst>
              <a:ext uri="{FF2B5EF4-FFF2-40B4-BE49-F238E27FC236}">
                <a16:creationId xmlns="" xmlns:a16="http://schemas.microsoft.com/office/drawing/2014/main" id="{28868F08-242B-4B9A-BD06-2C148AE88C04}"/>
              </a:ext>
            </a:extLst>
          </p:cNvPr>
          <p:cNvSpPr>
            <a:spLocks noGrp="1"/>
          </p:cNvSpPr>
          <p:nvPr>
            <p:ph sz="quarter" idx="13"/>
          </p:nvPr>
        </p:nvSpPr>
        <p:spPr>
          <a:xfrm>
            <a:off x="755576" y="1491630"/>
            <a:ext cx="7632848" cy="3102991"/>
          </a:xfrm>
        </p:spPr>
        <p:txBody>
          <a:bodyPr>
            <a:normAutofit/>
          </a:bodyPr>
          <a:lstStyle/>
          <a:p>
            <a:pPr marL="33338" indent="367904" algn="just">
              <a:buNone/>
            </a:pPr>
            <a:r>
              <a:rPr lang="ru-RU" altLang="ru-RU" sz="1600" dirty="0">
                <a:solidFill>
                  <a:srgbClr val="025373"/>
                </a:solidFill>
                <a:latin typeface="Calibri" panose="020F0502020204030204" pitchFamily="34" charset="0"/>
                <a:cs typeface="Calibri" panose="020F0502020204030204" pitchFamily="34" charset="0"/>
              </a:rPr>
              <a:t>Согласно условиям договора поставки стоимость товаров - 5900 долларов США, в том числе НДС - 900 долларов США, стоимость товара без НДС - 5000 долларов США (5900 </a:t>
            </a:r>
            <a:r>
              <a:rPr lang="ru-RU" altLang="ru-RU" sz="1600" dirty="0" smtClean="0">
                <a:solidFill>
                  <a:srgbClr val="025373"/>
                </a:solidFill>
                <a:latin typeface="Calibri" panose="020F0502020204030204" pitchFamily="34" charset="0"/>
                <a:cs typeface="Calibri" panose="020F0502020204030204" pitchFamily="34" charset="0"/>
              </a:rPr>
              <a:t>дол</a:t>
            </a:r>
            <a:r>
              <a:rPr lang="ru-RU" altLang="ru-RU" sz="1600" dirty="0">
                <a:solidFill>
                  <a:srgbClr val="025373"/>
                </a:solidFill>
                <a:latin typeface="Calibri" panose="020F0502020204030204" pitchFamily="34" charset="0"/>
                <a:cs typeface="Calibri" panose="020F0502020204030204" pitchFamily="34" charset="0"/>
              </a:rPr>
              <a:t>. США - 900 </a:t>
            </a:r>
            <a:r>
              <a:rPr lang="ru-RU" altLang="ru-RU" sz="1600" dirty="0" smtClean="0">
                <a:solidFill>
                  <a:srgbClr val="025373"/>
                </a:solidFill>
                <a:latin typeface="Calibri" panose="020F0502020204030204" pitchFamily="34" charset="0"/>
                <a:cs typeface="Calibri" panose="020F0502020204030204" pitchFamily="34" charset="0"/>
              </a:rPr>
              <a:t>дол</a:t>
            </a:r>
            <a:r>
              <a:rPr lang="ru-RU" altLang="ru-RU" sz="1600" dirty="0">
                <a:solidFill>
                  <a:srgbClr val="025373"/>
                </a:solidFill>
                <a:latin typeface="Calibri" panose="020F0502020204030204" pitchFamily="34" charset="0"/>
                <a:cs typeface="Calibri" panose="020F0502020204030204" pitchFamily="34" charset="0"/>
              </a:rPr>
              <a:t>. США). Товары оплачиваются в рублях по курсу ЦБ РФ на день оплаты: 50% стоимости - авансом, </a:t>
            </a:r>
            <a:r>
              <a:rPr lang="ru-RU" altLang="ru-RU" sz="1600" dirty="0" smtClean="0">
                <a:solidFill>
                  <a:srgbClr val="025373"/>
                </a:solidFill>
                <a:latin typeface="Calibri" panose="020F0502020204030204" pitchFamily="34" charset="0"/>
                <a:cs typeface="Calibri" panose="020F0502020204030204" pitchFamily="34" charset="0"/>
              </a:rPr>
              <a:t>50 % </a:t>
            </a:r>
            <a:r>
              <a:rPr lang="ru-RU" altLang="ru-RU" sz="1600" dirty="0">
                <a:solidFill>
                  <a:srgbClr val="025373"/>
                </a:solidFill>
                <a:latin typeface="Calibri" panose="020F0502020204030204" pitchFamily="34" charset="0"/>
                <a:cs typeface="Calibri" panose="020F0502020204030204" pitchFamily="34" charset="0"/>
              </a:rPr>
              <a:t>- на следующий день после получения товара покупателем.</a:t>
            </a:r>
          </a:p>
          <a:p>
            <a:pPr marL="33338" indent="367904" algn="just">
              <a:buNone/>
            </a:pPr>
            <a:endParaRPr lang="ru-RU" altLang="ru-RU" sz="1600" dirty="0">
              <a:solidFill>
                <a:srgbClr val="025373"/>
              </a:solidFill>
              <a:latin typeface="Calibri" panose="020F0502020204030204" pitchFamily="34" charset="0"/>
              <a:cs typeface="Calibri" panose="020F0502020204030204" pitchFamily="34" charset="0"/>
            </a:endParaRPr>
          </a:p>
          <a:p>
            <a:pPr marL="33338" indent="367904" algn="just">
              <a:buNone/>
            </a:pPr>
            <a:r>
              <a:rPr lang="ru-RU" altLang="ru-RU" sz="1600" dirty="0">
                <a:solidFill>
                  <a:srgbClr val="025373"/>
                </a:solidFill>
                <a:latin typeface="Calibri" panose="020F0502020204030204" pitchFamily="34" charset="0"/>
                <a:cs typeface="Calibri" panose="020F0502020204030204" pitchFamily="34" charset="0"/>
              </a:rPr>
              <a:t>Курс рубля к доллару США, установленный ЦБ РФ, составил:</a:t>
            </a:r>
          </a:p>
          <a:p>
            <a:pPr marL="33338" indent="367904" algn="just">
              <a:buNone/>
            </a:pPr>
            <a:r>
              <a:rPr lang="ru-RU" altLang="ru-RU" sz="1600" dirty="0">
                <a:solidFill>
                  <a:srgbClr val="025373"/>
                </a:solidFill>
                <a:latin typeface="Calibri" panose="020F0502020204030204" pitchFamily="34" charset="0"/>
                <a:cs typeface="Calibri" panose="020F0502020204030204" pitchFamily="34" charset="0"/>
              </a:rPr>
              <a:t>- На дату перечисления аванса - 55 руб./</a:t>
            </a:r>
            <a:r>
              <a:rPr lang="ru-RU" altLang="ru-RU" sz="1600" dirty="0" smtClean="0">
                <a:solidFill>
                  <a:srgbClr val="025373"/>
                </a:solidFill>
                <a:latin typeface="Calibri" panose="020F0502020204030204" pitchFamily="34" charset="0"/>
                <a:cs typeface="Calibri" panose="020F0502020204030204" pitchFamily="34" charset="0"/>
              </a:rPr>
              <a:t>дол</a:t>
            </a:r>
            <a:r>
              <a:rPr lang="ru-RU" altLang="ru-RU" sz="1600" dirty="0">
                <a:solidFill>
                  <a:srgbClr val="025373"/>
                </a:solidFill>
                <a:latin typeface="Calibri" panose="020F0502020204030204" pitchFamily="34" charset="0"/>
                <a:cs typeface="Calibri" panose="020F0502020204030204" pitchFamily="34" charset="0"/>
              </a:rPr>
              <a:t>.;</a:t>
            </a:r>
          </a:p>
          <a:p>
            <a:pPr marL="33338" indent="367904" algn="just">
              <a:buNone/>
            </a:pPr>
            <a:r>
              <a:rPr lang="ru-RU" altLang="ru-RU" sz="1600" dirty="0">
                <a:solidFill>
                  <a:srgbClr val="025373"/>
                </a:solidFill>
                <a:latin typeface="Calibri" panose="020F0502020204030204" pitchFamily="34" charset="0"/>
                <a:cs typeface="Calibri" panose="020F0502020204030204" pitchFamily="34" charset="0"/>
              </a:rPr>
              <a:t>- На дату отгрузки - 55,5 руб./</a:t>
            </a:r>
            <a:r>
              <a:rPr lang="ru-RU" altLang="ru-RU" sz="1600" dirty="0" smtClean="0">
                <a:solidFill>
                  <a:srgbClr val="025373"/>
                </a:solidFill>
                <a:latin typeface="Calibri" panose="020F0502020204030204" pitchFamily="34" charset="0"/>
                <a:cs typeface="Calibri" panose="020F0502020204030204" pitchFamily="34" charset="0"/>
              </a:rPr>
              <a:t>дол</a:t>
            </a:r>
            <a:r>
              <a:rPr lang="ru-RU" altLang="ru-RU" sz="1600" dirty="0">
                <a:solidFill>
                  <a:srgbClr val="025373"/>
                </a:solidFill>
                <a:latin typeface="Calibri" panose="020F0502020204030204" pitchFamily="34" charset="0"/>
                <a:cs typeface="Calibri" panose="020F0502020204030204" pitchFamily="34" charset="0"/>
              </a:rPr>
              <a:t>.;</a:t>
            </a:r>
          </a:p>
          <a:p>
            <a:pPr marL="33338" indent="367904" algn="just">
              <a:buNone/>
            </a:pPr>
            <a:r>
              <a:rPr lang="ru-RU" altLang="ru-RU" sz="1600" dirty="0">
                <a:solidFill>
                  <a:srgbClr val="025373"/>
                </a:solidFill>
                <a:latin typeface="Calibri" panose="020F0502020204030204" pitchFamily="34" charset="0"/>
                <a:cs typeface="Calibri" panose="020F0502020204030204" pitchFamily="34" charset="0"/>
              </a:rPr>
              <a:t>- На дату перечисления оставшейся части оплаты - 55,8 руб./</a:t>
            </a:r>
            <a:r>
              <a:rPr lang="ru-RU" altLang="ru-RU" sz="1600" dirty="0" smtClean="0">
                <a:solidFill>
                  <a:srgbClr val="025373"/>
                </a:solidFill>
                <a:latin typeface="Calibri" panose="020F0502020204030204" pitchFamily="34" charset="0"/>
                <a:cs typeface="Calibri" panose="020F0502020204030204" pitchFamily="34" charset="0"/>
              </a:rPr>
              <a:t>дол</a:t>
            </a:r>
            <a:r>
              <a:rPr lang="ru-RU" altLang="ru-RU" sz="1600" dirty="0">
                <a:solidFill>
                  <a:srgbClr val="025373"/>
                </a:solidFill>
                <a:latin typeface="Calibri" panose="020F0502020204030204" pitchFamily="34" charset="0"/>
                <a:cs typeface="Calibri" panose="020F0502020204030204"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ъект 2">
            <a:extLst>
              <a:ext uri="{FF2B5EF4-FFF2-40B4-BE49-F238E27FC236}">
                <a16:creationId xmlns="" xmlns:a16="http://schemas.microsoft.com/office/drawing/2014/main" id="{E2BC2E60-CA9C-4B1D-B598-4B15C49083CA}"/>
              </a:ext>
            </a:extLst>
          </p:cNvPr>
          <p:cNvSpPr>
            <a:spLocks noGrp="1"/>
          </p:cNvSpPr>
          <p:nvPr>
            <p:ph sz="quarter" idx="13"/>
          </p:nvPr>
        </p:nvSpPr>
        <p:spPr>
          <a:xfrm>
            <a:off x="611560" y="1849040"/>
            <a:ext cx="8021738" cy="3294460"/>
          </a:xfrm>
        </p:spPr>
        <p:txBody>
          <a:bodyPr>
            <a:normAutofit/>
          </a:bodyPr>
          <a:lstStyle/>
          <a:p>
            <a:pPr marL="33338" indent="0" algn="just">
              <a:buNone/>
            </a:pPr>
            <a:r>
              <a:rPr lang="ru-RU" altLang="ru-RU" sz="1600" dirty="0">
                <a:solidFill>
                  <a:srgbClr val="025373"/>
                </a:solidFill>
                <a:latin typeface="Calibri" panose="020F0502020204030204" pitchFamily="34" charset="0"/>
                <a:cs typeface="Calibri" panose="020F0502020204030204" pitchFamily="34" charset="0"/>
              </a:rPr>
              <a:t>Аванс, полученный продавцом, составил 162 250 руб. (5900 </a:t>
            </a:r>
            <a:r>
              <a:rPr lang="ru-RU" altLang="ru-RU" sz="1600" dirty="0" smtClean="0">
                <a:solidFill>
                  <a:srgbClr val="025373"/>
                </a:solidFill>
                <a:latin typeface="Calibri" panose="020F0502020204030204" pitchFamily="34" charset="0"/>
                <a:cs typeface="Calibri" panose="020F0502020204030204" pitchFamily="34" charset="0"/>
              </a:rPr>
              <a:t>дол</a:t>
            </a:r>
            <a:r>
              <a:rPr lang="ru-RU" altLang="ru-RU" sz="1600" dirty="0">
                <a:solidFill>
                  <a:srgbClr val="025373"/>
                </a:solidFill>
                <a:latin typeface="Calibri" panose="020F0502020204030204" pitchFamily="34" charset="0"/>
                <a:cs typeface="Calibri" panose="020F0502020204030204" pitchFamily="34" charset="0"/>
              </a:rPr>
              <a:t>. x 50% x 55 руб</a:t>
            </a:r>
            <a:r>
              <a:rPr lang="ru-RU" altLang="ru-RU" sz="1600" dirty="0" smtClean="0">
                <a:solidFill>
                  <a:srgbClr val="025373"/>
                </a:solidFill>
                <a:latin typeface="Calibri" panose="020F0502020204030204" pitchFamily="34" charset="0"/>
                <a:cs typeface="Calibri" panose="020F0502020204030204" pitchFamily="34" charset="0"/>
              </a:rPr>
              <a:t>./ дол</a:t>
            </a:r>
            <a:r>
              <a:rPr lang="ru-RU" altLang="ru-RU" sz="1600" dirty="0">
                <a:solidFill>
                  <a:srgbClr val="025373"/>
                </a:solidFill>
                <a:latin typeface="Calibri" panose="020F0502020204030204" pitchFamily="34" charset="0"/>
                <a:cs typeface="Calibri" panose="020F0502020204030204" pitchFamily="34" charset="0"/>
              </a:rPr>
              <a:t>.), НДС с аванса – 27 041</a:t>
            </a:r>
            <a:r>
              <a:rPr lang="ru-RU" altLang="ru-RU" sz="1600" dirty="0" smtClean="0">
                <a:solidFill>
                  <a:srgbClr val="025373"/>
                </a:solidFill>
                <a:latin typeface="Calibri" panose="020F0502020204030204" pitchFamily="34" charset="0"/>
                <a:cs typeface="Calibri" panose="020F0502020204030204" pitchFamily="34" charset="0"/>
              </a:rPr>
              <a:t>, 67 </a:t>
            </a:r>
            <a:r>
              <a:rPr lang="ru-RU" altLang="ru-RU" sz="1600" dirty="0">
                <a:solidFill>
                  <a:srgbClr val="025373"/>
                </a:solidFill>
                <a:latin typeface="Calibri" panose="020F0502020204030204" pitchFamily="34" charset="0"/>
                <a:cs typeface="Calibri" panose="020F0502020204030204" pitchFamily="34" charset="0"/>
              </a:rPr>
              <a:t>руб. (162 250 руб. x 20</a:t>
            </a:r>
            <a:r>
              <a:rPr lang="ru-RU" altLang="ru-RU" sz="1600" dirty="0" smtClean="0">
                <a:solidFill>
                  <a:srgbClr val="025373"/>
                </a:solidFill>
                <a:latin typeface="Calibri" panose="020F0502020204030204" pitchFamily="34" charset="0"/>
                <a:cs typeface="Calibri" panose="020F0502020204030204" pitchFamily="34" charset="0"/>
              </a:rPr>
              <a:t>/ 120</a:t>
            </a:r>
            <a:r>
              <a:rPr lang="ru-RU" altLang="ru-RU" sz="1600" dirty="0">
                <a:solidFill>
                  <a:srgbClr val="025373"/>
                </a:solidFill>
                <a:latin typeface="Calibri" panose="020F0502020204030204" pitchFamily="34" charset="0"/>
                <a:cs typeface="Calibri" panose="020F0502020204030204" pitchFamily="34" charset="0"/>
              </a:rPr>
              <a:t>).</a:t>
            </a:r>
          </a:p>
          <a:p>
            <a:pPr marL="33338" indent="0" algn="just">
              <a:buNone/>
            </a:pPr>
            <a:r>
              <a:rPr lang="ru-RU" altLang="ru-RU" sz="1600" dirty="0">
                <a:solidFill>
                  <a:srgbClr val="025373"/>
                </a:solidFill>
                <a:latin typeface="Calibri" panose="020F0502020204030204" pitchFamily="34" charset="0"/>
                <a:cs typeface="Calibri" panose="020F0502020204030204" pitchFamily="34" charset="0"/>
              </a:rPr>
              <a:t>При отгрузке налоговая база составит 273 958,33 руб., в том числе:</a:t>
            </a:r>
          </a:p>
          <a:p>
            <a:pPr marL="33338" indent="0" algn="just">
              <a:buNone/>
            </a:pPr>
            <a:r>
              <a:rPr lang="ru-RU" altLang="ru-RU" sz="1600" dirty="0" smtClean="0">
                <a:solidFill>
                  <a:srgbClr val="025373"/>
                </a:solidFill>
                <a:latin typeface="Calibri" panose="020F0502020204030204" pitchFamily="34" charset="0"/>
                <a:cs typeface="Calibri" panose="020F0502020204030204" pitchFamily="34" charset="0"/>
              </a:rPr>
              <a:t>     - </a:t>
            </a:r>
            <a:r>
              <a:rPr lang="ru-RU" altLang="ru-RU" sz="1600" dirty="0">
                <a:solidFill>
                  <a:srgbClr val="025373"/>
                </a:solidFill>
                <a:latin typeface="Calibri" panose="020F0502020204030204" pitchFamily="34" charset="0"/>
                <a:cs typeface="Calibri" panose="020F0502020204030204" pitchFamily="34" charset="0"/>
              </a:rPr>
              <a:t>В части, оплаченной авансом, - 135208,33 руб. (162 250 руб. - 27 </a:t>
            </a:r>
            <a:r>
              <a:rPr lang="ru-RU" altLang="ru-RU" sz="1600" dirty="0" smtClean="0">
                <a:solidFill>
                  <a:srgbClr val="025373"/>
                </a:solidFill>
                <a:latin typeface="Calibri" panose="020F0502020204030204" pitchFamily="34" charset="0"/>
                <a:cs typeface="Calibri" panose="020F0502020204030204" pitchFamily="34" charset="0"/>
              </a:rPr>
              <a:t>041, 67 руб</a:t>
            </a:r>
            <a:r>
              <a:rPr lang="ru-RU" altLang="ru-RU" sz="1600" dirty="0">
                <a:solidFill>
                  <a:srgbClr val="025373"/>
                </a:solidFill>
                <a:latin typeface="Calibri" panose="020F0502020204030204" pitchFamily="34" charset="0"/>
                <a:cs typeface="Calibri" panose="020F0502020204030204" pitchFamily="34" charset="0"/>
              </a:rPr>
              <a:t>.);</a:t>
            </a:r>
          </a:p>
          <a:p>
            <a:pPr marL="33338" indent="0" algn="just">
              <a:buNone/>
            </a:pPr>
            <a:r>
              <a:rPr lang="ru-RU" altLang="ru-RU" sz="1600" dirty="0" smtClean="0">
                <a:solidFill>
                  <a:srgbClr val="025373"/>
                </a:solidFill>
                <a:latin typeface="Calibri" panose="020F0502020204030204" pitchFamily="34" charset="0"/>
                <a:cs typeface="Calibri" panose="020F0502020204030204" pitchFamily="34" charset="0"/>
              </a:rPr>
              <a:t>     - </a:t>
            </a:r>
            <a:r>
              <a:rPr lang="ru-RU" altLang="ru-RU" sz="1600" dirty="0">
                <a:solidFill>
                  <a:srgbClr val="025373"/>
                </a:solidFill>
                <a:latin typeface="Calibri" panose="020F0502020204030204" pitchFamily="34" charset="0"/>
                <a:cs typeface="Calibri" panose="020F0502020204030204" pitchFamily="34" charset="0"/>
              </a:rPr>
              <a:t>В неоплаченной части - 138 750 руб. (5000 </a:t>
            </a:r>
            <a:r>
              <a:rPr lang="ru-RU" altLang="ru-RU" sz="1600" dirty="0" smtClean="0">
                <a:solidFill>
                  <a:srgbClr val="025373"/>
                </a:solidFill>
                <a:latin typeface="Calibri" panose="020F0502020204030204" pitchFamily="34" charset="0"/>
                <a:cs typeface="Calibri" panose="020F0502020204030204" pitchFamily="34" charset="0"/>
              </a:rPr>
              <a:t>дол</a:t>
            </a:r>
            <a:r>
              <a:rPr lang="ru-RU" altLang="ru-RU" sz="1600" dirty="0">
                <a:solidFill>
                  <a:srgbClr val="025373"/>
                </a:solidFill>
                <a:latin typeface="Calibri" panose="020F0502020204030204" pitchFamily="34" charset="0"/>
                <a:cs typeface="Calibri" panose="020F0502020204030204" pitchFamily="34" charset="0"/>
              </a:rPr>
              <a:t>. x </a:t>
            </a:r>
            <a:r>
              <a:rPr lang="ru-RU" altLang="ru-RU" sz="1600" dirty="0" smtClean="0">
                <a:solidFill>
                  <a:srgbClr val="025373"/>
                </a:solidFill>
                <a:latin typeface="Calibri" panose="020F0502020204030204" pitchFamily="34" charset="0"/>
                <a:cs typeface="Calibri" panose="020F0502020204030204" pitchFamily="34" charset="0"/>
              </a:rPr>
              <a:t>50 % </a:t>
            </a:r>
            <a:r>
              <a:rPr lang="ru-RU" altLang="ru-RU" sz="1600" dirty="0">
                <a:solidFill>
                  <a:srgbClr val="025373"/>
                </a:solidFill>
                <a:latin typeface="Calibri" panose="020F0502020204030204" pitchFamily="34" charset="0"/>
                <a:cs typeface="Calibri" panose="020F0502020204030204" pitchFamily="34" charset="0"/>
              </a:rPr>
              <a:t>x 55</a:t>
            </a:r>
            <a:r>
              <a:rPr lang="ru-RU" altLang="ru-RU" sz="1600" dirty="0" smtClean="0">
                <a:solidFill>
                  <a:srgbClr val="025373"/>
                </a:solidFill>
                <a:latin typeface="Calibri" panose="020F0502020204030204" pitchFamily="34" charset="0"/>
                <a:cs typeface="Calibri" panose="020F0502020204030204" pitchFamily="34" charset="0"/>
              </a:rPr>
              <a:t>, 5 </a:t>
            </a:r>
            <a:r>
              <a:rPr lang="ru-RU" altLang="ru-RU" sz="1600" dirty="0">
                <a:solidFill>
                  <a:srgbClr val="025373"/>
                </a:solidFill>
                <a:latin typeface="Calibri" panose="020F0502020204030204" pitchFamily="34" charset="0"/>
                <a:cs typeface="Calibri" panose="020F0502020204030204" pitchFamily="34" charset="0"/>
              </a:rPr>
              <a:t>руб</a:t>
            </a:r>
            <a:r>
              <a:rPr lang="ru-RU" altLang="ru-RU" sz="1600" dirty="0" smtClean="0">
                <a:solidFill>
                  <a:srgbClr val="025373"/>
                </a:solidFill>
                <a:latin typeface="Calibri" panose="020F0502020204030204" pitchFamily="34" charset="0"/>
                <a:cs typeface="Calibri" panose="020F0502020204030204" pitchFamily="34" charset="0"/>
              </a:rPr>
              <a:t>./ дол. ).</a:t>
            </a:r>
            <a:endParaRPr lang="ru-RU" altLang="ru-RU" sz="1600" dirty="0">
              <a:solidFill>
                <a:srgbClr val="025373"/>
              </a:solidFill>
              <a:latin typeface="Calibri" panose="020F0502020204030204" pitchFamily="34" charset="0"/>
              <a:cs typeface="Calibri" panose="020F0502020204030204" pitchFamily="34" charset="0"/>
            </a:endParaRPr>
          </a:p>
          <a:p>
            <a:pPr marL="33338" indent="0" algn="just">
              <a:buNone/>
            </a:pPr>
            <a:r>
              <a:rPr lang="ru-RU" altLang="ru-RU" sz="1600" dirty="0">
                <a:solidFill>
                  <a:srgbClr val="025373"/>
                </a:solidFill>
                <a:latin typeface="Calibri" panose="020F0502020204030204" pitchFamily="34" charset="0"/>
                <a:cs typeface="Calibri" panose="020F0502020204030204" pitchFamily="34" charset="0"/>
              </a:rPr>
              <a:t>Сумма налога, исчисленная со всей стоимости товара, - 54791</a:t>
            </a:r>
            <a:r>
              <a:rPr lang="ru-RU" altLang="ru-RU" sz="1600" dirty="0" smtClean="0">
                <a:solidFill>
                  <a:srgbClr val="025373"/>
                </a:solidFill>
                <a:latin typeface="Calibri" panose="020F0502020204030204" pitchFamily="34" charset="0"/>
                <a:cs typeface="Calibri" panose="020F0502020204030204" pitchFamily="34" charset="0"/>
              </a:rPr>
              <a:t>, 66 </a:t>
            </a:r>
            <a:r>
              <a:rPr lang="ru-RU" altLang="ru-RU" sz="1600" dirty="0">
                <a:solidFill>
                  <a:srgbClr val="025373"/>
                </a:solidFill>
                <a:latin typeface="Calibri" panose="020F0502020204030204" pitchFamily="34" charset="0"/>
                <a:cs typeface="Calibri" panose="020F0502020204030204" pitchFamily="34" charset="0"/>
              </a:rPr>
              <a:t>руб. При этом</a:t>
            </a:r>
          </a:p>
          <a:p>
            <a:pPr marL="33338" indent="0" algn="just">
              <a:buNone/>
            </a:pPr>
            <a:r>
              <a:rPr lang="ru-RU" altLang="ru-RU" sz="1600" dirty="0">
                <a:solidFill>
                  <a:srgbClr val="025373"/>
                </a:solidFill>
                <a:latin typeface="Calibri" panose="020F0502020204030204" pitchFamily="34" charset="0"/>
                <a:cs typeface="Calibri" panose="020F0502020204030204" pitchFamily="34" charset="0"/>
              </a:rPr>
              <a:t>продавец принимает к вычету НДС, исчисленный с аванса, в сумме 27 041</a:t>
            </a:r>
            <a:r>
              <a:rPr lang="ru-RU" altLang="ru-RU" sz="1600" dirty="0" smtClean="0">
                <a:solidFill>
                  <a:srgbClr val="025373"/>
                </a:solidFill>
                <a:latin typeface="Calibri" panose="020F0502020204030204" pitchFamily="34" charset="0"/>
                <a:cs typeface="Calibri" panose="020F0502020204030204" pitchFamily="34" charset="0"/>
              </a:rPr>
              <a:t>, 67 руб</a:t>
            </a:r>
            <a:r>
              <a:rPr lang="ru-RU" altLang="ru-RU" sz="1600" dirty="0">
                <a:solidFill>
                  <a:srgbClr val="025373"/>
                </a:solidFill>
                <a:latin typeface="Calibri" panose="020F0502020204030204" pitchFamily="34" charset="0"/>
                <a:cs typeface="Calibri" panose="020F0502020204030204" pitchFamily="34" charset="0"/>
              </a:rPr>
              <a:t>.</a:t>
            </a:r>
          </a:p>
          <a:p>
            <a:pPr marL="33338" indent="0" algn="just">
              <a:buNone/>
            </a:pPr>
            <a:endParaRPr lang="ru-RU" altLang="ru-RU" sz="1600" dirty="0">
              <a:solidFill>
                <a:srgbClr val="025373"/>
              </a:solidFill>
              <a:latin typeface="Calibri" panose="020F0502020204030204" pitchFamily="34" charset="0"/>
              <a:cs typeface="Calibri" panose="020F0502020204030204" pitchFamily="34" charset="0"/>
            </a:endParaRPr>
          </a:p>
        </p:txBody>
      </p:sp>
      <p:sp>
        <p:nvSpPr>
          <p:cNvPr id="4" name="Заголовок 1">
            <a:extLst>
              <a:ext uri="{FF2B5EF4-FFF2-40B4-BE49-F238E27FC236}">
                <a16:creationId xmlns="" xmlns:a16="http://schemas.microsoft.com/office/drawing/2014/main" id="{B903392D-4978-4AB3-BB1A-9E7F70C54AD6}"/>
              </a:ext>
            </a:extLst>
          </p:cNvPr>
          <p:cNvSpPr>
            <a:spLocks noGrp="1"/>
          </p:cNvSpPr>
          <p:nvPr>
            <p:ph type="title"/>
          </p:nvPr>
        </p:nvSpPr>
        <p:spPr>
          <a:xfrm>
            <a:off x="1475656" y="699542"/>
            <a:ext cx="5670630" cy="857250"/>
          </a:xfrm>
        </p:spPr>
        <p:txBody>
          <a:bodyPr/>
          <a:lstStyle/>
          <a:p>
            <a:pPr algn="ctr" eaLnBrk="1" hangingPunct="1">
              <a:buFont typeface="Georgia" panose="02040502050405020303" pitchFamily="18" charset="0"/>
              <a:buNone/>
              <a:defRPr/>
            </a:pPr>
            <a:r>
              <a:rPr lang="ru-RU" sz="2100" b="1" dirty="0">
                <a:solidFill>
                  <a:srgbClr val="025373"/>
                </a:solidFill>
                <a:latin typeface="Calibri" panose="020F0502020204030204" pitchFamily="34" charset="0"/>
                <a:cs typeface="Calibri" panose="020F0502020204030204" pitchFamily="34" charset="0"/>
              </a:rPr>
              <a:t>Расчет налоговой  базы </a:t>
            </a:r>
            <a:br>
              <a:rPr lang="ru-RU" sz="2100" b="1" dirty="0">
                <a:solidFill>
                  <a:srgbClr val="025373"/>
                </a:solidFill>
                <a:latin typeface="Calibri" panose="020F0502020204030204" pitchFamily="34" charset="0"/>
                <a:cs typeface="Calibri" panose="020F0502020204030204" pitchFamily="34" charset="0"/>
              </a:rPr>
            </a:br>
            <a:r>
              <a:rPr lang="ru-RU" sz="2100" b="1" dirty="0">
                <a:solidFill>
                  <a:srgbClr val="025373"/>
                </a:solidFill>
                <a:latin typeface="Calibri" panose="020F0502020204030204" pitchFamily="34" charset="0"/>
                <a:cs typeface="Calibri" panose="020F0502020204030204" pitchFamily="34" charset="0"/>
              </a:rPr>
              <a:t>в по договорам в У</a:t>
            </a:r>
            <a:r>
              <a:rPr lang="ru-RU" sz="2100" b="1" dirty="0" smtClean="0">
                <a:solidFill>
                  <a:srgbClr val="025373"/>
                </a:solidFill>
                <a:latin typeface="Calibri" panose="020F0502020204030204" pitchFamily="34" charset="0"/>
                <a:cs typeface="Calibri" panose="020F0502020204030204" pitchFamily="34" charset="0"/>
              </a:rPr>
              <a:t>. Е</a:t>
            </a:r>
            <a:r>
              <a:rPr lang="ru-RU" sz="2100" b="1" dirty="0">
                <a:solidFill>
                  <a:srgbClr val="025373"/>
                </a:solidFill>
                <a:latin typeface="Calibri" panose="020F0502020204030204" pitchFamily="34" charset="0"/>
                <a:cs typeface="Calibri" panose="020F0502020204030204"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FF2B5EF4-FFF2-40B4-BE49-F238E27FC236}">
                <a16:creationId xmlns="" xmlns:a16="http://schemas.microsoft.com/office/drawing/2014/main" id="{DD1FEE82-4947-4999-94DD-89F037AC65C3}"/>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607789"/>
            <a:ext cx="7442840" cy="3980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1630</TotalTime>
  <Words>2501</Words>
  <Application>Microsoft Office PowerPoint</Application>
  <PresentationFormat>Экран (16:9)</PresentationFormat>
  <Paragraphs>284</Paragraphs>
  <Slides>37</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Слайд 1</vt:lpstr>
      <vt:lpstr>Расчет НДС к уплате в бюджет</vt:lpstr>
      <vt:lpstr>Слайд 3</vt:lpstr>
      <vt:lpstr>Слайд 4</vt:lpstr>
      <vt:lpstr>Слайд 5</vt:lpstr>
      <vt:lpstr>Слайд 6</vt:lpstr>
      <vt:lpstr>Расчет налоговой базы  в по договорам в У. Е.</vt:lpstr>
      <vt:lpstr>Расчет налоговой  базы  в по договорам в У. Е.</vt:lpstr>
      <vt:lpstr>Слайд 9</vt:lpstr>
      <vt:lpstr>Слайд 10</vt:lpstr>
      <vt:lpstr>Слайд 11</vt:lpstr>
      <vt:lpstr>Суть раздельного учета НДС</vt:lpstr>
      <vt:lpstr>Методика раздельного учета</vt:lpstr>
      <vt:lpstr>Слайд 14</vt:lpstr>
      <vt:lpstr>Слайд 15</vt:lpstr>
      <vt:lpstr>Слайд 16</vt:lpstr>
      <vt:lpstr>Строительно-монтажные работы для собственного потребления</vt:lpstr>
      <vt:lpstr>Слайд 18</vt:lpstr>
      <vt:lpstr>Слайд 19</vt:lpstr>
      <vt:lpstr>Восстановление НДС по основным средствам</vt:lpstr>
      <vt:lpstr>Как рассчитать НДС к восстановлению  по недвижимости  </vt:lpstr>
      <vt:lpstr>Как рассчитать НДС к восстановлению по недвижимости</vt:lpstr>
      <vt:lpstr>Слайд 23</vt:lpstr>
      <vt:lpstr>Слайд 24</vt:lpstr>
      <vt:lpstr>Слайд 25</vt:lpstr>
      <vt:lpstr>Слайд 26</vt:lpstr>
      <vt:lpstr>Слайд 27</vt:lpstr>
      <vt:lpstr>Слайд 28</vt:lpstr>
      <vt:lpstr>Уступка права требования первоначальным кредитором</vt:lpstr>
      <vt:lpstr>Слайд 30</vt:lpstr>
      <vt:lpstr>Уступка права требования новым кредитором</vt:lpstr>
      <vt:lpstr>Слайд 32</vt:lpstr>
      <vt:lpstr>Слайд 33</vt:lpstr>
      <vt:lpstr>Слайд 34</vt:lpstr>
      <vt:lpstr>Слайд 35</vt:lpstr>
      <vt:lpstr>Слайд 36</vt:lpstr>
      <vt:lpstr>Слайд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kekus</dc:creator>
  <cp:lastModifiedBy>ruseckaya</cp:lastModifiedBy>
  <cp:revision>440</cp:revision>
  <cp:lastPrinted>2021-11-02T18:56:30Z</cp:lastPrinted>
  <dcterms:created xsi:type="dcterms:W3CDTF">2017-09-21T06:11:21Z</dcterms:created>
  <dcterms:modified xsi:type="dcterms:W3CDTF">2022-11-11T13:05:58Z</dcterms:modified>
</cp:coreProperties>
</file>