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0"/>
  </p:notesMasterIdLst>
  <p:handoutMasterIdLst>
    <p:handoutMasterId r:id="rId231"/>
  </p:handoutMasterIdLst>
  <p:sldIdLst>
    <p:sldId id="256" r:id="rId2"/>
    <p:sldId id="295" r:id="rId3"/>
    <p:sldId id="1006" r:id="rId4"/>
    <p:sldId id="920" r:id="rId5"/>
    <p:sldId id="921" r:id="rId6"/>
    <p:sldId id="922" r:id="rId7"/>
    <p:sldId id="923" r:id="rId8"/>
    <p:sldId id="924" r:id="rId9"/>
    <p:sldId id="925" r:id="rId10"/>
    <p:sldId id="926" r:id="rId11"/>
    <p:sldId id="927" r:id="rId12"/>
    <p:sldId id="928" r:id="rId13"/>
    <p:sldId id="929" r:id="rId14"/>
    <p:sldId id="930" r:id="rId15"/>
    <p:sldId id="931" r:id="rId16"/>
    <p:sldId id="932" r:id="rId17"/>
    <p:sldId id="933" r:id="rId18"/>
    <p:sldId id="934" r:id="rId19"/>
    <p:sldId id="935" r:id="rId20"/>
    <p:sldId id="936" r:id="rId21"/>
    <p:sldId id="937" r:id="rId22"/>
    <p:sldId id="938" r:id="rId23"/>
    <p:sldId id="939" r:id="rId24"/>
    <p:sldId id="940" r:id="rId25"/>
    <p:sldId id="941" r:id="rId26"/>
    <p:sldId id="942" r:id="rId27"/>
    <p:sldId id="943" r:id="rId28"/>
    <p:sldId id="944" r:id="rId29"/>
    <p:sldId id="945" r:id="rId30"/>
    <p:sldId id="946" r:id="rId31"/>
    <p:sldId id="947" r:id="rId32"/>
    <p:sldId id="948" r:id="rId33"/>
    <p:sldId id="949" r:id="rId34"/>
    <p:sldId id="950" r:id="rId35"/>
    <p:sldId id="951" r:id="rId36"/>
    <p:sldId id="952" r:id="rId37"/>
    <p:sldId id="953" r:id="rId38"/>
    <p:sldId id="954" r:id="rId39"/>
    <p:sldId id="955" r:id="rId40"/>
    <p:sldId id="1007" r:id="rId41"/>
    <p:sldId id="1008" r:id="rId42"/>
    <p:sldId id="1009" r:id="rId43"/>
    <p:sldId id="1010" r:id="rId44"/>
    <p:sldId id="1011" r:id="rId45"/>
    <p:sldId id="1012" r:id="rId46"/>
    <p:sldId id="956" r:id="rId47"/>
    <p:sldId id="957" r:id="rId48"/>
    <p:sldId id="958" r:id="rId49"/>
    <p:sldId id="959" r:id="rId50"/>
    <p:sldId id="960" r:id="rId51"/>
    <p:sldId id="961" r:id="rId52"/>
    <p:sldId id="962" r:id="rId53"/>
    <p:sldId id="963" r:id="rId54"/>
    <p:sldId id="964" r:id="rId55"/>
    <p:sldId id="965" r:id="rId56"/>
    <p:sldId id="966" r:id="rId57"/>
    <p:sldId id="967" r:id="rId58"/>
    <p:sldId id="968" r:id="rId59"/>
    <p:sldId id="969" r:id="rId60"/>
    <p:sldId id="970" r:id="rId61"/>
    <p:sldId id="971" r:id="rId62"/>
    <p:sldId id="972" r:id="rId63"/>
    <p:sldId id="973" r:id="rId64"/>
    <p:sldId id="974" r:id="rId65"/>
    <p:sldId id="975" r:id="rId66"/>
    <p:sldId id="976" r:id="rId67"/>
    <p:sldId id="977" r:id="rId68"/>
    <p:sldId id="978" r:id="rId69"/>
    <p:sldId id="979" r:id="rId70"/>
    <p:sldId id="980" r:id="rId71"/>
    <p:sldId id="981" r:id="rId72"/>
    <p:sldId id="982" r:id="rId73"/>
    <p:sldId id="983" r:id="rId74"/>
    <p:sldId id="984" r:id="rId75"/>
    <p:sldId id="985" r:id="rId76"/>
    <p:sldId id="986" r:id="rId77"/>
    <p:sldId id="987" r:id="rId78"/>
    <p:sldId id="988" r:id="rId79"/>
    <p:sldId id="989" r:id="rId80"/>
    <p:sldId id="990" r:id="rId81"/>
    <p:sldId id="991" r:id="rId82"/>
    <p:sldId id="992" r:id="rId83"/>
    <p:sldId id="993" r:id="rId84"/>
    <p:sldId id="994" r:id="rId85"/>
    <p:sldId id="995" r:id="rId86"/>
    <p:sldId id="996" r:id="rId87"/>
    <p:sldId id="997" r:id="rId88"/>
    <p:sldId id="998" r:id="rId89"/>
    <p:sldId id="999" r:id="rId90"/>
    <p:sldId id="1000" r:id="rId91"/>
    <p:sldId id="1001" r:id="rId92"/>
    <p:sldId id="1002" r:id="rId93"/>
    <p:sldId id="1003" r:id="rId94"/>
    <p:sldId id="1004" r:id="rId95"/>
    <p:sldId id="624" r:id="rId96"/>
    <p:sldId id="653" r:id="rId97"/>
    <p:sldId id="771" r:id="rId98"/>
    <p:sldId id="887" r:id="rId99"/>
    <p:sldId id="888" r:id="rId100"/>
    <p:sldId id="889" r:id="rId101"/>
    <p:sldId id="890" r:id="rId102"/>
    <p:sldId id="654" r:id="rId103"/>
    <p:sldId id="656" r:id="rId104"/>
    <p:sldId id="657" r:id="rId105"/>
    <p:sldId id="658" r:id="rId106"/>
    <p:sldId id="659" r:id="rId107"/>
    <p:sldId id="660" r:id="rId108"/>
    <p:sldId id="661" r:id="rId109"/>
    <p:sldId id="917" r:id="rId110"/>
    <p:sldId id="665" r:id="rId111"/>
    <p:sldId id="669" r:id="rId112"/>
    <p:sldId id="666" r:id="rId113"/>
    <p:sldId id="667" r:id="rId114"/>
    <p:sldId id="662" r:id="rId115"/>
    <p:sldId id="663" r:id="rId116"/>
    <p:sldId id="664" r:id="rId117"/>
    <p:sldId id="630" r:id="rId118"/>
    <p:sldId id="632" r:id="rId119"/>
    <p:sldId id="631" r:id="rId120"/>
    <p:sldId id="629" r:id="rId121"/>
    <p:sldId id="634" r:id="rId122"/>
    <p:sldId id="635" r:id="rId123"/>
    <p:sldId id="638" r:id="rId124"/>
    <p:sldId id="639" r:id="rId125"/>
    <p:sldId id="642" r:id="rId126"/>
    <p:sldId id="628" r:id="rId127"/>
    <p:sldId id="643" r:id="rId128"/>
    <p:sldId id="644" r:id="rId129"/>
    <p:sldId id="640" r:id="rId130"/>
    <p:sldId id="641" r:id="rId131"/>
    <p:sldId id="645" r:id="rId132"/>
    <p:sldId id="646" r:id="rId133"/>
    <p:sldId id="647" r:id="rId134"/>
    <p:sldId id="648" r:id="rId135"/>
    <p:sldId id="649" r:id="rId136"/>
    <p:sldId id="650" r:id="rId137"/>
    <p:sldId id="637" r:id="rId138"/>
    <p:sldId id="625" r:id="rId139"/>
    <p:sldId id="652" r:id="rId140"/>
    <p:sldId id="772" r:id="rId141"/>
    <p:sldId id="651" r:id="rId142"/>
    <p:sldId id="626" r:id="rId143"/>
    <p:sldId id="627" r:id="rId144"/>
    <p:sldId id="598" r:id="rId145"/>
    <p:sldId id="918" r:id="rId146"/>
    <p:sldId id="919" r:id="rId147"/>
    <p:sldId id="668" r:id="rId148"/>
    <p:sldId id="679" r:id="rId149"/>
    <p:sldId id="680" r:id="rId150"/>
    <p:sldId id="670" r:id="rId151"/>
    <p:sldId id="671" r:id="rId152"/>
    <p:sldId id="672" r:id="rId153"/>
    <p:sldId id="673" r:id="rId154"/>
    <p:sldId id="674" r:id="rId155"/>
    <p:sldId id="675" r:id="rId156"/>
    <p:sldId id="676" r:id="rId157"/>
    <p:sldId id="677" r:id="rId158"/>
    <p:sldId id="678" r:id="rId159"/>
    <p:sldId id="681" r:id="rId160"/>
    <p:sldId id="696" r:id="rId161"/>
    <p:sldId id="682" r:id="rId162"/>
    <p:sldId id="724" r:id="rId163"/>
    <p:sldId id="725" r:id="rId164"/>
    <p:sldId id="726" r:id="rId165"/>
    <p:sldId id="727" r:id="rId166"/>
    <p:sldId id="683" r:id="rId167"/>
    <p:sldId id="714" r:id="rId168"/>
    <p:sldId id="684" r:id="rId169"/>
    <p:sldId id="715" r:id="rId170"/>
    <p:sldId id="716" r:id="rId171"/>
    <p:sldId id="717" r:id="rId172"/>
    <p:sldId id="718" r:id="rId173"/>
    <p:sldId id="719" r:id="rId174"/>
    <p:sldId id="720" r:id="rId175"/>
    <p:sldId id="723" r:id="rId176"/>
    <p:sldId id="689" r:id="rId177"/>
    <p:sldId id="721" r:id="rId178"/>
    <p:sldId id="722" r:id="rId179"/>
    <p:sldId id="690" r:id="rId180"/>
    <p:sldId id="693" r:id="rId181"/>
    <p:sldId id="694" r:id="rId182"/>
    <p:sldId id="695" r:id="rId183"/>
    <p:sldId id="697" r:id="rId184"/>
    <p:sldId id="698" r:id="rId185"/>
    <p:sldId id="699" r:id="rId186"/>
    <p:sldId id="700" r:id="rId187"/>
    <p:sldId id="701" r:id="rId188"/>
    <p:sldId id="702" r:id="rId189"/>
    <p:sldId id="703" r:id="rId190"/>
    <p:sldId id="704" r:id="rId191"/>
    <p:sldId id="705" r:id="rId192"/>
    <p:sldId id="706" r:id="rId193"/>
    <p:sldId id="713" r:id="rId194"/>
    <p:sldId id="707" r:id="rId195"/>
    <p:sldId id="708" r:id="rId196"/>
    <p:sldId id="709" r:id="rId197"/>
    <p:sldId id="710" r:id="rId198"/>
    <p:sldId id="711" r:id="rId199"/>
    <p:sldId id="728" r:id="rId200"/>
    <p:sldId id="595" r:id="rId201"/>
    <p:sldId id="730" r:id="rId202"/>
    <p:sldId id="594" r:id="rId203"/>
    <p:sldId id="729" r:id="rId204"/>
    <p:sldId id="737" r:id="rId205"/>
    <p:sldId id="736" r:id="rId206"/>
    <p:sldId id="735" r:id="rId207"/>
    <p:sldId id="731" r:id="rId208"/>
    <p:sldId id="738" r:id="rId209"/>
    <p:sldId id="739" r:id="rId210"/>
    <p:sldId id="740" r:id="rId211"/>
    <p:sldId id="741" r:id="rId212"/>
    <p:sldId id="742" r:id="rId213"/>
    <p:sldId id="748" r:id="rId214"/>
    <p:sldId id="749" r:id="rId215"/>
    <p:sldId id="751" r:id="rId216"/>
    <p:sldId id="753" r:id="rId217"/>
    <p:sldId id="754" r:id="rId218"/>
    <p:sldId id="755" r:id="rId219"/>
    <p:sldId id="756" r:id="rId220"/>
    <p:sldId id="752" r:id="rId221"/>
    <p:sldId id="750" r:id="rId222"/>
    <p:sldId id="655" r:id="rId223"/>
    <p:sldId id="743" r:id="rId224"/>
    <p:sldId id="747" r:id="rId225"/>
    <p:sldId id="746" r:id="rId226"/>
    <p:sldId id="745" r:id="rId227"/>
    <p:sldId id="744" r:id="rId228"/>
    <p:sldId id="892" r:id="rId229"/>
  </p:sldIdLst>
  <p:sldSz cx="12190413"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p:scale>
          <a:sx n="70" d="100"/>
          <a:sy n="70" d="100"/>
        </p:scale>
        <p:origin x="-1066"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notesMaster" Target="notesMasters/notesMaster1.xml"/><Relationship Id="rId235"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5185B-6DE9-459C-B643-A59DC1350B85}" type="doc">
      <dgm:prSet loTypeId="urn:microsoft.com/office/officeart/2005/8/layout/hierarchy3" loCatId="relationship" qsTypeId="urn:microsoft.com/office/officeart/2005/8/quickstyle/simple1#1" qsCatId="simple" csTypeId="urn:microsoft.com/office/officeart/2005/8/colors/accent1_2#1" csCatId="accent1" phldr="1"/>
      <dgm:spPr/>
      <dgm:t>
        <a:bodyPr/>
        <a:lstStyle/>
        <a:p>
          <a:endParaRPr lang="ru-RU"/>
        </a:p>
      </dgm:t>
    </dgm:pt>
    <dgm:pt modelId="{59A9AD9B-D809-4A5C-ADED-3C523509BB02}">
      <dgm:prSet phldrT="[Текст]"/>
      <dgm:spPr/>
      <dgm:t>
        <a:bodyPr/>
        <a:lstStyle/>
        <a:p>
          <a:r>
            <a:rPr lang="ru-RU" dirty="0" smtClean="0">
              <a:latin typeface="+mj-lt"/>
              <a:ea typeface="Calibri"/>
              <a:cs typeface="Times New Roman"/>
            </a:rPr>
            <a:t>Когда продавец (комитент, принципал)</a:t>
          </a:r>
          <a:endParaRPr lang="ru-RU" dirty="0">
            <a:latin typeface="+mj-lt"/>
          </a:endParaRPr>
        </a:p>
      </dgm:t>
    </dgm:pt>
    <dgm:pt modelId="{3DE6B4D4-EA94-4F38-957D-A8050285C0C9}" type="parTrans" cxnId="{C4F369F3-61DE-487F-8791-4960D6EA412A}">
      <dgm:prSet/>
      <dgm:spPr/>
      <dgm:t>
        <a:bodyPr/>
        <a:lstStyle/>
        <a:p>
          <a:endParaRPr lang="ru-RU"/>
        </a:p>
      </dgm:t>
    </dgm:pt>
    <dgm:pt modelId="{A8F4C3A1-8970-45BB-B1DF-B8DDCA8832FF}" type="sibTrans" cxnId="{C4F369F3-61DE-487F-8791-4960D6EA412A}">
      <dgm:prSet/>
      <dgm:spPr/>
      <dgm:t>
        <a:bodyPr/>
        <a:lstStyle/>
        <a:p>
          <a:endParaRPr lang="ru-RU"/>
        </a:p>
      </dgm:t>
    </dgm:pt>
    <dgm:pt modelId="{5B83F2CB-A45C-4157-993C-C69FC0C3AC47}">
      <dgm:prSet phldrT="[Текст]" custT="1"/>
      <dgm:spPr/>
      <dgm:t>
        <a:bodyPr/>
        <a:lstStyle/>
        <a:p>
          <a:r>
            <a:rPr lang="ru-RU" sz="1400" dirty="0" err="1" smtClean="0">
              <a:latin typeface="+mn-lt"/>
              <a:ea typeface="Calibri"/>
              <a:cs typeface="Times New Roman"/>
            </a:rPr>
            <a:t>спецрежимник</a:t>
          </a:r>
          <a:r>
            <a:rPr lang="ru-RU" sz="1400" dirty="0" smtClean="0">
              <a:latin typeface="+mn-lt"/>
              <a:ea typeface="Calibri"/>
              <a:cs typeface="Times New Roman"/>
            </a:rPr>
            <a:t>, ИП на патенте или </a:t>
          </a:r>
          <a:r>
            <a:rPr lang="ru-RU" sz="1400" dirty="0" err="1" smtClean="0">
              <a:latin typeface="+mn-lt"/>
              <a:ea typeface="Calibri"/>
              <a:cs typeface="Times New Roman"/>
            </a:rPr>
            <a:t>самозанятый</a:t>
          </a:r>
          <a:r>
            <a:rPr lang="ru-RU" sz="1400" dirty="0" smtClean="0">
              <a:latin typeface="+mn-lt"/>
              <a:ea typeface="Calibri"/>
              <a:cs typeface="Times New Roman"/>
            </a:rPr>
            <a:t>;</a:t>
          </a:r>
        </a:p>
        <a:p>
          <a:r>
            <a:rPr lang="ru-RU" sz="1400" dirty="0" smtClean="0">
              <a:latin typeface="+mn-lt"/>
              <a:cs typeface="Times New Roman"/>
            </a:rPr>
            <a:t>физическое лицо</a:t>
          </a:r>
          <a:endParaRPr lang="ru-RU" sz="1400" dirty="0">
            <a:latin typeface="+mn-lt"/>
          </a:endParaRPr>
        </a:p>
      </dgm:t>
    </dgm:pt>
    <dgm:pt modelId="{588F8851-AAEE-43A4-850B-DDE0C13753DD}" type="parTrans" cxnId="{B1A599E1-2B54-4979-97FC-9EA9544784D1}">
      <dgm:prSet/>
      <dgm:spPr/>
      <dgm:t>
        <a:bodyPr/>
        <a:lstStyle/>
        <a:p>
          <a:endParaRPr lang="ru-RU"/>
        </a:p>
      </dgm:t>
    </dgm:pt>
    <dgm:pt modelId="{9F2B90B0-4CC4-45F3-AA0F-CFC02B2D04FE}" type="sibTrans" cxnId="{B1A599E1-2B54-4979-97FC-9EA9544784D1}">
      <dgm:prSet/>
      <dgm:spPr/>
      <dgm:t>
        <a:bodyPr/>
        <a:lstStyle/>
        <a:p>
          <a:endParaRPr lang="ru-RU"/>
        </a:p>
      </dgm:t>
    </dgm:pt>
    <dgm:pt modelId="{A8045A79-FC6D-416C-ADE5-0B9BDEE1EAB2}">
      <dgm:prSet phldrT="[Текст]" custT="1"/>
      <dgm:spPr/>
      <dgm:t>
        <a:bodyPr/>
        <a:lstStyle/>
        <a:p>
          <a:r>
            <a:rPr lang="ru-RU" sz="1400" dirty="0" smtClean="0">
              <a:latin typeface="+mj-lt"/>
              <a:ea typeface="Calibri"/>
              <a:cs typeface="Times New Roman"/>
            </a:rPr>
            <a:t>освобожден от НДС по статье 145 НК</a:t>
          </a:r>
          <a:endParaRPr lang="ru-RU" sz="1400" dirty="0">
            <a:latin typeface="+mj-lt"/>
          </a:endParaRPr>
        </a:p>
      </dgm:t>
    </dgm:pt>
    <dgm:pt modelId="{0A4EE847-ACDB-4CD6-954B-537C2326D7C7}" type="parTrans" cxnId="{1476997B-BB92-4B99-B23F-A106D7A98405}">
      <dgm:prSet/>
      <dgm:spPr/>
      <dgm:t>
        <a:bodyPr/>
        <a:lstStyle/>
        <a:p>
          <a:endParaRPr lang="ru-RU"/>
        </a:p>
      </dgm:t>
    </dgm:pt>
    <dgm:pt modelId="{681CA87A-5966-421C-B7D0-F0D4AC5C6A23}" type="sibTrans" cxnId="{1476997B-BB92-4B99-B23F-A106D7A98405}">
      <dgm:prSet/>
      <dgm:spPr/>
      <dgm:t>
        <a:bodyPr/>
        <a:lstStyle/>
        <a:p>
          <a:endParaRPr lang="ru-RU"/>
        </a:p>
      </dgm:t>
    </dgm:pt>
    <dgm:pt modelId="{CB7B6388-A93D-4E96-ABC9-DF7E5701DA68}">
      <dgm:prSet phldrT="[Текст]"/>
      <dgm:spPr/>
      <dgm:t>
        <a:bodyPr/>
        <a:lstStyle/>
        <a:p>
          <a:r>
            <a:rPr lang="ru-RU" dirty="0" smtClean="0">
              <a:latin typeface="+mj-lt"/>
              <a:ea typeface="Calibri"/>
              <a:cs typeface="Times New Roman"/>
            </a:rPr>
            <a:t>Когда реализация по договору</a:t>
          </a:r>
          <a:endParaRPr lang="ru-RU" dirty="0">
            <a:latin typeface="+mj-lt"/>
          </a:endParaRPr>
        </a:p>
      </dgm:t>
    </dgm:pt>
    <dgm:pt modelId="{9C09E468-7A24-425D-8C20-67F70D75A212}" type="parTrans" cxnId="{22F70F92-27AF-448C-A68E-B7A3B8C3D556}">
      <dgm:prSet/>
      <dgm:spPr/>
      <dgm:t>
        <a:bodyPr/>
        <a:lstStyle/>
        <a:p>
          <a:endParaRPr lang="ru-RU"/>
        </a:p>
      </dgm:t>
    </dgm:pt>
    <dgm:pt modelId="{8B0F2742-C5E2-410D-A24A-9EA1B117BBD2}" type="sibTrans" cxnId="{22F70F92-27AF-448C-A68E-B7A3B8C3D556}">
      <dgm:prSet/>
      <dgm:spPr/>
      <dgm:t>
        <a:bodyPr/>
        <a:lstStyle/>
        <a:p>
          <a:endParaRPr lang="ru-RU"/>
        </a:p>
      </dgm:t>
    </dgm:pt>
    <dgm:pt modelId="{CFDA4745-3EC1-4BEA-A944-813D24E22D5E}">
      <dgm:prSet phldrT="[Текст]"/>
      <dgm:spPr/>
      <dgm:t>
        <a:bodyPr/>
        <a:lstStyle/>
        <a:p>
          <a:r>
            <a:rPr lang="ru-RU" dirty="0" smtClean="0">
              <a:latin typeface="+mj-lt"/>
              <a:ea typeface="Calibri"/>
              <a:cs typeface="Times New Roman"/>
            </a:rPr>
            <a:t>не являются объектом налогообложения (ст. 146 НК)  </a:t>
          </a:r>
          <a:endParaRPr lang="ru-RU" dirty="0">
            <a:latin typeface="+mj-lt"/>
          </a:endParaRPr>
        </a:p>
      </dgm:t>
    </dgm:pt>
    <dgm:pt modelId="{B208A9E2-A252-460A-A481-3E64EFEA6A58}" type="parTrans" cxnId="{C9364A0E-EACA-4F8F-B128-B03452A024AB}">
      <dgm:prSet/>
      <dgm:spPr/>
      <dgm:t>
        <a:bodyPr/>
        <a:lstStyle/>
        <a:p>
          <a:endParaRPr lang="ru-RU"/>
        </a:p>
      </dgm:t>
    </dgm:pt>
    <dgm:pt modelId="{221D24D2-2309-443F-B7E7-8E10FA78FC70}" type="sibTrans" cxnId="{C9364A0E-EACA-4F8F-B128-B03452A024AB}">
      <dgm:prSet/>
      <dgm:spPr/>
      <dgm:t>
        <a:bodyPr/>
        <a:lstStyle/>
        <a:p>
          <a:endParaRPr lang="ru-RU"/>
        </a:p>
      </dgm:t>
    </dgm:pt>
    <dgm:pt modelId="{24E32A2C-60FC-41E8-B0ED-DF080A1350E7}">
      <dgm:prSet phldrT="[Текст]"/>
      <dgm:spPr/>
      <dgm:t>
        <a:bodyPr/>
        <a:lstStyle/>
        <a:p>
          <a:r>
            <a:rPr lang="ru-RU" dirty="0" smtClean="0">
              <a:latin typeface="+mj-lt"/>
              <a:ea typeface="Calibri"/>
              <a:cs typeface="Times New Roman"/>
            </a:rPr>
            <a:t>освобождаются от НДС (ст. 149 НК)  </a:t>
          </a:r>
          <a:endParaRPr lang="ru-RU" dirty="0">
            <a:latin typeface="+mj-lt"/>
          </a:endParaRPr>
        </a:p>
      </dgm:t>
    </dgm:pt>
    <dgm:pt modelId="{E42FC886-581D-4FEA-8B0E-6848E472E515}" type="parTrans" cxnId="{7366CA29-A186-42D1-81A2-1E6330813148}">
      <dgm:prSet/>
      <dgm:spPr/>
      <dgm:t>
        <a:bodyPr/>
        <a:lstStyle/>
        <a:p>
          <a:endParaRPr lang="ru-RU"/>
        </a:p>
      </dgm:t>
    </dgm:pt>
    <dgm:pt modelId="{AB7F083F-0E3B-4C5E-B002-CB032F85674F}" type="sibTrans" cxnId="{7366CA29-A186-42D1-81A2-1E6330813148}">
      <dgm:prSet/>
      <dgm:spPr/>
      <dgm:t>
        <a:bodyPr/>
        <a:lstStyle/>
        <a:p>
          <a:endParaRPr lang="ru-RU"/>
        </a:p>
      </dgm:t>
    </dgm:pt>
    <dgm:pt modelId="{1FBE6DB1-EB20-4151-850A-67E68B8EDD6F}">
      <dgm:prSet phldrT="[Текст]"/>
      <dgm:spPr/>
      <dgm:t>
        <a:bodyPr/>
        <a:lstStyle/>
        <a:p>
          <a:r>
            <a:rPr lang="ru-RU" dirty="0" smtClean="0">
              <a:latin typeface="+mj-lt"/>
              <a:ea typeface="Calibri"/>
              <a:cs typeface="Times New Roman"/>
            </a:rPr>
            <a:t>Когда реализуется вторсырье</a:t>
          </a:r>
          <a:endParaRPr lang="ru-RU" dirty="0">
            <a:latin typeface="+mj-lt"/>
          </a:endParaRPr>
        </a:p>
      </dgm:t>
    </dgm:pt>
    <dgm:pt modelId="{B2EFAD59-FF27-4A04-A7F6-BF0DE4898F7B}" type="parTrans" cxnId="{1057C155-B1D3-4D81-92D8-DF6E536FCF67}">
      <dgm:prSet/>
      <dgm:spPr/>
      <dgm:t>
        <a:bodyPr/>
        <a:lstStyle/>
        <a:p>
          <a:endParaRPr lang="ru-RU"/>
        </a:p>
      </dgm:t>
    </dgm:pt>
    <dgm:pt modelId="{62E8C8B8-3763-407C-9ACB-4B5BF9C9D884}" type="sibTrans" cxnId="{1057C155-B1D3-4D81-92D8-DF6E536FCF67}">
      <dgm:prSet/>
      <dgm:spPr/>
      <dgm:t>
        <a:bodyPr/>
        <a:lstStyle/>
        <a:p>
          <a:endParaRPr lang="ru-RU"/>
        </a:p>
      </dgm:t>
    </dgm:pt>
    <dgm:pt modelId="{CBD5A148-853A-43AD-9BA0-F09311C93394}" type="pres">
      <dgm:prSet presAssocID="{6405185B-6DE9-459C-B643-A59DC1350B85}" presName="diagram" presStyleCnt="0">
        <dgm:presLayoutVars>
          <dgm:chPref val="1"/>
          <dgm:dir/>
          <dgm:animOne val="branch"/>
          <dgm:animLvl val="lvl"/>
          <dgm:resizeHandles/>
        </dgm:presLayoutVars>
      </dgm:prSet>
      <dgm:spPr/>
      <dgm:t>
        <a:bodyPr/>
        <a:lstStyle/>
        <a:p>
          <a:endParaRPr lang="ru-RU"/>
        </a:p>
      </dgm:t>
    </dgm:pt>
    <dgm:pt modelId="{573BC6DB-C92A-47D8-B9F1-3ED7C8CFB3A5}" type="pres">
      <dgm:prSet presAssocID="{59A9AD9B-D809-4A5C-ADED-3C523509BB02}" presName="root" presStyleCnt="0"/>
      <dgm:spPr/>
    </dgm:pt>
    <dgm:pt modelId="{352246AB-1479-4C17-B23A-1B3AC6BD2E08}" type="pres">
      <dgm:prSet presAssocID="{59A9AD9B-D809-4A5C-ADED-3C523509BB02}" presName="rootComposite" presStyleCnt="0"/>
      <dgm:spPr/>
    </dgm:pt>
    <dgm:pt modelId="{4C57C260-0E45-4A24-BAC5-13A38BB55CCF}" type="pres">
      <dgm:prSet presAssocID="{59A9AD9B-D809-4A5C-ADED-3C523509BB02}" presName="rootText" presStyleLbl="node1" presStyleIdx="0" presStyleCnt="3" custLinFactNeighborX="-4338" custLinFactNeighborY="-43"/>
      <dgm:spPr/>
      <dgm:t>
        <a:bodyPr/>
        <a:lstStyle/>
        <a:p>
          <a:endParaRPr lang="ru-RU"/>
        </a:p>
      </dgm:t>
    </dgm:pt>
    <dgm:pt modelId="{877386CB-1E25-4BDB-93CD-0C89258E46FF}" type="pres">
      <dgm:prSet presAssocID="{59A9AD9B-D809-4A5C-ADED-3C523509BB02}" presName="rootConnector" presStyleLbl="node1" presStyleIdx="0" presStyleCnt="3"/>
      <dgm:spPr/>
      <dgm:t>
        <a:bodyPr/>
        <a:lstStyle/>
        <a:p>
          <a:endParaRPr lang="ru-RU"/>
        </a:p>
      </dgm:t>
    </dgm:pt>
    <dgm:pt modelId="{4890E646-CA09-4BE2-AD41-2F29A1A7DA3A}" type="pres">
      <dgm:prSet presAssocID="{59A9AD9B-D809-4A5C-ADED-3C523509BB02}" presName="childShape" presStyleCnt="0"/>
      <dgm:spPr/>
    </dgm:pt>
    <dgm:pt modelId="{30058C11-A8F2-4B55-BD96-0598569A8978}" type="pres">
      <dgm:prSet presAssocID="{588F8851-AAEE-43A4-850B-DDE0C13753DD}" presName="Name13" presStyleLbl="parChTrans1D2" presStyleIdx="0" presStyleCnt="4"/>
      <dgm:spPr/>
      <dgm:t>
        <a:bodyPr/>
        <a:lstStyle/>
        <a:p>
          <a:endParaRPr lang="ru-RU"/>
        </a:p>
      </dgm:t>
    </dgm:pt>
    <dgm:pt modelId="{49B88047-63BE-4AAB-9D8E-D60F56F283AE}" type="pres">
      <dgm:prSet presAssocID="{5B83F2CB-A45C-4157-993C-C69FC0C3AC47}" presName="childText" presStyleLbl="bgAcc1" presStyleIdx="0" presStyleCnt="4">
        <dgm:presLayoutVars>
          <dgm:bulletEnabled val="1"/>
        </dgm:presLayoutVars>
      </dgm:prSet>
      <dgm:spPr/>
      <dgm:t>
        <a:bodyPr/>
        <a:lstStyle/>
        <a:p>
          <a:endParaRPr lang="ru-RU"/>
        </a:p>
      </dgm:t>
    </dgm:pt>
    <dgm:pt modelId="{4454044F-CC1B-490C-BC51-D862F10930BC}" type="pres">
      <dgm:prSet presAssocID="{0A4EE847-ACDB-4CD6-954B-537C2326D7C7}" presName="Name13" presStyleLbl="parChTrans1D2" presStyleIdx="1" presStyleCnt="4"/>
      <dgm:spPr/>
      <dgm:t>
        <a:bodyPr/>
        <a:lstStyle/>
        <a:p>
          <a:endParaRPr lang="ru-RU"/>
        </a:p>
      </dgm:t>
    </dgm:pt>
    <dgm:pt modelId="{EFB567B2-1CAA-41A5-97C5-BA8F003400EA}" type="pres">
      <dgm:prSet presAssocID="{A8045A79-FC6D-416C-ADE5-0B9BDEE1EAB2}" presName="childText" presStyleLbl="bgAcc1" presStyleIdx="1" presStyleCnt="4">
        <dgm:presLayoutVars>
          <dgm:bulletEnabled val="1"/>
        </dgm:presLayoutVars>
      </dgm:prSet>
      <dgm:spPr/>
      <dgm:t>
        <a:bodyPr/>
        <a:lstStyle/>
        <a:p>
          <a:endParaRPr lang="ru-RU"/>
        </a:p>
      </dgm:t>
    </dgm:pt>
    <dgm:pt modelId="{E9BA02AA-82B9-41C2-BC24-FA6662BDCDEB}" type="pres">
      <dgm:prSet presAssocID="{CB7B6388-A93D-4E96-ABC9-DF7E5701DA68}" presName="root" presStyleCnt="0"/>
      <dgm:spPr/>
    </dgm:pt>
    <dgm:pt modelId="{D0DDA5CB-EE9B-4933-A414-551E1073E759}" type="pres">
      <dgm:prSet presAssocID="{CB7B6388-A93D-4E96-ABC9-DF7E5701DA68}" presName="rootComposite" presStyleCnt="0"/>
      <dgm:spPr/>
    </dgm:pt>
    <dgm:pt modelId="{61367742-E0A5-458D-860C-0663ED491CEC}" type="pres">
      <dgm:prSet presAssocID="{CB7B6388-A93D-4E96-ABC9-DF7E5701DA68}" presName="rootText" presStyleLbl="node1" presStyleIdx="1" presStyleCnt="3"/>
      <dgm:spPr/>
      <dgm:t>
        <a:bodyPr/>
        <a:lstStyle/>
        <a:p>
          <a:endParaRPr lang="ru-RU"/>
        </a:p>
      </dgm:t>
    </dgm:pt>
    <dgm:pt modelId="{34611B42-77D0-4DB7-A9EF-57D25ABBD916}" type="pres">
      <dgm:prSet presAssocID="{CB7B6388-A93D-4E96-ABC9-DF7E5701DA68}" presName="rootConnector" presStyleLbl="node1" presStyleIdx="1" presStyleCnt="3"/>
      <dgm:spPr/>
      <dgm:t>
        <a:bodyPr/>
        <a:lstStyle/>
        <a:p>
          <a:endParaRPr lang="ru-RU"/>
        </a:p>
      </dgm:t>
    </dgm:pt>
    <dgm:pt modelId="{547A8D23-3BD8-4638-B8FA-18F55ADD270B}" type="pres">
      <dgm:prSet presAssocID="{CB7B6388-A93D-4E96-ABC9-DF7E5701DA68}" presName="childShape" presStyleCnt="0"/>
      <dgm:spPr/>
    </dgm:pt>
    <dgm:pt modelId="{F0BFAC5C-8944-4754-892D-1EE9CE4E8357}" type="pres">
      <dgm:prSet presAssocID="{B208A9E2-A252-460A-A481-3E64EFEA6A58}" presName="Name13" presStyleLbl="parChTrans1D2" presStyleIdx="2" presStyleCnt="4"/>
      <dgm:spPr/>
      <dgm:t>
        <a:bodyPr/>
        <a:lstStyle/>
        <a:p>
          <a:endParaRPr lang="ru-RU"/>
        </a:p>
      </dgm:t>
    </dgm:pt>
    <dgm:pt modelId="{839A0EE4-A65C-4362-B594-6D38A4148BBA}" type="pres">
      <dgm:prSet presAssocID="{CFDA4745-3EC1-4BEA-A944-813D24E22D5E}" presName="childText" presStyleLbl="bgAcc1" presStyleIdx="2" presStyleCnt="4">
        <dgm:presLayoutVars>
          <dgm:bulletEnabled val="1"/>
        </dgm:presLayoutVars>
      </dgm:prSet>
      <dgm:spPr/>
      <dgm:t>
        <a:bodyPr/>
        <a:lstStyle/>
        <a:p>
          <a:endParaRPr lang="ru-RU"/>
        </a:p>
      </dgm:t>
    </dgm:pt>
    <dgm:pt modelId="{98ADC711-D9D0-4283-8CC2-75AC74D668C9}" type="pres">
      <dgm:prSet presAssocID="{E42FC886-581D-4FEA-8B0E-6848E472E515}" presName="Name13" presStyleLbl="parChTrans1D2" presStyleIdx="3" presStyleCnt="4"/>
      <dgm:spPr/>
      <dgm:t>
        <a:bodyPr/>
        <a:lstStyle/>
        <a:p>
          <a:endParaRPr lang="ru-RU"/>
        </a:p>
      </dgm:t>
    </dgm:pt>
    <dgm:pt modelId="{445C613E-3628-4708-A681-42F290A8CC1D}" type="pres">
      <dgm:prSet presAssocID="{24E32A2C-60FC-41E8-B0ED-DF080A1350E7}" presName="childText" presStyleLbl="bgAcc1" presStyleIdx="3" presStyleCnt="4">
        <dgm:presLayoutVars>
          <dgm:bulletEnabled val="1"/>
        </dgm:presLayoutVars>
      </dgm:prSet>
      <dgm:spPr/>
      <dgm:t>
        <a:bodyPr/>
        <a:lstStyle/>
        <a:p>
          <a:endParaRPr lang="ru-RU"/>
        </a:p>
      </dgm:t>
    </dgm:pt>
    <dgm:pt modelId="{C9840F39-0C29-42D8-AE59-7130180A0362}" type="pres">
      <dgm:prSet presAssocID="{1FBE6DB1-EB20-4151-850A-67E68B8EDD6F}" presName="root" presStyleCnt="0"/>
      <dgm:spPr/>
    </dgm:pt>
    <dgm:pt modelId="{4F4202E3-404F-4C6B-832A-D4782AADFEEF}" type="pres">
      <dgm:prSet presAssocID="{1FBE6DB1-EB20-4151-850A-67E68B8EDD6F}" presName="rootComposite" presStyleCnt="0"/>
      <dgm:spPr/>
    </dgm:pt>
    <dgm:pt modelId="{7698A7C3-3690-4944-9AF1-A7228370AC93}" type="pres">
      <dgm:prSet presAssocID="{1FBE6DB1-EB20-4151-850A-67E68B8EDD6F}" presName="rootText" presStyleLbl="node1" presStyleIdx="2" presStyleCnt="3"/>
      <dgm:spPr/>
      <dgm:t>
        <a:bodyPr/>
        <a:lstStyle/>
        <a:p>
          <a:endParaRPr lang="ru-RU"/>
        </a:p>
      </dgm:t>
    </dgm:pt>
    <dgm:pt modelId="{7004DC5E-63F8-43BC-8FB0-25F10CCEC480}" type="pres">
      <dgm:prSet presAssocID="{1FBE6DB1-EB20-4151-850A-67E68B8EDD6F}" presName="rootConnector" presStyleLbl="node1" presStyleIdx="2" presStyleCnt="3"/>
      <dgm:spPr/>
      <dgm:t>
        <a:bodyPr/>
        <a:lstStyle/>
        <a:p>
          <a:endParaRPr lang="ru-RU"/>
        </a:p>
      </dgm:t>
    </dgm:pt>
    <dgm:pt modelId="{FB9F1558-5B17-4C0B-A51F-96CC3144084E}" type="pres">
      <dgm:prSet presAssocID="{1FBE6DB1-EB20-4151-850A-67E68B8EDD6F}" presName="childShape" presStyleCnt="0"/>
      <dgm:spPr/>
    </dgm:pt>
  </dgm:ptLst>
  <dgm:cxnLst>
    <dgm:cxn modelId="{1476997B-BB92-4B99-B23F-A106D7A98405}" srcId="{59A9AD9B-D809-4A5C-ADED-3C523509BB02}" destId="{A8045A79-FC6D-416C-ADE5-0B9BDEE1EAB2}" srcOrd="1" destOrd="0" parTransId="{0A4EE847-ACDB-4CD6-954B-537C2326D7C7}" sibTransId="{681CA87A-5966-421C-B7D0-F0D4AC5C6A23}"/>
    <dgm:cxn modelId="{50E51E01-8584-4807-8E5C-573F61BA7ACC}" type="presOf" srcId="{0A4EE847-ACDB-4CD6-954B-537C2326D7C7}" destId="{4454044F-CC1B-490C-BC51-D862F10930BC}" srcOrd="0" destOrd="0" presId="urn:microsoft.com/office/officeart/2005/8/layout/hierarchy3"/>
    <dgm:cxn modelId="{281120EA-3264-4AD8-9426-70AE5610189C}" type="presOf" srcId="{1FBE6DB1-EB20-4151-850A-67E68B8EDD6F}" destId="{7004DC5E-63F8-43BC-8FB0-25F10CCEC480}" srcOrd="1" destOrd="0" presId="urn:microsoft.com/office/officeart/2005/8/layout/hierarchy3"/>
    <dgm:cxn modelId="{510EB63A-5255-4104-B2F4-A5C5BD8F27B9}" type="presOf" srcId="{A8045A79-FC6D-416C-ADE5-0B9BDEE1EAB2}" destId="{EFB567B2-1CAA-41A5-97C5-BA8F003400EA}" srcOrd="0" destOrd="0" presId="urn:microsoft.com/office/officeart/2005/8/layout/hierarchy3"/>
    <dgm:cxn modelId="{835E5D2E-25B1-4422-BD05-CFE685AB9F61}" type="presOf" srcId="{E42FC886-581D-4FEA-8B0E-6848E472E515}" destId="{98ADC711-D9D0-4283-8CC2-75AC74D668C9}" srcOrd="0" destOrd="0" presId="urn:microsoft.com/office/officeart/2005/8/layout/hierarchy3"/>
    <dgm:cxn modelId="{1057C155-B1D3-4D81-92D8-DF6E536FCF67}" srcId="{6405185B-6DE9-459C-B643-A59DC1350B85}" destId="{1FBE6DB1-EB20-4151-850A-67E68B8EDD6F}" srcOrd="2" destOrd="0" parTransId="{B2EFAD59-FF27-4A04-A7F6-BF0DE4898F7B}" sibTransId="{62E8C8B8-3763-407C-9ACB-4B5BF9C9D884}"/>
    <dgm:cxn modelId="{1F35FCCD-EDF3-4184-9D18-DB18289146BB}" type="presOf" srcId="{588F8851-AAEE-43A4-850B-DDE0C13753DD}" destId="{30058C11-A8F2-4B55-BD96-0598569A8978}" srcOrd="0" destOrd="0" presId="urn:microsoft.com/office/officeart/2005/8/layout/hierarchy3"/>
    <dgm:cxn modelId="{5FAD9E0C-DF5F-4A55-B793-A3342BC67FA6}" type="presOf" srcId="{CB7B6388-A93D-4E96-ABC9-DF7E5701DA68}" destId="{34611B42-77D0-4DB7-A9EF-57D25ABBD916}" srcOrd="1" destOrd="0" presId="urn:microsoft.com/office/officeart/2005/8/layout/hierarchy3"/>
    <dgm:cxn modelId="{22F70F92-27AF-448C-A68E-B7A3B8C3D556}" srcId="{6405185B-6DE9-459C-B643-A59DC1350B85}" destId="{CB7B6388-A93D-4E96-ABC9-DF7E5701DA68}" srcOrd="1" destOrd="0" parTransId="{9C09E468-7A24-425D-8C20-67F70D75A212}" sibTransId="{8B0F2742-C5E2-410D-A24A-9EA1B117BBD2}"/>
    <dgm:cxn modelId="{DDD36823-E6A4-46AE-B204-010E2FA74132}" type="presOf" srcId="{6405185B-6DE9-459C-B643-A59DC1350B85}" destId="{CBD5A148-853A-43AD-9BA0-F09311C93394}" srcOrd="0" destOrd="0" presId="urn:microsoft.com/office/officeart/2005/8/layout/hierarchy3"/>
    <dgm:cxn modelId="{3B01C5EE-4523-4BDF-99EC-C3CA8B0D38BD}" type="presOf" srcId="{CB7B6388-A93D-4E96-ABC9-DF7E5701DA68}" destId="{61367742-E0A5-458D-860C-0663ED491CEC}" srcOrd="0" destOrd="0" presId="urn:microsoft.com/office/officeart/2005/8/layout/hierarchy3"/>
    <dgm:cxn modelId="{C9364A0E-EACA-4F8F-B128-B03452A024AB}" srcId="{CB7B6388-A93D-4E96-ABC9-DF7E5701DA68}" destId="{CFDA4745-3EC1-4BEA-A944-813D24E22D5E}" srcOrd="0" destOrd="0" parTransId="{B208A9E2-A252-460A-A481-3E64EFEA6A58}" sibTransId="{221D24D2-2309-443F-B7E7-8E10FA78FC70}"/>
    <dgm:cxn modelId="{B1A599E1-2B54-4979-97FC-9EA9544784D1}" srcId="{59A9AD9B-D809-4A5C-ADED-3C523509BB02}" destId="{5B83F2CB-A45C-4157-993C-C69FC0C3AC47}" srcOrd="0" destOrd="0" parTransId="{588F8851-AAEE-43A4-850B-DDE0C13753DD}" sibTransId="{9F2B90B0-4CC4-45F3-AA0F-CFC02B2D04FE}"/>
    <dgm:cxn modelId="{03017367-B097-4830-AAB4-BA711CB19A3A}" type="presOf" srcId="{59A9AD9B-D809-4A5C-ADED-3C523509BB02}" destId="{877386CB-1E25-4BDB-93CD-0C89258E46FF}" srcOrd="1" destOrd="0" presId="urn:microsoft.com/office/officeart/2005/8/layout/hierarchy3"/>
    <dgm:cxn modelId="{D2959851-3EF7-4C31-AB31-F92E71359BAA}" type="presOf" srcId="{B208A9E2-A252-460A-A481-3E64EFEA6A58}" destId="{F0BFAC5C-8944-4754-892D-1EE9CE4E8357}" srcOrd="0" destOrd="0" presId="urn:microsoft.com/office/officeart/2005/8/layout/hierarchy3"/>
    <dgm:cxn modelId="{89E0787B-6673-4383-821F-92F8ED08A0C8}" type="presOf" srcId="{24E32A2C-60FC-41E8-B0ED-DF080A1350E7}" destId="{445C613E-3628-4708-A681-42F290A8CC1D}" srcOrd="0" destOrd="0" presId="urn:microsoft.com/office/officeart/2005/8/layout/hierarchy3"/>
    <dgm:cxn modelId="{4F495061-29A3-4BF4-8350-8616AF8CCB0B}" type="presOf" srcId="{59A9AD9B-D809-4A5C-ADED-3C523509BB02}" destId="{4C57C260-0E45-4A24-BAC5-13A38BB55CCF}" srcOrd="0" destOrd="0" presId="urn:microsoft.com/office/officeart/2005/8/layout/hierarchy3"/>
    <dgm:cxn modelId="{7366CA29-A186-42D1-81A2-1E6330813148}" srcId="{CB7B6388-A93D-4E96-ABC9-DF7E5701DA68}" destId="{24E32A2C-60FC-41E8-B0ED-DF080A1350E7}" srcOrd="1" destOrd="0" parTransId="{E42FC886-581D-4FEA-8B0E-6848E472E515}" sibTransId="{AB7F083F-0E3B-4C5E-B002-CB032F85674F}"/>
    <dgm:cxn modelId="{4762A368-01F3-491C-BC41-6B3D6003449A}" type="presOf" srcId="{1FBE6DB1-EB20-4151-850A-67E68B8EDD6F}" destId="{7698A7C3-3690-4944-9AF1-A7228370AC93}" srcOrd="0" destOrd="0" presId="urn:microsoft.com/office/officeart/2005/8/layout/hierarchy3"/>
    <dgm:cxn modelId="{ABA96397-8531-466D-9C86-231551CA0594}" type="presOf" srcId="{5B83F2CB-A45C-4157-993C-C69FC0C3AC47}" destId="{49B88047-63BE-4AAB-9D8E-D60F56F283AE}" srcOrd="0" destOrd="0" presId="urn:microsoft.com/office/officeart/2005/8/layout/hierarchy3"/>
    <dgm:cxn modelId="{C4F369F3-61DE-487F-8791-4960D6EA412A}" srcId="{6405185B-6DE9-459C-B643-A59DC1350B85}" destId="{59A9AD9B-D809-4A5C-ADED-3C523509BB02}" srcOrd="0" destOrd="0" parTransId="{3DE6B4D4-EA94-4F38-957D-A8050285C0C9}" sibTransId="{A8F4C3A1-8970-45BB-B1DF-B8DDCA8832FF}"/>
    <dgm:cxn modelId="{BCA0083D-7FE8-4A03-93D4-EE2B5FA0E0DE}" type="presOf" srcId="{CFDA4745-3EC1-4BEA-A944-813D24E22D5E}" destId="{839A0EE4-A65C-4362-B594-6D38A4148BBA}" srcOrd="0" destOrd="0" presId="urn:microsoft.com/office/officeart/2005/8/layout/hierarchy3"/>
    <dgm:cxn modelId="{CC8DFA96-5905-45E1-BC12-9DC82B3AB239}" type="presParOf" srcId="{CBD5A148-853A-43AD-9BA0-F09311C93394}" destId="{573BC6DB-C92A-47D8-B9F1-3ED7C8CFB3A5}" srcOrd="0" destOrd="0" presId="urn:microsoft.com/office/officeart/2005/8/layout/hierarchy3"/>
    <dgm:cxn modelId="{92C8FEB3-83CA-4C86-ADE3-D0ABEFBE873A}" type="presParOf" srcId="{573BC6DB-C92A-47D8-B9F1-3ED7C8CFB3A5}" destId="{352246AB-1479-4C17-B23A-1B3AC6BD2E08}" srcOrd="0" destOrd="0" presId="urn:microsoft.com/office/officeart/2005/8/layout/hierarchy3"/>
    <dgm:cxn modelId="{8E6C3277-48A1-4DE0-B397-C5D27F52DBA0}" type="presParOf" srcId="{352246AB-1479-4C17-B23A-1B3AC6BD2E08}" destId="{4C57C260-0E45-4A24-BAC5-13A38BB55CCF}" srcOrd="0" destOrd="0" presId="urn:microsoft.com/office/officeart/2005/8/layout/hierarchy3"/>
    <dgm:cxn modelId="{57B69D7C-BD3F-49F5-A9A2-BA23A1C15A53}" type="presParOf" srcId="{352246AB-1479-4C17-B23A-1B3AC6BD2E08}" destId="{877386CB-1E25-4BDB-93CD-0C89258E46FF}" srcOrd="1" destOrd="0" presId="urn:microsoft.com/office/officeart/2005/8/layout/hierarchy3"/>
    <dgm:cxn modelId="{077CBE04-BED7-4D90-80BB-A0FFBD2C6AD2}" type="presParOf" srcId="{573BC6DB-C92A-47D8-B9F1-3ED7C8CFB3A5}" destId="{4890E646-CA09-4BE2-AD41-2F29A1A7DA3A}" srcOrd="1" destOrd="0" presId="urn:microsoft.com/office/officeart/2005/8/layout/hierarchy3"/>
    <dgm:cxn modelId="{6BC7717D-C257-4561-B6F0-404F0D9E0AEF}" type="presParOf" srcId="{4890E646-CA09-4BE2-AD41-2F29A1A7DA3A}" destId="{30058C11-A8F2-4B55-BD96-0598569A8978}" srcOrd="0" destOrd="0" presId="urn:microsoft.com/office/officeart/2005/8/layout/hierarchy3"/>
    <dgm:cxn modelId="{078DAA41-C3D7-41DA-B89D-C9386A0CB761}" type="presParOf" srcId="{4890E646-CA09-4BE2-AD41-2F29A1A7DA3A}" destId="{49B88047-63BE-4AAB-9D8E-D60F56F283AE}" srcOrd="1" destOrd="0" presId="urn:microsoft.com/office/officeart/2005/8/layout/hierarchy3"/>
    <dgm:cxn modelId="{FE36B50D-C77F-4672-8398-E84FD1800A86}" type="presParOf" srcId="{4890E646-CA09-4BE2-AD41-2F29A1A7DA3A}" destId="{4454044F-CC1B-490C-BC51-D862F10930BC}" srcOrd="2" destOrd="0" presId="urn:microsoft.com/office/officeart/2005/8/layout/hierarchy3"/>
    <dgm:cxn modelId="{1937DD53-836C-4E25-B898-1A062233FD63}" type="presParOf" srcId="{4890E646-CA09-4BE2-AD41-2F29A1A7DA3A}" destId="{EFB567B2-1CAA-41A5-97C5-BA8F003400EA}" srcOrd="3" destOrd="0" presId="urn:microsoft.com/office/officeart/2005/8/layout/hierarchy3"/>
    <dgm:cxn modelId="{B2FB9CF9-D913-43C3-8561-F29CA21F0719}" type="presParOf" srcId="{CBD5A148-853A-43AD-9BA0-F09311C93394}" destId="{E9BA02AA-82B9-41C2-BC24-FA6662BDCDEB}" srcOrd="1" destOrd="0" presId="urn:microsoft.com/office/officeart/2005/8/layout/hierarchy3"/>
    <dgm:cxn modelId="{A71881EB-9257-4F87-82C0-B7FEC88BB93A}" type="presParOf" srcId="{E9BA02AA-82B9-41C2-BC24-FA6662BDCDEB}" destId="{D0DDA5CB-EE9B-4933-A414-551E1073E759}" srcOrd="0" destOrd="0" presId="urn:microsoft.com/office/officeart/2005/8/layout/hierarchy3"/>
    <dgm:cxn modelId="{C406A8A5-DCC0-4A82-BEE5-7CC12109CF85}" type="presParOf" srcId="{D0DDA5CB-EE9B-4933-A414-551E1073E759}" destId="{61367742-E0A5-458D-860C-0663ED491CEC}" srcOrd="0" destOrd="0" presId="urn:microsoft.com/office/officeart/2005/8/layout/hierarchy3"/>
    <dgm:cxn modelId="{842142C6-A531-4C5F-8619-527E20F8E64F}" type="presParOf" srcId="{D0DDA5CB-EE9B-4933-A414-551E1073E759}" destId="{34611B42-77D0-4DB7-A9EF-57D25ABBD916}" srcOrd="1" destOrd="0" presId="urn:microsoft.com/office/officeart/2005/8/layout/hierarchy3"/>
    <dgm:cxn modelId="{06B31217-30F8-4F70-9999-B3C98C23C942}" type="presParOf" srcId="{E9BA02AA-82B9-41C2-BC24-FA6662BDCDEB}" destId="{547A8D23-3BD8-4638-B8FA-18F55ADD270B}" srcOrd="1" destOrd="0" presId="urn:microsoft.com/office/officeart/2005/8/layout/hierarchy3"/>
    <dgm:cxn modelId="{7C366889-9A0A-4A13-9FBF-F3921723E9F3}" type="presParOf" srcId="{547A8D23-3BD8-4638-B8FA-18F55ADD270B}" destId="{F0BFAC5C-8944-4754-892D-1EE9CE4E8357}" srcOrd="0" destOrd="0" presId="urn:microsoft.com/office/officeart/2005/8/layout/hierarchy3"/>
    <dgm:cxn modelId="{80A710C5-370A-49A0-9D1B-F2CF4D0721DD}" type="presParOf" srcId="{547A8D23-3BD8-4638-B8FA-18F55ADD270B}" destId="{839A0EE4-A65C-4362-B594-6D38A4148BBA}" srcOrd="1" destOrd="0" presId="urn:microsoft.com/office/officeart/2005/8/layout/hierarchy3"/>
    <dgm:cxn modelId="{99C0CCDB-C1DF-4984-B8C0-A37618400E98}" type="presParOf" srcId="{547A8D23-3BD8-4638-B8FA-18F55ADD270B}" destId="{98ADC711-D9D0-4283-8CC2-75AC74D668C9}" srcOrd="2" destOrd="0" presId="urn:microsoft.com/office/officeart/2005/8/layout/hierarchy3"/>
    <dgm:cxn modelId="{32E58BA6-69E0-429C-AF4F-B91ACB4E8C16}" type="presParOf" srcId="{547A8D23-3BD8-4638-B8FA-18F55ADD270B}" destId="{445C613E-3628-4708-A681-42F290A8CC1D}" srcOrd="3" destOrd="0" presId="urn:microsoft.com/office/officeart/2005/8/layout/hierarchy3"/>
    <dgm:cxn modelId="{3E5CF119-6318-44FF-9249-273942C13CDB}" type="presParOf" srcId="{CBD5A148-853A-43AD-9BA0-F09311C93394}" destId="{C9840F39-0C29-42D8-AE59-7130180A0362}" srcOrd="2" destOrd="0" presId="urn:microsoft.com/office/officeart/2005/8/layout/hierarchy3"/>
    <dgm:cxn modelId="{362C9AF3-55FD-4B9F-972B-56D9107F4DCB}" type="presParOf" srcId="{C9840F39-0C29-42D8-AE59-7130180A0362}" destId="{4F4202E3-404F-4C6B-832A-D4782AADFEEF}" srcOrd="0" destOrd="0" presId="urn:microsoft.com/office/officeart/2005/8/layout/hierarchy3"/>
    <dgm:cxn modelId="{6BC73F8E-0BF7-4645-A132-096237247E68}" type="presParOf" srcId="{4F4202E3-404F-4C6B-832A-D4782AADFEEF}" destId="{7698A7C3-3690-4944-9AF1-A7228370AC93}" srcOrd="0" destOrd="0" presId="urn:microsoft.com/office/officeart/2005/8/layout/hierarchy3"/>
    <dgm:cxn modelId="{8850AB4A-F683-4BA8-9546-65B1A5FE11F7}" type="presParOf" srcId="{4F4202E3-404F-4C6B-832A-D4782AADFEEF}" destId="{7004DC5E-63F8-43BC-8FB0-25F10CCEC480}" srcOrd="1" destOrd="0" presId="urn:microsoft.com/office/officeart/2005/8/layout/hierarchy3"/>
    <dgm:cxn modelId="{EB3475F5-1FA1-4FAB-8317-65F1BDD30A1D}" type="presParOf" srcId="{C9840F39-0C29-42D8-AE59-7130180A0362}" destId="{FB9F1558-5B17-4C0B-A51F-96CC3144084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EA44AB-0ECD-4D37-8812-ACA0BE27CA3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D4CABB60-EF3E-4317-9877-4B94DD1A8CB8}">
      <dgm:prSet phldrT="[Текст]" custT="1"/>
      <dgm:spPr/>
      <dgm:t>
        <a:bodyPr/>
        <a:lstStyle/>
        <a:p>
          <a:r>
            <a:rPr lang="ru-RU" sz="1600" dirty="0" smtClean="0"/>
            <a:t>Агент при приобретении товаров, </a:t>
          </a:r>
          <a:r>
            <a:rPr lang="ru-RU" sz="1600" dirty="0" err="1" smtClean="0"/>
            <a:t>работ,услуг</a:t>
          </a:r>
          <a:r>
            <a:rPr lang="ru-RU" sz="1600" dirty="0" smtClean="0"/>
            <a:t> у иностранного партнера</a:t>
          </a:r>
          <a:endParaRPr lang="ru-RU" sz="1600" dirty="0"/>
        </a:p>
      </dgm:t>
    </dgm:pt>
    <dgm:pt modelId="{EEB62EAB-5D0F-4E0C-847E-CEB428F47374}" type="parTrans" cxnId="{A6493438-2DB7-4603-859C-5769FD2EC592}">
      <dgm:prSet/>
      <dgm:spPr/>
      <dgm:t>
        <a:bodyPr/>
        <a:lstStyle/>
        <a:p>
          <a:endParaRPr lang="ru-RU"/>
        </a:p>
      </dgm:t>
    </dgm:pt>
    <dgm:pt modelId="{7CEAE9AA-9640-44BF-9AF8-F63E8ED72EBB}" type="sibTrans" cxnId="{A6493438-2DB7-4603-859C-5769FD2EC592}">
      <dgm:prSet/>
      <dgm:spPr/>
      <dgm:t>
        <a:bodyPr/>
        <a:lstStyle/>
        <a:p>
          <a:endParaRPr lang="ru-RU"/>
        </a:p>
      </dgm:t>
    </dgm:pt>
    <dgm:pt modelId="{86B87A7A-F4C2-48C0-84C9-40FE098D02BB}">
      <dgm:prSet phldrT="[Текст]" custT="1"/>
      <dgm:spPr/>
      <dgm:t>
        <a:bodyPr/>
        <a:lstStyle/>
        <a:p>
          <a:r>
            <a:rPr lang="ru-RU" sz="1600" dirty="0" smtClean="0"/>
            <a:t>Стоимость товара составляет </a:t>
          </a:r>
          <a:r>
            <a:rPr lang="en-US" sz="1600" dirty="0" smtClean="0"/>
            <a:t>…..</a:t>
          </a:r>
          <a:r>
            <a:rPr lang="ru-RU" sz="1600" dirty="0" smtClean="0"/>
            <a:t>в т.ч.НДС(п.1 ст.161 НК РФ).</a:t>
          </a:r>
          <a:endParaRPr lang="ru-RU" sz="1600" dirty="0"/>
        </a:p>
      </dgm:t>
    </dgm:pt>
    <dgm:pt modelId="{71CEEE86-BD23-4B5F-BA47-17F54422CF6C}" type="parTrans" cxnId="{23777630-3BB5-4102-A16E-1B626AC05415}">
      <dgm:prSet/>
      <dgm:spPr/>
      <dgm:t>
        <a:bodyPr/>
        <a:lstStyle/>
        <a:p>
          <a:endParaRPr lang="ru-RU"/>
        </a:p>
      </dgm:t>
    </dgm:pt>
    <dgm:pt modelId="{786F59ED-DDA8-48DF-A78D-1AE59A54A239}" type="sibTrans" cxnId="{23777630-3BB5-4102-A16E-1B626AC05415}">
      <dgm:prSet/>
      <dgm:spPr/>
      <dgm:t>
        <a:bodyPr/>
        <a:lstStyle/>
        <a:p>
          <a:endParaRPr lang="ru-RU"/>
        </a:p>
      </dgm:t>
    </dgm:pt>
    <dgm:pt modelId="{DEAD6546-83DB-4F93-B264-0FEEC5405270}">
      <dgm:prSet phldrT="[Текст]" custT="1"/>
      <dgm:spPr/>
      <dgm:t>
        <a:bodyPr/>
        <a:lstStyle/>
        <a:p>
          <a:r>
            <a:rPr lang="ru-RU" sz="1600" dirty="0" smtClean="0"/>
            <a:t>Агент при приобретении товаров, </a:t>
          </a:r>
          <a:r>
            <a:rPr lang="ru-RU" sz="1600" dirty="0" err="1" smtClean="0"/>
            <a:t>работ,услуг</a:t>
          </a:r>
          <a:r>
            <a:rPr lang="ru-RU" sz="1600" dirty="0" smtClean="0"/>
            <a:t> у иностранного партнера</a:t>
          </a:r>
          <a:endParaRPr lang="ru-RU" sz="1600" dirty="0"/>
        </a:p>
      </dgm:t>
    </dgm:pt>
    <dgm:pt modelId="{5061664F-C15E-47B7-BA73-B3B6BAF57514}" type="parTrans" cxnId="{53647EDD-9978-4282-8C13-2D1B14DD076C}">
      <dgm:prSet/>
      <dgm:spPr/>
      <dgm:t>
        <a:bodyPr/>
        <a:lstStyle/>
        <a:p>
          <a:endParaRPr lang="ru-RU"/>
        </a:p>
      </dgm:t>
    </dgm:pt>
    <dgm:pt modelId="{1054F09B-5997-4C10-AB2D-F2C9623F399B}" type="sibTrans" cxnId="{53647EDD-9978-4282-8C13-2D1B14DD076C}">
      <dgm:prSet/>
      <dgm:spPr/>
      <dgm:t>
        <a:bodyPr/>
        <a:lstStyle/>
        <a:p>
          <a:endParaRPr lang="ru-RU"/>
        </a:p>
      </dgm:t>
    </dgm:pt>
    <dgm:pt modelId="{C6CF2EB8-80B7-425E-96E5-1E13613F57FA}">
      <dgm:prSet phldrT="[Текст]" custT="1"/>
      <dgm:spPr/>
      <dgm:t>
        <a:bodyPr/>
        <a:lstStyle/>
        <a:p>
          <a:r>
            <a:rPr lang="ru-RU" sz="1400" dirty="0" smtClean="0"/>
            <a:t>Стоимость товара составляет </a:t>
          </a:r>
          <a:r>
            <a:rPr lang="en-US" sz="1400" dirty="0" smtClean="0"/>
            <a:t>…..</a:t>
          </a:r>
          <a:r>
            <a:rPr lang="ru-RU" sz="1400" dirty="0" smtClean="0"/>
            <a:t> И подлежит увеличению на суммы НДС, подлежащего уплате в соответствии с законодательством страны покупателя (Постановление Президиума ВАС РФ от 03.04.2012 N 15483/11)</a:t>
          </a:r>
          <a:endParaRPr lang="ru-RU" sz="1400" dirty="0"/>
        </a:p>
      </dgm:t>
    </dgm:pt>
    <dgm:pt modelId="{A5D8E5E4-1137-4A72-A8A5-A5CB1A259B59}" type="parTrans" cxnId="{15932BA3-F260-451B-B007-B4D868D13E52}">
      <dgm:prSet/>
      <dgm:spPr/>
      <dgm:t>
        <a:bodyPr/>
        <a:lstStyle/>
        <a:p>
          <a:endParaRPr lang="ru-RU"/>
        </a:p>
      </dgm:t>
    </dgm:pt>
    <dgm:pt modelId="{9F27F7B3-169F-4A64-A2D7-E4C6799D930C}" type="sibTrans" cxnId="{15932BA3-F260-451B-B007-B4D868D13E52}">
      <dgm:prSet/>
      <dgm:spPr/>
      <dgm:t>
        <a:bodyPr/>
        <a:lstStyle/>
        <a:p>
          <a:endParaRPr lang="ru-RU"/>
        </a:p>
      </dgm:t>
    </dgm:pt>
    <dgm:pt modelId="{92F9E6D3-4469-489C-B23E-F03B7F2FFCCE}">
      <dgm:prSet phldrT="[Текст]" phldr="1"/>
      <dgm:spPr/>
      <dgm:t>
        <a:bodyPr/>
        <a:lstStyle/>
        <a:p>
          <a:endParaRPr lang="ru-RU" sz="1200" dirty="0"/>
        </a:p>
      </dgm:t>
    </dgm:pt>
    <dgm:pt modelId="{708D53C4-9F63-491A-9389-F5714697D750}" type="parTrans" cxnId="{0469C9FE-F63C-490E-985A-E63D74C7A0F7}">
      <dgm:prSet/>
      <dgm:spPr/>
      <dgm:t>
        <a:bodyPr/>
        <a:lstStyle/>
        <a:p>
          <a:endParaRPr lang="ru-RU"/>
        </a:p>
      </dgm:t>
    </dgm:pt>
    <dgm:pt modelId="{6ED85A0D-A9DE-4C1A-950A-AEC1C4499E54}" type="sibTrans" cxnId="{0469C9FE-F63C-490E-985A-E63D74C7A0F7}">
      <dgm:prSet/>
      <dgm:spPr/>
      <dgm:t>
        <a:bodyPr/>
        <a:lstStyle/>
        <a:p>
          <a:endParaRPr lang="ru-RU"/>
        </a:p>
      </dgm:t>
    </dgm:pt>
    <dgm:pt modelId="{4BCF0EBE-F9CE-45D2-98E4-81298208CC64}">
      <dgm:prSet phldrT="[Текст]" custT="1"/>
      <dgm:spPr/>
      <dgm:t>
        <a:bodyPr/>
        <a:lstStyle/>
        <a:p>
          <a:r>
            <a:rPr lang="ru-RU" sz="1600" dirty="0" smtClean="0"/>
            <a:t>При реализация вторсырья(шкуры, лом, макулатура</a:t>
          </a:r>
          <a:r>
            <a:rPr lang="ru-RU" sz="1800" dirty="0" smtClean="0"/>
            <a:t>)</a:t>
          </a:r>
          <a:endParaRPr lang="ru-RU" sz="1800" dirty="0"/>
        </a:p>
      </dgm:t>
    </dgm:pt>
    <dgm:pt modelId="{D3A65191-4487-4075-8338-2EF0FC72CA8F}" type="parTrans" cxnId="{A02B82B4-3361-4506-8C78-B5F2414EF887}">
      <dgm:prSet/>
      <dgm:spPr/>
      <dgm:t>
        <a:bodyPr/>
        <a:lstStyle/>
        <a:p>
          <a:endParaRPr lang="ru-RU"/>
        </a:p>
      </dgm:t>
    </dgm:pt>
    <dgm:pt modelId="{2E2668AC-823C-4C4A-A2BD-0EC1C9294817}" type="sibTrans" cxnId="{A02B82B4-3361-4506-8C78-B5F2414EF887}">
      <dgm:prSet/>
      <dgm:spPr/>
      <dgm:t>
        <a:bodyPr/>
        <a:lstStyle/>
        <a:p>
          <a:endParaRPr lang="ru-RU"/>
        </a:p>
      </dgm:t>
    </dgm:pt>
    <dgm:pt modelId="{B883D871-C720-4AB6-B1F3-884A2E781BD2}">
      <dgm:prSet phldrT="[Текст]"/>
      <dgm:spPr/>
      <dgm:t>
        <a:bodyPr/>
        <a:lstStyle/>
        <a:p>
          <a:r>
            <a:rPr lang="ru-RU" dirty="0" smtClean="0"/>
            <a:t>Стоимость товара составляет </a:t>
          </a:r>
          <a:r>
            <a:rPr lang="en-US" dirty="0" smtClean="0"/>
            <a:t>…..</a:t>
          </a:r>
          <a:r>
            <a:rPr lang="ru-RU" dirty="0" smtClean="0"/>
            <a:t>без НДС. НДС исчисляется налоговым агентом (п.5.ст.168 НК РФ)</a:t>
          </a:r>
          <a:endParaRPr lang="ru-RU" dirty="0"/>
        </a:p>
      </dgm:t>
    </dgm:pt>
    <dgm:pt modelId="{A5497A13-F3A7-49E9-A1D3-C99121142B46}" type="parTrans" cxnId="{1120E850-523B-4FA3-BA4C-406E342B29EB}">
      <dgm:prSet/>
      <dgm:spPr/>
      <dgm:t>
        <a:bodyPr/>
        <a:lstStyle/>
        <a:p>
          <a:endParaRPr lang="ru-RU"/>
        </a:p>
      </dgm:t>
    </dgm:pt>
    <dgm:pt modelId="{BAC5C7AE-F762-4E79-AAF7-972C9AAE6767}" type="sibTrans" cxnId="{1120E850-523B-4FA3-BA4C-406E342B29EB}">
      <dgm:prSet/>
      <dgm:spPr/>
      <dgm:t>
        <a:bodyPr/>
        <a:lstStyle/>
        <a:p>
          <a:endParaRPr lang="ru-RU"/>
        </a:p>
      </dgm:t>
    </dgm:pt>
    <dgm:pt modelId="{A59349AF-4CA5-490B-A234-40D815119EA7}">
      <dgm:prSet/>
      <dgm:spPr/>
      <dgm:t>
        <a:bodyPr/>
        <a:lstStyle/>
        <a:p>
          <a:endParaRPr lang="ru-RU" dirty="0"/>
        </a:p>
      </dgm:t>
    </dgm:pt>
    <dgm:pt modelId="{7A386953-0449-4CE5-8B16-5A63918CD1DD}" type="parTrans" cxnId="{13868992-6FFE-45CC-AAB2-927435AFA4F0}">
      <dgm:prSet/>
      <dgm:spPr/>
      <dgm:t>
        <a:bodyPr/>
        <a:lstStyle/>
        <a:p>
          <a:endParaRPr lang="ru-RU"/>
        </a:p>
      </dgm:t>
    </dgm:pt>
    <dgm:pt modelId="{6EC6DB1C-271E-47AE-9466-65BD4B3500F4}" type="sibTrans" cxnId="{13868992-6FFE-45CC-AAB2-927435AFA4F0}">
      <dgm:prSet/>
      <dgm:spPr/>
      <dgm:t>
        <a:bodyPr/>
        <a:lstStyle/>
        <a:p>
          <a:endParaRPr lang="ru-RU"/>
        </a:p>
      </dgm:t>
    </dgm:pt>
    <dgm:pt modelId="{7C42AF5C-C6AF-41E4-87C3-D1A33689C819}" type="pres">
      <dgm:prSet presAssocID="{CBEA44AB-0ECD-4D37-8812-ACA0BE27CA3A}" presName="Name0" presStyleCnt="0">
        <dgm:presLayoutVars>
          <dgm:dir/>
          <dgm:animLvl val="lvl"/>
          <dgm:resizeHandles val="exact"/>
        </dgm:presLayoutVars>
      </dgm:prSet>
      <dgm:spPr/>
      <dgm:t>
        <a:bodyPr/>
        <a:lstStyle/>
        <a:p>
          <a:endParaRPr lang="ru-RU"/>
        </a:p>
      </dgm:t>
    </dgm:pt>
    <dgm:pt modelId="{BA07F547-25A1-45F4-9668-9159780E3C91}" type="pres">
      <dgm:prSet presAssocID="{D4CABB60-EF3E-4317-9877-4B94DD1A8CB8}" presName="linNode" presStyleCnt="0"/>
      <dgm:spPr/>
    </dgm:pt>
    <dgm:pt modelId="{159EFA0A-9DA8-4763-A19F-55F66C9FB74B}" type="pres">
      <dgm:prSet presAssocID="{D4CABB60-EF3E-4317-9877-4B94DD1A8CB8}" presName="parentText" presStyleLbl="node1" presStyleIdx="0" presStyleCnt="3">
        <dgm:presLayoutVars>
          <dgm:chMax val="1"/>
          <dgm:bulletEnabled val="1"/>
        </dgm:presLayoutVars>
      </dgm:prSet>
      <dgm:spPr/>
      <dgm:t>
        <a:bodyPr/>
        <a:lstStyle/>
        <a:p>
          <a:endParaRPr lang="ru-RU"/>
        </a:p>
      </dgm:t>
    </dgm:pt>
    <dgm:pt modelId="{06CC08A8-D003-4402-B50E-DB77F988CA15}" type="pres">
      <dgm:prSet presAssocID="{D4CABB60-EF3E-4317-9877-4B94DD1A8CB8}" presName="descendantText" presStyleLbl="alignAccFollowNode1" presStyleIdx="0" presStyleCnt="3">
        <dgm:presLayoutVars>
          <dgm:bulletEnabled val="1"/>
        </dgm:presLayoutVars>
      </dgm:prSet>
      <dgm:spPr/>
      <dgm:t>
        <a:bodyPr/>
        <a:lstStyle/>
        <a:p>
          <a:endParaRPr lang="ru-RU"/>
        </a:p>
      </dgm:t>
    </dgm:pt>
    <dgm:pt modelId="{70565268-0CB9-46D5-B1EA-DE306514BA15}" type="pres">
      <dgm:prSet presAssocID="{7CEAE9AA-9640-44BF-9AF8-F63E8ED72EBB}" presName="sp" presStyleCnt="0"/>
      <dgm:spPr/>
    </dgm:pt>
    <dgm:pt modelId="{9C97A106-A59E-483D-86B2-A38E1C7EC331}" type="pres">
      <dgm:prSet presAssocID="{DEAD6546-83DB-4F93-B264-0FEEC5405270}" presName="linNode" presStyleCnt="0"/>
      <dgm:spPr/>
    </dgm:pt>
    <dgm:pt modelId="{D5FD76E3-5F4E-47BF-9B22-6C933228D8A8}" type="pres">
      <dgm:prSet presAssocID="{DEAD6546-83DB-4F93-B264-0FEEC5405270}" presName="parentText" presStyleLbl="node1" presStyleIdx="1" presStyleCnt="3">
        <dgm:presLayoutVars>
          <dgm:chMax val="1"/>
          <dgm:bulletEnabled val="1"/>
        </dgm:presLayoutVars>
      </dgm:prSet>
      <dgm:spPr/>
      <dgm:t>
        <a:bodyPr/>
        <a:lstStyle/>
        <a:p>
          <a:endParaRPr lang="ru-RU"/>
        </a:p>
      </dgm:t>
    </dgm:pt>
    <dgm:pt modelId="{D79E497D-AEEA-405E-819A-289711157952}" type="pres">
      <dgm:prSet presAssocID="{DEAD6546-83DB-4F93-B264-0FEEC5405270}" presName="descendantText" presStyleLbl="alignAccFollowNode1" presStyleIdx="1" presStyleCnt="3">
        <dgm:presLayoutVars>
          <dgm:bulletEnabled val="1"/>
        </dgm:presLayoutVars>
      </dgm:prSet>
      <dgm:spPr/>
      <dgm:t>
        <a:bodyPr/>
        <a:lstStyle/>
        <a:p>
          <a:endParaRPr lang="ru-RU"/>
        </a:p>
      </dgm:t>
    </dgm:pt>
    <dgm:pt modelId="{8E0BC716-F8D8-4424-8D3B-59FFD9C4A37A}" type="pres">
      <dgm:prSet presAssocID="{1054F09B-5997-4C10-AB2D-F2C9623F399B}" presName="sp" presStyleCnt="0"/>
      <dgm:spPr/>
    </dgm:pt>
    <dgm:pt modelId="{BC50ED15-30A3-488E-91F0-23A3A9ADECC8}" type="pres">
      <dgm:prSet presAssocID="{4BCF0EBE-F9CE-45D2-98E4-81298208CC64}" presName="linNode" presStyleCnt="0"/>
      <dgm:spPr/>
    </dgm:pt>
    <dgm:pt modelId="{7BA46E99-FC6C-4B22-86F7-019D16BC082A}" type="pres">
      <dgm:prSet presAssocID="{4BCF0EBE-F9CE-45D2-98E4-81298208CC64}" presName="parentText" presStyleLbl="node1" presStyleIdx="2" presStyleCnt="3">
        <dgm:presLayoutVars>
          <dgm:chMax val="1"/>
          <dgm:bulletEnabled val="1"/>
        </dgm:presLayoutVars>
      </dgm:prSet>
      <dgm:spPr/>
      <dgm:t>
        <a:bodyPr/>
        <a:lstStyle/>
        <a:p>
          <a:endParaRPr lang="ru-RU"/>
        </a:p>
      </dgm:t>
    </dgm:pt>
    <dgm:pt modelId="{E5E6D80D-5576-41CF-983A-C83FBFA607C1}" type="pres">
      <dgm:prSet presAssocID="{4BCF0EBE-F9CE-45D2-98E4-81298208CC64}" presName="descendantText" presStyleLbl="alignAccFollowNode1" presStyleIdx="2" presStyleCnt="3">
        <dgm:presLayoutVars>
          <dgm:bulletEnabled val="1"/>
        </dgm:presLayoutVars>
      </dgm:prSet>
      <dgm:spPr/>
      <dgm:t>
        <a:bodyPr/>
        <a:lstStyle/>
        <a:p>
          <a:endParaRPr lang="ru-RU"/>
        </a:p>
      </dgm:t>
    </dgm:pt>
  </dgm:ptLst>
  <dgm:cxnLst>
    <dgm:cxn modelId="{ABB54F48-6318-41A1-BFFE-BA7F503B2928}" type="presOf" srcId="{C6CF2EB8-80B7-425E-96E5-1E13613F57FA}" destId="{D79E497D-AEEA-405E-819A-289711157952}" srcOrd="0" destOrd="0" presId="urn:microsoft.com/office/officeart/2005/8/layout/vList5"/>
    <dgm:cxn modelId="{C5D02531-6149-4FAA-A237-CB274F2328B0}" type="presOf" srcId="{86B87A7A-F4C2-48C0-84C9-40FE098D02BB}" destId="{06CC08A8-D003-4402-B50E-DB77F988CA15}" srcOrd="0" destOrd="0" presId="urn:microsoft.com/office/officeart/2005/8/layout/vList5"/>
    <dgm:cxn modelId="{53647EDD-9978-4282-8C13-2D1B14DD076C}" srcId="{CBEA44AB-0ECD-4D37-8812-ACA0BE27CA3A}" destId="{DEAD6546-83DB-4F93-B264-0FEEC5405270}" srcOrd="1" destOrd="0" parTransId="{5061664F-C15E-47B7-BA73-B3B6BAF57514}" sibTransId="{1054F09B-5997-4C10-AB2D-F2C9623F399B}"/>
    <dgm:cxn modelId="{23777630-3BB5-4102-A16E-1B626AC05415}" srcId="{D4CABB60-EF3E-4317-9877-4B94DD1A8CB8}" destId="{86B87A7A-F4C2-48C0-84C9-40FE098D02BB}" srcOrd="0" destOrd="0" parTransId="{71CEEE86-BD23-4B5F-BA47-17F54422CF6C}" sibTransId="{786F59ED-DDA8-48DF-A78D-1AE59A54A239}"/>
    <dgm:cxn modelId="{A02B82B4-3361-4506-8C78-B5F2414EF887}" srcId="{CBEA44AB-0ECD-4D37-8812-ACA0BE27CA3A}" destId="{4BCF0EBE-F9CE-45D2-98E4-81298208CC64}" srcOrd="2" destOrd="0" parTransId="{D3A65191-4487-4075-8338-2EF0FC72CA8F}" sibTransId="{2E2668AC-823C-4C4A-A2BD-0EC1C9294817}"/>
    <dgm:cxn modelId="{7D017B37-C59F-495F-9F9D-DB057BE854BA}" type="presOf" srcId="{B883D871-C720-4AB6-B1F3-884A2E781BD2}" destId="{E5E6D80D-5576-41CF-983A-C83FBFA607C1}" srcOrd="0" destOrd="0" presId="urn:microsoft.com/office/officeart/2005/8/layout/vList5"/>
    <dgm:cxn modelId="{15932BA3-F260-451B-B007-B4D868D13E52}" srcId="{DEAD6546-83DB-4F93-B264-0FEEC5405270}" destId="{C6CF2EB8-80B7-425E-96E5-1E13613F57FA}" srcOrd="0" destOrd="0" parTransId="{A5D8E5E4-1137-4A72-A8A5-A5CB1A259B59}" sibTransId="{9F27F7B3-169F-4A64-A2D7-E4C6799D930C}"/>
    <dgm:cxn modelId="{AA7904B2-427E-4038-AAAA-FA58E20595D3}" type="presOf" srcId="{CBEA44AB-0ECD-4D37-8812-ACA0BE27CA3A}" destId="{7C42AF5C-C6AF-41E4-87C3-D1A33689C819}" srcOrd="0" destOrd="0" presId="urn:microsoft.com/office/officeart/2005/8/layout/vList5"/>
    <dgm:cxn modelId="{0469C9FE-F63C-490E-985A-E63D74C7A0F7}" srcId="{DEAD6546-83DB-4F93-B264-0FEEC5405270}" destId="{92F9E6D3-4469-489C-B23E-F03B7F2FFCCE}" srcOrd="1" destOrd="0" parTransId="{708D53C4-9F63-491A-9389-F5714697D750}" sibTransId="{6ED85A0D-A9DE-4C1A-950A-AEC1C4499E54}"/>
    <dgm:cxn modelId="{5226466E-DC6D-464A-B5FC-ACD7B1C5FAD8}" type="presOf" srcId="{92F9E6D3-4469-489C-B23E-F03B7F2FFCCE}" destId="{D79E497D-AEEA-405E-819A-289711157952}" srcOrd="0" destOrd="1" presId="urn:microsoft.com/office/officeart/2005/8/layout/vList5"/>
    <dgm:cxn modelId="{5B201878-2496-40C6-BCE8-C4C7AF3EAD1A}" type="presOf" srcId="{A59349AF-4CA5-490B-A234-40D815119EA7}" destId="{E5E6D80D-5576-41CF-983A-C83FBFA607C1}" srcOrd="0" destOrd="1" presId="urn:microsoft.com/office/officeart/2005/8/layout/vList5"/>
    <dgm:cxn modelId="{52E2B9F0-4AA2-44EF-94CB-656BC07E11CD}" type="presOf" srcId="{DEAD6546-83DB-4F93-B264-0FEEC5405270}" destId="{D5FD76E3-5F4E-47BF-9B22-6C933228D8A8}" srcOrd="0" destOrd="0" presId="urn:microsoft.com/office/officeart/2005/8/layout/vList5"/>
    <dgm:cxn modelId="{E6A05296-2D49-4C48-86D7-0155848C5C00}" type="presOf" srcId="{4BCF0EBE-F9CE-45D2-98E4-81298208CC64}" destId="{7BA46E99-FC6C-4B22-86F7-019D16BC082A}" srcOrd="0" destOrd="0" presId="urn:microsoft.com/office/officeart/2005/8/layout/vList5"/>
    <dgm:cxn modelId="{57C6FD8E-402C-43AD-80D0-108C13482440}" type="presOf" srcId="{D4CABB60-EF3E-4317-9877-4B94DD1A8CB8}" destId="{159EFA0A-9DA8-4763-A19F-55F66C9FB74B}" srcOrd="0" destOrd="0" presId="urn:microsoft.com/office/officeart/2005/8/layout/vList5"/>
    <dgm:cxn modelId="{A6493438-2DB7-4603-859C-5769FD2EC592}" srcId="{CBEA44AB-0ECD-4D37-8812-ACA0BE27CA3A}" destId="{D4CABB60-EF3E-4317-9877-4B94DD1A8CB8}" srcOrd="0" destOrd="0" parTransId="{EEB62EAB-5D0F-4E0C-847E-CEB428F47374}" sibTransId="{7CEAE9AA-9640-44BF-9AF8-F63E8ED72EBB}"/>
    <dgm:cxn modelId="{1120E850-523B-4FA3-BA4C-406E342B29EB}" srcId="{4BCF0EBE-F9CE-45D2-98E4-81298208CC64}" destId="{B883D871-C720-4AB6-B1F3-884A2E781BD2}" srcOrd="0" destOrd="0" parTransId="{A5497A13-F3A7-49E9-A1D3-C99121142B46}" sibTransId="{BAC5C7AE-F762-4E79-AAF7-972C9AAE6767}"/>
    <dgm:cxn modelId="{13868992-6FFE-45CC-AAB2-927435AFA4F0}" srcId="{4BCF0EBE-F9CE-45D2-98E4-81298208CC64}" destId="{A59349AF-4CA5-490B-A234-40D815119EA7}" srcOrd="1" destOrd="0" parTransId="{7A386953-0449-4CE5-8B16-5A63918CD1DD}" sibTransId="{6EC6DB1C-271E-47AE-9466-65BD4B3500F4}"/>
    <dgm:cxn modelId="{AEC557AC-82D8-4893-9168-854764EEFA58}" type="presParOf" srcId="{7C42AF5C-C6AF-41E4-87C3-D1A33689C819}" destId="{BA07F547-25A1-45F4-9668-9159780E3C91}" srcOrd="0" destOrd="0" presId="urn:microsoft.com/office/officeart/2005/8/layout/vList5"/>
    <dgm:cxn modelId="{86CB0D28-4A9E-4071-98EF-03157DF7A9FE}" type="presParOf" srcId="{BA07F547-25A1-45F4-9668-9159780E3C91}" destId="{159EFA0A-9DA8-4763-A19F-55F66C9FB74B}" srcOrd="0" destOrd="0" presId="urn:microsoft.com/office/officeart/2005/8/layout/vList5"/>
    <dgm:cxn modelId="{C003B84C-3281-4BEC-9045-C5AC19B40F78}" type="presParOf" srcId="{BA07F547-25A1-45F4-9668-9159780E3C91}" destId="{06CC08A8-D003-4402-B50E-DB77F988CA15}" srcOrd="1" destOrd="0" presId="urn:microsoft.com/office/officeart/2005/8/layout/vList5"/>
    <dgm:cxn modelId="{00111B47-ED63-4140-BEC4-3955C04F12F1}" type="presParOf" srcId="{7C42AF5C-C6AF-41E4-87C3-D1A33689C819}" destId="{70565268-0CB9-46D5-B1EA-DE306514BA15}" srcOrd="1" destOrd="0" presId="urn:microsoft.com/office/officeart/2005/8/layout/vList5"/>
    <dgm:cxn modelId="{FDBFD79C-EFEF-445B-8369-6A5C800FF8CE}" type="presParOf" srcId="{7C42AF5C-C6AF-41E4-87C3-D1A33689C819}" destId="{9C97A106-A59E-483D-86B2-A38E1C7EC331}" srcOrd="2" destOrd="0" presId="urn:microsoft.com/office/officeart/2005/8/layout/vList5"/>
    <dgm:cxn modelId="{82FAFB74-1203-4E75-8253-0368FAF37F60}" type="presParOf" srcId="{9C97A106-A59E-483D-86B2-A38E1C7EC331}" destId="{D5FD76E3-5F4E-47BF-9B22-6C933228D8A8}" srcOrd="0" destOrd="0" presId="urn:microsoft.com/office/officeart/2005/8/layout/vList5"/>
    <dgm:cxn modelId="{5EB11CE5-FFCC-4485-BD8F-BC05F8A75BF8}" type="presParOf" srcId="{9C97A106-A59E-483D-86B2-A38E1C7EC331}" destId="{D79E497D-AEEA-405E-819A-289711157952}" srcOrd="1" destOrd="0" presId="urn:microsoft.com/office/officeart/2005/8/layout/vList5"/>
    <dgm:cxn modelId="{7ECD6930-2D02-4077-9D8D-B30497ADAC9F}" type="presParOf" srcId="{7C42AF5C-C6AF-41E4-87C3-D1A33689C819}" destId="{8E0BC716-F8D8-4424-8D3B-59FFD9C4A37A}" srcOrd="3" destOrd="0" presId="urn:microsoft.com/office/officeart/2005/8/layout/vList5"/>
    <dgm:cxn modelId="{712502D7-96E0-46A6-ABBA-0B88D87BFCFF}" type="presParOf" srcId="{7C42AF5C-C6AF-41E4-87C3-D1A33689C819}" destId="{BC50ED15-30A3-488E-91F0-23A3A9ADECC8}" srcOrd="4" destOrd="0" presId="urn:microsoft.com/office/officeart/2005/8/layout/vList5"/>
    <dgm:cxn modelId="{CA7A5749-5FE8-45F7-B898-80A80FB969A7}" type="presParOf" srcId="{BC50ED15-30A3-488E-91F0-23A3A9ADECC8}" destId="{7BA46E99-FC6C-4B22-86F7-019D16BC082A}" srcOrd="0" destOrd="0" presId="urn:microsoft.com/office/officeart/2005/8/layout/vList5"/>
    <dgm:cxn modelId="{C1F85C3E-0BE3-4E43-BD7C-8D36025B1F6A}" type="presParOf" srcId="{BC50ED15-30A3-488E-91F0-23A3A9ADECC8}" destId="{E5E6D80D-5576-41CF-983A-C83FBFA607C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B54C92-8A8E-428C-9F89-21019EC85C7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E67F19F1-0D43-4A6E-8FAA-D92AEAF416CC}">
      <dgm:prSet phldrT="[Текст]" custT="1"/>
      <dgm:spPr>
        <a:solidFill>
          <a:schemeClr val="accent1">
            <a:lumMod val="40000"/>
            <a:lumOff val="60000"/>
          </a:schemeClr>
        </a:solidFill>
      </dgm:spPr>
      <dgm:t>
        <a:bodyPr/>
        <a:lstStyle/>
        <a:p>
          <a:r>
            <a:rPr lang="ru-RU" sz="2800" dirty="0" smtClean="0">
              <a:solidFill>
                <a:schemeClr val="tx1"/>
              </a:solidFill>
            </a:rPr>
            <a:t>Скидки</a:t>
          </a:r>
          <a:endParaRPr lang="ru-RU" sz="2800" dirty="0">
            <a:solidFill>
              <a:schemeClr val="tx1"/>
            </a:solidFill>
          </a:endParaRPr>
        </a:p>
      </dgm:t>
    </dgm:pt>
    <dgm:pt modelId="{E99585EF-73CC-45F7-A71B-A7A883581A50}" type="parTrans" cxnId="{C13D37B3-0F83-4047-B74F-1BEC5D99F434}">
      <dgm:prSet/>
      <dgm:spPr/>
      <dgm:t>
        <a:bodyPr/>
        <a:lstStyle/>
        <a:p>
          <a:endParaRPr lang="ru-RU"/>
        </a:p>
      </dgm:t>
    </dgm:pt>
    <dgm:pt modelId="{D8528124-983B-4CB5-B7DD-7A80C884593A}" type="sibTrans" cxnId="{C13D37B3-0F83-4047-B74F-1BEC5D99F434}">
      <dgm:prSet/>
      <dgm:spPr/>
      <dgm:t>
        <a:bodyPr/>
        <a:lstStyle/>
        <a:p>
          <a:endParaRPr lang="ru-RU"/>
        </a:p>
      </dgm:t>
    </dgm:pt>
    <dgm:pt modelId="{CDE502D3-CA37-4514-917D-701864385C2E}">
      <dgm:prSet phldrT="[Текст]" custT="1"/>
      <dgm:spPr>
        <a:solidFill>
          <a:schemeClr val="accent1">
            <a:lumMod val="40000"/>
            <a:lumOff val="60000"/>
          </a:schemeClr>
        </a:solidFill>
      </dgm:spPr>
      <dgm:t>
        <a:bodyPr/>
        <a:lstStyle/>
        <a:p>
          <a:r>
            <a:rPr lang="ru-RU" sz="1600" b="1" dirty="0" smtClean="0">
              <a:solidFill>
                <a:schemeClr val="tx1"/>
              </a:solidFill>
            </a:rPr>
            <a:t>Изменяющие цену</a:t>
          </a:r>
        </a:p>
        <a:p>
          <a:r>
            <a:rPr lang="ru-RU" sz="1600" b="1" dirty="0" smtClean="0">
              <a:solidFill>
                <a:schemeClr val="tx1"/>
              </a:solidFill>
            </a:rPr>
            <a:t> товара</a:t>
          </a:r>
        </a:p>
        <a:p>
          <a:r>
            <a:rPr lang="ru-RU" sz="1600" b="1" dirty="0" smtClean="0">
              <a:solidFill>
                <a:schemeClr val="tx1"/>
              </a:solidFill>
            </a:rPr>
            <a:t>П.1.ст.54 НК РФ</a:t>
          </a:r>
        </a:p>
        <a:p>
          <a:r>
            <a:rPr lang="ru-RU" sz="1600" b="1" dirty="0" smtClean="0">
              <a:solidFill>
                <a:schemeClr val="tx1"/>
              </a:solidFill>
            </a:rPr>
            <a:t>П.2.1.ст.154 НК РФ, п.3.ст.168 НК РФ</a:t>
          </a:r>
        </a:p>
      </dgm:t>
    </dgm:pt>
    <dgm:pt modelId="{558E1A32-C6DD-49ED-8FCD-A1AABA59A560}" type="parTrans" cxnId="{1FA30F44-5A41-4D8D-8B23-65A46AA0FA9F}">
      <dgm:prSet/>
      <dgm:spPr>
        <a:ln>
          <a:solidFill>
            <a:schemeClr val="bg2">
              <a:lumMod val="75000"/>
            </a:schemeClr>
          </a:solidFill>
        </a:ln>
      </dgm:spPr>
      <dgm:t>
        <a:bodyPr/>
        <a:lstStyle/>
        <a:p>
          <a:endParaRPr lang="ru-RU"/>
        </a:p>
      </dgm:t>
    </dgm:pt>
    <dgm:pt modelId="{0E31D32E-5ABB-4BAC-8764-65ECAC60DA65}" type="sibTrans" cxnId="{1FA30F44-5A41-4D8D-8B23-65A46AA0FA9F}">
      <dgm:prSet/>
      <dgm:spPr/>
      <dgm:t>
        <a:bodyPr/>
        <a:lstStyle/>
        <a:p>
          <a:endParaRPr lang="ru-RU"/>
        </a:p>
      </dgm:t>
    </dgm:pt>
    <dgm:pt modelId="{CF8339A9-8A7D-4F6B-AE7C-879315DEE69C}">
      <dgm:prSet phldrT="[Текст]" custT="1"/>
      <dgm:spPr>
        <a:solidFill>
          <a:schemeClr val="accent1">
            <a:lumMod val="40000"/>
            <a:lumOff val="60000"/>
          </a:schemeClr>
        </a:solidFill>
      </dgm:spPr>
      <dgm:t>
        <a:bodyPr/>
        <a:lstStyle/>
        <a:p>
          <a:r>
            <a:rPr lang="ru-RU" sz="1600" b="1" dirty="0" smtClean="0">
              <a:solidFill>
                <a:schemeClr val="tx1"/>
              </a:solidFill>
            </a:rPr>
            <a:t>Не изменяющие цену товара</a:t>
          </a:r>
        </a:p>
        <a:p>
          <a:r>
            <a:rPr lang="ru-RU" sz="1600" b="1" dirty="0" smtClean="0">
              <a:solidFill>
                <a:schemeClr val="tx1"/>
              </a:solidFill>
            </a:rPr>
            <a:t>(премии, денежные бонусы)</a:t>
          </a:r>
        </a:p>
        <a:p>
          <a:r>
            <a:rPr lang="ru-RU" sz="1600" b="1" dirty="0" smtClean="0">
              <a:solidFill>
                <a:schemeClr val="tx1"/>
              </a:solidFill>
            </a:rPr>
            <a:t> Пп.19.1.п.1.ст.265 НК РФ</a:t>
          </a:r>
        </a:p>
        <a:p>
          <a:r>
            <a:rPr lang="ru-RU" sz="1600" b="1" dirty="0" smtClean="0">
              <a:solidFill>
                <a:schemeClr val="tx1"/>
              </a:solidFill>
            </a:rPr>
            <a:t>П.2.1.ст.154 НК РФ</a:t>
          </a:r>
        </a:p>
        <a:p>
          <a:endParaRPr lang="ru-RU" sz="2000" dirty="0">
            <a:solidFill>
              <a:schemeClr val="tx1"/>
            </a:solidFill>
          </a:endParaRPr>
        </a:p>
      </dgm:t>
    </dgm:pt>
    <dgm:pt modelId="{9E9CC81B-6C69-476B-87A6-E02F9C9C1E29}" type="parTrans" cxnId="{B5289688-B7C0-4DE9-86EE-F54A7EE93EAC}">
      <dgm:prSet/>
      <dgm:spPr>
        <a:ln>
          <a:solidFill>
            <a:schemeClr val="bg2">
              <a:lumMod val="50000"/>
            </a:schemeClr>
          </a:solidFill>
        </a:ln>
      </dgm:spPr>
      <dgm:t>
        <a:bodyPr/>
        <a:lstStyle/>
        <a:p>
          <a:endParaRPr lang="ru-RU"/>
        </a:p>
      </dgm:t>
    </dgm:pt>
    <dgm:pt modelId="{7585ECD6-38B4-4C6F-8004-0F2A59FB2113}" type="sibTrans" cxnId="{B5289688-B7C0-4DE9-86EE-F54A7EE93EAC}">
      <dgm:prSet/>
      <dgm:spPr/>
      <dgm:t>
        <a:bodyPr/>
        <a:lstStyle/>
        <a:p>
          <a:endParaRPr lang="ru-RU"/>
        </a:p>
      </dgm:t>
    </dgm:pt>
    <dgm:pt modelId="{8FA33EA9-0454-405F-9EF2-EBA287CADC3E}" type="pres">
      <dgm:prSet presAssocID="{8CB54C92-8A8E-428C-9F89-21019EC85C79}" presName="hierChild1" presStyleCnt="0">
        <dgm:presLayoutVars>
          <dgm:orgChart val="1"/>
          <dgm:chPref val="1"/>
          <dgm:dir/>
          <dgm:animOne val="branch"/>
          <dgm:animLvl val="lvl"/>
          <dgm:resizeHandles/>
        </dgm:presLayoutVars>
      </dgm:prSet>
      <dgm:spPr/>
      <dgm:t>
        <a:bodyPr/>
        <a:lstStyle/>
        <a:p>
          <a:endParaRPr lang="ru-RU"/>
        </a:p>
      </dgm:t>
    </dgm:pt>
    <dgm:pt modelId="{0D02CEA8-9856-405B-B81B-4CCE6BA46529}" type="pres">
      <dgm:prSet presAssocID="{E67F19F1-0D43-4A6E-8FAA-D92AEAF416CC}" presName="hierRoot1" presStyleCnt="0">
        <dgm:presLayoutVars>
          <dgm:hierBranch val="init"/>
        </dgm:presLayoutVars>
      </dgm:prSet>
      <dgm:spPr/>
    </dgm:pt>
    <dgm:pt modelId="{09D026BF-09B5-401B-A67E-97E51FF5E742}" type="pres">
      <dgm:prSet presAssocID="{E67F19F1-0D43-4A6E-8FAA-D92AEAF416CC}" presName="rootComposite1" presStyleCnt="0"/>
      <dgm:spPr/>
    </dgm:pt>
    <dgm:pt modelId="{2F8934D0-BF60-4269-AFCB-EDC943321F3A}" type="pres">
      <dgm:prSet presAssocID="{E67F19F1-0D43-4A6E-8FAA-D92AEAF416CC}" presName="rootText1" presStyleLbl="node0" presStyleIdx="0" presStyleCnt="1" custScaleX="54877" custScaleY="66822" custLinFactNeighborX="5873" custLinFactNeighborY="4212">
        <dgm:presLayoutVars>
          <dgm:chPref val="3"/>
        </dgm:presLayoutVars>
      </dgm:prSet>
      <dgm:spPr/>
      <dgm:t>
        <a:bodyPr/>
        <a:lstStyle/>
        <a:p>
          <a:endParaRPr lang="ru-RU"/>
        </a:p>
      </dgm:t>
    </dgm:pt>
    <dgm:pt modelId="{DF52CDAC-94AF-4FC3-8804-675350C0B568}" type="pres">
      <dgm:prSet presAssocID="{E67F19F1-0D43-4A6E-8FAA-D92AEAF416CC}" presName="rootConnector1" presStyleLbl="node1" presStyleIdx="0" presStyleCnt="0"/>
      <dgm:spPr/>
      <dgm:t>
        <a:bodyPr/>
        <a:lstStyle/>
        <a:p>
          <a:endParaRPr lang="ru-RU"/>
        </a:p>
      </dgm:t>
    </dgm:pt>
    <dgm:pt modelId="{4555F40B-C031-47DB-AF8E-C61B5B17E97C}" type="pres">
      <dgm:prSet presAssocID="{E67F19F1-0D43-4A6E-8FAA-D92AEAF416CC}" presName="hierChild2" presStyleCnt="0"/>
      <dgm:spPr/>
    </dgm:pt>
    <dgm:pt modelId="{9D3B7364-FDF8-4369-9F8B-BE2196E992C0}" type="pres">
      <dgm:prSet presAssocID="{558E1A32-C6DD-49ED-8FCD-A1AABA59A560}" presName="Name37" presStyleLbl="parChTrans1D2" presStyleIdx="0" presStyleCnt="2"/>
      <dgm:spPr/>
      <dgm:t>
        <a:bodyPr/>
        <a:lstStyle/>
        <a:p>
          <a:endParaRPr lang="ru-RU"/>
        </a:p>
      </dgm:t>
    </dgm:pt>
    <dgm:pt modelId="{3488D5FA-1B62-492D-818F-B74BE0CB80E4}" type="pres">
      <dgm:prSet presAssocID="{CDE502D3-CA37-4514-917D-701864385C2E}" presName="hierRoot2" presStyleCnt="0">
        <dgm:presLayoutVars>
          <dgm:hierBranch val="init"/>
        </dgm:presLayoutVars>
      </dgm:prSet>
      <dgm:spPr/>
    </dgm:pt>
    <dgm:pt modelId="{102DC045-B626-47FA-9543-E80CDD03F7D6}" type="pres">
      <dgm:prSet presAssocID="{CDE502D3-CA37-4514-917D-701864385C2E}" presName="rootComposite" presStyleCnt="0"/>
      <dgm:spPr/>
    </dgm:pt>
    <dgm:pt modelId="{57ABF8B1-8183-494F-B8E7-584F333F2374}" type="pres">
      <dgm:prSet presAssocID="{CDE502D3-CA37-4514-917D-701864385C2E}" presName="rootText" presStyleLbl="node2" presStyleIdx="0" presStyleCnt="2" custScaleY="138649">
        <dgm:presLayoutVars>
          <dgm:chPref val="3"/>
        </dgm:presLayoutVars>
      </dgm:prSet>
      <dgm:spPr/>
      <dgm:t>
        <a:bodyPr/>
        <a:lstStyle/>
        <a:p>
          <a:endParaRPr lang="ru-RU"/>
        </a:p>
      </dgm:t>
    </dgm:pt>
    <dgm:pt modelId="{331C722B-AE73-4B8B-8B1C-89F6F05B1226}" type="pres">
      <dgm:prSet presAssocID="{CDE502D3-CA37-4514-917D-701864385C2E}" presName="rootConnector" presStyleLbl="node2" presStyleIdx="0" presStyleCnt="2"/>
      <dgm:spPr/>
      <dgm:t>
        <a:bodyPr/>
        <a:lstStyle/>
        <a:p>
          <a:endParaRPr lang="ru-RU"/>
        </a:p>
      </dgm:t>
    </dgm:pt>
    <dgm:pt modelId="{06147D15-4BD4-4234-AD5B-FB006FEA9655}" type="pres">
      <dgm:prSet presAssocID="{CDE502D3-CA37-4514-917D-701864385C2E}" presName="hierChild4" presStyleCnt="0"/>
      <dgm:spPr/>
    </dgm:pt>
    <dgm:pt modelId="{0674E4C4-A62E-415F-8D1C-A8B1217671FB}" type="pres">
      <dgm:prSet presAssocID="{CDE502D3-CA37-4514-917D-701864385C2E}" presName="hierChild5" presStyleCnt="0"/>
      <dgm:spPr/>
    </dgm:pt>
    <dgm:pt modelId="{CFA59CD8-5E24-4D1A-9128-7CB83E8AC32E}" type="pres">
      <dgm:prSet presAssocID="{9E9CC81B-6C69-476B-87A6-E02F9C9C1E29}" presName="Name37" presStyleLbl="parChTrans1D2" presStyleIdx="1" presStyleCnt="2"/>
      <dgm:spPr/>
      <dgm:t>
        <a:bodyPr/>
        <a:lstStyle/>
        <a:p>
          <a:endParaRPr lang="ru-RU"/>
        </a:p>
      </dgm:t>
    </dgm:pt>
    <dgm:pt modelId="{A69C300E-3EC0-4A5E-B62F-1636A8BF86F6}" type="pres">
      <dgm:prSet presAssocID="{CF8339A9-8A7D-4F6B-AE7C-879315DEE69C}" presName="hierRoot2" presStyleCnt="0">
        <dgm:presLayoutVars>
          <dgm:hierBranch val="init"/>
        </dgm:presLayoutVars>
      </dgm:prSet>
      <dgm:spPr/>
    </dgm:pt>
    <dgm:pt modelId="{3A8F983A-913C-4D7D-918A-83539F4061E5}" type="pres">
      <dgm:prSet presAssocID="{CF8339A9-8A7D-4F6B-AE7C-879315DEE69C}" presName="rootComposite" presStyleCnt="0"/>
      <dgm:spPr/>
    </dgm:pt>
    <dgm:pt modelId="{06677691-A061-41D1-9C96-414B8A1E138A}" type="pres">
      <dgm:prSet presAssocID="{CF8339A9-8A7D-4F6B-AE7C-879315DEE69C}" presName="rootText" presStyleLbl="node2" presStyleIdx="1" presStyleCnt="2" custScaleY="154302">
        <dgm:presLayoutVars>
          <dgm:chPref val="3"/>
        </dgm:presLayoutVars>
      </dgm:prSet>
      <dgm:spPr/>
      <dgm:t>
        <a:bodyPr/>
        <a:lstStyle/>
        <a:p>
          <a:endParaRPr lang="ru-RU"/>
        </a:p>
      </dgm:t>
    </dgm:pt>
    <dgm:pt modelId="{10FD903A-85B1-417C-AA0E-26F35CEA5BEA}" type="pres">
      <dgm:prSet presAssocID="{CF8339A9-8A7D-4F6B-AE7C-879315DEE69C}" presName="rootConnector" presStyleLbl="node2" presStyleIdx="1" presStyleCnt="2"/>
      <dgm:spPr/>
      <dgm:t>
        <a:bodyPr/>
        <a:lstStyle/>
        <a:p>
          <a:endParaRPr lang="ru-RU"/>
        </a:p>
      </dgm:t>
    </dgm:pt>
    <dgm:pt modelId="{B06EE85E-94B4-4771-8994-08BE4514267A}" type="pres">
      <dgm:prSet presAssocID="{CF8339A9-8A7D-4F6B-AE7C-879315DEE69C}" presName="hierChild4" presStyleCnt="0"/>
      <dgm:spPr/>
    </dgm:pt>
    <dgm:pt modelId="{4D64F196-7374-4068-B847-462E1CA01814}" type="pres">
      <dgm:prSet presAssocID="{CF8339A9-8A7D-4F6B-AE7C-879315DEE69C}" presName="hierChild5" presStyleCnt="0"/>
      <dgm:spPr/>
    </dgm:pt>
    <dgm:pt modelId="{C7EC07D8-158E-4DDB-9194-97DF127BDC17}" type="pres">
      <dgm:prSet presAssocID="{E67F19F1-0D43-4A6E-8FAA-D92AEAF416CC}" presName="hierChild3" presStyleCnt="0"/>
      <dgm:spPr/>
    </dgm:pt>
  </dgm:ptLst>
  <dgm:cxnLst>
    <dgm:cxn modelId="{1F693B78-12D4-411F-A3C2-DF6819200E01}" type="presOf" srcId="{E67F19F1-0D43-4A6E-8FAA-D92AEAF416CC}" destId="{2F8934D0-BF60-4269-AFCB-EDC943321F3A}" srcOrd="0" destOrd="0" presId="urn:microsoft.com/office/officeart/2005/8/layout/orgChart1"/>
    <dgm:cxn modelId="{B5289688-B7C0-4DE9-86EE-F54A7EE93EAC}" srcId="{E67F19F1-0D43-4A6E-8FAA-D92AEAF416CC}" destId="{CF8339A9-8A7D-4F6B-AE7C-879315DEE69C}" srcOrd="1" destOrd="0" parTransId="{9E9CC81B-6C69-476B-87A6-E02F9C9C1E29}" sibTransId="{7585ECD6-38B4-4C6F-8004-0F2A59FB2113}"/>
    <dgm:cxn modelId="{1FA30F44-5A41-4D8D-8B23-65A46AA0FA9F}" srcId="{E67F19F1-0D43-4A6E-8FAA-D92AEAF416CC}" destId="{CDE502D3-CA37-4514-917D-701864385C2E}" srcOrd="0" destOrd="0" parTransId="{558E1A32-C6DD-49ED-8FCD-A1AABA59A560}" sibTransId="{0E31D32E-5ABB-4BAC-8764-65ECAC60DA65}"/>
    <dgm:cxn modelId="{EB2F86D1-26C1-42EF-8616-CC12F041A79B}" type="presOf" srcId="{E67F19F1-0D43-4A6E-8FAA-D92AEAF416CC}" destId="{DF52CDAC-94AF-4FC3-8804-675350C0B568}" srcOrd="1" destOrd="0" presId="urn:microsoft.com/office/officeart/2005/8/layout/orgChart1"/>
    <dgm:cxn modelId="{C13D37B3-0F83-4047-B74F-1BEC5D99F434}" srcId="{8CB54C92-8A8E-428C-9F89-21019EC85C79}" destId="{E67F19F1-0D43-4A6E-8FAA-D92AEAF416CC}" srcOrd="0" destOrd="0" parTransId="{E99585EF-73CC-45F7-A71B-A7A883581A50}" sibTransId="{D8528124-983B-4CB5-B7DD-7A80C884593A}"/>
    <dgm:cxn modelId="{B2CBE462-A28A-485C-B3BB-C62985B75B1D}" type="presOf" srcId="{9E9CC81B-6C69-476B-87A6-E02F9C9C1E29}" destId="{CFA59CD8-5E24-4D1A-9128-7CB83E8AC32E}" srcOrd="0" destOrd="0" presId="urn:microsoft.com/office/officeart/2005/8/layout/orgChart1"/>
    <dgm:cxn modelId="{EAFAAC28-7582-433C-8FE0-43D79C74DCCB}" type="presOf" srcId="{CF8339A9-8A7D-4F6B-AE7C-879315DEE69C}" destId="{10FD903A-85B1-417C-AA0E-26F35CEA5BEA}" srcOrd="1" destOrd="0" presId="urn:microsoft.com/office/officeart/2005/8/layout/orgChart1"/>
    <dgm:cxn modelId="{6CB60938-9738-42A6-8BB2-B6C288B4396B}" type="presOf" srcId="{CDE502D3-CA37-4514-917D-701864385C2E}" destId="{57ABF8B1-8183-494F-B8E7-584F333F2374}" srcOrd="0" destOrd="0" presId="urn:microsoft.com/office/officeart/2005/8/layout/orgChart1"/>
    <dgm:cxn modelId="{BAA179AE-D246-4BFE-BC6A-CCB06377F24D}" type="presOf" srcId="{CDE502D3-CA37-4514-917D-701864385C2E}" destId="{331C722B-AE73-4B8B-8B1C-89F6F05B1226}" srcOrd="1" destOrd="0" presId="urn:microsoft.com/office/officeart/2005/8/layout/orgChart1"/>
    <dgm:cxn modelId="{E4AC224D-4083-489C-B823-2AA48F67DE62}" type="presOf" srcId="{558E1A32-C6DD-49ED-8FCD-A1AABA59A560}" destId="{9D3B7364-FDF8-4369-9F8B-BE2196E992C0}" srcOrd="0" destOrd="0" presId="urn:microsoft.com/office/officeart/2005/8/layout/orgChart1"/>
    <dgm:cxn modelId="{E3B23F6A-8759-4577-AC18-C98255E03319}" type="presOf" srcId="{8CB54C92-8A8E-428C-9F89-21019EC85C79}" destId="{8FA33EA9-0454-405F-9EF2-EBA287CADC3E}" srcOrd="0" destOrd="0" presId="urn:microsoft.com/office/officeart/2005/8/layout/orgChart1"/>
    <dgm:cxn modelId="{F73770D8-ABC5-4F6A-AC5D-EE6134F0AB7C}" type="presOf" srcId="{CF8339A9-8A7D-4F6B-AE7C-879315DEE69C}" destId="{06677691-A061-41D1-9C96-414B8A1E138A}" srcOrd="0" destOrd="0" presId="urn:microsoft.com/office/officeart/2005/8/layout/orgChart1"/>
    <dgm:cxn modelId="{0C627060-69A8-4312-A9D8-5D1FBDA9AEF8}" type="presParOf" srcId="{8FA33EA9-0454-405F-9EF2-EBA287CADC3E}" destId="{0D02CEA8-9856-405B-B81B-4CCE6BA46529}" srcOrd="0" destOrd="0" presId="urn:microsoft.com/office/officeart/2005/8/layout/orgChart1"/>
    <dgm:cxn modelId="{C16181B0-4341-4F1F-8022-D7EF8BC6D4B2}" type="presParOf" srcId="{0D02CEA8-9856-405B-B81B-4CCE6BA46529}" destId="{09D026BF-09B5-401B-A67E-97E51FF5E742}" srcOrd="0" destOrd="0" presId="urn:microsoft.com/office/officeart/2005/8/layout/orgChart1"/>
    <dgm:cxn modelId="{BF033687-C035-4D92-ABB8-AD2E43662FE3}" type="presParOf" srcId="{09D026BF-09B5-401B-A67E-97E51FF5E742}" destId="{2F8934D0-BF60-4269-AFCB-EDC943321F3A}" srcOrd="0" destOrd="0" presId="urn:microsoft.com/office/officeart/2005/8/layout/orgChart1"/>
    <dgm:cxn modelId="{0BA803CE-81E1-49AA-87E5-1ADAA7A955A8}" type="presParOf" srcId="{09D026BF-09B5-401B-A67E-97E51FF5E742}" destId="{DF52CDAC-94AF-4FC3-8804-675350C0B568}" srcOrd="1" destOrd="0" presId="urn:microsoft.com/office/officeart/2005/8/layout/orgChart1"/>
    <dgm:cxn modelId="{E959A620-E38B-4942-9F01-4435024BB2C4}" type="presParOf" srcId="{0D02CEA8-9856-405B-B81B-4CCE6BA46529}" destId="{4555F40B-C031-47DB-AF8E-C61B5B17E97C}" srcOrd="1" destOrd="0" presId="urn:microsoft.com/office/officeart/2005/8/layout/orgChart1"/>
    <dgm:cxn modelId="{3A5E0E92-498C-45B1-A6FC-ABF63AF1E2DE}" type="presParOf" srcId="{4555F40B-C031-47DB-AF8E-C61B5B17E97C}" destId="{9D3B7364-FDF8-4369-9F8B-BE2196E992C0}" srcOrd="0" destOrd="0" presId="urn:microsoft.com/office/officeart/2005/8/layout/orgChart1"/>
    <dgm:cxn modelId="{BA6869D6-718F-4033-B510-AC175A6D29EB}" type="presParOf" srcId="{4555F40B-C031-47DB-AF8E-C61B5B17E97C}" destId="{3488D5FA-1B62-492D-818F-B74BE0CB80E4}" srcOrd="1" destOrd="0" presId="urn:microsoft.com/office/officeart/2005/8/layout/orgChart1"/>
    <dgm:cxn modelId="{FE11902F-17D7-46FB-AA3B-E9DEA6BE4167}" type="presParOf" srcId="{3488D5FA-1B62-492D-818F-B74BE0CB80E4}" destId="{102DC045-B626-47FA-9543-E80CDD03F7D6}" srcOrd="0" destOrd="0" presId="urn:microsoft.com/office/officeart/2005/8/layout/orgChart1"/>
    <dgm:cxn modelId="{A5167547-E67E-49EA-BDA7-631B551E65C4}" type="presParOf" srcId="{102DC045-B626-47FA-9543-E80CDD03F7D6}" destId="{57ABF8B1-8183-494F-B8E7-584F333F2374}" srcOrd="0" destOrd="0" presId="urn:microsoft.com/office/officeart/2005/8/layout/orgChart1"/>
    <dgm:cxn modelId="{30B32254-4C8F-45C6-902B-7BC61014BCB8}" type="presParOf" srcId="{102DC045-B626-47FA-9543-E80CDD03F7D6}" destId="{331C722B-AE73-4B8B-8B1C-89F6F05B1226}" srcOrd="1" destOrd="0" presId="urn:microsoft.com/office/officeart/2005/8/layout/orgChart1"/>
    <dgm:cxn modelId="{39D5C312-B2A6-480B-A778-257E69768682}" type="presParOf" srcId="{3488D5FA-1B62-492D-818F-B74BE0CB80E4}" destId="{06147D15-4BD4-4234-AD5B-FB006FEA9655}" srcOrd="1" destOrd="0" presId="urn:microsoft.com/office/officeart/2005/8/layout/orgChart1"/>
    <dgm:cxn modelId="{2AC38468-BEC2-4942-AFA9-28713AE7CD5B}" type="presParOf" srcId="{3488D5FA-1B62-492D-818F-B74BE0CB80E4}" destId="{0674E4C4-A62E-415F-8D1C-A8B1217671FB}" srcOrd="2" destOrd="0" presId="urn:microsoft.com/office/officeart/2005/8/layout/orgChart1"/>
    <dgm:cxn modelId="{907122DF-CE3E-4761-A9CD-860D85583B17}" type="presParOf" srcId="{4555F40B-C031-47DB-AF8E-C61B5B17E97C}" destId="{CFA59CD8-5E24-4D1A-9128-7CB83E8AC32E}" srcOrd="2" destOrd="0" presId="urn:microsoft.com/office/officeart/2005/8/layout/orgChart1"/>
    <dgm:cxn modelId="{2ACAAA61-1E22-4D82-B6A4-F98F30100EE3}" type="presParOf" srcId="{4555F40B-C031-47DB-AF8E-C61B5B17E97C}" destId="{A69C300E-3EC0-4A5E-B62F-1636A8BF86F6}" srcOrd="3" destOrd="0" presId="urn:microsoft.com/office/officeart/2005/8/layout/orgChart1"/>
    <dgm:cxn modelId="{B41E9470-86A7-4DAD-93D1-30D4FAC1FB69}" type="presParOf" srcId="{A69C300E-3EC0-4A5E-B62F-1636A8BF86F6}" destId="{3A8F983A-913C-4D7D-918A-83539F4061E5}" srcOrd="0" destOrd="0" presId="urn:microsoft.com/office/officeart/2005/8/layout/orgChart1"/>
    <dgm:cxn modelId="{7BC4E627-1FAC-4F68-B268-4623EEECD9B8}" type="presParOf" srcId="{3A8F983A-913C-4D7D-918A-83539F4061E5}" destId="{06677691-A061-41D1-9C96-414B8A1E138A}" srcOrd="0" destOrd="0" presId="urn:microsoft.com/office/officeart/2005/8/layout/orgChart1"/>
    <dgm:cxn modelId="{C5F0C6A0-1629-450D-8C74-4134BD711ABD}" type="presParOf" srcId="{3A8F983A-913C-4D7D-918A-83539F4061E5}" destId="{10FD903A-85B1-417C-AA0E-26F35CEA5BEA}" srcOrd="1" destOrd="0" presId="urn:microsoft.com/office/officeart/2005/8/layout/orgChart1"/>
    <dgm:cxn modelId="{01631113-F3B1-4464-AF75-329235DB753F}" type="presParOf" srcId="{A69C300E-3EC0-4A5E-B62F-1636A8BF86F6}" destId="{B06EE85E-94B4-4771-8994-08BE4514267A}" srcOrd="1" destOrd="0" presId="urn:microsoft.com/office/officeart/2005/8/layout/orgChart1"/>
    <dgm:cxn modelId="{56A2307E-1633-43F0-9333-253FC47A8B50}" type="presParOf" srcId="{A69C300E-3EC0-4A5E-B62F-1636A8BF86F6}" destId="{4D64F196-7374-4068-B847-462E1CA01814}" srcOrd="2" destOrd="0" presId="urn:microsoft.com/office/officeart/2005/8/layout/orgChart1"/>
    <dgm:cxn modelId="{8E3574D6-8014-4E41-9225-902EC2C15E6B}" type="presParOf" srcId="{0D02CEA8-9856-405B-B81B-4CCE6BA46529}" destId="{C7EC07D8-158E-4DDB-9194-97DF127BDC1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B2EE37E-E6F7-4959-A9E0-7EFBE2DC4342}" type="datetimeFigureOut">
              <a:rPr lang="ru-RU" smtClean="0"/>
              <a:pPr/>
              <a:t>31.10.2023</a:t>
            </a:fld>
            <a:endParaRPr lang="ru-RU"/>
          </a:p>
        </p:txBody>
      </p:sp>
      <p:sp>
        <p:nvSpPr>
          <p:cNvPr id="4" name="Нижний колонтитул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96759B4-6CCF-4E25-B2D3-CA8609F0CFE7}" type="slidenum">
              <a:rPr lang="ru-RU" smtClean="0"/>
              <a:pPr/>
              <a:t>‹#›</a:t>
            </a:fld>
            <a:endParaRPr lang="ru-RU"/>
          </a:p>
        </p:txBody>
      </p:sp>
    </p:spTree>
    <p:extLst>
      <p:ext uri="{BB962C8B-B14F-4D97-AF65-F5344CB8AC3E}">
        <p14:creationId xmlns:p14="http://schemas.microsoft.com/office/powerpoint/2010/main" val="4219756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A3A8DEE-170B-486D-9C03-626D593B4F39}" type="datetimeFigureOut">
              <a:rPr lang="ru-RU" smtClean="0"/>
              <a:pPr/>
              <a:t>31.10.2023</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BFB3DAC-AA17-455F-9428-4CA3C356E97A}" type="slidenum">
              <a:rPr lang="ru-RU" smtClean="0"/>
              <a:pPr/>
              <a:t>‹#›</a:t>
            </a:fld>
            <a:endParaRPr lang="ru-RU"/>
          </a:p>
        </p:txBody>
      </p:sp>
    </p:spTree>
    <p:extLst>
      <p:ext uri="{BB962C8B-B14F-4D97-AF65-F5344CB8AC3E}">
        <p14:creationId xmlns:p14="http://schemas.microsoft.com/office/powerpoint/2010/main" val="1640543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FB3DAC-AA17-455F-9428-4CA3C356E97A}" type="slidenum">
              <a:rPr lang="ru-RU" smtClean="0"/>
              <a:pPr/>
              <a:t>1</a:t>
            </a:fld>
            <a:endParaRPr lang="ru-RU"/>
          </a:p>
        </p:txBody>
      </p:sp>
    </p:spTree>
    <p:extLst>
      <p:ext uri="{BB962C8B-B14F-4D97-AF65-F5344CB8AC3E}">
        <p14:creationId xmlns:p14="http://schemas.microsoft.com/office/powerpoint/2010/main" val="305177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509806" y="0"/>
            <a:ext cx="13241386"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0865" y="-21511"/>
            <a:ext cx="4904849"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7988" y="-21511"/>
            <a:ext cx="467299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0332" y="2708476"/>
            <a:ext cx="4417232"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6310333" y="4421081"/>
            <a:ext cx="4412496"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317503" y="1516829"/>
            <a:ext cx="2844430" cy="750981"/>
          </a:xfrm>
        </p:spPr>
        <p:txBody>
          <a:bodyPr anchor="b"/>
          <a:lstStyle>
            <a:lvl1pPr algn="l">
              <a:defRPr sz="2400"/>
            </a:lvl1pPr>
          </a:lstStyle>
          <a:p>
            <a:fld id="{CB465BBB-8E2B-49D7-9449-2333CE988FBC}" type="datetimeFigureOut">
              <a:rPr lang="ru-RU" smtClean="0"/>
              <a:pPr/>
              <a:t>31.10.2023</a:t>
            </a:fld>
            <a:endParaRPr lang="ru-RU"/>
          </a:p>
        </p:txBody>
      </p:sp>
      <p:sp>
        <p:nvSpPr>
          <p:cNvPr id="50" name="Rectangle 49"/>
          <p:cNvSpPr/>
          <p:nvPr/>
        </p:nvSpPr>
        <p:spPr>
          <a:xfrm>
            <a:off x="6200378" y="6088284"/>
            <a:ext cx="4672992"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0439" y="5719967"/>
            <a:ext cx="3774965"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6197988" y="5719967"/>
            <a:ext cx="858110" cy="365125"/>
          </a:xfrm>
        </p:spPr>
        <p:txBody>
          <a:bodyPr/>
          <a:lstStyle>
            <a:lvl1pPr>
              <a:defRPr>
                <a:solidFill>
                  <a:schemeClr val="accent1"/>
                </a:solidFill>
              </a:defRPr>
            </a:lvl1pPr>
          </a:lstStyle>
          <a:p>
            <a:fld id="{F771BD2D-6027-472B-A910-DDA0F389AE67}" type="slidenum">
              <a:rPr lang="ru-RU" smtClean="0"/>
              <a:pPr/>
              <a:t>‹#›</a:t>
            </a:fld>
            <a:endParaRPr lang="ru-RU"/>
          </a:p>
        </p:txBody>
      </p:sp>
      <p:sp>
        <p:nvSpPr>
          <p:cNvPr id="89" name="Rectangle 88"/>
          <p:cNvSpPr/>
          <p:nvPr/>
        </p:nvSpPr>
        <p:spPr>
          <a:xfrm>
            <a:off x="6200378" y="6088284"/>
            <a:ext cx="4672992"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B465BBB-8E2B-49D7-9449-2333CE988FBC}" type="datetimeFigureOut">
              <a:rPr lang="ru-RU" smtClean="0"/>
              <a:pPr/>
              <a:t>31.10.2023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71BD2D-6027-472B-A910-DDA0F389AE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1030147"/>
            <a:ext cx="197901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404212" y="1030147"/>
            <a:ext cx="723066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B465BBB-8E2B-49D7-9449-2333CE988FBC}" type="datetimeFigureOut">
              <a:rPr lang="ru-RU" smtClean="0"/>
              <a:pPr/>
              <a:t>31.10.2023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71BD2D-6027-472B-A910-DDA0F389AE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465BBB-8E2B-49D7-9449-2333CE988FBC}" type="datetimeFigureOut">
              <a:rPr lang="ru-RU" smtClean="0"/>
              <a:pPr/>
              <a:t>31.10.2023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71BD2D-6027-472B-A910-DDA0F389AE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677975" y="2900830"/>
            <a:ext cx="8848805"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677976" y="4267201"/>
            <a:ext cx="8848804"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465BBB-8E2B-49D7-9449-2333CE988FBC}" type="datetimeFigureOut">
              <a:rPr lang="ru-RU" smtClean="0"/>
              <a:pPr/>
              <a:t>31.10.2023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71BD2D-6027-472B-A910-DDA0F389AE6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CB465BBB-8E2B-49D7-9449-2333CE988FBC}" type="datetimeFigureOut">
              <a:rPr lang="ru-RU" smtClean="0"/>
              <a:pPr/>
              <a:t>31.10.2023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771BD2D-6027-472B-A910-DDA0F389AE67}" type="slidenum">
              <a:rPr lang="ru-RU" smtClean="0"/>
              <a:pPr/>
              <a:t>‹#›</a:t>
            </a:fld>
            <a:endParaRPr lang="ru-RU"/>
          </a:p>
        </p:txBody>
      </p:sp>
      <p:sp>
        <p:nvSpPr>
          <p:cNvPr id="9" name="Content Placeholder 8"/>
          <p:cNvSpPr>
            <a:spLocks noGrp="1"/>
          </p:cNvSpPr>
          <p:nvPr>
            <p:ph sz="quarter" idx="13"/>
          </p:nvPr>
        </p:nvSpPr>
        <p:spPr>
          <a:xfrm>
            <a:off x="1389707" y="2313432"/>
            <a:ext cx="4559214"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6192730" y="2313431"/>
            <a:ext cx="4559214"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882569" y="2316009"/>
            <a:ext cx="407566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88781" y="2974695"/>
            <a:ext cx="4559214"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681580" y="2316010"/>
            <a:ext cx="407375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2730" y="2974695"/>
            <a:ext cx="4559214"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465BBB-8E2B-49D7-9449-2333CE988FBC}" type="datetimeFigureOut">
              <a:rPr lang="ru-RU" smtClean="0"/>
              <a:pPr/>
              <a:t>31.10.2023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771BD2D-6027-472B-A910-DDA0F389AE6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B465BBB-8E2B-49D7-9449-2333CE988FBC}" type="datetimeFigureOut">
              <a:rPr lang="ru-RU" smtClean="0"/>
              <a:pPr/>
              <a:t>31.10.2023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771BD2D-6027-472B-A910-DDA0F389AE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65BBB-8E2B-49D7-9449-2333CE988FBC}" type="datetimeFigureOut">
              <a:rPr lang="ru-RU" smtClean="0"/>
              <a:pPr/>
              <a:t>31.10.2023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771BD2D-6027-472B-A910-DDA0F389AE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509806" y="0"/>
            <a:ext cx="13241386"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0865" y="-21511"/>
            <a:ext cx="4904849"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7988" y="-21510"/>
            <a:ext cx="4672992"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B465BBB-8E2B-49D7-9449-2333CE988FBC}" type="datetimeFigureOut">
              <a:rPr lang="ru-RU" smtClean="0"/>
              <a:pPr/>
              <a:t>31.10.2023</a:t>
            </a:fld>
            <a:endParaRPr lang="ru-RU"/>
          </a:p>
        </p:txBody>
      </p:sp>
      <p:sp>
        <p:nvSpPr>
          <p:cNvPr id="7" name="Slide Number Placeholder 6"/>
          <p:cNvSpPr>
            <a:spLocks noGrp="1"/>
          </p:cNvSpPr>
          <p:nvPr>
            <p:ph type="sldNum" sz="quarter" idx="12"/>
          </p:nvPr>
        </p:nvSpPr>
        <p:spPr/>
        <p:txBody>
          <a:bodyPr/>
          <a:lstStyle/>
          <a:p>
            <a:fld id="{F771BD2D-6027-472B-A910-DDA0F389AE67}" type="slidenum">
              <a:rPr lang="ru-RU" smtClean="0"/>
              <a:pPr/>
              <a:t>‹#›</a:t>
            </a:fld>
            <a:endParaRPr lang="ru-RU"/>
          </a:p>
        </p:txBody>
      </p:sp>
      <p:sp>
        <p:nvSpPr>
          <p:cNvPr id="58" name="Rectangle 57"/>
          <p:cNvSpPr/>
          <p:nvPr/>
        </p:nvSpPr>
        <p:spPr>
          <a:xfrm>
            <a:off x="1207271" y="601884"/>
            <a:ext cx="4749058"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660" y="856527"/>
            <a:ext cx="412005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6200378" y="6088284"/>
            <a:ext cx="4672992"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7792" y="5724836"/>
            <a:ext cx="4657612" cy="365125"/>
          </a:xfrm>
        </p:spPr>
        <p:txBody>
          <a:bodyPr>
            <a:normAutofit/>
          </a:bodyPr>
          <a:lstStyle/>
          <a:p>
            <a:endParaRPr lang="ru-RU"/>
          </a:p>
        </p:txBody>
      </p:sp>
      <p:sp>
        <p:nvSpPr>
          <p:cNvPr id="2" name="Title 1"/>
          <p:cNvSpPr>
            <a:spLocks noGrp="1"/>
          </p:cNvSpPr>
          <p:nvPr>
            <p:ph type="title"/>
          </p:nvPr>
        </p:nvSpPr>
        <p:spPr>
          <a:xfrm>
            <a:off x="6318955" y="2657435"/>
            <a:ext cx="440552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6314634" y="4136994"/>
            <a:ext cx="4397806"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509806" y="0"/>
            <a:ext cx="13241386"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0865" y="-21511"/>
            <a:ext cx="4904849"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7988" y="-21510"/>
            <a:ext cx="4672992"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271" y="601884"/>
            <a:ext cx="4749058"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0378" y="6088284"/>
            <a:ext cx="4672992"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1744" y="2660904"/>
            <a:ext cx="4400739"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340104" y="693795"/>
            <a:ext cx="4478914"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312019" y="4133089"/>
            <a:ext cx="4400191"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465BBB-8E2B-49D7-9449-2333CE988FBC}" type="datetimeFigureOut">
              <a:rPr lang="ru-RU" smtClean="0"/>
              <a:pPr/>
              <a:t>31.10.2023</a:t>
            </a:fld>
            <a:endParaRPr lang="ru-RU"/>
          </a:p>
        </p:txBody>
      </p:sp>
      <p:sp>
        <p:nvSpPr>
          <p:cNvPr id="6" name="Footer Placeholder 5"/>
          <p:cNvSpPr>
            <a:spLocks noGrp="1"/>
          </p:cNvSpPr>
          <p:nvPr>
            <p:ph type="ftr" sz="quarter" idx="11"/>
          </p:nvPr>
        </p:nvSpPr>
        <p:spPr>
          <a:xfrm>
            <a:off x="6187792" y="5724836"/>
            <a:ext cx="4657612"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F771BD2D-6027-472B-A910-DDA0F389AE6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42" name="Group 41"/>
          <p:cNvGrpSpPr/>
          <p:nvPr/>
        </p:nvGrpSpPr>
        <p:grpSpPr>
          <a:xfrm>
            <a:off x="-406347" y="0"/>
            <a:ext cx="13241386"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521" y="333488"/>
            <a:ext cx="10971372"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0865" y="-21511"/>
            <a:ext cx="4904849"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7988" y="-21510"/>
            <a:ext cx="4672992"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139" y="1027664"/>
            <a:ext cx="9365106"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91142" y="2323652"/>
            <a:ext cx="9035246"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995476" y="224493"/>
            <a:ext cx="2844430" cy="365125"/>
          </a:xfrm>
          <a:prstGeom prst="rect">
            <a:avLst/>
          </a:prstGeom>
        </p:spPr>
        <p:txBody>
          <a:bodyPr vert="horz" lIns="91440" tIns="45720" rIns="91440" bIns="45720" rtlCol="0" anchor="ctr"/>
          <a:lstStyle>
            <a:lvl1pPr algn="r">
              <a:defRPr sz="1200">
                <a:solidFill>
                  <a:srgbClr val="FEFEFE"/>
                </a:solidFill>
              </a:defRPr>
            </a:lvl1pPr>
          </a:lstStyle>
          <a:p>
            <a:fld id="{CB465BBB-8E2B-49D7-9449-2333CE988FBC}" type="datetimeFigureOut">
              <a:rPr lang="ru-RU" smtClean="0"/>
              <a:pPr/>
              <a:t>31.10.2023</a:t>
            </a:fld>
            <a:endParaRPr lang="ru-RU"/>
          </a:p>
        </p:txBody>
      </p:sp>
      <p:sp>
        <p:nvSpPr>
          <p:cNvPr id="5" name="Footer Placeholder 4"/>
          <p:cNvSpPr>
            <a:spLocks noGrp="1"/>
          </p:cNvSpPr>
          <p:nvPr>
            <p:ph type="ftr" sz="quarter" idx="3"/>
          </p:nvPr>
        </p:nvSpPr>
        <p:spPr>
          <a:xfrm>
            <a:off x="6187792" y="5852161"/>
            <a:ext cx="4668928"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6197988" y="224492"/>
            <a:ext cx="1775977" cy="365125"/>
          </a:xfrm>
          <a:prstGeom prst="rect">
            <a:avLst/>
          </a:prstGeom>
        </p:spPr>
        <p:txBody>
          <a:bodyPr vert="horz" lIns="91440" tIns="45720" rIns="91440" bIns="45720" rtlCol="0" anchor="ctr"/>
          <a:lstStyle>
            <a:lvl1pPr algn="l">
              <a:defRPr sz="1200">
                <a:solidFill>
                  <a:srgbClr val="FEFEFE"/>
                </a:solidFill>
              </a:defRPr>
            </a:lvl1pPr>
          </a:lstStyle>
          <a:p>
            <a:fld id="{F771BD2D-6027-472B-A910-DDA0F389AE6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hyperlink" Target="https://its.1c.ru/db/garant/content/10800200/hdoc/122" TargetMode="External"/><Relationship Id="rId2" Type="http://schemas.openxmlformats.org/officeDocument/2006/relationships/hyperlink" Target="https://its.1c.ru/db/garant/content/10800200/hdoc/814" TargetMode="Externa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hyperlink" Target="https://its.1c.ru/db/garant/content/10800200/hdoc/146" TargetMode="External"/><Relationship Id="rId2" Type="http://schemas.openxmlformats.org/officeDocument/2006/relationships/hyperlink" Target="https://its.1c.ru/db/garant/content/10064072/hdoc/717" TargetMode="External"/><Relationship Id="rId1" Type="http://schemas.openxmlformats.org/officeDocument/2006/relationships/slideLayout" Target="../slideLayouts/slideLayout7.xml"/><Relationship Id="rId4" Type="http://schemas.openxmlformats.org/officeDocument/2006/relationships/hyperlink" Target="https://its.1c.ru/db/garant/content/10800200/hdoc/3901" TargetMode="External"/></Relationships>
</file>

<file path=ppt/slides/_rels/slide222.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hyperlink" Target="https://login.consultant.ru/link/?req=doc&amp;base=QUEST&amp;n=56888" TargetMode="External"/><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hyperlink" Target="https://login.consultant.ru/link/?req=doc&amp;base=LAW&amp;n=389682&amp;dst=102202" TargetMode="External"/><Relationship Id="rId5" Type="http://schemas.openxmlformats.org/officeDocument/2006/relationships/hyperlink" Target="https://login.consultant.ru/link/?req=doc&amp;base=LAW&amp;n=389682&amp;dst=102195" TargetMode="External"/><Relationship Id="rId4" Type="http://schemas.openxmlformats.org/officeDocument/2006/relationships/hyperlink" Target="https://login.consultant.ru/link/?req=doc&amp;base=LAW&amp;n=389682&amp;dst=101972"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login.consultant.ru/link/?req=doc&amp;base=LAW&amp;n=389682&amp;dst=102195" TargetMode="External"/><Relationship Id="rId2" Type="http://schemas.openxmlformats.org/officeDocument/2006/relationships/hyperlink" Target="https://login.consultant.ru/link/?req=doc&amp;base=LAW&amp;n=389682&amp;dst=101972" TargetMode="External"/><Relationship Id="rId1" Type="http://schemas.openxmlformats.org/officeDocument/2006/relationships/slideLayout" Target="../slideLayouts/slideLayout2.xml"/><Relationship Id="rId6" Type="http://schemas.openxmlformats.org/officeDocument/2006/relationships/hyperlink" Target="https://login.consultant.ru/link/?req=doc&amp;base=LAW&amp;n=389682&amp;dst=3647" TargetMode="External"/><Relationship Id="rId5" Type="http://schemas.openxmlformats.org/officeDocument/2006/relationships/hyperlink" Target="https://login.consultant.ru/link/?req=doc&amp;base=QUEST&amp;n=56888" TargetMode="External"/><Relationship Id="rId4" Type="http://schemas.openxmlformats.org/officeDocument/2006/relationships/hyperlink" Target="https://login.consultant.ru/link/?req=doc&amp;base=LAW&amp;n=389682&amp;dst=102202"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consultantplus://offline/ref=712E7FAA4F23712DAE2F5B233BB7B55E4DBFEDBFA5823664708AE916372E781FBD1D8794D49977DEDF5FF7F3726202F80687A976431667z9I3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consultantplus://offline/ref=C8383A7C498E204A7A6B5AF43241F93200F6E61E8B7860C412A095A24433B0F6F93B1FDA824BD0A8571D192AD54D973AF3ECDB22DCE493F10Cz2T"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78782" y="1844824"/>
            <a:ext cx="7823773" cy="1702160"/>
          </a:xfrm>
        </p:spPr>
        <p:txBody>
          <a:bodyPr>
            <a:noAutofit/>
          </a:bodyPr>
          <a:lstStyle/>
          <a:p>
            <a:pPr algn="ctr"/>
            <a:r>
              <a:rPr lang="ru-RU" sz="2800" b="1" dirty="0" smtClean="0">
                <a:solidFill>
                  <a:schemeClr val="tx1"/>
                </a:solidFill>
              </a:rPr>
              <a:t>Условия хозяйственных договоров</a:t>
            </a:r>
            <a:br>
              <a:rPr lang="ru-RU" sz="2800" b="1" dirty="0" smtClean="0">
                <a:solidFill>
                  <a:schemeClr val="tx1"/>
                </a:solidFill>
              </a:rPr>
            </a:br>
            <a:r>
              <a:rPr lang="ru-RU" sz="2800" b="1" dirty="0" smtClean="0">
                <a:solidFill>
                  <a:schemeClr val="tx1"/>
                </a:solidFill>
              </a:rPr>
              <a:t>через призму налоговых последствий</a:t>
            </a:r>
          </a:p>
        </p:txBody>
      </p:sp>
      <p:sp>
        <p:nvSpPr>
          <p:cNvPr id="5" name="Прямоугольник 4"/>
          <p:cNvSpPr/>
          <p:nvPr/>
        </p:nvSpPr>
        <p:spPr>
          <a:xfrm>
            <a:off x="4078982" y="4869160"/>
            <a:ext cx="7781257" cy="1477328"/>
          </a:xfrm>
          <a:prstGeom prst="rect">
            <a:avLst/>
          </a:prstGeom>
        </p:spPr>
        <p:txBody>
          <a:bodyPr wrap="square">
            <a:spAutoFit/>
          </a:bodyPr>
          <a:lstStyle/>
          <a:p>
            <a:pPr algn="r"/>
            <a:r>
              <a:rPr lang="ru-RU" b="1" dirty="0"/>
              <a:t>Спикер: Колмакова Полина  Владимировна</a:t>
            </a:r>
            <a:endParaRPr lang="ru-RU" dirty="0"/>
          </a:p>
          <a:p>
            <a:pPr algn="r"/>
            <a:r>
              <a:rPr lang="ru-RU" dirty="0"/>
              <a:t>ведущий эксперт в области налогообложения, </a:t>
            </a:r>
            <a:endParaRPr lang="ru-RU" dirty="0" smtClean="0"/>
          </a:p>
          <a:p>
            <a:pPr algn="r"/>
            <a:r>
              <a:rPr lang="ru-RU" dirty="0" smtClean="0"/>
              <a:t>налоговый </a:t>
            </a:r>
            <a:r>
              <a:rPr lang="ru-RU" dirty="0"/>
              <a:t>консультант,</a:t>
            </a:r>
          </a:p>
          <a:p>
            <a:pPr algn="r"/>
            <a:r>
              <a:rPr lang="ru-RU" dirty="0"/>
              <a:t>член Федеральной Палаты налоговых консультантов</a:t>
            </a:r>
          </a:p>
          <a:p>
            <a:pPr algn="r"/>
            <a:endParaRPr lang="ru-RU" dirty="0"/>
          </a:p>
        </p:txBody>
      </p:sp>
    </p:spTree>
    <p:extLst>
      <p:ext uri="{BB962C8B-B14F-4D97-AF65-F5344CB8AC3E}">
        <p14:creationId xmlns:p14="http://schemas.microsoft.com/office/powerpoint/2010/main" val="3462036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142817" y="928670"/>
            <a:ext cx="7212231" cy="400110"/>
          </a:xfrm>
          <a:prstGeom prst="rect">
            <a:avLst/>
          </a:prstGeom>
        </p:spPr>
        <p:txBody>
          <a:bodyPr wrap="none">
            <a:spAutoFit/>
          </a:bodyPr>
          <a:lstStyle/>
          <a:p>
            <a:r>
              <a:rPr lang="ru-RU" sz="2000" b="1" dirty="0" smtClean="0"/>
              <a:t>Если организация является сельхозпроизводителем? </a:t>
            </a:r>
            <a:endParaRPr lang="ru-RU" sz="2000" dirty="0"/>
          </a:p>
        </p:txBody>
      </p:sp>
      <p:sp>
        <p:nvSpPr>
          <p:cNvPr id="7" name="Прямоугольник 6"/>
          <p:cNvSpPr/>
          <p:nvPr/>
        </p:nvSpPr>
        <p:spPr>
          <a:xfrm>
            <a:off x="857102" y="4399484"/>
            <a:ext cx="10190495" cy="369332"/>
          </a:xfrm>
          <a:prstGeom prst="rect">
            <a:avLst/>
          </a:prstGeom>
        </p:spPr>
        <p:txBody>
          <a:bodyPr wrap="square">
            <a:spAutoFit/>
          </a:bodyPr>
          <a:lstStyle/>
          <a:p>
            <a:r>
              <a:rPr lang="ru-RU" b="1" dirty="0" smtClean="0"/>
              <a:t>Письмо Минфина России от 21.01.2019 N 03-11-11/2631</a:t>
            </a:r>
          </a:p>
        </p:txBody>
      </p:sp>
      <p:pic>
        <p:nvPicPr>
          <p:cNvPr id="8195" name="Picture 3"/>
          <p:cNvPicPr>
            <a:picLocks noChangeAspect="1" noChangeArrowheads="1"/>
          </p:cNvPicPr>
          <p:nvPr/>
        </p:nvPicPr>
        <p:blipFill>
          <a:blip r:embed="rId2" cstate="print"/>
          <a:srcRect/>
          <a:stretch>
            <a:fillRect/>
          </a:stretch>
        </p:blipFill>
        <p:spPr bwMode="auto">
          <a:xfrm>
            <a:off x="857102" y="2000240"/>
            <a:ext cx="10571448" cy="1924050"/>
          </a:xfrm>
          <a:prstGeom prst="rect">
            <a:avLst/>
          </a:prstGeom>
          <a:noFill/>
          <a:ln w="9525">
            <a:noFill/>
            <a:miter lim="800000"/>
            <a:headEnd/>
            <a:tailEnd/>
          </a:ln>
          <a:effectLst/>
        </p:spPr>
      </p:pic>
      <p:sp>
        <p:nvSpPr>
          <p:cNvPr id="8" name="Прямоугольник 7"/>
          <p:cNvSpPr/>
          <p:nvPr/>
        </p:nvSpPr>
        <p:spPr>
          <a:xfrm>
            <a:off x="6666636" y="142852"/>
            <a:ext cx="2624436" cy="369332"/>
          </a:xfrm>
          <a:prstGeom prst="rect">
            <a:avLst/>
          </a:prstGeom>
        </p:spPr>
        <p:txBody>
          <a:bodyPr wrap="none">
            <a:spAutoFit/>
          </a:bodyPr>
          <a:lstStyle/>
          <a:p>
            <a:r>
              <a:rPr lang="ru-RU" b="1" dirty="0" smtClean="0">
                <a:solidFill>
                  <a:schemeClr val="bg1"/>
                </a:solidFill>
              </a:rPr>
              <a:t>Отражение доходов</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578" y="571480"/>
            <a:ext cx="9365106" cy="1143000"/>
          </a:xfrm>
        </p:spPr>
        <p:txBody>
          <a:bodyPr>
            <a:normAutofit/>
          </a:bodyPr>
          <a:lstStyle/>
          <a:p>
            <a:r>
              <a:rPr lang="ru-RU" sz="2400" b="1" dirty="0" smtClean="0">
                <a:solidFill>
                  <a:schemeClr val="tx1"/>
                </a:solidFill>
              </a:rPr>
              <a:t>Цена в договоре</a:t>
            </a:r>
            <a:r>
              <a:rPr lang="en-US" sz="2400" b="1" dirty="0" smtClean="0">
                <a:solidFill>
                  <a:schemeClr val="tx1"/>
                </a:solidFill>
              </a:rPr>
              <a:t>.</a:t>
            </a:r>
            <a:r>
              <a:rPr lang="ru-RU" sz="2400" dirty="0" smtClean="0">
                <a:solidFill>
                  <a:schemeClr val="tx1"/>
                </a:solidFill>
                <a:latin typeface="Calibri" pitchFamily="34" charset="0"/>
              </a:rPr>
              <a:t> </a:t>
            </a:r>
            <a:r>
              <a:rPr lang="ru-RU" sz="2400" b="1" dirty="0" smtClean="0">
                <a:solidFill>
                  <a:schemeClr val="tx1"/>
                </a:solidFill>
              </a:rPr>
              <a:t>Как сформулировать условия об НДС, в том числе налоговыми агентами</a:t>
            </a:r>
          </a:p>
        </p:txBody>
      </p:sp>
      <p:sp>
        <p:nvSpPr>
          <p:cNvPr id="4" name="Прямоугольник 3"/>
          <p:cNvSpPr/>
          <p:nvPr/>
        </p:nvSpPr>
        <p:spPr>
          <a:xfrm>
            <a:off x="1103302" y="1844824"/>
            <a:ext cx="10079808" cy="3416320"/>
          </a:xfrm>
          <a:prstGeom prst="rect">
            <a:avLst/>
          </a:prstGeom>
        </p:spPr>
        <p:txBody>
          <a:bodyPr wrap="square">
            <a:spAutoFit/>
          </a:bodyPr>
          <a:lstStyle/>
          <a:p>
            <a:pPr algn="just">
              <a:lnSpc>
                <a:spcPct val="80000"/>
              </a:lnSpc>
              <a:defRPr/>
            </a:pPr>
            <a:r>
              <a:rPr lang="ru-RU" dirty="0" smtClean="0"/>
              <a:t>п. 15 информационного </a:t>
            </a:r>
            <a:r>
              <a:rPr lang="ru-RU" b="1" dirty="0" smtClean="0"/>
              <a:t>письма Президиума ВАС от 24.01.2000 № 51 </a:t>
            </a:r>
          </a:p>
          <a:p>
            <a:pPr algn="just">
              <a:lnSpc>
                <a:spcPct val="80000"/>
              </a:lnSpc>
              <a:defRPr/>
            </a:pPr>
            <a:r>
              <a:rPr lang="ru-RU" dirty="0" smtClean="0"/>
              <a:t/>
            </a:r>
            <a:br>
              <a:rPr lang="ru-RU" dirty="0" smtClean="0"/>
            </a:br>
            <a:r>
              <a:rPr lang="ru-RU" dirty="0" smtClean="0"/>
              <a:t>п. 17 постановление </a:t>
            </a:r>
            <a:r>
              <a:rPr lang="ru-RU" b="1" dirty="0" smtClean="0"/>
              <a:t>Пленума ВАС от 30.05.2014 № 33</a:t>
            </a:r>
          </a:p>
          <a:p>
            <a:pPr algn="just">
              <a:lnSpc>
                <a:spcPct val="80000"/>
              </a:lnSpc>
              <a:defRPr/>
            </a:pPr>
            <a:endParaRPr lang="en-US" dirty="0" smtClean="0"/>
          </a:p>
          <a:p>
            <a:pPr algn="just">
              <a:lnSpc>
                <a:spcPct val="80000"/>
              </a:lnSpc>
              <a:defRPr/>
            </a:pPr>
            <a:r>
              <a:rPr lang="ru-RU" dirty="0" smtClean="0"/>
              <a:t>Если в договоре НДС отдельно не указан, то продавец выделяет налог из указанной в договоре цены по расчетной ставке 10/110, 20/120. Но только, когда:</a:t>
            </a:r>
          </a:p>
          <a:p>
            <a:pPr algn="just">
              <a:lnSpc>
                <a:spcPct val="80000"/>
              </a:lnSpc>
              <a:defRPr/>
            </a:pPr>
            <a:endParaRPr lang="ru-RU" dirty="0" smtClean="0"/>
          </a:p>
          <a:p>
            <a:pPr algn="just">
              <a:lnSpc>
                <a:spcPct val="80000"/>
              </a:lnSpc>
              <a:buFontTx/>
              <a:buChar char="-"/>
              <a:defRPr/>
            </a:pPr>
            <a:r>
              <a:rPr lang="ru-RU" dirty="0" smtClean="0"/>
              <a:t>в договоре прямо не указано, что установленная в нем цена не включает в себя НДС;</a:t>
            </a:r>
          </a:p>
          <a:p>
            <a:pPr algn="just">
              <a:lnSpc>
                <a:spcPct val="80000"/>
              </a:lnSpc>
              <a:buFontTx/>
              <a:buChar char="-"/>
              <a:defRPr/>
            </a:pPr>
            <a:endParaRPr lang="ru-RU" dirty="0" smtClean="0"/>
          </a:p>
          <a:p>
            <a:pPr algn="just">
              <a:lnSpc>
                <a:spcPct val="80000"/>
              </a:lnSpc>
              <a:defRPr/>
            </a:pPr>
            <a:r>
              <a:rPr lang="ru-RU" dirty="0" smtClean="0"/>
              <a:t>- иное не следует из обстоятельств, предшествующих заключению договора, или прочих условий договора.</a:t>
            </a:r>
          </a:p>
          <a:p>
            <a:pPr algn="just">
              <a:lnSpc>
                <a:spcPct val="80000"/>
              </a:lnSpc>
              <a:defRPr/>
            </a:pPr>
            <a:endParaRPr lang="ru-RU" dirty="0" smtClean="0"/>
          </a:p>
          <a:p>
            <a:pPr algn="just">
              <a:lnSpc>
                <a:spcPct val="80000"/>
              </a:lnSpc>
              <a:defRPr/>
            </a:pPr>
            <a:r>
              <a:rPr lang="ru-RU" b="1" dirty="0" smtClean="0"/>
              <a:t>Определение Судебной коллегии по экономическим спорам Верховного суда от 16.04.2019 № 302-КГ18-22744</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578" y="571480"/>
            <a:ext cx="10231529" cy="1143000"/>
          </a:xfrm>
        </p:spPr>
        <p:txBody>
          <a:bodyPr>
            <a:normAutofit/>
          </a:bodyPr>
          <a:lstStyle/>
          <a:p>
            <a:r>
              <a:rPr lang="ru-RU" sz="2400" b="1" dirty="0" smtClean="0">
                <a:solidFill>
                  <a:schemeClr val="tx1"/>
                </a:solidFill>
              </a:rPr>
              <a:t>Цена в договоре. Как сформулировать условия об НДС, в том числе налоговыми агентами</a:t>
            </a:r>
            <a:r>
              <a:rPr lang="ru-RU" sz="2400" dirty="0" smtClean="0">
                <a:solidFill>
                  <a:schemeClr val="tx1"/>
                </a:solidFill>
                <a:latin typeface="Calibri" pitchFamily="34" charset="0"/>
              </a:rPr>
              <a:t>.</a:t>
            </a:r>
            <a:endParaRPr lang="ru-RU" sz="2400" dirty="0">
              <a:solidFill>
                <a:schemeClr val="tx1"/>
              </a:solidFill>
              <a:latin typeface="Calibri" pitchFamily="34" charset="0"/>
            </a:endParaRPr>
          </a:p>
        </p:txBody>
      </p:sp>
      <p:graphicFrame>
        <p:nvGraphicFramePr>
          <p:cNvPr id="5" name="Схема 4"/>
          <p:cNvGraphicFramePr/>
          <p:nvPr/>
        </p:nvGraphicFramePr>
        <p:xfrm>
          <a:off x="1103302" y="1844824"/>
          <a:ext cx="988781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817" y="357166"/>
            <a:ext cx="9365106" cy="1143000"/>
          </a:xfrm>
        </p:spPr>
        <p:txBody>
          <a:bodyPr>
            <a:normAutofit/>
          </a:bodyPr>
          <a:lstStyle/>
          <a:p>
            <a:r>
              <a:rPr lang="ru-RU" sz="2400" b="1" dirty="0" smtClean="0">
                <a:solidFill>
                  <a:schemeClr val="tx1"/>
                </a:solidFill>
              </a:rPr>
              <a:t>Условие о перечислении предоплаты</a:t>
            </a:r>
            <a:endParaRPr lang="ru-RU" sz="2400" b="1" dirty="0">
              <a:solidFill>
                <a:schemeClr val="tx1"/>
              </a:solidFill>
            </a:endParaRPr>
          </a:p>
        </p:txBody>
      </p:sp>
      <p:pic>
        <p:nvPicPr>
          <p:cNvPr id="29699" name="Picture 3"/>
          <p:cNvPicPr>
            <a:picLocks noChangeAspect="1" noChangeArrowheads="1"/>
          </p:cNvPicPr>
          <p:nvPr/>
        </p:nvPicPr>
        <p:blipFill>
          <a:blip r:embed="rId2" cstate="print"/>
          <a:srcRect/>
          <a:stretch>
            <a:fillRect/>
          </a:stretch>
        </p:blipFill>
        <p:spPr bwMode="auto">
          <a:xfrm>
            <a:off x="857102" y="1785926"/>
            <a:ext cx="10476209" cy="3286148"/>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1863" y="428604"/>
            <a:ext cx="10571448" cy="1143000"/>
          </a:xfrm>
        </p:spPr>
        <p:txBody>
          <a:bodyPr/>
          <a:lstStyle/>
          <a:p>
            <a:pPr algn="l"/>
            <a:r>
              <a:rPr lang="ru-RU" sz="2400" b="1" dirty="0" smtClean="0">
                <a:solidFill>
                  <a:schemeClr val="tx1"/>
                </a:solidFill>
              </a:rPr>
              <a:t>Вычет НДС с аванса перечисленного </a:t>
            </a:r>
            <a:endParaRPr lang="ru-RU" sz="2400" b="1" dirty="0">
              <a:solidFill>
                <a:schemeClr val="tx1"/>
              </a:solidFill>
            </a:endParaRPr>
          </a:p>
        </p:txBody>
      </p:sp>
      <p:pic>
        <p:nvPicPr>
          <p:cNvPr id="236546" name="Picture 2"/>
          <p:cNvPicPr>
            <a:picLocks noGrp="1" noChangeAspect="1" noChangeArrowheads="1"/>
          </p:cNvPicPr>
          <p:nvPr>
            <p:ph idx="1"/>
          </p:nvPr>
        </p:nvPicPr>
        <p:blipFill>
          <a:blip r:embed="rId2" cstate="print"/>
          <a:srcRect/>
          <a:stretch>
            <a:fillRect/>
          </a:stretch>
        </p:blipFill>
        <p:spPr bwMode="auto">
          <a:xfrm>
            <a:off x="761864" y="1857364"/>
            <a:ext cx="10666686" cy="2723764"/>
          </a:xfrm>
          <a:prstGeom prst="rect">
            <a:avLst/>
          </a:prstGeom>
          <a:noFill/>
          <a:ln w="9525">
            <a:noFill/>
            <a:miter lim="800000"/>
            <a:headEnd/>
            <a:tailEnd/>
          </a:ln>
          <a:effectLst/>
        </p:spPr>
      </p:pic>
      <p:sp>
        <p:nvSpPr>
          <p:cNvPr id="6" name="Прямоугольник 5"/>
          <p:cNvSpPr/>
          <p:nvPr/>
        </p:nvSpPr>
        <p:spPr>
          <a:xfrm>
            <a:off x="794521" y="4892456"/>
            <a:ext cx="10666686" cy="369332"/>
          </a:xfrm>
          <a:prstGeom prst="rect">
            <a:avLst/>
          </a:prstGeom>
        </p:spPr>
        <p:txBody>
          <a:bodyPr wrap="square">
            <a:spAutoFit/>
          </a:bodyPr>
          <a:lstStyle/>
          <a:p>
            <a:r>
              <a:rPr lang="ru-RU" b="1" dirty="0" smtClean="0"/>
              <a:t>Определение Верховного Суда РФ от 05.10.2020 N 306-ЭС20-14535</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340" y="0"/>
            <a:ext cx="10571448" cy="1143000"/>
          </a:xfrm>
        </p:spPr>
        <p:txBody>
          <a:bodyPr/>
          <a:lstStyle/>
          <a:p>
            <a:pPr algn="l"/>
            <a:r>
              <a:rPr lang="ru-RU" sz="2400" b="1" dirty="0" smtClean="0">
                <a:solidFill>
                  <a:schemeClr val="tx1"/>
                </a:solidFill>
              </a:rPr>
              <a:t> Если условия договора не соблюдаются</a:t>
            </a:r>
            <a:endParaRPr lang="ru-RU" sz="2400" b="1" dirty="0">
              <a:solidFill>
                <a:schemeClr val="tx1"/>
              </a:solidFill>
            </a:endParaRPr>
          </a:p>
        </p:txBody>
      </p:sp>
      <p:sp>
        <p:nvSpPr>
          <p:cNvPr id="7" name="Прямоугольник 6"/>
          <p:cNvSpPr/>
          <p:nvPr/>
        </p:nvSpPr>
        <p:spPr>
          <a:xfrm>
            <a:off x="847924" y="5084217"/>
            <a:ext cx="10285733" cy="369332"/>
          </a:xfrm>
          <a:prstGeom prst="rect">
            <a:avLst/>
          </a:prstGeom>
        </p:spPr>
        <p:txBody>
          <a:bodyPr wrap="square">
            <a:spAutoFit/>
          </a:bodyPr>
          <a:lstStyle/>
          <a:p>
            <a:r>
              <a:rPr lang="ru-RU" b="1" dirty="0" smtClean="0"/>
              <a:t>Постановление ФАС Северо-Западного округа от 29.03.2012 по делу N А52-2320/2011</a:t>
            </a:r>
          </a:p>
        </p:txBody>
      </p:sp>
      <p:pic>
        <p:nvPicPr>
          <p:cNvPr id="31747" name="Picture 3"/>
          <p:cNvPicPr>
            <a:picLocks noGrp="1" noChangeAspect="1" noChangeArrowheads="1"/>
          </p:cNvPicPr>
          <p:nvPr>
            <p:ph idx="1"/>
          </p:nvPr>
        </p:nvPicPr>
        <p:blipFill>
          <a:blip r:embed="rId2" cstate="print"/>
          <a:srcRect/>
          <a:stretch>
            <a:fillRect/>
          </a:stretch>
        </p:blipFill>
        <p:spPr bwMode="auto">
          <a:xfrm>
            <a:off x="857103" y="1785925"/>
            <a:ext cx="10571374" cy="2928959"/>
          </a:xfrm>
          <a:prstGeom prst="rect">
            <a:avLst/>
          </a:prstGeom>
          <a:noFill/>
          <a:ln w="9525">
            <a:noFill/>
            <a:miter lim="800000"/>
            <a:headEnd/>
            <a:tailEnd/>
          </a:ln>
          <a:effectLst/>
        </p:spPr>
      </p:pic>
      <p:sp>
        <p:nvSpPr>
          <p:cNvPr id="8" name="Прямоугольник 7"/>
          <p:cNvSpPr/>
          <p:nvPr/>
        </p:nvSpPr>
        <p:spPr>
          <a:xfrm>
            <a:off x="1047579" y="1285860"/>
            <a:ext cx="2311851" cy="369332"/>
          </a:xfrm>
          <a:prstGeom prst="rect">
            <a:avLst/>
          </a:prstGeom>
        </p:spPr>
        <p:txBody>
          <a:bodyPr wrap="none">
            <a:spAutoFit/>
          </a:bodyPr>
          <a:lstStyle/>
          <a:p>
            <a:r>
              <a:rPr lang="ru-RU" b="1" dirty="0" smtClean="0"/>
              <a:t>Условия договора</a:t>
            </a:r>
            <a:endParaRPr lang="ru-RU"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1863" y="428604"/>
            <a:ext cx="10571448" cy="1143000"/>
          </a:xfrm>
        </p:spPr>
        <p:txBody>
          <a:bodyPr/>
          <a:lstStyle/>
          <a:p>
            <a:pPr algn="l"/>
            <a:r>
              <a:rPr lang="ru-RU" sz="2400" b="1" dirty="0" smtClean="0">
                <a:solidFill>
                  <a:schemeClr val="tx1"/>
                </a:solidFill>
              </a:rPr>
              <a:t> Если условия договора не соблюдаются</a:t>
            </a:r>
            <a:endParaRPr lang="ru-RU" sz="2400" b="1" dirty="0">
              <a:solidFill>
                <a:schemeClr val="tx1"/>
              </a:solidFill>
            </a:endParaRPr>
          </a:p>
        </p:txBody>
      </p:sp>
      <p:pic>
        <p:nvPicPr>
          <p:cNvPr id="31746" name="Picture 2"/>
          <p:cNvPicPr>
            <a:picLocks noGrp="1" noChangeAspect="1" noChangeArrowheads="1"/>
          </p:cNvPicPr>
          <p:nvPr>
            <p:ph idx="1"/>
          </p:nvPr>
        </p:nvPicPr>
        <p:blipFill>
          <a:blip r:embed="rId2" cstate="print"/>
          <a:srcRect/>
          <a:stretch>
            <a:fillRect/>
          </a:stretch>
        </p:blipFill>
        <p:spPr bwMode="auto">
          <a:xfrm>
            <a:off x="761863" y="1628800"/>
            <a:ext cx="10571448" cy="3300399"/>
          </a:xfrm>
          <a:prstGeom prst="rect">
            <a:avLst/>
          </a:prstGeom>
          <a:noFill/>
          <a:ln w="9525">
            <a:noFill/>
            <a:miter lim="800000"/>
            <a:headEnd/>
            <a:tailEnd/>
          </a:ln>
          <a:effectLst/>
        </p:spPr>
      </p:pic>
      <p:sp>
        <p:nvSpPr>
          <p:cNvPr id="7" name="Прямоугольник 6"/>
          <p:cNvSpPr/>
          <p:nvPr/>
        </p:nvSpPr>
        <p:spPr>
          <a:xfrm>
            <a:off x="857102" y="4929199"/>
            <a:ext cx="10285733" cy="646331"/>
          </a:xfrm>
          <a:prstGeom prst="rect">
            <a:avLst/>
          </a:prstGeom>
        </p:spPr>
        <p:txBody>
          <a:bodyPr wrap="square">
            <a:spAutoFit/>
          </a:bodyPr>
          <a:lstStyle/>
          <a:p>
            <a:r>
              <a:rPr lang="ru-RU" b="1" dirty="0" smtClean="0"/>
              <a:t>Постановление Арбитражного суда </a:t>
            </a:r>
            <a:r>
              <a:rPr lang="ru-RU" b="1" dirty="0" err="1" smtClean="0"/>
              <a:t>Западно-Сибирского</a:t>
            </a:r>
            <a:r>
              <a:rPr lang="ru-RU" b="1" dirty="0" smtClean="0"/>
              <a:t> округа от 21.06.2016 N Ф04-2547/2016 по делу N А45-18969/2015</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1047578" y="1428736"/>
            <a:ext cx="10285733" cy="4000528"/>
          </a:xfrm>
          <a:prstGeom prst="rect">
            <a:avLst/>
          </a:prstGeom>
          <a:noFill/>
          <a:ln w="9525">
            <a:noFill/>
            <a:miter lim="800000"/>
            <a:headEnd/>
            <a:tailEnd/>
          </a:ln>
          <a:effectLst/>
        </p:spPr>
      </p:pic>
      <p:sp>
        <p:nvSpPr>
          <p:cNvPr id="5" name="Прямоугольник 4"/>
          <p:cNvSpPr/>
          <p:nvPr/>
        </p:nvSpPr>
        <p:spPr>
          <a:xfrm>
            <a:off x="1142817" y="571481"/>
            <a:ext cx="10095256" cy="461665"/>
          </a:xfrm>
          <a:prstGeom prst="rect">
            <a:avLst/>
          </a:prstGeom>
        </p:spPr>
        <p:txBody>
          <a:bodyPr wrap="square">
            <a:spAutoFit/>
          </a:bodyPr>
          <a:lstStyle/>
          <a:p>
            <a:r>
              <a:rPr lang="ru-RU" sz="2400" b="1" dirty="0" smtClean="0"/>
              <a:t>Если договор предварительный </a:t>
            </a:r>
            <a:endParaRPr lang="ru-RU" sz="2400" dirty="0"/>
          </a:p>
        </p:txBody>
      </p:sp>
      <p:sp>
        <p:nvSpPr>
          <p:cNvPr id="6" name="Прямоугольник 5"/>
          <p:cNvSpPr/>
          <p:nvPr/>
        </p:nvSpPr>
        <p:spPr>
          <a:xfrm>
            <a:off x="1142817" y="5572141"/>
            <a:ext cx="10000018" cy="646331"/>
          </a:xfrm>
          <a:prstGeom prst="rect">
            <a:avLst/>
          </a:prstGeom>
        </p:spPr>
        <p:txBody>
          <a:bodyPr wrap="square">
            <a:spAutoFit/>
          </a:bodyPr>
          <a:lstStyle/>
          <a:p>
            <a:r>
              <a:rPr lang="ru-RU" b="1" dirty="0" smtClean="0"/>
              <a:t>Постановление ФАС Северо-Западного округа от 29.11.2011 по делу N А56-3852/2011</a:t>
            </a:r>
          </a:p>
        </p:txBody>
      </p:sp>
      <p:sp>
        <p:nvSpPr>
          <p:cNvPr id="7" name="Прямоугольник 6"/>
          <p:cNvSpPr/>
          <p:nvPr/>
        </p:nvSpPr>
        <p:spPr>
          <a:xfrm>
            <a:off x="1238055" y="1071546"/>
            <a:ext cx="2311851" cy="369332"/>
          </a:xfrm>
          <a:prstGeom prst="rect">
            <a:avLst/>
          </a:prstGeom>
        </p:spPr>
        <p:txBody>
          <a:bodyPr wrap="none">
            <a:spAutoFit/>
          </a:bodyPr>
          <a:lstStyle/>
          <a:p>
            <a:r>
              <a:rPr lang="ru-RU" b="1" dirty="0" smtClean="0"/>
              <a:t>Условия договора</a:t>
            </a:r>
            <a:endParaRPr lang="ru-RU"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9" y="785795"/>
            <a:ext cx="10095256" cy="461665"/>
          </a:xfrm>
          <a:prstGeom prst="rect">
            <a:avLst/>
          </a:prstGeom>
        </p:spPr>
        <p:txBody>
          <a:bodyPr wrap="square">
            <a:spAutoFit/>
          </a:bodyPr>
          <a:lstStyle/>
          <a:p>
            <a:r>
              <a:rPr lang="ru-RU" sz="2400" b="1" dirty="0" smtClean="0"/>
              <a:t>Если договор предварительный </a:t>
            </a:r>
            <a:endParaRPr lang="ru-RU" sz="2400" dirty="0"/>
          </a:p>
        </p:txBody>
      </p:sp>
      <p:sp>
        <p:nvSpPr>
          <p:cNvPr id="6" name="Прямоугольник 5"/>
          <p:cNvSpPr/>
          <p:nvPr/>
        </p:nvSpPr>
        <p:spPr>
          <a:xfrm>
            <a:off x="1047578" y="5214951"/>
            <a:ext cx="10000018" cy="646331"/>
          </a:xfrm>
          <a:prstGeom prst="rect">
            <a:avLst/>
          </a:prstGeom>
        </p:spPr>
        <p:txBody>
          <a:bodyPr wrap="square">
            <a:spAutoFit/>
          </a:bodyPr>
          <a:lstStyle/>
          <a:p>
            <a:r>
              <a:rPr lang="ru-RU" b="1" dirty="0" smtClean="0"/>
              <a:t>Постановление ФАС Северо-Западного округа от 29.11.2011 по делу N А56-3852/2011</a:t>
            </a:r>
          </a:p>
        </p:txBody>
      </p:sp>
      <p:pic>
        <p:nvPicPr>
          <p:cNvPr id="33794" name="Picture 2"/>
          <p:cNvPicPr>
            <a:picLocks noChangeAspect="1" noChangeArrowheads="1"/>
          </p:cNvPicPr>
          <p:nvPr/>
        </p:nvPicPr>
        <p:blipFill>
          <a:blip r:embed="rId2" cstate="print"/>
          <a:srcRect/>
          <a:stretch>
            <a:fillRect/>
          </a:stretch>
        </p:blipFill>
        <p:spPr bwMode="auto">
          <a:xfrm>
            <a:off x="857102" y="1412776"/>
            <a:ext cx="10476209" cy="3888432"/>
          </a:xfrm>
          <a:prstGeom prst="rect">
            <a:avLst/>
          </a:prstGeom>
          <a:noFill/>
          <a:ln w="9525">
            <a:noFill/>
            <a:miter lim="800000"/>
            <a:headEnd/>
            <a:tailEnd/>
          </a:ln>
          <a:effec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817" y="285728"/>
            <a:ext cx="9365106" cy="1143000"/>
          </a:xfrm>
        </p:spPr>
        <p:txBody>
          <a:bodyPr>
            <a:normAutofit/>
          </a:bodyPr>
          <a:lstStyle/>
          <a:p>
            <a:r>
              <a:rPr lang="ru-RU" sz="2400" b="1" dirty="0" smtClean="0">
                <a:solidFill>
                  <a:schemeClr val="tx1"/>
                </a:solidFill>
              </a:rPr>
              <a:t>Если контрагент ликвидирован</a:t>
            </a:r>
            <a:endParaRPr lang="ru-RU" sz="2400" b="1" dirty="0">
              <a:solidFill>
                <a:schemeClr val="tx1"/>
              </a:solidFill>
            </a:endParaRPr>
          </a:p>
        </p:txBody>
      </p:sp>
      <p:pic>
        <p:nvPicPr>
          <p:cNvPr id="34818" name="Picture 2"/>
          <p:cNvPicPr>
            <a:picLocks noChangeAspect="1" noChangeArrowheads="1"/>
          </p:cNvPicPr>
          <p:nvPr/>
        </p:nvPicPr>
        <p:blipFill>
          <a:blip r:embed="rId2" cstate="print"/>
          <a:srcRect/>
          <a:stretch>
            <a:fillRect/>
          </a:stretch>
        </p:blipFill>
        <p:spPr bwMode="auto">
          <a:xfrm>
            <a:off x="952340" y="1428736"/>
            <a:ext cx="10190495" cy="4032250"/>
          </a:xfrm>
          <a:prstGeom prst="rect">
            <a:avLst/>
          </a:prstGeom>
          <a:noFill/>
          <a:ln w="9525">
            <a:noFill/>
            <a:miter lim="800000"/>
            <a:headEnd/>
            <a:tailEnd/>
          </a:ln>
          <a:effectLst/>
        </p:spPr>
      </p:pic>
      <p:sp>
        <p:nvSpPr>
          <p:cNvPr id="5" name="Прямоугольник 4"/>
          <p:cNvSpPr/>
          <p:nvPr/>
        </p:nvSpPr>
        <p:spPr>
          <a:xfrm>
            <a:off x="952340" y="5500703"/>
            <a:ext cx="10095256" cy="646331"/>
          </a:xfrm>
          <a:prstGeom prst="rect">
            <a:avLst/>
          </a:prstGeom>
        </p:spPr>
        <p:txBody>
          <a:bodyPr wrap="square">
            <a:spAutoFit/>
          </a:bodyPr>
          <a:lstStyle/>
          <a:p>
            <a:r>
              <a:rPr lang="ru-RU" b="1" dirty="0" smtClean="0"/>
              <a:t>Постановление Арбитражного суда </a:t>
            </a:r>
            <a:r>
              <a:rPr lang="ru-RU" b="1" dirty="0" err="1" smtClean="0"/>
              <a:t>Западно-Сибирского</a:t>
            </a:r>
            <a:r>
              <a:rPr lang="ru-RU" b="1" dirty="0" smtClean="0"/>
              <a:t> округа от 12.03.2018 N Ф04-6237/2017 по делу N А27-27184/2016</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817" y="285728"/>
            <a:ext cx="9365106" cy="1143000"/>
          </a:xfrm>
        </p:spPr>
        <p:txBody>
          <a:bodyPr>
            <a:normAutofit/>
          </a:bodyPr>
          <a:lstStyle/>
          <a:p>
            <a:r>
              <a:rPr lang="ru-RU" sz="2400" b="1" dirty="0" smtClean="0">
                <a:solidFill>
                  <a:schemeClr val="tx1"/>
                </a:solidFill>
              </a:rPr>
              <a:t>«</a:t>
            </a:r>
            <a:r>
              <a:rPr lang="ru-RU" sz="2400" b="1" dirty="0" err="1" smtClean="0">
                <a:solidFill>
                  <a:schemeClr val="tx1"/>
                </a:solidFill>
              </a:rPr>
              <a:t>Дебиторка</a:t>
            </a:r>
            <a:r>
              <a:rPr lang="ru-RU" sz="2400" b="1" dirty="0" smtClean="0">
                <a:solidFill>
                  <a:schemeClr val="tx1"/>
                </a:solidFill>
              </a:rPr>
              <a:t>» списана</a:t>
            </a:r>
            <a:endParaRPr lang="ru-RU" sz="2400" b="1" dirty="0">
              <a:solidFill>
                <a:schemeClr val="tx1"/>
              </a:solidFill>
            </a:endParaRPr>
          </a:p>
        </p:txBody>
      </p:sp>
      <p:sp>
        <p:nvSpPr>
          <p:cNvPr id="5" name="Прямоугольник 4"/>
          <p:cNvSpPr/>
          <p:nvPr/>
        </p:nvSpPr>
        <p:spPr>
          <a:xfrm>
            <a:off x="911306" y="5157193"/>
            <a:ext cx="10095256" cy="646331"/>
          </a:xfrm>
          <a:prstGeom prst="rect">
            <a:avLst/>
          </a:prstGeom>
        </p:spPr>
        <p:txBody>
          <a:bodyPr wrap="square">
            <a:spAutoFit/>
          </a:bodyPr>
          <a:lstStyle/>
          <a:p>
            <a:r>
              <a:rPr lang="ru-RU" b="1" dirty="0" smtClean="0"/>
              <a:t>Постановление Арбитражного суда </a:t>
            </a:r>
            <a:r>
              <a:rPr lang="ru-RU" b="1" dirty="0" err="1" smtClean="0"/>
              <a:t>Северо-Кавказского</a:t>
            </a:r>
            <a:r>
              <a:rPr lang="ru-RU" b="1" dirty="0" smtClean="0"/>
              <a:t> округа от 18.01.2021 N Ф08-11742/2020</a:t>
            </a:r>
          </a:p>
        </p:txBody>
      </p:sp>
      <p:pic>
        <p:nvPicPr>
          <p:cNvPr id="175106" name="Picture 2"/>
          <p:cNvPicPr>
            <a:picLocks noChangeAspect="1" noChangeArrowheads="1"/>
          </p:cNvPicPr>
          <p:nvPr/>
        </p:nvPicPr>
        <p:blipFill>
          <a:blip r:embed="rId2" cstate="print"/>
          <a:srcRect/>
          <a:stretch>
            <a:fillRect/>
          </a:stretch>
        </p:blipFill>
        <p:spPr bwMode="auto">
          <a:xfrm>
            <a:off x="911306" y="1536779"/>
            <a:ext cx="10847793" cy="3600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142817" y="928670"/>
            <a:ext cx="1864613" cy="400110"/>
          </a:xfrm>
          <a:prstGeom prst="rect">
            <a:avLst/>
          </a:prstGeom>
        </p:spPr>
        <p:txBody>
          <a:bodyPr wrap="none">
            <a:spAutoFit/>
          </a:bodyPr>
          <a:lstStyle/>
          <a:p>
            <a:r>
              <a:rPr lang="ru-RU" sz="2000" b="1" dirty="0" smtClean="0"/>
              <a:t>Из зала суда</a:t>
            </a:r>
            <a:endParaRPr lang="ru-RU" sz="2000" b="1" dirty="0"/>
          </a:p>
        </p:txBody>
      </p:sp>
      <p:sp>
        <p:nvSpPr>
          <p:cNvPr id="7" name="Прямоугольник 6"/>
          <p:cNvSpPr/>
          <p:nvPr/>
        </p:nvSpPr>
        <p:spPr>
          <a:xfrm>
            <a:off x="857102" y="4214819"/>
            <a:ext cx="10190495" cy="369332"/>
          </a:xfrm>
          <a:prstGeom prst="rect">
            <a:avLst/>
          </a:prstGeom>
        </p:spPr>
        <p:txBody>
          <a:bodyPr wrap="square">
            <a:spAutoFit/>
          </a:bodyPr>
          <a:lstStyle/>
          <a:p>
            <a:r>
              <a:rPr lang="ru-RU" b="1" dirty="0" smtClean="0"/>
              <a:t>Определение ВАС РФ от 28.01.2013 N ВАС-18402/12 по делу N А70-392/2012</a:t>
            </a:r>
          </a:p>
        </p:txBody>
      </p:sp>
      <p:pic>
        <p:nvPicPr>
          <p:cNvPr id="9218" name="Picture 2"/>
          <p:cNvPicPr>
            <a:picLocks noChangeAspect="1" noChangeArrowheads="1"/>
          </p:cNvPicPr>
          <p:nvPr/>
        </p:nvPicPr>
        <p:blipFill>
          <a:blip r:embed="rId2" cstate="print"/>
          <a:srcRect/>
          <a:stretch>
            <a:fillRect/>
          </a:stretch>
        </p:blipFill>
        <p:spPr bwMode="auto">
          <a:xfrm>
            <a:off x="681442" y="2000240"/>
            <a:ext cx="10651869" cy="1643074"/>
          </a:xfrm>
          <a:prstGeom prst="rect">
            <a:avLst/>
          </a:prstGeom>
          <a:noFill/>
          <a:ln w="9525">
            <a:noFill/>
            <a:miter lim="800000"/>
            <a:headEnd/>
            <a:tailEnd/>
          </a:ln>
          <a:effectLst/>
        </p:spPr>
      </p:pic>
      <p:sp>
        <p:nvSpPr>
          <p:cNvPr id="8" name="Прямоугольник 7"/>
          <p:cNvSpPr/>
          <p:nvPr/>
        </p:nvSpPr>
        <p:spPr>
          <a:xfrm>
            <a:off x="6666636" y="142852"/>
            <a:ext cx="2624436" cy="369332"/>
          </a:xfrm>
          <a:prstGeom prst="rect">
            <a:avLst/>
          </a:prstGeom>
        </p:spPr>
        <p:txBody>
          <a:bodyPr wrap="none">
            <a:spAutoFit/>
          </a:bodyPr>
          <a:lstStyle/>
          <a:p>
            <a:r>
              <a:rPr lang="ru-RU" b="1" dirty="0" smtClean="0">
                <a:solidFill>
                  <a:schemeClr val="bg1"/>
                </a:solidFill>
              </a:rPr>
              <a:t>Отражение доходов</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1"/>
          <p:cNvSpPr txBox="1">
            <a:spLocks/>
          </p:cNvSpPr>
          <p:nvPr/>
        </p:nvSpPr>
        <p:spPr>
          <a:xfrm>
            <a:off x="761864" y="214290"/>
            <a:ext cx="9365106" cy="11430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effectLst/>
                <a:uLnTx/>
                <a:uFillTx/>
                <a:latin typeface="+mj-lt"/>
                <a:ea typeface="+mj-ea"/>
                <a:cs typeface="+mj-cs"/>
              </a:rPr>
              <a:t>Возмещение расходов на доставку</a:t>
            </a:r>
            <a:endParaRPr kumimoji="0" lang="ru-RU" sz="2400" b="1" i="0" u="none" strike="noStrike" kern="1200" cap="none" spc="0" normalizeH="0" baseline="0" noProof="0" dirty="0">
              <a:ln>
                <a:noFill/>
              </a:ln>
              <a:effectLst/>
              <a:uLnTx/>
              <a:uFillTx/>
              <a:latin typeface="+mj-lt"/>
              <a:ea typeface="+mj-ea"/>
              <a:cs typeface="+mj-cs"/>
            </a:endParaRPr>
          </a:p>
        </p:txBody>
      </p:sp>
      <p:sp>
        <p:nvSpPr>
          <p:cNvPr id="6" name="Прямоугольник 5"/>
          <p:cNvSpPr/>
          <p:nvPr/>
        </p:nvSpPr>
        <p:spPr>
          <a:xfrm>
            <a:off x="952341" y="1428736"/>
            <a:ext cx="2916183" cy="369332"/>
          </a:xfrm>
          <a:prstGeom prst="rect">
            <a:avLst/>
          </a:prstGeom>
        </p:spPr>
        <p:txBody>
          <a:bodyPr wrap="none">
            <a:spAutoFit/>
          </a:bodyPr>
          <a:lstStyle/>
          <a:p>
            <a:r>
              <a:rPr lang="ru-RU" b="1" dirty="0" smtClean="0"/>
              <a:t>Официальная позиция </a:t>
            </a:r>
            <a:endParaRPr lang="ru-RU" dirty="0"/>
          </a:p>
        </p:txBody>
      </p:sp>
      <p:pic>
        <p:nvPicPr>
          <p:cNvPr id="38915" name="Picture 3"/>
          <p:cNvPicPr>
            <a:picLocks noChangeAspect="1" noChangeArrowheads="1"/>
          </p:cNvPicPr>
          <p:nvPr/>
        </p:nvPicPr>
        <p:blipFill>
          <a:blip r:embed="rId2" cstate="print"/>
          <a:srcRect/>
          <a:stretch>
            <a:fillRect/>
          </a:stretch>
        </p:blipFill>
        <p:spPr bwMode="auto">
          <a:xfrm>
            <a:off x="761863" y="1785926"/>
            <a:ext cx="10285733" cy="3571900"/>
          </a:xfrm>
          <a:prstGeom prst="rect">
            <a:avLst/>
          </a:prstGeom>
          <a:noFill/>
          <a:ln w="9525">
            <a:noFill/>
            <a:miter lim="800000"/>
            <a:headEnd/>
            <a:tailEnd/>
          </a:ln>
          <a:effectLst/>
        </p:spPr>
      </p:pic>
      <p:sp>
        <p:nvSpPr>
          <p:cNvPr id="9" name="Прямоугольник 8"/>
          <p:cNvSpPr/>
          <p:nvPr/>
        </p:nvSpPr>
        <p:spPr>
          <a:xfrm>
            <a:off x="857102" y="5500702"/>
            <a:ext cx="10190495" cy="369332"/>
          </a:xfrm>
          <a:prstGeom prst="rect">
            <a:avLst/>
          </a:prstGeom>
        </p:spPr>
        <p:txBody>
          <a:bodyPr wrap="square">
            <a:spAutoFit/>
          </a:bodyPr>
          <a:lstStyle/>
          <a:p>
            <a:r>
              <a:rPr lang="ru-RU" b="1" dirty="0" smtClean="0"/>
              <a:t>Письмо Минфина России от 22.10.2013 N 03-07-09/44156</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761863" y="1785926"/>
            <a:ext cx="10190495" cy="3511550"/>
          </a:xfrm>
          <a:prstGeom prst="rect">
            <a:avLst/>
          </a:prstGeom>
          <a:noFill/>
          <a:ln w="9525">
            <a:noFill/>
            <a:miter lim="800000"/>
            <a:headEnd/>
            <a:tailEnd/>
          </a:ln>
          <a:effectLst/>
        </p:spPr>
      </p:pic>
      <p:sp>
        <p:nvSpPr>
          <p:cNvPr id="5" name="Заголовок 1"/>
          <p:cNvSpPr txBox="1">
            <a:spLocks/>
          </p:cNvSpPr>
          <p:nvPr/>
        </p:nvSpPr>
        <p:spPr>
          <a:xfrm>
            <a:off x="761864" y="214290"/>
            <a:ext cx="9365106" cy="11430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effectLst/>
                <a:uLnTx/>
                <a:uFillTx/>
                <a:latin typeface="+mj-lt"/>
                <a:ea typeface="+mj-ea"/>
                <a:cs typeface="+mj-cs"/>
              </a:rPr>
              <a:t>Возмещение расходов на доставку</a:t>
            </a:r>
            <a:endParaRPr kumimoji="0" lang="ru-RU" sz="2400" b="1" i="0" u="none" strike="noStrike" kern="1200" cap="none" spc="0" normalizeH="0" baseline="0" noProof="0" dirty="0">
              <a:ln>
                <a:noFill/>
              </a:ln>
              <a:effectLst/>
              <a:uLnTx/>
              <a:uFillTx/>
              <a:latin typeface="+mj-lt"/>
              <a:ea typeface="+mj-ea"/>
              <a:cs typeface="+mj-cs"/>
            </a:endParaRPr>
          </a:p>
        </p:txBody>
      </p:sp>
      <p:sp>
        <p:nvSpPr>
          <p:cNvPr id="6" name="Прямоугольник 5"/>
          <p:cNvSpPr/>
          <p:nvPr/>
        </p:nvSpPr>
        <p:spPr>
          <a:xfrm>
            <a:off x="952341" y="1428736"/>
            <a:ext cx="2311851" cy="369332"/>
          </a:xfrm>
          <a:prstGeom prst="rect">
            <a:avLst/>
          </a:prstGeom>
        </p:spPr>
        <p:txBody>
          <a:bodyPr wrap="none">
            <a:spAutoFit/>
          </a:bodyPr>
          <a:lstStyle/>
          <a:p>
            <a:r>
              <a:rPr lang="ru-RU" b="1" dirty="0" smtClean="0"/>
              <a:t>Условия договора</a:t>
            </a:r>
            <a:endParaRPr lang="ru-RU" dirty="0"/>
          </a:p>
        </p:txBody>
      </p:sp>
      <p:sp>
        <p:nvSpPr>
          <p:cNvPr id="7" name="Прямоугольник 6"/>
          <p:cNvSpPr/>
          <p:nvPr/>
        </p:nvSpPr>
        <p:spPr>
          <a:xfrm>
            <a:off x="857102" y="5500703"/>
            <a:ext cx="10095256" cy="646331"/>
          </a:xfrm>
          <a:prstGeom prst="rect">
            <a:avLst/>
          </a:prstGeom>
        </p:spPr>
        <p:txBody>
          <a:bodyPr wrap="square">
            <a:spAutoFit/>
          </a:bodyPr>
          <a:lstStyle/>
          <a:p>
            <a:r>
              <a:rPr lang="ru-RU" b="1" dirty="0" smtClean="0"/>
              <a:t>Постановление Арбитражного суда </a:t>
            </a:r>
            <a:r>
              <a:rPr lang="ru-RU" b="1" dirty="0" err="1" smtClean="0"/>
              <a:t>Северо-Кавказского</a:t>
            </a:r>
            <a:r>
              <a:rPr lang="ru-RU" b="1" dirty="0" smtClean="0"/>
              <a:t> округа от 14.12.2017 N Ф08-8749/2017 по делу N А32-41237/2016</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1"/>
          <p:cNvSpPr txBox="1">
            <a:spLocks/>
          </p:cNvSpPr>
          <p:nvPr/>
        </p:nvSpPr>
        <p:spPr>
          <a:xfrm>
            <a:off x="761864" y="214290"/>
            <a:ext cx="9365106" cy="11430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effectLst/>
                <a:uLnTx/>
                <a:uFillTx/>
                <a:latin typeface="+mj-lt"/>
                <a:ea typeface="+mj-ea"/>
                <a:cs typeface="+mj-cs"/>
              </a:rPr>
              <a:t>Возмещение расходов на доставку</a:t>
            </a:r>
            <a:endParaRPr kumimoji="0" lang="ru-RU" sz="2400" b="1" i="0" u="none" strike="noStrike" kern="1200" cap="none" spc="0" normalizeH="0" baseline="0" noProof="0" dirty="0">
              <a:ln>
                <a:noFill/>
              </a:ln>
              <a:effectLst/>
              <a:uLnTx/>
              <a:uFillTx/>
              <a:latin typeface="+mj-lt"/>
              <a:ea typeface="+mj-ea"/>
              <a:cs typeface="+mj-cs"/>
            </a:endParaRPr>
          </a:p>
        </p:txBody>
      </p:sp>
      <p:sp>
        <p:nvSpPr>
          <p:cNvPr id="6" name="Прямоугольник 5"/>
          <p:cNvSpPr/>
          <p:nvPr/>
        </p:nvSpPr>
        <p:spPr>
          <a:xfrm>
            <a:off x="952341" y="1428736"/>
            <a:ext cx="2311851" cy="369332"/>
          </a:xfrm>
          <a:prstGeom prst="rect">
            <a:avLst/>
          </a:prstGeom>
        </p:spPr>
        <p:txBody>
          <a:bodyPr wrap="none">
            <a:spAutoFit/>
          </a:bodyPr>
          <a:lstStyle/>
          <a:p>
            <a:r>
              <a:rPr lang="ru-RU" b="1" dirty="0" smtClean="0"/>
              <a:t>Условия договора</a:t>
            </a:r>
            <a:endParaRPr lang="ru-RU" dirty="0"/>
          </a:p>
        </p:txBody>
      </p:sp>
      <p:sp>
        <p:nvSpPr>
          <p:cNvPr id="7" name="Прямоугольник 6"/>
          <p:cNvSpPr/>
          <p:nvPr/>
        </p:nvSpPr>
        <p:spPr>
          <a:xfrm>
            <a:off x="857102" y="5500703"/>
            <a:ext cx="10095256" cy="646331"/>
          </a:xfrm>
          <a:prstGeom prst="rect">
            <a:avLst/>
          </a:prstGeom>
        </p:spPr>
        <p:txBody>
          <a:bodyPr wrap="square">
            <a:spAutoFit/>
          </a:bodyPr>
          <a:lstStyle/>
          <a:p>
            <a:r>
              <a:rPr lang="ru-RU" b="1" dirty="0" smtClean="0"/>
              <a:t>Постановление Арбитражного суда </a:t>
            </a:r>
            <a:r>
              <a:rPr lang="ru-RU" b="1" dirty="0" err="1" smtClean="0"/>
              <a:t>Северо-Кавказского</a:t>
            </a:r>
            <a:r>
              <a:rPr lang="ru-RU" b="1" dirty="0" smtClean="0"/>
              <a:t> округа от 14.12.2017 N Ф08-8749/2017 по делу N А32-41237/2016</a:t>
            </a:r>
          </a:p>
        </p:txBody>
      </p:sp>
      <p:pic>
        <p:nvPicPr>
          <p:cNvPr id="39938" name="Picture 2"/>
          <p:cNvPicPr>
            <a:picLocks noChangeAspect="1" noChangeArrowheads="1"/>
          </p:cNvPicPr>
          <p:nvPr/>
        </p:nvPicPr>
        <p:blipFill>
          <a:blip r:embed="rId2" cstate="print"/>
          <a:srcRect/>
          <a:stretch>
            <a:fillRect/>
          </a:stretch>
        </p:blipFill>
        <p:spPr bwMode="auto">
          <a:xfrm>
            <a:off x="857102" y="1857364"/>
            <a:ext cx="10190495" cy="3352800"/>
          </a:xfrm>
          <a:prstGeom prst="rect">
            <a:avLst/>
          </a:prstGeom>
          <a:noFill/>
          <a:ln w="9525">
            <a:noFill/>
            <a:miter lim="800000"/>
            <a:headEnd/>
            <a:tailEnd/>
          </a:ln>
          <a:effec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1"/>
          <p:cNvSpPr txBox="1">
            <a:spLocks/>
          </p:cNvSpPr>
          <p:nvPr/>
        </p:nvSpPr>
        <p:spPr>
          <a:xfrm>
            <a:off x="761864" y="214290"/>
            <a:ext cx="9365106" cy="11430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effectLst/>
                <a:uLnTx/>
                <a:uFillTx/>
                <a:latin typeface="+mj-lt"/>
                <a:ea typeface="+mj-ea"/>
                <a:cs typeface="+mj-cs"/>
              </a:rPr>
              <a:t>Возмещение расходов на доставку</a:t>
            </a:r>
            <a:endParaRPr kumimoji="0" lang="ru-RU" sz="2400" b="1" i="0" u="none" strike="noStrike" kern="1200" cap="none" spc="0" normalizeH="0" baseline="0" noProof="0" dirty="0">
              <a:ln>
                <a:noFill/>
              </a:ln>
              <a:effectLst/>
              <a:uLnTx/>
              <a:uFillTx/>
              <a:latin typeface="+mj-lt"/>
              <a:ea typeface="+mj-ea"/>
              <a:cs typeface="+mj-cs"/>
            </a:endParaRPr>
          </a:p>
        </p:txBody>
      </p:sp>
      <p:sp>
        <p:nvSpPr>
          <p:cNvPr id="6" name="Прямоугольник 5"/>
          <p:cNvSpPr/>
          <p:nvPr/>
        </p:nvSpPr>
        <p:spPr>
          <a:xfrm>
            <a:off x="952340" y="1428736"/>
            <a:ext cx="1568058" cy="369332"/>
          </a:xfrm>
          <a:prstGeom prst="rect">
            <a:avLst/>
          </a:prstGeom>
        </p:spPr>
        <p:txBody>
          <a:bodyPr wrap="none">
            <a:spAutoFit/>
          </a:bodyPr>
          <a:lstStyle/>
          <a:p>
            <a:r>
              <a:rPr lang="ru-RU" b="1" dirty="0" smtClean="0"/>
              <a:t>Вывод суда</a:t>
            </a:r>
            <a:endParaRPr lang="ru-RU" dirty="0"/>
          </a:p>
        </p:txBody>
      </p:sp>
      <p:sp>
        <p:nvSpPr>
          <p:cNvPr id="7" name="Прямоугольник 6"/>
          <p:cNvSpPr/>
          <p:nvPr/>
        </p:nvSpPr>
        <p:spPr>
          <a:xfrm>
            <a:off x="857102" y="5500703"/>
            <a:ext cx="10095256" cy="646331"/>
          </a:xfrm>
          <a:prstGeom prst="rect">
            <a:avLst/>
          </a:prstGeom>
        </p:spPr>
        <p:txBody>
          <a:bodyPr wrap="square">
            <a:spAutoFit/>
          </a:bodyPr>
          <a:lstStyle/>
          <a:p>
            <a:r>
              <a:rPr lang="ru-RU" b="1" dirty="0" smtClean="0"/>
              <a:t>Постановление Арбитражного суда </a:t>
            </a:r>
            <a:r>
              <a:rPr lang="ru-RU" b="1" dirty="0" err="1" smtClean="0"/>
              <a:t>Северо-Кавказского</a:t>
            </a:r>
            <a:r>
              <a:rPr lang="ru-RU" b="1" dirty="0" smtClean="0"/>
              <a:t> округа от 14.12.2017 N Ф08-8749/2017 по делу N А32-41237/2016</a:t>
            </a:r>
          </a:p>
        </p:txBody>
      </p:sp>
      <p:pic>
        <p:nvPicPr>
          <p:cNvPr id="40963" name="Picture 3"/>
          <p:cNvPicPr>
            <a:picLocks noChangeAspect="1" noChangeArrowheads="1"/>
          </p:cNvPicPr>
          <p:nvPr/>
        </p:nvPicPr>
        <p:blipFill>
          <a:blip r:embed="rId2" cstate="print"/>
          <a:srcRect/>
          <a:stretch>
            <a:fillRect/>
          </a:stretch>
        </p:blipFill>
        <p:spPr bwMode="auto">
          <a:xfrm>
            <a:off x="761864" y="1857364"/>
            <a:ext cx="10476209" cy="3562350"/>
          </a:xfrm>
          <a:prstGeom prst="rect">
            <a:avLst/>
          </a:prstGeom>
          <a:noFill/>
          <a:ln w="9525">
            <a:noFill/>
            <a:miter lim="800000"/>
            <a:headEnd/>
            <a:tailEnd/>
          </a:ln>
          <a:effec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8055" y="0"/>
            <a:ext cx="9365106" cy="1143000"/>
          </a:xfrm>
        </p:spPr>
        <p:txBody>
          <a:bodyPr>
            <a:normAutofit/>
          </a:bodyPr>
          <a:lstStyle/>
          <a:p>
            <a:r>
              <a:rPr lang="ru-RU" sz="2400" b="1" dirty="0" smtClean="0">
                <a:solidFill>
                  <a:schemeClr val="tx1"/>
                </a:solidFill>
              </a:rPr>
              <a:t>Возмещение расходов на доставку</a:t>
            </a:r>
            <a:endParaRPr lang="ru-RU" sz="2400" b="1" dirty="0">
              <a:solidFill>
                <a:schemeClr val="tx1"/>
              </a:solidFill>
            </a:endParaRPr>
          </a:p>
        </p:txBody>
      </p:sp>
      <p:pic>
        <p:nvPicPr>
          <p:cNvPr id="35842" name="Picture 2"/>
          <p:cNvPicPr>
            <a:picLocks noChangeAspect="1" noChangeArrowheads="1"/>
          </p:cNvPicPr>
          <p:nvPr/>
        </p:nvPicPr>
        <p:blipFill>
          <a:blip r:embed="rId2" cstate="print"/>
          <a:srcRect/>
          <a:stretch>
            <a:fillRect/>
          </a:stretch>
        </p:blipFill>
        <p:spPr bwMode="auto">
          <a:xfrm>
            <a:off x="857102" y="1214422"/>
            <a:ext cx="10571448" cy="1111250"/>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cstate="print"/>
          <a:srcRect/>
          <a:stretch>
            <a:fillRect/>
          </a:stretch>
        </p:blipFill>
        <p:spPr bwMode="auto">
          <a:xfrm>
            <a:off x="857102" y="2214554"/>
            <a:ext cx="10476209" cy="3136918"/>
          </a:xfrm>
          <a:prstGeom prst="rect">
            <a:avLst/>
          </a:prstGeom>
          <a:noFill/>
          <a:ln w="9525">
            <a:noFill/>
            <a:miter lim="800000"/>
            <a:headEnd/>
            <a:tailEnd/>
          </a:ln>
          <a:effectLst/>
        </p:spPr>
      </p:pic>
      <p:sp>
        <p:nvSpPr>
          <p:cNvPr id="6" name="Прямоугольник 5"/>
          <p:cNvSpPr/>
          <p:nvPr/>
        </p:nvSpPr>
        <p:spPr>
          <a:xfrm>
            <a:off x="952340" y="5500703"/>
            <a:ext cx="10285733" cy="646331"/>
          </a:xfrm>
          <a:prstGeom prst="rect">
            <a:avLst/>
          </a:prstGeom>
        </p:spPr>
        <p:txBody>
          <a:bodyPr wrap="square">
            <a:spAutoFit/>
          </a:bodyPr>
          <a:lstStyle/>
          <a:p>
            <a:r>
              <a:rPr lang="ru-RU" b="1" dirty="0" smtClean="0"/>
              <a:t>Постановление Арбитражного суда Северо-Западного округа от 29.03.2018 N Ф07-1778/2018 по делу N А26-3091/2017</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8055" y="0"/>
            <a:ext cx="9365106" cy="1143000"/>
          </a:xfrm>
        </p:spPr>
        <p:txBody>
          <a:bodyPr>
            <a:normAutofit/>
          </a:bodyPr>
          <a:lstStyle/>
          <a:p>
            <a:r>
              <a:rPr lang="ru-RU" sz="2400" b="1" dirty="0" smtClean="0">
                <a:solidFill>
                  <a:schemeClr val="tx1"/>
                </a:solidFill>
              </a:rPr>
              <a:t>Возмещение расходов на доставку</a:t>
            </a:r>
            <a:endParaRPr lang="ru-RU" sz="2400" b="1" dirty="0">
              <a:solidFill>
                <a:schemeClr val="tx1"/>
              </a:solidFill>
            </a:endParaRPr>
          </a:p>
        </p:txBody>
      </p:sp>
      <p:sp>
        <p:nvSpPr>
          <p:cNvPr id="6" name="Прямоугольник 5"/>
          <p:cNvSpPr/>
          <p:nvPr/>
        </p:nvSpPr>
        <p:spPr>
          <a:xfrm>
            <a:off x="952340" y="5143513"/>
            <a:ext cx="10285733" cy="646331"/>
          </a:xfrm>
          <a:prstGeom prst="rect">
            <a:avLst/>
          </a:prstGeom>
        </p:spPr>
        <p:txBody>
          <a:bodyPr wrap="square">
            <a:spAutoFit/>
          </a:bodyPr>
          <a:lstStyle/>
          <a:p>
            <a:r>
              <a:rPr lang="ru-RU" b="1" dirty="0" smtClean="0"/>
              <a:t>Постановление Арбитражного суда Северо-Западного округа от 29.03.2018 N Ф07-1778/2018 по делу N А26-3091/2017</a:t>
            </a:r>
          </a:p>
        </p:txBody>
      </p:sp>
      <p:pic>
        <p:nvPicPr>
          <p:cNvPr id="36866" name="Picture 2"/>
          <p:cNvPicPr>
            <a:picLocks noChangeAspect="1" noChangeArrowheads="1"/>
          </p:cNvPicPr>
          <p:nvPr/>
        </p:nvPicPr>
        <p:blipFill>
          <a:blip r:embed="rId2" cstate="print"/>
          <a:srcRect/>
          <a:stretch>
            <a:fillRect/>
          </a:stretch>
        </p:blipFill>
        <p:spPr bwMode="auto">
          <a:xfrm>
            <a:off x="857102" y="1571612"/>
            <a:ext cx="10476209" cy="3397250"/>
          </a:xfrm>
          <a:prstGeom prst="rect">
            <a:avLst/>
          </a:prstGeom>
          <a:noFill/>
          <a:ln w="9525">
            <a:noFill/>
            <a:miter lim="800000"/>
            <a:headEnd/>
            <a:tailEnd/>
          </a:ln>
          <a:effec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8055" y="0"/>
            <a:ext cx="9365106" cy="1143000"/>
          </a:xfrm>
        </p:spPr>
        <p:txBody>
          <a:bodyPr>
            <a:normAutofit/>
          </a:bodyPr>
          <a:lstStyle/>
          <a:p>
            <a:r>
              <a:rPr lang="ru-RU" sz="2400" b="1" dirty="0" smtClean="0">
                <a:solidFill>
                  <a:schemeClr val="tx1"/>
                </a:solidFill>
              </a:rPr>
              <a:t>Возмещение расходов на доставку</a:t>
            </a:r>
            <a:endParaRPr lang="ru-RU" sz="2400" b="1" dirty="0">
              <a:solidFill>
                <a:schemeClr val="tx1"/>
              </a:solidFill>
            </a:endParaRPr>
          </a:p>
        </p:txBody>
      </p:sp>
      <p:sp>
        <p:nvSpPr>
          <p:cNvPr id="6" name="Прямоугольник 5"/>
          <p:cNvSpPr/>
          <p:nvPr/>
        </p:nvSpPr>
        <p:spPr>
          <a:xfrm>
            <a:off x="952340" y="4786323"/>
            <a:ext cx="10285733" cy="646331"/>
          </a:xfrm>
          <a:prstGeom prst="rect">
            <a:avLst/>
          </a:prstGeom>
        </p:spPr>
        <p:txBody>
          <a:bodyPr wrap="square">
            <a:spAutoFit/>
          </a:bodyPr>
          <a:lstStyle/>
          <a:p>
            <a:r>
              <a:rPr lang="ru-RU" b="1" dirty="0" smtClean="0"/>
              <a:t>Постановление Арбитражного суда Северо-Западного округа от 29.03.2018 N Ф07-1778/2018 по делу N А26-3091/2017</a:t>
            </a:r>
          </a:p>
        </p:txBody>
      </p:sp>
      <p:pic>
        <p:nvPicPr>
          <p:cNvPr id="37890" name="Picture 2"/>
          <p:cNvPicPr>
            <a:picLocks noChangeAspect="1" noChangeArrowheads="1"/>
          </p:cNvPicPr>
          <p:nvPr/>
        </p:nvPicPr>
        <p:blipFill>
          <a:blip r:embed="rId2" cstate="print"/>
          <a:srcRect/>
          <a:stretch>
            <a:fillRect/>
          </a:stretch>
        </p:blipFill>
        <p:spPr bwMode="auto">
          <a:xfrm>
            <a:off x="952340" y="1500174"/>
            <a:ext cx="10285733" cy="2978150"/>
          </a:xfrm>
          <a:prstGeom prst="rect">
            <a:avLst/>
          </a:prstGeom>
          <a:noFill/>
          <a:ln w="9525">
            <a:noFill/>
            <a:miter lim="800000"/>
            <a:headEnd/>
            <a:tailEnd/>
          </a:ln>
          <a:effec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688683766"/>
              </p:ext>
            </p:extLst>
          </p:nvPr>
        </p:nvGraphicFramePr>
        <p:xfrm>
          <a:off x="1238055" y="1000108"/>
          <a:ext cx="9695815"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7429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1047578" y="1142984"/>
            <a:ext cx="10038773" cy="3841652"/>
          </a:xfrm>
        </p:spPr>
        <p:txBody>
          <a:bodyPr>
            <a:normAutofit/>
          </a:bodyPr>
          <a:lstStyle/>
          <a:p>
            <a:pPr marL="68580" indent="0" algn="just">
              <a:buNone/>
            </a:pPr>
            <a:r>
              <a:rPr lang="ru-RU" sz="1800" b="1" dirty="0"/>
              <a:t>Премия:</a:t>
            </a:r>
          </a:p>
          <a:p>
            <a:pPr marL="68580" indent="0" algn="just">
              <a:buNone/>
            </a:pPr>
            <a:r>
              <a:rPr lang="ru-RU" sz="1800" dirty="0"/>
              <a:t>1) вознаграждение одной из сторон, заключающих сделку, за выгодное для контрагента изменение ею условий сделки (торг.);</a:t>
            </a:r>
          </a:p>
          <a:p>
            <a:pPr marL="68580" indent="0" algn="just">
              <a:buNone/>
            </a:pPr>
            <a:r>
              <a:rPr lang="ru-RU" sz="1800" dirty="0"/>
              <a:t>2) бесплатная придача, прибавление при покупке какого-нибудь товара, какого-нибудь количества товара (торг.) (из Толкового словаря русского языка </a:t>
            </a:r>
            <a:r>
              <a:rPr lang="ru-RU" sz="1800" dirty="0" smtClean="0"/>
              <a:t>.</a:t>
            </a:r>
            <a:endParaRPr lang="ru-RU" sz="1800" dirty="0">
              <a:hlinkClick r:id=""/>
            </a:endParaRPr>
          </a:p>
          <a:p>
            <a:pPr marL="68580" indent="0" algn="just">
              <a:buNone/>
            </a:pPr>
            <a:r>
              <a:rPr lang="ru-RU" sz="1800" dirty="0" smtClean="0"/>
              <a:t>Толковый </a:t>
            </a:r>
            <a:r>
              <a:rPr lang="ru-RU" sz="1800" dirty="0"/>
              <a:t>словарь русского языка в 4 т. / Под ред. Д.Н. Ушакова. М., 1935 - 1940.</a:t>
            </a:r>
          </a:p>
          <a:p>
            <a:pPr marL="68580" indent="0" algn="just">
              <a:buNone/>
            </a:pPr>
            <a:endParaRPr lang="ru-RU" sz="1800" b="1" dirty="0" smtClean="0"/>
          </a:p>
          <a:p>
            <a:pPr marL="68580" indent="0" algn="just">
              <a:buNone/>
            </a:pPr>
            <a:r>
              <a:rPr lang="ru-RU" sz="1800" b="1" dirty="0" smtClean="0"/>
              <a:t>Бонус</a:t>
            </a:r>
            <a:r>
              <a:rPr lang="ru-RU" sz="1800" dirty="0" smtClean="0"/>
              <a:t> </a:t>
            </a:r>
            <a:r>
              <a:rPr lang="ru-RU" sz="1800" dirty="0"/>
              <a:t>(от лат. </a:t>
            </a:r>
            <a:r>
              <a:rPr lang="ru-RU" sz="1800" dirty="0" err="1"/>
              <a:t>bonus</a:t>
            </a:r>
            <a:r>
              <a:rPr lang="ru-RU" sz="1800" dirty="0"/>
              <a:t> - добрый, хороший):</a:t>
            </a:r>
          </a:p>
          <a:p>
            <a:pPr marL="68580" indent="0" algn="just">
              <a:buNone/>
            </a:pPr>
            <a:r>
              <a:rPr lang="ru-RU" sz="1800" dirty="0"/>
              <a:t>1) дополнительное вознаграждение, поощрение, надбавка к выплате, премия;</a:t>
            </a:r>
          </a:p>
          <a:p>
            <a:pPr marL="68580" indent="0" algn="just">
              <a:buNone/>
            </a:pPr>
            <a:r>
              <a:rPr lang="ru-RU" sz="1800" dirty="0"/>
              <a:t>2) дополнительная скидка со стоимости (цены) товара, предоставляемая продавцом в соответствии с условиями договора о купле-продаже или постоянным покупателям (из Современного экономического словаря).</a:t>
            </a:r>
          </a:p>
          <a:p>
            <a:pPr algn="just"/>
            <a:endParaRPr lang="ru-RU" sz="1600" dirty="0"/>
          </a:p>
        </p:txBody>
      </p:sp>
    </p:spTree>
    <p:extLst>
      <p:ext uri="{BB962C8B-B14F-4D97-AF65-F5344CB8AC3E}">
        <p14:creationId xmlns:p14="http://schemas.microsoft.com/office/powerpoint/2010/main" val="1455717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1142817" y="2143117"/>
            <a:ext cx="9035246" cy="3508977"/>
          </a:xfrm>
        </p:spPr>
        <p:txBody>
          <a:bodyPr>
            <a:normAutofit/>
          </a:bodyPr>
          <a:lstStyle/>
          <a:p>
            <a:pPr marL="411480" indent="-342900">
              <a:buFont typeface="Wingdings" pitchFamily="2" charset="2"/>
              <a:buChar char="§"/>
            </a:pPr>
            <a:r>
              <a:rPr lang="ru-RU" sz="1800" dirty="0"/>
              <a:t>в момент продажи товаров;</a:t>
            </a:r>
          </a:p>
          <a:p>
            <a:pPr marL="411480" indent="-342900">
              <a:buFont typeface="Wingdings" pitchFamily="2" charset="2"/>
              <a:buChar char="§"/>
            </a:pPr>
            <a:endParaRPr lang="ru-RU" sz="1800" dirty="0"/>
          </a:p>
          <a:p>
            <a:pPr marL="68580" indent="0">
              <a:buFont typeface="Wingdings" pitchFamily="2" charset="2"/>
              <a:buChar char="§"/>
            </a:pPr>
            <a:r>
              <a:rPr lang="ru-RU" sz="1800" dirty="0" smtClean="0"/>
              <a:t>     после </a:t>
            </a:r>
            <a:r>
              <a:rPr lang="ru-RU" sz="1800" dirty="0"/>
              <a:t>продажи товаров - в отношении будущих покупок</a:t>
            </a:r>
            <a:r>
              <a:rPr lang="ru-RU" sz="1800" dirty="0" smtClean="0"/>
              <a:t>;</a:t>
            </a:r>
          </a:p>
          <a:p>
            <a:pPr marL="68580" indent="0">
              <a:buFont typeface="Wingdings" pitchFamily="2" charset="2"/>
              <a:buChar char="§"/>
            </a:pPr>
            <a:endParaRPr lang="ru-RU" sz="1800" dirty="0"/>
          </a:p>
          <a:p>
            <a:pPr marL="68580" indent="0">
              <a:buFont typeface="Wingdings" pitchFamily="2" charset="2"/>
              <a:buChar char="§"/>
            </a:pPr>
            <a:r>
              <a:rPr lang="ru-RU" sz="1800" dirty="0" smtClean="0"/>
              <a:t>      после </a:t>
            </a:r>
            <a:r>
              <a:rPr lang="ru-RU" sz="1800" dirty="0"/>
              <a:t>продажи товаров - в отношении прошлых покупок.</a:t>
            </a:r>
          </a:p>
          <a:p>
            <a:endParaRPr lang="ru-RU" sz="1600" dirty="0"/>
          </a:p>
        </p:txBody>
      </p:sp>
      <p:sp>
        <p:nvSpPr>
          <p:cNvPr id="4" name="Прямоугольник 3"/>
          <p:cNvSpPr/>
          <p:nvPr/>
        </p:nvSpPr>
        <p:spPr>
          <a:xfrm>
            <a:off x="1142817" y="714357"/>
            <a:ext cx="8543837" cy="830997"/>
          </a:xfrm>
          <a:prstGeom prst="rect">
            <a:avLst/>
          </a:prstGeom>
        </p:spPr>
        <p:txBody>
          <a:bodyPr wrap="square">
            <a:spAutoFit/>
          </a:bodyPr>
          <a:lstStyle/>
          <a:p>
            <a:r>
              <a:rPr lang="ru-RU" sz="2400" b="1" dirty="0"/>
              <a:t>Учет скидок, связанных с изменением цены товара</a:t>
            </a:r>
            <a:br>
              <a:rPr lang="ru-RU" sz="2400" b="1" dirty="0"/>
            </a:br>
            <a:endParaRPr lang="ru-RU" sz="2400" dirty="0"/>
          </a:p>
        </p:txBody>
      </p:sp>
    </p:spTree>
    <p:extLst>
      <p:ext uri="{BB962C8B-B14F-4D97-AF65-F5344CB8AC3E}">
        <p14:creationId xmlns:p14="http://schemas.microsoft.com/office/powerpoint/2010/main" val="178626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9" y="642918"/>
            <a:ext cx="1864613" cy="400110"/>
          </a:xfrm>
          <a:prstGeom prst="rect">
            <a:avLst/>
          </a:prstGeom>
        </p:spPr>
        <p:txBody>
          <a:bodyPr wrap="none">
            <a:spAutoFit/>
          </a:bodyPr>
          <a:lstStyle/>
          <a:p>
            <a:r>
              <a:rPr lang="ru-RU" sz="2000" b="1" dirty="0" smtClean="0"/>
              <a:t>Из зала суда</a:t>
            </a:r>
            <a:endParaRPr lang="ru-RU" sz="2000" dirty="0"/>
          </a:p>
        </p:txBody>
      </p:sp>
      <p:sp>
        <p:nvSpPr>
          <p:cNvPr id="7" name="Прямоугольник 6"/>
          <p:cNvSpPr/>
          <p:nvPr/>
        </p:nvSpPr>
        <p:spPr>
          <a:xfrm>
            <a:off x="952340" y="5715017"/>
            <a:ext cx="10190495" cy="646331"/>
          </a:xfrm>
          <a:prstGeom prst="rect">
            <a:avLst/>
          </a:prstGeom>
        </p:spPr>
        <p:txBody>
          <a:bodyPr wrap="square">
            <a:spAutoFit/>
          </a:bodyPr>
          <a:lstStyle/>
          <a:p>
            <a:r>
              <a:rPr lang="ru-RU" b="1" dirty="0" smtClean="0"/>
              <a:t>Постановление ФАС Уральского округа от 11.07.2011 N Ф09-4046/11 по делу N А50-24875/2010</a:t>
            </a:r>
          </a:p>
        </p:txBody>
      </p:sp>
      <p:pic>
        <p:nvPicPr>
          <p:cNvPr id="4098" name="Picture 2"/>
          <p:cNvPicPr>
            <a:picLocks noChangeAspect="1" noChangeArrowheads="1"/>
          </p:cNvPicPr>
          <p:nvPr/>
        </p:nvPicPr>
        <p:blipFill>
          <a:blip r:embed="rId2" cstate="print"/>
          <a:srcRect/>
          <a:stretch>
            <a:fillRect/>
          </a:stretch>
        </p:blipFill>
        <p:spPr bwMode="auto">
          <a:xfrm>
            <a:off x="857102" y="1285860"/>
            <a:ext cx="10571448" cy="4000528"/>
          </a:xfrm>
          <a:prstGeom prst="rect">
            <a:avLst/>
          </a:prstGeom>
          <a:noFill/>
          <a:ln w="9525">
            <a:noFill/>
            <a:miter lim="800000"/>
            <a:headEnd/>
            <a:tailEnd/>
          </a:ln>
          <a:effectLst/>
        </p:spPr>
      </p:pic>
      <p:sp>
        <p:nvSpPr>
          <p:cNvPr id="8" name="Прямоугольник 7"/>
          <p:cNvSpPr/>
          <p:nvPr/>
        </p:nvSpPr>
        <p:spPr>
          <a:xfrm>
            <a:off x="6666636" y="142852"/>
            <a:ext cx="2624436" cy="369332"/>
          </a:xfrm>
          <a:prstGeom prst="rect">
            <a:avLst/>
          </a:prstGeom>
        </p:spPr>
        <p:txBody>
          <a:bodyPr wrap="none">
            <a:spAutoFit/>
          </a:bodyPr>
          <a:lstStyle/>
          <a:p>
            <a:r>
              <a:rPr lang="ru-RU" b="1" dirty="0" smtClean="0">
                <a:solidFill>
                  <a:schemeClr val="bg1"/>
                </a:solidFill>
              </a:rPr>
              <a:t>Отражение доходов</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57102" y="1643050"/>
            <a:ext cx="10476209" cy="4162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047578" y="928671"/>
            <a:ext cx="5731056" cy="461665"/>
          </a:xfrm>
          <a:prstGeom prst="rect">
            <a:avLst/>
          </a:prstGeom>
        </p:spPr>
        <p:txBody>
          <a:bodyPr wrap="none">
            <a:spAutoFit/>
          </a:bodyPr>
          <a:lstStyle/>
          <a:p>
            <a:r>
              <a:rPr lang="ru-RU" sz="2400" b="1" dirty="0" smtClean="0"/>
              <a:t>Пример условия о выплате премии</a:t>
            </a:r>
            <a:endParaRPr lang="ru-RU" sz="2400" dirty="0"/>
          </a:p>
        </p:txBody>
      </p:sp>
    </p:spTree>
    <p:extLst>
      <p:ext uri="{BB962C8B-B14F-4D97-AF65-F5344CB8AC3E}">
        <p14:creationId xmlns:p14="http://schemas.microsoft.com/office/powerpoint/2010/main" val="291445996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2817" y="2071678"/>
            <a:ext cx="9791813"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816" y="1428736"/>
            <a:ext cx="980954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1"/>
          <p:cNvSpPr>
            <a:spLocks noGrp="1"/>
          </p:cNvSpPr>
          <p:nvPr>
            <p:ph type="title"/>
          </p:nvPr>
        </p:nvSpPr>
        <p:spPr>
          <a:xfrm>
            <a:off x="857102" y="0"/>
            <a:ext cx="9365106" cy="1143000"/>
          </a:xfrm>
        </p:spPr>
        <p:txBody>
          <a:bodyPr>
            <a:normAutofit/>
          </a:bodyPr>
          <a:lstStyle/>
          <a:p>
            <a:pPr algn="l"/>
            <a:r>
              <a:rPr lang="ru-RU" sz="2400" b="1" dirty="0" smtClean="0">
                <a:solidFill>
                  <a:schemeClr val="tx1"/>
                </a:solidFill>
                <a:effectLst/>
              </a:rPr>
              <a:t>Пример условия о выплате премии</a:t>
            </a:r>
            <a:endParaRPr lang="ru-RU" sz="2400" b="1" dirty="0">
              <a:solidFill>
                <a:schemeClr val="tx1"/>
              </a:solidFill>
              <a:effectLst/>
            </a:endParaRPr>
          </a:p>
        </p:txBody>
      </p:sp>
    </p:spTree>
    <p:extLst>
      <p:ext uri="{BB962C8B-B14F-4D97-AF65-F5344CB8AC3E}">
        <p14:creationId xmlns:p14="http://schemas.microsoft.com/office/powerpoint/2010/main" val="8059095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622" y="-171400"/>
            <a:ext cx="9365106" cy="1143000"/>
          </a:xfrm>
        </p:spPr>
        <p:txBody>
          <a:bodyPr>
            <a:normAutofit/>
          </a:bodyPr>
          <a:lstStyle/>
          <a:p>
            <a:pPr algn="l"/>
            <a:r>
              <a:rPr lang="ru-RU" sz="2400" b="1" dirty="0" smtClean="0">
                <a:solidFill>
                  <a:schemeClr val="tx1"/>
                </a:solidFill>
                <a:effectLst/>
              </a:rPr>
              <a:t>Пример условия о выплате премии</a:t>
            </a:r>
            <a:endParaRPr lang="ru-RU" sz="2400" b="1" dirty="0">
              <a:solidFill>
                <a:schemeClr val="tx1"/>
              </a:solidFill>
              <a:effectLst/>
            </a:endParaRPr>
          </a:p>
        </p:txBody>
      </p:sp>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8582" y="1052736"/>
            <a:ext cx="10988338" cy="5393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2118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761864" y="1071546"/>
            <a:ext cx="10476209" cy="1517650"/>
          </a:xfrm>
          <a:prstGeom prst="rect">
            <a:avLst/>
          </a:prstGeom>
          <a:noFill/>
          <a:ln w="9525">
            <a:solidFill>
              <a:schemeClr val="bg2">
                <a:lumMod val="50000"/>
              </a:schemeClr>
            </a:solidFill>
            <a:miter lim="800000"/>
            <a:headEnd/>
            <a:tailEnd/>
          </a:ln>
          <a:effectLst/>
        </p:spPr>
      </p:pic>
      <p:pic>
        <p:nvPicPr>
          <p:cNvPr id="15364" name="Picture 4"/>
          <p:cNvPicPr>
            <a:picLocks noChangeAspect="1" noChangeArrowheads="1"/>
          </p:cNvPicPr>
          <p:nvPr/>
        </p:nvPicPr>
        <p:blipFill>
          <a:blip r:embed="rId3" cstate="print"/>
          <a:srcRect/>
          <a:stretch>
            <a:fillRect/>
          </a:stretch>
        </p:blipFill>
        <p:spPr bwMode="auto">
          <a:xfrm>
            <a:off x="761863" y="3071810"/>
            <a:ext cx="10571448" cy="2286016"/>
          </a:xfrm>
          <a:prstGeom prst="rect">
            <a:avLst/>
          </a:prstGeom>
          <a:noFill/>
          <a:ln w="9525">
            <a:noFill/>
            <a:miter lim="800000"/>
            <a:headEnd/>
            <a:tailEnd/>
          </a:ln>
          <a:effectLst/>
        </p:spPr>
      </p:pic>
      <p:sp>
        <p:nvSpPr>
          <p:cNvPr id="7" name="Прямоугольник 6"/>
          <p:cNvSpPr/>
          <p:nvPr/>
        </p:nvSpPr>
        <p:spPr>
          <a:xfrm>
            <a:off x="857102" y="5500702"/>
            <a:ext cx="10476209" cy="369332"/>
          </a:xfrm>
          <a:prstGeom prst="rect">
            <a:avLst/>
          </a:prstGeom>
        </p:spPr>
        <p:txBody>
          <a:bodyPr wrap="square">
            <a:spAutoFit/>
          </a:bodyPr>
          <a:lstStyle/>
          <a:p>
            <a:r>
              <a:rPr lang="ru-RU" b="1" dirty="0" smtClean="0"/>
              <a:t>Письмо Минфина России от 14.04.2017 N 03-03-06/1/22268</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srcRect/>
          <a:stretch>
            <a:fillRect/>
          </a:stretch>
        </p:blipFill>
        <p:spPr bwMode="auto">
          <a:xfrm>
            <a:off x="857102" y="1785926"/>
            <a:ext cx="10666686" cy="2286000"/>
          </a:xfrm>
          <a:prstGeom prst="rect">
            <a:avLst/>
          </a:prstGeom>
          <a:noFill/>
          <a:ln w="9525">
            <a:noFill/>
            <a:miter lim="800000"/>
            <a:headEnd/>
            <a:tailEnd/>
          </a:ln>
          <a:effectLst/>
        </p:spPr>
      </p:pic>
      <p:sp>
        <p:nvSpPr>
          <p:cNvPr id="8" name="Прямоугольник 7"/>
          <p:cNvSpPr/>
          <p:nvPr/>
        </p:nvSpPr>
        <p:spPr>
          <a:xfrm>
            <a:off x="952340" y="4214818"/>
            <a:ext cx="10380971" cy="369332"/>
          </a:xfrm>
          <a:prstGeom prst="rect">
            <a:avLst/>
          </a:prstGeom>
        </p:spPr>
        <p:txBody>
          <a:bodyPr wrap="square">
            <a:spAutoFit/>
          </a:bodyPr>
          <a:lstStyle/>
          <a:p>
            <a:r>
              <a:rPr lang="ru-RU" b="1" dirty="0" smtClean="0"/>
              <a:t>Письмо Минфина России от 22.05.2015 N 03-03-06/1/29540</a:t>
            </a:r>
          </a:p>
        </p:txBody>
      </p:sp>
      <p:sp>
        <p:nvSpPr>
          <p:cNvPr id="9" name="Прямоугольник 8"/>
          <p:cNvSpPr/>
          <p:nvPr/>
        </p:nvSpPr>
        <p:spPr>
          <a:xfrm>
            <a:off x="952340" y="857233"/>
            <a:ext cx="10380971" cy="461665"/>
          </a:xfrm>
          <a:prstGeom prst="rect">
            <a:avLst/>
          </a:prstGeom>
        </p:spPr>
        <p:txBody>
          <a:bodyPr wrap="square">
            <a:spAutoFit/>
          </a:bodyPr>
          <a:lstStyle/>
          <a:p>
            <a:r>
              <a:rPr lang="ru-RU" sz="2400" b="1" dirty="0" smtClean="0"/>
              <a:t>Если скидка меняет цену отгруженного товара</a:t>
            </a:r>
            <a:endParaRPr lang="ru-RU" sz="24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Прямоугольник 8"/>
          <p:cNvSpPr/>
          <p:nvPr/>
        </p:nvSpPr>
        <p:spPr>
          <a:xfrm>
            <a:off x="952340" y="857233"/>
            <a:ext cx="10380971" cy="461665"/>
          </a:xfrm>
          <a:prstGeom prst="rect">
            <a:avLst/>
          </a:prstGeom>
        </p:spPr>
        <p:txBody>
          <a:bodyPr wrap="square">
            <a:spAutoFit/>
          </a:bodyPr>
          <a:lstStyle/>
          <a:p>
            <a:r>
              <a:rPr lang="ru-RU" sz="2400" b="1" dirty="0" smtClean="0"/>
              <a:t>На какую дату признавать?</a:t>
            </a:r>
            <a:endParaRPr lang="ru-RU" sz="2400" dirty="0"/>
          </a:p>
        </p:txBody>
      </p:sp>
      <p:pic>
        <p:nvPicPr>
          <p:cNvPr id="19459" name="Picture 3"/>
          <p:cNvPicPr>
            <a:picLocks noChangeAspect="1" noChangeArrowheads="1"/>
          </p:cNvPicPr>
          <p:nvPr/>
        </p:nvPicPr>
        <p:blipFill>
          <a:blip r:embed="rId2" cstate="print"/>
          <a:srcRect/>
          <a:stretch>
            <a:fillRect/>
          </a:stretch>
        </p:blipFill>
        <p:spPr bwMode="auto">
          <a:xfrm>
            <a:off x="857102" y="1500174"/>
            <a:ext cx="10571448" cy="3683000"/>
          </a:xfrm>
          <a:prstGeom prst="rect">
            <a:avLst/>
          </a:prstGeom>
          <a:noFill/>
          <a:ln w="9525">
            <a:noFill/>
            <a:miter lim="800000"/>
            <a:headEnd/>
            <a:tailEnd/>
          </a:ln>
          <a:effectLst/>
        </p:spPr>
      </p:pic>
      <p:sp>
        <p:nvSpPr>
          <p:cNvPr id="7" name="Прямоугольник 6"/>
          <p:cNvSpPr/>
          <p:nvPr/>
        </p:nvSpPr>
        <p:spPr>
          <a:xfrm>
            <a:off x="952340" y="5500702"/>
            <a:ext cx="10285733" cy="369332"/>
          </a:xfrm>
          <a:prstGeom prst="rect">
            <a:avLst/>
          </a:prstGeom>
        </p:spPr>
        <p:txBody>
          <a:bodyPr wrap="square">
            <a:spAutoFit/>
          </a:bodyPr>
          <a:lstStyle/>
          <a:p>
            <a:r>
              <a:rPr lang="ru-RU" b="1" dirty="0" smtClean="0"/>
              <a:t>Письмо Минфина РФ от 26.04.2010 N 03-07-11/145</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1486694" y="188640"/>
            <a:ext cx="7775852" cy="1143000"/>
          </a:xfrm>
        </p:spPr>
        <p:txBody>
          <a:bodyPr>
            <a:normAutofit/>
          </a:bodyPr>
          <a:lstStyle/>
          <a:p>
            <a:r>
              <a:rPr lang="ru-RU" altLang="ru-RU" sz="2400" b="1" dirty="0" smtClean="0">
                <a:solidFill>
                  <a:schemeClr val="tx1"/>
                </a:solidFill>
                <a:latin typeface="+mn-lt"/>
                <a:cs typeface="Arial" pitchFamily="34" charset="0"/>
              </a:rPr>
              <a:t>Внимание! Премии!</a:t>
            </a:r>
          </a:p>
        </p:txBody>
      </p:sp>
      <p:sp>
        <p:nvSpPr>
          <p:cNvPr id="2" name="Прямоугольник 1"/>
          <p:cNvSpPr/>
          <p:nvPr/>
        </p:nvSpPr>
        <p:spPr>
          <a:xfrm>
            <a:off x="857103" y="1484785"/>
            <a:ext cx="10571446" cy="3724096"/>
          </a:xfrm>
          <a:prstGeom prst="rect">
            <a:avLst/>
          </a:prstGeom>
        </p:spPr>
        <p:txBody>
          <a:bodyPr wrap="square">
            <a:spAutoFit/>
          </a:bodyPr>
          <a:lstStyle/>
          <a:p>
            <a:pPr marL="285750" indent="-285750">
              <a:buFont typeface="Wingdings" pitchFamily="2" charset="2"/>
              <a:buChar char="ü"/>
            </a:pPr>
            <a:r>
              <a:rPr lang="ru-RU" sz="2000" dirty="0"/>
              <a:t>Основанием для включения скидки в расходы </a:t>
            </a:r>
            <a:r>
              <a:rPr lang="ru-RU" sz="2000" dirty="0" smtClean="0"/>
              <a:t>является соблюдение </a:t>
            </a:r>
            <a:r>
              <a:rPr lang="ru-RU" sz="2000" dirty="0"/>
              <a:t>сторонами условий </a:t>
            </a:r>
            <a:r>
              <a:rPr lang="ru-RU" sz="2000" dirty="0" smtClean="0"/>
              <a:t>договора</a:t>
            </a:r>
          </a:p>
          <a:p>
            <a:pPr marL="285750" indent="-285750">
              <a:buFont typeface="Wingdings" pitchFamily="2" charset="2"/>
              <a:buChar char="ü"/>
            </a:pPr>
            <a:endParaRPr lang="ru-RU" sz="2000" dirty="0" smtClean="0"/>
          </a:p>
          <a:p>
            <a:pPr marL="285750" indent="-285750">
              <a:buFont typeface="Wingdings" pitchFamily="2" charset="2"/>
              <a:buChar char="ü"/>
            </a:pPr>
            <a:r>
              <a:rPr lang="ru-RU" sz="2000" dirty="0"/>
              <a:t>Положения о выплате премий должны </a:t>
            </a:r>
            <a:r>
              <a:rPr lang="ru-RU" sz="2000" dirty="0" smtClean="0"/>
              <a:t>соответствовать маркетинговой </a:t>
            </a:r>
            <a:r>
              <a:rPr lang="ru-RU" sz="2000" dirty="0"/>
              <a:t>политике </a:t>
            </a:r>
            <a:r>
              <a:rPr lang="ru-RU" sz="2000" dirty="0" smtClean="0"/>
              <a:t>организации</a:t>
            </a:r>
          </a:p>
          <a:p>
            <a:pPr marL="285750" indent="-285750">
              <a:buFont typeface="Wingdings" pitchFamily="2" charset="2"/>
              <a:buChar char="ü"/>
            </a:pPr>
            <a:endParaRPr lang="ru-RU" sz="2000" dirty="0" smtClean="0"/>
          </a:p>
          <a:p>
            <a:pPr marL="285750" indent="-285750">
              <a:buFont typeface="Wingdings" pitchFamily="2" charset="2"/>
              <a:buChar char="ü"/>
            </a:pPr>
            <a:r>
              <a:rPr lang="ru-RU" sz="2000" dirty="0" smtClean="0"/>
              <a:t>Премии </a:t>
            </a:r>
            <a:r>
              <a:rPr lang="ru-RU" sz="2000" dirty="0"/>
              <a:t>должны выплачивать поставщики в адрес </a:t>
            </a:r>
            <a:r>
              <a:rPr lang="ru-RU" sz="2000" dirty="0" smtClean="0"/>
              <a:t>заявителя, а </a:t>
            </a:r>
            <a:r>
              <a:rPr lang="ru-RU" sz="2000" dirty="0"/>
              <a:t>не </a:t>
            </a:r>
            <a:r>
              <a:rPr lang="ru-RU" sz="2000" dirty="0" smtClean="0"/>
              <a:t>наоборот</a:t>
            </a:r>
          </a:p>
          <a:p>
            <a:pPr marL="285750" indent="-285750">
              <a:buFont typeface="Wingdings" pitchFamily="2" charset="2"/>
              <a:buChar char="ü"/>
            </a:pPr>
            <a:endParaRPr lang="ru-RU" sz="2000" dirty="0" smtClean="0"/>
          </a:p>
          <a:p>
            <a:pPr marL="285750" indent="-285750">
              <a:buFont typeface="Wingdings" pitchFamily="2" charset="2"/>
              <a:buChar char="ü"/>
            </a:pPr>
            <a:r>
              <a:rPr lang="ru-RU" sz="2000" dirty="0"/>
              <a:t>Выдача премии покупателям с целью </a:t>
            </a:r>
            <a:r>
              <a:rPr lang="ru-RU" sz="2000" dirty="0" smtClean="0"/>
              <a:t>получения необоснованной </a:t>
            </a:r>
            <a:r>
              <a:rPr lang="ru-RU" sz="2000" dirty="0"/>
              <a:t>налоговой выгоды</a:t>
            </a:r>
          </a:p>
          <a:p>
            <a:endParaRPr lang="ru-RU" dirty="0"/>
          </a:p>
          <a:p>
            <a:endParaRPr lang="ru-RU" dirty="0"/>
          </a:p>
        </p:txBody>
      </p:sp>
    </p:spTree>
    <p:extLst>
      <p:ext uri="{BB962C8B-B14F-4D97-AF65-F5344CB8AC3E}">
        <p14:creationId xmlns:p14="http://schemas.microsoft.com/office/powerpoint/2010/main" val="195645373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578" y="142852"/>
            <a:ext cx="9365106" cy="1143000"/>
          </a:xfrm>
        </p:spPr>
        <p:txBody>
          <a:bodyPr>
            <a:normAutofit/>
          </a:bodyPr>
          <a:lstStyle/>
          <a:p>
            <a:r>
              <a:rPr lang="ru-RU" sz="2400" b="1" dirty="0" smtClean="0">
                <a:solidFill>
                  <a:schemeClr val="tx1"/>
                </a:solidFill>
              </a:rPr>
              <a:t>Соблюдение сторонами условий договора </a:t>
            </a:r>
            <a:endParaRPr lang="ru-RU" sz="2400" b="1" dirty="0">
              <a:solidFill>
                <a:schemeClr val="tx1"/>
              </a:solidFill>
            </a:endParaRPr>
          </a:p>
        </p:txBody>
      </p:sp>
      <p:pic>
        <p:nvPicPr>
          <p:cNvPr id="20483" name="Picture 3"/>
          <p:cNvPicPr>
            <a:picLocks noChangeAspect="1" noChangeArrowheads="1"/>
          </p:cNvPicPr>
          <p:nvPr/>
        </p:nvPicPr>
        <p:blipFill>
          <a:blip r:embed="rId2" cstate="print"/>
          <a:srcRect/>
          <a:stretch>
            <a:fillRect/>
          </a:stretch>
        </p:blipFill>
        <p:spPr bwMode="auto">
          <a:xfrm>
            <a:off x="761863" y="1857364"/>
            <a:ext cx="10571448" cy="3727450"/>
          </a:xfrm>
          <a:prstGeom prst="rect">
            <a:avLst/>
          </a:prstGeom>
          <a:noFill/>
          <a:ln w="9525">
            <a:noFill/>
            <a:miter lim="800000"/>
            <a:headEnd/>
            <a:tailEnd/>
          </a:ln>
          <a:effectLst/>
        </p:spPr>
      </p:pic>
      <p:sp>
        <p:nvSpPr>
          <p:cNvPr id="6" name="Прямоугольник 5"/>
          <p:cNvSpPr/>
          <p:nvPr/>
        </p:nvSpPr>
        <p:spPr>
          <a:xfrm>
            <a:off x="857102" y="5643579"/>
            <a:ext cx="10380971" cy="646331"/>
          </a:xfrm>
          <a:prstGeom prst="rect">
            <a:avLst/>
          </a:prstGeom>
        </p:spPr>
        <p:txBody>
          <a:bodyPr wrap="square">
            <a:spAutoFit/>
          </a:bodyPr>
          <a:lstStyle/>
          <a:p>
            <a:r>
              <a:rPr lang="ru-RU" b="1" dirty="0" smtClean="0"/>
              <a:t>Постановление Арбитражного суда Московского округа от 12.11.2015 N Ф05-15169/2015 по делу N А40-104454/14</a:t>
            </a:r>
          </a:p>
        </p:txBody>
      </p:sp>
      <p:sp>
        <p:nvSpPr>
          <p:cNvPr id="5" name="Прямоугольник 4"/>
          <p:cNvSpPr/>
          <p:nvPr/>
        </p:nvSpPr>
        <p:spPr>
          <a:xfrm>
            <a:off x="952341" y="1428736"/>
            <a:ext cx="2311851" cy="369332"/>
          </a:xfrm>
          <a:prstGeom prst="rect">
            <a:avLst/>
          </a:prstGeom>
        </p:spPr>
        <p:txBody>
          <a:bodyPr wrap="none">
            <a:spAutoFit/>
          </a:bodyPr>
          <a:lstStyle/>
          <a:p>
            <a:r>
              <a:rPr lang="ru-RU" b="1" dirty="0" smtClean="0"/>
              <a:t>Условия договора</a:t>
            </a:r>
            <a:endParaRPr lang="ru-RU"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578" y="142852"/>
            <a:ext cx="9365106" cy="1143000"/>
          </a:xfrm>
        </p:spPr>
        <p:txBody>
          <a:bodyPr>
            <a:normAutofit/>
          </a:bodyPr>
          <a:lstStyle/>
          <a:p>
            <a:r>
              <a:rPr lang="ru-RU" sz="2400" b="1" dirty="0" smtClean="0">
                <a:solidFill>
                  <a:schemeClr val="tx1"/>
                </a:solidFill>
              </a:rPr>
              <a:t>Соблюдение сторонами условий договора </a:t>
            </a:r>
            <a:endParaRPr lang="ru-RU" sz="2400" b="1" dirty="0">
              <a:solidFill>
                <a:schemeClr val="tx1"/>
              </a:solidFill>
            </a:endParaRPr>
          </a:p>
        </p:txBody>
      </p:sp>
      <p:pic>
        <p:nvPicPr>
          <p:cNvPr id="21506" name="Picture 2"/>
          <p:cNvPicPr>
            <a:picLocks noChangeAspect="1" noChangeArrowheads="1"/>
          </p:cNvPicPr>
          <p:nvPr/>
        </p:nvPicPr>
        <p:blipFill>
          <a:blip r:embed="rId2" cstate="print"/>
          <a:srcRect/>
          <a:stretch>
            <a:fillRect/>
          </a:stretch>
        </p:blipFill>
        <p:spPr bwMode="auto">
          <a:xfrm>
            <a:off x="952340" y="1785926"/>
            <a:ext cx="10476209" cy="3867150"/>
          </a:xfrm>
          <a:prstGeom prst="rect">
            <a:avLst/>
          </a:prstGeom>
          <a:noFill/>
          <a:ln w="9525">
            <a:noFill/>
            <a:miter lim="800000"/>
            <a:headEnd/>
            <a:tailEnd/>
          </a:ln>
          <a:effectLst/>
        </p:spPr>
      </p:pic>
      <p:sp>
        <p:nvSpPr>
          <p:cNvPr id="7" name="Прямоугольник 6"/>
          <p:cNvSpPr/>
          <p:nvPr/>
        </p:nvSpPr>
        <p:spPr>
          <a:xfrm>
            <a:off x="952340" y="5572141"/>
            <a:ext cx="10285733" cy="646331"/>
          </a:xfrm>
          <a:prstGeom prst="rect">
            <a:avLst/>
          </a:prstGeom>
        </p:spPr>
        <p:txBody>
          <a:bodyPr wrap="square">
            <a:spAutoFit/>
          </a:bodyPr>
          <a:lstStyle/>
          <a:p>
            <a:r>
              <a:rPr lang="ru-RU" b="1" dirty="0" smtClean="0"/>
              <a:t>Постановление Арбитражного суда Московского округа от 06.03.2015 N Ф05-1368/2015 по делу N А40-51912/14</a:t>
            </a:r>
          </a:p>
        </p:txBody>
      </p:sp>
      <p:sp>
        <p:nvSpPr>
          <p:cNvPr id="5" name="Прямоугольник 4"/>
          <p:cNvSpPr/>
          <p:nvPr/>
        </p:nvSpPr>
        <p:spPr>
          <a:xfrm>
            <a:off x="952341" y="1428736"/>
            <a:ext cx="2311851" cy="369332"/>
          </a:xfrm>
          <a:prstGeom prst="rect">
            <a:avLst/>
          </a:prstGeom>
        </p:spPr>
        <p:txBody>
          <a:bodyPr wrap="none">
            <a:spAutoFit/>
          </a:bodyPr>
          <a:lstStyle/>
          <a:p>
            <a:r>
              <a:rPr lang="ru-RU" b="1" dirty="0" smtClean="0"/>
              <a:t>Условия договора</a:t>
            </a:r>
            <a:endParaRPr lang="ru-RU"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2817" y="785795"/>
            <a:ext cx="9904780" cy="461665"/>
          </a:xfrm>
          <a:prstGeom prst="rect">
            <a:avLst/>
          </a:prstGeom>
        </p:spPr>
        <p:txBody>
          <a:bodyPr wrap="square">
            <a:spAutoFit/>
          </a:bodyPr>
          <a:lstStyle/>
          <a:p>
            <a:r>
              <a:rPr lang="ru-RU" sz="2400" b="1" dirty="0" smtClean="0"/>
              <a:t>Премии за </a:t>
            </a:r>
            <a:r>
              <a:rPr lang="ru-RU" sz="2400" b="1" dirty="0" err="1" smtClean="0"/>
              <a:t>невозврат</a:t>
            </a:r>
            <a:r>
              <a:rPr lang="ru-RU" sz="2400" b="1" dirty="0" smtClean="0"/>
              <a:t> товара</a:t>
            </a:r>
            <a:endParaRPr lang="ru-RU" sz="2400"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952341" y="1928802"/>
            <a:ext cx="10476136" cy="3357586"/>
          </a:xfrm>
          <a:prstGeom prst="rect">
            <a:avLst/>
          </a:prstGeom>
          <a:noFill/>
          <a:ln w="9525">
            <a:noFill/>
            <a:miter lim="800000"/>
            <a:headEnd/>
            <a:tailEnd/>
          </a:ln>
          <a:effectLst/>
        </p:spPr>
      </p:pic>
      <p:sp>
        <p:nvSpPr>
          <p:cNvPr id="7" name="Прямоугольник 6"/>
          <p:cNvSpPr/>
          <p:nvPr/>
        </p:nvSpPr>
        <p:spPr>
          <a:xfrm>
            <a:off x="1047578" y="5429265"/>
            <a:ext cx="10190495" cy="646331"/>
          </a:xfrm>
          <a:prstGeom prst="rect">
            <a:avLst/>
          </a:prstGeom>
        </p:spPr>
        <p:txBody>
          <a:bodyPr wrap="square">
            <a:spAutoFit/>
          </a:bodyPr>
          <a:lstStyle/>
          <a:p>
            <a:r>
              <a:rPr lang="ru-RU" b="1" dirty="0" smtClean="0"/>
              <a:t>Постановление Девятого арбитражного апелляционного суда от 15.01.2013 N 09АП-38750/2012</a:t>
            </a:r>
          </a:p>
        </p:txBody>
      </p:sp>
      <p:sp>
        <p:nvSpPr>
          <p:cNvPr id="6" name="Прямоугольник 5"/>
          <p:cNvSpPr/>
          <p:nvPr/>
        </p:nvSpPr>
        <p:spPr>
          <a:xfrm>
            <a:off x="1142817" y="1285860"/>
            <a:ext cx="2311851" cy="369332"/>
          </a:xfrm>
          <a:prstGeom prst="rect">
            <a:avLst/>
          </a:prstGeom>
        </p:spPr>
        <p:txBody>
          <a:bodyPr wrap="none">
            <a:spAutoFit/>
          </a:bodyPr>
          <a:lstStyle/>
          <a:p>
            <a:r>
              <a:rPr lang="ru-RU" b="1" dirty="0" smtClean="0"/>
              <a:t>Условия договора</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9" y="642918"/>
            <a:ext cx="1864613" cy="400110"/>
          </a:xfrm>
          <a:prstGeom prst="rect">
            <a:avLst/>
          </a:prstGeom>
        </p:spPr>
        <p:txBody>
          <a:bodyPr wrap="none">
            <a:spAutoFit/>
          </a:bodyPr>
          <a:lstStyle/>
          <a:p>
            <a:r>
              <a:rPr lang="ru-RU" sz="2000" b="1" dirty="0" smtClean="0"/>
              <a:t>Из зала суда</a:t>
            </a:r>
            <a:endParaRPr lang="ru-RU" sz="2000" dirty="0"/>
          </a:p>
        </p:txBody>
      </p:sp>
      <p:sp>
        <p:nvSpPr>
          <p:cNvPr id="7" name="Прямоугольник 6"/>
          <p:cNvSpPr/>
          <p:nvPr/>
        </p:nvSpPr>
        <p:spPr>
          <a:xfrm>
            <a:off x="1047578" y="4357695"/>
            <a:ext cx="10190495" cy="646331"/>
          </a:xfrm>
          <a:prstGeom prst="rect">
            <a:avLst/>
          </a:prstGeom>
        </p:spPr>
        <p:txBody>
          <a:bodyPr wrap="square">
            <a:spAutoFit/>
          </a:bodyPr>
          <a:lstStyle/>
          <a:p>
            <a:r>
              <a:rPr lang="ru-RU" b="1" dirty="0" smtClean="0"/>
              <a:t>Постановление ФАС Уральского округа от 11.07.2011 N Ф09-4046/11 по делу N А50-24875/2010</a:t>
            </a:r>
          </a:p>
        </p:txBody>
      </p:sp>
      <p:pic>
        <p:nvPicPr>
          <p:cNvPr id="5122" name="Picture 2"/>
          <p:cNvPicPr>
            <a:picLocks noChangeAspect="1" noChangeArrowheads="1"/>
          </p:cNvPicPr>
          <p:nvPr/>
        </p:nvPicPr>
        <p:blipFill>
          <a:blip r:embed="rId2" cstate="print"/>
          <a:srcRect/>
          <a:stretch>
            <a:fillRect/>
          </a:stretch>
        </p:blipFill>
        <p:spPr bwMode="auto">
          <a:xfrm>
            <a:off x="911305" y="1412776"/>
            <a:ext cx="10571448" cy="2641600"/>
          </a:xfrm>
          <a:prstGeom prst="rect">
            <a:avLst/>
          </a:prstGeom>
          <a:noFill/>
          <a:ln w="9525">
            <a:noFill/>
            <a:miter lim="800000"/>
            <a:headEnd/>
            <a:tailEnd/>
          </a:ln>
          <a:effectLst/>
        </p:spPr>
      </p:pic>
      <p:sp>
        <p:nvSpPr>
          <p:cNvPr id="8" name="Прямоугольник 7"/>
          <p:cNvSpPr/>
          <p:nvPr/>
        </p:nvSpPr>
        <p:spPr>
          <a:xfrm>
            <a:off x="6666636" y="142852"/>
            <a:ext cx="2624436" cy="369332"/>
          </a:xfrm>
          <a:prstGeom prst="rect">
            <a:avLst/>
          </a:prstGeom>
        </p:spPr>
        <p:txBody>
          <a:bodyPr wrap="none">
            <a:spAutoFit/>
          </a:bodyPr>
          <a:lstStyle/>
          <a:p>
            <a:r>
              <a:rPr lang="ru-RU" b="1" dirty="0" smtClean="0">
                <a:solidFill>
                  <a:schemeClr val="bg1"/>
                </a:solidFill>
              </a:rPr>
              <a:t>Отражение доходов</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2817" y="785795"/>
            <a:ext cx="9904780" cy="461665"/>
          </a:xfrm>
          <a:prstGeom prst="rect">
            <a:avLst/>
          </a:prstGeom>
        </p:spPr>
        <p:txBody>
          <a:bodyPr wrap="square">
            <a:spAutoFit/>
          </a:bodyPr>
          <a:lstStyle/>
          <a:p>
            <a:r>
              <a:rPr lang="ru-RU" sz="2400" b="1" dirty="0" smtClean="0"/>
              <a:t>Премии за </a:t>
            </a:r>
            <a:r>
              <a:rPr lang="ru-RU" sz="2400" b="1" dirty="0" err="1" smtClean="0"/>
              <a:t>невозврат</a:t>
            </a:r>
            <a:r>
              <a:rPr lang="ru-RU" sz="2400" b="1" dirty="0" smtClean="0"/>
              <a:t> товара</a:t>
            </a:r>
            <a:endParaRPr lang="ru-RU" sz="2400" dirty="0"/>
          </a:p>
        </p:txBody>
      </p:sp>
      <p:sp>
        <p:nvSpPr>
          <p:cNvPr id="7" name="Прямоугольник 6"/>
          <p:cNvSpPr/>
          <p:nvPr/>
        </p:nvSpPr>
        <p:spPr>
          <a:xfrm>
            <a:off x="1047578" y="4786323"/>
            <a:ext cx="10190495" cy="646331"/>
          </a:xfrm>
          <a:prstGeom prst="rect">
            <a:avLst/>
          </a:prstGeom>
        </p:spPr>
        <p:txBody>
          <a:bodyPr wrap="square">
            <a:spAutoFit/>
          </a:bodyPr>
          <a:lstStyle/>
          <a:p>
            <a:r>
              <a:rPr lang="ru-RU" b="1" dirty="0" smtClean="0"/>
              <a:t>Постановление Девятого арбитражного апелляционного суда от 15.01.2013 N 09АП-38750/2012</a:t>
            </a:r>
          </a:p>
        </p:txBody>
      </p:sp>
      <p:pic>
        <p:nvPicPr>
          <p:cNvPr id="18434" name="Picture 2"/>
          <p:cNvPicPr>
            <a:picLocks noGrp="1" noChangeAspect="1" noChangeArrowheads="1"/>
          </p:cNvPicPr>
          <p:nvPr>
            <p:ph idx="1"/>
          </p:nvPr>
        </p:nvPicPr>
        <p:blipFill>
          <a:blip r:embed="rId2" cstate="print"/>
          <a:srcRect/>
          <a:stretch>
            <a:fillRect/>
          </a:stretch>
        </p:blipFill>
        <p:spPr bwMode="auto">
          <a:xfrm>
            <a:off x="952341" y="1571612"/>
            <a:ext cx="10476136"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2817" y="785795"/>
            <a:ext cx="9904780" cy="830997"/>
          </a:xfrm>
          <a:prstGeom prst="rect">
            <a:avLst/>
          </a:prstGeom>
        </p:spPr>
        <p:txBody>
          <a:bodyPr wrap="square">
            <a:spAutoFit/>
          </a:bodyPr>
          <a:lstStyle/>
          <a:p>
            <a:r>
              <a:rPr lang="ru-RU" sz="2400" b="1" dirty="0" smtClean="0"/>
              <a:t>Положения о выплате премий должны соответствовать маркетинговой политике организации </a:t>
            </a:r>
            <a:endParaRPr lang="ru-RU" sz="2400" b="1" dirty="0"/>
          </a:p>
        </p:txBody>
      </p:sp>
      <p:pic>
        <p:nvPicPr>
          <p:cNvPr id="22531" name="Picture 3"/>
          <p:cNvPicPr>
            <a:picLocks noGrp="1" noChangeAspect="1" noChangeArrowheads="1"/>
          </p:cNvPicPr>
          <p:nvPr>
            <p:ph idx="1"/>
          </p:nvPr>
        </p:nvPicPr>
        <p:blipFill>
          <a:blip r:embed="rId2" cstate="print"/>
          <a:srcRect/>
          <a:stretch>
            <a:fillRect/>
          </a:stretch>
        </p:blipFill>
        <p:spPr bwMode="auto">
          <a:xfrm>
            <a:off x="857102" y="1916832"/>
            <a:ext cx="10571373" cy="3004492"/>
          </a:xfrm>
          <a:prstGeom prst="rect">
            <a:avLst/>
          </a:prstGeom>
          <a:noFill/>
          <a:ln w="9525">
            <a:noFill/>
            <a:miter lim="800000"/>
            <a:headEnd/>
            <a:tailEnd/>
          </a:ln>
          <a:effectLst/>
        </p:spPr>
      </p:pic>
      <p:sp>
        <p:nvSpPr>
          <p:cNvPr id="8" name="Прямоугольник 7"/>
          <p:cNvSpPr/>
          <p:nvPr/>
        </p:nvSpPr>
        <p:spPr>
          <a:xfrm>
            <a:off x="1047579" y="5072075"/>
            <a:ext cx="10095256" cy="646331"/>
          </a:xfrm>
          <a:prstGeom prst="rect">
            <a:avLst/>
          </a:prstGeom>
        </p:spPr>
        <p:txBody>
          <a:bodyPr wrap="square">
            <a:spAutoFit/>
          </a:bodyPr>
          <a:lstStyle/>
          <a:p>
            <a:r>
              <a:rPr lang="ru-RU" b="1" dirty="0" smtClean="0"/>
              <a:t>Постановление ФАС </a:t>
            </a:r>
            <a:r>
              <a:rPr lang="ru-RU" b="1" dirty="0" err="1" smtClean="0"/>
              <a:t>Восточно-Сибирского</a:t>
            </a:r>
            <a:r>
              <a:rPr lang="ru-RU" b="1" dirty="0" smtClean="0"/>
              <a:t> округа от 26.02.2014 по делу N А33-4337/2013</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2817" y="785795"/>
            <a:ext cx="9904780" cy="830997"/>
          </a:xfrm>
          <a:prstGeom prst="rect">
            <a:avLst/>
          </a:prstGeom>
        </p:spPr>
        <p:txBody>
          <a:bodyPr wrap="square">
            <a:spAutoFit/>
          </a:bodyPr>
          <a:lstStyle/>
          <a:p>
            <a:r>
              <a:rPr lang="ru-RU" sz="2400" b="1" dirty="0" smtClean="0"/>
              <a:t>Положения о выплате премий должны соответствовать маркетинговой политике организации </a:t>
            </a:r>
            <a:endParaRPr lang="ru-RU" sz="2400" b="1" dirty="0"/>
          </a:p>
        </p:txBody>
      </p:sp>
      <p:pic>
        <p:nvPicPr>
          <p:cNvPr id="22530" name="Picture 2"/>
          <p:cNvPicPr>
            <a:picLocks noGrp="1" noChangeAspect="1" noChangeArrowheads="1"/>
          </p:cNvPicPr>
          <p:nvPr>
            <p:ph idx="1"/>
          </p:nvPr>
        </p:nvPicPr>
        <p:blipFill>
          <a:blip r:embed="rId2" cstate="print"/>
          <a:srcRect/>
          <a:stretch>
            <a:fillRect/>
          </a:stretch>
        </p:blipFill>
        <p:spPr bwMode="auto">
          <a:xfrm>
            <a:off x="857102" y="1616793"/>
            <a:ext cx="10571448" cy="3883898"/>
          </a:xfrm>
          <a:prstGeom prst="rect">
            <a:avLst/>
          </a:prstGeom>
          <a:noFill/>
          <a:ln w="9525">
            <a:noFill/>
            <a:miter lim="800000"/>
            <a:headEnd/>
            <a:tailEnd/>
          </a:ln>
          <a:effectLst/>
        </p:spPr>
      </p:pic>
      <p:sp>
        <p:nvSpPr>
          <p:cNvPr id="4" name="Прямоугольник 3"/>
          <p:cNvSpPr/>
          <p:nvPr/>
        </p:nvSpPr>
        <p:spPr>
          <a:xfrm>
            <a:off x="952340" y="5572141"/>
            <a:ext cx="10190495" cy="646331"/>
          </a:xfrm>
          <a:prstGeom prst="rect">
            <a:avLst/>
          </a:prstGeom>
        </p:spPr>
        <p:txBody>
          <a:bodyPr wrap="square">
            <a:spAutoFit/>
          </a:bodyPr>
          <a:lstStyle/>
          <a:p>
            <a:r>
              <a:rPr lang="ru-RU" b="1" dirty="0" smtClean="0"/>
              <a:t>Постановление ФАС </a:t>
            </a:r>
            <a:r>
              <a:rPr lang="ru-RU" b="1" dirty="0" err="1" smtClean="0"/>
              <a:t>Восточно-Сибирского</a:t>
            </a:r>
            <a:r>
              <a:rPr lang="ru-RU" b="1" dirty="0" smtClean="0"/>
              <a:t> округа от 26.02.2014 по делу N А33-4337/2013</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52340" y="5572141"/>
            <a:ext cx="10190495" cy="646331"/>
          </a:xfrm>
          <a:prstGeom prst="rect">
            <a:avLst/>
          </a:prstGeom>
        </p:spPr>
        <p:txBody>
          <a:bodyPr wrap="square">
            <a:spAutoFit/>
          </a:bodyPr>
          <a:lstStyle/>
          <a:p>
            <a:r>
              <a:rPr lang="ru-RU" b="1" dirty="0" smtClean="0"/>
              <a:t>Постановление Арбитражного суда Поволжского округа от 17.02.2016 N Ф06-5496/2016 по делу N А49-845/2015</a:t>
            </a:r>
          </a:p>
        </p:txBody>
      </p:sp>
      <p:pic>
        <p:nvPicPr>
          <p:cNvPr id="23554" name="Picture 2"/>
          <p:cNvPicPr>
            <a:picLocks noGrp="1" noChangeAspect="1" noChangeArrowheads="1"/>
          </p:cNvPicPr>
          <p:nvPr>
            <p:ph idx="1"/>
          </p:nvPr>
        </p:nvPicPr>
        <p:blipFill>
          <a:blip r:embed="rId2" cstate="print"/>
          <a:srcRect/>
          <a:stretch>
            <a:fillRect/>
          </a:stretch>
        </p:blipFill>
        <p:spPr bwMode="auto">
          <a:xfrm>
            <a:off x="761864" y="2071679"/>
            <a:ext cx="10571373" cy="2293425"/>
          </a:xfrm>
          <a:prstGeom prst="rect">
            <a:avLst/>
          </a:prstGeom>
          <a:noFill/>
          <a:ln w="9525">
            <a:noFill/>
            <a:miter lim="800000"/>
            <a:headEnd/>
            <a:tailEnd/>
          </a:ln>
          <a:effectLst/>
        </p:spPr>
      </p:pic>
      <p:sp>
        <p:nvSpPr>
          <p:cNvPr id="6" name="Прямоугольник 5"/>
          <p:cNvSpPr/>
          <p:nvPr/>
        </p:nvSpPr>
        <p:spPr>
          <a:xfrm>
            <a:off x="1047578" y="857233"/>
            <a:ext cx="10000018" cy="830997"/>
          </a:xfrm>
          <a:prstGeom prst="rect">
            <a:avLst/>
          </a:prstGeom>
        </p:spPr>
        <p:txBody>
          <a:bodyPr wrap="square">
            <a:spAutoFit/>
          </a:bodyPr>
          <a:lstStyle/>
          <a:p>
            <a:r>
              <a:rPr lang="ru-RU" sz="2400" b="1" dirty="0" smtClean="0"/>
              <a:t>Премии должны выплачивать поставщики в адрес заявителя, а не наоборот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52340" y="5572141"/>
            <a:ext cx="10190495" cy="646331"/>
          </a:xfrm>
          <a:prstGeom prst="rect">
            <a:avLst/>
          </a:prstGeom>
        </p:spPr>
        <p:txBody>
          <a:bodyPr wrap="square">
            <a:spAutoFit/>
          </a:bodyPr>
          <a:lstStyle/>
          <a:p>
            <a:r>
              <a:rPr lang="ru-RU" b="1" dirty="0" smtClean="0"/>
              <a:t>Постановление Арбитражного суда Поволжского округа от 17.02.2016 N Ф06-5496/2016 по делу N А49-845/2015</a:t>
            </a:r>
          </a:p>
        </p:txBody>
      </p:sp>
      <p:pic>
        <p:nvPicPr>
          <p:cNvPr id="24579" name="Picture 3"/>
          <p:cNvPicPr>
            <a:picLocks noChangeAspect="1" noChangeArrowheads="1"/>
          </p:cNvPicPr>
          <p:nvPr/>
        </p:nvPicPr>
        <p:blipFill>
          <a:blip r:embed="rId2" cstate="print"/>
          <a:srcRect/>
          <a:stretch>
            <a:fillRect/>
          </a:stretch>
        </p:blipFill>
        <p:spPr bwMode="auto">
          <a:xfrm>
            <a:off x="952340" y="1500174"/>
            <a:ext cx="10285733" cy="4140200"/>
          </a:xfrm>
          <a:prstGeom prst="rect">
            <a:avLst/>
          </a:prstGeom>
          <a:noFill/>
          <a:ln w="9525">
            <a:noFill/>
            <a:miter lim="800000"/>
            <a:headEnd/>
            <a:tailEnd/>
          </a:ln>
          <a:effectLst/>
        </p:spPr>
      </p:pic>
      <p:sp>
        <p:nvSpPr>
          <p:cNvPr id="8" name="Прямоугольник 7"/>
          <p:cNvSpPr/>
          <p:nvPr/>
        </p:nvSpPr>
        <p:spPr>
          <a:xfrm>
            <a:off x="761864" y="620688"/>
            <a:ext cx="10000018" cy="830997"/>
          </a:xfrm>
          <a:prstGeom prst="rect">
            <a:avLst/>
          </a:prstGeom>
        </p:spPr>
        <p:txBody>
          <a:bodyPr wrap="square">
            <a:spAutoFit/>
          </a:bodyPr>
          <a:lstStyle/>
          <a:p>
            <a:r>
              <a:rPr lang="ru-RU" sz="2400" b="1" dirty="0" smtClean="0"/>
              <a:t>Премии должны выплачивать поставщики в адрес заявителя, а не наоборот </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52340" y="5572141"/>
            <a:ext cx="10190495" cy="646331"/>
          </a:xfrm>
          <a:prstGeom prst="rect">
            <a:avLst/>
          </a:prstGeom>
        </p:spPr>
        <p:txBody>
          <a:bodyPr wrap="square">
            <a:spAutoFit/>
          </a:bodyPr>
          <a:lstStyle/>
          <a:p>
            <a:r>
              <a:rPr lang="ru-RU" b="1" dirty="0" smtClean="0"/>
              <a:t>Постановление Арбитражного суда Уральского округа от 31.08.2017 N Ф09-4929/17 по делу N А71-13353/2016</a:t>
            </a:r>
          </a:p>
        </p:txBody>
      </p:sp>
      <p:sp>
        <p:nvSpPr>
          <p:cNvPr id="8" name="Прямоугольник 7"/>
          <p:cNvSpPr/>
          <p:nvPr/>
        </p:nvSpPr>
        <p:spPr>
          <a:xfrm>
            <a:off x="1047578" y="714357"/>
            <a:ext cx="10000018" cy="461665"/>
          </a:xfrm>
          <a:prstGeom prst="rect">
            <a:avLst/>
          </a:prstGeom>
        </p:spPr>
        <p:txBody>
          <a:bodyPr wrap="square">
            <a:spAutoFit/>
          </a:bodyPr>
          <a:lstStyle/>
          <a:p>
            <a:r>
              <a:rPr lang="ru-RU" sz="2400" b="1" dirty="0" smtClean="0"/>
              <a:t>Премия - необоснованная налоговая выгода </a:t>
            </a:r>
          </a:p>
        </p:txBody>
      </p:sp>
      <p:pic>
        <p:nvPicPr>
          <p:cNvPr id="25602" name="Picture 2"/>
          <p:cNvPicPr>
            <a:picLocks noChangeAspect="1" noChangeArrowheads="1"/>
          </p:cNvPicPr>
          <p:nvPr/>
        </p:nvPicPr>
        <p:blipFill>
          <a:blip r:embed="rId2" cstate="print"/>
          <a:srcRect/>
          <a:stretch>
            <a:fillRect/>
          </a:stretch>
        </p:blipFill>
        <p:spPr bwMode="auto">
          <a:xfrm>
            <a:off x="952340" y="1571612"/>
            <a:ext cx="10425413" cy="3857652"/>
          </a:xfrm>
          <a:prstGeom prst="rect">
            <a:avLst/>
          </a:prstGeom>
          <a:noFill/>
          <a:ln w="9525">
            <a:noFill/>
            <a:miter lim="800000"/>
            <a:headEnd/>
            <a:tailEnd/>
          </a:ln>
          <a:effectLst/>
        </p:spPr>
      </p:pic>
      <p:sp>
        <p:nvSpPr>
          <p:cNvPr id="5" name="Прямоугольник 4"/>
          <p:cNvSpPr/>
          <p:nvPr/>
        </p:nvSpPr>
        <p:spPr>
          <a:xfrm>
            <a:off x="1142817" y="1142984"/>
            <a:ext cx="2311851" cy="369332"/>
          </a:xfrm>
          <a:prstGeom prst="rect">
            <a:avLst/>
          </a:prstGeom>
        </p:spPr>
        <p:txBody>
          <a:bodyPr wrap="none">
            <a:spAutoFit/>
          </a:bodyPr>
          <a:lstStyle/>
          <a:p>
            <a:r>
              <a:rPr lang="ru-RU" b="1" dirty="0" smtClean="0"/>
              <a:t>Условия договора</a:t>
            </a:r>
            <a:endParaRPr lang="ru-RU"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52340" y="5572141"/>
            <a:ext cx="10190495" cy="646331"/>
          </a:xfrm>
          <a:prstGeom prst="rect">
            <a:avLst/>
          </a:prstGeom>
        </p:spPr>
        <p:txBody>
          <a:bodyPr wrap="square">
            <a:spAutoFit/>
          </a:bodyPr>
          <a:lstStyle/>
          <a:p>
            <a:r>
              <a:rPr lang="ru-RU" b="1" dirty="0" smtClean="0"/>
              <a:t>Постановление Арбитражного суда Уральского округа от 31.08.2017 N Ф09-4929/17 по делу N А71-13353/2016</a:t>
            </a:r>
          </a:p>
        </p:txBody>
      </p:sp>
      <p:sp>
        <p:nvSpPr>
          <p:cNvPr id="8" name="Прямоугольник 7"/>
          <p:cNvSpPr/>
          <p:nvPr/>
        </p:nvSpPr>
        <p:spPr>
          <a:xfrm>
            <a:off x="1047578" y="714357"/>
            <a:ext cx="10000018" cy="461665"/>
          </a:xfrm>
          <a:prstGeom prst="rect">
            <a:avLst/>
          </a:prstGeom>
        </p:spPr>
        <p:txBody>
          <a:bodyPr wrap="square">
            <a:spAutoFit/>
          </a:bodyPr>
          <a:lstStyle/>
          <a:p>
            <a:r>
              <a:rPr lang="ru-RU" sz="2400" b="1" dirty="0" smtClean="0"/>
              <a:t>Премия - необоснованная налоговая выгода </a:t>
            </a:r>
          </a:p>
        </p:txBody>
      </p:sp>
      <p:pic>
        <p:nvPicPr>
          <p:cNvPr id="26626" name="Picture 2"/>
          <p:cNvPicPr>
            <a:picLocks noChangeAspect="1" noChangeArrowheads="1"/>
          </p:cNvPicPr>
          <p:nvPr/>
        </p:nvPicPr>
        <p:blipFill>
          <a:blip r:embed="rId2" cstate="print"/>
          <a:srcRect/>
          <a:stretch>
            <a:fillRect/>
          </a:stretch>
        </p:blipFill>
        <p:spPr bwMode="auto">
          <a:xfrm>
            <a:off x="761864" y="1214422"/>
            <a:ext cx="10380971" cy="433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578" y="500042"/>
            <a:ext cx="9365106" cy="1143000"/>
          </a:xfrm>
        </p:spPr>
        <p:txBody>
          <a:bodyPr>
            <a:normAutofit/>
          </a:bodyPr>
          <a:lstStyle/>
          <a:p>
            <a:r>
              <a:rPr lang="ru-RU" sz="2700" b="1" dirty="0" smtClean="0">
                <a:solidFill>
                  <a:schemeClr val="tx1"/>
                </a:solidFill>
                <a:effectLst/>
              </a:rPr>
              <a:t>НДС-правила при предоставлении премии</a:t>
            </a:r>
            <a:r>
              <a:rPr lang="ru-RU" dirty="0">
                <a:solidFill>
                  <a:schemeClr val="tx1"/>
                </a:solidFill>
                <a:effectLst/>
              </a:rPr>
              <a:t/>
            </a:r>
            <a:br>
              <a:rPr lang="ru-RU" dirty="0">
                <a:solidFill>
                  <a:schemeClr val="tx1"/>
                </a:solidFill>
                <a:effectLst/>
              </a:rPr>
            </a:br>
            <a:endParaRPr lang="ru-RU" dirty="0">
              <a:solidFill>
                <a:schemeClr val="tx1"/>
              </a:solidFill>
              <a:effectLst/>
            </a:endParaRPr>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340" y="1357298"/>
            <a:ext cx="1027180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6245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2816" y="785795"/>
            <a:ext cx="6095207" cy="461665"/>
          </a:xfrm>
          <a:prstGeom prst="rect">
            <a:avLst/>
          </a:prstGeom>
        </p:spPr>
        <p:txBody>
          <a:bodyPr>
            <a:spAutoFit/>
          </a:bodyPr>
          <a:lstStyle/>
          <a:p>
            <a:r>
              <a:rPr lang="ru-RU" sz="2400" b="1" dirty="0" smtClean="0"/>
              <a:t>Когда скидка становится авансом</a:t>
            </a:r>
            <a:endParaRPr lang="ru-RU" sz="2400" dirty="0"/>
          </a:p>
        </p:txBody>
      </p:sp>
      <p:sp>
        <p:nvSpPr>
          <p:cNvPr id="6" name="Прямоугольник 5"/>
          <p:cNvSpPr/>
          <p:nvPr/>
        </p:nvSpPr>
        <p:spPr>
          <a:xfrm>
            <a:off x="952340" y="5143512"/>
            <a:ext cx="10380971" cy="400110"/>
          </a:xfrm>
          <a:prstGeom prst="rect">
            <a:avLst/>
          </a:prstGeom>
        </p:spPr>
        <p:txBody>
          <a:bodyPr wrap="square">
            <a:spAutoFit/>
          </a:bodyPr>
          <a:lstStyle/>
          <a:p>
            <a:r>
              <a:rPr lang="ru-RU" sz="2000" b="1" dirty="0" smtClean="0"/>
              <a:t>&lt;Письмо&gt; ФНС России от 24.09.2012 N ЕД-4-3/15920@</a:t>
            </a:r>
          </a:p>
        </p:txBody>
      </p:sp>
      <p:pic>
        <p:nvPicPr>
          <p:cNvPr id="12291" name="Picture 3"/>
          <p:cNvPicPr>
            <a:picLocks noGrp="1" noChangeAspect="1" noChangeArrowheads="1"/>
          </p:cNvPicPr>
          <p:nvPr>
            <p:ph idx="1"/>
          </p:nvPr>
        </p:nvPicPr>
        <p:blipFill>
          <a:blip r:embed="rId2" cstate="print"/>
          <a:srcRect/>
          <a:stretch>
            <a:fillRect/>
          </a:stretch>
        </p:blipFill>
        <p:spPr bwMode="auto">
          <a:xfrm>
            <a:off x="857103" y="1556792"/>
            <a:ext cx="10476136" cy="3096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2816" y="785795"/>
            <a:ext cx="9809542" cy="461665"/>
          </a:xfrm>
          <a:prstGeom prst="rect">
            <a:avLst/>
          </a:prstGeom>
        </p:spPr>
        <p:txBody>
          <a:bodyPr wrap="square">
            <a:spAutoFit/>
          </a:bodyPr>
          <a:lstStyle/>
          <a:p>
            <a:r>
              <a:rPr lang="ru-RU" sz="2400" b="1" dirty="0" smtClean="0"/>
              <a:t>А если  это продовольственные товары ?</a:t>
            </a:r>
            <a:endParaRPr lang="ru-RU" sz="2400" dirty="0"/>
          </a:p>
        </p:txBody>
      </p:sp>
      <p:pic>
        <p:nvPicPr>
          <p:cNvPr id="27650" name="Picture 2"/>
          <p:cNvPicPr>
            <a:picLocks noGrp="1" noChangeAspect="1" noChangeArrowheads="1"/>
          </p:cNvPicPr>
          <p:nvPr>
            <p:ph idx="1"/>
          </p:nvPr>
        </p:nvPicPr>
        <p:blipFill>
          <a:blip r:embed="rId2" cstate="print"/>
          <a:srcRect/>
          <a:stretch>
            <a:fillRect/>
          </a:stretch>
        </p:blipFill>
        <p:spPr bwMode="auto">
          <a:xfrm>
            <a:off x="952340" y="1247460"/>
            <a:ext cx="10380971" cy="4110354"/>
          </a:xfrm>
          <a:prstGeom prst="rect">
            <a:avLst/>
          </a:prstGeom>
          <a:noFill/>
          <a:ln w="9525">
            <a:noFill/>
            <a:miter lim="800000"/>
            <a:headEnd/>
            <a:tailEnd/>
          </a:ln>
          <a:effectLst/>
        </p:spPr>
      </p:pic>
      <p:sp>
        <p:nvSpPr>
          <p:cNvPr id="7" name="Прямоугольник 6"/>
          <p:cNvSpPr/>
          <p:nvPr/>
        </p:nvSpPr>
        <p:spPr>
          <a:xfrm>
            <a:off x="952340" y="5500702"/>
            <a:ext cx="10190495" cy="646331"/>
          </a:xfrm>
          <a:prstGeom prst="rect">
            <a:avLst/>
          </a:prstGeom>
        </p:spPr>
        <p:txBody>
          <a:bodyPr wrap="square">
            <a:spAutoFit/>
          </a:bodyPr>
          <a:lstStyle/>
          <a:p>
            <a:r>
              <a:rPr lang="ru-RU" b="1" dirty="0" smtClean="0"/>
              <a:t>Определение Судебной коллегии по экономическим спорам Верховного Суда РФ от 22.06.2016 N 308-КГ15-19017 по делу N А32-9413/2014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9" y="642918"/>
            <a:ext cx="1864613" cy="400110"/>
          </a:xfrm>
          <a:prstGeom prst="rect">
            <a:avLst/>
          </a:prstGeom>
        </p:spPr>
        <p:txBody>
          <a:bodyPr wrap="none">
            <a:spAutoFit/>
          </a:bodyPr>
          <a:lstStyle/>
          <a:p>
            <a:r>
              <a:rPr lang="ru-RU" sz="2000" b="1" dirty="0" smtClean="0"/>
              <a:t>Из зала суда</a:t>
            </a:r>
            <a:endParaRPr lang="ru-RU" sz="2000" dirty="0"/>
          </a:p>
        </p:txBody>
      </p:sp>
      <p:sp>
        <p:nvSpPr>
          <p:cNvPr id="7" name="Прямоугольник 6"/>
          <p:cNvSpPr/>
          <p:nvPr/>
        </p:nvSpPr>
        <p:spPr>
          <a:xfrm>
            <a:off x="952340" y="4429133"/>
            <a:ext cx="10190495" cy="646331"/>
          </a:xfrm>
          <a:prstGeom prst="rect">
            <a:avLst/>
          </a:prstGeom>
        </p:spPr>
        <p:txBody>
          <a:bodyPr wrap="square">
            <a:spAutoFit/>
          </a:bodyPr>
          <a:lstStyle/>
          <a:p>
            <a:r>
              <a:rPr lang="ru-RU" b="1" dirty="0" smtClean="0"/>
              <a:t>Постановление ФАС Уральского округа от 11.07.2011 N Ф09-4046/11 по делу N А50-24875/2010</a:t>
            </a:r>
          </a:p>
        </p:txBody>
      </p:sp>
      <p:pic>
        <p:nvPicPr>
          <p:cNvPr id="6146" name="Picture 2"/>
          <p:cNvPicPr>
            <a:picLocks noChangeAspect="1" noChangeArrowheads="1"/>
          </p:cNvPicPr>
          <p:nvPr/>
        </p:nvPicPr>
        <p:blipFill>
          <a:blip r:embed="rId2" cstate="print"/>
          <a:srcRect/>
          <a:stretch>
            <a:fillRect/>
          </a:stretch>
        </p:blipFill>
        <p:spPr bwMode="auto">
          <a:xfrm>
            <a:off x="815307" y="1484784"/>
            <a:ext cx="10666686" cy="2457450"/>
          </a:xfrm>
          <a:prstGeom prst="rect">
            <a:avLst/>
          </a:prstGeom>
          <a:noFill/>
          <a:ln w="9525">
            <a:noFill/>
            <a:miter lim="800000"/>
            <a:headEnd/>
            <a:tailEnd/>
          </a:ln>
          <a:effectLst/>
        </p:spPr>
      </p:pic>
      <p:sp>
        <p:nvSpPr>
          <p:cNvPr id="8" name="Прямоугольник 7"/>
          <p:cNvSpPr/>
          <p:nvPr/>
        </p:nvSpPr>
        <p:spPr>
          <a:xfrm>
            <a:off x="6666636" y="142852"/>
            <a:ext cx="2624436" cy="369332"/>
          </a:xfrm>
          <a:prstGeom prst="rect">
            <a:avLst/>
          </a:prstGeom>
        </p:spPr>
        <p:txBody>
          <a:bodyPr wrap="none">
            <a:spAutoFit/>
          </a:bodyPr>
          <a:lstStyle/>
          <a:p>
            <a:r>
              <a:rPr lang="ru-RU" b="1" dirty="0" smtClean="0">
                <a:solidFill>
                  <a:schemeClr val="bg1"/>
                </a:solidFill>
              </a:rPr>
              <a:t>Отражение доходов</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2816" y="785795"/>
            <a:ext cx="9809542" cy="461665"/>
          </a:xfrm>
          <a:prstGeom prst="rect">
            <a:avLst/>
          </a:prstGeom>
        </p:spPr>
        <p:txBody>
          <a:bodyPr wrap="square">
            <a:spAutoFit/>
          </a:bodyPr>
          <a:lstStyle/>
          <a:p>
            <a:r>
              <a:rPr lang="ru-RU" sz="2400" b="1" dirty="0" smtClean="0"/>
              <a:t>А если  это продовольственные товары ?</a:t>
            </a:r>
            <a:endParaRPr lang="ru-RU" sz="2400" dirty="0"/>
          </a:p>
        </p:txBody>
      </p:sp>
      <p:sp>
        <p:nvSpPr>
          <p:cNvPr id="7" name="Прямоугольник 6"/>
          <p:cNvSpPr/>
          <p:nvPr/>
        </p:nvSpPr>
        <p:spPr>
          <a:xfrm>
            <a:off x="1142816" y="5214950"/>
            <a:ext cx="10190495" cy="646331"/>
          </a:xfrm>
          <a:prstGeom prst="rect">
            <a:avLst/>
          </a:prstGeom>
        </p:spPr>
        <p:txBody>
          <a:bodyPr wrap="square">
            <a:spAutoFit/>
          </a:bodyPr>
          <a:lstStyle/>
          <a:p>
            <a:r>
              <a:rPr lang="ru-RU" b="1" dirty="0" smtClean="0"/>
              <a:t>Определение Судебной коллегии по экономическим спорам Верховного Суда РФ от 22.06.2016 N 308-КГ15-19017 по делу N А32-9413/2014</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047579" y="1700808"/>
            <a:ext cx="10380898" cy="29523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2816" y="785795"/>
            <a:ext cx="6095207" cy="461665"/>
          </a:xfrm>
          <a:prstGeom prst="rect">
            <a:avLst/>
          </a:prstGeom>
        </p:spPr>
        <p:txBody>
          <a:bodyPr>
            <a:spAutoFit/>
          </a:bodyPr>
          <a:lstStyle/>
          <a:p>
            <a:r>
              <a:rPr lang="ru-RU" sz="2400" b="1" dirty="0" smtClean="0"/>
              <a:t>И снова о премиях </a:t>
            </a:r>
            <a:endParaRPr lang="ru-RU" sz="2400" dirty="0"/>
          </a:p>
        </p:txBody>
      </p:sp>
      <p:sp>
        <p:nvSpPr>
          <p:cNvPr id="6" name="Прямоугольник 5"/>
          <p:cNvSpPr/>
          <p:nvPr/>
        </p:nvSpPr>
        <p:spPr>
          <a:xfrm>
            <a:off x="952340" y="5143512"/>
            <a:ext cx="10380971" cy="400110"/>
          </a:xfrm>
          <a:prstGeom prst="rect">
            <a:avLst/>
          </a:prstGeom>
        </p:spPr>
        <p:txBody>
          <a:bodyPr wrap="square">
            <a:spAutoFit/>
          </a:bodyPr>
          <a:lstStyle/>
          <a:p>
            <a:r>
              <a:rPr lang="ru-RU" sz="2000" b="1" dirty="0" smtClean="0"/>
              <a:t>Определение Верховного Суда РФ от 05.07.2021 N 301-ЭС21-4267</a:t>
            </a:r>
          </a:p>
        </p:txBody>
      </p:sp>
      <p:pic>
        <p:nvPicPr>
          <p:cNvPr id="12290" name="Picture 2"/>
          <p:cNvPicPr>
            <a:picLocks noGrp="1" noChangeAspect="1" noChangeArrowheads="1"/>
          </p:cNvPicPr>
          <p:nvPr>
            <p:ph idx="1"/>
          </p:nvPr>
        </p:nvPicPr>
        <p:blipFill>
          <a:blip r:embed="rId2" cstate="print"/>
          <a:srcRect/>
          <a:stretch>
            <a:fillRect/>
          </a:stretch>
        </p:blipFill>
        <p:spPr bwMode="auto">
          <a:xfrm>
            <a:off x="857102" y="1785926"/>
            <a:ext cx="10476209" cy="3286148"/>
          </a:xfrm>
          <a:prstGeom prst="rect">
            <a:avLst/>
          </a:prstGeom>
          <a:noFill/>
          <a:ln w="9525">
            <a:solidFill>
              <a:schemeClr val="tx2"/>
            </a:solidFill>
            <a:miter lim="800000"/>
            <a:headEnd/>
            <a:tailEnd/>
          </a:ln>
          <a:effectLst/>
        </p:spPr>
      </p:pic>
      <p:sp>
        <p:nvSpPr>
          <p:cNvPr id="7" name="Прямоугольник 6"/>
          <p:cNvSpPr/>
          <p:nvPr/>
        </p:nvSpPr>
        <p:spPr>
          <a:xfrm>
            <a:off x="952341" y="1285860"/>
            <a:ext cx="2311851" cy="369332"/>
          </a:xfrm>
          <a:prstGeom prst="rect">
            <a:avLst/>
          </a:prstGeom>
        </p:spPr>
        <p:txBody>
          <a:bodyPr wrap="none">
            <a:spAutoFit/>
          </a:bodyPr>
          <a:lstStyle/>
          <a:p>
            <a:r>
              <a:rPr lang="ru-RU" b="1" dirty="0" smtClean="0"/>
              <a:t>Условия договора</a:t>
            </a:r>
            <a:endParaRPr lang="ru-RU"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52340" y="500043"/>
            <a:ext cx="6095207" cy="461665"/>
          </a:xfrm>
          <a:prstGeom prst="rect">
            <a:avLst/>
          </a:prstGeom>
        </p:spPr>
        <p:txBody>
          <a:bodyPr>
            <a:spAutoFit/>
          </a:bodyPr>
          <a:lstStyle/>
          <a:p>
            <a:r>
              <a:rPr lang="ru-RU" sz="2400" b="1" dirty="0" smtClean="0"/>
              <a:t>И снова о премиях </a:t>
            </a:r>
            <a:endParaRPr lang="ru-RU" sz="2400" dirty="0"/>
          </a:p>
        </p:txBody>
      </p:sp>
      <p:sp>
        <p:nvSpPr>
          <p:cNvPr id="6" name="Прямоугольник 5"/>
          <p:cNvSpPr/>
          <p:nvPr/>
        </p:nvSpPr>
        <p:spPr>
          <a:xfrm>
            <a:off x="952340" y="5643578"/>
            <a:ext cx="10380971" cy="400110"/>
          </a:xfrm>
          <a:prstGeom prst="rect">
            <a:avLst/>
          </a:prstGeom>
        </p:spPr>
        <p:txBody>
          <a:bodyPr wrap="square">
            <a:spAutoFit/>
          </a:bodyPr>
          <a:lstStyle/>
          <a:p>
            <a:r>
              <a:rPr lang="ru-RU" sz="2000" b="1" dirty="0" smtClean="0"/>
              <a:t>Определение Верховного Суда РФ от 05.07.2021 N 301-ЭС21-4267</a:t>
            </a:r>
          </a:p>
        </p:txBody>
      </p:sp>
      <p:pic>
        <p:nvPicPr>
          <p:cNvPr id="13314" name="Picture 2"/>
          <p:cNvPicPr>
            <a:picLocks noChangeAspect="1" noChangeArrowheads="1"/>
          </p:cNvPicPr>
          <p:nvPr/>
        </p:nvPicPr>
        <p:blipFill>
          <a:blip r:embed="rId2" cstate="print"/>
          <a:srcRect/>
          <a:stretch>
            <a:fillRect/>
          </a:stretch>
        </p:blipFill>
        <p:spPr bwMode="auto">
          <a:xfrm>
            <a:off x="857102" y="1357298"/>
            <a:ext cx="10476209" cy="4286280"/>
          </a:xfrm>
          <a:prstGeom prst="rect">
            <a:avLst/>
          </a:prstGeom>
          <a:noFill/>
          <a:ln w="9525">
            <a:solidFill>
              <a:schemeClr val="tx2"/>
            </a:solidFill>
            <a:miter lim="800000"/>
            <a:headEnd/>
            <a:tailEnd/>
          </a:ln>
          <a:effectLst/>
        </p:spPr>
      </p:pic>
      <p:sp>
        <p:nvSpPr>
          <p:cNvPr id="7" name="Прямоугольник 6"/>
          <p:cNvSpPr/>
          <p:nvPr/>
        </p:nvSpPr>
        <p:spPr>
          <a:xfrm>
            <a:off x="952341" y="928670"/>
            <a:ext cx="2311851" cy="369332"/>
          </a:xfrm>
          <a:prstGeom prst="rect">
            <a:avLst/>
          </a:prstGeom>
        </p:spPr>
        <p:txBody>
          <a:bodyPr wrap="none">
            <a:spAutoFit/>
          </a:bodyPr>
          <a:lstStyle/>
          <a:p>
            <a:r>
              <a:rPr lang="ru-RU" b="1" dirty="0" smtClean="0"/>
              <a:t>Условия договора</a:t>
            </a:r>
            <a:endParaRPr lang="ru-RU"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8" y="714357"/>
            <a:ext cx="6095207" cy="461665"/>
          </a:xfrm>
          <a:prstGeom prst="rect">
            <a:avLst/>
          </a:prstGeom>
        </p:spPr>
        <p:txBody>
          <a:bodyPr>
            <a:spAutoFit/>
          </a:bodyPr>
          <a:lstStyle/>
          <a:p>
            <a:r>
              <a:rPr lang="ru-RU" sz="2400" b="1" dirty="0" smtClean="0"/>
              <a:t>И снова о премиях </a:t>
            </a:r>
            <a:endParaRPr lang="ru-RU" sz="2400" dirty="0"/>
          </a:p>
        </p:txBody>
      </p:sp>
      <p:sp>
        <p:nvSpPr>
          <p:cNvPr id="6" name="Прямоугольник 5"/>
          <p:cNvSpPr/>
          <p:nvPr/>
        </p:nvSpPr>
        <p:spPr>
          <a:xfrm>
            <a:off x="952340" y="5643578"/>
            <a:ext cx="10380971" cy="400110"/>
          </a:xfrm>
          <a:prstGeom prst="rect">
            <a:avLst/>
          </a:prstGeom>
        </p:spPr>
        <p:txBody>
          <a:bodyPr wrap="square">
            <a:spAutoFit/>
          </a:bodyPr>
          <a:lstStyle/>
          <a:p>
            <a:r>
              <a:rPr lang="ru-RU" sz="2000" b="1" dirty="0" smtClean="0"/>
              <a:t>Определение Верховного Суда РФ от 05.07.2021 N 301-ЭС21-4267</a:t>
            </a:r>
          </a:p>
        </p:txBody>
      </p:sp>
      <p:pic>
        <p:nvPicPr>
          <p:cNvPr id="14338" name="Picture 2"/>
          <p:cNvPicPr>
            <a:picLocks noChangeAspect="1" noChangeArrowheads="1"/>
          </p:cNvPicPr>
          <p:nvPr/>
        </p:nvPicPr>
        <p:blipFill>
          <a:blip r:embed="rId2" cstate="print"/>
          <a:srcRect/>
          <a:stretch>
            <a:fillRect/>
          </a:stretch>
        </p:blipFill>
        <p:spPr bwMode="auto">
          <a:xfrm>
            <a:off x="952340" y="1214422"/>
            <a:ext cx="10285733"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2816" y="785795"/>
            <a:ext cx="6095207" cy="461665"/>
          </a:xfrm>
          <a:prstGeom prst="rect">
            <a:avLst/>
          </a:prstGeom>
        </p:spPr>
        <p:txBody>
          <a:bodyPr>
            <a:spAutoFit/>
          </a:bodyPr>
          <a:lstStyle/>
          <a:p>
            <a:r>
              <a:rPr lang="ru-RU" sz="2400" b="1" dirty="0" smtClean="0"/>
              <a:t>И снова о премиях </a:t>
            </a:r>
            <a:endParaRPr lang="ru-RU" sz="2400" dirty="0"/>
          </a:p>
        </p:txBody>
      </p:sp>
      <p:sp>
        <p:nvSpPr>
          <p:cNvPr id="6" name="Прямоугольник 5"/>
          <p:cNvSpPr/>
          <p:nvPr/>
        </p:nvSpPr>
        <p:spPr>
          <a:xfrm>
            <a:off x="857102" y="5643578"/>
            <a:ext cx="10380971" cy="400110"/>
          </a:xfrm>
          <a:prstGeom prst="rect">
            <a:avLst/>
          </a:prstGeom>
        </p:spPr>
        <p:txBody>
          <a:bodyPr wrap="square">
            <a:spAutoFit/>
          </a:bodyPr>
          <a:lstStyle/>
          <a:p>
            <a:r>
              <a:rPr lang="ru-RU" sz="2000" b="1" dirty="0" smtClean="0"/>
              <a:t>Определение Верховного Суда РФ от 05.07.2021 N 301-ЭС21-4267</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857102" y="1247460"/>
            <a:ext cx="10666686" cy="43961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2816" y="785795"/>
            <a:ext cx="6095207" cy="461665"/>
          </a:xfrm>
          <a:prstGeom prst="rect">
            <a:avLst/>
          </a:prstGeom>
        </p:spPr>
        <p:txBody>
          <a:bodyPr>
            <a:spAutoFit/>
          </a:bodyPr>
          <a:lstStyle/>
          <a:p>
            <a:r>
              <a:rPr lang="ru-RU" sz="2400" b="1" dirty="0" smtClean="0"/>
              <a:t>И снова о премиях </a:t>
            </a:r>
            <a:endParaRPr lang="ru-RU" sz="2400" dirty="0"/>
          </a:p>
        </p:txBody>
      </p:sp>
      <p:sp>
        <p:nvSpPr>
          <p:cNvPr id="6" name="Прямоугольник 5"/>
          <p:cNvSpPr/>
          <p:nvPr/>
        </p:nvSpPr>
        <p:spPr>
          <a:xfrm>
            <a:off x="857102" y="5643578"/>
            <a:ext cx="10614002" cy="707886"/>
          </a:xfrm>
          <a:prstGeom prst="rect">
            <a:avLst/>
          </a:prstGeom>
        </p:spPr>
        <p:txBody>
          <a:bodyPr wrap="square">
            <a:spAutoFit/>
          </a:bodyPr>
          <a:lstStyle/>
          <a:p>
            <a:r>
              <a:rPr lang="ru-RU" sz="2000" b="1" dirty="0" smtClean="0"/>
              <a:t>Определение Верховного Суда РФ от 14.12.2021 N 301-ЭС21-23581 по делу N А39-7206/2020</a:t>
            </a:r>
          </a:p>
        </p:txBody>
      </p:sp>
      <p:pic>
        <p:nvPicPr>
          <p:cNvPr id="176131" name="Picture 3"/>
          <p:cNvPicPr>
            <a:picLocks noGrp="1" noChangeAspect="1" noChangeArrowheads="1"/>
          </p:cNvPicPr>
          <p:nvPr>
            <p:ph idx="1"/>
          </p:nvPr>
        </p:nvPicPr>
        <p:blipFill>
          <a:blip r:embed="rId2" cstate="print"/>
          <a:srcRect/>
          <a:stretch>
            <a:fillRect/>
          </a:stretch>
        </p:blipFill>
        <p:spPr bwMode="auto">
          <a:xfrm>
            <a:off x="815307" y="1412776"/>
            <a:ext cx="10751795"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2816" y="785795"/>
            <a:ext cx="6095207" cy="461665"/>
          </a:xfrm>
          <a:prstGeom prst="rect">
            <a:avLst/>
          </a:prstGeom>
        </p:spPr>
        <p:txBody>
          <a:bodyPr>
            <a:spAutoFit/>
          </a:bodyPr>
          <a:lstStyle/>
          <a:p>
            <a:r>
              <a:rPr lang="ru-RU" sz="2400" b="1" dirty="0" smtClean="0"/>
              <a:t>И снова о премиях </a:t>
            </a:r>
            <a:endParaRPr lang="ru-RU" sz="2400" dirty="0"/>
          </a:p>
        </p:txBody>
      </p:sp>
      <p:sp>
        <p:nvSpPr>
          <p:cNvPr id="6" name="Прямоугольник 5"/>
          <p:cNvSpPr/>
          <p:nvPr/>
        </p:nvSpPr>
        <p:spPr>
          <a:xfrm>
            <a:off x="857102" y="5643578"/>
            <a:ext cx="10614002" cy="707886"/>
          </a:xfrm>
          <a:prstGeom prst="rect">
            <a:avLst/>
          </a:prstGeom>
        </p:spPr>
        <p:txBody>
          <a:bodyPr wrap="square">
            <a:spAutoFit/>
          </a:bodyPr>
          <a:lstStyle/>
          <a:p>
            <a:r>
              <a:rPr lang="ru-RU" sz="2000" b="1" dirty="0" smtClean="0"/>
              <a:t>Определение Верховного Суда РФ от 14.12.2021 N 301-ЭС21-23581 по делу N А39-7206/2020</a:t>
            </a:r>
          </a:p>
        </p:txBody>
      </p:sp>
      <p:pic>
        <p:nvPicPr>
          <p:cNvPr id="177154" name="Picture 2"/>
          <p:cNvPicPr>
            <a:picLocks noGrp="1" noChangeAspect="1" noChangeArrowheads="1"/>
          </p:cNvPicPr>
          <p:nvPr>
            <p:ph idx="1"/>
          </p:nvPr>
        </p:nvPicPr>
        <p:blipFill>
          <a:blip r:embed="rId2" cstate="print"/>
          <a:srcRect/>
          <a:stretch>
            <a:fillRect/>
          </a:stretch>
        </p:blipFill>
        <p:spPr bwMode="auto">
          <a:xfrm>
            <a:off x="815307" y="1700808"/>
            <a:ext cx="10559799"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3293" y="500042"/>
            <a:ext cx="9365106" cy="1143000"/>
          </a:xfrm>
        </p:spPr>
        <p:txBody>
          <a:bodyPr>
            <a:normAutofit/>
          </a:bodyPr>
          <a:lstStyle/>
          <a:p>
            <a:r>
              <a:rPr lang="ru-RU" sz="2400" b="1" dirty="0" smtClean="0">
                <a:solidFill>
                  <a:schemeClr val="tx1"/>
                </a:solidFill>
              </a:rPr>
              <a:t>Отсрочка платежа факторы риска </a:t>
            </a:r>
            <a:endParaRPr lang="ru-RU" sz="2400" b="1" dirty="0">
              <a:solidFill>
                <a:schemeClr val="tx1"/>
              </a:solidFill>
            </a:endParaRPr>
          </a:p>
        </p:txBody>
      </p:sp>
      <p:sp>
        <p:nvSpPr>
          <p:cNvPr id="4" name="Прямоугольник 3"/>
          <p:cNvSpPr/>
          <p:nvPr/>
        </p:nvSpPr>
        <p:spPr>
          <a:xfrm>
            <a:off x="1007304" y="1988840"/>
            <a:ext cx="10367802" cy="2862322"/>
          </a:xfrm>
          <a:prstGeom prst="rect">
            <a:avLst/>
          </a:prstGeom>
        </p:spPr>
        <p:txBody>
          <a:bodyPr wrap="square">
            <a:spAutoFit/>
          </a:bodyPr>
          <a:lstStyle/>
          <a:p>
            <a:pPr indent="174625" algn="just">
              <a:buFontTx/>
              <a:buChar char="-"/>
            </a:pPr>
            <a:r>
              <a:rPr lang="ru-RU" dirty="0" smtClean="0"/>
              <a:t>наличие в договорах условий, отличающихся от существующих правил (обычаев) делового оборота (например, длительные отсрочки платежа, поставка крупных партий товаров без предоплаты или гарантии оплаты, несопоставимые с последствиями нарушения сторонами договоров штрафными санкциями, расчеты через третьих лиц, расчеты векселями и т.п.);</a:t>
            </a:r>
          </a:p>
          <a:p>
            <a:pPr indent="174625" algn="just">
              <a:buFontTx/>
              <a:buChar char="-"/>
            </a:pPr>
            <a:endParaRPr lang="ru-RU" dirty="0" smtClean="0"/>
          </a:p>
          <a:p>
            <a:pPr indent="174625" algn="just">
              <a:buFontTx/>
              <a:buChar char="-"/>
            </a:pPr>
            <a:r>
              <a:rPr lang="ru-RU" dirty="0" smtClean="0"/>
              <a:t> отсутствие реальных действий плательщика (или его контрагента) по взысканию задолженности. Рост задолженности плательщика (или его контрагента) на фоне продолжения поставки в адрес должника крупных партий товаров или существенных объемов работ (услуг).</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815307" y="1492288"/>
            <a:ext cx="10655797" cy="2656791"/>
          </a:xfrm>
          <a:prstGeom prst="rect">
            <a:avLst/>
          </a:prstGeom>
          <a:noFill/>
          <a:ln w="9525">
            <a:noFill/>
            <a:miter lim="800000"/>
            <a:headEnd/>
            <a:tailEnd/>
          </a:ln>
          <a:effectLst/>
        </p:spPr>
      </p:pic>
      <p:sp>
        <p:nvSpPr>
          <p:cNvPr id="5" name="Прямоугольник 4"/>
          <p:cNvSpPr/>
          <p:nvPr/>
        </p:nvSpPr>
        <p:spPr>
          <a:xfrm>
            <a:off x="857102" y="4643446"/>
            <a:ext cx="10285733" cy="369332"/>
          </a:xfrm>
          <a:prstGeom prst="rect">
            <a:avLst/>
          </a:prstGeom>
        </p:spPr>
        <p:txBody>
          <a:bodyPr wrap="square">
            <a:spAutoFit/>
          </a:bodyPr>
          <a:lstStyle/>
          <a:p>
            <a:r>
              <a:rPr lang="ru-RU" b="1" dirty="0" smtClean="0"/>
              <a:t>Письмо Минфина РФ от 23.03.2010 N 03-03-06/1/169</a:t>
            </a:r>
          </a:p>
        </p:txBody>
      </p:sp>
      <p:sp>
        <p:nvSpPr>
          <p:cNvPr id="6" name="Прямоугольник 5"/>
          <p:cNvSpPr/>
          <p:nvPr/>
        </p:nvSpPr>
        <p:spPr>
          <a:xfrm>
            <a:off x="1141414" y="681320"/>
            <a:ext cx="2332690" cy="461665"/>
          </a:xfrm>
          <a:prstGeom prst="rect">
            <a:avLst/>
          </a:prstGeom>
        </p:spPr>
        <p:txBody>
          <a:bodyPr wrap="none">
            <a:spAutoFit/>
          </a:bodyPr>
          <a:lstStyle/>
          <a:p>
            <a:r>
              <a:rPr lang="ru-RU" sz="2400" b="1" dirty="0" smtClean="0"/>
              <a:t>Учет доходов</a:t>
            </a:r>
            <a:endParaRPr lang="ru-RU" sz="2400"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815307" y="2132856"/>
            <a:ext cx="10666686" cy="3744416"/>
          </a:xfrm>
          <a:prstGeom prst="rect">
            <a:avLst/>
          </a:prstGeom>
          <a:noFill/>
          <a:ln w="9525">
            <a:noFill/>
            <a:miter lim="800000"/>
            <a:headEnd/>
            <a:tailEnd/>
          </a:ln>
          <a:effectLst/>
        </p:spPr>
      </p:pic>
      <p:sp>
        <p:nvSpPr>
          <p:cNvPr id="4" name="Прямоугольник 3"/>
          <p:cNvSpPr/>
          <p:nvPr/>
        </p:nvSpPr>
        <p:spPr>
          <a:xfrm>
            <a:off x="1007304" y="1484784"/>
            <a:ext cx="10095256" cy="369332"/>
          </a:xfrm>
          <a:prstGeom prst="rect">
            <a:avLst/>
          </a:prstGeom>
        </p:spPr>
        <p:txBody>
          <a:bodyPr wrap="square">
            <a:spAutoFit/>
          </a:bodyPr>
          <a:lstStyle/>
          <a:p>
            <a:r>
              <a:rPr lang="ru-RU" b="1" dirty="0" smtClean="0"/>
              <a:t>Письмо Минфина РФ от 23.03.2010 N 03-03-06/1/169</a:t>
            </a:r>
          </a:p>
        </p:txBody>
      </p:sp>
      <p:sp>
        <p:nvSpPr>
          <p:cNvPr id="5" name="Прямоугольник 4"/>
          <p:cNvSpPr/>
          <p:nvPr/>
        </p:nvSpPr>
        <p:spPr>
          <a:xfrm>
            <a:off x="1199300" y="836713"/>
            <a:ext cx="2332690" cy="461665"/>
          </a:xfrm>
          <a:prstGeom prst="rect">
            <a:avLst/>
          </a:prstGeom>
        </p:spPr>
        <p:txBody>
          <a:bodyPr wrap="none">
            <a:spAutoFit/>
          </a:bodyPr>
          <a:lstStyle/>
          <a:p>
            <a:r>
              <a:rPr lang="ru-RU" sz="2400" b="1" dirty="0" smtClean="0"/>
              <a:t>Учет доходов</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cstate="print"/>
          <a:srcRect/>
          <a:stretch>
            <a:fillRect/>
          </a:stretch>
        </p:blipFill>
        <p:spPr bwMode="auto">
          <a:xfrm>
            <a:off x="761864" y="928670"/>
            <a:ext cx="10571449" cy="1181100"/>
          </a:xfrm>
          <a:prstGeom prst="rect">
            <a:avLst/>
          </a:prstGeom>
          <a:noFill/>
          <a:ln w="9525">
            <a:noFill/>
            <a:miter lim="800000"/>
            <a:headEnd/>
            <a:tailEnd/>
          </a:ln>
          <a:effectLst/>
        </p:spPr>
      </p:pic>
      <p:sp>
        <p:nvSpPr>
          <p:cNvPr id="6" name="Прямоугольник 5"/>
          <p:cNvSpPr/>
          <p:nvPr/>
        </p:nvSpPr>
        <p:spPr>
          <a:xfrm>
            <a:off x="6476160" y="142852"/>
            <a:ext cx="2664512" cy="369332"/>
          </a:xfrm>
          <a:prstGeom prst="rect">
            <a:avLst/>
          </a:prstGeom>
        </p:spPr>
        <p:txBody>
          <a:bodyPr wrap="none">
            <a:spAutoFit/>
          </a:bodyPr>
          <a:lstStyle/>
          <a:p>
            <a:r>
              <a:rPr lang="ru-RU" b="1" dirty="0" smtClean="0">
                <a:solidFill>
                  <a:schemeClr val="bg1"/>
                </a:solidFill>
              </a:rPr>
              <a:t>Признание расходов</a:t>
            </a:r>
            <a:endParaRPr lang="ru-RU" dirty="0">
              <a:solidFill>
                <a:schemeClr val="bg1"/>
              </a:solidFill>
            </a:endParaRPr>
          </a:p>
        </p:txBody>
      </p:sp>
      <p:pic>
        <p:nvPicPr>
          <p:cNvPr id="14341" name="Picture 5"/>
          <p:cNvPicPr>
            <a:picLocks noChangeAspect="1" noChangeArrowheads="1"/>
          </p:cNvPicPr>
          <p:nvPr/>
        </p:nvPicPr>
        <p:blipFill>
          <a:blip r:embed="rId3" cstate="print"/>
          <a:srcRect/>
          <a:stretch>
            <a:fillRect/>
          </a:stretch>
        </p:blipFill>
        <p:spPr bwMode="auto">
          <a:xfrm>
            <a:off x="952340" y="2348880"/>
            <a:ext cx="10476209" cy="3080384"/>
          </a:xfrm>
          <a:prstGeom prst="rect">
            <a:avLst/>
          </a:prstGeom>
          <a:noFill/>
          <a:ln w="9525">
            <a:noFill/>
            <a:miter lim="800000"/>
            <a:headEnd/>
            <a:tailEnd/>
          </a:ln>
          <a:effectLst/>
        </p:spPr>
      </p:pic>
      <p:sp>
        <p:nvSpPr>
          <p:cNvPr id="9" name="Прямоугольник 8"/>
          <p:cNvSpPr/>
          <p:nvPr/>
        </p:nvSpPr>
        <p:spPr>
          <a:xfrm>
            <a:off x="952340" y="5643578"/>
            <a:ext cx="10285733" cy="369332"/>
          </a:xfrm>
          <a:prstGeom prst="rect">
            <a:avLst/>
          </a:prstGeom>
        </p:spPr>
        <p:txBody>
          <a:bodyPr wrap="square">
            <a:spAutoFit/>
          </a:bodyPr>
          <a:lstStyle/>
          <a:p>
            <a:r>
              <a:rPr lang="ru-RU" b="1" dirty="0" smtClean="0"/>
              <a:t>Письмо Минфина России от 28.06.2012 N 03-03-06/1/328</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817" y="714356"/>
            <a:ext cx="9365106" cy="1143000"/>
          </a:xfrm>
        </p:spPr>
        <p:txBody>
          <a:bodyPr>
            <a:normAutofit/>
          </a:bodyPr>
          <a:lstStyle/>
          <a:p>
            <a:r>
              <a:rPr lang="ru-RU" sz="2800" b="1" dirty="0" smtClean="0">
                <a:solidFill>
                  <a:schemeClr val="tx1"/>
                </a:solidFill>
              </a:rPr>
              <a:t>Внимание!</a:t>
            </a:r>
            <a:endParaRPr lang="ru-RU" sz="2800" b="1" dirty="0">
              <a:solidFill>
                <a:schemeClr val="tx1"/>
              </a:solidFill>
            </a:endParaRPr>
          </a:p>
        </p:txBody>
      </p:sp>
      <p:pic>
        <p:nvPicPr>
          <p:cNvPr id="41986" name="Picture 2"/>
          <p:cNvPicPr>
            <a:picLocks noChangeAspect="1" noChangeArrowheads="1"/>
          </p:cNvPicPr>
          <p:nvPr/>
        </p:nvPicPr>
        <p:blipFill>
          <a:blip r:embed="rId2" cstate="print"/>
          <a:srcRect/>
          <a:stretch>
            <a:fillRect/>
          </a:stretch>
        </p:blipFill>
        <p:spPr bwMode="auto">
          <a:xfrm>
            <a:off x="761864" y="2428868"/>
            <a:ext cx="10666686" cy="1504188"/>
          </a:xfrm>
          <a:prstGeom prst="rect">
            <a:avLst/>
          </a:prstGeom>
          <a:noFill/>
          <a:ln w="9525">
            <a:solidFill>
              <a:schemeClr val="bg2">
                <a:lumMod val="50000"/>
              </a:schemeClr>
            </a:solidFill>
            <a:miter lim="800000"/>
            <a:headEnd/>
            <a:tailEnd/>
          </a:ln>
          <a:effec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857102" y="1484784"/>
            <a:ext cx="10571448" cy="3425342"/>
          </a:xfrm>
          <a:prstGeom prst="rect">
            <a:avLst/>
          </a:prstGeom>
          <a:noFill/>
          <a:ln w="9525">
            <a:noFill/>
            <a:miter lim="800000"/>
            <a:headEnd/>
            <a:tailEnd/>
          </a:ln>
          <a:effectLst/>
        </p:spPr>
      </p:pic>
      <p:sp>
        <p:nvSpPr>
          <p:cNvPr id="5" name="Прямоугольник 4"/>
          <p:cNvSpPr/>
          <p:nvPr/>
        </p:nvSpPr>
        <p:spPr>
          <a:xfrm>
            <a:off x="1142817" y="946154"/>
            <a:ext cx="2550698" cy="400110"/>
          </a:xfrm>
          <a:prstGeom prst="rect">
            <a:avLst/>
          </a:prstGeom>
        </p:spPr>
        <p:txBody>
          <a:bodyPr wrap="none">
            <a:spAutoFit/>
          </a:bodyPr>
          <a:lstStyle/>
          <a:p>
            <a:r>
              <a:rPr lang="ru-RU" sz="2000" b="1" dirty="0" smtClean="0"/>
              <a:t>Условия договора</a:t>
            </a:r>
            <a:endParaRPr lang="ru-RU" sz="2000" dirty="0"/>
          </a:p>
        </p:txBody>
      </p:sp>
      <p:sp>
        <p:nvSpPr>
          <p:cNvPr id="6" name="Прямоугольник 5"/>
          <p:cNvSpPr/>
          <p:nvPr/>
        </p:nvSpPr>
        <p:spPr>
          <a:xfrm>
            <a:off x="952340" y="5072075"/>
            <a:ext cx="10476209" cy="369332"/>
          </a:xfrm>
          <a:prstGeom prst="rect">
            <a:avLst/>
          </a:prstGeom>
        </p:spPr>
        <p:txBody>
          <a:bodyPr wrap="square">
            <a:spAutoFit/>
          </a:bodyPr>
          <a:lstStyle/>
          <a:p>
            <a:r>
              <a:rPr lang="ru-RU" b="1" dirty="0" smtClean="0"/>
              <a:t>Постановление ФАС Московского округа от 29.08.2013 по делу N А40-136097/12-140-966</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99300" y="548680"/>
            <a:ext cx="2550698" cy="400110"/>
          </a:xfrm>
          <a:prstGeom prst="rect">
            <a:avLst/>
          </a:prstGeom>
        </p:spPr>
        <p:txBody>
          <a:bodyPr wrap="none">
            <a:spAutoFit/>
          </a:bodyPr>
          <a:lstStyle/>
          <a:p>
            <a:r>
              <a:rPr lang="ru-RU" sz="2000" b="1" dirty="0" smtClean="0"/>
              <a:t>Условия договора</a:t>
            </a:r>
            <a:endParaRPr lang="ru-RU" sz="2000" dirty="0"/>
          </a:p>
        </p:txBody>
      </p:sp>
      <p:sp>
        <p:nvSpPr>
          <p:cNvPr id="6" name="Прямоугольник 5"/>
          <p:cNvSpPr/>
          <p:nvPr/>
        </p:nvSpPr>
        <p:spPr>
          <a:xfrm>
            <a:off x="815307" y="5661249"/>
            <a:ext cx="10476209" cy="369332"/>
          </a:xfrm>
          <a:prstGeom prst="rect">
            <a:avLst/>
          </a:prstGeom>
        </p:spPr>
        <p:txBody>
          <a:bodyPr wrap="square">
            <a:spAutoFit/>
          </a:bodyPr>
          <a:lstStyle/>
          <a:p>
            <a:r>
              <a:rPr lang="ru-RU" b="1" dirty="0" smtClean="0"/>
              <a:t>Постановление ФАС Московского округа от 29.08.2013 по делу N А40-136097/12-140-966</a:t>
            </a:r>
          </a:p>
        </p:txBody>
      </p:sp>
      <p:pic>
        <p:nvPicPr>
          <p:cNvPr id="44034" name="Picture 2"/>
          <p:cNvPicPr>
            <a:picLocks noChangeAspect="1" noChangeArrowheads="1"/>
          </p:cNvPicPr>
          <p:nvPr/>
        </p:nvPicPr>
        <p:blipFill>
          <a:blip r:embed="rId2" cstate="print"/>
          <a:srcRect/>
          <a:stretch>
            <a:fillRect/>
          </a:stretch>
        </p:blipFill>
        <p:spPr bwMode="auto">
          <a:xfrm>
            <a:off x="719309" y="1124744"/>
            <a:ext cx="10655797" cy="4392488"/>
          </a:xfrm>
          <a:prstGeom prst="rect">
            <a:avLst/>
          </a:prstGeom>
          <a:noFill/>
          <a:ln w="9525">
            <a:noFill/>
            <a:miter lim="800000"/>
            <a:headEnd/>
            <a:tailEnd/>
          </a:ln>
          <a:effec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2817" y="1071546"/>
            <a:ext cx="3708066" cy="369332"/>
          </a:xfrm>
          <a:prstGeom prst="rect">
            <a:avLst/>
          </a:prstGeom>
        </p:spPr>
        <p:txBody>
          <a:bodyPr wrap="none">
            <a:spAutoFit/>
          </a:bodyPr>
          <a:lstStyle/>
          <a:p>
            <a:r>
              <a:rPr lang="ru-RU" b="1" dirty="0" smtClean="0"/>
              <a:t>Претензии налогового органа</a:t>
            </a:r>
            <a:endParaRPr lang="ru-RU" dirty="0"/>
          </a:p>
        </p:txBody>
      </p:sp>
      <p:sp>
        <p:nvSpPr>
          <p:cNvPr id="6" name="Прямоугольник 5"/>
          <p:cNvSpPr/>
          <p:nvPr/>
        </p:nvSpPr>
        <p:spPr>
          <a:xfrm>
            <a:off x="952340" y="4857761"/>
            <a:ext cx="10476209" cy="646331"/>
          </a:xfrm>
          <a:prstGeom prst="rect">
            <a:avLst/>
          </a:prstGeom>
        </p:spPr>
        <p:txBody>
          <a:bodyPr wrap="square">
            <a:spAutoFit/>
          </a:bodyPr>
          <a:lstStyle/>
          <a:p>
            <a:r>
              <a:rPr lang="ru-RU" b="1" dirty="0" smtClean="0"/>
              <a:t>Постановление Арбитражного суда Дальневосточного округа от 29.08.2018 N Ф03-3429/2018 по делу N А51-28084/2017</a:t>
            </a:r>
          </a:p>
        </p:txBody>
      </p:sp>
      <p:pic>
        <p:nvPicPr>
          <p:cNvPr id="45058" name="Picture 2"/>
          <p:cNvPicPr>
            <a:picLocks noChangeAspect="1" noChangeArrowheads="1"/>
          </p:cNvPicPr>
          <p:nvPr/>
        </p:nvPicPr>
        <p:blipFill>
          <a:blip r:embed="rId2" cstate="print"/>
          <a:srcRect/>
          <a:stretch>
            <a:fillRect/>
          </a:stretch>
        </p:blipFill>
        <p:spPr bwMode="auto">
          <a:xfrm>
            <a:off x="857102" y="1857364"/>
            <a:ext cx="10380971" cy="2723764"/>
          </a:xfrm>
          <a:prstGeom prst="rect">
            <a:avLst/>
          </a:prstGeom>
          <a:noFill/>
          <a:ln w="9525">
            <a:noFill/>
            <a:miter lim="800000"/>
            <a:headEnd/>
            <a:tailEnd/>
          </a:ln>
          <a:effec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99300" y="620688"/>
            <a:ext cx="2311851" cy="369332"/>
          </a:xfrm>
          <a:prstGeom prst="rect">
            <a:avLst/>
          </a:prstGeom>
        </p:spPr>
        <p:txBody>
          <a:bodyPr wrap="none">
            <a:spAutoFit/>
          </a:bodyPr>
          <a:lstStyle/>
          <a:p>
            <a:r>
              <a:rPr lang="ru-RU" b="1" dirty="0" smtClean="0"/>
              <a:t>Условия договора</a:t>
            </a:r>
            <a:endParaRPr lang="ru-RU" dirty="0"/>
          </a:p>
        </p:txBody>
      </p:sp>
      <p:sp>
        <p:nvSpPr>
          <p:cNvPr id="6" name="Прямоугольник 5"/>
          <p:cNvSpPr/>
          <p:nvPr/>
        </p:nvSpPr>
        <p:spPr>
          <a:xfrm>
            <a:off x="1047579" y="5572141"/>
            <a:ext cx="10476209" cy="646331"/>
          </a:xfrm>
          <a:prstGeom prst="rect">
            <a:avLst/>
          </a:prstGeom>
        </p:spPr>
        <p:txBody>
          <a:bodyPr wrap="square">
            <a:spAutoFit/>
          </a:bodyPr>
          <a:lstStyle/>
          <a:p>
            <a:r>
              <a:rPr lang="ru-RU" b="1" dirty="0" smtClean="0"/>
              <a:t>Постановление Арбитражного суда Дальневосточного округа от 29.08.2018 N Ф03-3429/2018 по делу N А51-28084/2017</a:t>
            </a:r>
          </a:p>
        </p:txBody>
      </p:sp>
      <p:pic>
        <p:nvPicPr>
          <p:cNvPr id="46082" name="Picture 2"/>
          <p:cNvPicPr>
            <a:picLocks noChangeAspect="1" noChangeArrowheads="1"/>
          </p:cNvPicPr>
          <p:nvPr/>
        </p:nvPicPr>
        <p:blipFill>
          <a:blip r:embed="rId2" cstate="print"/>
          <a:srcRect/>
          <a:stretch>
            <a:fillRect/>
          </a:stretch>
        </p:blipFill>
        <p:spPr bwMode="auto">
          <a:xfrm>
            <a:off x="1007304" y="990020"/>
            <a:ext cx="10000018" cy="4383196"/>
          </a:xfrm>
          <a:prstGeom prst="rect">
            <a:avLst/>
          </a:prstGeom>
          <a:noFill/>
          <a:ln w="9525">
            <a:noFill/>
            <a:miter lim="800000"/>
            <a:headEnd/>
            <a:tailEnd/>
          </a:ln>
          <a:effectLst/>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238055" y="571480"/>
            <a:ext cx="3708066" cy="369332"/>
          </a:xfrm>
          <a:prstGeom prst="rect">
            <a:avLst/>
          </a:prstGeom>
        </p:spPr>
        <p:txBody>
          <a:bodyPr wrap="none">
            <a:spAutoFit/>
          </a:bodyPr>
          <a:lstStyle/>
          <a:p>
            <a:r>
              <a:rPr lang="ru-RU" b="1" dirty="0" smtClean="0"/>
              <a:t>Претензии налогового органа</a:t>
            </a:r>
            <a:endParaRPr lang="ru-RU" dirty="0"/>
          </a:p>
        </p:txBody>
      </p:sp>
      <p:sp>
        <p:nvSpPr>
          <p:cNvPr id="6" name="Прямоугольник 5"/>
          <p:cNvSpPr/>
          <p:nvPr/>
        </p:nvSpPr>
        <p:spPr>
          <a:xfrm>
            <a:off x="1047579" y="5572141"/>
            <a:ext cx="10476209" cy="646331"/>
          </a:xfrm>
          <a:prstGeom prst="rect">
            <a:avLst/>
          </a:prstGeom>
        </p:spPr>
        <p:txBody>
          <a:bodyPr wrap="square">
            <a:spAutoFit/>
          </a:bodyPr>
          <a:lstStyle/>
          <a:p>
            <a:r>
              <a:rPr lang="ru-RU" b="1" dirty="0" smtClean="0"/>
              <a:t>Постановление Арбитражного суда Дальневосточного округа от 29.08.2018 N Ф03-3429/2018 по делу N А51-28084/2017</a:t>
            </a:r>
          </a:p>
        </p:txBody>
      </p:sp>
      <p:pic>
        <p:nvPicPr>
          <p:cNvPr id="47106" name="Picture 2"/>
          <p:cNvPicPr>
            <a:picLocks noChangeAspect="1" noChangeArrowheads="1"/>
          </p:cNvPicPr>
          <p:nvPr/>
        </p:nvPicPr>
        <p:blipFill>
          <a:blip r:embed="rId2" cstate="print"/>
          <a:srcRect/>
          <a:stretch>
            <a:fillRect/>
          </a:stretch>
        </p:blipFill>
        <p:spPr bwMode="auto">
          <a:xfrm>
            <a:off x="1007304" y="1196752"/>
            <a:ext cx="10095256" cy="4286280"/>
          </a:xfrm>
          <a:prstGeom prst="rect">
            <a:avLst/>
          </a:prstGeom>
          <a:noFill/>
          <a:ln w="9525">
            <a:noFill/>
            <a:miter lim="800000"/>
            <a:headEnd/>
            <a:tailEnd/>
          </a:ln>
          <a:effec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52341" y="857232"/>
            <a:ext cx="1154483" cy="369332"/>
          </a:xfrm>
          <a:prstGeom prst="rect">
            <a:avLst/>
          </a:prstGeom>
        </p:spPr>
        <p:txBody>
          <a:bodyPr wrap="none">
            <a:spAutoFit/>
          </a:bodyPr>
          <a:lstStyle/>
          <a:p>
            <a:r>
              <a:rPr lang="ru-RU" b="1" dirty="0" smtClean="0"/>
              <a:t>Вердикт</a:t>
            </a:r>
            <a:endParaRPr lang="ru-RU" dirty="0"/>
          </a:p>
        </p:txBody>
      </p:sp>
      <p:sp>
        <p:nvSpPr>
          <p:cNvPr id="6" name="Прямоугольник 5"/>
          <p:cNvSpPr/>
          <p:nvPr/>
        </p:nvSpPr>
        <p:spPr>
          <a:xfrm>
            <a:off x="1007304" y="5445225"/>
            <a:ext cx="10476209" cy="646331"/>
          </a:xfrm>
          <a:prstGeom prst="rect">
            <a:avLst/>
          </a:prstGeom>
        </p:spPr>
        <p:txBody>
          <a:bodyPr wrap="square">
            <a:spAutoFit/>
          </a:bodyPr>
          <a:lstStyle/>
          <a:p>
            <a:r>
              <a:rPr lang="ru-RU" b="1" dirty="0" smtClean="0"/>
              <a:t>Постановление Арбитражного суда Дальневосточного округа от 29.08.2018 N Ф03-3429/2018 по делу N А51-28084/2017</a:t>
            </a:r>
          </a:p>
        </p:txBody>
      </p:sp>
      <p:pic>
        <p:nvPicPr>
          <p:cNvPr id="48130" name="Picture 2"/>
          <p:cNvPicPr>
            <a:picLocks noChangeAspect="1" noChangeArrowheads="1"/>
          </p:cNvPicPr>
          <p:nvPr/>
        </p:nvPicPr>
        <p:blipFill>
          <a:blip r:embed="rId2" cstate="print"/>
          <a:srcRect/>
          <a:stretch>
            <a:fillRect/>
          </a:stretch>
        </p:blipFill>
        <p:spPr bwMode="auto">
          <a:xfrm>
            <a:off x="970682" y="1484784"/>
            <a:ext cx="10190495" cy="3219450"/>
          </a:xfrm>
          <a:prstGeom prst="rect">
            <a:avLst/>
          </a:prstGeom>
          <a:noFill/>
          <a:ln w="9525">
            <a:solidFill>
              <a:schemeClr val="bg2">
                <a:lumMod val="50000"/>
              </a:schemeClr>
            </a:solidFill>
            <a:miter lim="800000"/>
            <a:headEnd/>
            <a:tailEnd/>
          </a:ln>
          <a:effec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52340" y="857233"/>
            <a:ext cx="4818948" cy="461665"/>
          </a:xfrm>
          <a:prstGeom prst="rect">
            <a:avLst/>
          </a:prstGeom>
        </p:spPr>
        <p:txBody>
          <a:bodyPr wrap="none">
            <a:spAutoFit/>
          </a:bodyPr>
          <a:lstStyle/>
          <a:p>
            <a:r>
              <a:rPr lang="ru-RU" sz="2400" b="1" dirty="0" smtClean="0"/>
              <a:t>Проценты за отсрочку и НДС</a:t>
            </a:r>
            <a:endParaRPr lang="ru-RU" sz="2400" b="1" dirty="0"/>
          </a:p>
        </p:txBody>
      </p:sp>
      <p:pic>
        <p:nvPicPr>
          <p:cNvPr id="49154" name="Picture 2"/>
          <p:cNvPicPr>
            <a:picLocks noChangeAspect="1" noChangeArrowheads="1"/>
          </p:cNvPicPr>
          <p:nvPr/>
        </p:nvPicPr>
        <p:blipFill>
          <a:blip r:embed="rId2" cstate="print"/>
          <a:srcRect/>
          <a:stretch>
            <a:fillRect/>
          </a:stretch>
        </p:blipFill>
        <p:spPr bwMode="auto">
          <a:xfrm>
            <a:off x="815307" y="1340768"/>
            <a:ext cx="10476209" cy="3689350"/>
          </a:xfrm>
          <a:prstGeom prst="rect">
            <a:avLst/>
          </a:prstGeom>
          <a:noFill/>
          <a:ln w="9525">
            <a:noFill/>
            <a:miter lim="800000"/>
            <a:headEnd/>
            <a:tailEnd/>
          </a:ln>
          <a:effectLst/>
        </p:spPr>
      </p:pic>
      <p:sp>
        <p:nvSpPr>
          <p:cNvPr id="7" name="Прямоугольник 6"/>
          <p:cNvSpPr/>
          <p:nvPr/>
        </p:nvSpPr>
        <p:spPr>
          <a:xfrm>
            <a:off x="952340" y="5286388"/>
            <a:ext cx="10190495" cy="369332"/>
          </a:xfrm>
          <a:prstGeom prst="rect">
            <a:avLst/>
          </a:prstGeom>
        </p:spPr>
        <p:txBody>
          <a:bodyPr wrap="square">
            <a:spAutoFit/>
          </a:bodyPr>
          <a:lstStyle/>
          <a:p>
            <a:r>
              <a:rPr lang="ru-RU" b="1" dirty="0" smtClean="0"/>
              <a:t>Письмо Минфина России от 18.08.2014 N 03-07-11/41207</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52340" y="857233"/>
            <a:ext cx="4818948" cy="461665"/>
          </a:xfrm>
          <a:prstGeom prst="rect">
            <a:avLst/>
          </a:prstGeom>
        </p:spPr>
        <p:txBody>
          <a:bodyPr wrap="none">
            <a:spAutoFit/>
          </a:bodyPr>
          <a:lstStyle/>
          <a:p>
            <a:r>
              <a:rPr lang="ru-RU" sz="2400" b="1" dirty="0" smtClean="0"/>
              <a:t>Проценты за отсрочку и НДС</a:t>
            </a:r>
            <a:endParaRPr lang="ru-RU" sz="2400" b="1" dirty="0"/>
          </a:p>
        </p:txBody>
      </p:sp>
      <p:sp>
        <p:nvSpPr>
          <p:cNvPr id="7" name="Прямоугольник 6"/>
          <p:cNvSpPr/>
          <p:nvPr/>
        </p:nvSpPr>
        <p:spPr>
          <a:xfrm>
            <a:off x="952340" y="5643578"/>
            <a:ext cx="10190495" cy="369332"/>
          </a:xfrm>
          <a:prstGeom prst="rect">
            <a:avLst/>
          </a:prstGeom>
        </p:spPr>
        <p:txBody>
          <a:bodyPr wrap="square">
            <a:spAutoFit/>
          </a:bodyPr>
          <a:lstStyle/>
          <a:p>
            <a:r>
              <a:rPr lang="ru-RU" b="1" dirty="0" smtClean="0"/>
              <a:t>Письмо Минфина России от 18.08.2014 N 03-07-11/41207</a:t>
            </a:r>
          </a:p>
        </p:txBody>
      </p:sp>
      <p:pic>
        <p:nvPicPr>
          <p:cNvPr id="50178" name="Picture 2"/>
          <p:cNvPicPr>
            <a:picLocks noChangeAspect="1" noChangeArrowheads="1"/>
          </p:cNvPicPr>
          <p:nvPr/>
        </p:nvPicPr>
        <p:blipFill>
          <a:blip r:embed="rId2" cstate="print"/>
          <a:srcRect/>
          <a:stretch>
            <a:fillRect/>
          </a:stretch>
        </p:blipFill>
        <p:spPr bwMode="auto">
          <a:xfrm>
            <a:off x="857102" y="1500174"/>
            <a:ext cx="10380971" cy="3929090"/>
          </a:xfrm>
          <a:prstGeom prst="rect">
            <a:avLst/>
          </a:prstGeom>
          <a:noFill/>
          <a:ln w="9525">
            <a:noFill/>
            <a:miter lim="800000"/>
            <a:headEnd/>
            <a:tailEnd/>
          </a:ln>
          <a:effectLst/>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817" y="785794"/>
            <a:ext cx="9365106" cy="1143000"/>
          </a:xfrm>
        </p:spPr>
        <p:txBody>
          <a:bodyPr>
            <a:normAutofit/>
          </a:bodyPr>
          <a:lstStyle/>
          <a:p>
            <a:r>
              <a:rPr lang="ru-RU" sz="2400" b="1" dirty="0" smtClean="0">
                <a:solidFill>
                  <a:schemeClr val="tx1"/>
                </a:solidFill>
              </a:rPr>
              <a:t>3.Посреднический договор</a:t>
            </a:r>
          </a:p>
        </p:txBody>
      </p:sp>
      <p:sp>
        <p:nvSpPr>
          <p:cNvPr id="3" name="Объект 2"/>
          <p:cNvSpPr>
            <a:spLocks noGrp="1"/>
          </p:cNvSpPr>
          <p:nvPr>
            <p:ph idx="1"/>
          </p:nvPr>
        </p:nvSpPr>
        <p:spPr>
          <a:xfrm>
            <a:off x="761864" y="1857364"/>
            <a:ext cx="10666686" cy="5214974"/>
          </a:xfrm>
        </p:spPr>
        <p:txBody>
          <a:bodyPr>
            <a:noAutofit/>
          </a:bodyPr>
          <a:lstStyle/>
          <a:p>
            <a:pPr>
              <a:buNone/>
            </a:pPr>
            <a:endParaRPr lang="ru-RU" sz="1000" dirty="0" smtClean="0"/>
          </a:p>
          <a:p>
            <a:r>
              <a:rPr lang="ru-RU" sz="2000" dirty="0" smtClean="0"/>
              <a:t>Типичные причины переквалификации посреднических договоров</a:t>
            </a:r>
          </a:p>
          <a:p>
            <a:r>
              <a:rPr lang="ru-RU" sz="2000" dirty="0" smtClean="0"/>
              <a:t>Особенности признания доходов и расходов посредником и лицом, в интересах которого действует посредник</a:t>
            </a:r>
          </a:p>
          <a:p>
            <a:pPr>
              <a:buNone/>
            </a:pPr>
            <a:endParaRPr lang="ru-RU" sz="2000" dirty="0"/>
          </a:p>
        </p:txBody>
      </p:sp>
    </p:spTree>
    <p:extLst>
      <p:ext uri="{BB962C8B-B14F-4D97-AF65-F5344CB8AC3E}">
        <p14:creationId xmlns:p14="http://schemas.microsoft.com/office/powerpoint/2010/main" val="2060707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6476160" y="142852"/>
            <a:ext cx="2664512" cy="369332"/>
          </a:xfrm>
          <a:prstGeom prst="rect">
            <a:avLst/>
          </a:prstGeom>
        </p:spPr>
        <p:txBody>
          <a:bodyPr wrap="none">
            <a:spAutoFit/>
          </a:bodyPr>
          <a:lstStyle/>
          <a:p>
            <a:r>
              <a:rPr lang="ru-RU" b="1" dirty="0" smtClean="0">
                <a:solidFill>
                  <a:schemeClr val="bg1"/>
                </a:solidFill>
              </a:rPr>
              <a:t>Признание расходов</a:t>
            </a:r>
            <a:endParaRPr lang="ru-RU" dirty="0">
              <a:solidFill>
                <a:schemeClr val="bg1"/>
              </a:solidFill>
            </a:endParaRPr>
          </a:p>
        </p:txBody>
      </p:sp>
      <p:pic>
        <p:nvPicPr>
          <p:cNvPr id="15363" name="Picture 3"/>
          <p:cNvPicPr>
            <a:picLocks noChangeAspect="1" noChangeArrowheads="1"/>
          </p:cNvPicPr>
          <p:nvPr/>
        </p:nvPicPr>
        <p:blipFill>
          <a:blip r:embed="rId2" cstate="print"/>
          <a:srcRect/>
          <a:stretch>
            <a:fillRect/>
          </a:stretch>
        </p:blipFill>
        <p:spPr bwMode="auto">
          <a:xfrm>
            <a:off x="761865" y="1197429"/>
            <a:ext cx="10476209" cy="2806233"/>
          </a:xfrm>
          <a:prstGeom prst="rect">
            <a:avLst/>
          </a:prstGeom>
          <a:noFill/>
          <a:ln w="9525">
            <a:noFill/>
            <a:miter lim="800000"/>
            <a:headEnd/>
            <a:tailEnd/>
          </a:ln>
          <a:effectLst/>
        </p:spPr>
      </p:pic>
      <p:sp>
        <p:nvSpPr>
          <p:cNvPr id="7" name="Прямоугольник 6"/>
          <p:cNvSpPr/>
          <p:nvPr/>
        </p:nvSpPr>
        <p:spPr>
          <a:xfrm>
            <a:off x="952340" y="4214818"/>
            <a:ext cx="10095256" cy="369332"/>
          </a:xfrm>
          <a:prstGeom prst="rect">
            <a:avLst/>
          </a:prstGeom>
        </p:spPr>
        <p:txBody>
          <a:bodyPr wrap="square">
            <a:spAutoFit/>
          </a:bodyPr>
          <a:lstStyle/>
          <a:p>
            <a:r>
              <a:rPr lang="ru-RU" b="1" dirty="0" smtClean="0"/>
              <a:t>Письмо Минфина России от 25.03.2019 N 03-03-06/1/20067</a:t>
            </a:r>
          </a:p>
        </p:txBody>
      </p:sp>
      <p:sp>
        <p:nvSpPr>
          <p:cNvPr id="8" name="Прямоугольник 7"/>
          <p:cNvSpPr/>
          <p:nvPr/>
        </p:nvSpPr>
        <p:spPr>
          <a:xfrm>
            <a:off x="1047578" y="642918"/>
            <a:ext cx="2533066" cy="400110"/>
          </a:xfrm>
          <a:prstGeom prst="rect">
            <a:avLst/>
          </a:prstGeom>
        </p:spPr>
        <p:txBody>
          <a:bodyPr wrap="none">
            <a:spAutoFit/>
          </a:bodyPr>
          <a:lstStyle/>
          <a:p>
            <a:r>
              <a:rPr lang="ru-RU" sz="2000" b="1" dirty="0" smtClean="0"/>
              <a:t>Еще раз про акты</a:t>
            </a:r>
            <a:endParaRPr lang="ru-RU" sz="2000"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340" y="1500174"/>
            <a:ext cx="9864366" cy="1143000"/>
          </a:xfrm>
        </p:spPr>
        <p:txBody>
          <a:bodyPr>
            <a:noAutofit/>
          </a:bodyPr>
          <a:lstStyle/>
          <a:p>
            <a:pPr algn="l"/>
            <a:r>
              <a:rPr lang="ru-RU" sz="2400" b="1" dirty="0">
                <a:solidFill>
                  <a:schemeClr val="tx1"/>
                </a:solidFill>
                <a:effectLst/>
              </a:rPr>
              <a:t>Ошибки при заключении посреднического договора, которые  могут привести к его переквалификации</a:t>
            </a:r>
            <a:r>
              <a:rPr lang="ru-RU" sz="2400" dirty="0">
                <a:solidFill>
                  <a:schemeClr val="tx1"/>
                </a:solidFill>
                <a:effectLst/>
              </a:rPr>
              <a:t/>
            </a:r>
            <a:br>
              <a:rPr lang="ru-RU" sz="2400" dirty="0">
                <a:solidFill>
                  <a:schemeClr val="tx1"/>
                </a:solidFill>
                <a:effectLst/>
              </a:rPr>
            </a:br>
            <a:r>
              <a:rPr lang="ru-RU" sz="2400" b="1" dirty="0">
                <a:solidFill>
                  <a:schemeClr val="tx1"/>
                </a:solidFill>
                <a:effectLst/>
              </a:rPr>
              <a:t> </a:t>
            </a:r>
            <a:r>
              <a:rPr lang="ru-RU" sz="2400" dirty="0">
                <a:solidFill>
                  <a:schemeClr val="tx1"/>
                </a:solidFill>
              </a:rPr>
              <a:t/>
            </a:r>
            <a:br>
              <a:rPr lang="ru-RU" sz="2400" dirty="0">
                <a:solidFill>
                  <a:schemeClr val="tx1"/>
                </a:solidFill>
              </a:rPr>
            </a:br>
            <a:endParaRPr lang="ru-RU" sz="2400" dirty="0">
              <a:solidFill>
                <a:schemeClr val="tx1"/>
              </a:solidFill>
            </a:endParaRPr>
          </a:p>
        </p:txBody>
      </p:sp>
      <p:sp>
        <p:nvSpPr>
          <p:cNvPr id="3" name="Объект 2"/>
          <p:cNvSpPr>
            <a:spLocks noGrp="1"/>
          </p:cNvSpPr>
          <p:nvPr>
            <p:ph idx="1"/>
          </p:nvPr>
        </p:nvSpPr>
        <p:spPr>
          <a:xfrm>
            <a:off x="1047578" y="1928803"/>
            <a:ext cx="10259110" cy="4525963"/>
          </a:xfrm>
        </p:spPr>
        <p:txBody>
          <a:bodyPr/>
          <a:lstStyle/>
          <a:p>
            <a:pPr algn="just"/>
            <a:r>
              <a:rPr lang="ru-RU" sz="1800" dirty="0" smtClean="0"/>
              <a:t>Посреднический договор заключен после совершения сделки</a:t>
            </a:r>
          </a:p>
          <a:p>
            <a:pPr algn="just"/>
            <a:r>
              <a:rPr lang="ru-RU" sz="1800" dirty="0" smtClean="0"/>
              <a:t>Отсутствие отчетов посредников</a:t>
            </a:r>
          </a:p>
          <a:p>
            <a:pPr algn="just"/>
            <a:r>
              <a:rPr lang="ru-RU" sz="1800" dirty="0" smtClean="0"/>
              <a:t>Товар, полученный на реализацию, посредник должен оплатить не позднее определенного срока вне зависимости от того, продан он конечному покупателю или нет. </a:t>
            </a:r>
          </a:p>
          <a:p>
            <a:pPr algn="just"/>
            <a:r>
              <a:rPr lang="ru-RU" sz="1800" dirty="0" smtClean="0"/>
              <a:t>Комиссионер обязан перечислять комитенту платежи согласно установленному графику.</a:t>
            </a:r>
          </a:p>
          <a:p>
            <a:pPr algn="just"/>
            <a:r>
              <a:rPr lang="ru-RU" sz="1800" dirty="0" smtClean="0"/>
              <a:t>Квалификация сделки на собственное усмотрение компании.</a:t>
            </a:r>
          </a:p>
          <a:p>
            <a:pPr algn="just"/>
            <a:r>
              <a:rPr lang="ru-RU" sz="1800" dirty="0" smtClean="0"/>
              <a:t>Комитент и комиссионер являются взаимозависимыми лицами, поскольку у них один и тот же учредитель.</a:t>
            </a:r>
          </a:p>
          <a:p>
            <a:pPr algn="just"/>
            <a:r>
              <a:rPr lang="ru-RU" sz="1800" dirty="0" smtClean="0"/>
              <a:t>Ошибки </a:t>
            </a:r>
            <a:r>
              <a:rPr lang="ru-RU" sz="1800" dirty="0"/>
              <a:t>в бухгалтерском учете (суды не признают основанием для переквалификации).</a:t>
            </a:r>
            <a:endParaRPr lang="ru-RU" sz="1800" dirty="0" smtClean="0"/>
          </a:p>
          <a:p>
            <a:pPr algn="just"/>
            <a:endParaRPr lang="ru-RU" sz="1600" b="1" dirty="0" smtClean="0"/>
          </a:p>
          <a:p>
            <a:pPr algn="just"/>
            <a:endParaRPr lang="ru-RU" sz="1600" dirty="0"/>
          </a:p>
        </p:txBody>
      </p:sp>
    </p:spTree>
    <p:extLst>
      <p:ext uri="{BB962C8B-B14F-4D97-AF65-F5344CB8AC3E}">
        <p14:creationId xmlns:p14="http://schemas.microsoft.com/office/powerpoint/2010/main" val="381947290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82638" y="500043"/>
            <a:ext cx="10255435" cy="1138773"/>
          </a:xfrm>
          <a:prstGeom prst="rect">
            <a:avLst/>
          </a:prstGeom>
        </p:spPr>
        <p:txBody>
          <a:bodyPr wrap="square">
            <a:spAutoFit/>
          </a:bodyPr>
          <a:lstStyle/>
          <a:p>
            <a:endParaRPr lang="ru-RU" sz="2000" dirty="0" smtClean="0"/>
          </a:p>
          <a:p>
            <a:r>
              <a:rPr lang="ru-RU" altLang="ru-RU" sz="2400" b="1" dirty="0" smtClean="0">
                <a:latin typeface="+mj-lt"/>
                <a:ea typeface="+mj-ea"/>
                <a:cs typeface="+mj-cs"/>
              </a:rPr>
              <a:t>Подмена гражданско-правовых отношений с целью извлечения налоговой выгоды</a:t>
            </a:r>
          </a:p>
        </p:txBody>
      </p:sp>
      <p:sp>
        <p:nvSpPr>
          <p:cNvPr id="5" name="Прямоугольник 4"/>
          <p:cNvSpPr/>
          <p:nvPr/>
        </p:nvSpPr>
        <p:spPr>
          <a:xfrm>
            <a:off x="857102" y="5899682"/>
            <a:ext cx="9809542" cy="369332"/>
          </a:xfrm>
          <a:prstGeom prst="rect">
            <a:avLst/>
          </a:prstGeom>
        </p:spPr>
        <p:txBody>
          <a:bodyPr wrap="square">
            <a:spAutoFit/>
          </a:bodyPr>
          <a:lstStyle/>
          <a:p>
            <a:r>
              <a:rPr lang="ru-RU" b="1" dirty="0" smtClean="0"/>
              <a:t>&lt;Письмо&gt; ФНС России от 13.07.2017 N ЕД-4-2/13650@</a:t>
            </a:r>
          </a:p>
        </p:txBody>
      </p:sp>
      <p:pic>
        <p:nvPicPr>
          <p:cNvPr id="1026" name="Picture 2"/>
          <p:cNvPicPr>
            <a:picLocks noChangeAspect="1" noChangeArrowheads="1"/>
          </p:cNvPicPr>
          <p:nvPr/>
        </p:nvPicPr>
        <p:blipFill>
          <a:blip r:embed="rId2" cstate="print"/>
          <a:srcRect/>
          <a:stretch>
            <a:fillRect/>
          </a:stretch>
        </p:blipFill>
        <p:spPr bwMode="auto">
          <a:xfrm>
            <a:off x="857102" y="1643050"/>
            <a:ext cx="10476209" cy="69056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857102" y="2357431"/>
            <a:ext cx="10285733" cy="3542251"/>
          </a:xfrm>
          <a:prstGeom prst="rect">
            <a:avLst/>
          </a:prstGeom>
          <a:noFill/>
          <a:ln w="9525">
            <a:noFill/>
            <a:miter lim="800000"/>
            <a:headEnd/>
            <a:tailEnd/>
          </a:ln>
          <a:effec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578" y="214290"/>
            <a:ext cx="9365106" cy="1143000"/>
          </a:xfrm>
        </p:spPr>
        <p:txBody>
          <a:bodyPr>
            <a:normAutofit/>
          </a:bodyPr>
          <a:lstStyle/>
          <a:p>
            <a:r>
              <a:rPr lang="ru-RU" sz="2400" b="1" dirty="0" smtClean="0">
                <a:solidFill>
                  <a:schemeClr val="tx1"/>
                </a:solidFill>
              </a:rPr>
              <a:t>Что имеют в виду налоговые органы?</a:t>
            </a:r>
            <a:endParaRPr lang="ru-RU" sz="2400" b="1" dirty="0">
              <a:solidFill>
                <a:schemeClr val="tx1"/>
              </a:solidFill>
            </a:endParaRPr>
          </a:p>
        </p:txBody>
      </p:sp>
      <p:pic>
        <p:nvPicPr>
          <p:cNvPr id="5122" name="Picture 2"/>
          <p:cNvPicPr>
            <a:picLocks noChangeAspect="1" noChangeArrowheads="1"/>
          </p:cNvPicPr>
          <p:nvPr/>
        </p:nvPicPr>
        <p:blipFill>
          <a:blip r:embed="rId2" cstate="print"/>
          <a:srcRect/>
          <a:stretch>
            <a:fillRect/>
          </a:stretch>
        </p:blipFill>
        <p:spPr bwMode="auto">
          <a:xfrm>
            <a:off x="815307" y="1616076"/>
            <a:ext cx="10613242" cy="3541117"/>
          </a:xfrm>
          <a:prstGeom prst="rect">
            <a:avLst/>
          </a:prstGeom>
          <a:noFill/>
          <a:ln w="9525">
            <a:noFill/>
            <a:miter lim="800000"/>
            <a:headEnd/>
            <a:tailEnd/>
          </a:ln>
          <a:effectLst/>
        </p:spPr>
      </p:pic>
      <p:sp>
        <p:nvSpPr>
          <p:cNvPr id="5" name="Прямоугольник 4"/>
          <p:cNvSpPr/>
          <p:nvPr/>
        </p:nvSpPr>
        <p:spPr>
          <a:xfrm>
            <a:off x="815307" y="5373217"/>
            <a:ext cx="10380971" cy="646331"/>
          </a:xfrm>
          <a:prstGeom prst="rect">
            <a:avLst/>
          </a:prstGeom>
        </p:spPr>
        <p:txBody>
          <a:bodyPr wrap="square">
            <a:spAutoFit/>
          </a:bodyPr>
          <a:lstStyle/>
          <a:p>
            <a:r>
              <a:rPr lang="ru-RU" b="1" dirty="0" smtClean="0"/>
              <a:t>Постановление Арбитражного суда Северо-Западного округа от 04.02.2021 N Ф07-16159/2020 по делу N А13-4126/2016</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578" y="214290"/>
            <a:ext cx="9365106" cy="1143000"/>
          </a:xfrm>
        </p:spPr>
        <p:txBody>
          <a:bodyPr>
            <a:normAutofit/>
          </a:bodyPr>
          <a:lstStyle/>
          <a:p>
            <a:r>
              <a:rPr lang="ru-RU" sz="2400" b="1" dirty="0" smtClean="0">
                <a:solidFill>
                  <a:schemeClr val="tx1"/>
                </a:solidFill>
              </a:rPr>
              <a:t>Что имеют в виду налоговые органы?</a:t>
            </a:r>
            <a:endParaRPr lang="ru-RU" sz="2400" b="1" dirty="0">
              <a:solidFill>
                <a:schemeClr val="tx1"/>
              </a:solidFill>
            </a:endParaRPr>
          </a:p>
        </p:txBody>
      </p:sp>
      <p:pic>
        <p:nvPicPr>
          <p:cNvPr id="6146" name="Picture 2"/>
          <p:cNvPicPr>
            <a:picLocks noChangeAspect="1" noChangeArrowheads="1"/>
          </p:cNvPicPr>
          <p:nvPr/>
        </p:nvPicPr>
        <p:blipFill>
          <a:blip r:embed="rId2" cstate="print"/>
          <a:srcRect/>
          <a:stretch>
            <a:fillRect/>
          </a:stretch>
        </p:blipFill>
        <p:spPr bwMode="auto">
          <a:xfrm>
            <a:off x="911305" y="1556792"/>
            <a:ext cx="10190495" cy="2470150"/>
          </a:xfrm>
          <a:prstGeom prst="rect">
            <a:avLst/>
          </a:prstGeom>
          <a:noFill/>
          <a:ln w="9525">
            <a:noFill/>
            <a:miter lim="800000"/>
            <a:headEnd/>
            <a:tailEnd/>
          </a:ln>
          <a:effectLst/>
        </p:spPr>
      </p:pic>
      <p:sp>
        <p:nvSpPr>
          <p:cNvPr id="5" name="Прямоугольник 4"/>
          <p:cNvSpPr/>
          <p:nvPr/>
        </p:nvSpPr>
        <p:spPr>
          <a:xfrm>
            <a:off x="911306" y="4293097"/>
            <a:ext cx="10367802" cy="646331"/>
          </a:xfrm>
          <a:prstGeom prst="rect">
            <a:avLst/>
          </a:prstGeom>
        </p:spPr>
        <p:txBody>
          <a:bodyPr wrap="square">
            <a:spAutoFit/>
          </a:bodyPr>
          <a:lstStyle/>
          <a:p>
            <a:r>
              <a:rPr lang="ru-RU" b="1" dirty="0" smtClean="0"/>
              <a:t>Постановление Арбитражного суда Северо-Западного округа от 04.02.2021 N Ф07-16159/2020 по делу N А13-4126/2016</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578" y="214290"/>
            <a:ext cx="9365106" cy="1143000"/>
          </a:xfrm>
        </p:spPr>
        <p:txBody>
          <a:bodyPr>
            <a:normAutofit/>
          </a:bodyPr>
          <a:lstStyle/>
          <a:p>
            <a:r>
              <a:rPr lang="ru-RU" sz="2400" b="1" dirty="0" smtClean="0">
                <a:solidFill>
                  <a:schemeClr val="tx1"/>
                </a:solidFill>
              </a:rPr>
              <a:t>Что имеют в виду налоговые органы?</a:t>
            </a:r>
            <a:endParaRPr lang="ru-RU" sz="2400" b="1" dirty="0">
              <a:solidFill>
                <a:schemeClr val="tx1"/>
              </a:solidFill>
            </a:endParaRPr>
          </a:p>
        </p:txBody>
      </p:sp>
      <p:sp>
        <p:nvSpPr>
          <p:cNvPr id="5" name="Прямоугольник 4"/>
          <p:cNvSpPr/>
          <p:nvPr/>
        </p:nvSpPr>
        <p:spPr>
          <a:xfrm>
            <a:off x="952340" y="5000636"/>
            <a:ext cx="9904780" cy="646331"/>
          </a:xfrm>
          <a:prstGeom prst="rect">
            <a:avLst/>
          </a:prstGeom>
        </p:spPr>
        <p:txBody>
          <a:bodyPr wrap="square">
            <a:spAutoFit/>
          </a:bodyPr>
          <a:lstStyle/>
          <a:p>
            <a:r>
              <a:rPr lang="ru-RU" b="1" dirty="0" smtClean="0"/>
              <a:t>Постановление Арбитражного суда Северо-Западного округа от 04.02.2021 N Ф07-16159/2020 по делу N А13-4126/2016</a:t>
            </a:r>
          </a:p>
        </p:txBody>
      </p:sp>
      <p:pic>
        <p:nvPicPr>
          <p:cNvPr id="7171" name="Picture 3"/>
          <p:cNvPicPr>
            <a:picLocks noChangeAspect="1" noChangeArrowheads="1"/>
          </p:cNvPicPr>
          <p:nvPr/>
        </p:nvPicPr>
        <p:blipFill>
          <a:blip r:embed="rId2" cstate="print"/>
          <a:srcRect/>
          <a:stretch>
            <a:fillRect/>
          </a:stretch>
        </p:blipFill>
        <p:spPr bwMode="auto">
          <a:xfrm>
            <a:off x="761863" y="1785926"/>
            <a:ext cx="10285733" cy="3083234"/>
          </a:xfrm>
          <a:prstGeom prst="rect">
            <a:avLst/>
          </a:prstGeom>
          <a:noFill/>
          <a:ln w="9525">
            <a:noFill/>
            <a:miter lim="800000"/>
            <a:headEnd/>
            <a:tailEnd/>
          </a:ln>
          <a:effec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578" y="214290"/>
            <a:ext cx="9365106" cy="1143000"/>
          </a:xfrm>
        </p:spPr>
        <p:txBody>
          <a:bodyPr>
            <a:normAutofit/>
          </a:bodyPr>
          <a:lstStyle/>
          <a:p>
            <a:r>
              <a:rPr lang="ru-RU" sz="2400" b="1" dirty="0" smtClean="0">
                <a:solidFill>
                  <a:schemeClr val="tx1"/>
                </a:solidFill>
              </a:rPr>
              <a:t>Что имеют в виду налоговые органы?</a:t>
            </a:r>
            <a:endParaRPr lang="ru-RU" sz="2400" b="1" dirty="0">
              <a:solidFill>
                <a:schemeClr val="tx1"/>
              </a:solidFill>
            </a:endParaRPr>
          </a:p>
        </p:txBody>
      </p:sp>
      <p:sp>
        <p:nvSpPr>
          <p:cNvPr id="5" name="Прямоугольник 4"/>
          <p:cNvSpPr/>
          <p:nvPr/>
        </p:nvSpPr>
        <p:spPr>
          <a:xfrm>
            <a:off x="952340" y="5572140"/>
            <a:ext cx="9904780" cy="646331"/>
          </a:xfrm>
          <a:prstGeom prst="rect">
            <a:avLst/>
          </a:prstGeom>
        </p:spPr>
        <p:txBody>
          <a:bodyPr wrap="square">
            <a:spAutoFit/>
          </a:bodyPr>
          <a:lstStyle/>
          <a:p>
            <a:r>
              <a:rPr lang="ru-RU" b="1" dirty="0" smtClean="0"/>
              <a:t>Постановление Арбитражного суда Северо-Западного округа от 04.02.2021 N Ф07-16159/2020 по делу N А13-4126/2016</a:t>
            </a:r>
          </a:p>
        </p:txBody>
      </p:sp>
      <p:pic>
        <p:nvPicPr>
          <p:cNvPr id="7170" name="Picture 2"/>
          <p:cNvPicPr>
            <a:picLocks noChangeAspect="1" noChangeArrowheads="1"/>
          </p:cNvPicPr>
          <p:nvPr/>
        </p:nvPicPr>
        <p:blipFill>
          <a:blip r:embed="rId2" cstate="print"/>
          <a:srcRect/>
          <a:stretch>
            <a:fillRect/>
          </a:stretch>
        </p:blipFill>
        <p:spPr bwMode="auto">
          <a:xfrm>
            <a:off x="857102" y="1428736"/>
            <a:ext cx="10285733" cy="4094176"/>
          </a:xfrm>
          <a:prstGeom prst="rect">
            <a:avLst/>
          </a:prstGeom>
          <a:noFill/>
          <a:ln w="9525">
            <a:noFill/>
            <a:miter lim="800000"/>
            <a:headEnd/>
            <a:tailEnd/>
          </a:ln>
          <a:effec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857102" y="1071547"/>
            <a:ext cx="10761924" cy="1138773"/>
          </a:xfrm>
          <a:prstGeom prst="rect">
            <a:avLst/>
          </a:prstGeom>
        </p:spPr>
        <p:txBody>
          <a:bodyPr wrap="square">
            <a:spAutoFit/>
          </a:bodyPr>
          <a:lstStyle/>
          <a:p>
            <a:endParaRPr lang="ru-RU" sz="2000" dirty="0" smtClean="0"/>
          </a:p>
          <a:p>
            <a:r>
              <a:rPr lang="ru-RU" altLang="ru-RU" sz="2400" b="1" dirty="0" smtClean="0">
                <a:latin typeface="+mj-lt"/>
                <a:ea typeface="+mj-ea"/>
                <a:cs typeface="+mj-cs"/>
              </a:rPr>
              <a:t>Подмена гражданско-правовых отношений с целью извлечения налоговой выгоды</a:t>
            </a:r>
          </a:p>
        </p:txBody>
      </p:sp>
      <p:sp>
        <p:nvSpPr>
          <p:cNvPr id="5" name="Прямоугольник 4"/>
          <p:cNvSpPr/>
          <p:nvPr/>
        </p:nvSpPr>
        <p:spPr>
          <a:xfrm>
            <a:off x="952340" y="4572008"/>
            <a:ext cx="9809542" cy="369332"/>
          </a:xfrm>
          <a:prstGeom prst="rect">
            <a:avLst/>
          </a:prstGeom>
        </p:spPr>
        <p:txBody>
          <a:bodyPr wrap="square">
            <a:spAutoFit/>
          </a:bodyPr>
          <a:lstStyle/>
          <a:p>
            <a:r>
              <a:rPr lang="ru-RU" b="1" dirty="0" smtClean="0"/>
              <a:t>&lt;Письмо&gt; ФНС России от 13.07.2017 N ЕД-4-2/13650@</a:t>
            </a:r>
          </a:p>
        </p:txBody>
      </p:sp>
      <p:pic>
        <p:nvPicPr>
          <p:cNvPr id="6146" name="Picture 2"/>
          <p:cNvPicPr>
            <a:picLocks noChangeAspect="1" noChangeArrowheads="1"/>
          </p:cNvPicPr>
          <p:nvPr/>
        </p:nvPicPr>
        <p:blipFill>
          <a:blip r:embed="rId2" cstate="print"/>
          <a:srcRect/>
          <a:stretch>
            <a:fillRect/>
          </a:stretch>
        </p:blipFill>
        <p:spPr bwMode="auto">
          <a:xfrm>
            <a:off x="719309" y="2348880"/>
            <a:ext cx="10751795" cy="1649344"/>
          </a:xfrm>
          <a:prstGeom prst="rect">
            <a:avLst/>
          </a:prstGeom>
          <a:noFill/>
          <a:ln w="9525">
            <a:noFill/>
            <a:miter lim="800000"/>
            <a:headEnd/>
            <a:tailEnd/>
          </a:ln>
          <a:effectLst/>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1142817" y="642918"/>
            <a:ext cx="1864613" cy="400110"/>
          </a:xfrm>
          <a:prstGeom prst="rect">
            <a:avLst/>
          </a:prstGeom>
        </p:spPr>
        <p:txBody>
          <a:bodyPr wrap="none">
            <a:spAutoFit/>
          </a:bodyPr>
          <a:lstStyle/>
          <a:p>
            <a:r>
              <a:rPr lang="ru-RU" sz="2000" b="1" dirty="0" smtClean="0"/>
              <a:t>Из зала суда</a:t>
            </a:r>
            <a:endParaRPr lang="ru-RU" sz="2000" dirty="0"/>
          </a:p>
        </p:txBody>
      </p:sp>
      <p:sp>
        <p:nvSpPr>
          <p:cNvPr id="5" name="Прямоугольник 4"/>
          <p:cNvSpPr/>
          <p:nvPr/>
        </p:nvSpPr>
        <p:spPr>
          <a:xfrm>
            <a:off x="1142817" y="1214423"/>
            <a:ext cx="9904780" cy="646331"/>
          </a:xfrm>
          <a:prstGeom prst="rect">
            <a:avLst/>
          </a:prstGeom>
        </p:spPr>
        <p:txBody>
          <a:bodyPr wrap="square">
            <a:spAutoFit/>
          </a:bodyPr>
          <a:lstStyle/>
          <a:p>
            <a:r>
              <a:rPr lang="ru-RU" b="1" dirty="0" smtClean="0"/>
              <a:t>Информационное письмо Президиума ВАС РФ от 17.11.2004 N 85</a:t>
            </a:r>
          </a:p>
          <a:p>
            <a:r>
              <a:rPr lang="ru-RU" b="1" dirty="0" smtClean="0"/>
              <a:t>&lt;Обзор практики разрешения споров по договору комиссии&gt;</a:t>
            </a:r>
          </a:p>
        </p:txBody>
      </p:sp>
      <p:pic>
        <p:nvPicPr>
          <p:cNvPr id="4099" name="Picture 3"/>
          <p:cNvPicPr>
            <a:picLocks noChangeAspect="1" noChangeArrowheads="1"/>
          </p:cNvPicPr>
          <p:nvPr/>
        </p:nvPicPr>
        <p:blipFill>
          <a:blip r:embed="rId2" cstate="print"/>
          <a:srcRect/>
          <a:stretch>
            <a:fillRect/>
          </a:stretch>
        </p:blipFill>
        <p:spPr bwMode="auto">
          <a:xfrm>
            <a:off x="1047579" y="2857496"/>
            <a:ext cx="10095256" cy="679450"/>
          </a:xfrm>
          <a:prstGeom prst="rect">
            <a:avLst/>
          </a:prstGeom>
          <a:noFill/>
          <a:ln w="9525">
            <a:solidFill>
              <a:schemeClr val="accent1"/>
            </a:solidFill>
            <a:miter lim="800000"/>
            <a:headEnd/>
            <a:tailEnd/>
          </a:ln>
          <a:effectLst/>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29918" y="1772816"/>
            <a:ext cx="10666686" cy="2664296"/>
          </a:xfrm>
          <a:prstGeom prst="rect">
            <a:avLst/>
          </a:prstGeom>
          <a:noFill/>
          <a:ln w="9525">
            <a:noFill/>
            <a:miter lim="800000"/>
            <a:headEnd/>
            <a:tailEnd/>
          </a:ln>
          <a:effectLst/>
        </p:spPr>
      </p:pic>
      <p:sp>
        <p:nvSpPr>
          <p:cNvPr id="5" name="Прямоугольник 4"/>
          <p:cNvSpPr/>
          <p:nvPr/>
        </p:nvSpPr>
        <p:spPr>
          <a:xfrm>
            <a:off x="820395" y="5013176"/>
            <a:ext cx="10476209" cy="400110"/>
          </a:xfrm>
          <a:prstGeom prst="rect">
            <a:avLst/>
          </a:prstGeom>
        </p:spPr>
        <p:txBody>
          <a:bodyPr wrap="square">
            <a:spAutoFit/>
          </a:bodyPr>
          <a:lstStyle/>
          <a:p>
            <a:r>
              <a:rPr lang="ru-RU" sz="2000" b="1" dirty="0" smtClean="0"/>
              <a:t>Письмо Минфина РФ от 10.02.2009 N 03-11-06/2/24</a:t>
            </a:r>
          </a:p>
        </p:txBody>
      </p:sp>
      <p:sp>
        <p:nvSpPr>
          <p:cNvPr id="6" name="Прямоугольник 5"/>
          <p:cNvSpPr/>
          <p:nvPr/>
        </p:nvSpPr>
        <p:spPr>
          <a:xfrm>
            <a:off x="836639" y="781253"/>
            <a:ext cx="9714303" cy="830997"/>
          </a:xfrm>
          <a:prstGeom prst="rect">
            <a:avLst/>
          </a:prstGeom>
        </p:spPr>
        <p:txBody>
          <a:bodyPr wrap="square">
            <a:spAutoFit/>
          </a:bodyPr>
          <a:lstStyle/>
          <a:p>
            <a:r>
              <a:rPr lang="ru-RU" altLang="ru-RU" sz="2400" b="1" dirty="0" smtClean="0"/>
              <a:t>Если сделка совершена до заключения посреднического договора?</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9" y="1214422"/>
            <a:ext cx="5208477" cy="400110"/>
          </a:xfrm>
          <a:prstGeom prst="rect">
            <a:avLst/>
          </a:prstGeom>
        </p:spPr>
        <p:txBody>
          <a:bodyPr wrap="none">
            <a:spAutoFit/>
          </a:bodyPr>
          <a:lstStyle/>
          <a:p>
            <a:r>
              <a:rPr lang="ru-RU" sz="2000" b="1" dirty="0" smtClean="0"/>
              <a:t>Налог на прибыль : агентский договор</a:t>
            </a:r>
          </a:p>
        </p:txBody>
      </p:sp>
      <p:pic>
        <p:nvPicPr>
          <p:cNvPr id="24578" name="Picture 2"/>
          <p:cNvPicPr>
            <a:picLocks noChangeAspect="1" noChangeArrowheads="1"/>
          </p:cNvPicPr>
          <p:nvPr/>
        </p:nvPicPr>
        <p:blipFill>
          <a:blip r:embed="rId2" cstate="print"/>
          <a:srcRect/>
          <a:stretch>
            <a:fillRect/>
          </a:stretch>
        </p:blipFill>
        <p:spPr bwMode="auto">
          <a:xfrm>
            <a:off x="857102" y="1785926"/>
            <a:ext cx="10380971" cy="2025650"/>
          </a:xfrm>
          <a:prstGeom prst="rect">
            <a:avLst/>
          </a:prstGeom>
          <a:noFill/>
          <a:ln w="9525">
            <a:noFill/>
            <a:miter lim="800000"/>
            <a:headEnd/>
            <a:tailEnd/>
          </a:ln>
          <a:effectLst/>
        </p:spPr>
      </p:pic>
      <p:sp>
        <p:nvSpPr>
          <p:cNvPr id="7" name="Прямоугольник 6"/>
          <p:cNvSpPr/>
          <p:nvPr/>
        </p:nvSpPr>
        <p:spPr>
          <a:xfrm>
            <a:off x="1047579" y="642918"/>
            <a:ext cx="1864613" cy="400110"/>
          </a:xfrm>
          <a:prstGeom prst="rect">
            <a:avLst/>
          </a:prstGeom>
        </p:spPr>
        <p:txBody>
          <a:bodyPr wrap="none">
            <a:spAutoFit/>
          </a:bodyPr>
          <a:lstStyle/>
          <a:p>
            <a:r>
              <a:rPr lang="ru-RU" sz="2000" b="1" dirty="0" smtClean="0"/>
              <a:t>Из зала суда</a:t>
            </a:r>
            <a:endParaRPr lang="ru-RU" sz="2000" dirty="0"/>
          </a:p>
        </p:txBody>
      </p:sp>
      <p:sp>
        <p:nvSpPr>
          <p:cNvPr id="10" name="Прямоугольник 9"/>
          <p:cNvSpPr/>
          <p:nvPr/>
        </p:nvSpPr>
        <p:spPr>
          <a:xfrm>
            <a:off x="952340" y="4000505"/>
            <a:ext cx="10190495" cy="369332"/>
          </a:xfrm>
          <a:prstGeom prst="rect">
            <a:avLst/>
          </a:prstGeom>
        </p:spPr>
        <p:txBody>
          <a:bodyPr wrap="square">
            <a:spAutoFit/>
          </a:bodyPr>
          <a:lstStyle/>
          <a:p>
            <a:r>
              <a:rPr lang="ru-RU" b="1" dirty="0" smtClean="0"/>
              <a:t>Постановление ФАС Поволжского округа от 04.10.2007 по делу N А57-9388/06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6476160" y="142852"/>
            <a:ext cx="2664512" cy="369332"/>
          </a:xfrm>
          <a:prstGeom prst="rect">
            <a:avLst/>
          </a:prstGeom>
        </p:spPr>
        <p:txBody>
          <a:bodyPr wrap="none">
            <a:spAutoFit/>
          </a:bodyPr>
          <a:lstStyle/>
          <a:p>
            <a:r>
              <a:rPr lang="ru-RU" b="1" dirty="0" smtClean="0">
                <a:solidFill>
                  <a:schemeClr val="bg1"/>
                </a:solidFill>
              </a:rPr>
              <a:t>Признание расходов</a:t>
            </a:r>
            <a:endParaRPr lang="ru-RU" dirty="0">
              <a:solidFill>
                <a:schemeClr val="bg1"/>
              </a:solidFill>
            </a:endParaRPr>
          </a:p>
        </p:txBody>
      </p:sp>
      <p:sp>
        <p:nvSpPr>
          <p:cNvPr id="8" name="Прямоугольник 7"/>
          <p:cNvSpPr/>
          <p:nvPr/>
        </p:nvSpPr>
        <p:spPr>
          <a:xfrm>
            <a:off x="1047579" y="642918"/>
            <a:ext cx="5275803" cy="400110"/>
          </a:xfrm>
          <a:prstGeom prst="rect">
            <a:avLst/>
          </a:prstGeom>
        </p:spPr>
        <p:txBody>
          <a:bodyPr wrap="none">
            <a:spAutoFit/>
          </a:bodyPr>
          <a:lstStyle/>
          <a:p>
            <a:r>
              <a:rPr lang="ru-RU" sz="2000" b="1" dirty="0" smtClean="0"/>
              <a:t>Право собственности имеет значение</a:t>
            </a:r>
            <a:endParaRPr lang="ru-RU" sz="2000" dirty="0"/>
          </a:p>
        </p:txBody>
      </p:sp>
      <p:sp>
        <p:nvSpPr>
          <p:cNvPr id="9" name="Прямоугольник 8"/>
          <p:cNvSpPr/>
          <p:nvPr/>
        </p:nvSpPr>
        <p:spPr>
          <a:xfrm>
            <a:off x="952340" y="5429264"/>
            <a:ext cx="9619065" cy="369332"/>
          </a:xfrm>
          <a:prstGeom prst="rect">
            <a:avLst/>
          </a:prstGeom>
        </p:spPr>
        <p:txBody>
          <a:bodyPr wrap="square">
            <a:spAutoFit/>
          </a:bodyPr>
          <a:lstStyle/>
          <a:p>
            <a:r>
              <a:rPr lang="ru-RU" b="1" dirty="0" smtClean="0"/>
              <a:t>Письмо Минфина РФ от 13.05.2011 N 03-03-06/1/292</a:t>
            </a:r>
          </a:p>
        </p:txBody>
      </p:sp>
      <p:pic>
        <p:nvPicPr>
          <p:cNvPr id="4098" name="Picture 2"/>
          <p:cNvPicPr>
            <a:picLocks noChangeAspect="1" noChangeArrowheads="1"/>
          </p:cNvPicPr>
          <p:nvPr/>
        </p:nvPicPr>
        <p:blipFill>
          <a:blip r:embed="rId2" cstate="print"/>
          <a:srcRect/>
          <a:stretch>
            <a:fillRect/>
          </a:stretch>
        </p:blipFill>
        <p:spPr bwMode="auto">
          <a:xfrm>
            <a:off x="857102" y="1196752"/>
            <a:ext cx="10476209" cy="4010234"/>
          </a:xfrm>
          <a:prstGeom prst="rect">
            <a:avLst/>
          </a:prstGeom>
          <a:noFill/>
          <a:ln w="9525">
            <a:noFill/>
            <a:miter lim="800000"/>
            <a:headEnd/>
            <a:tailEnd/>
          </a:ln>
          <a:effectLst/>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9" y="928670"/>
            <a:ext cx="5208477" cy="400110"/>
          </a:xfrm>
          <a:prstGeom prst="rect">
            <a:avLst/>
          </a:prstGeom>
        </p:spPr>
        <p:txBody>
          <a:bodyPr wrap="none">
            <a:spAutoFit/>
          </a:bodyPr>
          <a:lstStyle/>
          <a:p>
            <a:r>
              <a:rPr lang="ru-RU" sz="2000" b="1" dirty="0" smtClean="0"/>
              <a:t>Налог на прибыль : агентский договор</a:t>
            </a:r>
          </a:p>
        </p:txBody>
      </p:sp>
      <p:sp>
        <p:nvSpPr>
          <p:cNvPr id="7" name="Прямоугольник 6"/>
          <p:cNvSpPr/>
          <p:nvPr/>
        </p:nvSpPr>
        <p:spPr>
          <a:xfrm>
            <a:off x="1047579" y="500042"/>
            <a:ext cx="1864613" cy="400110"/>
          </a:xfrm>
          <a:prstGeom prst="rect">
            <a:avLst/>
          </a:prstGeom>
        </p:spPr>
        <p:txBody>
          <a:bodyPr wrap="none">
            <a:spAutoFit/>
          </a:bodyPr>
          <a:lstStyle/>
          <a:p>
            <a:r>
              <a:rPr lang="ru-RU" sz="2000" b="1" dirty="0" smtClean="0"/>
              <a:t>Из зала суда</a:t>
            </a:r>
            <a:endParaRPr lang="ru-RU" sz="2000" dirty="0"/>
          </a:p>
        </p:txBody>
      </p:sp>
      <p:pic>
        <p:nvPicPr>
          <p:cNvPr id="25602" name="Picture 2"/>
          <p:cNvPicPr>
            <a:picLocks noChangeAspect="1" noChangeArrowheads="1"/>
          </p:cNvPicPr>
          <p:nvPr/>
        </p:nvPicPr>
        <p:blipFill>
          <a:blip r:embed="rId2" cstate="print"/>
          <a:srcRect/>
          <a:stretch>
            <a:fillRect/>
          </a:stretch>
        </p:blipFill>
        <p:spPr bwMode="auto">
          <a:xfrm>
            <a:off x="952340" y="1428736"/>
            <a:ext cx="10380971" cy="4143404"/>
          </a:xfrm>
          <a:prstGeom prst="rect">
            <a:avLst/>
          </a:prstGeom>
          <a:noFill/>
          <a:ln w="9525">
            <a:noFill/>
            <a:miter lim="800000"/>
            <a:headEnd/>
            <a:tailEnd/>
          </a:ln>
          <a:effectLst/>
        </p:spPr>
      </p:pic>
      <p:sp>
        <p:nvSpPr>
          <p:cNvPr id="9" name="Прямоугольник 8"/>
          <p:cNvSpPr/>
          <p:nvPr/>
        </p:nvSpPr>
        <p:spPr>
          <a:xfrm>
            <a:off x="952340" y="5715017"/>
            <a:ext cx="10095256" cy="369332"/>
          </a:xfrm>
          <a:prstGeom prst="rect">
            <a:avLst/>
          </a:prstGeom>
        </p:spPr>
        <p:txBody>
          <a:bodyPr wrap="square">
            <a:spAutoFit/>
          </a:bodyPr>
          <a:lstStyle/>
          <a:p>
            <a:r>
              <a:rPr lang="ru-RU" b="1" dirty="0" smtClean="0"/>
              <a:t>Постановление ФАС Поволжского округа от 04.10.2007 по делу N А57-9388/06</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928670"/>
            <a:ext cx="3345788" cy="400110"/>
          </a:xfrm>
          <a:prstGeom prst="rect">
            <a:avLst/>
          </a:prstGeom>
        </p:spPr>
        <p:txBody>
          <a:bodyPr wrap="none">
            <a:spAutoFit/>
          </a:bodyPr>
          <a:lstStyle/>
          <a:p>
            <a:r>
              <a:rPr lang="ru-RU" sz="2000" b="1" dirty="0" smtClean="0"/>
              <a:t>УСН: агентский договор</a:t>
            </a:r>
          </a:p>
        </p:txBody>
      </p:sp>
      <p:sp>
        <p:nvSpPr>
          <p:cNvPr id="7" name="Прямоугольник 6"/>
          <p:cNvSpPr/>
          <p:nvPr/>
        </p:nvSpPr>
        <p:spPr>
          <a:xfrm>
            <a:off x="1047579" y="500042"/>
            <a:ext cx="1864613" cy="400110"/>
          </a:xfrm>
          <a:prstGeom prst="rect">
            <a:avLst/>
          </a:prstGeom>
        </p:spPr>
        <p:txBody>
          <a:bodyPr wrap="none">
            <a:spAutoFit/>
          </a:bodyPr>
          <a:lstStyle/>
          <a:p>
            <a:r>
              <a:rPr lang="ru-RU" sz="2000" b="1" dirty="0" smtClean="0"/>
              <a:t>Из зала суда</a:t>
            </a:r>
            <a:endParaRPr lang="ru-RU" sz="2000" dirty="0"/>
          </a:p>
        </p:txBody>
      </p:sp>
      <p:pic>
        <p:nvPicPr>
          <p:cNvPr id="1027" name="Picture 3"/>
          <p:cNvPicPr>
            <a:picLocks noChangeAspect="1" noChangeArrowheads="1"/>
          </p:cNvPicPr>
          <p:nvPr/>
        </p:nvPicPr>
        <p:blipFill>
          <a:blip r:embed="rId2" cstate="print"/>
          <a:srcRect/>
          <a:stretch>
            <a:fillRect/>
          </a:stretch>
        </p:blipFill>
        <p:spPr bwMode="auto">
          <a:xfrm>
            <a:off x="666625" y="1643050"/>
            <a:ext cx="10952401" cy="3286148"/>
          </a:xfrm>
          <a:prstGeom prst="rect">
            <a:avLst/>
          </a:prstGeom>
          <a:noFill/>
          <a:ln w="9525">
            <a:noFill/>
            <a:miter lim="800000"/>
            <a:headEnd/>
            <a:tailEnd/>
          </a:ln>
          <a:effectLst/>
        </p:spPr>
      </p:pic>
      <p:sp>
        <p:nvSpPr>
          <p:cNvPr id="10" name="Прямоугольник 9"/>
          <p:cNvSpPr/>
          <p:nvPr/>
        </p:nvSpPr>
        <p:spPr>
          <a:xfrm>
            <a:off x="857102" y="5214951"/>
            <a:ext cx="10285733" cy="646331"/>
          </a:xfrm>
          <a:prstGeom prst="rect">
            <a:avLst/>
          </a:prstGeom>
        </p:spPr>
        <p:txBody>
          <a:bodyPr wrap="square">
            <a:spAutoFit/>
          </a:bodyPr>
          <a:lstStyle/>
          <a:p>
            <a:r>
              <a:rPr lang="ru-RU" b="1" dirty="0" smtClean="0"/>
              <a:t>Постановление Арбитражного суда </a:t>
            </a:r>
            <a:r>
              <a:rPr lang="ru-RU" b="1" dirty="0" err="1" smtClean="0"/>
              <a:t>Восточно-Сибирского</a:t>
            </a:r>
            <a:r>
              <a:rPr lang="ru-RU" b="1" dirty="0" smtClean="0"/>
              <a:t> округа от 11.08.2021 N Ф02-4025/2021 по делу N А33-29857/2019</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928670"/>
            <a:ext cx="3345788" cy="400110"/>
          </a:xfrm>
          <a:prstGeom prst="rect">
            <a:avLst/>
          </a:prstGeom>
        </p:spPr>
        <p:txBody>
          <a:bodyPr wrap="none">
            <a:spAutoFit/>
          </a:bodyPr>
          <a:lstStyle/>
          <a:p>
            <a:r>
              <a:rPr lang="ru-RU" sz="2000" b="1" dirty="0" smtClean="0"/>
              <a:t>УСН: агентский договор</a:t>
            </a:r>
          </a:p>
        </p:txBody>
      </p:sp>
      <p:sp>
        <p:nvSpPr>
          <p:cNvPr id="7" name="Прямоугольник 6"/>
          <p:cNvSpPr/>
          <p:nvPr/>
        </p:nvSpPr>
        <p:spPr>
          <a:xfrm>
            <a:off x="1047579" y="500042"/>
            <a:ext cx="1864613" cy="400110"/>
          </a:xfrm>
          <a:prstGeom prst="rect">
            <a:avLst/>
          </a:prstGeom>
        </p:spPr>
        <p:txBody>
          <a:bodyPr wrap="none">
            <a:spAutoFit/>
          </a:bodyPr>
          <a:lstStyle/>
          <a:p>
            <a:r>
              <a:rPr lang="ru-RU" sz="2000" b="1" dirty="0" smtClean="0"/>
              <a:t>Из зала суда</a:t>
            </a:r>
            <a:endParaRPr lang="ru-RU" sz="2000" dirty="0"/>
          </a:p>
        </p:txBody>
      </p:sp>
      <p:pic>
        <p:nvPicPr>
          <p:cNvPr id="2050" name="Picture 2"/>
          <p:cNvPicPr>
            <a:picLocks noChangeAspect="1" noChangeArrowheads="1"/>
          </p:cNvPicPr>
          <p:nvPr/>
        </p:nvPicPr>
        <p:blipFill>
          <a:blip r:embed="rId2" cstate="print"/>
          <a:srcRect/>
          <a:stretch>
            <a:fillRect/>
          </a:stretch>
        </p:blipFill>
        <p:spPr bwMode="auto">
          <a:xfrm>
            <a:off x="761864" y="1428735"/>
            <a:ext cx="10476209" cy="4431205"/>
          </a:xfrm>
          <a:prstGeom prst="rect">
            <a:avLst/>
          </a:prstGeom>
          <a:noFill/>
          <a:ln w="9525">
            <a:noFill/>
            <a:miter lim="800000"/>
            <a:headEnd/>
            <a:tailEnd/>
          </a:ln>
          <a:effectLst/>
        </p:spPr>
      </p:pic>
      <p:sp>
        <p:nvSpPr>
          <p:cNvPr id="9" name="Прямоугольник 8"/>
          <p:cNvSpPr/>
          <p:nvPr/>
        </p:nvSpPr>
        <p:spPr>
          <a:xfrm>
            <a:off x="873887" y="5859941"/>
            <a:ext cx="10095256" cy="646331"/>
          </a:xfrm>
          <a:prstGeom prst="rect">
            <a:avLst/>
          </a:prstGeom>
        </p:spPr>
        <p:txBody>
          <a:bodyPr wrap="square">
            <a:spAutoFit/>
          </a:bodyPr>
          <a:lstStyle/>
          <a:p>
            <a:r>
              <a:rPr lang="ru-RU" b="1" dirty="0" smtClean="0"/>
              <a:t>Постановление Арбитражного суда </a:t>
            </a:r>
            <a:r>
              <a:rPr lang="ru-RU" b="1" dirty="0" err="1" smtClean="0"/>
              <a:t>Восточно-Сибирского</a:t>
            </a:r>
            <a:r>
              <a:rPr lang="ru-RU" b="1" dirty="0" smtClean="0"/>
              <a:t> округа от 11.08.2021 N Ф02-4025/2021 по делу N А33-29857/2019</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928670"/>
            <a:ext cx="3377848" cy="400110"/>
          </a:xfrm>
          <a:prstGeom prst="rect">
            <a:avLst/>
          </a:prstGeom>
        </p:spPr>
        <p:txBody>
          <a:bodyPr wrap="none">
            <a:spAutoFit/>
          </a:bodyPr>
          <a:lstStyle/>
          <a:p>
            <a:r>
              <a:rPr lang="ru-RU" sz="2000" b="1" dirty="0" smtClean="0"/>
              <a:t>НДС: агентский договор</a:t>
            </a:r>
          </a:p>
        </p:txBody>
      </p:sp>
      <p:sp>
        <p:nvSpPr>
          <p:cNvPr id="8" name="Прямоугольник 7"/>
          <p:cNvSpPr/>
          <p:nvPr/>
        </p:nvSpPr>
        <p:spPr>
          <a:xfrm>
            <a:off x="4122021" y="269209"/>
            <a:ext cx="3999813" cy="461665"/>
          </a:xfrm>
          <a:prstGeom prst="rect">
            <a:avLst/>
          </a:prstGeom>
        </p:spPr>
        <p:txBody>
          <a:bodyPr wrap="none">
            <a:spAutoFit/>
          </a:bodyPr>
          <a:lstStyle/>
          <a:p>
            <a:r>
              <a:rPr lang="ru-RU" sz="2400" b="1" dirty="0" smtClean="0"/>
              <a:t>Коммунальные платежи</a:t>
            </a:r>
            <a:endParaRPr lang="ru-RU" sz="2400" dirty="0"/>
          </a:p>
        </p:txBody>
      </p:sp>
      <p:sp>
        <p:nvSpPr>
          <p:cNvPr id="7" name="Прямоугольник 6"/>
          <p:cNvSpPr/>
          <p:nvPr/>
        </p:nvSpPr>
        <p:spPr>
          <a:xfrm>
            <a:off x="1047579" y="500042"/>
            <a:ext cx="1864613" cy="400110"/>
          </a:xfrm>
          <a:prstGeom prst="rect">
            <a:avLst/>
          </a:prstGeom>
        </p:spPr>
        <p:txBody>
          <a:bodyPr wrap="none">
            <a:spAutoFit/>
          </a:bodyPr>
          <a:lstStyle/>
          <a:p>
            <a:r>
              <a:rPr lang="ru-RU" sz="2000" b="1" dirty="0" smtClean="0"/>
              <a:t>Из зала суда</a:t>
            </a:r>
            <a:endParaRPr lang="ru-RU" sz="2000" dirty="0"/>
          </a:p>
        </p:txBody>
      </p:sp>
      <p:sp>
        <p:nvSpPr>
          <p:cNvPr id="9" name="Прямоугольник 8"/>
          <p:cNvSpPr/>
          <p:nvPr/>
        </p:nvSpPr>
        <p:spPr>
          <a:xfrm>
            <a:off x="952340" y="5643579"/>
            <a:ext cx="10095256" cy="646331"/>
          </a:xfrm>
          <a:prstGeom prst="rect">
            <a:avLst/>
          </a:prstGeom>
        </p:spPr>
        <p:txBody>
          <a:bodyPr wrap="square">
            <a:spAutoFit/>
          </a:bodyPr>
          <a:lstStyle/>
          <a:p>
            <a:r>
              <a:rPr lang="ru-RU" b="1" dirty="0" smtClean="0"/>
              <a:t>Постановление ФАС </a:t>
            </a:r>
            <a:r>
              <a:rPr lang="ru-RU" b="1" dirty="0" err="1" smtClean="0"/>
              <a:t>Западно-Сибирского</a:t>
            </a:r>
            <a:r>
              <a:rPr lang="ru-RU" b="1" dirty="0" smtClean="0"/>
              <a:t> округа от 26.10.2009 по делу N А03-10350/2007</a:t>
            </a:r>
          </a:p>
        </p:txBody>
      </p:sp>
      <p:pic>
        <p:nvPicPr>
          <p:cNvPr id="26626" name="Picture 2"/>
          <p:cNvPicPr>
            <a:picLocks noChangeAspect="1" noChangeArrowheads="1"/>
          </p:cNvPicPr>
          <p:nvPr/>
        </p:nvPicPr>
        <p:blipFill>
          <a:blip r:embed="rId2" cstate="print"/>
          <a:srcRect/>
          <a:stretch>
            <a:fillRect/>
          </a:stretch>
        </p:blipFill>
        <p:spPr bwMode="auto">
          <a:xfrm>
            <a:off x="815307" y="1556792"/>
            <a:ext cx="10613242" cy="38884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928670"/>
            <a:ext cx="3377848" cy="400110"/>
          </a:xfrm>
          <a:prstGeom prst="rect">
            <a:avLst/>
          </a:prstGeom>
        </p:spPr>
        <p:txBody>
          <a:bodyPr wrap="none">
            <a:spAutoFit/>
          </a:bodyPr>
          <a:lstStyle/>
          <a:p>
            <a:r>
              <a:rPr lang="ru-RU" sz="2000" b="1" dirty="0" smtClean="0"/>
              <a:t>НДС: агентский договор</a:t>
            </a:r>
          </a:p>
        </p:txBody>
      </p:sp>
      <p:sp>
        <p:nvSpPr>
          <p:cNvPr id="8" name="Прямоугольник 7"/>
          <p:cNvSpPr/>
          <p:nvPr/>
        </p:nvSpPr>
        <p:spPr>
          <a:xfrm>
            <a:off x="6666637" y="142852"/>
            <a:ext cx="3041217" cy="369332"/>
          </a:xfrm>
          <a:prstGeom prst="rect">
            <a:avLst/>
          </a:prstGeom>
        </p:spPr>
        <p:txBody>
          <a:bodyPr wrap="none">
            <a:spAutoFit/>
          </a:bodyPr>
          <a:lstStyle/>
          <a:p>
            <a:r>
              <a:rPr lang="ru-RU" b="1" dirty="0" smtClean="0">
                <a:solidFill>
                  <a:schemeClr val="bg1"/>
                </a:solidFill>
              </a:rPr>
              <a:t>Коммунальные платежи</a:t>
            </a:r>
            <a:endParaRPr lang="ru-RU" dirty="0">
              <a:solidFill>
                <a:schemeClr val="bg1"/>
              </a:solidFill>
            </a:endParaRPr>
          </a:p>
        </p:txBody>
      </p:sp>
      <p:sp>
        <p:nvSpPr>
          <p:cNvPr id="7" name="Прямоугольник 6"/>
          <p:cNvSpPr/>
          <p:nvPr/>
        </p:nvSpPr>
        <p:spPr>
          <a:xfrm>
            <a:off x="1047579" y="500042"/>
            <a:ext cx="1864613" cy="400110"/>
          </a:xfrm>
          <a:prstGeom prst="rect">
            <a:avLst/>
          </a:prstGeom>
        </p:spPr>
        <p:txBody>
          <a:bodyPr wrap="none">
            <a:spAutoFit/>
          </a:bodyPr>
          <a:lstStyle/>
          <a:p>
            <a:r>
              <a:rPr lang="ru-RU" sz="2000" b="1" dirty="0" smtClean="0"/>
              <a:t>Из зала суда</a:t>
            </a:r>
            <a:endParaRPr lang="ru-RU" sz="2000" dirty="0"/>
          </a:p>
        </p:txBody>
      </p:sp>
      <p:sp>
        <p:nvSpPr>
          <p:cNvPr id="9" name="Прямоугольник 8"/>
          <p:cNvSpPr/>
          <p:nvPr/>
        </p:nvSpPr>
        <p:spPr>
          <a:xfrm>
            <a:off x="1007304" y="4293097"/>
            <a:ext cx="10095256" cy="646331"/>
          </a:xfrm>
          <a:prstGeom prst="rect">
            <a:avLst/>
          </a:prstGeom>
        </p:spPr>
        <p:txBody>
          <a:bodyPr wrap="square">
            <a:spAutoFit/>
          </a:bodyPr>
          <a:lstStyle/>
          <a:p>
            <a:r>
              <a:rPr lang="ru-RU" b="1" dirty="0" smtClean="0"/>
              <a:t>Постановление ФАС </a:t>
            </a:r>
            <a:r>
              <a:rPr lang="ru-RU" b="1" dirty="0" err="1" smtClean="0"/>
              <a:t>Западно-Сибирского</a:t>
            </a:r>
            <a:r>
              <a:rPr lang="ru-RU" b="1" dirty="0" smtClean="0"/>
              <a:t> округа от 26.10.2009 по делу N А03-10350/2007</a:t>
            </a:r>
          </a:p>
        </p:txBody>
      </p:sp>
      <p:pic>
        <p:nvPicPr>
          <p:cNvPr id="27650" name="Picture 2"/>
          <p:cNvPicPr>
            <a:picLocks noChangeAspect="1" noChangeArrowheads="1"/>
          </p:cNvPicPr>
          <p:nvPr/>
        </p:nvPicPr>
        <p:blipFill>
          <a:blip r:embed="rId2" cstate="print"/>
          <a:srcRect/>
          <a:stretch>
            <a:fillRect/>
          </a:stretch>
        </p:blipFill>
        <p:spPr bwMode="auto">
          <a:xfrm>
            <a:off x="911305" y="1628800"/>
            <a:ext cx="10571448" cy="2520280"/>
          </a:xfrm>
          <a:prstGeom prst="rect">
            <a:avLst/>
          </a:prstGeom>
          <a:noFill/>
          <a:ln w="9525">
            <a:noFill/>
            <a:miter lim="800000"/>
            <a:headEnd/>
            <a:tailEnd/>
          </a:ln>
          <a:effectLst/>
        </p:spPr>
      </p:pic>
      <p:sp>
        <p:nvSpPr>
          <p:cNvPr id="10" name="Прямоугольник 9"/>
          <p:cNvSpPr/>
          <p:nvPr/>
        </p:nvSpPr>
        <p:spPr>
          <a:xfrm>
            <a:off x="4122021" y="269209"/>
            <a:ext cx="3999813" cy="461665"/>
          </a:xfrm>
          <a:prstGeom prst="rect">
            <a:avLst/>
          </a:prstGeom>
        </p:spPr>
        <p:txBody>
          <a:bodyPr wrap="none">
            <a:spAutoFit/>
          </a:bodyPr>
          <a:lstStyle/>
          <a:p>
            <a:r>
              <a:rPr lang="ru-RU" sz="2400" b="1" dirty="0" smtClean="0"/>
              <a:t>Коммунальные платежи</a:t>
            </a:r>
            <a:endParaRPr lang="ru-RU" sz="2400"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61864" y="1124744"/>
            <a:ext cx="10666686" cy="3871902"/>
          </a:xfrm>
          <a:prstGeom prst="rect">
            <a:avLst/>
          </a:prstGeom>
          <a:noFill/>
          <a:ln w="9525">
            <a:noFill/>
            <a:miter lim="800000"/>
            <a:headEnd/>
            <a:tailEnd/>
          </a:ln>
          <a:effectLst/>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Объект 2"/>
          <p:cNvSpPr>
            <a:spLocks noGrp="1"/>
          </p:cNvSpPr>
          <p:nvPr>
            <p:ph sz="quarter" idx="4294967295"/>
          </p:nvPr>
        </p:nvSpPr>
        <p:spPr>
          <a:xfrm>
            <a:off x="761864" y="1285861"/>
            <a:ext cx="11041213" cy="3475567"/>
          </a:xfrm>
          <a:prstGeom prst="rect">
            <a:avLst/>
          </a:prstGeom>
        </p:spPr>
        <p:txBody>
          <a:bodyPr>
            <a:noAutofit/>
          </a:bodyPr>
          <a:lstStyle/>
          <a:p>
            <a:pPr marL="44450" indent="0">
              <a:buFont typeface="Georgia" pitchFamily="18" charset="0"/>
              <a:buNone/>
            </a:pPr>
            <a:r>
              <a:rPr lang="ru-RU" altLang="ru-RU" sz="1800" b="1" dirty="0" smtClean="0">
                <a:solidFill>
                  <a:schemeClr val="tx1"/>
                </a:solidFill>
              </a:rPr>
              <a:t>Фрагмент условия договора комиссии о сроке </a:t>
            </a:r>
          </a:p>
          <a:p>
            <a:pPr marL="44450" indent="0">
              <a:buFont typeface="Georgia" pitchFamily="18" charset="0"/>
              <a:buNone/>
            </a:pPr>
            <a:r>
              <a:rPr lang="ru-RU" altLang="ru-RU" sz="1800" b="1" dirty="0" smtClean="0">
                <a:solidFill>
                  <a:schemeClr val="tx1"/>
                </a:solidFill>
              </a:rPr>
              <a:t>сдачи отчета </a:t>
            </a:r>
          </a:p>
          <a:p>
            <a:pPr marL="44450" indent="0">
              <a:buFont typeface="Georgia" pitchFamily="18" charset="0"/>
              <a:buNone/>
            </a:pPr>
            <a:r>
              <a:rPr lang="ru-RU" altLang="ru-RU" sz="1800" dirty="0" smtClean="0">
                <a:solidFill>
                  <a:schemeClr val="tx1"/>
                </a:solidFill>
              </a:rPr>
              <a:t>(вариант 1)</a:t>
            </a:r>
          </a:p>
          <a:p>
            <a:pPr marL="44450" indent="0">
              <a:buFont typeface="Georgia" pitchFamily="18" charset="0"/>
              <a:buNone/>
            </a:pPr>
            <a:r>
              <a:rPr lang="ru-RU" altLang="ru-RU" sz="1800" dirty="0" smtClean="0">
                <a:solidFill>
                  <a:schemeClr val="tx1"/>
                </a:solidFill>
              </a:rPr>
              <a:t> </a:t>
            </a:r>
            <a:r>
              <a:rPr lang="ru-RU" altLang="ru-RU" sz="1800" i="1" dirty="0" smtClean="0">
                <a:solidFill>
                  <a:schemeClr val="tx1"/>
                </a:solidFill>
              </a:rPr>
              <a:t>«…                                                             </a:t>
            </a:r>
          </a:p>
          <a:p>
            <a:pPr marL="44450" indent="0">
              <a:buFont typeface="Georgia" pitchFamily="18" charset="0"/>
              <a:buNone/>
            </a:pPr>
            <a:r>
              <a:rPr lang="ru-RU" altLang="ru-RU" sz="1800" i="1" dirty="0" smtClean="0">
                <a:solidFill>
                  <a:schemeClr val="tx1"/>
                </a:solidFill>
              </a:rPr>
              <a:t>3.5.  Комиссионер обязан представлять отчеты</a:t>
            </a:r>
          </a:p>
          <a:p>
            <a:pPr marL="44450" indent="0">
              <a:buFont typeface="Georgia" pitchFamily="18" charset="0"/>
              <a:buNone/>
            </a:pPr>
            <a:r>
              <a:rPr lang="ru-RU" altLang="ru-RU" sz="1800" i="1" dirty="0" smtClean="0">
                <a:solidFill>
                  <a:schemeClr val="tx1"/>
                </a:solidFill>
              </a:rPr>
              <a:t> комитенту в течение пяти рабочих дней по окончании каждого месяца.</a:t>
            </a:r>
          </a:p>
          <a:p>
            <a:pPr marL="44450" indent="0">
              <a:buFont typeface="Georgia" pitchFamily="18" charset="0"/>
              <a:buNone/>
            </a:pPr>
            <a:r>
              <a:rPr lang="ru-RU" altLang="ru-RU" sz="1800" i="1" dirty="0" smtClean="0">
                <a:solidFill>
                  <a:schemeClr val="tx1"/>
                </a:solidFill>
              </a:rPr>
              <a:t>  …» </a:t>
            </a:r>
          </a:p>
          <a:p>
            <a:pPr marL="44450" indent="0">
              <a:buFont typeface="Georgia" pitchFamily="18" charset="0"/>
              <a:buNone/>
            </a:pPr>
            <a:endParaRPr lang="ru-RU" altLang="ru-RU" sz="1800" i="1" dirty="0" smtClean="0">
              <a:solidFill>
                <a:schemeClr val="tx1"/>
              </a:solidFill>
            </a:endParaRPr>
          </a:p>
          <a:p>
            <a:pPr marL="44450" indent="0">
              <a:buFont typeface="Georgia" pitchFamily="18" charset="0"/>
              <a:buNone/>
            </a:pPr>
            <a:r>
              <a:rPr lang="ru-RU" altLang="ru-RU" sz="1800" i="1" dirty="0" smtClean="0">
                <a:solidFill>
                  <a:schemeClr val="tx1"/>
                </a:solidFill>
              </a:rPr>
              <a:t> </a:t>
            </a:r>
            <a:r>
              <a:rPr lang="ru-RU" altLang="ru-RU" sz="1800" dirty="0" smtClean="0">
                <a:solidFill>
                  <a:schemeClr val="tx1"/>
                </a:solidFill>
              </a:rPr>
              <a:t>(вариант 2)</a:t>
            </a:r>
          </a:p>
          <a:p>
            <a:pPr marL="44450" indent="0">
              <a:buFont typeface="Georgia" pitchFamily="18" charset="0"/>
              <a:buNone/>
            </a:pPr>
            <a:r>
              <a:rPr lang="ru-RU" altLang="ru-RU" sz="1800" i="1" dirty="0" smtClean="0">
                <a:solidFill>
                  <a:schemeClr val="tx1"/>
                </a:solidFill>
              </a:rPr>
              <a:t>«...                                                                  </a:t>
            </a:r>
          </a:p>
          <a:p>
            <a:pPr marL="44450" indent="0">
              <a:buFont typeface="Georgia" pitchFamily="18" charset="0"/>
              <a:buNone/>
            </a:pPr>
            <a:r>
              <a:rPr lang="ru-RU" altLang="ru-RU" sz="1800" i="1" dirty="0" smtClean="0">
                <a:solidFill>
                  <a:schemeClr val="tx1"/>
                </a:solidFill>
              </a:rPr>
              <a:t> 3.5. Комиссионер обязан, исполнив поручение комитента, в течение пяти рабочих дней представить отчет.                                          </a:t>
            </a:r>
          </a:p>
          <a:p>
            <a:pPr marL="44450" indent="0">
              <a:buFont typeface="Georgia" pitchFamily="18" charset="0"/>
              <a:buNone/>
            </a:pPr>
            <a:r>
              <a:rPr lang="ru-RU" altLang="ru-RU" sz="1800" i="1" dirty="0" smtClean="0">
                <a:solidFill>
                  <a:schemeClr val="tx1"/>
                </a:solidFill>
              </a:rPr>
              <a:t>  ...»</a:t>
            </a:r>
          </a:p>
        </p:txBody>
      </p:sp>
    </p:spTree>
    <p:extLst>
      <p:ext uri="{BB962C8B-B14F-4D97-AF65-F5344CB8AC3E}">
        <p14:creationId xmlns:p14="http://schemas.microsoft.com/office/powerpoint/2010/main" val="310863443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1785926"/>
            <a:ext cx="9714303" cy="1200329"/>
          </a:xfrm>
          <a:prstGeom prst="rect">
            <a:avLst/>
          </a:prstGeom>
          <a:ln>
            <a:solidFill>
              <a:schemeClr val="accent1"/>
            </a:solidFill>
          </a:ln>
        </p:spPr>
        <p:txBody>
          <a:bodyPr wrap="square">
            <a:spAutoFit/>
          </a:bodyPr>
          <a:lstStyle/>
          <a:p>
            <a:r>
              <a:rPr lang="ru-RU" dirty="0" smtClean="0"/>
              <a:t>Отчет не является доказательством исполнения агентом своих обязательств, если в нем не указано, какая именно работа проводилась агентом, и при этом не представлены первичные бухгалтерские документы, подтверждающие расходы, связанные с исполнением агентского договора.</a:t>
            </a:r>
          </a:p>
        </p:txBody>
      </p:sp>
      <p:sp>
        <p:nvSpPr>
          <p:cNvPr id="8" name="Прямоугольник 7"/>
          <p:cNvSpPr/>
          <p:nvPr/>
        </p:nvSpPr>
        <p:spPr>
          <a:xfrm>
            <a:off x="1047578" y="785795"/>
            <a:ext cx="6095207" cy="461665"/>
          </a:xfrm>
          <a:prstGeom prst="rect">
            <a:avLst/>
          </a:prstGeom>
        </p:spPr>
        <p:txBody>
          <a:bodyPr>
            <a:spAutoFit/>
          </a:bodyPr>
          <a:lstStyle/>
          <a:p>
            <a:r>
              <a:rPr lang="ru-RU" sz="2400" b="1" dirty="0" smtClean="0"/>
              <a:t>ВАЖНО!</a:t>
            </a:r>
            <a:endParaRPr lang="ru-RU" sz="2400" b="1"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52340" y="1714488"/>
            <a:ext cx="10190495" cy="3409950"/>
          </a:xfrm>
          <a:prstGeom prst="rect">
            <a:avLst/>
          </a:prstGeom>
          <a:noFill/>
          <a:ln w="9525">
            <a:noFill/>
            <a:miter lim="800000"/>
            <a:headEnd/>
            <a:tailEnd/>
          </a:ln>
          <a:effectLst/>
        </p:spPr>
      </p:pic>
      <p:sp>
        <p:nvSpPr>
          <p:cNvPr id="5" name="Прямоугольник 4"/>
          <p:cNvSpPr/>
          <p:nvPr/>
        </p:nvSpPr>
        <p:spPr>
          <a:xfrm>
            <a:off x="952340" y="5357827"/>
            <a:ext cx="10380971" cy="646331"/>
          </a:xfrm>
          <a:prstGeom prst="rect">
            <a:avLst/>
          </a:prstGeom>
        </p:spPr>
        <p:txBody>
          <a:bodyPr wrap="square">
            <a:spAutoFit/>
          </a:bodyPr>
          <a:lstStyle/>
          <a:p>
            <a:r>
              <a:rPr lang="ru-RU" b="1" dirty="0" smtClean="0"/>
              <a:t>Постановление Арбитражного суда </a:t>
            </a:r>
            <a:r>
              <a:rPr lang="ru-RU" b="1" dirty="0" err="1" smtClean="0"/>
              <a:t>Северо-Кавказского</a:t>
            </a:r>
            <a:r>
              <a:rPr lang="ru-RU" b="1" dirty="0" smtClean="0"/>
              <a:t> округа от 09.10.2019 N Ф08-8778/2019 по делу N А53-34157/2017</a:t>
            </a:r>
          </a:p>
        </p:txBody>
      </p:sp>
      <p:sp>
        <p:nvSpPr>
          <p:cNvPr id="4" name="Прямоугольник 3"/>
          <p:cNvSpPr/>
          <p:nvPr/>
        </p:nvSpPr>
        <p:spPr>
          <a:xfrm>
            <a:off x="1047579" y="500042"/>
            <a:ext cx="1864613" cy="400110"/>
          </a:xfrm>
          <a:prstGeom prst="rect">
            <a:avLst/>
          </a:prstGeom>
        </p:spPr>
        <p:txBody>
          <a:bodyPr wrap="none">
            <a:spAutoFit/>
          </a:bodyPr>
          <a:lstStyle/>
          <a:p>
            <a:r>
              <a:rPr lang="ru-RU" sz="2000" b="1" dirty="0" smtClean="0"/>
              <a:t>Из зала суда</a:t>
            </a:r>
            <a:endParaRPr lang="ru-RU" sz="2000" dirty="0"/>
          </a:p>
        </p:txBody>
      </p:sp>
      <p:sp>
        <p:nvSpPr>
          <p:cNvPr id="6" name="Прямоугольник 5"/>
          <p:cNvSpPr/>
          <p:nvPr/>
        </p:nvSpPr>
        <p:spPr>
          <a:xfrm>
            <a:off x="952340" y="1071547"/>
            <a:ext cx="7877478" cy="461665"/>
          </a:xfrm>
          <a:prstGeom prst="rect">
            <a:avLst/>
          </a:prstGeom>
        </p:spPr>
        <p:txBody>
          <a:bodyPr wrap="none">
            <a:spAutoFit/>
          </a:bodyPr>
          <a:lstStyle/>
          <a:p>
            <a:r>
              <a:rPr lang="ru-RU" sz="2400" b="1" dirty="0" smtClean="0"/>
              <a:t>Как подтвердить расходы, понесенные агентом</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cstate="print"/>
          <a:srcRect/>
          <a:stretch>
            <a:fillRect/>
          </a:stretch>
        </p:blipFill>
        <p:spPr bwMode="auto">
          <a:xfrm>
            <a:off x="815307" y="1340768"/>
            <a:ext cx="10476252" cy="3871332"/>
          </a:xfrm>
          <a:prstGeom prst="rect">
            <a:avLst/>
          </a:prstGeom>
          <a:noFill/>
          <a:ln w="9525">
            <a:noFill/>
            <a:miter lim="800000"/>
            <a:headEnd/>
            <a:tailEnd/>
          </a:ln>
          <a:effectLst/>
        </p:spPr>
      </p:pic>
      <p:sp>
        <p:nvSpPr>
          <p:cNvPr id="5" name="Прямоугольник 4"/>
          <p:cNvSpPr/>
          <p:nvPr/>
        </p:nvSpPr>
        <p:spPr>
          <a:xfrm>
            <a:off x="857102" y="785795"/>
            <a:ext cx="6095207" cy="461665"/>
          </a:xfrm>
          <a:prstGeom prst="rect">
            <a:avLst/>
          </a:prstGeom>
        </p:spPr>
        <p:txBody>
          <a:bodyPr>
            <a:spAutoFit/>
          </a:bodyPr>
          <a:lstStyle/>
          <a:p>
            <a:r>
              <a:rPr lang="ru-RU" sz="2400" b="1" dirty="0" smtClean="0"/>
              <a:t>Акт отчет не заменяет</a:t>
            </a:r>
            <a:endParaRPr lang="ru-RU" sz="2400" dirty="0"/>
          </a:p>
        </p:txBody>
      </p:sp>
      <p:sp>
        <p:nvSpPr>
          <p:cNvPr id="6" name="Прямоугольник 5"/>
          <p:cNvSpPr/>
          <p:nvPr/>
        </p:nvSpPr>
        <p:spPr>
          <a:xfrm>
            <a:off x="857102" y="5429265"/>
            <a:ext cx="10285733" cy="646331"/>
          </a:xfrm>
          <a:prstGeom prst="rect">
            <a:avLst/>
          </a:prstGeom>
        </p:spPr>
        <p:txBody>
          <a:bodyPr wrap="square">
            <a:spAutoFit/>
          </a:bodyPr>
          <a:lstStyle/>
          <a:p>
            <a:r>
              <a:rPr lang="ru-RU" b="1" dirty="0" smtClean="0"/>
              <a:t>Постановление ФАС </a:t>
            </a:r>
            <a:r>
              <a:rPr lang="ru-RU" b="1" dirty="0" err="1" smtClean="0"/>
              <a:t>Западно</a:t>
            </a:r>
            <a:r>
              <a:rPr lang="ru-RU" b="1" dirty="0" smtClean="0"/>
              <a:t> - Сибирского округа от 08.09.2010 по делу N А75-10463/2009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6476160" y="142852"/>
            <a:ext cx="2664512" cy="369332"/>
          </a:xfrm>
          <a:prstGeom prst="rect">
            <a:avLst/>
          </a:prstGeom>
        </p:spPr>
        <p:txBody>
          <a:bodyPr wrap="none">
            <a:spAutoFit/>
          </a:bodyPr>
          <a:lstStyle/>
          <a:p>
            <a:r>
              <a:rPr lang="ru-RU" b="1" dirty="0" smtClean="0">
                <a:solidFill>
                  <a:schemeClr val="bg1"/>
                </a:solidFill>
              </a:rPr>
              <a:t>Признание расходов</a:t>
            </a:r>
            <a:endParaRPr lang="ru-RU" dirty="0">
              <a:solidFill>
                <a:schemeClr val="bg1"/>
              </a:solidFill>
            </a:endParaRPr>
          </a:p>
        </p:txBody>
      </p:sp>
      <p:sp>
        <p:nvSpPr>
          <p:cNvPr id="8" name="Прямоугольник 7"/>
          <p:cNvSpPr/>
          <p:nvPr/>
        </p:nvSpPr>
        <p:spPr>
          <a:xfrm>
            <a:off x="1047579" y="857232"/>
            <a:ext cx="3167855" cy="400110"/>
          </a:xfrm>
          <a:prstGeom prst="rect">
            <a:avLst/>
          </a:prstGeom>
        </p:spPr>
        <p:txBody>
          <a:bodyPr wrap="none">
            <a:spAutoFit/>
          </a:bodyPr>
          <a:lstStyle/>
          <a:p>
            <a:r>
              <a:rPr lang="ru-RU" sz="2000" b="1" dirty="0" smtClean="0"/>
              <a:t>Есть ли альтернатива?</a:t>
            </a:r>
            <a:endParaRPr lang="ru-RU" sz="2000" dirty="0"/>
          </a:p>
        </p:txBody>
      </p:sp>
      <p:pic>
        <p:nvPicPr>
          <p:cNvPr id="5122" name="Picture 2"/>
          <p:cNvPicPr>
            <a:picLocks noChangeAspect="1" noChangeArrowheads="1"/>
          </p:cNvPicPr>
          <p:nvPr/>
        </p:nvPicPr>
        <p:blipFill>
          <a:blip r:embed="rId2" cstate="print"/>
          <a:srcRect/>
          <a:stretch>
            <a:fillRect/>
          </a:stretch>
        </p:blipFill>
        <p:spPr bwMode="auto">
          <a:xfrm>
            <a:off x="857102" y="1257342"/>
            <a:ext cx="10518004" cy="3683826"/>
          </a:xfrm>
          <a:prstGeom prst="rect">
            <a:avLst/>
          </a:prstGeom>
          <a:noFill/>
          <a:ln w="9525">
            <a:noFill/>
            <a:miter lim="800000"/>
            <a:headEnd/>
            <a:tailEnd/>
          </a:ln>
          <a:effectLst/>
        </p:spPr>
      </p:pic>
      <p:sp>
        <p:nvSpPr>
          <p:cNvPr id="7" name="Прямоугольник 6"/>
          <p:cNvSpPr/>
          <p:nvPr/>
        </p:nvSpPr>
        <p:spPr>
          <a:xfrm>
            <a:off x="952340" y="5072074"/>
            <a:ext cx="9904780" cy="369332"/>
          </a:xfrm>
          <a:prstGeom prst="rect">
            <a:avLst/>
          </a:prstGeom>
        </p:spPr>
        <p:txBody>
          <a:bodyPr wrap="square">
            <a:spAutoFit/>
          </a:bodyPr>
          <a:lstStyle/>
          <a:p>
            <a:r>
              <a:rPr lang="ru-RU" b="1" dirty="0" smtClean="0"/>
              <a:t>Письмо ФНС РФ от 14.09.2010 N ШС-37-3/11158@</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1142817" y="928671"/>
            <a:ext cx="9619065" cy="4993217"/>
          </a:xfrm>
          <a:prstGeom prst="rect">
            <a:avLst/>
          </a:prstGeom>
          <a:noFill/>
        </p:spPr>
      </p:pic>
    </p:spTree>
    <p:extLst>
      <p:ext uri="{BB962C8B-B14F-4D97-AF65-F5344CB8AC3E}">
        <p14:creationId xmlns:p14="http://schemas.microsoft.com/office/powerpoint/2010/main" val="273954929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761864" y="857233"/>
            <a:ext cx="10332251" cy="5505451"/>
          </a:xfrm>
          <a:prstGeom prst="rect">
            <a:avLst/>
          </a:prstGeom>
          <a:noFill/>
        </p:spPr>
      </p:pic>
    </p:spTree>
    <p:extLst>
      <p:ext uri="{BB962C8B-B14F-4D97-AF65-F5344CB8AC3E}">
        <p14:creationId xmlns:p14="http://schemas.microsoft.com/office/powerpoint/2010/main" val="276461412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952340" y="1142985"/>
            <a:ext cx="10190495" cy="4705349"/>
          </a:xfrm>
          <a:prstGeom prst="rect">
            <a:avLst/>
          </a:prstGeom>
          <a:noFill/>
        </p:spPr>
      </p:pic>
    </p:spTree>
    <p:extLst>
      <p:ext uri="{BB962C8B-B14F-4D97-AF65-F5344CB8AC3E}">
        <p14:creationId xmlns:p14="http://schemas.microsoft.com/office/powerpoint/2010/main" val="129871028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817" y="785794"/>
            <a:ext cx="10150081" cy="1143000"/>
          </a:xfrm>
        </p:spPr>
        <p:txBody>
          <a:bodyPr>
            <a:normAutofit fontScale="90000"/>
          </a:bodyPr>
          <a:lstStyle/>
          <a:p>
            <a:pPr algn="l"/>
            <a:r>
              <a:rPr sz="2700" b="1" dirty="0" err="1">
                <a:solidFill>
                  <a:schemeClr val="tx1"/>
                </a:solidFill>
                <a:effectLst/>
              </a:rPr>
              <a:t>Что</a:t>
            </a:r>
            <a:r>
              <a:rPr sz="2700" b="1" dirty="0">
                <a:solidFill>
                  <a:schemeClr val="tx1"/>
                </a:solidFill>
                <a:effectLst/>
              </a:rPr>
              <a:t> </a:t>
            </a:r>
            <a:r>
              <a:rPr sz="2700" b="1" dirty="0" err="1">
                <a:solidFill>
                  <a:schemeClr val="tx1"/>
                </a:solidFill>
                <a:effectLst/>
              </a:rPr>
              <a:t>может</a:t>
            </a:r>
            <a:r>
              <a:rPr sz="2700" b="1" dirty="0">
                <a:solidFill>
                  <a:schemeClr val="tx1"/>
                </a:solidFill>
                <a:effectLst/>
              </a:rPr>
              <a:t> </a:t>
            </a:r>
            <a:r>
              <a:rPr sz="2700" b="1" dirty="0" err="1">
                <a:solidFill>
                  <a:schemeClr val="tx1"/>
                </a:solidFill>
                <a:effectLst/>
              </a:rPr>
              <a:t>пойти</a:t>
            </a:r>
            <a:r>
              <a:rPr sz="2700" b="1" dirty="0">
                <a:solidFill>
                  <a:schemeClr val="tx1"/>
                </a:solidFill>
                <a:effectLst/>
              </a:rPr>
              <a:t> </a:t>
            </a:r>
            <a:r>
              <a:rPr sz="2700" b="1" dirty="0" err="1">
                <a:solidFill>
                  <a:schemeClr val="tx1"/>
                </a:solidFill>
                <a:effectLst/>
              </a:rPr>
              <a:t>не</a:t>
            </a:r>
            <a:r>
              <a:rPr sz="2700" b="1" dirty="0">
                <a:solidFill>
                  <a:schemeClr val="tx1"/>
                </a:solidFill>
                <a:effectLst/>
              </a:rPr>
              <a:t> </a:t>
            </a:r>
            <a:r>
              <a:rPr sz="2700" b="1" dirty="0" err="1">
                <a:solidFill>
                  <a:schemeClr val="tx1"/>
                </a:solidFill>
                <a:effectLst/>
              </a:rPr>
              <a:t>так</a:t>
            </a:r>
            <a:r>
              <a:rPr sz="2700" b="1" dirty="0">
                <a:solidFill>
                  <a:schemeClr val="tx1"/>
                </a:solidFill>
                <a:effectLst/>
              </a:rPr>
              <a:t>?</a:t>
            </a:r>
            <a:br>
              <a:rPr sz="2700" b="1" dirty="0">
                <a:solidFill>
                  <a:schemeClr val="tx1"/>
                </a:solidFill>
                <a:effectLst/>
              </a:rPr>
            </a:br>
            <a:r>
              <a:rPr lang="ru-RU" sz="2000" dirty="0">
                <a:solidFill>
                  <a:schemeClr val="tx1"/>
                </a:solidFill>
                <a:effectLst/>
              </a:rPr>
              <a:t/>
            </a:r>
            <a:br>
              <a:rPr lang="ru-RU" sz="2000" dirty="0">
                <a:solidFill>
                  <a:schemeClr val="tx1"/>
                </a:solidFill>
                <a:effectLst/>
              </a:rPr>
            </a:br>
            <a:r>
              <a:rPr lang="ru-RU" sz="2000" b="1" dirty="0">
                <a:solidFill>
                  <a:schemeClr val="tx1"/>
                </a:solidFill>
                <a:effectLst/>
              </a:rPr>
              <a:t> </a:t>
            </a:r>
            <a:r>
              <a:rPr lang="ru-RU" sz="2000" dirty="0">
                <a:solidFill>
                  <a:schemeClr val="tx1"/>
                </a:solidFill>
              </a:rPr>
              <a:t/>
            </a:r>
            <a:br>
              <a:rPr lang="ru-RU" sz="2000" dirty="0">
                <a:solidFill>
                  <a:schemeClr val="tx1"/>
                </a:solidFill>
              </a:rPr>
            </a:br>
            <a:endParaRPr lang="ru-RU" sz="2000" dirty="0">
              <a:solidFill>
                <a:schemeClr val="tx1"/>
              </a:solidFill>
            </a:endParaRPr>
          </a:p>
        </p:txBody>
      </p:sp>
      <p:sp>
        <p:nvSpPr>
          <p:cNvPr id="3" name="Объект 2"/>
          <p:cNvSpPr>
            <a:spLocks noGrp="1"/>
          </p:cNvSpPr>
          <p:nvPr>
            <p:ph idx="1"/>
          </p:nvPr>
        </p:nvSpPr>
        <p:spPr>
          <a:xfrm>
            <a:off x="1047578" y="1500175"/>
            <a:ext cx="9923751" cy="4525963"/>
          </a:xfrm>
        </p:spPr>
        <p:txBody>
          <a:bodyPr/>
          <a:lstStyle/>
          <a:p>
            <a:r>
              <a:rPr lang="ru-RU" sz="1600" dirty="0" smtClean="0"/>
              <a:t>Нет обоснования выбора агента.</a:t>
            </a:r>
          </a:p>
          <a:p>
            <a:r>
              <a:rPr lang="ru-RU" sz="1600" dirty="0" smtClean="0"/>
              <a:t>Не велась переписка между агентом и контрагентами предприятия (запрашивается журнал входящей корреспонденции покупателя).</a:t>
            </a:r>
          </a:p>
          <a:p>
            <a:r>
              <a:rPr lang="ru-RU" sz="1600" dirty="0" smtClean="0"/>
              <a:t>Не велась переписка между агентом и принципалом.</a:t>
            </a:r>
          </a:p>
          <a:p>
            <a:r>
              <a:rPr lang="ru-RU" sz="1600" dirty="0" smtClean="0"/>
              <a:t>Наличие переписки между принципалом и покупателем (при обстоятельствах, сформулированных в п.2,3).</a:t>
            </a:r>
          </a:p>
          <a:p>
            <a:r>
              <a:rPr lang="ru-RU" sz="1600" dirty="0" smtClean="0"/>
              <a:t>Согласно протоколов допроса, работники контрагентов не вели переговоры с агентом.</a:t>
            </a:r>
          </a:p>
          <a:p>
            <a:r>
              <a:rPr lang="ru-RU" sz="1600" dirty="0" smtClean="0"/>
              <a:t>Согласно протоколов допроса, работники принципала не вели переговоров с агентом, самостоятельно занимались отношениям с контрагентами.</a:t>
            </a:r>
          </a:p>
          <a:p>
            <a:r>
              <a:rPr lang="ru-RU" sz="1600" dirty="0" smtClean="0"/>
              <a:t>Наличие отношений между принципалом и контрагентом до появления агента.</a:t>
            </a:r>
          </a:p>
          <a:p>
            <a:endParaRPr lang="ru-RU" sz="1600" dirty="0"/>
          </a:p>
        </p:txBody>
      </p:sp>
    </p:spTree>
    <p:extLst>
      <p:ext uri="{BB962C8B-B14F-4D97-AF65-F5344CB8AC3E}">
        <p14:creationId xmlns:p14="http://schemas.microsoft.com/office/powerpoint/2010/main" val="381947290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817" y="714356"/>
            <a:ext cx="8543837" cy="1143000"/>
          </a:xfrm>
        </p:spPr>
        <p:txBody>
          <a:bodyPr>
            <a:normAutofit fontScale="90000"/>
          </a:bodyPr>
          <a:lstStyle/>
          <a:p>
            <a:pPr algn="l"/>
            <a:r>
              <a:rPr lang="ru-RU" sz="2000" b="1" dirty="0">
                <a:solidFill>
                  <a:schemeClr val="tx1"/>
                </a:solidFill>
              </a:rPr>
              <a:t/>
            </a:r>
            <a:br>
              <a:rPr lang="ru-RU" sz="2000" b="1" dirty="0">
                <a:solidFill>
                  <a:schemeClr val="tx1"/>
                </a:solidFill>
              </a:rPr>
            </a:br>
            <a:r>
              <a:rPr lang="ru-RU" sz="2700" b="1" dirty="0" smtClean="0">
                <a:solidFill>
                  <a:schemeClr val="tx1"/>
                </a:solidFill>
                <a:effectLst/>
              </a:rPr>
              <a:t>Переквалификация в договор купли- продажи</a:t>
            </a:r>
            <a:r>
              <a:rPr lang="ru-RU" sz="2700" dirty="0">
                <a:solidFill>
                  <a:schemeClr val="tx1"/>
                </a:solidFill>
                <a:effectLst/>
              </a:rPr>
              <a:t/>
            </a:r>
            <a:br>
              <a:rPr lang="ru-RU" sz="2700" dirty="0">
                <a:solidFill>
                  <a:schemeClr val="tx1"/>
                </a:solidFill>
                <a:effectLst/>
              </a:rPr>
            </a:br>
            <a:endParaRPr lang="ru-RU" sz="2700" dirty="0">
              <a:solidFill>
                <a:schemeClr val="tx1"/>
              </a:solidFill>
              <a:effectLst/>
            </a:endParaRPr>
          </a:p>
        </p:txBody>
      </p:sp>
      <p:sp>
        <p:nvSpPr>
          <p:cNvPr id="4" name="Объект 3"/>
          <p:cNvSpPr>
            <a:spLocks noGrp="1"/>
          </p:cNvSpPr>
          <p:nvPr>
            <p:ph idx="1"/>
          </p:nvPr>
        </p:nvSpPr>
        <p:spPr>
          <a:xfrm>
            <a:off x="952340" y="1571612"/>
            <a:ext cx="9972635" cy="4525963"/>
          </a:xfrm>
        </p:spPr>
        <p:txBody>
          <a:bodyPr/>
          <a:lstStyle/>
          <a:p>
            <a:pPr marL="0" indent="0">
              <a:buNone/>
            </a:pPr>
            <a:r>
              <a:rPr lang="ru-RU" sz="1400" dirty="0"/>
              <a:t> </a:t>
            </a:r>
            <a:r>
              <a:rPr lang="ru-RU" sz="1600" dirty="0"/>
              <a:t>ООО (применяло УСНО и исчисляло налог с разницы между доходами и расходами) в 2014 году осуществляло деятельность по оптовой и розничной реализации товаров, приобретаемых у ИП на основании договора купли-продажи от 06.01.2012 и с III квартала 2014 года в рамках договора комиссии от 10.01.2014. ИП являлся единственным поставщиком ООО.</a:t>
            </a:r>
          </a:p>
          <a:p>
            <a:pPr marL="0" indent="0">
              <a:buNone/>
            </a:pPr>
            <a:r>
              <a:rPr lang="ru-RU" sz="1600" dirty="0"/>
              <a:t>По соглашению от 20.08.2014 к договору комиссии от 10.01.2014 сумма вознаграждения составляла 1% от объема продаж за квартал на основании отчета комиссионера. Вознаграждение комиссионеру выплачивалось по итогам квартала. Кроме того, этим соглашением было установлено, что оплата поставленного комитентом товара перечисляется на его расчетный счет после реализации товара. Также в данном соглашении оговаривалось, что указанный порядок расчетов распространяется на все партии товара, поставленные комитетом в течение действия договора.</a:t>
            </a:r>
          </a:p>
          <a:p>
            <a:pPr marL="0" indent="0">
              <a:buNone/>
            </a:pPr>
            <a:r>
              <a:rPr lang="ru-RU" sz="1800" b="1" dirty="0" smtClean="0">
                <a:solidFill>
                  <a:schemeClr val="tx1"/>
                </a:solidFill>
              </a:rPr>
              <a:t>Постановлением Арбитражного суда </a:t>
            </a:r>
            <a:r>
              <a:rPr lang="ru-RU" sz="1800" b="1" dirty="0" err="1" smtClean="0">
                <a:solidFill>
                  <a:schemeClr val="tx1"/>
                </a:solidFill>
              </a:rPr>
              <a:t>Восточно-Сибирского</a:t>
            </a:r>
            <a:r>
              <a:rPr lang="ru-RU" sz="1800" b="1" dirty="0" smtClean="0">
                <a:solidFill>
                  <a:schemeClr val="tx1"/>
                </a:solidFill>
              </a:rPr>
              <a:t> округа от 29.05.2019 N Ф02-1926/2019</a:t>
            </a:r>
            <a:endParaRPr lang="ru-RU" sz="1800" dirty="0" smtClean="0">
              <a:solidFill>
                <a:schemeClr val="tx1"/>
              </a:solidFill>
            </a:endParaRPr>
          </a:p>
          <a:p>
            <a:pPr marL="0" indent="0">
              <a:buNone/>
            </a:pPr>
            <a:endParaRPr lang="ru-RU" sz="1600" dirty="0"/>
          </a:p>
        </p:txBody>
      </p:sp>
    </p:spTree>
    <p:extLst>
      <p:ext uri="{BB962C8B-B14F-4D97-AF65-F5344CB8AC3E}">
        <p14:creationId xmlns:p14="http://schemas.microsoft.com/office/powerpoint/2010/main" val="61415109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579" y="571480"/>
            <a:ext cx="8023571" cy="1143000"/>
          </a:xfrm>
        </p:spPr>
        <p:txBody>
          <a:bodyPr>
            <a:normAutofit/>
          </a:bodyPr>
          <a:lstStyle/>
          <a:p>
            <a:pPr algn="l"/>
            <a:r>
              <a:rPr lang="ru-RU" sz="2400" b="1" dirty="0" smtClean="0">
                <a:solidFill>
                  <a:schemeClr val="tx1"/>
                </a:solidFill>
                <a:effectLst/>
              </a:rPr>
              <a:t>Переквалификация в договор купли- продажи</a:t>
            </a:r>
            <a:r>
              <a:rPr lang="ru-RU" sz="2400" dirty="0">
                <a:solidFill>
                  <a:schemeClr val="tx1"/>
                </a:solidFill>
              </a:rPr>
              <a:t/>
            </a:r>
            <a:br>
              <a:rPr lang="ru-RU" sz="2400" dirty="0">
                <a:solidFill>
                  <a:schemeClr val="tx1"/>
                </a:solidFill>
              </a:rPr>
            </a:br>
            <a:endParaRPr lang="ru-RU" sz="1800" dirty="0">
              <a:solidFill>
                <a:schemeClr val="tx1"/>
              </a:solidFill>
              <a:effectLst/>
            </a:endParaRPr>
          </a:p>
        </p:txBody>
      </p:sp>
      <p:sp>
        <p:nvSpPr>
          <p:cNvPr id="4" name="Объект 3"/>
          <p:cNvSpPr>
            <a:spLocks noGrp="1"/>
          </p:cNvSpPr>
          <p:nvPr>
            <p:ph idx="1"/>
          </p:nvPr>
        </p:nvSpPr>
        <p:spPr>
          <a:xfrm>
            <a:off x="952340" y="1523988"/>
            <a:ext cx="10304704" cy="4525963"/>
          </a:xfrm>
        </p:spPr>
        <p:txBody>
          <a:bodyPr>
            <a:noAutofit/>
          </a:bodyPr>
          <a:lstStyle/>
          <a:p>
            <a:pPr marL="0" indent="0">
              <a:buNone/>
            </a:pPr>
            <a:r>
              <a:rPr lang="ru-RU" sz="1800" b="1" dirty="0">
                <a:solidFill>
                  <a:schemeClr val="tx1"/>
                </a:solidFill>
              </a:rPr>
              <a:t>Обстоятельства спорной ситуации</a:t>
            </a:r>
          </a:p>
          <a:p>
            <a:pPr marL="0" indent="0">
              <a:buNone/>
            </a:pPr>
            <a:r>
              <a:rPr lang="ru-RU" sz="1600" dirty="0" smtClean="0"/>
              <a:t>По </a:t>
            </a:r>
            <a:r>
              <a:rPr lang="ru-RU" sz="1600" dirty="0"/>
              <a:t>налоговым декларациям ИФНС установила сумму полученного ООО дохода за 2014 год - </a:t>
            </a:r>
            <a:r>
              <a:rPr lang="ru-RU" sz="1600" b="1" dirty="0"/>
              <a:t>57 557 295 руб</a:t>
            </a:r>
            <a:r>
              <a:rPr lang="ru-RU" sz="1600" dirty="0"/>
              <a:t>. (что соответствовало налоговым регистрам за этот год и оборотам по счетам 50 "Касса", 51 "Расчетный счет", 62 "Расчеты с покупателями"), в том числе комиссионное вознаграждение за III квартал - 149 591,45 руб., за IV квартал - 144 599,47 руб.</a:t>
            </a:r>
          </a:p>
          <a:p>
            <a:pPr marL="0" indent="0">
              <a:buNone/>
            </a:pPr>
            <a:r>
              <a:rPr lang="ru-RU" sz="1600" b="1" dirty="0"/>
              <a:t>Отчеты комиссионера, а также справки о продаже переданных на комиссию товаров </a:t>
            </a:r>
            <a:r>
              <a:rPr lang="ru-RU" sz="1600" dirty="0"/>
              <a:t>за I и II кварталы 2014 года </a:t>
            </a:r>
            <a:r>
              <a:rPr lang="ru-RU" sz="1600" b="1" dirty="0"/>
              <a:t>ООО в ходе проверки не представило.</a:t>
            </a:r>
          </a:p>
          <a:p>
            <a:pPr marL="0" indent="0">
              <a:buNone/>
            </a:pPr>
            <a:r>
              <a:rPr lang="ru-RU" sz="1600" dirty="0"/>
              <a:t>Письмами от 31.12.2014 и от 31.08.2015, направленными в адрес ИП (комитента), ООО </a:t>
            </a:r>
            <a:r>
              <a:rPr lang="ru-RU" sz="1600" b="1" dirty="0"/>
              <a:t>изменило назначение платежа в платежных поручениях за II квартал 2014 года </a:t>
            </a:r>
            <a:r>
              <a:rPr lang="ru-RU" sz="1600" dirty="0"/>
              <a:t>и за 2015 год с </a:t>
            </a:r>
            <a:r>
              <a:rPr lang="ru-RU" sz="1600" b="1" dirty="0"/>
              <a:t>"оплата по договору купли-продажи от 06.01.2012" </a:t>
            </a:r>
            <a:r>
              <a:rPr lang="ru-RU" sz="1600" dirty="0"/>
              <a:t>на </a:t>
            </a:r>
            <a:r>
              <a:rPr lang="ru-RU" sz="1600" b="1" dirty="0"/>
              <a:t>"оплата по договору комиссии от 10.01.2014". </a:t>
            </a:r>
            <a:r>
              <a:rPr lang="ru-RU" sz="1600" dirty="0"/>
              <a:t>При этом сумму комиссионного вознаграждения за I полугодие 2014 года ООО не определило и не представило уточненную декларацию по УСНО за 2014 год</a:t>
            </a:r>
            <a:r>
              <a:rPr lang="ru-RU" sz="1600" dirty="0" smtClean="0"/>
              <a:t>.</a:t>
            </a:r>
            <a:r>
              <a:rPr lang="ru-RU" sz="1600" b="1" dirty="0" smtClean="0">
                <a:solidFill>
                  <a:schemeClr val="tx1"/>
                </a:solidFill>
              </a:rPr>
              <a:t> </a:t>
            </a:r>
          </a:p>
          <a:p>
            <a:pPr marL="0" indent="0">
              <a:buNone/>
            </a:pPr>
            <a:r>
              <a:rPr lang="ru-RU" sz="1800" b="1" dirty="0" smtClean="0">
                <a:solidFill>
                  <a:schemeClr val="tx1"/>
                </a:solidFill>
              </a:rPr>
              <a:t>Постановлением Арбитражного суда </a:t>
            </a:r>
            <a:r>
              <a:rPr lang="ru-RU" sz="1800" b="1" dirty="0" err="1" smtClean="0">
                <a:solidFill>
                  <a:schemeClr val="tx1"/>
                </a:solidFill>
              </a:rPr>
              <a:t>Восточно-Сибирского</a:t>
            </a:r>
            <a:r>
              <a:rPr lang="ru-RU" sz="1800" b="1" dirty="0" smtClean="0">
                <a:solidFill>
                  <a:schemeClr val="tx1"/>
                </a:solidFill>
              </a:rPr>
              <a:t> округа от 29.05.2019 N Ф02-1926/2019</a:t>
            </a:r>
            <a:endParaRPr lang="ru-RU" sz="1800" dirty="0" smtClean="0">
              <a:solidFill>
                <a:schemeClr val="tx1"/>
              </a:solidFill>
            </a:endParaRPr>
          </a:p>
          <a:p>
            <a:pPr marL="0" indent="0">
              <a:buNone/>
            </a:pPr>
            <a:endParaRPr lang="ru-RU" sz="1600" dirty="0"/>
          </a:p>
        </p:txBody>
      </p:sp>
    </p:spTree>
    <p:extLst>
      <p:ext uri="{BB962C8B-B14F-4D97-AF65-F5344CB8AC3E}">
        <p14:creationId xmlns:p14="http://schemas.microsoft.com/office/powerpoint/2010/main" val="2545664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578" y="642918"/>
            <a:ext cx="8159844" cy="1143000"/>
          </a:xfrm>
        </p:spPr>
        <p:txBody>
          <a:bodyPr>
            <a:normAutofit fontScale="90000"/>
          </a:bodyPr>
          <a:lstStyle/>
          <a:p>
            <a:pPr algn="l"/>
            <a:r>
              <a:rPr lang="ru-RU" sz="2000" b="1" dirty="0">
                <a:solidFill>
                  <a:schemeClr val="tx1"/>
                </a:solidFill>
              </a:rPr>
              <a:t/>
            </a:r>
            <a:br>
              <a:rPr lang="ru-RU" sz="2000" b="1" dirty="0">
                <a:solidFill>
                  <a:schemeClr val="tx1"/>
                </a:solidFill>
              </a:rPr>
            </a:br>
            <a:r>
              <a:rPr lang="ru-RU" sz="2700" b="1" dirty="0" smtClean="0">
                <a:solidFill>
                  <a:schemeClr val="tx1"/>
                </a:solidFill>
                <a:effectLst/>
              </a:rPr>
              <a:t>Переквалификация в договор купли- продажи</a:t>
            </a:r>
            <a:r>
              <a:rPr lang="ru-RU" sz="2700" dirty="0">
                <a:solidFill>
                  <a:schemeClr val="tx1"/>
                </a:solidFill>
                <a:effectLst/>
              </a:rPr>
              <a:t/>
            </a:r>
            <a:br>
              <a:rPr lang="ru-RU" sz="2700" dirty="0">
                <a:solidFill>
                  <a:schemeClr val="tx1"/>
                </a:solidFill>
                <a:effectLst/>
              </a:rPr>
            </a:br>
            <a:endParaRPr lang="ru-RU" sz="2700" dirty="0">
              <a:solidFill>
                <a:schemeClr val="tx1"/>
              </a:solidFill>
              <a:effectLst/>
            </a:endParaRPr>
          </a:p>
        </p:txBody>
      </p:sp>
      <p:sp>
        <p:nvSpPr>
          <p:cNvPr id="4" name="Объект 3"/>
          <p:cNvSpPr>
            <a:spLocks noGrp="1"/>
          </p:cNvSpPr>
          <p:nvPr>
            <p:ph idx="1"/>
          </p:nvPr>
        </p:nvSpPr>
        <p:spPr>
          <a:xfrm>
            <a:off x="766614" y="1700808"/>
            <a:ext cx="10801200" cy="4717985"/>
          </a:xfrm>
        </p:spPr>
        <p:txBody>
          <a:bodyPr>
            <a:normAutofit/>
          </a:bodyPr>
          <a:lstStyle/>
          <a:p>
            <a:pPr marL="0" indent="0" algn="just">
              <a:buNone/>
            </a:pPr>
            <a:r>
              <a:rPr lang="ru-RU" sz="2000" b="1" dirty="0">
                <a:solidFill>
                  <a:schemeClr val="tx1"/>
                </a:solidFill>
              </a:rPr>
              <a:t>Обстоятельства спорной </a:t>
            </a:r>
            <a:r>
              <a:rPr lang="ru-RU" sz="2000" b="1" dirty="0" smtClean="0">
                <a:solidFill>
                  <a:schemeClr val="tx1"/>
                </a:solidFill>
              </a:rPr>
              <a:t>ситуации</a:t>
            </a:r>
          </a:p>
          <a:p>
            <a:pPr marL="0" indent="0" algn="just">
              <a:buNone/>
            </a:pPr>
            <a:endParaRPr lang="ru-RU" sz="1600" b="1" dirty="0" smtClean="0">
              <a:solidFill>
                <a:srgbClr val="C00000"/>
              </a:solidFill>
            </a:endParaRPr>
          </a:p>
          <a:p>
            <a:pPr algn="just">
              <a:buFontTx/>
              <a:buChar char="-"/>
            </a:pPr>
            <a:r>
              <a:rPr lang="ru-RU" sz="1600" dirty="0" smtClean="0"/>
              <a:t>ООО </a:t>
            </a:r>
            <a:r>
              <a:rPr lang="ru-RU" sz="1600" b="1" dirty="0"/>
              <a:t>не возвращало комитенту остатки товара, не реализованного в рамках договора комиссии</a:t>
            </a:r>
            <a:r>
              <a:rPr lang="ru-RU" sz="1600" dirty="0"/>
              <a:t>. Как показали должностные лица ООО при допросе, остатки нереализованного товара снимались с реализации по окончании отчетного периода и убирались на склад, где хранились отдельно от остального товара (затраты по хранению остатков несло также ООО). В следующих периодах эти остатки вновь поступали в продажу, но уже по акциям (на распродажах</a:t>
            </a:r>
            <a:r>
              <a:rPr lang="ru-RU" sz="1600" dirty="0" smtClean="0"/>
              <a:t>);</a:t>
            </a:r>
          </a:p>
          <a:p>
            <a:pPr algn="just">
              <a:buFontTx/>
              <a:buChar char="-"/>
            </a:pPr>
            <a:endParaRPr lang="ru-RU" sz="1600" dirty="0"/>
          </a:p>
          <a:p>
            <a:pPr algn="just">
              <a:buFontTx/>
              <a:buChar char="-"/>
            </a:pPr>
            <a:r>
              <a:rPr lang="ru-RU" sz="1600" dirty="0" smtClean="0"/>
              <a:t>ООО</a:t>
            </a:r>
            <a:r>
              <a:rPr lang="ru-RU" sz="1600" dirty="0"/>
              <a:t>, будучи комиссионером, </a:t>
            </a:r>
            <a:r>
              <a:rPr lang="ru-RU" sz="1600" b="1" dirty="0"/>
              <a:t>устанавливало наценку на комиссионный товар при его передаче покупателям</a:t>
            </a:r>
            <a:r>
              <a:rPr lang="ru-RU" sz="1600" dirty="0"/>
              <a:t>. Причем отличие в цене было выявлено как в большую, так и в меньшую сторону</a:t>
            </a:r>
            <a:r>
              <a:rPr lang="ru-RU" sz="1600" dirty="0" smtClean="0"/>
              <a:t>;</a:t>
            </a:r>
          </a:p>
          <a:p>
            <a:pPr algn="just">
              <a:buFontTx/>
              <a:buChar char="-"/>
            </a:pPr>
            <a:endParaRPr lang="ru-RU" sz="1600" dirty="0" smtClean="0"/>
          </a:p>
          <a:p>
            <a:pPr algn="just">
              <a:buNone/>
            </a:pPr>
            <a:r>
              <a:rPr lang="ru-RU" sz="2000" b="1" dirty="0" smtClean="0">
                <a:solidFill>
                  <a:schemeClr val="tx1"/>
                </a:solidFill>
              </a:rPr>
              <a:t>Постановлением Арбитражного суда </a:t>
            </a:r>
            <a:r>
              <a:rPr lang="ru-RU" sz="2000" b="1" dirty="0" err="1" smtClean="0">
                <a:solidFill>
                  <a:schemeClr val="tx1"/>
                </a:solidFill>
              </a:rPr>
              <a:t>Восточно-Сибирского</a:t>
            </a:r>
            <a:r>
              <a:rPr lang="ru-RU" sz="2000" b="1" dirty="0" smtClean="0">
                <a:solidFill>
                  <a:schemeClr val="tx1"/>
                </a:solidFill>
              </a:rPr>
              <a:t> округа от 29.05.2019 N Ф02-1926/2019</a:t>
            </a:r>
            <a:endParaRPr lang="ru-RU" sz="2000" dirty="0"/>
          </a:p>
        </p:txBody>
      </p:sp>
    </p:spTree>
    <p:extLst>
      <p:ext uri="{BB962C8B-B14F-4D97-AF65-F5344CB8AC3E}">
        <p14:creationId xmlns:p14="http://schemas.microsoft.com/office/powerpoint/2010/main" val="83694919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578" y="500042"/>
            <a:ext cx="10000018" cy="1143000"/>
          </a:xfrm>
        </p:spPr>
        <p:txBody>
          <a:bodyPr>
            <a:noAutofit/>
          </a:bodyPr>
          <a:lstStyle/>
          <a:p>
            <a:pPr algn="l"/>
            <a:r>
              <a:rPr lang="ru-RU" sz="2400" b="1" dirty="0">
                <a:solidFill>
                  <a:schemeClr val="tx1"/>
                </a:solidFill>
              </a:rPr>
              <a:t/>
            </a:r>
            <a:br>
              <a:rPr lang="ru-RU" sz="2400" b="1" dirty="0">
                <a:solidFill>
                  <a:schemeClr val="tx1"/>
                </a:solidFill>
              </a:rPr>
            </a:br>
            <a:r>
              <a:rPr lang="ru-RU" sz="2800" b="1" dirty="0" smtClean="0">
                <a:solidFill>
                  <a:schemeClr val="tx1"/>
                </a:solidFill>
                <a:effectLst/>
              </a:rPr>
              <a:t>Переквалификация в договор купли- продажи</a:t>
            </a:r>
            <a:r>
              <a:rPr lang="ru-RU" sz="2800" dirty="0">
                <a:solidFill>
                  <a:schemeClr val="tx1"/>
                </a:solidFill>
                <a:effectLst/>
              </a:rPr>
              <a:t/>
            </a:r>
            <a:br>
              <a:rPr lang="ru-RU" sz="2800" dirty="0">
                <a:solidFill>
                  <a:schemeClr val="tx1"/>
                </a:solidFill>
                <a:effectLst/>
              </a:rPr>
            </a:br>
            <a:endParaRPr lang="ru-RU" sz="2800" dirty="0">
              <a:solidFill>
                <a:schemeClr val="tx1"/>
              </a:solidFill>
              <a:effectLst/>
            </a:endParaRPr>
          </a:p>
        </p:txBody>
      </p:sp>
      <p:sp>
        <p:nvSpPr>
          <p:cNvPr id="4" name="Объект 3"/>
          <p:cNvSpPr>
            <a:spLocks noGrp="1"/>
          </p:cNvSpPr>
          <p:nvPr>
            <p:ph idx="1"/>
          </p:nvPr>
        </p:nvSpPr>
        <p:spPr>
          <a:xfrm>
            <a:off x="952340" y="1628801"/>
            <a:ext cx="10354348" cy="4597972"/>
          </a:xfrm>
        </p:spPr>
        <p:txBody>
          <a:bodyPr>
            <a:normAutofit/>
          </a:bodyPr>
          <a:lstStyle/>
          <a:p>
            <a:pPr marL="0" indent="0" algn="just">
              <a:buNone/>
            </a:pPr>
            <a:r>
              <a:rPr lang="ru-RU" sz="1800" b="1" dirty="0">
                <a:solidFill>
                  <a:schemeClr val="tx1"/>
                </a:solidFill>
              </a:rPr>
              <a:t>Обстоятельства спорной ситуации</a:t>
            </a:r>
          </a:p>
          <a:p>
            <a:pPr marL="0" indent="0" algn="just">
              <a:buNone/>
            </a:pPr>
            <a:r>
              <a:rPr lang="ru-RU" sz="1600" dirty="0" smtClean="0">
                <a:solidFill>
                  <a:schemeClr val="tx1"/>
                </a:solidFill>
              </a:rPr>
              <a:t>- </a:t>
            </a:r>
            <a:r>
              <a:rPr lang="ru-RU" sz="1600" b="1" dirty="0">
                <a:solidFill>
                  <a:schemeClr val="tx1"/>
                </a:solidFill>
              </a:rPr>
              <a:t>ООО и ИП являлись взаимозависимыми лицами </a:t>
            </a:r>
            <a:r>
              <a:rPr lang="ru-RU" sz="1600" dirty="0">
                <a:solidFill>
                  <a:schemeClr val="tx1"/>
                </a:solidFill>
              </a:rPr>
              <a:t>(предприниматель был единственным учредителем и руководителем ООО, обладал правом первой подписи документов банка от имени ООО).</a:t>
            </a:r>
          </a:p>
          <a:p>
            <a:pPr marL="0" indent="0" algn="just">
              <a:buNone/>
            </a:pPr>
            <a:r>
              <a:rPr lang="ru-RU" sz="1600" dirty="0">
                <a:solidFill>
                  <a:schemeClr val="tx1"/>
                </a:solidFill>
              </a:rPr>
              <a:t>С учетом названных обстоятельств ИФНС пришла к выводу, что </a:t>
            </a:r>
            <a:r>
              <a:rPr lang="ru-RU" sz="1600" b="1" dirty="0">
                <a:solidFill>
                  <a:schemeClr val="tx1"/>
                </a:solidFill>
              </a:rPr>
              <a:t>замену сделки по договору купли-продажи на сделку по договору комиссии ООО осуществило с единственной целью - занизить сумму доходов с целью сохранения права на применение УСНО.</a:t>
            </a:r>
            <a:r>
              <a:rPr lang="ru-RU" sz="1600" dirty="0">
                <a:solidFill>
                  <a:schemeClr val="tx1"/>
                </a:solidFill>
              </a:rPr>
              <a:t> По факту ООО во исполнение поручений ИП (комитента) не выполняло функции комиссионера по поиску покупателей товаров, а создавало данных покупателей на базе своей розничной сети, поскольку само устанавливало цены на комиссионный товар и не возвращало остатки нереализованного товара (то есть распоряжалось им как собственным товаром).</a:t>
            </a:r>
          </a:p>
          <a:p>
            <a:pPr marL="0" indent="0" algn="just">
              <a:buNone/>
            </a:pPr>
            <a:r>
              <a:rPr lang="ru-RU" sz="1600" dirty="0">
                <a:solidFill>
                  <a:schemeClr val="tx1"/>
                </a:solidFill>
              </a:rPr>
              <a:t>На этом основании ИФНС </a:t>
            </a:r>
            <a:r>
              <a:rPr lang="ru-RU" sz="1600" b="1" dirty="0">
                <a:solidFill>
                  <a:schemeClr val="tx1"/>
                </a:solidFill>
              </a:rPr>
              <a:t>обратно переквалифицировала посредническую сделку в договор купли-продажи и произвела соответствующие налоговые доначисления</a:t>
            </a:r>
            <a:r>
              <a:rPr lang="ru-RU" sz="1600" b="1" dirty="0" smtClean="0">
                <a:solidFill>
                  <a:schemeClr val="tx1"/>
                </a:solidFill>
              </a:rPr>
              <a:t>. </a:t>
            </a:r>
          </a:p>
          <a:p>
            <a:pPr marL="0" indent="0" algn="just">
              <a:buNone/>
            </a:pPr>
            <a:endParaRPr lang="ru-RU" sz="1600" b="1" dirty="0" smtClean="0">
              <a:solidFill>
                <a:schemeClr val="tx1"/>
              </a:solidFill>
            </a:endParaRPr>
          </a:p>
          <a:p>
            <a:pPr marL="0" indent="0" algn="just">
              <a:buNone/>
            </a:pPr>
            <a:r>
              <a:rPr lang="ru-RU" sz="2000" b="1" dirty="0" smtClean="0">
                <a:solidFill>
                  <a:schemeClr val="tx1"/>
                </a:solidFill>
              </a:rPr>
              <a:t>Постановлением Арбитражного суда </a:t>
            </a:r>
            <a:r>
              <a:rPr lang="ru-RU" sz="2000" b="1" dirty="0" err="1" smtClean="0">
                <a:solidFill>
                  <a:schemeClr val="tx1"/>
                </a:solidFill>
              </a:rPr>
              <a:t>Восточно-Сибирского</a:t>
            </a:r>
            <a:r>
              <a:rPr lang="ru-RU" sz="2000" b="1" dirty="0" smtClean="0">
                <a:solidFill>
                  <a:schemeClr val="tx1"/>
                </a:solidFill>
              </a:rPr>
              <a:t> округа от 29.05.2019 N Ф02-1926/2019</a:t>
            </a:r>
            <a:endParaRPr lang="ru-RU" sz="2000" dirty="0" smtClean="0">
              <a:solidFill>
                <a:schemeClr val="tx1"/>
              </a:solidFill>
            </a:endParaRPr>
          </a:p>
          <a:p>
            <a:pPr marL="0" indent="0" algn="just">
              <a:buNone/>
            </a:pPr>
            <a:endParaRPr lang="ru-RU" sz="1600" b="1" dirty="0">
              <a:solidFill>
                <a:schemeClr val="tx1"/>
              </a:solidFill>
            </a:endParaRPr>
          </a:p>
        </p:txBody>
      </p:sp>
    </p:spTree>
    <p:extLst>
      <p:ext uri="{BB962C8B-B14F-4D97-AF65-F5344CB8AC3E}">
        <p14:creationId xmlns:p14="http://schemas.microsoft.com/office/powerpoint/2010/main" val="286831759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340" y="285728"/>
            <a:ext cx="10971372" cy="1143000"/>
          </a:xfrm>
        </p:spPr>
        <p:txBody>
          <a:bodyPr>
            <a:normAutofit/>
          </a:bodyPr>
          <a:lstStyle/>
          <a:p>
            <a:pPr algn="l"/>
            <a:r>
              <a:rPr lang="ru-RU" sz="2000" b="1" dirty="0">
                <a:solidFill>
                  <a:schemeClr val="tx1"/>
                </a:solidFill>
              </a:rPr>
              <a:t/>
            </a:r>
            <a:br>
              <a:rPr lang="ru-RU" sz="2000" b="1" dirty="0">
                <a:solidFill>
                  <a:schemeClr val="tx1"/>
                </a:solidFill>
              </a:rPr>
            </a:br>
            <a:r>
              <a:rPr lang="ru-RU" sz="2200" b="1" dirty="0" smtClean="0">
                <a:solidFill>
                  <a:schemeClr val="tx1"/>
                </a:solidFill>
                <a:effectLst/>
              </a:rPr>
              <a:t>Отсутствие деловой цели</a:t>
            </a:r>
            <a:br>
              <a:rPr lang="ru-RU" sz="2200" b="1" dirty="0" smtClean="0">
                <a:solidFill>
                  <a:schemeClr val="tx1"/>
                </a:solidFill>
                <a:effectLst/>
              </a:rPr>
            </a:br>
            <a:endParaRPr lang="ru-RU" sz="2200" dirty="0">
              <a:solidFill>
                <a:schemeClr val="tx1"/>
              </a:solidFill>
              <a:effectLst/>
            </a:endParaRPr>
          </a:p>
        </p:txBody>
      </p:sp>
      <p:sp>
        <p:nvSpPr>
          <p:cNvPr id="4" name="Объект 3"/>
          <p:cNvSpPr>
            <a:spLocks noGrp="1"/>
          </p:cNvSpPr>
          <p:nvPr>
            <p:ph idx="1"/>
          </p:nvPr>
        </p:nvSpPr>
        <p:spPr>
          <a:xfrm>
            <a:off x="380910" y="1285861"/>
            <a:ext cx="10971372" cy="4525963"/>
          </a:xfrm>
        </p:spPr>
        <p:txBody>
          <a:bodyPr/>
          <a:lstStyle/>
          <a:p>
            <a:pPr marL="0" indent="0">
              <a:buNone/>
            </a:pPr>
            <a:r>
              <a:rPr lang="ru-RU" sz="1600" b="1" dirty="0" smtClean="0">
                <a:solidFill>
                  <a:srgbClr val="C00000"/>
                </a:solidFill>
              </a:rPr>
              <a:t>         </a:t>
            </a:r>
            <a:r>
              <a:rPr lang="ru-RU" sz="1800" b="1" dirty="0" smtClean="0">
                <a:solidFill>
                  <a:schemeClr val="tx1"/>
                </a:solidFill>
              </a:rPr>
              <a:t>Обстоятельства </a:t>
            </a:r>
            <a:r>
              <a:rPr lang="ru-RU" sz="1800" b="1" dirty="0">
                <a:solidFill>
                  <a:schemeClr val="tx1"/>
                </a:solidFill>
              </a:rPr>
              <a:t>спорной </a:t>
            </a:r>
            <a:r>
              <a:rPr lang="ru-RU" sz="1800" b="1" dirty="0" smtClean="0">
                <a:solidFill>
                  <a:schemeClr val="tx1"/>
                </a:solidFill>
              </a:rPr>
              <a:t>ситуации</a:t>
            </a:r>
            <a:endParaRPr lang="ru-RU" sz="1800" b="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102" y="1714488"/>
            <a:ext cx="10285733" cy="364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952340" y="5572141"/>
            <a:ext cx="8543837" cy="646331"/>
          </a:xfrm>
          <a:prstGeom prst="rect">
            <a:avLst/>
          </a:prstGeom>
        </p:spPr>
        <p:txBody>
          <a:bodyPr wrap="square">
            <a:spAutoFit/>
          </a:bodyPr>
          <a:lstStyle/>
          <a:p>
            <a:r>
              <a:rPr lang="ru-RU" b="1" dirty="0"/>
              <a:t>Постановление ФАС Поволжского округа от 26.11.2013 по делу N А65-32145/2012</a:t>
            </a:r>
          </a:p>
        </p:txBody>
      </p:sp>
    </p:spTree>
    <p:extLst>
      <p:ext uri="{BB962C8B-B14F-4D97-AF65-F5344CB8AC3E}">
        <p14:creationId xmlns:p14="http://schemas.microsoft.com/office/powerpoint/2010/main" val="56822488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102" y="500042"/>
            <a:ext cx="10971372" cy="1143000"/>
          </a:xfrm>
        </p:spPr>
        <p:txBody>
          <a:bodyPr>
            <a:normAutofit/>
          </a:bodyPr>
          <a:lstStyle/>
          <a:p>
            <a:pPr algn="l"/>
            <a:r>
              <a:rPr lang="ru-RU" sz="2000" b="1" dirty="0">
                <a:solidFill>
                  <a:schemeClr val="tx1"/>
                </a:solidFill>
              </a:rPr>
              <a:t/>
            </a:r>
            <a:br>
              <a:rPr lang="ru-RU" sz="2000" b="1" dirty="0">
                <a:solidFill>
                  <a:schemeClr val="tx1"/>
                </a:solidFill>
              </a:rPr>
            </a:br>
            <a:r>
              <a:rPr lang="ru-RU" sz="2200" b="1" dirty="0" smtClean="0">
                <a:solidFill>
                  <a:schemeClr val="tx1"/>
                </a:solidFill>
                <a:effectLst/>
              </a:rPr>
              <a:t>Отсутствие деловой цели</a:t>
            </a:r>
            <a:br>
              <a:rPr lang="ru-RU" sz="2200" b="1" dirty="0" smtClean="0">
                <a:solidFill>
                  <a:schemeClr val="tx1"/>
                </a:solidFill>
                <a:effectLst/>
              </a:rPr>
            </a:br>
            <a:endParaRPr lang="ru-RU" sz="2200" dirty="0">
              <a:solidFill>
                <a:schemeClr val="tx1"/>
              </a:solidFill>
              <a:effectLst/>
            </a:endParaRPr>
          </a:p>
        </p:txBody>
      </p:sp>
      <p:sp>
        <p:nvSpPr>
          <p:cNvPr id="3" name="Прямоугольник 2"/>
          <p:cNvSpPr/>
          <p:nvPr/>
        </p:nvSpPr>
        <p:spPr>
          <a:xfrm>
            <a:off x="857102" y="5715017"/>
            <a:ext cx="10095256" cy="369332"/>
          </a:xfrm>
          <a:prstGeom prst="rect">
            <a:avLst/>
          </a:prstGeom>
        </p:spPr>
        <p:txBody>
          <a:bodyPr wrap="square">
            <a:spAutoFit/>
          </a:bodyPr>
          <a:lstStyle/>
          <a:p>
            <a:r>
              <a:rPr lang="ru-RU" b="1" dirty="0"/>
              <a:t>Постановление ФАС Поволжского округа от 26.11.2013 по делу N А65-32145/2012</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1863" y="1714488"/>
            <a:ext cx="10571448" cy="383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067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4222998" y="284576"/>
            <a:ext cx="3498073" cy="461665"/>
          </a:xfrm>
          <a:prstGeom prst="rect">
            <a:avLst/>
          </a:prstGeom>
        </p:spPr>
        <p:txBody>
          <a:bodyPr wrap="none">
            <a:spAutoFit/>
          </a:bodyPr>
          <a:lstStyle/>
          <a:p>
            <a:r>
              <a:rPr lang="ru-RU" sz="2400" b="1" dirty="0" smtClean="0"/>
              <a:t>Признание расходов</a:t>
            </a:r>
            <a:endParaRPr lang="ru-RU" sz="2400" dirty="0"/>
          </a:p>
        </p:txBody>
      </p:sp>
      <p:sp>
        <p:nvSpPr>
          <p:cNvPr id="8" name="Прямоугольник 7"/>
          <p:cNvSpPr/>
          <p:nvPr/>
        </p:nvSpPr>
        <p:spPr>
          <a:xfrm>
            <a:off x="1047578" y="978338"/>
            <a:ext cx="4030270" cy="400110"/>
          </a:xfrm>
          <a:prstGeom prst="rect">
            <a:avLst/>
          </a:prstGeom>
        </p:spPr>
        <p:txBody>
          <a:bodyPr wrap="none">
            <a:spAutoFit/>
          </a:bodyPr>
          <a:lstStyle/>
          <a:p>
            <a:r>
              <a:rPr lang="ru-RU" sz="2000" b="1" dirty="0" smtClean="0"/>
              <a:t>Регистрация имеет значение</a:t>
            </a:r>
            <a:endParaRPr lang="ru-RU" sz="2000" dirty="0"/>
          </a:p>
        </p:txBody>
      </p:sp>
      <p:pic>
        <p:nvPicPr>
          <p:cNvPr id="16386" name="Picture 2"/>
          <p:cNvPicPr>
            <a:picLocks noChangeAspect="1" noChangeArrowheads="1"/>
          </p:cNvPicPr>
          <p:nvPr/>
        </p:nvPicPr>
        <p:blipFill>
          <a:blip r:embed="rId2" cstate="print"/>
          <a:srcRect/>
          <a:stretch>
            <a:fillRect/>
          </a:stretch>
        </p:blipFill>
        <p:spPr bwMode="auto">
          <a:xfrm>
            <a:off x="904720" y="1388673"/>
            <a:ext cx="10285733" cy="4616450"/>
          </a:xfrm>
          <a:prstGeom prst="rect">
            <a:avLst/>
          </a:prstGeom>
          <a:noFill/>
          <a:ln w="9525">
            <a:noFill/>
            <a:miter lim="800000"/>
            <a:headEnd/>
            <a:tailEnd/>
          </a:ln>
          <a:effectLst/>
        </p:spPr>
      </p:pic>
      <p:sp>
        <p:nvSpPr>
          <p:cNvPr id="9" name="Прямоугольник 8"/>
          <p:cNvSpPr/>
          <p:nvPr/>
        </p:nvSpPr>
        <p:spPr>
          <a:xfrm>
            <a:off x="952340" y="6042558"/>
            <a:ext cx="10190495" cy="369332"/>
          </a:xfrm>
          <a:prstGeom prst="rect">
            <a:avLst/>
          </a:prstGeom>
        </p:spPr>
        <p:txBody>
          <a:bodyPr wrap="square">
            <a:spAutoFit/>
          </a:bodyPr>
          <a:lstStyle/>
          <a:p>
            <a:r>
              <a:rPr lang="ru-RU" b="1" dirty="0" smtClean="0"/>
              <a:t>Письмо Минфина России от 31.10.2016 N 03-03-06/1/63543</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578" y="5000636"/>
            <a:ext cx="10000018" cy="1143000"/>
          </a:xfrm>
        </p:spPr>
        <p:txBody>
          <a:bodyPr>
            <a:normAutofit fontScale="90000"/>
          </a:bodyPr>
          <a:lstStyle/>
          <a:p>
            <a:pPr algn="l"/>
            <a:r>
              <a:rPr lang="ru-RU" sz="2000" b="1" dirty="0"/>
              <a:t/>
            </a:r>
            <a:br>
              <a:rPr lang="ru-RU" sz="2000" b="1" dirty="0"/>
            </a:br>
            <a:r>
              <a:rPr lang="ru-RU" sz="2200" b="1" dirty="0" smtClean="0">
                <a:effectLst/>
              </a:rPr>
              <a:t/>
            </a:r>
            <a:br>
              <a:rPr lang="ru-RU" sz="2200" b="1" dirty="0" smtClean="0">
                <a:effectLst/>
              </a:rPr>
            </a:br>
            <a:r>
              <a:rPr lang="ru-RU" sz="2200" b="1" dirty="0">
                <a:solidFill>
                  <a:srgbClr val="FF0000"/>
                </a:solidFill>
                <a:effectLst/>
              </a:rPr>
              <a:t/>
            </a:r>
            <a:br>
              <a:rPr lang="ru-RU" sz="2200" b="1" dirty="0">
                <a:solidFill>
                  <a:srgbClr val="FF0000"/>
                </a:solidFill>
                <a:effectLst/>
              </a:rPr>
            </a:br>
            <a:r>
              <a:rPr lang="ru-RU" sz="2000" b="1" dirty="0">
                <a:solidFill>
                  <a:schemeClr val="tx1"/>
                </a:solidFill>
                <a:effectLst/>
              </a:rPr>
              <a:t>Постановление Арбитражного суда Уральского округа от 27.03.2018 N Ф09-788/18 по делу N А76-30394/2016</a:t>
            </a:r>
            <a:r>
              <a:rPr lang="ru-RU" sz="2000" b="1" dirty="0">
                <a:solidFill>
                  <a:srgbClr val="FF0000"/>
                </a:solidFill>
              </a:rPr>
              <a:t/>
            </a:r>
            <a:br>
              <a:rPr lang="ru-RU" sz="2000" b="1" dirty="0">
                <a:solidFill>
                  <a:srgbClr val="FF0000"/>
                </a:solidFill>
              </a:rPr>
            </a:br>
            <a:endParaRPr lang="ru-RU" sz="2000" dirty="0">
              <a:solidFill>
                <a:schemeClr val="tx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339" y="1988840"/>
            <a:ext cx="10476211" cy="1940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761863" y="886868"/>
            <a:ext cx="7714300" cy="461665"/>
          </a:xfrm>
          <a:prstGeom prst="rect">
            <a:avLst/>
          </a:prstGeom>
        </p:spPr>
        <p:txBody>
          <a:bodyPr wrap="square">
            <a:spAutoFit/>
          </a:bodyPr>
          <a:lstStyle/>
          <a:p>
            <a:r>
              <a:rPr lang="ru-RU" sz="2400" b="1" dirty="0" smtClean="0">
                <a:ea typeface="+mj-ea"/>
                <a:cs typeface="+mj-cs"/>
              </a:rPr>
              <a:t>Отсутствие деловой цели</a:t>
            </a:r>
            <a:endParaRPr lang="ru-RU" sz="2000" dirty="0"/>
          </a:p>
        </p:txBody>
      </p:sp>
    </p:spTree>
    <p:extLst>
      <p:ext uri="{BB962C8B-B14F-4D97-AF65-F5344CB8AC3E}">
        <p14:creationId xmlns:p14="http://schemas.microsoft.com/office/powerpoint/2010/main" val="389121035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102" y="214290"/>
            <a:ext cx="7443292" cy="1143000"/>
          </a:xfrm>
        </p:spPr>
        <p:txBody>
          <a:bodyPr>
            <a:normAutofit/>
          </a:bodyPr>
          <a:lstStyle/>
          <a:p>
            <a:pPr algn="l"/>
            <a:r>
              <a:rPr lang="ru-RU" sz="2000" b="1" dirty="0">
                <a:solidFill>
                  <a:schemeClr val="tx1"/>
                </a:solidFill>
              </a:rPr>
              <a:t/>
            </a:r>
            <a:br>
              <a:rPr lang="ru-RU" sz="2000" b="1" dirty="0">
                <a:solidFill>
                  <a:schemeClr val="tx1"/>
                </a:solidFill>
              </a:rPr>
            </a:br>
            <a:r>
              <a:rPr lang="ru-RU" sz="2200" b="1" dirty="0" smtClean="0">
                <a:solidFill>
                  <a:schemeClr val="tx1"/>
                </a:solidFill>
                <a:effectLst/>
              </a:rPr>
              <a:t>Отсутствие деловой цели</a:t>
            </a:r>
            <a:r>
              <a:rPr lang="ru-RU" sz="2200" b="1" dirty="0">
                <a:solidFill>
                  <a:schemeClr val="tx1"/>
                </a:solidFill>
                <a:effectLst/>
              </a:rPr>
              <a:t/>
            </a:r>
            <a:br>
              <a:rPr lang="ru-RU" sz="2200" b="1" dirty="0">
                <a:solidFill>
                  <a:schemeClr val="tx1"/>
                </a:solidFill>
                <a:effectLst/>
              </a:rPr>
            </a:br>
            <a:r>
              <a:rPr lang="ru-RU" sz="1800" b="1" dirty="0" smtClean="0">
                <a:solidFill>
                  <a:schemeClr val="tx1"/>
                </a:solidFill>
                <a:effectLst/>
              </a:rPr>
              <a:t>Условия договора</a:t>
            </a:r>
            <a:endParaRPr lang="ru-RU" sz="1800" dirty="0">
              <a:solidFill>
                <a:schemeClr val="tx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625" y="1357299"/>
            <a:ext cx="10613157" cy="438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857102" y="5786455"/>
            <a:ext cx="9661360" cy="646331"/>
          </a:xfrm>
          <a:prstGeom prst="rect">
            <a:avLst/>
          </a:prstGeom>
        </p:spPr>
        <p:txBody>
          <a:bodyPr wrap="square">
            <a:spAutoFit/>
          </a:bodyPr>
          <a:lstStyle/>
          <a:p>
            <a:pPr lvl="0">
              <a:spcBef>
                <a:spcPct val="0"/>
              </a:spcBef>
            </a:pPr>
            <a:r>
              <a:rPr lang="ru-RU" b="1" dirty="0" smtClean="0">
                <a:solidFill>
                  <a:prstClr val="black"/>
                </a:solidFill>
                <a:ea typeface="+mj-ea"/>
                <a:cs typeface="+mj-cs"/>
              </a:rPr>
              <a:t>Постановление Арбитражного суда Уральского округа от 27.03.2018 N Ф09-788/18</a:t>
            </a:r>
            <a:endParaRPr lang="ru-RU" dirty="0">
              <a:solidFill>
                <a:prstClr val="black"/>
              </a:solidFill>
              <a:ea typeface="+mj-ea"/>
              <a:cs typeface="+mj-cs"/>
            </a:endParaRPr>
          </a:p>
        </p:txBody>
      </p:sp>
    </p:spTree>
    <p:extLst>
      <p:ext uri="{BB962C8B-B14F-4D97-AF65-F5344CB8AC3E}">
        <p14:creationId xmlns:p14="http://schemas.microsoft.com/office/powerpoint/2010/main" val="257164527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102" y="428604"/>
            <a:ext cx="8351841" cy="1143000"/>
          </a:xfrm>
        </p:spPr>
        <p:txBody>
          <a:bodyPr>
            <a:normAutofit fontScale="90000"/>
          </a:bodyPr>
          <a:lstStyle/>
          <a:p>
            <a:pPr algn="l"/>
            <a:r>
              <a:rPr lang="ru-RU" sz="2000" b="1" dirty="0">
                <a:solidFill>
                  <a:schemeClr val="tx1"/>
                </a:solidFill>
              </a:rPr>
              <a:t/>
            </a:r>
            <a:br>
              <a:rPr lang="ru-RU" sz="2000" b="1" dirty="0">
                <a:solidFill>
                  <a:schemeClr val="tx1"/>
                </a:solidFill>
              </a:rPr>
            </a:br>
            <a:r>
              <a:rPr lang="ru-RU" sz="2200" b="1" dirty="0" smtClean="0">
                <a:solidFill>
                  <a:schemeClr val="tx1"/>
                </a:solidFill>
                <a:effectLst/>
              </a:rPr>
              <a:t>Отсутствие деловой цели</a:t>
            </a:r>
            <a:br>
              <a:rPr lang="ru-RU" sz="2200" b="1" dirty="0" smtClean="0">
                <a:solidFill>
                  <a:schemeClr val="tx1"/>
                </a:solidFill>
                <a:effectLst/>
              </a:rPr>
            </a:br>
            <a:r>
              <a:rPr lang="ru-RU" sz="2200" b="1" dirty="0" smtClean="0">
                <a:solidFill>
                  <a:schemeClr val="tx1"/>
                </a:solidFill>
                <a:effectLst/>
              </a:rPr>
              <a:t> </a:t>
            </a:r>
            <a:br>
              <a:rPr lang="ru-RU" sz="2200" b="1" dirty="0" smtClean="0">
                <a:solidFill>
                  <a:schemeClr val="tx1"/>
                </a:solidFill>
                <a:effectLst/>
              </a:rPr>
            </a:br>
            <a:endParaRPr lang="ru-RU" sz="1800" dirty="0">
              <a:solidFill>
                <a:schemeClr val="tx1"/>
              </a:solidFill>
              <a:effectLst/>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102" y="1214423"/>
            <a:ext cx="10350672" cy="4667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952341" y="5857893"/>
            <a:ext cx="9064533" cy="369332"/>
          </a:xfrm>
          <a:prstGeom prst="rect">
            <a:avLst/>
          </a:prstGeom>
        </p:spPr>
        <p:txBody>
          <a:bodyPr wrap="square">
            <a:spAutoFit/>
          </a:bodyPr>
          <a:lstStyle/>
          <a:p>
            <a:r>
              <a:rPr lang="ru-RU" b="1" dirty="0" smtClean="0">
                <a:solidFill>
                  <a:prstClr val="black"/>
                </a:solidFill>
                <a:ea typeface="+mj-ea"/>
                <a:cs typeface="+mj-cs"/>
              </a:rPr>
              <a:t>Определение Верховного Суда РФ от 25.09.2017 N 304-КГ17-13105</a:t>
            </a:r>
            <a:endParaRPr lang="ru-RU" dirty="0"/>
          </a:p>
        </p:txBody>
      </p:sp>
    </p:spTree>
    <p:extLst>
      <p:ext uri="{BB962C8B-B14F-4D97-AF65-F5344CB8AC3E}">
        <p14:creationId xmlns:p14="http://schemas.microsoft.com/office/powerpoint/2010/main" val="389993438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952340" y="5286389"/>
            <a:ext cx="9983810" cy="892552"/>
          </a:xfrm>
          <a:prstGeom prst="rect">
            <a:avLst/>
          </a:prstGeom>
        </p:spPr>
        <p:txBody>
          <a:bodyPr wrap="square">
            <a:spAutoFit/>
          </a:bodyPr>
          <a:lstStyle/>
          <a:p>
            <a:r>
              <a:rPr lang="ru-RU" b="1" dirty="0"/>
              <a:t>Постановление Арбитражного суда Восточно-Сибирского округа от 29.03.2018 N Ф02-7782/2018 по делу N А19-13974/2016</a:t>
            </a:r>
            <a:r>
              <a:rPr lang="ru-RU" sz="1600" b="1" dirty="0"/>
              <a:t/>
            </a:r>
            <a:br>
              <a:rPr lang="ru-RU" sz="1600" b="1" dirty="0"/>
            </a:br>
            <a:endParaRPr lang="ru-RU" sz="1600" dirty="0"/>
          </a:p>
        </p:txBody>
      </p:sp>
      <p:sp>
        <p:nvSpPr>
          <p:cNvPr id="5" name="Прямоугольник 4"/>
          <p:cNvSpPr/>
          <p:nvPr/>
        </p:nvSpPr>
        <p:spPr>
          <a:xfrm>
            <a:off x="1047578" y="714357"/>
            <a:ext cx="9904780" cy="830997"/>
          </a:xfrm>
          <a:prstGeom prst="rect">
            <a:avLst/>
          </a:prstGeom>
        </p:spPr>
        <p:txBody>
          <a:bodyPr wrap="square">
            <a:spAutoFit/>
          </a:bodyPr>
          <a:lstStyle/>
          <a:p>
            <a:r>
              <a:rPr lang="ru-RU" sz="2400" b="1" dirty="0" smtClean="0"/>
              <a:t>Отсутствие условий о контроле за перечислением средств – как доказательство мнимости</a:t>
            </a:r>
            <a:endParaRPr lang="ru-RU" sz="2400" dirty="0"/>
          </a:p>
        </p:txBody>
      </p:sp>
      <p:pic>
        <p:nvPicPr>
          <p:cNvPr id="4098" name="Picture 2"/>
          <p:cNvPicPr>
            <a:picLocks noChangeAspect="1" noChangeArrowheads="1"/>
          </p:cNvPicPr>
          <p:nvPr/>
        </p:nvPicPr>
        <p:blipFill>
          <a:blip r:embed="rId2" cstate="print"/>
          <a:srcRect/>
          <a:stretch>
            <a:fillRect/>
          </a:stretch>
        </p:blipFill>
        <p:spPr bwMode="auto">
          <a:xfrm>
            <a:off x="857102" y="1545354"/>
            <a:ext cx="10476209" cy="3539830"/>
          </a:xfrm>
          <a:prstGeom prst="rect">
            <a:avLst/>
          </a:prstGeom>
          <a:noFill/>
          <a:ln w="9525">
            <a:noFill/>
            <a:miter lim="800000"/>
            <a:headEnd/>
            <a:tailEnd/>
          </a:ln>
          <a:effectLst/>
        </p:spPr>
      </p:pic>
    </p:spTree>
    <p:extLst>
      <p:ext uri="{BB962C8B-B14F-4D97-AF65-F5344CB8AC3E}">
        <p14:creationId xmlns:p14="http://schemas.microsoft.com/office/powerpoint/2010/main" val="40877986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102" y="5143512"/>
            <a:ext cx="10095256" cy="1143000"/>
          </a:xfrm>
        </p:spPr>
        <p:txBody>
          <a:bodyPr>
            <a:normAutofit fontScale="90000"/>
          </a:bodyPr>
          <a:lstStyle/>
          <a:p>
            <a:pPr algn="l"/>
            <a:r>
              <a:rPr lang="ru-RU" sz="2000" b="1" dirty="0"/>
              <a:t/>
            </a:r>
            <a:br>
              <a:rPr lang="ru-RU" sz="2000" b="1" dirty="0"/>
            </a:br>
            <a:r>
              <a:rPr lang="ru-RU" sz="2200" b="1" dirty="0" smtClean="0">
                <a:effectLst/>
              </a:rPr>
              <a:t/>
            </a:r>
            <a:br>
              <a:rPr lang="ru-RU" sz="2200" b="1" dirty="0" smtClean="0">
                <a:effectLst/>
              </a:rPr>
            </a:br>
            <a:r>
              <a:rPr lang="ru-RU" sz="2200" b="1" dirty="0">
                <a:effectLst/>
              </a:rPr>
              <a:t/>
            </a:r>
            <a:br>
              <a:rPr lang="ru-RU" sz="2200" b="1" dirty="0">
                <a:effectLst/>
              </a:rPr>
            </a:br>
            <a:r>
              <a:rPr lang="ru-RU" sz="2000" b="1" dirty="0">
                <a:solidFill>
                  <a:schemeClr val="tx1"/>
                </a:solidFill>
                <a:effectLst/>
              </a:rPr>
              <a:t>Постановление Арбитражного суда Уральского округа от 10.03.2017 N Ф09-311/17</a:t>
            </a:r>
            <a:r>
              <a:rPr lang="ru-RU" sz="2000" b="1" dirty="0">
                <a:solidFill>
                  <a:schemeClr val="tx1"/>
                </a:solidFill>
              </a:rPr>
              <a:t/>
            </a:r>
            <a:br>
              <a:rPr lang="ru-RU" sz="2000" b="1" dirty="0">
                <a:solidFill>
                  <a:schemeClr val="tx1"/>
                </a:solidFill>
              </a:rPr>
            </a:br>
            <a:endParaRPr lang="ru-RU" sz="2000" dirty="0">
              <a:solidFill>
                <a:schemeClr val="tx1"/>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340" y="2118856"/>
            <a:ext cx="10285733" cy="3110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114262" y="682566"/>
            <a:ext cx="9961888" cy="830997"/>
          </a:xfrm>
          <a:prstGeom prst="rect">
            <a:avLst/>
          </a:prstGeom>
        </p:spPr>
        <p:txBody>
          <a:bodyPr wrap="square">
            <a:spAutoFit/>
          </a:bodyPr>
          <a:lstStyle/>
          <a:p>
            <a:r>
              <a:rPr lang="ru-RU" sz="2400" b="1" dirty="0" smtClean="0">
                <a:ea typeface="+mj-ea"/>
                <a:cs typeface="+mj-cs"/>
              </a:rPr>
              <a:t>Отсутствие деловой цели. Договоры переквалифицировали в трудовые</a:t>
            </a:r>
            <a:endParaRPr lang="ru-RU" sz="2000" dirty="0"/>
          </a:p>
        </p:txBody>
      </p:sp>
    </p:spTree>
    <p:extLst>
      <p:ext uri="{BB962C8B-B14F-4D97-AF65-F5344CB8AC3E}">
        <p14:creationId xmlns:p14="http://schemas.microsoft.com/office/powerpoint/2010/main" val="222317801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1863" y="500042"/>
            <a:ext cx="10190495" cy="1143000"/>
          </a:xfrm>
        </p:spPr>
        <p:txBody>
          <a:bodyPr>
            <a:normAutofit/>
          </a:bodyPr>
          <a:lstStyle/>
          <a:p>
            <a:pPr algn="l"/>
            <a:r>
              <a:rPr lang="ru-RU" sz="2400" b="1" dirty="0" smtClean="0">
                <a:solidFill>
                  <a:schemeClr val="tx1"/>
                </a:solidFill>
                <a:effectLst/>
              </a:rPr>
              <a:t>Отсутствие деловой цели. Договоры переквалифицировали в трудовые</a:t>
            </a:r>
            <a:r>
              <a:rPr lang="ru-RU" sz="2400" b="1" dirty="0">
                <a:solidFill>
                  <a:schemeClr val="tx1"/>
                </a:solidFill>
              </a:rPr>
              <a:t/>
            </a:r>
            <a:br>
              <a:rPr lang="ru-RU" sz="2400" b="1" dirty="0">
                <a:solidFill>
                  <a:schemeClr val="tx1"/>
                </a:solidFill>
              </a:rPr>
            </a:br>
            <a:endParaRPr lang="ru-RU" sz="2000" dirty="0">
              <a:solidFill>
                <a:schemeClr val="tx1"/>
              </a:solidFill>
              <a:effectLst/>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864" y="1571613"/>
            <a:ext cx="10367802" cy="3822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761864" y="5572141"/>
            <a:ext cx="10380971" cy="369332"/>
          </a:xfrm>
          <a:prstGeom prst="rect">
            <a:avLst/>
          </a:prstGeom>
        </p:spPr>
        <p:txBody>
          <a:bodyPr wrap="square">
            <a:spAutoFit/>
          </a:bodyPr>
          <a:lstStyle/>
          <a:p>
            <a:r>
              <a:rPr lang="ru-RU" b="1" dirty="0" smtClean="0">
                <a:solidFill>
                  <a:prstClr val="black"/>
                </a:solidFill>
                <a:ea typeface="+mj-ea"/>
                <a:cs typeface="+mj-cs"/>
              </a:rPr>
              <a:t>Постановление Арбитражного суда Уральского округа от 10.03.2017 N Ф09-311/17</a:t>
            </a:r>
            <a:endParaRPr lang="ru-RU" dirty="0"/>
          </a:p>
        </p:txBody>
      </p:sp>
    </p:spTree>
    <p:extLst>
      <p:ext uri="{BB962C8B-B14F-4D97-AF65-F5344CB8AC3E}">
        <p14:creationId xmlns:p14="http://schemas.microsoft.com/office/powerpoint/2010/main" val="254918698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2817" y="1904990"/>
            <a:ext cx="10000018" cy="2862322"/>
          </a:xfrm>
          <a:prstGeom prst="rect">
            <a:avLst/>
          </a:prstGeom>
        </p:spPr>
        <p:txBody>
          <a:bodyPr wrap="square">
            <a:spAutoFit/>
          </a:bodyPr>
          <a:lstStyle/>
          <a:p>
            <a:pPr marL="285750" indent="-285750" algn="just">
              <a:buFont typeface="Arial" pitchFamily="34" charset="0"/>
              <a:buChar char="•"/>
            </a:pPr>
            <a:r>
              <a:rPr lang="ru-RU" dirty="0" smtClean="0"/>
              <a:t>По мнению инспекции, компания обладала той же информацией о клиентах, что и агенты.</a:t>
            </a:r>
          </a:p>
          <a:p>
            <a:pPr marL="285750" indent="-285750" algn="just">
              <a:buFont typeface="Arial" pitchFamily="34" charset="0"/>
              <a:buChar char="•"/>
            </a:pPr>
            <a:endParaRPr lang="ru-RU" dirty="0" smtClean="0"/>
          </a:p>
          <a:p>
            <a:pPr marL="285750" indent="-285750" algn="just">
              <a:buFont typeface="Arial" pitchFamily="34" charset="0"/>
              <a:buChar char="•"/>
            </a:pPr>
            <a:r>
              <a:rPr lang="ru-RU" dirty="0" smtClean="0"/>
              <a:t>Данных о компенсации компанией расходов агентов, связанных с исполнением обязательств по договорам, не имеется.</a:t>
            </a:r>
          </a:p>
          <a:p>
            <a:pPr marL="285750" indent="-285750" algn="just">
              <a:buFont typeface="Arial" pitchFamily="34" charset="0"/>
              <a:buChar char="•"/>
            </a:pPr>
            <a:endParaRPr lang="ru-RU" dirty="0" smtClean="0"/>
          </a:p>
          <a:p>
            <a:pPr marL="285750" indent="-285750" algn="just">
              <a:buFont typeface="Arial" pitchFamily="34" charset="0"/>
              <a:buChar char="•"/>
            </a:pPr>
            <a:r>
              <a:rPr lang="ru-RU" dirty="0" smtClean="0"/>
              <a:t>Расходы по транспортировке техники перевозчиком понесло сама компания, но эти расходы также содержатся в отчетах агентов. Отчеты агентов не позволяют определить, какие конкретные действия совершены агентом, какие конкретно расходы понесены.</a:t>
            </a:r>
            <a:endParaRPr lang="ru-RU" dirty="0"/>
          </a:p>
        </p:txBody>
      </p:sp>
      <p:sp>
        <p:nvSpPr>
          <p:cNvPr id="3" name="Прямоугольник 2"/>
          <p:cNvSpPr/>
          <p:nvPr/>
        </p:nvSpPr>
        <p:spPr>
          <a:xfrm>
            <a:off x="1238055" y="928671"/>
            <a:ext cx="9714303" cy="461665"/>
          </a:xfrm>
          <a:prstGeom prst="rect">
            <a:avLst/>
          </a:prstGeom>
        </p:spPr>
        <p:txBody>
          <a:bodyPr wrap="square">
            <a:spAutoFit/>
          </a:bodyPr>
          <a:lstStyle/>
          <a:p>
            <a:r>
              <a:rPr lang="ru-RU" sz="2400" b="1" dirty="0" smtClean="0"/>
              <a:t>Аргументы  налогового органа:</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11306" y="1556792"/>
            <a:ext cx="10463800" cy="3662541"/>
          </a:xfrm>
          <a:prstGeom prst="rect">
            <a:avLst/>
          </a:prstGeom>
        </p:spPr>
        <p:txBody>
          <a:bodyPr wrap="square">
            <a:spAutoFit/>
          </a:bodyPr>
          <a:lstStyle/>
          <a:p>
            <a:pPr marL="285750" indent="-285750" algn="just">
              <a:buFont typeface="Arial" pitchFamily="34" charset="0"/>
              <a:buChar char="•"/>
            </a:pPr>
            <a:r>
              <a:rPr lang="ru-RU" dirty="0" smtClean="0"/>
              <a:t>Предприниматели являлись бывшими сотрудниками компании или связанных с ним организаций. Но как индивидуальные предприниматели они были зарегистрированы сразу после прекращения трудовых отношений. Их основными источникам и дохода были поступления от компании и взаимозависимых с ней лиц.</a:t>
            </a:r>
          </a:p>
          <a:p>
            <a:pPr marL="285750" indent="-285750" algn="just">
              <a:buFont typeface="Arial" pitchFamily="34" charset="0"/>
              <a:buChar char="•"/>
            </a:pPr>
            <a:endParaRPr lang="ru-RU" dirty="0" smtClean="0"/>
          </a:p>
          <a:p>
            <a:pPr marL="285750" indent="-285750" algn="just">
              <a:buFont typeface="Arial" pitchFamily="34" charset="0"/>
              <a:buChar char="•"/>
            </a:pPr>
            <a:r>
              <a:rPr lang="ru-RU" dirty="0" smtClean="0"/>
              <a:t>Покупатели спецтехники поясняли, что договоры заключались по инициативе представителей компании, и в них не было указано, что они заключались на основании агентского договора.</a:t>
            </a:r>
          </a:p>
          <a:p>
            <a:pPr marL="285750" indent="-285750" algn="just">
              <a:buFont typeface="Arial" pitchFamily="34" charset="0"/>
              <a:buChar char="•"/>
            </a:pPr>
            <a:endParaRPr lang="ru-RU" dirty="0" smtClean="0"/>
          </a:p>
          <a:p>
            <a:pPr marL="285750" indent="-285750" algn="just">
              <a:buFont typeface="Arial" pitchFamily="34" charset="0"/>
              <a:buChar char="•"/>
            </a:pPr>
            <a:r>
              <a:rPr lang="ru-RU" dirty="0" smtClean="0"/>
              <a:t>Спецификации, отчеты агентов не содержат ссылок на основные договоры поставок.</a:t>
            </a:r>
          </a:p>
          <a:p>
            <a:pPr marL="285750" indent="-285750" algn="just">
              <a:buFont typeface="Arial" pitchFamily="34" charset="0"/>
              <a:buChar char="•"/>
            </a:pPr>
            <a:endParaRPr lang="ru-RU" dirty="0" smtClean="0"/>
          </a:p>
          <a:p>
            <a:pPr marL="285750" indent="-285750" algn="just">
              <a:buFont typeface="Arial" pitchFamily="34" charset="0"/>
              <a:buChar char="•"/>
            </a:pPr>
            <a:r>
              <a:rPr lang="ru-RU" dirty="0" smtClean="0"/>
              <a:t>Контрагенты, с которыми заключены договоры, ранее были контрагентами компании.</a:t>
            </a:r>
          </a:p>
          <a:p>
            <a:pPr marL="285750" indent="-285750" algn="just">
              <a:buFont typeface="Arial" pitchFamily="34" charset="0"/>
              <a:buChar char="•"/>
            </a:pPr>
            <a:endParaRPr lang="ru-RU" sz="1600" dirty="0"/>
          </a:p>
        </p:txBody>
      </p:sp>
      <p:sp>
        <p:nvSpPr>
          <p:cNvPr id="3" name="Прямоугольник 2"/>
          <p:cNvSpPr/>
          <p:nvPr/>
        </p:nvSpPr>
        <p:spPr>
          <a:xfrm>
            <a:off x="952340" y="1000109"/>
            <a:ext cx="9047635" cy="461665"/>
          </a:xfrm>
          <a:prstGeom prst="rect">
            <a:avLst/>
          </a:prstGeom>
        </p:spPr>
        <p:txBody>
          <a:bodyPr wrap="square">
            <a:spAutoFit/>
          </a:bodyPr>
          <a:lstStyle/>
          <a:p>
            <a:r>
              <a:rPr lang="ru-RU" sz="2400" b="1" dirty="0" smtClean="0"/>
              <a:t>Аргументы  налогового органа:</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2817" y="1000108"/>
            <a:ext cx="9904780" cy="3693319"/>
          </a:xfrm>
          <a:prstGeom prst="rect">
            <a:avLst/>
          </a:prstGeom>
        </p:spPr>
        <p:txBody>
          <a:bodyPr wrap="square">
            <a:spAutoFit/>
          </a:bodyPr>
          <a:lstStyle/>
          <a:p>
            <a:pPr algn="just"/>
            <a:endParaRPr lang="ru-RU" sz="1600" dirty="0" smtClean="0"/>
          </a:p>
          <a:p>
            <a:pPr algn="just"/>
            <a:endParaRPr lang="ru-RU" sz="1600" dirty="0" smtClean="0"/>
          </a:p>
          <a:p>
            <a:pPr algn="just"/>
            <a:r>
              <a:rPr lang="ru-RU" sz="2400" b="1" dirty="0" smtClean="0"/>
              <a:t>Аргументы  в пользу налогоплательщика:</a:t>
            </a:r>
          </a:p>
          <a:p>
            <a:pPr algn="just"/>
            <a:endParaRPr lang="ru-RU" sz="1600" dirty="0" smtClean="0"/>
          </a:p>
          <a:p>
            <a:pPr marL="285750" indent="-285750" algn="just">
              <a:buFont typeface="Arial" pitchFamily="34" charset="0"/>
              <a:buChar char="•"/>
            </a:pPr>
            <a:r>
              <a:rPr lang="ru-RU" dirty="0" smtClean="0"/>
              <a:t> Права и обязанности по сделке, которую совершали агенты, возникали непосредственно у компании.</a:t>
            </a:r>
          </a:p>
          <a:p>
            <a:pPr marL="285750" indent="-285750" algn="just">
              <a:buFont typeface="Arial" pitchFamily="34" charset="0"/>
              <a:buChar char="•"/>
            </a:pPr>
            <a:endParaRPr lang="ru-RU" dirty="0" smtClean="0"/>
          </a:p>
          <a:p>
            <a:pPr marL="285750" indent="-285750" algn="just">
              <a:buFont typeface="Arial" pitchFamily="34" charset="0"/>
              <a:buChar char="•"/>
            </a:pPr>
            <a:r>
              <a:rPr lang="ru-RU" dirty="0" smtClean="0"/>
              <a:t> Размер агентского вознаграждения составлял разницу между ценой товара (без НДС), указанной в спецификации, и ценой фактической реализации покупателю (без НДС), указанной в отчете агента.</a:t>
            </a:r>
          </a:p>
          <a:p>
            <a:pPr marL="285750" indent="-285750" algn="just">
              <a:buFont typeface="Arial" pitchFamily="34" charset="0"/>
              <a:buChar char="•"/>
            </a:pPr>
            <a:endParaRPr lang="ru-RU" dirty="0" smtClean="0"/>
          </a:p>
          <a:p>
            <a:pPr marL="285750" indent="-285750" algn="just">
              <a:buFont typeface="Arial" pitchFamily="34" charset="0"/>
              <a:buChar char="•"/>
            </a:pPr>
            <a:r>
              <a:rPr lang="ru-RU" dirty="0" smtClean="0"/>
              <a:t> Индивидуальные предприниматели были наделены полномочиями, согласно выданным им доверенностям.</a:t>
            </a:r>
            <a:endParaRPr lang="ru-RU"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910630" y="1628800"/>
            <a:ext cx="9569286" cy="3508977"/>
          </a:xfrm>
        </p:spPr>
        <p:txBody>
          <a:bodyPr>
            <a:normAutofit/>
          </a:bodyPr>
          <a:lstStyle/>
          <a:p>
            <a:pPr>
              <a:buNone/>
            </a:pPr>
            <a:r>
              <a:rPr lang="ru-RU" sz="2000" dirty="0" smtClean="0"/>
              <a:t>Налоговые последствия</a:t>
            </a:r>
          </a:p>
          <a:p>
            <a:r>
              <a:rPr lang="ru-RU" sz="2000" dirty="0" smtClean="0"/>
              <a:t>Составления и подписания актов в разные сроки</a:t>
            </a:r>
          </a:p>
          <a:p>
            <a:r>
              <a:rPr lang="ru-RU" sz="2000" dirty="0" smtClean="0"/>
              <a:t>Условий о поэтапной передаче результатов выполненных работ и их отсутствие</a:t>
            </a:r>
          </a:p>
          <a:p>
            <a:r>
              <a:rPr lang="ru-RU" sz="2000" dirty="0" smtClean="0"/>
              <a:t>Аннулирования заказов</a:t>
            </a:r>
          </a:p>
          <a:p>
            <a:r>
              <a:rPr lang="ru-RU" sz="2000" dirty="0" smtClean="0"/>
              <a:t>Особые условия зачета перечисленных авансов</a:t>
            </a:r>
          </a:p>
          <a:p>
            <a:endParaRPr lang="ru-RU" dirty="0"/>
          </a:p>
        </p:txBody>
      </p:sp>
      <p:sp>
        <p:nvSpPr>
          <p:cNvPr id="5" name="Заголовок 4"/>
          <p:cNvSpPr>
            <a:spLocks noGrp="1"/>
          </p:cNvSpPr>
          <p:nvPr>
            <p:ph type="title"/>
          </p:nvPr>
        </p:nvSpPr>
        <p:spPr>
          <a:xfrm>
            <a:off x="1054646" y="1124744"/>
            <a:ext cx="9365106" cy="1143000"/>
          </a:xfrm>
        </p:spPr>
        <p:txBody>
          <a:bodyPr>
            <a:noAutofit/>
          </a:bodyPr>
          <a:lstStyle/>
          <a:p>
            <a:r>
              <a:rPr lang="ru-RU" sz="2400" b="1" dirty="0" smtClean="0">
                <a:solidFill>
                  <a:schemeClr val="tx1"/>
                </a:solidFill>
              </a:rPr>
              <a:t>4.Договор подряда (возмездного оказания услуг)</a:t>
            </a:r>
            <a:r>
              <a:rPr lang="ru-RU" sz="2800" b="1" dirty="0" smtClean="0">
                <a:solidFill>
                  <a:schemeClr val="tx1"/>
                </a:solidFill>
              </a:rPr>
              <a:t/>
            </a:r>
            <a:br>
              <a:rPr lang="ru-RU" sz="2800" b="1" dirty="0" smtClean="0">
                <a:solidFill>
                  <a:schemeClr val="tx1"/>
                </a:solidFill>
              </a:rPr>
            </a:br>
            <a:r>
              <a:rPr lang="ru-RU" sz="2800" dirty="0" smtClean="0">
                <a:solidFill>
                  <a:schemeClr val="tx1"/>
                </a:solidFill>
              </a:rPr>
              <a:t/>
            </a:r>
            <a:br>
              <a:rPr lang="ru-RU" sz="2800" dirty="0" smtClean="0">
                <a:solidFill>
                  <a:schemeClr val="tx1"/>
                </a:solidFill>
              </a:rPr>
            </a:br>
            <a:endParaRPr lang="ru-RU" sz="2800" dirty="0">
              <a:solidFill>
                <a:schemeClr val="tx1"/>
              </a:solidFill>
            </a:endParaRPr>
          </a:p>
        </p:txBody>
      </p:sp>
    </p:spTree>
    <p:extLst>
      <p:ext uri="{BB962C8B-B14F-4D97-AF65-F5344CB8AC3E}">
        <p14:creationId xmlns:p14="http://schemas.microsoft.com/office/powerpoint/2010/main" val="1940782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2678" y="-243408"/>
            <a:ext cx="9365106" cy="1143000"/>
          </a:xfrm>
        </p:spPr>
        <p:txBody>
          <a:bodyPr>
            <a:normAutofit/>
          </a:bodyPr>
          <a:lstStyle/>
          <a:p>
            <a:pPr algn="ctr"/>
            <a:r>
              <a:rPr lang="ru-RU" sz="2800" dirty="0" smtClean="0">
                <a:solidFill>
                  <a:schemeClr val="tx1"/>
                </a:solidFill>
              </a:rPr>
              <a:t>Программа</a:t>
            </a:r>
            <a:endParaRPr lang="ru-RU" sz="2800" dirty="0">
              <a:solidFill>
                <a:schemeClr val="tx1"/>
              </a:solidFill>
            </a:endParaRPr>
          </a:p>
        </p:txBody>
      </p:sp>
      <p:sp>
        <p:nvSpPr>
          <p:cNvPr id="3" name="Объект 2"/>
          <p:cNvSpPr>
            <a:spLocks noGrp="1"/>
          </p:cNvSpPr>
          <p:nvPr>
            <p:ph idx="1"/>
          </p:nvPr>
        </p:nvSpPr>
        <p:spPr>
          <a:xfrm>
            <a:off x="478582" y="980728"/>
            <a:ext cx="11305256" cy="5214974"/>
          </a:xfrm>
        </p:spPr>
        <p:txBody>
          <a:bodyPr>
            <a:noAutofit/>
          </a:bodyPr>
          <a:lstStyle/>
          <a:p>
            <a:pPr algn="just"/>
            <a:r>
              <a:rPr lang="ru-RU" sz="1800" b="1" dirty="0" smtClean="0"/>
              <a:t>1</a:t>
            </a:r>
            <a:r>
              <a:rPr lang="en-US" sz="1800" b="1" dirty="0" smtClean="0"/>
              <a:t>.  </a:t>
            </a:r>
            <a:r>
              <a:rPr lang="ru-RU" sz="1800" b="1" dirty="0" smtClean="0"/>
              <a:t>Договоры аренды</a:t>
            </a:r>
          </a:p>
          <a:p>
            <a:pPr algn="just"/>
            <a:r>
              <a:rPr lang="ru-RU" sz="1800" dirty="0" smtClean="0"/>
              <a:t>Отражение в доходах и расходах арендной платы, в том числе компенсации коммунальных и прочих услуг.</a:t>
            </a:r>
          </a:p>
          <a:p>
            <a:pPr algn="just"/>
            <a:r>
              <a:rPr lang="ru-RU" sz="1800" dirty="0" smtClean="0"/>
              <a:t>Налоговые риски при предоставлении арендных каникул в виде освобождения от арендной платы.</a:t>
            </a:r>
          </a:p>
          <a:p>
            <a:pPr algn="just"/>
            <a:r>
              <a:rPr lang="ru-RU" sz="1800" dirty="0" smtClean="0"/>
              <a:t>Налоговые последствия внесения обеспечительных платежей.</a:t>
            </a:r>
          </a:p>
          <a:p>
            <a:pPr algn="just"/>
            <a:r>
              <a:rPr lang="ru-RU" sz="1800" dirty="0" smtClean="0"/>
              <a:t>Учет расходов на страхование при расчете налога на прибыль.</a:t>
            </a:r>
          </a:p>
          <a:p>
            <a:pPr algn="just"/>
            <a:r>
              <a:rPr lang="ru-RU" sz="1800" dirty="0" smtClean="0"/>
              <a:t>Расходы на текущий и капитальный ремонт арендованного помещения.</a:t>
            </a:r>
          </a:p>
          <a:p>
            <a:pPr algn="just"/>
            <a:r>
              <a:rPr lang="ru-RU" sz="1800" dirty="0" smtClean="0"/>
              <a:t>Неотделимые улучшения: учет в целях исчисления налога на прибыль и НДС.</a:t>
            </a:r>
          </a:p>
          <a:p>
            <a:pPr algn="just"/>
            <a:endParaRPr lang="ru-RU" sz="1800" dirty="0" smtClean="0"/>
          </a:p>
          <a:p>
            <a:pPr algn="just"/>
            <a:r>
              <a:rPr lang="ru-RU" sz="1800" b="1" dirty="0" smtClean="0"/>
              <a:t>2. Договор поставки. Налоговые последствия особых условий:</a:t>
            </a:r>
            <a:endParaRPr lang="en-US" sz="1800" b="1" dirty="0" smtClean="0"/>
          </a:p>
          <a:p>
            <a:pPr algn="just"/>
            <a:r>
              <a:rPr lang="ru-RU" sz="1800" dirty="0" smtClean="0"/>
              <a:t>налоговые последствия</a:t>
            </a:r>
            <a:r>
              <a:rPr lang="en-US" sz="1800" dirty="0" smtClean="0"/>
              <a:t> </a:t>
            </a:r>
            <a:r>
              <a:rPr lang="ru-RU" sz="1800" dirty="0" smtClean="0"/>
              <a:t>условия о цене договора, в т.ч. НДС</a:t>
            </a:r>
          </a:p>
          <a:p>
            <a:pPr algn="just"/>
            <a:r>
              <a:rPr lang="ru-RU" sz="1800" dirty="0" smtClean="0"/>
              <a:t>о переходе права собственности на товар;</a:t>
            </a:r>
          </a:p>
          <a:p>
            <a:pPr algn="just"/>
            <a:r>
              <a:rPr lang="ru-RU" sz="1800" dirty="0" smtClean="0"/>
              <a:t>о перечислении аванса, в том числе при ликвидации поставщика;</a:t>
            </a:r>
          </a:p>
          <a:p>
            <a:pPr algn="just"/>
            <a:r>
              <a:rPr lang="ru-RU" sz="1800" dirty="0" smtClean="0"/>
              <a:t>о возмещении расходов на доставку;</a:t>
            </a:r>
          </a:p>
          <a:p>
            <a:pPr algn="just"/>
            <a:r>
              <a:rPr lang="ru-RU" sz="1800" dirty="0" smtClean="0"/>
              <a:t>об изменении стоимости ранее отгруженного товара, предоставлении скидки или премии;</a:t>
            </a:r>
          </a:p>
          <a:p>
            <a:pPr algn="just"/>
            <a:r>
              <a:rPr lang="ru-RU" sz="1800" dirty="0" smtClean="0"/>
              <a:t>об отсрочке платежа.</a:t>
            </a:r>
          </a:p>
        </p:txBody>
      </p:sp>
    </p:spTree>
    <p:extLst>
      <p:ext uri="{BB962C8B-B14F-4D97-AF65-F5344CB8AC3E}">
        <p14:creationId xmlns:p14="http://schemas.microsoft.com/office/powerpoint/2010/main" val="2060707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6476160" y="142852"/>
            <a:ext cx="2664512" cy="369332"/>
          </a:xfrm>
          <a:prstGeom prst="rect">
            <a:avLst/>
          </a:prstGeom>
        </p:spPr>
        <p:txBody>
          <a:bodyPr wrap="none">
            <a:spAutoFit/>
          </a:bodyPr>
          <a:lstStyle/>
          <a:p>
            <a:r>
              <a:rPr lang="ru-RU" b="1" dirty="0" smtClean="0">
                <a:solidFill>
                  <a:schemeClr val="bg1"/>
                </a:solidFill>
              </a:rPr>
              <a:t>Признание расходов</a:t>
            </a:r>
            <a:endParaRPr lang="ru-RU" dirty="0">
              <a:solidFill>
                <a:schemeClr val="bg1"/>
              </a:solidFill>
            </a:endParaRPr>
          </a:p>
        </p:txBody>
      </p:sp>
      <p:sp>
        <p:nvSpPr>
          <p:cNvPr id="8" name="Прямоугольник 7"/>
          <p:cNvSpPr/>
          <p:nvPr/>
        </p:nvSpPr>
        <p:spPr>
          <a:xfrm>
            <a:off x="1047578" y="642918"/>
            <a:ext cx="4030270" cy="400110"/>
          </a:xfrm>
          <a:prstGeom prst="rect">
            <a:avLst/>
          </a:prstGeom>
        </p:spPr>
        <p:txBody>
          <a:bodyPr wrap="none">
            <a:spAutoFit/>
          </a:bodyPr>
          <a:lstStyle/>
          <a:p>
            <a:r>
              <a:rPr lang="ru-RU" sz="2000" b="1" dirty="0" smtClean="0"/>
              <a:t>Регистрация имеет значение</a:t>
            </a:r>
            <a:endParaRPr lang="ru-RU" sz="2000" dirty="0"/>
          </a:p>
        </p:txBody>
      </p:sp>
      <p:sp>
        <p:nvSpPr>
          <p:cNvPr id="9" name="Прямоугольник 8"/>
          <p:cNvSpPr/>
          <p:nvPr/>
        </p:nvSpPr>
        <p:spPr>
          <a:xfrm>
            <a:off x="952340" y="4714884"/>
            <a:ext cx="10190495" cy="369332"/>
          </a:xfrm>
          <a:prstGeom prst="rect">
            <a:avLst/>
          </a:prstGeom>
        </p:spPr>
        <p:txBody>
          <a:bodyPr wrap="square">
            <a:spAutoFit/>
          </a:bodyPr>
          <a:lstStyle/>
          <a:p>
            <a:r>
              <a:rPr lang="ru-RU" b="1" dirty="0" smtClean="0"/>
              <a:t>Письмо Минфина России от 23.11.2015 N 03-07-11/67890</a:t>
            </a:r>
          </a:p>
        </p:txBody>
      </p:sp>
      <p:pic>
        <p:nvPicPr>
          <p:cNvPr id="17410" name="Picture 2"/>
          <p:cNvPicPr>
            <a:picLocks noChangeAspect="1" noChangeArrowheads="1"/>
          </p:cNvPicPr>
          <p:nvPr/>
        </p:nvPicPr>
        <p:blipFill>
          <a:blip r:embed="rId2" cstate="print"/>
          <a:srcRect/>
          <a:stretch>
            <a:fillRect/>
          </a:stretch>
        </p:blipFill>
        <p:spPr bwMode="auto">
          <a:xfrm>
            <a:off x="857102" y="1268760"/>
            <a:ext cx="10380971" cy="3312368"/>
          </a:xfrm>
          <a:prstGeom prst="rect">
            <a:avLst/>
          </a:prstGeom>
          <a:noFill/>
          <a:ln w="9525">
            <a:noFill/>
            <a:miter lim="800000"/>
            <a:headEnd/>
            <a:tailEnd/>
          </a:ln>
          <a:effectLst/>
        </p:spPr>
      </p:pic>
      <p:sp>
        <p:nvSpPr>
          <p:cNvPr id="7" name="Прямоугольник 6"/>
          <p:cNvSpPr/>
          <p:nvPr/>
        </p:nvSpPr>
        <p:spPr>
          <a:xfrm>
            <a:off x="4222998" y="284576"/>
            <a:ext cx="3498073" cy="461665"/>
          </a:xfrm>
          <a:prstGeom prst="rect">
            <a:avLst/>
          </a:prstGeom>
        </p:spPr>
        <p:txBody>
          <a:bodyPr wrap="none">
            <a:spAutoFit/>
          </a:bodyPr>
          <a:lstStyle/>
          <a:p>
            <a:r>
              <a:rPr lang="ru-RU" sz="2400" b="1" dirty="0" smtClean="0"/>
              <a:t>Признание расходов</a:t>
            </a:r>
            <a:endParaRPr lang="ru-RU" sz="2400"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Прямоугольник 28"/>
          <p:cNvSpPr/>
          <p:nvPr/>
        </p:nvSpPr>
        <p:spPr>
          <a:xfrm>
            <a:off x="952340" y="785795"/>
            <a:ext cx="8553252" cy="684803"/>
          </a:xfrm>
          <a:prstGeom prst="rect">
            <a:avLst/>
          </a:prstGeom>
        </p:spPr>
        <p:txBody>
          <a:bodyPr wrap="square" lIns="68580" tIns="34290" rIns="68580" bIns="34290">
            <a:spAutoFit/>
          </a:bodyPr>
          <a:lstStyle/>
          <a:p>
            <a:pPr marR="171450">
              <a:spcAft>
                <a:spcPts val="450"/>
              </a:spcAft>
            </a:pPr>
            <a:r>
              <a:rPr lang="ru-RU" sz="2000" b="1" dirty="0" smtClean="0">
                <a:ea typeface="Calibri" panose="020F0502020204030204" pitchFamily="34" charset="0"/>
                <a:cs typeface="Cambria" panose="02040503050406030204" pitchFamily="18" charset="0"/>
              </a:rPr>
              <a:t>Отражение выручки по договорам подряда/возмездного оказания услуг</a:t>
            </a:r>
            <a:endParaRPr lang="ru-RU" sz="2000" b="1" dirty="0">
              <a:ea typeface="Calibri" panose="020F0502020204030204" pitchFamily="34" charset="0"/>
              <a:cs typeface="Cambria" panose="02040503050406030204" pitchFamily="18" charset="0"/>
            </a:endParaRPr>
          </a:p>
        </p:txBody>
      </p:sp>
      <p:sp>
        <p:nvSpPr>
          <p:cNvPr id="8" name="Прямоугольник 7"/>
          <p:cNvSpPr/>
          <p:nvPr/>
        </p:nvSpPr>
        <p:spPr>
          <a:xfrm>
            <a:off x="4222998" y="324130"/>
            <a:ext cx="3748142" cy="461665"/>
          </a:xfrm>
          <a:prstGeom prst="rect">
            <a:avLst/>
          </a:prstGeom>
        </p:spPr>
        <p:txBody>
          <a:bodyPr wrap="none">
            <a:spAutoFit/>
          </a:bodyPr>
          <a:lstStyle/>
          <a:p>
            <a:r>
              <a:rPr lang="ru-RU" sz="2400" b="1" dirty="0" smtClean="0">
                <a:ea typeface="Calibri" panose="020F0502020204030204" pitchFamily="34" charset="0"/>
                <a:cs typeface="Cambria" panose="02040503050406030204" pitchFamily="18" charset="0"/>
              </a:rPr>
              <a:t>Официальная позиция</a:t>
            </a:r>
            <a:endParaRPr lang="ru-RU" sz="2400" dirty="0"/>
          </a:p>
        </p:txBody>
      </p:sp>
      <p:pic>
        <p:nvPicPr>
          <p:cNvPr id="8194" name="Picture 2"/>
          <p:cNvPicPr>
            <a:picLocks noChangeAspect="1" noChangeArrowheads="1"/>
          </p:cNvPicPr>
          <p:nvPr/>
        </p:nvPicPr>
        <p:blipFill>
          <a:blip r:embed="rId2" cstate="print"/>
          <a:srcRect/>
          <a:stretch>
            <a:fillRect/>
          </a:stretch>
        </p:blipFill>
        <p:spPr bwMode="auto">
          <a:xfrm>
            <a:off x="857102" y="1500174"/>
            <a:ext cx="10380971" cy="3729026"/>
          </a:xfrm>
          <a:prstGeom prst="rect">
            <a:avLst/>
          </a:prstGeom>
          <a:noFill/>
          <a:ln w="9525">
            <a:noFill/>
            <a:miter lim="800000"/>
            <a:headEnd/>
            <a:tailEnd/>
          </a:ln>
          <a:effectLst/>
        </p:spPr>
      </p:pic>
      <p:sp>
        <p:nvSpPr>
          <p:cNvPr id="9" name="Прямоугольник 8"/>
          <p:cNvSpPr/>
          <p:nvPr/>
        </p:nvSpPr>
        <p:spPr>
          <a:xfrm>
            <a:off x="1047578" y="5286388"/>
            <a:ext cx="9904780" cy="369332"/>
          </a:xfrm>
          <a:prstGeom prst="rect">
            <a:avLst/>
          </a:prstGeom>
        </p:spPr>
        <p:txBody>
          <a:bodyPr wrap="square">
            <a:spAutoFit/>
          </a:bodyPr>
          <a:lstStyle/>
          <a:p>
            <a:r>
              <a:rPr lang="ru-RU" b="1" dirty="0" smtClean="0"/>
              <a:t>Письмо Минфина России от 08.10.2020 N 03-07-11/88016</a:t>
            </a:r>
          </a:p>
        </p:txBody>
      </p:sp>
    </p:spTree>
    <p:extLst>
      <p:ext uri="{BB962C8B-B14F-4D97-AF65-F5344CB8AC3E}">
        <p14:creationId xmlns:p14="http://schemas.microsoft.com/office/powerpoint/2010/main" val="89054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Прямоугольник 28"/>
          <p:cNvSpPr/>
          <p:nvPr/>
        </p:nvSpPr>
        <p:spPr>
          <a:xfrm>
            <a:off x="952340" y="785795"/>
            <a:ext cx="8553252" cy="684803"/>
          </a:xfrm>
          <a:prstGeom prst="rect">
            <a:avLst/>
          </a:prstGeom>
        </p:spPr>
        <p:txBody>
          <a:bodyPr wrap="square" lIns="68580" tIns="34290" rIns="68580" bIns="34290">
            <a:spAutoFit/>
          </a:bodyPr>
          <a:lstStyle/>
          <a:p>
            <a:pPr marR="171450">
              <a:spcAft>
                <a:spcPts val="450"/>
              </a:spcAft>
            </a:pPr>
            <a:r>
              <a:rPr lang="ru-RU" sz="2000" b="1" dirty="0" smtClean="0">
                <a:ea typeface="Calibri" panose="020F0502020204030204" pitchFamily="34" charset="0"/>
                <a:cs typeface="Cambria" panose="02040503050406030204" pitchFamily="18" charset="0"/>
              </a:rPr>
              <a:t>Отражение выручки по договорам подряда/возмездного оказания услуг</a:t>
            </a:r>
            <a:endParaRPr lang="ru-RU" sz="2000" b="1" dirty="0">
              <a:ea typeface="Calibri" panose="020F0502020204030204" pitchFamily="34" charset="0"/>
              <a:cs typeface="Cambria" panose="02040503050406030204" pitchFamily="18" charset="0"/>
            </a:endParaRPr>
          </a:p>
        </p:txBody>
      </p:sp>
      <p:sp>
        <p:nvSpPr>
          <p:cNvPr id="8" name="Прямоугольник 7"/>
          <p:cNvSpPr/>
          <p:nvPr/>
        </p:nvSpPr>
        <p:spPr>
          <a:xfrm>
            <a:off x="6571398" y="142852"/>
            <a:ext cx="2852063" cy="369332"/>
          </a:xfrm>
          <a:prstGeom prst="rect">
            <a:avLst/>
          </a:prstGeom>
        </p:spPr>
        <p:txBody>
          <a:bodyPr wrap="none">
            <a:spAutoFit/>
          </a:bodyPr>
          <a:lstStyle/>
          <a:p>
            <a:r>
              <a:rPr lang="ru-RU" b="1" dirty="0" smtClean="0">
                <a:solidFill>
                  <a:schemeClr val="bg1"/>
                </a:solidFill>
                <a:ea typeface="Calibri" panose="020F0502020204030204" pitchFamily="34" charset="0"/>
                <a:cs typeface="Cambria" panose="02040503050406030204" pitchFamily="18" charset="0"/>
              </a:rPr>
              <a:t>Официальная позиция</a:t>
            </a:r>
            <a:endParaRPr lang="ru-RU" dirty="0">
              <a:solidFill>
                <a:schemeClr val="bg1"/>
              </a:solidFill>
            </a:endParaRPr>
          </a:p>
        </p:txBody>
      </p:sp>
      <p:pic>
        <p:nvPicPr>
          <p:cNvPr id="9218" name="Picture 2"/>
          <p:cNvPicPr>
            <a:picLocks noChangeAspect="1" noChangeArrowheads="1"/>
          </p:cNvPicPr>
          <p:nvPr/>
        </p:nvPicPr>
        <p:blipFill>
          <a:blip r:embed="rId2" cstate="print"/>
          <a:srcRect/>
          <a:stretch>
            <a:fillRect/>
          </a:stretch>
        </p:blipFill>
        <p:spPr bwMode="auto">
          <a:xfrm>
            <a:off x="857102" y="1470598"/>
            <a:ext cx="10380971" cy="3644327"/>
          </a:xfrm>
          <a:prstGeom prst="rect">
            <a:avLst/>
          </a:prstGeom>
          <a:noFill/>
          <a:ln w="9525">
            <a:noFill/>
            <a:miter lim="800000"/>
            <a:headEnd/>
            <a:tailEnd/>
          </a:ln>
          <a:effectLst/>
        </p:spPr>
      </p:pic>
      <p:sp>
        <p:nvSpPr>
          <p:cNvPr id="6" name="Прямоугольник 5"/>
          <p:cNvSpPr/>
          <p:nvPr/>
        </p:nvSpPr>
        <p:spPr>
          <a:xfrm>
            <a:off x="952340" y="5286388"/>
            <a:ext cx="10190495" cy="369332"/>
          </a:xfrm>
          <a:prstGeom prst="rect">
            <a:avLst/>
          </a:prstGeom>
        </p:spPr>
        <p:txBody>
          <a:bodyPr wrap="square">
            <a:spAutoFit/>
          </a:bodyPr>
          <a:lstStyle/>
          <a:p>
            <a:r>
              <a:rPr lang="ru-RU" b="1" dirty="0" smtClean="0"/>
              <a:t>Письмо Минфина России от 08.10.2020 N 03-07-11/88016</a:t>
            </a:r>
          </a:p>
        </p:txBody>
      </p:sp>
      <p:sp>
        <p:nvSpPr>
          <p:cNvPr id="7" name="Прямоугольник 6"/>
          <p:cNvSpPr/>
          <p:nvPr/>
        </p:nvSpPr>
        <p:spPr>
          <a:xfrm>
            <a:off x="4222998" y="324130"/>
            <a:ext cx="3748142" cy="461665"/>
          </a:xfrm>
          <a:prstGeom prst="rect">
            <a:avLst/>
          </a:prstGeom>
        </p:spPr>
        <p:txBody>
          <a:bodyPr wrap="none">
            <a:spAutoFit/>
          </a:bodyPr>
          <a:lstStyle/>
          <a:p>
            <a:r>
              <a:rPr lang="ru-RU" sz="2400" b="1" dirty="0" smtClean="0">
                <a:ea typeface="Calibri" panose="020F0502020204030204" pitchFamily="34" charset="0"/>
                <a:cs typeface="Cambria" panose="02040503050406030204" pitchFamily="18" charset="0"/>
              </a:rPr>
              <a:t>Официальная позиция</a:t>
            </a:r>
            <a:endParaRPr lang="ru-RU" sz="2400" dirty="0"/>
          </a:p>
        </p:txBody>
      </p:sp>
    </p:spTree>
    <p:extLst>
      <p:ext uri="{BB962C8B-B14F-4D97-AF65-F5344CB8AC3E}">
        <p14:creationId xmlns:p14="http://schemas.microsoft.com/office/powerpoint/2010/main" val="89054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Прямоугольник 28"/>
          <p:cNvSpPr/>
          <p:nvPr/>
        </p:nvSpPr>
        <p:spPr>
          <a:xfrm>
            <a:off x="952341" y="683223"/>
            <a:ext cx="9505633" cy="807913"/>
          </a:xfrm>
          <a:prstGeom prst="rect">
            <a:avLst/>
          </a:prstGeom>
        </p:spPr>
        <p:txBody>
          <a:bodyPr wrap="square" lIns="68580" tIns="34290" rIns="68580" bIns="34290">
            <a:spAutoFit/>
          </a:bodyPr>
          <a:lstStyle/>
          <a:p>
            <a:pPr marR="171450">
              <a:spcAft>
                <a:spcPts val="450"/>
              </a:spcAft>
            </a:pPr>
            <a:r>
              <a:rPr lang="ru-RU" sz="2400" b="1" dirty="0" smtClean="0">
                <a:ea typeface="Calibri" panose="020F0502020204030204" pitchFamily="34" charset="0"/>
                <a:cs typeface="Cambria" panose="02040503050406030204" pitchFamily="18" charset="0"/>
              </a:rPr>
              <a:t>? Выставление счетов-фактур по договорам возмездного оказания услуг и договорам подряда</a:t>
            </a:r>
            <a:endParaRPr lang="ru-RU" sz="2400" b="1" dirty="0">
              <a:ea typeface="Calibri" panose="020F0502020204030204" pitchFamily="34" charset="0"/>
              <a:cs typeface="Cambria" panose="02040503050406030204" pitchFamily="18" charset="0"/>
            </a:endParaRPr>
          </a:p>
        </p:txBody>
      </p:sp>
      <p:sp>
        <p:nvSpPr>
          <p:cNvPr id="7" name="Прямоугольник 6"/>
          <p:cNvSpPr/>
          <p:nvPr/>
        </p:nvSpPr>
        <p:spPr>
          <a:xfrm>
            <a:off x="952340" y="5786454"/>
            <a:ext cx="9619065" cy="338554"/>
          </a:xfrm>
          <a:prstGeom prst="rect">
            <a:avLst/>
          </a:prstGeom>
        </p:spPr>
        <p:txBody>
          <a:bodyPr wrap="square">
            <a:spAutoFit/>
          </a:bodyPr>
          <a:lstStyle/>
          <a:p>
            <a:r>
              <a:rPr lang="ru-RU" sz="1600" b="1" dirty="0" smtClean="0"/>
              <a:t>Письмо Минфина России от 17.02.2021 N 03-07-11/10886</a:t>
            </a:r>
          </a:p>
        </p:txBody>
      </p:sp>
      <p:pic>
        <p:nvPicPr>
          <p:cNvPr id="235522" name="Picture 2"/>
          <p:cNvPicPr>
            <a:picLocks noChangeAspect="1" noChangeArrowheads="1"/>
          </p:cNvPicPr>
          <p:nvPr/>
        </p:nvPicPr>
        <p:blipFill>
          <a:blip r:embed="rId2" cstate="print"/>
          <a:srcRect/>
          <a:stretch>
            <a:fillRect/>
          </a:stretch>
        </p:blipFill>
        <p:spPr bwMode="auto">
          <a:xfrm>
            <a:off x="857102" y="1844824"/>
            <a:ext cx="10380971" cy="3312368"/>
          </a:xfrm>
          <a:prstGeom prst="rect">
            <a:avLst/>
          </a:prstGeom>
          <a:noFill/>
          <a:ln w="9525">
            <a:noFill/>
            <a:miter lim="800000"/>
            <a:headEnd/>
            <a:tailEnd/>
          </a:ln>
          <a:effectLst/>
        </p:spPr>
      </p:pic>
    </p:spTree>
    <p:extLst>
      <p:ext uri="{BB962C8B-B14F-4D97-AF65-F5344CB8AC3E}">
        <p14:creationId xmlns:p14="http://schemas.microsoft.com/office/powerpoint/2010/main" val="89054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Прямоугольник 28"/>
          <p:cNvSpPr/>
          <p:nvPr/>
        </p:nvSpPr>
        <p:spPr>
          <a:xfrm>
            <a:off x="952340" y="785795"/>
            <a:ext cx="8553252" cy="684803"/>
          </a:xfrm>
          <a:prstGeom prst="rect">
            <a:avLst/>
          </a:prstGeom>
        </p:spPr>
        <p:txBody>
          <a:bodyPr wrap="square" lIns="68580" tIns="34290" rIns="68580" bIns="34290">
            <a:spAutoFit/>
          </a:bodyPr>
          <a:lstStyle/>
          <a:p>
            <a:pPr marR="171450">
              <a:spcAft>
                <a:spcPts val="450"/>
              </a:spcAft>
            </a:pPr>
            <a:r>
              <a:rPr lang="ru-RU" sz="2000" b="1" dirty="0" smtClean="0">
                <a:ea typeface="Calibri" panose="020F0502020204030204" pitchFamily="34" charset="0"/>
                <a:cs typeface="Cambria" panose="02040503050406030204" pitchFamily="18" charset="0"/>
              </a:rPr>
              <a:t>Отражение выручки по договорам возмездного оказания услуг</a:t>
            </a:r>
            <a:endParaRPr lang="ru-RU" sz="2000" b="1" dirty="0">
              <a:ea typeface="Calibri" panose="020F0502020204030204" pitchFamily="34" charset="0"/>
              <a:cs typeface="Cambria" panose="02040503050406030204" pitchFamily="18" charset="0"/>
            </a:endParaRPr>
          </a:p>
        </p:txBody>
      </p:sp>
      <p:sp>
        <p:nvSpPr>
          <p:cNvPr id="7" name="Прямоугольник 6"/>
          <p:cNvSpPr/>
          <p:nvPr/>
        </p:nvSpPr>
        <p:spPr>
          <a:xfrm>
            <a:off x="952340" y="5357827"/>
            <a:ext cx="9619065" cy="369332"/>
          </a:xfrm>
          <a:prstGeom prst="rect">
            <a:avLst/>
          </a:prstGeom>
        </p:spPr>
        <p:txBody>
          <a:bodyPr wrap="square">
            <a:spAutoFit/>
          </a:bodyPr>
          <a:lstStyle/>
          <a:p>
            <a:r>
              <a:rPr lang="ru-RU" b="1" dirty="0" smtClean="0"/>
              <a:t>Определение ВАС РФ от 08.12.2010 N ВАС-15640/10 по делу N А50П-1723/2009</a:t>
            </a:r>
          </a:p>
        </p:txBody>
      </p:sp>
      <p:sp>
        <p:nvSpPr>
          <p:cNvPr id="8" name="Прямоугольник 7"/>
          <p:cNvSpPr/>
          <p:nvPr/>
        </p:nvSpPr>
        <p:spPr>
          <a:xfrm>
            <a:off x="4499347" y="327518"/>
            <a:ext cx="3310522" cy="461665"/>
          </a:xfrm>
          <a:prstGeom prst="rect">
            <a:avLst/>
          </a:prstGeom>
        </p:spPr>
        <p:txBody>
          <a:bodyPr wrap="none">
            <a:spAutoFit/>
          </a:bodyPr>
          <a:lstStyle/>
          <a:p>
            <a:r>
              <a:rPr lang="ru-RU" sz="2400" b="1" dirty="0" smtClean="0">
                <a:ea typeface="Calibri" panose="020F0502020204030204" pitchFamily="34" charset="0"/>
                <a:cs typeface="Cambria" panose="02040503050406030204" pitchFamily="18" charset="0"/>
              </a:rPr>
              <a:t>Судебная практика</a:t>
            </a:r>
            <a:endParaRPr lang="ru-RU" sz="2400" dirty="0"/>
          </a:p>
        </p:txBody>
      </p:sp>
      <p:pic>
        <p:nvPicPr>
          <p:cNvPr id="11266" name="Picture 2"/>
          <p:cNvPicPr>
            <a:picLocks noChangeAspect="1" noChangeArrowheads="1"/>
          </p:cNvPicPr>
          <p:nvPr/>
        </p:nvPicPr>
        <p:blipFill>
          <a:blip r:embed="rId2" cstate="print"/>
          <a:srcRect/>
          <a:stretch>
            <a:fillRect/>
          </a:stretch>
        </p:blipFill>
        <p:spPr bwMode="auto">
          <a:xfrm>
            <a:off x="666625" y="1470598"/>
            <a:ext cx="10666686" cy="3663377"/>
          </a:xfrm>
          <a:prstGeom prst="rect">
            <a:avLst/>
          </a:prstGeom>
          <a:noFill/>
          <a:ln w="9525">
            <a:noFill/>
            <a:miter lim="800000"/>
            <a:headEnd/>
            <a:tailEnd/>
          </a:ln>
          <a:effectLst/>
        </p:spPr>
      </p:pic>
    </p:spTree>
    <p:extLst>
      <p:ext uri="{BB962C8B-B14F-4D97-AF65-F5344CB8AC3E}">
        <p14:creationId xmlns:p14="http://schemas.microsoft.com/office/powerpoint/2010/main" val="89054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952340" y="5715017"/>
            <a:ext cx="10380971" cy="646331"/>
          </a:xfrm>
          <a:prstGeom prst="rect">
            <a:avLst/>
          </a:prstGeom>
        </p:spPr>
        <p:txBody>
          <a:bodyPr wrap="square">
            <a:spAutoFit/>
          </a:bodyPr>
          <a:lstStyle/>
          <a:p>
            <a:r>
              <a:rPr lang="ru-RU" b="1" dirty="0" smtClean="0"/>
              <a:t>Постановление Арбитражного суда </a:t>
            </a:r>
            <a:r>
              <a:rPr lang="ru-RU" b="1" dirty="0" err="1" smtClean="0"/>
              <a:t>Восточно-Сибирского</a:t>
            </a:r>
            <a:r>
              <a:rPr lang="ru-RU" b="1" dirty="0" smtClean="0"/>
              <a:t> округа от 04.03.2019 N Ф02-6708/2018 </a:t>
            </a:r>
          </a:p>
        </p:txBody>
      </p:sp>
      <p:sp>
        <p:nvSpPr>
          <p:cNvPr id="4" name="Прямоугольник 3"/>
          <p:cNvSpPr/>
          <p:nvPr/>
        </p:nvSpPr>
        <p:spPr>
          <a:xfrm>
            <a:off x="952340" y="785795"/>
            <a:ext cx="8553252" cy="684803"/>
          </a:xfrm>
          <a:prstGeom prst="rect">
            <a:avLst/>
          </a:prstGeom>
        </p:spPr>
        <p:txBody>
          <a:bodyPr wrap="square" lIns="68580" tIns="34290" rIns="68580" bIns="34290">
            <a:spAutoFit/>
          </a:bodyPr>
          <a:lstStyle/>
          <a:p>
            <a:pPr marR="171450">
              <a:spcAft>
                <a:spcPts val="450"/>
              </a:spcAft>
            </a:pPr>
            <a:r>
              <a:rPr lang="ru-RU" sz="2000" b="1" dirty="0" smtClean="0">
                <a:ea typeface="Calibri" panose="020F0502020204030204" pitchFamily="34" charset="0"/>
                <a:cs typeface="Cambria" panose="02040503050406030204" pitchFamily="18" charset="0"/>
              </a:rPr>
              <a:t>Отражение выручки по договорам подряда/возмездного оказания услуг</a:t>
            </a:r>
            <a:endParaRPr lang="ru-RU" sz="2000" b="1" dirty="0">
              <a:ea typeface="Calibri" panose="020F0502020204030204" pitchFamily="34" charset="0"/>
              <a:cs typeface="Cambria" panose="02040503050406030204"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761864" y="1459712"/>
            <a:ext cx="10476209" cy="40170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1863" y="1556792"/>
            <a:ext cx="10571448" cy="3431133"/>
          </a:xfrm>
          <a:prstGeom prst="rect">
            <a:avLst/>
          </a:prstGeom>
          <a:noFill/>
          <a:ln w="9525">
            <a:noFill/>
            <a:miter lim="800000"/>
            <a:headEnd/>
            <a:tailEnd/>
          </a:ln>
          <a:effectLst/>
        </p:spPr>
      </p:pic>
      <p:sp>
        <p:nvSpPr>
          <p:cNvPr id="3" name="Прямоугольник 2"/>
          <p:cNvSpPr/>
          <p:nvPr/>
        </p:nvSpPr>
        <p:spPr>
          <a:xfrm>
            <a:off x="952340" y="5072075"/>
            <a:ext cx="10380971" cy="646331"/>
          </a:xfrm>
          <a:prstGeom prst="rect">
            <a:avLst/>
          </a:prstGeom>
        </p:spPr>
        <p:txBody>
          <a:bodyPr wrap="square">
            <a:spAutoFit/>
          </a:bodyPr>
          <a:lstStyle/>
          <a:p>
            <a:r>
              <a:rPr lang="ru-RU" b="1" dirty="0" smtClean="0"/>
              <a:t>Постановление Арбитражного суда Поволжского округа от 01.02.2019 N Ф06-39110/2018 по делу N А65-12003/2018</a:t>
            </a:r>
          </a:p>
        </p:txBody>
      </p:sp>
      <p:sp>
        <p:nvSpPr>
          <p:cNvPr id="4" name="Прямоугольник 3"/>
          <p:cNvSpPr/>
          <p:nvPr/>
        </p:nvSpPr>
        <p:spPr>
          <a:xfrm>
            <a:off x="952340" y="785795"/>
            <a:ext cx="8553252" cy="684803"/>
          </a:xfrm>
          <a:prstGeom prst="rect">
            <a:avLst/>
          </a:prstGeom>
        </p:spPr>
        <p:txBody>
          <a:bodyPr wrap="square" lIns="68580" tIns="34290" rIns="68580" bIns="34290">
            <a:spAutoFit/>
          </a:bodyPr>
          <a:lstStyle/>
          <a:p>
            <a:pPr marR="171450">
              <a:spcAft>
                <a:spcPts val="450"/>
              </a:spcAft>
            </a:pPr>
            <a:r>
              <a:rPr lang="ru-RU" sz="2000" b="1" dirty="0" smtClean="0">
                <a:ea typeface="Calibri" panose="020F0502020204030204" pitchFamily="34" charset="0"/>
                <a:cs typeface="Cambria" panose="02040503050406030204" pitchFamily="18" charset="0"/>
              </a:rPr>
              <a:t>Отражение выручки по договорам подряда/возмездного оказания услуг</a:t>
            </a:r>
            <a:endParaRPr lang="ru-RU" sz="2000" b="1" dirty="0">
              <a:ea typeface="Calibri" panose="020F0502020204030204" pitchFamily="34" charset="0"/>
              <a:cs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Прямоугольник 28"/>
          <p:cNvSpPr/>
          <p:nvPr/>
        </p:nvSpPr>
        <p:spPr>
          <a:xfrm>
            <a:off x="952340" y="785795"/>
            <a:ext cx="8553252" cy="684803"/>
          </a:xfrm>
          <a:prstGeom prst="rect">
            <a:avLst/>
          </a:prstGeom>
        </p:spPr>
        <p:txBody>
          <a:bodyPr wrap="square" lIns="68580" tIns="34290" rIns="68580" bIns="34290">
            <a:spAutoFit/>
          </a:bodyPr>
          <a:lstStyle/>
          <a:p>
            <a:pPr marR="171450">
              <a:spcAft>
                <a:spcPts val="450"/>
              </a:spcAft>
            </a:pPr>
            <a:r>
              <a:rPr lang="ru-RU" sz="2000" b="1" dirty="0" smtClean="0">
                <a:ea typeface="Calibri" panose="020F0502020204030204" pitchFamily="34" charset="0"/>
                <a:cs typeface="Cambria" panose="02040503050406030204" pitchFamily="18" charset="0"/>
              </a:rPr>
              <a:t>Отражение выручки по договорам подряда/возмездного оказания услуг</a:t>
            </a:r>
            <a:endParaRPr lang="ru-RU" sz="2000" b="1" dirty="0">
              <a:ea typeface="Calibri" panose="020F0502020204030204" pitchFamily="34" charset="0"/>
              <a:cs typeface="Cambria" panose="02040503050406030204" pitchFamily="18" charset="0"/>
            </a:endParaRPr>
          </a:p>
        </p:txBody>
      </p:sp>
      <p:sp>
        <p:nvSpPr>
          <p:cNvPr id="7" name="Прямоугольник 6"/>
          <p:cNvSpPr/>
          <p:nvPr/>
        </p:nvSpPr>
        <p:spPr>
          <a:xfrm>
            <a:off x="952340" y="5786455"/>
            <a:ext cx="9619065" cy="646331"/>
          </a:xfrm>
          <a:prstGeom prst="rect">
            <a:avLst/>
          </a:prstGeom>
        </p:spPr>
        <p:txBody>
          <a:bodyPr wrap="square">
            <a:spAutoFit/>
          </a:bodyPr>
          <a:lstStyle/>
          <a:p>
            <a:r>
              <a:rPr lang="ru-RU" b="1" dirty="0" smtClean="0"/>
              <a:t>Постановление Арбитражного суда </a:t>
            </a:r>
            <a:r>
              <a:rPr lang="ru-RU" b="1" dirty="0" err="1" smtClean="0"/>
              <a:t>Восточно-Сибирского</a:t>
            </a:r>
            <a:r>
              <a:rPr lang="ru-RU" b="1" dirty="0" smtClean="0"/>
              <a:t> округа от 11.02.2019 № Ф02-6836/2018</a:t>
            </a:r>
          </a:p>
        </p:txBody>
      </p:sp>
      <p:sp>
        <p:nvSpPr>
          <p:cNvPr id="8" name="Прямоугольник 7"/>
          <p:cNvSpPr/>
          <p:nvPr/>
        </p:nvSpPr>
        <p:spPr>
          <a:xfrm>
            <a:off x="4799062" y="327518"/>
            <a:ext cx="3829895" cy="523220"/>
          </a:xfrm>
          <a:prstGeom prst="rect">
            <a:avLst/>
          </a:prstGeom>
        </p:spPr>
        <p:txBody>
          <a:bodyPr wrap="none">
            <a:spAutoFit/>
          </a:bodyPr>
          <a:lstStyle/>
          <a:p>
            <a:r>
              <a:rPr lang="ru-RU" sz="2800" b="1" dirty="0" smtClean="0">
                <a:ea typeface="Calibri" panose="020F0502020204030204" pitchFamily="34" charset="0"/>
                <a:cs typeface="Cambria" panose="02040503050406030204" pitchFamily="18" charset="0"/>
              </a:rPr>
              <a:t>Судебная практика</a:t>
            </a:r>
            <a:endParaRPr lang="ru-RU" sz="2800" dirty="0"/>
          </a:p>
        </p:txBody>
      </p:sp>
      <p:sp>
        <p:nvSpPr>
          <p:cNvPr id="6" name="Прямоугольник 5"/>
          <p:cNvSpPr/>
          <p:nvPr/>
        </p:nvSpPr>
        <p:spPr>
          <a:xfrm>
            <a:off x="857102" y="1714488"/>
            <a:ext cx="10422680" cy="3785652"/>
          </a:xfrm>
          <a:prstGeom prst="rect">
            <a:avLst/>
          </a:prstGeom>
        </p:spPr>
        <p:txBody>
          <a:bodyPr wrap="square">
            <a:spAutoFit/>
          </a:bodyPr>
          <a:lstStyle/>
          <a:p>
            <a:pPr algn="just"/>
            <a:r>
              <a:rPr lang="ru-RU" sz="1600" dirty="0" smtClean="0"/>
              <a:t>Организация в июне представила уточненную годовую декларацию по налогу на прибыль, в которой заявила дополнительный доход по акту оказанных услуг, поступившему от контрагента уже после сдачи первоначальной декларации. При этом на момент подачи уточненной декларации компания уплатила только недоимку, а пени в бюджет не перечислила, чем лишила себя права на освобождение от штрафов, предусмотренного </a:t>
            </a:r>
            <a:r>
              <a:rPr lang="ru-RU" sz="1600" dirty="0" smtClean="0">
                <a:hlinkClick r:id="rId2"/>
              </a:rPr>
              <a:t>п. 4 ст. 81 НК РФ</a:t>
            </a:r>
            <a:r>
              <a:rPr lang="ru-RU" sz="1600" dirty="0" smtClean="0"/>
              <a:t>. Однако налогоплательщик посчитал, что штраф за неуплату налога все равно неправомерен, т.к. преднамеренного занижения налоговой базы не было: документы о доходе получены с опозданием, сразу после этого представлена </a:t>
            </a:r>
            <a:r>
              <a:rPr lang="ru-RU" sz="1600" dirty="0" err="1" smtClean="0"/>
              <a:t>уточненка</a:t>
            </a:r>
            <a:r>
              <a:rPr lang="ru-RU" sz="1600" dirty="0" smtClean="0"/>
              <a:t> и доплачен налог.</a:t>
            </a:r>
          </a:p>
          <a:p>
            <a:pPr algn="just"/>
            <a:r>
              <a:rPr lang="ru-RU" sz="1600" dirty="0" smtClean="0"/>
              <a:t>Однако судьи такой подход не поддержали, указав, что в данном случае речь идет о доходе от услуг, оказанных самим налогоплательщиком. </a:t>
            </a:r>
            <a:r>
              <a:rPr lang="ru-RU" sz="1600" b="1" dirty="0" smtClean="0"/>
              <a:t>Значит, стоимость этих услуг была ему достоверно известна уже в период оказания. А поскольку организация применяет метод начисления, то для правильного расчета налога на прибыль дожидаться акта, подписанного контрагентом, вовсе не обязательно</a:t>
            </a:r>
            <a:r>
              <a:rPr lang="ru-RU" sz="1600" dirty="0" smtClean="0"/>
              <a:t>. Таким образом, организация занизила налоговую базу, не включив данный доход в первоначальную декларацию, за что и была оштрафована по </a:t>
            </a:r>
            <a:r>
              <a:rPr lang="ru-RU" sz="1600" dirty="0" smtClean="0">
                <a:hlinkClick r:id="rId3"/>
              </a:rPr>
              <a:t>ст. 122 НК РФ</a:t>
            </a:r>
            <a:endParaRPr lang="ru-RU" sz="1600" dirty="0"/>
          </a:p>
        </p:txBody>
      </p:sp>
    </p:spTree>
    <p:extLst>
      <p:ext uri="{BB962C8B-B14F-4D97-AF65-F5344CB8AC3E}">
        <p14:creationId xmlns:p14="http://schemas.microsoft.com/office/powerpoint/2010/main" val="89054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761864" y="1142984"/>
            <a:ext cx="10476209" cy="4832350"/>
          </a:xfrm>
          <a:prstGeom prst="rect">
            <a:avLst/>
          </a:prstGeom>
          <a:noFill/>
          <a:ln w="9525">
            <a:noFill/>
            <a:miter lim="800000"/>
            <a:headEnd/>
            <a:tailEnd/>
          </a:ln>
          <a:effectLst/>
        </p:spPr>
      </p:pic>
      <p:sp>
        <p:nvSpPr>
          <p:cNvPr id="3" name="Прямоугольник 2"/>
          <p:cNvSpPr/>
          <p:nvPr/>
        </p:nvSpPr>
        <p:spPr>
          <a:xfrm>
            <a:off x="857102" y="642919"/>
            <a:ext cx="6095207" cy="461665"/>
          </a:xfrm>
          <a:prstGeom prst="rect">
            <a:avLst/>
          </a:prstGeom>
        </p:spPr>
        <p:txBody>
          <a:bodyPr>
            <a:spAutoFit/>
          </a:bodyPr>
          <a:lstStyle/>
          <a:p>
            <a:pPr marR="171450">
              <a:spcAft>
                <a:spcPts val="450"/>
              </a:spcAft>
            </a:pPr>
            <a:r>
              <a:rPr lang="ru-RU" sz="2400" b="1" dirty="0" smtClean="0">
                <a:ea typeface="Calibri" panose="020F0502020204030204" pitchFamily="34" charset="0"/>
                <a:cs typeface="Cambria" panose="02040503050406030204" pitchFamily="18" charset="0"/>
              </a:rPr>
              <a:t>Длительный цикл</a:t>
            </a:r>
            <a:endParaRPr lang="ru-RU" sz="2400" b="1" dirty="0">
              <a:ea typeface="Calibri" panose="020F0502020204030204" pitchFamily="34" charset="0"/>
              <a:cs typeface="Cambria" panose="02040503050406030204" pitchFamily="18" charset="0"/>
            </a:endParaRPr>
          </a:p>
        </p:txBody>
      </p:sp>
      <p:sp>
        <p:nvSpPr>
          <p:cNvPr id="4" name="Прямоугольник 3"/>
          <p:cNvSpPr/>
          <p:nvPr/>
        </p:nvSpPr>
        <p:spPr>
          <a:xfrm>
            <a:off x="857102" y="6072206"/>
            <a:ext cx="10190495" cy="369332"/>
          </a:xfrm>
          <a:prstGeom prst="rect">
            <a:avLst/>
          </a:prstGeom>
        </p:spPr>
        <p:txBody>
          <a:bodyPr wrap="square">
            <a:spAutoFit/>
          </a:bodyPr>
          <a:lstStyle/>
          <a:p>
            <a:r>
              <a:rPr lang="ru-RU" b="1" dirty="0" smtClean="0"/>
              <a:t>Письмо Минфина России от 11.02.2020 N 03-03-07/9075</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857102" y="642919"/>
            <a:ext cx="6095207" cy="461665"/>
          </a:xfrm>
          <a:prstGeom prst="rect">
            <a:avLst/>
          </a:prstGeom>
        </p:spPr>
        <p:txBody>
          <a:bodyPr>
            <a:spAutoFit/>
          </a:bodyPr>
          <a:lstStyle/>
          <a:p>
            <a:pPr marR="171450">
              <a:spcAft>
                <a:spcPts val="450"/>
              </a:spcAft>
            </a:pPr>
            <a:r>
              <a:rPr lang="ru-RU" sz="2400" b="1" dirty="0" smtClean="0">
                <a:ea typeface="Calibri" panose="020F0502020204030204" pitchFamily="34" charset="0"/>
                <a:cs typeface="Cambria" panose="02040503050406030204" pitchFamily="18" charset="0"/>
              </a:rPr>
              <a:t>Длительный цикл</a:t>
            </a:r>
            <a:endParaRPr lang="ru-RU" sz="2400" b="1" dirty="0">
              <a:ea typeface="Calibri" panose="020F0502020204030204" pitchFamily="34" charset="0"/>
              <a:cs typeface="Cambria" panose="02040503050406030204"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761864" y="1362076"/>
            <a:ext cx="10476209" cy="3852875"/>
          </a:xfrm>
          <a:prstGeom prst="rect">
            <a:avLst/>
          </a:prstGeom>
          <a:noFill/>
          <a:ln w="9525">
            <a:noFill/>
            <a:miter lim="800000"/>
            <a:headEnd/>
            <a:tailEnd/>
          </a:ln>
          <a:effectLst/>
        </p:spPr>
      </p:pic>
      <p:sp>
        <p:nvSpPr>
          <p:cNvPr id="7" name="Прямоугольник 6"/>
          <p:cNvSpPr/>
          <p:nvPr/>
        </p:nvSpPr>
        <p:spPr>
          <a:xfrm>
            <a:off x="857102" y="5357827"/>
            <a:ext cx="10190495" cy="646331"/>
          </a:xfrm>
          <a:prstGeom prst="rect">
            <a:avLst/>
          </a:prstGeom>
        </p:spPr>
        <p:txBody>
          <a:bodyPr wrap="square">
            <a:spAutoFit/>
          </a:bodyPr>
          <a:lstStyle/>
          <a:p>
            <a:r>
              <a:rPr lang="ru-RU" b="1" dirty="0" smtClean="0"/>
              <a:t>Постановление Арбитражного суда Северо-Западного округа от 23.08.2018 N Ф07-5696/2018 по делу N А05-2318/2017</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857102" y="642919"/>
            <a:ext cx="6095207" cy="461665"/>
          </a:xfrm>
          <a:prstGeom prst="rect">
            <a:avLst/>
          </a:prstGeom>
        </p:spPr>
        <p:txBody>
          <a:bodyPr>
            <a:spAutoFit/>
          </a:bodyPr>
          <a:lstStyle/>
          <a:p>
            <a:pPr marR="171450">
              <a:spcAft>
                <a:spcPts val="450"/>
              </a:spcAft>
            </a:pPr>
            <a:r>
              <a:rPr lang="ru-RU" sz="2400" b="1" dirty="0" smtClean="0">
                <a:ea typeface="Calibri" panose="020F0502020204030204" pitchFamily="34" charset="0"/>
                <a:cs typeface="Cambria" panose="02040503050406030204" pitchFamily="18" charset="0"/>
              </a:rPr>
              <a:t>Длительный цикл</a:t>
            </a:r>
            <a:endParaRPr lang="ru-RU" sz="2400" b="1" dirty="0">
              <a:ea typeface="Calibri" panose="020F0502020204030204" pitchFamily="34" charset="0"/>
              <a:cs typeface="Cambria" panose="02040503050406030204"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694606" y="1484784"/>
            <a:ext cx="10598431" cy="3448050"/>
          </a:xfrm>
          <a:prstGeom prst="rect">
            <a:avLst/>
          </a:prstGeom>
          <a:noFill/>
          <a:ln w="9525">
            <a:noFill/>
            <a:miter lim="800000"/>
            <a:headEnd/>
            <a:tailEnd/>
          </a:ln>
          <a:effectLst/>
        </p:spPr>
      </p:pic>
      <p:sp>
        <p:nvSpPr>
          <p:cNvPr id="5" name="Прямоугольник 4"/>
          <p:cNvSpPr/>
          <p:nvPr/>
        </p:nvSpPr>
        <p:spPr>
          <a:xfrm>
            <a:off x="857102" y="5286389"/>
            <a:ext cx="10380971" cy="646331"/>
          </a:xfrm>
          <a:prstGeom prst="rect">
            <a:avLst/>
          </a:prstGeom>
        </p:spPr>
        <p:txBody>
          <a:bodyPr wrap="square">
            <a:spAutoFit/>
          </a:bodyPr>
          <a:lstStyle/>
          <a:p>
            <a:r>
              <a:rPr lang="ru-RU" b="1" dirty="0" smtClean="0"/>
              <a:t>Постановление Арбитражного суда Северо-Западного округа от 23.08.2018 N Ф07-5696/2018 по делу N А05-2318/2017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6476160" y="142852"/>
            <a:ext cx="2664512" cy="369332"/>
          </a:xfrm>
          <a:prstGeom prst="rect">
            <a:avLst/>
          </a:prstGeom>
        </p:spPr>
        <p:txBody>
          <a:bodyPr wrap="none">
            <a:spAutoFit/>
          </a:bodyPr>
          <a:lstStyle/>
          <a:p>
            <a:r>
              <a:rPr lang="ru-RU" b="1" dirty="0" smtClean="0">
                <a:solidFill>
                  <a:schemeClr val="bg1"/>
                </a:solidFill>
              </a:rPr>
              <a:t>Признание расходов</a:t>
            </a:r>
            <a:endParaRPr lang="ru-RU" dirty="0">
              <a:solidFill>
                <a:schemeClr val="bg1"/>
              </a:solidFill>
            </a:endParaRPr>
          </a:p>
        </p:txBody>
      </p:sp>
      <p:sp>
        <p:nvSpPr>
          <p:cNvPr id="8" name="Прямоугольник 7"/>
          <p:cNvSpPr/>
          <p:nvPr/>
        </p:nvSpPr>
        <p:spPr>
          <a:xfrm>
            <a:off x="1047578" y="642918"/>
            <a:ext cx="4030270" cy="400110"/>
          </a:xfrm>
          <a:prstGeom prst="rect">
            <a:avLst/>
          </a:prstGeom>
        </p:spPr>
        <p:txBody>
          <a:bodyPr wrap="none">
            <a:spAutoFit/>
          </a:bodyPr>
          <a:lstStyle/>
          <a:p>
            <a:r>
              <a:rPr lang="ru-RU" sz="2000" b="1" dirty="0" smtClean="0"/>
              <a:t>Регистрация имеет значение</a:t>
            </a:r>
            <a:endParaRPr lang="ru-RU" sz="2000" dirty="0"/>
          </a:p>
        </p:txBody>
      </p:sp>
      <p:sp>
        <p:nvSpPr>
          <p:cNvPr id="9" name="Прямоугольник 8"/>
          <p:cNvSpPr/>
          <p:nvPr/>
        </p:nvSpPr>
        <p:spPr>
          <a:xfrm>
            <a:off x="952340" y="5214950"/>
            <a:ext cx="10190495" cy="369332"/>
          </a:xfrm>
          <a:prstGeom prst="rect">
            <a:avLst/>
          </a:prstGeom>
        </p:spPr>
        <p:txBody>
          <a:bodyPr wrap="square">
            <a:spAutoFit/>
          </a:bodyPr>
          <a:lstStyle/>
          <a:p>
            <a:r>
              <a:rPr lang="ru-RU" b="1" dirty="0" smtClean="0"/>
              <a:t>Письмо Минфина РФ от 05.03.2011 N 03-03-06/4/18</a:t>
            </a:r>
          </a:p>
        </p:txBody>
      </p:sp>
      <p:pic>
        <p:nvPicPr>
          <p:cNvPr id="3074" name="Picture 2"/>
          <p:cNvPicPr>
            <a:picLocks noChangeAspect="1" noChangeArrowheads="1"/>
          </p:cNvPicPr>
          <p:nvPr/>
        </p:nvPicPr>
        <p:blipFill>
          <a:blip r:embed="rId2" cstate="print"/>
          <a:srcRect/>
          <a:stretch>
            <a:fillRect/>
          </a:stretch>
        </p:blipFill>
        <p:spPr bwMode="auto">
          <a:xfrm>
            <a:off x="666625" y="1124744"/>
            <a:ext cx="10857163" cy="3804454"/>
          </a:xfrm>
          <a:prstGeom prst="rect">
            <a:avLst/>
          </a:prstGeom>
          <a:noFill/>
          <a:ln w="9525">
            <a:noFill/>
            <a:miter lim="800000"/>
            <a:headEnd/>
            <a:tailEnd/>
          </a:ln>
          <a:effectLst/>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857102" y="642919"/>
            <a:ext cx="6095207" cy="461665"/>
          </a:xfrm>
          <a:prstGeom prst="rect">
            <a:avLst/>
          </a:prstGeom>
        </p:spPr>
        <p:txBody>
          <a:bodyPr>
            <a:spAutoFit/>
          </a:bodyPr>
          <a:lstStyle/>
          <a:p>
            <a:pPr marR="171450">
              <a:spcAft>
                <a:spcPts val="450"/>
              </a:spcAft>
            </a:pPr>
            <a:r>
              <a:rPr lang="ru-RU" sz="2400" b="1" dirty="0" smtClean="0">
                <a:ea typeface="Calibri" panose="020F0502020204030204" pitchFamily="34" charset="0"/>
                <a:cs typeface="Cambria" panose="02040503050406030204" pitchFamily="18" charset="0"/>
              </a:rPr>
              <a:t>Длительный цикл</a:t>
            </a:r>
            <a:endParaRPr lang="ru-RU" sz="2400" b="1" dirty="0">
              <a:ea typeface="Calibri" panose="020F0502020204030204" pitchFamily="34" charset="0"/>
              <a:cs typeface="Cambria" panose="02040503050406030204" pitchFamily="18" charset="0"/>
            </a:endParaRPr>
          </a:p>
        </p:txBody>
      </p:sp>
      <p:sp>
        <p:nvSpPr>
          <p:cNvPr id="5" name="Прямоугольник 4"/>
          <p:cNvSpPr/>
          <p:nvPr/>
        </p:nvSpPr>
        <p:spPr>
          <a:xfrm>
            <a:off x="857102" y="5286389"/>
            <a:ext cx="10380971" cy="646331"/>
          </a:xfrm>
          <a:prstGeom prst="rect">
            <a:avLst/>
          </a:prstGeom>
        </p:spPr>
        <p:txBody>
          <a:bodyPr wrap="square">
            <a:spAutoFit/>
          </a:bodyPr>
          <a:lstStyle/>
          <a:p>
            <a:r>
              <a:rPr lang="ru-RU" b="1" dirty="0" smtClean="0"/>
              <a:t>Постановление Арбитражного суда Северо-Западного округа от 23.08.2018 N Ф07-5696/2018 по делу N А05-2318/2017</a:t>
            </a:r>
          </a:p>
        </p:txBody>
      </p:sp>
      <p:pic>
        <p:nvPicPr>
          <p:cNvPr id="5122" name="Picture 2"/>
          <p:cNvPicPr>
            <a:picLocks noChangeAspect="1" noChangeArrowheads="1"/>
          </p:cNvPicPr>
          <p:nvPr/>
        </p:nvPicPr>
        <p:blipFill>
          <a:blip r:embed="rId2" cstate="print"/>
          <a:srcRect/>
          <a:stretch>
            <a:fillRect/>
          </a:stretch>
        </p:blipFill>
        <p:spPr bwMode="auto">
          <a:xfrm>
            <a:off x="857102" y="2071678"/>
            <a:ext cx="10476209" cy="2437442"/>
          </a:xfrm>
          <a:prstGeom prst="rect">
            <a:avLst/>
          </a:prstGeom>
          <a:noFill/>
          <a:ln w="9525">
            <a:noFill/>
            <a:miter lim="800000"/>
            <a:headEnd/>
            <a:tailEnd/>
          </a:ln>
          <a:effectLst/>
        </p:spPr>
      </p:pic>
      <p:sp>
        <p:nvSpPr>
          <p:cNvPr id="6" name="Прямоугольник 5"/>
          <p:cNvSpPr/>
          <p:nvPr/>
        </p:nvSpPr>
        <p:spPr>
          <a:xfrm>
            <a:off x="1047579" y="1428736"/>
            <a:ext cx="2311851" cy="369332"/>
          </a:xfrm>
          <a:prstGeom prst="rect">
            <a:avLst/>
          </a:prstGeom>
        </p:spPr>
        <p:txBody>
          <a:bodyPr wrap="none">
            <a:spAutoFit/>
          </a:bodyPr>
          <a:lstStyle/>
          <a:p>
            <a:r>
              <a:rPr lang="ru-RU" b="1" dirty="0" smtClean="0"/>
              <a:t>Условия договора</a:t>
            </a:r>
            <a:endParaRPr lang="ru-RU"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857102" y="642919"/>
            <a:ext cx="6095207" cy="461665"/>
          </a:xfrm>
          <a:prstGeom prst="rect">
            <a:avLst/>
          </a:prstGeom>
        </p:spPr>
        <p:txBody>
          <a:bodyPr>
            <a:spAutoFit/>
          </a:bodyPr>
          <a:lstStyle/>
          <a:p>
            <a:pPr marR="171450">
              <a:spcAft>
                <a:spcPts val="450"/>
              </a:spcAft>
            </a:pPr>
            <a:r>
              <a:rPr lang="ru-RU" sz="2400" b="1" dirty="0" smtClean="0">
                <a:ea typeface="Calibri" panose="020F0502020204030204" pitchFamily="34" charset="0"/>
                <a:cs typeface="Cambria" panose="02040503050406030204" pitchFamily="18" charset="0"/>
              </a:rPr>
              <a:t>Длительный цикл</a:t>
            </a:r>
            <a:endParaRPr lang="ru-RU" sz="2400" b="1" dirty="0">
              <a:ea typeface="Calibri" panose="020F0502020204030204" pitchFamily="34" charset="0"/>
              <a:cs typeface="Cambria" panose="02040503050406030204" pitchFamily="18" charset="0"/>
            </a:endParaRPr>
          </a:p>
        </p:txBody>
      </p:sp>
      <p:sp>
        <p:nvSpPr>
          <p:cNvPr id="5" name="Прямоугольник 4"/>
          <p:cNvSpPr/>
          <p:nvPr/>
        </p:nvSpPr>
        <p:spPr>
          <a:xfrm>
            <a:off x="857102" y="5286389"/>
            <a:ext cx="10380971" cy="646331"/>
          </a:xfrm>
          <a:prstGeom prst="rect">
            <a:avLst/>
          </a:prstGeom>
        </p:spPr>
        <p:txBody>
          <a:bodyPr wrap="square">
            <a:spAutoFit/>
          </a:bodyPr>
          <a:lstStyle/>
          <a:p>
            <a:r>
              <a:rPr lang="ru-RU" b="1" dirty="0" smtClean="0"/>
              <a:t>Определение Верховного Суда РФ от 17.11.2015 N 307-КГ15-13751 по делу N А56-42728/2014</a:t>
            </a:r>
          </a:p>
        </p:txBody>
      </p:sp>
      <p:pic>
        <p:nvPicPr>
          <p:cNvPr id="6146" name="Picture 2"/>
          <p:cNvPicPr>
            <a:picLocks noChangeAspect="1" noChangeArrowheads="1"/>
          </p:cNvPicPr>
          <p:nvPr/>
        </p:nvPicPr>
        <p:blipFill>
          <a:blip r:embed="rId2" cstate="print"/>
          <a:srcRect/>
          <a:stretch>
            <a:fillRect/>
          </a:stretch>
        </p:blipFill>
        <p:spPr bwMode="auto">
          <a:xfrm>
            <a:off x="761864" y="1340768"/>
            <a:ext cx="10666686" cy="3600400"/>
          </a:xfrm>
          <a:prstGeom prst="rect">
            <a:avLst/>
          </a:prstGeom>
          <a:noFill/>
          <a:ln w="9525">
            <a:noFill/>
            <a:miter lim="800000"/>
            <a:headEnd/>
            <a:tailEnd/>
          </a:ln>
          <a:effectLst/>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761863" y="357167"/>
            <a:ext cx="6095207" cy="461665"/>
          </a:xfrm>
          <a:prstGeom prst="rect">
            <a:avLst/>
          </a:prstGeom>
        </p:spPr>
        <p:txBody>
          <a:bodyPr>
            <a:spAutoFit/>
          </a:bodyPr>
          <a:lstStyle/>
          <a:p>
            <a:pPr marR="171450">
              <a:spcAft>
                <a:spcPts val="450"/>
              </a:spcAft>
            </a:pPr>
            <a:r>
              <a:rPr lang="ru-RU" sz="2400" b="1" dirty="0" smtClean="0">
                <a:ea typeface="Calibri" panose="020F0502020204030204" pitchFamily="34" charset="0"/>
                <a:cs typeface="Cambria" panose="02040503050406030204" pitchFamily="18" charset="0"/>
              </a:rPr>
              <a:t>Длительный цикл</a:t>
            </a:r>
            <a:endParaRPr lang="ru-RU" sz="2400" b="1" dirty="0">
              <a:ea typeface="Calibri" panose="020F0502020204030204" pitchFamily="34" charset="0"/>
              <a:cs typeface="Cambria" panose="02040503050406030204"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761864" y="1142984"/>
            <a:ext cx="10761924" cy="4298950"/>
          </a:xfrm>
          <a:prstGeom prst="rect">
            <a:avLst/>
          </a:prstGeom>
          <a:noFill/>
          <a:ln w="9525">
            <a:noFill/>
            <a:miter lim="800000"/>
            <a:headEnd/>
            <a:tailEnd/>
          </a:ln>
          <a:effectLst/>
        </p:spPr>
      </p:pic>
      <p:sp>
        <p:nvSpPr>
          <p:cNvPr id="6" name="Прямоугольник 5"/>
          <p:cNvSpPr/>
          <p:nvPr/>
        </p:nvSpPr>
        <p:spPr>
          <a:xfrm>
            <a:off x="761863" y="5572141"/>
            <a:ext cx="10571448" cy="646331"/>
          </a:xfrm>
          <a:prstGeom prst="rect">
            <a:avLst/>
          </a:prstGeom>
        </p:spPr>
        <p:txBody>
          <a:bodyPr wrap="square">
            <a:spAutoFit/>
          </a:bodyPr>
          <a:lstStyle/>
          <a:p>
            <a:r>
              <a:rPr lang="ru-RU" b="1" dirty="0" smtClean="0"/>
              <a:t>Постановление Арбитражного суда Северо-Западного округа от 17.06.2020 N Ф07-6325/2020 по делу N А05-13850/2018</a:t>
            </a:r>
          </a:p>
        </p:txBody>
      </p:sp>
      <p:sp>
        <p:nvSpPr>
          <p:cNvPr id="5" name="Прямоугольник 4"/>
          <p:cNvSpPr/>
          <p:nvPr/>
        </p:nvSpPr>
        <p:spPr>
          <a:xfrm>
            <a:off x="952341" y="857232"/>
            <a:ext cx="2311851" cy="369332"/>
          </a:xfrm>
          <a:prstGeom prst="rect">
            <a:avLst/>
          </a:prstGeom>
        </p:spPr>
        <p:txBody>
          <a:bodyPr wrap="none">
            <a:spAutoFit/>
          </a:bodyPr>
          <a:lstStyle/>
          <a:p>
            <a:r>
              <a:rPr lang="ru-RU" b="1" dirty="0" smtClean="0"/>
              <a:t>Условия договора</a:t>
            </a:r>
            <a:endParaRPr lang="ru-RU"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a:stretch>
            <a:fillRect/>
          </a:stretch>
        </p:blipFill>
        <p:spPr bwMode="auto">
          <a:xfrm>
            <a:off x="857102" y="1628800"/>
            <a:ext cx="10571448" cy="3371836"/>
          </a:xfrm>
          <a:prstGeom prst="rect">
            <a:avLst/>
          </a:prstGeom>
          <a:noFill/>
          <a:ln w="9525">
            <a:noFill/>
            <a:miter lim="800000"/>
            <a:headEnd/>
            <a:tailEnd/>
          </a:ln>
          <a:effectLst/>
        </p:spPr>
      </p:pic>
      <p:sp>
        <p:nvSpPr>
          <p:cNvPr id="3" name="Прямоугольник 2"/>
          <p:cNvSpPr/>
          <p:nvPr/>
        </p:nvSpPr>
        <p:spPr>
          <a:xfrm>
            <a:off x="980281" y="785794"/>
            <a:ext cx="6095207" cy="461665"/>
          </a:xfrm>
          <a:prstGeom prst="rect">
            <a:avLst/>
          </a:prstGeom>
        </p:spPr>
        <p:txBody>
          <a:bodyPr>
            <a:spAutoFit/>
          </a:bodyPr>
          <a:lstStyle/>
          <a:p>
            <a:pPr marR="171450">
              <a:spcAft>
                <a:spcPts val="450"/>
              </a:spcAft>
            </a:pPr>
            <a:r>
              <a:rPr lang="ru-RU" sz="2400" b="1" dirty="0" smtClean="0">
                <a:ea typeface="Calibri" panose="020F0502020204030204" pitchFamily="34" charset="0"/>
                <a:cs typeface="Cambria" panose="02040503050406030204" pitchFamily="18" charset="0"/>
              </a:rPr>
              <a:t>Отказ от приемки результата</a:t>
            </a:r>
            <a:endParaRPr lang="ru-RU" sz="2400" b="1" dirty="0">
              <a:ea typeface="Calibri" panose="020F0502020204030204" pitchFamily="34" charset="0"/>
              <a:cs typeface="Cambria" panose="02040503050406030204" pitchFamily="18" charset="0"/>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761864" y="1928802"/>
            <a:ext cx="10666686" cy="1562100"/>
          </a:xfrm>
          <a:prstGeom prst="rect">
            <a:avLst/>
          </a:prstGeom>
          <a:noFill/>
          <a:ln w="9525">
            <a:solidFill>
              <a:schemeClr val="accent1"/>
            </a:solidFill>
            <a:miter lim="800000"/>
            <a:headEnd/>
            <a:tailEnd/>
          </a:ln>
          <a:effectLst/>
        </p:spPr>
      </p:pic>
      <p:sp>
        <p:nvSpPr>
          <p:cNvPr id="3" name="Прямоугольник 2"/>
          <p:cNvSpPr/>
          <p:nvPr/>
        </p:nvSpPr>
        <p:spPr>
          <a:xfrm>
            <a:off x="761864" y="3857628"/>
            <a:ext cx="10666686" cy="369332"/>
          </a:xfrm>
          <a:prstGeom prst="rect">
            <a:avLst/>
          </a:prstGeom>
        </p:spPr>
        <p:txBody>
          <a:bodyPr wrap="square">
            <a:spAutoFit/>
          </a:bodyPr>
          <a:lstStyle/>
          <a:p>
            <a:r>
              <a:rPr lang="ru-RU" b="1" dirty="0" smtClean="0"/>
              <a:t>Письмо ФНС России от 02.06.2020 N ЕА-4-15/9054</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761864" y="1676088"/>
            <a:ext cx="10666686" cy="2184960"/>
          </a:xfrm>
          <a:prstGeom prst="rect">
            <a:avLst/>
          </a:prstGeom>
          <a:noFill/>
          <a:ln w="9525">
            <a:noFill/>
            <a:miter lim="800000"/>
            <a:headEnd/>
            <a:tailEnd/>
          </a:ln>
          <a:effectLst/>
        </p:spPr>
      </p:pic>
      <p:sp>
        <p:nvSpPr>
          <p:cNvPr id="3" name="Прямоугольник 2"/>
          <p:cNvSpPr/>
          <p:nvPr/>
        </p:nvSpPr>
        <p:spPr>
          <a:xfrm>
            <a:off x="952340" y="3929066"/>
            <a:ext cx="10380971" cy="369332"/>
          </a:xfrm>
          <a:prstGeom prst="rect">
            <a:avLst/>
          </a:prstGeom>
        </p:spPr>
        <p:txBody>
          <a:bodyPr wrap="square">
            <a:spAutoFit/>
          </a:bodyPr>
          <a:lstStyle/>
          <a:p>
            <a:r>
              <a:rPr lang="ru-RU" b="1" dirty="0" smtClean="0"/>
              <a:t>Письмо Минфина России от 06.05.2015 N 03-03-06/1/26255</a:t>
            </a:r>
          </a:p>
        </p:txBody>
      </p:sp>
      <p:sp>
        <p:nvSpPr>
          <p:cNvPr id="4" name="Прямоугольник 3"/>
          <p:cNvSpPr/>
          <p:nvPr/>
        </p:nvSpPr>
        <p:spPr>
          <a:xfrm>
            <a:off x="1047578" y="1214423"/>
            <a:ext cx="4767652" cy="461665"/>
          </a:xfrm>
          <a:prstGeom prst="rect">
            <a:avLst/>
          </a:prstGeom>
        </p:spPr>
        <p:txBody>
          <a:bodyPr wrap="none">
            <a:spAutoFit/>
          </a:bodyPr>
          <a:lstStyle/>
          <a:p>
            <a:r>
              <a:rPr lang="ru-RU" sz="2400" b="1" dirty="0" smtClean="0"/>
              <a:t>Документы для учета затрат</a:t>
            </a:r>
            <a:endParaRPr lang="ru-RU" sz="2400"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1047578" y="752758"/>
            <a:ext cx="4767652" cy="461665"/>
          </a:xfrm>
          <a:prstGeom prst="rect">
            <a:avLst/>
          </a:prstGeom>
        </p:spPr>
        <p:txBody>
          <a:bodyPr wrap="none">
            <a:spAutoFit/>
          </a:bodyPr>
          <a:lstStyle/>
          <a:p>
            <a:r>
              <a:rPr lang="ru-RU" sz="2400" b="1" dirty="0" smtClean="0"/>
              <a:t>Документы для учета затрат</a:t>
            </a:r>
            <a:endParaRPr lang="ru-RU" sz="2400" dirty="0"/>
          </a:p>
        </p:txBody>
      </p:sp>
      <p:pic>
        <p:nvPicPr>
          <p:cNvPr id="15362" name="Picture 2"/>
          <p:cNvPicPr>
            <a:picLocks noChangeAspect="1" noChangeArrowheads="1"/>
          </p:cNvPicPr>
          <p:nvPr/>
        </p:nvPicPr>
        <p:blipFill>
          <a:blip r:embed="rId2" cstate="print"/>
          <a:srcRect/>
          <a:stretch>
            <a:fillRect/>
          </a:stretch>
        </p:blipFill>
        <p:spPr bwMode="auto">
          <a:xfrm>
            <a:off x="952340" y="1484784"/>
            <a:ext cx="10380971" cy="3306280"/>
          </a:xfrm>
          <a:prstGeom prst="rect">
            <a:avLst/>
          </a:prstGeom>
          <a:noFill/>
          <a:ln w="9525">
            <a:noFill/>
            <a:miter lim="800000"/>
            <a:headEnd/>
            <a:tailEnd/>
          </a:ln>
          <a:effectLst/>
        </p:spPr>
      </p:pic>
      <p:sp>
        <p:nvSpPr>
          <p:cNvPr id="7" name="Прямоугольник 6"/>
          <p:cNvSpPr/>
          <p:nvPr/>
        </p:nvSpPr>
        <p:spPr>
          <a:xfrm>
            <a:off x="952340" y="4786323"/>
            <a:ext cx="10190495" cy="646331"/>
          </a:xfrm>
          <a:prstGeom prst="rect">
            <a:avLst/>
          </a:prstGeom>
        </p:spPr>
        <p:txBody>
          <a:bodyPr wrap="square">
            <a:spAutoFit/>
          </a:bodyPr>
          <a:lstStyle/>
          <a:p>
            <a:r>
              <a:rPr lang="ru-RU" b="1" dirty="0" smtClean="0"/>
              <a:t>Постановление Арбитражного суда Северо-Западного округа от 02.10.2019 N Ф07-11653/2019 по делу N А05-12415/2018</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1047578" y="983590"/>
            <a:ext cx="4767652" cy="461665"/>
          </a:xfrm>
          <a:prstGeom prst="rect">
            <a:avLst/>
          </a:prstGeom>
        </p:spPr>
        <p:txBody>
          <a:bodyPr wrap="none">
            <a:spAutoFit/>
          </a:bodyPr>
          <a:lstStyle/>
          <a:p>
            <a:r>
              <a:rPr lang="ru-RU" sz="2400" b="1" dirty="0" smtClean="0"/>
              <a:t>Документы для учета затрат</a:t>
            </a:r>
            <a:endParaRPr lang="ru-RU" sz="2400" dirty="0"/>
          </a:p>
        </p:txBody>
      </p:sp>
      <p:sp>
        <p:nvSpPr>
          <p:cNvPr id="7" name="Прямоугольник 6"/>
          <p:cNvSpPr/>
          <p:nvPr/>
        </p:nvSpPr>
        <p:spPr>
          <a:xfrm>
            <a:off x="857102" y="4357695"/>
            <a:ext cx="10190495" cy="646331"/>
          </a:xfrm>
          <a:prstGeom prst="rect">
            <a:avLst/>
          </a:prstGeom>
        </p:spPr>
        <p:txBody>
          <a:bodyPr wrap="square">
            <a:spAutoFit/>
          </a:bodyPr>
          <a:lstStyle/>
          <a:p>
            <a:r>
              <a:rPr lang="ru-RU" b="1" dirty="0" smtClean="0"/>
              <a:t>Постановление Арбитражного суда Северо-Западного округа от 02.10.2019 N Ф07-11653/2019 по делу N А05-12415/2018</a:t>
            </a:r>
          </a:p>
        </p:txBody>
      </p:sp>
      <p:pic>
        <p:nvPicPr>
          <p:cNvPr id="16386" name="Picture 2"/>
          <p:cNvPicPr>
            <a:picLocks noChangeAspect="1" noChangeArrowheads="1"/>
          </p:cNvPicPr>
          <p:nvPr/>
        </p:nvPicPr>
        <p:blipFill>
          <a:blip r:embed="rId2" cstate="print"/>
          <a:srcRect/>
          <a:stretch>
            <a:fillRect/>
          </a:stretch>
        </p:blipFill>
        <p:spPr bwMode="auto">
          <a:xfrm>
            <a:off x="952340" y="1700808"/>
            <a:ext cx="10571448" cy="2376264"/>
          </a:xfrm>
          <a:prstGeom prst="rect">
            <a:avLst/>
          </a:prstGeom>
          <a:noFill/>
          <a:ln w="9525">
            <a:noFill/>
            <a:miter lim="800000"/>
            <a:headEnd/>
            <a:tailEnd/>
          </a:ln>
          <a:effectLst/>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52340" y="642919"/>
            <a:ext cx="4767652" cy="461665"/>
          </a:xfrm>
          <a:prstGeom prst="rect">
            <a:avLst/>
          </a:prstGeom>
        </p:spPr>
        <p:txBody>
          <a:bodyPr wrap="none">
            <a:spAutoFit/>
          </a:bodyPr>
          <a:lstStyle/>
          <a:p>
            <a:r>
              <a:rPr lang="ru-RU" sz="2400" b="1" dirty="0" smtClean="0"/>
              <a:t>Документы для учета затрат</a:t>
            </a:r>
            <a:endParaRPr lang="ru-RU" sz="2400" dirty="0"/>
          </a:p>
        </p:txBody>
      </p:sp>
      <p:sp>
        <p:nvSpPr>
          <p:cNvPr id="7" name="Прямоугольник 6"/>
          <p:cNvSpPr/>
          <p:nvPr/>
        </p:nvSpPr>
        <p:spPr>
          <a:xfrm>
            <a:off x="857102" y="5715017"/>
            <a:ext cx="10190495" cy="369332"/>
          </a:xfrm>
          <a:prstGeom prst="rect">
            <a:avLst/>
          </a:prstGeom>
        </p:spPr>
        <p:txBody>
          <a:bodyPr wrap="square">
            <a:spAutoFit/>
          </a:bodyPr>
          <a:lstStyle/>
          <a:p>
            <a:r>
              <a:rPr lang="ru-RU" b="1" dirty="0" smtClean="0"/>
              <a:t>Арбитражный суд г. Москвы в решении от 02.10.2014 по делу N А40-116080/14-75-335</a:t>
            </a:r>
          </a:p>
        </p:txBody>
      </p:sp>
      <p:pic>
        <p:nvPicPr>
          <p:cNvPr id="17410" name="Picture 2"/>
          <p:cNvPicPr>
            <a:picLocks noChangeAspect="1" noChangeArrowheads="1"/>
          </p:cNvPicPr>
          <p:nvPr/>
        </p:nvPicPr>
        <p:blipFill>
          <a:blip r:embed="rId2" cstate="print"/>
          <a:srcRect/>
          <a:stretch>
            <a:fillRect/>
          </a:stretch>
        </p:blipFill>
        <p:spPr bwMode="auto">
          <a:xfrm>
            <a:off x="857102" y="1214422"/>
            <a:ext cx="10476209" cy="4214842"/>
          </a:xfrm>
          <a:prstGeom prst="rect">
            <a:avLst/>
          </a:prstGeom>
          <a:noFill/>
          <a:ln w="9525">
            <a:noFill/>
            <a:miter lim="800000"/>
            <a:headEnd/>
            <a:tailEnd/>
          </a:ln>
          <a:effectLst/>
        </p:spPr>
      </p:pic>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52340" y="642919"/>
            <a:ext cx="4767652" cy="461665"/>
          </a:xfrm>
          <a:prstGeom prst="rect">
            <a:avLst/>
          </a:prstGeom>
        </p:spPr>
        <p:txBody>
          <a:bodyPr wrap="none">
            <a:spAutoFit/>
          </a:bodyPr>
          <a:lstStyle/>
          <a:p>
            <a:r>
              <a:rPr lang="ru-RU" sz="2400" b="1" dirty="0" smtClean="0"/>
              <a:t>Документы для учета затрат</a:t>
            </a:r>
            <a:endParaRPr lang="ru-RU" sz="2400" dirty="0"/>
          </a:p>
        </p:txBody>
      </p:sp>
      <p:sp>
        <p:nvSpPr>
          <p:cNvPr id="7" name="Прямоугольник 6"/>
          <p:cNvSpPr/>
          <p:nvPr/>
        </p:nvSpPr>
        <p:spPr>
          <a:xfrm>
            <a:off x="857102" y="5500703"/>
            <a:ext cx="10190495" cy="369332"/>
          </a:xfrm>
          <a:prstGeom prst="rect">
            <a:avLst/>
          </a:prstGeom>
        </p:spPr>
        <p:txBody>
          <a:bodyPr wrap="square">
            <a:spAutoFit/>
          </a:bodyPr>
          <a:lstStyle/>
          <a:p>
            <a:r>
              <a:rPr lang="ru-RU" b="1" dirty="0" smtClean="0"/>
              <a:t>Арбитражный суд г. Москвы в решении от 02.10.2014 по делу N А40-116080/14-75-335</a:t>
            </a:r>
          </a:p>
        </p:txBody>
      </p:sp>
      <p:pic>
        <p:nvPicPr>
          <p:cNvPr id="18434" name="Picture 2"/>
          <p:cNvPicPr>
            <a:picLocks noChangeAspect="1" noChangeArrowheads="1"/>
          </p:cNvPicPr>
          <p:nvPr/>
        </p:nvPicPr>
        <p:blipFill>
          <a:blip r:embed="rId2" cstate="print"/>
          <a:srcRect/>
          <a:stretch>
            <a:fillRect/>
          </a:stretch>
        </p:blipFill>
        <p:spPr bwMode="auto">
          <a:xfrm>
            <a:off x="857102" y="1357298"/>
            <a:ext cx="10476209" cy="37655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6476160" y="142852"/>
            <a:ext cx="2664512" cy="369332"/>
          </a:xfrm>
          <a:prstGeom prst="rect">
            <a:avLst/>
          </a:prstGeom>
        </p:spPr>
        <p:txBody>
          <a:bodyPr wrap="none">
            <a:spAutoFit/>
          </a:bodyPr>
          <a:lstStyle/>
          <a:p>
            <a:r>
              <a:rPr lang="ru-RU" b="1" dirty="0" smtClean="0">
                <a:solidFill>
                  <a:schemeClr val="bg1"/>
                </a:solidFill>
              </a:rPr>
              <a:t>Признание расходов</a:t>
            </a:r>
            <a:endParaRPr lang="ru-RU" dirty="0">
              <a:solidFill>
                <a:schemeClr val="bg1"/>
              </a:solidFill>
            </a:endParaRPr>
          </a:p>
        </p:txBody>
      </p:sp>
      <p:sp>
        <p:nvSpPr>
          <p:cNvPr id="8" name="Прямоугольник 7"/>
          <p:cNvSpPr/>
          <p:nvPr/>
        </p:nvSpPr>
        <p:spPr>
          <a:xfrm>
            <a:off x="1047579" y="785794"/>
            <a:ext cx="4929555" cy="400110"/>
          </a:xfrm>
          <a:prstGeom prst="rect">
            <a:avLst/>
          </a:prstGeom>
        </p:spPr>
        <p:txBody>
          <a:bodyPr wrap="none">
            <a:spAutoFit/>
          </a:bodyPr>
          <a:lstStyle/>
          <a:p>
            <a:r>
              <a:rPr lang="ru-RU" sz="2000" b="1" dirty="0" smtClean="0"/>
              <a:t>Если пришлось расстаться раньше </a:t>
            </a:r>
            <a:endParaRPr lang="ru-RU" sz="2000" dirty="0"/>
          </a:p>
        </p:txBody>
      </p:sp>
      <p:sp>
        <p:nvSpPr>
          <p:cNvPr id="9" name="Прямоугольник 8"/>
          <p:cNvSpPr/>
          <p:nvPr/>
        </p:nvSpPr>
        <p:spPr>
          <a:xfrm>
            <a:off x="952340" y="5715016"/>
            <a:ext cx="10190495" cy="369332"/>
          </a:xfrm>
          <a:prstGeom prst="rect">
            <a:avLst/>
          </a:prstGeom>
        </p:spPr>
        <p:txBody>
          <a:bodyPr wrap="square">
            <a:spAutoFit/>
          </a:bodyPr>
          <a:lstStyle/>
          <a:p>
            <a:r>
              <a:rPr lang="ru-RU" b="1" dirty="0" smtClean="0"/>
              <a:t>Письмо Минфина России от 14.05.2012 N 03-03-06/2/61</a:t>
            </a:r>
          </a:p>
        </p:txBody>
      </p:sp>
      <p:pic>
        <p:nvPicPr>
          <p:cNvPr id="18434" name="Picture 2"/>
          <p:cNvPicPr>
            <a:picLocks noChangeAspect="1" noChangeArrowheads="1"/>
          </p:cNvPicPr>
          <p:nvPr/>
        </p:nvPicPr>
        <p:blipFill>
          <a:blip r:embed="rId2" cstate="print"/>
          <a:srcRect/>
          <a:stretch>
            <a:fillRect/>
          </a:stretch>
        </p:blipFill>
        <p:spPr bwMode="auto">
          <a:xfrm>
            <a:off x="761864" y="1428736"/>
            <a:ext cx="10666686" cy="3714750"/>
          </a:xfrm>
          <a:prstGeom prst="rect">
            <a:avLst/>
          </a:prstGeom>
          <a:noFill/>
          <a:ln w="9525">
            <a:noFill/>
            <a:miter lim="800000"/>
            <a:headEnd/>
            <a:tailEnd/>
          </a:ln>
          <a:effectLst/>
        </p:spPr>
      </p:pic>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1047579" y="857233"/>
            <a:ext cx="2263761" cy="461665"/>
          </a:xfrm>
          <a:prstGeom prst="rect">
            <a:avLst/>
          </a:prstGeom>
        </p:spPr>
        <p:txBody>
          <a:bodyPr wrap="none">
            <a:spAutoFit/>
          </a:bodyPr>
          <a:lstStyle/>
          <a:p>
            <a:r>
              <a:rPr lang="ru-RU" sz="2400" b="1" dirty="0" smtClean="0"/>
              <a:t>А что с НДС?</a:t>
            </a:r>
            <a:endParaRPr lang="ru-RU" sz="2400" dirty="0"/>
          </a:p>
        </p:txBody>
      </p:sp>
      <p:pic>
        <p:nvPicPr>
          <p:cNvPr id="14338" name="Picture 2"/>
          <p:cNvPicPr>
            <a:picLocks noChangeAspect="1" noChangeArrowheads="1"/>
          </p:cNvPicPr>
          <p:nvPr/>
        </p:nvPicPr>
        <p:blipFill>
          <a:blip r:embed="rId2" cstate="print"/>
          <a:srcRect/>
          <a:stretch>
            <a:fillRect/>
          </a:stretch>
        </p:blipFill>
        <p:spPr bwMode="auto">
          <a:xfrm>
            <a:off x="952340" y="1318898"/>
            <a:ext cx="10285733" cy="3395986"/>
          </a:xfrm>
          <a:prstGeom prst="rect">
            <a:avLst/>
          </a:prstGeom>
          <a:noFill/>
          <a:ln w="9525">
            <a:noFill/>
            <a:miter lim="800000"/>
            <a:headEnd/>
            <a:tailEnd/>
          </a:ln>
          <a:effectLst/>
        </p:spPr>
      </p:pic>
      <p:sp>
        <p:nvSpPr>
          <p:cNvPr id="6" name="Прямоугольник 5"/>
          <p:cNvSpPr/>
          <p:nvPr/>
        </p:nvSpPr>
        <p:spPr>
          <a:xfrm>
            <a:off x="1047578" y="4714884"/>
            <a:ext cx="10000018" cy="369332"/>
          </a:xfrm>
          <a:prstGeom prst="rect">
            <a:avLst/>
          </a:prstGeom>
        </p:spPr>
        <p:txBody>
          <a:bodyPr wrap="square">
            <a:spAutoFit/>
          </a:bodyPr>
          <a:lstStyle/>
          <a:p>
            <a:r>
              <a:rPr lang="ru-RU" b="1" dirty="0" smtClean="0"/>
              <a:t>Письмо Минфина РФ от 29.03.2012 N 03-03-06/1/163</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Прямоугольник 28"/>
          <p:cNvSpPr/>
          <p:nvPr/>
        </p:nvSpPr>
        <p:spPr>
          <a:xfrm>
            <a:off x="1047578" y="785795"/>
            <a:ext cx="8553252" cy="684803"/>
          </a:xfrm>
          <a:prstGeom prst="rect">
            <a:avLst/>
          </a:prstGeom>
        </p:spPr>
        <p:txBody>
          <a:bodyPr wrap="square" lIns="68580" tIns="34290" rIns="68580" bIns="34290">
            <a:spAutoFit/>
          </a:bodyPr>
          <a:lstStyle/>
          <a:p>
            <a:pPr marR="171450">
              <a:spcAft>
                <a:spcPts val="450"/>
              </a:spcAft>
            </a:pPr>
            <a:r>
              <a:rPr lang="ru-RU" sz="2000" b="1" dirty="0" smtClean="0">
                <a:ea typeface="Calibri" panose="020F0502020204030204" pitchFamily="34" charset="0"/>
                <a:cs typeface="Cambria" panose="02040503050406030204" pitchFamily="18" charset="0"/>
              </a:rPr>
              <a:t>Если подрядчик отказался от приемки работ и компенсировал часть затрат</a:t>
            </a:r>
            <a:endParaRPr lang="ru-RU" sz="2000" b="1" dirty="0">
              <a:ea typeface="Calibri" panose="020F0502020204030204" pitchFamily="34" charset="0"/>
              <a:cs typeface="Cambria" panose="02040503050406030204" pitchFamily="18" charset="0"/>
            </a:endParaRPr>
          </a:p>
        </p:txBody>
      </p:sp>
      <p:sp>
        <p:nvSpPr>
          <p:cNvPr id="7" name="Прямоугольник 6"/>
          <p:cNvSpPr/>
          <p:nvPr/>
        </p:nvSpPr>
        <p:spPr>
          <a:xfrm>
            <a:off x="1047578" y="5643579"/>
            <a:ext cx="9619065" cy="646331"/>
          </a:xfrm>
          <a:prstGeom prst="rect">
            <a:avLst/>
          </a:prstGeom>
        </p:spPr>
        <p:txBody>
          <a:bodyPr wrap="square">
            <a:spAutoFit/>
          </a:bodyPr>
          <a:lstStyle/>
          <a:p>
            <a:r>
              <a:rPr lang="ru-RU" b="1" dirty="0" smtClean="0"/>
              <a:t>Постановление Арбитражного суда Поволжского округа от 12.03.2021 № Ф06-398/2021 по делу № А72-19045/2019</a:t>
            </a:r>
          </a:p>
        </p:txBody>
      </p:sp>
      <p:sp>
        <p:nvSpPr>
          <p:cNvPr id="6" name="Прямоугольник 5"/>
          <p:cNvSpPr/>
          <p:nvPr/>
        </p:nvSpPr>
        <p:spPr>
          <a:xfrm>
            <a:off x="952340" y="1643050"/>
            <a:ext cx="10190495" cy="3539430"/>
          </a:xfrm>
          <a:prstGeom prst="rect">
            <a:avLst/>
          </a:prstGeom>
        </p:spPr>
        <p:txBody>
          <a:bodyPr wrap="square">
            <a:spAutoFit/>
          </a:bodyPr>
          <a:lstStyle/>
          <a:p>
            <a:pPr algn="just"/>
            <a:r>
              <a:rPr lang="ru-RU" sz="1600" dirty="0" smtClean="0">
                <a:hlinkClick r:id="rId2"/>
              </a:rPr>
              <a:t>Статья 717 ГК РФ</a:t>
            </a:r>
            <a:r>
              <a:rPr lang="ru-RU" sz="1600" dirty="0" smtClean="0"/>
              <a:t> дает заказчику право в любой момент до сдачи результата работ и без объяснения причин отказаться от исполнения договора подряда. Но при этом он должен уплатить подрядчику часть цены пропорционально стоимости уже выполненных работ. Вопрос начисления НДС на эти суммы вызвал спор между подрядчиком и налоговым органом. Инспекция посчитала, что указанные суммы следует облагать НДС, поскольку они связаны с оплатой работ. Налогоплательщик же настаивал на том, что они носят характер компенсации убытков и никак с реализацией не связаны, поэтому объекта обложения НДС не образуют.</a:t>
            </a:r>
          </a:p>
          <a:p>
            <a:pPr algn="just"/>
            <a:r>
              <a:rPr lang="ru-RU" sz="1600" dirty="0" smtClean="0"/>
              <a:t>Арбитражный суд Поволжского округа, рассмотрев спор, встал на сторону подрядчика. При этом арбитры отметили: </a:t>
            </a:r>
            <a:r>
              <a:rPr lang="ru-RU" sz="1600" dirty="0" smtClean="0">
                <a:hlinkClick r:id="rId3"/>
              </a:rPr>
              <a:t>статья 146 НК РФ</a:t>
            </a:r>
            <a:r>
              <a:rPr lang="ru-RU" sz="1600" dirty="0" smtClean="0"/>
              <a:t> объектом обложения по НДС признает операции по реализации. В части выполнения работ реализацией признается передача результатов выполненных работ одним лицом для другого лица (</a:t>
            </a:r>
            <a:r>
              <a:rPr lang="ru-RU" sz="1600" dirty="0" smtClean="0">
                <a:hlinkClick r:id="rId4"/>
              </a:rPr>
              <a:t>п. 1 ст. 39 НК РФ</a:t>
            </a:r>
            <a:r>
              <a:rPr lang="ru-RU" sz="1600" dirty="0" smtClean="0"/>
              <a:t>). При отказе заказчика от договора подряда результаты выполненных работ ему не передаются (ни полностью, ни частично). Следовательно, предусмотренная </a:t>
            </a:r>
            <a:r>
              <a:rPr lang="ru-RU" sz="1600" dirty="0" smtClean="0">
                <a:hlinkClick r:id="rId2"/>
              </a:rPr>
              <a:t>ст. 717 ГК РФ</a:t>
            </a:r>
            <a:r>
              <a:rPr lang="ru-RU" sz="1600" dirty="0" smtClean="0"/>
              <a:t> оплата носит характер компенсации расходов подрядчика, поэтому НДС эти суммы не облагаются.</a:t>
            </a:r>
            <a:endParaRPr lang="ru-RU" sz="1600" dirty="0"/>
          </a:p>
        </p:txBody>
      </p:sp>
    </p:spTree>
    <p:extLst>
      <p:ext uri="{BB962C8B-B14F-4D97-AF65-F5344CB8AC3E}">
        <p14:creationId xmlns:p14="http://schemas.microsoft.com/office/powerpoint/2010/main" val="89054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817" y="357166"/>
            <a:ext cx="9365106" cy="1143000"/>
          </a:xfrm>
        </p:spPr>
        <p:txBody>
          <a:bodyPr>
            <a:normAutofit/>
          </a:bodyPr>
          <a:lstStyle/>
          <a:p>
            <a:r>
              <a:rPr lang="ru-RU" sz="2400" b="1" dirty="0" smtClean="0">
                <a:solidFill>
                  <a:schemeClr val="tx1"/>
                </a:solidFill>
              </a:rPr>
              <a:t>Условие о зачете предоплаты</a:t>
            </a:r>
            <a:endParaRPr lang="ru-RU" sz="2400" b="1" dirty="0">
              <a:solidFill>
                <a:schemeClr val="tx1"/>
              </a:solidFill>
            </a:endParaRPr>
          </a:p>
        </p:txBody>
      </p:sp>
      <p:pic>
        <p:nvPicPr>
          <p:cNvPr id="8194" name="Picture 2"/>
          <p:cNvPicPr>
            <a:picLocks noChangeAspect="1" noChangeArrowheads="1"/>
          </p:cNvPicPr>
          <p:nvPr/>
        </p:nvPicPr>
        <p:blipFill>
          <a:blip r:embed="rId2" cstate="print"/>
          <a:srcRect/>
          <a:stretch>
            <a:fillRect/>
          </a:stretch>
        </p:blipFill>
        <p:spPr bwMode="auto">
          <a:xfrm>
            <a:off x="857102" y="1857364"/>
            <a:ext cx="10476209" cy="2476500"/>
          </a:xfrm>
          <a:prstGeom prst="rect">
            <a:avLst/>
          </a:prstGeom>
          <a:noFill/>
          <a:ln w="9525">
            <a:solidFill>
              <a:schemeClr val="accent1"/>
            </a:solidFill>
            <a:miter lim="800000"/>
            <a:headEnd/>
            <a:tailEnd/>
          </a:ln>
          <a:effectLst/>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102" y="214290"/>
            <a:ext cx="10380971" cy="1143000"/>
          </a:xfrm>
        </p:spPr>
        <p:txBody>
          <a:bodyPr>
            <a:normAutofit/>
          </a:bodyPr>
          <a:lstStyle/>
          <a:p>
            <a:r>
              <a:rPr lang="ru-RU" sz="2400" b="1" dirty="0" smtClean="0">
                <a:solidFill>
                  <a:schemeClr val="tx1"/>
                </a:solidFill>
              </a:rPr>
              <a:t>Период восстановления</a:t>
            </a:r>
            <a:endParaRPr lang="ru-RU" sz="2400" b="1" dirty="0">
              <a:solidFill>
                <a:schemeClr val="tx1"/>
              </a:solidFill>
            </a:endParaRPr>
          </a:p>
        </p:txBody>
      </p:sp>
      <p:sp>
        <p:nvSpPr>
          <p:cNvPr id="5" name="Прямоугольник 4"/>
          <p:cNvSpPr/>
          <p:nvPr/>
        </p:nvSpPr>
        <p:spPr>
          <a:xfrm>
            <a:off x="952340" y="4357695"/>
            <a:ext cx="10095256" cy="646331"/>
          </a:xfrm>
          <a:prstGeom prst="rect">
            <a:avLst/>
          </a:prstGeom>
        </p:spPr>
        <p:txBody>
          <a:bodyPr wrap="square">
            <a:spAutoFit/>
          </a:bodyPr>
          <a:lstStyle/>
          <a:p>
            <a:r>
              <a:rPr lang="ru-RU" b="1" dirty="0" smtClean="0"/>
              <a:t>Определение Верховного Суда РФ от 24.11.2014 N 304-КГ14-3718 по делу N А75-8761/2013</a:t>
            </a:r>
          </a:p>
        </p:txBody>
      </p:sp>
      <p:pic>
        <p:nvPicPr>
          <p:cNvPr id="9222" name="Picture 6"/>
          <p:cNvPicPr>
            <a:picLocks noChangeAspect="1" noChangeArrowheads="1"/>
          </p:cNvPicPr>
          <p:nvPr/>
        </p:nvPicPr>
        <p:blipFill>
          <a:blip r:embed="rId2" cstate="print"/>
          <a:srcRect/>
          <a:stretch>
            <a:fillRect/>
          </a:stretch>
        </p:blipFill>
        <p:spPr bwMode="auto">
          <a:xfrm>
            <a:off x="857102" y="1785926"/>
            <a:ext cx="10761924" cy="2075122"/>
          </a:xfrm>
          <a:prstGeom prst="rect">
            <a:avLst/>
          </a:prstGeom>
          <a:noFill/>
          <a:ln w="9525">
            <a:noFill/>
            <a:miter lim="800000"/>
            <a:headEnd/>
            <a:tailEnd/>
          </a:ln>
          <a:effectLst/>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102" y="214290"/>
            <a:ext cx="10380971" cy="1143000"/>
          </a:xfrm>
        </p:spPr>
        <p:txBody>
          <a:bodyPr>
            <a:normAutofit/>
          </a:bodyPr>
          <a:lstStyle/>
          <a:p>
            <a:r>
              <a:rPr lang="ru-RU" sz="2400" b="1" dirty="0" smtClean="0">
                <a:solidFill>
                  <a:schemeClr val="tx1"/>
                </a:solidFill>
              </a:rPr>
              <a:t>Период восстановления</a:t>
            </a:r>
            <a:endParaRPr lang="ru-RU" sz="2400" b="1" dirty="0">
              <a:solidFill>
                <a:schemeClr val="tx1"/>
              </a:solidFill>
            </a:endParaRPr>
          </a:p>
        </p:txBody>
      </p:sp>
      <p:sp>
        <p:nvSpPr>
          <p:cNvPr id="5" name="Прямоугольник 4"/>
          <p:cNvSpPr/>
          <p:nvPr/>
        </p:nvSpPr>
        <p:spPr>
          <a:xfrm>
            <a:off x="761863" y="5500703"/>
            <a:ext cx="10571448" cy="646331"/>
          </a:xfrm>
          <a:prstGeom prst="rect">
            <a:avLst/>
          </a:prstGeom>
        </p:spPr>
        <p:txBody>
          <a:bodyPr wrap="square">
            <a:spAutoFit/>
          </a:bodyPr>
          <a:lstStyle/>
          <a:p>
            <a:r>
              <a:rPr lang="ru-RU" b="1" dirty="0" smtClean="0"/>
              <a:t>Определение Верховного Суда РФ от 24.11.2014 N 304-КГ14-3718 по делу N А75-8761/2013</a:t>
            </a:r>
          </a:p>
        </p:txBody>
      </p:sp>
      <p:pic>
        <p:nvPicPr>
          <p:cNvPr id="11266" name="Picture 2"/>
          <p:cNvPicPr>
            <a:picLocks noChangeAspect="1" noChangeArrowheads="1"/>
          </p:cNvPicPr>
          <p:nvPr/>
        </p:nvPicPr>
        <p:blipFill>
          <a:blip r:embed="rId2" cstate="print"/>
          <a:srcRect/>
          <a:stretch>
            <a:fillRect/>
          </a:stretch>
        </p:blipFill>
        <p:spPr bwMode="auto">
          <a:xfrm>
            <a:off x="857102" y="1785926"/>
            <a:ext cx="10666686" cy="3299258"/>
          </a:xfrm>
          <a:prstGeom prst="rect">
            <a:avLst/>
          </a:prstGeom>
          <a:noFill/>
          <a:ln w="9525">
            <a:noFill/>
            <a:miter lim="800000"/>
            <a:headEnd/>
            <a:tailEnd/>
          </a:ln>
          <a:effectLst/>
        </p:spPr>
      </p:pic>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102" y="214290"/>
            <a:ext cx="10380971" cy="1143000"/>
          </a:xfrm>
        </p:spPr>
        <p:txBody>
          <a:bodyPr>
            <a:normAutofit/>
          </a:bodyPr>
          <a:lstStyle/>
          <a:p>
            <a:r>
              <a:rPr lang="ru-RU" sz="2400" b="1" dirty="0" smtClean="0">
                <a:solidFill>
                  <a:schemeClr val="tx1"/>
                </a:solidFill>
              </a:rPr>
              <a:t>Период восстановления</a:t>
            </a:r>
            <a:endParaRPr lang="ru-RU" sz="2400" b="1" dirty="0">
              <a:solidFill>
                <a:schemeClr val="tx1"/>
              </a:solidFill>
            </a:endParaRPr>
          </a:p>
        </p:txBody>
      </p:sp>
      <p:sp>
        <p:nvSpPr>
          <p:cNvPr id="5" name="Прямоугольник 4"/>
          <p:cNvSpPr/>
          <p:nvPr/>
        </p:nvSpPr>
        <p:spPr>
          <a:xfrm>
            <a:off x="761864" y="5000637"/>
            <a:ext cx="10095256" cy="646331"/>
          </a:xfrm>
          <a:prstGeom prst="rect">
            <a:avLst/>
          </a:prstGeom>
        </p:spPr>
        <p:txBody>
          <a:bodyPr wrap="square">
            <a:spAutoFit/>
          </a:bodyPr>
          <a:lstStyle/>
          <a:p>
            <a:r>
              <a:rPr lang="ru-RU" b="1" dirty="0" smtClean="0"/>
              <a:t>Постановление Арбитражного суда </a:t>
            </a:r>
            <a:r>
              <a:rPr lang="ru-RU" b="1" dirty="0" err="1" smtClean="0"/>
              <a:t>Западно-Сибирского</a:t>
            </a:r>
            <a:r>
              <a:rPr lang="ru-RU" b="1" dirty="0" smtClean="0"/>
              <a:t> округа от 01.11.2017 N Ф04-3946/2017 </a:t>
            </a:r>
          </a:p>
        </p:txBody>
      </p:sp>
      <p:pic>
        <p:nvPicPr>
          <p:cNvPr id="9220" name="Picture 4"/>
          <p:cNvPicPr>
            <a:picLocks noChangeAspect="1" noChangeArrowheads="1"/>
          </p:cNvPicPr>
          <p:nvPr/>
        </p:nvPicPr>
        <p:blipFill>
          <a:blip r:embed="rId2" cstate="print"/>
          <a:srcRect/>
          <a:stretch>
            <a:fillRect/>
          </a:stretch>
        </p:blipFill>
        <p:spPr bwMode="auto">
          <a:xfrm>
            <a:off x="761864" y="3000372"/>
            <a:ext cx="10761924" cy="1663700"/>
          </a:xfrm>
          <a:prstGeom prst="rect">
            <a:avLst/>
          </a:prstGeom>
          <a:noFill/>
          <a:ln w="9525">
            <a:noFill/>
            <a:miter lim="800000"/>
            <a:headEnd/>
            <a:tailEnd/>
          </a:ln>
          <a:effectLst/>
        </p:spPr>
      </p:pic>
      <p:pic>
        <p:nvPicPr>
          <p:cNvPr id="9221" name="Picture 5"/>
          <p:cNvPicPr>
            <a:picLocks noChangeAspect="1" noChangeArrowheads="1"/>
          </p:cNvPicPr>
          <p:nvPr/>
        </p:nvPicPr>
        <p:blipFill>
          <a:blip r:embed="rId3" cstate="print"/>
          <a:srcRect/>
          <a:stretch>
            <a:fillRect/>
          </a:stretch>
        </p:blipFill>
        <p:spPr bwMode="auto">
          <a:xfrm>
            <a:off x="666626" y="1785926"/>
            <a:ext cx="10666687" cy="996950"/>
          </a:xfrm>
          <a:prstGeom prst="rect">
            <a:avLst/>
          </a:prstGeom>
          <a:noFill/>
          <a:ln w="9525">
            <a:noFill/>
            <a:miter lim="800000"/>
            <a:headEnd/>
            <a:tailEnd/>
          </a:ln>
          <a:effectLst/>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102" y="214290"/>
            <a:ext cx="10380971" cy="1143000"/>
          </a:xfrm>
        </p:spPr>
        <p:txBody>
          <a:bodyPr>
            <a:normAutofit/>
          </a:bodyPr>
          <a:lstStyle/>
          <a:p>
            <a:r>
              <a:rPr lang="ru-RU" sz="2400" b="1" dirty="0" smtClean="0">
                <a:solidFill>
                  <a:schemeClr val="tx1"/>
                </a:solidFill>
              </a:rPr>
              <a:t>Период восстановления</a:t>
            </a:r>
            <a:endParaRPr lang="ru-RU" sz="2400" b="1" dirty="0">
              <a:solidFill>
                <a:schemeClr val="tx1"/>
              </a:solidFill>
            </a:endParaRPr>
          </a:p>
        </p:txBody>
      </p:sp>
      <p:sp>
        <p:nvSpPr>
          <p:cNvPr id="5" name="Прямоугольник 4"/>
          <p:cNvSpPr/>
          <p:nvPr/>
        </p:nvSpPr>
        <p:spPr>
          <a:xfrm>
            <a:off x="857102" y="4643447"/>
            <a:ext cx="10380971" cy="646331"/>
          </a:xfrm>
          <a:prstGeom prst="rect">
            <a:avLst/>
          </a:prstGeom>
        </p:spPr>
        <p:txBody>
          <a:bodyPr wrap="square">
            <a:spAutoFit/>
          </a:bodyPr>
          <a:lstStyle/>
          <a:p>
            <a:r>
              <a:rPr lang="ru-RU" b="1" dirty="0" smtClean="0"/>
              <a:t>Постановление Арбитражного суда </a:t>
            </a:r>
            <a:r>
              <a:rPr lang="ru-RU" b="1" dirty="0" err="1" smtClean="0"/>
              <a:t>Западно-Сибирского</a:t>
            </a:r>
            <a:r>
              <a:rPr lang="ru-RU" b="1" dirty="0" smtClean="0"/>
              <a:t> округа от 01.11.2017 N Ф04-3946/2017 </a:t>
            </a:r>
          </a:p>
        </p:txBody>
      </p:sp>
      <p:pic>
        <p:nvPicPr>
          <p:cNvPr id="10242" name="Picture 2"/>
          <p:cNvPicPr>
            <a:picLocks noChangeAspect="1" noChangeArrowheads="1"/>
          </p:cNvPicPr>
          <p:nvPr/>
        </p:nvPicPr>
        <p:blipFill>
          <a:blip r:embed="rId2" cstate="print"/>
          <a:srcRect/>
          <a:stretch>
            <a:fillRect/>
          </a:stretch>
        </p:blipFill>
        <p:spPr bwMode="auto">
          <a:xfrm>
            <a:off x="666625" y="1484784"/>
            <a:ext cx="10761924" cy="3158663"/>
          </a:xfrm>
          <a:prstGeom prst="rect">
            <a:avLst/>
          </a:prstGeom>
          <a:noFill/>
          <a:ln w="9525">
            <a:noFill/>
            <a:miter lim="800000"/>
            <a:headEnd/>
            <a:tailEnd/>
          </a:ln>
          <a:effectLst/>
        </p:spPr>
      </p:pic>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102" y="214290"/>
            <a:ext cx="10380971" cy="1143000"/>
          </a:xfrm>
        </p:spPr>
        <p:txBody>
          <a:bodyPr>
            <a:normAutofit/>
          </a:bodyPr>
          <a:lstStyle/>
          <a:p>
            <a:r>
              <a:rPr lang="ru-RU" sz="2400" b="1" dirty="0" smtClean="0">
                <a:solidFill>
                  <a:schemeClr val="tx1"/>
                </a:solidFill>
              </a:rPr>
              <a:t>Период восстановления</a:t>
            </a:r>
            <a:endParaRPr lang="ru-RU" sz="2400" b="1" dirty="0">
              <a:solidFill>
                <a:schemeClr val="tx1"/>
              </a:solidFill>
            </a:endParaRPr>
          </a:p>
        </p:txBody>
      </p:sp>
      <p:pic>
        <p:nvPicPr>
          <p:cNvPr id="9218" name="Picture 2"/>
          <p:cNvPicPr>
            <a:picLocks noChangeAspect="1" noChangeArrowheads="1"/>
          </p:cNvPicPr>
          <p:nvPr/>
        </p:nvPicPr>
        <p:blipFill>
          <a:blip r:embed="rId2" cstate="print"/>
          <a:srcRect/>
          <a:stretch>
            <a:fillRect/>
          </a:stretch>
        </p:blipFill>
        <p:spPr bwMode="auto">
          <a:xfrm>
            <a:off x="761863" y="3071810"/>
            <a:ext cx="10571448" cy="2120900"/>
          </a:xfrm>
          <a:prstGeom prst="rect">
            <a:avLst/>
          </a:prstGeom>
          <a:noFill/>
          <a:ln w="9525">
            <a:noFill/>
            <a:miter lim="800000"/>
            <a:headEnd/>
            <a:tailEnd/>
          </a:ln>
          <a:effectLst/>
        </p:spPr>
      </p:pic>
      <p:sp>
        <p:nvSpPr>
          <p:cNvPr id="5" name="Прямоугольник 4"/>
          <p:cNvSpPr/>
          <p:nvPr/>
        </p:nvSpPr>
        <p:spPr>
          <a:xfrm>
            <a:off x="857102" y="5357827"/>
            <a:ext cx="10095256" cy="646331"/>
          </a:xfrm>
          <a:prstGeom prst="rect">
            <a:avLst/>
          </a:prstGeom>
        </p:spPr>
        <p:txBody>
          <a:bodyPr wrap="square">
            <a:spAutoFit/>
          </a:bodyPr>
          <a:lstStyle/>
          <a:p>
            <a:r>
              <a:rPr lang="ru-RU" b="1" dirty="0" smtClean="0"/>
              <a:t>Постановление Восьмого арбитражного апелляционного суда от 01.08.2017 N 08АП-7978/2017 по делу N А81-331/2017</a:t>
            </a:r>
          </a:p>
        </p:txBody>
      </p:sp>
      <p:pic>
        <p:nvPicPr>
          <p:cNvPr id="9219" name="Picture 3"/>
          <p:cNvPicPr>
            <a:picLocks noChangeAspect="1" noChangeArrowheads="1"/>
          </p:cNvPicPr>
          <p:nvPr/>
        </p:nvPicPr>
        <p:blipFill>
          <a:blip r:embed="rId3" cstate="print"/>
          <a:srcRect/>
          <a:stretch>
            <a:fillRect/>
          </a:stretch>
        </p:blipFill>
        <p:spPr bwMode="auto">
          <a:xfrm>
            <a:off x="761864" y="1500174"/>
            <a:ext cx="10476209" cy="1352550"/>
          </a:xfrm>
          <a:prstGeom prst="rect">
            <a:avLst/>
          </a:prstGeom>
          <a:noFill/>
          <a:ln w="9525">
            <a:noFill/>
            <a:miter lim="800000"/>
            <a:headEnd/>
            <a:tailEnd/>
          </a:ln>
          <a:effectLst/>
        </p:spPr>
      </p:pic>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829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6476160" y="142852"/>
            <a:ext cx="2664512" cy="369332"/>
          </a:xfrm>
          <a:prstGeom prst="rect">
            <a:avLst/>
          </a:prstGeom>
        </p:spPr>
        <p:txBody>
          <a:bodyPr wrap="none">
            <a:spAutoFit/>
          </a:bodyPr>
          <a:lstStyle/>
          <a:p>
            <a:r>
              <a:rPr lang="ru-RU" b="1" dirty="0" smtClean="0">
                <a:solidFill>
                  <a:schemeClr val="bg1"/>
                </a:solidFill>
              </a:rPr>
              <a:t>Признание расходов</a:t>
            </a:r>
            <a:endParaRPr lang="ru-RU" dirty="0">
              <a:solidFill>
                <a:schemeClr val="bg1"/>
              </a:solidFill>
            </a:endParaRPr>
          </a:p>
        </p:txBody>
      </p:sp>
      <p:sp>
        <p:nvSpPr>
          <p:cNvPr id="8" name="Прямоугольник 7"/>
          <p:cNvSpPr/>
          <p:nvPr/>
        </p:nvSpPr>
        <p:spPr>
          <a:xfrm>
            <a:off x="1047579" y="785794"/>
            <a:ext cx="4929555" cy="400110"/>
          </a:xfrm>
          <a:prstGeom prst="rect">
            <a:avLst/>
          </a:prstGeom>
        </p:spPr>
        <p:txBody>
          <a:bodyPr wrap="none">
            <a:spAutoFit/>
          </a:bodyPr>
          <a:lstStyle/>
          <a:p>
            <a:r>
              <a:rPr lang="ru-RU" sz="2000" b="1" dirty="0" smtClean="0"/>
              <a:t>Если пришлось расстаться раньше </a:t>
            </a:r>
            <a:endParaRPr lang="ru-RU" sz="2000" dirty="0"/>
          </a:p>
        </p:txBody>
      </p:sp>
      <p:sp>
        <p:nvSpPr>
          <p:cNvPr id="9" name="Прямоугольник 8"/>
          <p:cNvSpPr/>
          <p:nvPr/>
        </p:nvSpPr>
        <p:spPr>
          <a:xfrm>
            <a:off x="952340" y="5715016"/>
            <a:ext cx="10190495" cy="369332"/>
          </a:xfrm>
          <a:prstGeom prst="rect">
            <a:avLst/>
          </a:prstGeom>
        </p:spPr>
        <p:txBody>
          <a:bodyPr wrap="square">
            <a:spAutoFit/>
          </a:bodyPr>
          <a:lstStyle/>
          <a:p>
            <a:r>
              <a:rPr lang="ru-RU" b="1" dirty="0" smtClean="0"/>
              <a:t>Письмо Минфина России от 19.05.2017 N 03-03-06/1/30929</a:t>
            </a:r>
          </a:p>
        </p:txBody>
      </p:sp>
      <p:pic>
        <p:nvPicPr>
          <p:cNvPr id="19458" name="Picture 2"/>
          <p:cNvPicPr>
            <a:picLocks noChangeAspect="1" noChangeArrowheads="1"/>
          </p:cNvPicPr>
          <p:nvPr/>
        </p:nvPicPr>
        <p:blipFill>
          <a:blip r:embed="rId2" cstate="print"/>
          <a:srcRect/>
          <a:stretch>
            <a:fillRect/>
          </a:stretch>
        </p:blipFill>
        <p:spPr bwMode="auto">
          <a:xfrm>
            <a:off x="761864" y="1285860"/>
            <a:ext cx="10666686" cy="3911600"/>
          </a:xfrm>
          <a:prstGeom prst="rect">
            <a:avLst/>
          </a:prstGeom>
          <a:noFill/>
          <a:ln w="9525">
            <a:noFill/>
            <a:miter lim="800000"/>
            <a:headEnd/>
            <a:tailEnd/>
          </a:ln>
          <a:effectLst/>
        </p:spPr>
      </p:pic>
      <p:sp>
        <p:nvSpPr>
          <p:cNvPr id="7" name="Прямоугольник 6"/>
          <p:cNvSpPr/>
          <p:nvPr/>
        </p:nvSpPr>
        <p:spPr>
          <a:xfrm>
            <a:off x="4222998" y="284576"/>
            <a:ext cx="3498073" cy="461665"/>
          </a:xfrm>
          <a:prstGeom prst="rect">
            <a:avLst/>
          </a:prstGeom>
        </p:spPr>
        <p:txBody>
          <a:bodyPr wrap="none">
            <a:spAutoFit/>
          </a:bodyPr>
          <a:lstStyle/>
          <a:p>
            <a:r>
              <a:rPr lang="ru-RU" sz="2400" b="1" dirty="0" smtClean="0"/>
              <a:t>Признание расходов</a:t>
            </a:r>
            <a:endParaRPr lang="ru-RU"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6476160" y="142852"/>
            <a:ext cx="2664512" cy="369332"/>
          </a:xfrm>
          <a:prstGeom prst="rect">
            <a:avLst/>
          </a:prstGeom>
        </p:spPr>
        <p:txBody>
          <a:bodyPr wrap="none">
            <a:spAutoFit/>
          </a:bodyPr>
          <a:lstStyle/>
          <a:p>
            <a:r>
              <a:rPr lang="ru-RU" b="1" dirty="0" smtClean="0">
                <a:solidFill>
                  <a:schemeClr val="bg1"/>
                </a:solidFill>
              </a:rPr>
              <a:t>Признание расходов</a:t>
            </a:r>
            <a:endParaRPr lang="ru-RU" dirty="0">
              <a:solidFill>
                <a:schemeClr val="bg1"/>
              </a:solidFill>
            </a:endParaRPr>
          </a:p>
        </p:txBody>
      </p:sp>
      <p:sp>
        <p:nvSpPr>
          <p:cNvPr id="8" name="Прямоугольник 7"/>
          <p:cNvSpPr/>
          <p:nvPr/>
        </p:nvSpPr>
        <p:spPr>
          <a:xfrm>
            <a:off x="1047579" y="785794"/>
            <a:ext cx="4929555" cy="400110"/>
          </a:xfrm>
          <a:prstGeom prst="rect">
            <a:avLst/>
          </a:prstGeom>
        </p:spPr>
        <p:txBody>
          <a:bodyPr wrap="none">
            <a:spAutoFit/>
          </a:bodyPr>
          <a:lstStyle/>
          <a:p>
            <a:r>
              <a:rPr lang="ru-RU" sz="2000" b="1" dirty="0" smtClean="0"/>
              <a:t>Если пришлось расстаться раньше </a:t>
            </a:r>
            <a:endParaRPr lang="ru-RU" sz="2000" dirty="0"/>
          </a:p>
        </p:txBody>
      </p:sp>
      <p:pic>
        <p:nvPicPr>
          <p:cNvPr id="20482" name="Picture 2"/>
          <p:cNvPicPr>
            <a:picLocks noChangeAspect="1" noChangeArrowheads="1"/>
          </p:cNvPicPr>
          <p:nvPr/>
        </p:nvPicPr>
        <p:blipFill>
          <a:blip r:embed="rId2" cstate="print"/>
          <a:srcRect/>
          <a:stretch>
            <a:fillRect/>
          </a:stretch>
        </p:blipFill>
        <p:spPr bwMode="auto">
          <a:xfrm>
            <a:off x="761863" y="1357298"/>
            <a:ext cx="10285733" cy="3786214"/>
          </a:xfrm>
          <a:prstGeom prst="rect">
            <a:avLst/>
          </a:prstGeom>
          <a:noFill/>
          <a:ln w="9525">
            <a:noFill/>
            <a:miter lim="800000"/>
            <a:headEnd/>
            <a:tailEnd/>
          </a:ln>
          <a:effectLst/>
        </p:spPr>
      </p:pic>
      <p:sp>
        <p:nvSpPr>
          <p:cNvPr id="7" name="Прямоугольник 6"/>
          <p:cNvSpPr/>
          <p:nvPr/>
        </p:nvSpPr>
        <p:spPr>
          <a:xfrm>
            <a:off x="1103302" y="5373217"/>
            <a:ext cx="10000018" cy="646331"/>
          </a:xfrm>
          <a:prstGeom prst="rect">
            <a:avLst/>
          </a:prstGeom>
        </p:spPr>
        <p:txBody>
          <a:bodyPr wrap="square">
            <a:spAutoFit/>
          </a:bodyPr>
          <a:lstStyle/>
          <a:p>
            <a:r>
              <a:rPr lang="ru-RU" b="1" dirty="0" smtClean="0"/>
              <a:t>Постановление ФАС Московского округа от 09.08.2010 N КА-А40/8362-10 по делу N А40-70519/09-112-405</a:t>
            </a:r>
          </a:p>
        </p:txBody>
      </p:sp>
      <p:sp>
        <p:nvSpPr>
          <p:cNvPr id="9" name="Прямоугольник 8"/>
          <p:cNvSpPr/>
          <p:nvPr/>
        </p:nvSpPr>
        <p:spPr>
          <a:xfrm>
            <a:off x="4222998" y="284576"/>
            <a:ext cx="3498073" cy="461665"/>
          </a:xfrm>
          <a:prstGeom prst="rect">
            <a:avLst/>
          </a:prstGeom>
        </p:spPr>
        <p:txBody>
          <a:bodyPr wrap="none">
            <a:spAutoFit/>
          </a:bodyPr>
          <a:lstStyle/>
          <a:p>
            <a:r>
              <a:rPr lang="ru-RU" sz="2400" b="1" dirty="0" smtClean="0"/>
              <a:t>Признание расходов</a:t>
            </a:r>
            <a:endParaRPr lang="ru-RU"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3293" y="642918"/>
            <a:ext cx="9365106" cy="1143000"/>
          </a:xfrm>
        </p:spPr>
        <p:txBody>
          <a:bodyPr>
            <a:normAutofit/>
          </a:bodyPr>
          <a:lstStyle/>
          <a:p>
            <a:pPr algn="ctr"/>
            <a:r>
              <a:rPr lang="ru-RU" sz="2800" b="1" dirty="0" smtClean="0">
                <a:solidFill>
                  <a:schemeClr val="tx1"/>
                </a:solidFill>
              </a:rPr>
              <a:t>Учет у арендодателя и арендатора</a:t>
            </a:r>
            <a:endParaRPr lang="ru-RU" sz="2800" b="1" dirty="0">
              <a:solidFill>
                <a:schemeClr val="tx1"/>
              </a:solidFill>
            </a:endParaRPr>
          </a:p>
        </p:txBody>
      </p:sp>
      <p:sp>
        <p:nvSpPr>
          <p:cNvPr id="4" name="Содержимое 3"/>
          <p:cNvSpPr>
            <a:spLocks noGrp="1"/>
          </p:cNvSpPr>
          <p:nvPr>
            <p:ph idx="1"/>
          </p:nvPr>
        </p:nvSpPr>
        <p:spPr>
          <a:xfrm>
            <a:off x="1333294" y="2000240"/>
            <a:ext cx="9569286" cy="3508977"/>
          </a:xfrm>
        </p:spPr>
        <p:txBody>
          <a:bodyPr>
            <a:normAutofit/>
          </a:bodyPr>
          <a:lstStyle/>
          <a:p>
            <a:pPr fontAlgn="base"/>
            <a:r>
              <a:rPr lang="ru-RU" sz="2000" dirty="0" smtClean="0"/>
              <a:t>Начисление НДС и применение налоговых вычетов по арендной плате  </a:t>
            </a:r>
          </a:p>
          <a:p>
            <a:pPr>
              <a:buNone/>
            </a:pPr>
            <a:endParaRPr lang="ru-RU" dirty="0" smtClean="0"/>
          </a:p>
          <a:p>
            <a:endParaRPr lang="ru-RU" dirty="0"/>
          </a:p>
        </p:txBody>
      </p:sp>
      <p:sp>
        <p:nvSpPr>
          <p:cNvPr id="5" name="Прямоугольник 4"/>
          <p:cNvSpPr/>
          <p:nvPr/>
        </p:nvSpPr>
        <p:spPr>
          <a:xfrm>
            <a:off x="5663158" y="501853"/>
            <a:ext cx="872355" cy="461665"/>
          </a:xfrm>
          <a:prstGeom prst="rect">
            <a:avLst/>
          </a:prstGeom>
        </p:spPr>
        <p:txBody>
          <a:bodyPr wrap="none">
            <a:spAutoFit/>
          </a:bodyPr>
          <a:lstStyle/>
          <a:p>
            <a:r>
              <a:rPr lang="ru-RU" sz="2400" b="1" dirty="0" smtClean="0"/>
              <a:t>НДС</a:t>
            </a:r>
            <a:endParaRPr lang="ru-RU" sz="2400" dirty="0"/>
          </a:p>
        </p:txBody>
      </p:sp>
    </p:spTree>
    <p:extLst>
      <p:ext uri="{BB962C8B-B14F-4D97-AF65-F5344CB8AC3E}">
        <p14:creationId xmlns:p14="http://schemas.microsoft.com/office/powerpoint/2010/main" val="1940782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198662" y="1043028"/>
            <a:ext cx="2323072" cy="400110"/>
          </a:xfrm>
          <a:prstGeom prst="rect">
            <a:avLst/>
          </a:prstGeom>
        </p:spPr>
        <p:txBody>
          <a:bodyPr wrap="none">
            <a:spAutoFit/>
          </a:bodyPr>
          <a:lstStyle/>
          <a:p>
            <a:r>
              <a:rPr lang="ru-RU" sz="2000" b="1" dirty="0" smtClean="0"/>
              <a:t>Аренда - услуга</a:t>
            </a:r>
            <a:endParaRPr lang="ru-RU" sz="2000" dirty="0"/>
          </a:p>
        </p:txBody>
      </p:sp>
      <p:sp>
        <p:nvSpPr>
          <p:cNvPr id="7" name="Прямоугольник 6"/>
          <p:cNvSpPr/>
          <p:nvPr/>
        </p:nvSpPr>
        <p:spPr>
          <a:xfrm>
            <a:off x="1047578" y="5000636"/>
            <a:ext cx="10190495" cy="369332"/>
          </a:xfrm>
          <a:prstGeom prst="rect">
            <a:avLst/>
          </a:prstGeom>
        </p:spPr>
        <p:txBody>
          <a:bodyPr wrap="square">
            <a:spAutoFit/>
          </a:bodyPr>
          <a:lstStyle/>
          <a:p>
            <a:r>
              <a:rPr lang="ru-RU" b="1" dirty="0" smtClean="0"/>
              <a:t>Постановление Пленума ВАС РФ от 30.05.2014 N 33</a:t>
            </a:r>
          </a:p>
        </p:txBody>
      </p:sp>
      <p:pic>
        <p:nvPicPr>
          <p:cNvPr id="10242" name="Picture 2"/>
          <p:cNvPicPr>
            <a:picLocks noChangeAspect="1" noChangeArrowheads="1"/>
          </p:cNvPicPr>
          <p:nvPr/>
        </p:nvPicPr>
        <p:blipFill>
          <a:blip r:embed="rId2" cstate="print"/>
          <a:srcRect/>
          <a:stretch>
            <a:fillRect/>
          </a:stretch>
        </p:blipFill>
        <p:spPr bwMode="auto">
          <a:xfrm>
            <a:off x="761864" y="1556792"/>
            <a:ext cx="10476209" cy="3343184"/>
          </a:xfrm>
          <a:prstGeom prst="rect">
            <a:avLst/>
          </a:prstGeom>
          <a:noFill/>
          <a:ln w="9525">
            <a:noFill/>
            <a:miter lim="800000"/>
            <a:headEnd/>
            <a:tailEnd/>
          </a:ln>
          <a:effectLst/>
        </p:spPr>
      </p:pic>
      <p:sp>
        <p:nvSpPr>
          <p:cNvPr id="8" name="Прямоугольник 7"/>
          <p:cNvSpPr/>
          <p:nvPr/>
        </p:nvSpPr>
        <p:spPr>
          <a:xfrm>
            <a:off x="4571532" y="260648"/>
            <a:ext cx="2856872" cy="461665"/>
          </a:xfrm>
          <a:prstGeom prst="rect">
            <a:avLst/>
          </a:prstGeom>
        </p:spPr>
        <p:txBody>
          <a:bodyPr wrap="none">
            <a:spAutoFit/>
          </a:bodyPr>
          <a:lstStyle/>
          <a:p>
            <a:r>
              <a:rPr lang="ru-RU" sz="2400" b="1" dirty="0" smtClean="0"/>
              <a:t>Начисление НДС</a:t>
            </a:r>
            <a:endParaRPr lang="ru-RU"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159805" y="914411"/>
            <a:ext cx="5476179" cy="400110"/>
          </a:xfrm>
          <a:prstGeom prst="rect">
            <a:avLst/>
          </a:prstGeom>
        </p:spPr>
        <p:txBody>
          <a:bodyPr wrap="none">
            <a:spAutoFit/>
          </a:bodyPr>
          <a:lstStyle/>
          <a:p>
            <a:r>
              <a:rPr lang="ru-RU" sz="2000" b="1" dirty="0" smtClean="0"/>
              <a:t>Момент формирования налоговой базы</a:t>
            </a:r>
            <a:endParaRPr lang="ru-RU" sz="2000" dirty="0"/>
          </a:p>
        </p:txBody>
      </p:sp>
      <p:sp>
        <p:nvSpPr>
          <p:cNvPr id="7" name="Прямоугольник 6"/>
          <p:cNvSpPr/>
          <p:nvPr/>
        </p:nvSpPr>
        <p:spPr>
          <a:xfrm>
            <a:off x="1047578" y="5429264"/>
            <a:ext cx="10190495" cy="369332"/>
          </a:xfrm>
          <a:prstGeom prst="rect">
            <a:avLst/>
          </a:prstGeom>
        </p:spPr>
        <p:txBody>
          <a:bodyPr wrap="square">
            <a:spAutoFit/>
          </a:bodyPr>
          <a:lstStyle/>
          <a:p>
            <a:r>
              <a:rPr lang="ru-RU" b="1" dirty="0" smtClean="0"/>
              <a:t>Письмо Минфина России от 23.01.2019 N 03-07-11/3435</a:t>
            </a:r>
          </a:p>
        </p:txBody>
      </p:sp>
      <p:sp>
        <p:nvSpPr>
          <p:cNvPr id="8" name="Прямоугольник 7"/>
          <p:cNvSpPr/>
          <p:nvPr/>
        </p:nvSpPr>
        <p:spPr>
          <a:xfrm>
            <a:off x="6952351" y="142852"/>
            <a:ext cx="2182008" cy="369332"/>
          </a:xfrm>
          <a:prstGeom prst="rect">
            <a:avLst/>
          </a:prstGeom>
        </p:spPr>
        <p:txBody>
          <a:bodyPr wrap="none">
            <a:spAutoFit/>
          </a:bodyPr>
          <a:lstStyle/>
          <a:p>
            <a:r>
              <a:rPr lang="ru-RU" b="1" dirty="0" smtClean="0">
                <a:solidFill>
                  <a:schemeClr val="bg1"/>
                </a:solidFill>
              </a:rPr>
              <a:t>Начисление НДС</a:t>
            </a:r>
            <a:endParaRPr lang="ru-RU" dirty="0">
              <a:solidFill>
                <a:schemeClr val="bg1"/>
              </a:solidFill>
            </a:endParaRPr>
          </a:p>
        </p:txBody>
      </p:sp>
      <p:pic>
        <p:nvPicPr>
          <p:cNvPr id="11266" name="Picture 2"/>
          <p:cNvPicPr>
            <a:picLocks noChangeAspect="1" noChangeArrowheads="1"/>
          </p:cNvPicPr>
          <p:nvPr/>
        </p:nvPicPr>
        <p:blipFill>
          <a:blip r:embed="rId2" cstate="print"/>
          <a:srcRect/>
          <a:stretch>
            <a:fillRect/>
          </a:stretch>
        </p:blipFill>
        <p:spPr bwMode="auto">
          <a:xfrm>
            <a:off x="952340" y="1357298"/>
            <a:ext cx="10380971" cy="3714776"/>
          </a:xfrm>
          <a:prstGeom prst="rect">
            <a:avLst/>
          </a:prstGeom>
          <a:noFill/>
          <a:ln w="9525">
            <a:noFill/>
            <a:miter lim="800000"/>
            <a:headEnd/>
            <a:tailEnd/>
          </a:ln>
          <a:effectLst/>
        </p:spPr>
      </p:pic>
      <p:sp>
        <p:nvSpPr>
          <p:cNvPr id="9" name="Прямоугольник 8"/>
          <p:cNvSpPr/>
          <p:nvPr/>
        </p:nvSpPr>
        <p:spPr>
          <a:xfrm>
            <a:off x="4222998" y="284576"/>
            <a:ext cx="3498073" cy="461665"/>
          </a:xfrm>
          <a:prstGeom prst="rect">
            <a:avLst/>
          </a:prstGeom>
        </p:spPr>
        <p:txBody>
          <a:bodyPr wrap="none">
            <a:spAutoFit/>
          </a:bodyPr>
          <a:lstStyle/>
          <a:p>
            <a:r>
              <a:rPr lang="ru-RU" sz="2400" b="1" dirty="0" smtClean="0"/>
              <a:t>Признание расходов</a:t>
            </a:r>
            <a:endParaRPr lang="ru-RU"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142817" y="714356"/>
            <a:ext cx="1864613" cy="400110"/>
          </a:xfrm>
          <a:prstGeom prst="rect">
            <a:avLst/>
          </a:prstGeom>
        </p:spPr>
        <p:txBody>
          <a:bodyPr wrap="none">
            <a:spAutoFit/>
          </a:bodyPr>
          <a:lstStyle/>
          <a:p>
            <a:r>
              <a:rPr lang="ru-RU" sz="2000" b="1" dirty="0" smtClean="0"/>
              <a:t>Из зала суда</a:t>
            </a:r>
            <a:endParaRPr lang="ru-RU" sz="2000" dirty="0"/>
          </a:p>
        </p:txBody>
      </p:sp>
      <p:sp>
        <p:nvSpPr>
          <p:cNvPr id="7" name="Прямоугольник 6"/>
          <p:cNvSpPr/>
          <p:nvPr/>
        </p:nvSpPr>
        <p:spPr>
          <a:xfrm>
            <a:off x="952340" y="4929199"/>
            <a:ext cx="10190495" cy="646331"/>
          </a:xfrm>
          <a:prstGeom prst="rect">
            <a:avLst/>
          </a:prstGeom>
        </p:spPr>
        <p:txBody>
          <a:bodyPr wrap="square">
            <a:spAutoFit/>
          </a:bodyPr>
          <a:lstStyle/>
          <a:p>
            <a:r>
              <a:rPr lang="ru-RU" b="1" dirty="0" smtClean="0"/>
              <a:t>Постановление Девятого арбитражного апелляционного суда от 27.11.2020 N 09АП-32951/2020-ГК по делу N А40-5756/2020</a:t>
            </a:r>
          </a:p>
        </p:txBody>
      </p:sp>
      <p:sp>
        <p:nvSpPr>
          <p:cNvPr id="8" name="Прямоугольник 7"/>
          <p:cNvSpPr/>
          <p:nvPr/>
        </p:nvSpPr>
        <p:spPr>
          <a:xfrm>
            <a:off x="6952351" y="142852"/>
            <a:ext cx="2182008" cy="369332"/>
          </a:xfrm>
          <a:prstGeom prst="rect">
            <a:avLst/>
          </a:prstGeom>
        </p:spPr>
        <p:txBody>
          <a:bodyPr wrap="none">
            <a:spAutoFit/>
          </a:bodyPr>
          <a:lstStyle/>
          <a:p>
            <a:r>
              <a:rPr lang="ru-RU" b="1" dirty="0" smtClean="0">
                <a:solidFill>
                  <a:schemeClr val="bg1"/>
                </a:solidFill>
              </a:rPr>
              <a:t>Начисление НДС</a:t>
            </a:r>
            <a:endParaRPr lang="ru-RU" dirty="0">
              <a:solidFill>
                <a:schemeClr val="bg1"/>
              </a:solidFill>
            </a:endParaRPr>
          </a:p>
        </p:txBody>
      </p:sp>
      <p:pic>
        <p:nvPicPr>
          <p:cNvPr id="12290" name="Picture 2"/>
          <p:cNvPicPr>
            <a:picLocks noChangeAspect="1" noChangeArrowheads="1"/>
          </p:cNvPicPr>
          <p:nvPr/>
        </p:nvPicPr>
        <p:blipFill>
          <a:blip r:embed="rId2" cstate="print"/>
          <a:srcRect/>
          <a:stretch>
            <a:fillRect/>
          </a:stretch>
        </p:blipFill>
        <p:spPr bwMode="auto">
          <a:xfrm>
            <a:off x="857102" y="1412776"/>
            <a:ext cx="10190495" cy="3052858"/>
          </a:xfrm>
          <a:prstGeom prst="rect">
            <a:avLst/>
          </a:prstGeom>
          <a:noFill/>
          <a:ln w="9525">
            <a:noFill/>
            <a:miter lim="800000"/>
            <a:headEnd/>
            <a:tailEnd/>
          </a:ln>
          <a:effectLst/>
        </p:spPr>
      </p:pic>
      <p:sp>
        <p:nvSpPr>
          <p:cNvPr id="9" name="Прямоугольник 8"/>
          <p:cNvSpPr/>
          <p:nvPr/>
        </p:nvSpPr>
        <p:spPr>
          <a:xfrm>
            <a:off x="4222998" y="284576"/>
            <a:ext cx="3498073" cy="461665"/>
          </a:xfrm>
          <a:prstGeom prst="rect">
            <a:avLst/>
          </a:prstGeom>
        </p:spPr>
        <p:txBody>
          <a:bodyPr wrap="none">
            <a:spAutoFit/>
          </a:bodyPr>
          <a:lstStyle/>
          <a:p>
            <a:r>
              <a:rPr lang="ru-RU" sz="2400" b="1" dirty="0" smtClean="0"/>
              <a:t>Признание расходов</a:t>
            </a:r>
            <a:endParaRPr lang="ru-RU"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142817" y="714356"/>
            <a:ext cx="1864613" cy="400110"/>
          </a:xfrm>
          <a:prstGeom prst="rect">
            <a:avLst/>
          </a:prstGeom>
        </p:spPr>
        <p:txBody>
          <a:bodyPr wrap="none">
            <a:spAutoFit/>
          </a:bodyPr>
          <a:lstStyle/>
          <a:p>
            <a:r>
              <a:rPr lang="ru-RU" sz="2000" b="1" dirty="0" smtClean="0"/>
              <a:t>Из зала суда</a:t>
            </a:r>
            <a:endParaRPr lang="ru-RU" sz="2000" dirty="0"/>
          </a:p>
        </p:txBody>
      </p:sp>
      <p:sp>
        <p:nvSpPr>
          <p:cNvPr id="7" name="Прямоугольник 6"/>
          <p:cNvSpPr/>
          <p:nvPr/>
        </p:nvSpPr>
        <p:spPr>
          <a:xfrm>
            <a:off x="761864" y="4929199"/>
            <a:ext cx="10380971" cy="646331"/>
          </a:xfrm>
          <a:prstGeom prst="rect">
            <a:avLst/>
          </a:prstGeom>
        </p:spPr>
        <p:txBody>
          <a:bodyPr wrap="square">
            <a:spAutoFit/>
          </a:bodyPr>
          <a:lstStyle/>
          <a:p>
            <a:r>
              <a:rPr lang="ru-RU" b="1" dirty="0" smtClean="0"/>
              <a:t>Постановление Девятого арбитражного апелляционного суда от 27.11.2020 N 09АП-32951/2020-ГК по делу N А40-5756/2020</a:t>
            </a:r>
          </a:p>
        </p:txBody>
      </p:sp>
      <p:sp>
        <p:nvSpPr>
          <p:cNvPr id="8" name="Прямоугольник 7"/>
          <p:cNvSpPr/>
          <p:nvPr/>
        </p:nvSpPr>
        <p:spPr>
          <a:xfrm>
            <a:off x="6952351" y="142852"/>
            <a:ext cx="2182008" cy="369332"/>
          </a:xfrm>
          <a:prstGeom prst="rect">
            <a:avLst/>
          </a:prstGeom>
        </p:spPr>
        <p:txBody>
          <a:bodyPr wrap="none">
            <a:spAutoFit/>
          </a:bodyPr>
          <a:lstStyle/>
          <a:p>
            <a:r>
              <a:rPr lang="ru-RU" b="1" dirty="0" smtClean="0">
                <a:solidFill>
                  <a:schemeClr val="bg1"/>
                </a:solidFill>
              </a:rPr>
              <a:t>Начисление НДС</a:t>
            </a:r>
            <a:endParaRPr lang="ru-RU" dirty="0">
              <a:solidFill>
                <a:schemeClr val="bg1"/>
              </a:solidFill>
            </a:endParaRPr>
          </a:p>
        </p:txBody>
      </p:sp>
      <p:pic>
        <p:nvPicPr>
          <p:cNvPr id="13314" name="Picture 2"/>
          <p:cNvPicPr>
            <a:picLocks noChangeAspect="1" noChangeArrowheads="1"/>
          </p:cNvPicPr>
          <p:nvPr/>
        </p:nvPicPr>
        <p:blipFill>
          <a:blip r:embed="rId2" cstate="print"/>
          <a:srcRect/>
          <a:stretch>
            <a:fillRect/>
          </a:stretch>
        </p:blipFill>
        <p:spPr bwMode="auto">
          <a:xfrm>
            <a:off x="857102" y="1285860"/>
            <a:ext cx="10380971" cy="3500462"/>
          </a:xfrm>
          <a:prstGeom prst="rect">
            <a:avLst/>
          </a:prstGeom>
          <a:noFill/>
          <a:ln w="9525">
            <a:noFill/>
            <a:miter lim="800000"/>
            <a:headEnd/>
            <a:tailEnd/>
          </a:ln>
          <a:effectLst/>
        </p:spPr>
      </p:pic>
      <p:sp>
        <p:nvSpPr>
          <p:cNvPr id="9" name="Прямоугольник 8"/>
          <p:cNvSpPr/>
          <p:nvPr/>
        </p:nvSpPr>
        <p:spPr>
          <a:xfrm>
            <a:off x="761863" y="5572141"/>
            <a:ext cx="10190495" cy="646331"/>
          </a:xfrm>
          <a:prstGeom prst="rect">
            <a:avLst/>
          </a:prstGeom>
        </p:spPr>
        <p:txBody>
          <a:bodyPr wrap="square">
            <a:spAutoFit/>
          </a:bodyPr>
          <a:lstStyle/>
          <a:p>
            <a:r>
              <a:rPr lang="ru-RU" b="1" dirty="0" smtClean="0"/>
              <a:t>Постановление Девятого арбитражного апелляционного суда от 29.04.2020 N 09АП-12789/2020 по делу N А40-292966/2019</a:t>
            </a:r>
          </a:p>
        </p:txBody>
      </p:sp>
      <p:sp>
        <p:nvSpPr>
          <p:cNvPr id="10" name="Прямоугольник 9"/>
          <p:cNvSpPr/>
          <p:nvPr/>
        </p:nvSpPr>
        <p:spPr>
          <a:xfrm>
            <a:off x="4222998" y="303039"/>
            <a:ext cx="3498073" cy="461665"/>
          </a:xfrm>
          <a:prstGeom prst="rect">
            <a:avLst/>
          </a:prstGeom>
        </p:spPr>
        <p:txBody>
          <a:bodyPr wrap="none">
            <a:spAutoFit/>
          </a:bodyPr>
          <a:lstStyle/>
          <a:p>
            <a:r>
              <a:rPr lang="ru-RU" sz="2400" b="1" dirty="0" smtClean="0"/>
              <a:t>Признание расходов</a:t>
            </a:r>
            <a:endParaRPr lang="ru-R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531" y="0"/>
            <a:ext cx="9365106" cy="1143000"/>
          </a:xfrm>
        </p:spPr>
        <p:txBody>
          <a:bodyPr>
            <a:normAutofit/>
          </a:bodyPr>
          <a:lstStyle/>
          <a:p>
            <a:pPr algn="ctr"/>
            <a:r>
              <a:rPr lang="ru-RU" sz="2800" dirty="0" smtClean="0">
                <a:solidFill>
                  <a:schemeClr val="tx1"/>
                </a:solidFill>
              </a:rPr>
              <a:t>Программа</a:t>
            </a:r>
            <a:endParaRPr lang="ru-RU" sz="2800" dirty="0">
              <a:solidFill>
                <a:schemeClr val="tx1"/>
              </a:solidFill>
            </a:endParaRPr>
          </a:p>
        </p:txBody>
      </p:sp>
      <p:sp>
        <p:nvSpPr>
          <p:cNvPr id="3" name="Объект 2"/>
          <p:cNvSpPr>
            <a:spLocks noGrp="1"/>
          </p:cNvSpPr>
          <p:nvPr>
            <p:ph idx="1"/>
          </p:nvPr>
        </p:nvSpPr>
        <p:spPr>
          <a:xfrm>
            <a:off x="766614" y="1268760"/>
            <a:ext cx="10666686" cy="3240360"/>
          </a:xfrm>
        </p:spPr>
        <p:txBody>
          <a:bodyPr>
            <a:noAutofit/>
          </a:bodyPr>
          <a:lstStyle/>
          <a:p>
            <a:pPr marL="68580" indent="0">
              <a:buNone/>
            </a:pPr>
            <a:r>
              <a:rPr lang="ru-RU" sz="1600" b="1" dirty="0" smtClean="0"/>
              <a:t>3. </a:t>
            </a:r>
            <a:r>
              <a:rPr lang="ru-RU" sz="1800" b="1" dirty="0" smtClean="0"/>
              <a:t>Посреднический договор.</a:t>
            </a:r>
          </a:p>
          <a:p>
            <a:r>
              <a:rPr lang="ru-RU" sz="1800" dirty="0" smtClean="0"/>
              <a:t>Типичные причины переквалификации посреднических договоров.</a:t>
            </a:r>
          </a:p>
          <a:p>
            <a:r>
              <a:rPr lang="ru-RU" sz="1800" dirty="0" smtClean="0"/>
              <a:t>Особенности признания доходов и расходов посредником и лицом, в интересах которого действует посредник.</a:t>
            </a:r>
          </a:p>
          <a:p>
            <a:endParaRPr lang="ru-RU" sz="1800" dirty="0" smtClean="0"/>
          </a:p>
          <a:p>
            <a:r>
              <a:rPr lang="ru-RU" sz="1800" b="1" dirty="0" smtClean="0"/>
              <a:t>4. Договор подряда (возмездного оказания услуг). </a:t>
            </a:r>
          </a:p>
          <a:p>
            <a:r>
              <a:rPr lang="ru-RU" sz="1800" dirty="0" smtClean="0"/>
              <a:t>составления и подписания актов в разные сроки;</a:t>
            </a:r>
          </a:p>
          <a:p>
            <a:r>
              <a:rPr lang="ru-RU" sz="1800" dirty="0" smtClean="0"/>
              <a:t>зачета перечисленных авансов;</a:t>
            </a:r>
          </a:p>
          <a:p>
            <a:r>
              <a:rPr lang="ru-RU" sz="1800" dirty="0" smtClean="0"/>
              <a:t>условий о поэтапной передаче результатов выполненных работ и их отсутствие;</a:t>
            </a:r>
          </a:p>
          <a:p>
            <a:r>
              <a:rPr lang="ru-RU" sz="1800" dirty="0" smtClean="0"/>
              <a:t>аннулирования заказов</a:t>
            </a:r>
            <a:endParaRPr lang="en-US" sz="1800" dirty="0" smtClean="0"/>
          </a:p>
          <a:p>
            <a:endParaRPr lang="ru-RU" sz="1100" dirty="0" smtClean="0"/>
          </a:p>
          <a:p>
            <a:endParaRPr lang="ru-RU" sz="1100" dirty="0"/>
          </a:p>
        </p:txBody>
      </p:sp>
    </p:spTree>
    <p:extLst>
      <p:ext uri="{BB962C8B-B14F-4D97-AF65-F5344CB8AC3E}">
        <p14:creationId xmlns:p14="http://schemas.microsoft.com/office/powerpoint/2010/main" val="2060707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9" y="1857365"/>
            <a:ext cx="7215437" cy="1323439"/>
          </a:xfrm>
          <a:prstGeom prst="rect">
            <a:avLst/>
          </a:prstGeom>
        </p:spPr>
        <p:txBody>
          <a:bodyPr wrap="none">
            <a:spAutoFit/>
          </a:bodyPr>
          <a:lstStyle/>
          <a:p>
            <a:pPr>
              <a:buFont typeface="Arial" pitchFamily="34" charset="0"/>
              <a:buChar char="•"/>
            </a:pPr>
            <a:r>
              <a:rPr lang="ru-RU" sz="2000" b="1" dirty="0" smtClean="0"/>
              <a:t>Арендная плата (постоянная + переменная)</a:t>
            </a:r>
          </a:p>
          <a:p>
            <a:pPr>
              <a:buFont typeface="Arial" pitchFamily="34" charset="0"/>
              <a:buChar char="•"/>
            </a:pPr>
            <a:r>
              <a:rPr lang="ru-RU" sz="2000" b="1" dirty="0" smtClean="0"/>
              <a:t>Компенсация расходов</a:t>
            </a:r>
          </a:p>
          <a:p>
            <a:pPr>
              <a:buFont typeface="Arial" pitchFamily="34" charset="0"/>
              <a:buChar char="•"/>
            </a:pPr>
            <a:r>
              <a:rPr lang="ru-RU" sz="2000" b="1" dirty="0" smtClean="0"/>
              <a:t>Услуги по обслуживанию</a:t>
            </a:r>
          </a:p>
          <a:p>
            <a:pPr>
              <a:buFont typeface="Arial" pitchFamily="34" charset="0"/>
              <a:buChar char="•"/>
            </a:pPr>
            <a:r>
              <a:rPr lang="ru-RU" sz="2000" b="1" dirty="0" smtClean="0"/>
              <a:t>Агентский договор (арендодатель агент на закупку)</a:t>
            </a:r>
            <a:endParaRPr lang="ru-RU" sz="2000" dirty="0"/>
          </a:p>
        </p:txBody>
      </p:sp>
      <p:sp>
        <p:nvSpPr>
          <p:cNvPr id="8" name="Прямоугольник 7"/>
          <p:cNvSpPr/>
          <p:nvPr/>
        </p:nvSpPr>
        <p:spPr>
          <a:xfrm>
            <a:off x="4078982" y="447055"/>
            <a:ext cx="3999813" cy="461665"/>
          </a:xfrm>
          <a:prstGeom prst="rect">
            <a:avLst/>
          </a:prstGeom>
        </p:spPr>
        <p:txBody>
          <a:bodyPr wrap="none">
            <a:spAutoFit/>
          </a:bodyPr>
          <a:lstStyle/>
          <a:p>
            <a:r>
              <a:rPr lang="ru-RU" sz="2400" b="1" dirty="0" smtClean="0"/>
              <a:t>Коммунальные платежи</a:t>
            </a:r>
            <a:endParaRPr lang="ru-RU" sz="2400" dirty="0"/>
          </a:p>
        </p:txBody>
      </p:sp>
      <p:sp>
        <p:nvSpPr>
          <p:cNvPr id="10" name="Прямоугольник 9"/>
          <p:cNvSpPr/>
          <p:nvPr/>
        </p:nvSpPr>
        <p:spPr>
          <a:xfrm>
            <a:off x="1047578" y="4143380"/>
            <a:ext cx="10380971" cy="369332"/>
          </a:xfrm>
          <a:prstGeom prst="rect">
            <a:avLst/>
          </a:prstGeom>
        </p:spPr>
        <p:txBody>
          <a:bodyPr wrap="square">
            <a:spAutoFit/>
          </a:bodyPr>
          <a:lstStyle/>
          <a:p>
            <a:r>
              <a:rPr lang="ru-RU" b="1" dirty="0" smtClean="0"/>
              <a:t>Письмо ФНС РФ от 04.02.2010 N ШС-22-3/86@</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142817" y="1071546"/>
            <a:ext cx="6761787" cy="400110"/>
          </a:xfrm>
          <a:prstGeom prst="rect">
            <a:avLst/>
          </a:prstGeom>
        </p:spPr>
        <p:txBody>
          <a:bodyPr wrap="none">
            <a:spAutoFit/>
          </a:bodyPr>
          <a:lstStyle/>
          <a:p>
            <a:r>
              <a:rPr lang="ru-RU" sz="2000" b="1" dirty="0" smtClean="0"/>
              <a:t>НДС: Арендная плата (постоянная + переменная)</a:t>
            </a:r>
          </a:p>
        </p:txBody>
      </p:sp>
      <p:sp>
        <p:nvSpPr>
          <p:cNvPr id="8" name="Прямоугольник 7"/>
          <p:cNvSpPr/>
          <p:nvPr/>
        </p:nvSpPr>
        <p:spPr>
          <a:xfrm>
            <a:off x="6666637" y="142852"/>
            <a:ext cx="3041217" cy="369332"/>
          </a:xfrm>
          <a:prstGeom prst="rect">
            <a:avLst/>
          </a:prstGeom>
        </p:spPr>
        <p:txBody>
          <a:bodyPr wrap="none">
            <a:spAutoFit/>
          </a:bodyPr>
          <a:lstStyle/>
          <a:p>
            <a:r>
              <a:rPr lang="ru-RU" b="1" dirty="0" smtClean="0">
                <a:solidFill>
                  <a:schemeClr val="bg1"/>
                </a:solidFill>
              </a:rPr>
              <a:t>Коммунальные платежи</a:t>
            </a:r>
            <a:endParaRPr lang="ru-RU" dirty="0">
              <a:solidFill>
                <a:schemeClr val="bg1"/>
              </a:solidFill>
            </a:endParaRPr>
          </a:p>
        </p:txBody>
      </p:sp>
      <p:sp>
        <p:nvSpPr>
          <p:cNvPr id="7" name="Прямоугольник 6"/>
          <p:cNvSpPr/>
          <p:nvPr/>
        </p:nvSpPr>
        <p:spPr>
          <a:xfrm>
            <a:off x="952340" y="5643578"/>
            <a:ext cx="9904780" cy="369332"/>
          </a:xfrm>
          <a:prstGeom prst="rect">
            <a:avLst/>
          </a:prstGeom>
        </p:spPr>
        <p:txBody>
          <a:bodyPr wrap="square">
            <a:spAutoFit/>
          </a:bodyPr>
          <a:lstStyle/>
          <a:p>
            <a:r>
              <a:rPr lang="ru-RU" b="1" dirty="0" smtClean="0"/>
              <a:t>Письмо ФНС РФ от 04.02.2010 N ШС-22-3/86@</a:t>
            </a:r>
          </a:p>
        </p:txBody>
      </p:sp>
      <p:pic>
        <p:nvPicPr>
          <p:cNvPr id="21508" name="Picture 4"/>
          <p:cNvPicPr>
            <a:picLocks noChangeAspect="1" noChangeArrowheads="1"/>
          </p:cNvPicPr>
          <p:nvPr/>
        </p:nvPicPr>
        <p:blipFill>
          <a:blip r:embed="rId2" cstate="print"/>
          <a:srcRect/>
          <a:stretch>
            <a:fillRect/>
          </a:stretch>
        </p:blipFill>
        <p:spPr bwMode="auto">
          <a:xfrm>
            <a:off x="761863" y="1785926"/>
            <a:ext cx="10190495" cy="3276600"/>
          </a:xfrm>
          <a:prstGeom prst="rect">
            <a:avLst/>
          </a:prstGeom>
          <a:noFill/>
          <a:ln w="9525">
            <a:noFill/>
            <a:miter lim="800000"/>
            <a:headEnd/>
            <a:tailEnd/>
          </a:ln>
          <a:effectLst/>
        </p:spPr>
      </p:pic>
      <p:sp>
        <p:nvSpPr>
          <p:cNvPr id="10" name="Прямоугольник 9"/>
          <p:cNvSpPr/>
          <p:nvPr/>
        </p:nvSpPr>
        <p:spPr>
          <a:xfrm>
            <a:off x="4078982" y="447055"/>
            <a:ext cx="3999813" cy="461665"/>
          </a:xfrm>
          <a:prstGeom prst="rect">
            <a:avLst/>
          </a:prstGeom>
        </p:spPr>
        <p:txBody>
          <a:bodyPr wrap="none">
            <a:spAutoFit/>
          </a:bodyPr>
          <a:lstStyle/>
          <a:p>
            <a:r>
              <a:rPr lang="ru-RU" sz="2400" b="1" dirty="0" smtClean="0"/>
              <a:t>Коммунальные платежи</a:t>
            </a:r>
            <a:endParaRPr lang="ru-RU"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142817" y="1071546"/>
            <a:ext cx="6761787" cy="400110"/>
          </a:xfrm>
          <a:prstGeom prst="rect">
            <a:avLst/>
          </a:prstGeom>
        </p:spPr>
        <p:txBody>
          <a:bodyPr wrap="none">
            <a:spAutoFit/>
          </a:bodyPr>
          <a:lstStyle/>
          <a:p>
            <a:r>
              <a:rPr lang="ru-RU" sz="2000" b="1" dirty="0" smtClean="0"/>
              <a:t>НДС: Арендная плата (постоянная + переменная)</a:t>
            </a:r>
          </a:p>
        </p:txBody>
      </p:sp>
      <p:sp>
        <p:nvSpPr>
          <p:cNvPr id="8" name="Прямоугольник 7"/>
          <p:cNvSpPr/>
          <p:nvPr/>
        </p:nvSpPr>
        <p:spPr>
          <a:xfrm>
            <a:off x="6666637" y="142852"/>
            <a:ext cx="3041217" cy="369332"/>
          </a:xfrm>
          <a:prstGeom prst="rect">
            <a:avLst/>
          </a:prstGeom>
        </p:spPr>
        <p:txBody>
          <a:bodyPr wrap="none">
            <a:spAutoFit/>
          </a:bodyPr>
          <a:lstStyle/>
          <a:p>
            <a:r>
              <a:rPr lang="ru-RU" b="1" dirty="0" smtClean="0">
                <a:solidFill>
                  <a:schemeClr val="bg1"/>
                </a:solidFill>
              </a:rPr>
              <a:t>Коммунальные платежи</a:t>
            </a:r>
            <a:endParaRPr lang="ru-RU" dirty="0">
              <a:solidFill>
                <a:schemeClr val="bg1"/>
              </a:solidFill>
            </a:endParaRPr>
          </a:p>
        </p:txBody>
      </p:sp>
      <p:sp>
        <p:nvSpPr>
          <p:cNvPr id="7" name="Прямоугольник 6"/>
          <p:cNvSpPr/>
          <p:nvPr/>
        </p:nvSpPr>
        <p:spPr>
          <a:xfrm>
            <a:off x="952340" y="4357694"/>
            <a:ext cx="9904780" cy="369332"/>
          </a:xfrm>
          <a:prstGeom prst="rect">
            <a:avLst/>
          </a:prstGeom>
        </p:spPr>
        <p:txBody>
          <a:bodyPr wrap="square">
            <a:spAutoFit/>
          </a:bodyPr>
          <a:lstStyle/>
          <a:p>
            <a:r>
              <a:rPr lang="ru-RU" b="1" dirty="0" smtClean="0"/>
              <a:t>Письмо ФНС РФ от 04.02.2010 N ШС-22-3/86@</a:t>
            </a:r>
          </a:p>
        </p:txBody>
      </p:sp>
      <p:pic>
        <p:nvPicPr>
          <p:cNvPr id="21507" name="Picture 3"/>
          <p:cNvPicPr>
            <a:picLocks noChangeAspect="1" noChangeArrowheads="1"/>
          </p:cNvPicPr>
          <p:nvPr/>
        </p:nvPicPr>
        <p:blipFill>
          <a:blip r:embed="rId2" cstate="print"/>
          <a:srcRect/>
          <a:stretch>
            <a:fillRect/>
          </a:stretch>
        </p:blipFill>
        <p:spPr bwMode="auto">
          <a:xfrm>
            <a:off x="952340" y="1785926"/>
            <a:ext cx="10285733" cy="1930400"/>
          </a:xfrm>
          <a:prstGeom prst="rect">
            <a:avLst/>
          </a:prstGeom>
          <a:noFill/>
          <a:ln w="9525">
            <a:noFill/>
            <a:miter lim="800000"/>
            <a:headEnd/>
            <a:tailEnd/>
          </a:ln>
          <a:effectLst/>
        </p:spPr>
      </p:pic>
      <p:sp>
        <p:nvSpPr>
          <p:cNvPr id="10" name="Прямоугольник 9"/>
          <p:cNvSpPr/>
          <p:nvPr/>
        </p:nvSpPr>
        <p:spPr>
          <a:xfrm>
            <a:off x="4078982" y="447055"/>
            <a:ext cx="3999813" cy="461665"/>
          </a:xfrm>
          <a:prstGeom prst="rect">
            <a:avLst/>
          </a:prstGeom>
        </p:spPr>
        <p:txBody>
          <a:bodyPr wrap="none">
            <a:spAutoFit/>
          </a:bodyPr>
          <a:lstStyle/>
          <a:p>
            <a:r>
              <a:rPr lang="ru-RU" sz="2400" b="1" dirty="0" smtClean="0"/>
              <a:t>Коммунальные платежи</a:t>
            </a:r>
            <a:endParaRPr lang="ru-RU"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170690" y="885750"/>
            <a:ext cx="4073551" cy="400110"/>
          </a:xfrm>
          <a:prstGeom prst="rect">
            <a:avLst/>
          </a:prstGeom>
        </p:spPr>
        <p:txBody>
          <a:bodyPr wrap="none">
            <a:spAutoFit/>
          </a:bodyPr>
          <a:lstStyle/>
          <a:p>
            <a:r>
              <a:rPr lang="ru-RU" sz="2000" b="1" dirty="0" smtClean="0"/>
              <a:t>НДС: возмещаемые расходы</a:t>
            </a:r>
          </a:p>
        </p:txBody>
      </p:sp>
      <p:sp>
        <p:nvSpPr>
          <p:cNvPr id="8" name="Прямоугольник 7"/>
          <p:cNvSpPr/>
          <p:nvPr/>
        </p:nvSpPr>
        <p:spPr>
          <a:xfrm>
            <a:off x="6666637" y="142852"/>
            <a:ext cx="3041217" cy="369332"/>
          </a:xfrm>
          <a:prstGeom prst="rect">
            <a:avLst/>
          </a:prstGeom>
        </p:spPr>
        <p:txBody>
          <a:bodyPr wrap="none">
            <a:spAutoFit/>
          </a:bodyPr>
          <a:lstStyle/>
          <a:p>
            <a:r>
              <a:rPr lang="ru-RU" b="1" dirty="0" smtClean="0">
                <a:solidFill>
                  <a:schemeClr val="bg1"/>
                </a:solidFill>
              </a:rPr>
              <a:t>Коммунальные платежи</a:t>
            </a:r>
            <a:endParaRPr lang="ru-RU" dirty="0">
              <a:solidFill>
                <a:schemeClr val="bg1"/>
              </a:solidFill>
            </a:endParaRPr>
          </a:p>
        </p:txBody>
      </p:sp>
      <p:sp>
        <p:nvSpPr>
          <p:cNvPr id="7" name="Прямоугольник 6"/>
          <p:cNvSpPr/>
          <p:nvPr/>
        </p:nvSpPr>
        <p:spPr>
          <a:xfrm>
            <a:off x="952340" y="5572140"/>
            <a:ext cx="9904780" cy="369332"/>
          </a:xfrm>
          <a:prstGeom prst="rect">
            <a:avLst/>
          </a:prstGeom>
        </p:spPr>
        <p:txBody>
          <a:bodyPr wrap="square">
            <a:spAutoFit/>
          </a:bodyPr>
          <a:lstStyle/>
          <a:p>
            <a:r>
              <a:rPr lang="ru-RU" b="1" dirty="0" smtClean="0"/>
              <a:t>Письмо ФНС РФ от 04.02.2010 N ШС-22-3/86@</a:t>
            </a:r>
          </a:p>
        </p:txBody>
      </p:sp>
      <p:pic>
        <p:nvPicPr>
          <p:cNvPr id="23554" name="Picture 2"/>
          <p:cNvPicPr>
            <a:picLocks noChangeAspect="1" noChangeArrowheads="1"/>
          </p:cNvPicPr>
          <p:nvPr/>
        </p:nvPicPr>
        <p:blipFill>
          <a:blip r:embed="rId2" cstate="print"/>
          <a:srcRect/>
          <a:stretch>
            <a:fillRect/>
          </a:stretch>
        </p:blipFill>
        <p:spPr bwMode="auto">
          <a:xfrm>
            <a:off x="952340" y="1285860"/>
            <a:ext cx="10380971" cy="3929090"/>
          </a:xfrm>
          <a:prstGeom prst="rect">
            <a:avLst/>
          </a:prstGeom>
          <a:noFill/>
          <a:ln w="9525">
            <a:noFill/>
            <a:miter lim="800000"/>
            <a:headEnd/>
            <a:tailEnd/>
          </a:ln>
          <a:effectLst/>
        </p:spPr>
      </p:pic>
      <p:sp>
        <p:nvSpPr>
          <p:cNvPr id="9" name="Прямоугольник 8"/>
          <p:cNvSpPr/>
          <p:nvPr/>
        </p:nvSpPr>
        <p:spPr>
          <a:xfrm>
            <a:off x="4078982" y="327518"/>
            <a:ext cx="3999813" cy="461665"/>
          </a:xfrm>
          <a:prstGeom prst="rect">
            <a:avLst/>
          </a:prstGeom>
        </p:spPr>
        <p:txBody>
          <a:bodyPr wrap="none">
            <a:spAutoFit/>
          </a:bodyPr>
          <a:lstStyle/>
          <a:p>
            <a:r>
              <a:rPr lang="ru-RU" sz="2400" b="1" dirty="0" smtClean="0"/>
              <a:t>Коммунальные платежи</a:t>
            </a:r>
            <a:endParaRPr lang="ru-RU"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142817" y="928670"/>
            <a:ext cx="4073551" cy="400110"/>
          </a:xfrm>
          <a:prstGeom prst="rect">
            <a:avLst/>
          </a:prstGeom>
        </p:spPr>
        <p:txBody>
          <a:bodyPr wrap="none">
            <a:spAutoFit/>
          </a:bodyPr>
          <a:lstStyle/>
          <a:p>
            <a:r>
              <a:rPr lang="ru-RU" sz="2000" b="1" dirty="0" smtClean="0"/>
              <a:t>НДС: возмещаемые расходы</a:t>
            </a:r>
          </a:p>
        </p:txBody>
      </p:sp>
      <p:sp>
        <p:nvSpPr>
          <p:cNvPr id="8" name="Прямоугольник 7"/>
          <p:cNvSpPr/>
          <p:nvPr/>
        </p:nvSpPr>
        <p:spPr>
          <a:xfrm>
            <a:off x="6666637" y="142852"/>
            <a:ext cx="3041217" cy="369332"/>
          </a:xfrm>
          <a:prstGeom prst="rect">
            <a:avLst/>
          </a:prstGeom>
        </p:spPr>
        <p:txBody>
          <a:bodyPr wrap="none">
            <a:spAutoFit/>
          </a:bodyPr>
          <a:lstStyle/>
          <a:p>
            <a:r>
              <a:rPr lang="ru-RU" b="1" dirty="0" smtClean="0">
                <a:solidFill>
                  <a:schemeClr val="bg1"/>
                </a:solidFill>
              </a:rPr>
              <a:t>Коммунальные платежи</a:t>
            </a:r>
            <a:endParaRPr lang="ru-RU" dirty="0">
              <a:solidFill>
                <a:schemeClr val="bg1"/>
              </a:solidFill>
            </a:endParaRPr>
          </a:p>
        </p:txBody>
      </p:sp>
      <p:sp>
        <p:nvSpPr>
          <p:cNvPr id="7" name="Прямоугольник 6"/>
          <p:cNvSpPr/>
          <p:nvPr/>
        </p:nvSpPr>
        <p:spPr>
          <a:xfrm>
            <a:off x="952340" y="5572140"/>
            <a:ext cx="9904780" cy="369332"/>
          </a:xfrm>
          <a:prstGeom prst="rect">
            <a:avLst/>
          </a:prstGeom>
        </p:spPr>
        <p:txBody>
          <a:bodyPr wrap="square">
            <a:spAutoFit/>
          </a:bodyPr>
          <a:lstStyle/>
          <a:p>
            <a:r>
              <a:rPr lang="ru-RU" b="1" dirty="0" smtClean="0"/>
              <a:t>Постановление Президиума ВАС РФ от 25.02.2009 N 12664/08</a:t>
            </a:r>
          </a:p>
        </p:txBody>
      </p:sp>
      <p:pic>
        <p:nvPicPr>
          <p:cNvPr id="28674" name="Picture 2"/>
          <p:cNvPicPr>
            <a:picLocks noChangeAspect="1" noChangeArrowheads="1"/>
          </p:cNvPicPr>
          <p:nvPr/>
        </p:nvPicPr>
        <p:blipFill>
          <a:blip r:embed="rId2" cstate="print"/>
          <a:srcRect/>
          <a:stretch>
            <a:fillRect/>
          </a:stretch>
        </p:blipFill>
        <p:spPr bwMode="auto">
          <a:xfrm>
            <a:off x="952340" y="1556792"/>
            <a:ext cx="10476209" cy="2686050"/>
          </a:xfrm>
          <a:prstGeom prst="rect">
            <a:avLst/>
          </a:prstGeom>
          <a:noFill/>
          <a:ln w="9525">
            <a:noFill/>
            <a:miter lim="800000"/>
            <a:headEnd/>
            <a:tailEnd/>
          </a:ln>
          <a:effectLst/>
        </p:spPr>
      </p:pic>
      <p:sp>
        <p:nvSpPr>
          <p:cNvPr id="9" name="Прямоугольник 8"/>
          <p:cNvSpPr/>
          <p:nvPr/>
        </p:nvSpPr>
        <p:spPr>
          <a:xfrm>
            <a:off x="1238056" y="500042"/>
            <a:ext cx="1864613" cy="400110"/>
          </a:xfrm>
          <a:prstGeom prst="rect">
            <a:avLst/>
          </a:prstGeom>
        </p:spPr>
        <p:txBody>
          <a:bodyPr wrap="none">
            <a:spAutoFit/>
          </a:bodyPr>
          <a:lstStyle/>
          <a:p>
            <a:r>
              <a:rPr lang="ru-RU" sz="2000" b="1" dirty="0" smtClean="0"/>
              <a:t>Из зала суда</a:t>
            </a:r>
          </a:p>
        </p:txBody>
      </p:sp>
      <p:sp>
        <p:nvSpPr>
          <p:cNvPr id="10" name="Прямоугольник 9"/>
          <p:cNvSpPr/>
          <p:nvPr/>
        </p:nvSpPr>
        <p:spPr>
          <a:xfrm>
            <a:off x="4078982" y="327518"/>
            <a:ext cx="3999813" cy="461665"/>
          </a:xfrm>
          <a:prstGeom prst="rect">
            <a:avLst/>
          </a:prstGeom>
        </p:spPr>
        <p:txBody>
          <a:bodyPr wrap="none">
            <a:spAutoFit/>
          </a:bodyPr>
          <a:lstStyle/>
          <a:p>
            <a:r>
              <a:rPr lang="ru-RU" sz="2400" b="1" dirty="0" smtClean="0"/>
              <a:t>Коммунальные платежи</a:t>
            </a:r>
            <a:endParaRPr lang="ru-RU"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142817" y="1310393"/>
            <a:ext cx="4073551" cy="400110"/>
          </a:xfrm>
          <a:prstGeom prst="rect">
            <a:avLst/>
          </a:prstGeom>
        </p:spPr>
        <p:txBody>
          <a:bodyPr wrap="none">
            <a:spAutoFit/>
          </a:bodyPr>
          <a:lstStyle/>
          <a:p>
            <a:r>
              <a:rPr lang="ru-RU" sz="2000" b="1" dirty="0" smtClean="0"/>
              <a:t>НДС: возмещаемые расходы</a:t>
            </a:r>
          </a:p>
        </p:txBody>
      </p:sp>
      <p:sp>
        <p:nvSpPr>
          <p:cNvPr id="8" name="Прямоугольник 7"/>
          <p:cNvSpPr/>
          <p:nvPr/>
        </p:nvSpPr>
        <p:spPr>
          <a:xfrm>
            <a:off x="6666637" y="142852"/>
            <a:ext cx="3041217" cy="369332"/>
          </a:xfrm>
          <a:prstGeom prst="rect">
            <a:avLst/>
          </a:prstGeom>
        </p:spPr>
        <p:txBody>
          <a:bodyPr wrap="none">
            <a:spAutoFit/>
          </a:bodyPr>
          <a:lstStyle/>
          <a:p>
            <a:r>
              <a:rPr lang="ru-RU" b="1" dirty="0" smtClean="0">
                <a:solidFill>
                  <a:schemeClr val="bg1"/>
                </a:solidFill>
              </a:rPr>
              <a:t>Коммунальные платежи</a:t>
            </a:r>
            <a:endParaRPr lang="ru-RU" dirty="0">
              <a:solidFill>
                <a:schemeClr val="bg1"/>
              </a:solidFill>
            </a:endParaRPr>
          </a:p>
        </p:txBody>
      </p:sp>
      <p:sp>
        <p:nvSpPr>
          <p:cNvPr id="7" name="Прямоугольник 6"/>
          <p:cNvSpPr/>
          <p:nvPr/>
        </p:nvSpPr>
        <p:spPr>
          <a:xfrm>
            <a:off x="952340" y="5572140"/>
            <a:ext cx="9904780" cy="369332"/>
          </a:xfrm>
          <a:prstGeom prst="rect">
            <a:avLst/>
          </a:prstGeom>
        </p:spPr>
        <p:txBody>
          <a:bodyPr wrap="square">
            <a:spAutoFit/>
          </a:bodyPr>
          <a:lstStyle/>
          <a:p>
            <a:r>
              <a:rPr lang="ru-RU" b="1" dirty="0" smtClean="0"/>
              <a:t>Постановление Президиума ВАС РФ от 25.02.2009 N 12664/08</a:t>
            </a:r>
          </a:p>
        </p:txBody>
      </p:sp>
      <p:pic>
        <p:nvPicPr>
          <p:cNvPr id="29698" name="Picture 2"/>
          <p:cNvPicPr>
            <a:picLocks noChangeAspect="1" noChangeArrowheads="1"/>
          </p:cNvPicPr>
          <p:nvPr/>
        </p:nvPicPr>
        <p:blipFill>
          <a:blip r:embed="rId2" cstate="print"/>
          <a:srcRect/>
          <a:stretch>
            <a:fillRect/>
          </a:stretch>
        </p:blipFill>
        <p:spPr bwMode="auto">
          <a:xfrm>
            <a:off x="952340" y="1811097"/>
            <a:ext cx="10571448" cy="2908300"/>
          </a:xfrm>
          <a:prstGeom prst="rect">
            <a:avLst/>
          </a:prstGeom>
          <a:noFill/>
          <a:ln w="9525">
            <a:noFill/>
            <a:miter lim="800000"/>
            <a:headEnd/>
            <a:tailEnd/>
          </a:ln>
          <a:effectLst/>
        </p:spPr>
      </p:pic>
      <p:sp>
        <p:nvSpPr>
          <p:cNvPr id="9" name="Прямоугольник 8"/>
          <p:cNvSpPr/>
          <p:nvPr/>
        </p:nvSpPr>
        <p:spPr>
          <a:xfrm>
            <a:off x="1254232" y="708665"/>
            <a:ext cx="1864613" cy="400110"/>
          </a:xfrm>
          <a:prstGeom prst="rect">
            <a:avLst/>
          </a:prstGeom>
        </p:spPr>
        <p:txBody>
          <a:bodyPr wrap="none">
            <a:spAutoFit/>
          </a:bodyPr>
          <a:lstStyle/>
          <a:p>
            <a:r>
              <a:rPr lang="ru-RU" sz="2000" b="1" dirty="0" smtClean="0"/>
              <a:t>Из зала суда</a:t>
            </a:r>
          </a:p>
        </p:txBody>
      </p:sp>
      <p:sp>
        <p:nvSpPr>
          <p:cNvPr id="10" name="Прямоугольник 9"/>
          <p:cNvSpPr/>
          <p:nvPr/>
        </p:nvSpPr>
        <p:spPr>
          <a:xfrm>
            <a:off x="4078982" y="327518"/>
            <a:ext cx="3999813" cy="461665"/>
          </a:xfrm>
          <a:prstGeom prst="rect">
            <a:avLst/>
          </a:prstGeom>
        </p:spPr>
        <p:txBody>
          <a:bodyPr wrap="none">
            <a:spAutoFit/>
          </a:bodyPr>
          <a:lstStyle/>
          <a:p>
            <a:r>
              <a:rPr lang="ru-RU" sz="2400" b="1" dirty="0" smtClean="0"/>
              <a:t>Коммунальные платежи</a:t>
            </a:r>
            <a:endParaRPr lang="ru-RU"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142817" y="857232"/>
            <a:ext cx="4073551" cy="400110"/>
          </a:xfrm>
          <a:prstGeom prst="rect">
            <a:avLst/>
          </a:prstGeom>
        </p:spPr>
        <p:txBody>
          <a:bodyPr wrap="none">
            <a:spAutoFit/>
          </a:bodyPr>
          <a:lstStyle/>
          <a:p>
            <a:r>
              <a:rPr lang="ru-RU" sz="2000" b="1" dirty="0" smtClean="0"/>
              <a:t>НДС: возмещаемые расходы</a:t>
            </a:r>
          </a:p>
        </p:txBody>
      </p:sp>
      <p:sp>
        <p:nvSpPr>
          <p:cNvPr id="8" name="Прямоугольник 7"/>
          <p:cNvSpPr/>
          <p:nvPr/>
        </p:nvSpPr>
        <p:spPr>
          <a:xfrm>
            <a:off x="6666637" y="142852"/>
            <a:ext cx="3041217" cy="369332"/>
          </a:xfrm>
          <a:prstGeom prst="rect">
            <a:avLst/>
          </a:prstGeom>
        </p:spPr>
        <p:txBody>
          <a:bodyPr wrap="none">
            <a:spAutoFit/>
          </a:bodyPr>
          <a:lstStyle/>
          <a:p>
            <a:r>
              <a:rPr lang="ru-RU" b="1" dirty="0" smtClean="0">
                <a:solidFill>
                  <a:schemeClr val="bg1"/>
                </a:solidFill>
              </a:rPr>
              <a:t>Коммунальные платежи</a:t>
            </a:r>
            <a:endParaRPr lang="ru-RU" dirty="0">
              <a:solidFill>
                <a:schemeClr val="bg1"/>
              </a:solidFill>
            </a:endParaRPr>
          </a:p>
        </p:txBody>
      </p:sp>
      <p:sp>
        <p:nvSpPr>
          <p:cNvPr id="9" name="Прямоугольник 8"/>
          <p:cNvSpPr/>
          <p:nvPr/>
        </p:nvSpPr>
        <p:spPr>
          <a:xfrm>
            <a:off x="1142817" y="428604"/>
            <a:ext cx="1864613" cy="400110"/>
          </a:xfrm>
          <a:prstGeom prst="rect">
            <a:avLst/>
          </a:prstGeom>
        </p:spPr>
        <p:txBody>
          <a:bodyPr wrap="none">
            <a:spAutoFit/>
          </a:bodyPr>
          <a:lstStyle/>
          <a:p>
            <a:r>
              <a:rPr lang="ru-RU" sz="2000" b="1" dirty="0" smtClean="0"/>
              <a:t>Из зала суда</a:t>
            </a:r>
          </a:p>
        </p:txBody>
      </p:sp>
      <p:pic>
        <p:nvPicPr>
          <p:cNvPr id="30722" name="Picture 2"/>
          <p:cNvPicPr>
            <a:picLocks noChangeAspect="1" noChangeArrowheads="1"/>
          </p:cNvPicPr>
          <p:nvPr/>
        </p:nvPicPr>
        <p:blipFill>
          <a:blip r:embed="rId2" cstate="print"/>
          <a:srcRect/>
          <a:stretch>
            <a:fillRect/>
          </a:stretch>
        </p:blipFill>
        <p:spPr bwMode="auto">
          <a:xfrm>
            <a:off x="952340" y="1357298"/>
            <a:ext cx="10476209" cy="4143404"/>
          </a:xfrm>
          <a:prstGeom prst="rect">
            <a:avLst/>
          </a:prstGeom>
          <a:noFill/>
          <a:ln w="9525">
            <a:noFill/>
            <a:miter lim="800000"/>
            <a:headEnd/>
            <a:tailEnd/>
          </a:ln>
          <a:effectLst/>
        </p:spPr>
      </p:pic>
      <p:sp>
        <p:nvSpPr>
          <p:cNvPr id="10" name="Прямоугольник 9"/>
          <p:cNvSpPr/>
          <p:nvPr/>
        </p:nvSpPr>
        <p:spPr>
          <a:xfrm>
            <a:off x="952340" y="5643579"/>
            <a:ext cx="10285733" cy="646331"/>
          </a:xfrm>
          <a:prstGeom prst="rect">
            <a:avLst/>
          </a:prstGeom>
        </p:spPr>
        <p:txBody>
          <a:bodyPr wrap="square">
            <a:spAutoFit/>
          </a:bodyPr>
          <a:lstStyle/>
          <a:p>
            <a:r>
              <a:rPr lang="ru-RU" b="1" dirty="0" smtClean="0"/>
              <a:t>Постановление Арбитражного суда </a:t>
            </a:r>
            <a:r>
              <a:rPr lang="ru-RU" b="1" dirty="0" err="1" smtClean="0"/>
              <a:t>Северо-Кавказского</a:t>
            </a:r>
            <a:r>
              <a:rPr lang="ru-RU" b="1" dirty="0" smtClean="0"/>
              <a:t> округа от 10.10.2019 N Ф08-8876/2019 </a:t>
            </a:r>
          </a:p>
        </p:txBody>
      </p:sp>
      <p:sp>
        <p:nvSpPr>
          <p:cNvPr id="7" name="Прямоугольник 6"/>
          <p:cNvSpPr/>
          <p:nvPr/>
        </p:nvSpPr>
        <p:spPr>
          <a:xfrm>
            <a:off x="4078981" y="281351"/>
            <a:ext cx="3999813" cy="461665"/>
          </a:xfrm>
          <a:prstGeom prst="rect">
            <a:avLst/>
          </a:prstGeom>
        </p:spPr>
        <p:txBody>
          <a:bodyPr wrap="none">
            <a:spAutoFit/>
          </a:bodyPr>
          <a:lstStyle/>
          <a:p>
            <a:r>
              <a:rPr lang="ru-RU" sz="2400" b="1" dirty="0" smtClean="0"/>
              <a:t>Коммунальные платежи</a:t>
            </a:r>
            <a:endParaRPr lang="ru-RU"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142817" y="1071546"/>
            <a:ext cx="5904180" cy="400110"/>
          </a:xfrm>
          <a:prstGeom prst="rect">
            <a:avLst/>
          </a:prstGeom>
        </p:spPr>
        <p:txBody>
          <a:bodyPr wrap="none">
            <a:spAutoFit/>
          </a:bodyPr>
          <a:lstStyle/>
          <a:p>
            <a:r>
              <a:rPr lang="ru-RU" sz="2000" b="1" dirty="0" smtClean="0"/>
              <a:t>Налог на прибыль : возмещаемые расходы</a:t>
            </a:r>
          </a:p>
        </p:txBody>
      </p:sp>
      <p:sp>
        <p:nvSpPr>
          <p:cNvPr id="8" name="Прямоугольник 7"/>
          <p:cNvSpPr/>
          <p:nvPr/>
        </p:nvSpPr>
        <p:spPr>
          <a:xfrm>
            <a:off x="6666637" y="142852"/>
            <a:ext cx="3041217" cy="369332"/>
          </a:xfrm>
          <a:prstGeom prst="rect">
            <a:avLst/>
          </a:prstGeom>
        </p:spPr>
        <p:txBody>
          <a:bodyPr wrap="none">
            <a:spAutoFit/>
          </a:bodyPr>
          <a:lstStyle/>
          <a:p>
            <a:r>
              <a:rPr lang="ru-RU" b="1" dirty="0" smtClean="0">
                <a:solidFill>
                  <a:schemeClr val="bg1"/>
                </a:solidFill>
              </a:rPr>
              <a:t>Коммунальные платежи</a:t>
            </a:r>
            <a:endParaRPr lang="ru-RU" dirty="0">
              <a:solidFill>
                <a:schemeClr val="bg1"/>
              </a:solidFill>
            </a:endParaRPr>
          </a:p>
        </p:txBody>
      </p:sp>
      <p:pic>
        <p:nvPicPr>
          <p:cNvPr id="22530" name="Picture 2"/>
          <p:cNvPicPr>
            <a:picLocks noChangeAspect="1" noChangeArrowheads="1"/>
          </p:cNvPicPr>
          <p:nvPr/>
        </p:nvPicPr>
        <p:blipFill>
          <a:blip r:embed="rId2" cstate="print"/>
          <a:srcRect/>
          <a:stretch>
            <a:fillRect/>
          </a:stretch>
        </p:blipFill>
        <p:spPr bwMode="auto">
          <a:xfrm>
            <a:off x="857102" y="1643050"/>
            <a:ext cx="10476209" cy="3214710"/>
          </a:xfrm>
          <a:prstGeom prst="rect">
            <a:avLst/>
          </a:prstGeom>
          <a:noFill/>
          <a:ln w="9525">
            <a:noFill/>
            <a:miter lim="800000"/>
            <a:headEnd/>
            <a:tailEnd/>
          </a:ln>
          <a:effectLst/>
        </p:spPr>
      </p:pic>
      <p:sp>
        <p:nvSpPr>
          <p:cNvPr id="9" name="Прямоугольник 8"/>
          <p:cNvSpPr/>
          <p:nvPr/>
        </p:nvSpPr>
        <p:spPr>
          <a:xfrm>
            <a:off x="952340" y="5143512"/>
            <a:ext cx="10000018" cy="369332"/>
          </a:xfrm>
          <a:prstGeom prst="rect">
            <a:avLst/>
          </a:prstGeom>
        </p:spPr>
        <p:txBody>
          <a:bodyPr wrap="square">
            <a:spAutoFit/>
          </a:bodyPr>
          <a:lstStyle/>
          <a:p>
            <a:r>
              <a:rPr lang="ru-RU" b="1" dirty="0" smtClean="0"/>
              <a:t>Письмо Минфина России от 17.04.2019 N 03-03-07/27491</a:t>
            </a:r>
          </a:p>
        </p:txBody>
      </p:sp>
      <p:sp>
        <p:nvSpPr>
          <p:cNvPr id="7" name="Прямоугольник 6"/>
          <p:cNvSpPr/>
          <p:nvPr/>
        </p:nvSpPr>
        <p:spPr>
          <a:xfrm>
            <a:off x="4078982" y="447055"/>
            <a:ext cx="3999813" cy="461665"/>
          </a:xfrm>
          <a:prstGeom prst="rect">
            <a:avLst/>
          </a:prstGeom>
        </p:spPr>
        <p:txBody>
          <a:bodyPr wrap="none">
            <a:spAutoFit/>
          </a:bodyPr>
          <a:lstStyle/>
          <a:p>
            <a:r>
              <a:rPr lang="ru-RU" sz="2400" b="1" dirty="0" smtClean="0"/>
              <a:t>Коммунальные платежи</a:t>
            </a:r>
            <a:endParaRPr lang="ru-RU"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Содержимое 5"/>
          <p:cNvSpPr>
            <a:spLocks noGrp="1"/>
          </p:cNvSpPr>
          <p:nvPr>
            <p:ph idx="1"/>
          </p:nvPr>
        </p:nvSpPr>
        <p:spPr/>
        <p:txBody>
          <a:bodyPr>
            <a:normAutofit/>
          </a:bodyPr>
          <a:lstStyle/>
          <a:p>
            <a:r>
              <a:rPr lang="ru-RU" sz="2000" dirty="0" smtClean="0"/>
              <a:t>Налоговые последствия изменения арендной платы</a:t>
            </a:r>
            <a:endParaRPr lang="ru-RU" sz="2000" dirty="0"/>
          </a:p>
        </p:txBody>
      </p:sp>
      <p:sp>
        <p:nvSpPr>
          <p:cNvPr id="4" name="Прямоугольник 3"/>
          <p:cNvSpPr/>
          <p:nvPr/>
        </p:nvSpPr>
        <p:spPr>
          <a:xfrm>
            <a:off x="1630710" y="1052736"/>
            <a:ext cx="6808274" cy="523220"/>
          </a:xfrm>
          <a:prstGeom prst="rect">
            <a:avLst/>
          </a:prstGeom>
        </p:spPr>
        <p:txBody>
          <a:bodyPr wrap="none">
            <a:spAutoFit/>
          </a:bodyPr>
          <a:lstStyle/>
          <a:p>
            <a:r>
              <a:rPr lang="ru-RU" sz="2800" b="1" dirty="0" smtClean="0"/>
              <a:t>Учет у арендодателя и арендатора</a:t>
            </a:r>
            <a:endParaRPr lang="ru-RU" sz="2800" dirty="0"/>
          </a:p>
        </p:txBody>
      </p:sp>
    </p:spTree>
    <p:extLst>
      <p:ext uri="{BB962C8B-B14F-4D97-AF65-F5344CB8AC3E}">
        <p14:creationId xmlns:p14="http://schemas.microsoft.com/office/powerpoint/2010/main" val="19407829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9" y="928670"/>
            <a:ext cx="7268336" cy="400110"/>
          </a:xfrm>
          <a:prstGeom prst="rect">
            <a:avLst/>
          </a:prstGeom>
        </p:spPr>
        <p:txBody>
          <a:bodyPr wrap="none">
            <a:spAutoFit/>
          </a:bodyPr>
          <a:lstStyle/>
          <a:p>
            <a:r>
              <a:rPr lang="ru-RU" sz="2000" b="1" dirty="0" smtClean="0"/>
              <a:t>Исправление ошибки или корректировка стоимости?</a:t>
            </a:r>
          </a:p>
        </p:txBody>
      </p:sp>
      <p:sp>
        <p:nvSpPr>
          <p:cNvPr id="8" name="Прямоугольник 7"/>
          <p:cNvSpPr/>
          <p:nvPr/>
        </p:nvSpPr>
        <p:spPr>
          <a:xfrm>
            <a:off x="7904734" y="142852"/>
            <a:ext cx="699230" cy="369332"/>
          </a:xfrm>
          <a:prstGeom prst="rect">
            <a:avLst/>
          </a:prstGeom>
        </p:spPr>
        <p:txBody>
          <a:bodyPr wrap="none">
            <a:spAutoFit/>
          </a:bodyPr>
          <a:lstStyle/>
          <a:p>
            <a:r>
              <a:rPr lang="ru-RU" b="1" dirty="0" smtClean="0">
                <a:solidFill>
                  <a:schemeClr val="bg1"/>
                </a:solidFill>
              </a:rPr>
              <a:t>НДС</a:t>
            </a:r>
            <a:endParaRPr lang="ru-RU" dirty="0">
              <a:solidFill>
                <a:schemeClr val="bg1"/>
              </a:solidFill>
            </a:endParaRPr>
          </a:p>
        </p:txBody>
      </p:sp>
      <p:pic>
        <p:nvPicPr>
          <p:cNvPr id="35842" name="Picture 2"/>
          <p:cNvPicPr>
            <a:picLocks noChangeAspect="1" noChangeArrowheads="1"/>
          </p:cNvPicPr>
          <p:nvPr/>
        </p:nvPicPr>
        <p:blipFill>
          <a:blip r:embed="rId2" cstate="print"/>
          <a:srcRect/>
          <a:stretch>
            <a:fillRect/>
          </a:stretch>
        </p:blipFill>
        <p:spPr bwMode="auto">
          <a:xfrm>
            <a:off x="857102" y="1500174"/>
            <a:ext cx="10476209" cy="4143404"/>
          </a:xfrm>
          <a:prstGeom prst="rect">
            <a:avLst/>
          </a:prstGeom>
          <a:noFill/>
          <a:ln w="9525">
            <a:noFill/>
            <a:miter lim="800000"/>
            <a:headEnd/>
            <a:tailEnd/>
          </a:ln>
          <a:effectLst/>
        </p:spPr>
      </p:pic>
      <p:sp>
        <p:nvSpPr>
          <p:cNvPr id="7" name="Прямоугольник 6"/>
          <p:cNvSpPr/>
          <p:nvPr/>
        </p:nvSpPr>
        <p:spPr>
          <a:xfrm>
            <a:off x="857102" y="5715016"/>
            <a:ext cx="10285733" cy="369332"/>
          </a:xfrm>
          <a:prstGeom prst="rect">
            <a:avLst/>
          </a:prstGeom>
        </p:spPr>
        <p:txBody>
          <a:bodyPr wrap="square">
            <a:spAutoFit/>
          </a:bodyPr>
          <a:lstStyle/>
          <a:p>
            <a:r>
              <a:rPr lang="ru-RU" b="1" dirty="0" smtClean="0"/>
              <a:t>Письмо Минфина России от 15.01.2020 N 03-07-09/1289</a:t>
            </a:r>
          </a:p>
        </p:txBody>
      </p:sp>
      <p:sp>
        <p:nvSpPr>
          <p:cNvPr id="9" name="Прямоугольник 8"/>
          <p:cNvSpPr/>
          <p:nvPr/>
        </p:nvSpPr>
        <p:spPr>
          <a:xfrm>
            <a:off x="5659028" y="338959"/>
            <a:ext cx="872355" cy="461665"/>
          </a:xfrm>
          <a:prstGeom prst="rect">
            <a:avLst/>
          </a:prstGeom>
        </p:spPr>
        <p:txBody>
          <a:bodyPr wrap="none">
            <a:spAutoFit/>
          </a:bodyPr>
          <a:lstStyle/>
          <a:p>
            <a:r>
              <a:rPr lang="ru-RU" sz="2400" b="1" dirty="0" smtClean="0"/>
              <a:t>НДС</a:t>
            </a:r>
            <a:endParaRPr lang="ru-R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2678" y="332656"/>
            <a:ext cx="9365106" cy="1143000"/>
          </a:xfrm>
        </p:spPr>
        <p:txBody>
          <a:bodyPr>
            <a:normAutofit/>
          </a:bodyPr>
          <a:lstStyle/>
          <a:p>
            <a:r>
              <a:rPr lang="ru-RU" sz="2800" dirty="0" smtClean="0">
                <a:solidFill>
                  <a:schemeClr val="tx1"/>
                </a:solidFill>
              </a:rPr>
              <a:t>Договоры аренды</a:t>
            </a:r>
            <a:endParaRPr lang="ru-RU" sz="2800" dirty="0">
              <a:solidFill>
                <a:schemeClr val="tx1"/>
              </a:solidFill>
            </a:endParaRPr>
          </a:p>
        </p:txBody>
      </p:sp>
      <p:sp>
        <p:nvSpPr>
          <p:cNvPr id="3" name="Содержимое 2"/>
          <p:cNvSpPr>
            <a:spLocks noGrp="1"/>
          </p:cNvSpPr>
          <p:nvPr>
            <p:ph idx="1"/>
          </p:nvPr>
        </p:nvSpPr>
        <p:spPr>
          <a:xfrm>
            <a:off x="1342678" y="1772816"/>
            <a:ext cx="9035246" cy="3508977"/>
          </a:xfrm>
        </p:spPr>
        <p:txBody>
          <a:bodyPr>
            <a:normAutofit/>
          </a:bodyPr>
          <a:lstStyle/>
          <a:p>
            <a:r>
              <a:rPr lang="ru-RU" sz="2000" dirty="0" smtClean="0"/>
              <a:t>Особенности признания арендных платежей, если право собственности на объект</a:t>
            </a:r>
          </a:p>
          <a:p>
            <a:r>
              <a:rPr lang="ru-RU" sz="2000" dirty="0" smtClean="0"/>
              <a:t>недвижимости еще не оформлено</a:t>
            </a:r>
          </a:p>
          <a:p>
            <a:r>
              <a:rPr lang="ru-RU" sz="2000" dirty="0" smtClean="0"/>
              <a:t>Отражение доходов и расходов в зависимости от даты составления акта</a:t>
            </a:r>
          </a:p>
          <a:p>
            <a:r>
              <a:rPr lang="ru-RU" sz="2000" dirty="0" smtClean="0"/>
              <a:t>Условие о возмещении коммунальных платежей</a:t>
            </a:r>
          </a:p>
          <a:p>
            <a:r>
              <a:rPr lang="ru-RU" sz="2000" dirty="0" smtClean="0"/>
              <a:t>Неотделимые улучшения, что необходимо прописать в договоре</a:t>
            </a:r>
          </a:p>
          <a:p>
            <a:r>
              <a:rPr lang="ru-RU" sz="2000" dirty="0" smtClean="0"/>
              <a:t>Незаконные схемы оптимизации затрат с помощью договоров аренды</a:t>
            </a:r>
          </a:p>
          <a:p>
            <a:endParaRPr lang="ru-RU"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Содержимое 5"/>
          <p:cNvSpPr>
            <a:spLocks noGrp="1"/>
          </p:cNvSpPr>
          <p:nvPr>
            <p:ph idx="1"/>
          </p:nvPr>
        </p:nvSpPr>
        <p:spPr/>
        <p:txBody>
          <a:bodyPr>
            <a:normAutofit/>
          </a:bodyPr>
          <a:lstStyle/>
          <a:p>
            <a:r>
              <a:rPr lang="ru-RU" sz="2000" dirty="0" smtClean="0"/>
              <a:t>Налоговые риски при предоставлении арендных каникул в виде освобождения от арендной платы </a:t>
            </a:r>
          </a:p>
          <a:p>
            <a:endParaRPr lang="ru-RU" sz="2000" dirty="0"/>
          </a:p>
        </p:txBody>
      </p:sp>
      <p:sp>
        <p:nvSpPr>
          <p:cNvPr id="4" name="Прямоугольник 3"/>
          <p:cNvSpPr/>
          <p:nvPr/>
        </p:nvSpPr>
        <p:spPr>
          <a:xfrm>
            <a:off x="1537242" y="1052736"/>
            <a:ext cx="5867312" cy="461665"/>
          </a:xfrm>
          <a:prstGeom prst="rect">
            <a:avLst/>
          </a:prstGeom>
        </p:spPr>
        <p:txBody>
          <a:bodyPr wrap="none">
            <a:spAutoFit/>
          </a:bodyPr>
          <a:lstStyle/>
          <a:p>
            <a:r>
              <a:rPr lang="ru-RU" sz="2400" b="1" dirty="0" smtClean="0"/>
              <a:t>Учет у арендодателя и арендатора</a:t>
            </a:r>
            <a:endParaRPr lang="ru-RU" sz="2400" dirty="0"/>
          </a:p>
        </p:txBody>
      </p:sp>
    </p:spTree>
    <p:extLst>
      <p:ext uri="{BB962C8B-B14F-4D97-AF65-F5344CB8AC3E}">
        <p14:creationId xmlns:p14="http://schemas.microsoft.com/office/powerpoint/2010/main" val="1940782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8678" y="1128725"/>
            <a:ext cx="3289683" cy="400110"/>
          </a:xfrm>
          <a:prstGeom prst="rect">
            <a:avLst/>
          </a:prstGeom>
        </p:spPr>
        <p:txBody>
          <a:bodyPr wrap="none">
            <a:spAutoFit/>
          </a:bodyPr>
          <a:lstStyle/>
          <a:p>
            <a:r>
              <a:rPr lang="ru-RU" sz="2000" b="1" dirty="0" smtClean="0"/>
              <a:t>Цена безвозмездности </a:t>
            </a:r>
          </a:p>
        </p:txBody>
      </p:sp>
      <p:sp>
        <p:nvSpPr>
          <p:cNvPr id="8" name="Прямоугольник 7"/>
          <p:cNvSpPr/>
          <p:nvPr/>
        </p:nvSpPr>
        <p:spPr>
          <a:xfrm>
            <a:off x="4604253" y="250264"/>
            <a:ext cx="2981907" cy="461665"/>
          </a:xfrm>
          <a:prstGeom prst="rect">
            <a:avLst/>
          </a:prstGeom>
        </p:spPr>
        <p:txBody>
          <a:bodyPr wrap="none">
            <a:spAutoFit/>
          </a:bodyPr>
          <a:lstStyle/>
          <a:p>
            <a:r>
              <a:rPr lang="ru-RU" sz="2400" b="1" dirty="0" smtClean="0"/>
              <a:t>Налог на прибыль</a:t>
            </a:r>
            <a:endParaRPr lang="ru-RU" sz="2400" dirty="0"/>
          </a:p>
        </p:txBody>
      </p:sp>
      <p:sp>
        <p:nvSpPr>
          <p:cNvPr id="7" name="Прямоугольник 6"/>
          <p:cNvSpPr/>
          <p:nvPr/>
        </p:nvSpPr>
        <p:spPr>
          <a:xfrm>
            <a:off x="1048678" y="688510"/>
            <a:ext cx="1864613" cy="400110"/>
          </a:xfrm>
          <a:prstGeom prst="rect">
            <a:avLst/>
          </a:prstGeom>
        </p:spPr>
        <p:txBody>
          <a:bodyPr wrap="none">
            <a:spAutoFit/>
          </a:bodyPr>
          <a:lstStyle/>
          <a:p>
            <a:r>
              <a:rPr lang="ru-RU" sz="2000" b="1" dirty="0" smtClean="0"/>
              <a:t>Из зала суда</a:t>
            </a:r>
            <a:endParaRPr lang="ru-RU" sz="2000" dirty="0"/>
          </a:p>
        </p:txBody>
      </p:sp>
      <p:sp>
        <p:nvSpPr>
          <p:cNvPr id="9" name="Прямоугольник 8"/>
          <p:cNvSpPr/>
          <p:nvPr/>
        </p:nvSpPr>
        <p:spPr>
          <a:xfrm>
            <a:off x="1047579" y="4500571"/>
            <a:ext cx="10095256" cy="646331"/>
          </a:xfrm>
          <a:prstGeom prst="rect">
            <a:avLst/>
          </a:prstGeom>
        </p:spPr>
        <p:txBody>
          <a:bodyPr wrap="square">
            <a:spAutoFit/>
          </a:bodyPr>
          <a:lstStyle/>
          <a:p>
            <a:r>
              <a:rPr lang="ru-RU" b="1" dirty="0" smtClean="0"/>
              <a:t>Постановление ФАС </a:t>
            </a:r>
            <a:r>
              <a:rPr lang="ru-RU" b="1" dirty="0" err="1" smtClean="0"/>
              <a:t>Западно-Сибирского</a:t>
            </a:r>
            <a:r>
              <a:rPr lang="ru-RU" b="1" dirty="0" smtClean="0"/>
              <a:t> округа от 26.10.2009 по делу N А03-10350/2007</a:t>
            </a:r>
          </a:p>
        </p:txBody>
      </p:sp>
      <p:pic>
        <p:nvPicPr>
          <p:cNvPr id="31746" name="Picture 2"/>
          <p:cNvPicPr>
            <a:picLocks noChangeAspect="1" noChangeArrowheads="1"/>
          </p:cNvPicPr>
          <p:nvPr/>
        </p:nvPicPr>
        <p:blipFill>
          <a:blip r:embed="rId2"/>
          <a:srcRect/>
          <a:stretch>
            <a:fillRect/>
          </a:stretch>
        </p:blipFill>
        <p:spPr bwMode="auto">
          <a:xfrm>
            <a:off x="867584" y="1628800"/>
            <a:ext cx="10000018" cy="2635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9" y="928670"/>
            <a:ext cx="3289683" cy="400110"/>
          </a:xfrm>
          <a:prstGeom prst="rect">
            <a:avLst/>
          </a:prstGeom>
        </p:spPr>
        <p:txBody>
          <a:bodyPr wrap="none">
            <a:spAutoFit/>
          </a:bodyPr>
          <a:lstStyle/>
          <a:p>
            <a:r>
              <a:rPr lang="ru-RU" sz="2000" b="1" dirty="0" smtClean="0"/>
              <a:t>Цена безвозмездности </a:t>
            </a:r>
          </a:p>
        </p:txBody>
      </p:sp>
      <p:sp>
        <p:nvSpPr>
          <p:cNvPr id="8" name="Прямоугольник 7"/>
          <p:cNvSpPr/>
          <p:nvPr/>
        </p:nvSpPr>
        <p:spPr>
          <a:xfrm>
            <a:off x="6666637" y="142852"/>
            <a:ext cx="2276585" cy="369332"/>
          </a:xfrm>
          <a:prstGeom prst="rect">
            <a:avLst/>
          </a:prstGeom>
        </p:spPr>
        <p:txBody>
          <a:bodyPr wrap="none">
            <a:spAutoFit/>
          </a:bodyPr>
          <a:lstStyle/>
          <a:p>
            <a:r>
              <a:rPr lang="ru-RU" b="1" dirty="0" smtClean="0">
                <a:solidFill>
                  <a:schemeClr val="bg1"/>
                </a:solidFill>
              </a:rPr>
              <a:t>Налог на прибыль</a:t>
            </a:r>
            <a:endParaRPr lang="ru-RU" dirty="0">
              <a:solidFill>
                <a:schemeClr val="bg1"/>
              </a:solidFill>
            </a:endParaRPr>
          </a:p>
        </p:txBody>
      </p:sp>
      <p:pic>
        <p:nvPicPr>
          <p:cNvPr id="31746" name="Picture 2"/>
          <p:cNvPicPr>
            <a:picLocks noChangeAspect="1" noChangeArrowheads="1"/>
          </p:cNvPicPr>
          <p:nvPr/>
        </p:nvPicPr>
        <p:blipFill>
          <a:blip r:embed="rId2"/>
          <a:srcRect/>
          <a:stretch>
            <a:fillRect/>
          </a:stretch>
        </p:blipFill>
        <p:spPr bwMode="auto">
          <a:xfrm>
            <a:off x="857102" y="1500174"/>
            <a:ext cx="10000018" cy="2635250"/>
          </a:xfrm>
          <a:prstGeom prst="rect">
            <a:avLst/>
          </a:prstGeom>
          <a:noFill/>
          <a:ln w="9525">
            <a:noFill/>
            <a:miter lim="800000"/>
            <a:headEnd/>
            <a:tailEnd/>
          </a:ln>
          <a:effectLst/>
        </p:spPr>
      </p:pic>
      <p:sp>
        <p:nvSpPr>
          <p:cNvPr id="10" name="Прямоугольник 9"/>
          <p:cNvSpPr/>
          <p:nvPr/>
        </p:nvSpPr>
        <p:spPr>
          <a:xfrm>
            <a:off x="857102" y="4286256"/>
            <a:ext cx="9904780" cy="369332"/>
          </a:xfrm>
          <a:prstGeom prst="rect">
            <a:avLst/>
          </a:prstGeom>
        </p:spPr>
        <p:txBody>
          <a:bodyPr wrap="square">
            <a:spAutoFit/>
          </a:bodyPr>
          <a:lstStyle/>
          <a:p>
            <a:r>
              <a:rPr lang="ru-RU" b="1" dirty="0" smtClean="0"/>
              <a:t>Письмо Минфина России от 27.08.2019 N 03-03-07/65526</a:t>
            </a:r>
          </a:p>
        </p:txBody>
      </p:sp>
      <p:sp>
        <p:nvSpPr>
          <p:cNvPr id="9" name="Прямоугольник 8"/>
          <p:cNvSpPr/>
          <p:nvPr/>
        </p:nvSpPr>
        <p:spPr>
          <a:xfrm>
            <a:off x="4604253" y="250264"/>
            <a:ext cx="2981907" cy="461665"/>
          </a:xfrm>
          <a:prstGeom prst="rect">
            <a:avLst/>
          </a:prstGeom>
        </p:spPr>
        <p:txBody>
          <a:bodyPr wrap="none">
            <a:spAutoFit/>
          </a:bodyPr>
          <a:lstStyle/>
          <a:p>
            <a:r>
              <a:rPr lang="ru-RU" sz="2400" b="1" dirty="0" smtClean="0"/>
              <a:t>Налог на прибыль</a:t>
            </a:r>
            <a:endParaRPr lang="ru-RU"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9" y="928670"/>
            <a:ext cx="3289683" cy="400110"/>
          </a:xfrm>
          <a:prstGeom prst="rect">
            <a:avLst/>
          </a:prstGeom>
        </p:spPr>
        <p:txBody>
          <a:bodyPr wrap="none">
            <a:spAutoFit/>
          </a:bodyPr>
          <a:lstStyle/>
          <a:p>
            <a:r>
              <a:rPr lang="ru-RU" sz="2000" b="1" dirty="0" smtClean="0"/>
              <a:t>Цена безвозмездности </a:t>
            </a:r>
          </a:p>
        </p:txBody>
      </p:sp>
      <p:sp>
        <p:nvSpPr>
          <p:cNvPr id="8" name="Прямоугольник 7"/>
          <p:cNvSpPr/>
          <p:nvPr/>
        </p:nvSpPr>
        <p:spPr>
          <a:xfrm>
            <a:off x="6666637" y="142852"/>
            <a:ext cx="2276585" cy="369332"/>
          </a:xfrm>
          <a:prstGeom prst="rect">
            <a:avLst/>
          </a:prstGeom>
        </p:spPr>
        <p:txBody>
          <a:bodyPr wrap="none">
            <a:spAutoFit/>
          </a:bodyPr>
          <a:lstStyle/>
          <a:p>
            <a:r>
              <a:rPr lang="ru-RU" b="1" dirty="0" smtClean="0">
                <a:solidFill>
                  <a:schemeClr val="bg1"/>
                </a:solidFill>
              </a:rPr>
              <a:t>Налог на прибыль</a:t>
            </a:r>
            <a:endParaRPr lang="ru-RU" dirty="0">
              <a:solidFill>
                <a:schemeClr val="bg1"/>
              </a:solidFill>
            </a:endParaRPr>
          </a:p>
        </p:txBody>
      </p:sp>
      <p:sp>
        <p:nvSpPr>
          <p:cNvPr id="10" name="Прямоугольник 9"/>
          <p:cNvSpPr/>
          <p:nvPr/>
        </p:nvSpPr>
        <p:spPr>
          <a:xfrm>
            <a:off x="857102" y="4286256"/>
            <a:ext cx="9904780" cy="369332"/>
          </a:xfrm>
          <a:prstGeom prst="rect">
            <a:avLst/>
          </a:prstGeom>
        </p:spPr>
        <p:txBody>
          <a:bodyPr wrap="square">
            <a:spAutoFit/>
          </a:bodyPr>
          <a:lstStyle/>
          <a:p>
            <a:r>
              <a:rPr lang="ru-RU" b="1" dirty="0" smtClean="0"/>
              <a:t>Письмо Минфина России от 24.03.2017 N 03-03-06/1/17043</a:t>
            </a:r>
          </a:p>
        </p:txBody>
      </p:sp>
      <p:pic>
        <p:nvPicPr>
          <p:cNvPr id="33794" name="Picture 2"/>
          <p:cNvPicPr>
            <a:picLocks noChangeAspect="1" noChangeArrowheads="1"/>
          </p:cNvPicPr>
          <p:nvPr/>
        </p:nvPicPr>
        <p:blipFill>
          <a:blip r:embed="rId2"/>
          <a:srcRect/>
          <a:stretch>
            <a:fillRect/>
          </a:stretch>
        </p:blipFill>
        <p:spPr bwMode="auto">
          <a:xfrm>
            <a:off x="857102" y="1428736"/>
            <a:ext cx="10666686" cy="2654300"/>
          </a:xfrm>
          <a:prstGeom prst="rect">
            <a:avLst/>
          </a:prstGeom>
          <a:noFill/>
          <a:ln w="9525">
            <a:noFill/>
            <a:miter lim="800000"/>
            <a:headEnd/>
            <a:tailEnd/>
          </a:ln>
          <a:effectLst/>
        </p:spPr>
      </p:pic>
      <p:sp>
        <p:nvSpPr>
          <p:cNvPr id="7" name="Прямоугольник 6"/>
          <p:cNvSpPr/>
          <p:nvPr/>
        </p:nvSpPr>
        <p:spPr>
          <a:xfrm>
            <a:off x="4604253" y="250264"/>
            <a:ext cx="2981907" cy="461665"/>
          </a:xfrm>
          <a:prstGeom prst="rect">
            <a:avLst/>
          </a:prstGeom>
        </p:spPr>
        <p:txBody>
          <a:bodyPr wrap="none">
            <a:spAutoFit/>
          </a:bodyPr>
          <a:lstStyle/>
          <a:p>
            <a:r>
              <a:rPr lang="ru-RU" sz="2400" b="1" dirty="0" smtClean="0"/>
              <a:t>Налог на прибыль</a:t>
            </a:r>
            <a:endParaRPr lang="ru-RU"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9" y="928670"/>
            <a:ext cx="3289683" cy="400110"/>
          </a:xfrm>
          <a:prstGeom prst="rect">
            <a:avLst/>
          </a:prstGeom>
        </p:spPr>
        <p:txBody>
          <a:bodyPr wrap="none">
            <a:spAutoFit/>
          </a:bodyPr>
          <a:lstStyle/>
          <a:p>
            <a:r>
              <a:rPr lang="ru-RU" sz="2000" b="1" dirty="0" smtClean="0"/>
              <a:t>Цена безвозмездности </a:t>
            </a:r>
          </a:p>
        </p:txBody>
      </p:sp>
      <p:sp>
        <p:nvSpPr>
          <p:cNvPr id="8" name="Прямоугольник 7"/>
          <p:cNvSpPr/>
          <p:nvPr/>
        </p:nvSpPr>
        <p:spPr>
          <a:xfrm>
            <a:off x="6666637" y="142852"/>
            <a:ext cx="2276585" cy="369332"/>
          </a:xfrm>
          <a:prstGeom prst="rect">
            <a:avLst/>
          </a:prstGeom>
        </p:spPr>
        <p:txBody>
          <a:bodyPr wrap="none">
            <a:spAutoFit/>
          </a:bodyPr>
          <a:lstStyle/>
          <a:p>
            <a:r>
              <a:rPr lang="ru-RU" b="1" dirty="0" smtClean="0">
                <a:solidFill>
                  <a:schemeClr val="bg1"/>
                </a:solidFill>
              </a:rPr>
              <a:t>Налог на прибыль</a:t>
            </a:r>
            <a:endParaRPr lang="ru-RU" dirty="0">
              <a:solidFill>
                <a:schemeClr val="bg1"/>
              </a:solidFill>
            </a:endParaRPr>
          </a:p>
        </p:txBody>
      </p:sp>
      <p:sp>
        <p:nvSpPr>
          <p:cNvPr id="10" name="Прямоугольник 9"/>
          <p:cNvSpPr/>
          <p:nvPr/>
        </p:nvSpPr>
        <p:spPr>
          <a:xfrm>
            <a:off x="857102" y="4286256"/>
            <a:ext cx="9904780" cy="369332"/>
          </a:xfrm>
          <a:prstGeom prst="rect">
            <a:avLst/>
          </a:prstGeom>
        </p:spPr>
        <p:txBody>
          <a:bodyPr wrap="square">
            <a:spAutoFit/>
          </a:bodyPr>
          <a:lstStyle/>
          <a:p>
            <a:r>
              <a:rPr lang="ru-RU" b="1" dirty="0" smtClean="0"/>
              <a:t>Пп.16.1.ст.270 НК РФ</a:t>
            </a:r>
          </a:p>
        </p:txBody>
      </p:sp>
      <p:pic>
        <p:nvPicPr>
          <p:cNvPr id="34818" name="Picture 2"/>
          <p:cNvPicPr>
            <a:picLocks noChangeAspect="1" noChangeArrowheads="1"/>
          </p:cNvPicPr>
          <p:nvPr/>
        </p:nvPicPr>
        <p:blipFill>
          <a:blip r:embed="rId2"/>
          <a:srcRect/>
          <a:stretch>
            <a:fillRect/>
          </a:stretch>
        </p:blipFill>
        <p:spPr bwMode="auto">
          <a:xfrm>
            <a:off x="761864" y="1500174"/>
            <a:ext cx="10476209" cy="2451100"/>
          </a:xfrm>
          <a:prstGeom prst="rect">
            <a:avLst/>
          </a:prstGeom>
          <a:noFill/>
          <a:ln w="9525">
            <a:noFill/>
            <a:miter lim="800000"/>
            <a:headEnd/>
            <a:tailEnd/>
          </a:ln>
          <a:effectLst/>
        </p:spPr>
      </p:pic>
      <p:sp>
        <p:nvSpPr>
          <p:cNvPr id="7" name="Прямоугольник 6"/>
          <p:cNvSpPr/>
          <p:nvPr/>
        </p:nvSpPr>
        <p:spPr>
          <a:xfrm>
            <a:off x="4604253" y="250264"/>
            <a:ext cx="2981907" cy="461665"/>
          </a:xfrm>
          <a:prstGeom prst="rect">
            <a:avLst/>
          </a:prstGeom>
        </p:spPr>
        <p:txBody>
          <a:bodyPr wrap="none">
            <a:spAutoFit/>
          </a:bodyPr>
          <a:lstStyle/>
          <a:p>
            <a:r>
              <a:rPr lang="ru-RU" sz="2400" b="1" dirty="0" smtClean="0"/>
              <a:t>Налог на прибыль</a:t>
            </a:r>
            <a:endParaRPr lang="ru-RU"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9" y="928670"/>
            <a:ext cx="3289683" cy="400110"/>
          </a:xfrm>
          <a:prstGeom prst="rect">
            <a:avLst/>
          </a:prstGeom>
        </p:spPr>
        <p:txBody>
          <a:bodyPr wrap="none">
            <a:spAutoFit/>
          </a:bodyPr>
          <a:lstStyle/>
          <a:p>
            <a:r>
              <a:rPr lang="ru-RU" sz="2000" b="1" dirty="0" smtClean="0"/>
              <a:t>Цена безвозмездности </a:t>
            </a:r>
          </a:p>
        </p:txBody>
      </p:sp>
      <p:sp>
        <p:nvSpPr>
          <p:cNvPr id="8" name="Прямоугольник 7"/>
          <p:cNvSpPr/>
          <p:nvPr/>
        </p:nvSpPr>
        <p:spPr>
          <a:xfrm>
            <a:off x="5659029" y="350626"/>
            <a:ext cx="872355" cy="461665"/>
          </a:xfrm>
          <a:prstGeom prst="rect">
            <a:avLst/>
          </a:prstGeom>
        </p:spPr>
        <p:txBody>
          <a:bodyPr wrap="none">
            <a:spAutoFit/>
          </a:bodyPr>
          <a:lstStyle/>
          <a:p>
            <a:r>
              <a:rPr lang="ru-RU" sz="2400" b="1" dirty="0" smtClean="0"/>
              <a:t>НДС</a:t>
            </a:r>
            <a:endParaRPr lang="ru-RU" sz="2400" dirty="0"/>
          </a:p>
        </p:txBody>
      </p:sp>
      <p:pic>
        <p:nvPicPr>
          <p:cNvPr id="32770" name="Picture 2"/>
          <p:cNvPicPr>
            <a:picLocks noChangeAspect="1" noChangeArrowheads="1"/>
          </p:cNvPicPr>
          <p:nvPr/>
        </p:nvPicPr>
        <p:blipFill>
          <a:blip r:embed="rId2"/>
          <a:srcRect/>
          <a:stretch>
            <a:fillRect/>
          </a:stretch>
        </p:blipFill>
        <p:spPr bwMode="auto">
          <a:xfrm>
            <a:off x="761864" y="1714489"/>
            <a:ext cx="10666686" cy="3442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Содержимое 5"/>
          <p:cNvSpPr>
            <a:spLocks noGrp="1"/>
          </p:cNvSpPr>
          <p:nvPr>
            <p:ph idx="1"/>
          </p:nvPr>
        </p:nvSpPr>
        <p:spPr/>
        <p:txBody>
          <a:bodyPr>
            <a:normAutofit/>
          </a:bodyPr>
          <a:lstStyle/>
          <a:p>
            <a:r>
              <a:rPr lang="ru-RU" sz="2000" dirty="0" smtClean="0"/>
              <a:t>Налоговые последствия внесения обеспечительных платежей</a:t>
            </a:r>
            <a:endParaRPr lang="ru-RU" sz="2000" dirty="0"/>
          </a:p>
        </p:txBody>
      </p:sp>
      <p:sp>
        <p:nvSpPr>
          <p:cNvPr id="4" name="Прямоугольник 3"/>
          <p:cNvSpPr/>
          <p:nvPr/>
        </p:nvSpPr>
        <p:spPr>
          <a:xfrm>
            <a:off x="1702718" y="1052736"/>
            <a:ext cx="5867312" cy="461665"/>
          </a:xfrm>
          <a:prstGeom prst="rect">
            <a:avLst/>
          </a:prstGeom>
        </p:spPr>
        <p:txBody>
          <a:bodyPr wrap="none">
            <a:spAutoFit/>
          </a:bodyPr>
          <a:lstStyle/>
          <a:p>
            <a:r>
              <a:rPr lang="ru-RU" sz="2400" b="1" dirty="0" smtClean="0"/>
              <a:t>Учет у арендодателя и арендатора</a:t>
            </a:r>
            <a:endParaRPr lang="ru-RU" sz="2400" dirty="0"/>
          </a:p>
        </p:txBody>
      </p:sp>
    </p:spTree>
    <p:extLst>
      <p:ext uri="{BB962C8B-B14F-4D97-AF65-F5344CB8AC3E}">
        <p14:creationId xmlns:p14="http://schemas.microsoft.com/office/powerpoint/2010/main" val="19407829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928670"/>
            <a:ext cx="3627916" cy="400110"/>
          </a:xfrm>
          <a:prstGeom prst="rect">
            <a:avLst/>
          </a:prstGeom>
        </p:spPr>
        <p:txBody>
          <a:bodyPr wrap="none">
            <a:spAutoFit/>
          </a:bodyPr>
          <a:lstStyle/>
          <a:p>
            <a:r>
              <a:rPr lang="ru-RU" sz="2000" b="1" dirty="0" smtClean="0"/>
              <a:t>Обеспечительный платеж</a:t>
            </a:r>
          </a:p>
        </p:txBody>
      </p:sp>
      <p:sp>
        <p:nvSpPr>
          <p:cNvPr id="8" name="Прямоугольник 7"/>
          <p:cNvSpPr/>
          <p:nvPr/>
        </p:nvSpPr>
        <p:spPr>
          <a:xfrm>
            <a:off x="4583038" y="317970"/>
            <a:ext cx="2981907" cy="461665"/>
          </a:xfrm>
          <a:prstGeom prst="rect">
            <a:avLst/>
          </a:prstGeom>
        </p:spPr>
        <p:txBody>
          <a:bodyPr wrap="none">
            <a:spAutoFit/>
          </a:bodyPr>
          <a:lstStyle/>
          <a:p>
            <a:r>
              <a:rPr lang="ru-RU" sz="2400" b="1" dirty="0" smtClean="0"/>
              <a:t>Налог на прибыль</a:t>
            </a:r>
            <a:endParaRPr lang="ru-RU" sz="2400" dirty="0"/>
          </a:p>
        </p:txBody>
      </p:sp>
      <p:sp>
        <p:nvSpPr>
          <p:cNvPr id="9" name="Прямоугольник 8"/>
          <p:cNvSpPr/>
          <p:nvPr/>
        </p:nvSpPr>
        <p:spPr>
          <a:xfrm>
            <a:off x="952340" y="5357826"/>
            <a:ext cx="10000018" cy="369332"/>
          </a:xfrm>
          <a:prstGeom prst="rect">
            <a:avLst/>
          </a:prstGeom>
        </p:spPr>
        <p:txBody>
          <a:bodyPr wrap="square">
            <a:spAutoFit/>
          </a:bodyPr>
          <a:lstStyle/>
          <a:p>
            <a:r>
              <a:rPr lang="ru-RU" b="1" dirty="0" smtClean="0"/>
              <a:t>Письмо Минфина России от 31.05.2016 N 03-03-06/1/31325</a:t>
            </a:r>
          </a:p>
        </p:txBody>
      </p:sp>
      <p:pic>
        <p:nvPicPr>
          <p:cNvPr id="38914" name="Picture 2"/>
          <p:cNvPicPr>
            <a:picLocks noChangeAspect="1" noChangeArrowheads="1"/>
          </p:cNvPicPr>
          <p:nvPr/>
        </p:nvPicPr>
        <p:blipFill>
          <a:blip r:embed="rId2" cstate="print"/>
          <a:srcRect/>
          <a:stretch>
            <a:fillRect/>
          </a:stretch>
        </p:blipFill>
        <p:spPr bwMode="auto">
          <a:xfrm>
            <a:off x="761864" y="1714488"/>
            <a:ext cx="10380971" cy="2866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928670"/>
            <a:ext cx="3627916" cy="400110"/>
          </a:xfrm>
          <a:prstGeom prst="rect">
            <a:avLst/>
          </a:prstGeom>
        </p:spPr>
        <p:txBody>
          <a:bodyPr wrap="none">
            <a:spAutoFit/>
          </a:bodyPr>
          <a:lstStyle/>
          <a:p>
            <a:r>
              <a:rPr lang="ru-RU" sz="2000" b="1" dirty="0" smtClean="0"/>
              <a:t>Обеспечительный платеж</a:t>
            </a:r>
          </a:p>
        </p:txBody>
      </p:sp>
      <p:sp>
        <p:nvSpPr>
          <p:cNvPr id="8" name="Прямоугольник 7"/>
          <p:cNvSpPr/>
          <p:nvPr/>
        </p:nvSpPr>
        <p:spPr>
          <a:xfrm>
            <a:off x="5611409" y="352910"/>
            <a:ext cx="872355" cy="461665"/>
          </a:xfrm>
          <a:prstGeom prst="rect">
            <a:avLst/>
          </a:prstGeom>
        </p:spPr>
        <p:txBody>
          <a:bodyPr wrap="none">
            <a:spAutoFit/>
          </a:bodyPr>
          <a:lstStyle/>
          <a:p>
            <a:r>
              <a:rPr lang="ru-RU" sz="2400" b="1" dirty="0" smtClean="0"/>
              <a:t>НДС</a:t>
            </a:r>
            <a:endParaRPr lang="ru-RU" sz="2400" dirty="0"/>
          </a:p>
        </p:txBody>
      </p:sp>
      <p:sp>
        <p:nvSpPr>
          <p:cNvPr id="9" name="Прямоугольник 8"/>
          <p:cNvSpPr/>
          <p:nvPr/>
        </p:nvSpPr>
        <p:spPr>
          <a:xfrm>
            <a:off x="952340" y="5357826"/>
            <a:ext cx="10000018" cy="369332"/>
          </a:xfrm>
          <a:prstGeom prst="rect">
            <a:avLst/>
          </a:prstGeom>
        </p:spPr>
        <p:txBody>
          <a:bodyPr wrap="square">
            <a:spAutoFit/>
          </a:bodyPr>
          <a:lstStyle/>
          <a:p>
            <a:r>
              <a:rPr lang="ru-RU" b="1" dirty="0" smtClean="0"/>
              <a:t>Письмо Минфина России от 03.11.2015 N 03-03-06/2/63360</a:t>
            </a:r>
          </a:p>
        </p:txBody>
      </p:sp>
      <p:pic>
        <p:nvPicPr>
          <p:cNvPr id="46082" name="Picture 2"/>
          <p:cNvPicPr>
            <a:picLocks noChangeAspect="1" noChangeArrowheads="1"/>
          </p:cNvPicPr>
          <p:nvPr/>
        </p:nvPicPr>
        <p:blipFill>
          <a:blip r:embed="rId2" cstate="print"/>
          <a:srcRect/>
          <a:stretch>
            <a:fillRect/>
          </a:stretch>
        </p:blipFill>
        <p:spPr bwMode="auto">
          <a:xfrm>
            <a:off x="857102" y="1428736"/>
            <a:ext cx="10380971" cy="314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928670"/>
            <a:ext cx="7686720" cy="400110"/>
          </a:xfrm>
          <a:prstGeom prst="rect">
            <a:avLst/>
          </a:prstGeom>
        </p:spPr>
        <p:txBody>
          <a:bodyPr wrap="none">
            <a:spAutoFit/>
          </a:bodyPr>
          <a:lstStyle/>
          <a:p>
            <a:r>
              <a:rPr lang="ru-RU" sz="2000" b="1" dirty="0" smtClean="0"/>
              <a:t>Когда обеспечительный платеж превращается в аванс?</a:t>
            </a:r>
          </a:p>
        </p:txBody>
      </p:sp>
      <p:sp>
        <p:nvSpPr>
          <p:cNvPr id="8" name="Прямоугольник 7"/>
          <p:cNvSpPr/>
          <p:nvPr/>
        </p:nvSpPr>
        <p:spPr>
          <a:xfrm>
            <a:off x="8095210" y="142852"/>
            <a:ext cx="699230" cy="369332"/>
          </a:xfrm>
          <a:prstGeom prst="rect">
            <a:avLst/>
          </a:prstGeom>
        </p:spPr>
        <p:txBody>
          <a:bodyPr wrap="none">
            <a:spAutoFit/>
          </a:bodyPr>
          <a:lstStyle/>
          <a:p>
            <a:r>
              <a:rPr lang="ru-RU" b="1" dirty="0" smtClean="0">
                <a:solidFill>
                  <a:schemeClr val="bg1"/>
                </a:solidFill>
              </a:rPr>
              <a:t>НДС</a:t>
            </a:r>
            <a:endParaRPr lang="ru-RU" dirty="0">
              <a:solidFill>
                <a:schemeClr val="bg1"/>
              </a:solidFill>
            </a:endParaRPr>
          </a:p>
        </p:txBody>
      </p:sp>
      <p:sp>
        <p:nvSpPr>
          <p:cNvPr id="7" name="Прямоугольник 6"/>
          <p:cNvSpPr/>
          <p:nvPr/>
        </p:nvSpPr>
        <p:spPr>
          <a:xfrm>
            <a:off x="761864" y="5500703"/>
            <a:ext cx="10666686" cy="646331"/>
          </a:xfrm>
          <a:prstGeom prst="rect">
            <a:avLst/>
          </a:prstGeom>
        </p:spPr>
        <p:txBody>
          <a:bodyPr wrap="square">
            <a:spAutoFit/>
          </a:bodyPr>
          <a:lstStyle/>
          <a:p>
            <a:r>
              <a:rPr lang="ru-RU" b="1" dirty="0" smtClean="0"/>
              <a:t>Постановление Девятого арбитражного апелляционного суда от 10.10.2018 N 09АП-47557/2018</a:t>
            </a:r>
          </a:p>
        </p:txBody>
      </p:sp>
      <p:pic>
        <p:nvPicPr>
          <p:cNvPr id="39939" name="Picture 3"/>
          <p:cNvPicPr>
            <a:picLocks noChangeAspect="1" noChangeArrowheads="1"/>
          </p:cNvPicPr>
          <p:nvPr/>
        </p:nvPicPr>
        <p:blipFill>
          <a:blip r:embed="rId2" cstate="print"/>
          <a:srcRect/>
          <a:stretch>
            <a:fillRect/>
          </a:stretch>
        </p:blipFill>
        <p:spPr bwMode="auto">
          <a:xfrm>
            <a:off x="952340" y="1500174"/>
            <a:ext cx="10380971" cy="3643338"/>
          </a:xfrm>
          <a:prstGeom prst="rect">
            <a:avLst/>
          </a:prstGeom>
          <a:noFill/>
          <a:ln w="9525">
            <a:noFill/>
            <a:miter lim="800000"/>
            <a:headEnd/>
            <a:tailEnd/>
          </a:ln>
          <a:effectLst/>
        </p:spPr>
      </p:pic>
      <p:sp>
        <p:nvSpPr>
          <p:cNvPr id="9" name="Прямоугольник 8"/>
          <p:cNvSpPr/>
          <p:nvPr/>
        </p:nvSpPr>
        <p:spPr>
          <a:xfrm>
            <a:off x="5611409" y="352910"/>
            <a:ext cx="872355" cy="461665"/>
          </a:xfrm>
          <a:prstGeom prst="rect">
            <a:avLst/>
          </a:prstGeom>
        </p:spPr>
        <p:txBody>
          <a:bodyPr wrap="none">
            <a:spAutoFit/>
          </a:bodyPr>
          <a:lstStyle/>
          <a:p>
            <a:r>
              <a:rPr lang="ru-RU" sz="2400" b="1" dirty="0" smtClean="0"/>
              <a:t>НДС</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4686" y="260648"/>
            <a:ext cx="9365106" cy="1143000"/>
          </a:xfrm>
        </p:spPr>
        <p:txBody>
          <a:bodyPr>
            <a:normAutofit/>
          </a:bodyPr>
          <a:lstStyle/>
          <a:p>
            <a:pPr algn="ctr"/>
            <a:r>
              <a:rPr lang="ru-RU" sz="2800" b="1" dirty="0" smtClean="0">
                <a:solidFill>
                  <a:schemeClr val="tx1"/>
                </a:solidFill>
              </a:rPr>
              <a:t>Учет у арендодателя и арендатора</a:t>
            </a:r>
            <a:endParaRPr lang="ru-RU" sz="2800" b="1" dirty="0">
              <a:solidFill>
                <a:schemeClr val="tx1"/>
              </a:solidFill>
            </a:endParaRPr>
          </a:p>
        </p:txBody>
      </p:sp>
      <p:sp>
        <p:nvSpPr>
          <p:cNvPr id="4" name="Содержимое 3"/>
          <p:cNvSpPr>
            <a:spLocks noGrp="1"/>
          </p:cNvSpPr>
          <p:nvPr>
            <p:ph idx="1"/>
          </p:nvPr>
        </p:nvSpPr>
        <p:spPr>
          <a:xfrm>
            <a:off x="1333294" y="2000240"/>
            <a:ext cx="9569286" cy="3508977"/>
          </a:xfrm>
        </p:spPr>
        <p:txBody>
          <a:bodyPr>
            <a:normAutofit/>
          </a:bodyPr>
          <a:lstStyle/>
          <a:p>
            <a:pPr fontAlgn="base"/>
            <a:r>
              <a:rPr lang="ru-RU" sz="2000" dirty="0" smtClean="0"/>
              <a:t>    Отражение в доходах и расходах арендной платы, в том числе компенсации коммунальных и прочих услуг </a:t>
            </a:r>
          </a:p>
          <a:p>
            <a:endParaRPr lang="ru-RU" dirty="0" smtClean="0"/>
          </a:p>
          <a:p>
            <a:endParaRPr lang="ru-RU" dirty="0"/>
          </a:p>
        </p:txBody>
      </p:sp>
    </p:spTree>
    <p:extLst>
      <p:ext uri="{BB962C8B-B14F-4D97-AF65-F5344CB8AC3E}">
        <p14:creationId xmlns:p14="http://schemas.microsoft.com/office/powerpoint/2010/main" val="19407829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928670"/>
            <a:ext cx="7686720" cy="400110"/>
          </a:xfrm>
          <a:prstGeom prst="rect">
            <a:avLst/>
          </a:prstGeom>
        </p:spPr>
        <p:txBody>
          <a:bodyPr wrap="none">
            <a:spAutoFit/>
          </a:bodyPr>
          <a:lstStyle/>
          <a:p>
            <a:r>
              <a:rPr lang="ru-RU" sz="2000" b="1" dirty="0" smtClean="0"/>
              <a:t>Когда обеспечительный платеж превращается в аванс?</a:t>
            </a:r>
          </a:p>
        </p:txBody>
      </p:sp>
      <p:sp>
        <p:nvSpPr>
          <p:cNvPr id="8" name="Прямоугольник 7"/>
          <p:cNvSpPr/>
          <p:nvPr/>
        </p:nvSpPr>
        <p:spPr>
          <a:xfrm>
            <a:off x="8095210" y="142852"/>
            <a:ext cx="699230" cy="369332"/>
          </a:xfrm>
          <a:prstGeom prst="rect">
            <a:avLst/>
          </a:prstGeom>
        </p:spPr>
        <p:txBody>
          <a:bodyPr wrap="none">
            <a:spAutoFit/>
          </a:bodyPr>
          <a:lstStyle/>
          <a:p>
            <a:r>
              <a:rPr lang="ru-RU" b="1" dirty="0" smtClean="0">
                <a:solidFill>
                  <a:schemeClr val="bg1"/>
                </a:solidFill>
              </a:rPr>
              <a:t>НДС</a:t>
            </a:r>
            <a:endParaRPr lang="ru-RU" dirty="0">
              <a:solidFill>
                <a:schemeClr val="bg1"/>
              </a:solidFill>
            </a:endParaRPr>
          </a:p>
        </p:txBody>
      </p:sp>
      <p:sp>
        <p:nvSpPr>
          <p:cNvPr id="7" name="Прямоугольник 6"/>
          <p:cNvSpPr/>
          <p:nvPr/>
        </p:nvSpPr>
        <p:spPr>
          <a:xfrm>
            <a:off x="815307" y="4869161"/>
            <a:ext cx="10666686" cy="646331"/>
          </a:xfrm>
          <a:prstGeom prst="rect">
            <a:avLst/>
          </a:prstGeom>
        </p:spPr>
        <p:txBody>
          <a:bodyPr wrap="square">
            <a:spAutoFit/>
          </a:bodyPr>
          <a:lstStyle/>
          <a:p>
            <a:r>
              <a:rPr lang="ru-RU" b="1" dirty="0" smtClean="0"/>
              <a:t>Постановление Девятого арбитражного апелляционного суда от 10.10.2018 N 09АП-47557/2018</a:t>
            </a:r>
          </a:p>
        </p:txBody>
      </p:sp>
      <p:pic>
        <p:nvPicPr>
          <p:cNvPr id="47106" name="Picture 2"/>
          <p:cNvPicPr>
            <a:picLocks noChangeAspect="1" noChangeArrowheads="1"/>
          </p:cNvPicPr>
          <p:nvPr/>
        </p:nvPicPr>
        <p:blipFill>
          <a:blip r:embed="rId2" cstate="print"/>
          <a:srcRect/>
          <a:stretch>
            <a:fillRect/>
          </a:stretch>
        </p:blipFill>
        <p:spPr bwMode="auto">
          <a:xfrm>
            <a:off x="815307" y="1556792"/>
            <a:ext cx="10708481" cy="2938648"/>
          </a:xfrm>
          <a:prstGeom prst="rect">
            <a:avLst/>
          </a:prstGeom>
          <a:noFill/>
          <a:ln w="9525">
            <a:noFill/>
            <a:miter lim="800000"/>
            <a:headEnd/>
            <a:tailEnd/>
          </a:ln>
          <a:effectLst/>
        </p:spPr>
      </p:pic>
      <p:sp>
        <p:nvSpPr>
          <p:cNvPr id="9" name="Прямоугольник 8"/>
          <p:cNvSpPr/>
          <p:nvPr/>
        </p:nvSpPr>
        <p:spPr>
          <a:xfrm>
            <a:off x="5611409" y="352910"/>
            <a:ext cx="872355" cy="461665"/>
          </a:xfrm>
          <a:prstGeom prst="rect">
            <a:avLst/>
          </a:prstGeom>
        </p:spPr>
        <p:txBody>
          <a:bodyPr wrap="none">
            <a:spAutoFit/>
          </a:bodyPr>
          <a:lstStyle/>
          <a:p>
            <a:r>
              <a:rPr lang="ru-RU" sz="2400" b="1" dirty="0" smtClean="0"/>
              <a:t>НДС</a:t>
            </a:r>
            <a:endParaRPr lang="ru-RU"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928670"/>
            <a:ext cx="7686720" cy="400110"/>
          </a:xfrm>
          <a:prstGeom prst="rect">
            <a:avLst/>
          </a:prstGeom>
        </p:spPr>
        <p:txBody>
          <a:bodyPr wrap="none">
            <a:spAutoFit/>
          </a:bodyPr>
          <a:lstStyle/>
          <a:p>
            <a:r>
              <a:rPr lang="ru-RU" sz="2000" b="1" dirty="0" smtClean="0"/>
              <a:t>Когда обеспечительный платеж превращается в аванс?</a:t>
            </a:r>
          </a:p>
        </p:txBody>
      </p:sp>
      <p:sp>
        <p:nvSpPr>
          <p:cNvPr id="8" name="Прямоугольник 7"/>
          <p:cNvSpPr/>
          <p:nvPr/>
        </p:nvSpPr>
        <p:spPr>
          <a:xfrm>
            <a:off x="8095210" y="142852"/>
            <a:ext cx="699230" cy="369332"/>
          </a:xfrm>
          <a:prstGeom prst="rect">
            <a:avLst/>
          </a:prstGeom>
        </p:spPr>
        <p:txBody>
          <a:bodyPr wrap="none">
            <a:spAutoFit/>
          </a:bodyPr>
          <a:lstStyle/>
          <a:p>
            <a:r>
              <a:rPr lang="ru-RU" b="1" dirty="0" smtClean="0">
                <a:solidFill>
                  <a:schemeClr val="bg1"/>
                </a:solidFill>
              </a:rPr>
              <a:t>НДС</a:t>
            </a:r>
            <a:endParaRPr lang="ru-RU" dirty="0">
              <a:solidFill>
                <a:schemeClr val="bg1"/>
              </a:solidFill>
            </a:endParaRPr>
          </a:p>
        </p:txBody>
      </p:sp>
      <p:pic>
        <p:nvPicPr>
          <p:cNvPr id="38914" name="Picture 2"/>
          <p:cNvPicPr>
            <a:picLocks noChangeAspect="1" noChangeArrowheads="1"/>
          </p:cNvPicPr>
          <p:nvPr/>
        </p:nvPicPr>
        <p:blipFill>
          <a:blip r:embed="rId2" cstate="print"/>
          <a:srcRect/>
          <a:stretch>
            <a:fillRect/>
          </a:stretch>
        </p:blipFill>
        <p:spPr bwMode="auto">
          <a:xfrm>
            <a:off x="761864" y="1714488"/>
            <a:ext cx="10380971" cy="2419350"/>
          </a:xfrm>
          <a:prstGeom prst="rect">
            <a:avLst/>
          </a:prstGeom>
          <a:noFill/>
          <a:ln w="9525">
            <a:noFill/>
            <a:miter lim="800000"/>
            <a:headEnd/>
            <a:tailEnd/>
          </a:ln>
          <a:effectLst/>
        </p:spPr>
      </p:pic>
      <p:pic>
        <p:nvPicPr>
          <p:cNvPr id="39938" name="Picture 2"/>
          <p:cNvPicPr>
            <a:picLocks noChangeAspect="1" noChangeArrowheads="1"/>
          </p:cNvPicPr>
          <p:nvPr/>
        </p:nvPicPr>
        <p:blipFill>
          <a:blip r:embed="rId3" cstate="print"/>
          <a:srcRect/>
          <a:stretch>
            <a:fillRect/>
          </a:stretch>
        </p:blipFill>
        <p:spPr bwMode="auto">
          <a:xfrm>
            <a:off x="761864" y="1428737"/>
            <a:ext cx="10761924" cy="4106875"/>
          </a:xfrm>
          <a:prstGeom prst="rect">
            <a:avLst/>
          </a:prstGeom>
          <a:noFill/>
          <a:ln w="9525">
            <a:noFill/>
            <a:miter lim="800000"/>
            <a:headEnd/>
            <a:tailEnd/>
          </a:ln>
          <a:effectLst/>
        </p:spPr>
      </p:pic>
      <p:sp>
        <p:nvSpPr>
          <p:cNvPr id="7" name="Прямоугольник 6"/>
          <p:cNvSpPr/>
          <p:nvPr/>
        </p:nvSpPr>
        <p:spPr>
          <a:xfrm>
            <a:off x="666625" y="5643579"/>
            <a:ext cx="10666686" cy="646331"/>
          </a:xfrm>
          <a:prstGeom prst="rect">
            <a:avLst/>
          </a:prstGeom>
        </p:spPr>
        <p:txBody>
          <a:bodyPr wrap="square">
            <a:spAutoFit/>
          </a:bodyPr>
          <a:lstStyle/>
          <a:p>
            <a:r>
              <a:rPr lang="ru-RU" b="1" dirty="0" smtClean="0"/>
              <a:t>Постановление Арбитражного суда Северо-Западного округа от 09.03.2017 N Ф07-965/2017</a:t>
            </a:r>
          </a:p>
        </p:txBody>
      </p:sp>
      <p:sp>
        <p:nvSpPr>
          <p:cNvPr id="9" name="Прямоугольник 8"/>
          <p:cNvSpPr/>
          <p:nvPr/>
        </p:nvSpPr>
        <p:spPr>
          <a:xfrm>
            <a:off x="5611409" y="352910"/>
            <a:ext cx="872355" cy="461665"/>
          </a:xfrm>
          <a:prstGeom prst="rect">
            <a:avLst/>
          </a:prstGeom>
        </p:spPr>
        <p:txBody>
          <a:bodyPr wrap="none">
            <a:spAutoFit/>
          </a:bodyPr>
          <a:lstStyle/>
          <a:p>
            <a:r>
              <a:rPr lang="ru-RU" sz="2400" b="1" dirty="0" smtClean="0"/>
              <a:t>НДС</a:t>
            </a:r>
            <a:endParaRPr lang="ru-RU"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928670"/>
            <a:ext cx="7686720" cy="400110"/>
          </a:xfrm>
          <a:prstGeom prst="rect">
            <a:avLst/>
          </a:prstGeom>
        </p:spPr>
        <p:txBody>
          <a:bodyPr wrap="none">
            <a:spAutoFit/>
          </a:bodyPr>
          <a:lstStyle/>
          <a:p>
            <a:r>
              <a:rPr lang="ru-RU" sz="2000" b="1" dirty="0" smtClean="0"/>
              <a:t>Когда обеспечительный платеж превращается в аванс?</a:t>
            </a:r>
          </a:p>
        </p:txBody>
      </p:sp>
      <p:sp>
        <p:nvSpPr>
          <p:cNvPr id="8" name="Прямоугольник 7"/>
          <p:cNvSpPr/>
          <p:nvPr/>
        </p:nvSpPr>
        <p:spPr>
          <a:xfrm>
            <a:off x="8095210" y="142852"/>
            <a:ext cx="699230" cy="369332"/>
          </a:xfrm>
          <a:prstGeom prst="rect">
            <a:avLst/>
          </a:prstGeom>
        </p:spPr>
        <p:txBody>
          <a:bodyPr wrap="none">
            <a:spAutoFit/>
          </a:bodyPr>
          <a:lstStyle/>
          <a:p>
            <a:r>
              <a:rPr lang="ru-RU" b="1" dirty="0" smtClean="0">
                <a:solidFill>
                  <a:schemeClr val="bg1"/>
                </a:solidFill>
              </a:rPr>
              <a:t>НДС</a:t>
            </a:r>
            <a:endParaRPr lang="ru-RU" dirty="0">
              <a:solidFill>
                <a:schemeClr val="bg1"/>
              </a:solidFill>
            </a:endParaRPr>
          </a:p>
        </p:txBody>
      </p:sp>
      <p:pic>
        <p:nvPicPr>
          <p:cNvPr id="38914" name="Picture 2"/>
          <p:cNvPicPr>
            <a:picLocks noChangeAspect="1" noChangeArrowheads="1"/>
          </p:cNvPicPr>
          <p:nvPr/>
        </p:nvPicPr>
        <p:blipFill>
          <a:blip r:embed="rId2" cstate="print"/>
          <a:srcRect/>
          <a:stretch>
            <a:fillRect/>
          </a:stretch>
        </p:blipFill>
        <p:spPr bwMode="auto">
          <a:xfrm>
            <a:off x="761864" y="1714488"/>
            <a:ext cx="10380971" cy="2419350"/>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cstate="print"/>
          <a:srcRect/>
          <a:stretch>
            <a:fillRect/>
          </a:stretch>
        </p:blipFill>
        <p:spPr bwMode="auto">
          <a:xfrm>
            <a:off x="952340" y="1571612"/>
            <a:ext cx="10380971" cy="4000528"/>
          </a:xfrm>
          <a:prstGeom prst="rect">
            <a:avLst/>
          </a:prstGeom>
          <a:noFill/>
          <a:ln w="9525">
            <a:noFill/>
            <a:miter lim="800000"/>
            <a:headEnd/>
            <a:tailEnd/>
          </a:ln>
          <a:effectLst/>
        </p:spPr>
      </p:pic>
      <p:sp>
        <p:nvSpPr>
          <p:cNvPr id="9" name="Прямоугольник 8"/>
          <p:cNvSpPr/>
          <p:nvPr/>
        </p:nvSpPr>
        <p:spPr>
          <a:xfrm>
            <a:off x="952340" y="5572141"/>
            <a:ext cx="10190495" cy="369332"/>
          </a:xfrm>
          <a:prstGeom prst="rect">
            <a:avLst/>
          </a:prstGeom>
        </p:spPr>
        <p:txBody>
          <a:bodyPr wrap="square">
            <a:spAutoFit/>
          </a:bodyPr>
          <a:lstStyle/>
          <a:p>
            <a:r>
              <a:rPr lang="ru-RU" b="1" dirty="0" smtClean="0"/>
              <a:t>Постановление ФАС Поволжского округа от 24.07.2014 по делу N А12-22792/2013</a:t>
            </a:r>
          </a:p>
        </p:txBody>
      </p:sp>
      <p:sp>
        <p:nvSpPr>
          <p:cNvPr id="7" name="Прямоугольник 6"/>
          <p:cNvSpPr/>
          <p:nvPr/>
        </p:nvSpPr>
        <p:spPr>
          <a:xfrm>
            <a:off x="5611409" y="352910"/>
            <a:ext cx="872355" cy="461665"/>
          </a:xfrm>
          <a:prstGeom prst="rect">
            <a:avLst/>
          </a:prstGeom>
        </p:spPr>
        <p:txBody>
          <a:bodyPr wrap="none">
            <a:spAutoFit/>
          </a:bodyPr>
          <a:lstStyle/>
          <a:p>
            <a:r>
              <a:rPr lang="ru-RU" sz="2400" b="1" dirty="0" smtClean="0"/>
              <a:t>НДС</a:t>
            </a:r>
            <a:endParaRPr lang="ru-RU"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928670"/>
            <a:ext cx="7686720" cy="400110"/>
          </a:xfrm>
          <a:prstGeom prst="rect">
            <a:avLst/>
          </a:prstGeom>
        </p:spPr>
        <p:txBody>
          <a:bodyPr wrap="none">
            <a:spAutoFit/>
          </a:bodyPr>
          <a:lstStyle/>
          <a:p>
            <a:r>
              <a:rPr lang="ru-RU" sz="2000" b="1" dirty="0" smtClean="0"/>
              <a:t>Когда обеспечительный платеж превращается в аванс?</a:t>
            </a:r>
          </a:p>
        </p:txBody>
      </p:sp>
      <p:sp>
        <p:nvSpPr>
          <p:cNvPr id="8" name="Прямоугольник 7"/>
          <p:cNvSpPr/>
          <p:nvPr/>
        </p:nvSpPr>
        <p:spPr>
          <a:xfrm>
            <a:off x="8095210" y="142852"/>
            <a:ext cx="699230" cy="369332"/>
          </a:xfrm>
          <a:prstGeom prst="rect">
            <a:avLst/>
          </a:prstGeom>
        </p:spPr>
        <p:txBody>
          <a:bodyPr wrap="none">
            <a:spAutoFit/>
          </a:bodyPr>
          <a:lstStyle/>
          <a:p>
            <a:r>
              <a:rPr lang="ru-RU" b="1" dirty="0" smtClean="0">
                <a:solidFill>
                  <a:schemeClr val="bg1"/>
                </a:solidFill>
              </a:rPr>
              <a:t>НДС</a:t>
            </a:r>
            <a:endParaRPr lang="ru-RU" dirty="0">
              <a:solidFill>
                <a:schemeClr val="bg1"/>
              </a:solidFill>
            </a:endParaRPr>
          </a:p>
        </p:txBody>
      </p:sp>
      <p:pic>
        <p:nvPicPr>
          <p:cNvPr id="41986" name="Picture 2"/>
          <p:cNvPicPr>
            <a:picLocks noChangeAspect="1" noChangeArrowheads="1"/>
          </p:cNvPicPr>
          <p:nvPr/>
        </p:nvPicPr>
        <p:blipFill>
          <a:blip r:embed="rId2" cstate="print"/>
          <a:srcRect/>
          <a:stretch>
            <a:fillRect/>
          </a:stretch>
        </p:blipFill>
        <p:spPr bwMode="auto">
          <a:xfrm>
            <a:off x="761863" y="1357298"/>
            <a:ext cx="10857163" cy="4357718"/>
          </a:xfrm>
          <a:prstGeom prst="rect">
            <a:avLst/>
          </a:prstGeom>
          <a:noFill/>
          <a:ln w="9525">
            <a:noFill/>
            <a:miter lim="800000"/>
            <a:headEnd/>
            <a:tailEnd/>
          </a:ln>
          <a:effectLst/>
        </p:spPr>
      </p:pic>
      <p:sp>
        <p:nvSpPr>
          <p:cNvPr id="9" name="Прямоугольник 8"/>
          <p:cNvSpPr/>
          <p:nvPr/>
        </p:nvSpPr>
        <p:spPr>
          <a:xfrm>
            <a:off x="857102" y="5715017"/>
            <a:ext cx="10571448" cy="369332"/>
          </a:xfrm>
          <a:prstGeom prst="rect">
            <a:avLst/>
          </a:prstGeom>
        </p:spPr>
        <p:txBody>
          <a:bodyPr wrap="square">
            <a:spAutoFit/>
          </a:bodyPr>
          <a:lstStyle/>
          <a:p>
            <a:r>
              <a:rPr lang="ru-RU" b="1" dirty="0" smtClean="0"/>
              <a:t>Постановление ФАС Поволжского округа от 24.07.2014 по делу N А12-22792/2013</a:t>
            </a:r>
          </a:p>
        </p:txBody>
      </p:sp>
      <p:sp>
        <p:nvSpPr>
          <p:cNvPr id="7" name="Прямоугольник 6"/>
          <p:cNvSpPr/>
          <p:nvPr/>
        </p:nvSpPr>
        <p:spPr>
          <a:xfrm>
            <a:off x="5611409" y="352910"/>
            <a:ext cx="872355" cy="461665"/>
          </a:xfrm>
          <a:prstGeom prst="rect">
            <a:avLst/>
          </a:prstGeom>
        </p:spPr>
        <p:txBody>
          <a:bodyPr wrap="none">
            <a:spAutoFit/>
          </a:bodyPr>
          <a:lstStyle/>
          <a:p>
            <a:r>
              <a:rPr lang="ru-RU" sz="2400" b="1" dirty="0" smtClean="0"/>
              <a:t>НДС</a:t>
            </a:r>
            <a:endParaRPr lang="ru-RU"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928670"/>
            <a:ext cx="7686720" cy="400110"/>
          </a:xfrm>
          <a:prstGeom prst="rect">
            <a:avLst/>
          </a:prstGeom>
        </p:spPr>
        <p:txBody>
          <a:bodyPr wrap="none">
            <a:spAutoFit/>
          </a:bodyPr>
          <a:lstStyle/>
          <a:p>
            <a:r>
              <a:rPr lang="ru-RU" sz="2000" b="1" dirty="0" smtClean="0"/>
              <a:t>Когда обеспечительный платеж превращается в аванс?</a:t>
            </a:r>
          </a:p>
        </p:txBody>
      </p:sp>
      <p:sp>
        <p:nvSpPr>
          <p:cNvPr id="8" name="Прямоугольник 7"/>
          <p:cNvSpPr/>
          <p:nvPr/>
        </p:nvSpPr>
        <p:spPr>
          <a:xfrm>
            <a:off x="8095210" y="142852"/>
            <a:ext cx="699230" cy="369332"/>
          </a:xfrm>
          <a:prstGeom prst="rect">
            <a:avLst/>
          </a:prstGeom>
        </p:spPr>
        <p:txBody>
          <a:bodyPr wrap="none">
            <a:spAutoFit/>
          </a:bodyPr>
          <a:lstStyle/>
          <a:p>
            <a:r>
              <a:rPr lang="ru-RU" b="1" dirty="0" smtClean="0">
                <a:solidFill>
                  <a:schemeClr val="bg1"/>
                </a:solidFill>
              </a:rPr>
              <a:t>НДС</a:t>
            </a:r>
            <a:endParaRPr lang="ru-RU" dirty="0">
              <a:solidFill>
                <a:schemeClr val="bg1"/>
              </a:solidFill>
            </a:endParaRPr>
          </a:p>
        </p:txBody>
      </p:sp>
      <p:pic>
        <p:nvPicPr>
          <p:cNvPr id="43010" name="Picture 2"/>
          <p:cNvPicPr>
            <a:picLocks noChangeAspect="1" noChangeArrowheads="1"/>
          </p:cNvPicPr>
          <p:nvPr/>
        </p:nvPicPr>
        <p:blipFill>
          <a:blip r:embed="rId2" cstate="print"/>
          <a:srcRect/>
          <a:stretch>
            <a:fillRect/>
          </a:stretch>
        </p:blipFill>
        <p:spPr bwMode="auto">
          <a:xfrm>
            <a:off x="761864" y="1444626"/>
            <a:ext cx="10666686" cy="3841763"/>
          </a:xfrm>
          <a:prstGeom prst="rect">
            <a:avLst/>
          </a:prstGeom>
          <a:noFill/>
          <a:ln w="9525">
            <a:noFill/>
            <a:miter lim="800000"/>
            <a:headEnd/>
            <a:tailEnd/>
          </a:ln>
          <a:effectLst/>
        </p:spPr>
      </p:pic>
      <p:sp>
        <p:nvSpPr>
          <p:cNvPr id="7" name="Прямоугольник 6"/>
          <p:cNvSpPr/>
          <p:nvPr/>
        </p:nvSpPr>
        <p:spPr>
          <a:xfrm>
            <a:off x="857102" y="5357827"/>
            <a:ext cx="10380971" cy="369332"/>
          </a:xfrm>
          <a:prstGeom prst="rect">
            <a:avLst/>
          </a:prstGeom>
        </p:spPr>
        <p:txBody>
          <a:bodyPr wrap="square">
            <a:spAutoFit/>
          </a:bodyPr>
          <a:lstStyle/>
          <a:p>
            <a:r>
              <a:rPr lang="ru-RU" b="1" dirty="0" smtClean="0"/>
              <a:t>Постановление ФАС Поволжского округа от 24.07.2014 по делу N А12-22792/2013</a:t>
            </a:r>
          </a:p>
        </p:txBody>
      </p:sp>
      <p:sp>
        <p:nvSpPr>
          <p:cNvPr id="9" name="Прямоугольник 8"/>
          <p:cNvSpPr/>
          <p:nvPr/>
        </p:nvSpPr>
        <p:spPr>
          <a:xfrm>
            <a:off x="5611409" y="352910"/>
            <a:ext cx="872355" cy="461665"/>
          </a:xfrm>
          <a:prstGeom prst="rect">
            <a:avLst/>
          </a:prstGeom>
        </p:spPr>
        <p:txBody>
          <a:bodyPr wrap="none">
            <a:spAutoFit/>
          </a:bodyPr>
          <a:lstStyle/>
          <a:p>
            <a:r>
              <a:rPr lang="ru-RU" sz="2400" b="1" dirty="0" smtClean="0"/>
              <a:t>НДС</a:t>
            </a:r>
            <a:endParaRPr lang="ru-RU"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928670"/>
            <a:ext cx="7686720" cy="400110"/>
          </a:xfrm>
          <a:prstGeom prst="rect">
            <a:avLst/>
          </a:prstGeom>
        </p:spPr>
        <p:txBody>
          <a:bodyPr wrap="none">
            <a:spAutoFit/>
          </a:bodyPr>
          <a:lstStyle/>
          <a:p>
            <a:r>
              <a:rPr lang="ru-RU" sz="2000" b="1" dirty="0" smtClean="0"/>
              <a:t>Когда обеспечительный платеж превращается в аванс?</a:t>
            </a:r>
          </a:p>
        </p:txBody>
      </p:sp>
      <p:sp>
        <p:nvSpPr>
          <p:cNvPr id="8" name="Прямоугольник 7"/>
          <p:cNvSpPr/>
          <p:nvPr/>
        </p:nvSpPr>
        <p:spPr>
          <a:xfrm>
            <a:off x="8095210" y="142852"/>
            <a:ext cx="699230" cy="369332"/>
          </a:xfrm>
          <a:prstGeom prst="rect">
            <a:avLst/>
          </a:prstGeom>
        </p:spPr>
        <p:txBody>
          <a:bodyPr wrap="none">
            <a:spAutoFit/>
          </a:bodyPr>
          <a:lstStyle/>
          <a:p>
            <a:r>
              <a:rPr lang="ru-RU" b="1" dirty="0" smtClean="0">
                <a:solidFill>
                  <a:schemeClr val="bg1"/>
                </a:solidFill>
              </a:rPr>
              <a:t>НДС</a:t>
            </a:r>
            <a:endParaRPr lang="ru-RU" dirty="0">
              <a:solidFill>
                <a:schemeClr val="bg1"/>
              </a:solidFill>
            </a:endParaRPr>
          </a:p>
        </p:txBody>
      </p:sp>
      <p:pic>
        <p:nvPicPr>
          <p:cNvPr id="44034" name="Picture 2"/>
          <p:cNvPicPr>
            <a:picLocks noChangeAspect="1" noChangeArrowheads="1"/>
          </p:cNvPicPr>
          <p:nvPr/>
        </p:nvPicPr>
        <p:blipFill>
          <a:blip r:embed="rId2" cstate="print"/>
          <a:srcRect/>
          <a:stretch>
            <a:fillRect/>
          </a:stretch>
        </p:blipFill>
        <p:spPr bwMode="auto">
          <a:xfrm>
            <a:off x="761864" y="1428736"/>
            <a:ext cx="10666686" cy="3695700"/>
          </a:xfrm>
          <a:prstGeom prst="rect">
            <a:avLst/>
          </a:prstGeom>
          <a:noFill/>
          <a:ln w="9525">
            <a:noFill/>
            <a:miter lim="800000"/>
            <a:headEnd/>
            <a:tailEnd/>
          </a:ln>
          <a:effectLst/>
        </p:spPr>
      </p:pic>
      <p:sp>
        <p:nvSpPr>
          <p:cNvPr id="7" name="Прямоугольник 6"/>
          <p:cNvSpPr/>
          <p:nvPr/>
        </p:nvSpPr>
        <p:spPr>
          <a:xfrm>
            <a:off x="952340" y="5143513"/>
            <a:ext cx="10285733" cy="369332"/>
          </a:xfrm>
          <a:prstGeom prst="rect">
            <a:avLst/>
          </a:prstGeom>
        </p:spPr>
        <p:txBody>
          <a:bodyPr wrap="square">
            <a:spAutoFit/>
          </a:bodyPr>
          <a:lstStyle/>
          <a:p>
            <a:r>
              <a:rPr lang="ru-RU" b="1" dirty="0" smtClean="0"/>
              <a:t>Постановление ФАС Поволжского округа от 24.07.2014 по делу N А12-22792/2013</a:t>
            </a:r>
          </a:p>
        </p:txBody>
      </p:sp>
      <p:sp>
        <p:nvSpPr>
          <p:cNvPr id="9" name="Прямоугольник 8"/>
          <p:cNvSpPr/>
          <p:nvPr/>
        </p:nvSpPr>
        <p:spPr>
          <a:xfrm>
            <a:off x="1047579" y="5786455"/>
            <a:ext cx="10095256" cy="646331"/>
          </a:xfrm>
          <a:prstGeom prst="rect">
            <a:avLst/>
          </a:prstGeom>
        </p:spPr>
        <p:txBody>
          <a:bodyPr wrap="square">
            <a:spAutoFit/>
          </a:bodyPr>
          <a:lstStyle/>
          <a:p>
            <a:r>
              <a:rPr lang="ru-RU" b="1" dirty="0" smtClean="0"/>
              <a:t>Определение Верховного Суда РФ от 11.11.2014 N 306-КГ14-2064 по делу N А12-22792/2013</a:t>
            </a:r>
          </a:p>
        </p:txBody>
      </p:sp>
      <p:sp>
        <p:nvSpPr>
          <p:cNvPr id="10" name="Прямоугольник 9"/>
          <p:cNvSpPr/>
          <p:nvPr/>
        </p:nvSpPr>
        <p:spPr>
          <a:xfrm>
            <a:off x="5611409" y="352910"/>
            <a:ext cx="872355" cy="461665"/>
          </a:xfrm>
          <a:prstGeom prst="rect">
            <a:avLst/>
          </a:prstGeom>
        </p:spPr>
        <p:txBody>
          <a:bodyPr wrap="none">
            <a:spAutoFit/>
          </a:bodyPr>
          <a:lstStyle/>
          <a:p>
            <a:r>
              <a:rPr lang="ru-RU" sz="2400" b="1" dirty="0" smtClean="0"/>
              <a:t>НДС</a:t>
            </a:r>
            <a:endParaRPr lang="ru-RU"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9" y="785794"/>
            <a:ext cx="7542449" cy="707886"/>
          </a:xfrm>
          <a:prstGeom prst="rect">
            <a:avLst/>
          </a:prstGeom>
        </p:spPr>
        <p:txBody>
          <a:bodyPr wrap="none">
            <a:spAutoFit/>
          </a:bodyPr>
          <a:lstStyle/>
          <a:p>
            <a:r>
              <a:rPr lang="ru-RU" sz="2000" b="1" dirty="0" smtClean="0"/>
              <a:t>Когда обеспечительный платеж превращается в аванс</a:t>
            </a:r>
          </a:p>
          <a:p>
            <a:r>
              <a:rPr lang="ru-RU" sz="2000" b="1" dirty="0" smtClean="0"/>
              <a:t>Или не превращается?</a:t>
            </a:r>
          </a:p>
        </p:txBody>
      </p:sp>
      <p:sp>
        <p:nvSpPr>
          <p:cNvPr id="8" name="Прямоугольник 7"/>
          <p:cNvSpPr/>
          <p:nvPr/>
        </p:nvSpPr>
        <p:spPr>
          <a:xfrm>
            <a:off x="8095210" y="142852"/>
            <a:ext cx="699230" cy="369332"/>
          </a:xfrm>
          <a:prstGeom prst="rect">
            <a:avLst/>
          </a:prstGeom>
        </p:spPr>
        <p:txBody>
          <a:bodyPr wrap="none">
            <a:spAutoFit/>
          </a:bodyPr>
          <a:lstStyle/>
          <a:p>
            <a:r>
              <a:rPr lang="ru-RU" b="1" dirty="0" smtClean="0">
                <a:solidFill>
                  <a:schemeClr val="bg1"/>
                </a:solidFill>
              </a:rPr>
              <a:t>НДС</a:t>
            </a:r>
            <a:endParaRPr lang="ru-RU" dirty="0">
              <a:solidFill>
                <a:schemeClr val="bg1"/>
              </a:solidFill>
            </a:endParaRPr>
          </a:p>
        </p:txBody>
      </p:sp>
      <p:pic>
        <p:nvPicPr>
          <p:cNvPr id="48130" name="Picture 2"/>
          <p:cNvPicPr>
            <a:picLocks noChangeAspect="1" noChangeArrowheads="1"/>
          </p:cNvPicPr>
          <p:nvPr/>
        </p:nvPicPr>
        <p:blipFill>
          <a:blip r:embed="rId2" cstate="print"/>
          <a:srcRect/>
          <a:stretch>
            <a:fillRect/>
          </a:stretch>
        </p:blipFill>
        <p:spPr bwMode="auto">
          <a:xfrm>
            <a:off x="838622" y="1714488"/>
            <a:ext cx="10297144" cy="4000528"/>
          </a:xfrm>
          <a:prstGeom prst="rect">
            <a:avLst/>
          </a:prstGeom>
          <a:noFill/>
          <a:ln w="9525">
            <a:noFill/>
            <a:miter lim="800000"/>
            <a:headEnd/>
            <a:tailEnd/>
          </a:ln>
          <a:effectLst/>
        </p:spPr>
      </p:pic>
      <p:sp>
        <p:nvSpPr>
          <p:cNvPr id="10" name="Прямоугольник 9"/>
          <p:cNvSpPr/>
          <p:nvPr/>
        </p:nvSpPr>
        <p:spPr>
          <a:xfrm>
            <a:off x="1047578" y="5786455"/>
            <a:ext cx="9809542" cy="646331"/>
          </a:xfrm>
          <a:prstGeom prst="rect">
            <a:avLst/>
          </a:prstGeom>
        </p:spPr>
        <p:txBody>
          <a:bodyPr wrap="square">
            <a:spAutoFit/>
          </a:bodyPr>
          <a:lstStyle/>
          <a:p>
            <a:r>
              <a:rPr lang="ru-RU" b="1" dirty="0" smtClean="0"/>
              <a:t>Постановление ФАС </a:t>
            </a:r>
            <a:r>
              <a:rPr lang="ru-RU" b="1" dirty="0" err="1" smtClean="0"/>
              <a:t>Западно-Сибирского</a:t>
            </a:r>
            <a:r>
              <a:rPr lang="ru-RU" b="1" dirty="0" smtClean="0"/>
              <a:t> округа от 27.02.2013 по делу N А27-2581/2012</a:t>
            </a:r>
          </a:p>
        </p:txBody>
      </p:sp>
      <p:sp>
        <p:nvSpPr>
          <p:cNvPr id="7" name="Прямоугольник 6"/>
          <p:cNvSpPr/>
          <p:nvPr/>
        </p:nvSpPr>
        <p:spPr>
          <a:xfrm>
            <a:off x="5611409" y="352910"/>
            <a:ext cx="872355" cy="461665"/>
          </a:xfrm>
          <a:prstGeom prst="rect">
            <a:avLst/>
          </a:prstGeom>
        </p:spPr>
        <p:txBody>
          <a:bodyPr wrap="none">
            <a:spAutoFit/>
          </a:bodyPr>
          <a:lstStyle/>
          <a:p>
            <a:r>
              <a:rPr lang="ru-RU" sz="2400" b="1" dirty="0" smtClean="0"/>
              <a:t>НДС</a:t>
            </a:r>
            <a:endParaRPr lang="ru-RU"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9" y="785794"/>
            <a:ext cx="7542449" cy="707886"/>
          </a:xfrm>
          <a:prstGeom prst="rect">
            <a:avLst/>
          </a:prstGeom>
        </p:spPr>
        <p:txBody>
          <a:bodyPr wrap="none">
            <a:spAutoFit/>
          </a:bodyPr>
          <a:lstStyle/>
          <a:p>
            <a:r>
              <a:rPr lang="ru-RU" sz="2000" b="1" dirty="0" smtClean="0"/>
              <a:t>Когда обеспечительный платеж превращается в аванс</a:t>
            </a:r>
          </a:p>
          <a:p>
            <a:r>
              <a:rPr lang="ru-RU" sz="2000" b="1" dirty="0" smtClean="0"/>
              <a:t>Или не превращается?</a:t>
            </a:r>
          </a:p>
        </p:txBody>
      </p:sp>
      <p:sp>
        <p:nvSpPr>
          <p:cNvPr id="8" name="Прямоугольник 7"/>
          <p:cNvSpPr/>
          <p:nvPr/>
        </p:nvSpPr>
        <p:spPr>
          <a:xfrm>
            <a:off x="8095210" y="142852"/>
            <a:ext cx="699230" cy="369332"/>
          </a:xfrm>
          <a:prstGeom prst="rect">
            <a:avLst/>
          </a:prstGeom>
        </p:spPr>
        <p:txBody>
          <a:bodyPr wrap="none">
            <a:spAutoFit/>
          </a:bodyPr>
          <a:lstStyle/>
          <a:p>
            <a:r>
              <a:rPr lang="ru-RU" b="1" dirty="0" smtClean="0">
                <a:solidFill>
                  <a:schemeClr val="bg1"/>
                </a:solidFill>
              </a:rPr>
              <a:t>НДС</a:t>
            </a:r>
            <a:endParaRPr lang="ru-RU" dirty="0">
              <a:solidFill>
                <a:schemeClr val="bg1"/>
              </a:solidFill>
            </a:endParaRPr>
          </a:p>
        </p:txBody>
      </p:sp>
      <p:sp>
        <p:nvSpPr>
          <p:cNvPr id="10" name="Прямоугольник 9"/>
          <p:cNvSpPr/>
          <p:nvPr/>
        </p:nvSpPr>
        <p:spPr>
          <a:xfrm>
            <a:off x="1047578" y="4286257"/>
            <a:ext cx="9809542" cy="646331"/>
          </a:xfrm>
          <a:prstGeom prst="rect">
            <a:avLst/>
          </a:prstGeom>
        </p:spPr>
        <p:txBody>
          <a:bodyPr wrap="square">
            <a:spAutoFit/>
          </a:bodyPr>
          <a:lstStyle/>
          <a:p>
            <a:r>
              <a:rPr lang="ru-RU" b="1" dirty="0" smtClean="0"/>
              <a:t>Постановление ФАС </a:t>
            </a:r>
            <a:r>
              <a:rPr lang="ru-RU" b="1" dirty="0" err="1" smtClean="0"/>
              <a:t>Западно-Сибирского</a:t>
            </a:r>
            <a:r>
              <a:rPr lang="ru-RU" b="1" dirty="0" smtClean="0"/>
              <a:t> округа от 27.02.2013 по делу N А27-2581/2012</a:t>
            </a:r>
          </a:p>
        </p:txBody>
      </p:sp>
      <p:pic>
        <p:nvPicPr>
          <p:cNvPr id="49154" name="Picture 2"/>
          <p:cNvPicPr>
            <a:picLocks noChangeAspect="1" noChangeArrowheads="1"/>
          </p:cNvPicPr>
          <p:nvPr/>
        </p:nvPicPr>
        <p:blipFill>
          <a:blip r:embed="rId2" cstate="print"/>
          <a:srcRect/>
          <a:stretch>
            <a:fillRect/>
          </a:stretch>
        </p:blipFill>
        <p:spPr bwMode="auto">
          <a:xfrm>
            <a:off x="1047578" y="2214554"/>
            <a:ext cx="10285733" cy="1162050"/>
          </a:xfrm>
          <a:prstGeom prst="rect">
            <a:avLst/>
          </a:prstGeom>
          <a:noFill/>
          <a:ln w="9525">
            <a:solidFill>
              <a:schemeClr val="tx1"/>
            </a:solidFill>
            <a:miter lim="800000"/>
            <a:headEnd/>
            <a:tailEnd/>
          </a:ln>
          <a:effectLst/>
        </p:spPr>
      </p:pic>
      <p:sp>
        <p:nvSpPr>
          <p:cNvPr id="7" name="Прямоугольник 6"/>
          <p:cNvSpPr/>
          <p:nvPr/>
        </p:nvSpPr>
        <p:spPr>
          <a:xfrm>
            <a:off x="5611409" y="352910"/>
            <a:ext cx="872355" cy="461665"/>
          </a:xfrm>
          <a:prstGeom prst="rect">
            <a:avLst/>
          </a:prstGeom>
        </p:spPr>
        <p:txBody>
          <a:bodyPr wrap="none">
            <a:spAutoFit/>
          </a:bodyPr>
          <a:lstStyle/>
          <a:p>
            <a:r>
              <a:rPr lang="ru-RU" sz="2400" b="1" dirty="0" smtClean="0"/>
              <a:t>НДС</a:t>
            </a:r>
            <a:endParaRPr lang="ru-RU"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cstate="print"/>
          <a:srcRect/>
          <a:stretch>
            <a:fillRect/>
          </a:stretch>
        </p:blipFill>
        <p:spPr bwMode="auto">
          <a:xfrm>
            <a:off x="1047578" y="1928802"/>
            <a:ext cx="10190495" cy="3786214"/>
          </a:xfrm>
          <a:prstGeom prst="rect">
            <a:avLst/>
          </a:prstGeom>
          <a:noFill/>
          <a:ln w="9525">
            <a:noFill/>
            <a:miter lim="800000"/>
            <a:headEnd/>
            <a:tailEnd/>
          </a:ln>
          <a:effectLst/>
        </p:spPr>
      </p:pic>
      <p:sp>
        <p:nvSpPr>
          <p:cNvPr id="6" name="Прямоугольник 5"/>
          <p:cNvSpPr/>
          <p:nvPr/>
        </p:nvSpPr>
        <p:spPr>
          <a:xfrm>
            <a:off x="1238055" y="857232"/>
            <a:ext cx="9809542" cy="400110"/>
          </a:xfrm>
          <a:prstGeom prst="rect">
            <a:avLst/>
          </a:prstGeom>
        </p:spPr>
        <p:txBody>
          <a:bodyPr wrap="square">
            <a:spAutoFit/>
          </a:bodyPr>
          <a:lstStyle/>
          <a:p>
            <a:r>
              <a:rPr lang="ru-RU" sz="2000" b="1" dirty="0" smtClean="0"/>
              <a:t>Когда обеспечительный платеж не включается в базу по НДС?</a:t>
            </a:r>
          </a:p>
        </p:txBody>
      </p:sp>
    </p:spTree>
    <p:extLst>
      <p:ext uri="{BB962C8B-B14F-4D97-AF65-F5344CB8AC3E}">
        <p14:creationId xmlns:p14="http://schemas.microsoft.com/office/powerpoint/2010/main" val="19407829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3293" y="642918"/>
            <a:ext cx="9365106" cy="1143000"/>
          </a:xfrm>
        </p:spPr>
        <p:txBody>
          <a:bodyPr>
            <a:normAutofit/>
          </a:bodyPr>
          <a:lstStyle/>
          <a:p>
            <a:pPr algn="ctr"/>
            <a:r>
              <a:rPr lang="ru-RU" sz="2800" b="1" dirty="0" smtClean="0">
                <a:solidFill>
                  <a:schemeClr val="tx1"/>
                </a:solidFill>
              </a:rPr>
              <a:t>Учет у арендодателя и арендатора</a:t>
            </a:r>
            <a:endParaRPr lang="ru-RU" sz="2800" b="1" dirty="0">
              <a:solidFill>
                <a:schemeClr val="tx1"/>
              </a:solidFill>
            </a:endParaRPr>
          </a:p>
        </p:txBody>
      </p:sp>
      <p:sp>
        <p:nvSpPr>
          <p:cNvPr id="4" name="Содержимое 3"/>
          <p:cNvSpPr>
            <a:spLocks noGrp="1"/>
          </p:cNvSpPr>
          <p:nvPr>
            <p:ph idx="1"/>
          </p:nvPr>
        </p:nvSpPr>
        <p:spPr>
          <a:xfrm>
            <a:off x="1333294" y="2000240"/>
            <a:ext cx="9569286" cy="3508977"/>
          </a:xfrm>
        </p:spPr>
        <p:txBody>
          <a:bodyPr>
            <a:normAutofit/>
          </a:bodyPr>
          <a:lstStyle/>
          <a:p>
            <a:pPr fontAlgn="base"/>
            <a:r>
              <a:rPr lang="ru-RU" sz="2000" dirty="0" smtClean="0"/>
              <a:t>Учет расходов на страхование при расчете налога на прибыль </a:t>
            </a:r>
          </a:p>
          <a:p>
            <a:pPr>
              <a:buNone/>
            </a:pPr>
            <a:endParaRPr lang="ru-RU" dirty="0" smtClean="0"/>
          </a:p>
          <a:p>
            <a:endParaRPr lang="ru-RU" dirty="0"/>
          </a:p>
        </p:txBody>
      </p:sp>
    </p:spTree>
    <p:extLst>
      <p:ext uri="{BB962C8B-B14F-4D97-AF65-F5344CB8AC3E}">
        <p14:creationId xmlns:p14="http://schemas.microsoft.com/office/powerpoint/2010/main" val="1940782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57102" y="1357298"/>
            <a:ext cx="10380971" cy="4254500"/>
          </a:xfrm>
          <a:prstGeom prst="rect">
            <a:avLst/>
          </a:prstGeom>
          <a:noFill/>
          <a:ln w="9525">
            <a:noFill/>
            <a:miter lim="800000"/>
            <a:headEnd/>
            <a:tailEnd/>
          </a:ln>
          <a:effectLst/>
        </p:spPr>
      </p:pic>
      <p:sp>
        <p:nvSpPr>
          <p:cNvPr id="6" name="Прямоугольник 5"/>
          <p:cNvSpPr/>
          <p:nvPr/>
        </p:nvSpPr>
        <p:spPr>
          <a:xfrm>
            <a:off x="1142817" y="928670"/>
            <a:ext cx="7119257" cy="400110"/>
          </a:xfrm>
          <a:prstGeom prst="rect">
            <a:avLst/>
          </a:prstGeom>
        </p:spPr>
        <p:txBody>
          <a:bodyPr wrap="none">
            <a:spAutoFit/>
          </a:bodyPr>
          <a:lstStyle/>
          <a:p>
            <a:r>
              <a:rPr lang="ru-RU" sz="2000" b="1" dirty="0" smtClean="0"/>
              <a:t>Порядок признания доходов при методе начисления</a:t>
            </a:r>
            <a:endParaRPr lang="ru-RU" sz="2000" dirty="0"/>
          </a:p>
        </p:txBody>
      </p:sp>
      <p:sp>
        <p:nvSpPr>
          <p:cNvPr id="7" name="Прямоугольник 6"/>
          <p:cNvSpPr/>
          <p:nvPr/>
        </p:nvSpPr>
        <p:spPr>
          <a:xfrm>
            <a:off x="952340" y="5715016"/>
            <a:ext cx="10190495" cy="369332"/>
          </a:xfrm>
          <a:prstGeom prst="rect">
            <a:avLst/>
          </a:prstGeom>
        </p:spPr>
        <p:txBody>
          <a:bodyPr wrap="square">
            <a:spAutoFit/>
          </a:bodyPr>
          <a:lstStyle/>
          <a:p>
            <a:r>
              <a:rPr lang="ru-RU" b="1" dirty="0" smtClean="0"/>
              <a:t>Письмо УФНС РФ по г. Москве от 06.08.2009 N 16-15/080966</a:t>
            </a:r>
          </a:p>
        </p:txBody>
      </p:sp>
      <p:sp>
        <p:nvSpPr>
          <p:cNvPr id="8" name="Прямоугольник 7"/>
          <p:cNvSpPr/>
          <p:nvPr/>
        </p:nvSpPr>
        <p:spPr>
          <a:xfrm>
            <a:off x="6666636" y="142852"/>
            <a:ext cx="2624436" cy="369332"/>
          </a:xfrm>
          <a:prstGeom prst="rect">
            <a:avLst/>
          </a:prstGeom>
        </p:spPr>
        <p:txBody>
          <a:bodyPr wrap="none">
            <a:spAutoFit/>
          </a:bodyPr>
          <a:lstStyle/>
          <a:p>
            <a:r>
              <a:rPr lang="ru-RU" b="1" dirty="0" smtClean="0">
                <a:solidFill>
                  <a:schemeClr val="bg1"/>
                </a:solidFill>
              </a:rPr>
              <a:t>Отражение доходов</a:t>
            </a:r>
            <a:endParaRPr lang="ru-RU"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761864" y="1071546"/>
            <a:ext cx="10476209" cy="742950"/>
          </a:xfrm>
          <a:prstGeom prst="rect">
            <a:avLst/>
          </a:prstGeom>
          <a:noFill/>
          <a:ln w="9525">
            <a:solidFill>
              <a:schemeClr val="tx1"/>
            </a:solidFill>
            <a:miter lim="800000"/>
            <a:headEnd/>
            <a:tailEnd/>
          </a:ln>
          <a:effectLst/>
        </p:spPr>
      </p:pic>
      <p:pic>
        <p:nvPicPr>
          <p:cNvPr id="50179" name="Picture 3"/>
          <p:cNvPicPr>
            <a:picLocks noChangeAspect="1" noChangeArrowheads="1"/>
          </p:cNvPicPr>
          <p:nvPr/>
        </p:nvPicPr>
        <p:blipFill>
          <a:blip r:embed="rId3" cstate="print"/>
          <a:srcRect/>
          <a:stretch>
            <a:fillRect/>
          </a:stretch>
        </p:blipFill>
        <p:spPr bwMode="auto">
          <a:xfrm>
            <a:off x="761864" y="1928802"/>
            <a:ext cx="10476209" cy="577850"/>
          </a:xfrm>
          <a:prstGeom prst="rect">
            <a:avLst/>
          </a:prstGeom>
          <a:noFill/>
          <a:ln w="9525">
            <a:solidFill>
              <a:schemeClr val="tx1"/>
            </a:solidFill>
            <a:miter lim="800000"/>
            <a:headEnd/>
            <a:tailEnd/>
          </a:ln>
          <a:effectLst/>
        </p:spPr>
      </p:pic>
      <p:sp>
        <p:nvSpPr>
          <p:cNvPr id="7" name="Прямоугольник 6"/>
          <p:cNvSpPr/>
          <p:nvPr/>
        </p:nvSpPr>
        <p:spPr>
          <a:xfrm>
            <a:off x="761864" y="2786058"/>
            <a:ext cx="10476209" cy="1200329"/>
          </a:xfrm>
          <a:prstGeom prst="rect">
            <a:avLst/>
          </a:prstGeom>
        </p:spPr>
        <p:txBody>
          <a:bodyPr wrap="square">
            <a:spAutoFit/>
          </a:bodyPr>
          <a:lstStyle/>
          <a:p>
            <a:r>
              <a:rPr lang="ru-RU" dirty="0" smtClean="0"/>
              <a:t>Расходы на добровольное страхование арендованной недвижимости учитываются для целей налогообложения прибыли в составе прочих расходов, связанных с производством и реализацией, в размере фактических затрат (</a:t>
            </a:r>
            <a:r>
              <a:rPr lang="ru-RU" dirty="0" err="1" smtClean="0">
                <a:hlinkClick r:id="rId4"/>
              </a:rPr>
              <a:t>пп</a:t>
            </a:r>
            <a:r>
              <a:rPr lang="ru-RU" dirty="0" smtClean="0">
                <a:hlinkClick r:id="rId4"/>
              </a:rPr>
              <a:t>. 5 п. 1 ст. 253, </a:t>
            </a:r>
            <a:r>
              <a:rPr lang="ru-RU" dirty="0" err="1" smtClean="0">
                <a:hlinkClick r:id="rId5"/>
              </a:rPr>
              <a:t>пп</a:t>
            </a:r>
            <a:r>
              <a:rPr lang="ru-RU" dirty="0" smtClean="0">
                <a:hlinkClick r:id="rId5"/>
              </a:rPr>
              <a:t>. 3 п. 1, </a:t>
            </a:r>
            <a:r>
              <a:rPr lang="ru-RU" dirty="0" smtClean="0">
                <a:hlinkClick r:id="rId6"/>
              </a:rPr>
              <a:t>п. 3 ст. 263 НК РФ, </a:t>
            </a:r>
            <a:r>
              <a:rPr lang="ru-RU" dirty="0" smtClean="0">
                <a:hlinkClick r:id="rId7"/>
              </a:rPr>
              <a:t>Письмо Минфина России от 30.01.2008 N 03-03-06/2/9).</a:t>
            </a:r>
          </a:p>
        </p:txBody>
      </p:sp>
    </p:spTree>
    <p:extLst>
      <p:ext uri="{BB962C8B-B14F-4D97-AF65-F5344CB8AC3E}">
        <p14:creationId xmlns:p14="http://schemas.microsoft.com/office/powerpoint/2010/main" val="19407829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6"/>
          <p:cNvSpPr/>
          <p:nvPr/>
        </p:nvSpPr>
        <p:spPr>
          <a:xfrm>
            <a:off x="857102" y="1000108"/>
            <a:ext cx="10476209" cy="1200329"/>
          </a:xfrm>
          <a:prstGeom prst="rect">
            <a:avLst/>
          </a:prstGeom>
        </p:spPr>
        <p:txBody>
          <a:bodyPr wrap="square">
            <a:spAutoFit/>
          </a:bodyPr>
          <a:lstStyle/>
          <a:p>
            <a:pPr indent="358775"/>
            <a:r>
              <a:rPr lang="ru-RU" dirty="0" smtClean="0"/>
              <a:t>Расходы на добровольное страхование арендованной недвижимости учитываются для целей налогообложения прибыли в составе прочих расходов, связанных с производством и реализацией, в размере фактических затрат (</a:t>
            </a:r>
            <a:r>
              <a:rPr lang="ru-RU" dirty="0" err="1" smtClean="0">
                <a:hlinkClick r:id="rId2"/>
              </a:rPr>
              <a:t>пп</a:t>
            </a:r>
            <a:r>
              <a:rPr lang="ru-RU" dirty="0" smtClean="0">
                <a:hlinkClick r:id="rId2"/>
              </a:rPr>
              <a:t>. 5 п. 1 ст. 253, </a:t>
            </a:r>
            <a:r>
              <a:rPr lang="ru-RU" dirty="0" err="1" smtClean="0">
                <a:hlinkClick r:id="rId3"/>
              </a:rPr>
              <a:t>пп</a:t>
            </a:r>
            <a:r>
              <a:rPr lang="ru-RU" dirty="0" smtClean="0">
                <a:hlinkClick r:id="rId3"/>
              </a:rPr>
              <a:t>. 3 п. 1, </a:t>
            </a:r>
            <a:r>
              <a:rPr lang="ru-RU" dirty="0" smtClean="0">
                <a:hlinkClick r:id="rId4"/>
              </a:rPr>
              <a:t>п. 3 ст. 263 НК РФ, </a:t>
            </a:r>
            <a:r>
              <a:rPr lang="ru-RU" dirty="0" smtClean="0">
                <a:hlinkClick r:id="rId5"/>
              </a:rPr>
              <a:t>Письмо Минфина России от 30.01.2008 N 03-03-06/2/9).</a:t>
            </a:r>
          </a:p>
        </p:txBody>
      </p:sp>
      <p:sp>
        <p:nvSpPr>
          <p:cNvPr id="5" name="Прямоугольник 4"/>
          <p:cNvSpPr/>
          <p:nvPr/>
        </p:nvSpPr>
        <p:spPr>
          <a:xfrm>
            <a:off x="952340" y="2786058"/>
            <a:ext cx="10095256" cy="2585323"/>
          </a:xfrm>
          <a:prstGeom prst="rect">
            <a:avLst/>
          </a:prstGeom>
        </p:spPr>
        <p:txBody>
          <a:bodyPr wrap="square">
            <a:spAutoFit/>
          </a:bodyPr>
          <a:lstStyle/>
          <a:p>
            <a:pPr indent="358775"/>
            <a:r>
              <a:rPr lang="ru-RU" dirty="0" smtClean="0"/>
              <a:t>При этом, если договор страхования заключен на срок более одного отчетного периода, сумму страховой премии (взноса), уплачиваемой как разовым платежом, так и в рассрочку, нужно распределять пропорционально количеству календарных дней действия договора в отчетном периоде и учитывать в целях налогообложения равномерно (</a:t>
            </a:r>
            <a:r>
              <a:rPr lang="ru-RU" dirty="0" smtClean="0">
                <a:hlinkClick r:id="rId6"/>
              </a:rPr>
              <a:t>п. 6 ст. 272 НК РФ).</a:t>
            </a:r>
          </a:p>
          <a:p>
            <a:r>
              <a:rPr lang="ru-RU" dirty="0" smtClean="0"/>
              <a:t>В таком порядке учитываются расходы на страхование арендованной недвижимости независимо от того, у кого она арендуется (у коммерческой организации, физического лица или у государственного органа, органа местного самоуправления, казенного учреждения).</a:t>
            </a:r>
          </a:p>
        </p:txBody>
      </p:sp>
    </p:spTree>
    <p:extLst>
      <p:ext uri="{BB962C8B-B14F-4D97-AF65-F5344CB8AC3E}">
        <p14:creationId xmlns:p14="http://schemas.microsoft.com/office/powerpoint/2010/main" val="19407829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cstate="print"/>
          <a:srcRect/>
          <a:stretch>
            <a:fillRect/>
          </a:stretch>
        </p:blipFill>
        <p:spPr bwMode="auto">
          <a:xfrm>
            <a:off x="857102" y="1142984"/>
            <a:ext cx="10476209" cy="889000"/>
          </a:xfrm>
          <a:prstGeom prst="rect">
            <a:avLst/>
          </a:prstGeom>
          <a:noFill/>
          <a:ln w="9525">
            <a:solidFill>
              <a:schemeClr val="tx1"/>
            </a:solidFill>
            <a:miter lim="800000"/>
            <a:headEnd/>
            <a:tailEnd/>
          </a:ln>
          <a:effectLst/>
        </p:spPr>
      </p:pic>
      <p:pic>
        <p:nvPicPr>
          <p:cNvPr id="51202" name="Picture 2"/>
          <p:cNvPicPr>
            <a:picLocks noChangeAspect="1" noChangeArrowheads="1"/>
          </p:cNvPicPr>
          <p:nvPr/>
        </p:nvPicPr>
        <p:blipFill>
          <a:blip r:embed="rId3" cstate="print"/>
          <a:srcRect/>
          <a:stretch>
            <a:fillRect/>
          </a:stretch>
        </p:blipFill>
        <p:spPr bwMode="auto">
          <a:xfrm>
            <a:off x="857102" y="2428868"/>
            <a:ext cx="10666686" cy="2597150"/>
          </a:xfrm>
          <a:prstGeom prst="rect">
            <a:avLst/>
          </a:prstGeom>
          <a:noFill/>
          <a:ln w="9525">
            <a:noFill/>
            <a:miter lim="800000"/>
            <a:headEnd/>
            <a:tailEnd/>
          </a:ln>
          <a:effectLst/>
        </p:spPr>
      </p:pic>
      <p:sp>
        <p:nvSpPr>
          <p:cNvPr id="6" name="Прямоугольник 5"/>
          <p:cNvSpPr/>
          <p:nvPr/>
        </p:nvSpPr>
        <p:spPr>
          <a:xfrm>
            <a:off x="857102" y="5214951"/>
            <a:ext cx="10285733" cy="646331"/>
          </a:xfrm>
          <a:prstGeom prst="rect">
            <a:avLst/>
          </a:prstGeom>
        </p:spPr>
        <p:txBody>
          <a:bodyPr wrap="square">
            <a:spAutoFit/>
          </a:bodyPr>
          <a:lstStyle/>
          <a:p>
            <a:r>
              <a:rPr lang="ru-RU" b="1" dirty="0" smtClean="0"/>
              <a:t>Постановление Девятого арбитражного апелляционного суда от 14.09.2016 N 09АП-35703/2016 по делу N А40-144012/15</a:t>
            </a:r>
          </a:p>
        </p:txBody>
      </p:sp>
    </p:spTree>
    <p:extLst>
      <p:ext uri="{BB962C8B-B14F-4D97-AF65-F5344CB8AC3E}">
        <p14:creationId xmlns:p14="http://schemas.microsoft.com/office/powerpoint/2010/main" val="19407829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761863" y="4714885"/>
            <a:ext cx="10285733" cy="646331"/>
          </a:xfrm>
          <a:prstGeom prst="rect">
            <a:avLst/>
          </a:prstGeom>
        </p:spPr>
        <p:txBody>
          <a:bodyPr wrap="square">
            <a:spAutoFit/>
          </a:bodyPr>
          <a:lstStyle/>
          <a:p>
            <a:r>
              <a:rPr lang="ru-RU" b="1" dirty="0" smtClean="0"/>
              <a:t>Постановление Арбитражного суда Московского округа от 14.05.2015 N Ф05-5185/2015</a:t>
            </a:r>
          </a:p>
        </p:txBody>
      </p:sp>
      <p:pic>
        <p:nvPicPr>
          <p:cNvPr id="52226" name="Picture 2"/>
          <p:cNvPicPr>
            <a:picLocks noChangeAspect="1" noChangeArrowheads="1"/>
          </p:cNvPicPr>
          <p:nvPr/>
        </p:nvPicPr>
        <p:blipFill>
          <a:blip r:embed="rId2" cstate="print"/>
          <a:srcRect/>
          <a:stretch>
            <a:fillRect/>
          </a:stretch>
        </p:blipFill>
        <p:spPr bwMode="auto">
          <a:xfrm>
            <a:off x="761863" y="1928802"/>
            <a:ext cx="10571448" cy="2254250"/>
          </a:xfrm>
          <a:prstGeom prst="rect">
            <a:avLst/>
          </a:prstGeom>
          <a:noFill/>
          <a:ln w="9525">
            <a:noFill/>
            <a:miter lim="800000"/>
            <a:headEnd/>
            <a:tailEnd/>
          </a:ln>
          <a:effectLst/>
        </p:spPr>
      </p:pic>
      <p:sp>
        <p:nvSpPr>
          <p:cNvPr id="7" name="Прямоугольник 6"/>
          <p:cNvSpPr/>
          <p:nvPr/>
        </p:nvSpPr>
        <p:spPr>
          <a:xfrm>
            <a:off x="952340" y="1000108"/>
            <a:ext cx="6095207" cy="369332"/>
          </a:xfrm>
          <a:prstGeom prst="rect">
            <a:avLst/>
          </a:prstGeom>
        </p:spPr>
        <p:txBody>
          <a:bodyPr>
            <a:spAutoFit/>
          </a:bodyPr>
          <a:lstStyle/>
          <a:p>
            <a:r>
              <a:rPr lang="ru-RU" b="1" dirty="0" smtClean="0"/>
              <a:t>Возмещение иных затрат</a:t>
            </a:r>
          </a:p>
        </p:txBody>
      </p:sp>
    </p:spTree>
    <p:extLst>
      <p:ext uri="{BB962C8B-B14F-4D97-AF65-F5344CB8AC3E}">
        <p14:creationId xmlns:p14="http://schemas.microsoft.com/office/powerpoint/2010/main" val="19407829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3293" y="642918"/>
            <a:ext cx="9365106" cy="1143000"/>
          </a:xfrm>
        </p:spPr>
        <p:txBody>
          <a:bodyPr>
            <a:normAutofit/>
          </a:bodyPr>
          <a:lstStyle/>
          <a:p>
            <a:pPr algn="ctr"/>
            <a:r>
              <a:rPr lang="ru-RU" sz="2800" b="1" dirty="0" smtClean="0">
                <a:solidFill>
                  <a:schemeClr val="tx1"/>
                </a:solidFill>
              </a:rPr>
              <a:t>Учет у арендодателя и арендатора</a:t>
            </a:r>
            <a:endParaRPr lang="ru-RU" sz="2800" b="1" dirty="0">
              <a:solidFill>
                <a:schemeClr val="tx1"/>
              </a:solidFill>
            </a:endParaRPr>
          </a:p>
        </p:txBody>
      </p:sp>
      <p:sp>
        <p:nvSpPr>
          <p:cNvPr id="4" name="Содержимое 3"/>
          <p:cNvSpPr>
            <a:spLocks noGrp="1"/>
          </p:cNvSpPr>
          <p:nvPr>
            <p:ph idx="1"/>
          </p:nvPr>
        </p:nvSpPr>
        <p:spPr>
          <a:xfrm>
            <a:off x="1333294" y="2000240"/>
            <a:ext cx="9569286" cy="3508977"/>
          </a:xfrm>
        </p:spPr>
        <p:txBody>
          <a:bodyPr>
            <a:normAutofit/>
          </a:bodyPr>
          <a:lstStyle/>
          <a:p>
            <a:pPr fontAlgn="base">
              <a:buFont typeface="Courier New" pitchFamily="49" charset="0"/>
              <a:buChar char="o"/>
            </a:pPr>
            <a:r>
              <a:rPr lang="ru-RU" sz="2000" dirty="0" smtClean="0"/>
              <a:t> Расходы на текущий и капитальный ремонт арендованного помещения</a:t>
            </a:r>
          </a:p>
          <a:p>
            <a:pPr>
              <a:buNone/>
            </a:pPr>
            <a:endParaRPr lang="ru-RU" dirty="0" smtClean="0"/>
          </a:p>
          <a:p>
            <a:endParaRPr lang="ru-RU" dirty="0"/>
          </a:p>
        </p:txBody>
      </p:sp>
    </p:spTree>
    <p:extLst>
      <p:ext uri="{BB962C8B-B14F-4D97-AF65-F5344CB8AC3E}">
        <p14:creationId xmlns:p14="http://schemas.microsoft.com/office/powerpoint/2010/main" val="19407829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1571612"/>
            <a:ext cx="6095207" cy="400110"/>
          </a:xfrm>
          <a:prstGeom prst="rect">
            <a:avLst/>
          </a:prstGeom>
        </p:spPr>
        <p:txBody>
          <a:bodyPr>
            <a:spAutoFit/>
          </a:bodyPr>
          <a:lstStyle/>
          <a:p>
            <a:r>
              <a:rPr lang="ru-RU" sz="2000" b="1" dirty="0" smtClean="0"/>
              <a:t>Сначала ремонт</a:t>
            </a:r>
            <a:endParaRPr lang="ru-RU" sz="2000" dirty="0"/>
          </a:p>
        </p:txBody>
      </p:sp>
      <p:sp>
        <p:nvSpPr>
          <p:cNvPr id="8" name="Прямоугольник 7"/>
          <p:cNvSpPr/>
          <p:nvPr/>
        </p:nvSpPr>
        <p:spPr>
          <a:xfrm>
            <a:off x="1047578" y="928670"/>
            <a:ext cx="6095207" cy="400110"/>
          </a:xfrm>
          <a:prstGeom prst="rect">
            <a:avLst/>
          </a:prstGeom>
        </p:spPr>
        <p:txBody>
          <a:bodyPr>
            <a:spAutoFit/>
          </a:bodyPr>
          <a:lstStyle/>
          <a:p>
            <a:r>
              <a:rPr lang="ru-RU" sz="2000" b="1" dirty="0" smtClean="0"/>
              <a:t>Из зала суда</a:t>
            </a:r>
            <a:endParaRPr lang="ru-RU" sz="2000" dirty="0"/>
          </a:p>
        </p:txBody>
      </p:sp>
      <p:pic>
        <p:nvPicPr>
          <p:cNvPr id="5124" name="Picture 4"/>
          <p:cNvPicPr>
            <a:picLocks noChangeAspect="1" noChangeArrowheads="1"/>
          </p:cNvPicPr>
          <p:nvPr/>
        </p:nvPicPr>
        <p:blipFill>
          <a:blip r:embed="rId2" cstate="print"/>
          <a:srcRect/>
          <a:stretch>
            <a:fillRect/>
          </a:stretch>
        </p:blipFill>
        <p:spPr bwMode="auto">
          <a:xfrm>
            <a:off x="857102" y="2085975"/>
            <a:ext cx="10380971" cy="2686050"/>
          </a:xfrm>
          <a:prstGeom prst="rect">
            <a:avLst/>
          </a:prstGeom>
          <a:noFill/>
          <a:ln w="9525">
            <a:noFill/>
            <a:miter lim="800000"/>
            <a:headEnd/>
            <a:tailEnd/>
          </a:ln>
          <a:effectLst/>
        </p:spPr>
      </p:pic>
      <p:sp>
        <p:nvSpPr>
          <p:cNvPr id="10" name="Прямоугольник 9"/>
          <p:cNvSpPr/>
          <p:nvPr/>
        </p:nvSpPr>
        <p:spPr>
          <a:xfrm>
            <a:off x="1142817" y="4857761"/>
            <a:ext cx="9904780" cy="646331"/>
          </a:xfrm>
          <a:prstGeom prst="rect">
            <a:avLst/>
          </a:prstGeom>
        </p:spPr>
        <p:txBody>
          <a:bodyPr wrap="square">
            <a:spAutoFit/>
          </a:bodyPr>
          <a:lstStyle/>
          <a:p>
            <a:r>
              <a:rPr lang="ru-RU" b="1" dirty="0" smtClean="0"/>
              <a:t>Постановление Арбитражного суда </a:t>
            </a:r>
            <a:r>
              <a:rPr lang="ru-RU" b="1" dirty="0" err="1" smtClean="0"/>
              <a:t>Западно-Сибирского</a:t>
            </a:r>
            <a:r>
              <a:rPr lang="ru-RU" b="1" dirty="0" smtClean="0"/>
              <a:t> округа от 07.07.2015 N Ф04-3695/2013 по делу N А75-9013/2012</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952340" y="2285992"/>
            <a:ext cx="10380971" cy="2654300"/>
          </a:xfrm>
          <a:prstGeom prst="rect">
            <a:avLst/>
          </a:prstGeom>
          <a:noFill/>
          <a:ln w="9525">
            <a:noFill/>
            <a:miter lim="800000"/>
            <a:headEnd/>
            <a:tailEnd/>
          </a:ln>
          <a:effectLst/>
        </p:spPr>
      </p:pic>
      <p:sp>
        <p:nvSpPr>
          <p:cNvPr id="6" name="Прямоугольник 5"/>
          <p:cNvSpPr/>
          <p:nvPr/>
        </p:nvSpPr>
        <p:spPr>
          <a:xfrm>
            <a:off x="1047578" y="1571612"/>
            <a:ext cx="6095207" cy="400110"/>
          </a:xfrm>
          <a:prstGeom prst="rect">
            <a:avLst/>
          </a:prstGeom>
        </p:spPr>
        <p:txBody>
          <a:bodyPr>
            <a:spAutoFit/>
          </a:bodyPr>
          <a:lstStyle/>
          <a:p>
            <a:r>
              <a:rPr lang="ru-RU" sz="2000" b="1" dirty="0" smtClean="0"/>
              <a:t>Сначала ремонт</a:t>
            </a:r>
            <a:endParaRPr lang="ru-RU" sz="2000" dirty="0"/>
          </a:p>
        </p:txBody>
      </p:sp>
      <p:sp>
        <p:nvSpPr>
          <p:cNvPr id="8" name="Прямоугольник 7"/>
          <p:cNvSpPr/>
          <p:nvPr/>
        </p:nvSpPr>
        <p:spPr>
          <a:xfrm>
            <a:off x="1047578" y="928670"/>
            <a:ext cx="6095207" cy="400110"/>
          </a:xfrm>
          <a:prstGeom prst="rect">
            <a:avLst/>
          </a:prstGeom>
        </p:spPr>
        <p:txBody>
          <a:bodyPr>
            <a:spAutoFit/>
          </a:bodyPr>
          <a:lstStyle/>
          <a:p>
            <a:r>
              <a:rPr lang="ru-RU" sz="2000" b="1" dirty="0" smtClean="0"/>
              <a:t>Из зала суда</a:t>
            </a:r>
            <a:endParaRPr lang="ru-RU" sz="2000" dirty="0"/>
          </a:p>
        </p:txBody>
      </p:sp>
      <p:sp>
        <p:nvSpPr>
          <p:cNvPr id="9" name="Прямоугольник 8"/>
          <p:cNvSpPr/>
          <p:nvPr/>
        </p:nvSpPr>
        <p:spPr>
          <a:xfrm>
            <a:off x="1142817" y="5000637"/>
            <a:ext cx="10095256" cy="646331"/>
          </a:xfrm>
          <a:prstGeom prst="rect">
            <a:avLst/>
          </a:prstGeom>
        </p:spPr>
        <p:txBody>
          <a:bodyPr wrap="square">
            <a:spAutoFit/>
          </a:bodyPr>
          <a:lstStyle/>
          <a:p>
            <a:r>
              <a:rPr lang="ru-RU" b="1" dirty="0" smtClean="0"/>
              <a:t>Постановление Арбитражного суда </a:t>
            </a:r>
            <a:r>
              <a:rPr lang="ru-RU" b="1" dirty="0" err="1" smtClean="0"/>
              <a:t>Западно-Сибирского</a:t>
            </a:r>
            <a:r>
              <a:rPr lang="ru-RU" b="1" dirty="0" smtClean="0"/>
              <a:t> округа от 07.07.2015 N Ф04-3695/2013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07303" y="1484784"/>
            <a:ext cx="6095207" cy="400110"/>
          </a:xfrm>
          <a:prstGeom prst="rect">
            <a:avLst/>
          </a:prstGeom>
        </p:spPr>
        <p:txBody>
          <a:bodyPr>
            <a:spAutoFit/>
          </a:bodyPr>
          <a:lstStyle/>
          <a:p>
            <a:r>
              <a:rPr lang="ru-RU" sz="2000" b="1" dirty="0" smtClean="0"/>
              <a:t>Сначала ремонт</a:t>
            </a:r>
            <a:endParaRPr lang="ru-RU" sz="2000" dirty="0"/>
          </a:p>
        </p:txBody>
      </p:sp>
      <p:sp>
        <p:nvSpPr>
          <p:cNvPr id="7" name="Прямоугольник 6"/>
          <p:cNvSpPr/>
          <p:nvPr/>
        </p:nvSpPr>
        <p:spPr>
          <a:xfrm>
            <a:off x="1047579" y="5143513"/>
            <a:ext cx="10095256" cy="646331"/>
          </a:xfrm>
          <a:prstGeom prst="rect">
            <a:avLst/>
          </a:prstGeom>
        </p:spPr>
        <p:txBody>
          <a:bodyPr wrap="square">
            <a:spAutoFit/>
          </a:bodyPr>
          <a:lstStyle/>
          <a:p>
            <a:r>
              <a:rPr lang="ru-RU" b="1" dirty="0" smtClean="0"/>
              <a:t>Постановление Девятого арбитражного апелляционного суда от 11.06.2015 N 09АП-20506/2015 по делу N А40-116701/14</a:t>
            </a:r>
          </a:p>
        </p:txBody>
      </p:sp>
      <p:sp>
        <p:nvSpPr>
          <p:cNvPr id="8" name="Прямоугольник 7"/>
          <p:cNvSpPr/>
          <p:nvPr/>
        </p:nvSpPr>
        <p:spPr>
          <a:xfrm>
            <a:off x="1047578" y="928670"/>
            <a:ext cx="6095207" cy="400110"/>
          </a:xfrm>
          <a:prstGeom prst="rect">
            <a:avLst/>
          </a:prstGeom>
        </p:spPr>
        <p:txBody>
          <a:bodyPr>
            <a:spAutoFit/>
          </a:bodyPr>
          <a:lstStyle/>
          <a:p>
            <a:r>
              <a:rPr lang="ru-RU" sz="2000" b="1" dirty="0" smtClean="0"/>
              <a:t>Из зала суда</a:t>
            </a:r>
            <a:endParaRPr lang="ru-RU" sz="2000" dirty="0"/>
          </a:p>
        </p:txBody>
      </p:sp>
      <p:pic>
        <p:nvPicPr>
          <p:cNvPr id="6146" name="Picture 2"/>
          <p:cNvPicPr>
            <a:picLocks noChangeAspect="1" noChangeArrowheads="1"/>
          </p:cNvPicPr>
          <p:nvPr/>
        </p:nvPicPr>
        <p:blipFill>
          <a:blip r:embed="rId2" cstate="print"/>
          <a:srcRect/>
          <a:stretch>
            <a:fillRect/>
          </a:stretch>
        </p:blipFill>
        <p:spPr bwMode="auto">
          <a:xfrm>
            <a:off x="911305" y="2204864"/>
            <a:ext cx="10285733" cy="2330450"/>
          </a:xfrm>
          <a:prstGeom prst="rect">
            <a:avLst/>
          </a:prstGeom>
          <a:noFill/>
          <a:ln w="9525">
            <a:solidFill>
              <a:schemeClr val="accent1"/>
            </a:solid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1" name="Picture 3"/>
          <p:cNvPicPr>
            <a:picLocks noGrp="1" noChangeAspect="1" noChangeArrowheads="1"/>
          </p:cNvPicPr>
          <p:nvPr>
            <p:ph idx="1"/>
          </p:nvPr>
        </p:nvPicPr>
        <p:blipFill>
          <a:blip r:embed="rId2" cstate="print"/>
          <a:srcRect/>
          <a:stretch>
            <a:fillRect/>
          </a:stretch>
        </p:blipFill>
        <p:spPr bwMode="auto">
          <a:xfrm>
            <a:off x="857102" y="1928802"/>
            <a:ext cx="10476209" cy="2071702"/>
          </a:xfrm>
          <a:prstGeom prst="rect">
            <a:avLst/>
          </a:prstGeom>
          <a:noFill/>
          <a:ln w="9525">
            <a:noFill/>
            <a:miter lim="800000"/>
            <a:headEnd/>
            <a:tailEnd/>
          </a:ln>
          <a:effectLst/>
        </p:spPr>
      </p:pic>
      <p:sp>
        <p:nvSpPr>
          <p:cNvPr id="6" name="Прямоугольник 5"/>
          <p:cNvSpPr/>
          <p:nvPr/>
        </p:nvSpPr>
        <p:spPr>
          <a:xfrm>
            <a:off x="1047578" y="928670"/>
            <a:ext cx="6095207" cy="400110"/>
          </a:xfrm>
          <a:prstGeom prst="rect">
            <a:avLst/>
          </a:prstGeom>
        </p:spPr>
        <p:txBody>
          <a:bodyPr>
            <a:spAutoFit/>
          </a:bodyPr>
          <a:lstStyle/>
          <a:p>
            <a:r>
              <a:rPr lang="ru-RU" sz="2000" b="1" dirty="0" smtClean="0"/>
              <a:t>Внимание условиям договора</a:t>
            </a:r>
            <a:endParaRPr lang="ru-RU" sz="2000" dirty="0"/>
          </a:p>
        </p:txBody>
      </p:sp>
      <p:sp>
        <p:nvSpPr>
          <p:cNvPr id="7" name="Прямоугольник 6"/>
          <p:cNvSpPr/>
          <p:nvPr/>
        </p:nvSpPr>
        <p:spPr>
          <a:xfrm>
            <a:off x="952340" y="4143380"/>
            <a:ext cx="10190495" cy="369332"/>
          </a:xfrm>
          <a:prstGeom prst="rect">
            <a:avLst/>
          </a:prstGeom>
        </p:spPr>
        <p:txBody>
          <a:bodyPr wrap="square">
            <a:spAutoFit/>
          </a:bodyPr>
          <a:lstStyle/>
          <a:p>
            <a:r>
              <a:rPr lang="ru-RU" b="1" dirty="0" smtClean="0"/>
              <a:t>Письмо Минфина РФ от 01.02.2011 N 03-03-06/1/51</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928670"/>
            <a:ext cx="6095207" cy="400110"/>
          </a:xfrm>
          <a:prstGeom prst="rect">
            <a:avLst/>
          </a:prstGeom>
        </p:spPr>
        <p:txBody>
          <a:bodyPr>
            <a:spAutoFit/>
          </a:bodyPr>
          <a:lstStyle/>
          <a:p>
            <a:r>
              <a:rPr lang="ru-RU" sz="2000" b="1" dirty="0" smtClean="0"/>
              <a:t>Разбираемся с определениями</a:t>
            </a:r>
            <a:endParaRPr lang="ru-RU" sz="2000" dirty="0"/>
          </a:p>
        </p:txBody>
      </p:sp>
      <p:pic>
        <p:nvPicPr>
          <p:cNvPr id="56322" name="Picture 2"/>
          <p:cNvPicPr>
            <a:picLocks noGrp="1" noChangeAspect="1" noChangeArrowheads="1"/>
          </p:cNvPicPr>
          <p:nvPr>
            <p:ph idx="1"/>
          </p:nvPr>
        </p:nvPicPr>
        <p:blipFill>
          <a:blip r:embed="rId2" cstate="print"/>
          <a:srcRect/>
          <a:stretch>
            <a:fillRect/>
          </a:stretch>
        </p:blipFill>
        <p:spPr bwMode="auto">
          <a:xfrm>
            <a:off x="1047578" y="1484784"/>
            <a:ext cx="10055863" cy="3456384"/>
          </a:xfrm>
          <a:prstGeom prst="rect">
            <a:avLst/>
          </a:prstGeom>
          <a:noFill/>
          <a:ln w="9525">
            <a:noFill/>
            <a:miter lim="800000"/>
            <a:headEnd/>
            <a:tailEnd/>
          </a:ln>
          <a:effectLst/>
        </p:spPr>
      </p:pic>
      <p:sp>
        <p:nvSpPr>
          <p:cNvPr id="8" name="Прямоугольник 7"/>
          <p:cNvSpPr/>
          <p:nvPr/>
        </p:nvSpPr>
        <p:spPr>
          <a:xfrm>
            <a:off x="1142817" y="5143512"/>
            <a:ext cx="9619065" cy="369332"/>
          </a:xfrm>
          <a:prstGeom prst="rect">
            <a:avLst/>
          </a:prstGeom>
        </p:spPr>
        <p:txBody>
          <a:bodyPr wrap="square">
            <a:spAutoFit/>
          </a:bodyPr>
          <a:lstStyle/>
          <a:p>
            <a:r>
              <a:rPr lang="ru-RU" b="1" dirty="0" smtClean="0"/>
              <a:t>&lt;Письмо&gt; Госкомстата РФ от 09.04.2001 N МС-1-23/1480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142816" y="928670"/>
            <a:ext cx="5910592" cy="400110"/>
          </a:xfrm>
          <a:prstGeom prst="rect">
            <a:avLst/>
          </a:prstGeom>
        </p:spPr>
        <p:txBody>
          <a:bodyPr wrap="none">
            <a:spAutoFit/>
          </a:bodyPr>
          <a:lstStyle/>
          <a:p>
            <a:r>
              <a:rPr lang="ru-RU" sz="2000" b="1" dirty="0" smtClean="0"/>
              <a:t>Порядок признания доходов от реализации</a:t>
            </a:r>
            <a:endParaRPr lang="ru-RU" sz="2000" dirty="0"/>
          </a:p>
        </p:txBody>
      </p:sp>
      <p:sp>
        <p:nvSpPr>
          <p:cNvPr id="7" name="Прямоугольник 6"/>
          <p:cNvSpPr/>
          <p:nvPr/>
        </p:nvSpPr>
        <p:spPr>
          <a:xfrm>
            <a:off x="952340" y="5715016"/>
            <a:ext cx="10190495" cy="369332"/>
          </a:xfrm>
          <a:prstGeom prst="rect">
            <a:avLst/>
          </a:prstGeom>
        </p:spPr>
        <p:txBody>
          <a:bodyPr wrap="square">
            <a:spAutoFit/>
          </a:bodyPr>
          <a:lstStyle/>
          <a:p>
            <a:r>
              <a:rPr lang="ru-RU" b="1" dirty="0" smtClean="0"/>
              <a:t>Письмо УФНС РФ по г. Москве от 06.08.2009 N 16-15/080966</a:t>
            </a:r>
          </a:p>
        </p:txBody>
      </p:sp>
      <p:pic>
        <p:nvPicPr>
          <p:cNvPr id="2050" name="Picture 2"/>
          <p:cNvPicPr>
            <a:picLocks noChangeAspect="1" noChangeArrowheads="1"/>
          </p:cNvPicPr>
          <p:nvPr/>
        </p:nvPicPr>
        <p:blipFill>
          <a:blip r:embed="rId2" cstate="print"/>
          <a:srcRect/>
          <a:stretch>
            <a:fillRect/>
          </a:stretch>
        </p:blipFill>
        <p:spPr bwMode="auto">
          <a:xfrm>
            <a:off x="1047578" y="1743075"/>
            <a:ext cx="10190495" cy="3371850"/>
          </a:xfrm>
          <a:prstGeom prst="rect">
            <a:avLst/>
          </a:prstGeom>
          <a:noFill/>
          <a:ln w="9525">
            <a:noFill/>
            <a:miter lim="800000"/>
            <a:headEnd/>
            <a:tailEnd/>
          </a:ln>
          <a:effectLst/>
        </p:spPr>
      </p:pic>
      <p:sp>
        <p:nvSpPr>
          <p:cNvPr id="8" name="Прямоугольник 7"/>
          <p:cNvSpPr/>
          <p:nvPr/>
        </p:nvSpPr>
        <p:spPr>
          <a:xfrm>
            <a:off x="6666636" y="142852"/>
            <a:ext cx="2624436" cy="369332"/>
          </a:xfrm>
          <a:prstGeom prst="rect">
            <a:avLst/>
          </a:prstGeom>
        </p:spPr>
        <p:txBody>
          <a:bodyPr wrap="none">
            <a:spAutoFit/>
          </a:bodyPr>
          <a:lstStyle/>
          <a:p>
            <a:r>
              <a:rPr lang="ru-RU" b="1" dirty="0" smtClean="0">
                <a:solidFill>
                  <a:schemeClr val="bg1"/>
                </a:solidFill>
              </a:rPr>
              <a:t>Отражение доходов</a:t>
            </a:r>
            <a:endParaRPr lang="ru-RU" dirty="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8055" y="642918"/>
            <a:ext cx="9365106" cy="1143000"/>
          </a:xfrm>
        </p:spPr>
        <p:txBody>
          <a:bodyPr>
            <a:normAutofit/>
          </a:bodyPr>
          <a:lstStyle/>
          <a:p>
            <a:r>
              <a:rPr lang="ru-RU" sz="3200" dirty="0" smtClean="0">
                <a:solidFill>
                  <a:schemeClr val="tx1"/>
                </a:solidFill>
              </a:rPr>
              <a:t>Градостроительный кодекс</a:t>
            </a:r>
            <a:endParaRPr lang="ru-RU" sz="3200" dirty="0">
              <a:solidFill>
                <a:schemeClr val="tx1"/>
              </a:solidFill>
            </a:endParaRPr>
          </a:p>
        </p:txBody>
      </p:sp>
      <p:pic>
        <p:nvPicPr>
          <p:cNvPr id="55298" name="Picture 2"/>
          <p:cNvPicPr>
            <a:picLocks noGrp="1" noChangeAspect="1" noChangeArrowheads="1"/>
          </p:cNvPicPr>
          <p:nvPr>
            <p:ph idx="1"/>
          </p:nvPr>
        </p:nvPicPr>
        <p:blipFill>
          <a:blip r:embed="rId2" cstate="print"/>
          <a:srcRect/>
          <a:stretch>
            <a:fillRect/>
          </a:stretch>
        </p:blipFill>
        <p:spPr bwMode="auto">
          <a:xfrm>
            <a:off x="1142816" y="2000240"/>
            <a:ext cx="9523827" cy="2428892"/>
          </a:xfrm>
          <a:prstGeom prst="rect">
            <a:avLst/>
          </a:prstGeom>
          <a:noFill/>
          <a:ln w="9525">
            <a:solidFill>
              <a:schemeClr val="tx1"/>
            </a:solid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47578" y="928670"/>
            <a:ext cx="6095207" cy="400110"/>
          </a:xfrm>
          <a:prstGeom prst="rect">
            <a:avLst/>
          </a:prstGeom>
        </p:spPr>
        <p:txBody>
          <a:bodyPr>
            <a:spAutoFit/>
          </a:bodyPr>
          <a:lstStyle/>
          <a:p>
            <a:r>
              <a:rPr lang="ru-RU" sz="2000" b="1" dirty="0" smtClean="0"/>
              <a:t>Разбираемся с определениями</a:t>
            </a:r>
            <a:endParaRPr lang="ru-RU" sz="2000" dirty="0"/>
          </a:p>
        </p:txBody>
      </p:sp>
      <p:sp>
        <p:nvSpPr>
          <p:cNvPr id="8" name="Прямоугольник 7"/>
          <p:cNvSpPr/>
          <p:nvPr/>
        </p:nvSpPr>
        <p:spPr>
          <a:xfrm>
            <a:off x="1103302" y="4869161"/>
            <a:ext cx="9619065" cy="646331"/>
          </a:xfrm>
          <a:prstGeom prst="rect">
            <a:avLst/>
          </a:prstGeom>
        </p:spPr>
        <p:txBody>
          <a:bodyPr wrap="square">
            <a:spAutoFit/>
          </a:bodyPr>
          <a:lstStyle/>
          <a:p>
            <a:r>
              <a:rPr lang="ru-RU" dirty="0" smtClean="0"/>
              <a:t>&lt;</a:t>
            </a:r>
            <a:r>
              <a:rPr lang="ru-RU" b="1" dirty="0" smtClean="0"/>
              <a:t>Письмо&gt; Минстроя России от 27.02.2018 N 7026-АС/08</a:t>
            </a:r>
          </a:p>
          <a:p>
            <a:r>
              <a:rPr lang="ru-RU" b="1" dirty="0" smtClean="0"/>
              <a:t>&lt;Об определении видов ремонта&gt;</a:t>
            </a:r>
          </a:p>
        </p:txBody>
      </p:sp>
      <p:pic>
        <p:nvPicPr>
          <p:cNvPr id="57346" name="Picture 2"/>
          <p:cNvPicPr>
            <a:picLocks noGrp="1" noChangeAspect="1" noChangeArrowheads="1"/>
          </p:cNvPicPr>
          <p:nvPr>
            <p:ph idx="1"/>
          </p:nvPr>
        </p:nvPicPr>
        <p:blipFill>
          <a:blip r:embed="rId2" cstate="print"/>
          <a:srcRect/>
          <a:stretch>
            <a:fillRect/>
          </a:stretch>
        </p:blipFill>
        <p:spPr bwMode="auto">
          <a:xfrm>
            <a:off x="1047614" y="1412777"/>
            <a:ext cx="9904711" cy="3158274"/>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1863" y="642918"/>
            <a:ext cx="10971372" cy="1143000"/>
          </a:xfrm>
        </p:spPr>
        <p:txBody>
          <a:bodyPr>
            <a:normAutofit/>
          </a:bodyPr>
          <a:lstStyle/>
          <a:p>
            <a:r>
              <a:rPr lang="ru-RU" sz="2400" b="1" dirty="0">
                <a:solidFill>
                  <a:schemeClr val="tx1"/>
                </a:solidFill>
              </a:rPr>
              <a:t>Чем ремонт основного средства отличается от реконструкции</a:t>
            </a:r>
            <a:r>
              <a:rPr lang="ru-RU" sz="2400" b="1" dirty="0"/>
              <a:t/>
            </a:r>
            <a:br>
              <a:rPr lang="ru-RU" sz="2400" b="1" dirty="0"/>
            </a:br>
            <a:endParaRPr lang="ru-RU" sz="2400" b="1"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583899185"/>
              </p:ext>
            </p:extLst>
          </p:nvPr>
        </p:nvGraphicFramePr>
        <p:xfrm>
          <a:off x="857102" y="1785926"/>
          <a:ext cx="10614000" cy="3150744"/>
        </p:xfrm>
        <a:graphic>
          <a:graphicData uri="http://schemas.openxmlformats.org/drawingml/2006/table">
            <a:tbl>
              <a:tblPr>
                <a:tableStyleId>{5C22544A-7EE6-4342-B048-85BDC9FD1C3A}</a:tableStyleId>
              </a:tblPr>
              <a:tblGrid>
                <a:gridCol w="1769000"/>
                <a:gridCol w="2135767"/>
                <a:gridCol w="4666675"/>
                <a:gridCol w="2042558"/>
              </a:tblGrid>
              <a:tr h="428132">
                <a:tc>
                  <a:txBody>
                    <a:bodyPr/>
                    <a:lstStyle/>
                    <a:p>
                      <a:pPr algn="ctr">
                        <a:lnSpc>
                          <a:spcPct val="115000"/>
                        </a:lnSpc>
                        <a:spcAft>
                          <a:spcPts val="0"/>
                        </a:spcAft>
                      </a:pPr>
                      <a:r>
                        <a:rPr lang="ru-RU" sz="1600" dirty="0">
                          <a:effectLst/>
                        </a:rPr>
                        <a:t>Вид работ</a:t>
                      </a:r>
                      <a:endParaRPr lang="ru-RU" sz="1600" dirty="0">
                        <a:effectLst/>
                        <a:latin typeface="Calibri"/>
                        <a:ea typeface="Calibri"/>
                        <a:cs typeface="Times New Roman"/>
                      </a:endParaRPr>
                    </a:p>
                  </a:txBody>
                  <a:tcPr marL="46809" marR="46809" marT="57764" marB="57764" anchor="c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600">
                          <a:effectLst/>
                        </a:rPr>
                        <a:t>Цель проведения работ</a:t>
                      </a:r>
                      <a:endParaRPr lang="ru-RU" sz="1600">
                        <a:effectLst/>
                        <a:latin typeface="Calibri"/>
                        <a:ea typeface="Calibri"/>
                        <a:cs typeface="Times New Roman"/>
                      </a:endParaRPr>
                    </a:p>
                  </a:txBody>
                  <a:tcPr marL="46809" marR="46809" marT="57764" marB="57764" anchor="c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600">
                          <a:effectLst/>
                        </a:rPr>
                        <a:t>В чем заключаются работы</a:t>
                      </a:r>
                      <a:endParaRPr lang="ru-RU" sz="1600">
                        <a:effectLst/>
                        <a:latin typeface="Calibri"/>
                        <a:ea typeface="Calibri"/>
                        <a:cs typeface="Times New Roman"/>
                      </a:endParaRPr>
                    </a:p>
                  </a:txBody>
                  <a:tcPr marL="46809" marR="46809" marT="57764" marB="57764" anchor="c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600">
                          <a:effectLst/>
                        </a:rPr>
                        <a:t>Полученный результат</a:t>
                      </a:r>
                      <a:endParaRPr lang="ru-RU" sz="1600">
                        <a:effectLst/>
                        <a:latin typeface="Calibri"/>
                        <a:ea typeface="Calibri"/>
                        <a:cs typeface="Times New Roman"/>
                      </a:endParaRPr>
                    </a:p>
                  </a:txBody>
                  <a:tcPr marL="46809" marR="46809" marT="57764" marB="57764" anchor="c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r>
              <a:tr h="1365944">
                <a:tc>
                  <a:txBody>
                    <a:bodyPr/>
                    <a:lstStyle/>
                    <a:p>
                      <a:pPr>
                        <a:lnSpc>
                          <a:spcPct val="115000"/>
                        </a:lnSpc>
                        <a:spcAft>
                          <a:spcPts val="0"/>
                        </a:spcAft>
                      </a:pPr>
                      <a:r>
                        <a:rPr lang="ru-RU" sz="1600" dirty="0">
                          <a:effectLst/>
                        </a:rPr>
                        <a:t>Текущий ремонт</a:t>
                      </a:r>
                      <a:endParaRPr lang="ru-RU" sz="1600" dirty="0">
                        <a:effectLst/>
                        <a:latin typeface="Calibri"/>
                        <a:ea typeface="Calibri"/>
                        <a:cs typeface="Times New Roman"/>
                      </a:endParaRPr>
                    </a:p>
                  </a:txBody>
                  <a:tcPr marL="46809" marR="46809" marT="57764" marB="57764">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ru-RU" sz="1600" dirty="0">
                          <a:effectLst/>
                        </a:rPr>
                        <a:t>Поддержание объекта ОС в состоянии, пригодном для эксплуатации</a:t>
                      </a:r>
                      <a:endParaRPr lang="ru-RU" sz="1600" dirty="0">
                        <a:effectLst/>
                        <a:latin typeface="Calibri"/>
                        <a:ea typeface="Calibri"/>
                        <a:cs typeface="Times New Roman"/>
                      </a:endParaRPr>
                    </a:p>
                  </a:txBody>
                  <a:tcPr marL="46809" marR="46809" marT="57764" marB="57764">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ru-RU" sz="1600" dirty="0">
                          <a:effectLst/>
                        </a:rPr>
                        <a:t>Устранение мелких повреждений и неисправностей основного средства. Замена или восстановление его отдельных быстроизнашивающихся составных частей и деталей.</a:t>
                      </a:r>
                      <a:endParaRPr lang="ru-RU" sz="1600" dirty="0">
                        <a:effectLst/>
                        <a:latin typeface="Calibri"/>
                        <a:ea typeface="Calibri"/>
                        <a:cs typeface="Times New Roman"/>
                      </a:endParaRPr>
                    </a:p>
                  </a:txBody>
                  <a:tcPr marL="46809" marR="46809" marT="57764" marB="57764">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ru-RU" sz="1600">
                          <a:effectLst/>
                        </a:rPr>
                        <a:t>Предупреждение досрочного износа основного средства</a:t>
                      </a:r>
                      <a:endParaRPr lang="ru-RU" sz="1600">
                        <a:effectLst/>
                        <a:latin typeface="Calibri"/>
                        <a:ea typeface="Calibri"/>
                        <a:cs typeface="Times New Roman"/>
                      </a:endParaRPr>
                    </a:p>
                  </a:txBody>
                  <a:tcPr marL="46809" marR="46809" marT="57764" marB="57764">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r>
              <a:tr h="897038">
                <a:tc>
                  <a:txBody>
                    <a:bodyPr/>
                    <a:lstStyle/>
                    <a:p>
                      <a:pPr>
                        <a:lnSpc>
                          <a:spcPct val="115000"/>
                        </a:lnSpc>
                        <a:spcAft>
                          <a:spcPts val="0"/>
                        </a:spcAft>
                      </a:pPr>
                      <a:r>
                        <a:rPr lang="ru-RU" sz="1600">
                          <a:effectLst/>
                        </a:rPr>
                        <a:t>Капитальный ремонт</a:t>
                      </a:r>
                      <a:endParaRPr lang="ru-RU" sz="1600">
                        <a:effectLst/>
                        <a:latin typeface="Calibri"/>
                        <a:ea typeface="Calibri"/>
                        <a:cs typeface="Times New Roman"/>
                      </a:endParaRPr>
                    </a:p>
                  </a:txBody>
                  <a:tcPr marL="46809" marR="46809" marT="57764" marB="57764">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ru-RU" sz="1600">
                          <a:effectLst/>
                        </a:rPr>
                        <a:t> </a:t>
                      </a:r>
                      <a:endParaRPr lang="ru-RU" sz="1600">
                        <a:effectLst/>
                        <a:latin typeface="Calibri"/>
                        <a:ea typeface="Calibri"/>
                        <a:cs typeface="Times New Roman"/>
                      </a:endParaRPr>
                    </a:p>
                  </a:txBody>
                  <a:tcPr marL="46809" marR="46809" marT="57764" marB="57764">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ru-RU" sz="1600" dirty="0">
                          <a:effectLst/>
                        </a:rPr>
                        <a:t>Полная замена изношенных конструкций и деталей ОС. Либо установка вместо них более прочных и экономичных аналогов</a:t>
                      </a:r>
                      <a:endParaRPr lang="ru-RU" sz="1600" dirty="0">
                        <a:effectLst/>
                        <a:latin typeface="Calibri"/>
                        <a:ea typeface="Calibri"/>
                        <a:cs typeface="Times New Roman"/>
                      </a:endParaRPr>
                    </a:p>
                  </a:txBody>
                  <a:tcPr marL="46809" marR="46809" marT="57764" marB="57764">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ru-RU"/>
                    </a:p>
                  </a:txBody>
                  <a:tcPr/>
                </a:tc>
              </a:tr>
            </a:tbl>
          </a:graphicData>
        </a:graphic>
      </p:graphicFrame>
    </p:spTree>
    <p:extLst>
      <p:ext uri="{BB962C8B-B14F-4D97-AF65-F5344CB8AC3E}">
        <p14:creationId xmlns:p14="http://schemas.microsoft.com/office/powerpoint/2010/main" val="19822876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1863" y="642918"/>
            <a:ext cx="10971372" cy="1143000"/>
          </a:xfrm>
        </p:spPr>
        <p:txBody>
          <a:bodyPr>
            <a:normAutofit/>
          </a:bodyPr>
          <a:lstStyle/>
          <a:p>
            <a:r>
              <a:rPr lang="ru-RU" sz="2400" b="1" dirty="0">
                <a:solidFill>
                  <a:schemeClr val="tx1"/>
                </a:solidFill>
              </a:rPr>
              <a:t>Чем ремонт основного средства отличается от реконструкции</a:t>
            </a:r>
            <a:r>
              <a:rPr lang="ru-RU" sz="2400" b="1" dirty="0"/>
              <a:t/>
            </a:r>
            <a:br>
              <a:rPr lang="ru-RU" sz="2400" b="1" dirty="0"/>
            </a:br>
            <a:endParaRPr lang="ru-RU" sz="2400" b="1"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484871451"/>
              </p:ext>
            </p:extLst>
          </p:nvPr>
        </p:nvGraphicFramePr>
        <p:xfrm>
          <a:off x="666625" y="1714488"/>
          <a:ext cx="10847793" cy="3596048"/>
        </p:xfrm>
        <a:graphic>
          <a:graphicData uri="http://schemas.openxmlformats.org/drawingml/2006/table">
            <a:tbl>
              <a:tblPr>
                <a:tableStyleId>{5C22544A-7EE6-4342-B048-85BDC9FD1C3A}</a:tableStyleId>
              </a:tblPr>
              <a:tblGrid>
                <a:gridCol w="1727967"/>
                <a:gridCol w="2015962"/>
                <a:gridCol w="4703910"/>
                <a:gridCol w="2399954"/>
              </a:tblGrid>
              <a:tr h="428132">
                <a:tc>
                  <a:txBody>
                    <a:bodyPr/>
                    <a:lstStyle/>
                    <a:p>
                      <a:pPr algn="ctr">
                        <a:lnSpc>
                          <a:spcPct val="115000"/>
                        </a:lnSpc>
                        <a:spcAft>
                          <a:spcPts val="0"/>
                        </a:spcAft>
                      </a:pPr>
                      <a:r>
                        <a:rPr lang="ru-RU" sz="1600" dirty="0">
                          <a:effectLst/>
                        </a:rPr>
                        <a:t>Вид работ</a:t>
                      </a:r>
                      <a:endParaRPr lang="ru-RU" sz="1600" dirty="0">
                        <a:effectLst/>
                        <a:latin typeface="Calibri"/>
                        <a:ea typeface="Calibri"/>
                        <a:cs typeface="Times New Roman"/>
                      </a:endParaRPr>
                    </a:p>
                  </a:txBody>
                  <a:tcPr marL="46809" marR="46809" marT="57764" marB="57764" anchor="c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600">
                          <a:effectLst/>
                        </a:rPr>
                        <a:t>Цель проведения работ</a:t>
                      </a:r>
                      <a:endParaRPr lang="ru-RU" sz="1600">
                        <a:effectLst/>
                        <a:latin typeface="Calibri"/>
                        <a:ea typeface="Calibri"/>
                        <a:cs typeface="Times New Roman"/>
                      </a:endParaRPr>
                    </a:p>
                  </a:txBody>
                  <a:tcPr marL="46809" marR="46809" marT="57764" marB="57764" anchor="c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600">
                          <a:effectLst/>
                        </a:rPr>
                        <a:t>В чем заключаются работы</a:t>
                      </a:r>
                      <a:endParaRPr lang="ru-RU" sz="1600">
                        <a:effectLst/>
                        <a:latin typeface="Calibri"/>
                        <a:ea typeface="Calibri"/>
                        <a:cs typeface="Times New Roman"/>
                      </a:endParaRPr>
                    </a:p>
                  </a:txBody>
                  <a:tcPr marL="46809" marR="46809" marT="57764" marB="57764" anchor="c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600">
                          <a:effectLst/>
                        </a:rPr>
                        <a:t>Полученный результат</a:t>
                      </a:r>
                      <a:endParaRPr lang="ru-RU" sz="1600">
                        <a:effectLst/>
                        <a:latin typeface="Calibri"/>
                        <a:ea typeface="Calibri"/>
                        <a:cs typeface="Times New Roman"/>
                      </a:endParaRPr>
                    </a:p>
                  </a:txBody>
                  <a:tcPr marL="46809" marR="46809" marT="57764" marB="57764" anchor="ct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r>
              <a:tr h="1834850">
                <a:tc>
                  <a:txBody>
                    <a:bodyPr/>
                    <a:lstStyle/>
                    <a:p>
                      <a:pPr>
                        <a:lnSpc>
                          <a:spcPct val="115000"/>
                        </a:lnSpc>
                        <a:spcAft>
                          <a:spcPts val="0"/>
                        </a:spcAft>
                      </a:pPr>
                      <a:r>
                        <a:rPr lang="ru-RU" sz="1600" dirty="0">
                          <a:effectLst/>
                        </a:rPr>
                        <a:t>Реконструкция или модернизация</a:t>
                      </a:r>
                      <a:endParaRPr lang="ru-RU" sz="1600" dirty="0">
                        <a:effectLst/>
                        <a:latin typeface="Calibri"/>
                        <a:ea typeface="Calibri"/>
                        <a:cs typeface="Times New Roman"/>
                      </a:endParaRPr>
                    </a:p>
                  </a:txBody>
                  <a:tcPr marL="46809" marR="46809" marT="57764" marB="57764">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ru-RU" sz="1600" dirty="0">
                          <a:effectLst/>
                        </a:rPr>
                        <a:t>Обновление или переустройство объекта ОС, расширение или изменение сферы его использования</a:t>
                      </a:r>
                      <a:endParaRPr lang="ru-RU" sz="1600" dirty="0">
                        <a:effectLst/>
                        <a:latin typeface="Calibri"/>
                        <a:ea typeface="Calibri"/>
                        <a:cs typeface="Times New Roman"/>
                      </a:endParaRPr>
                    </a:p>
                  </a:txBody>
                  <a:tcPr marL="46809" marR="46809" marT="57764" marB="57764">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ru-RU" sz="1600" dirty="0">
                          <a:effectLst/>
                        </a:rPr>
                        <a:t>Переоборудование основного средства с изменением его назначения (например, перепрофилирование производственного помещения в офисное), пристройка к зданию новых площадей, установка в здании лифта, системы вентиляции и т.п.</a:t>
                      </a:r>
                      <a:endParaRPr lang="ru-RU" sz="1600" dirty="0">
                        <a:effectLst/>
                        <a:latin typeface="Calibri"/>
                        <a:ea typeface="Calibri"/>
                        <a:cs typeface="Times New Roman"/>
                      </a:endParaRPr>
                    </a:p>
                  </a:txBody>
                  <a:tcPr marL="46809" marR="46809" marT="57764" marB="57764">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ru-RU" sz="1600" dirty="0">
                          <a:effectLst/>
                        </a:rPr>
                        <a:t>Появление у объекта ОС новых качеств, изменение его технологического или служебного назначения, увеличение срока его полезного использования или мощности</a:t>
                      </a:r>
                      <a:endParaRPr lang="ru-RU" sz="1600" dirty="0">
                        <a:effectLst/>
                        <a:latin typeface="Calibri"/>
                        <a:ea typeface="Calibri"/>
                        <a:cs typeface="Times New Roman"/>
                      </a:endParaRPr>
                    </a:p>
                  </a:txBody>
                  <a:tcPr marL="46809" marR="46809" marT="57764" marB="57764">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18252212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p:cNvPicPr>
            <a:picLocks noGrp="1" noChangeAspect="1" noChangeArrowheads="1"/>
          </p:cNvPicPr>
          <p:nvPr>
            <p:ph idx="1"/>
          </p:nvPr>
        </p:nvPicPr>
        <p:blipFill>
          <a:blip r:embed="rId2" cstate="print"/>
          <a:srcRect/>
          <a:stretch>
            <a:fillRect/>
          </a:stretch>
        </p:blipFill>
        <p:spPr bwMode="auto">
          <a:xfrm>
            <a:off x="952340" y="1556792"/>
            <a:ext cx="10000018" cy="2088232"/>
          </a:xfrm>
          <a:prstGeom prst="rect">
            <a:avLst/>
          </a:prstGeom>
          <a:noFill/>
          <a:ln w="9525">
            <a:noFill/>
            <a:miter lim="800000"/>
            <a:headEnd/>
            <a:tailEnd/>
          </a:ln>
          <a:effectLst/>
        </p:spPr>
      </p:pic>
      <p:sp>
        <p:nvSpPr>
          <p:cNvPr id="5" name="Прямоугольник 4"/>
          <p:cNvSpPr/>
          <p:nvPr/>
        </p:nvSpPr>
        <p:spPr>
          <a:xfrm>
            <a:off x="1047578" y="928670"/>
            <a:ext cx="9523827" cy="400110"/>
          </a:xfrm>
          <a:prstGeom prst="rect">
            <a:avLst/>
          </a:prstGeom>
        </p:spPr>
        <p:txBody>
          <a:bodyPr wrap="square">
            <a:spAutoFit/>
          </a:bodyPr>
          <a:lstStyle/>
          <a:p>
            <a:r>
              <a:rPr lang="ru-RU" sz="2000" b="1" dirty="0" smtClean="0"/>
              <a:t>Расходы на аренду во время ремонта</a:t>
            </a:r>
            <a:endParaRPr lang="ru-RU" sz="2000" dirty="0"/>
          </a:p>
        </p:txBody>
      </p:sp>
      <p:sp>
        <p:nvSpPr>
          <p:cNvPr id="6" name="Прямоугольник 5"/>
          <p:cNvSpPr/>
          <p:nvPr/>
        </p:nvSpPr>
        <p:spPr>
          <a:xfrm>
            <a:off x="1103302" y="3789040"/>
            <a:ext cx="9523827" cy="369332"/>
          </a:xfrm>
          <a:prstGeom prst="rect">
            <a:avLst/>
          </a:prstGeom>
        </p:spPr>
        <p:txBody>
          <a:bodyPr wrap="square">
            <a:spAutoFit/>
          </a:bodyPr>
          <a:lstStyle/>
          <a:p>
            <a:r>
              <a:rPr lang="ru-RU" b="1" dirty="0" smtClean="0"/>
              <a:t>Письмо Минфина России от 19.07.2012 N 03-03-06/1/345</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8" y="928670"/>
            <a:ext cx="9523827" cy="400110"/>
          </a:xfrm>
          <a:prstGeom prst="rect">
            <a:avLst/>
          </a:prstGeom>
        </p:spPr>
        <p:txBody>
          <a:bodyPr wrap="square">
            <a:spAutoFit/>
          </a:bodyPr>
          <a:lstStyle/>
          <a:p>
            <a:r>
              <a:rPr lang="ru-RU" sz="2000" b="1" dirty="0" smtClean="0"/>
              <a:t>Резерв на ремонт</a:t>
            </a:r>
            <a:endParaRPr lang="ru-RU" sz="2000" dirty="0"/>
          </a:p>
        </p:txBody>
      </p:sp>
      <p:pic>
        <p:nvPicPr>
          <p:cNvPr id="58370" name="Picture 2"/>
          <p:cNvPicPr>
            <a:picLocks noChangeAspect="1" noChangeArrowheads="1"/>
          </p:cNvPicPr>
          <p:nvPr/>
        </p:nvPicPr>
        <p:blipFill>
          <a:blip r:embed="rId2" cstate="print"/>
          <a:srcRect/>
          <a:stretch>
            <a:fillRect/>
          </a:stretch>
        </p:blipFill>
        <p:spPr bwMode="auto">
          <a:xfrm>
            <a:off x="952340" y="1643050"/>
            <a:ext cx="10476209" cy="2470150"/>
          </a:xfrm>
          <a:prstGeom prst="rect">
            <a:avLst/>
          </a:prstGeom>
          <a:noFill/>
          <a:ln w="9525">
            <a:noFill/>
            <a:miter lim="800000"/>
            <a:headEnd/>
            <a:tailEnd/>
          </a:ln>
          <a:effectLst/>
        </p:spPr>
      </p:pic>
      <p:sp>
        <p:nvSpPr>
          <p:cNvPr id="8" name="Прямоугольник 7"/>
          <p:cNvSpPr/>
          <p:nvPr/>
        </p:nvSpPr>
        <p:spPr>
          <a:xfrm>
            <a:off x="1047578" y="4357694"/>
            <a:ext cx="9904780" cy="369332"/>
          </a:xfrm>
          <a:prstGeom prst="rect">
            <a:avLst/>
          </a:prstGeom>
        </p:spPr>
        <p:txBody>
          <a:bodyPr wrap="square">
            <a:spAutoFit/>
          </a:bodyPr>
          <a:lstStyle/>
          <a:p>
            <a:r>
              <a:rPr lang="ru-RU" b="1" dirty="0" smtClean="0"/>
              <a:t>Письмо Минфина РФ от 29.12.2007 N 03-03-06/1/901</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3293" y="642918"/>
            <a:ext cx="9365106" cy="1143000"/>
          </a:xfrm>
        </p:spPr>
        <p:txBody>
          <a:bodyPr>
            <a:normAutofit/>
          </a:bodyPr>
          <a:lstStyle/>
          <a:p>
            <a:pPr algn="ctr"/>
            <a:r>
              <a:rPr lang="ru-RU" sz="2800" b="1" dirty="0" smtClean="0">
                <a:solidFill>
                  <a:schemeClr val="tx1"/>
                </a:solidFill>
              </a:rPr>
              <a:t>Учет у арендодателя и арендатора</a:t>
            </a:r>
            <a:endParaRPr lang="ru-RU" sz="2800" b="1" dirty="0">
              <a:solidFill>
                <a:schemeClr val="tx1"/>
              </a:solidFill>
            </a:endParaRPr>
          </a:p>
        </p:txBody>
      </p:sp>
      <p:sp>
        <p:nvSpPr>
          <p:cNvPr id="4" name="Содержимое 3"/>
          <p:cNvSpPr>
            <a:spLocks noGrp="1"/>
          </p:cNvSpPr>
          <p:nvPr>
            <p:ph idx="1"/>
          </p:nvPr>
        </p:nvSpPr>
        <p:spPr>
          <a:xfrm>
            <a:off x="1333294" y="2000240"/>
            <a:ext cx="9569286" cy="3508977"/>
          </a:xfrm>
        </p:spPr>
        <p:txBody>
          <a:bodyPr>
            <a:normAutofit/>
          </a:bodyPr>
          <a:lstStyle/>
          <a:p>
            <a:pPr fontAlgn="base">
              <a:buFont typeface="Courier New" pitchFamily="49" charset="0"/>
              <a:buChar char="o"/>
            </a:pPr>
            <a:r>
              <a:rPr lang="ru-RU" sz="2000" dirty="0" smtClean="0"/>
              <a:t>Неотделимые улучшения: учет в целях исчисления налога на прибыль и НДС  </a:t>
            </a:r>
          </a:p>
          <a:p>
            <a:pPr>
              <a:buNone/>
            </a:pPr>
            <a:endParaRPr lang="ru-RU" dirty="0" smtClean="0"/>
          </a:p>
          <a:p>
            <a:endParaRPr lang="ru-RU" dirty="0"/>
          </a:p>
        </p:txBody>
      </p:sp>
    </p:spTree>
    <p:extLst>
      <p:ext uri="{BB962C8B-B14F-4D97-AF65-F5344CB8AC3E}">
        <p14:creationId xmlns:p14="http://schemas.microsoft.com/office/powerpoint/2010/main" val="19407829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8" y="928670"/>
            <a:ext cx="9523827" cy="400110"/>
          </a:xfrm>
          <a:prstGeom prst="rect">
            <a:avLst/>
          </a:prstGeom>
        </p:spPr>
        <p:txBody>
          <a:bodyPr wrap="square">
            <a:spAutoFit/>
          </a:bodyPr>
          <a:lstStyle/>
          <a:p>
            <a:r>
              <a:rPr lang="ru-RU" sz="2000" b="1" dirty="0" smtClean="0"/>
              <a:t>Опять к терминам </a:t>
            </a:r>
            <a:endParaRPr lang="ru-RU" sz="2000" dirty="0"/>
          </a:p>
        </p:txBody>
      </p:sp>
      <p:sp>
        <p:nvSpPr>
          <p:cNvPr id="8" name="Прямоугольник 7"/>
          <p:cNvSpPr/>
          <p:nvPr/>
        </p:nvSpPr>
        <p:spPr>
          <a:xfrm>
            <a:off x="1047578" y="4786322"/>
            <a:ext cx="9904780" cy="369332"/>
          </a:xfrm>
          <a:prstGeom prst="rect">
            <a:avLst/>
          </a:prstGeom>
        </p:spPr>
        <p:txBody>
          <a:bodyPr wrap="square">
            <a:spAutoFit/>
          </a:bodyPr>
          <a:lstStyle/>
          <a:p>
            <a:r>
              <a:rPr lang="ru-RU" b="1" dirty="0" smtClean="0"/>
              <a:t>Письмо Минфина России от 19.07.2012 N 03-03-06/1/345</a:t>
            </a:r>
          </a:p>
        </p:txBody>
      </p:sp>
      <p:pic>
        <p:nvPicPr>
          <p:cNvPr id="59394" name="Picture 2"/>
          <p:cNvPicPr>
            <a:picLocks noChangeAspect="1" noChangeArrowheads="1"/>
          </p:cNvPicPr>
          <p:nvPr/>
        </p:nvPicPr>
        <p:blipFill>
          <a:blip r:embed="rId2" cstate="print"/>
          <a:srcRect/>
          <a:stretch>
            <a:fillRect/>
          </a:stretch>
        </p:blipFill>
        <p:spPr bwMode="auto">
          <a:xfrm>
            <a:off x="761863" y="1500174"/>
            <a:ext cx="10571448" cy="2965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srcRect/>
          <a:stretch>
            <a:fillRect/>
          </a:stretch>
        </p:blipFill>
        <p:spPr bwMode="auto">
          <a:xfrm>
            <a:off x="952340" y="1357298"/>
            <a:ext cx="9714303" cy="4714908"/>
          </a:xfrm>
          <a:prstGeom prst="rect">
            <a:avLst/>
          </a:prstGeom>
          <a:noFill/>
          <a:ln w="9525">
            <a:noFill/>
            <a:miter lim="800000"/>
            <a:headEnd/>
            <a:tailEnd/>
          </a:ln>
        </p:spPr>
      </p:pic>
      <p:sp>
        <p:nvSpPr>
          <p:cNvPr id="6" name="Прямоугольник 5"/>
          <p:cNvSpPr/>
          <p:nvPr/>
        </p:nvSpPr>
        <p:spPr>
          <a:xfrm>
            <a:off x="1142817" y="714357"/>
            <a:ext cx="4748416" cy="430887"/>
          </a:xfrm>
          <a:prstGeom prst="rect">
            <a:avLst/>
          </a:prstGeom>
        </p:spPr>
        <p:txBody>
          <a:bodyPr wrap="none">
            <a:spAutoFit/>
          </a:bodyPr>
          <a:lstStyle/>
          <a:p>
            <a:r>
              <a:rPr lang="ru-RU" sz="2200" b="1" dirty="0" smtClean="0">
                <a:latin typeface="+mj-lt"/>
                <a:ea typeface="+mj-ea"/>
                <a:cs typeface="+mj-cs"/>
              </a:rPr>
              <a:t>Разбираемся с определениями</a:t>
            </a:r>
            <a:endParaRPr lang="ru-RU" sz="2200" b="1" dirty="0">
              <a:latin typeface="+mj-lt"/>
              <a:ea typeface="+mj-ea"/>
              <a:cs typeface="+mj-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Содержимое 2"/>
          <p:cNvSpPr txBox="1">
            <a:spLocks/>
          </p:cNvSpPr>
          <p:nvPr/>
        </p:nvSpPr>
        <p:spPr>
          <a:xfrm>
            <a:off x="694606" y="1571613"/>
            <a:ext cx="10729191" cy="3508977"/>
          </a:xfrm>
          <a:prstGeom prst="rect">
            <a:avLst/>
          </a:prstGeom>
        </p:spPr>
        <p:txBody>
          <a:bodyPr vert="horz" lIns="91440" tIns="45720" rIns="91440" bIns="45720" rtlCol="0">
            <a:normAutofit fontScale="85000" lnSpcReduction="10000"/>
          </a:bodyPr>
          <a:lstStyle/>
          <a:p>
            <a:pPr marR="0" lvl="0" indent="358775" algn="just"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r>
              <a:rPr kumimoji="0" lang="ru-RU" sz="2400" b="0" i="0" u="none" strike="noStrike" kern="1200" cap="none" spc="0" normalizeH="0" baseline="0" noProof="0" dirty="0" smtClean="0">
                <a:ln>
                  <a:noFill/>
                </a:ln>
                <a:solidFill>
                  <a:schemeClr val="tx2"/>
                </a:solidFill>
                <a:effectLst/>
                <a:uLnTx/>
                <a:uFillTx/>
                <a:latin typeface="+mn-lt"/>
                <a:ea typeface="+mn-ea"/>
                <a:cs typeface="+mn-cs"/>
              </a:rPr>
              <a:t>     Из анализа </a:t>
            </a:r>
            <a:r>
              <a:rPr kumimoji="0" lang="ru-RU" sz="2400" b="0" i="0" u="none" strike="noStrike" kern="1200" cap="none" spc="0" normalizeH="0" baseline="0" noProof="0" dirty="0" smtClean="0">
                <a:ln>
                  <a:noFill/>
                </a:ln>
                <a:solidFill>
                  <a:schemeClr val="tx2"/>
                </a:solidFill>
                <a:effectLst/>
                <a:uLnTx/>
                <a:uFillTx/>
                <a:latin typeface="+mn-lt"/>
                <a:ea typeface="+mn-ea"/>
                <a:cs typeface="+mn-cs"/>
                <a:hlinkClick r:id="rId2"/>
              </a:rPr>
              <a:t>статьи 623</a:t>
            </a:r>
            <a:r>
              <a:rPr kumimoji="0" lang="ru-RU" sz="2400" b="0" i="0" u="none" strike="noStrike" kern="1200" cap="none" spc="0" normalizeH="0" baseline="0" noProof="0" dirty="0" smtClean="0">
                <a:ln>
                  <a:noFill/>
                </a:ln>
                <a:solidFill>
                  <a:schemeClr val="tx2"/>
                </a:solidFill>
                <a:effectLst/>
                <a:uLnTx/>
                <a:uFillTx/>
                <a:latin typeface="+mn-lt"/>
                <a:ea typeface="+mn-ea"/>
                <a:cs typeface="+mn-cs"/>
              </a:rPr>
              <a:t> Гражданского кодекса Российской Федерации в которой также регулируется вопрос улучшения арендованного имущества, следует, что под улучшениями понимаются работы капитального характера, которые повышают (изменяют) качественные характеристики объекта, то есть улучшения связаны с модернизацией, реконструкцией, достройкой, дооборудованием основного средства.</a:t>
            </a:r>
          </a:p>
          <a:p>
            <a:pPr marR="0" lvl="0" indent="358775" algn="just"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r>
              <a:rPr kumimoji="0" lang="ru-RU" sz="2400" b="1" i="0" u="none" strike="noStrike" kern="1200" cap="none" spc="0" normalizeH="0" baseline="0" noProof="0" dirty="0" smtClean="0">
                <a:ln>
                  <a:noFill/>
                </a:ln>
                <a:solidFill>
                  <a:schemeClr val="tx2"/>
                </a:solidFill>
                <a:effectLst/>
                <a:uLnTx/>
                <a:uFillTx/>
                <a:latin typeface="+mn-lt"/>
                <a:ea typeface="+mn-ea"/>
                <a:cs typeface="+mn-cs"/>
              </a:rPr>
              <a:t>      Более того, в договоре аренды обязательно должны быть прописаны, какие именно улучшения арендованного имущества должен обеспечить арендатор, и в каком размере должны возникнуть затраты</a:t>
            </a:r>
            <a:r>
              <a:rPr kumimoji="0" lang="ru-RU" sz="2400" b="0" i="0" u="none" strike="noStrike" kern="1200" cap="none" spc="0" normalizeH="0" baseline="0" noProof="0" dirty="0" smtClean="0">
                <a:ln>
                  <a:noFill/>
                </a:ln>
                <a:solidFill>
                  <a:schemeClr val="tx2"/>
                </a:solidFill>
                <a:effectLst/>
                <a:uLnTx/>
                <a:uFillTx/>
                <a:latin typeface="+mn-lt"/>
                <a:ea typeface="+mn-ea"/>
                <a:cs typeface="+mn-cs"/>
              </a:rPr>
              <a:t>. В противном случае договор является незаключенным, так как условие о размере арендной платы здания и сооружения считается несогласованным.</a:t>
            </a:r>
          </a:p>
          <a:p>
            <a:pPr marL="342900" marR="0" lvl="0" indent="-274320" algn="just"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r>
              <a:rPr kumimoji="0" lang="ru-RU" sz="2400" b="0" i="0" u="none" strike="noStrike" kern="1200" cap="none" spc="0" normalizeH="0" baseline="0" noProof="0" dirty="0" smtClean="0">
                <a:ln>
                  <a:noFill/>
                </a:ln>
                <a:solidFill>
                  <a:schemeClr val="tx2"/>
                </a:solidFill>
                <a:effectLst/>
                <a:uLnTx/>
                <a:uFillTx/>
                <a:latin typeface="+mn-lt"/>
                <a:ea typeface="+mn-ea"/>
                <a:cs typeface="+mn-cs"/>
              </a:rPr>
              <a:t> </a:t>
            </a:r>
          </a:p>
          <a:p>
            <a:pPr marL="342900" marR="0" lvl="0" indent="-274320" algn="just"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endParaRPr kumimoji="0" lang="ru-RU"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Прямоугольник 5"/>
          <p:cNvSpPr/>
          <p:nvPr/>
        </p:nvSpPr>
        <p:spPr>
          <a:xfrm>
            <a:off x="1320125" y="5229200"/>
            <a:ext cx="9714303" cy="646331"/>
          </a:xfrm>
          <a:prstGeom prst="rect">
            <a:avLst/>
          </a:prstGeom>
        </p:spPr>
        <p:txBody>
          <a:bodyPr wrap="square">
            <a:spAutoFit/>
          </a:bodyPr>
          <a:lstStyle/>
          <a:p>
            <a:r>
              <a:rPr lang="ru-RU" b="1" dirty="0" smtClean="0"/>
              <a:t>Постановление ФАС </a:t>
            </a:r>
            <a:r>
              <a:rPr lang="ru-RU" b="1" dirty="0" err="1" smtClean="0"/>
              <a:t>Восточно-Сибирского</a:t>
            </a:r>
            <a:r>
              <a:rPr lang="ru-RU" b="1" dirty="0" smtClean="0"/>
              <a:t> округа от 25.06.2009 N А19-14583/08-15-Ф02-2863/09</a:t>
            </a:r>
          </a:p>
        </p:txBody>
      </p:sp>
      <p:sp>
        <p:nvSpPr>
          <p:cNvPr id="7" name="Прямоугольник 6"/>
          <p:cNvSpPr/>
          <p:nvPr/>
        </p:nvSpPr>
        <p:spPr>
          <a:xfrm>
            <a:off x="1333293" y="857233"/>
            <a:ext cx="9714303" cy="430887"/>
          </a:xfrm>
          <a:prstGeom prst="rect">
            <a:avLst/>
          </a:prstGeom>
        </p:spPr>
        <p:txBody>
          <a:bodyPr wrap="square">
            <a:spAutoFit/>
          </a:bodyPr>
          <a:lstStyle/>
          <a:p>
            <a:r>
              <a:rPr lang="ru-RU" sz="2200" b="1" dirty="0" smtClean="0">
                <a:latin typeface="+mj-lt"/>
                <a:ea typeface="+mj-ea"/>
                <a:cs typeface="+mj-cs"/>
              </a:rPr>
              <a:t>Ремонт или неотделимые улучшения?</a:t>
            </a:r>
            <a:endParaRPr lang="ru-RU" sz="2200" b="1" dirty="0">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142817" y="928670"/>
            <a:ext cx="6497291" cy="400110"/>
          </a:xfrm>
          <a:prstGeom prst="rect">
            <a:avLst/>
          </a:prstGeom>
        </p:spPr>
        <p:txBody>
          <a:bodyPr wrap="none">
            <a:spAutoFit/>
          </a:bodyPr>
          <a:lstStyle/>
          <a:p>
            <a:r>
              <a:rPr lang="ru-RU" sz="2000" b="1" dirty="0" smtClean="0"/>
              <a:t>Порядок признания </a:t>
            </a:r>
            <a:r>
              <a:rPr lang="ru-RU" sz="2000" b="1" dirty="0" err="1" smtClean="0"/>
              <a:t>внереализационых</a:t>
            </a:r>
            <a:r>
              <a:rPr lang="ru-RU" sz="2000" b="1" dirty="0" smtClean="0"/>
              <a:t> доходов</a:t>
            </a:r>
            <a:endParaRPr lang="ru-RU" sz="2000" dirty="0"/>
          </a:p>
        </p:txBody>
      </p:sp>
      <p:sp>
        <p:nvSpPr>
          <p:cNvPr id="7" name="Прямоугольник 6"/>
          <p:cNvSpPr/>
          <p:nvPr/>
        </p:nvSpPr>
        <p:spPr>
          <a:xfrm>
            <a:off x="952340" y="5715016"/>
            <a:ext cx="10190495" cy="369332"/>
          </a:xfrm>
          <a:prstGeom prst="rect">
            <a:avLst/>
          </a:prstGeom>
        </p:spPr>
        <p:txBody>
          <a:bodyPr wrap="square">
            <a:spAutoFit/>
          </a:bodyPr>
          <a:lstStyle/>
          <a:p>
            <a:r>
              <a:rPr lang="ru-RU" b="1" dirty="0" smtClean="0"/>
              <a:t>Письмо УФНС РФ по г. Москве от 06.08.2009 N 16-15/080966</a:t>
            </a:r>
          </a:p>
        </p:txBody>
      </p:sp>
      <p:pic>
        <p:nvPicPr>
          <p:cNvPr id="3074" name="Picture 2"/>
          <p:cNvPicPr>
            <a:picLocks noChangeAspect="1" noChangeArrowheads="1"/>
          </p:cNvPicPr>
          <p:nvPr/>
        </p:nvPicPr>
        <p:blipFill>
          <a:blip r:embed="rId2" cstate="print"/>
          <a:srcRect/>
          <a:stretch>
            <a:fillRect/>
          </a:stretch>
        </p:blipFill>
        <p:spPr bwMode="auto">
          <a:xfrm>
            <a:off x="857102" y="1571612"/>
            <a:ext cx="10666686" cy="14097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857102" y="3214686"/>
            <a:ext cx="10571448" cy="1928826"/>
          </a:xfrm>
          <a:prstGeom prst="rect">
            <a:avLst/>
          </a:prstGeom>
          <a:noFill/>
          <a:ln w="9525">
            <a:noFill/>
            <a:miter lim="800000"/>
            <a:headEnd/>
            <a:tailEnd/>
          </a:ln>
          <a:effectLst/>
        </p:spPr>
      </p:pic>
      <p:sp>
        <p:nvSpPr>
          <p:cNvPr id="8" name="Прямоугольник 7"/>
          <p:cNvSpPr/>
          <p:nvPr/>
        </p:nvSpPr>
        <p:spPr>
          <a:xfrm>
            <a:off x="6666636" y="142852"/>
            <a:ext cx="2624436" cy="369332"/>
          </a:xfrm>
          <a:prstGeom prst="rect">
            <a:avLst/>
          </a:prstGeom>
        </p:spPr>
        <p:txBody>
          <a:bodyPr wrap="none">
            <a:spAutoFit/>
          </a:bodyPr>
          <a:lstStyle/>
          <a:p>
            <a:r>
              <a:rPr lang="ru-RU" b="1" dirty="0" smtClean="0">
                <a:solidFill>
                  <a:schemeClr val="bg1"/>
                </a:solidFill>
              </a:rPr>
              <a:t>Отражение доходов</a:t>
            </a:r>
            <a:endParaRPr lang="ru-RU" dirty="0">
              <a:solidFill>
                <a:schemeClr val="bg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8" y="928670"/>
            <a:ext cx="9523827" cy="400110"/>
          </a:xfrm>
          <a:prstGeom prst="rect">
            <a:avLst/>
          </a:prstGeom>
        </p:spPr>
        <p:txBody>
          <a:bodyPr wrap="square">
            <a:spAutoFit/>
          </a:bodyPr>
          <a:lstStyle/>
          <a:p>
            <a:r>
              <a:rPr lang="ru-RU" sz="2000" b="1" dirty="0" smtClean="0"/>
              <a:t>Срок полезного использования</a:t>
            </a:r>
            <a:endParaRPr lang="ru-RU" sz="2000" dirty="0"/>
          </a:p>
        </p:txBody>
      </p:sp>
      <p:pic>
        <p:nvPicPr>
          <p:cNvPr id="61442" name="Picture 2"/>
          <p:cNvPicPr>
            <a:picLocks noChangeAspect="1" noChangeArrowheads="1"/>
          </p:cNvPicPr>
          <p:nvPr/>
        </p:nvPicPr>
        <p:blipFill>
          <a:blip r:embed="rId2" cstate="print"/>
          <a:srcRect/>
          <a:stretch>
            <a:fillRect/>
          </a:stretch>
        </p:blipFill>
        <p:spPr bwMode="auto">
          <a:xfrm>
            <a:off x="761863" y="1571612"/>
            <a:ext cx="10571448" cy="3500462"/>
          </a:xfrm>
          <a:prstGeom prst="rect">
            <a:avLst/>
          </a:prstGeom>
          <a:noFill/>
          <a:ln w="9525">
            <a:noFill/>
            <a:miter lim="800000"/>
            <a:headEnd/>
            <a:tailEnd/>
          </a:ln>
          <a:effectLst/>
        </p:spPr>
      </p:pic>
      <p:sp>
        <p:nvSpPr>
          <p:cNvPr id="6" name="Прямоугольник 5"/>
          <p:cNvSpPr/>
          <p:nvPr/>
        </p:nvSpPr>
        <p:spPr>
          <a:xfrm>
            <a:off x="952340" y="5214950"/>
            <a:ext cx="10285733" cy="369332"/>
          </a:xfrm>
          <a:prstGeom prst="rect">
            <a:avLst/>
          </a:prstGeom>
        </p:spPr>
        <p:txBody>
          <a:bodyPr wrap="square">
            <a:spAutoFit/>
          </a:bodyPr>
          <a:lstStyle/>
          <a:p>
            <a:r>
              <a:rPr lang="ru-RU" b="1" dirty="0" smtClean="0"/>
              <a:t>Письмо Минфина России от 11.09.2019 N 03-03-06/1/69963</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8" y="928670"/>
            <a:ext cx="9523827" cy="400110"/>
          </a:xfrm>
          <a:prstGeom prst="rect">
            <a:avLst/>
          </a:prstGeom>
        </p:spPr>
        <p:txBody>
          <a:bodyPr wrap="square">
            <a:spAutoFit/>
          </a:bodyPr>
          <a:lstStyle/>
          <a:p>
            <a:r>
              <a:rPr lang="ru-RU" sz="2000" b="1" dirty="0" smtClean="0"/>
              <a:t>О сроке договора</a:t>
            </a:r>
            <a:endParaRPr lang="ru-RU" sz="2000" dirty="0"/>
          </a:p>
        </p:txBody>
      </p:sp>
      <p:sp>
        <p:nvSpPr>
          <p:cNvPr id="6" name="Прямоугольник 5"/>
          <p:cNvSpPr/>
          <p:nvPr/>
        </p:nvSpPr>
        <p:spPr>
          <a:xfrm>
            <a:off x="1047578" y="5143512"/>
            <a:ext cx="10285733" cy="369332"/>
          </a:xfrm>
          <a:prstGeom prst="rect">
            <a:avLst/>
          </a:prstGeom>
        </p:spPr>
        <p:txBody>
          <a:bodyPr wrap="square">
            <a:spAutoFit/>
          </a:bodyPr>
          <a:lstStyle/>
          <a:p>
            <a:r>
              <a:rPr lang="ru-RU" b="1" dirty="0" smtClean="0"/>
              <a:t>Письмо УФНС РФ по г. Москве от 18.03.2008 N 20-12/025122.1</a:t>
            </a:r>
          </a:p>
        </p:txBody>
      </p:sp>
      <p:pic>
        <p:nvPicPr>
          <p:cNvPr id="62466" name="Picture 2"/>
          <p:cNvPicPr>
            <a:picLocks noChangeAspect="1" noChangeArrowheads="1"/>
          </p:cNvPicPr>
          <p:nvPr/>
        </p:nvPicPr>
        <p:blipFill>
          <a:blip r:embed="rId2" cstate="print"/>
          <a:srcRect/>
          <a:stretch>
            <a:fillRect/>
          </a:stretch>
        </p:blipFill>
        <p:spPr bwMode="auto">
          <a:xfrm>
            <a:off x="857102" y="1357298"/>
            <a:ext cx="10285733"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8" y="928670"/>
            <a:ext cx="9523827" cy="400110"/>
          </a:xfrm>
          <a:prstGeom prst="rect">
            <a:avLst/>
          </a:prstGeom>
        </p:spPr>
        <p:txBody>
          <a:bodyPr wrap="square">
            <a:spAutoFit/>
          </a:bodyPr>
          <a:lstStyle/>
          <a:p>
            <a:r>
              <a:rPr lang="ru-RU" sz="2000" b="1" dirty="0" smtClean="0"/>
              <a:t>О сроке договора</a:t>
            </a:r>
            <a:endParaRPr lang="ru-RU" sz="2000" dirty="0"/>
          </a:p>
        </p:txBody>
      </p:sp>
      <p:sp>
        <p:nvSpPr>
          <p:cNvPr id="6" name="Прямоугольник 5"/>
          <p:cNvSpPr/>
          <p:nvPr/>
        </p:nvSpPr>
        <p:spPr>
          <a:xfrm>
            <a:off x="952340" y="4643446"/>
            <a:ext cx="10285733" cy="369332"/>
          </a:xfrm>
          <a:prstGeom prst="rect">
            <a:avLst/>
          </a:prstGeom>
        </p:spPr>
        <p:txBody>
          <a:bodyPr wrap="square">
            <a:spAutoFit/>
          </a:bodyPr>
          <a:lstStyle/>
          <a:p>
            <a:r>
              <a:rPr lang="ru-RU" b="1" dirty="0" smtClean="0"/>
              <a:t>&lt;Письмо&gt; УФНС РФ по г. Москве от 13.08.2009 N 16-15/083987</a:t>
            </a:r>
          </a:p>
        </p:txBody>
      </p:sp>
      <p:pic>
        <p:nvPicPr>
          <p:cNvPr id="63490" name="Picture 2"/>
          <p:cNvPicPr>
            <a:picLocks noChangeAspect="1" noChangeArrowheads="1"/>
          </p:cNvPicPr>
          <p:nvPr/>
        </p:nvPicPr>
        <p:blipFill>
          <a:blip r:embed="rId2" cstate="print"/>
          <a:srcRect/>
          <a:stretch>
            <a:fillRect/>
          </a:stretch>
        </p:blipFill>
        <p:spPr bwMode="auto">
          <a:xfrm>
            <a:off x="761863" y="1643050"/>
            <a:ext cx="10571448" cy="2419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8" y="928670"/>
            <a:ext cx="9523827" cy="400110"/>
          </a:xfrm>
          <a:prstGeom prst="rect">
            <a:avLst/>
          </a:prstGeom>
        </p:spPr>
        <p:txBody>
          <a:bodyPr wrap="square">
            <a:spAutoFit/>
          </a:bodyPr>
          <a:lstStyle/>
          <a:p>
            <a:r>
              <a:rPr lang="ru-RU" sz="2000" b="1" dirty="0" smtClean="0"/>
              <a:t>Если заключен предварительный договор </a:t>
            </a:r>
            <a:endParaRPr lang="ru-RU" sz="2000" dirty="0"/>
          </a:p>
        </p:txBody>
      </p:sp>
      <p:pic>
        <p:nvPicPr>
          <p:cNvPr id="63490" name="Picture 2"/>
          <p:cNvPicPr>
            <a:picLocks noChangeAspect="1" noChangeArrowheads="1"/>
          </p:cNvPicPr>
          <p:nvPr/>
        </p:nvPicPr>
        <p:blipFill>
          <a:blip r:embed="rId2" cstate="print"/>
          <a:srcRect/>
          <a:stretch>
            <a:fillRect/>
          </a:stretch>
        </p:blipFill>
        <p:spPr bwMode="auto">
          <a:xfrm>
            <a:off x="761863" y="1643050"/>
            <a:ext cx="10571448" cy="2419350"/>
          </a:xfrm>
          <a:prstGeom prst="rect">
            <a:avLst/>
          </a:prstGeom>
          <a:noFill/>
          <a:ln w="9525">
            <a:noFill/>
            <a:miter lim="800000"/>
            <a:headEnd/>
            <a:tailEnd/>
          </a:ln>
          <a:effectLst/>
        </p:spPr>
      </p:pic>
      <p:pic>
        <p:nvPicPr>
          <p:cNvPr id="64514" name="Picture 2"/>
          <p:cNvPicPr>
            <a:picLocks noChangeAspect="1" noChangeArrowheads="1"/>
          </p:cNvPicPr>
          <p:nvPr/>
        </p:nvPicPr>
        <p:blipFill>
          <a:blip r:embed="rId3" cstate="print"/>
          <a:srcRect/>
          <a:stretch>
            <a:fillRect/>
          </a:stretch>
        </p:blipFill>
        <p:spPr bwMode="auto">
          <a:xfrm>
            <a:off x="666625" y="1428736"/>
            <a:ext cx="10761924" cy="3101984"/>
          </a:xfrm>
          <a:prstGeom prst="rect">
            <a:avLst/>
          </a:prstGeom>
          <a:noFill/>
          <a:ln w="9525">
            <a:noFill/>
            <a:miter lim="800000"/>
            <a:headEnd/>
            <a:tailEnd/>
          </a:ln>
          <a:effectLst/>
        </p:spPr>
      </p:pic>
      <p:sp>
        <p:nvSpPr>
          <p:cNvPr id="7" name="Прямоугольник 6"/>
          <p:cNvSpPr/>
          <p:nvPr/>
        </p:nvSpPr>
        <p:spPr>
          <a:xfrm>
            <a:off x="952340" y="4786323"/>
            <a:ext cx="10380971" cy="369332"/>
          </a:xfrm>
          <a:prstGeom prst="rect">
            <a:avLst/>
          </a:prstGeom>
        </p:spPr>
        <p:txBody>
          <a:bodyPr wrap="square">
            <a:spAutoFit/>
          </a:bodyPr>
          <a:lstStyle/>
          <a:p>
            <a:r>
              <a:rPr lang="ru-RU" b="1" dirty="0" smtClean="0"/>
              <a:t>&lt;Письмо&gt; УФНС России по г. Москве от 11.10.2012 N 16-15/096958@</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8" y="928670"/>
            <a:ext cx="9523827" cy="400110"/>
          </a:xfrm>
          <a:prstGeom prst="rect">
            <a:avLst/>
          </a:prstGeom>
        </p:spPr>
        <p:txBody>
          <a:bodyPr wrap="square">
            <a:spAutoFit/>
          </a:bodyPr>
          <a:lstStyle/>
          <a:p>
            <a:r>
              <a:rPr lang="ru-RU" sz="2000" b="1" dirty="0" smtClean="0"/>
              <a:t>Капвложения и амортизационная премия не совместимы </a:t>
            </a:r>
            <a:endParaRPr lang="ru-RU" sz="2000" dirty="0"/>
          </a:p>
        </p:txBody>
      </p:sp>
      <p:sp>
        <p:nvSpPr>
          <p:cNvPr id="8" name="Прямоугольник 7"/>
          <p:cNvSpPr/>
          <p:nvPr/>
        </p:nvSpPr>
        <p:spPr>
          <a:xfrm>
            <a:off x="1047578" y="4429132"/>
            <a:ext cx="9904780" cy="369332"/>
          </a:xfrm>
          <a:prstGeom prst="rect">
            <a:avLst/>
          </a:prstGeom>
        </p:spPr>
        <p:txBody>
          <a:bodyPr wrap="square">
            <a:spAutoFit/>
          </a:bodyPr>
          <a:lstStyle/>
          <a:p>
            <a:r>
              <a:rPr lang="ru-RU" b="1" dirty="0" smtClean="0"/>
              <a:t>Письмо Минфина РФ от 12.10.2011 N 03-03-06/1/663</a:t>
            </a:r>
          </a:p>
        </p:txBody>
      </p:sp>
      <p:pic>
        <p:nvPicPr>
          <p:cNvPr id="60418" name="Picture 2"/>
          <p:cNvPicPr>
            <a:picLocks noChangeAspect="1" noChangeArrowheads="1"/>
          </p:cNvPicPr>
          <p:nvPr/>
        </p:nvPicPr>
        <p:blipFill>
          <a:blip r:embed="rId2" cstate="print"/>
          <a:srcRect/>
          <a:stretch>
            <a:fillRect/>
          </a:stretch>
        </p:blipFill>
        <p:spPr bwMode="auto">
          <a:xfrm>
            <a:off x="761864" y="1785926"/>
            <a:ext cx="10666686" cy="1682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8" y="928670"/>
            <a:ext cx="9523827" cy="400110"/>
          </a:xfrm>
          <a:prstGeom prst="rect">
            <a:avLst/>
          </a:prstGeom>
        </p:spPr>
        <p:txBody>
          <a:bodyPr wrap="square">
            <a:spAutoFit/>
          </a:bodyPr>
          <a:lstStyle/>
          <a:p>
            <a:r>
              <a:rPr lang="ru-RU" sz="2000" b="1" dirty="0" smtClean="0"/>
              <a:t>Если не успели </a:t>
            </a:r>
            <a:r>
              <a:rPr lang="ru-RU" sz="2000" b="1" dirty="0" err="1" smtClean="0"/>
              <a:t>самортизировать</a:t>
            </a:r>
            <a:endParaRPr lang="ru-RU" sz="2000" dirty="0"/>
          </a:p>
        </p:txBody>
      </p:sp>
      <p:pic>
        <p:nvPicPr>
          <p:cNvPr id="60418" name="Picture 2"/>
          <p:cNvPicPr>
            <a:picLocks noChangeAspect="1" noChangeArrowheads="1"/>
          </p:cNvPicPr>
          <p:nvPr/>
        </p:nvPicPr>
        <p:blipFill>
          <a:blip r:embed="rId2" cstate="print"/>
          <a:srcRect/>
          <a:stretch>
            <a:fillRect/>
          </a:stretch>
        </p:blipFill>
        <p:spPr bwMode="auto">
          <a:xfrm>
            <a:off x="761864" y="1785926"/>
            <a:ext cx="10666686" cy="1682750"/>
          </a:xfrm>
          <a:prstGeom prst="rect">
            <a:avLst/>
          </a:prstGeom>
          <a:noFill/>
          <a:ln w="9525">
            <a:noFill/>
            <a:miter lim="800000"/>
            <a:headEnd/>
            <a:tailEnd/>
          </a:ln>
          <a:effectLst/>
        </p:spPr>
      </p:pic>
      <p:pic>
        <p:nvPicPr>
          <p:cNvPr id="65538" name="Picture 2"/>
          <p:cNvPicPr>
            <a:picLocks noChangeAspect="1" noChangeArrowheads="1"/>
          </p:cNvPicPr>
          <p:nvPr/>
        </p:nvPicPr>
        <p:blipFill>
          <a:blip r:embed="rId3" cstate="print"/>
          <a:srcRect/>
          <a:stretch>
            <a:fillRect/>
          </a:stretch>
        </p:blipFill>
        <p:spPr bwMode="auto">
          <a:xfrm>
            <a:off x="857102" y="1643050"/>
            <a:ext cx="10761924" cy="3467100"/>
          </a:xfrm>
          <a:prstGeom prst="rect">
            <a:avLst/>
          </a:prstGeom>
          <a:noFill/>
          <a:ln w="9525">
            <a:noFill/>
            <a:miter lim="800000"/>
            <a:headEnd/>
            <a:tailEnd/>
          </a:ln>
          <a:effectLst/>
        </p:spPr>
      </p:pic>
      <p:sp>
        <p:nvSpPr>
          <p:cNvPr id="6" name="Прямоугольник 5"/>
          <p:cNvSpPr/>
          <p:nvPr/>
        </p:nvSpPr>
        <p:spPr>
          <a:xfrm>
            <a:off x="857102" y="5214950"/>
            <a:ext cx="10571448" cy="646331"/>
          </a:xfrm>
          <a:prstGeom prst="rect">
            <a:avLst/>
          </a:prstGeom>
        </p:spPr>
        <p:txBody>
          <a:bodyPr wrap="square">
            <a:spAutoFit/>
          </a:bodyPr>
          <a:lstStyle/>
          <a:p>
            <a:r>
              <a:rPr lang="ru-RU" b="1" dirty="0" smtClean="0"/>
              <a:t>Определение Судебной коллегии по экономическим спорам Верховного Суда Российской Федерации от 01.02.2021 N 309-ЭС20-16872 по делу N А76-8895/2019</a:t>
            </a:r>
          </a:p>
        </p:txBody>
      </p:sp>
      <p:sp>
        <p:nvSpPr>
          <p:cNvPr id="7" name="Прямоугольник 6"/>
          <p:cNvSpPr/>
          <p:nvPr/>
        </p:nvSpPr>
        <p:spPr>
          <a:xfrm>
            <a:off x="1047579" y="500042"/>
            <a:ext cx="1864613" cy="400110"/>
          </a:xfrm>
          <a:prstGeom prst="rect">
            <a:avLst/>
          </a:prstGeom>
        </p:spPr>
        <p:txBody>
          <a:bodyPr wrap="none">
            <a:spAutoFit/>
          </a:bodyPr>
          <a:lstStyle/>
          <a:p>
            <a:r>
              <a:rPr lang="ru-RU" sz="2000" b="1" dirty="0" smtClean="0"/>
              <a:t>Из зала суда</a:t>
            </a:r>
            <a:endParaRPr lang="ru-RU" sz="20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8" y="928670"/>
            <a:ext cx="9523827" cy="400110"/>
          </a:xfrm>
          <a:prstGeom prst="rect">
            <a:avLst/>
          </a:prstGeom>
        </p:spPr>
        <p:txBody>
          <a:bodyPr wrap="square">
            <a:spAutoFit/>
          </a:bodyPr>
          <a:lstStyle/>
          <a:p>
            <a:r>
              <a:rPr lang="ru-RU" sz="2000" b="1" dirty="0" smtClean="0"/>
              <a:t>Если не успели </a:t>
            </a:r>
            <a:r>
              <a:rPr lang="ru-RU" sz="2000" b="1" dirty="0" err="1" smtClean="0"/>
              <a:t>самортизировать</a:t>
            </a:r>
            <a:endParaRPr lang="ru-RU" sz="2000" dirty="0"/>
          </a:p>
        </p:txBody>
      </p:sp>
      <p:sp>
        <p:nvSpPr>
          <p:cNvPr id="6" name="Прямоугольник 5"/>
          <p:cNvSpPr/>
          <p:nvPr/>
        </p:nvSpPr>
        <p:spPr>
          <a:xfrm>
            <a:off x="857102" y="5214950"/>
            <a:ext cx="10571448" cy="646331"/>
          </a:xfrm>
          <a:prstGeom prst="rect">
            <a:avLst/>
          </a:prstGeom>
        </p:spPr>
        <p:txBody>
          <a:bodyPr wrap="square">
            <a:spAutoFit/>
          </a:bodyPr>
          <a:lstStyle/>
          <a:p>
            <a:r>
              <a:rPr lang="ru-RU" b="1" dirty="0" smtClean="0"/>
              <a:t>Определение Судебной коллегии по экономическим спорам Верховного Суда Российской Федерации от 01.02.2021 N 309-ЭС20-16872 по делу N А76-8895/2019</a:t>
            </a:r>
          </a:p>
        </p:txBody>
      </p:sp>
      <p:pic>
        <p:nvPicPr>
          <p:cNvPr id="66562" name="Picture 2"/>
          <p:cNvPicPr>
            <a:picLocks noChangeAspect="1" noChangeArrowheads="1"/>
          </p:cNvPicPr>
          <p:nvPr/>
        </p:nvPicPr>
        <p:blipFill>
          <a:blip r:embed="rId2" cstate="print"/>
          <a:srcRect/>
          <a:stretch>
            <a:fillRect/>
          </a:stretch>
        </p:blipFill>
        <p:spPr bwMode="auto">
          <a:xfrm>
            <a:off x="952340" y="1571612"/>
            <a:ext cx="10380971" cy="3500462"/>
          </a:xfrm>
          <a:prstGeom prst="rect">
            <a:avLst/>
          </a:prstGeom>
          <a:noFill/>
          <a:ln w="9525">
            <a:noFill/>
            <a:miter lim="800000"/>
            <a:headEnd/>
            <a:tailEnd/>
          </a:ln>
          <a:effectLst/>
        </p:spPr>
      </p:pic>
      <p:sp>
        <p:nvSpPr>
          <p:cNvPr id="7" name="Прямоугольник 6"/>
          <p:cNvSpPr/>
          <p:nvPr/>
        </p:nvSpPr>
        <p:spPr>
          <a:xfrm>
            <a:off x="1142817" y="500042"/>
            <a:ext cx="1864613" cy="400110"/>
          </a:xfrm>
          <a:prstGeom prst="rect">
            <a:avLst/>
          </a:prstGeom>
        </p:spPr>
        <p:txBody>
          <a:bodyPr wrap="none">
            <a:spAutoFit/>
          </a:bodyPr>
          <a:lstStyle/>
          <a:p>
            <a:r>
              <a:rPr lang="ru-RU" sz="2000" b="1" dirty="0" smtClean="0"/>
              <a:t>Из зала суда</a:t>
            </a:r>
            <a:endParaRPr lang="ru-RU" sz="20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pic>
        <p:nvPicPr>
          <p:cNvPr id="6146" name="Picture 2"/>
          <p:cNvPicPr>
            <a:picLocks noChangeAspect="1" noChangeArrowheads="1"/>
          </p:cNvPicPr>
          <p:nvPr/>
        </p:nvPicPr>
        <p:blipFill>
          <a:blip r:embed="rId2" cstate="print"/>
          <a:srcRect/>
          <a:stretch>
            <a:fillRect/>
          </a:stretch>
        </p:blipFill>
        <p:spPr bwMode="auto">
          <a:xfrm>
            <a:off x="857102" y="1043028"/>
            <a:ext cx="10476209" cy="5410308"/>
          </a:xfrm>
          <a:prstGeom prst="rect">
            <a:avLst/>
          </a:prstGeom>
          <a:noFill/>
          <a:ln w="9525">
            <a:noFill/>
            <a:miter lim="800000"/>
            <a:headEnd/>
            <a:tailEnd/>
          </a:ln>
          <a:effectLst/>
        </p:spPr>
      </p:pic>
      <p:sp>
        <p:nvSpPr>
          <p:cNvPr id="5" name="Прямоугольник 4"/>
          <p:cNvSpPr/>
          <p:nvPr/>
        </p:nvSpPr>
        <p:spPr>
          <a:xfrm>
            <a:off x="1142817" y="642918"/>
            <a:ext cx="4147289" cy="400110"/>
          </a:xfrm>
          <a:prstGeom prst="rect">
            <a:avLst/>
          </a:prstGeom>
        </p:spPr>
        <p:txBody>
          <a:bodyPr wrap="none">
            <a:spAutoFit/>
          </a:bodyPr>
          <a:lstStyle/>
          <a:p>
            <a:r>
              <a:rPr lang="ru-RU" sz="2000" b="1" dirty="0" smtClean="0"/>
              <a:t>Капвложения и </a:t>
            </a:r>
            <a:r>
              <a:rPr lang="ru-RU" sz="2000" b="1" dirty="0" err="1" smtClean="0"/>
              <a:t>незавершенка</a:t>
            </a:r>
            <a:endParaRPr lang="ru-RU" sz="20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2817" y="642918"/>
            <a:ext cx="4147289" cy="400110"/>
          </a:xfrm>
          <a:prstGeom prst="rect">
            <a:avLst/>
          </a:prstGeom>
        </p:spPr>
        <p:txBody>
          <a:bodyPr wrap="none">
            <a:spAutoFit/>
          </a:bodyPr>
          <a:lstStyle/>
          <a:p>
            <a:r>
              <a:rPr lang="ru-RU" sz="2000" b="1" dirty="0" smtClean="0"/>
              <a:t>Капвложения и </a:t>
            </a:r>
            <a:r>
              <a:rPr lang="ru-RU" sz="2000" b="1" dirty="0" err="1" smtClean="0"/>
              <a:t>незавершенка</a:t>
            </a:r>
            <a:endParaRPr lang="ru-RU" sz="2000" dirty="0"/>
          </a:p>
        </p:txBody>
      </p:sp>
      <p:pic>
        <p:nvPicPr>
          <p:cNvPr id="7170" name="Picture 2"/>
          <p:cNvPicPr>
            <a:picLocks noChangeAspect="1" noChangeArrowheads="1"/>
          </p:cNvPicPr>
          <p:nvPr/>
        </p:nvPicPr>
        <p:blipFill>
          <a:blip r:embed="rId2" cstate="print"/>
          <a:srcRect/>
          <a:stretch>
            <a:fillRect/>
          </a:stretch>
        </p:blipFill>
        <p:spPr bwMode="auto">
          <a:xfrm>
            <a:off x="1047578" y="1785926"/>
            <a:ext cx="10285733" cy="4379378"/>
          </a:xfrm>
          <a:prstGeom prst="rect">
            <a:avLst/>
          </a:prstGeom>
          <a:noFill/>
          <a:ln w="9525">
            <a:noFill/>
            <a:miter lim="800000"/>
            <a:headEnd/>
            <a:tailEnd/>
          </a:ln>
          <a:effectLst/>
        </p:spPr>
      </p:pic>
      <p:sp>
        <p:nvSpPr>
          <p:cNvPr id="6" name="Прямоугольник 5"/>
          <p:cNvSpPr/>
          <p:nvPr/>
        </p:nvSpPr>
        <p:spPr>
          <a:xfrm>
            <a:off x="1047578" y="1071547"/>
            <a:ext cx="10000018" cy="369332"/>
          </a:xfrm>
          <a:prstGeom prst="rect">
            <a:avLst/>
          </a:prstGeom>
        </p:spPr>
        <p:txBody>
          <a:bodyPr wrap="square">
            <a:spAutoFit/>
          </a:bodyPr>
          <a:lstStyle/>
          <a:p>
            <a:r>
              <a:rPr lang="ru-RU" b="1" dirty="0" smtClean="0"/>
              <a:t>Определение ВАС РФ от 25.10.2013 N ВАС-14378/13 по делу N А12-16147/2012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9" y="642918"/>
            <a:ext cx="4147289" cy="400110"/>
          </a:xfrm>
          <a:prstGeom prst="rect">
            <a:avLst/>
          </a:prstGeom>
        </p:spPr>
        <p:txBody>
          <a:bodyPr wrap="none">
            <a:spAutoFit/>
          </a:bodyPr>
          <a:lstStyle/>
          <a:p>
            <a:r>
              <a:rPr lang="ru-RU" sz="2000" b="1" dirty="0" smtClean="0"/>
              <a:t>Капвложения и </a:t>
            </a:r>
            <a:r>
              <a:rPr lang="ru-RU" sz="2000" b="1" dirty="0" err="1" smtClean="0"/>
              <a:t>незавершенка</a:t>
            </a:r>
            <a:endParaRPr lang="ru-RU" sz="2000" dirty="0"/>
          </a:p>
        </p:txBody>
      </p:sp>
      <p:sp>
        <p:nvSpPr>
          <p:cNvPr id="6" name="Прямоугольник 5"/>
          <p:cNvSpPr/>
          <p:nvPr/>
        </p:nvSpPr>
        <p:spPr>
          <a:xfrm>
            <a:off x="1142817" y="1285861"/>
            <a:ext cx="10000018" cy="369332"/>
          </a:xfrm>
          <a:prstGeom prst="rect">
            <a:avLst/>
          </a:prstGeom>
        </p:spPr>
        <p:txBody>
          <a:bodyPr wrap="square">
            <a:spAutoFit/>
          </a:bodyPr>
          <a:lstStyle/>
          <a:p>
            <a:r>
              <a:rPr lang="ru-RU" b="1" dirty="0" smtClean="0"/>
              <a:t>Определение ВАС РФ от 25.10.2013 N ВАС-14378/13 по делу N А12-16147/2012</a:t>
            </a:r>
          </a:p>
        </p:txBody>
      </p:sp>
      <p:pic>
        <p:nvPicPr>
          <p:cNvPr id="8194" name="Picture 2"/>
          <p:cNvPicPr>
            <a:picLocks noChangeAspect="1" noChangeArrowheads="1"/>
          </p:cNvPicPr>
          <p:nvPr/>
        </p:nvPicPr>
        <p:blipFill>
          <a:blip r:embed="rId2" cstate="print"/>
          <a:srcRect/>
          <a:stretch>
            <a:fillRect/>
          </a:stretch>
        </p:blipFill>
        <p:spPr bwMode="auto">
          <a:xfrm>
            <a:off x="1047578" y="2285992"/>
            <a:ext cx="10285733" cy="222312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142817" y="928670"/>
            <a:ext cx="7399783" cy="400110"/>
          </a:xfrm>
          <a:prstGeom prst="rect">
            <a:avLst/>
          </a:prstGeom>
        </p:spPr>
        <p:txBody>
          <a:bodyPr wrap="none">
            <a:spAutoFit/>
          </a:bodyPr>
          <a:lstStyle/>
          <a:p>
            <a:r>
              <a:rPr lang="ru-RU" sz="2000" b="1" dirty="0" smtClean="0"/>
              <a:t>Доход от реализации или </a:t>
            </a:r>
            <a:r>
              <a:rPr lang="ru-RU" sz="2000" b="1" dirty="0" err="1" smtClean="0"/>
              <a:t>внереализационный</a:t>
            </a:r>
            <a:r>
              <a:rPr lang="ru-RU" sz="2000" b="1" dirty="0" smtClean="0"/>
              <a:t> доход? </a:t>
            </a:r>
            <a:endParaRPr lang="ru-RU" sz="2000" dirty="0"/>
          </a:p>
        </p:txBody>
      </p:sp>
      <p:sp>
        <p:nvSpPr>
          <p:cNvPr id="7" name="Прямоугольник 6"/>
          <p:cNvSpPr/>
          <p:nvPr/>
        </p:nvSpPr>
        <p:spPr>
          <a:xfrm>
            <a:off x="952340" y="4857760"/>
            <a:ext cx="10190495" cy="369332"/>
          </a:xfrm>
          <a:prstGeom prst="rect">
            <a:avLst/>
          </a:prstGeom>
        </p:spPr>
        <p:txBody>
          <a:bodyPr wrap="square">
            <a:spAutoFit/>
          </a:bodyPr>
          <a:lstStyle/>
          <a:p>
            <a:r>
              <a:rPr lang="ru-RU" b="1" dirty="0" smtClean="0"/>
              <a:t>Письмо Минфина РФ от 07.02.2011 N 03-03-06/1/74</a:t>
            </a:r>
          </a:p>
        </p:txBody>
      </p:sp>
      <p:pic>
        <p:nvPicPr>
          <p:cNvPr id="7170" name="Picture 2"/>
          <p:cNvPicPr>
            <a:picLocks noChangeAspect="1" noChangeArrowheads="1"/>
          </p:cNvPicPr>
          <p:nvPr/>
        </p:nvPicPr>
        <p:blipFill>
          <a:blip r:embed="rId2" cstate="print"/>
          <a:srcRect/>
          <a:stretch>
            <a:fillRect/>
          </a:stretch>
        </p:blipFill>
        <p:spPr bwMode="auto">
          <a:xfrm>
            <a:off x="761864" y="2285992"/>
            <a:ext cx="10761924" cy="1536700"/>
          </a:xfrm>
          <a:prstGeom prst="rect">
            <a:avLst/>
          </a:prstGeom>
          <a:noFill/>
          <a:ln w="9525">
            <a:noFill/>
            <a:miter lim="800000"/>
            <a:headEnd/>
            <a:tailEnd/>
          </a:ln>
          <a:effectLst/>
        </p:spPr>
      </p:pic>
      <p:sp>
        <p:nvSpPr>
          <p:cNvPr id="8" name="Прямоугольник 7"/>
          <p:cNvSpPr/>
          <p:nvPr/>
        </p:nvSpPr>
        <p:spPr>
          <a:xfrm>
            <a:off x="6666636" y="142852"/>
            <a:ext cx="2624436" cy="369332"/>
          </a:xfrm>
          <a:prstGeom prst="rect">
            <a:avLst/>
          </a:prstGeom>
        </p:spPr>
        <p:txBody>
          <a:bodyPr wrap="none">
            <a:spAutoFit/>
          </a:bodyPr>
          <a:lstStyle/>
          <a:p>
            <a:r>
              <a:rPr lang="ru-RU" b="1" dirty="0" smtClean="0">
                <a:solidFill>
                  <a:schemeClr val="bg1"/>
                </a:solidFill>
              </a:rPr>
              <a:t>Отражение доходов</a:t>
            </a:r>
            <a:endParaRPr lang="ru-RU" dirty="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8" y="928670"/>
            <a:ext cx="9523827" cy="400110"/>
          </a:xfrm>
          <a:prstGeom prst="rect">
            <a:avLst/>
          </a:prstGeom>
        </p:spPr>
        <p:txBody>
          <a:bodyPr wrap="square">
            <a:spAutoFit/>
          </a:bodyPr>
          <a:lstStyle/>
          <a:p>
            <a:r>
              <a:rPr lang="ru-RU" sz="2000" b="1" dirty="0" smtClean="0"/>
              <a:t>А что с НДС?</a:t>
            </a:r>
            <a:endParaRPr lang="ru-RU" sz="2000" dirty="0"/>
          </a:p>
        </p:txBody>
      </p:sp>
      <p:sp>
        <p:nvSpPr>
          <p:cNvPr id="6" name="Прямоугольник 5"/>
          <p:cNvSpPr/>
          <p:nvPr/>
        </p:nvSpPr>
        <p:spPr>
          <a:xfrm>
            <a:off x="911305" y="5085185"/>
            <a:ext cx="10571448" cy="646331"/>
          </a:xfrm>
          <a:prstGeom prst="rect">
            <a:avLst/>
          </a:prstGeom>
        </p:spPr>
        <p:txBody>
          <a:bodyPr wrap="square">
            <a:spAutoFit/>
          </a:bodyPr>
          <a:lstStyle/>
          <a:p>
            <a:r>
              <a:rPr lang="ru-RU" b="1" dirty="0" smtClean="0"/>
              <a:t>Определение Верховного Суда РФ от 18.09.2017 N 305-КГ17-12166 по делу N А41-72870/16</a:t>
            </a:r>
          </a:p>
        </p:txBody>
      </p:sp>
      <p:sp>
        <p:nvSpPr>
          <p:cNvPr id="7" name="Прямоугольник 6"/>
          <p:cNvSpPr/>
          <p:nvPr/>
        </p:nvSpPr>
        <p:spPr>
          <a:xfrm>
            <a:off x="1047579" y="500042"/>
            <a:ext cx="1864613" cy="400110"/>
          </a:xfrm>
          <a:prstGeom prst="rect">
            <a:avLst/>
          </a:prstGeom>
        </p:spPr>
        <p:txBody>
          <a:bodyPr wrap="none">
            <a:spAutoFit/>
          </a:bodyPr>
          <a:lstStyle/>
          <a:p>
            <a:r>
              <a:rPr lang="ru-RU" sz="2000" b="1" dirty="0" smtClean="0"/>
              <a:t>Из зала суда</a:t>
            </a:r>
            <a:endParaRPr lang="ru-RU" sz="2000" dirty="0"/>
          </a:p>
        </p:txBody>
      </p:sp>
      <p:pic>
        <p:nvPicPr>
          <p:cNvPr id="67586" name="Picture 2"/>
          <p:cNvPicPr>
            <a:picLocks noChangeAspect="1" noChangeArrowheads="1"/>
          </p:cNvPicPr>
          <p:nvPr/>
        </p:nvPicPr>
        <p:blipFill>
          <a:blip r:embed="rId2" cstate="print"/>
          <a:srcRect/>
          <a:stretch>
            <a:fillRect/>
          </a:stretch>
        </p:blipFill>
        <p:spPr bwMode="auto">
          <a:xfrm>
            <a:off x="857102" y="1812926"/>
            <a:ext cx="10476209" cy="30562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8" y="928670"/>
            <a:ext cx="9523827" cy="400110"/>
          </a:xfrm>
          <a:prstGeom prst="rect">
            <a:avLst/>
          </a:prstGeom>
        </p:spPr>
        <p:txBody>
          <a:bodyPr wrap="square">
            <a:spAutoFit/>
          </a:bodyPr>
          <a:lstStyle/>
          <a:p>
            <a:r>
              <a:rPr lang="ru-RU" sz="2000" b="1" dirty="0" smtClean="0"/>
              <a:t>А что с НДС? Чем дальше, тем… интереснее</a:t>
            </a:r>
            <a:endParaRPr lang="ru-RU" sz="2000" dirty="0"/>
          </a:p>
        </p:txBody>
      </p:sp>
      <p:sp>
        <p:nvSpPr>
          <p:cNvPr id="7" name="Прямоугольник 6"/>
          <p:cNvSpPr/>
          <p:nvPr/>
        </p:nvSpPr>
        <p:spPr>
          <a:xfrm>
            <a:off x="1047579" y="500042"/>
            <a:ext cx="1864613" cy="400110"/>
          </a:xfrm>
          <a:prstGeom prst="rect">
            <a:avLst/>
          </a:prstGeom>
        </p:spPr>
        <p:txBody>
          <a:bodyPr wrap="none">
            <a:spAutoFit/>
          </a:bodyPr>
          <a:lstStyle/>
          <a:p>
            <a:r>
              <a:rPr lang="ru-RU" sz="2000" b="1" dirty="0" smtClean="0"/>
              <a:t>Из зала суда</a:t>
            </a:r>
            <a:endParaRPr lang="ru-RU" sz="2000" dirty="0"/>
          </a:p>
        </p:txBody>
      </p:sp>
      <p:pic>
        <p:nvPicPr>
          <p:cNvPr id="68610" name="Picture 2"/>
          <p:cNvPicPr>
            <a:picLocks noChangeAspect="1" noChangeArrowheads="1"/>
          </p:cNvPicPr>
          <p:nvPr/>
        </p:nvPicPr>
        <p:blipFill>
          <a:blip r:embed="rId2" cstate="print"/>
          <a:srcRect/>
          <a:stretch>
            <a:fillRect/>
          </a:stretch>
        </p:blipFill>
        <p:spPr bwMode="auto">
          <a:xfrm>
            <a:off x="857102" y="1428736"/>
            <a:ext cx="10380971" cy="3786214"/>
          </a:xfrm>
          <a:prstGeom prst="rect">
            <a:avLst/>
          </a:prstGeom>
          <a:noFill/>
          <a:ln w="9525">
            <a:noFill/>
            <a:miter lim="800000"/>
            <a:headEnd/>
            <a:tailEnd/>
          </a:ln>
          <a:effectLst/>
        </p:spPr>
      </p:pic>
      <p:sp>
        <p:nvSpPr>
          <p:cNvPr id="8" name="Прямоугольник 7"/>
          <p:cNvSpPr/>
          <p:nvPr/>
        </p:nvSpPr>
        <p:spPr>
          <a:xfrm>
            <a:off x="952340" y="5357827"/>
            <a:ext cx="9904780" cy="646331"/>
          </a:xfrm>
          <a:prstGeom prst="rect">
            <a:avLst/>
          </a:prstGeom>
        </p:spPr>
        <p:txBody>
          <a:bodyPr wrap="square">
            <a:spAutoFit/>
          </a:bodyPr>
          <a:lstStyle/>
          <a:p>
            <a:r>
              <a:rPr lang="ru-RU" b="1" dirty="0" smtClean="0"/>
              <a:t>Постановление Арбитражного суда Московского округа от 12.01.2016 N Ф05-18582/2015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8" y="928670"/>
            <a:ext cx="9523827" cy="400110"/>
          </a:xfrm>
          <a:prstGeom prst="rect">
            <a:avLst/>
          </a:prstGeom>
        </p:spPr>
        <p:txBody>
          <a:bodyPr wrap="square">
            <a:spAutoFit/>
          </a:bodyPr>
          <a:lstStyle/>
          <a:p>
            <a:r>
              <a:rPr lang="ru-RU" sz="2000" b="1" dirty="0" smtClean="0"/>
              <a:t>А что с НДС? Чем дальше, тем… интереснее</a:t>
            </a:r>
            <a:endParaRPr lang="ru-RU" sz="2000" dirty="0"/>
          </a:p>
        </p:txBody>
      </p:sp>
      <p:sp>
        <p:nvSpPr>
          <p:cNvPr id="7" name="Прямоугольник 6"/>
          <p:cNvSpPr/>
          <p:nvPr/>
        </p:nvSpPr>
        <p:spPr>
          <a:xfrm>
            <a:off x="1047579" y="500042"/>
            <a:ext cx="1864613" cy="400110"/>
          </a:xfrm>
          <a:prstGeom prst="rect">
            <a:avLst/>
          </a:prstGeom>
        </p:spPr>
        <p:txBody>
          <a:bodyPr wrap="none">
            <a:spAutoFit/>
          </a:bodyPr>
          <a:lstStyle/>
          <a:p>
            <a:r>
              <a:rPr lang="ru-RU" sz="2000" b="1" dirty="0" smtClean="0"/>
              <a:t>Из зала суда</a:t>
            </a:r>
            <a:endParaRPr lang="ru-RU" sz="2000" dirty="0"/>
          </a:p>
        </p:txBody>
      </p:sp>
      <p:sp>
        <p:nvSpPr>
          <p:cNvPr id="8" name="Прямоугольник 7"/>
          <p:cNvSpPr/>
          <p:nvPr/>
        </p:nvSpPr>
        <p:spPr>
          <a:xfrm>
            <a:off x="857102" y="5357827"/>
            <a:ext cx="9904780" cy="646331"/>
          </a:xfrm>
          <a:prstGeom prst="rect">
            <a:avLst/>
          </a:prstGeom>
        </p:spPr>
        <p:txBody>
          <a:bodyPr wrap="square">
            <a:spAutoFit/>
          </a:bodyPr>
          <a:lstStyle/>
          <a:p>
            <a:r>
              <a:rPr lang="ru-RU" b="1" dirty="0" smtClean="0"/>
              <a:t>Постановление Арбитражного суда Московского округа от 12.01.2016 N Ф05-18582/2015 </a:t>
            </a:r>
          </a:p>
        </p:txBody>
      </p:sp>
      <p:pic>
        <p:nvPicPr>
          <p:cNvPr id="69634" name="Picture 2"/>
          <p:cNvPicPr>
            <a:picLocks noChangeAspect="1" noChangeArrowheads="1"/>
          </p:cNvPicPr>
          <p:nvPr/>
        </p:nvPicPr>
        <p:blipFill>
          <a:blip r:embed="rId2" cstate="print"/>
          <a:srcRect/>
          <a:stretch>
            <a:fillRect/>
          </a:stretch>
        </p:blipFill>
        <p:spPr bwMode="auto">
          <a:xfrm>
            <a:off x="857102" y="1428736"/>
            <a:ext cx="10571448"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8" y="928670"/>
            <a:ext cx="9523827" cy="400110"/>
          </a:xfrm>
          <a:prstGeom prst="rect">
            <a:avLst/>
          </a:prstGeom>
        </p:spPr>
        <p:txBody>
          <a:bodyPr wrap="square">
            <a:spAutoFit/>
          </a:bodyPr>
          <a:lstStyle/>
          <a:p>
            <a:r>
              <a:rPr lang="ru-RU" sz="2000" b="1" dirty="0" smtClean="0"/>
              <a:t>А что с НДС? Чем дальше, тем… интереснее</a:t>
            </a:r>
            <a:endParaRPr lang="ru-RU" sz="2000" dirty="0"/>
          </a:p>
        </p:txBody>
      </p:sp>
      <p:sp>
        <p:nvSpPr>
          <p:cNvPr id="7" name="Прямоугольник 6"/>
          <p:cNvSpPr/>
          <p:nvPr/>
        </p:nvSpPr>
        <p:spPr>
          <a:xfrm>
            <a:off x="1047579" y="500042"/>
            <a:ext cx="1864613" cy="400110"/>
          </a:xfrm>
          <a:prstGeom prst="rect">
            <a:avLst/>
          </a:prstGeom>
        </p:spPr>
        <p:txBody>
          <a:bodyPr wrap="none">
            <a:spAutoFit/>
          </a:bodyPr>
          <a:lstStyle/>
          <a:p>
            <a:r>
              <a:rPr lang="ru-RU" sz="2000" b="1" dirty="0" smtClean="0"/>
              <a:t>Из зала суда</a:t>
            </a:r>
            <a:endParaRPr lang="ru-RU" sz="2000" dirty="0"/>
          </a:p>
        </p:txBody>
      </p:sp>
      <p:sp>
        <p:nvSpPr>
          <p:cNvPr id="8" name="Прямоугольник 7"/>
          <p:cNvSpPr/>
          <p:nvPr/>
        </p:nvSpPr>
        <p:spPr>
          <a:xfrm>
            <a:off x="857102" y="5357827"/>
            <a:ext cx="9904780" cy="646331"/>
          </a:xfrm>
          <a:prstGeom prst="rect">
            <a:avLst/>
          </a:prstGeom>
        </p:spPr>
        <p:txBody>
          <a:bodyPr wrap="square">
            <a:spAutoFit/>
          </a:bodyPr>
          <a:lstStyle/>
          <a:p>
            <a:r>
              <a:rPr lang="ru-RU" b="1" dirty="0" smtClean="0"/>
              <a:t>Постановление Арбитражного суда Московского округа от 12.01.2016 N Ф05-18582/2015 </a:t>
            </a:r>
          </a:p>
        </p:txBody>
      </p:sp>
      <p:pic>
        <p:nvPicPr>
          <p:cNvPr id="70658" name="Picture 2"/>
          <p:cNvPicPr>
            <a:picLocks noChangeAspect="1" noChangeArrowheads="1"/>
          </p:cNvPicPr>
          <p:nvPr/>
        </p:nvPicPr>
        <p:blipFill>
          <a:blip r:embed="rId2" cstate="print"/>
          <a:srcRect/>
          <a:stretch>
            <a:fillRect/>
          </a:stretch>
        </p:blipFill>
        <p:spPr bwMode="auto">
          <a:xfrm>
            <a:off x="857102" y="1556792"/>
            <a:ext cx="10494688" cy="36724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47578" y="928670"/>
            <a:ext cx="9523827" cy="400110"/>
          </a:xfrm>
          <a:prstGeom prst="rect">
            <a:avLst/>
          </a:prstGeom>
        </p:spPr>
        <p:txBody>
          <a:bodyPr wrap="square">
            <a:spAutoFit/>
          </a:bodyPr>
          <a:lstStyle/>
          <a:p>
            <a:r>
              <a:rPr lang="ru-RU" sz="2000" b="1" dirty="0" smtClean="0"/>
              <a:t>А что с налогом на имущество? </a:t>
            </a:r>
            <a:endParaRPr lang="ru-RU" sz="2000" dirty="0"/>
          </a:p>
        </p:txBody>
      </p:sp>
      <p:sp>
        <p:nvSpPr>
          <p:cNvPr id="8" name="Прямоугольник 7"/>
          <p:cNvSpPr/>
          <p:nvPr/>
        </p:nvSpPr>
        <p:spPr>
          <a:xfrm>
            <a:off x="1047578" y="5214950"/>
            <a:ext cx="9904780" cy="369332"/>
          </a:xfrm>
          <a:prstGeom prst="rect">
            <a:avLst/>
          </a:prstGeom>
        </p:spPr>
        <p:txBody>
          <a:bodyPr wrap="square">
            <a:spAutoFit/>
          </a:bodyPr>
          <a:lstStyle/>
          <a:p>
            <a:r>
              <a:rPr lang="ru-RU" b="1" dirty="0" smtClean="0"/>
              <a:t>Письмо Минфина России от 08.12.2022 N 03-05-05-01/120262</a:t>
            </a:r>
          </a:p>
        </p:txBody>
      </p:sp>
      <p:sp>
        <p:nvSpPr>
          <p:cNvPr id="6" name="Прямоугольник 5"/>
          <p:cNvSpPr/>
          <p:nvPr/>
        </p:nvSpPr>
        <p:spPr>
          <a:xfrm>
            <a:off x="1047578" y="2143116"/>
            <a:ext cx="9904780" cy="1754326"/>
          </a:xfrm>
          <a:prstGeom prst="rect">
            <a:avLst/>
          </a:prstGeom>
        </p:spPr>
        <p:txBody>
          <a:bodyPr wrap="square">
            <a:spAutoFit/>
          </a:bodyPr>
          <a:lstStyle/>
          <a:p>
            <a:r>
              <a:rPr lang="ru-RU" dirty="0" smtClean="0"/>
              <a:t> …случае если капитальные вложения на неотделимые улучшения в арендованный объект недвижимого имущества по их завершении не возмещены арендодателем и учитываются в качестве основного средства на балансе арендатора, то налог на имущество организаций уплачивается арендатором до выбытия этого основного средства из состава основных средств в установленном </a:t>
            </a:r>
            <a:r>
              <a:rPr lang="ru-RU" dirty="0" smtClean="0">
                <a:hlinkClick r:id="rId2"/>
              </a:rPr>
              <a:t>ФСБУ 6/2020 порядке.</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1238056" y="2143117"/>
            <a:ext cx="9569286" cy="3508977"/>
          </a:xfrm>
        </p:spPr>
        <p:txBody>
          <a:bodyPr>
            <a:normAutofit/>
          </a:bodyPr>
          <a:lstStyle/>
          <a:p>
            <a:r>
              <a:rPr lang="ru-RU" sz="2000" dirty="0" smtClean="0"/>
              <a:t>особых условий  о переходе права собственности на товар,</a:t>
            </a:r>
          </a:p>
          <a:p>
            <a:r>
              <a:rPr lang="ru-RU" sz="2000" dirty="0" smtClean="0"/>
              <a:t>налоговые последствия</a:t>
            </a:r>
            <a:r>
              <a:rPr lang="en-US" sz="2000" dirty="0" smtClean="0"/>
              <a:t> </a:t>
            </a:r>
            <a:r>
              <a:rPr lang="ru-RU" sz="2000" dirty="0" smtClean="0"/>
              <a:t>условия о цене договора, в т.ч. НДС</a:t>
            </a:r>
          </a:p>
          <a:p>
            <a:r>
              <a:rPr lang="ru-RU" sz="2000" dirty="0" smtClean="0"/>
              <a:t>о перечислении аванса, в том числе при ликвидации поставщика</a:t>
            </a:r>
          </a:p>
          <a:p>
            <a:r>
              <a:rPr lang="ru-RU" sz="2000" dirty="0" smtClean="0"/>
              <a:t>о возмещении расходов на доставку,</a:t>
            </a:r>
          </a:p>
          <a:p>
            <a:r>
              <a:rPr lang="ru-RU" sz="2000" dirty="0" smtClean="0"/>
              <a:t>об изменении стоимости ранее отгруженного товара,</a:t>
            </a:r>
          </a:p>
          <a:p>
            <a:r>
              <a:rPr lang="ru-RU" sz="2000" dirty="0" smtClean="0"/>
              <a:t>предоставлении скидки или премии,</a:t>
            </a:r>
          </a:p>
          <a:p>
            <a:r>
              <a:rPr lang="ru-RU" sz="2000" dirty="0" smtClean="0"/>
              <a:t>об отсрочке платежа</a:t>
            </a:r>
          </a:p>
          <a:p>
            <a:endParaRPr lang="ru-RU" dirty="0"/>
          </a:p>
        </p:txBody>
      </p:sp>
      <p:sp>
        <p:nvSpPr>
          <p:cNvPr id="5" name="Заголовок 4"/>
          <p:cNvSpPr>
            <a:spLocks noGrp="1"/>
          </p:cNvSpPr>
          <p:nvPr>
            <p:ph type="title"/>
          </p:nvPr>
        </p:nvSpPr>
        <p:spPr>
          <a:xfrm>
            <a:off x="1295298" y="1988840"/>
            <a:ext cx="9365106" cy="1143000"/>
          </a:xfrm>
        </p:spPr>
        <p:txBody>
          <a:bodyPr>
            <a:noAutofit/>
          </a:bodyPr>
          <a:lstStyle/>
          <a:p>
            <a:r>
              <a:rPr lang="ru-RU" sz="2800" b="1" dirty="0" smtClean="0">
                <a:solidFill>
                  <a:schemeClr val="tx1"/>
                </a:solidFill>
              </a:rPr>
              <a:t>2. Договор поставки.</a:t>
            </a:r>
            <a:br>
              <a:rPr lang="ru-RU" sz="2800" b="1" dirty="0" smtClean="0">
                <a:solidFill>
                  <a:schemeClr val="tx1"/>
                </a:solidFill>
              </a:rPr>
            </a:br>
            <a:r>
              <a:rPr lang="ru-RU" sz="2800" b="1" dirty="0" smtClean="0">
                <a:solidFill>
                  <a:schemeClr val="tx1"/>
                </a:solidFill>
              </a:rPr>
              <a:t>Налоговые последствия</a:t>
            </a:r>
            <a:br>
              <a:rPr lang="ru-RU" sz="2800" b="1" dirty="0" smtClean="0">
                <a:solidFill>
                  <a:schemeClr val="tx1"/>
                </a:solidFill>
              </a:rPr>
            </a:br>
            <a:r>
              <a:rPr lang="en-US" sz="2800" b="1" dirty="0" smtClean="0">
                <a:solidFill>
                  <a:schemeClr val="tx1"/>
                </a:solidFill>
              </a:rPr>
              <a:t/>
            </a:r>
            <a:br>
              <a:rPr lang="en-US" sz="2800" b="1" dirty="0" smtClean="0">
                <a:solidFill>
                  <a:schemeClr val="tx1"/>
                </a:solidFill>
              </a:rPr>
            </a:br>
            <a:r>
              <a:rPr lang="ru-RU" sz="3200" dirty="0" smtClean="0">
                <a:solidFill>
                  <a:schemeClr val="tx1"/>
                </a:solidFill>
              </a:rPr>
              <a:t/>
            </a:r>
            <a:br>
              <a:rPr lang="ru-RU" sz="3200" dirty="0" smtClean="0">
                <a:solidFill>
                  <a:schemeClr val="tx1"/>
                </a:solidFill>
              </a:rPr>
            </a:br>
            <a:endParaRPr lang="ru-RU" sz="3200" dirty="0">
              <a:solidFill>
                <a:schemeClr val="tx1"/>
              </a:solidFill>
            </a:endParaRPr>
          </a:p>
        </p:txBody>
      </p:sp>
    </p:spTree>
    <p:extLst>
      <p:ext uri="{BB962C8B-B14F-4D97-AF65-F5344CB8AC3E}">
        <p14:creationId xmlns:p14="http://schemas.microsoft.com/office/powerpoint/2010/main" val="194078295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2654" y="0"/>
            <a:ext cx="9365106" cy="1143000"/>
          </a:xfrm>
        </p:spPr>
        <p:txBody>
          <a:bodyPr>
            <a:normAutofit/>
          </a:bodyPr>
          <a:lstStyle/>
          <a:p>
            <a:r>
              <a:rPr lang="ru-RU" sz="2400" b="1" dirty="0" smtClean="0">
                <a:solidFill>
                  <a:schemeClr val="tx1"/>
                </a:solidFill>
              </a:rPr>
              <a:t>Особые условия перехода права собственности</a:t>
            </a:r>
            <a:endParaRPr lang="ru-RU" sz="2400" b="1" dirty="0">
              <a:solidFill>
                <a:schemeClr val="tx1"/>
              </a:solidFill>
            </a:endParaRPr>
          </a:p>
        </p:txBody>
      </p:sp>
      <p:pic>
        <p:nvPicPr>
          <p:cNvPr id="28674" name="Picture 2"/>
          <p:cNvPicPr>
            <a:picLocks noGrp="1" noChangeAspect="1" noChangeArrowheads="1"/>
          </p:cNvPicPr>
          <p:nvPr>
            <p:ph idx="1"/>
          </p:nvPr>
        </p:nvPicPr>
        <p:blipFill>
          <a:blip r:embed="rId2" cstate="print"/>
          <a:srcRect/>
          <a:stretch>
            <a:fillRect/>
          </a:stretch>
        </p:blipFill>
        <p:spPr bwMode="auto">
          <a:xfrm>
            <a:off x="857102" y="1484784"/>
            <a:ext cx="10476209" cy="1872208"/>
          </a:xfrm>
          <a:prstGeom prst="rect">
            <a:avLst/>
          </a:prstGeom>
          <a:noFill/>
          <a:ln w="9525">
            <a:noFill/>
            <a:miter lim="800000"/>
            <a:headEnd/>
            <a:tailEnd/>
          </a:ln>
          <a:effectLst/>
        </p:spPr>
      </p:pic>
      <p:sp>
        <p:nvSpPr>
          <p:cNvPr id="5" name="Прямоугольник 4"/>
          <p:cNvSpPr/>
          <p:nvPr/>
        </p:nvSpPr>
        <p:spPr>
          <a:xfrm>
            <a:off x="1007304" y="3789040"/>
            <a:ext cx="10175806" cy="1200329"/>
          </a:xfrm>
          <a:prstGeom prst="rect">
            <a:avLst/>
          </a:prstGeom>
        </p:spPr>
        <p:txBody>
          <a:bodyPr wrap="square">
            <a:spAutoFit/>
          </a:bodyPr>
          <a:lstStyle/>
          <a:p>
            <a:r>
              <a:rPr lang="ru-RU" b="1" dirty="0" smtClean="0"/>
              <a:t>Информационное письмо Президиума ВАС РФ от 22.12.2005 </a:t>
            </a:r>
          </a:p>
          <a:p>
            <a:r>
              <a:rPr lang="ru-RU" b="1" dirty="0" smtClean="0"/>
              <a:t>N 98 &lt;Обзор практики разрешения арбитражными судами дел, связанных с применением отдельных положений главы 25 Налогового кодекса Российской Федерации&gt;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578" y="332656"/>
            <a:ext cx="9365106" cy="1143000"/>
          </a:xfrm>
        </p:spPr>
        <p:txBody>
          <a:bodyPr>
            <a:normAutofit/>
          </a:bodyPr>
          <a:lstStyle/>
          <a:p>
            <a:r>
              <a:rPr lang="ru-RU" sz="2400" b="1" dirty="0" smtClean="0">
                <a:solidFill>
                  <a:schemeClr val="tx1"/>
                </a:solidFill>
              </a:rPr>
              <a:t>Особые условия перехода права собственности</a:t>
            </a:r>
            <a:endParaRPr lang="ru-RU" sz="2400" b="1" dirty="0">
              <a:solidFill>
                <a:schemeClr val="tx1"/>
              </a:solidFill>
            </a:endParaRPr>
          </a:p>
        </p:txBody>
      </p:sp>
      <p:sp>
        <p:nvSpPr>
          <p:cNvPr id="5" name="Прямоугольник 4"/>
          <p:cNvSpPr/>
          <p:nvPr/>
        </p:nvSpPr>
        <p:spPr>
          <a:xfrm>
            <a:off x="1047578" y="2143117"/>
            <a:ext cx="9904780" cy="2031325"/>
          </a:xfrm>
          <a:prstGeom prst="rect">
            <a:avLst/>
          </a:prstGeom>
          <a:ln>
            <a:solidFill>
              <a:schemeClr val="accent1"/>
            </a:solidFill>
          </a:ln>
        </p:spPr>
        <p:txBody>
          <a:bodyPr wrap="square">
            <a:spAutoFit/>
          </a:bodyPr>
          <a:lstStyle/>
          <a:p>
            <a:r>
              <a:rPr lang="ru-RU" dirty="0" smtClean="0"/>
              <a:t>В договоре недостаточно прописать условие о переходе права собственности по моменту оплаты - очень важно, чтобы в нем четко прослеживалось условие о возможности (праве) контроля продавцом за сохранностью этого товара у покупателя (тем более, об исполнении этого условия). При отсутствии такого условия избирать заключение такой формы договора рискованно из-за большой вероятности доначисления проверяющими налога на прибыль по моменту передачи товара.</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578" y="571480"/>
            <a:ext cx="9365106" cy="1143000"/>
          </a:xfrm>
        </p:spPr>
        <p:txBody>
          <a:bodyPr>
            <a:normAutofit/>
          </a:bodyPr>
          <a:lstStyle/>
          <a:p>
            <a:r>
              <a:rPr lang="ru-RU" sz="2400" b="1" dirty="0" smtClean="0">
                <a:solidFill>
                  <a:schemeClr val="tx1"/>
                </a:solidFill>
              </a:rPr>
              <a:t>Цена в договоре</a:t>
            </a:r>
          </a:p>
        </p:txBody>
      </p:sp>
      <p:sp>
        <p:nvSpPr>
          <p:cNvPr id="4" name="Прямоугольник 3"/>
          <p:cNvSpPr/>
          <p:nvPr/>
        </p:nvSpPr>
        <p:spPr>
          <a:xfrm>
            <a:off x="1103302" y="1844824"/>
            <a:ext cx="10079808" cy="3139321"/>
          </a:xfrm>
          <a:prstGeom prst="rect">
            <a:avLst/>
          </a:prstGeom>
        </p:spPr>
        <p:txBody>
          <a:bodyPr wrap="square">
            <a:spAutoFit/>
          </a:bodyPr>
          <a:lstStyle/>
          <a:p>
            <a:pPr algn="just" fontAlgn="auto">
              <a:spcAft>
                <a:spcPts val="0"/>
              </a:spcAft>
              <a:buFont typeface="Arial" panose="020B0604020202020204" pitchFamily="34" charset="0"/>
              <a:buNone/>
              <a:defRPr/>
            </a:pPr>
            <a:r>
              <a:rPr lang="ru-RU" dirty="0" smtClean="0"/>
              <a:t>Без согласованного условия о цене лишь несколько договоров по закону признаются не заключенными. Это:</a:t>
            </a:r>
          </a:p>
          <a:p>
            <a:pPr algn="just" fontAlgn="auto">
              <a:spcAft>
                <a:spcPts val="0"/>
              </a:spcAft>
              <a:buFont typeface="Arial" pitchFamily="34" charset="0"/>
              <a:buChar char="•"/>
              <a:defRPr/>
            </a:pPr>
            <a:r>
              <a:rPr lang="ru-RU" dirty="0" smtClean="0"/>
              <a:t>продажа и аренда недвижимости (ст. 555, 654 ГК РФ)</a:t>
            </a:r>
          </a:p>
          <a:p>
            <a:pPr algn="just" fontAlgn="auto">
              <a:spcAft>
                <a:spcPts val="0"/>
              </a:spcAft>
              <a:buFont typeface="Arial" pitchFamily="34" charset="0"/>
              <a:buChar char="•"/>
              <a:defRPr/>
            </a:pPr>
            <a:r>
              <a:rPr lang="ru-RU" dirty="0" smtClean="0"/>
              <a:t>возмездный договор об отчуждении исключительного права (п.3 ст. 1234 ГК РФ);</a:t>
            </a:r>
          </a:p>
          <a:p>
            <a:pPr algn="just" fontAlgn="auto">
              <a:spcAft>
                <a:spcPts val="0"/>
              </a:spcAft>
              <a:buFont typeface="Arial" pitchFamily="34" charset="0"/>
              <a:buChar char="•"/>
              <a:defRPr/>
            </a:pPr>
            <a:r>
              <a:rPr lang="ru-RU" dirty="0" smtClean="0"/>
              <a:t>возмездный лицензионный договор (п.5 ст. 1235 ГК РФ)</a:t>
            </a:r>
          </a:p>
          <a:p>
            <a:pPr algn="just" fontAlgn="auto">
              <a:spcAft>
                <a:spcPts val="0"/>
              </a:spcAft>
              <a:defRPr/>
            </a:pPr>
            <a:endParaRPr lang="en-US" dirty="0" smtClean="0"/>
          </a:p>
          <a:p>
            <a:pPr algn="just" fontAlgn="auto">
              <a:spcAft>
                <a:spcPts val="0"/>
              </a:spcAft>
              <a:defRPr/>
            </a:pPr>
            <a:r>
              <a:rPr lang="ru-RU" dirty="0" smtClean="0"/>
              <a:t>В прочих случаях, если стороны не согласовали цену договора и способы ее определения, применяется универсальное правило – оплата производится по цене, которая при сравнимых обстоятельствах обычно взимается за аналогичные товары, работы или услуги  (п. 3 ст. 424 ГК РФ).</a:t>
            </a:r>
          </a:p>
          <a:p>
            <a:pPr algn="just" fontAlgn="auto">
              <a:spcAft>
                <a:spcPts val="0"/>
              </a:spcAft>
              <a:buFont typeface="Arial" panose="020B0604020202020204" pitchFamily="34" charset="0"/>
              <a:buNone/>
              <a:defRPr/>
            </a:pPr>
            <a:r>
              <a:rPr lang="ru-RU" b="1" dirty="0" smtClean="0"/>
              <a:t>Но зафиксировать цену в договоре важно для бухгалтерских и налоговых целей!</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0670" y="188640"/>
            <a:ext cx="9365106" cy="1143000"/>
          </a:xfrm>
        </p:spPr>
        <p:txBody>
          <a:bodyPr>
            <a:normAutofit/>
          </a:bodyPr>
          <a:lstStyle/>
          <a:p>
            <a:r>
              <a:rPr lang="ru-RU" sz="2400" b="1" dirty="0" smtClean="0">
                <a:solidFill>
                  <a:schemeClr val="tx1"/>
                </a:solidFill>
              </a:rPr>
              <a:t>Цена в договоре</a:t>
            </a:r>
            <a:r>
              <a:rPr lang="en-US" sz="2400" b="1" dirty="0" smtClean="0">
                <a:solidFill>
                  <a:schemeClr val="tx1"/>
                </a:solidFill>
              </a:rPr>
              <a:t>.</a:t>
            </a:r>
            <a:r>
              <a:rPr lang="ru-RU" sz="2400" dirty="0" smtClean="0">
                <a:solidFill>
                  <a:schemeClr val="tx1"/>
                </a:solidFill>
                <a:latin typeface="Calibri" pitchFamily="34" charset="0"/>
              </a:rPr>
              <a:t> </a:t>
            </a:r>
            <a:r>
              <a:rPr lang="ru-RU" sz="2400" b="1" dirty="0" smtClean="0">
                <a:solidFill>
                  <a:schemeClr val="tx1"/>
                </a:solidFill>
              </a:rPr>
              <a:t>Когда НДС стороны не предъявляют</a:t>
            </a:r>
          </a:p>
        </p:txBody>
      </p:sp>
      <p:graphicFrame>
        <p:nvGraphicFramePr>
          <p:cNvPr id="5" name="Схема 4"/>
          <p:cNvGraphicFramePr/>
          <p:nvPr/>
        </p:nvGraphicFramePr>
        <p:xfrm>
          <a:off x="-240673" y="2060848"/>
          <a:ext cx="1243108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7533</TotalTime>
  <Words>5485</Words>
  <Application>Microsoft Office PowerPoint</Application>
  <PresentationFormat>Произвольный</PresentationFormat>
  <Paragraphs>735</Paragraphs>
  <Slides>228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228</vt:i4>
      </vt:variant>
    </vt:vector>
  </HeadingPairs>
  <TitlesOfParts>
    <vt:vector size="229" baseType="lpstr">
      <vt:lpstr>Остин</vt:lpstr>
      <vt:lpstr>Условия хозяйственных договоров через призму налоговых последствий</vt:lpstr>
      <vt:lpstr>Программа</vt:lpstr>
      <vt:lpstr>Программа</vt:lpstr>
      <vt:lpstr>Договоры аренды</vt:lpstr>
      <vt:lpstr>Учет у арендодателя и арендатора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Учет у арендодателя и арендатора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Учет у арендодателя и арендатора</vt:lpstr>
      <vt:lpstr>Презентация PowerPoint</vt:lpstr>
      <vt:lpstr>Презентация PowerPoint</vt:lpstr>
      <vt:lpstr>Презентация PowerPoint</vt:lpstr>
      <vt:lpstr>Презентация PowerPoint</vt:lpstr>
      <vt:lpstr>Учет у арендодателя и арендатора</vt:lpstr>
      <vt:lpstr>Презентация PowerPoint</vt:lpstr>
      <vt:lpstr>Презентация PowerPoint</vt:lpstr>
      <vt:lpstr>Презентация PowerPoint</vt:lpstr>
      <vt:lpstr>Презентация PowerPoint</vt:lpstr>
      <vt:lpstr>Презентация PowerPoint</vt:lpstr>
      <vt:lpstr>Градостроительный кодекс</vt:lpstr>
      <vt:lpstr>Презентация PowerPoint</vt:lpstr>
      <vt:lpstr>Чем ремонт основного средства отличается от реконструкции </vt:lpstr>
      <vt:lpstr>Чем ремонт основного средства отличается от реконструкции </vt:lpstr>
      <vt:lpstr>Презентация PowerPoint</vt:lpstr>
      <vt:lpstr>Презентация PowerPoint</vt:lpstr>
      <vt:lpstr>Учет у арендодателя и арендатора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Договор поставки. Налоговые последствия   </vt:lpstr>
      <vt:lpstr>Особые условия перехода права собственности</vt:lpstr>
      <vt:lpstr>Особые условия перехода права собственности</vt:lpstr>
      <vt:lpstr>Цена в договоре</vt:lpstr>
      <vt:lpstr>Цена в договоре. Когда НДС стороны не предъявляют</vt:lpstr>
      <vt:lpstr>Цена в договоре. Как сформулировать условия об НДС, в том числе налоговыми агентами</vt:lpstr>
      <vt:lpstr>Цена в договоре. Как сформулировать условия об НДС, в том числе налоговыми агентами.</vt:lpstr>
      <vt:lpstr>Условие о перечислении предоплаты</vt:lpstr>
      <vt:lpstr>Вычет НДС с аванса перечисленного </vt:lpstr>
      <vt:lpstr> Если условия договора не соблюдаются</vt:lpstr>
      <vt:lpstr> Если условия договора не соблюдаются</vt:lpstr>
      <vt:lpstr>Презентация PowerPoint</vt:lpstr>
      <vt:lpstr>Презентация PowerPoint</vt:lpstr>
      <vt:lpstr>Если контрагент ликвидирован</vt:lpstr>
      <vt:lpstr>«Дебиторка» списана</vt:lpstr>
      <vt:lpstr>Презентация PowerPoint</vt:lpstr>
      <vt:lpstr>Презентация PowerPoint</vt:lpstr>
      <vt:lpstr>Презентация PowerPoint</vt:lpstr>
      <vt:lpstr>Презентация PowerPoint</vt:lpstr>
      <vt:lpstr>Возмещение расходов на доставку</vt:lpstr>
      <vt:lpstr>Возмещение расходов на доставку</vt:lpstr>
      <vt:lpstr>Возмещение расходов на доставку</vt:lpstr>
      <vt:lpstr>Презентация PowerPoint</vt:lpstr>
      <vt:lpstr>Презентация PowerPoint</vt:lpstr>
      <vt:lpstr>Презентация PowerPoint</vt:lpstr>
      <vt:lpstr>Презентация PowerPoint</vt:lpstr>
      <vt:lpstr>Пример условия о выплате премии</vt:lpstr>
      <vt:lpstr>Пример условия о выплате премии</vt:lpstr>
      <vt:lpstr>Презентация PowerPoint</vt:lpstr>
      <vt:lpstr>Презентация PowerPoint</vt:lpstr>
      <vt:lpstr>Презентация PowerPoint</vt:lpstr>
      <vt:lpstr>Внимание! Премии!</vt:lpstr>
      <vt:lpstr>Соблюдение сторонами условий договора </vt:lpstr>
      <vt:lpstr>Соблюдение сторонами условий договора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НДС-правила при предоставлении премии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Отсрочка платежа факторы риска </vt:lpstr>
      <vt:lpstr>Презентация PowerPoint</vt:lpstr>
      <vt:lpstr>Презентация PowerPoint</vt:lpstr>
      <vt:lpstr>Внимание!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3.Посреднический договор</vt:lpstr>
      <vt:lpstr>Ошибки при заключении посреднического договора, которые  могут привести к его переквалификации   </vt:lpstr>
      <vt:lpstr>Презентация PowerPoint</vt:lpstr>
      <vt:lpstr>Что имеют в виду налоговые органы?</vt:lpstr>
      <vt:lpstr>Что имеют в виду налоговые органы?</vt:lpstr>
      <vt:lpstr>Что имеют в виду налоговые органы?</vt:lpstr>
      <vt:lpstr>Что имеют в виду налоговые органы?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 может пойти не так?    </vt:lpstr>
      <vt:lpstr> Переквалификация в договор купли- продажи </vt:lpstr>
      <vt:lpstr>Переквалификация в договор купли- продажи </vt:lpstr>
      <vt:lpstr> Переквалификация в договор купли- продажи </vt:lpstr>
      <vt:lpstr> Переквалификация в договор купли- продажи </vt:lpstr>
      <vt:lpstr> Отсутствие деловой цели </vt:lpstr>
      <vt:lpstr> Отсутствие деловой цели </vt:lpstr>
      <vt:lpstr>   Постановление Арбитражного суда Уральского округа от 27.03.2018 N Ф09-788/18 по делу N А76-30394/2016 </vt:lpstr>
      <vt:lpstr> Отсутствие деловой цели Условия договора</vt:lpstr>
      <vt:lpstr> Отсутствие деловой цели   </vt:lpstr>
      <vt:lpstr>Презентация PowerPoint</vt:lpstr>
      <vt:lpstr>   Постановление Арбитражного суда Уральского округа от 10.03.2017 N Ф09-311/17 </vt:lpstr>
      <vt:lpstr>Отсутствие деловой цели. Договоры переквалифицировали в трудовые </vt:lpstr>
      <vt:lpstr>Презентация PowerPoint</vt:lpstr>
      <vt:lpstr>Презентация PowerPoint</vt:lpstr>
      <vt:lpstr>Презентация PowerPoint</vt:lpstr>
      <vt:lpstr>4.Договор подряда (возмездного оказания услуг)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Условие о зачете предоплаты</vt:lpstr>
      <vt:lpstr>Период восстановления</vt:lpstr>
      <vt:lpstr>Период восстановления</vt:lpstr>
      <vt:lpstr>Период восстановления</vt:lpstr>
      <vt:lpstr>Период восстановления</vt:lpstr>
      <vt:lpstr>Период восстановления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говорят суды о периоде признания расходов по налогу на прибыль?   Учимся на чужих ошибках</dc:title>
  <dc:creator>Колмакова Полина Владимировна</dc:creator>
  <cp:lastModifiedBy>Константин</cp:lastModifiedBy>
  <cp:revision>394</cp:revision>
  <cp:lastPrinted>2018-09-10T11:40:12Z</cp:lastPrinted>
  <dcterms:created xsi:type="dcterms:W3CDTF">2018-06-05T08:37:32Z</dcterms:created>
  <dcterms:modified xsi:type="dcterms:W3CDTF">2023-10-31T15:43:53Z</dcterms:modified>
</cp:coreProperties>
</file>