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2" r:id="rId1"/>
  </p:sldMasterIdLst>
  <p:sldIdLst>
    <p:sldId id="348" r:id="rId2"/>
    <p:sldId id="349" r:id="rId3"/>
    <p:sldId id="257" r:id="rId4"/>
    <p:sldId id="258" r:id="rId5"/>
    <p:sldId id="268" r:id="rId6"/>
    <p:sldId id="269" r:id="rId7"/>
    <p:sldId id="323" r:id="rId8"/>
    <p:sldId id="271" r:id="rId9"/>
    <p:sldId id="270" r:id="rId10"/>
    <p:sldId id="272" r:id="rId11"/>
    <p:sldId id="259" r:id="rId12"/>
    <p:sldId id="260" r:id="rId13"/>
    <p:sldId id="261" r:id="rId14"/>
    <p:sldId id="262" r:id="rId15"/>
    <p:sldId id="263" r:id="rId16"/>
    <p:sldId id="264" r:id="rId17"/>
    <p:sldId id="265" r:id="rId18"/>
    <p:sldId id="266" r:id="rId19"/>
    <p:sldId id="274" r:id="rId20"/>
    <p:sldId id="275" r:id="rId21"/>
    <p:sldId id="276" r:id="rId22"/>
    <p:sldId id="291" r:id="rId23"/>
    <p:sldId id="277" r:id="rId24"/>
    <p:sldId id="278" r:id="rId25"/>
    <p:sldId id="279" r:id="rId26"/>
    <p:sldId id="292" r:id="rId27"/>
    <p:sldId id="293" r:id="rId28"/>
    <p:sldId id="267" r:id="rId29"/>
    <p:sldId id="273" r:id="rId30"/>
    <p:sldId id="280" r:id="rId31"/>
    <p:sldId id="328" r:id="rId32"/>
    <p:sldId id="281" r:id="rId33"/>
    <p:sldId id="294" r:id="rId34"/>
    <p:sldId id="322" r:id="rId35"/>
    <p:sldId id="295" r:id="rId36"/>
    <p:sldId id="296" r:id="rId37"/>
    <p:sldId id="285" r:id="rId38"/>
    <p:sldId id="286" r:id="rId39"/>
    <p:sldId id="287" r:id="rId40"/>
    <p:sldId id="297" r:id="rId41"/>
    <p:sldId id="298" r:id="rId42"/>
    <p:sldId id="299" r:id="rId43"/>
    <p:sldId id="300" r:id="rId44"/>
    <p:sldId id="301" r:id="rId45"/>
    <p:sldId id="284" r:id="rId46"/>
    <p:sldId id="302" r:id="rId47"/>
    <p:sldId id="303" r:id="rId48"/>
    <p:sldId id="304" r:id="rId49"/>
    <p:sldId id="305" r:id="rId50"/>
    <p:sldId id="306" r:id="rId51"/>
    <p:sldId id="282" r:id="rId52"/>
    <p:sldId id="283" r:id="rId53"/>
    <p:sldId id="288" r:id="rId54"/>
    <p:sldId id="289" r:id="rId55"/>
    <p:sldId id="290" r:id="rId56"/>
    <p:sldId id="307" r:id="rId57"/>
    <p:sldId id="308" r:id="rId58"/>
    <p:sldId id="312" r:id="rId59"/>
    <p:sldId id="313" r:id="rId60"/>
    <p:sldId id="314" r:id="rId61"/>
    <p:sldId id="315" r:id="rId62"/>
    <p:sldId id="316" r:id="rId63"/>
    <p:sldId id="317" r:id="rId64"/>
    <p:sldId id="318" r:id="rId65"/>
    <p:sldId id="319" r:id="rId66"/>
    <p:sldId id="320" r:id="rId67"/>
    <p:sldId id="321" r:id="rId68"/>
    <p:sldId id="324" r:id="rId69"/>
    <p:sldId id="325" r:id="rId70"/>
    <p:sldId id="309" r:id="rId71"/>
    <p:sldId id="310" r:id="rId72"/>
    <p:sldId id="311" r:id="rId73"/>
    <p:sldId id="338" r:id="rId74"/>
    <p:sldId id="326" r:id="rId75"/>
    <p:sldId id="327" r:id="rId76"/>
    <p:sldId id="329" r:id="rId77"/>
    <p:sldId id="330" r:id="rId78"/>
    <p:sldId id="332" r:id="rId79"/>
    <p:sldId id="333" r:id="rId80"/>
    <p:sldId id="335" r:id="rId81"/>
    <p:sldId id="336" r:id="rId82"/>
    <p:sldId id="337" r:id="rId83"/>
    <p:sldId id="339" r:id="rId84"/>
    <p:sldId id="340" r:id="rId85"/>
    <p:sldId id="341" r:id="rId86"/>
    <p:sldId id="342" r:id="rId87"/>
    <p:sldId id="343" r:id="rId88"/>
    <p:sldId id="344" r:id="rId89"/>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Айтадж Д. Алиева" initials="АДА" lastIdx="0" clrIdx="0">
    <p:extLst>
      <p:ext uri="{19B8F6BF-5375-455C-9EA6-DF929625EA0E}">
        <p15:presenceInfo xmlns:p15="http://schemas.microsoft.com/office/powerpoint/2012/main" userId="S-1-5-21-2329096583-2718419526-1941065998-676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B798F"/>
    <a:srgbClr val="FBFBFB"/>
    <a:srgbClr val="FFFFFF"/>
    <a:srgbClr val="025373"/>
    <a:srgbClr val="02B773"/>
    <a:srgbClr val="0C647E"/>
    <a:srgbClr val="0E659A"/>
    <a:srgbClr val="3F86C1"/>
    <a:srgbClr val="04597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050" autoAdjust="0"/>
    <p:restoredTop sz="94660"/>
  </p:normalViewPr>
  <p:slideViewPr>
    <p:cSldViewPr snapToGrid="0">
      <p:cViewPr varScale="1">
        <p:scale>
          <a:sx n="80" d="100"/>
          <a:sy n="80" d="100"/>
        </p:scale>
        <p:origin x="114" y="60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commentAuthors" Target="commentAuthor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viewProps" Target="view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2.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a:t>Образец заголовка</a:t>
            </a:r>
            <a:endParaRPr kumimoji="0" lang="en-US"/>
          </a:p>
        </p:txBody>
      </p:sp>
      <p:sp>
        <p:nvSpPr>
          <p:cNvPr id="17" name="Подзаголовок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a:t>Образец подзаголовка</a:t>
            </a:r>
            <a:endParaRPr kumimoji="0" lang="en-US"/>
          </a:p>
        </p:txBody>
      </p:sp>
      <p:sp>
        <p:nvSpPr>
          <p:cNvPr id="30" name="Дата 29"/>
          <p:cNvSpPr>
            <a:spLocks noGrp="1"/>
          </p:cNvSpPr>
          <p:nvPr>
            <p:ph type="dt" sz="half" idx="10"/>
          </p:nvPr>
        </p:nvSpPr>
        <p:spPr/>
        <p:txBody>
          <a:bodyPr/>
          <a:lstStyle/>
          <a:p>
            <a:fld id="{05900C16-D94A-4FCA-B4E4-2E800F53FB13}" type="datetimeFigureOut">
              <a:rPr lang="ru-RU" smtClean="0"/>
              <a:pPr/>
              <a:t>19.10.2022</a:t>
            </a:fld>
            <a:endParaRPr lang="ru-RU"/>
          </a:p>
        </p:txBody>
      </p:sp>
      <p:sp>
        <p:nvSpPr>
          <p:cNvPr id="19" name="Нижний колонтитул 18"/>
          <p:cNvSpPr>
            <a:spLocks noGrp="1"/>
          </p:cNvSpPr>
          <p:nvPr>
            <p:ph type="ftr" sz="quarter" idx="11"/>
          </p:nvPr>
        </p:nvSpPr>
        <p:spPr/>
        <p:txBody>
          <a:bodyPr/>
          <a:lstStyle/>
          <a:p>
            <a:endParaRPr lang="ru-RU"/>
          </a:p>
        </p:txBody>
      </p:sp>
      <p:sp>
        <p:nvSpPr>
          <p:cNvPr id="27" name="Номер слайда 26"/>
          <p:cNvSpPr>
            <a:spLocks noGrp="1"/>
          </p:cNvSpPr>
          <p:nvPr>
            <p:ph type="sldNum" sz="quarter" idx="12"/>
          </p:nvPr>
        </p:nvSpPr>
        <p:spPr/>
        <p:txBody>
          <a:bodyPr/>
          <a:lstStyle/>
          <a:p>
            <a:fld id="{5DCA97CB-2C8C-4BF3-90D0-E0EFB2284C46}" type="slidenum">
              <a:rPr lang="ru-RU" smtClean="0"/>
              <a:pPr/>
              <a:t>‹#›</a:t>
            </a:fld>
            <a:endParaRPr lang="ru-RU"/>
          </a:p>
        </p:txBody>
      </p:sp>
    </p:spTree>
    <p:extLst>
      <p:ext uri="{BB962C8B-B14F-4D97-AF65-F5344CB8AC3E}">
        <p14:creationId xmlns:p14="http://schemas.microsoft.com/office/powerpoint/2010/main" val="693827363"/>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05900C16-D94A-4FCA-B4E4-2E800F53FB13}" type="datetimeFigureOut">
              <a:rPr lang="ru-RU" smtClean="0"/>
              <a:pPr/>
              <a:t>19.10.2022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DCA97CB-2C8C-4BF3-90D0-E0EFB2284C46}" type="slidenum">
              <a:rPr lang="ru-RU" smtClean="0"/>
              <a:pPr/>
              <a:t>‹#›</a:t>
            </a:fld>
            <a:endParaRPr lang="ru-RU"/>
          </a:p>
        </p:txBody>
      </p:sp>
    </p:spTree>
    <p:extLst>
      <p:ext uri="{BB962C8B-B14F-4D97-AF65-F5344CB8AC3E}">
        <p14:creationId xmlns:p14="http://schemas.microsoft.com/office/powerpoint/2010/main" val="24698995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839200" y="914402"/>
            <a:ext cx="2743200" cy="5211763"/>
          </a:xfrm>
        </p:spPr>
        <p:txBody>
          <a:bodyPr vert="eaVert"/>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a:xfrm>
            <a:off x="609600" y="914402"/>
            <a:ext cx="8026400" cy="5211763"/>
          </a:xfrm>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05900C16-D94A-4FCA-B4E4-2E800F53FB13}" type="datetimeFigureOut">
              <a:rPr lang="ru-RU" smtClean="0"/>
              <a:pPr/>
              <a:t>19.10.2022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DCA97CB-2C8C-4BF3-90D0-E0EFB2284C46}" type="slidenum">
              <a:rPr lang="ru-RU" smtClean="0"/>
              <a:pPr/>
              <a:t>‹#›</a:t>
            </a:fld>
            <a:endParaRPr lang="ru-RU"/>
          </a:p>
        </p:txBody>
      </p:sp>
    </p:spTree>
    <p:extLst>
      <p:ext uri="{BB962C8B-B14F-4D97-AF65-F5344CB8AC3E}">
        <p14:creationId xmlns:p14="http://schemas.microsoft.com/office/powerpoint/2010/main" val="39439509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05900C16-D94A-4FCA-B4E4-2E800F53FB13}" type="datetimeFigureOut">
              <a:rPr lang="ru-RU" smtClean="0"/>
              <a:pPr/>
              <a:t>19.10.2022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DCA97CB-2C8C-4BF3-90D0-E0EFB2284C46}" type="slidenum">
              <a:rPr lang="ru-RU" smtClean="0"/>
              <a:pPr/>
              <a:t>‹#›</a:t>
            </a:fld>
            <a:endParaRPr lang="ru-RU"/>
          </a:p>
        </p:txBody>
      </p:sp>
    </p:spTree>
    <p:extLst>
      <p:ext uri="{BB962C8B-B14F-4D97-AF65-F5344CB8AC3E}">
        <p14:creationId xmlns:p14="http://schemas.microsoft.com/office/powerpoint/2010/main" val="35519391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a:t>Образец заголовка</a:t>
            </a:r>
            <a:endParaRPr kumimoji="0" lang="en-US"/>
          </a:p>
        </p:txBody>
      </p:sp>
      <p:sp>
        <p:nvSpPr>
          <p:cNvPr id="3" name="Текст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a:t>Образец текста</a:t>
            </a:r>
          </a:p>
        </p:txBody>
      </p:sp>
      <p:sp>
        <p:nvSpPr>
          <p:cNvPr id="4" name="Дата 3"/>
          <p:cNvSpPr>
            <a:spLocks noGrp="1"/>
          </p:cNvSpPr>
          <p:nvPr>
            <p:ph type="dt" sz="half" idx="10"/>
          </p:nvPr>
        </p:nvSpPr>
        <p:spPr/>
        <p:txBody>
          <a:bodyPr/>
          <a:lstStyle/>
          <a:p>
            <a:fld id="{05900C16-D94A-4FCA-B4E4-2E800F53FB13}" type="datetimeFigureOut">
              <a:rPr lang="ru-RU" smtClean="0"/>
              <a:pPr/>
              <a:t>19.10.2022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DCA97CB-2C8C-4BF3-90D0-E0EFB2284C46}" type="slidenum">
              <a:rPr lang="ru-RU" smtClean="0"/>
              <a:pPr/>
              <a:t>‹#›</a:t>
            </a:fld>
            <a:endParaRPr lang="ru-RU"/>
          </a:p>
        </p:txBody>
      </p:sp>
    </p:spTree>
    <p:extLst>
      <p:ext uri="{BB962C8B-B14F-4D97-AF65-F5344CB8AC3E}">
        <p14:creationId xmlns:p14="http://schemas.microsoft.com/office/powerpoint/2010/main" val="2513959506"/>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704088"/>
            <a:ext cx="10972800" cy="1143000"/>
          </a:xfrm>
        </p:spPr>
        <p:txBody>
          <a:bodyPr/>
          <a:lstStyle/>
          <a:p>
            <a:r>
              <a:rPr kumimoji="0" lang="ru-RU"/>
              <a:t>Образец заголовка</a:t>
            </a:r>
            <a:endParaRPr kumimoji="0" lang="en-US"/>
          </a:p>
        </p:txBody>
      </p:sp>
      <p:sp>
        <p:nvSpPr>
          <p:cNvPr id="3" name="Содержимое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Содержимое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5" name="Дата 4"/>
          <p:cNvSpPr>
            <a:spLocks noGrp="1"/>
          </p:cNvSpPr>
          <p:nvPr>
            <p:ph type="dt" sz="half" idx="10"/>
          </p:nvPr>
        </p:nvSpPr>
        <p:spPr/>
        <p:txBody>
          <a:bodyPr/>
          <a:lstStyle/>
          <a:p>
            <a:fld id="{05900C16-D94A-4FCA-B4E4-2E800F53FB13}" type="datetimeFigureOut">
              <a:rPr lang="ru-RU" smtClean="0"/>
              <a:pPr/>
              <a:t>19.10.2022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DCA97CB-2C8C-4BF3-90D0-E0EFB2284C46}" type="slidenum">
              <a:rPr lang="ru-RU" smtClean="0"/>
              <a:pPr/>
              <a:t>‹#›</a:t>
            </a:fld>
            <a:endParaRPr lang="ru-RU"/>
          </a:p>
        </p:txBody>
      </p:sp>
    </p:spTree>
    <p:extLst>
      <p:ext uri="{BB962C8B-B14F-4D97-AF65-F5344CB8AC3E}">
        <p14:creationId xmlns:p14="http://schemas.microsoft.com/office/powerpoint/2010/main" val="30000034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704088"/>
            <a:ext cx="10972800" cy="1143000"/>
          </a:xfrm>
        </p:spPr>
        <p:txBody>
          <a:bodyPr tIns="45720" anchor="b"/>
          <a:lstStyle>
            <a:lvl1pPr>
              <a:defRPr/>
            </a:lvl1pPr>
          </a:lstStyle>
          <a:p>
            <a:r>
              <a:rPr kumimoji="0" lang="ru-RU"/>
              <a:t>Образец заголовка</a:t>
            </a:r>
            <a:endParaRPr kumimoji="0" lang="en-US"/>
          </a:p>
        </p:txBody>
      </p:sp>
      <p:sp>
        <p:nvSpPr>
          <p:cNvPr id="3" name="Текст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a:t>Образец текста</a:t>
            </a:r>
          </a:p>
        </p:txBody>
      </p:sp>
      <p:sp>
        <p:nvSpPr>
          <p:cNvPr id="4" name="Текст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a:t>Образец текста</a:t>
            </a:r>
          </a:p>
        </p:txBody>
      </p:sp>
      <p:sp>
        <p:nvSpPr>
          <p:cNvPr id="5" name="Содержимое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6" name="Содержимое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7" name="Дата 6"/>
          <p:cNvSpPr>
            <a:spLocks noGrp="1"/>
          </p:cNvSpPr>
          <p:nvPr>
            <p:ph type="dt" sz="half" idx="10"/>
          </p:nvPr>
        </p:nvSpPr>
        <p:spPr/>
        <p:txBody>
          <a:bodyPr/>
          <a:lstStyle/>
          <a:p>
            <a:fld id="{05900C16-D94A-4FCA-B4E4-2E800F53FB13}" type="datetimeFigureOut">
              <a:rPr lang="ru-RU" smtClean="0"/>
              <a:pPr/>
              <a:t>19.10.2022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5DCA97CB-2C8C-4BF3-90D0-E0EFB2284C46}" type="slidenum">
              <a:rPr lang="ru-RU" smtClean="0"/>
              <a:pPr/>
              <a:t>‹#›</a:t>
            </a:fld>
            <a:endParaRPr lang="ru-RU"/>
          </a:p>
        </p:txBody>
      </p:sp>
    </p:spTree>
    <p:extLst>
      <p:ext uri="{BB962C8B-B14F-4D97-AF65-F5344CB8AC3E}">
        <p14:creationId xmlns:p14="http://schemas.microsoft.com/office/powerpoint/2010/main" val="4134639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a:t>Образец заголовка</a:t>
            </a:r>
            <a:endParaRPr kumimoji="0" lang="en-US"/>
          </a:p>
        </p:txBody>
      </p:sp>
      <p:sp>
        <p:nvSpPr>
          <p:cNvPr id="3" name="Дата 2"/>
          <p:cNvSpPr>
            <a:spLocks noGrp="1"/>
          </p:cNvSpPr>
          <p:nvPr>
            <p:ph type="dt" sz="half" idx="10"/>
          </p:nvPr>
        </p:nvSpPr>
        <p:spPr/>
        <p:txBody>
          <a:bodyPr/>
          <a:lstStyle/>
          <a:p>
            <a:fld id="{05900C16-D94A-4FCA-B4E4-2E800F53FB13}" type="datetimeFigureOut">
              <a:rPr lang="ru-RU" smtClean="0"/>
              <a:pPr/>
              <a:t>19.10.2022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5DCA97CB-2C8C-4BF3-90D0-E0EFB2284C46}" type="slidenum">
              <a:rPr lang="ru-RU" smtClean="0"/>
              <a:pPr/>
              <a:t>‹#›</a:t>
            </a:fld>
            <a:endParaRPr lang="ru-RU"/>
          </a:p>
        </p:txBody>
      </p:sp>
    </p:spTree>
    <p:extLst>
      <p:ext uri="{BB962C8B-B14F-4D97-AF65-F5344CB8AC3E}">
        <p14:creationId xmlns:p14="http://schemas.microsoft.com/office/powerpoint/2010/main" val="21654631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05900C16-D94A-4FCA-B4E4-2E800F53FB13}" type="datetimeFigureOut">
              <a:rPr lang="ru-RU" smtClean="0"/>
              <a:pPr/>
              <a:t>19.10.2022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5DCA97CB-2C8C-4BF3-90D0-E0EFB2284C46}" type="slidenum">
              <a:rPr lang="ru-RU" smtClean="0"/>
              <a:pPr/>
              <a:t>‹#›</a:t>
            </a:fld>
            <a:endParaRPr lang="ru-RU"/>
          </a:p>
        </p:txBody>
      </p:sp>
    </p:spTree>
    <p:extLst>
      <p:ext uri="{BB962C8B-B14F-4D97-AF65-F5344CB8AC3E}">
        <p14:creationId xmlns:p14="http://schemas.microsoft.com/office/powerpoint/2010/main" val="35950007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a:t>Образец заголовка</a:t>
            </a:r>
            <a:endParaRPr kumimoji="0" lang="en-US"/>
          </a:p>
        </p:txBody>
      </p:sp>
      <p:sp>
        <p:nvSpPr>
          <p:cNvPr id="3" name="Текст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a:t>Образец текста</a:t>
            </a:r>
          </a:p>
        </p:txBody>
      </p:sp>
      <p:sp>
        <p:nvSpPr>
          <p:cNvPr id="4" name="Содержимое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5" name="Дата 4"/>
          <p:cNvSpPr>
            <a:spLocks noGrp="1"/>
          </p:cNvSpPr>
          <p:nvPr>
            <p:ph type="dt" sz="half" idx="10"/>
          </p:nvPr>
        </p:nvSpPr>
        <p:spPr/>
        <p:txBody>
          <a:bodyPr/>
          <a:lstStyle/>
          <a:p>
            <a:fld id="{05900C16-D94A-4FCA-B4E4-2E800F53FB13}" type="datetimeFigureOut">
              <a:rPr lang="ru-RU" smtClean="0"/>
              <a:pPr/>
              <a:t>19.10.2022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DCA97CB-2C8C-4BF3-90D0-E0EFB2284C46}" type="slidenum">
              <a:rPr lang="ru-RU" smtClean="0"/>
              <a:pPr/>
              <a:t>‹#›</a:t>
            </a:fld>
            <a:endParaRPr lang="ru-RU"/>
          </a:p>
        </p:txBody>
      </p:sp>
    </p:spTree>
    <p:extLst>
      <p:ext uri="{BB962C8B-B14F-4D97-AF65-F5344CB8AC3E}">
        <p14:creationId xmlns:p14="http://schemas.microsoft.com/office/powerpoint/2010/main" val="15743844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12" name="Прямоугольный треугольник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2" name="Заголовок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ru-RU"/>
              <a:t>Образец заголовка</a:t>
            </a:r>
            <a:endParaRPr kumimoji="0" lang="en-US"/>
          </a:p>
        </p:txBody>
      </p:sp>
      <p:sp>
        <p:nvSpPr>
          <p:cNvPr id="4" name="Текст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a:t>Образец текста</a:t>
            </a:r>
          </a:p>
        </p:txBody>
      </p:sp>
      <p:sp>
        <p:nvSpPr>
          <p:cNvPr id="5" name="Дата 4"/>
          <p:cNvSpPr>
            <a:spLocks noGrp="1"/>
          </p:cNvSpPr>
          <p:nvPr>
            <p:ph type="dt" sz="half" idx="10"/>
          </p:nvPr>
        </p:nvSpPr>
        <p:spPr/>
        <p:txBody>
          <a:bodyPr/>
          <a:lstStyle/>
          <a:p>
            <a:fld id="{05900C16-D94A-4FCA-B4E4-2E800F53FB13}" type="datetimeFigureOut">
              <a:rPr lang="ru-RU" smtClean="0"/>
              <a:pPr/>
              <a:t>19.10.2022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10769600" y="6356351"/>
            <a:ext cx="812800" cy="365125"/>
          </a:xfrm>
        </p:spPr>
        <p:txBody>
          <a:bodyPr/>
          <a:lstStyle/>
          <a:p>
            <a:fld id="{5DCA97CB-2C8C-4BF3-90D0-E0EFB2284C46}" type="slidenum">
              <a:rPr lang="ru-RU" smtClean="0"/>
              <a:pPr/>
              <a:t>‹#›</a:t>
            </a:fld>
            <a:endParaRPr lang="ru-RU"/>
          </a:p>
        </p:txBody>
      </p:sp>
      <p:sp>
        <p:nvSpPr>
          <p:cNvPr id="3" name="Рисунок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a:t>Вставка рисунка</a:t>
            </a:r>
            <a:endParaRPr kumimoji="0" lang="en-US" dirty="0"/>
          </a:p>
        </p:txBody>
      </p:sp>
      <p:sp>
        <p:nvSpPr>
          <p:cNvPr id="10" name="Полилиния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a:solidFill>
                <a:schemeClr val="tx1"/>
              </a:solidFill>
              <a:latin typeface="+mn-lt"/>
              <a:ea typeface="+mn-ea"/>
              <a:cs typeface="+mn-cs"/>
            </a:endParaRPr>
          </a:p>
        </p:txBody>
      </p:sp>
      <p:sp>
        <p:nvSpPr>
          <p:cNvPr id="11" name="Полилиния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a:solidFill>
                <a:schemeClr val="tx1"/>
              </a:solidFill>
              <a:latin typeface="+mn-lt"/>
              <a:ea typeface="+mn-ea"/>
              <a:cs typeface="+mn-cs"/>
            </a:endParaRPr>
          </a:p>
        </p:txBody>
      </p:sp>
    </p:spTree>
    <p:extLst>
      <p:ext uri="{BB962C8B-B14F-4D97-AF65-F5344CB8AC3E}">
        <p14:creationId xmlns:p14="http://schemas.microsoft.com/office/powerpoint/2010/main" val="9926524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Полилиния 6"/>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a:solidFill>
                <a:schemeClr val="tx1"/>
              </a:solidFill>
              <a:latin typeface="+mn-lt"/>
              <a:ea typeface="+mn-ea"/>
              <a:cs typeface="+mn-cs"/>
            </a:endParaRPr>
          </a:p>
        </p:txBody>
      </p:sp>
      <p:sp>
        <p:nvSpPr>
          <p:cNvPr id="8" name="Полилиния 7"/>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a:solidFill>
                <a:schemeClr val="tx1"/>
              </a:solidFill>
              <a:latin typeface="+mn-lt"/>
              <a:ea typeface="+mn-ea"/>
              <a:cs typeface="+mn-cs"/>
            </a:endParaRPr>
          </a:p>
        </p:txBody>
      </p:sp>
      <p:sp>
        <p:nvSpPr>
          <p:cNvPr id="9" name="Заголовок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ru-RU"/>
              <a:t>Образец заголовка</a:t>
            </a:r>
            <a:endParaRPr kumimoji="0" lang="en-US"/>
          </a:p>
        </p:txBody>
      </p:sp>
      <p:sp>
        <p:nvSpPr>
          <p:cNvPr id="30" name="Текст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ru-RU"/>
              <a:t>Образец текста</a:t>
            </a:r>
          </a:p>
          <a:p>
            <a:pPr lvl="1" eaLnBrk="1" latinLnBrk="0" hangingPunct="1"/>
            <a:r>
              <a:rPr kumimoji="0" lang="ru-RU"/>
              <a:t>Второй уровень</a:t>
            </a:r>
          </a:p>
          <a:p>
            <a:pPr lvl="2" eaLnBrk="1" latinLnBrk="0" hangingPunct="1"/>
            <a:r>
              <a:rPr kumimoji="0" lang="ru-RU"/>
              <a:t>Третий уровень</a:t>
            </a:r>
          </a:p>
          <a:p>
            <a:pPr lvl="3" eaLnBrk="1" latinLnBrk="0" hangingPunct="1"/>
            <a:r>
              <a:rPr kumimoji="0" lang="ru-RU"/>
              <a:t>Четвертый уровень</a:t>
            </a:r>
          </a:p>
          <a:p>
            <a:pPr lvl="4" eaLnBrk="1" latinLnBrk="0" hangingPunct="1"/>
            <a:r>
              <a:rPr kumimoji="0" lang="ru-RU"/>
              <a:t>Пятый уровень</a:t>
            </a:r>
            <a:endParaRPr kumimoji="0" lang="en-US"/>
          </a:p>
        </p:txBody>
      </p:sp>
      <p:sp>
        <p:nvSpPr>
          <p:cNvPr id="10" name="Дата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05900C16-D94A-4FCA-B4E4-2E800F53FB13}" type="datetimeFigureOut">
              <a:rPr lang="ru-RU" smtClean="0"/>
              <a:pPr/>
              <a:t>19.10.2022</a:t>
            </a:fld>
            <a:endParaRPr lang="ru-RU"/>
          </a:p>
        </p:txBody>
      </p:sp>
      <p:sp>
        <p:nvSpPr>
          <p:cNvPr id="22" name="Нижний колонтитул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p>
        </p:txBody>
      </p:sp>
      <p:sp>
        <p:nvSpPr>
          <p:cNvPr id="18" name="Номер слайда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5DCA97CB-2C8C-4BF3-90D0-E0EFB2284C46}" type="slidenum">
              <a:rPr lang="ru-RU" smtClean="0"/>
              <a:pPr/>
              <a:t>‹#›</a:t>
            </a:fld>
            <a:endParaRPr lang="ru-RU"/>
          </a:p>
        </p:txBody>
      </p:sp>
      <p:grpSp>
        <p:nvGrpSpPr>
          <p:cNvPr id="2" name="Группа 1"/>
          <p:cNvGrpSpPr/>
          <p:nvPr/>
        </p:nvGrpSpPr>
        <p:grpSpPr>
          <a:xfrm>
            <a:off x="-25356" y="202408"/>
            <a:ext cx="12240731"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sz="1800"/>
            </a:p>
          </p:txBody>
        </p:sp>
      </p:grpSp>
    </p:spTree>
    <p:extLst>
      <p:ext uri="{BB962C8B-B14F-4D97-AF65-F5344CB8AC3E}">
        <p14:creationId xmlns:p14="http://schemas.microsoft.com/office/powerpoint/2010/main" val="1098814983"/>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hyperlink" Target="consultantplus://offline/ref=B21F86905A6F685E85547A99498E9956FF89521F91F00799E5EBECB99BF8567BBF8FC4F2540DFD0CE8DC6D8F284D43C2FF024CF878ADF8B5S6V0R"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8.emf"/></Relationships>
</file>

<file path=ppt/slides/_rels/slide3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hyperlink" Target="consultantplus://offline/ref=05FDF01E2C3822F294512E748ABF75EF01470AFF02DEBB01C4C14102AAB28A2CD161B033C43B5620B0FF18687F337C8862990E020A709E2C1Ed8R" TargetMode="Externa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hyperlink" Target="consultantplus://offline/ref=3837D2ABE601C5602260C847405F9EAA0C301E89B55D53E69A5AF986C1BF17FB02550F62B65B9C50F51BD6FCFEFEFA3EE61BF9798D65F5AEF5TAP" TargetMode="Externa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vip.1gl.ru/" TargetMode="Externa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3" Type="http://schemas.openxmlformats.org/officeDocument/2006/relationships/package" Target="../embeddings/Microsoft_Word_Document1.docx"/><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22.emf"/></Relationships>
</file>

<file path=ppt/slides/_rels/slide83.xml.rels><?xml version="1.0" encoding="UTF-8" standalone="yes"?>
<Relationships xmlns="http://schemas.openxmlformats.org/package/2006/relationships"><Relationship Id="rId3" Type="http://schemas.openxmlformats.org/officeDocument/2006/relationships/hyperlink" Target="consultantplus://offline/ref=D9C8778B5B2D5815714919D4E1F4F53E295306C8D6153CA6418DAEB76510739A58B475541ED911FFF2F016F9EAD15B2701F41E06EA3162E4x0z7Q" TargetMode="External"/><Relationship Id="rId7" Type="http://schemas.openxmlformats.org/officeDocument/2006/relationships/hyperlink" Target="consultantplus://offline/ref=D9C8778B5B2D5815714905D7FFF4F53E2A5006C4D61E3CA6418DAEB76510739A58B475541ED818F5F4F016F9EAD15B2701F41E06EA3162E4x0z7Q" TargetMode="External"/><Relationship Id="rId2" Type="http://schemas.openxmlformats.org/officeDocument/2006/relationships/hyperlink" Target="consultantplus://offline/ref=D9C8778B5B2D5815714919D4E1F4F53E295306C8D6153CA6418DAEB76510739A58B475541ED91BFEF4F016F9EAD15B2701F41E06EA3162E4x0z7Q" TargetMode="External"/><Relationship Id="rId1" Type="http://schemas.openxmlformats.org/officeDocument/2006/relationships/slideLayout" Target="../slideLayouts/slideLayout2.xml"/><Relationship Id="rId6" Type="http://schemas.openxmlformats.org/officeDocument/2006/relationships/hyperlink" Target="consultantplus://offline/ref=D9C8778B5B2D5815714919D4E1F4F53E295306C8D6153CA6418DAEB76510739A58B475541ED91DFEF7F016F9EAD15B2701F41E06EA3162E4x0z7Q" TargetMode="External"/><Relationship Id="rId5" Type="http://schemas.openxmlformats.org/officeDocument/2006/relationships/hyperlink" Target="consultantplus://offline/ref=D9C8778B5B2D5815714919D4E1F4F53E295306C8D6153CA6418DAEB76510739A58B475541ED91FF3F4F016F9EAD15B2701F41E06EA3162E4x0z7Q" TargetMode="External"/><Relationship Id="rId4" Type="http://schemas.openxmlformats.org/officeDocument/2006/relationships/hyperlink" Target="consultantplus://offline/ref=D9C8778B5B2D5815714905D7FFF4F53E2A5006C4D61E3CA6418DAEB76510739A58B475541ED818F4F5F016F9EAD15B2701F41E06EA3162E4x0z7Q" TargetMode="External"/></Relationships>
</file>

<file path=ppt/slides/_rels/slide8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3" Type="http://schemas.openxmlformats.org/officeDocument/2006/relationships/hyperlink" Target="consultantplus://offline/ref=D9C8778B5B2D5815714919D4E1F4F53E295306C8D6153CA6418DAEB76510739A58B475541EDA1AFEF6F016F9EAD15B2701F41E06EA3162E4x0z7Q" TargetMode="External"/><Relationship Id="rId2" Type="http://schemas.openxmlformats.org/officeDocument/2006/relationships/hyperlink" Target="consultantplus://offline/ref=D9C8778B5B2D5815714919D4E1F4F53E295306C8D6153CA6418DAEB76510739A58B475541ED911FFF2F016F9EAD15B2701F41E06EA3162E4x0z7Q" TargetMode="External"/><Relationship Id="rId1" Type="http://schemas.openxmlformats.org/officeDocument/2006/relationships/slideLayout" Target="../slideLayouts/slideLayout7.xml"/><Relationship Id="rId5" Type="http://schemas.openxmlformats.org/officeDocument/2006/relationships/hyperlink" Target="consultantplus://offline/ref=D9C8778B5B2D5815714919D4E1F4F53E295306C8D6153CA6418DAEB76510739A58B475541ED91BFEF4F016F9EAD15B2701F41E06EA3162E4x0z7Q" TargetMode="External"/><Relationship Id="rId4" Type="http://schemas.openxmlformats.org/officeDocument/2006/relationships/hyperlink" Target="consultantplus://offline/ref=D9C8778B5B2D5815714919D4E1F4F53E295306C8D6153CA6418DAEB76510739A58B475541ED91FF3F4F016F9EAD15B2701F41E06EA3162E4x0z7Q" TargetMode="Externa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CC69EA32-25C0-4D5B-8535-2C933494DB4F}"/>
              </a:ext>
            </a:extLst>
          </p:cNvPr>
          <p:cNvSpPr/>
          <p:nvPr/>
        </p:nvSpPr>
        <p:spPr>
          <a:xfrm>
            <a:off x="0" y="1"/>
            <a:ext cx="12192000" cy="6858000"/>
          </a:xfrm>
          <a:prstGeom prst="rect">
            <a:avLst/>
          </a:prstGeom>
          <a:solidFill>
            <a:schemeClr val="accent1">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5" name="Прямоугольник 4">
            <a:extLst>
              <a:ext uri="{FF2B5EF4-FFF2-40B4-BE49-F238E27FC236}">
                <a16:creationId xmlns:a16="http://schemas.microsoft.com/office/drawing/2014/main" id="{EB3174B9-95B3-431F-A2A8-13150F6E6CA5}"/>
              </a:ext>
            </a:extLst>
          </p:cNvPr>
          <p:cNvSpPr/>
          <p:nvPr/>
        </p:nvSpPr>
        <p:spPr>
          <a:xfrm>
            <a:off x="456298" y="265769"/>
            <a:ext cx="11318400" cy="6366600"/>
          </a:xfrm>
          <a:prstGeom prst="rect">
            <a:avLst/>
          </a:prstGeom>
          <a:solidFill>
            <a:srgbClr val="025373">
              <a:alpha val="89804"/>
            </a:srgbClr>
          </a:solidFill>
          <a:ln>
            <a:solidFill>
              <a:srgbClr val="0E65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Прямоугольник 3">
            <a:extLst>
              <a:ext uri="{FF2B5EF4-FFF2-40B4-BE49-F238E27FC236}">
                <a16:creationId xmlns:a16="http://schemas.microsoft.com/office/drawing/2014/main" id="{58D19E21-0713-4E2F-BCDE-54AE74FDAE14}"/>
              </a:ext>
            </a:extLst>
          </p:cNvPr>
          <p:cNvSpPr/>
          <p:nvPr/>
        </p:nvSpPr>
        <p:spPr>
          <a:xfrm>
            <a:off x="436800" y="245699"/>
            <a:ext cx="11337898" cy="6386669"/>
          </a:xfrm>
          <a:prstGeom prst="rect">
            <a:avLst/>
          </a:prstGeom>
          <a:no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Текст 7">
            <a:extLst>
              <a:ext uri="{FF2B5EF4-FFF2-40B4-BE49-F238E27FC236}">
                <a16:creationId xmlns:a16="http://schemas.microsoft.com/office/drawing/2014/main" id="{0BD9E4ED-7B06-4A7B-9442-F524D6B30B63}"/>
              </a:ext>
            </a:extLst>
          </p:cNvPr>
          <p:cNvSpPr txBox="1">
            <a:spLocks/>
          </p:cNvSpPr>
          <p:nvPr/>
        </p:nvSpPr>
        <p:spPr bwMode="auto">
          <a:xfrm>
            <a:off x="4705925" y="6048332"/>
            <a:ext cx="7029777" cy="873125"/>
          </a:xfrm>
          <a:prstGeom prst="rect">
            <a:avLst/>
          </a:prstGeom>
          <a:noFill/>
          <a:ln w="9525">
            <a:noFill/>
            <a:miter lim="800000"/>
            <a:headEnd/>
            <a:tailEnd/>
          </a:ln>
        </p:spPr>
        <p:txBody>
          <a:bodyPr lIns="100794" tIns="50397" rIns="100794" bIns="50397"/>
          <a:lstStyle/>
          <a:p>
            <a:pPr algn="r">
              <a:buClr>
                <a:srgbClr val="C3260C"/>
              </a:buClr>
              <a:buSzPct val="130000"/>
              <a:buFont typeface="Georgia" pitchFamily="18" charset="0"/>
              <a:buNone/>
              <a:defRPr/>
            </a:pPr>
            <a:r>
              <a:rPr lang="ru-RU" sz="1400" b="1" kern="0" dirty="0">
                <a:solidFill>
                  <a:prstClr val="white"/>
                </a:solidFill>
                <a:latin typeface="Arial" pitchFamily="34" charset="0"/>
                <a:cs typeface="Arial" pitchFamily="34" charset="0"/>
              </a:rPr>
              <a:t>Центр подготовки налоговых консультантов </a:t>
            </a:r>
            <a:r>
              <a:rPr lang="ru-RU" sz="1400" b="1" kern="0" dirty="0" err="1">
                <a:solidFill>
                  <a:prstClr val="white"/>
                </a:solidFill>
                <a:latin typeface="Arial" pitchFamily="34" charset="0"/>
                <a:cs typeface="Arial" pitchFamily="34" charset="0"/>
              </a:rPr>
              <a:t>РосНОУ</a:t>
            </a:r>
            <a:r>
              <a:rPr lang="ru-RU" sz="1400" b="1" kern="0" dirty="0">
                <a:solidFill>
                  <a:prstClr val="white"/>
                </a:solidFill>
                <a:latin typeface="Arial" pitchFamily="34" charset="0"/>
                <a:cs typeface="Arial" pitchFamily="34" charset="0"/>
              </a:rPr>
              <a:t>  </a:t>
            </a:r>
          </a:p>
          <a:p>
            <a:pPr algn="r">
              <a:spcBef>
                <a:spcPct val="20000"/>
              </a:spcBef>
              <a:spcAft>
                <a:spcPts val="331"/>
              </a:spcAft>
              <a:buClr>
                <a:srgbClr val="C3260C"/>
              </a:buClr>
              <a:buSzPct val="130000"/>
              <a:defRPr/>
            </a:pPr>
            <a:r>
              <a:rPr lang="ru-RU" sz="1400" b="1" kern="0" dirty="0">
                <a:solidFill>
                  <a:prstClr val="white"/>
                </a:solidFill>
                <a:latin typeface="Arial" pitchFamily="34" charset="0"/>
                <a:cs typeface="Arial" pitchFamily="34" charset="0"/>
              </a:rPr>
              <a:t>(495) 925-03-87 </a:t>
            </a:r>
            <a:r>
              <a:rPr lang="en-US" sz="1400" b="1" kern="0" dirty="0" err="1">
                <a:solidFill>
                  <a:prstClr val="white"/>
                </a:solidFill>
                <a:latin typeface="Arial" pitchFamily="34" charset="0"/>
                <a:cs typeface="Arial" pitchFamily="34" charset="0"/>
              </a:rPr>
              <a:t>nalog</a:t>
            </a:r>
            <a:r>
              <a:rPr lang="ru-RU" sz="1400" b="1" kern="0" dirty="0">
                <a:solidFill>
                  <a:prstClr val="white"/>
                </a:solidFill>
                <a:latin typeface="Arial" pitchFamily="34" charset="0"/>
                <a:cs typeface="Arial" pitchFamily="34" charset="0"/>
              </a:rPr>
              <a:t>@</a:t>
            </a:r>
            <a:r>
              <a:rPr lang="en-US" sz="1400" b="1" kern="0" dirty="0" err="1">
                <a:solidFill>
                  <a:prstClr val="white"/>
                </a:solidFill>
                <a:latin typeface="Arial" pitchFamily="34" charset="0"/>
                <a:cs typeface="Arial" pitchFamily="34" charset="0"/>
              </a:rPr>
              <a:t>cpnk</a:t>
            </a:r>
            <a:r>
              <a:rPr lang="ru-RU" sz="1400" b="1" kern="0" dirty="0">
                <a:solidFill>
                  <a:prstClr val="white"/>
                </a:solidFill>
                <a:latin typeface="Arial" pitchFamily="34" charset="0"/>
                <a:cs typeface="Arial" pitchFamily="34" charset="0"/>
              </a:rPr>
              <a:t>.</a:t>
            </a:r>
            <a:r>
              <a:rPr lang="en-US" sz="1400" b="1" kern="0" dirty="0" err="1">
                <a:solidFill>
                  <a:prstClr val="white"/>
                </a:solidFill>
                <a:latin typeface="Arial" pitchFamily="34" charset="0"/>
                <a:cs typeface="Arial" pitchFamily="34" charset="0"/>
              </a:rPr>
              <a:t>ru</a:t>
            </a:r>
            <a:r>
              <a:rPr lang="en-US" sz="1400" b="1" kern="0" dirty="0">
                <a:solidFill>
                  <a:prstClr val="white"/>
                </a:solidFill>
                <a:latin typeface="Arial" pitchFamily="34" charset="0"/>
                <a:cs typeface="Arial" pitchFamily="34" charset="0"/>
              </a:rPr>
              <a:t> </a:t>
            </a:r>
            <a:r>
              <a:rPr lang="ru-RU" sz="1400" b="1" kern="0" dirty="0">
                <a:solidFill>
                  <a:prstClr val="white"/>
                </a:solidFill>
                <a:latin typeface="Arial" pitchFamily="34" charset="0"/>
                <a:cs typeface="Arial" pitchFamily="34" charset="0"/>
              </a:rPr>
              <a:t> </a:t>
            </a:r>
            <a:r>
              <a:rPr lang="en-US" sz="1400" b="1" kern="0" dirty="0">
                <a:solidFill>
                  <a:prstClr val="white"/>
                </a:solidFill>
                <a:latin typeface="Arial" pitchFamily="34" charset="0"/>
                <a:cs typeface="Arial" pitchFamily="34" charset="0"/>
              </a:rPr>
              <a:t>http</a:t>
            </a:r>
            <a:r>
              <a:rPr lang="ru-RU" sz="1400" b="1" kern="0" dirty="0">
                <a:solidFill>
                  <a:prstClr val="white"/>
                </a:solidFill>
                <a:latin typeface="Arial" pitchFamily="34" charset="0"/>
                <a:cs typeface="Arial" pitchFamily="34" charset="0"/>
              </a:rPr>
              <a:t>://</a:t>
            </a:r>
            <a:r>
              <a:rPr lang="en-US" sz="1400" b="1" kern="0" dirty="0" err="1">
                <a:solidFill>
                  <a:prstClr val="white"/>
                </a:solidFill>
                <a:latin typeface="Arial" pitchFamily="34" charset="0"/>
                <a:cs typeface="Arial" pitchFamily="34" charset="0"/>
              </a:rPr>
              <a:t>cpnk</a:t>
            </a:r>
            <a:r>
              <a:rPr lang="ru-RU" sz="1400" b="1" kern="0" dirty="0">
                <a:solidFill>
                  <a:prstClr val="white"/>
                </a:solidFill>
                <a:latin typeface="Arial" pitchFamily="34" charset="0"/>
                <a:cs typeface="Arial" pitchFamily="34" charset="0"/>
              </a:rPr>
              <a:t>.</a:t>
            </a:r>
            <a:r>
              <a:rPr lang="en-US" sz="1400" b="1" kern="0" dirty="0" err="1">
                <a:solidFill>
                  <a:prstClr val="white"/>
                </a:solidFill>
                <a:latin typeface="Arial" pitchFamily="34" charset="0"/>
                <a:cs typeface="Arial" pitchFamily="34" charset="0"/>
              </a:rPr>
              <a:t>ru</a:t>
            </a:r>
            <a:r>
              <a:rPr lang="ru-RU" sz="1400" b="1" kern="0" dirty="0">
                <a:solidFill>
                  <a:prstClr val="white"/>
                </a:solidFill>
                <a:latin typeface="Arial" pitchFamily="34" charset="0"/>
                <a:cs typeface="Arial" pitchFamily="34" charset="0"/>
              </a:rPr>
              <a:t> </a:t>
            </a:r>
          </a:p>
          <a:p>
            <a:pPr algn="r">
              <a:spcBef>
                <a:spcPct val="20000"/>
              </a:spcBef>
              <a:spcAft>
                <a:spcPts val="331"/>
              </a:spcAft>
              <a:buClr>
                <a:srgbClr val="C3260C"/>
              </a:buClr>
              <a:buSzPct val="130000"/>
              <a:defRPr/>
            </a:pPr>
            <a:r>
              <a:rPr lang="ru-RU" kern="0" dirty="0">
                <a:solidFill>
                  <a:prstClr val="white"/>
                </a:solidFill>
                <a:latin typeface="Arial" pitchFamily="34" charset="0"/>
                <a:cs typeface="Arial" pitchFamily="34" charset="0"/>
              </a:rPr>
              <a:t> </a:t>
            </a:r>
          </a:p>
          <a:p>
            <a:pPr>
              <a:spcBef>
                <a:spcPct val="20000"/>
              </a:spcBef>
              <a:spcAft>
                <a:spcPts val="331"/>
              </a:spcAft>
              <a:buClr>
                <a:srgbClr val="C3260C"/>
              </a:buClr>
              <a:buSzPct val="130000"/>
              <a:defRPr/>
            </a:pPr>
            <a:endParaRPr lang="ru-RU" kern="0" dirty="0">
              <a:solidFill>
                <a:prstClr val="white"/>
              </a:solidFill>
              <a:latin typeface="Arial" pitchFamily="34" charset="0"/>
              <a:cs typeface="Arial" pitchFamily="34" charset="0"/>
            </a:endParaRPr>
          </a:p>
        </p:txBody>
      </p:sp>
      <p:sp>
        <p:nvSpPr>
          <p:cNvPr id="12" name="Заголовок 1">
            <a:extLst>
              <a:ext uri="{FF2B5EF4-FFF2-40B4-BE49-F238E27FC236}">
                <a16:creationId xmlns:a16="http://schemas.microsoft.com/office/drawing/2014/main" id="{6ED4E861-6036-4019-892B-41E96C2B2042}"/>
              </a:ext>
            </a:extLst>
          </p:cNvPr>
          <p:cNvSpPr txBox="1">
            <a:spLocks/>
          </p:cNvSpPr>
          <p:nvPr/>
        </p:nvSpPr>
        <p:spPr>
          <a:xfrm>
            <a:off x="1300700" y="391134"/>
            <a:ext cx="9995065" cy="1136878"/>
          </a:xfrm>
          <a:prstGeom prst="rect">
            <a:avLst/>
          </a:prstGeom>
          <a:noFill/>
          <a:ln>
            <a:noFill/>
          </a:ln>
        </p:spPr>
        <p:txBody>
          <a:bodyPr vert="horz" lIns="0" tIns="0" rIns="18288" bIns="0" anchor="b">
            <a:normAutofit fontScale="97500"/>
            <a:scene3d>
              <a:camera prst="orthographicFront"/>
              <a:lightRig rig="freezing" dir="t">
                <a:rot lat="0" lon="0" rev="5640000"/>
              </a:lightRig>
            </a:scene3d>
            <a:sp3d prstMaterial="flat">
              <a:bevelT w="38100" h="38100"/>
              <a:contourClr>
                <a:schemeClr val="tx2"/>
              </a:contourClr>
            </a:sp3d>
          </a:bodyPr>
          <a:lstStyle>
            <a:lvl1pPr algn="r" rtl="0" eaLnBrk="1" latinLnBrk="0" hangingPunct="1">
              <a:spcBef>
                <a:spcPct val="0"/>
              </a:spcBef>
              <a:buNone/>
              <a:defRPr kumimoji="0" sz="5600" b="1" kern="1200">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3600" i="0" u="none" strike="noStrike" kern="1200" normalizeH="0" baseline="0" noProof="0" dirty="0">
                <a:solidFill>
                  <a:srgbClr val="0BD0D9">
                    <a:tint val="90000"/>
                    <a:satMod val="120000"/>
                  </a:srgbClr>
                </a:solidFill>
                <a:effectLst>
                  <a:outerShdw blurRad="38100" dist="38100" dir="2700000" algn="tl">
                    <a:srgbClr val="000000">
                      <a:alpha val="43137"/>
                    </a:srgbClr>
                  </a:outerShdw>
                </a:effectLst>
                <a:uLnTx/>
                <a:uFillTx/>
                <a:cs typeface="Arial" panose="020B0604020202020204" pitchFamily="34" charset="0"/>
              </a:rPr>
              <a:t>ФЕДЕРАЛЬНЫЙ СТАНДАРТ БУХГАЛТЕРСКОГО УЧЕТА ФСБУ 25/2018 "БУХГАЛТЕРСКИЙ УЧЕТ АРЕНДЫ" </a:t>
            </a:r>
          </a:p>
        </p:txBody>
      </p:sp>
      <p:sp>
        <p:nvSpPr>
          <p:cNvPr id="13" name="Подзаголовок 2">
            <a:extLst>
              <a:ext uri="{FF2B5EF4-FFF2-40B4-BE49-F238E27FC236}">
                <a16:creationId xmlns:a16="http://schemas.microsoft.com/office/drawing/2014/main" id="{C8BA06D7-DCE2-4AA3-8E98-E64D01E90290}"/>
              </a:ext>
            </a:extLst>
          </p:cNvPr>
          <p:cNvSpPr txBox="1">
            <a:spLocks/>
          </p:cNvSpPr>
          <p:nvPr/>
        </p:nvSpPr>
        <p:spPr>
          <a:xfrm>
            <a:off x="564469" y="1952657"/>
            <a:ext cx="11102057" cy="4032219"/>
          </a:xfrm>
          <a:prstGeom prst="rect">
            <a:avLst/>
          </a:prstGeom>
        </p:spPr>
        <p:txBody>
          <a:bodyPr vert="horz" lIns="0" rIns="18288">
            <a:normAutofit/>
          </a:bodyPr>
          <a:lstStyle>
            <a:lvl1pPr marL="0" marR="45720" indent="0" algn="r" rtl="0" eaLnBrk="1" latinLnBrk="0" hangingPunct="1">
              <a:spcBef>
                <a:spcPct val="20000"/>
              </a:spcBef>
              <a:buClr>
                <a:schemeClr val="accent3"/>
              </a:buClr>
              <a:buSzPct val="95000"/>
              <a:buFont typeface="Wingdings 2"/>
              <a:buNone/>
              <a:defRPr kumimoji="0" sz="2600" kern="1200">
                <a:solidFill>
                  <a:schemeClr val="tx1"/>
                </a:solidFill>
                <a:latin typeface="+mn-lt"/>
                <a:ea typeface="+mn-ea"/>
                <a:cs typeface="+mn-cs"/>
              </a:defRPr>
            </a:lvl1pPr>
            <a:lvl2pPr marL="457200" indent="0" algn="ctr" rtl="0" eaLnBrk="1" latinLnBrk="0" hangingPunct="1">
              <a:spcBef>
                <a:spcPct val="20000"/>
              </a:spcBef>
              <a:buClr>
                <a:schemeClr val="accent1"/>
              </a:buClr>
              <a:buSzPct val="85000"/>
              <a:buFont typeface="Wingdings 2"/>
              <a:buNone/>
              <a:defRPr kumimoji="0" sz="2400" kern="1200">
                <a:solidFill>
                  <a:schemeClr val="tx1"/>
                </a:solidFill>
                <a:latin typeface="+mn-lt"/>
                <a:ea typeface="+mn-ea"/>
                <a:cs typeface="+mn-cs"/>
              </a:defRPr>
            </a:lvl2pPr>
            <a:lvl3pPr marL="914400" indent="0" algn="ctr" rtl="0" eaLnBrk="1" latinLnBrk="0" hangingPunct="1">
              <a:spcBef>
                <a:spcPct val="20000"/>
              </a:spcBef>
              <a:buClr>
                <a:schemeClr val="accent2"/>
              </a:buClr>
              <a:buSzPct val="70000"/>
              <a:buFont typeface="Wingdings 2"/>
              <a:buNone/>
              <a:defRPr kumimoji="0" sz="2100" kern="1200">
                <a:solidFill>
                  <a:schemeClr val="tx1"/>
                </a:solidFill>
                <a:latin typeface="+mn-lt"/>
                <a:ea typeface="+mn-ea"/>
                <a:cs typeface="+mn-cs"/>
              </a:defRPr>
            </a:lvl3pPr>
            <a:lvl4pPr marL="1371600" indent="0" algn="ctr" rtl="0" eaLnBrk="1" latinLnBrk="0" hangingPunct="1">
              <a:spcBef>
                <a:spcPct val="20000"/>
              </a:spcBef>
              <a:buClr>
                <a:schemeClr val="accent3"/>
              </a:buClr>
              <a:buSzPct val="65000"/>
              <a:buFont typeface="Wingdings 2"/>
              <a:buNone/>
              <a:defRPr kumimoji="0" sz="2000" kern="1200">
                <a:solidFill>
                  <a:schemeClr val="tx1"/>
                </a:solidFill>
                <a:latin typeface="+mn-lt"/>
                <a:ea typeface="+mn-ea"/>
                <a:cs typeface="+mn-cs"/>
              </a:defRPr>
            </a:lvl4pPr>
            <a:lvl5pPr marL="1828800" indent="0" algn="ctr" rtl="0" eaLnBrk="1" latinLnBrk="0" hangingPunct="1">
              <a:spcBef>
                <a:spcPct val="20000"/>
              </a:spcBef>
              <a:buClr>
                <a:schemeClr val="accent4"/>
              </a:buClr>
              <a:buSzPct val="65000"/>
              <a:buFont typeface="Wingdings 2"/>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accent5"/>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6"/>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tx2"/>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marL="0" marR="45720" lvl="0" indent="0" algn="ctr" defTabSz="914400" rtl="0" eaLnBrk="1" fontAlgn="auto" latinLnBrk="0" hangingPunct="1">
              <a:lnSpc>
                <a:spcPct val="100000"/>
              </a:lnSpc>
              <a:spcBef>
                <a:spcPct val="20000"/>
              </a:spcBef>
              <a:spcAft>
                <a:spcPts val="0"/>
              </a:spcAft>
              <a:buClr>
                <a:srgbClr val="0BD0D9"/>
              </a:buClr>
              <a:buSzPct val="95000"/>
              <a:buFont typeface="Wingdings 2"/>
              <a:buNone/>
              <a:tabLst/>
              <a:defRPr/>
            </a:pPr>
            <a:r>
              <a:rPr kumimoji="0" lang="ru-RU" sz="2200" b="1" i="1" u="none" strike="noStrike" kern="1200" cap="none" spc="0" normalizeH="0" baseline="0" noProof="0" dirty="0">
                <a:ln>
                  <a:noFill/>
                </a:ln>
                <a:solidFill>
                  <a:sysClr val="window" lastClr="FFFFFF"/>
                </a:solidFill>
                <a:effectLst/>
                <a:uLnTx/>
                <a:uFillTx/>
                <a:latin typeface="Arial" panose="020B0604020202020204" pitchFamily="34" charset="0"/>
                <a:cs typeface="Arial" panose="020B0604020202020204" pitchFamily="34" charset="0"/>
              </a:rPr>
              <a:t>Приказ Минфина России от 16.10.2018 N 208н</a:t>
            </a:r>
          </a:p>
          <a:p>
            <a:pPr marL="0" marR="45720" lvl="0" indent="0" algn="ctr" defTabSz="914400" rtl="0" eaLnBrk="1" fontAlgn="auto" latinLnBrk="0" hangingPunct="1">
              <a:lnSpc>
                <a:spcPct val="100000"/>
              </a:lnSpc>
              <a:spcBef>
                <a:spcPct val="20000"/>
              </a:spcBef>
              <a:spcAft>
                <a:spcPts val="0"/>
              </a:spcAft>
              <a:buClr>
                <a:srgbClr val="0BD0D9"/>
              </a:buClr>
              <a:buSzPct val="95000"/>
              <a:buFont typeface="Wingdings 2"/>
              <a:buNone/>
              <a:tabLst/>
              <a:defRPr/>
            </a:pPr>
            <a:r>
              <a:rPr kumimoji="0" lang="ru-RU" sz="2200" b="0" i="1" u="none" strike="noStrike" kern="1200" cap="none" spc="0" normalizeH="0" baseline="0" noProof="0" dirty="0">
                <a:ln>
                  <a:noFill/>
                </a:ln>
                <a:solidFill>
                  <a:sysClr val="window" lastClr="FFFFFF"/>
                </a:solidFill>
                <a:effectLst/>
                <a:uLnTx/>
                <a:uFillTx/>
                <a:latin typeface="Arial" panose="020B0604020202020204" pitchFamily="34" charset="0"/>
                <a:cs typeface="Arial" panose="020B0604020202020204" pitchFamily="34" charset="0"/>
              </a:rPr>
              <a:t>"Об утверждении Федерального стандарта бухгалтерского учета ФСБУ 25/2018 "Бухгалтерский учет аренды"</a:t>
            </a:r>
          </a:p>
          <a:p>
            <a:pPr marL="0" marR="45720" lvl="0" indent="0" algn="ctr" defTabSz="914400" rtl="0" eaLnBrk="1" fontAlgn="auto" latinLnBrk="0" hangingPunct="1">
              <a:lnSpc>
                <a:spcPct val="100000"/>
              </a:lnSpc>
              <a:spcBef>
                <a:spcPct val="20000"/>
              </a:spcBef>
              <a:spcAft>
                <a:spcPts val="0"/>
              </a:spcAft>
              <a:buClr>
                <a:srgbClr val="0BD0D9"/>
              </a:buClr>
              <a:buSzPct val="95000"/>
              <a:buFont typeface="Wingdings 2"/>
              <a:buNone/>
              <a:tabLst/>
              <a:defRPr/>
            </a:pPr>
            <a:r>
              <a:rPr kumimoji="0" lang="ru-RU" sz="2200" b="0" i="1" u="none" strike="noStrike" kern="1200" cap="none" spc="0" normalizeH="0" baseline="0" noProof="0" dirty="0">
                <a:ln>
                  <a:noFill/>
                </a:ln>
                <a:solidFill>
                  <a:sysClr val="window" lastClr="FFFFFF"/>
                </a:solidFill>
                <a:effectLst/>
                <a:uLnTx/>
                <a:uFillTx/>
                <a:latin typeface="Arial" panose="020B0604020202020204" pitchFamily="34" charset="0"/>
                <a:cs typeface="Arial" panose="020B0604020202020204" pitchFamily="34" charset="0"/>
              </a:rPr>
              <a:t>(вместе с "ФСБУ 25/2018...")</a:t>
            </a:r>
          </a:p>
          <a:p>
            <a:pPr marL="0" marR="45720" lvl="0" indent="0" algn="ctr" defTabSz="914400" rtl="0" eaLnBrk="1" fontAlgn="auto" latinLnBrk="0" hangingPunct="1">
              <a:lnSpc>
                <a:spcPct val="100000"/>
              </a:lnSpc>
              <a:spcBef>
                <a:spcPct val="20000"/>
              </a:spcBef>
              <a:spcAft>
                <a:spcPts val="0"/>
              </a:spcAft>
              <a:buClr>
                <a:srgbClr val="0BD0D9"/>
              </a:buClr>
              <a:buSzPct val="95000"/>
              <a:buFont typeface="Wingdings 2"/>
              <a:buNone/>
              <a:tabLst/>
              <a:defRPr/>
            </a:pPr>
            <a:r>
              <a:rPr kumimoji="0" lang="ru-RU" sz="2200" b="0" i="1" u="none" strike="noStrike" kern="1200" cap="none" spc="0" normalizeH="0" baseline="0" noProof="0" dirty="0">
                <a:ln>
                  <a:noFill/>
                </a:ln>
                <a:solidFill>
                  <a:sysClr val="window" lastClr="FFFFFF"/>
                </a:solidFill>
                <a:effectLst/>
                <a:uLnTx/>
                <a:uFillTx/>
                <a:latin typeface="Arial" panose="020B0604020202020204" pitchFamily="34" charset="0"/>
                <a:cs typeface="Arial" panose="020B0604020202020204" pitchFamily="34" charset="0"/>
              </a:rPr>
              <a:t>(Зарегистрировано в Минюсте России 25.12.2018 N 53162)</a:t>
            </a:r>
          </a:p>
          <a:p>
            <a:pPr marL="0" marR="45720" lvl="0" indent="0" algn="r" defTabSz="914400" rtl="0" eaLnBrk="1" fontAlgn="auto" latinLnBrk="0" hangingPunct="1">
              <a:lnSpc>
                <a:spcPct val="100000"/>
              </a:lnSpc>
              <a:spcBef>
                <a:spcPct val="20000"/>
              </a:spcBef>
              <a:spcAft>
                <a:spcPts val="0"/>
              </a:spcAft>
              <a:buClr>
                <a:srgbClr val="0BD0D9"/>
              </a:buClr>
              <a:buSzPct val="95000"/>
              <a:buFont typeface="Wingdings 2"/>
              <a:buNone/>
              <a:tabLst/>
              <a:defRPr/>
            </a:pPr>
            <a:endParaRPr kumimoji="0" lang="ru-RU" sz="2200" b="0" i="1" u="none" strike="noStrike" kern="1200" cap="none" spc="0" normalizeH="0" baseline="0" noProof="0" dirty="0">
              <a:ln>
                <a:noFill/>
              </a:ln>
              <a:solidFill>
                <a:sysClr val="window" lastClr="FFFFFF"/>
              </a:solidFill>
              <a:effectLst/>
              <a:uLnTx/>
              <a:uFillTx/>
              <a:latin typeface="Arial" panose="020B0604020202020204" pitchFamily="34" charset="0"/>
              <a:cs typeface="Arial" panose="020B0604020202020204" pitchFamily="34" charset="0"/>
            </a:endParaRPr>
          </a:p>
          <a:p>
            <a:pPr marL="0" marR="45720" lvl="0" indent="0" algn="just" defTabSz="914400" rtl="0" eaLnBrk="1" fontAlgn="auto" latinLnBrk="0" hangingPunct="1">
              <a:lnSpc>
                <a:spcPct val="100000"/>
              </a:lnSpc>
              <a:spcBef>
                <a:spcPct val="20000"/>
              </a:spcBef>
              <a:spcAft>
                <a:spcPts val="0"/>
              </a:spcAft>
              <a:buClr>
                <a:srgbClr val="0BD0D9"/>
              </a:buClr>
              <a:buSzPct val="95000"/>
              <a:buFont typeface="Wingdings 2"/>
              <a:buNone/>
              <a:tabLst/>
              <a:defRPr/>
            </a:pPr>
            <a:r>
              <a:rPr kumimoji="0" lang="ru-RU" sz="1800" b="1" i="0" u="none" strike="noStrike" kern="1200" cap="none" spc="0" normalizeH="0" baseline="0" noProof="0" dirty="0">
                <a:ln>
                  <a:noFill/>
                </a:ln>
                <a:solidFill>
                  <a:sysClr val="window" lastClr="FFFFFF"/>
                </a:solidFill>
                <a:effectLst/>
                <a:uLnTx/>
                <a:uFillTx/>
                <a:latin typeface="Arial" panose="020B0604020202020204" pitchFamily="34" charset="0"/>
                <a:cs typeface="Arial" panose="020B0604020202020204" pitchFamily="34" charset="0"/>
              </a:rPr>
              <a:t>Лектор: Антошина Ольга Александровна – </a:t>
            </a:r>
            <a:r>
              <a:rPr kumimoji="0" lang="ru-RU" sz="1800" i="0" u="none" strike="noStrike" kern="1200" cap="none" spc="0" normalizeH="0" baseline="0" noProof="0" dirty="0">
                <a:ln>
                  <a:noFill/>
                </a:ln>
                <a:solidFill>
                  <a:sysClr val="window" lastClr="FFFFFF"/>
                </a:solidFill>
                <a:effectLst/>
                <a:uLnTx/>
                <a:uFillTx/>
                <a:latin typeface="Arial" panose="020B0604020202020204" pitchFamily="34" charset="0"/>
                <a:cs typeface="Arial" panose="020B0604020202020204" pitchFamily="34" charset="0"/>
              </a:rPr>
              <a:t>к.э.н., доцент, член Экспертного совета по совершенствованию налогового законодательства, практикующий аудитор, налоговый консультант, сертифицированный бухгалтер-практик SIP/SIPA, бизнес-тренер по программам МБА, аттестованный преподаватель ИПБ России, автор многочисленных публикаций</a:t>
            </a:r>
            <a:r>
              <a:rPr kumimoji="0" lang="ru-RU" sz="1800" i="1" u="none" strike="noStrike" kern="1200" cap="none" spc="0" normalizeH="0" baseline="0" noProof="0" dirty="0">
                <a:ln>
                  <a:noFill/>
                </a:ln>
                <a:solidFill>
                  <a:sysClr val="window" lastClr="FFFFFF"/>
                </a:solidFill>
                <a:effectLst/>
                <a:uLnTx/>
                <a:uFillTx/>
                <a:latin typeface="Arial" panose="020B0604020202020204" pitchFamily="34" charset="0"/>
                <a:cs typeface="Arial" panose="020B0604020202020204" pitchFamily="34" charset="0"/>
              </a:rPr>
              <a:t>.</a:t>
            </a:r>
          </a:p>
          <a:p>
            <a:pPr marL="0" marR="45720" lvl="0" indent="0" algn="r" defTabSz="914400" rtl="0" eaLnBrk="1" fontAlgn="auto" latinLnBrk="0" hangingPunct="1">
              <a:lnSpc>
                <a:spcPct val="100000"/>
              </a:lnSpc>
              <a:spcBef>
                <a:spcPct val="20000"/>
              </a:spcBef>
              <a:spcAft>
                <a:spcPts val="0"/>
              </a:spcAft>
              <a:buClr>
                <a:srgbClr val="0BD0D9"/>
              </a:buClr>
              <a:buSzPct val="95000"/>
              <a:buFont typeface="Wingdings 2"/>
              <a:buNone/>
              <a:tabLst/>
              <a:defRPr/>
            </a:pPr>
            <a:endParaRPr kumimoji="0" lang="ru-RU" sz="2600" b="0" i="1" u="none" strike="noStrike" kern="1200" cap="none" spc="0" normalizeH="0" baseline="0" noProof="0" dirty="0">
              <a:ln>
                <a:noFill/>
              </a:ln>
              <a:solidFill>
                <a:sysClr val="window" lastClr="FFFFFF"/>
              </a:solidFill>
              <a:effectLst/>
              <a:uLnTx/>
              <a:uFillTx/>
              <a:latin typeface="Constantia"/>
              <a:ea typeface="+mn-ea"/>
              <a:cs typeface="+mn-cs"/>
            </a:endParaRPr>
          </a:p>
          <a:p>
            <a:pPr marL="0" marR="45720" lvl="0" indent="0" algn="r" defTabSz="914400" rtl="0" eaLnBrk="1" fontAlgn="auto" latinLnBrk="0" hangingPunct="1">
              <a:lnSpc>
                <a:spcPct val="100000"/>
              </a:lnSpc>
              <a:spcBef>
                <a:spcPct val="20000"/>
              </a:spcBef>
              <a:spcAft>
                <a:spcPts val="0"/>
              </a:spcAft>
              <a:buClr>
                <a:srgbClr val="0BD0D9"/>
              </a:buClr>
              <a:buSzPct val="95000"/>
              <a:buFont typeface="Wingdings 2"/>
              <a:buNone/>
              <a:tabLst/>
              <a:defRPr/>
            </a:pPr>
            <a:endParaRPr kumimoji="0" lang="ru-RU" sz="2600" b="0" i="1" u="none" strike="noStrike" kern="1200" cap="none" spc="0" normalizeH="0" baseline="0" noProof="0" dirty="0">
              <a:ln>
                <a:noFill/>
              </a:ln>
              <a:solidFill>
                <a:sysClr val="window" lastClr="FFFFFF"/>
              </a:solidFill>
              <a:effectLst/>
              <a:uLnTx/>
              <a:uFillTx/>
              <a:latin typeface="Constantia"/>
              <a:ea typeface="+mn-ea"/>
              <a:cs typeface="+mn-cs"/>
            </a:endParaRPr>
          </a:p>
          <a:p>
            <a:pPr marL="0" marR="45720" lvl="0" indent="0" algn="r" defTabSz="914400" rtl="0" eaLnBrk="1" fontAlgn="auto" latinLnBrk="0" hangingPunct="1">
              <a:lnSpc>
                <a:spcPct val="100000"/>
              </a:lnSpc>
              <a:spcBef>
                <a:spcPct val="20000"/>
              </a:spcBef>
              <a:spcAft>
                <a:spcPts val="0"/>
              </a:spcAft>
              <a:buClr>
                <a:srgbClr val="0BD0D9"/>
              </a:buClr>
              <a:buSzPct val="95000"/>
              <a:buFont typeface="Wingdings 2"/>
              <a:buNone/>
              <a:tabLst/>
              <a:defRPr/>
            </a:pPr>
            <a:endParaRPr kumimoji="0" lang="ru-RU" sz="2600" b="0" i="0" u="none" strike="noStrike" kern="1200" cap="none" spc="0" normalizeH="0" baseline="0" noProof="0" dirty="0">
              <a:ln>
                <a:noFill/>
              </a:ln>
              <a:solidFill>
                <a:sysClr val="window" lastClr="FFFFFF"/>
              </a:solidFill>
              <a:effectLst/>
              <a:uLnTx/>
              <a:uFillTx/>
              <a:latin typeface="Constantia"/>
              <a:ea typeface="+mn-ea"/>
              <a:cs typeface="+mn-cs"/>
            </a:endParaRPr>
          </a:p>
        </p:txBody>
      </p:sp>
    </p:spTree>
    <p:extLst>
      <p:ext uri="{BB962C8B-B14F-4D97-AF65-F5344CB8AC3E}">
        <p14:creationId xmlns:p14="http://schemas.microsoft.com/office/powerpoint/2010/main" val="14097018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1033272"/>
            <a:ext cx="10972800" cy="1143000"/>
          </a:xfrm>
        </p:spPr>
        <p:txBody>
          <a:bodyPr>
            <a:noAutofit/>
          </a:bodyPr>
          <a:lstStyle/>
          <a:p>
            <a:r>
              <a:rPr lang="ru-RU" sz="4000" dirty="0"/>
              <a:t>Что такое </a:t>
            </a:r>
            <a:r>
              <a:rPr lang="ru-RU" sz="4000" b="1" dirty="0"/>
              <a:t>неоперационная (финансовая) аренда</a:t>
            </a:r>
            <a:r>
              <a:rPr lang="ru-RU" sz="4000" dirty="0"/>
              <a:t> в целях применения ФСБУ 25/2018	</a:t>
            </a:r>
            <a:br>
              <a:rPr lang="ru-RU" sz="4000" dirty="0"/>
            </a:br>
            <a:endParaRPr lang="ru-RU" sz="4000" dirty="0"/>
          </a:p>
        </p:txBody>
      </p:sp>
      <p:sp>
        <p:nvSpPr>
          <p:cNvPr id="3" name="Объект 2"/>
          <p:cNvSpPr>
            <a:spLocks noGrp="1"/>
          </p:cNvSpPr>
          <p:nvPr>
            <p:ph idx="1"/>
          </p:nvPr>
        </p:nvSpPr>
        <p:spPr>
          <a:xfrm>
            <a:off x="609600" y="1935480"/>
            <a:ext cx="11399520" cy="4389120"/>
          </a:xfrm>
        </p:spPr>
        <p:txBody>
          <a:bodyPr>
            <a:normAutofit fontScale="77500" lnSpcReduction="20000"/>
          </a:bodyPr>
          <a:lstStyle/>
          <a:p>
            <a:pPr marL="0" indent="0" algn="just">
              <a:buNone/>
            </a:pPr>
            <a:r>
              <a:rPr lang="ru-RU" dirty="0"/>
              <a:t>Аренда относится к неоперационной (финансовой), если экономические выгоды и риски, обусловленные правом собственности на предмет аренды, после его передачи переходят к арендатору. Это может подтверждаться, в частности, </a:t>
            </a:r>
            <a:r>
              <a:rPr lang="ru-RU" u="sng" dirty="0"/>
              <a:t>любым из следующих обстоятельств</a:t>
            </a:r>
            <a:r>
              <a:rPr lang="ru-RU" dirty="0"/>
              <a:t> (п. 25 ФСБУ 25/2018):</a:t>
            </a:r>
          </a:p>
          <a:p>
            <a:pPr marL="0" indent="0" algn="just">
              <a:buNone/>
            </a:pPr>
            <a:r>
              <a:rPr lang="ru-RU" dirty="0"/>
              <a:t>• договором предусмотрен переход права собственности на предмет аренды к арендатору, либо арендатор имеет право на его покупку по цене, значительно ниже его справедливой стоимости;</a:t>
            </a:r>
          </a:p>
          <a:p>
            <a:pPr marL="0" indent="0">
              <a:buNone/>
            </a:pPr>
            <a:r>
              <a:rPr lang="ru-RU" dirty="0"/>
              <a:t>• срок аренды сопоставим с периодом, в течение которого предмет аренды останется пригодным к использованию;</a:t>
            </a:r>
          </a:p>
          <a:p>
            <a:pPr marL="0" indent="0">
              <a:buNone/>
            </a:pPr>
            <a:r>
              <a:rPr lang="ru-RU" dirty="0"/>
              <a:t>• приведенная стоимость будущих арендных платежей на дату заключения договора сопоставима со справедливой стоимостью предмета аренды;</a:t>
            </a:r>
          </a:p>
          <a:p>
            <a:pPr marL="0" indent="0" algn="just">
              <a:buNone/>
            </a:pPr>
            <a:r>
              <a:rPr lang="ru-RU" dirty="0"/>
              <a:t>• только арендатор имеет возможность использовать предмет аренды без существенных изменений;</a:t>
            </a:r>
          </a:p>
          <a:p>
            <a:pPr marL="0" indent="0" algn="just">
              <a:buNone/>
            </a:pPr>
            <a:r>
              <a:rPr lang="ru-RU" dirty="0"/>
              <a:t>• арендатор имеет право продлить срок аренды с арендной платой значительно ниже рыночной.</a:t>
            </a:r>
          </a:p>
          <a:p>
            <a:pPr marL="0" indent="0">
              <a:buNone/>
            </a:pPr>
            <a:endParaRPr lang="ru-RU" dirty="0"/>
          </a:p>
        </p:txBody>
      </p:sp>
    </p:spTree>
    <p:extLst>
      <p:ext uri="{BB962C8B-B14F-4D97-AF65-F5344CB8AC3E}">
        <p14:creationId xmlns:p14="http://schemas.microsoft.com/office/powerpoint/2010/main" val="10280032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1374487"/>
            <a:ext cx="12131040" cy="734568"/>
          </a:xfrm>
        </p:spPr>
        <p:txBody>
          <a:bodyPr>
            <a:noAutofit/>
          </a:bodyPr>
          <a:lstStyle/>
          <a:p>
            <a:r>
              <a:rPr lang="ru-RU" sz="3200" b="1" dirty="0">
                <a:solidFill>
                  <a:schemeClr val="tx2">
                    <a:lumMod val="60000"/>
                    <a:lumOff val="40000"/>
                  </a:schemeClr>
                </a:solidFill>
              </a:rPr>
              <a:t>3. </a:t>
            </a:r>
            <a:r>
              <a:rPr lang="ru-RU" sz="3200" b="1" dirty="0">
                <a:solidFill>
                  <a:schemeClr val="tx1"/>
                </a:solidFill>
              </a:rPr>
              <a:t>Настоящий Стандарт не применяется при предоставлении:</a:t>
            </a:r>
            <a:br>
              <a:rPr lang="ru-RU" sz="3200" b="1" dirty="0">
                <a:solidFill>
                  <a:schemeClr val="tx1"/>
                </a:solidFill>
              </a:rPr>
            </a:br>
            <a:endParaRPr lang="ru-RU" sz="3200" dirty="0">
              <a:solidFill>
                <a:schemeClr val="tx1"/>
              </a:solidFill>
            </a:endParaRPr>
          </a:p>
        </p:txBody>
      </p:sp>
      <p:sp>
        <p:nvSpPr>
          <p:cNvPr id="3" name="Объект 2"/>
          <p:cNvSpPr>
            <a:spLocks noGrp="1"/>
          </p:cNvSpPr>
          <p:nvPr>
            <p:ph idx="1"/>
          </p:nvPr>
        </p:nvSpPr>
        <p:spPr>
          <a:xfrm>
            <a:off x="304800" y="1868424"/>
            <a:ext cx="11582400" cy="4389120"/>
          </a:xfrm>
        </p:spPr>
        <p:txBody>
          <a:bodyPr/>
          <a:lstStyle/>
          <a:p>
            <a:pPr marL="0" indent="0" algn="just">
              <a:buNone/>
            </a:pPr>
            <a:r>
              <a:rPr lang="ru-RU" dirty="0"/>
              <a:t>а) участков недр для геологического изучения, разведки и (или) добычи полезных ископаемых;</a:t>
            </a:r>
          </a:p>
          <a:p>
            <a:pPr marL="0" indent="0" algn="just">
              <a:buNone/>
            </a:pPr>
            <a:r>
              <a:rPr lang="ru-RU" dirty="0"/>
              <a:t>б)результатов интеллектуальной деятельности или средств индивидуализации, а также материальных носителей, в которых эти результаты и средства выражены;</a:t>
            </a:r>
          </a:p>
          <a:p>
            <a:pPr marL="0" indent="0" algn="just">
              <a:buNone/>
            </a:pPr>
            <a:r>
              <a:rPr lang="ru-RU" dirty="0"/>
              <a:t>в) объектов концессионного соглашения.</a:t>
            </a:r>
          </a:p>
          <a:p>
            <a:pPr marL="0" indent="0">
              <a:buNone/>
            </a:pPr>
            <a:r>
              <a:rPr lang="ru-RU" sz="3200" b="1" dirty="0">
                <a:solidFill>
                  <a:schemeClr val="tx2">
                    <a:lumMod val="60000"/>
                    <a:lumOff val="40000"/>
                  </a:schemeClr>
                </a:solidFill>
                <a:latin typeface="+mj-lt"/>
              </a:rPr>
              <a:t>4. </a:t>
            </a:r>
            <a:r>
              <a:rPr lang="ru-RU" sz="3200" b="1" dirty="0">
                <a:latin typeface="+mj-lt"/>
              </a:rPr>
              <a:t>Настоящий Стандарт не распространяется на организации государственного сектора.</a:t>
            </a:r>
          </a:p>
          <a:p>
            <a:pPr marL="0" indent="0">
              <a:buNone/>
            </a:pPr>
            <a:endParaRPr lang="ru-RU" dirty="0"/>
          </a:p>
          <a:p>
            <a:pPr marL="0" indent="0">
              <a:buNone/>
            </a:pPr>
            <a:endParaRPr lang="ru-RU" dirty="0"/>
          </a:p>
        </p:txBody>
      </p:sp>
    </p:spTree>
    <p:extLst>
      <p:ext uri="{BB962C8B-B14F-4D97-AF65-F5344CB8AC3E}">
        <p14:creationId xmlns:p14="http://schemas.microsoft.com/office/powerpoint/2010/main" val="23073331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02336" y="972312"/>
            <a:ext cx="11789664" cy="1143000"/>
          </a:xfrm>
        </p:spPr>
        <p:txBody>
          <a:bodyPr>
            <a:noAutofit/>
          </a:bodyPr>
          <a:lstStyle/>
          <a:p>
            <a:r>
              <a:rPr lang="ru-RU" sz="2800" b="1" dirty="0">
                <a:solidFill>
                  <a:schemeClr val="tx2">
                    <a:lumMod val="60000"/>
                    <a:lumOff val="40000"/>
                  </a:schemeClr>
                </a:solidFill>
              </a:rPr>
              <a:t>5.</a:t>
            </a:r>
            <a:r>
              <a:rPr lang="ru-RU" sz="2800" b="1" dirty="0"/>
              <a:t> </a:t>
            </a:r>
            <a:r>
              <a:rPr lang="ru-RU" sz="3200" b="1" dirty="0">
                <a:solidFill>
                  <a:schemeClr val="tx1"/>
                </a:solidFill>
              </a:rPr>
              <a:t>В целях настоящего Стандарта объекты бухгалтерского учета классифицируются как объекты учета аренды при </a:t>
            </a:r>
            <a:r>
              <a:rPr lang="ru-RU" sz="3200" b="1" u="sng" dirty="0">
                <a:solidFill>
                  <a:schemeClr val="tx1"/>
                </a:solidFill>
              </a:rPr>
              <a:t>единовременном выполнении следующих условий:</a:t>
            </a:r>
            <a:br>
              <a:rPr lang="ru-RU" sz="2800" b="1" dirty="0"/>
            </a:br>
            <a:endParaRPr lang="ru-RU" sz="2800" dirty="0"/>
          </a:p>
        </p:txBody>
      </p:sp>
      <p:sp>
        <p:nvSpPr>
          <p:cNvPr id="3" name="Объект 2"/>
          <p:cNvSpPr>
            <a:spLocks noGrp="1"/>
          </p:cNvSpPr>
          <p:nvPr>
            <p:ph idx="1"/>
          </p:nvPr>
        </p:nvSpPr>
        <p:spPr>
          <a:xfrm>
            <a:off x="512064" y="1895856"/>
            <a:ext cx="10680192" cy="4389120"/>
          </a:xfrm>
        </p:spPr>
        <p:txBody>
          <a:bodyPr>
            <a:normAutofit fontScale="85000" lnSpcReduction="10000"/>
          </a:bodyPr>
          <a:lstStyle/>
          <a:p>
            <a:pPr marL="0" indent="0" algn="just">
              <a:buNone/>
            </a:pPr>
            <a:r>
              <a:rPr lang="ru-RU" dirty="0"/>
              <a:t>1) арендодатель предоставляет арендатору предмет аренды на определенный срок;</a:t>
            </a:r>
          </a:p>
          <a:p>
            <a:pPr marL="0" indent="0" algn="just">
              <a:buNone/>
            </a:pPr>
            <a:r>
              <a:rPr lang="ru-RU" dirty="0"/>
              <a:t>2) предмет аренды идентифицируется (предмет аренды определен в договоре аренды, и этим договором не предусмотрено право арендодателя по своему усмотрению заменить предмет аренды в любой момент в течение срока аренды);</a:t>
            </a:r>
          </a:p>
          <a:p>
            <a:pPr marL="0" indent="0" algn="just">
              <a:buNone/>
            </a:pPr>
            <a:r>
              <a:rPr lang="ru-RU" dirty="0"/>
              <a:t>3) арендатор имеет право на получение экономических выгод от использования предмета аренды в течение срока аренды;</a:t>
            </a:r>
          </a:p>
          <a:p>
            <a:pPr marL="0" indent="0" algn="just">
              <a:buNone/>
            </a:pPr>
            <a:r>
              <a:rPr lang="ru-RU" dirty="0"/>
              <a:t>4) арендатор имеет право определять, как и для какой цели используется предмет аренды в той степени, в которой это не предопределено техническими характеристиками предмета аренды.</a:t>
            </a:r>
          </a:p>
          <a:p>
            <a:pPr marL="0" indent="0" algn="just">
              <a:buNone/>
            </a:pPr>
            <a:r>
              <a:rPr lang="ru-RU" dirty="0"/>
              <a:t>	Настоящий стандарт не применяется к объектам бухгалтерского учета не классифицированным как объекты учета аренды в соответствии с настоящим пунктом.</a:t>
            </a:r>
          </a:p>
          <a:p>
            <a:pPr marL="0" indent="0">
              <a:buNone/>
            </a:pPr>
            <a:endParaRPr lang="ru-RU" dirty="0"/>
          </a:p>
        </p:txBody>
      </p:sp>
    </p:spTree>
    <p:extLst>
      <p:ext uri="{BB962C8B-B14F-4D97-AF65-F5344CB8AC3E}">
        <p14:creationId xmlns:p14="http://schemas.microsoft.com/office/powerpoint/2010/main" val="15135719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Объект 2"/>
          <p:cNvSpPr>
            <a:spLocks noGrp="1"/>
          </p:cNvSpPr>
          <p:nvPr>
            <p:ph idx="1"/>
          </p:nvPr>
        </p:nvSpPr>
        <p:spPr>
          <a:xfrm>
            <a:off x="496824" y="1257083"/>
            <a:ext cx="11475720" cy="3461222"/>
          </a:xfrm>
        </p:spPr>
        <p:txBody>
          <a:bodyPr/>
          <a:lstStyle/>
          <a:p>
            <a:pPr marL="0" indent="0" algn="just">
              <a:buNone/>
            </a:pPr>
            <a:r>
              <a:rPr lang="ru-RU" b="1" dirty="0">
                <a:solidFill>
                  <a:schemeClr val="tx2">
                    <a:lumMod val="40000"/>
                    <a:lumOff val="60000"/>
                  </a:schemeClr>
                </a:solidFill>
              </a:rPr>
              <a:t>6. </a:t>
            </a:r>
            <a:r>
              <a:rPr lang="ru-RU" dirty="0"/>
              <a:t>Классификация объектов учета аренды производится на раннюю из двух дат: дату, на которую предмет аренды становится доступным для использования арендатором (далее - дата предоставления предмета аренды), или дату заключения договора аренды.</a:t>
            </a:r>
          </a:p>
          <a:p>
            <a:pPr marL="0" indent="0" algn="just">
              <a:buNone/>
            </a:pPr>
            <a:r>
              <a:rPr lang="ru-RU" dirty="0"/>
              <a:t>Классификация объектов учета аренды пересматривается при изменении соответствующего договора аренды.</a:t>
            </a:r>
          </a:p>
          <a:p>
            <a:pPr marL="0" indent="0" algn="just">
              <a:buNone/>
            </a:pPr>
            <a:endParaRPr lang="ru-RU" dirty="0"/>
          </a:p>
        </p:txBody>
      </p:sp>
    </p:spTree>
    <p:extLst>
      <p:ext uri="{BB962C8B-B14F-4D97-AF65-F5344CB8AC3E}">
        <p14:creationId xmlns:p14="http://schemas.microsoft.com/office/powerpoint/2010/main" val="6109028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6448" y="920496"/>
            <a:ext cx="11204448" cy="1392936"/>
          </a:xfrm>
        </p:spPr>
        <p:txBody>
          <a:bodyPr>
            <a:noAutofit/>
          </a:bodyPr>
          <a:lstStyle/>
          <a:p>
            <a:pPr algn="just">
              <a:tabLst>
                <a:tab pos="10948988" algn="l"/>
              </a:tabLst>
            </a:pPr>
            <a:r>
              <a:rPr lang="ru-RU" sz="2600" b="1" dirty="0">
                <a:solidFill>
                  <a:schemeClr val="tx2">
                    <a:lumMod val="40000"/>
                    <a:lumOff val="60000"/>
                  </a:schemeClr>
                </a:solidFill>
              </a:rPr>
              <a:t>7. </a:t>
            </a:r>
            <a:r>
              <a:rPr lang="ru-RU" sz="2800" b="1" dirty="0">
                <a:solidFill>
                  <a:schemeClr val="tx1"/>
                </a:solidFill>
              </a:rPr>
              <a:t>В целях настоящего Стандарта в состав арендных платежей включаются платежи (за вычетом подлежащих возмещению сумм налога на добавленную стоимость и иных возмещаемых сумм налогов), обусловленные договором аренды, в том числе:</a:t>
            </a:r>
            <a:br>
              <a:rPr lang="ru-RU" sz="2800" b="1" dirty="0">
                <a:solidFill>
                  <a:schemeClr val="tx1"/>
                </a:solidFill>
              </a:rPr>
            </a:br>
            <a:endParaRPr lang="ru-RU" sz="2800" b="1" dirty="0">
              <a:solidFill>
                <a:schemeClr val="tx1"/>
              </a:solidFill>
            </a:endParaRPr>
          </a:p>
        </p:txBody>
      </p:sp>
      <p:sp>
        <p:nvSpPr>
          <p:cNvPr id="3" name="Объект 2"/>
          <p:cNvSpPr>
            <a:spLocks noGrp="1"/>
          </p:cNvSpPr>
          <p:nvPr>
            <p:ph idx="1"/>
          </p:nvPr>
        </p:nvSpPr>
        <p:spPr>
          <a:xfrm>
            <a:off x="493776" y="2081784"/>
            <a:ext cx="11289792" cy="4389120"/>
          </a:xfrm>
        </p:spPr>
        <p:txBody>
          <a:bodyPr>
            <a:normAutofit fontScale="77500" lnSpcReduction="20000"/>
          </a:bodyPr>
          <a:lstStyle/>
          <a:p>
            <a:pPr marL="0" indent="0" algn="just">
              <a:spcBef>
                <a:spcPts val="600"/>
              </a:spcBef>
              <a:spcAft>
                <a:spcPts val="600"/>
              </a:spcAft>
              <a:buNone/>
            </a:pPr>
            <a:r>
              <a:rPr lang="ru-RU" dirty="0"/>
              <a:t>а) определенные В ТВЕРДОЙ СУММЕ платежи арендатора арендодателю, вносимые периодически или единовременно, за вычетом платежей, осуществляемых арендодателем в пользу арендатора, в том числе возмещение арендодателем расходов арендатора;</a:t>
            </a:r>
          </a:p>
          <a:p>
            <a:pPr marL="0" indent="0" algn="just">
              <a:spcBef>
                <a:spcPts val="600"/>
              </a:spcBef>
              <a:spcAft>
                <a:spcPts val="600"/>
              </a:spcAft>
              <a:buNone/>
            </a:pPr>
            <a:r>
              <a:rPr lang="ru-RU" dirty="0"/>
              <a:t>б) ПЕРЕМЕННЫЕ ПЛАТЕЖИ, зависящие от ценовых индексов или процентных ставок, определенные на дату предоставления предмета аренды);</a:t>
            </a:r>
          </a:p>
          <a:p>
            <a:pPr marL="0" indent="0" algn="just">
              <a:spcBef>
                <a:spcPts val="600"/>
              </a:spcBef>
              <a:spcAft>
                <a:spcPts val="600"/>
              </a:spcAft>
              <a:buNone/>
            </a:pPr>
            <a:r>
              <a:rPr lang="ru-RU" dirty="0"/>
              <a:t>в) СПРАВЕДЛИВАЯ СТОИМОСТЬ иного встречного предоставления, определенная на дату предоставления предмета аренды;</a:t>
            </a:r>
          </a:p>
          <a:p>
            <a:pPr marL="0" indent="0" algn="just">
              <a:spcBef>
                <a:spcPts val="600"/>
              </a:spcBef>
              <a:spcAft>
                <a:spcPts val="600"/>
              </a:spcAft>
              <a:buNone/>
            </a:pPr>
            <a:r>
              <a:rPr lang="ru-RU" dirty="0"/>
              <a:t>г) ПЛАТЕЖИ, связанные С ПРОДЛЕНИЕМ ИЛИ СОКРАЩЕНИЕМ СРОКА АРЕНДЫ, установленные договором аренды, когда такое изменение учитывается при расчете срока аренды;</a:t>
            </a:r>
          </a:p>
          <a:p>
            <a:pPr marL="0" indent="0" algn="just">
              <a:spcBef>
                <a:spcPts val="600"/>
              </a:spcBef>
              <a:spcAft>
                <a:spcPts val="600"/>
              </a:spcAft>
              <a:buNone/>
            </a:pPr>
            <a:r>
              <a:rPr lang="ru-RU" dirty="0"/>
              <a:t>д) ПЛАТЕЖИ, СВЯЗАННЫЕ С ПРАВОМ ВЫКУПА ПРЕДМЕТА АРЕНДЫ арендатором, в случае, когда арендатор намерен воспользоваться таким правом;</a:t>
            </a:r>
          </a:p>
          <a:p>
            <a:pPr marL="0" indent="0" algn="just">
              <a:spcBef>
                <a:spcPts val="600"/>
              </a:spcBef>
              <a:spcAft>
                <a:spcPts val="600"/>
              </a:spcAft>
              <a:buNone/>
            </a:pPr>
            <a:r>
              <a:rPr lang="ru-RU" dirty="0"/>
              <a:t>е) СУММЫ, ПОДЛЕЖАЩИЕ ОПЛАТЕ (ПОЛУЧЕНИЮ) в связи с гарантиями выкупа предмета аренды по окончании срока аренды.</a:t>
            </a:r>
          </a:p>
          <a:p>
            <a:pPr marL="0" indent="0">
              <a:buNone/>
            </a:pPr>
            <a:endParaRPr lang="ru-RU" dirty="0"/>
          </a:p>
        </p:txBody>
      </p:sp>
    </p:spTree>
    <p:extLst>
      <p:ext uri="{BB962C8B-B14F-4D97-AF65-F5344CB8AC3E}">
        <p14:creationId xmlns:p14="http://schemas.microsoft.com/office/powerpoint/2010/main" val="38613388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Прямоугольник 1"/>
          <p:cNvSpPr/>
          <p:nvPr/>
        </p:nvSpPr>
        <p:spPr>
          <a:xfrm>
            <a:off x="308610" y="1008016"/>
            <a:ext cx="11574780" cy="3170099"/>
          </a:xfrm>
          <a:prstGeom prst="rect">
            <a:avLst/>
          </a:prstGeom>
        </p:spPr>
        <p:txBody>
          <a:bodyPr wrap="square">
            <a:spAutoFit/>
          </a:bodyPr>
          <a:lstStyle/>
          <a:p>
            <a:pPr algn="just"/>
            <a:r>
              <a:rPr lang="ru-RU" sz="2100" b="1" dirty="0">
                <a:solidFill>
                  <a:schemeClr val="tx2">
                    <a:lumMod val="40000"/>
                    <a:lumOff val="60000"/>
                  </a:schemeClr>
                </a:solidFill>
                <a:latin typeface="+mj-lt"/>
              </a:rPr>
              <a:t>8. </a:t>
            </a:r>
            <a:r>
              <a:rPr lang="ru-RU" sz="2000" dirty="0"/>
              <a:t>Для целей настоящего Стандарта справедливая стоимость определяется в порядке, предусмотренном Международным стандартом финансовой отчетности (IFRS) 16 "Аренда" &lt;1&gt; и другими Международными стандартами финансовой отчетности и Разъяснениями Международных стандартов финансовой отчетности, принимаемыми Фондом Международных стандартов финансовой отчетности, введенными в действие на территории Российской Федерации, в порядке, установленном законодательством Российской Федерации.</a:t>
            </a:r>
          </a:p>
          <a:p>
            <a:pPr algn="just"/>
            <a:r>
              <a:rPr lang="ru-RU" sz="2000" dirty="0"/>
              <a:t>--------------------------------</a:t>
            </a:r>
          </a:p>
          <a:p>
            <a:pPr algn="just"/>
            <a:r>
              <a:rPr lang="ru-RU" sz="2000" dirty="0"/>
              <a:t>&lt;1&gt; Введен в действие на территории Российской Федерации приказом Министерства финансов Российской Федерации от 11 июля 2016 г. N 111н (зарегистрирован в Министерстве юстиции Российской Федерации 1 августа 2016 г. N 43044).</a:t>
            </a:r>
          </a:p>
        </p:txBody>
      </p:sp>
    </p:spTree>
    <p:extLst>
      <p:ext uri="{BB962C8B-B14F-4D97-AF65-F5344CB8AC3E}">
        <p14:creationId xmlns:p14="http://schemas.microsoft.com/office/powerpoint/2010/main" val="14707863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91840" y="405384"/>
            <a:ext cx="7741920" cy="661416"/>
          </a:xfrm>
        </p:spPr>
        <p:txBody>
          <a:bodyPr>
            <a:normAutofit/>
          </a:bodyPr>
          <a:lstStyle/>
          <a:p>
            <a:r>
              <a:rPr lang="ru-RU" sz="4000" b="1" dirty="0"/>
              <a:t>Срок договора аренды</a:t>
            </a:r>
          </a:p>
        </p:txBody>
      </p:sp>
      <p:sp>
        <p:nvSpPr>
          <p:cNvPr id="3" name="Объект 2"/>
          <p:cNvSpPr>
            <a:spLocks noGrp="1"/>
          </p:cNvSpPr>
          <p:nvPr>
            <p:ph idx="1"/>
          </p:nvPr>
        </p:nvSpPr>
        <p:spPr>
          <a:xfrm>
            <a:off x="329184" y="1581912"/>
            <a:ext cx="11533632" cy="4428744"/>
          </a:xfrm>
        </p:spPr>
        <p:txBody>
          <a:bodyPr>
            <a:normAutofit fontScale="92500" lnSpcReduction="10000"/>
          </a:bodyPr>
          <a:lstStyle/>
          <a:p>
            <a:pPr marL="0" indent="0" algn="just">
              <a:buNone/>
            </a:pPr>
            <a:r>
              <a:rPr lang="ru-RU" b="1" dirty="0">
                <a:solidFill>
                  <a:schemeClr val="tx2">
                    <a:lumMod val="40000"/>
                    <a:lumOff val="60000"/>
                  </a:schemeClr>
                </a:solidFill>
                <a:latin typeface="+mj-lt"/>
              </a:rPr>
              <a:t>9. </a:t>
            </a:r>
            <a:r>
              <a:rPr lang="ru-RU" dirty="0"/>
              <a:t>Срок аренды для целей бухгалтерского учета рассчитывается исходя из сроков и условий, установленных договором аренды (включая периоды, не предусматривающие арендных платежей). При этом </a:t>
            </a:r>
            <a:r>
              <a:rPr lang="ru-RU" u="sng" dirty="0"/>
              <a:t>учитываются возможности сторон изменять указанные сроки и условия и намерения реализации таких возможностей</a:t>
            </a:r>
            <a:r>
              <a:rPr lang="ru-RU" dirty="0"/>
              <a:t>.</a:t>
            </a:r>
          </a:p>
          <a:p>
            <a:pPr marL="0" indent="0" algn="just">
              <a:buNone/>
            </a:pPr>
            <a:r>
              <a:rPr lang="ru-RU" dirty="0"/>
              <a:t>	Срок аренды пересматривается в случае наступления событий, изменяющих допущения, которые использовались при первоначальном определении срока аренды (при предыдущем пересмотре срока аренды). Связанные с таким пересмотром корректировки отражаются в бухгалтерском учете как изменения оценочных значений.</a:t>
            </a:r>
          </a:p>
          <a:p>
            <a:pPr marL="0" indent="0" algn="just">
              <a:buNone/>
            </a:pPr>
            <a:r>
              <a:rPr lang="ru-RU" dirty="0"/>
              <a:t>	Течение срока аренды начинается с даты предоставления предмета аренды.</a:t>
            </a:r>
          </a:p>
          <a:p>
            <a:pPr marL="0" indent="0">
              <a:buNone/>
            </a:pPr>
            <a:endParaRPr lang="ru-RU" dirty="0"/>
          </a:p>
        </p:txBody>
      </p:sp>
    </p:spTree>
    <p:extLst>
      <p:ext uri="{BB962C8B-B14F-4D97-AF65-F5344CB8AC3E}">
        <p14:creationId xmlns:p14="http://schemas.microsoft.com/office/powerpoint/2010/main" val="16976834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31520" y="1118616"/>
            <a:ext cx="11074400" cy="1143000"/>
          </a:xfrm>
        </p:spPr>
        <p:txBody>
          <a:bodyPr>
            <a:normAutofit/>
          </a:bodyPr>
          <a:lstStyle/>
          <a:p>
            <a:r>
              <a:rPr lang="en-US" sz="5400" b="1" dirty="0"/>
              <a:t>II. </a:t>
            </a:r>
            <a:r>
              <a:rPr lang="ru-RU" sz="5400" b="1" dirty="0"/>
              <a:t>Учет у арендатора </a:t>
            </a:r>
          </a:p>
        </p:txBody>
      </p:sp>
    </p:spTree>
    <p:extLst>
      <p:ext uri="{BB962C8B-B14F-4D97-AF65-F5344CB8AC3E}">
        <p14:creationId xmlns:p14="http://schemas.microsoft.com/office/powerpoint/2010/main" val="28693714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3360" y="536574"/>
            <a:ext cx="11765280" cy="2501074"/>
          </a:xfrm>
        </p:spPr>
        <p:txBody>
          <a:bodyPr>
            <a:noAutofit/>
          </a:bodyPr>
          <a:lstStyle/>
          <a:p>
            <a:r>
              <a:rPr lang="ru-RU" sz="2400" b="1" dirty="0">
                <a:solidFill>
                  <a:schemeClr val="tx2">
                    <a:lumMod val="40000"/>
                    <a:lumOff val="60000"/>
                  </a:schemeClr>
                </a:solidFill>
              </a:rPr>
              <a:t>10. </a:t>
            </a:r>
            <a:r>
              <a:rPr lang="ru-RU" sz="2400" dirty="0">
                <a:solidFill>
                  <a:schemeClr val="tx1"/>
                </a:solidFill>
                <a:latin typeface="+mn-lt"/>
              </a:rPr>
              <a:t>Арендатор признает предмет аренды </a:t>
            </a:r>
            <a:r>
              <a:rPr lang="ru-RU" sz="2400" u="sng" dirty="0">
                <a:solidFill>
                  <a:schemeClr val="tx1"/>
                </a:solidFill>
                <a:latin typeface="+mn-lt"/>
              </a:rPr>
              <a:t>на дату предоставления предмета аренды </a:t>
            </a:r>
            <a:r>
              <a:rPr lang="ru-RU" sz="2400" dirty="0">
                <a:solidFill>
                  <a:schemeClr val="tx1"/>
                </a:solidFill>
                <a:latin typeface="+mn-lt"/>
              </a:rPr>
              <a:t>в качестве </a:t>
            </a:r>
            <a:br>
              <a:rPr lang="ru-RU" sz="2400" dirty="0">
                <a:solidFill>
                  <a:schemeClr val="tx1"/>
                </a:solidFill>
                <a:latin typeface="+mn-lt"/>
              </a:rPr>
            </a:br>
            <a:r>
              <a:rPr lang="ru-RU" sz="2400" b="1" i="1" dirty="0">
                <a:solidFill>
                  <a:schemeClr val="tx1"/>
                </a:solidFill>
                <a:latin typeface="+mn-lt"/>
              </a:rPr>
              <a:t>права пользования активом (ППА)</a:t>
            </a:r>
            <a:br>
              <a:rPr lang="ru-RU" sz="2400" b="1" i="1" dirty="0">
                <a:solidFill>
                  <a:schemeClr val="tx1"/>
                </a:solidFill>
                <a:latin typeface="+mn-lt"/>
              </a:rPr>
            </a:br>
            <a:r>
              <a:rPr lang="ru-RU" sz="2400" b="1" i="1" dirty="0">
                <a:solidFill>
                  <a:schemeClr val="tx1"/>
                </a:solidFill>
                <a:latin typeface="+mn-lt"/>
              </a:rPr>
              <a:t>                      </a:t>
            </a:r>
            <a:r>
              <a:rPr lang="ru-RU" sz="2400" dirty="0">
                <a:solidFill>
                  <a:schemeClr val="tx1"/>
                </a:solidFill>
                <a:latin typeface="+mn-lt"/>
              </a:rPr>
              <a:t>с одновременным признанием </a:t>
            </a:r>
            <a:br>
              <a:rPr lang="ru-RU" sz="2400" dirty="0">
                <a:solidFill>
                  <a:schemeClr val="tx1"/>
                </a:solidFill>
                <a:latin typeface="+mn-lt"/>
              </a:rPr>
            </a:br>
            <a:r>
              <a:rPr lang="ru-RU" sz="2400" b="1" i="1" dirty="0">
                <a:solidFill>
                  <a:schemeClr val="tx1"/>
                </a:solidFill>
                <a:latin typeface="+mn-lt"/>
              </a:rPr>
              <a:t>обязательства по аренде</a:t>
            </a:r>
            <a:r>
              <a:rPr lang="ru-RU" sz="2400" dirty="0">
                <a:solidFill>
                  <a:schemeClr val="tx1"/>
                </a:solidFill>
                <a:latin typeface="+mn-lt"/>
              </a:rPr>
              <a:t> (ОА),</a:t>
            </a:r>
            <a:br>
              <a:rPr lang="ru-RU" sz="2400" dirty="0">
                <a:solidFill>
                  <a:schemeClr val="tx1"/>
                </a:solidFill>
                <a:latin typeface="+mn-lt"/>
              </a:rPr>
            </a:br>
            <a:r>
              <a:rPr lang="ru-RU" sz="2400" dirty="0">
                <a:solidFill>
                  <a:schemeClr val="tx1"/>
                </a:solidFill>
                <a:latin typeface="+mn-lt"/>
              </a:rPr>
              <a:t>если иное не установлено настоящим Стандартом. </a:t>
            </a:r>
            <a:br>
              <a:rPr lang="ru-RU" sz="2400" dirty="0">
                <a:solidFill>
                  <a:schemeClr val="tx1"/>
                </a:solidFill>
              </a:rPr>
            </a:br>
            <a:r>
              <a:rPr lang="ru-RU" sz="2400" dirty="0">
                <a:solidFill>
                  <a:schemeClr val="tx1"/>
                </a:solidFill>
              </a:rPr>
              <a:t>	</a:t>
            </a:r>
          </a:p>
        </p:txBody>
      </p:sp>
      <p:sp>
        <p:nvSpPr>
          <p:cNvPr id="4" name="Прямоугольник 3">
            <a:extLst>
              <a:ext uri="{FF2B5EF4-FFF2-40B4-BE49-F238E27FC236}">
                <a16:creationId xmlns:a16="http://schemas.microsoft.com/office/drawing/2014/main" id="{ADB6C301-F4EC-4097-8559-5C8049A615C0}"/>
              </a:ext>
            </a:extLst>
          </p:cNvPr>
          <p:cNvSpPr/>
          <p:nvPr/>
        </p:nvSpPr>
        <p:spPr>
          <a:xfrm>
            <a:off x="128016" y="2879152"/>
            <a:ext cx="11850624" cy="1569660"/>
          </a:xfrm>
          <a:prstGeom prst="rect">
            <a:avLst/>
          </a:prstGeom>
        </p:spPr>
        <p:txBody>
          <a:bodyPr wrap="square">
            <a:spAutoFit/>
          </a:bodyPr>
          <a:lstStyle/>
          <a:p>
            <a:pPr algn="just"/>
            <a:r>
              <a:rPr lang="ru-RU" sz="2400" dirty="0">
                <a:ea typeface="+mj-ea"/>
                <a:cs typeface="+mj-cs"/>
              </a:rPr>
              <a:t>Организация должна применять единую учетную политику в отношении права пользования активом и в отношении схожих по характеру использования активов (незавершенных капитальных вложений, основных средств и других), с учетом особенностей, установленных настоящим Стандартом.</a:t>
            </a:r>
            <a:endParaRPr lang="ru-RU" dirty="0"/>
          </a:p>
        </p:txBody>
      </p:sp>
    </p:spTree>
    <p:extLst>
      <p:ext uri="{BB962C8B-B14F-4D97-AF65-F5344CB8AC3E}">
        <p14:creationId xmlns:p14="http://schemas.microsoft.com/office/powerpoint/2010/main" val="22182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6448" y="289560"/>
            <a:ext cx="11545824" cy="1143000"/>
          </a:xfrm>
        </p:spPr>
        <p:txBody>
          <a:bodyPr>
            <a:noAutofit/>
          </a:bodyPr>
          <a:lstStyle/>
          <a:p>
            <a:pPr algn="ctr"/>
            <a:r>
              <a:rPr lang="ru-RU" sz="4000" b="1" dirty="0"/>
              <a:t>ФСБУ 25/2018: изменения в Плане счетов «1С:Бухгалтерии 8»</a:t>
            </a:r>
          </a:p>
        </p:txBody>
      </p:sp>
      <p:sp>
        <p:nvSpPr>
          <p:cNvPr id="3" name="Объект 2"/>
          <p:cNvSpPr>
            <a:spLocks noGrp="1"/>
          </p:cNvSpPr>
          <p:nvPr>
            <p:ph idx="1"/>
          </p:nvPr>
        </p:nvSpPr>
        <p:spPr>
          <a:xfrm>
            <a:off x="377952" y="1703832"/>
            <a:ext cx="11545824" cy="4389120"/>
          </a:xfrm>
        </p:spPr>
        <p:txBody>
          <a:bodyPr>
            <a:normAutofit fontScale="92500" lnSpcReduction="20000"/>
          </a:bodyPr>
          <a:lstStyle/>
          <a:p>
            <a:pPr marL="0" indent="0" algn="just">
              <a:spcBef>
                <a:spcPts val="600"/>
              </a:spcBef>
              <a:spcAft>
                <a:spcPts val="600"/>
              </a:spcAft>
              <a:buNone/>
            </a:pPr>
            <a:r>
              <a:rPr lang="ru-RU" dirty="0"/>
              <a:t>ППА отражаются в бухгалтерском балансе в составе основных средств в качестве самостоятельной статьи или вместе с собственными основными средствами (п. 47 МСФО 16, рекомендация БМЦ от 05.10.2018 № Р-92/2018-КпР «Право пользования активом»).</a:t>
            </a:r>
          </a:p>
          <a:p>
            <a:pPr marL="0" indent="0" algn="just">
              <a:buNone/>
            </a:pPr>
            <a:r>
              <a:rPr lang="ru-RU" dirty="0"/>
              <a:t>Для учета прав пользования активами Планом счетов бухгалтерского учета финансово-хозяйственной деятельности организаций (утв. приказом Минфина РФ от 31.10.2000 № 94н) отдельного синтетического счета не предусмотрено.</a:t>
            </a:r>
          </a:p>
          <a:p>
            <a:pPr marL="0" indent="0" algn="just">
              <a:spcBef>
                <a:spcPts val="600"/>
              </a:spcBef>
              <a:spcAft>
                <a:spcPts val="600"/>
              </a:spcAft>
              <a:buNone/>
            </a:pPr>
            <a:r>
              <a:rPr lang="ru-RU" dirty="0"/>
              <a:t>До применения ФСБУ 25/2018 в программе для обобщения информации об арендованном имуществе (предмете лизинга) использовались счета учета:</a:t>
            </a:r>
          </a:p>
          <a:p>
            <a:pPr marL="0" indent="0">
              <a:buNone/>
            </a:pPr>
            <a:r>
              <a:rPr lang="ru-RU" dirty="0"/>
              <a:t>• 01.03 «Арендованное имущество»;</a:t>
            </a:r>
          </a:p>
          <a:p>
            <a:pPr marL="0" indent="0">
              <a:buNone/>
            </a:pPr>
            <a:r>
              <a:rPr lang="ru-RU" dirty="0"/>
              <a:t>• 01.К «Корректировка стоимости арендованного имущества»;</a:t>
            </a:r>
          </a:p>
          <a:p>
            <a:pPr marL="0" indent="0">
              <a:buNone/>
            </a:pPr>
            <a:r>
              <a:rPr lang="ru-RU" dirty="0"/>
              <a:t>• 02.03 «Амортизация арендованного имущества».</a:t>
            </a:r>
          </a:p>
          <a:p>
            <a:pPr marL="0" indent="0">
              <a:buNone/>
            </a:pPr>
            <a:endParaRPr lang="ru-RU" dirty="0"/>
          </a:p>
        </p:txBody>
      </p:sp>
    </p:spTree>
    <p:extLst>
      <p:ext uri="{BB962C8B-B14F-4D97-AF65-F5344CB8AC3E}">
        <p14:creationId xmlns:p14="http://schemas.microsoft.com/office/powerpoint/2010/main" val="24603610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D1C9049-32A2-490C-8388-9AA961F0D239}"/>
              </a:ext>
            </a:extLst>
          </p:cNvPr>
          <p:cNvSpPr txBox="1">
            <a:spLocks/>
          </p:cNvSpPr>
          <p:nvPr/>
        </p:nvSpPr>
        <p:spPr>
          <a:xfrm>
            <a:off x="616267" y="372409"/>
            <a:ext cx="10972800" cy="1143000"/>
          </a:xfrm>
          <a:prstGeom prst="rect">
            <a:avLst/>
          </a:prstGeom>
        </p:spPr>
        <p:txBody>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ru-RU" sz="4000" b="1" dirty="0"/>
              <a:t>Рабочие документы:</a:t>
            </a:r>
          </a:p>
        </p:txBody>
      </p:sp>
      <p:sp>
        <p:nvSpPr>
          <p:cNvPr id="3" name="Объект 2">
            <a:extLst>
              <a:ext uri="{FF2B5EF4-FFF2-40B4-BE49-F238E27FC236}">
                <a16:creationId xmlns:a16="http://schemas.microsoft.com/office/drawing/2014/main" id="{EEE9857B-C6D4-4191-9EEA-58F63C1F3685}"/>
              </a:ext>
            </a:extLst>
          </p:cNvPr>
          <p:cNvSpPr txBox="1">
            <a:spLocks/>
          </p:cNvSpPr>
          <p:nvPr/>
        </p:nvSpPr>
        <p:spPr>
          <a:xfrm>
            <a:off x="330009" y="1515409"/>
            <a:ext cx="11545316" cy="4517255"/>
          </a:xfrm>
          <a:prstGeom prst="rect">
            <a:avLst/>
          </a:prstGeom>
        </p:spPr>
        <p:txBody>
          <a:bodyPr>
            <a:normAutofit fontScale="40000" lnSpcReduction="20000"/>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algn="just">
              <a:lnSpc>
                <a:spcPct val="120000"/>
              </a:lnSpc>
            </a:pPr>
            <a:endParaRPr lang="ru-RU" sz="3200" dirty="0"/>
          </a:p>
          <a:p>
            <a:pPr algn="just">
              <a:lnSpc>
                <a:spcPct val="120000"/>
              </a:lnSpc>
            </a:pPr>
            <a:r>
              <a:rPr lang="ru-RU" sz="4300" dirty="0"/>
              <a:t>ФСБУ 25/2018 «Бухгалтерский учет аренды»</a:t>
            </a:r>
          </a:p>
          <a:p>
            <a:pPr algn="just">
              <a:lnSpc>
                <a:spcPct val="120000"/>
              </a:lnSpc>
            </a:pPr>
            <a:r>
              <a:rPr lang="ru-RU" sz="4300" dirty="0"/>
              <a:t>Информационное сообщение Минфина России от 25.01.2019 N ИС-учет-15</a:t>
            </a:r>
          </a:p>
          <a:p>
            <a:pPr algn="just">
              <a:lnSpc>
                <a:spcPct val="120000"/>
              </a:lnSpc>
            </a:pPr>
            <a:r>
              <a:rPr lang="ru-RU" sz="4300" dirty="0"/>
              <a:t>«О Федеральном стандарте бухгалтерского учета ФСБУ 25/2018 «Бухгалтерский учет аренды»</a:t>
            </a:r>
          </a:p>
          <a:p>
            <a:pPr algn="just">
              <a:lnSpc>
                <a:spcPct val="120000"/>
              </a:lnSpc>
            </a:pPr>
            <a:r>
              <a:rPr lang="ru-RU" sz="4300" dirty="0"/>
              <a:t>Рекомендация Р-28/2012-ОК Лизинг «Учет лизинга лизингодателем, когда предмет лизинга учитывается на балансе лизингополучателя»*</a:t>
            </a:r>
          </a:p>
          <a:p>
            <a:pPr algn="just">
              <a:lnSpc>
                <a:spcPct val="120000"/>
              </a:lnSpc>
            </a:pPr>
            <a:r>
              <a:rPr lang="ru-RU" sz="4300" dirty="0"/>
              <a:t>Рекомендация Р-65/2015-КпР «Ставка дисконтирования» </a:t>
            </a:r>
          </a:p>
          <a:p>
            <a:pPr algn="just">
              <a:lnSpc>
                <a:spcPct val="120000"/>
              </a:lnSpc>
            </a:pPr>
            <a:r>
              <a:rPr lang="ru-RU" sz="4300" dirty="0"/>
              <a:t>Рекомендация Р-92/2018-КпР «Право пользования активом»</a:t>
            </a:r>
          </a:p>
          <a:p>
            <a:pPr algn="just">
              <a:lnSpc>
                <a:spcPct val="120000"/>
              </a:lnSpc>
            </a:pPr>
            <a:r>
              <a:rPr lang="ru-RU" sz="4300" dirty="0"/>
              <a:t>Рекомендация Р-97/2018-КпР «Первое применение ФСБУ 25»  </a:t>
            </a:r>
          </a:p>
          <a:p>
            <a:pPr algn="just">
              <a:lnSpc>
                <a:spcPct val="120000"/>
              </a:lnSpc>
            </a:pPr>
            <a:r>
              <a:rPr lang="ru-RU" sz="4300" dirty="0"/>
              <a:t>Рекомендация Р-99/2018-ОК Лизинг «Доход от продажи предметов лизинга»*</a:t>
            </a:r>
          </a:p>
          <a:p>
            <a:pPr algn="just">
              <a:lnSpc>
                <a:spcPct val="120000"/>
              </a:lnSpc>
            </a:pPr>
            <a:r>
              <a:rPr lang="ru-RU" sz="4300" dirty="0"/>
              <a:t>Рекомендация Р-104/2019 - ОК Лизинг «Курсовые разницы по чистой инвестиции в аренду»</a:t>
            </a:r>
          </a:p>
          <a:p>
            <a:pPr algn="just">
              <a:lnSpc>
                <a:spcPct val="120000"/>
              </a:lnSpc>
            </a:pPr>
            <a:r>
              <a:rPr lang="ru-RU" sz="4300" dirty="0"/>
              <a:t>Рекомендация Р-111/2020 - </a:t>
            </a:r>
            <a:r>
              <a:rPr lang="ru-RU" sz="4300" dirty="0" err="1"/>
              <a:t>КпР</a:t>
            </a:r>
            <a:r>
              <a:rPr lang="ru-RU" sz="4300" dirty="0"/>
              <a:t> «Объекты с низкой стоимостью в целях применения ФСБУ 25»</a:t>
            </a:r>
          </a:p>
          <a:p>
            <a:pPr algn="just">
              <a:lnSpc>
                <a:spcPct val="120000"/>
              </a:lnSpc>
            </a:pPr>
            <a:r>
              <a:rPr lang="ru-RU" sz="4300" dirty="0"/>
              <a:t>Рекомендация Р-119/2020 - ОК Лизинг «Продажа арендодателем права требования по договору финансовой аренды»</a:t>
            </a:r>
          </a:p>
          <a:p>
            <a:endParaRPr lang="ru-RU" dirty="0"/>
          </a:p>
        </p:txBody>
      </p:sp>
    </p:spTree>
    <p:extLst>
      <p:ext uri="{BB962C8B-B14F-4D97-AF65-F5344CB8AC3E}">
        <p14:creationId xmlns:p14="http://schemas.microsoft.com/office/powerpoint/2010/main" val="13733150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Прямоугольник 1"/>
          <p:cNvSpPr/>
          <p:nvPr/>
        </p:nvSpPr>
        <p:spPr>
          <a:xfrm>
            <a:off x="158496" y="426720"/>
            <a:ext cx="11643360" cy="5535168"/>
          </a:xfrm>
          <a:prstGeom prst="rect">
            <a:avLst/>
          </a:prstGeom>
        </p:spPr>
        <p:txBody>
          <a:bodyPr wrap="square">
            <a:spAutoFit/>
          </a:bodyPr>
          <a:lstStyle/>
          <a:p>
            <a:pPr algn="just">
              <a:spcAft>
                <a:spcPts val="600"/>
              </a:spcAft>
            </a:pPr>
            <a:r>
              <a:rPr lang="ru-RU" sz="2300" dirty="0">
                <a:latin typeface="+mj-lt"/>
              </a:rPr>
              <a:t>	</a:t>
            </a:r>
            <a:r>
              <a:rPr lang="ru-RU" sz="2000" dirty="0"/>
              <a:t>Указанные счета учета в полной мере подходят не только для схемы учета лизинга, но и для схемы учета сложной аренды, поэтому никаких новых счетов для внеоборотных активов в программе создавать не потребовалось. Только теперь в бухгалтерском учете эти счета применяются для обобщения информации о ППА, а не об арендованном (лизинговом) имуществе. Для целей налогового учета назначение счетов не поменялось.</a:t>
            </a:r>
          </a:p>
          <a:p>
            <a:pPr algn="just">
              <a:spcAft>
                <a:spcPts val="600"/>
              </a:spcAft>
            </a:pPr>
            <a:r>
              <a:rPr lang="ru-RU" sz="2000" dirty="0"/>
              <a:t>	Для аналитического учета ППА используется субконто Основные средства. Каждый инвентарный объект ППА – элемент справочника Основные средства.</a:t>
            </a:r>
          </a:p>
          <a:p>
            <a:pPr algn="just">
              <a:spcAft>
                <a:spcPts val="600"/>
              </a:spcAft>
            </a:pPr>
            <a:r>
              <a:rPr lang="ru-RU" sz="2000" dirty="0"/>
              <a:t>	Для обобщения информации о расчетах по договорам аренды в программе предназначен счет учета 76.07 «Расчеты по аренде». Прежде этот счет использовался только в лизинговой схеме, но теперь он вполне подходит и для учета сложной аренды. К счету 76.07 открыты субсчета:</a:t>
            </a:r>
          </a:p>
          <a:p>
            <a:pPr algn="just">
              <a:spcAft>
                <a:spcPts val="600"/>
              </a:spcAft>
            </a:pPr>
            <a:r>
              <a:rPr lang="ru-RU" sz="2000" dirty="0"/>
              <a:t>   • 76.07.1 «Арендные обязательства»;</a:t>
            </a:r>
          </a:p>
          <a:p>
            <a:pPr algn="just">
              <a:spcAft>
                <a:spcPts val="600"/>
              </a:spcAft>
            </a:pPr>
            <a:r>
              <a:rPr lang="ru-RU" sz="2000" dirty="0"/>
              <a:t>   • 76.07.2 «Задолженность по арендным платежам» (ранее этот счет назывался «Задолженность по лизинговым платежам»). Налоговый учет поддерживается только для этого субсчета;</a:t>
            </a:r>
          </a:p>
          <a:p>
            <a:pPr algn="just">
              <a:spcAft>
                <a:spcPts val="600"/>
              </a:spcAft>
            </a:pPr>
            <a:r>
              <a:rPr lang="ru-RU" sz="2000" dirty="0"/>
              <a:t>   • 76.07.5 «Проценты по аренде». Это новый субсчет, который задействуется для учета процентных расходов в «1С:Бухгалтерии 8 КОРП» начиная с версии 3.0.93;</a:t>
            </a:r>
          </a:p>
          <a:p>
            <a:pPr algn="just">
              <a:spcAft>
                <a:spcPts val="600"/>
              </a:spcAft>
            </a:pPr>
            <a:r>
              <a:rPr lang="ru-RU" sz="2000" dirty="0"/>
              <a:t>   • 76.07.9 «НДС по арендным обязательствам».</a:t>
            </a:r>
          </a:p>
        </p:txBody>
      </p:sp>
    </p:spTree>
    <p:extLst>
      <p:ext uri="{BB962C8B-B14F-4D97-AF65-F5344CB8AC3E}">
        <p14:creationId xmlns:p14="http://schemas.microsoft.com/office/powerpoint/2010/main" val="1254673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Прямоугольник 1"/>
          <p:cNvSpPr/>
          <p:nvPr/>
        </p:nvSpPr>
        <p:spPr>
          <a:xfrm>
            <a:off x="426937" y="998872"/>
            <a:ext cx="11338126" cy="3200876"/>
          </a:xfrm>
          <a:prstGeom prst="rect">
            <a:avLst/>
          </a:prstGeom>
        </p:spPr>
        <p:txBody>
          <a:bodyPr wrap="square">
            <a:spAutoFit/>
          </a:bodyPr>
          <a:lstStyle/>
          <a:p>
            <a:pPr algn="just">
              <a:spcBef>
                <a:spcPts val="1200"/>
              </a:spcBef>
              <a:spcAft>
                <a:spcPts val="1200"/>
              </a:spcAft>
            </a:pPr>
            <a:r>
              <a:rPr lang="ru-RU" sz="2400" dirty="0">
                <a:latin typeface="+mj-lt"/>
              </a:rPr>
              <a:t>	Лизинговые операции в программе поддерживались в том числе и по договорам в валюте, и условных единицах (у.е.). Для обобщения информации о расчетах по договорам аренды в валюте и у.е. используются счета учета 76.27 «Расчеты по аренде (в валюте)» и 76.37 «Расчеты по аренде (в у.е.)». Теперь эти счета включены также в схему учета сложной аренды. К счетам 76.27 и 76.37 открыты новые субсчета для учета процентных расходов в «1С:Бухгалтерии 8 КОРП»:</a:t>
            </a:r>
          </a:p>
          <a:p>
            <a:pPr algn="just"/>
            <a:r>
              <a:rPr lang="ru-RU" sz="2400" dirty="0">
                <a:latin typeface="+mj-lt"/>
              </a:rPr>
              <a:t>•	76.27.5 «Проценты по аренде (в валюте);</a:t>
            </a:r>
          </a:p>
          <a:p>
            <a:pPr algn="just"/>
            <a:r>
              <a:rPr lang="ru-RU" sz="2400" dirty="0">
                <a:latin typeface="+mj-lt"/>
              </a:rPr>
              <a:t>•	76.37.5 «Проценты по аренде (в у.е.).</a:t>
            </a:r>
          </a:p>
        </p:txBody>
      </p:sp>
    </p:spTree>
    <p:extLst>
      <p:ext uri="{BB962C8B-B14F-4D97-AF65-F5344CB8AC3E}">
        <p14:creationId xmlns:p14="http://schemas.microsoft.com/office/powerpoint/2010/main" val="23416084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0" name="Picture 2" descr="https://its.1c.ru/db/content/updinfo/src/accounting/3.0.93/10072646_1.png?_=00009B74E0046154-v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49472" y="435705"/>
            <a:ext cx="9005911" cy="59865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64740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99744" y="509016"/>
            <a:ext cx="10972800" cy="1143000"/>
          </a:xfrm>
        </p:spPr>
        <p:txBody>
          <a:bodyPr>
            <a:normAutofit fontScale="90000"/>
          </a:bodyPr>
          <a:lstStyle/>
          <a:p>
            <a:r>
              <a:rPr lang="ru-RU" sz="4400" b="1" dirty="0"/>
              <a:t>ФСБУ 25/2018: настройки программы</a:t>
            </a:r>
            <a:br>
              <a:rPr lang="ru-RU" dirty="0"/>
            </a:br>
            <a:endParaRPr lang="ru-RU" dirty="0"/>
          </a:p>
        </p:txBody>
      </p:sp>
      <p:sp>
        <p:nvSpPr>
          <p:cNvPr id="3" name="Объект 2"/>
          <p:cNvSpPr>
            <a:spLocks noGrp="1"/>
          </p:cNvSpPr>
          <p:nvPr>
            <p:ph idx="1"/>
          </p:nvPr>
        </p:nvSpPr>
        <p:spPr>
          <a:xfrm>
            <a:off x="219456" y="1325880"/>
            <a:ext cx="11753088" cy="4660392"/>
          </a:xfrm>
        </p:spPr>
        <p:txBody>
          <a:bodyPr>
            <a:normAutofit/>
          </a:bodyPr>
          <a:lstStyle/>
          <a:p>
            <a:pPr marL="0" indent="0" algn="just">
              <a:buNone/>
            </a:pPr>
            <a:r>
              <a:rPr lang="ru-RU" dirty="0"/>
              <a:t>Возможности учета аренды по простой схеме в программе всегда доступны. Учет лизинга и аренды по сложной схеме потребуется включить в настройках функциональности (раздел Главное – Функциональность). Для этого следует перейти на закладку Основные средства и установить соответствующие флаги (рис. 1):</a:t>
            </a:r>
          </a:p>
          <a:p>
            <a:pPr marL="0" indent="0">
              <a:buNone/>
            </a:pPr>
            <a:r>
              <a:rPr lang="ru-RU" dirty="0"/>
              <a:t>• Лизинг – для включения схемы учета лизинга;</a:t>
            </a:r>
          </a:p>
          <a:p>
            <a:pPr marL="0" indent="0">
              <a:buNone/>
            </a:pPr>
            <a:r>
              <a:rPr lang="ru-RU" dirty="0"/>
              <a:t>• Права пользования предметами аренды – для включения схемы учета сложной аренды.</a:t>
            </a:r>
          </a:p>
          <a:p>
            <a:pPr marL="0" indent="0">
              <a:buNone/>
            </a:pPr>
            <a:r>
              <a:rPr lang="ru-RU" i="1" dirty="0"/>
              <a:t>Рис. 1. Настройки функциональности для применения ФСБУ 25/2018 (см след слайд)</a:t>
            </a:r>
            <a:endParaRPr lang="ru-RU" dirty="0"/>
          </a:p>
        </p:txBody>
      </p:sp>
    </p:spTree>
    <p:extLst>
      <p:ext uri="{BB962C8B-B14F-4D97-AF65-F5344CB8AC3E}">
        <p14:creationId xmlns:p14="http://schemas.microsoft.com/office/powerpoint/2010/main" val="15212105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Рисунок 1" descr="Рис. 1. Функциональность.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14272" y="259080"/>
            <a:ext cx="9363455" cy="6339839"/>
          </a:xfrm>
          <a:prstGeom prst="rect">
            <a:avLst/>
          </a:prstGeom>
          <a:noFill/>
          <a:ln>
            <a:noFill/>
          </a:ln>
        </p:spPr>
      </p:pic>
    </p:spTree>
    <p:extLst>
      <p:ext uri="{BB962C8B-B14F-4D97-AF65-F5344CB8AC3E}">
        <p14:creationId xmlns:p14="http://schemas.microsoft.com/office/powerpoint/2010/main" val="34861459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Прямоугольник 1"/>
          <p:cNvSpPr/>
          <p:nvPr/>
        </p:nvSpPr>
        <p:spPr>
          <a:xfrm>
            <a:off x="504444" y="598713"/>
            <a:ext cx="11183112" cy="5001369"/>
          </a:xfrm>
          <a:prstGeom prst="rect">
            <a:avLst/>
          </a:prstGeom>
        </p:spPr>
        <p:txBody>
          <a:bodyPr wrap="square">
            <a:spAutoFit/>
          </a:bodyPr>
          <a:lstStyle/>
          <a:p>
            <a:pPr algn="just">
              <a:spcBef>
                <a:spcPts val="600"/>
              </a:spcBef>
              <a:spcAft>
                <a:spcPts val="600"/>
              </a:spcAft>
            </a:pPr>
            <a:r>
              <a:rPr lang="ru-RU" sz="2400" dirty="0">
                <a:latin typeface="+mj-lt"/>
              </a:rPr>
              <a:t>	</a:t>
            </a:r>
            <a:r>
              <a:rPr lang="ru-RU" sz="2400" dirty="0"/>
              <a:t>После выполнения указанных настроек в разделе программы ОС и НМА становятся доступны операции:</a:t>
            </a:r>
          </a:p>
          <a:p>
            <a:pPr>
              <a:spcBef>
                <a:spcPts val="600"/>
              </a:spcBef>
              <a:spcAft>
                <a:spcPts val="600"/>
              </a:spcAft>
            </a:pPr>
            <a:r>
              <a:rPr lang="ru-RU" sz="2400" dirty="0"/>
              <a:t>• Поступление в аренду;</a:t>
            </a:r>
          </a:p>
          <a:p>
            <a:pPr>
              <a:spcBef>
                <a:spcPts val="600"/>
              </a:spcBef>
              <a:spcAft>
                <a:spcPts val="600"/>
              </a:spcAft>
            </a:pPr>
            <a:r>
              <a:rPr lang="ru-RU" sz="2400" dirty="0"/>
              <a:t>• Поступление в лизинг;</a:t>
            </a:r>
          </a:p>
          <a:p>
            <a:pPr>
              <a:spcBef>
                <a:spcPts val="600"/>
              </a:spcBef>
              <a:spcAft>
                <a:spcPts val="600"/>
              </a:spcAft>
            </a:pPr>
            <a:r>
              <a:rPr lang="ru-RU" sz="2400" dirty="0"/>
              <a:t>• Изменение условий аренды;</a:t>
            </a:r>
          </a:p>
          <a:p>
            <a:pPr>
              <a:spcBef>
                <a:spcPts val="600"/>
              </a:spcBef>
              <a:spcAft>
                <a:spcPts val="600"/>
              </a:spcAft>
            </a:pPr>
            <a:r>
              <a:rPr lang="ru-RU" sz="2400" dirty="0"/>
              <a:t>• Изменение условий лизинга;</a:t>
            </a:r>
          </a:p>
          <a:p>
            <a:pPr>
              <a:spcBef>
                <a:spcPts val="600"/>
              </a:spcBef>
              <a:spcAft>
                <a:spcPts val="600"/>
              </a:spcAft>
            </a:pPr>
            <a:r>
              <a:rPr lang="ru-RU" sz="2400" dirty="0"/>
              <a:t>• Выкуп предметов лизинга.</a:t>
            </a:r>
          </a:p>
          <a:p>
            <a:endParaRPr lang="ru-RU" sz="2400" dirty="0"/>
          </a:p>
          <a:p>
            <a:pPr algn="just"/>
            <a:r>
              <a:rPr lang="ru-RU" sz="2400" dirty="0"/>
              <a:t>	Дисконтирование доступно в «1С:Бухгалтерии 8 КОРП», если в настройках функциональности на закладке Дополнительно установлен флаг Расширенный функционал.</a:t>
            </a:r>
          </a:p>
        </p:txBody>
      </p:sp>
    </p:spTree>
    <p:extLst>
      <p:ext uri="{BB962C8B-B14F-4D97-AF65-F5344CB8AC3E}">
        <p14:creationId xmlns:p14="http://schemas.microsoft.com/office/powerpoint/2010/main" val="3371249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stretch>
            <a:fillRect/>
          </a:stretch>
        </p:blipFill>
        <p:spPr>
          <a:xfrm>
            <a:off x="780525" y="512063"/>
            <a:ext cx="10198377" cy="4364737"/>
          </a:xfrm>
          <a:prstGeom prst="rect">
            <a:avLst/>
          </a:prstGeom>
        </p:spPr>
      </p:pic>
      <p:sp>
        <p:nvSpPr>
          <p:cNvPr id="3" name="Прямоугольник 2"/>
          <p:cNvSpPr/>
          <p:nvPr/>
        </p:nvSpPr>
        <p:spPr>
          <a:xfrm>
            <a:off x="780525" y="5312879"/>
            <a:ext cx="10968210" cy="923330"/>
          </a:xfrm>
          <a:prstGeom prst="rect">
            <a:avLst/>
          </a:prstGeom>
        </p:spPr>
        <p:txBody>
          <a:bodyPr wrap="square">
            <a:spAutoFit/>
          </a:bodyPr>
          <a:lstStyle/>
          <a:p>
            <a:r>
              <a:rPr lang="ru-RU" dirty="0"/>
              <a:t>Простой интерфейс: меню "Настройки - Функциональность - Основные средства".</a:t>
            </a:r>
          </a:p>
          <a:p>
            <a:endParaRPr lang="ru-RU" dirty="0"/>
          </a:p>
          <a:p>
            <a:r>
              <a:rPr lang="ru-RU" dirty="0"/>
              <a:t>Полный интерфейс: меню "Главное - Настройки - Функциональность - Основные средства".</a:t>
            </a:r>
          </a:p>
        </p:txBody>
      </p:sp>
    </p:spTree>
    <p:extLst>
      <p:ext uri="{BB962C8B-B14F-4D97-AF65-F5344CB8AC3E}">
        <p14:creationId xmlns:p14="http://schemas.microsoft.com/office/powerpoint/2010/main" val="33009680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stretch>
            <a:fillRect/>
          </a:stretch>
        </p:blipFill>
        <p:spPr>
          <a:xfrm>
            <a:off x="1044478" y="544721"/>
            <a:ext cx="8320741" cy="4015087"/>
          </a:xfrm>
          <a:prstGeom prst="rect">
            <a:avLst/>
          </a:prstGeom>
        </p:spPr>
      </p:pic>
      <p:sp>
        <p:nvSpPr>
          <p:cNvPr id="3" name="Прямоугольник 2"/>
          <p:cNvSpPr/>
          <p:nvPr/>
        </p:nvSpPr>
        <p:spPr>
          <a:xfrm>
            <a:off x="1044479" y="5015701"/>
            <a:ext cx="8320740" cy="923330"/>
          </a:xfrm>
          <a:prstGeom prst="rect">
            <a:avLst/>
          </a:prstGeom>
        </p:spPr>
        <p:txBody>
          <a:bodyPr wrap="square">
            <a:spAutoFit/>
          </a:bodyPr>
          <a:lstStyle/>
          <a:p>
            <a:r>
              <a:rPr lang="ru-RU" dirty="0"/>
              <a:t>Простой интерфейс: меню "Настройки - Учетная политика".</a:t>
            </a:r>
          </a:p>
          <a:p>
            <a:endParaRPr lang="ru-RU" dirty="0"/>
          </a:p>
          <a:p>
            <a:r>
              <a:rPr lang="ru-RU" dirty="0"/>
              <a:t>Полный интерфейс: меню "Главное - Настройки - Учетная политика".</a:t>
            </a:r>
          </a:p>
        </p:txBody>
      </p:sp>
    </p:spTree>
    <p:extLst>
      <p:ext uri="{BB962C8B-B14F-4D97-AF65-F5344CB8AC3E}">
        <p14:creationId xmlns:p14="http://schemas.microsoft.com/office/powerpoint/2010/main" val="40378789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Прямоугольник 1"/>
          <p:cNvSpPr/>
          <p:nvPr/>
        </p:nvSpPr>
        <p:spPr>
          <a:xfrm>
            <a:off x="281287" y="381527"/>
            <a:ext cx="11629426" cy="5709255"/>
          </a:xfrm>
          <a:prstGeom prst="rect">
            <a:avLst/>
          </a:prstGeom>
        </p:spPr>
        <p:txBody>
          <a:bodyPr wrap="square">
            <a:spAutoFit/>
          </a:bodyPr>
          <a:lstStyle/>
          <a:p>
            <a:pPr algn="just">
              <a:spcBef>
                <a:spcPts val="600"/>
              </a:spcBef>
              <a:spcAft>
                <a:spcPts val="600"/>
              </a:spcAft>
            </a:pPr>
            <a:r>
              <a:rPr lang="ru-RU" sz="2700" dirty="0">
                <a:solidFill>
                  <a:schemeClr val="tx2">
                    <a:lumMod val="40000"/>
                    <a:lumOff val="60000"/>
                  </a:schemeClr>
                </a:solidFill>
              </a:rPr>
              <a:t>11. </a:t>
            </a:r>
            <a:r>
              <a:rPr lang="ru-RU" dirty="0"/>
              <a:t>При выполнении условий, установленных пунктом 12 настоящего Стандарта, </a:t>
            </a:r>
            <a:r>
              <a:rPr lang="ru-RU" dirty="0">
                <a:solidFill>
                  <a:srgbClr val="FF0000"/>
                </a:solidFill>
              </a:rPr>
              <a:t>арендатор может не признавать предмет аренды</a:t>
            </a:r>
            <a:r>
              <a:rPr lang="ru-RU" dirty="0"/>
              <a:t> в качестве права пользования активом и </a:t>
            </a:r>
            <a:r>
              <a:rPr lang="ru-RU" dirty="0">
                <a:solidFill>
                  <a:srgbClr val="FF0000"/>
                </a:solidFill>
              </a:rPr>
              <a:t>не признавать обязательство по аренде </a:t>
            </a:r>
            <a:r>
              <a:rPr lang="ru-RU" u="sng" dirty="0"/>
              <a:t>в любом из следующих случаев</a:t>
            </a:r>
            <a:r>
              <a:rPr lang="ru-RU" dirty="0"/>
              <a:t>:</a:t>
            </a:r>
          </a:p>
          <a:p>
            <a:pPr algn="just">
              <a:spcBef>
                <a:spcPts val="600"/>
              </a:spcBef>
              <a:spcAft>
                <a:spcPts val="600"/>
              </a:spcAft>
            </a:pPr>
            <a:r>
              <a:rPr lang="ru-RU" dirty="0"/>
              <a:t>а) срок аренды не превышает 12 месяцев на дату предоставления предмета аренды;</a:t>
            </a:r>
          </a:p>
          <a:p>
            <a:pPr algn="just">
              <a:spcBef>
                <a:spcPts val="600"/>
              </a:spcBef>
              <a:spcAft>
                <a:spcPts val="600"/>
              </a:spcAft>
            </a:pPr>
            <a:r>
              <a:rPr lang="ru-RU" dirty="0"/>
              <a:t>б) рыночная стоимость предмета аренды без учета износа (то есть стоимость аналогичного нового объекта) не превышает 300 000 руб. и при этом арендатор имеет возможность получать экономические выгоды от предмета аренды преимущественно независимо от других активов;</a:t>
            </a:r>
          </a:p>
          <a:p>
            <a:pPr algn="just">
              <a:spcBef>
                <a:spcPts val="600"/>
              </a:spcBef>
              <a:spcAft>
                <a:spcPts val="600"/>
              </a:spcAft>
            </a:pPr>
            <a:r>
              <a:rPr lang="ru-RU" dirty="0"/>
              <a:t>в) арендатор относится к экономическим субъектам, которые вправе применять упрощенные способы ведения бухгалтерского учета, включая упрощенную бухгалтерскую (финансовую) отчетность (далее - упрощенные способы учета).</a:t>
            </a:r>
          </a:p>
          <a:p>
            <a:pPr algn="just">
              <a:spcBef>
                <a:spcPts val="600"/>
              </a:spcBef>
              <a:spcAft>
                <a:spcPts val="600"/>
              </a:spcAft>
            </a:pPr>
            <a:r>
              <a:rPr lang="ru-RU" dirty="0"/>
              <a:t>	В случае, указанном в подпункте "а" настоящего пункта, решение о применении настоящего пункта принимается арендатором в отношении группы однородных по характеру и способу использования предметов аренды. В случаях, указанных в подпунктах "б" и "в" настоящего пункта, решение о применении настоящего пункта принимается в отношении каждого предмета аренды.</a:t>
            </a:r>
          </a:p>
          <a:p>
            <a:pPr algn="just">
              <a:spcBef>
                <a:spcPts val="600"/>
              </a:spcBef>
              <a:spcAft>
                <a:spcPts val="600"/>
              </a:spcAft>
            </a:pPr>
            <a:r>
              <a:rPr lang="ru-RU" dirty="0"/>
              <a:t>	При применении настоящего пункта </a:t>
            </a:r>
            <a:r>
              <a:rPr lang="ru-RU" u="sng" dirty="0">
                <a:solidFill>
                  <a:srgbClr val="00B050"/>
                </a:solidFill>
              </a:rPr>
              <a:t>арендные платежи признаются в качестве расхода </a:t>
            </a:r>
            <a:r>
              <a:rPr lang="ru-RU" dirty="0"/>
              <a:t>равномерно в течение срока аренды или на основе другого систематического подхода, отражающего характер использования арендатором экономических выгод от предмета аренды.</a:t>
            </a:r>
          </a:p>
        </p:txBody>
      </p:sp>
    </p:spTree>
    <p:extLst>
      <p:ext uri="{BB962C8B-B14F-4D97-AF65-F5344CB8AC3E}">
        <p14:creationId xmlns:p14="http://schemas.microsoft.com/office/powerpoint/2010/main" val="34180777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Прямоугольник 2"/>
          <p:cNvSpPr/>
          <p:nvPr/>
        </p:nvSpPr>
        <p:spPr>
          <a:xfrm>
            <a:off x="386279" y="1005406"/>
            <a:ext cx="11638897" cy="3046988"/>
          </a:xfrm>
          <a:prstGeom prst="rect">
            <a:avLst/>
          </a:prstGeom>
        </p:spPr>
        <p:txBody>
          <a:bodyPr wrap="square">
            <a:spAutoFit/>
          </a:bodyPr>
          <a:lstStyle/>
          <a:p>
            <a:r>
              <a:rPr lang="ru-RU" sz="2400" b="1" strike="noStrike" baseline="0" dirty="0">
                <a:solidFill>
                  <a:schemeClr val="tx2">
                    <a:lumMod val="40000"/>
                    <a:lumOff val="60000"/>
                  </a:schemeClr>
                </a:solidFill>
                <a:latin typeface="+mj-lt"/>
              </a:rPr>
              <a:t>12. </a:t>
            </a:r>
            <a:r>
              <a:rPr lang="ru-RU" sz="2400" b="0" strike="noStrike" baseline="0" dirty="0"/>
              <a:t>Применение арендатором </a:t>
            </a:r>
            <a:r>
              <a:rPr lang="ru-RU" sz="2400" b="0" strike="noStrike" baseline="0" dirty="0">
                <a:hlinkClick r:id="rId2"/>
              </a:rPr>
              <a:t>пункта 11 настоящего Стандарта допускается при одновременном выполнении следующих условий:</a:t>
            </a:r>
          </a:p>
          <a:p>
            <a:endParaRPr lang="ru-RU" sz="2400" b="0" strike="noStrike" baseline="0" dirty="0">
              <a:hlinkClick r:id="rId2"/>
            </a:endParaRPr>
          </a:p>
          <a:p>
            <a:pPr algn="just"/>
            <a:r>
              <a:rPr lang="ru-RU" sz="2400" b="0" strike="noStrike" baseline="0" dirty="0"/>
              <a:t>а) договором аренды не предусмотрен переход права собственности на предмет аренды к арендатору и отсутствует возможность выкупа арендатором предмета аренды по цене значительно ниже его справедливой стоимости на дату выкупа;</a:t>
            </a:r>
          </a:p>
          <a:p>
            <a:pPr algn="just"/>
            <a:endParaRPr lang="ru-RU" sz="2400" b="0" strike="noStrike" baseline="0" dirty="0"/>
          </a:p>
          <a:p>
            <a:pPr algn="just"/>
            <a:r>
              <a:rPr lang="ru-RU" sz="2400" b="0" strike="noStrike" baseline="0" dirty="0"/>
              <a:t>б) предмет аренды не предполагается предоставлять в субаренду.</a:t>
            </a:r>
          </a:p>
        </p:txBody>
      </p:sp>
    </p:spTree>
    <p:extLst>
      <p:ext uri="{BB962C8B-B14F-4D97-AF65-F5344CB8AC3E}">
        <p14:creationId xmlns:p14="http://schemas.microsoft.com/office/powerpoint/2010/main" val="13359548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92480" y="157189"/>
            <a:ext cx="10972800" cy="1143000"/>
          </a:xfrm>
        </p:spPr>
        <p:txBody>
          <a:bodyPr>
            <a:normAutofit/>
          </a:bodyPr>
          <a:lstStyle/>
          <a:p>
            <a:r>
              <a:rPr lang="en-US" sz="4000" b="1" dirty="0"/>
              <a:t>I. </a:t>
            </a:r>
            <a:r>
              <a:rPr lang="ru-RU" sz="4000" b="1" dirty="0"/>
              <a:t>Общие положения </a:t>
            </a:r>
          </a:p>
        </p:txBody>
      </p:sp>
      <p:sp>
        <p:nvSpPr>
          <p:cNvPr id="3" name="Объект 2"/>
          <p:cNvSpPr>
            <a:spLocks noGrp="1"/>
          </p:cNvSpPr>
          <p:nvPr>
            <p:ph idx="1"/>
          </p:nvPr>
        </p:nvSpPr>
        <p:spPr>
          <a:xfrm>
            <a:off x="514280" y="1601070"/>
            <a:ext cx="10972800" cy="4389120"/>
          </a:xfrm>
        </p:spPr>
        <p:txBody>
          <a:bodyPr>
            <a:normAutofit/>
          </a:bodyPr>
          <a:lstStyle/>
          <a:p>
            <a:pPr marL="514350" indent="-514350" algn="just">
              <a:buAutoNum type="arabicPeriod"/>
            </a:pPr>
            <a:r>
              <a:rPr lang="ru-RU" dirty="0"/>
              <a:t>Настоящий Стандарт устанавливает требования к формированию в бухгалтерском учете организаций информации</a:t>
            </a:r>
          </a:p>
          <a:p>
            <a:pPr algn="just">
              <a:buFont typeface="Wingdings" panose="05000000000000000000" pitchFamily="2" charset="2"/>
              <a:buChar char="ü"/>
            </a:pPr>
            <a:r>
              <a:rPr lang="ru-RU" dirty="0"/>
              <a:t> </a:t>
            </a:r>
            <a:r>
              <a:rPr lang="ru-RU" u="sng" dirty="0"/>
              <a:t>об объектах </a:t>
            </a:r>
            <a:r>
              <a:rPr lang="ru-RU" dirty="0"/>
              <a:t>бухгалтерского учета при получении (предоставлении) за плату во временное пользование имущества, </a:t>
            </a:r>
          </a:p>
          <a:p>
            <a:pPr algn="just">
              <a:buFont typeface="Wingdings" panose="05000000000000000000" pitchFamily="2" charset="2"/>
              <a:buChar char="ü"/>
            </a:pPr>
            <a:r>
              <a:rPr lang="ru-RU" u="sng" dirty="0"/>
              <a:t>допустимые способы </a:t>
            </a:r>
            <a:r>
              <a:rPr lang="ru-RU" dirty="0"/>
              <a:t>ведения бухгалтерского учета таких объектов, состав и </a:t>
            </a:r>
          </a:p>
          <a:p>
            <a:pPr algn="just">
              <a:buFont typeface="Wingdings" panose="05000000000000000000" pitchFamily="2" charset="2"/>
              <a:buChar char="ü"/>
            </a:pPr>
            <a:r>
              <a:rPr lang="ru-RU" u="sng" dirty="0"/>
              <a:t>содержание</a:t>
            </a:r>
            <a:r>
              <a:rPr lang="ru-RU" dirty="0"/>
              <a:t> указанной </a:t>
            </a:r>
            <a:r>
              <a:rPr lang="ru-RU" u="sng" dirty="0"/>
              <a:t>информации</a:t>
            </a:r>
            <a:r>
              <a:rPr lang="ru-RU" dirty="0"/>
              <a:t>, раскрываемой в бухгалтерской (финансовой) отчетности организаций.</a:t>
            </a:r>
          </a:p>
          <a:p>
            <a:pPr marL="0" indent="0">
              <a:buNone/>
            </a:pPr>
            <a:endParaRPr lang="ru-RU" dirty="0"/>
          </a:p>
        </p:txBody>
      </p:sp>
    </p:spTree>
    <p:extLst>
      <p:ext uri="{BB962C8B-B14F-4D97-AF65-F5344CB8AC3E}">
        <p14:creationId xmlns:p14="http://schemas.microsoft.com/office/powerpoint/2010/main" val="5701260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351073"/>
            <a:ext cx="11801856" cy="1675293"/>
          </a:xfrm>
        </p:spPr>
        <p:txBody>
          <a:bodyPr>
            <a:normAutofit fontScale="90000"/>
          </a:bodyPr>
          <a:lstStyle/>
          <a:p>
            <a:pPr defTabSz="450850"/>
            <a:br>
              <a:rPr lang="ru-RU" sz="3100" b="1" dirty="0">
                <a:solidFill>
                  <a:schemeClr val="tx2">
                    <a:lumMod val="40000"/>
                    <a:lumOff val="60000"/>
                  </a:schemeClr>
                </a:solidFill>
              </a:rPr>
            </a:br>
            <a:r>
              <a:rPr lang="ru-RU" sz="2700" b="1" dirty="0">
                <a:solidFill>
                  <a:schemeClr val="tx2">
                    <a:lumMod val="40000"/>
                    <a:lumOff val="60000"/>
                  </a:schemeClr>
                </a:solidFill>
              </a:rPr>
              <a:t>13. </a:t>
            </a:r>
            <a:r>
              <a:rPr lang="ru-RU" sz="2700" b="1" dirty="0">
                <a:solidFill>
                  <a:schemeClr val="tx1"/>
                </a:solidFill>
                <a:latin typeface="+mn-lt"/>
              </a:rPr>
              <a:t>Право пользования активом (ППА) признается по фактической стоимости.         </a:t>
            </a:r>
            <a:br>
              <a:rPr lang="ru-RU" sz="2700" b="1" dirty="0">
                <a:solidFill>
                  <a:schemeClr val="tx1"/>
                </a:solidFill>
                <a:latin typeface="+mn-lt"/>
              </a:rPr>
            </a:br>
            <a:r>
              <a:rPr lang="ru-RU" sz="2700" b="1" dirty="0">
                <a:solidFill>
                  <a:schemeClr val="tx1"/>
                </a:solidFill>
                <a:latin typeface="+mn-lt"/>
              </a:rPr>
              <a:t> Фактическая стоимость права пользования активом включает:</a:t>
            </a:r>
            <a:br>
              <a:rPr lang="ru-RU" sz="4900" i="1" dirty="0">
                <a:solidFill>
                  <a:schemeClr val="tx1"/>
                </a:solidFill>
                <a:latin typeface="+mn-lt"/>
              </a:rPr>
            </a:br>
            <a:endParaRPr lang="ru-RU" dirty="0">
              <a:solidFill>
                <a:schemeClr val="tx1"/>
              </a:solidFill>
              <a:latin typeface="+mn-lt"/>
            </a:endParaRPr>
          </a:p>
        </p:txBody>
      </p:sp>
      <p:sp>
        <p:nvSpPr>
          <p:cNvPr id="3" name="Объект 2"/>
          <p:cNvSpPr>
            <a:spLocks noGrp="1"/>
          </p:cNvSpPr>
          <p:nvPr>
            <p:ph idx="1"/>
          </p:nvPr>
        </p:nvSpPr>
        <p:spPr>
          <a:xfrm>
            <a:off x="304800" y="1694688"/>
            <a:ext cx="11167872" cy="4389120"/>
          </a:xfrm>
        </p:spPr>
        <p:txBody>
          <a:bodyPr>
            <a:normAutofit fontScale="55000" lnSpcReduction="20000"/>
          </a:bodyPr>
          <a:lstStyle/>
          <a:p>
            <a:pPr marL="0" indent="0" algn="just">
              <a:lnSpc>
                <a:spcPct val="120000"/>
              </a:lnSpc>
              <a:spcBef>
                <a:spcPts val="600"/>
              </a:spcBef>
              <a:spcAft>
                <a:spcPts val="600"/>
              </a:spcAft>
              <a:buNone/>
            </a:pPr>
            <a:r>
              <a:rPr lang="ru-RU" sz="3200" dirty="0"/>
              <a:t>а) величину первоначальной оценки обязательства по аренде;</a:t>
            </a:r>
          </a:p>
          <a:p>
            <a:pPr marL="0" indent="0" algn="just">
              <a:lnSpc>
                <a:spcPct val="120000"/>
              </a:lnSpc>
              <a:spcBef>
                <a:spcPts val="600"/>
              </a:spcBef>
              <a:spcAft>
                <a:spcPts val="600"/>
              </a:spcAft>
              <a:buNone/>
            </a:pPr>
            <a:r>
              <a:rPr lang="ru-RU" sz="3200" dirty="0"/>
              <a:t>б) арендные платежи, осуществленные на дату предоставления предмета аренды или до такой даты;</a:t>
            </a:r>
          </a:p>
          <a:p>
            <a:pPr marL="0" indent="0" algn="just">
              <a:lnSpc>
                <a:spcPct val="120000"/>
              </a:lnSpc>
              <a:spcBef>
                <a:spcPts val="600"/>
              </a:spcBef>
              <a:spcAft>
                <a:spcPts val="600"/>
              </a:spcAft>
              <a:buNone/>
            </a:pPr>
            <a:r>
              <a:rPr lang="ru-RU" sz="3200" dirty="0"/>
              <a:t>в) затраты арендатора в связи с поступлением предмета аренды и приведением его в состояние, пригодное для использования в запланированных целях;</a:t>
            </a:r>
          </a:p>
          <a:p>
            <a:pPr marL="0" indent="0" algn="just">
              <a:lnSpc>
                <a:spcPct val="120000"/>
              </a:lnSpc>
              <a:spcBef>
                <a:spcPts val="600"/>
              </a:spcBef>
              <a:spcAft>
                <a:spcPts val="600"/>
              </a:spcAft>
              <a:buNone/>
            </a:pPr>
            <a:r>
              <a:rPr lang="ru-RU" sz="3200" dirty="0"/>
              <a:t>г) величину подлежащего исполнению арендатором оценочного обязательства, в частности, по демонтажу, перемещению предмета аренды, восстановлению окружающей среды, восстановлению предмета аренды до требуемого договором аренды состояния, если возникновение такого обязательства у арендатора обусловлено получением предмета аренды.</a:t>
            </a:r>
          </a:p>
          <a:p>
            <a:pPr marL="0" indent="0" algn="just">
              <a:lnSpc>
                <a:spcPct val="120000"/>
              </a:lnSpc>
              <a:spcBef>
                <a:spcPts val="600"/>
              </a:spcBef>
              <a:spcAft>
                <a:spcPts val="600"/>
              </a:spcAft>
              <a:buNone/>
            </a:pPr>
            <a:r>
              <a:rPr lang="ru-RU" sz="3200" dirty="0"/>
              <a:t>	Арендатор, который вправе применять упрощенные способы учета, может рассчитывать фактическую стоимость права пользования активом исходя из подпунктов "а" и "б" настоящего пункта. При принятии такого решения затраты, указанные в подпунктах "в" и "г" настоящего пункта, признаются расходами периода, в котором были понесены.</a:t>
            </a:r>
          </a:p>
          <a:p>
            <a:pPr marL="0" indent="0">
              <a:buNone/>
            </a:pPr>
            <a:endParaRPr lang="ru-RU" dirty="0"/>
          </a:p>
        </p:txBody>
      </p:sp>
    </p:spTree>
    <p:extLst>
      <p:ext uri="{BB962C8B-B14F-4D97-AF65-F5344CB8AC3E}">
        <p14:creationId xmlns:p14="http://schemas.microsoft.com/office/powerpoint/2010/main" val="12426114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54608" y="243767"/>
            <a:ext cx="10515600" cy="581932"/>
          </a:xfrm>
        </p:spPr>
        <p:txBody>
          <a:bodyPr>
            <a:noAutofit/>
          </a:bodyPr>
          <a:lstStyle/>
          <a:p>
            <a:pPr algn="ctr"/>
            <a:r>
              <a:rPr lang="ru-RU" sz="4000" b="1" dirty="0"/>
              <a:t>Фактическая стоимость аренды</a:t>
            </a:r>
          </a:p>
        </p:txBody>
      </p:sp>
      <p:sp>
        <p:nvSpPr>
          <p:cNvPr id="3" name="Объект 2"/>
          <p:cNvSpPr>
            <a:spLocks noGrp="1"/>
          </p:cNvSpPr>
          <p:nvPr>
            <p:ph idx="1"/>
          </p:nvPr>
        </p:nvSpPr>
        <p:spPr>
          <a:xfrm>
            <a:off x="387096" y="1167384"/>
            <a:ext cx="11305032" cy="5033963"/>
          </a:xfrm>
        </p:spPr>
        <p:txBody>
          <a:bodyPr>
            <a:normAutofit fontScale="92500" lnSpcReduction="20000"/>
          </a:bodyPr>
          <a:lstStyle/>
          <a:p>
            <a:pPr marL="0" indent="0" algn="just">
              <a:buNone/>
            </a:pPr>
            <a:r>
              <a:rPr lang="ru-RU" dirty="0"/>
              <a:t>	Фактическая стоимость аренды – это та стоимость, по которой арендатор признает в своем учете право пользования арендованным активом. Фактическая стоимость включает: величину первоначальной оценки арендного обязательства, арендные платежи, осуществленные на дату получения имущества или до такой даты и затраты арендатора в связи с приведением арендованного имущества в состояние, пригодное для использования (п. 13 ФСБУ 25/2018).</a:t>
            </a:r>
          </a:p>
          <a:p>
            <a:pPr marL="0" indent="0" algn="just">
              <a:buNone/>
            </a:pPr>
            <a:r>
              <a:rPr lang="ru-RU" dirty="0"/>
              <a:t>	Кроме того, в фактическую стоимость аренды включаются будущие расходы арендатора, обусловленные условиями заключенного договора. Например, затраты на демонтаж, перемещение предмета аренды, его восстановление и т.д.</a:t>
            </a:r>
          </a:p>
          <a:p>
            <a:pPr marL="0" indent="0" algn="just">
              <a:buNone/>
            </a:pPr>
            <a:r>
              <a:rPr lang="ru-RU" dirty="0"/>
              <a:t>	В случаях изменения условий договора аренды фактическая стоимость и величина обязательства по аренде пересматриваются (п. 21 ФСБУ 25/2018). В частности, это происходит при продлении/сокращении срока аренды и при изменении величины арендных платежей по сравнению с тем, как они учитывались при первоначальной оценке обязательства по аренде.</a:t>
            </a:r>
          </a:p>
        </p:txBody>
      </p:sp>
    </p:spTree>
    <p:extLst>
      <p:ext uri="{BB962C8B-B14F-4D97-AF65-F5344CB8AC3E}">
        <p14:creationId xmlns:p14="http://schemas.microsoft.com/office/powerpoint/2010/main" val="15546450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71272" y="825126"/>
            <a:ext cx="11254981" cy="1143000"/>
          </a:xfrm>
        </p:spPr>
        <p:txBody>
          <a:bodyPr>
            <a:noAutofit/>
          </a:bodyPr>
          <a:lstStyle/>
          <a:p>
            <a:r>
              <a:rPr lang="ru-RU" sz="2600" dirty="0">
                <a:solidFill>
                  <a:srgbClr val="2B798F"/>
                </a:solidFill>
              </a:rPr>
              <a:t>14.</a:t>
            </a:r>
            <a:r>
              <a:rPr lang="ru-RU" sz="2600" dirty="0">
                <a:latin typeface="+mn-lt"/>
              </a:rPr>
              <a:t>Обязательство по аренде первоначально оценивается как сумма приведенной стоимости будущих арендных платежей на дату этой оценки.</a:t>
            </a:r>
            <a:br>
              <a:rPr lang="ru-RU" sz="2600" dirty="0">
                <a:latin typeface="+mn-lt"/>
              </a:rPr>
            </a:br>
            <a:endParaRPr lang="ru-RU" sz="2600" dirty="0">
              <a:latin typeface="+mn-lt"/>
            </a:endParaRPr>
          </a:p>
        </p:txBody>
      </p:sp>
      <p:sp>
        <p:nvSpPr>
          <p:cNvPr id="3" name="Объект 2"/>
          <p:cNvSpPr>
            <a:spLocks noGrp="1"/>
          </p:cNvSpPr>
          <p:nvPr>
            <p:ph idx="1"/>
          </p:nvPr>
        </p:nvSpPr>
        <p:spPr>
          <a:xfrm>
            <a:off x="271272" y="2452116"/>
            <a:ext cx="11649456" cy="1953768"/>
          </a:xfrm>
        </p:spPr>
        <p:txBody>
          <a:bodyPr/>
          <a:lstStyle/>
          <a:p>
            <a:pPr marL="0" indent="0" algn="just">
              <a:buNone/>
            </a:pPr>
            <a:r>
              <a:rPr lang="ru-RU" dirty="0"/>
              <a:t>Арендатор, который вправе применять упрощенные способы учета, может первоначально оценивать обязательство по аренде как сумму номинальных величин будущих арендных платежей на дату этой оценки.</a:t>
            </a:r>
          </a:p>
          <a:p>
            <a:pPr marL="0" indent="0">
              <a:buNone/>
            </a:pPr>
            <a:endParaRPr lang="ru-RU" dirty="0"/>
          </a:p>
        </p:txBody>
      </p:sp>
    </p:spTree>
    <p:extLst>
      <p:ext uri="{BB962C8B-B14F-4D97-AF65-F5344CB8AC3E}">
        <p14:creationId xmlns:p14="http://schemas.microsoft.com/office/powerpoint/2010/main" val="11844093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5967" y="752856"/>
            <a:ext cx="11180064" cy="1143000"/>
          </a:xfrm>
        </p:spPr>
        <p:txBody>
          <a:bodyPr>
            <a:noAutofit/>
          </a:bodyPr>
          <a:lstStyle/>
          <a:p>
            <a:pPr algn="just"/>
            <a:r>
              <a:rPr lang="ru-RU" sz="3200" dirty="0"/>
              <a:t>Операции по договору аренды с признанием права пользования предметом аренды учитываются у арендатора по следующей схеме:</a:t>
            </a:r>
          </a:p>
        </p:txBody>
      </p:sp>
      <p:pic>
        <p:nvPicPr>
          <p:cNvPr id="4" name="Объект 3"/>
          <p:cNvPicPr>
            <a:picLocks noGrp="1" noChangeAspect="1"/>
          </p:cNvPicPr>
          <p:nvPr>
            <p:ph idx="1"/>
          </p:nvPr>
        </p:nvPicPr>
        <p:blipFill>
          <a:blip r:embed="rId2" cstate="print"/>
          <a:stretch>
            <a:fillRect/>
          </a:stretch>
        </p:blipFill>
        <p:spPr>
          <a:xfrm>
            <a:off x="2361266" y="2011680"/>
            <a:ext cx="8054035" cy="4474464"/>
          </a:xfrm>
          <a:prstGeom prst="rect">
            <a:avLst/>
          </a:prstGeom>
        </p:spPr>
      </p:pic>
    </p:spTree>
    <p:extLst>
      <p:ext uri="{BB962C8B-B14F-4D97-AF65-F5344CB8AC3E}">
        <p14:creationId xmlns:p14="http://schemas.microsoft.com/office/powerpoint/2010/main" val="1962314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Объект 1"/>
          <p:cNvGraphicFramePr>
            <a:graphicFrameLocks noChangeAspect="1"/>
          </p:cNvGraphicFramePr>
          <p:nvPr>
            <p:extLst>
              <p:ext uri="{D42A27DB-BD31-4B8C-83A1-F6EECF244321}">
                <p14:modId xmlns:p14="http://schemas.microsoft.com/office/powerpoint/2010/main" val="83887218"/>
              </p:ext>
            </p:extLst>
          </p:nvPr>
        </p:nvGraphicFramePr>
        <p:xfrm>
          <a:off x="279865" y="1053597"/>
          <a:ext cx="11632270" cy="3856820"/>
        </p:xfrm>
        <a:graphic>
          <a:graphicData uri="http://schemas.openxmlformats.org/presentationml/2006/ole">
            <mc:AlternateContent xmlns:mc="http://schemas.openxmlformats.org/markup-compatibility/2006">
              <mc:Choice xmlns:v="urn:schemas-microsoft-com:vml" Requires="v">
                <p:oleObj spid="_x0000_s1077" name="Document" r:id="rId3" imgW="5963919" imgH="1977954" progId="Word.Document.12">
                  <p:embed/>
                </p:oleObj>
              </mc:Choice>
              <mc:Fallback>
                <p:oleObj name="Document" r:id="rId3" imgW="5963919" imgH="1977954" progId="Word.Document.12">
                  <p:embed/>
                  <p:pic>
                    <p:nvPicPr>
                      <p:cNvPr id="0" name="Picture 35"/>
                      <p:cNvPicPr>
                        <a:picLocks noChangeAspect="1" noChangeArrowheads="1"/>
                      </p:cNvPicPr>
                      <p:nvPr/>
                    </p:nvPicPr>
                    <p:blipFill>
                      <a:blip r:embed="rId4"/>
                      <a:srcRect/>
                      <a:stretch>
                        <a:fillRect/>
                      </a:stretch>
                    </p:blipFill>
                    <p:spPr bwMode="auto">
                      <a:xfrm>
                        <a:off x="279865" y="1053597"/>
                        <a:ext cx="11632270" cy="3856820"/>
                      </a:xfrm>
                      <a:prstGeom prst="rect">
                        <a:avLst/>
                      </a:prstGeom>
                      <a:noFill/>
                      <a:ln>
                        <a:solidFill>
                          <a:schemeClr val="tx1"/>
                        </a:solidFill>
                      </a:ln>
                    </p:spPr>
                  </p:pic>
                </p:oleObj>
              </mc:Fallback>
            </mc:AlternateContent>
          </a:graphicData>
        </a:graphic>
      </p:graphicFrame>
    </p:spTree>
    <p:extLst>
      <p:ext uri="{BB962C8B-B14F-4D97-AF65-F5344CB8AC3E}">
        <p14:creationId xmlns:p14="http://schemas.microsoft.com/office/powerpoint/2010/main" val="6743284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stretch>
            <a:fillRect/>
          </a:stretch>
        </p:blipFill>
        <p:spPr>
          <a:xfrm>
            <a:off x="548640" y="520338"/>
            <a:ext cx="11207847" cy="5507875"/>
          </a:xfrm>
          <a:prstGeom prst="rect">
            <a:avLst/>
          </a:prstGeom>
        </p:spPr>
      </p:pic>
    </p:spTree>
    <p:extLst>
      <p:ext uri="{BB962C8B-B14F-4D97-AF65-F5344CB8AC3E}">
        <p14:creationId xmlns:p14="http://schemas.microsoft.com/office/powerpoint/2010/main" val="34559310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26592" y="899160"/>
            <a:ext cx="10814304" cy="1222248"/>
          </a:xfrm>
        </p:spPr>
        <p:txBody>
          <a:bodyPr>
            <a:noAutofit/>
          </a:bodyPr>
          <a:lstStyle/>
          <a:p>
            <a:pPr algn="just"/>
            <a:r>
              <a:rPr lang="ru-RU" sz="4000" dirty="0"/>
              <a:t>Принятие к учету предмета аренды позднее выполняется документом "Принятие к учету ОС" с видом операции "Предметы аренды".</a:t>
            </a:r>
          </a:p>
        </p:txBody>
      </p:sp>
      <p:pic>
        <p:nvPicPr>
          <p:cNvPr id="4" name="Объект 3"/>
          <p:cNvPicPr>
            <a:picLocks noGrp="1" noChangeAspect="1"/>
          </p:cNvPicPr>
          <p:nvPr>
            <p:ph idx="1"/>
          </p:nvPr>
        </p:nvPicPr>
        <p:blipFill>
          <a:blip r:embed="rId2" cstate="print"/>
          <a:stretch>
            <a:fillRect/>
          </a:stretch>
        </p:blipFill>
        <p:spPr>
          <a:xfrm>
            <a:off x="1094874" y="2657110"/>
            <a:ext cx="9957174" cy="2434576"/>
          </a:xfrm>
          <a:prstGeom prst="rect">
            <a:avLst/>
          </a:prstGeom>
        </p:spPr>
      </p:pic>
    </p:spTree>
    <p:extLst>
      <p:ext uri="{BB962C8B-B14F-4D97-AF65-F5344CB8AC3E}">
        <p14:creationId xmlns:p14="http://schemas.microsoft.com/office/powerpoint/2010/main" val="12741335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Прямоугольник 1"/>
          <p:cNvSpPr/>
          <p:nvPr/>
        </p:nvSpPr>
        <p:spPr>
          <a:xfrm>
            <a:off x="331406" y="1366897"/>
            <a:ext cx="11158752" cy="2062103"/>
          </a:xfrm>
          <a:prstGeom prst="rect">
            <a:avLst/>
          </a:prstGeom>
        </p:spPr>
        <p:txBody>
          <a:bodyPr wrap="square">
            <a:spAutoFit/>
          </a:bodyPr>
          <a:lstStyle/>
          <a:p>
            <a:pPr algn="just"/>
            <a:r>
              <a:rPr lang="ru-RU" sz="2800" b="1" u="none" strike="noStrike" baseline="0" dirty="0">
                <a:solidFill>
                  <a:schemeClr val="tx2">
                    <a:lumMod val="40000"/>
                    <a:lumOff val="60000"/>
                  </a:schemeClr>
                </a:solidFill>
                <a:latin typeface="+mj-lt"/>
              </a:rPr>
              <a:t>18. </a:t>
            </a:r>
            <a:r>
              <a:rPr lang="ru-RU" sz="3200" b="0" u="none" strike="noStrike" baseline="0" dirty="0"/>
              <a:t>Величина обязательства по аренде после признания увеличивается на величину начисляемых процентов и уменьшается на величину фактически уплаченных арендных платежей.</a:t>
            </a:r>
          </a:p>
        </p:txBody>
      </p:sp>
    </p:spTree>
    <p:extLst>
      <p:ext uri="{BB962C8B-B14F-4D97-AF65-F5344CB8AC3E}">
        <p14:creationId xmlns:p14="http://schemas.microsoft.com/office/powerpoint/2010/main" val="6992535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Прямоугольник 1"/>
          <p:cNvSpPr/>
          <p:nvPr/>
        </p:nvSpPr>
        <p:spPr>
          <a:xfrm>
            <a:off x="410505" y="978568"/>
            <a:ext cx="11370989" cy="3108543"/>
          </a:xfrm>
          <a:prstGeom prst="rect">
            <a:avLst/>
          </a:prstGeom>
        </p:spPr>
        <p:txBody>
          <a:bodyPr wrap="square">
            <a:spAutoFit/>
          </a:bodyPr>
          <a:lstStyle/>
          <a:p>
            <a:pPr algn="just"/>
            <a:r>
              <a:rPr lang="ru-RU" sz="2800" b="1" u="none" strike="noStrike" baseline="0" dirty="0">
                <a:solidFill>
                  <a:schemeClr val="tx2">
                    <a:lumMod val="40000"/>
                    <a:lumOff val="60000"/>
                  </a:schemeClr>
                </a:solidFill>
                <a:latin typeface="+mj-lt"/>
              </a:rPr>
              <a:t>19.</a:t>
            </a:r>
            <a:r>
              <a:rPr lang="ru-RU" sz="2800" b="0" u="none" strike="noStrike" baseline="0" dirty="0"/>
              <a:t>Величина начисляемых процентов определяется как произведение обязательства по аренде на начало периода, за который начисляются проценты, и процентной ставки, определенной в соответствии с </a:t>
            </a:r>
            <a:r>
              <a:rPr lang="ru-RU" sz="2800" b="0" u="none" strike="noStrike" baseline="0" dirty="0">
                <a:solidFill>
                  <a:srgbClr val="0000FF"/>
                </a:solidFill>
                <a:hlinkClick r:id="rId2"/>
              </a:rPr>
              <a:t>пунктом 15 настоящего Стандарта. </a:t>
            </a:r>
            <a:r>
              <a:rPr lang="ru-RU" sz="2800" b="0" strike="noStrike" baseline="0" dirty="0">
                <a:solidFill>
                  <a:srgbClr val="0000FF"/>
                </a:solidFill>
                <a:hlinkClick r:id="rId2"/>
              </a:rPr>
              <a:t>Периодичность начисления процентов выбирается арендатором в зависимости от периодичности арендных платежей и от наступления отчетных дат.</a:t>
            </a:r>
          </a:p>
        </p:txBody>
      </p:sp>
    </p:spTree>
    <p:extLst>
      <p:ext uri="{BB962C8B-B14F-4D97-AF65-F5344CB8AC3E}">
        <p14:creationId xmlns:p14="http://schemas.microsoft.com/office/powerpoint/2010/main" val="327649431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Прямоугольник 1"/>
          <p:cNvSpPr/>
          <p:nvPr/>
        </p:nvSpPr>
        <p:spPr>
          <a:xfrm>
            <a:off x="484414" y="1035602"/>
            <a:ext cx="11223171" cy="1384995"/>
          </a:xfrm>
          <a:prstGeom prst="rect">
            <a:avLst/>
          </a:prstGeom>
        </p:spPr>
        <p:txBody>
          <a:bodyPr wrap="square">
            <a:spAutoFit/>
          </a:bodyPr>
          <a:lstStyle/>
          <a:p>
            <a:pPr algn="just"/>
            <a:r>
              <a:rPr lang="ru-RU" sz="2800" b="1" dirty="0">
                <a:solidFill>
                  <a:schemeClr val="tx2">
                    <a:lumMod val="40000"/>
                    <a:lumOff val="60000"/>
                  </a:schemeClr>
                </a:solidFill>
                <a:latin typeface="+mj-lt"/>
              </a:rPr>
              <a:t>20. </a:t>
            </a:r>
            <a:r>
              <a:rPr lang="ru-RU" sz="2800" dirty="0"/>
              <a:t>Начисленные по обязательству по аренде проценты отражаются в составе расходов арендатора, за исключением той их части, которая включается в стоимость актива.</a:t>
            </a:r>
          </a:p>
        </p:txBody>
      </p:sp>
    </p:spTree>
    <p:extLst>
      <p:ext uri="{BB962C8B-B14F-4D97-AF65-F5344CB8AC3E}">
        <p14:creationId xmlns:p14="http://schemas.microsoft.com/office/powerpoint/2010/main" val="40105680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Объект 2"/>
          <p:cNvSpPr>
            <a:spLocks noGrp="1"/>
          </p:cNvSpPr>
          <p:nvPr>
            <p:ph idx="1"/>
          </p:nvPr>
        </p:nvSpPr>
        <p:spPr>
          <a:xfrm>
            <a:off x="517566" y="465116"/>
            <a:ext cx="11049000" cy="5545592"/>
          </a:xfrm>
        </p:spPr>
        <p:txBody>
          <a:bodyPr>
            <a:normAutofit/>
          </a:bodyPr>
          <a:lstStyle/>
          <a:p>
            <a:pPr marL="0" indent="0" algn="just">
              <a:buNone/>
            </a:pPr>
            <a:r>
              <a:rPr lang="ru-RU" b="1" dirty="0">
                <a:solidFill>
                  <a:schemeClr val="bg2">
                    <a:lumMod val="75000"/>
                  </a:schemeClr>
                </a:solidFill>
                <a:latin typeface="+mj-lt"/>
              </a:rPr>
              <a:t>2. </a:t>
            </a:r>
            <a:r>
              <a:rPr lang="ru-RU" dirty="0"/>
              <a:t>Настоящий Стандарт применяется сторонами договоров аренды (субаренды), а также иных договоров, положения которых по отдельности или во взаимосвязи предусматривают предоставление </a:t>
            </a:r>
            <a:r>
              <a:rPr lang="ru-RU" u="sng" dirty="0"/>
              <a:t>арендодателем, лизингодателем, правообладателем, иным лицом </a:t>
            </a:r>
            <a:r>
              <a:rPr lang="ru-RU" dirty="0"/>
              <a:t>(далее - арендодатель) за плату арендатору, лизингополучателю, пользователю, иному лицу (далее - арендатор) имущества во временное пользование (далее - договор аренды).</a:t>
            </a:r>
          </a:p>
          <a:p>
            <a:pPr marL="0" indent="0" algn="just">
              <a:buNone/>
            </a:pPr>
            <a:r>
              <a:rPr lang="ru-RU" dirty="0"/>
              <a:t>Настоящий Стандарт применяется вне зависимости от наличия в договорах финансовой аренды (лизинга) и иных сходных договорах условий в соответствии с которыми имущество, предоставляемое за плату во временное пользование в целом или отдельно по каждой из частей (далее - предмет аренды), учитывается на балансе арендодателя или арендатора.</a:t>
            </a:r>
          </a:p>
          <a:p>
            <a:pPr marL="0" indent="0">
              <a:buNone/>
            </a:pPr>
            <a:endParaRPr lang="ru-RU" dirty="0"/>
          </a:p>
        </p:txBody>
      </p:sp>
    </p:spTree>
    <p:extLst>
      <p:ext uri="{BB962C8B-B14F-4D97-AF65-F5344CB8AC3E}">
        <p14:creationId xmlns:p14="http://schemas.microsoft.com/office/powerpoint/2010/main" val="98144575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4" name="Picture 2" descr="https://its.1c.ru/db/content/updinfo/src/accounting/3.0.93/10072599_5.png?_=0000B47013453FFC-v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71600" y="131500"/>
            <a:ext cx="9709484" cy="6594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237866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stretch>
            <a:fillRect/>
          </a:stretch>
        </p:blipFill>
        <p:spPr>
          <a:xfrm>
            <a:off x="1308169" y="25892"/>
            <a:ext cx="9387905" cy="6734533"/>
          </a:xfrm>
          <a:prstGeom prst="rect">
            <a:avLst/>
          </a:prstGeom>
        </p:spPr>
      </p:pic>
    </p:spTree>
    <p:extLst>
      <p:ext uri="{BB962C8B-B14F-4D97-AF65-F5344CB8AC3E}">
        <p14:creationId xmlns:p14="http://schemas.microsoft.com/office/powerpoint/2010/main" val="126821395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stretch>
            <a:fillRect/>
          </a:stretch>
        </p:blipFill>
        <p:spPr>
          <a:xfrm>
            <a:off x="751114" y="859863"/>
            <a:ext cx="10403480" cy="3062432"/>
          </a:xfrm>
          <a:prstGeom prst="rect">
            <a:avLst/>
          </a:prstGeom>
        </p:spPr>
      </p:pic>
      <p:sp>
        <p:nvSpPr>
          <p:cNvPr id="3" name="Прямоугольник 2"/>
          <p:cNvSpPr/>
          <p:nvPr/>
        </p:nvSpPr>
        <p:spPr>
          <a:xfrm>
            <a:off x="751113" y="4576583"/>
            <a:ext cx="10317939" cy="646331"/>
          </a:xfrm>
          <a:prstGeom prst="rect">
            <a:avLst/>
          </a:prstGeom>
        </p:spPr>
        <p:txBody>
          <a:bodyPr wrap="square">
            <a:spAutoFit/>
          </a:bodyPr>
          <a:lstStyle/>
          <a:p>
            <a:r>
              <a:rPr lang="ru-RU" dirty="0"/>
              <a:t>Полный интерфейс: меню "Отчеты - Стандартные отчеты - </a:t>
            </a:r>
            <a:r>
              <a:rPr lang="ru-RU" dirty="0" err="1"/>
              <a:t>Оборотно</a:t>
            </a:r>
            <a:r>
              <a:rPr lang="ru-RU" dirty="0"/>
              <a:t>-сальдовая ведомость по счету".</a:t>
            </a:r>
          </a:p>
        </p:txBody>
      </p:sp>
    </p:spTree>
    <p:extLst>
      <p:ext uri="{BB962C8B-B14F-4D97-AF65-F5344CB8AC3E}">
        <p14:creationId xmlns:p14="http://schemas.microsoft.com/office/powerpoint/2010/main" val="3568773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88685" y="96252"/>
            <a:ext cx="7414630" cy="761637"/>
          </a:xfrm>
        </p:spPr>
        <p:txBody>
          <a:bodyPr>
            <a:normAutofit/>
          </a:bodyPr>
          <a:lstStyle/>
          <a:p>
            <a:pPr algn="ctr"/>
            <a:r>
              <a:rPr lang="ru-RU" sz="4000" b="1" dirty="0"/>
              <a:t>Перечисление арендной платы</a:t>
            </a:r>
          </a:p>
        </p:txBody>
      </p:sp>
      <p:pic>
        <p:nvPicPr>
          <p:cNvPr id="4" name="Объект 3"/>
          <p:cNvPicPr>
            <a:picLocks noGrp="1" noChangeAspect="1"/>
          </p:cNvPicPr>
          <p:nvPr>
            <p:ph idx="1"/>
          </p:nvPr>
        </p:nvPicPr>
        <p:blipFill>
          <a:blip r:embed="rId2" cstate="print"/>
          <a:stretch>
            <a:fillRect/>
          </a:stretch>
        </p:blipFill>
        <p:spPr>
          <a:xfrm>
            <a:off x="1091279" y="1397458"/>
            <a:ext cx="10009441" cy="4028784"/>
          </a:xfrm>
          <a:prstGeom prst="rect">
            <a:avLst/>
          </a:prstGeom>
        </p:spPr>
      </p:pic>
      <p:sp>
        <p:nvSpPr>
          <p:cNvPr id="5" name="Прямоугольник 4"/>
          <p:cNvSpPr/>
          <p:nvPr/>
        </p:nvSpPr>
        <p:spPr>
          <a:xfrm>
            <a:off x="1091279" y="5630779"/>
            <a:ext cx="7892142" cy="369332"/>
          </a:xfrm>
          <a:prstGeom prst="rect">
            <a:avLst/>
          </a:prstGeom>
        </p:spPr>
        <p:txBody>
          <a:bodyPr wrap="square">
            <a:spAutoFit/>
          </a:bodyPr>
          <a:lstStyle/>
          <a:p>
            <a:r>
              <a:rPr lang="ru-RU" dirty="0"/>
              <a:t>Полный интерфейс: меню "Банк и касса - Банк - Банковские выписки".</a:t>
            </a:r>
          </a:p>
        </p:txBody>
      </p:sp>
    </p:spTree>
    <p:extLst>
      <p:ext uri="{BB962C8B-B14F-4D97-AF65-F5344CB8AC3E}">
        <p14:creationId xmlns:p14="http://schemas.microsoft.com/office/powerpoint/2010/main" val="301347845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82514" y="79546"/>
            <a:ext cx="7852612" cy="570159"/>
          </a:xfrm>
        </p:spPr>
        <p:txBody>
          <a:bodyPr>
            <a:normAutofit fontScale="90000"/>
          </a:bodyPr>
          <a:lstStyle/>
          <a:p>
            <a:pPr algn="ctr"/>
            <a:r>
              <a:rPr lang="ru-RU" sz="4000" b="1" dirty="0"/>
              <a:t>Начисление арендной платы</a:t>
            </a:r>
          </a:p>
        </p:txBody>
      </p:sp>
      <p:pic>
        <p:nvPicPr>
          <p:cNvPr id="4" name="Объект 3"/>
          <p:cNvPicPr>
            <a:picLocks noGrp="1" noChangeAspect="1"/>
          </p:cNvPicPr>
          <p:nvPr>
            <p:ph idx="1"/>
          </p:nvPr>
        </p:nvPicPr>
        <p:blipFill>
          <a:blip r:embed="rId2" cstate="print"/>
          <a:stretch>
            <a:fillRect/>
          </a:stretch>
        </p:blipFill>
        <p:spPr>
          <a:xfrm>
            <a:off x="1552074" y="1004535"/>
            <a:ext cx="9264316" cy="5034209"/>
          </a:xfrm>
          <a:prstGeom prst="rect">
            <a:avLst/>
          </a:prstGeom>
        </p:spPr>
      </p:pic>
      <p:sp>
        <p:nvSpPr>
          <p:cNvPr id="5" name="Прямоугольник 4"/>
          <p:cNvSpPr/>
          <p:nvPr/>
        </p:nvSpPr>
        <p:spPr>
          <a:xfrm>
            <a:off x="1552074" y="6132123"/>
            <a:ext cx="9127842" cy="646331"/>
          </a:xfrm>
          <a:prstGeom prst="rect">
            <a:avLst/>
          </a:prstGeom>
        </p:spPr>
        <p:txBody>
          <a:bodyPr wrap="square">
            <a:spAutoFit/>
          </a:bodyPr>
          <a:lstStyle/>
          <a:p>
            <a:r>
              <a:rPr lang="ru-RU" dirty="0"/>
              <a:t>Полный интерфейс: меню "Покупки - Покупки - Поступление (акты, накладные, УПД) - Услуги аренды".</a:t>
            </a:r>
          </a:p>
        </p:txBody>
      </p:sp>
    </p:spTree>
    <p:extLst>
      <p:ext uri="{BB962C8B-B14F-4D97-AF65-F5344CB8AC3E}">
        <p14:creationId xmlns:p14="http://schemas.microsoft.com/office/powerpoint/2010/main" val="263475638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Прямоугольник 1"/>
          <p:cNvSpPr/>
          <p:nvPr/>
        </p:nvSpPr>
        <p:spPr>
          <a:xfrm>
            <a:off x="555458" y="1120676"/>
            <a:ext cx="11081084" cy="2308324"/>
          </a:xfrm>
          <a:prstGeom prst="rect">
            <a:avLst/>
          </a:prstGeom>
        </p:spPr>
        <p:txBody>
          <a:bodyPr wrap="square">
            <a:spAutoFit/>
          </a:bodyPr>
          <a:lstStyle/>
          <a:p>
            <a:pPr algn="just"/>
            <a:r>
              <a:rPr lang="ru-RU" sz="2400" b="1" u="none" strike="noStrike" baseline="0" dirty="0">
                <a:solidFill>
                  <a:schemeClr val="tx2">
                    <a:lumMod val="40000"/>
                    <a:lumOff val="60000"/>
                  </a:schemeClr>
                </a:solidFill>
                <a:latin typeface="Arial" panose="020B0604020202020204" pitchFamily="34" charset="0"/>
              </a:rPr>
              <a:t>17. </a:t>
            </a:r>
            <a:r>
              <a:rPr lang="ru-RU" sz="2400" b="0" u="none" strike="noStrike" baseline="0" dirty="0"/>
              <a:t>Стоимость права пользования активом </a:t>
            </a:r>
            <a:r>
              <a:rPr lang="ru-RU" sz="2400" b="1" u="none" strike="noStrike" baseline="0" dirty="0"/>
              <a:t>погашается</a:t>
            </a:r>
            <a:r>
              <a:rPr lang="ru-RU" sz="2400" b="0" u="none" strike="noStrike" baseline="0" dirty="0"/>
              <a:t> посредством </a:t>
            </a:r>
            <a:r>
              <a:rPr lang="ru-RU" sz="2400" b="1" u="none" strike="noStrike" baseline="0" dirty="0"/>
              <a:t>амортизации,</a:t>
            </a:r>
            <a:r>
              <a:rPr lang="ru-RU" sz="2400" b="0" u="none" strike="noStrike" baseline="0" dirty="0"/>
              <a:t> за исключением случаев, когда схожие по характеру использования активы не амортизируются. </a:t>
            </a:r>
          </a:p>
          <a:p>
            <a:pPr algn="just"/>
            <a:r>
              <a:rPr lang="ru-RU" sz="2400" dirty="0"/>
              <a:t>	</a:t>
            </a:r>
            <a:r>
              <a:rPr lang="ru-RU" sz="2400" b="0" u="none" strike="noStrike" baseline="0" dirty="0"/>
              <a:t>Срок полезного использования права пользования активом не должен превышать срок аренды, если не предполагается переход к арендатору права собственности на предмет аренды.</a:t>
            </a:r>
          </a:p>
        </p:txBody>
      </p:sp>
    </p:spTree>
    <p:extLst>
      <p:ext uri="{BB962C8B-B14F-4D97-AF65-F5344CB8AC3E}">
        <p14:creationId xmlns:p14="http://schemas.microsoft.com/office/powerpoint/2010/main" val="280547479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52507" y="86776"/>
            <a:ext cx="8075124" cy="791529"/>
          </a:xfrm>
        </p:spPr>
        <p:txBody>
          <a:bodyPr>
            <a:normAutofit/>
          </a:bodyPr>
          <a:lstStyle/>
          <a:p>
            <a:r>
              <a:rPr lang="ru-RU" sz="4000" b="1" dirty="0"/>
              <a:t>Регламентные операции по аренде</a:t>
            </a:r>
          </a:p>
        </p:txBody>
      </p:sp>
      <p:pic>
        <p:nvPicPr>
          <p:cNvPr id="4098" name="Picture 2" descr="https://its.1c.ru/db/content/updinfo/src/accounting/3.0.93/10072599_10.png?_=000056C331034250-v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727982" y="1347537"/>
            <a:ext cx="10329528" cy="3561347"/>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727982" y="5065295"/>
            <a:ext cx="10485450" cy="1477328"/>
          </a:xfrm>
          <a:prstGeom prst="rect">
            <a:avLst/>
          </a:prstGeom>
        </p:spPr>
        <p:txBody>
          <a:bodyPr wrap="square">
            <a:spAutoFit/>
          </a:bodyPr>
          <a:lstStyle/>
          <a:p>
            <a:r>
              <a:rPr lang="ru-RU" dirty="0"/>
              <a:t>Амортизация предмета аренды начисляется с месяца, следующего за месяцем принятия к учету, до месяца окончания аренды.</a:t>
            </a:r>
          </a:p>
          <a:p>
            <a:endParaRPr lang="ru-RU" dirty="0"/>
          </a:p>
          <a:p>
            <a:r>
              <a:rPr lang="ru-RU" dirty="0"/>
              <a:t>Полный интерфейс: меню "Операции - Закрытие периода - Закрытие месяца - Амортизация и износ основных средств".</a:t>
            </a:r>
          </a:p>
        </p:txBody>
      </p:sp>
    </p:spTree>
    <p:extLst>
      <p:ext uri="{BB962C8B-B14F-4D97-AF65-F5344CB8AC3E}">
        <p14:creationId xmlns:p14="http://schemas.microsoft.com/office/powerpoint/2010/main" val="419558379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122" name="Picture 2" descr="https://its.1c.ru/db/content/updinfo/src/accounting/3.0.93/10072599_11.png?_=000055D35D60BCE3-v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0993" y="577516"/>
            <a:ext cx="9813113" cy="3970421"/>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910993" y="5065868"/>
            <a:ext cx="9970228" cy="646331"/>
          </a:xfrm>
          <a:prstGeom prst="rect">
            <a:avLst/>
          </a:prstGeom>
        </p:spPr>
        <p:txBody>
          <a:bodyPr wrap="square">
            <a:spAutoFit/>
          </a:bodyPr>
          <a:lstStyle/>
          <a:p>
            <a:r>
              <a:rPr lang="ru-RU" dirty="0"/>
              <a:t>Полный интерфейс: меню "Операции - Закрытие периода - Закрытие месяца - Признание в НУ арендных платежей".</a:t>
            </a:r>
          </a:p>
        </p:txBody>
      </p:sp>
    </p:spTree>
    <p:extLst>
      <p:ext uri="{BB962C8B-B14F-4D97-AF65-F5344CB8AC3E}">
        <p14:creationId xmlns:p14="http://schemas.microsoft.com/office/powerpoint/2010/main" val="203324042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stretch>
            <a:fillRect/>
          </a:stretch>
        </p:blipFill>
        <p:spPr>
          <a:xfrm>
            <a:off x="748120" y="464968"/>
            <a:ext cx="10293433" cy="4070937"/>
          </a:xfrm>
          <a:prstGeom prst="rect">
            <a:avLst/>
          </a:prstGeom>
        </p:spPr>
      </p:pic>
      <p:sp>
        <p:nvSpPr>
          <p:cNvPr id="3" name="Прямоугольник 2"/>
          <p:cNvSpPr/>
          <p:nvPr/>
        </p:nvSpPr>
        <p:spPr>
          <a:xfrm>
            <a:off x="772886" y="4992532"/>
            <a:ext cx="10293433" cy="646331"/>
          </a:xfrm>
          <a:prstGeom prst="rect">
            <a:avLst/>
          </a:prstGeom>
        </p:spPr>
        <p:txBody>
          <a:bodyPr wrap="square">
            <a:spAutoFit/>
          </a:bodyPr>
          <a:lstStyle/>
          <a:p>
            <a:r>
              <a:rPr lang="ru-RU" dirty="0"/>
              <a:t>Полный интерфейс: меню "Операции - Закрытие периода - Закрытие месяца - Начисление процентных расходов".</a:t>
            </a:r>
          </a:p>
        </p:txBody>
      </p:sp>
    </p:spTree>
    <p:extLst>
      <p:ext uri="{BB962C8B-B14F-4D97-AF65-F5344CB8AC3E}">
        <p14:creationId xmlns:p14="http://schemas.microsoft.com/office/powerpoint/2010/main" val="163330393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22620" y="210235"/>
            <a:ext cx="10972800" cy="1143000"/>
          </a:xfrm>
        </p:spPr>
        <p:txBody>
          <a:bodyPr>
            <a:normAutofit fontScale="90000"/>
          </a:bodyPr>
          <a:lstStyle/>
          <a:p>
            <a:r>
              <a:rPr lang="ru-RU" sz="4400" b="1" dirty="0"/>
              <a:t>Изменение условий аренды</a:t>
            </a:r>
            <a:br>
              <a:rPr lang="ru-RU" b="1" dirty="0"/>
            </a:br>
            <a:endParaRPr lang="ru-RU" dirty="0"/>
          </a:p>
        </p:txBody>
      </p:sp>
      <p:pic>
        <p:nvPicPr>
          <p:cNvPr id="4" name="Объект 3"/>
          <p:cNvPicPr>
            <a:picLocks noGrp="1" noChangeAspect="1"/>
          </p:cNvPicPr>
          <p:nvPr>
            <p:ph idx="1"/>
          </p:nvPr>
        </p:nvPicPr>
        <p:blipFill>
          <a:blip r:embed="rId2" cstate="print"/>
          <a:stretch>
            <a:fillRect/>
          </a:stretch>
        </p:blipFill>
        <p:spPr>
          <a:xfrm>
            <a:off x="848508" y="818147"/>
            <a:ext cx="9480891" cy="5173579"/>
          </a:xfrm>
          <a:prstGeom prst="rect">
            <a:avLst/>
          </a:prstGeom>
        </p:spPr>
      </p:pic>
      <p:sp>
        <p:nvSpPr>
          <p:cNvPr id="5" name="Прямоугольник 4"/>
          <p:cNvSpPr/>
          <p:nvPr/>
        </p:nvSpPr>
        <p:spPr>
          <a:xfrm>
            <a:off x="848508" y="6089348"/>
            <a:ext cx="9299839" cy="646331"/>
          </a:xfrm>
          <a:prstGeom prst="rect">
            <a:avLst/>
          </a:prstGeom>
        </p:spPr>
        <p:txBody>
          <a:bodyPr wrap="square">
            <a:spAutoFit/>
          </a:bodyPr>
          <a:lstStyle/>
          <a:p>
            <a:r>
              <a:rPr lang="ru-RU" dirty="0"/>
              <a:t>Полный интерфейс: меню "ОС и НМА - Учет основных средств - Изменение условий аренды".</a:t>
            </a:r>
          </a:p>
        </p:txBody>
      </p:sp>
    </p:spTree>
    <p:extLst>
      <p:ext uri="{BB962C8B-B14F-4D97-AF65-F5344CB8AC3E}">
        <p14:creationId xmlns:p14="http://schemas.microsoft.com/office/powerpoint/2010/main" val="38508099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Прямоугольник 1"/>
          <p:cNvSpPr/>
          <p:nvPr/>
        </p:nvSpPr>
        <p:spPr>
          <a:xfrm>
            <a:off x="482831" y="1518656"/>
            <a:ext cx="10843537" cy="1323439"/>
          </a:xfrm>
          <a:prstGeom prst="rect">
            <a:avLst/>
          </a:prstGeom>
        </p:spPr>
        <p:txBody>
          <a:bodyPr wrap="square">
            <a:spAutoFit/>
          </a:bodyPr>
          <a:lstStyle/>
          <a:p>
            <a:pPr algn="just"/>
            <a:r>
              <a:rPr lang="ru-RU" sz="2000" b="1" i="0" u="none" strike="noStrike" baseline="0" dirty="0"/>
              <a:t>Стандарт обязателен к применению с бухгалтерской (финансовой) отчетности за 2022 г. Следовательно, начать отражать в бухучете операции по аренде (лизингу) по новым правилам надо с 1 января 2022 г. При этом не имеет значения, есть ли в вашем договоре лизинга условие о том, на чьем балансе учитывается предмет лизинга.</a:t>
            </a:r>
          </a:p>
        </p:txBody>
      </p:sp>
    </p:spTree>
    <p:extLst>
      <p:ext uri="{BB962C8B-B14F-4D97-AF65-F5344CB8AC3E}">
        <p14:creationId xmlns:p14="http://schemas.microsoft.com/office/powerpoint/2010/main" val="153433565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65095" y="666283"/>
            <a:ext cx="6196263" cy="701575"/>
          </a:xfrm>
        </p:spPr>
        <p:txBody>
          <a:bodyPr>
            <a:normAutofit fontScale="90000"/>
          </a:bodyPr>
          <a:lstStyle/>
          <a:p>
            <a:r>
              <a:rPr lang="ru-RU" sz="4400" b="1" dirty="0"/>
              <a:t>Завершение аренды</a:t>
            </a:r>
            <a:br>
              <a:rPr lang="ru-RU" b="1" dirty="0"/>
            </a:br>
            <a:endParaRPr lang="ru-RU" dirty="0"/>
          </a:p>
        </p:txBody>
      </p:sp>
      <p:pic>
        <p:nvPicPr>
          <p:cNvPr id="4" name="Объект 3"/>
          <p:cNvPicPr>
            <a:picLocks noGrp="1" noChangeAspect="1"/>
          </p:cNvPicPr>
          <p:nvPr>
            <p:ph idx="1"/>
          </p:nvPr>
        </p:nvPicPr>
        <p:blipFill>
          <a:blip r:embed="rId2" cstate="print"/>
          <a:stretch>
            <a:fillRect/>
          </a:stretch>
        </p:blipFill>
        <p:spPr>
          <a:xfrm>
            <a:off x="1224213" y="1126957"/>
            <a:ext cx="9507953" cy="4329309"/>
          </a:xfrm>
          <a:prstGeom prst="rect">
            <a:avLst/>
          </a:prstGeom>
        </p:spPr>
      </p:pic>
      <p:sp>
        <p:nvSpPr>
          <p:cNvPr id="5" name="Прямоугольник 4"/>
          <p:cNvSpPr/>
          <p:nvPr/>
        </p:nvSpPr>
        <p:spPr>
          <a:xfrm>
            <a:off x="1224213" y="5822385"/>
            <a:ext cx="9507954" cy="369332"/>
          </a:xfrm>
          <a:prstGeom prst="rect">
            <a:avLst/>
          </a:prstGeom>
        </p:spPr>
        <p:txBody>
          <a:bodyPr wrap="square">
            <a:spAutoFit/>
          </a:bodyPr>
          <a:lstStyle/>
          <a:p>
            <a:r>
              <a:rPr lang="ru-RU" dirty="0">
                <a:solidFill>
                  <a:srgbClr val="000000"/>
                </a:solidFill>
                <a:effectLst/>
              </a:rPr>
              <a:t>Полный интерфейс: меню "ОС и НМА - Выбытие основных средств - Списание ОС".</a:t>
            </a:r>
            <a:endParaRPr lang="ru-RU" dirty="0"/>
          </a:p>
        </p:txBody>
      </p:sp>
    </p:spTree>
    <p:extLst>
      <p:ext uri="{BB962C8B-B14F-4D97-AF65-F5344CB8AC3E}">
        <p14:creationId xmlns:p14="http://schemas.microsoft.com/office/powerpoint/2010/main" val="208690724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Прямоугольник 1"/>
          <p:cNvSpPr/>
          <p:nvPr/>
        </p:nvSpPr>
        <p:spPr>
          <a:xfrm>
            <a:off x="328290" y="351208"/>
            <a:ext cx="11535420" cy="5570756"/>
          </a:xfrm>
          <a:prstGeom prst="rect">
            <a:avLst/>
          </a:prstGeom>
        </p:spPr>
        <p:txBody>
          <a:bodyPr wrap="square">
            <a:spAutoFit/>
          </a:bodyPr>
          <a:lstStyle/>
          <a:p>
            <a:pPr algn="just">
              <a:spcBef>
                <a:spcPts val="600"/>
              </a:spcBef>
              <a:spcAft>
                <a:spcPts val="600"/>
              </a:spcAft>
            </a:pPr>
            <a:r>
              <a:rPr lang="ru-RU" sz="2400" b="1" dirty="0">
                <a:solidFill>
                  <a:schemeClr val="tx2">
                    <a:lumMod val="40000"/>
                    <a:lumOff val="60000"/>
                  </a:schemeClr>
                </a:solidFill>
                <a:latin typeface="+mj-lt"/>
              </a:rPr>
              <a:t>15. </a:t>
            </a:r>
            <a:r>
              <a:rPr lang="ru-RU" sz="2400" dirty="0"/>
              <a:t>Приведенная стоимость будущих арендных платежей определяется путем </a:t>
            </a:r>
            <a:r>
              <a:rPr lang="ru-RU" sz="2400" i="1" dirty="0"/>
              <a:t>дисконтирования</a:t>
            </a:r>
            <a:r>
              <a:rPr lang="ru-RU" sz="2400" dirty="0"/>
              <a:t> их номинальных величин. </a:t>
            </a:r>
          </a:p>
          <a:p>
            <a:pPr algn="just">
              <a:spcBef>
                <a:spcPts val="600"/>
              </a:spcBef>
              <a:spcAft>
                <a:spcPts val="600"/>
              </a:spcAft>
            </a:pPr>
            <a:r>
              <a:rPr lang="ru-RU" sz="2400" dirty="0"/>
              <a:t>	Дисконтирование производится с применением ставки, при использовании которой приведенная стоимость будущих арендных платежей и негарантированной ликвидационной стоимости предмета аренды становится равна справедливой стоимости предмета аренды. При этом негарантированной ликвидационной стоимостью предмета аренды считается предполагаемая справедливая стоимость предмета аренды, которую он будет иметь к концу срока аренды, за вычетом сумм, указанных в подпункте "е" пункта 7 настоящего Стандарта, которые учтены в составе арендных платежей.</a:t>
            </a:r>
          </a:p>
          <a:p>
            <a:pPr algn="just">
              <a:spcBef>
                <a:spcPts val="600"/>
              </a:spcBef>
              <a:spcAft>
                <a:spcPts val="600"/>
              </a:spcAft>
            </a:pPr>
            <a:r>
              <a:rPr lang="ru-RU" sz="2400" dirty="0"/>
              <a:t>	В случае если ставка дисконтирования не может быть определена в соответствие с первым абзацем настоящего пункта, применяется ставка, по которой арендатор привлекает или мог бы привлечь заемные средства на срок, сопоставимый со сроком аренды.</a:t>
            </a:r>
          </a:p>
        </p:txBody>
      </p:sp>
    </p:spTree>
    <p:extLst>
      <p:ext uri="{BB962C8B-B14F-4D97-AF65-F5344CB8AC3E}">
        <p14:creationId xmlns:p14="http://schemas.microsoft.com/office/powerpoint/2010/main" val="49218236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Прямоугольник 1"/>
          <p:cNvSpPr/>
          <p:nvPr/>
        </p:nvSpPr>
        <p:spPr>
          <a:xfrm>
            <a:off x="414229" y="1485041"/>
            <a:ext cx="11146971" cy="1815882"/>
          </a:xfrm>
          <a:prstGeom prst="rect">
            <a:avLst/>
          </a:prstGeom>
        </p:spPr>
        <p:txBody>
          <a:bodyPr wrap="square">
            <a:spAutoFit/>
          </a:bodyPr>
          <a:lstStyle/>
          <a:p>
            <a:pPr algn="just"/>
            <a:r>
              <a:rPr lang="ru-RU" sz="2800" dirty="0">
                <a:latin typeface="+mj-lt"/>
              </a:rPr>
              <a:t>16. </a:t>
            </a:r>
            <a:r>
              <a:rPr lang="ru-RU" sz="2800" dirty="0"/>
              <a:t>В случае если предмет аренды по характеру его использования относится к группе основных средств, по которой арендатор принял решение о проведении переоценки, арендатор переоценивает соответствующее право пользования активом.</a:t>
            </a:r>
          </a:p>
        </p:txBody>
      </p:sp>
    </p:spTree>
    <p:extLst>
      <p:ext uri="{BB962C8B-B14F-4D97-AF65-F5344CB8AC3E}">
        <p14:creationId xmlns:p14="http://schemas.microsoft.com/office/powerpoint/2010/main" val="315985992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475488"/>
            <a:ext cx="10972800" cy="1143000"/>
          </a:xfrm>
        </p:spPr>
        <p:txBody>
          <a:bodyPr>
            <a:noAutofit/>
          </a:bodyPr>
          <a:lstStyle/>
          <a:p>
            <a:r>
              <a:rPr lang="ru-RU" sz="2800" dirty="0"/>
              <a:t>21. Фактическая стоимость права пользования активом и величина обязательства по аренде пересматриваются в случаях:</a:t>
            </a:r>
            <a:br>
              <a:rPr lang="ru-RU" sz="2800" dirty="0"/>
            </a:br>
            <a:endParaRPr lang="ru-RU" sz="2800" dirty="0"/>
          </a:p>
        </p:txBody>
      </p:sp>
      <p:sp>
        <p:nvSpPr>
          <p:cNvPr id="3" name="Объект 2"/>
          <p:cNvSpPr>
            <a:spLocks noGrp="1"/>
          </p:cNvSpPr>
          <p:nvPr>
            <p:ph idx="1"/>
          </p:nvPr>
        </p:nvSpPr>
        <p:spPr>
          <a:xfrm>
            <a:off x="609600" y="1618488"/>
            <a:ext cx="10972800" cy="4389120"/>
          </a:xfrm>
        </p:spPr>
        <p:txBody>
          <a:bodyPr>
            <a:normAutofit lnSpcReduction="10000"/>
          </a:bodyPr>
          <a:lstStyle/>
          <a:p>
            <a:pPr algn="just">
              <a:buFont typeface="Wingdings" panose="05000000000000000000" pitchFamily="2" charset="2"/>
              <a:buChar char="ü"/>
            </a:pPr>
            <a:r>
              <a:rPr lang="ru-RU" dirty="0"/>
              <a:t>изменения условий договора аренды;</a:t>
            </a:r>
          </a:p>
          <a:p>
            <a:pPr algn="just">
              <a:buFont typeface="Wingdings" panose="05000000000000000000" pitchFamily="2" charset="2"/>
              <a:buChar char="ü"/>
            </a:pPr>
            <a:r>
              <a:rPr lang="ru-RU" dirty="0"/>
              <a:t>изменения намерения продлевать или сокращать срок аренды, которое учитывалось ранее при расчете срока аренды;</a:t>
            </a:r>
          </a:p>
          <a:p>
            <a:pPr algn="just">
              <a:buFont typeface="Wingdings" panose="05000000000000000000" pitchFamily="2" charset="2"/>
              <a:buChar char="ü"/>
            </a:pPr>
            <a:r>
              <a:rPr lang="ru-RU" dirty="0"/>
              <a:t>изменения величины арендных платежей по сравнению с тем, как они учитывались при первоначальной оценке обязательства по аренде.</a:t>
            </a:r>
          </a:p>
          <a:p>
            <a:pPr marL="0" indent="0" algn="just">
              <a:buNone/>
            </a:pPr>
            <a:r>
              <a:rPr lang="ru-RU" dirty="0"/>
              <a:t>	Изменение величины обязательства по аренде относится на стоимость права пользования активом. </a:t>
            </a:r>
          </a:p>
          <a:p>
            <a:pPr marL="0" indent="0" algn="just">
              <a:buNone/>
            </a:pPr>
            <a:r>
              <a:rPr lang="ru-RU" dirty="0"/>
              <a:t>	Уменьшение обязательства по аренде сверх балансовой стоимости права пользования активом включается в доходы текущего периода.</a:t>
            </a:r>
          </a:p>
          <a:p>
            <a:pPr marL="0" indent="0">
              <a:buNone/>
            </a:pPr>
            <a:endParaRPr lang="ru-RU" dirty="0"/>
          </a:p>
        </p:txBody>
      </p:sp>
    </p:spTree>
    <p:extLst>
      <p:ext uri="{BB962C8B-B14F-4D97-AF65-F5344CB8AC3E}">
        <p14:creationId xmlns:p14="http://schemas.microsoft.com/office/powerpoint/2010/main" val="240926678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Прямоугольник 1"/>
          <p:cNvSpPr/>
          <p:nvPr/>
        </p:nvSpPr>
        <p:spPr>
          <a:xfrm>
            <a:off x="309382" y="1015809"/>
            <a:ext cx="11625943" cy="1569660"/>
          </a:xfrm>
          <a:prstGeom prst="rect">
            <a:avLst/>
          </a:prstGeom>
        </p:spPr>
        <p:txBody>
          <a:bodyPr wrap="square">
            <a:spAutoFit/>
          </a:bodyPr>
          <a:lstStyle/>
          <a:p>
            <a:pPr algn="just"/>
            <a:r>
              <a:rPr lang="ru-RU" sz="3200" dirty="0">
                <a:latin typeface="+mj-lt"/>
              </a:rPr>
              <a:t>22. </a:t>
            </a:r>
            <a:r>
              <a:rPr lang="ru-RU" sz="3200" dirty="0"/>
              <a:t>При изменении величины обязательства по аренде ставка дисконтирования пересматривается исходя из пункта </a:t>
            </a:r>
            <a:r>
              <a:rPr lang="ru-RU" sz="3200" dirty="0">
                <a:latin typeface="+mj-lt"/>
              </a:rPr>
              <a:t>15</a:t>
            </a:r>
            <a:r>
              <a:rPr lang="ru-RU" sz="3200" dirty="0"/>
              <a:t> настоящего Стандарта.</a:t>
            </a:r>
          </a:p>
        </p:txBody>
      </p:sp>
    </p:spTree>
    <p:extLst>
      <p:ext uri="{BB962C8B-B14F-4D97-AF65-F5344CB8AC3E}">
        <p14:creationId xmlns:p14="http://schemas.microsoft.com/office/powerpoint/2010/main" val="262118573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Прямоугольник 1"/>
          <p:cNvSpPr/>
          <p:nvPr/>
        </p:nvSpPr>
        <p:spPr>
          <a:xfrm>
            <a:off x="278732" y="1080550"/>
            <a:ext cx="11634536" cy="2554545"/>
          </a:xfrm>
          <a:prstGeom prst="rect">
            <a:avLst/>
          </a:prstGeom>
        </p:spPr>
        <p:txBody>
          <a:bodyPr wrap="square">
            <a:spAutoFit/>
          </a:bodyPr>
          <a:lstStyle/>
          <a:p>
            <a:pPr algn="just"/>
            <a:r>
              <a:rPr lang="ru-RU" sz="3200" dirty="0">
                <a:latin typeface="+mj-lt"/>
              </a:rPr>
              <a:t>23. </a:t>
            </a:r>
            <a:r>
              <a:rPr lang="ru-RU" sz="3200" dirty="0"/>
              <a:t>При полном или частичном прекращении договора аренды балансовая стоимость права пользования активом и обязательства по аренде списываются в соответствующей части. Образовавшаяся при этом разница признается в качестве дохода или расхода в составе прибыли (убытка).</a:t>
            </a:r>
          </a:p>
        </p:txBody>
      </p:sp>
    </p:spTree>
    <p:extLst>
      <p:ext uri="{BB962C8B-B14F-4D97-AF65-F5344CB8AC3E}">
        <p14:creationId xmlns:p14="http://schemas.microsoft.com/office/powerpoint/2010/main" val="401099891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1823024"/>
            <a:ext cx="10972800" cy="1143000"/>
          </a:xfrm>
        </p:spPr>
        <p:txBody>
          <a:bodyPr>
            <a:normAutofit fontScale="90000"/>
          </a:bodyPr>
          <a:lstStyle/>
          <a:p>
            <a:r>
              <a:rPr lang="en-US" b="1" dirty="0"/>
              <a:t>III. </a:t>
            </a:r>
            <a:r>
              <a:rPr lang="ru-RU" b="1" dirty="0"/>
              <a:t>Учет у арендодателя</a:t>
            </a:r>
            <a:br>
              <a:rPr lang="ru-RU" dirty="0"/>
            </a:br>
            <a:endParaRPr lang="ru-RU" dirty="0"/>
          </a:p>
        </p:txBody>
      </p:sp>
    </p:spTree>
    <p:extLst>
      <p:ext uri="{BB962C8B-B14F-4D97-AF65-F5344CB8AC3E}">
        <p14:creationId xmlns:p14="http://schemas.microsoft.com/office/powerpoint/2010/main" val="253849123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Прямоугольник 1"/>
          <p:cNvSpPr/>
          <p:nvPr/>
        </p:nvSpPr>
        <p:spPr>
          <a:xfrm>
            <a:off x="362952" y="1017527"/>
            <a:ext cx="11466096" cy="4062651"/>
          </a:xfrm>
          <a:prstGeom prst="rect">
            <a:avLst/>
          </a:prstGeom>
        </p:spPr>
        <p:txBody>
          <a:bodyPr wrap="square">
            <a:spAutoFit/>
          </a:bodyPr>
          <a:lstStyle/>
          <a:p>
            <a:pPr algn="just"/>
            <a:r>
              <a:rPr lang="ru-RU" sz="2000" dirty="0">
                <a:latin typeface="+mj-lt"/>
              </a:rPr>
              <a:t>24. </a:t>
            </a:r>
            <a:r>
              <a:rPr lang="ru-RU" sz="2000" dirty="0"/>
              <a:t>Объекты учета аренды классифицируются арендодателем на дату, указанную в </a:t>
            </a:r>
            <a:r>
              <a:rPr lang="ru-RU" sz="2000" dirty="0">
                <a:solidFill>
                  <a:srgbClr val="0000FF"/>
                </a:solidFill>
                <a:hlinkClick r:id="rId2"/>
              </a:rPr>
              <a:t>пункте 6 настоящего Стандарта, в качестве объектов учета операционной аренды или объектов учета неоперационной (финансовой) аренды. Данная классификация производится арендодателем по каждому договору аренды (промежуточным арендодателем - по каждому договору субаренды) с учетом требования приоритета содержания перед формой.</a:t>
            </a:r>
          </a:p>
          <a:p>
            <a:pPr algn="just"/>
            <a:endParaRPr lang="ru-RU" sz="2000" dirty="0">
              <a:solidFill>
                <a:srgbClr val="0000FF"/>
              </a:solidFill>
              <a:hlinkClick r:id="rId2"/>
            </a:endParaRPr>
          </a:p>
          <a:p>
            <a:pPr algn="just"/>
            <a:endParaRPr lang="ru-RU" sz="2000" dirty="0">
              <a:solidFill>
                <a:srgbClr val="0000FF"/>
              </a:solidFill>
              <a:hlinkClick r:id="rId2"/>
            </a:endParaRPr>
          </a:p>
          <a:p>
            <a:pPr algn="just"/>
            <a:r>
              <a:rPr lang="ru-RU" sz="2000" i="1" dirty="0">
                <a:hlinkClick r:id="rId2"/>
              </a:rPr>
              <a:t>6. Классификация объектов учета аренды производится на раннюю из двух дат: дату, на которую предмет аренды становится доступным для использования арендатором (далее - дата предоставления предмета аренды), или дату заключения договора аренды.</a:t>
            </a:r>
          </a:p>
          <a:p>
            <a:pPr algn="just"/>
            <a:endParaRPr lang="ru-RU" sz="2000" dirty="0">
              <a:solidFill>
                <a:srgbClr val="0000FF"/>
              </a:solidFill>
              <a:latin typeface="Times New Roman" panose="02020603050405020304" pitchFamily="18" charset="0"/>
              <a:hlinkClick r:id="rId2"/>
            </a:endParaRPr>
          </a:p>
          <a:p>
            <a:pPr algn="just"/>
            <a:endParaRPr lang="ru-RU" sz="2000" dirty="0">
              <a:solidFill>
                <a:srgbClr val="0000FF"/>
              </a:solidFill>
              <a:latin typeface="Times New Roman" panose="02020603050405020304" pitchFamily="18" charset="0"/>
              <a:hlinkClick r:id="rId2"/>
            </a:endParaRPr>
          </a:p>
          <a:p>
            <a:pPr algn="just"/>
            <a:endParaRPr lang="ru-RU" dirty="0">
              <a:solidFill>
                <a:srgbClr val="0000FF"/>
              </a:solidFill>
              <a:latin typeface="Times New Roman" panose="02020603050405020304" pitchFamily="18" charset="0"/>
              <a:hlinkClick r:id="rId2"/>
            </a:endParaRPr>
          </a:p>
        </p:txBody>
      </p:sp>
    </p:spTree>
    <p:extLst>
      <p:ext uri="{BB962C8B-B14F-4D97-AF65-F5344CB8AC3E}">
        <p14:creationId xmlns:p14="http://schemas.microsoft.com/office/powerpoint/2010/main" val="242730927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83630" y="102509"/>
            <a:ext cx="10724148" cy="763765"/>
          </a:xfrm>
        </p:spPr>
        <p:txBody>
          <a:bodyPr>
            <a:normAutofit/>
          </a:bodyPr>
          <a:lstStyle/>
          <a:p>
            <a:r>
              <a:rPr lang="ru-RU" sz="4000" b="1" dirty="0"/>
              <a:t>Учет операционной аренды у арендодателя</a:t>
            </a:r>
          </a:p>
        </p:txBody>
      </p:sp>
      <p:sp>
        <p:nvSpPr>
          <p:cNvPr id="3" name="Объект 2"/>
          <p:cNvSpPr>
            <a:spLocks noGrp="1"/>
          </p:cNvSpPr>
          <p:nvPr>
            <p:ph idx="1"/>
          </p:nvPr>
        </p:nvSpPr>
        <p:spPr>
          <a:xfrm>
            <a:off x="290763" y="1357964"/>
            <a:ext cx="11610474" cy="4705952"/>
          </a:xfrm>
        </p:spPr>
        <p:txBody>
          <a:bodyPr>
            <a:normAutofit fontScale="85000" lnSpcReduction="10000"/>
          </a:bodyPr>
          <a:lstStyle/>
          <a:p>
            <a:pPr marL="0" indent="0" algn="just">
              <a:spcBef>
                <a:spcPts val="600"/>
              </a:spcBef>
              <a:spcAft>
                <a:spcPts val="600"/>
              </a:spcAft>
              <a:buNone/>
            </a:pPr>
            <a:r>
              <a:rPr lang="ru-RU" dirty="0"/>
              <a:t>26. Объекты учета аренды классифицируются арендодателем в качестве объектов учета операционной аренды, если </a:t>
            </a:r>
            <a:r>
              <a:rPr lang="ru-RU" b="1" dirty="0"/>
              <a:t>экономические выгоды и риски</a:t>
            </a:r>
            <a:r>
              <a:rPr lang="ru-RU" dirty="0"/>
              <a:t>, обусловленные правом собственности на предмет аренды, </a:t>
            </a:r>
            <a:r>
              <a:rPr lang="ru-RU" b="1" dirty="0"/>
              <a:t>несет арендодатель</a:t>
            </a:r>
            <a:r>
              <a:rPr lang="ru-RU" dirty="0"/>
              <a:t>. Соблюдением указанного условия является любое из следующих обстоятельств:</a:t>
            </a:r>
          </a:p>
          <a:p>
            <a:pPr marL="0" indent="0" algn="just">
              <a:spcBef>
                <a:spcPts val="600"/>
              </a:spcBef>
              <a:spcAft>
                <a:spcPts val="600"/>
              </a:spcAft>
              <a:buNone/>
            </a:pPr>
            <a:r>
              <a:rPr lang="ru-RU" dirty="0"/>
              <a:t>а) срок аренды существенно меньше и несопоставим с периодом, в течение которого предмет аренды останется пригодным к использованию;</a:t>
            </a:r>
          </a:p>
          <a:p>
            <a:pPr marL="0" indent="0" algn="just">
              <a:spcBef>
                <a:spcPts val="600"/>
              </a:spcBef>
              <a:spcAft>
                <a:spcPts val="600"/>
              </a:spcAft>
              <a:buNone/>
            </a:pPr>
            <a:r>
              <a:rPr lang="ru-RU" dirty="0"/>
              <a:t>б) предметом аренды являются имеющие неограниченный срок использования объекты, потребительские свойства которых с течением времени не изменяются;</a:t>
            </a:r>
          </a:p>
          <a:p>
            <a:pPr marL="0" indent="0" algn="just">
              <a:spcBef>
                <a:spcPts val="600"/>
              </a:spcBef>
              <a:spcAft>
                <a:spcPts val="600"/>
              </a:spcAft>
              <a:buNone/>
            </a:pPr>
            <a:r>
              <a:rPr lang="ru-RU" dirty="0"/>
              <a:t>в) на дату предоставления предмета аренды приведенная стоимость будущих арендных платежей существенно меньше справедливой стоимости предмета аренды;</a:t>
            </a:r>
          </a:p>
          <a:p>
            <a:pPr marL="0" indent="0" algn="just">
              <a:spcBef>
                <a:spcPts val="600"/>
              </a:spcBef>
              <a:spcAft>
                <a:spcPts val="600"/>
              </a:spcAft>
              <a:buNone/>
            </a:pPr>
            <a:r>
              <a:rPr lang="ru-RU" dirty="0"/>
              <a:t>г) иное обстоятельство, свидетельствующее о том, что экономические выгоды и риски, обусловленные правом собственности на предмет аренды, несет арендодатель.</a:t>
            </a:r>
          </a:p>
          <a:p>
            <a:pPr marL="0" indent="0" algn="just">
              <a:buNone/>
            </a:pPr>
            <a:endParaRPr lang="ru-RU" dirty="0"/>
          </a:p>
        </p:txBody>
      </p:sp>
    </p:spTree>
    <p:extLst>
      <p:ext uri="{BB962C8B-B14F-4D97-AF65-F5344CB8AC3E}">
        <p14:creationId xmlns:p14="http://schemas.microsoft.com/office/powerpoint/2010/main" val="346035102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Прямоугольник 1"/>
          <p:cNvSpPr/>
          <p:nvPr/>
        </p:nvSpPr>
        <p:spPr>
          <a:xfrm>
            <a:off x="256100" y="768302"/>
            <a:ext cx="11462657" cy="4093428"/>
          </a:xfrm>
          <a:prstGeom prst="rect">
            <a:avLst/>
          </a:prstGeom>
        </p:spPr>
        <p:txBody>
          <a:bodyPr wrap="square">
            <a:spAutoFit/>
          </a:bodyPr>
          <a:lstStyle/>
          <a:p>
            <a:pPr algn="just"/>
            <a:r>
              <a:rPr lang="ru-RU" sz="2400" dirty="0"/>
              <a:t>Объекты учета операционной аренды учитываются арендодателем в соответствии с пунктами 41 - 42 настоящего Стандарта.</a:t>
            </a:r>
          </a:p>
          <a:p>
            <a:pPr algn="just"/>
            <a:r>
              <a:rPr lang="ru-RU" sz="2400" dirty="0"/>
              <a:t>….</a:t>
            </a:r>
          </a:p>
          <a:p>
            <a:pPr algn="just"/>
            <a:r>
              <a:rPr lang="ru-RU" sz="2200" dirty="0">
                <a:latin typeface="+mj-lt"/>
              </a:rPr>
              <a:t>41</a:t>
            </a:r>
            <a:r>
              <a:rPr lang="ru-RU" sz="2400" dirty="0">
                <a:latin typeface="+mj-lt"/>
              </a:rPr>
              <a:t>. </a:t>
            </a:r>
            <a:r>
              <a:rPr lang="ru-RU" sz="2400" dirty="0"/>
              <a:t>В случае классификации объектов учета аренды в качестве объектов учета операционной аренды арендодатель </a:t>
            </a:r>
            <a:r>
              <a:rPr lang="ru-RU" sz="2400" b="1" dirty="0"/>
              <a:t>не изменяет прежний принятый порядок учета актива </a:t>
            </a:r>
            <a:r>
              <a:rPr lang="ru-RU" sz="2400" dirty="0"/>
              <a:t>в связи с его передачей в аренду, за исключением изменения оценочных значений.</a:t>
            </a:r>
          </a:p>
          <a:p>
            <a:pPr algn="just"/>
            <a:r>
              <a:rPr lang="ru-RU" sz="2200" dirty="0">
                <a:latin typeface="+mj-lt"/>
              </a:rPr>
              <a:t>42. </a:t>
            </a:r>
            <a:r>
              <a:rPr lang="ru-RU" sz="2400" dirty="0"/>
              <a:t>Доходы по операционной аренде признаются равномерно или на основе другого систематического подхода, отражающего характер использования арендатором экономических выгод от предмета аренды.</a:t>
            </a:r>
          </a:p>
          <a:p>
            <a:pPr algn="just"/>
            <a:endParaRPr lang="ru-RU" sz="2000" dirty="0"/>
          </a:p>
        </p:txBody>
      </p:sp>
    </p:spTree>
    <p:extLst>
      <p:ext uri="{BB962C8B-B14F-4D97-AF65-F5344CB8AC3E}">
        <p14:creationId xmlns:p14="http://schemas.microsoft.com/office/powerpoint/2010/main" val="33860023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09946" y="168442"/>
            <a:ext cx="11471564" cy="1070809"/>
          </a:xfrm>
        </p:spPr>
        <p:txBody>
          <a:bodyPr>
            <a:normAutofit fontScale="90000"/>
          </a:bodyPr>
          <a:lstStyle/>
          <a:p>
            <a:r>
              <a:rPr lang="ru-RU" b="1" dirty="0"/>
              <a:t> </a:t>
            </a:r>
            <a:br>
              <a:rPr lang="ru-RU" b="1" dirty="0"/>
            </a:br>
            <a:br>
              <a:rPr lang="ru-RU" b="1" dirty="0"/>
            </a:br>
            <a:br>
              <a:rPr lang="ru-RU" b="1" dirty="0"/>
            </a:br>
            <a:br>
              <a:rPr lang="ru-RU" b="1" dirty="0"/>
            </a:br>
            <a:r>
              <a:rPr lang="ru-RU" b="1" dirty="0"/>
              <a:t> </a:t>
            </a:r>
            <a:br>
              <a:rPr lang="ru-RU" b="1" dirty="0"/>
            </a:br>
            <a:br>
              <a:rPr lang="ru-RU" sz="6000" b="1" dirty="0"/>
            </a:br>
            <a:r>
              <a:rPr lang="ru-RU" sz="3100" b="1" dirty="0"/>
              <a:t>В каких случаях начало применения ФСБУ 25/2018 не меняет учет по договору аренды (лизинга)</a:t>
            </a:r>
            <a:br>
              <a:rPr lang="ru-RU" sz="2200" b="1" dirty="0"/>
            </a:br>
            <a:endParaRPr lang="ru-RU" sz="2200" dirty="0"/>
          </a:p>
        </p:txBody>
      </p:sp>
      <p:sp>
        <p:nvSpPr>
          <p:cNvPr id="3" name="Объект 2"/>
          <p:cNvSpPr>
            <a:spLocks noGrp="1"/>
          </p:cNvSpPr>
          <p:nvPr>
            <p:ph idx="1"/>
          </p:nvPr>
        </p:nvSpPr>
        <p:spPr>
          <a:xfrm>
            <a:off x="310490" y="1336654"/>
            <a:ext cx="11571020" cy="5142819"/>
          </a:xfrm>
        </p:spPr>
        <p:txBody>
          <a:bodyPr>
            <a:noAutofit/>
          </a:bodyPr>
          <a:lstStyle/>
          <a:p>
            <a:pPr marL="0" indent="0" algn="just">
              <a:buNone/>
            </a:pPr>
            <a:r>
              <a:rPr lang="ru-RU" sz="1800" dirty="0"/>
              <a:t>• Если ваша организация вправе применять упрощенные способы бухгалтерского учета, то по договорам, исполнение которых началось до 2022 г., можно продолжать применять старый порядок учета (п. 52 ФСБУ 25/2018).</a:t>
            </a:r>
          </a:p>
          <a:p>
            <a:pPr marL="0" indent="0" algn="just">
              <a:buNone/>
            </a:pPr>
            <a:r>
              <a:rPr lang="ru-RU" sz="1800" dirty="0"/>
              <a:t>• Если срок договора завершится до 31 декабря 2022 г., можете учитывать его по-старому (п. 51 ФСБУ 25/2018).</a:t>
            </a:r>
          </a:p>
          <a:p>
            <a:pPr marL="0" indent="0" algn="just">
              <a:buNone/>
            </a:pPr>
            <a:r>
              <a:rPr lang="ru-RU" sz="1800" dirty="0"/>
              <a:t>• Если вы - </a:t>
            </a:r>
            <a:r>
              <a:rPr lang="ru-RU" sz="1800" b="1" dirty="0"/>
              <a:t>арендатор</a:t>
            </a:r>
            <a:r>
              <a:rPr lang="ru-RU" sz="1800" dirty="0"/>
              <a:t> (лизингополучатель) по договору, согласно которому </a:t>
            </a:r>
            <a:r>
              <a:rPr lang="ru-RU" sz="1800" u="sng" dirty="0"/>
              <a:t>право собственности </a:t>
            </a:r>
            <a:r>
              <a:rPr lang="ru-RU" sz="1800" dirty="0"/>
              <a:t>на предмет аренды к вам </a:t>
            </a:r>
            <a:r>
              <a:rPr lang="ru-RU" sz="1800" u="sng" dirty="0"/>
              <a:t>не переходит </a:t>
            </a:r>
            <a:r>
              <a:rPr lang="ru-RU" sz="1800" dirty="0"/>
              <a:t>и выкупить его по цене значительно ниже справедливой стоимости вы не можете, при этом вы не собираетесь сдавать предмет аренды в субаренду, то возможно, что по такому договору учет менять не придется (п. 12 ФСБУ 25/2018). Для этого надо, чтобы </a:t>
            </a:r>
            <a:r>
              <a:rPr lang="ru-RU" sz="1800" u="sng" dirty="0"/>
              <a:t>дополнительно</a:t>
            </a:r>
            <a:r>
              <a:rPr lang="ru-RU" sz="1800" dirty="0"/>
              <a:t> выполнялось </a:t>
            </a:r>
            <a:r>
              <a:rPr lang="ru-RU" sz="1800" u="sng" dirty="0"/>
              <a:t>одно из условий </a:t>
            </a:r>
            <a:r>
              <a:rPr lang="ru-RU" sz="1800" dirty="0"/>
              <a:t>(п. 11 ФСБУ 25/2018):</a:t>
            </a:r>
          </a:p>
          <a:p>
            <a:pPr marL="0" indent="0">
              <a:buNone/>
            </a:pPr>
            <a:r>
              <a:rPr lang="ru-RU" sz="1800" dirty="0"/>
              <a:t>	◦ срок аренды не более 12 месяцев;</a:t>
            </a:r>
          </a:p>
          <a:p>
            <a:pPr marL="0" indent="0">
              <a:buNone/>
            </a:pPr>
            <a:r>
              <a:rPr lang="ru-RU" sz="1800" dirty="0"/>
              <a:t>	◦ рыночная стоимость предмета аренды без учета износа не превышает 300 000 руб.;</a:t>
            </a:r>
          </a:p>
          <a:p>
            <a:pPr marL="0" indent="0">
              <a:buNone/>
            </a:pPr>
            <a:r>
              <a:rPr lang="ru-RU" sz="1800" dirty="0"/>
              <a:t>	◦ ваша организация вправе применять упрощенные способы ведения бухгалтерского учета.</a:t>
            </a:r>
          </a:p>
          <a:p>
            <a:pPr marL="0" indent="0" algn="just">
              <a:buNone/>
            </a:pPr>
            <a:r>
              <a:rPr lang="ru-RU" sz="1800" dirty="0"/>
              <a:t>• Если вы - арендодатель (лизингодатель) и классифицируете объекты учета аренды по договору в качестве объектов учета операционной аренды, то можете продолжать вести учет по этому договору так же, как вы это делали раньше (п. 41 ФСБУ 25/2018).</a:t>
            </a:r>
          </a:p>
          <a:p>
            <a:pPr marL="0" indent="0" algn="just">
              <a:buNone/>
            </a:pPr>
            <a:r>
              <a:rPr lang="ru-RU" sz="1800" dirty="0"/>
              <a:t>Во всех остальных случаях порядок учета по договору аренды (лизинга) придется изменить.</a:t>
            </a:r>
          </a:p>
          <a:p>
            <a:pPr marL="0" indent="0">
              <a:buNone/>
            </a:pPr>
            <a:endParaRPr lang="ru-RU" sz="1200" dirty="0"/>
          </a:p>
        </p:txBody>
      </p:sp>
    </p:spTree>
    <p:extLst>
      <p:ext uri="{BB962C8B-B14F-4D97-AF65-F5344CB8AC3E}">
        <p14:creationId xmlns:p14="http://schemas.microsoft.com/office/powerpoint/2010/main" val="109592939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stretch>
            <a:fillRect/>
          </a:stretch>
        </p:blipFill>
        <p:spPr>
          <a:xfrm>
            <a:off x="1588168" y="33051"/>
            <a:ext cx="8831180" cy="6791898"/>
          </a:xfrm>
          <a:prstGeom prst="rect">
            <a:avLst/>
          </a:prstGeom>
          <a:ln>
            <a:solidFill>
              <a:schemeClr val="tx1"/>
            </a:solidFill>
          </a:ln>
        </p:spPr>
      </p:pic>
    </p:spTree>
    <p:extLst>
      <p:ext uri="{BB962C8B-B14F-4D97-AF65-F5344CB8AC3E}">
        <p14:creationId xmlns:p14="http://schemas.microsoft.com/office/powerpoint/2010/main" val="67281728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93821" y="282982"/>
            <a:ext cx="11229474" cy="1143000"/>
          </a:xfrm>
        </p:spPr>
        <p:txBody>
          <a:bodyPr>
            <a:noAutofit/>
          </a:bodyPr>
          <a:lstStyle/>
          <a:p>
            <a:pPr algn="ctr"/>
            <a:r>
              <a:rPr lang="ru-RU" sz="4000" b="1" dirty="0"/>
              <a:t>Отражение операционной аренды в финансовой отчетности</a:t>
            </a:r>
          </a:p>
        </p:txBody>
      </p:sp>
      <p:sp>
        <p:nvSpPr>
          <p:cNvPr id="3" name="Объект 2"/>
          <p:cNvSpPr>
            <a:spLocks noGrp="1"/>
          </p:cNvSpPr>
          <p:nvPr>
            <p:ph idx="1"/>
          </p:nvPr>
        </p:nvSpPr>
        <p:spPr/>
        <p:txBody>
          <a:bodyPr/>
          <a:lstStyle/>
          <a:p>
            <a:pPr marL="0" indent="0">
              <a:buNone/>
            </a:pPr>
            <a:r>
              <a:rPr lang="ru-RU" dirty="0"/>
              <a:t>Информацию об объектах учета операционной аренды раскрывайте в следующих формах:</a:t>
            </a:r>
          </a:p>
          <a:p>
            <a:pPr>
              <a:buFont typeface="Wingdings" panose="05000000000000000000" pitchFamily="2" charset="2"/>
              <a:buChar char="ü"/>
            </a:pPr>
            <a:r>
              <a:rPr lang="ru-RU" dirty="0"/>
              <a:t>бухгалтерском балансе;</a:t>
            </a:r>
          </a:p>
          <a:p>
            <a:pPr>
              <a:buFont typeface="Wingdings" panose="05000000000000000000" pitchFamily="2" charset="2"/>
              <a:buChar char="ü"/>
            </a:pPr>
            <a:r>
              <a:rPr lang="ru-RU" dirty="0"/>
              <a:t>отчете о финансовых результатах;</a:t>
            </a:r>
          </a:p>
          <a:p>
            <a:pPr>
              <a:buFont typeface="Wingdings" panose="05000000000000000000" pitchFamily="2" charset="2"/>
              <a:buChar char="ü"/>
            </a:pPr>
            <a:r>
              <a:rPr lang="ru-RU" dirty="0"/>
              <a:t>отчете о движении денежных средств;</a:t>
            </a:r>
          </a:p>
          <a:p>
            <a:pPr>
              <a:buFont typeface="Wingdings" panose="05000000000000000000" pitchFamily="2" charset="2"/>
              <a:buChar char="ü"/>
            </a:pPr>
            <a:r>
              <a:rPr lang="ru-RU" dirty="0"/>
              <a:t>пояснениях к бухгалтерскому балансу и отчету о финансовых результатах.</a:t>
            </a:r>
          </a:p>
          <a:p>
            <a:pPr>
              <a:buFont typeface="Wingdings" panose="05000000000000000000" pitchFamily="2" charset="2"/>
              <a:buChar char="ü"/>
            </a:pPr>
            <a:endParaRPr lang="ru-RU" dirty="0"/>
          </a:p>
        </p:txBody>
      </p:sp>
    </p:spTree>
    <p:extLst>
      <p:ext uri="{BB962C8B-B14F-4D97-AF65-F5344CB8AC3E}">
        <p14:creationId xmlns:p14="http://schemas.microsoft.com/office/powerpoint/2010/main" val="179046382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427362"/>
            <a:ext cx="10972800" cy="1143000"/>
          </a:xfrm>
        </p:spPr>
        <p:txBody>
          <a:bodyPr>
            <a:normAutofit fontScale="90000"/>
          </a:bodyPr>
          <a:lstStyle/>
          <a:p>
            <a:pPr algn="ctr"/>
            <a:r>
              <a:rPr lang="ru-RU" b="1" dirty="0"/>
              <a:t>Отражение информации в бухгалтерском балансе</a:t>
            </a:r>
          </a:p>
        </p:txBody>
      </p:sp>
      <p:sp>
        <p:nvSpPr>
          <p:cNvPr id="3" name="Объект 2"/>
          <p:cNvSpPr>
            <a:spLocks noGrp="1"/>
          </p:cNvSpPr>
          <p:nvPr>
            <p:ph idx="1"/>
          </p:nvPr>
        </p:nvSpPr>
        <p:spPr>
          <a:xfrm>
            <a:off x="461211" y="1755006"/>
            <a:ext cx="11121189" cy="4389120"/>
          </a:xfrm>
        </p:spPr>
        <p:txBody>
          <a:bodyPr>
            <a:normAutofit fontScale="85000" lnSpcReduction="20000"/>
          </a:bodyPr>
          <a:lstStyle/>
          <a:p>
            <a:pPr marL="0" indent="0" algn="just">
              <a:buNone/>
            </a:pPr>
            <a:r>
              <a:rPr lang="ru-RU" dirty="0"/>
              <a:t>Остаточную стоимость находящихся в операционной аренде ОС приведите в разд. I "Внеоборотные активы" бухгалтерского баланса в составе показателей по строкам (п. п. 11, 35 ПБУ 4/99, Письмо Минфина России от 30.01.2006 N 07-05-06/16):</a:t>
            </a:r>
          </a:p>
          <a:p>
            <a:pPr marL="0" indent="0" algn="just">
              <a:buNone/>
            </a:pPr>
            <a:r>
              <a:rPr lang="ru-RU" dirty="0"/>
              <a:t>• 1150 "Основные средства" - если в аренде находятся активы, ранее </a:t>
            </a:r>
            <a:r>
              <a:rPr lang="ru-RU" dirty="0" err="1"/>
              <a:t>эксплуатировавшиеся</a:t>
            </a:r>
            <a:r>
              <a:rPr lang="ru-RU" dirty="0"/>
              <a:t> вашей организацией. В случае существенности остаточной стоимости таких ОС для вашей организации укажите ее по самостоятельно введенной строке "Основные средства, переданные в аренду" или раскройте в пояснениях (п. 32 ПБУ 6/01);</a:t>
            </a:r>
          </a:p>
          <a:p>
            <a:pPr marL="0" indent="0" algn="just">
              <a:buNone/>
            </a:pPr>
            <a:r>
              <a:rPr lang="ru-RU" dirty="0"/>
              <a:t>•  1160 "Доходные вложения в материальные ценности" - если в аренде находятся активы, специально для этого приобретенные. Но в случае существенности остаточной стоимости фактически не используемых доходных вложений в материальные ценности рекомендуем указать ее по самостоятельно введенной строке "Доходные вложения в материальные ценности, не переданные в аренду" или раскрыть в пояснениях (п. 32 ПБУ 6/01).</a:t>
            </a:r>
          </a:p>
          <a:p>
            <a:pPr marL="0" indent="0">
              <a:buNone/>
            </a:pPr>
            <a:endParaRPr lang="ru-RU" dirty="0"/>
          </a:p>
        </p:txBody>
      </p:sp>
    </p:spTree>
    <p:extLst>
      <p:ext uri="{BB962C8B-B14F-4D97-AF65-F5344CB8AC3E}">
        <p14:creationId xmlns:p14="http://schemas.microsoft.com/office/powerpoint/2010/main" val="54905533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Прямоугольник 1"/>
          <p:cNvSpPr/>
          <p:nvPr/>
        </p:nvSpPr>
        <p:spPr>
          <a:xfrm>
            <a:off x="495300" y="454335"/>
            <a:ext cx="11211426" cy="5693866"/>
          </a:xfrm>
          <a:prstGeom prst="rect">
            <a:avLst/>
          </a:prstGeom>
        </p:spPr>
        <p:txBody>
          <a:bodyPr wrap="square">
            <a:spAutoFit/>
          </a:bodyPr>
          <a:lstStyle/>
          <a:p>
            <a:pPr algn="just">
              <a:spcBef>
                <a:spcPts val="600"/>
              </a:spcBef>
              <a:spcAft>
                <a:spcPts val="600"/>
              </a:spcAft>
            </a:pPr>
            <a:r>
              <a:rPr lang="ru-RU" sz="2400" dirty="0"/>
              <a:t>	</a:t>
            </a:r>
            <a:r>
              <a:rPr lang="ru-RU" sz="2000" b="1" dirty="0"/>
              <a:t>Дебиторскую задолженность </a:t>
            </a:r>
            <a:r>
              <a:rPr lang="ru-RU" sz="2000" dirty="0"/>
              <a:t>по арендным платежам отражайте в разд. II "Оборотные активы". Долгосрочную и краткосрочную дебиторскую задолженность по операционной аренде отражайте в составе показателей по дополнительным строкам, детализирующим показатель строки 1230 "Дебиторская задолженность". Если информация об этой задолженности является существенной, то приведите ее обособленно (по самостоятельно введенным строкам) (п. п. 11, 19 ПБУ 4/99).</a:t>
            </a:r>
          </a:p>
          <a:p>
            <a:pPr algn="just">
              <a:spcBef>
                <a:spcPts val="600"/>
              </a:spcBef>
              <a:spcAft>
                <a:spcPts val="600"/>
              </a:spcAft>
            </a:pPr>
            <a:r>
              <a:rPr lang="ru-RU" sz="2000" dirty="0"/>
              <a:t>Задолженность перед арендаторами по полученным авансам отражайте за минусом НДС, начисленного с аванса (предоплаты) (Письмо Минфина России от 09.01.2013 N 07-02-18/01). Если сумма несущественна, отражайте ее в составе показателя (п. 11 ПБУ 4/99):</a:t>
            </a:r>
          </a:p>
          <a:p>
            <a:pPr algn="just">
              <a:spcBef>
                <a:spcPts val="600"/>
              </a:spcBef>
              <a:spcAft>
                <a:spcPts val="600"/>
              </a:spcAft>
            </a:pPr>
            <a:r>
              <a:rPr lang="ru-RU" sz="2000" dirty="0"/>
              <a:t>•  строки 1450 "Прочие обязательства" в разд. IV "Долгосрочные обязательства" - в части долгосрочной задолженности по операционной аренде;</a:t>
            </a:r>
          </a:p>
          <a:p>
            <a:pPr algn="just">
              <a:spcBef>
                <a:spcPts val="600"/>
              </a:spcBef>
              <a:spcAft>
                <a:spcPts val="600"/>
              </a:spcAft>
            </a:pPr>
            <a:r>
              <a:rPr lang="ru-RU" sz="2000" dirty="0"/>
              <a:t>•  строки 1520 "Кредиторская задолженность" в разд. V "Краткосрочные обязательства" - в части краткосрочной задолженности.</a:t>
            </a:r>
          </a:p>
          <a:p>
            <a:pPr algn="just">
              <a:spcBef>
                <a:spcPts val="600"/>
              </a:spcBef>
              <a:spcAft>
                <a:spcPts val="600"/>
              </a:spcAft>
            </a:pPr>
            <a:r>
              <a:rPr lang="ru-RU" sz="2000" dirty="0"/>
              <a:t>Существенную информацию о кредиторской задолженности по операционной аренде отражайте в дополнительных строках, детализирующих указанные показатели (п. 11 ПБУ 4/99, Письмо Минфина России от 24.01.2011 N 07-02-18/01).</a:t>
            </a:r>
          </a:p>
        </p:txBody>
      </p:sp>
    </p:spTree>
    <p:extLst>
      <p:ext uri="{BB962C8B-B14F-4D97-AF65-F5344CB8AC3E}">
        <p14:creationId xmlns:p14="http://schemas.microsoft.com/office/powerpoint/2010/main" val="284682117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792480"/>
            <a:ext cx="11582400" cy="1143000"/>
          </a:xfrm>
        </p:spPr>
        <p:txBody>
          <a:bodyPr>
            <a:noAutofit/>
          </a:bodyPr>
          <a:lstStyle/>
          <a:p>
            <a:pPr algn="ctr"/>
            <a:r>
              <a:rPr lang="ru-RU" sz="4000" b="1" dirty="0"/>
              <a:t>Отражение информации об объектах учета операционной аренды в отчете о финансовых результатах</a:t>
            </a:r>
          </a:p>
        </p:txBody>
      </p:sp>
      <p:sp>
        <p:nvSpPr>
          <p:cNvPr id="3" name="Объект 2"/>
          <p:cNvSpPr>
            <a:spLocks noGrp="1"/>
          </p:cNvSpPr>
          <p:nvPr>
            <p:ph idx="1"/>
          </p:nvPr>
        </p:nvSpPr>
        <p:spPr>
          <a:xfrm>
            <a:off x="417094" y="2115953"/>
            <a:ext cx="11482137" cy="4389120"/>
          </a:xfrm>
        </p:spPr>
        <p:txBody>
          <a:bodyPr>
            <a:normAutofit/>
          </a:bodyPr>
          <a:lstStyle/>
          <a:p>
            <a:pPr marL="0" indent="0" algn="just">
              <a:buNone/>
            </a:pPr>
            <a:r>
              <a:rPr lang="ru-RU" dirty="0"/>
              <a:t>Информацию о доходах в виде арендных платежей (без учета НДС) отражайте (п. п. 3, 18 ПБУ 9/99):</a:t>
            </a:r>
          </a:p>
          <a:p>
            <a:pPr marL="0" indent="0" algn="just">
              <a:buNone/>
            </a:pPr>
            <a:r>
              <a:rPr lang="ru-RU" dirty="0"/>
              <a:t>• в строке 2110 "Выручка", если они являются доходами от обычных видов деятельности (п. 5 ПБУ 9/99);</a:t>
            </a:r>
          </a:p>
          <a:p>
            <a:pPr marL="0" indent="0" algn="just">
              <a:buNone/>
            </a:pPr>
            <a:r>
              <a:rPr lang="ru-RU" dirty="0"/>
              <a:t>• в строке 2340 "Прочие доходы", если доходы от сдачи имущества в аренду не являются доходами от обычных видов деятельности (п. 7 ПБУ 9/99).</a:t>
            </a:r>
          </a:p>
          <a:p>
            <a:pPr marL="0" indent="0" algn="just">
              <a:buNone/>
            </a:pPr>
            <a:r>
              <a:rPr lang="ru-RU" dirty="0"/>
              <a:t>Если арендные платежи составляют пять и более процентов от общей суммы доходов организации за отчетный период, то отразите этот показатель в отдельных строках, детализирующих вышеуказанные строки (п. 18.1 ПБУ 9/99).</a:t>
            </a:r>
          </a:p>
          <a:p>
            <a:pPr marL="0" indent="0">
              <a:buNone/>
            </a:pPr>
            <a:endParaRPr lang="ru-RU" dirty="0"/>
          </a:p>
        </p:txBody>
      </p:sp>
    </p:spTree>
    <p:extLst>
      <p:ext uri="{BB962C8B-B14F-4D97-AF65-F5344CB8AC3E}">
        <p14:creationId xmlns:p14="http://schemas.microsoft.com/office/powerpoint/2010/main" val="253270716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Прямоугольник 1"/>
          <p:cNvSpPr/>
          <p:nvPr/>
        </p:nvSpPr>
        <p:spPr>
          <a:xfrm>
            <a:off x="398187" y="612844"/>
            <a:ext cx="11525108" cy="5262979"/>
          </a:xfrm>
          <a:prstGeom prst="rect">
            <a:avLst/>
          </a:prstGeom>
        </p:spPr>
        <p:txBody>
          <a:bodyPr wrap="square">
            <a:spAutoFit/>
          </a:bodyPr>
          <a:lstStyle/>
          <a:p>
            <a:pPr algn="just"/>
            <a:r>
              <a:rPr lang="ru-RU" sz="2400" dirty="0"/>
              <a:t>	Доход, относящийся к переменным арендным платежам, выделяйте отдельно, если эта информация является существенной (</a:t>
            </a:r>
            <a:r>
              <a:rPr lang="ru-RU" sz="2400" dirty="0" err="1"/>
              <a:t>пп</a:t>
            </a:r>
            <a:r>
              <a:rPr lang="ru-RU" sz="2400" dirty="0"/>
              <a:t>. "ж" п. 47 ФСБУ 25/2018).</a:t>
            </a:r>
          </a:p>
          <a:p>
            <a:pPr algn="just"/>
            <a:r>
              <a:rPr lang="ru-RU" sz="2400" dirty="0"/>
              <a:t>Информацию о расходах, относящихся к объектам операционной аренды (в частности, сумму начисленной амортизации), отражайте (п. 21 ПБУ 10/99):</a:t>
            </a:r>
          </a:p>
          <a:p>
            <a:pPr algn="just"/>
            <a:r>
              <a:rPr lang="ru-RU" sz="2400" dirty="0"/>
              <a:t>• в строке 2120 "Себестоимость продаж", если расходы относятся к обычным видам деятельности организации (п. п. 5, 9 ПБУ 10/99);</a:t>
            </a:r>
          </a:p>
          <a:p>
            <a:pPr algn="just"/>
            <a:r>
              <a:rPr lang="ru-RU" sz="2400" dirty="0"/>
              <a:t>• в строке 2350 "Прочие расходы", если расходы не относятся к обычным видам деятельности организации (п. 11 ПБУ 10/99).</a:t>
            </a:r>
          </a:p>
          <a:p>
            <a:pPr algn="just"/>
            <a:r>
              <a:rPr lang="ru-RU" sz="2400" dirty="0"/>
              <a:t>	В случае выделения в отчете о финансовых результатах доходов от операционной аренды суммы расходов, относящихся к этим доходам, также выделяйте (п. 21.1 ПБУ 10/99).</a:t>
            </a:r>
          </a:p>
          <a:p>
            <a:pPr algn="just"/>
            <a:r>
              <a:rPr lang="ru-RU" sz="2400" dirty="0"/>
              <a:t>	Обратите внимание: прочие доходы и связанные с ними расходы вы можете отражать свернуто (</a:t>
            </a:r>
            <a:r>
              <a:rPr lang="ru-RU" sz="2400" dirty="0" err="1"/>
              <a:t>пп</a:t>
            </a:r>
            <a:r>
              <a:rPr lang="ru-RU" sz="2400" dirty="0"/>
              <a:t>. "б" п. 18.2 ПБУ 9/99, п. 21.2 ПБУ 10/99).</a:t>
            </a:r>
          </a:p>
        </p:txBody>
      </p:sp>
    </p:spTree>
    <p:extLst>
      <p:ext uri="{BB962C8B-B14F-4D97-AF65-F5344CB8AC3E}">
        <p14:creationId xmlns:p14="http://schemas.microsoft.com/office/powerpoint/2010/main" val="262418705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992846"/>
            <a:ext cx="10972800" cy="1143000"/>
          </a:xfrm>
        </p:spPr>
        <p:txBody>
          <a:bodyPr>
            <a:noAutofit/>
          </a:bodyPr>
          <a:lstStyle/>
          <a:p>
            <a:pPr algn="ctr"/>
            <a:r>
              <a:rPr lang="ru-RU" sz="4000" b="1" dirty="0"/>
              <a:t>Отражение информации об объектах учета операционной аренды в отчете о движении денежных средств</a:t>
            </a:r>
          </a:p>
        </p:txBody>
      </p:sp>
      <p:sp>
        <p:nvSpPr>
          <p:cNvPr id="3" name="Объект 2"/>
          <p:cNvSpPr>
            <a:spLocks noGrp="1"/>
          </p:cNvSpPr>
          <p:nvPr>
            <p:ph idx="1"/>
          </p:nvPr>
        </p:nvSpPr>
        <p:spPr>
          <a:xfrm>
            <a:off x="176463" y="2320491"/>
            <a:ext cx="11794957" cy="3755456"/>
          </a:xfrm>
        </p:spPr>
        <p:txBody>
          <a:bodyPr/>
          <a:lstStyle/>
          <a:p>
            <a:pPr marL="0" indent="0" algn="just">
              <a:buNone/>
            </a:pPr>
            <a:r>
              <a:rPr lang="ru-RU" dirty="0"/>
              <a:t>	В отчете о движении денежных средств (ОДДС) арендные платежи (без НДС), полученные по договору операционной аренды, вне зависимости от того, является предоставление имущества в аренду предметом деятельности организации или нет, отразите по строке 4112 раздела "Денежные потоки от текущих операций" (</a:t>
            </a:r>
            <a:r>
              <a:rPr lang="ru-RU" dirty="0" err="1"/>
              <a:t>пп</a:t>
            </a:r>
            <a:r>
              <a:rPr lang="ru-RU" dirty="0"/>
              <a:t>. "б" п. 9 ПБУ 23/2011 "Отчет о движении денежных средств"). </a:t>
            </a:r>
          </a:p>
          <a:p>
            <a:pPr marL="0" indent="0" algn="just">
              <a:buNone/>
            </a:pPr>
            <a:r>
              <a:rPr lang="ru-RU" dirty="0"/>
              <a:t>	НДС отражайте в ОДДС отдельно (свернуто по всем операциям).</a:t>
            </a:r>
          </a:p>
          <a:p>
            <a:pPr marL="0" indent="0">
              <a:buNone/>
            </a:pPr>
            <a:endParaRPr lang="ru-RU" dirty="0"/>
          </a:p>
          <a:p>
            <a:pPr marL="0" indent="0">
              <a:buNone/>
            </a:pPr>
            <a:endParaRPr lang="ru-RU" dirty="0"/>
          </a:p>
        </p:txBody>
      </p:sp>
    </p:spTree>
    <p:extLst>
      <p:ext uri="{BB962C8B-B14F-4D97-AF65-F5344CB8AC3E}">
        <p14:creationId xmlns:p14="http://schemas.microsoft.com/office/powerpoint/2010/main" val="381592034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7674" y="84222"/>
            <a:ext cx="11189367" cy="1768642"/>
          </a:xfrm>
        </p:spPr>
        <p:txBody>
          <a:bodyPr>
            <a:noAutofit/>
          </a:bodyPr>
          <a:lstStyle/>
          <a:p>
            <a:pPr algn="ctr"/>
            <a:r>
              <a:rPr lang="ru-RU" sz="3600" b="1" dirty="0"/>
              <a:t>Отражение информации об объектах учета операционной аренды в пояснениях к бухгалтерскому балансу и отчету о финансовых результатах</a:t>
            </a:r>
          </a:p>
        </p:txBody>
      </p:sp>
      <p:sp>
        <p:nvSpPr>
          <p:cNvPr id="3" name="Объект 2"/>
          <p:cNvSpPr>
            <a:spLocks noGrp="1"/>
          </p:cNvSpPr>
          <p:nvPr>
            <p:ph idx="1"/>
          </p:nvPr>
        </p:nvSpPr>
        <p:spPr>
          <a:xfrm>
            <a:off x="397042" y="2208653"/>
            <a:ext cx="11397915" cy="3956277"/>
          </a:xfrm>
        </p:spPr>
        <p:txBody>
          <a:bodyPr>
            <a:normAutofit fontScale="92500" lnSpcReduction="20000"/>
          </a:bodyPr>
          <a:lstStyle/>
          <a:p>
            <a:pPr marL="0" indent="0" algn="just">
              <a:buNone/>
            </a:pPr>
            <a:r>
              <a:rPr lang="ru-RU" dirty="0"/>
              <a:t>	Если вы составляете пояснения по формам, содержащимся в Примере оформления пояснений, то приведите данные об остаточной стоимости переданных в операционную аренду ОС по строке 5280 "Переданные в аренду основные средства, числящиеся на балансе" в таблице 2.4 "Иное использование основных средств". Информацию о задолженности по договору аренды раскройте в таблицах разд. 5 "Дебиторская и кредиторская задолженность" в обычном порядке.</a:t>
            </a:r>
          </a:p>
          <a:p>
            <a:pPr marL="0" indent="0" algn="just">
              <a:buNone/>
            </a:pPr>
            <a:r>
              <a:rPr lang="ru-RU" dirty="0"/>
              <a:t>	В пояснения к бухгалтерскому балансу и отчету о финансовых результатах также включите информацию, предусмотренную п. п. 45, 47 ФСБУ 25/2018. В частности, раскройте характер арендной деятельности: является ли предоставление ОС в операционную аренду основным видом деятельности, виды ОС, предоставляемых в аренду, и т.п. (</a:t>
            </a:r>
            <a:r>
              <a:rPr lang="ru-RU" dirty="0" err="1"/>
              <a:t>пп</a:t>
            </a:r>
            <a:r>
              <a:rPr lang="ru-RU" dirty="0"/>
              <a:t>. "а" п. 45 ФСБУ 25/2018).</a:t>
            </a:r>
          </a:p>
          <a:p>
            <a:pPr marL="0" indent="0">
              <a:buNone/>
            </a:pPr>
            <a:endParaRPr lang="ru-RU" dirty="0"/>
          </a:p>
          <a:p>
            <a:pPr marL="0" indent="0">
              <a:buNone/>
            </a:pPr>
            <a:endParaRPr lang="ru-RU" dirty="0"/>
          </a:p>
        </p:txBody>
      </p:sp>
    </p:spTree>
    <p:extLst>
      <p:ext uri="{BB962C8B-B14F-4D97-AF65-F5344CB8AC3E}">
        <p14:creationId xmlns:p14="http://schemas.microsoft.com/office/powerpoint/2010/main" val="365916486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83268" y="108284"/>
            <a:ext cx="11225464" cy="3068052"/>
          </a:xfrm>
        </p:spPr>
        <p:txBody>
          <a:bodyPr>
            <a:normAutofit/>
          </a:bodyPr>
          <a:lstStyle/>
          <a:p>
            <a:pPr algn="just"/>
            <a:r>
              <a:rPr lang="ru-RU" sz="2800" dirty="0"/>
              <a:t>25. Объекты учета аренды классифицируются арендодателем в </a:t>
            </a:r>
            <a:r>
              <a:rPr lang="ru-RU" sz="2800" b="1" dirty="0"/>
              <a:t>качестве объектов учета неоперационной (финансовой) аренды</a:t>
            </a:r>
            <a:r>
              <a:rPr lang="ru-RU" sz="2800" dirty="0"/>
              <a:t>, если к арендатору переходят экономические выгоды и риски, обусловленные правом собственности арендодателя на предмет аренды. Соблюдением указанного условия является любое из следующих обстоятельств:</a:t>
            </a:r>
            <a:br>
              <a:rPr lang="ru-RU" sz="3000" dirty="0"/>
            </a:br>
            <a:endParaRPr lang="ru-RU" sz="3000" dirty="0"/>
          </a:p>
        </p:txBody>
      </p:sp>
      <p:sp>
        <p:nvSpPr>
          <p:cNvPr id="3" name="Объект 2"/>
          <p:cNvSpPr>
            <a:spLocks noGrp="1"/>
          </p:cNvSpPr>
          <p:nvPr>
            <p:ph idx="1"/>
          </p:nvPr>
        </p:nvSpPr>
        <p:spPr>
          <a:xfrm>
            <a:off x="483268" y="3429000"/>
            <a:ext cx="11225464" cy="2138363"/>
          </a:xfrm>
        </p:spPr>
        <p:txBody>
          <a:bodyPr>
            <a:normAutofit lnSpcReduction="10000"/>
          </a:bodyPr>
          <a:lstStyle/>
          <a:p>
            <a:pPr marL="0" indent="0" algn="just">
              <a:spcBef>
                <a:spcPts val="600"/>
              </a:spcBef>
              <a:spcAft>
                <a:spcPts val="600"/>
              </a:spcAft>
              <a:buNone/>
            </a:pPr>
            <a:r>
              <a:rPr lang="ru-RU" dirty="0"/>
              <a:t>а) условиями договора аренды предусмотрен переход к арендатору права собственности на предмет аренды;</a:t>
            </a:r>
          </a:p>
          <a:p>
            <a:pPr marL="0" indent="0" algn="just">
              <a:spcBef>
                <a:spcPts val="600"/>
              </a:spcBef>
              <a:spcAft>
                <a:spcPts val="600"/>
              </a:spcAft>
              <a:buNone/>
            </a:pPr>
            <a:r>
              <a:rPr lang="ru-RU" dirty="0"/>
              <a:t>б) арендатор имеет право на покупку предмета аренды по цене значительно ниже его справедливой стоимости на дату реализации этого права;</a:t>
            </a:r>
          </a:p>
          <a:p>
            <a:pPr marL="0" indent="0">
              <a:buNone/>
            </a:pPr>
            <a:endParaRPr lang="ru-RU" dirty="0"/>
          </a:p>
        </p:txBody>
      </p:sp>
    </p:spTree>
    <p:extLst>
      <p:ext uri="{BB962C8B-B14F-4D97-AF65-F5344CB8AC3E}">
        <p14:creationId xmlns:p14="http://schemas.microsoft.com/office/powerpoint/2010/main" val="19787987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Прямоугольник 1"/>
          <p:cNvSpPr/>
          <p:nvPr/>
        </p:nvSpPr>
        <p:spPr>
          <a:xfrm>
            <a:off x="204537" y="393482"/>
            <a:ext cx="11802979" cy="5509200"/>
          </a:xfrm>
          <a:prstGeom prst="rect">
            <a:avLst/>
          </a:prstGeom>
        </p:spPr>
        <p:txBody>
          <a:bodyPr wrap="square">
            <a:spAutoFit/>
          </a:bodyPr>
          <a:lstStyle/>
          <a:p>
            <a:pPr algn="just">
              <a:spcBef>
                <a:spcPts val="600"/>
              </a:spcBef>
              <a:spcAft>
                <a:spcPts val="600"/>
              </a:spcAft>
            </a:pPr>
            <a:r>
              <a:rPr lang="ru-RU" sz="2600" dirty="0"/>
              <a:t>в) срок аренды сопоставим с периодом, в течение которого предмет аренды останется пригодным к использованию;</a:t>
            </a:r>
          </a:p>
          <a:p>
            <a:pPr algn="just">
              <a:spcBef>
                <a:spcPts val="600"/>
              </a:spcBef>
              <a:spcAft>
                <a:spcPts val="600"/>
              </a:spcAft>
            </a:pPr>
            <a:r>
              <a:rPr lang="ru-RU" sz="2600" dirty="0"/>
              <a:t>г) на дату заключения договора аренды приведенная стоимость будущих арендных платежей сопоставима со справедливой стоимостью предмета аренды;</a:t>
            </a:r>
          </a:p>
          <a:p>
            <a:pPr algn="just">
              <a:spcBef>
                <a:spcPts val="600"/>
              </a:spcBef>
              <a:spcAft>
                <a:spcPts val="600"/>
              </a:spcAft>
            </a:pPr>
            <a:r>
              <a:rPr lang="ru-RU" sz="2600" dirty="0"/>
              <a:t>д) возможность использовать предмет аренды без существенных изменений имеется только у арендатора;</a:t>
            </a:r>
          </a:p>
          <a:p>
            <a:pPr algn="just">
              <a:spcBef>
                <a:spcPts val="600"/>
              </a:spcBef>
              <a:spcAft>
                <a:spcPts val="600"/>
              </a:spcAft>
            </a:pPr>
            <a:r>
              <a:rPr lang="ru-RU" sz="2600" dirty="0"/>
              <a:t>е) арендатор имеет возможность продлить установленный договором аренды срок аренды с арендной платой значительно ниже рыночной;</a:t>
            </a:r>
          </a:p>
          <a:p>
            <a:pPr algn="just">
              <a:spcBef>
                <a:spcPts val="600"/>
              </a:spcBef>
              <a:spcAft>
                <a:spcPts val="600"/>
              </a:spcAft>
            </a:pPr>
            <a:r>
              <a:rPr lang="ru-RU" sz="2600" dirty="0"/>
              <a:t>ж) иное обстоятельство, свидетельствующее о переходе к арендатору экономических выгод и рисков, обусловленных правом собственности арендодателя на предмет аренды.</a:t>
            </a:r>
          </a:p>
        </p:txBody>
      </p:sp>
    </p:spTree>
    <p:extLst>
      <p:ext uri="{BB962C8B-B14F-4D97-AF65-F5344CB8AC3E}">
        <p14:creationId xmlns:p14="http://schemas.microsoft.com/office/powerpoint/2010/main" val="37579886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Прямоугольник 1"/>
          <p:cNvSpPr/>
          <p:nvPr/>
        </p:nvSpPr>
        <p:spPr>
          <a:xfrm>
            <a:off x="539337" y="657102"/>
            <a:ext cx="11113326" cy="3754874"/>
          </a:xfrm>
          <a:prstGeom prst="rect">
            <a:avLst/>
          </a:prstGeom>
        </p:spPr>
        <p:txBody>
          <a:bodyPr wrap="square">
            <a:spAutoFit/>
          </a:bodyPr>
          <a:lstStyle/>
          <a:p>
            <a:pPr algn="just">
              <a:lnSpc>
                <a:spcPct val="150000"/>
              </a:lnSpc>
            </a:pPr>
            <a:r>
              <a:rPr lang="ru-RU" sz="2800" dirty="0"/>
              <a:t>	ВАЖНО!!!</a:t>
            </a:r>
          </a:p>
          <a:p>
            <a:pPr algn="just"/>
            <a:r>
              <a:rPr lang="ru-RU" sz="2800" dirty="0"/>
              <a:t>	Под условие «срок аренды не более 12 месяцев» не попадают договоры, которые заключены на 11 месяцев и которые продлевают несколько раз, чтобы избежать госрегистрации (п. 2 ст. 651 ГК). </a:t>
            </a:r>
          </a:p>
          <a:p>
            <a:pPr algn="just"/>
            <a:r>
              <a:rPr lang="ru-RU" sz="2800" dirty="0"/>
              <a:t>	По новым правилам срок аренды считается с учетом возможностей и намерений сторон его изменять (п. 9 ФСБУ 25/2018). В итоге общий срок с учетом продлений превысит 12 месяцев.</a:t>
            </a:r>
          </a:p>
        </p:txBody>
      </p:sp>
    </p:spTree>
    <p:extLst>
      <p:ext uri="{BB962C8B-B14F-4D97-AF65-F5344CB8AC3E}">
        <p14:creationId xmlns:p14="http://schemas.microsoft.com/office/powerpoint/2010/main" val="35364785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13347" y="367204"/>
            <a:ext cx="11385884" cy="1143000"/>
          </a:xfrm>
        </p:spPr>
        <p:txBody>
          <a:bodyPr>
            <a:normAutofit fontScale="90000"/>
          </a:bodyPr>
          <a:lstStyle/>
          <a:p>
            <a:pPr algn="ctr"/>
            <a:r>
              <a:rPr lang="ru-RU" b="1" dirty="0"/>
              <a:t>Учет неоперационной (финансовой) аренды у арендодателя</a:t>
            </a:r>
          </a:p>
        </p:txBody>
      </p:sp>
      <p:sp>
        <p:nvSpPr>
          <p:cNvPr id="3" name="Объект 2"/>
          <p:cNvSpPr>
            <a:spLocks noGrp="1"/>
          </p:cNvSpPr>
          <p:nvPr>
            <p:ph idx="1"/>
          </p:nvPr>
        </p:nvSpPr>
        <p:spPr>
          <a:xfrm>
            <a:off x="403058" y="1791101"/>
            <a:ext cx="11385883" cy="4389120"/>
          </a:xfrm>
        </p:spPr>
        <p:txBody>
          <a:bodyPr>
            <a:normAutofit fontScale="85000" lnSpcReduction="10000"/>
          </a:bodyPr>
          <a:lstStyle/>
          <a:p>
            <a:pPr marL="0" indent="0" algn="just">
              <a:buNone/>
            </a:pPr>
            <a:r>
              <a:rPr lang="ru-RU" dirty="0"/>
              <a:t>32. В случае классификации объекта учета аренды в качестве объекта учета неоперационной (финансовой) аренды арендодатель признает инвестицию в аренду в качестве актива на дату предоставления предмета аренды.</a:t>
            </a:r>
          </a:p>
          <a:p>
            <a:pPr marL="0" indent="0" algn="just">
              <a:buNone/>
            </a:pPr>
            <a:r>
              <a:rPr lang="ru-RU" dirty="0"/>
              <a:t>33.  Инвестиция в аренду оценивается в размере </a:t>
            </a:r>
            <a:r>
              <a:rPr lang="ru-RU" b="1" dirty="0"/>
              <a:t>ее чистой стоимости</a:t>
            </a:r>
            <a:r>
              <a:rPr lang="ru-RU" dirty="0"/>
              <a:t>.</a:t>
            </a:r>
          </a:p>
          <a:p>
            <a:pPr marL="0" indent="0" algn="just">
              <a:buNone/>
            </a:pPr>
            <a:r>
              <a:rPr lang="ru-RU" b="1" dirty="0"/>
              <a:t>	Чистая стоимость инвестиции</a:t>
            </a:r>
            <a:r>
              <a:rPr lang="ru-RU" dirty="0"/>
              <a:t> в аренду определяется путем дисконтирования ее валовой стоимости по процентной ставке, при использовании которой приведенная валовая стоимость инвестиции в аренду на дату предоставления предмета аренды равна сумме справедливой стоимости предмета аренды и понесенных арендодателем затрат в связи с договором аренды.</a:t>
            </a:r>
          </a:p>
          <a:p>
            <a:pPr marL="0" indent="0" algn="just">
              <a:buNone/>
            </a:pPr>
            <a:r>
              <a:rPr lang="ru-RU" dirty="0"/>
              <a:t>	</a:t>
            </a:r>
            <a:r>
              <a:rPr lang="ru-RU" b="1" dirty="0"/>
              <a:t>Валовая стоимость инвестиции </a:t>
            </a:r>
            <a:r>
              <a:rPr lang="ru-RU" dirty="0"/>
              <a:t>в аренду определяется как сумма номинальных величин причитающихся арендодателю будущих арендных платежей по договору аренды и негарантированной ликвидационной стоимости предмета аренды.</a:t>
            </a:r>
          </a:p>
          <a:p>
            <a:pPr marL="0" indent="0">
              <a:buNone/>
            </a:pPr>
            <a:endParaRPr lang="ru-RU" dirty="0"/>
          </a:p>
        </p:txBody>
      </p:sp>
    </p:spTree>
    <p:extLst>
      <p:ext uri="{BB962C8B-B14F-4D97-AF65-F5344CB8AC3E}">
        <p14:creationId xmlns:p14="http://schemas.microsoft.com/office/powerpoint/2010/main" val="396732625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Прямоугольник 1"/>
          <p:cNvSpPr/>
          <p:nvPr/>
        </p:nvSpPr>
        <p:spPr>
          <a:xfrm>
            <a:off x="120316" y="180142"/>
            <a:ext cx="12071684" cy="6155531"/>
          </a:xfrm>
          <a:prstGeom prst="rect">
            <a:avLst/>
          </a:prstGeom>
        </p:spPr>
        <p:txBody>
          <a:bodyPr wrap="square">
            <a:spAutoFit/>
          </a:bodyPr>
          <a:lstStyle/>
          <a:p>
            <a:pPr algn="just">
              <a:spcBef>
                <a:spcPts val="600"/>
              </a:spcBef>
              <a:spcAft>
                <a:spcPts val="600"/>
              </a:spcAft>
            </a:pPr>
            <a:r>
              <a:rPr lang="ru-RU" dirty="0"/>
              <a:t>34. Связанные с договором аренды затраты арендодателя включаются в чистую стоимость инвестиции в аренду по мере осуществления этих затрат, за исключением случая, указанного в пункте 35 настоящего Стандарта. Справедливая стоимость предмета аренды включается арендодателем в чистую стоимость инвестиции в аренду на дату предоставления предмета аренды с отнесением указанной стоимости на расчеты с поставщиком (в случае договора лизинга) или с одновременным списанием переданного в аренду актива (в иных случаях, если предмет аренды признавался в составе активов). Образующаяся при этом разница относится на доходы (расходы) периода, в котором признана инвестиция в аренду.</a:t>
            </a:r>
          </a:p>
          <a:p>
            <a:pPr algn="just">
              <a:spcBef>
                <a:spcPts val="600"/>
              </a:spcBef>
              <a:spcAft>
                <a:spcPts val="600"/>
              </a:spcAft>
            </a:pPr>
            <a:r>
              <a:rPr lang="ru-RU" dirty="0"/>
              <a:t>35. В случае если предмет неоперационной (финансовой) аренды перед началом аренды отражался в бухгалтерском учете арендодателя в качестве запасов (готовой продукции, товаров), арендодатель на дату предоставления предмета аренды:</a:t>
            </a:r>
          </a:p>
          <a:p>
            <a:pPr algn="just">
              <a:spcBef>
                <a:spcPts val="600"/>
              </a:spcBef>
              <a:spcAft>
                <a:spcPts val="600"/>
              </a:spcAft>
            </a:pPr>
            <a:r>
              <a:rPr lang="ru-RU" dirty="0"/>
              <a:t>а) признает выручку в размере справедливой стоимости предмета аренды;</a:t>
            </a:r>
          </a:p>
          <a:p>
            <a:pPr algn="just">
              <a:spcBef>
                <a:spcPts val="600"/>
              </a:spcBef>
              <a:spcAft>
                <a:spcPts val="600"/>
              </a:spcAft>
            </a:pPr>
            <a:r>
              <a:rPr lang="ru-RU" dirty="0"/>
              <a:t>б) признает актив в размере чистой стоимости инвестиции в аренду;</a:t>
            </a:r>
          </a:p>
          <a:p>
            <a:pPr algn="just">
              <a:spcBef>
                <a:spcPts val="600"/>
              </a:spcBef>
              <a:spcAft>
                <a:spcPts val="600"/>
              </a:spcAft>
            </a:pPr>
            <a:r>
              <a:rPr lang="ru-RU" dirty="0"/>
              <a:t>в) списывает переданные в аренду запасы;</a:t>
            </a:r>
          </a:p>
          <a:p>
            <a:pPr algn="just">
              <a:spcBef>
                <a:spcPts val="600"/>
              </a:spcBef>
              <a:spcAft>
                <a:spcPts val="600"/>
              </a:spcAft>
            </a:pPr>
            <a:r>
              <a:rPr lang="ru-RU" dirty="0"/>
              <a:t>г) признает расходы в размере списанной балансовой стоимости запасов за вычетом приведенной негарантированной ликвидационной стоимости предмета аренды;</a:t>
            </a:r>
          </a:p>
          <a:p>
            <a:pPr algn="just">
              <a:spcBef>
                <a:spcPts val="600"/>
              </a:spcBef>
              <a:spcAft>
                <a:spcPts val="600"/>
              </a:spcAft>
            </a:pPr>
            <a:r>
              <a:rPr lang="ru-RU" dirty="0"/>
              <a:t>д) признает в качестве расходов связанные с договором аренды затраты арендодателя.</a:t>
            </a:r>
          </a:p>
          <a:p>
            <a:pPr algn="just">
              <a:spcBef>
                <a:spcPts val="600"/>
              </a:spcBef>
              <a:spcAft>
                <a:spcPts val="600"/>
              </a:spcAft>
            </a:pPr>
            <a:r>
              <a:rPr lang="ru-RU" dirty="0"/>
              <a:t>36. Чистая стоимость инвестиции в аренду после даты предоставления предмета аренды увеличивается на величину начисляемых процентов и уменьшается на величину фактически полученных арендных платежей.</a:t>
            </a:r>
          </a:p>
        </p:txBody>
      </p:sp>
    </p:spTree>
    <p:extLst>
      <p:ext uri="{BB962C8B-B14F-4D97-AF65-F5344CB8AC3E}">
        <p14:creationId xmlns:p14="http://schemas.microsoft.com/office/powerpoint/2010/main" val="182444903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Прямоугольник 1"/>
          <p:cNvSpPr/>
          <p:nvPr/>
        </p:nvSpPr>
        <p:spPr>
          <a:xfrm>
            <a:off x="104274" y="387056"/>
            <a:ext cx="11983452" cy="5447645"/>
          </a:xfrm>
          <a:prstGeom prst="rect">
            <a:avLst/>
          </a:prstGeom>
        </p:spPr>
        <p:txBody>
          <a:bodyPr wrap="square">
            <a:spAutoFit/>
          </a:bodyPr>
          <a:lstStyle/>
          <a:p>
            <a:pPr algn="just">
              <a:spcBef>
                <a:spcPts val="600"/>
              </a:spcBef>
              <a:spcAft>
                <a:spcPts val="600"/>
              </a:spcAft>
            </a:pPr>
            <a:r>
              <a:rPr lang="ru-RU" dirty="0"/>
              <a:t>37. Проценты, начисляемые по инвестиции в аренду, признаются арендодателем в качестве доходов периода, за который они начислены. Для расчета такого процентного дохода чистая стоимость инвестиции в аренду на начало периода, за который рассчитывается доход, умножается на процентную ставку за такой период, определенную в соответствии с пунктом 33 Настоящего Стандарта.</a:t>
            </a:r>
          </a:p>
          <a:p>
            <a:pPr algn="just">
              <a:spcBef>
                <a:spcPts val="600"/>
              </a:spcBef>
              <a:spcAft>
                <a:spcPts val="600"/>
              </a:spcAft>
            </a:pPr>
            <a:r>
              <a:rPr lang="ru-RU" dirty="0"/>
              <a:t>38. Чистая стоимость инвестиции в аренду проверяется на обесценение в соответствии с Международным стандартом финансовой отчетности (IFRS) 9 "Финансовые инструменты" в редакции 2014 года &lt;2&gt;.</a:t>
            </a:r>
          </a:p>
          <a:p>
            <a:pPr algn="just">
              <a:spcBef>
                <a:spcPts val="600"/>
              </a:spcBef>
              <a:spcAft>
                <a:spcPts val="600"/>
              </a:spcAft>
            </a:pPr>
            <a:r>
              <a:rPr lang="ru-RU" dirty="0"/>
              <a:t>--------------------------------</a:t>
            </a:r>
          </a:p>
          <a:p>
            <a:pPr algn="just">
              <a:spcBef>
                <a:spcPts val="600"/>
              </a:spcBef>
              <a:spcAft>
                <a:spcPts val="600"/>
              </a:spcAft>
            </a:pPr>
            <a:endParaRPr lang="ru-RU" dirty="0"/>
          </a:p>
          <a:p>
            <a:pPr algn="just">
              <a:spcBef>
                <a:spcPts val="600"/>
              </a:spcBef>
              <a:spcAft>
                <a:spcPts val="600"/>
              </a:spcAft>
            </a:pPr>
            <a:r>
              <a:rPr lang="ru-RU" dirty="0"/>
              <a:t>&lt;2&gt; Введен в действие на территории Российской Федерации приказом Министерства финансов Российской Федерации от 27 июня 2016 г. N 98н (зарегистрирован в Министерстве юстиции Российской Федерации 15 июля 2016 г., N 42869).</a:t>
            </a:r>
          </a:p>
          <a:p>
            <a:pPr algn="just">
              <a:spcBef>
                <a:spcPts val="600"/>
              </a:spcBef>
              <a:spcAft>
                <a:spcPts val="600"/>
              </a:spcAft>
            </a:pPr>
            <a:r>
              <a:rPr lang="ru-RU" dirty="0"/>
              <a:t>39. Изменение чистой стоимости инвестиции в аренду в связи с изменением оценки негарантированной ликвидационной стоимости предмета аренды учитывается как изменение оценочных значений.</a:t>
            </a:r>
          </a:p>
          <a:p>
            <a:pPr algn="just">
              <a:spcBef>
                <a:spcPts val="600"/>
              </a:spcBef>
              <a:spcAft>
                <a:spcPts val="600"/>
              </a:spcAft>
            </a:pPr>
            <a:r>
              <a:rPr lang="ru-RU" dirty="0"/>
              <a:t>40. При возврате предмета неоперационной (финансовой) аренды арендодателю такой предмет принимается к бухгалтерскому учету в качестве актива определенного вида исходя из соответствующих условий признания с одновременным списанием оставшейся чистой стоимости инвестиции в аренду.</a:t>
            </a:r>
          </a:p>
        </p:txBody>
      </p:sp>
    </p:spTree>
    <p:extLst>
      <p:ext uri="{BB962C8B-B14F-4D97-AF65-F5344CB8AC3E}">
        <p14:creationId xmlns:p14="http://schemas.microsoft.com/office/powerpoint/2010/main" val="119015568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95014"/>
            <a:ext cx="10972800" cy="1143000"/>
          </a:xfrm>
        </p:spPr>
        <p:txBody>
          <a:bodyPr>
            <a:noAutofit/>
          </a:bodyPr>
          <a:lstStyle/>
          <a:p>
            <a:pPr algn="ctr"/>
            <a:r>
              <a:rPr lang="ru-RU" sz="4000" b="1" dirty="0"/>
              <a:t>Как учитывать лизинговое имущество в бухгалтерском учете</a:t>
            </a:r>
          </a:p>
        </p:txBody>
      </p:sp>
      <p:sp>
        <p:nvSpPr>
          <p:cNvPr id="3" name="Объект 2"/>
          <p:cNvSpPr>
            <a:spLocks noGrp="1"/>
          </p:cNvSpPr>
          <p:nvPr>
            <p:ph idx="1"/>
          </p:nvPr>
        </p:nvSpPr>
        <p:spPr>
          <a:xfrm>
            <a:off x="332873" y="1723954"/>
            <a:ext cx="11710737" cy="4609420"/>
          </a:xfrm>
        </p:spPr>
        <p:txBody>
          <a:bodyPr>
            <a:normAutofit fontScale="92500" lnSpcReduction="10000"/>
          </a:bodyPr>
          <a:lstStyle/>
          <a:p>
            <a:pPr marL="0" indent="0" algn="just">
              <a:spcBef>
                <a:spcPts val="600"/>
              </a:spcBef>
              <a:spcAft>
                <a:spcPts val="600"/>
              </a:spcAft>
              <a:buNone/>
            </a:pPr>
            <a:r>
              <a:rPr lang="ru-RU" dirty="0"/>
              <a:t>	Предмет лизинга в качестве актива в учете лизингодателя не отражается. На дату предоставления предмета лизинга лизингополучателю лизингодатель должен признать в качестве актива инвестицию в аренду. Лизингодатели отражают такой актив в размере чистой стоимости инвестиции в аренду на счете 76 "Расчеты с разными дебиторами и кредиторами" (п. п. 32, 33 ФСБУ 25/2018).</a:t>
            </a:r>
          </a:p>
          <a:p>
            <a:pPr marL="0" indent="0" algn="just">
              <a:spcBef>
                <a:spcPts val="600"/>
              </a:spcBef>
              <a:spcAft>
                <a:spcPts val="600"/>
              </a:spcAft>
              <a:buNone/>
            </a:pPr>
            <a:r>
              <a:rPr lang="ru-RU" dirty="0"/>
              <a:t>	Чистую стоимость инвестиции в аренду обычно определяют путем дисконтирования ее валовой стоимости. Для дисконтирования валовой стоимости инвестиции применяют процентную ставку, при использовании которой приведенная валовая стоимость инвестиции на дату предоставления предмета аренды равна сумме его справедливой стоимости и понесенных по договору аренды затрат за вычетом уплаченных арендатором на момент передачи авансов (п. 33 ФСБУ 25/2018).</a:t>
            </a:r>
          </a:p>
          <a:p>
            <a:pPr marL="0" indent="0">
              <a:buNone/>
            </a:pPr>
            <a:endParaRPr lang="ru-RU" dirty="0"/>
          </a:p>
        </p:txBody>
      </p:sp>
    </p:spTree>
    <p:extLst>
      <p:ext uri="{BB962C8B-B14F-4D97-AF65-F5344CB8AC3E}">
        <p14:creationId xmlns:p14="http://schemas.microsoft.com/office/powerpoint/2010/main" val="90451387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04999" y="122609"/>
            <a:ext cx="9103895" cy="1215188"/>
          </a:xfrm>
        </p:spPr>
        <p:txBody>
          <a:bodyPr>
            <a:noAutofit/>
          </a:bodyPr>
          <a:lstStyle/>
          <a:p>
            <a:pPr algn="ctr"/>
            <a:r>
              <a:rPr lang="ru-RU" sz="4000" b="1" dirty="0"/>
              <a:t>Справедливая стоимость аренды</a:t>
            </a:r>
            <a:br>
              <a:rPr lang="ru-RU" sz="4000" dirty="0"/>
            </a:br>
            <a:endParaRPr lang="ru-RU" sz="4000" dirty="0"/>
          </a:p>
        </p:txBody>
      </p:sp>
      <p:sp>
        <p:nvSpPr>
          <p:cNvPr id="3" name="Объект 2"/>
          <p:cNvSpPr>
            <a:spLocks noGrp="1"/>
          </p:cNvSpPr>
          <p:nvPr>
            <p:ph idx="1"/>
          </p:nvPr>
        </p:nvSpPr>
        <p:spPr>
          <a:xfrm>
            <a:off x="224589" y="1072063"/>
            <a:ext cx="11742822" cy="5055734"/>
          </a:xfrm>
        </p:spPr>
        <p:txBody>
          <a:bodyPr>
            <a:normAutofit fontScale="55000" lnSpcReduction="20000"/>
          </a:bodyPr>
          <a:lstStyle/>
          <a:p>
            <a:pPr marL="0" indent="0" algn="just">
              <a:spcBef>
                <a:spcPts val="300"/>
              </a:spcBef>
              <a:spcAft>
                <a:spcPts val="300"/>
              </a:spcAft>
              <a:buNone/>
            </a:pPr>
            <a:r>
              <a:rPr lang="ru-RU" sz="3400" dirty="0"/>
              <a:t>	</a:t>
            </a:r>
            <a:r>
              <a:rPr lang="ru-RU" sz="3600" dirty="0"/>
              <a:t>Сам ФСБУ 25/2018 не раскрывает определения понятия «справедливая стоимость», отсылая к Международному стандарту финансовой отчетности (IFRS) 16 «Аренда». В данном МСФО под справедливой стоимостью понимается сумма, на которую можно обменять актив или погасить обязательство в сделке между хорошо осведомленными и независимыми сторонами, желающими совершить такую сделку.</a:t>
            </a:r>
          </a:p>
          <a:p>
            <a:pPr marL="0" indent="0" algn="just">
              <a:spcBef>
                <a:spcPts val="300"/>
              </a:spcBef>
              <a:spcAft>
                <a:spcPts val="300"/>
              </a:spcAft>
              <a:buNone/>
            </a:pPr>
            <a:r>
              <a:rPr lang="ru-RU" sz="3600" dirty="0"/>
              <a:t>	Иными словами, справедливая стоимость – это та денежная сумма, за которую приобретенное имущество можно продать третьему лицу, купить у другого поставщика или создать самостоятельно. Главное отличие от рыночной стоимости заключается в том, что при разговоре о справедливой стоимости всегда имеются в виду не абстрактные, а конкретные хозяйствующие субъекты, предмет и условия сделок.</a:t>
            </a:r>
          </a:p>
          <a:p>
            <a:pPr marL="0" indent="0" algn="just">
              <a:spcBef>
                <a:spcPts val="300"/>
              </a:spcBef>
              <a:spcAft>
                <a:spcPts val="300"/>
              </a:spcAft>
              <a:buNone/>
            </a:pPr>
            <a:r>
              <a:rPr lang="ru-RU" sz="3600" dirty="0"/>
              <a:t>	Справедливая стоимость в сфере лизинговых отношений отражает себестоимость арендного имущества. То есть сумму денежных средств, затраченную лизингодателем на приобретение имущества, которое планируется сдавать в аренду (инвестиции в аренду).</a:t>
            </a:r>
          </a:p>
          <a:p>
            <a:pPr marL="0" indent="0" algn="just">
              <a:spcBef>
                <a:spcPts val="300"/>
              </a:spcBef>
              <a:spcAft>
                <a:spcPts val="300"/>
              </a:spcAft>
              <a:buNone/>
            </a:pPr>
            <a:r>
              <a:rPr lang="ru-RU" sz="3600" dirty="0"/>
              <a:t>	Справедливая стоимость включается арендодателем в чистую стоимость инвестиции в аренду на дату сдачи имущества в аренду. При этом данная стоимость относится на расчеты с поставщиком (в случае договора лизинга) или с одновременным списанием переданного в аренду актива (во всех иных случаях). Образующаяся при этом разница относится на доходы/расходы того периода, когда арендодатель признал инвестиции в аренду (период предоставления имущества в аренду).</a:t>
            </a:r>
          </a:p>
          <a:p>
            <a:pPr marL="0" indent="0">
              <a:buNone/>
            </a:pPr>
            <a:endParaRPr lang="ru-RU" dirty="0"/>
          </a:p>
        </p:txBody>
      </p:sp>
    </p:spTree>
    <p:extLst>
      <p:ext uri="{BB962C8B-B14F-4D97-AF65-F5344CB8AC3E}">
        <p14:creationId xmlns:p14="http://schemas.microsoft.com/office/powerpoint/2010/main" val="219794765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387176" y="113321"/>
            <a:ext cx="7424057" cy="679903"/>
          </a:xfrm>
        </p:spPr>
        <p:txBody>
          <a:bodyPr>
            <a:normAutofit/>
          </a:bodyPr>
          <a:lstStyle/>
          <a:p>
            <a:r>
              <a:rPr lang="ru-RU" sz="4000" b="1" dirty="0"/>
              <a:t>Чистая стоимость аренды</a:t>
            </a:r>
          </a:p>
        </p:txBody>
      </p:sp>
      <p:sp>
        <p:nvSpPr>
          <p:cNvPr id="3" name="Объект 2"/>
          <p:cNvSpPr>
            <a:spLocks noGrp="1"/>
          </p:cNvSpPr>
          <p:nvPr>
            <p:ph idx="1"/>
          </p:nvPr>
        </p:nvSpPr>
        <p:spPr>
          <a:xfrm>
            <a:off x="517359" y="1045029"/>
            <a:ext cx="11393905" cy="5131934"/>
          </a:xfrm>
        </p:spPr>
        <p:txBody>
          <a:bodyPr>
            <a:normAutofit fontScale="62500" lnSpcReduction="20000"/>
          </a:bodyPr>
          <a:lstStyle/>
          <a:p>
            <a:pPr marL="0" indent="0" algn="just">
              <a:spcBef>
                <a:spcPts val="600"/>
              </a:spcBef>
              <a:spcAft>
                <a:spcPts val="600"/>
              </a:spcAft>
              <a:buNone/>
            </a:pPr>
            <a:r>
              <a:rPr lang="ru-RU" sz="3000" dirty="0"/>
              <a:t>	Чистая стоимость используется арендодателями в сфере лизинговых правоотношений для оценки своих обязательств по сделке. В указанных правоотношениях лизингодатель выступает в роли инвестора, который вкладывает свои средства в приобретение и сдачу в аренду определенного в договоре имущества. Поэтому затраты по договору он оценивает именно в качестве инвестиций.</a:t>
            </a:r>
          </a:p>
          <a:p>
            <a:pPr marL="0" indent="0" algn="just">
              <a:spcBef>
                <a:spcPts val="600"/>
              </a:spcBef>
              <a:spcAft>
                <a:spcPts val="600"/>
              </a:spcAft>
              <a:buNone/>
            </a:pPr>
            <a:r>
              <a:rPr lang="ru-RU" sz="3000" dirty="0"/>
              <a:t>	Для этого ФСБУ 25/2018 ввел новый вид актива – инвестиции в аренду, который должен использоваться для учета финансовой аренды. Чистая стоимость инвестиций в аренду или чистая стоимость аренды – это себестоимость предмета лизинга (она же справедливая стоимость, о которой было сказано выше) плюс дополнительные затраты, понесенные лизингодателем в связи с заключением договора лизинга.</a:t>
            </a:r>
          </a:p>
          <a:p>
            <a:pPr marL="0" indent="0" algn="just">
              <a:spcBef>
                <a:spcPts val="600"/>
              </a:spcBef>
              <a:spcAft>
                <a:spcPts val="600"/>
              </a:spcAft>
              <a:buNone/>
            </a:pPr>
            <a:r>
              <a:rPr lang="ru-RU" sz="3000" dirty="0"/>
              <a:t>	Таким образом, чистая стоимость отражает конкретную денежную сумму, которую заплатил лизингодатель поставщику имущества и, скажем, его затраты на юридическое сопровождение сделки.</a:t>
            </a:r>
          </a:p>
          <a:p>
            <a:pPr marL="0" indent="0" algn="just">
              <a:spcBef>
                <a:spcPts val="600"/>
              </a:spcBef>
              <a:spcAft>
                <a:spcPts val="600"/>
              </a:spcAft>
              <a:buNone/>
            </a:pPr>
            <a:r>
              <a:rPr lang="ru-RU" sz="3000" dirty="0"/>
              <a:t>	Себестоимость купленного лизингодателем имущества включается в чистую стоимость инвестиции на дату предоставления имущества в аренду. При этом данная себестоимость относится на расчеты с поставщиком. Дополнительные расходы лизингодателя, связанные с заключенным договором, включаются в чистую стоимость инвестиции по мере осуществления этих затрат.</a:t>
            </a:r>
          </a:p>
          <a:p>
            <a:pPr marL="0" indent="0" algn="just">
              <a:spcBef>
                <a:spcPts val="600"/>
              </a:spcBef>
              <a:spcAft>
                <a:spcPts val="600"/>
              </a:spcAft>
              <a:buNone/>
            </a:pPr>
            <a:r>
              <a:rPr lang="ru-RU" sz="3000" dirty="0"/>
              <a:t>	После сдачи имущества в финансовую аренду чистая стоимость инвестиции увеличивается на величину начисляемых по договору процентов и уменьшается на величину фактически полученных от лизингополучателя арендных платежей.</a:t>
            </a:r>
          </a:p>
          <a:p>
            <a:pPr marL="0" indent="0">
              <a:buNone/>
            </a:pPr>
            <a:endParaRPr lang="ru-RU" dirty="0"/>
          </a:p>
        </p:txBody>
      </p:sp>
    </p:spTree>
    <p:extLst>
      <p:ext uri="{BB962C8B-B14F-4D97-AF65-F5344CB8AC3E}">
        <p14:creationId xmlns:p14="http://schemas.microsoft.com/office/powerpoint/2010/main" val="378628241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15916" y="232779"/>
            <a:ext cx="7523747" cy="679904"/>
          </a:xfrm>
        </p:spPr>
        <p:txBody>
          <a:bodyPr>
            <a:normAutofit/>
          </a:bodyPr>
          <a:lstStyle/>
          <a:p>
            <a:r>
              <a:rPr lang="ru-RU" sz="4000" b="1" dirty="0"/>
              <a:t>Валовая стоимость аренды</a:t>
            </a:r>
          </a:p>
        </p:txBody>
      </p:sp>
      <p:sp>
        <p:nvSpPr>
          <p:cNvPr id="3" name="Объект 2"/>
          <p:cNvSpPr>
            <a:spLocks noGrp="1"/>
          </p:cNvSpPr>
          <p:nvPr>
            <p:ph idx="1"/>
          </p:nvPr>
        </p:nvSpPr>
        <p:spPr>
          <a:xfrm>
            <a:off x="573504" y="1259878"/>
            <a:ext cx="11024938" cy="5001306"/>
          </a:xfrm>
        </p:spPr>
        <p:txBody>
          <a:bodyPr>
            <a:normAutofit fontScale="92500" lnSpcReduction="10000"/>
          </a:bodyPr>
          <a:lstStyle/>
          <a:p>
            <a:pPr marL="0" indent="0" algn="just">
              <a:spcBef>
                <a:spcPts val="600"/>
              </a:spcBef>
              <a:spcAft>
                <a:spcPts val="600"/>
              </a:spcAft>
              <a:buNone/>
            </a:pPr>
            <a:r>
              <a:rPr lang="ru-RU" dirty="0"/>
              <a:t>	Еще одно понятие, фигурирующее в ФСБУ 25/2018, – валовая стоимость инвестиций в аренду или проще – валовая стоимость аренды.</a:t>
            </a:r>
          </a:p>
          <a:p>
            <a:pPr marL="0" indent="0" algn="just">
              <a:spcBef>
                <a:spcPts val="600"/>
              </a:spcBef>
              <a:spcAft>
                <a:spcPts val="600"/>
              </a:spcAft>
              <a:buNone/>
            </a:pPr>
            <a:r>
              <a:rPr lang="ru-RU" dirty="0"/>
              <a:t>	Под этой стоимостью понимается совокупность арендных платежей, причитающихся арендодателю/лизингодателю по договору, плюс негарантированная ликвидационная стоимость имущества (п. 33 ФСБУ 25/2018). Разность между валовыми инвестициями и чистыми инвестициями в лизинг как раз и будет формировать доход лизингодателя по сделке.</a:t>
            </a:r>
          </a:p>
          <a:p>
            <a:pPr marL="0" indent="0" algn="just">
              <a:spcBef>
                <a:spcPts val="600"/>
              </a:spcBef>
              <a:spcAft>
                <a:spcPts val="600"/>
              </a:spcAft>
              <a:buNone/>
            </a:pPr>
            <a:r>
              <a:rPr lang="ru-RU" dirty="0"/>
              <a:t>	При этом если предмет аренды с течением времени или по истечении срока действия договора переходит в собственность арендатора/лизингополучателя, то валовая стоимость аренды будет включать в себя только арендные платежи от арендатора. Если же предмет аренды остается у арендодателя, то в валовую стоимость включается еще и негарантированная ликвидационная стоимость арендуемого имущества</a:t>
            </a:r>
          </a:p>
          <a:p>
            <a:pPr marL="0" indent="0">
              <a:buNone/>
            </a:pPr>
            <a:endParaRPr lang="ru-RU" dirty="0"/>
          </a:p>
        </p:txBody>
      </p:sp>
    </p:spTree>
    <p:extLst>
      <p:ext uri="{BB962C8B-B14F-4D97-AF65-F5344CB8AC3E}">
        <p14:creationId xmlns:p14="http://schemas.microsoft.com/office/powerpoint/2010/main" val="283057496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Прямоугольник 1"/>
          <p:cNvSpPr/>
          <p:nvPr/>
        </p:nvSpPr>
        <p:spPr>
          <a:xfrm>
            <a:off x="545431" y="826169"/>
            <a:ext cx="11245516" cy="4154984"/>
          </a:xfrm>
          <a:prstGeom prst="rect">
            <a:avLst/>
          </a:prstGeom>
        </p:spPr>
        <p:txBody>
          <a:bodyPr wrap="square">
            <a:spAutoFit/>
          </a:bodyPr>
          <a:lstStyle/>
          <a:p>
            <a:pPr algn="just"/>
            <a:r>
              <a:rPr lang="ru-RU" sz="2400" dirty="0"/>
              <a:t>	А негарантированная ликвидационная стоимость - это предполагаемая справедливая стоимость предмета аренды, которую он будет иметь к концу срока аренды, за вычетом выкупных сумм, гарантированно уплачиваемых по договору аренды (п. 15 ФСБУ 25/2018). При лизинге негарантированная ликвидационная стоимость обычно равна нулю.</a:t>
            </a:r>
          </a:p>
          <a:p>
            <a:pPr algn="just"/>
            <a:endParaRPr lang="ru-RU" sz="2400" dirty="0"/>
          </a:p>
          <a:p>
            <a:pPr algn="just"/>
            <a:r>
              <a:rPr lang="ru-RU" sz="2400" b="1" dirty="0"/>
              <a:t>	Валовая стоимость инвестиции в лизинг,</a:t>
            </a:r>
            <a:r>
              <a:rPr lang="ru-RU" sz="2400" dirty="0"/>
              <a:t> как правило, равна сумме причитающихся по договору лизинга будущих платежей (то есть платежей, не полученных от лизингополучателя на дату передачи имущества в лизинг) без учета НДС.</a:t>
            </a:r>
          </a:p>
          <a:p>
            <a:pPr algn="just"/>
            <a:r>
              <a:rPr lang="ru-RU" sz="2400" dirty="0"/>
              <a:t>	</a:t>
            </a:r>
          </a:p>
        </p:txBody>
      </p:sp>
    </p:spTree>
    <p:extLst>
      <p:ext uri="{BB962C8B-B14F-4D97-AF65-F5344CB8AC3E}">
        <p14:creationId xmlns:p14="http://schemas.microsoft.com/office/powerpoint/2010/main" val="275102634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Прямоугольник 1"/>
          <p:cNvSpPr/>
          <p:nvPr/>
        </p:nvSpPr>
        <p:spPr>
          <a:xfrm>
            <a:off x="335451" y="843356"/>
            <a:ext cx="11521098" cy="4154984"/>
          </a:xfrm>
          <a:prstGeom prst="rect">
            <a:avLst/>
          </a:prstGeom>
        </p:spPr>
        <p:txBody>
          <a:bodyPr wrap="square">
            <a:spAutoFit/>
          </a:bodyPr>
          <a:lstStyle/>
          <a:p>
            <a:pPr algn="just"/>
            <a:r>
              <a:rPr lang="ru-RU" dirty="0"/>
              <a:t>	</a:t>
            </a:r>
            <a:r>
              <a:rPr lang="ru-RU" sz="2400" dirty="0"/>
              <a:t>По лизинговым сделкам, как правило, нет необходимости определять чистую стоимость инвестиции в аренду путем дисконтирования, потому что вам известна как справедливая стоимость предмета лизинга (это стоимость его приобретения у поставщика (без НДС)), так и суммы затрат на исполнение договора лизинга и полученных авансовых платежей. Вы можете определить чистую стоимость инвестиции прямым путем (п. п. 3, 6 Рекомендации Р-65/2015-КпР "Ставка дисконтирования"). Однако в том случае, когда вы заключили сделку на нерыночных условиях (например, приобрели предмет лизинга у взаимозависимого лица), вам придется определить чистую стоимость инвестиции как ее приведенную валовую стоимость (п. п. 11, 12 Рекомендации Р-65/2015-КпР "Ставка дисконтирования").</a:t>
            </a:r>
          </a:p>
        </p:txBody>
      </p:sp>
    </p:spTree>
    <p:extLst>
      <p:ext uri="{BB962C8B-B14F-4D97-AF65-F5344CB8AC3E}">
        <p14:creationId xmlns:p14="http://schemas.microsoft.com/office/powerpoint/2010/main" val="147342214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57727" y="613612"/>
            <a:ext cx="11193379" cy="654862"/>
          </a:xfrm>
        </p:spPr>
        <p:txBody>
          <a:bodyPr>
            <a:noAutofit/>
          </a:bodyPr>
          <a:lstStyle/>
          <a:p>
            <a:pPr algn="ctr"/>
            <a:r>
              <a:rPr lang="ru-RU" sz="4000" b="1" dirty="0"/>
              <a:t>Как рассчитать приведенную валовую стоимость инвестиции</a:t>
            </a:r>
          </a:p>
        </p:txBody>
      </p:sp>
      <p:sp>
        <p:nvSpPr>
          <p:cNvPr id="3" name="Объект 2"/>
          <p:cNvSpPr>
            <a:spLocks noGrp="1"/>
          </p:cNvSpPr>
          <p:nvPr>
            <p:ph idx="1"/>
          </p:nvPr>
        </p:nvSpPr>
        <p:spPr>
          <a:xfrm>
            <a:off x="284750" y="1452202"/>
            <a:ext cx="11710734" cy="5044849"/>
          </a:xfrm>
        </p:spPr>
        <p:txBody>
          <a:bodyPr>
            <a:normAutofit fontScale="77500" lnSpcReduction="20000"/>
          </a:bodyPr>
          <a:lstStyle/>
          <a:p>
            <a:pPr marL="0" indent="0" algn="just">
              <a:spcBef>
                <a:spcPts val="300"/>
              </a:spcBef>
              <a:spcAft>
                <a:spcPts val="300"/>
              </a:spcAft>
              <a:buNone/>
            </a:pPr>
            <a:r>
              <a:rPr lang="ru-RU" dirty="0"/>
              <a:t>	В качестве ставки дисконтирования возьмите среднерыночную ставку доходности по аналогичным долговым обязательствам (по суммам, срокам погашения, валюте и т.п.) заемщиков с таким же кредитным рейтингом, как у лизингополучателя. При необходимости скорректируйте среднерыночную ставку соответственно имеющимся отличиям (п. 12 Рекомендации Р-65/2015-КпР "Ставка дисконтирования").</a:t>
            </a:r>
          </a:p>
          <a:p>
            <a:pPr marL="0" indent="0" algn="just">
              <a:spcBef>
                <a:spcPts val="300"/>
              </a:spcBef>
              <a:spcAft>
                <a:spcPts val="300"/>
              </a:spcAft>
              <a:buNone/>
            </a:pPr>
            <a:r>
              <a:rPr lang="ru-RU" dirty="0"/>
              <a:t>Приведенную стоимость одного будущего платежа можно рассчитать по формуле (Рекомендация Р-65/2015-КпР "Ставка дисконтирования"):</a:t>
            </a:r>
          </a:p>
          <a:p>
            <a:pPr marL="0" indent="0" algn="just">
              <a:spcBef>
                <a:spcPts val="300"/>
              </a:spcBef>
              <a:spcAft>
                <a:spcPts val="300"/>
              </a:spcAft>
              <a:buNone/>
            </a:pPr>
            <a:endParaRPr lang="ru-RU" dirty="0"/>
          </a:p>
          <a:p>
            <a:pPr marL="0" indent="0" algn="just">
              <a:spcBef>
                <a:spcPts val="300"/>
              </a:spcBef>
              <a:spcAft>
                <a:spcPts val="300"/>
              </a:spcAft>
              <a:buNone/>
            </a:pPr>
            <a:r>
              <a:rPr lang="ru-RU" dirty="0"/>
              <a:t>П = Н / (1 + r)t , где</a:t>
            </a:r>
          </a:p>
          <a:p>
            <a:pPr marL="0" indent="0" algn="just">
              <a:spcBef>
                <a:spcPts val="300"/>
              </a:spcBef>
              <a:spcAft>
                <a:spcPts val="300"/>
              </a:spcAft>
              <a:buNone/>
            </a:pPr>
            <a:endParaRPr lang="ru-RU" dirty="0"/>
          </a:p>
          <a:p>
            <a:pPr marL="0" indent="0" algn="just">
              <a:spcBef>
                <a:spcPts val="300"/>
              </a:spcBef>
              <a:spcAft>
                <a:spcPts val="300"/>
              </a:spcAft>
              <a:buNone/>
            </a:pPr>
            <a:r>
              <a:rPr lang="ru-RU" dirty="0"/>
              <a:t>П - приведенная стоимость лизингового платежа;</a:t>
            </a:r>
          </a:p>
          <a:p>
            <a:pPr marL="0" indent="0" algn="just">
              <a:spcBef>
                <a:spcPts val="300"/>
              </a:spcBef>
              <a:spcAft>
                <a:spcPts val="300"/>
              </a:spcAft>
              <a:buNone/>
            </a:pPr>
            <a:r>
              <a:rPr lang="ru-RU" dirty="0"/>
              <a:t>Н - номинальная величина лизингового платежа без НДС;</a:t>
            </a:r>
          </a:p>
          <a:p>
            <a:pPr marL="0" indent="0" algn="just">
              <a:spcBef>
                <a:spcPts val="300"/>
              </a:spcBef>
              <a:spcAft>
                <a:spcPts val="300"/>
              </a:spcAft>
              <a:buNone/>
            </a:pPr>
            <a:r>
              <a:rPr lang="ru-RU" dirty="0"/>
              <a:t>r - ставка дисконтирования за период;</a:t>
            </a:r>
          </a:p>
          <a:p>
            <a:pPr marL="0" indent="0" algn="just">
              <a:spcBef>
                <a:spcPts val="300"/>
              </a:spcBef>
              <a:spcAft>
                <a:spcPts val="300"/>
              </a:spcAft>
              <a:buNone/>
            </a:pPr>
            <a:r>
              <a:rPr lang="ru-RU" dirty="0"/>
              <a:t>t - количество периодов дисконтирования. Количество периодов может быть дробным числом. В качестве периода может быть принят месяц, квартал или год.</a:t>
            </a:r>
          </a:p>
          <a:p>
            <a:pPr marL="0" indent="0" algn="just">
              <a:spcBef>
                <a:spcPts val="300"/>
              </a:spcBef>
              <a:spcAft>
                <a:spcPts val="300"/>
              </a:spcAft>
              <a:buNone/>
            </a:pPr>
            <a:r>
              <a:rPr lang="ru-RU" dirty="0"/>
              <a:t>Соответственно, приведенная валовая стоимость инвестиции в аренду определяется в зависимости от количества периодов дисконтирования по формуле:</a:t>
            </a:r>
          </a:p>
          <a:p>
            <a:pPr marL="0" indent="0">
              <a:buNone/>
            </a:pPr>
            <a:endParaRPr lang="ru-RU" dirty="0"/>
          </a:p>
        </p:txBody>
      </p:sp>
    </p:spTree>
    <p:extLst>
      <p:ext uri="{BB962C8B-B14F-4D97-AF65-F5344CB8AC3E}">
        <p14:creationId xmlns:p14="http://schemas.microsoft.com/office/powerpoint/2010/main" val="1452567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3128" y="332449"/>
            <a:ext cx="11608872" cy="391886"/>
          </a:xfrm>
        </p:spPr>
        <p:txBody>
          <a:bodyPr>
            <a:noAutofit/>
          </a:bodyPr>
          <a:lstStyle/>
          <a:p>
            <a:br>
              <a:rPr lang="ru-RU" sz="2400" b="1" dirty="0"/>
            </a:br>
            <a:br>
              <a:rPr lang="ru-RU" sz="2400" b="1" dirty="0"/>
            </a:br>
            <a:br>
              <a:rPr lang="ru-RU" sz="2400" b="1" dirty="0"/>
            </a:br>
            <a:br>
              <a:rPr lang="ru-RU" sz="4800" b="1" dirty="0"/>
            </a:br>
            <a:r>
              <a:rPr lang="ru-RU" sz="3200" b="1" dirty="0"/>
              <a:t>Условия, при которых можно сохранить  старый порядок учета</a:t>
            </a:r>
            <a:endParaRPr lang="ru-RU" sz="4800" b="1"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3499579351"/>
              </p:ext>
            </p:extLst>
          </p:nvPr>
        </p:nvGraphicFramePr>
        <p:xfrm>
          <a:off x="304058" y="934694"/>
          <a:ext cx="11595017" cy="5394914"/>
        </p:xfrm>
        <a:graphic>
          <a:graphicData uri="http://schemas.openxmlformats.org/drawingml/2006/table">
            <a:tbl>
              <a:tblPr firstRow="1" firstCol="1" bandRow="1">
                <a:tableStyleId>{5C22544A-7EE6-4342-B048-85BDC9FD1C3A}</a:tableStyleId>
              </a:tblPr>
              <a:tblGrid>
                <a:gridCol w="2605397">
                  <a:extLst>
                    <a:ext uri="{9D8B030D-6E8A-4147-A177-3AD203B41FA5}">
                      <a16:colId xmlns:a16="http://schemas.microsoft.com/office/drawing/2014/main" val="20000"/>
                    </a:ext>
                  </a:extLst>
                </a:gridCol>
                <a:gridCol w="8989620">
                  <a:extLst>
                    <a:ext uri="{9D8B030D-6E8A-4147-A177-3AD203B41FA5}">
                      <a16:colId xmlns:a16="http://schemas.microsoft.com/office/drawing/2014/main" val="20001"/>
                    </a:ext>
                  </a:extLst>
                </a:gridCol>
              </a:tblGrid>
              <a:tr h="579941">
                <a:tc>
                  <a:txBody>
                    <a:bodyPr/>
                    <a:lstStyle/>
                    <a:p>
                      <a:pPr algn="just">
                        <a:spcAft>
                          <a:spcPts val="0"/>
                        </a:spcAft>
                      </a:pPr>
                      <a:r>
                        <a:rPr lang="ru-RU" sz="1400" dirty="0">
                          <a:effectLst/>
                        </a:rPr>
                        <a:t>Кто вправе</a:t>
                      </a:r>
                      <a:endParaRPr lang="ru-RU" sz="1400" dirty="0">
                        <a:effectLst/>
                        <a:latin typeface="Times New Roman" panose="02020603050405020304" pitchFamily="18" charset="0"/>
                        <a:ea typeface="Times New Roman" panose="02020603050405020304" pitchFamily="18" charset="0"/>
                      </a:endParaRPr>
                    </a:p>
                  </a:txBody>
                  <a:tcPr marL="57150" marR="57150" marT="57150" marB="57150"/>
                </a:tc>
                <a:tc>
                  <a:txBody>
                    <a:bodyPr/>
                    <a:lstStyle/>
                    <a:p>
                      <a:pPr algn="just">
                        <a:spcAft>
                          <a:spcPts val="0"/>
                        </a:spcAft>
                      </a:pPr>
                      <a:r>
                        <a:rPr lang="ru-RU" sz="1400" dirty="0">
                          <a:effectLst/>
                        </a:rPr>
                        <a:t>К каким договорам и при каких условиях</a:t>
                      </a:r>
                      <a:endParaRPr lang="ru-RU" sz="1400" dirty="0">
                        <a:effectLst/>
                        <a:latin typeface="Times New Roman" panose="02020603050405020304" pitchFamily="18" charset="0"/>
                        <a:ea typeface="Times New Roman" panose="02020603050405020304" pitchFamily="18" charset="0"/>
                      </a:endParaRPr>
                    </a:p>
                  </a:txBody>
                  <a:tcPr marL="57150" marR="57150" marT="57150" marB="57150"/>
                </a:tc>
                <a:extLst>
                  <a:ext uri="{0D108BD9-81ED-4DB2-BD59-A6C34878D82A}">
                    <a16:rowId xmlns:a16="http://schemas.microsoft.com/office/drawing/2014/main" val="10000"/>
                  </a:ext>
                </a:extLst>
              </a:tr>
              <a:tr h="1375505">
                <a:tc>
                  <a:txBody>
                    <a:bodyPr/>
                    <a:lstStyle/>
                    <a:p>
                      <a:pPr algn="l">
                        <a:spcAft>
                          <a:spcPts val="0"/>
                        </a:spcAft>
                      </a:pPr>
                      <a:r>
                        <a:rPr lang="ru-RU" sz="1400" dirty="0">
                          <a:effectLst/>
                        </a:rPr>
                        <a:t>Арендаторы (лизингополучатели) и арендодатели (лизингодатели)</a:t>
                      </a:r>
                      <a:endParaRPr lang="ru-RU" sz="1400" dirty="0">
                        <a:effectLst/>
                        <a:latin typeface="Times New Roman" panose="02020603050405020304" pitchFamily="18" charset="0"/>
                        <a:ea typeface="Times New Roman" panose="02020603050405020304" pitchFamily="18" charset="0"/>
                      </a:endParaRPr>
                    </a:p>
                  </a:txBody>
                  <a:tcPr marL="95250" marR="95250" marT="47625" marB="47625"/>
                </a:tc>
                <a:tc>
                  <a:txBody>
                    <a:bodyPr/>
                    <a:lstStyle/>
                    <a:p>
                      <a:pPr algn="just"/>
                      <a:r>
                        <a:rPr lang="ru-RU" sz="1200" dirty="0">
                          <a:effectLst/>
                        </a:rPr>
                        <a:t>Договору, исполнение которого истекает до конца года, начиная с которого применяется стандарт. Например, при переходе на </a:t>
                      </a:r>
                      <a:r>
                        <a:rPr lang="ru-RU" sz="1200" u="none" strike="noStrike" dirty="0">
                          <a:solidFill>
                            <a:srgbClr val="FFFF00"/>
                          </a:solidFill>
                          <a:effectLst/>
                          <a:hlinkClick r:id="rId2">
                            <a:extLst>
                              <a:ext uri="{A12FA001-AC4F-418D-AE19-62706E023703}">
                                <ahyp:hlinkClr xmlns:ahyp="http://schemas.microsoft.com/office/drawing/2018/hyperlinkcolor" val="tx"/>
                              </a:ext>
                            </a:extLst>
                          </a:hlinkClick>
                        </a:rPr>
                        <a:t>ФСБУ 25/2018</a:t>
                      </a:r>
                      <a:r>
                        <a:rPr lang="ru-RU" sz="1200" dirty="0">
                          <a:effectLst/>
                        </a:rPr>
                        <a:t> с 1 января 2022 года, стандарт можно не применять к договорам, которые прекратят действовать до 31 декабря 2022 года включительно.</a:t>
                      </a:r>
                    </a:p>
                    <a:p>
                      <a:pPr algn="just"/>
                      <a:r>
                        <a:rPr lang="ru-RU" sz="1200" dirty="0">
                          <a:effectLst/>
                        </a:rPr>
                        <a:t>Основание: </a:t>
                      </a:r>
                      <a:r>
                        <a:rPr lang="ru-RU" sz="1200" u="none" strike="noStrike" dirty="0">
                          <a:solidFill>
                            <a:srgbClr val="FFFF00"/>
                          </a:solidFill>
                          <a:effectLst/>
                          <a:hlinkClick r:id="rId2">
                            <a:extLst>
                              <a:ext uri="{A12FA001-AC4F-418D-AE19-62706E023703}">
                                <ahyp:hlinkClr xmlns:ahyp="http://schemas.microsoft.com/office/drawing/2018/hyperlinkcolor" val="tx"/>
                              </a:ext>
                            </a:extLst>
                          </a:hlinkClick>
                        </a:rPr>
                        <a:t>пункт 51 ФСБУ 25/2018</a:t>
                      </a:r>
                      <a:r>
                        <a:rPr lang="ru-RU" sz="1200" dirty="0">
                          <a:solidFill>
                            <a:srgbClr val="FFFF00"/>
                          </a:solidFill>
                          <a:effectLst/>
                        </a:rPr>
                        <a:t>, </a:t>
                      </a:r>
                      <a:r>
                        <a:rPr lang="ru-RU" sz="1200" u="none" strike="noStrike" dirty="0">
                          <a:solidFill>
                            <a:srgbClr val="FFFF00"/>
                          </a:solidFill>
                          <a:effectLst/>
                          <a:hlinkClick r:id="rId2" tooltip="4. Арендатор может применить упрощенный порядок учета договоров аренды. Такой порядок допустим в отношении краткосрочной аренды и аренды малоценных объектов. Он не предполагает отражение...">
                            <a:extLst>
                              <a:ext uri="{A12FA001-AC4F-418D-AE19-62706E023703}">
                                <ahyp:hlinkClr xmlns:ahyp="http://schemas.microsoft.com/office/drawing/2018/hyperlinkcolor" val="tx"/>
                              </a:ext>
                            </a:extLst>
                          </a:hlinkClick>
                        </a:rPr>
                        <a:t>раздел «Переходные положения»</a:t>
                      </a:r>
                      <a:r>
                        <a:rPr lang="ru-RU" sz="1200" dirty="0">
                          <a:solidFill>
                            <a:srgbClr val="FFFF00"/>
                          </a:solidFill>
                          <a:effectLst/>
                        </a:rPr>
                        <a:t> </a:t>
                      </a:r>
                      <a:r>
                        <a:rPr lang="ru-RU" sz="1200" dirty="0">
                          <a:effectLst/>
                        </a:rPr>
                        <a:t>информационного сообщения Минфина от 25.01.2019 № ИС-учет-15, </a:t>
                      </a:r>
                      <a:r>
                        <a:rPr lang="ru-RU" sz="1200" u="none" strike="noStrike" dirty="0">
                          <a:solidFill>
                            <a:srgbClr val="FFFF00"/>
                          </a:solidFill>
                          <a:effectLst/>
                          <a:hlinkClick r:id="rId2">
                            <a:extLst>
                              <a:ext uri="{A12FA001-AC4F-418D-AE19-62706E023703}">
                                <ahyp:hlinkClr xmlns:ahyp="http://schemas.microsoft.com/office/drawing/2018/hyperlinkcolor" val="tx"/>
                              </a:ext>
                            </a:extLst>
                          </a:hlinkClick>
                        </a:rPr>
                        <a:t>решение 4</a:t>
                      </a:r>
                      <a:r>
                        <a:rPr lang="ru-RU" sz="1200" dirty="0">
                          <a:effectLst/>
                        </a:rPr>
                        <a:t> рекомендации Фонда «НРБУ «БМЦ» от 17.12.2018 № Р-97/2018-КпР «Первое применение ФСБУ 25/2018»</a:t>
                      </a:r>
                      <a:endParaRPr lang="ru-RU" sz="1200" dirty="0">
                        <a:effectLst/>
                        <a:latin typeface="Times New Roman" panose="02020603050405020304" pitchFamily="18" charset="0"/>
                        <a:ea typeface="Times New Roman" panose="02020603050405020304" pitchFamily="18" charset="0"/>
                      </a:endParaRPr>
                    </a:p>
                  </a:txBody>
                  <a:tcPr marL="95250" marR="95250" marT="47625" marB="47625"/>
                </a:tc>
                <a:extLst>
                  <a:ext uri="{0D108BD9-81ED-4DB2-BD59-A6C34878D82A}">
                    <a16:rowId xmlns:a16="http://schemas.microsoft.com/office/drawing/2014/main" val="10001"/>
                  </a:ext>
                </a:extLst>
              </a:tr>
              <a:tr h="924874">
                <a:tc>
                  <a:txBody>
                    <a:bodyPr/>
                    <a:lstStyle/>
                    <a:p>
                      <a:pPr algn="l">
                        <a:spcAft>
                          <a:spcPts val="0"/>
                        </a:spcAft>
                      </a:pPr>
                      <a:r>
                        <a:rPr lang="ru-RU" sz="1400" dirty="0">
                          <a:effectLst/>
                        </a:rPr>
                        <a:t>Арендаторы (лизингополучатели) и арендодатели (лизингодатели)</a:t>
                      </a:r>
                      <a:endParaRPr lang="ru-RU" sz="1400" dirty="0">
                        <a:effectLst/>
                        <a:latin typeface="Times New Roman" panose="02020603050405020304" pitchFamily="18" charset="0"/>
                        <a:ea typeface="Times New Roman" panose="02020603050405020304" pitchFamily="18" charset="0"/>
                      </a:endParaRPr>
                    </a:p>
                  </a:txBody>
                  <a:tcPr marL="95250" marR="95250" marT="47625" marB="47625"/>
                </a:tc>
                <a:tc>
                  <a:txBody>
                    <a:bodyPr/>
                    <a:lstStyle/>
                    <a:p>
                      <a:pPr algn="just"/>
                      <a:r>
                        <a:rPr lang="ru-RU" sz="1200" dirty="0">
                          <a:effectLst/>
                        </a:rPr>
                        <a:t>Договору, исполнение которого началось до 2022 года, если организация вправе применять </a:t>
                      </a:r>
                      <a:r>
                        <a:rPr lang="ru-RU" sz="1200" u="none" strike="noStrike" dirty="0">
                          <a:solidFill>
                            <a:srgbClr val="FFFF00"/>
                          </a:solidFill>
                          <a:effectLst/>
                          <a:hlinkClick r:id="rId2">
                            <a:extLst>
                              <a:ext uri="{A12FA001-AC4F-418D-AE19-62706E023703}">
                                <ahyp:hlinkClr xmlns:ahyp="http://schemas.microsoft.com/office/drawing/2018/hyperlinkcolor" val="tx"/>
                              </a:ext>
                            </a:extLst>
                          </a:hlinkClick>
                        </a:rPr>
                        <a:t>упрощенные способы бухучета</a:t>
                      </a:r>
                      <a:r>
                        <a:rPr lang="ru-RU" sz="1200" u="none" strike="noStrike" dirty="0">
                          <a:solidFill>
                            <a:schemeClr val="tx1"/>
                          </a:solidFill>
                          <a:effectLst/>
                        </a:rPr>
                        <a:t>.</a:t>
                      </a:r>
                      <a:endParaRPr lang="ru-RU" sz="1200" dirty="0">
                        <a:solidFill>
                          <a:srgbClr val="FFFF00"/>
                        </a:solidFill>
                        <a:effectLst/>
                      </a:endParaRPr>
                    </a:p>
                    <a:p>
                      <a:pPr algn="just"/>
                      <a:r>
                        <a:rPr lang="ru-RU" sz="1200" dirty="0">
                          <a:effectLst/>
                        </a:rPr>
                        <a:t>Основание: </a:t>
                      </a:r>
                      <a:r>
                        <a:rPr lang="ru-RU" sz="1200" u="none" strike="noStrike" dirty="0">
                          <a:solidFill>
                            <a:srgbClr val="FFFF00"/>
                          </a:solidFill>
                          <a:effectLst/>
                          <a:hlinkClick r:id="rId2">
                            <a:extLst>
                              <a:ext uri="{A12FA001-AC4F-418D-AE19-62706E023703}">
                                <ahyp:hlinkClr xmlns:ahyp="http://schemas.microsoft.com/office/drawing/2018/hyperlinkcolor" val="tx"/>
                              </a:ext>
                            </a:extLst>
                          </a:hlinkClick>
                        </a:rPr>
                        <a:t>пункт 52 ФСБУ 25/2018</a:t>
                      </a:r>
                      <a:r>
                        <a:rPr lang="ru-RU" sz="1200" dirty="0">
                          <a:solidFill>
                            <a:srgbClr val="FFFF00"/>
                          </a:solidFill>
                          <a:effectLst/>
                        </a:rPr>
                        <a:t>, </a:t>
                      </a:r>
                      <a:r>
                        <a:rPr lang="ru-RU" sz="1200" u="none" strike="noStrike" dirty="0">
                          <a:solidFill>
                            <a:srgbClr val="FFFF00"/>
                          </a:solidFill>
                          <a:effectLst/>
                          <a:hlinkClick r:id="rId2" tooltip="4. Арендатор может применить упрощенный порядок учета договоров аренды. Такой порядок допустим в отношении краткосрочной аренды и аренды малоценных объектов. Он не предполагает отражение...">
                            <a:extLst>
                              <a:ext uri="{A12FA001-AC4F-418D-AE19-62706E023703}">
                                <ahyp:hlinkClr xmlns:ahyp="http://schemas.microsoft.com/office/drawing/2018/hyperlinkcolor" val="tx"/>
                              </a:ext>
                            </a:extLst>
                          </a:hlinkClick>
                        </a:rPr>
                        <a:t>раздел «Переходные положения»</a:t>
                      </a:r>
                      <a:r>
                        <a:rPr lang="ru-RU" sz="1200" dirty="0">
                          <a:solidFill>
                            <a:srgbClr val="FFFF00"/>
                          </a:solidFill>
                          <a:effectLst/>
                        </a:rPr>
                        <a:t> </a:t>
                      </a:r>
                      <a:r>
                        <a:rPr lang="ru-RU" sz="1200" dirty="0">
                          <a:effectLst/>
                        </a:rPr>
                        <a:t>информационного сообщения Минфина от 25.01.2019 № ИС-учет-15</a:t>
                      </a:r>
                      <a:endParaRPr lang="ru-RU" sz="1200" dirty="0">
                        <a:effectLst/>
                        <a:latin typeface="Times New Roman" panose="02020603050405020304" pitchFamily="18" charset="0"/>
                        <a:ea typeface="Times New Roman" panose="02020603050405020304" pitchFamily="18" charset="0"/>
                      </a:endParaRPr>
                    </a:p>
                  </a:txBody>
                  <a:tcPr marL="95250" marR="95250" marT="47625" marB="47625"/>
                </a:tc>
                <a:extLst>
                  <a:ext uri="{0D108BD9-81ED-4DB2-BD59-A6C34878D82A}">
                    <a16:rowId xmlns:a16="http://schemas.microsoft.com/office/drawing/2014/main" val="10002"/>
                  </a:ext>
                </a:extLst>
              </a:tr>
              <a:tr h="1375505">
                <a:tc>
                  <a:txBody>
                    <a:bodyPr/>
                    <a:lstStyle/>
                    <a:p>
                      <a:pPr algn="just">
                        <a:spcAft>
                          <a:spcPts val="0"/>
                        </a:spcAft>
                      </a:pPr>
                      <a:r>
                        <a:rPr lang="ru-RU" sz="1400" dirty="0">
                          <a:effectLst/>
                        </a:rPr>
                        <a:t>Арендаторы (лизингополучатели)</a:t>
                      </a:r>
                      <a:endParaRPr lang="ru-RU" sz="1400" dirty="0">
                        <a:effectLst/>
                        <a:latin typeface="Times New Roman" panose="02020603050405020304" pitchFamily="18" charset="0"/>
                        <a:ea typeface="Times New Roman" panose="02020603050405020304" pitchFamily="18" charset="0"/>
                      </a:endParaRPr>
                    </a:p>
                  </a:txBody>
                  <a:tcPr marL="95250" marR="95250" marT="47625" marB="47625"/>
                </a:tc>
                <a:tc>
                  <a:txBody>
                    <a:bodyPr/>
                    <a:lstStyle/>
                    <a:p>
                      <a:pPr algn="just"/>
                      <a:r>
                        <a:rPr lang="ru-RU" sz="1200" dirty="0">
                          <a:effectLst/>
                        </a:rPr>
                        <a:t>Договору, по которому можно не отражать в бухучете ППА и обязательство по аренде, то есть применять </a:t>
                      </a:r>
                      <a:r>
                        <a:rPr lang="ru-RU" sz="1200" u="none" strike="noStrike" dirty="0">
                          <a:solidFill>
                            <a:srgbClr val="FFFF00"/>
                          </a:solidFill>
                          <a:effectLst/>
                          <a:hlinkClick r:id="rId2">
                            <a:extLst>
                              <a:ext uri="{A12FA001-AC4F-418D-AE19-62706E023703}">
                                <ahyp:hlinkClr xmlns:ahyp="http://schemas.microsoft.com/office/drawing/2018/hyperlinkcolor" val="tx"/>
                              </a:ext>
                            </a:extLst>
                          </a:hlinkClick>
                        </a:rPr>
                        <a:t>упрощенный порядок учета аренды по ФСБУ 25/2018</a:t>
                      </a:r>
                      <a:r>
                        <a:rPr lang="ru-RU" sz="1200" dirty="0">
                          <a:effectLst/>
                        </a:rPr>
                        <a:t>.</a:t>
                      </a:r>
                    </a:p>
                    <a:p>
                      <a:pPr algn="just"/>
                      <a:r>
                        <a:rPr lang="ru-RU" sz="1200" dirty="0">
                          <a:effectLst/>
                        </a:rPr>
                        <a:t>Основание: пункты </a:t>
                      </a:r>
                      <a:r>
                        <a:rPr lang="ru-RU" sz="1200" u="none" strike="noStrike" dirty="0">
                          <a:solidFill>
                            <a:srgbClr val="FFFF00"/>
                          </a:solidFill>
                          <a:effectLst/>
                          <a:hlinkClick r:id="rId2">
                            <a:extLst>
                              <a:ext uri="{A12FA001-AC4F-418D-AE19-62706E023703}">
                                <ahyp:hlinkClr xmlns:ahyp="http://schemas.microsoft.com/office/drawing/2018/hyperlinkcolor" val="tx"/>
                              </a:ext>
                            </a:extLst>
                          </a:hlinkClick>
                        </a:rPr>
                        <a:t>11</a:t>
                      </a:r>
                      <a:r>
                        <a:rPr lang="ru-RU" sz="1200" dirty="0">
                          <a:solidFill>
                            <a:srgbClr val="FFFF00"/>
                          </a:solidFill>
                          <a:effectLst/>
                        </a:rPr>
                        <a:t> </a:t>
                      </a:r>
                      <a:r>
                        <a:rPr lang="ru-RU" sz="1200" dirty="0">
                          <a:effectLst/>
                        </a:rPr>
                        <a:t>и </a:t>
                      </a:r>
                      <a:r>
                        <a:rPr lang="ru-RU" sz="1200" u="none" strike="noStrike" dirty="0">
                          <a:solidFill>
                            <a:srgbClr val="FFFF00"/>
                          </a:solidFill>
                          <a:effectLst/>
                          <a:hlinkClick r:id="rId2">
                            <a:extLst>
                              <a:ext uri="{A12FA001-AC4F-418D-AE19-62706E023703}">
                                <ahyp:hlinkClr xmlns:ahyp="http://schemas.microsoft.com/office/drawing/2018/hyperlinkcolor" val="tx"/>
                              </a:ext>
                            </a:extLst>
                          </a:hlinkClick>
                        </a:rPr>
                        <a:t>12</a:t>
                      </a:r>
                      <a:r>
                        <a:rPr lang="ru-RU" sz="1200" dirty="0">
                          <a:solidFill>
                            <a:srgbClr val="FFFF00"/>
                          </a:solidFill>
                          <a:effectLst/>
                        </a:rPr>
                        <a:t> </a:t>
                      </a:r>
                      <a:r>
                        <a:rPr lang="ru-RU" sz="1200" dirty="0">
                          <a:effectLst/>
                        </a:rPr>
                        <a:t>ФСБУ 25/2018, </a:t>
                      </a:r>
                      <a:r>
                        <a:rPr lang="ru-RU" sz="1200" u="none" strike="noStrike" dirty="0">
                          <a:solidFill>
                            <a:srgbClr val="FFFF00"/>
                          </a:solidFill>
                          <a:effectLst/>
                          <a:hlinkClick r:id="rId2" tooltip="4. Арендатор может применить упрощенный порядок учета договоров аренды. Такой порядок допустим в отношении краткосрочной аренды и аренды малоценных объектов. Он не предполагает отражение...">
                            <a:extLst>
                              <a:ext uri="{A12FA001-AC4F-418D-AE19-62706E023703}">
                                <ahyp:hlinkClr xmlns:ahyp="http://schemas.microsoft.com/office/drawing/2018/hyperlinkcolor" val="tx"/>
                              </a:ext>
                            </a:extLst>
                          </a:hlinkClick>
                        </a:rPr>
                        <a:t>пункт 4 «Основные новации»</a:t>
                      </a:r>
                      <a:r>
                        <a:rPr lang="ru-RU" sz="1200" dirty="0">
                          <a:effectLst/>
                        </a:rPr>
                        <a:t> информационного сообщения Минфина от 25.01.2019 № ИС-учет-15, </a:t>
                      </a:r>
                      <a:r>
                        <a:rPr lang="ru-RU" sz="1200" u="none" strike="noStrike" dirty="0">
                          <a:solidFill>
                            <a:srgbClr val="FFFF00"/>
                          </a:solidFill>
                          <a:effectLst/>
                          <a:hlinkClick r:id="rId2">
                            <a:extLst>
                              <a:ext uri="{A12FA001-AC4F-418D-AE19-62706E023703}">
                                <ahyp:hlinkClr xmlns:ahyp="http://schemas.microsoft.com/office/drawing/2018/hyperlinkcolor" val="tx"/>
                              </a:ext>
                            </a:extLst>
                          </a:hlinkClick>
                        </a:rPr>
                        <a:t>решение 5</a:t>
                      </a:r>
                      <a:r>
                        <a:rPr lang="ru-RU" sz="1200" dirty="0">
                          <a:solidFill>
                            <a:srgbClr val="FFFF00"/>
                          </a:solidFill>
                          <a:effectLst/>
                        </a:rPr>
                        <a:t> </a:t>
                      </a:r>
                      <a:r>
                        <a:rPr lang="ru-RU" sz="1200" dirty="0">
                          <a:effectLst/>
                        </a:rPr>
                        <a:t>рекомендации Фонда «НРБУ "БМЦ"» от 17.12.2018 № Р-97/2018-КпР «Первое применение ФСБУ 25/2018»</a:t>
                      </a:r>
                      <a:endParaRPr lang="ru-RU" sz="1200" dirty="0">
                        <a:effectLst/>
                        <a:latin typeface="Times New Roman" panose="02020603050405020304" pitchFamily="18" charset="0"/>
                        <a:ea typeface="Times New Roman" panose="02020603050405020304" pitchFamily="18" charset="0"/>
                      </a:endParaRPr>
                    </a:p>
                  </a:txBody>
                  <a:tcPr marL="95250" marR="95250" marT="47625" marB="47625"/>
                </a:tc>
                <a:extLst>
                  <a:ext uri="{0D108BD9-81ED-4DB2-BD59-A6C34878D82A}">
                    <a16:rowId xmlns:a16="http://schemas.microsoft.com/office/drawing/2014/main" val="10003"/>
                  </a:ext>
                </a:extLst>
              </a:tr>
              <a:tr h="1115273">
                <a:tc>
                  <a:txBody>
                    <a:bodyPr/>
                    <a:lstStyle/>
                    <a:p>
                      <a:pPr algn="just">
                        <a:spcAft>
                          <a:spcPts val="0"/>
                        </a:spcAft>
                      </a:pPr>
                      <a:r>
                        <a:rPr lang="ru-RU" sz="1400" dirty="0">
                          <a:effectLst/>
                        </a:rPr>
                        <a:t>Арендодатели (лизингодатели)</a:t>
                      </a:r>
                      <a:endParaRPr lang="ru-RU" sz="1400" dirty="0">
                        <a:effectLst/>
                        <a:latin typeface="Times New Roman" panose="02020603050405020304" pitchFamily="18" charset="0"/>
                        <a:ea typeface="Times New Roman" panose="02020603050405020304" pitchFamily="18" charset="0"/>
                      </a:endParaRPr>
                    </a:p>
                  </a:txBody>
                  <a:tcPr marL="57150" marR="57150" marT="57150" marB="57150"/>
                </a:tc>
                <a:tc>
                  <a:txBody>
                    <a:bodyPr/>
                    <a:lstStyle/>
                    <a:p>
                      <a:pPr algn="just"/>
                      <a:r>
                        <a:rPr lang="ru-RU" sz="1200" dirty="0">
                          <a:effectLst/>
                        </a:rPr>
                        <a:t>Договору операционной аренды, за исключением изменения оценочных значений.</a:t>
                      </a:r>
                    </a:p>
                    <a:p>
                      <a:pPr algn="just"/>
                      <a:r>
                        <a:rPr lang="ru-RU" sz="1200" dirty="0">
                          <a:effectLst/>
                        </a:rPr>
                        <a:t>Основание: </a:t>
                      </a:r>
                      <a:r>
                        <a:rPr lang="ru-RU" sz="1200" u="none" strike="noStrike" dirty="0">
                          <a:solidFill>
                            <a:srgbClr val="FFFF00"/>
                          </a:solidFill>
                          <a:effectLst/>
                          <a:hlinkClick r:id="rId2">
                            <a:extLst>
                              <a:ext uri="{A12FA001-AC4F-418D-AE19-62706E023703}">
                                <ahyp:hlinkClr xmlns:ahyp="http://schemas.microsoft.com/office/drawing/2018/hyperlinkcolor" val="tx"/>
                              </a:ext>
                            </a:extLst>
                          </a:hlinkClick>
                        </a:rPr>
                        <a:t>пункт 41 ФСБУ 25/2018</a:t>
                      </a:r>
                      <a:r>
                        <a:rPr lang="ru-RU" sz="1200" dirty="0">
                          <a:effectLst/>
                        </a:rPr>
                        <a:t>, </a:t>
                      </a:r>
                      <a:r>
                        <a:rPr lang="ru-RU" sz="1200" u="none" strike="noStrike" dirty="0">
                          <a:solidFill>
                            <a:srgbClr val="FFFF00"/>
                          </a:solidFill>
                          <a:effectLst/>
                          <a:hlinkClick r:id="rId2" tooltip="4. Арендатор может применить упрощенный порядок учета договоров аренды. Такой порядок допустим в отношении краткосрочной аренды и аренды малоценных объектов. Он не предполагает отражение...">
                            <a:extLst>
                              <a:ext uri="{A12FA001-AC4F-418D-AE19-62706E023703}">
                                <ahyp:hlinkClr xmlns:ahyp="http://schemas.microsoft.com/office/drawing/2018/hyperlinkcolor" val="tx"/>
                              </a:ext>
                            </a:extLst>
                          </a:hlinkClick>
                        </a:rPr>
                        <a:t>п. 5 «Основные новации»</a:t>
                      </a:r>
                      <a:r>
                        <a:rPr lang="ru-RU" sz="1200" dirty="0">
                          <a:solidFill>
                            <a:srgbClr val="FFFF00"/>
                          </a:solidFill>
                          <a:effectLst/>
                        </a:rPr>
                        <a:t> </a:t>
                      </a:r>
                      <a:r>
                        <a:rPr lang="ru-RU" sz="1200" dirty="0">
                          <a:effectLst/>
                        </a:rPr>
                        <a:t>информационного сообщения Минфина от 25.01.2019 № ИС-учет-15, </a:t>
                      </a:r>
                      <a:r>
                        <a:rPr lang="ru-RU" sz="1200" u="none" strike="noStrike" dirty="0">
                          <a:solidFill>
                            <a:srgbClr val="FFFF00"/>
                          </a:solidFill>
                          <a:effectLst/>
                          <a:hlinkClick r:id="rId2">
                            <a:extLst>
                              <a:ext uri="{A12FA001-AC4F-418D-AE19-62706E023703}">
                                <ahyp:hlinkClr xmlns:ahyp="http://schemas.microsoft.com/office/drawing/2018/hyperlinkcolor" val="tx"/>
                              </a:ext>
                            </a:extLst>
                          </a:hlinkClick>
                        </a:rPr>
                        <a:t>решение 6</a:t>
                      </a:r>
                      <a:r>
                        <a:rPr lang="ru-RU" sz="1200" dirty="0">
                          <a:effectLst/>
                        </a:rPr>
                        <a:t> рекомендации Фонда «НРБУ "БМЦ"» от 17.12.2018 № Р-97/2018-КпР «Первое применение ФСБУ 25/2018»</a:t>
                      </a:r>
                      <a:endParaRPr lang="ru-RU" sz="1200" dirty="0">
                        <a:effectLst/>
                        <a:latin typeface="Times New Roman" panose="02020603050405020304" pitchFamily="18" charset="0"/>
                        <a:ea typeface="Times New Roman" panose="02020603050405020304" pitchFamily="18" charset="0"/>
                      </a:endParaRPr>
                    </a:p>
                  </a:txBody>
                  <a:tcPr marL="57150" marR="57150" marT="57150" marB="57150"/>
                </a:tc>
                <a:extLst>
                  <a:ext uri="{0D108BD9-81ED-4DB2-BD59-A6C34878D82A}">
                    <a16:rowId xmlns:a16="http://schemas.microsoft.com/office/drawing/2014/main" val="10004"/>
                  </a:ext>
                </a:extLst>
              </a:tr>
            </a:tbl>
          </a:graphicData>
        </a:graphic>
      </p:graphicFrame>
      <p:sp>
        <p:nvSpPr>
          <p:cNvPr id="5" name="Rectangle 1"/>
          <p:cNvSpPr>
            <a:spLocks noChangeArrowheads="1"/>
          </p:cNvSpPr>
          <p:nvPr/>
        </p:nvSpPr>
        <p:spPr bwMode="auto">
          <a:xfrm>
            <a:off x="-119742" y="-6531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Tree>
    <p:extLst>
      <p:ext uri="{BB962C8B-B14F-4D97-AF65-F5344CB8AC3E}">
        <p14:creationId xmlns:p14="http://schemas.microsoft.com/office/powerpoint/2010/main" val="406975937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Прямоугольник 1"/>
          <p:cNvSpPr/>
          <p:nvPr/>
        </p:nvSpPr>
        <p:spPr>
          <a:xfrm>
            <a:off x="210552" y="681790"/>
            <a:ext cx="11770895" cy="4524315"/>
          </a:xfrm>
          <a:prstGeom prst="rect">
            <a:avLst/>
          </a:prstGeom>
        </p:spPr>
        <p:txBody>
          <a:bodyPr wrap="square">
            <a:spAutoFit/>
          </a:bodyPr>
          <a:lstStyle/>
          <a:p>
            <a:pPr algn="just"/>
            <a:r>
              <a:rPr lang="ru-RU" sz="2400" b="1" dirty="0"/>
              <a:t>П = Н1 / (1 + r)1 + Н2 / (1 + r)2 + ... + </a:t>
            </a:r>
            <a:r>
              <a:rPr lang="ru-RU" sz="2400" b="1" dirty="0" err="1"/>
              <a:t>Нt</a:t>
            </a:r>
            <a:r>
              <a:rPr lang="ru-RU" sz="2400" b="1" dirty="0"/>
              <a:t> / (1 + r)t.</a:t>
            </a:r>
          </a:p>
          <a:p>
            <a:pPr algn="just"/>
            <a:endParaRPr lang="ru-RU" sz="2400" b="1" dirty="0"/>
          </a:p>
          <a:p>
            <a:pPr algn="just"/>
            <a:r>
              <a:rPr lang="ru-RU" sz="2400" dirty="0"/>
              <a:t>В случае если договором лизинга предусмотрены повторяющиеся через равный промежуток времени лизинговые платежи в одинаковой сумме (аннуитеты), используют формулу (Рекомендация Р-65/2015-КпР "Ставка дисконтирования"):</a:t>
            </a:r>
          </a:p>
          <a:p>
            <a:pPr algn="just"/>
            <a:endParaRPr lang="ru-RU" sz="2400" dirty="0"/>
          </a:p>
          <a:p>
            <a:pPr algn="just"/>
            <a:r>
              <a:rPr lang="ru-RU" sz="2400" b="1" dirty="0"/>
              <a:t>П = Н х (1 - 1 / (1 + r)n ) / r , где</a:t>
            </a:r>
          </a:p>
          <a:p>
            <a:pPr algn="just"/>
            <a:endParaRPr lang="ru-RU" sz="2400" dirty="0"/>
          </a:p>
          <a:p>
            <a:pPr algn="just"/>
            <a:r>
              <a:rPr lang="ru-RU" sz="2400" dirty="0"/>
              <a:t>П - приведенная валовая стоимость инвестиции;</a:t>
            </a:r>
          </a:p>
          <a:p>
            <a:pPr algn="just"/>
            <a:r>
              <a:rPr lang="ru-RU" sz="2400" dirty="0"/>
              <a:t>Н - номинальная величина каждого лизингового платежа без НДС;</a:t>
            </a:r>
          </a:p>
          <a:p>
            <a:pPr algn="just"/>
            <a:r>
              <a:rPr lang="ru-RU" sz="2400" dirty="0"/>
              <a:t>r - ставка дисконтирования за период;</a:t>
            </a:r>
          </a:p>
          <a:p>
            <a:pPr algn="just"/>
            <a:r>
              <a:rPr lang="ru-RU" sz="2400" dirty="0"/>
              <a:t>n - количество лизинговых платежей.</a:t>
            </a:r>
          </a:p>
        </p:txBody>
      </p:sp>
    </p:spTree>
    <p:extLst>
      <p:ext uri="{BB962C8B-B14F-4D97-AF65-F5344CB8AC3E}">
        <p14:creationId xmlns:p14="http://schemas.microsoft.com/office/powerpoint/2010/main" val="233650872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Прямоугольник 1"/>
          <p:cNvSpPr/>
          <p:nvPr/>
        </p:nvSpPr>
        <p:spPr>
          <a:xfrm>
            <a:off x="231464" y="860545"/>
            <a:ext cx="11729071" cy="4832092"/>
          </a:xfrm>
          <a:prstGeom prst="rect">
            <a:avLst/>
          </a:prstGeom>
        </p:spPr>
        <p:txBody>
          <a:bodyPr wrap="square">
            <a:spAutoFit/>
          </a:bodyPr>
          <a:lstStyle/>
          <a:p>
            <a:pPr algn="just">
              <a:spcBef>
                <a:spcPts val="600"/>
              </a:spcBef>
              <a:spcAft>
                <a:spcPts val="600"/>
              </a:spcAft>
            </a:pPr>
            <a:r>
              <a:rPr lang="ru-RU" dirty="0"/>
              <a:t>	</a:t>
            </a:r>
            <a:r>
              <a:rPr lang="ru-RU" sz="2400" dirty="0"/>
              <a:t>Стоимость приобретенного у поставщика и переданного лизингополучателю предмета лизинга за вычетом НДС и полученных авансовых платежей отражайте по дебету счета 76 и кредиту счета 60 "Расчеты с поставщиками и подрядчиками". Если вы приобрели предмет лизинга на нерыночных условиях и определили чистую стоимость инвестиции путем дисконтирования ее валовой стоимости, то возникшую из-за этого на счете 60 разницу признайте прочим доходом или расходом (п. 34 ФСБУ 25/2018, п. п. 4, 7 ПБУ 9/99 "Доходы организации", п. п. 4, 11 ПБУ 10/99 "Расходы организации").</a:t>
            </a:r>
          </a:p>
          <a:p>
            <a:pPr algn="just">
              <a:spcBef>
                <a:spcPts val="600"/>
              </a:spcBef>
              <a:spcAft>
                <a:spcPts val="600"/>
              </a:spcAft>
            </a:pPr>
            <a:r>
              <a:rPr lang="ru-RU" sz="2400" dirty="0"/>
              <a:t>	Связанные с договором лизинга затраты, например,  расходы на транспортировку предмета лизинга, включайте в чистую стоимость инвестиции в аренду на дату осуществления (п. 34 ФСБУ 25/2018).</a:t>
            </a:r>
          </a:p>
          <a:p>
            <a:pPr algn="just">
              <a:spcBef>
                <a:spcPts val="600"/>
              </a:spcBef>
              <a:spcAft>
                <a:spcPts val="600"/>
              </a:spcAft>
            </a:pPr>
            <a:r>
              <a:rPr lang="ru-RU" sz="2400" dirty="0"/>
              <a:t>Сделайте следующие записи:</a:t>
            </a:r>
            <a:endParaRPr lang="ru-RU" dirty="0"/>
          </a:p>
        </p:txBody>
      </p:sp>
    </p:spTree>
    <p:extLst>
      <p:ext uri="{BB962C8B-B14F-4D97-AF65-F5344CB8AC3E}">
        <p14:creationId xmlns:p14="http://schemas.microsoft.com/office/powerpoint/2010/main" val="179297455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Объект 1"/>
          <p:cNvGraphicFramePr>
            <a:graphicFrameLocks noChangeAspect="1"/>
          </p:cNvGraphicFramePr>
          <p:nvPr>
            <p:extLst>
              <p:ext uri="{D42A27DB-BD31-4B8C-83A1-F6EECF244321}">
                <p14:modId xmlns:p14="http://schemas.microsoft.com/office/powerpoint/2010/main" val="1288207350"/>
              </p:ext>
            </p:extLst>
          </p:nvPr>
        </p:nvGraphicFramePr>
        <p:xfrm>
          <a:off x="2261937" y="88601"/>
          <a:ext cx="7818234" cy="6685178"/>
        </p:xfrm>
        <a:graphic>
          <a:graphicData uri="http://schemas.openxmlformats.org/presentationml/2006/ole">
            <mc:AlternateContent xmlns:mc="http://schemas.openxmlformats.org/markup-compatibility/2006">
              <mc:Choice xmlns:v="urn:schemas-microsoft-com:vml" Requires="v">
                <p:oleObj spid="_x0000_s2088" name="Документ" r:id="rId3" imgW="5975649" imgH="6151526" progId="Word.Document.12">
                  <p:embed/>
                </p:oleObj>
              </mc:Choice>
              <mc:Fallback>
                <p:oleObj name="Документ" r:id="rId3" imgW="5975649" imgH="6151526" progId="Word.Document.12">
                  <p:embed/>
                  <p:pic>
                    <p:nvPicPr>
                      <p:cNvPr id="0" name="Picture 2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61937" y="88601"/>
                        <a:ext cx="7818234" cy="6685178"/>
                      </a:xfrm>
                      <a:prstGeom prst="rect">
                        <a:avLst/>
                      </a:prstGeom>
                      <a:noFill/>
                      <a:ln>
                        <a:solidFill>
                          <a:schemeClr val="tx1"/>
                        </a:solidFill>
                      </a:ln>
                    </p:spPr>
                  </p:pic>
                </p:oleObj>
              </mc:Fallback>
            </mc:AlternateContent>
          </a:graphicData>
        </a:graphic>
      </p:graphicFrame>
    </p:spTree>
    <p:extLst>
      <p:ext uri="{BB962C8B-B14F-4D97-AF65-F5344CB8AC3E}">
        <p14:creationId xmlns:p14="http://schemas.microsoft.com/office/powerpoint/2010/main" val="241805307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199" y="288777"/>
            <a:ext cx="10904621" cy="679903"/>
          </a:xfrm>
        </p:spPr>
        <p:txBody>
          <a:bodyPr>
            <a:normAutofit fontScale="90000"/>
          </a:bodyPr>
          <a:lstStyle/>
          <a:p>
            <a:pPr algn="ctr"/>
            <a:r>
              <a:rPr lang="ru-RU" sz="3600" b="1" dirty="0"/>
              <a:t>Как учитывать операции по договору лизинга, которым предусмотрена уплата авансовых платежей</a:t>
            </a:r>
          </a:p>
        </p:txBody>
      </p:sp>
      <p:sp>
        <p:nvSpPr>
          <p:cNvPr id="3" name="Объект 2"/>
          <p:cNvSpPr>
            <a:spLocks noGrp="1"/>
          </p:cNvSpPr>
          <p:nvPr>
            <p:ph idx="1"/>
          </p:nvPr>
        </p:nvSpPr>
        <p:spPr>
          <a:xfrm>
            <a:off x="148390" y="1045030"/>
            <a:ext cx="11931315" cy="1096592"/>
          </a:xfrm>
        </p:spPr>
        <p:txBody>
          <a:bodyPr/>
          <a:lstStyle/>
          <a:p>
            <a:pPr marL="0" indent="0" algn="just">
              <a:buNone/>
            </a:pPr>
            <a:r>
              <a:rPr lang="ru-RU" sz="1800" dirty="0"/>
              <a:t>В бухгалтерском учете авансовые платежи, полученные по договору лизинга, не включайте в чистую стоимость инвестиции в аренду (п. 6 Рекомендации Р-65/2015-КпР "Ставка дисконтирования").</a:t>
            </a:r>
          </a:p>
          <a:p>
            <a:pPr marL="0" indent="0" algn="just">
              <a:buNone/>
            </a:pPr>
            <a:r>
              <a:rPr lang="ru-RU" sz="1800" dirty="0"/>
              <a:t>Сделайте бухгалтерские записи, связанные с получением аванса:</a:t>
            </a:r>
          </a:p>
          <a:p>
            <a:pPr marL="0" indent="0">
              <a:buNone/>
            </a:pPr>
            <a:endParaRPr lang="ru-RU" dirty="0"/>
          </a:p>
        </p:txBody>
      </p:sp>
      <p:graphicFrame>
        <p:nvGraphicFramePr>
          <p:cNvPr id="4" name="Таблица 3"/>
          <p:cNvGraphicFramePr>
            <a:graphicFrameLocks noGrp="1"/>
          </p:cNvGraphicFramePr>
          <p:nvPr>
            <p:extLst>
              <p:ext uri="{D42A27DB-BD31-4B8C-83A1-F6EECF244321}">
                <p14:modId xmlns:p14="http://schemas.microsoft.com/office/powerpoint/2010/main" val="3918341715"/>
              </p:ext>
            </p:extLst>
          </p:nvPr>
        </p:nvGraphicFramePr>
        <p:xfrm>
          <a:off x="782052" y="2141622"/>
          <a:ext cx="10627895" cy="4648057"/>
        </p:xfrm>
        <a:graphic>
          <a:graphicData uri="http://schemas.openxmlformats.org/drawingml/2006/table">
            <a:tbl>
              <a:tblPr/>
              <a:tblGrid>
                <a:gridCol w="6650793">
                  <a:extLst>
                    <a:ext uri="{9D8B030D-6E8A-4147-A177-3AD203B41FA5}">
                      <a16:colId xmlns:a16="http://schemas.microsoft.com/office/drawing/2014/main" val="20000"/>
                    </a:ext>
                  </a:extLst>
                </a:gridCol>
                <a:gridCol w="1988551">
                  <a:extLst>
                    <a:ext uri="{9D8B030D-6E8A-4147-A177-3AD203B41FA5}">
                      <a16:colId xmlns:a16="http://schemas.microsoft.com/office/drawing/2014/main" val="20001"/>
                    </a:ext>
                  </a:extLst>
                </a:gridCol>
                <a:gridCol w="1988551">
                  <a:extLst>
                    <a:ext uri="{9D8B030D-6E8A-4147-A177-3AD203B41FA5}">
                      <a16:colId xmlns:a16="http://schemas.microsoft.com/office/drawing/2014/main" val="20002"/>
                    </a:ext>
                  </a:extLst>
                </a:gridCol>
              </a:tblGrid>
              <a:tr h="280891">
                <a:tc>
                  <a:txBody>
                    <a:bodyPr/>
                    <a:lstStyle/>
                    <a:p>
                      <a:pPr algn="ctr">
                        <a:lnSpc>
                          <a:spcPct val="107000"/>
                        </a:lnSpc>
                        <a:spcAft>
                          <a:spcPts val="0"/>
                        </a:spcAft>
                      </a:pPr>
                      <a:r>
                        <a:rPr lang="ru-RU" sz="1600" dirty="0">
                          <a:effectLst/>
                          <a:latin typeface="Calibri" panose="020F0502020204030204" pitchFamily="34" charset="0"/>
                          <a:ea typeface="Times New Roman" panose="02020603050405020304" pitchFamily="18" charset="0"/>
                          <a:cs typeface="Calibri" panose="020F0502020204030204" pitchFamily="34" charset="0"/>
                        </a:rPr>
                        <a:t>Содержание операций</a:t>
                      </a:r>
                    </a:p>
                  </a:txBody>
                  <a:tcPr marL="39370" marR="39370" marT="64770" marB="647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600">
                          <a:effectLst/>
                          <a:latin typeface="Calibri" panose="020F0502020204030204" pitchFamily="34" charset="0"/>
                          <a:ea typeface="Times New Roman" panose="02020603050405020304" pitchFamily="18" charset="0"/>
                          <a:cs typeface="Calibri" panose="020F0502020204030204" pitchFamily="34" charset="0"/>
                        </a:rPr>
                        <a:t>Дебет</a:t>
                      </a:r>
                    </a:p>
                  </a:txBody>
                  <a:tcPr marL="39370" marR="39370" marT="64770" marB="647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600">
                          <a:effectLst/>
                          <a:latin typeface="Calibri" panose="020F0502020204030204" pitchFamily="34" charset="0"/>
                          <a:ea typeface="Times New Roman" panose="02020603050405020304" pitchFamily="18" charset="0"/>
                          <a:cs typeface="Calibri" panose="020F0502020204030204" pitchFamily="34" charset="0"/>
                        </a:rPr>
                        <a:t>Кредит</a:t>
                      </a:r>
                    </a:p>
                  </a:txBody>
                  <a:tcPr marL="39370" marR="39370" marT="64770" marB="647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63124">
                <a:tc gridSpan="3">
                  <a:txBody>
                    <a:bodyPr/>
                    <a:lstStyle/>
                    <a:p>
                      <a:pPr algn="ctr">
                        <a:lnSpc>
                          <a:spcPct val="107000"/>
                        </a:lnSpc>
                        <a:spcAft>
                          <a:spcPts val="0"/>
                        </a:spcAft>
                      </a:pPr>
                      <a:r>
                        <a:rPr lang="ru-RU" sz="1600" dirty="0">
                          <a:effectLst/>
                          <a:latin typeface="Calibri" panose="020F0502020204030204" pitchFamily="34" charset="0"/>
                          <a:ea typeface="Times New Roman" panose="02020603050405020304" pitchFamily="18" charset="0"/>
                          <a:cs typeface="Calibri" panose="020F0502020204030204" pitchFamily="34" charset="0"/>
                        </a:rPr>
                        <a:t>На дату получения аванса от лизингополучателя</a:t>
                      </a:r>
                    </a:p>
                  </a:txBody>
                  <a:tcPr marL="39370" marR="39370" marT="64770" marB="647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1"/>
                  </a:ext>
                </a:extLst>
              </a:tr>
              <a:tr h="668093">
                <a:tc>
                  <a:txBody>
                    <a:bodyPr/>
                    <a:lstStyle/>
                    <a:p>
                      <a:pPr>
                        <a:lnSpc>
                          <a:spcPct val="107000"/>
                        </a:lnSpc>
                        <a:spcAft>
                          <a:spcPts val="0"/>
                        </a:spcAft>
                      </a:pPr>
                      <a:r>
                        <a:rPr lang="ru-RU" sz="18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Получен авансовый платеж по договору лизинга от лизингополучателя (без НДС)</a:t>
                      </a:r>
                    </a:p>
                  </a:txBody>
                  <a:tcPr marL="39370" marR="39370" marT="64770" marB="647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800" u="none" strike="noStrike">
                          <a:solidFill>
                            <a:schemeClr val="tx1"/>
                          </a:solidFill>
                          <a:effectLst/>
                          <a:latin typeface="Calibri" panose="020F0502020204030204" pitchFamily="34" charset="0"/>
                          <a:ea typeface="Times New Roman" panose="02020603050405020304" pitchFamily="18" charset="0"/>
                          <a:cs typeface="Calibri" panose="020F0502020204030204" pitchFamily="34" charset="0"/>
                          <a:hlinkClick r:id="rId2"/>
                        </a:rPr>
                        <a:t>51</a:t>
                      </a:r>
                      <a:endParaRPr lang="ru-RU" sz="18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39370" marR="39370" marT="64770" marB="647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800" u="none" strike="noStrike">
                          <a:solidFill>
                            <a:schemeClr val="tx1"/>
                          </a:solidFill>
                          <a:effectLst/>
                          <a:latin typeface="Calibri" panose="020F0502020204030204" pitchFamily="34" charset="0"/>
                          <a:ea typeface="Times New Roman" panose="02020603050405020304" pitchFamily="18" charset="0"/>
                          <a:cs typeface="Calibri" panose="020F0502020204030204" pitchFamily="34" charset="0"/>
                          <a:hlinkClick r:id="rId3"/>
                        </a:rPr>
                        <a:t>76-аванс</a:t>
                      </a:r>
                      <a:endParaRPr lang="ru-RU" sz="18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39370" marR="39370" marT="64770" marB="647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95617">
                <a:tc>
                  <a:txBody>
                    <a:bodyPr/>
                    <a:lstStyle/>
                    <a:p>
                      <a:pPr>
                        <a:lnSpc>
                          <a:spcPct val="107000"/>
                        </a:lnSpc>
                        <a:spcAft>
                          <a:spcPts val="0"/>
                        </a:spcAft>
                      </a:pPr>
                      <a:r>
                        <a:rPr lang="ru-RU" sz="18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Получен НДС в составе авансового платежа</a:t>
                      </a:r>
                    </a:p>
                  </a:txBody>
                  <a:tcPr marL="39370" marR="39370" marT="64770" marB="647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800" u="none" strike="noStrike">
                          <a:solidFill>
                            <a:schemeClr val="tx1"/>
                          </a:solidFill>
                          <a:effectLst/>
                          <a:latin typeface="Calibri" panose="020F0502020204030204" pitchFamily="34" charset="0"/>
                          <a:ea typeface="Times New Roman" panose="02020603050405020304" pitchFamily="18" charset="0"/>
                          <a:cs typeface="Calibri" panose="020F0502020204030204" pitchFamily="34" charset="0"/>
                          <a:hlinkClick r:id="rId2"/>
                        </a:rPr>
                        <a:t>51</a:t>
                      </a:r>
                      <a:endParaRPr lang="ru-RU" sz="18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39370" marR="39370" marT="64770" marB="647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800" u="none" strike="noStrike">
                          <a:solidFill>
                            <a:schemeClr val="tx1"/>
                          </a:solidFill>
                          <a:effectLst/>
                          <a:latin typeface="Calibri" panose="020F0502020204030204" pitchFamily="34" charset="0"/>
                          <a:ea typeface="Times New Roman" panose="02020603050405020304" pitchFamily="18" charset="0"/>
                          <a:cs typeface="Calibri" panose="020F0502020204030204" pitchFamily="34" charset="0"/>
                          <a:hlinkClick r:id="rId3"/>
                        </a:rPr>
                        <a:t>76-НДС</a:t>
                      </a:r>
                      <a:endParaRPr lang="ru-RU" sz="18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39370" marR="39370" marT="64770" marB="647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95617">
                <a:tc>
                  <a:txBody>
                    <a:bodyPr/>
                    <a:lstStyle/>
                    <a:p>
                      <a:pPr>
                        <a:lnSpc>
                          <a:spcPct val="107000"/>
                        </a:lnSpc>
                        <a:spcAft>
                          <a:spcPts val="0"/>
                        </a:spcAft>
                      </a:pPr>
                      <a:r>
                        <a:rPr lang="ru-RU" sz="1800" u="none" strike="noStrike"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hlinkClick r:id="rId4"/>
                        </a:rPr>
                        <a:t>Начислен НДС</a:t>
                      </a:r>
                      <a:r>
                        <a:rPr lang="ru-RU" sz="18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с суммы полученного аванса</a:t>
                      </a:r>
                    </a:p>
                  </a:txBody>
                  <a:tcPr marL="39370" marR="39370" marT="64770" marB="647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800" u="none" strike="noStrike">
                          <a:solidFill>
                            <a:schemeClr val="tx1"/>
                          </a:solidFill>
                          <a:effectLst/>
                          <a:latin typeface="Calibri" panose="020F0502020204030204" pitchFamily="34" charset="0"/>
                          <a:ea typeface="Times New Roman" panose="02020603050405020304" pitchFamily="18" charset="0"/>
                          <a:cs typeface="Calibri" panose="020F0502020204030204" pitchFamily="34" charset="0"/>
                          <a:hlinkClick r:id="rId3"/>
                        </a:rPr>
                        <a:t>76-НДС</a:t>
                      </a:r>
                      <a:endParaRPr lang="ru-RU" sz="18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39370" marR="39370" marT="64770" marB="647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800" u="none" strike="noStrike">
                          <a:solidFill>
                            <a:schemeClr val="tx1"/>
                          </a:solidFill>
                          <a:effectLst/>
                          <a:latin typeface="Calibri" panose="020F0502020204030204" pitchFamily="34" charset="0"/>
                          <a:ea typeface="Times New Roman" panose="02020603050405020304" pitchFamily="18" charset="0"/>
                          <a:cs typeface="Calibri" panose="020F0502020204030204" pitchFamily="34" charset="0"/>
                          <a:hlinkClick r:id="rId5"/>
                        </a:rPr>
                        <a:t>68</a:t>
                      </a:r>
                      <a:endParaRPr lang="ru-RU" sz="18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39370" marR="39370" marT="64770" marB="647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95617">
                <a:tc gridSpan="3">
                  <a:txBody>
                    <a:bodyPr/>
                    <a:lstStyle/>
                    <a:p>
                      <a:pPr algn="ctr">
                        <a:lnSpc>
                          <a:spcPct val="107000"/>
                        </a:lnSpc>
                        <a:spcAft>
                          <a:spcPts val="0"/>
                        </a:spcAft>
                      </a:pPr>
                      <a:r>
                        <a:rPr lang="ru-RU" sz="18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На дату передачи предмета лизинга</a:t>
                      </a:r>
                    </a:p>
                  </a:txBody>
                  <a:tcPr marL="39370" marR="39370" marT="64770" marB="647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5"/>
                  </a:ext>
                </a:extLst>
              </a:tr>
              <a:tr h="668093">
                <a:tc>
                  <a:txBody>
                    <a:bodyPr/>
                    <a:lstStyle/>
                    <a:p>
                      <a:pPr>
                        <a:lnSpc>
                          <a:spcPct val="107000"/>
                        </a:lnSpc>
                        <a:spcAft>
                          <a:spcPts val="0"/>
                        </a:spcAft>
                      </a:pPr>
                      <a:r>
                        <a:rPr lang="ru-RU" sz="18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Часть стоимости приобретения предмета лизинга (без НДС) покрыта за счет авансового платежа</a:t>
                      </a:r>
                    </a:p>
                  </a:txBody>
                  <a:tcPr marL="39370" marR="39370" marT="64770" marB="647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800" u="none" strike="noStrike">
                          <a:solidFill>
                            <a:schemeClr val="tx1"/>
                          </a:solidFill>
                          <a:effectLst/>
                          <a:latin typeface="Calibri" panose="020F0502020204030204" pitchFamily="34" charset="0"/>
                          <a:ea typeface="Times New Roman" panose="02020603050405020304" pitchFamily="18" charset="0"/>
                          <a:cs typeface="Calibri" panose="020F0502020204030204" pitchFamily="34" charset="0"/>
                          <a:hlinkClick r:id="rId3"/>
                        </a:rPr>
                        <a:t>76-аванс</a:t>
                      </a:r>
                      <a:endParaRPr lang="ru-RU" sz="18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39370" marR="39370" marT="64770" marB="647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800" u="none" strike="noStrike">
                          <a:solidFill>
                            <a:schemeClr val="tx1"/>
                          </a:solidFill>
                          <a:effectLst/>
                          <a:latin typeface="Calibri" panose="020F0502020204030204" pitchFamily="34" charset="0"/>
                          <a:ea typeface="Times New Roman" panose="02020603050405020304" pitchFamily="18" charset="0"/>
                          <a:cs typeface="Calibri" panose="020F0502020204030204" pitchFamily="34" charset="0"/>
                          <a:hlinkClick r:id="rId6"/>
                        </a:rPr>
                        <a:t>60</a:t>
                      </a:r>
                      <a:endParaRPr lang="ru-RU" sz="18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39370" marR="39370" marT="64770" marB="647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95617">
                <a:tc gridSpan="3">
                  <a:txBody>
                    <a:bodyPr/>
                    <a:lstStyle/>
                    <a:p>
                      <a:pPr algn="ctr">
                        <a:lnSpc>
                          <a:spcPct val="107000"/>
                        </a:lnSpc>
                        <a:spcAft>
                          <a:spcPts val="0"/>
                        </a:spcAft>
                      </a:pPr>
                      <a:r>
                        <a:rPr lang="ru-RU" sz="18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В периоде, за который уплачен авансовый платеж</a:t>
                      </a:r>
                    </a:p>
                  </a:txBody>
                  <a:tcPr marL="39370" marR="39370" marT="64770" marB="647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7"/>
                  </a:ext>
                </a:extLst>
              </a:tr>
              <a:tr h="395617">
                <a:tc>
                  <a:txBody>
                    <a:bodyPr/>
                    <a:lstStyle/>
                    <a:p>
                      <a:pPr>
                        <a:lnSpc>
                          <a:spcPct val="107000"/>
                        </a:lnSpc>
                        <a:spcAft>
                          <a:spcPts val="0"/>
                        </a:spcAft>
                      </a:pPr>
                      <a:r>
                        <a:rPr lang="ru-RU" sz="1800" u="none" strike="noStrike"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hlinkClick r:id="rId7"/>
                        </a:rPr>
                        <a:t>Принят к вычету</a:t>
                      </a:r>
                      <a:r>
                        <a:rPr lang="ru-RU" sz="18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НДС с аванса</a:t>
                      </a:r>
                    </a:p>
                  </a:txBody>
                  <a:tcPr marL="39370" marR="39370" marT="64770" marB="6477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800" u="none" strike="noStrike"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hlinkClick r:id="rId5"/>
                        </a:rPr>
                        <a:t>68</a:t>
                      </a:r>
                      <a:endParaRPr lang="ru-RU" sz="18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39370" marR="39370" marT="64770" marB="647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800" u="none" strike="noStrike"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hlinkClick r:id="rId3"/>
                        </a:rPr>
                        <a:t>76-НДС</a:t>
                      </a:r>
                      <a:endParaRPr lang="ru-RU" sz="18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39370" marR="39370" marT="64770" marB="647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433241">
                <a:tc>
                  <a:txBody>
                    <a:bodyPr/>
                    <a:lstStyle/>
                    <a:p>
                      <a:pPr>
                        <a:lnSpc>
                          <a:spcPct val="107000"/>
                        </a:lnSpc>
                        <a:spcAft>
                          <a:spcPts val="0"/>
                        </a:spcAft>
                      </a:pPr>
                      <a:r>
                        <a:rPr lang="ru-RU" sz="18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Начислен к уплате в бюджет НДС со стоимости аренды за период</a:t>
                      </a:r>
                    </a:p>
                  </a:txBody>
                  <a:tcPr marL="39370" marR="39370" marT="64770" marB="6477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800" u="none" strike="noStrike"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hlinkClick r:id="rId3"/>
                        </a:rPr>
                        <a:t>76-НДС</a:t>
                      </a:r>
                      <a:endParaRPr lang="ru-RU" sz="18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39370" marR="39370" marT="64770" marB="647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800" u="none" strike="noStrike"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hlinkClick r:id="rId5"/>
                        </a:rPr>
                        <a:t>68</a:t>
                      </a:r>
                      <a:endParaRPr lang="ru-RU" sz="18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39370" marR="39370" marT="64770" marB="647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bl>
          </a:graphicData>
        </a:graphic>
      </p:graphicFrame>
      <p:sp>
        <p:nvSpPr>
          <p:cNvPr id="5" name="Rectangle 1">
            <a:hlinkClick r:id="rId5"/>
          </p:cNvPr>
          <p:cNvSpPr>
            <a:spLocks noChangeArrowheads="1"/>
          </p:cNvSpPr>
          <p:nvPr/>
        </p:nvSpPr>
        <p:spPr bwMode="auto">
          <a:xfrm>
            <a:off x="3219450" y="2384015"/>
            <a:ext cx="9389052" cy="2607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ru-RU" dirty="0"/>
          </a:p>
        </p:txBody>
      </p:sp>
    </p:spTree>
    <p:extLst>
      <p:ext uri="{BB962C8B-B14F-4D97-AF65-F5344CB8AC3E}">
        <p14:creationId xmlns:p14="http://schemas.microsoft.com/office/powerpoint/2010/main" val="118027416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449346"/>
            <a:ext cx="10515600" cy="777875"/>
          </a:xfrm>
        </p:spPr>
        <p:txBody>
          <a:bodyPr>
            <a:noAutofit/>
          </a:bodyPr>
          <a:lstStyle/>
          <a:p>
            <a:pPr algn="ctr"/>
            <a:r>
              <a:rPr lang="ru-RU" sz="4000" b="1" dirty="0"/>
              <a:t>Как учитывать полученные лизинговые платежи</a:t>
            </a:r>
          </a:p>
        </p:txBody>
      </p:sp>
      <p:sp>
        <p:nvSpPr>
          <p:cNvPr id="3" name="Объект 2"/>
          <p:cNvSpPr>
            <a:spLocks noGrp="1"/>
          </p:cNvSpPr>
          <p:nvPr>
            <p:ph idx="1"/>
          </p:nvPr>
        </p:nvSpPr>
        <p:spPr>
          <a:xfrm>
            <a:off x="405064" y="1533739"/>
            <a:ext cx="11169316" cy="4631192"/>
          </a:xfrm>
        </p:spPr>
        <p:txBody>
          <a:bodyPr>
            <a:normAutofit fontScale="92500" lnSpcReduction="20000"/>
          </a:bodyPr>
          <a:lstStyle/>
          <a:p>
            <a:pPr marL="0" indent="0" algn="just">
              <a:spcBef>
                <a:spcPts val="600"/>
              </a:spcBef>
              <a:spcAft>
                <a:spcPts val="600"/>
              </a:spcAft>
              <a:buNone/>
            </a:pPr>
            <a:r>
              <a:rPr lang="ru-RU" dirty="0"/>
              <a:t>В бухгалтерском учете лизинговые платежи отражайте по мере поступления денежных средств на расчетный счет и относите в уменьшение чистой стоимости инвестиции в аренду в сумме, не включающей НДС (п. п. 7, 36 ФСБУ 25/2018).</a:t>
            </a:r>
          </a:p>
          <a:p>
            <a:pPr marL="0" indent="0" algn="just">
              <a:spcBef>
                <a:spcPts val="600"/>
              </a:spcBef>
              <a:spcAft>
                <a:spcPts val="600"/>
              </a:spcAft>
              <a:buNone/>
            </a:pPr>
            <a:r>
              <a:rPr lang="ru-RU" dirty="0"/>
              <a:t>В качестве дохода на конец каждого отчетного периода и дату прекращения аренды признавайте проценты по инвестиции в аренду. Сумму дохода определяйте по формуле (п. 37 ФСБУ 25/2018):</a:t>
            </a:r>
          </a:p>
          <a:p>
            <a:pPr marL="0" indent="0" algn="just">
              <a:spcBef>
                <a:spcPts val="600"/>
              </a:spcBef>
              <a:spcAft>
                <a:spcPts val="600"/>
              </a:spcAft>
              <a:buNone/>
            </a:pPr>
            <a:endParaRPr lang="ru-RU" dirty="0"/>
          </a:p>
          <a:p>
            <a:pPr marL="0" indent="0" algn="just">
              <a:spcBef>
                <a:spcPts val="600"/>
              </a:spcBef>
              <a:spcAft>
                <a:spcPts val="600"/>
              </a:spcAft>
              <a:buNone/>
            </a:pPr>
            <a:r>
              <a:rPr lang="ru-RU" dirty="0"/>
              <a:t> </a:t>
            </a:r>
          </a:p>
          <a:p>
            <a:pPr marL="0" indent="0" algn="just">
              <a:spcBef>
                <a:spcPts val="600"/>
              </a:spcBef>
              <a:spcAft>
                <a:spcPts val="600"/>
              </a:spcAft>
              <a:buNone/>
            </a:pPr>
            <a:endParaRPr lang="ru-RU" dirty="0"/>
          </a:p>
          <a:p>
            <a:pPr marL="0" indent="0" algn="just">
              <a:spcBef>
                <a:spcPts val="600"/>
              </a:spcBef>
              <a:spcAft>
                <a:spcPts val="600"/>
              </a:spcAft>
              <a:buNone/>
            </a:pPr>
            <a:r>
              <a:rPr lang="ru-RU" dirty="0"/>
              <a:t>При расчете используйте процентную ставку, заложенную в договоре лизинга, для определения сумм и сроков уплаты лизинговых платежей.</a:t>
            </a:r>
          </a:p>
          <a:p>
            <a:pPr marL="0" indent="0">
              <a:buNone/>
            </a:pPr>
            <a:endParaRPr lang="ru-RU" dirty="0"/>
          </a:p>
        </p:txBody>
      </p:sp>
      <p:pic>
        <p:nvPicPr>
          <p:cNvPr id="4" name="Рисунок 3"/>
          <p:cNvPicPr>
            <a:picLocks noChangeAspect="1"/>
          </p:cNvPicPr>
          <p:nvPr/>
        </p:nvPicPr>
        <p:blipFill>
          <a:blip r:embed="rId2" cstate="print"/>
          <a:stretch>
            <a:fillRect/>
          </a:stretch>
        </p:blipFill>
        <p:spPr>
          <a:xfrm>
            <a:off x="1904667" y="4181524"/>
            <a:ext cx="5552381" cy="780952"/>
          </a:xfrm>
          <a:prstGeom prst="rect">
            <a:avLst/>
          </a:prstGeom>
        </p:spPr>
      </p:pic>
    </p:spTree>
    <p:extLst>
      <p:ext uri="{BB962C8B-B14F-4D97-AF65-F5344CB8AC3E}">
        <p14:creationId xmlns:p14="http://schemas.microsoft.com/office/powerpoint/2010/main" val="73813497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Прямоугольник 1"/>
          <p:cNvSpPr/>
          <p:nvPr/>
        </p:nvSpPr>
        <p:spPr>
          <a:xfrm>
            <a:off x="156411" y="127681"/>
            <a:ext cx="11851106" cy="6340197"/>
          </a:xfrm>
          <a:prstGeom prst="rect">
            <a:avLst/>
          </a:prstGeom>
        </p:spPr>
        <p:txBody>
          <a:bodyPr wrap="square">
            <a:spAutoFit/>
          </a:bodyPr>
          <a:lstStyle/>
          <a:p>
            <a:pPr algn="just">
              <a:spcBef>
                <a:spcPts val="600"/>
              </a:spcBef>
              <a:spcAft>
                <a:spcPts val="600"/>
              </a:spcAft>
            </a:pPr>
            <a:r>
              <a:rPr lang="ru-RU" sz="2400" dirty="0"/>
              <a:t>	Важный момент: если известна годовая ставка, то перевести ее в ставку за меньшие периоды можно, применив формулу:</a:t>
            </a:r>
          </a:p>
          <a:p>
            <a:pPr algn="just">
              <a:spcBef>
                <a:spcPts val="600"/>
              </a:spcBef>
              <a:spcAft>
                <a:spcPts val="600"/>
              </a:spcAft>
            </a:pPr>
            <a:endParaRPr lang="ru-RU" sz="2400" dirty="0"/>
          </a:p>
          <a:p>
            <a:pPr algn="just">
              <a:spcBef>
                <a:spcPts val="600"/>
              </a:spcBef>
              <a:spcAft>
                <a:spcPts val="600"/>
              </a:spcAft>
            </a:pPr>
            <a:r>
              <a:rPr lang="ru-RU" sz="2400" dirty="0"/>
              <a:t>Ставка = ((1 + Годовая ставка)N - 1) x 100%, где</a:t>
            </a:r>
          </a:p>
          <a:p>
            <a:pPr algn="just">
              <a:spcBef>
                <a:spcPts val="600"/>
              </a:spcBef>
              <a:spcAft>
                <a:spcPts val="600"/>
              </a:spcAft>
            </a:pPr>
            <a:endParaRPr lang="ru-RU" sz="2400" dirty="0"/>
          </a:p>
          <a:p>
            <a:pPr algn="just">
              <a:spcBef>
                <a:spcPts val="600"/>
              </a:spcBef>
              <a:spcAft>
                <a:spcPts val="600"/>
              </a:spcAft>
            </a:pPr>
            <a:r>
              <a:rPr lang="ru-RU" sz="2400" dirty="0"/>
              <a:t>N = 1/4 - при определении квартальной ставки;</a:t>
            </a:r>
          </a:p>
          <a:p>
            <a:pPr algn="just">
              <a:spcBef>
                <a:spcPts val="600"/>
              </a:spcBef>
              <a:spcAft>
                <a:spcPts val="600"/>
              </a:spcAft>
            </a:pPr>
            <a:r>
              <a:rPr lang="ru-RU" sz="2400" dirty="0"/>
              <a:t>N = 1/12 - при определении месячной ставки.</a:t>
            </a:r>
          </a:p>
          <a:p>
            <a:pPr algn="just">
              <a:spcBef>
                <a:spcPts val="600"/>
              </a:spcBef>
              <a:spcAft>
                <a:spcPts val="600"/>
              </a:spcAft>
            </a:pPr>
            <a:r>
              <a:rPr lang="ru-RU" sz="2400" dirty="0"/>
              <a:t>	Процентные доходы от инвестиции в аренду признавайте доходами от обычных видов деятельности (п. 5 ПБУ 9/99).</a:t>
            </a:r>
          </a:p>
          <a:p>
            <a:pPr algn="just">
              <a:spcBef>
                <a:spcPts val="600"/>
              </a:spcBef>
              <a:spcAft>
                <a:spcPts val="600"/>
              </a:spcAft>
            </a:pPr>
            <a:r>
              <a:rPr lang="ru-RU" sz="2400" dirty="0"/>
              <a:t>	Доход в виде лизингового платежа при применении ФСБУ 25/2018 не начисляется и не признается. Тем не менее НДС, предъявленный к уплате лизингополучателю и подлежащий уплате в бюджет, надо показать в бухгалтерском учете: на последнее число месяца или квартала лизингодатель начисляет НДС с лизинговых платежей.</a:t>
            </a:r>
          </a:p>
        </p:txBody>
      </p:sp>
    </p:spTree>
    <p:extLst>
      <p:ext uri="{BB962C8B-B14F-4D97-AF65-F5344CB8AC3E}">
        <p14:creationId xmlns:p14="http://schemas.microsoft.com/office/powerpoint/2010/main" val="112843554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3555825610"/>
              </p:ext>
            </p:extLst>
          </p:nvPr>
        </p:nvGraphicFramePr>
        <p:xfrm>
          <a:off x="1616927" y="691373"/>
          <a:ext cx="8865220" cy="4846360"/>
        </p:xfrm>
        <a:graphic>
          <a:graphicData uri="http://schemas.openxmlformats.org/drawingml/2006/table">
            <a:tbl>
              <a:tblPr/>
              <a:tblGrid>
                <a:gridCol w="5547734">
                  <a:extLst>
                    <a:ext uri="{9D8B030D-6E8A-4147-A177-3AD203B41FA5}">
                      <a16:colId xmlns:a16="http://schemas.microsoft.com/office/drawing/2014/main" val="20000"/>
                    </a:ext>
                  </a:extLst>
                </a:gridCol>
                <a:gridCol w="1658743">
                  <a:extLst>
                    <a:ext uri="{9D8B030D-6E8A-4147-A177-3AD203B41FA5}">
                      <a16:colId xmlns:a16="http://schemas.microsoft.com/office/drawing/2014/main" val="20001"/>
                    </a:ext>
                  </a:extLst>
                </a:gridCol>
                <a:gridCol w="1658743">
                  <a:extLst>
                    <a:ext uri="{9D8B030D-6E8A-4147-A177-3AD203B41FA5}">
                      <a16:colId xmlns:a16="http://schemas.microsoft.com/office/drawing/2014/main" val="20002"/>
                    </a:ext>
                  </a:extLst>
                </a:gridCol>
              </a:tblGrid>
              <a:tr h="569589">
                <a:tc>
                  <a:txBody>
                    <a:bodyPr/>
                    <a:lstStyle/>
                    <a:p>
                      <a:pPr algn="ctr">
                        <a:lnSpc>
                          <a:spcPct val="107000"/>
                        </a:lnSpc>
                        <a:spcAft>
                          <a:spcPts val="0"/>
                        </a:spcAft>
                      </a:pPr>
                      <a:r>
                        <a:rPr lang="ru-RU" sz="2000" dirty="0">
                          <a:effectLst/>
                          <a:latin typeface="Calibri" panose="020F0502020204030204" pitchFamily="34" charset="0"/>
                          <a:ea typeface="Times New Roman" panose="02020603050405020304" pitchFamily="18" charset="0"/>
                          <a:cs typeface="Calibri" panose="020F0502020204030204" pitchFamily="34" charset="0"/>
                        </a:rPr>
                        <a:t>Содержание операций</a:t>
                      </a:r>
                    </a:p>
                  </a:txBody>
                  <a:tcPr marL="39370" marR="39370" marT="64770" marB="647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2000">
                          <a:effectLst/>
                          <a:latin typeface="Calibri" panose="020F0502020204030204" pitchFamily="34" charset="0"/>
                          <a:ea typeface="Times New Roman" panose="02020603050405020304" pitchFamily="18" charset="0"/>
                          <a:cs typeface="Calibri" panose="020F0502020204030204" pitchFamily="34" charset="0"/>
                        </a:rPr>
                        <a:t>Дебет</a:t>
                      </a:r>
                    </a:p>
                  </a:txBody>
                  <a:tcPr marL="39370" marR="39370" marT="64770" marB="647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2000">
                          <a:effectLst/>
                          <a:latin typeface="Calibri" panose="020F0502020204030204" pitchFamily="34" charset="0"/>
                          <a:ea typeface="Times New Roman" panose="02020603050405020304" pitchFamily="18" charset="0"/>
                          <a:cs typeface="Calibri" panose="020F0502020204030204" pitchFamily="34" charset="0"/>
                        </a:rPr>
                        <a:t>Кредит</a:t>
                      </a:r>
                    </a:p>
                  </a:txBody>
                  <a:tcPr marL="39370" marR="39370" marT="64770" marB="647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569589">
                <a:tc gridSpan="3">
                  <a:txBody>
                    <a:bodyPr/>
                    <a:lstStyle/>
                    <a:p>
                      <a:pPr algn="ctr">
                        <a:lnSpc>
                          <a:spcPct val="107000"/>
                        </a:lnSpc>
                        <a:spcAft>
                          <a:spcPts val="0"/>
                        </a:spcAft>
                      </a:pPr>
                      <a:r>
                        <a:rPr lang="ru-RU" sz="2000" dirty="0">
                          <a:effectLst/>
                          <a:latin typeface="Calibri" panose="020F0502020204030204" pitchFamily="34" charset="0"/>
                          <a:ea typeface="Times New Roman" panose="02020603050405020304" pitchFamily="18" charset="0"/>
                          <a:cs typeface="Calibri" panose="020F0502020204030204" pitchFamily="34" charset="0"/>
                        </a:rPr>
                        <a:t>На конец месяца или квартала</a:t>
                      </a:r>
                    </a:p>
                  </a:txBody>
                  <a:tcPr marL="39370" marR="39370" marT="64770" marB="647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1"/>
                  </a:ext>
                </a:extLst>
              </a:tr>
              <a:tr h="569589">
                <a:tc>
                  <a:txBody>
                    <a:bodyPr/>
                    <a:lstStyle/>
                    <a:p>
                      <a:pPr>
                        <a:lnSpc>
                          <a:spcPct val="107000"/>
                        </a:lnSpc>
                        <a:spcAft>
                          <a:spcPts val="0"/>
                        </a:spcAft>
                      </a:pPr>
                      <a:r>
                        <a:rPr lang="ru-RU" sz="2000" dirty="0">
                          <a:effectLst/>
                          <a:latin typeface="Calibri" panose="020F0502020204030204" pitchFamily="34" charset="0"/>
                          <a:ea typeface="Times New Roman" panose="02020603050405020304" pitchFamily="18" charset="0"/>
                          <a:cs typeface="Calibri" panose="020F0502020204030204" pitchFamily="34" charset="0"/>
                        </a:rPr>
                        <a:t>Признан процентный доход за период</a:t>
                      </a:r>
                    </a:p>
                  </a:txBody>
                  <a:tcPr marL="39370" marR="39370" marT="64770" marB="647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2000" u="none" strike="noStrike" dirty="0">
                          <a:solidFill>
                            <a:srgbClr val="0563C1"/>
                          </a:solidFill>
                          <a:effectLst/>
                          <a:latin typeface="Calibri" panose="020F0502020204030204" pitchFamily="34" charset="0"/>
                          <a:ea typeface="Times New Roman" panose="02020603050405020304" pitchFamily="18" charset="0"/>
                          <a:cs typeface="Calibri" panose="020F0502020204030204" pitchFamily="34" charset="0"/>
                          <a:hlinkClick r:id="rId2"/>
                        </a:rPr>
                        <a:t>76-инвестиция</a:t>
                      </a:r>
                      <a:endParaRPr lang="ru-RU" sz="2000" dirty="0">
                        <a:effectLst/>
                        <a:latin typeface="Calibri" panose="020F0502020204030204" pitchFamily="34" charset="0"/>
                        <a:ea typeface="Times New Roman" panose="02020603050405020304" pitchFamily="18" charset="0"/>
                        <a:cs typeface="Calibri" panose="020F0502020204030204" pitchFamily="34" charset="0"/>
                      </a:endParaRPr>
                    </a:p>
                  </a:txBody>
                  <a:tcPr marL="39370" marR="39370" marT="64770" marB="647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2000" u="none" strike="noStrike" dirty="0">
                          <a:solidFill>
                            <a:srgbClr val="0563C1"/>
                          </a:solidFill>
                          <a:effectLst/>
                          <a:latin typeface="Calibri" panose="020F0502020204030204" pitchFamily="34" charset="0"/>
                          <a:ea typeface="Times New Roman" panose="02020603050405020304" pitchFamily="18" charset="0"/>
                          <a:cs typeface="Calibri" panose="020F0502020204030204" pitchFamily="34" charset="0"/>
                          <a:hlinkClick r:id="rId3"/>
                        </a:rPr>
                        <a:t>90-1</a:t>
                      </a:r>
                      <a:endParaRPr lang="ru-RU" sz="2000" dirty="0">
                        <a:effectLst/>
                        <a:latin typeface="Calibri" panose="020F0502020204030204" pitchFamily="34" charset="0"/>
                        <a:ea typeface="Times New Roman" panose="02020603050405020304" pitchFamily="18" charset="0"/>
                        <a:cs typeface="Calibri" panose="020F0502020204030204" pitchFamily="34" charset="0"/>
                      </a:endParaRPr>
                    </a:p>
                  </a:txBody>
                  <a:tcPr marL="39370" marR="39370" marT="64770" marB="647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569589">
                <a:tc>
                  <a:txBody>
                    <a:bodyPr/>
                    <a:lstStyle/>
                    <a:p>
                      <a:pPr>
                        <a:lnSpc>
                          <a:spcPct val="107000"/>
                        </a:lnSpc>
                        <a:spcAft>
                          <a:spcPts val="0"/>
                        </a:spcAft>
                      </a:pPr>
                      <a:r>
                        <a:rPr lang="ru-RU" sz="2000" dirty="0">
                          <a:effectLst/>
                          <a:latin typeface="Calibri" panose="020F0502020204030204" pitchFamily="34" charset="0"/>
                          <a:ea typeface="Times New Roman" panose="02020603050405020304" pitchFamily="18" charset="0"/>
                          <a:cs typeface="Calibri" panose="020F0502020204030204" pitchFamily="34" charset="0"/>
                        </a:rPr>
                        <a:t>Начислен НДС с суммы лизингового платежа</a:t>
                      </a:r>
                    </a:p>
                  </a:txBody>
                  <a:tcPr marL="39370" marR="39370" marT="64770" marB="647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2000" u="none" strike="noStrike">
                          <a:solidFill>
                            <a:srgbClr val="0563C1"/>
                          </a:solidFill>
                          <a:effectLst/>
                          <a:latin typeface="Calibri" panose="020F0502020204030204" pitchFamily="34" charset="0"/>
                          <a:ea typeface="Times New Roman" panose="02020603050405020304" pitchFamily="18" charset="0"/>
                          <a:cs typeface="Calibri" panose="020F0502020204030204" pitchFamily="34" charset="0"/>
                          <a:hlinkClick r:id="rId2"/>
                        </a:rPr>
                        <a:t>76-НДС</a:t>
                      </a:r>
                      <a:endParaRPr lang="ru-RU" sz="2000">
                        <a:effectLst/>
                        <a:latin typeface="Calibri" panose="020F0502020204030204" pitchFamily="34" charset="0"/>
                        <a:ea typeface="Times New Roman" panose="02020603050405020304" pitchFamily="18" charset="0"/>
                        <a:cs typeface="Calibri" panose="020F0502020204030204" pitchFamily="34" charset="0"/>
                      </a:endParaRPr>
                    </a:p>
                  </a:txBody>
                  <a:tcPr marL="39370" marR="39370" marT="64770" marB="647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2000" u="none" strike="noStrike" dirty="0">
                          <a:solidFill>
                            <a:srgbClr val="0563C1"/>
                          </a:solidFill>
                          <a:effectLst/>
                          <a:latin typeface="Calibri" panose="020F0502020204030204" pitchFamily="34" charset="0"/>
                          <a:ea typeface="Times New Roman" panose="02020603050405020304" pitchFamily="18" charset="0"/>
                          <a:cs typeface="Calibri" panose="020F0502020204030204" pitchFamily="34" charset="0"/>
                          <a:hlinkClick r:id="rId4"/>
                        </a:rPr>
                        <a:t>68</a:t>
                      </a:r>
                      <a:endParaRPr lang="ru-RU" sz="2000" dirty="0">
                        <a:effectLst/>
                        <a:latin typeface="Calibri" panose="020F0502020204030204" pitchFamily="34" charset="0"/>
                        <a:ea typeface="Times New Roman" panose="02020603050405020304" pitchFamily="18" charset="0"/>
                        <a:cs typeface="Calibri" panose="020F0502020204030204" pitchFamily="34" charset="0"/>
                      </a:endParaRPr>
                    </a:p>
                  </a:txBody>
                  <a:tcPr marL="39370" marR="39370" marT="64770" marB="647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569589">
                <a:tc gridSpan="3">
                  <a:txBody>
                    <a:bodyPr/>
                    <a:lstStyle/>
                    <a:p>
                      <a:pPr algn="ctr">
                        <a:lnSpc>
                          <a:spcPct val="107000"/>
                        </a:lnSpc>
                        <a:spcAft>
                          <a:spcPts val="0"/>
                        </a:spcAft>
                      </a:pPr>
                      <a:r>
                        <a:rPr lang="ru-RU" sz="2000" dirty="0">
                          <a:effectLst/>
                          <a:latin typeface="Calibri" panose="020F0502020204030204" pitchFamily="34" charset="0"/>
                          <a:ea typeface="Times New Roman" panose="02020603050405020304" pitchFamily="18" charset="0"/>
                          <a:cs typeface="Calibri" panose="020F0502020204030204" pitchFamily="34" charset="0"/>
                        </a:rPr>
                        <a:t>На дату получения лизингового платежа</a:t>
                      </a:r>
                    </a:p>
                  </a:txBody>
                  <a:tcPr marL="39370" marR="39370" marT="64770" marB="647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4"/>
                  </a:ext>
                </a:extLst>
              </a:tr>
              <a:tr h="900335">
                <a:tc>
                  <a:txBody>
                    <a:bodyPr/>
                    <a:lstStyle/>
                    <a:p>
                      <a:pPr>
                        <a:lnSpc>
                          <a:spcPct val="107000"/>
                        </a:lnSpc>
                        <a:spcAft>
                          <a:spcPts val="0"/>
                        </a:spcAft>
                      </a:pPr>
                      <a:r>
                        <a:rPr lang="ru-RU" sz="2000" dirty="0">
                          <a:effectLst/>
                          <a:latin typeface="Calibri" panose="020F0502020204030204" pitchFamily="34" charset="0"/>
                          <a:ea typeface="Times New Roman" panose="02020603050405020304" pitchFamily="18" charset="0"/>
                          <a:cs typeface="Calibri" panose="020F0502020204030204" pitchFamily="34" charset="0"/>
                        </a:rPr>
                        <a:t>Уменьшена чистая стоимость инвестиции в аренду на сумму лизингового платежа (без НДС)</a:t>
                      </a:r>
                    </a:p>
                  </a:txBody>
                  <a:tcPr marL="39370" marR="39370" marT="64770" marB="647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2000" u="none" strike="noStrike">
                          <a:solidFill>
                            <a:srgbClr val="0563C1"/>
                          </a:solidFill>
                          <a:effectLst/>
                          <a:latin typeface="Calibri" panose="020F0502020204030204" pitchFamily="34" charset="0"/>
                          <a:ea typeface="Times New Roman" panose="02020603050405020304" pitchFamily="18" charset="0"/>
                          <a:cs typeface="Calibri" panose="020F0502020204030204" pitchFamily="34" charset="0"/>
                          <a:hlinkClick r:id="rId5"/>
                        </a:rPr>
                        <a:t>51</a:t>
                      </a:r>
                      <a:endParaRPr lang="ru-RU" sz="2000">
                        <a:effectLst/>
                        <a:latin typeface="Calibri" panose="020F0502020204030204" pitchFamily="34" charset="0"/>
                        <a:ea typeface="Times New Roman" panose="02020603050405020304" pitchFamily="18" charset="0"/>
                        <a:cs typeface="Calibri" panose="020F0502020204030204" pitchFamily="34" charset="0"/>
                      </a:endParaRPr>
                    </a:p>
                  </a:txBody>
                  <a:tcPr marL="39370" marR="39370" marT="64770" marB="647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2000" u="none" strike="noStrike">
                          <a:solidFill>
                            <a:srgbClr val="0563C1"/>
                          </a:solidFill>
                          <a:effectLst/>
                          <a:latin typeface="Calibri" panose="020F0502020204030204" pitchFamily="34" charset="0"/>
                          <a:ea typeface="Times New Roman" panose="02020603050405020304" pitchFamily="18" charset="0"/>
                          <a:cs typeface="Calibri" panose="020F0502020204030204" pitchFamily="34" charset="0"/>
                          <a:hlinkClick r:id="rId2"/>
                        </a:rPr>
                        <a:t>76-инвестиция</a:t>
                      </a:r>
                      <a:endParaRPr lang="ru-RU" sz="2000">
                        <a:effectLst/>
                        <a:latin typeface="Calibri" panose="020F0502020204030204" pitchFamily="34" charset="0"/>
                        <a:ea typeface="Times New Roman" panose="02020603050405020304" pitchFamily="18" charset="0"/>
                        <a:cs typeface="Calibri" panose="020F0502020204030204" pitchFamily="34" charset="0"/>
                      </a:endParaRPr>
                    </a:p>
                  </a:txBody>
                  <a:tcPr marL="39370" marR="39370" marT="64770" marB="647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900335">
                <a:tc>
                  <a:txBody>
                    <a:bodyPr/>
                    <a:lstStyle/>
                    <a:p>
                      <a:pPr>
                        <a:lnSpc>
                          <a:spcPct val="107000"/>
                        </a:lnSpc>
                        <a:spcAft>
                          <a:spcPts val="0"/>
                        </a:spcAft>
                      </a:pPr>
                      <a:r>
                        <a:rPr lang="ru-RU" sz="2000" dirty="0">
                          <a:effectLst/>
                          <a:latin typeface="Calibri" panose="020F0502020204030204" pitchFamily="34" charset="0"/>
                          <a:ea typeface="Times New Roman" panose="02020603050405020304" pitchFamily="18" charset="0"/>
                          <a:cs typeface="Calibri" panose="020F0502020204030204" pitchFamily="34" charset="0"/>
                        </a:rPr>
                        <a:t>Отражено поступление НДС в составе лизингового платежа</a:t>
                      </a:r>
                    </a:p>
                  </a:txBody>
                  <a:tcPr marL="39370" marR="39370" marT="64770" marB="647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2000" u="none" strike="noStrike" dirty="0">
                          <a:solidFill>
                            <a:srgbClr val="0563C1"/>
                          </a:solidFill>
                          <a:effectLst/>
                          <a:latin typeface="Calibri" panose="020F0502020204030204" pitchFamily="34" charset="0"/>
                          <a:ea typeface="Times New Roman" panose="02020603050405020304" pitchFamily="18" charset="0"/>
                          <a:cs typeface="Calibri" panose="020F0502020204030204" pitchFamily="34" charset="0"/>
                          <a:hlinkClick r:id="rId5"/>
                        </a:rPr>
                        <a:t>51</a:t>
                      </a:r>
                      <a:endParaRPr lang="ru-RU" sz="2000" dirty="0">
                        <a:effectLst/>
                        <a:latin typeface="Calibri" panose="020F0502020204030204" pitchFamily="34" charset="0"/>
                        <a:ea typeface="Times New Roman" panose="02020603050405020304" pitchFamily="18" charset="0"/>
                        <a:cs typeface="Calibri" panose="020F0502020204030204" pitchFamily="34" charset="0"/>
                      </a:endParaRPr>
                    </a:p>
                  </a:txBody>
                  <a:tcPr marL="39370" marR="39370" marT="64770" marB="647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2000" u="none" strike="noStrike" dirty="0">
                          <a:solidFill>
                            <a:srgbClr val="0563C1"/>
                          </a:solidFill>
                          <a:effectLst/>
                          <a:latin typeface="Calibri" panose="020F0502020204030204" pitchFamily="34" charset="0"/>
                          <a:ea typeface="Times New Roman" panose="02020603050405020304" pitchFamily="18" charset="0"/>
                          <a:cs typeface="Calibri" panose="020F0502020204030204" pitchFamily="34" charset="0"/>
                          <a:hlinkClick r:id="rId2"/>
                        </a:rPr>
                        <a:t>76-НДС</a:t>
                      </a:r>
                      <a:endParaRPr lang="ru-RU" sz="2000" dirty="0">
                        <a:effectLst/>
                        <a:latin typeface="Calibri" panose="020F0502020204030204" pitchFamily="34" charset="0"/>
                        <a:ea typeface="Times New Roman" panose="02020603050405020304" pitchFamily="18" charset="0"/>
                        <a:cs typeface="Calibri" panose="020F0502020204030204" pitchFamily="34" charset="0"/>
                      </a:endParaRPr>
                    </a:p>
                  </a:txBody>
                  <a:tcPr marL="39370" marR="39370" marT="64770" marB="647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
        <p:nvSpPr>
          <p:cNvPr id="3" name="Rectangle 1">
            <a:hlinkClick r:id="rId2"/>
          </p:cNvPr>
          <p:cNvSpPr>
            <a:spLocks noChangeArrowheads="1"/>
          </p:cNvSpPr>
          <p:nvPr/>
        </p:nvSpPr>
        <p:spPr bwMode="auto">
          <a:xfrm>
            <a:off x="608764" y="2432318"/>
            <a:ext cx="18789291" cy="8429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ru-RU"/>
          </a:p>
        </p:txBody>
      </p:sp>
    </p:spTree>
    <p:extLst>
      <p:ext uri="{BB962C8B-B14F-4D97-AF65-F5344CB8AC3E}">
        <p14:creationId xmlns:p14="http://schemas.microsoft.com/office/powerpoint/2010/main" val="302688705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99147" y="364958"/>
            <a:ext cx="10515600" cy="1017361"/>
          </a:xfrm>
        </p:spPr>
        <p:txBody>
          <a:bodyPr>
            <a:noAutofit/>
          </a:bodyPr>
          <a:lstStyle/>
          <a:p>
            <a:pPr algn="ctr"/>
            <a:r>
              <a:rPr lang="ru-RU" sz="4000" b="1" dirty="0"/>
              <a:t>Как отражать выкуп лизингового имущества лизингополучателем</a:t>
            </a:r>
          </a:p>
        </p:txBody>
      </p:sp>
      <p:sp>
        <p:nvSpPr>
          <p:cNvPr id="3" name="Объект 2"/>
          <p:cNvSpPr>
            <a:spLocks noGrp="1"/>
          </p:cNvSpPr>
          <p:nvPr>
            <p:ph idx="1"/>
          </p:nvPr>
        </p:nvSpPr>
        <p:spPr>
          <a:xfrm>
            <a:off x="218573" y="1947512"/>
            <a:ext cx="11754853" cy="4389120"/>
          </a:xfrm>
        </p:spPr>
        <p:txBody>
          <a:bodyPr>
            <a:normAutofit fontScale="85000" lnSpcReduction="10000"/>
          </a:bodyPr>
          <a:lstStyle/>
          <a:p>
            <a:pPr marL="0" indent="0" algn="just">
              <a:spcBef>
                <a:spcPts val="600"/>
              </a:spcBef>
              <a:spcAft>
                <a:spcPts val="600"/>
              </a:spcAft>
              <a:buNone/>
            </a:pPr>
            <a:r>
              <a:rPr lang="ru-RU" dirty="0"/>
              <a:t>	В бухгалтерском учете платежи (без учета НДС), подлежащие получению при выкупе предмета лизинга, включаются в состав лизинговых платежей и поэтому уже учтены при формировании чистой стоимости инвестиции в аренду (</a:t>
            </a:r>
            <a:r>
              <a:rPr lang="ru-RU" dirty="0" err="1"/>
              <a:t>пп</a:t>
            </a:r>
            <a:r>
              <a:rPr lang="ru-RU" dirty="0"/>
              <a:t>. "д" п. 7 ФСБУ 25/2018, Рекомендация Р-99/2018-ОК Лизинг "Доход от продажи предметов лизинга").</a:t>
            </a:r>
          </a:p>
          <a:p>
            <a:pPr marL="0" indent="0" algn="just">
              <a:spcBef>
                <a:spcPts val="600"/>
              </a:spcBef>
              <a:spcAft>
                <a:spcPts val="600"/>
              </a:spcAft>
              <a:buNone/>
            </a:pPr>
            <a:r>
              <a:rPr lang="ru-RU" dirty="0"/>
              <a:t>	В связи с этим, даже если выкупная стоимость выделена в договоре лизинга, отразите ее поступление как обычный лизинговый платеж, признайте процентный доход и начислите НДС на дату перехода права собственности на предмет лизинга.</a:t>
            </a:r>
          </a:p>
          <a:p>
            <a:pPr marL="0" indent="0" algn="just">
              <a:spcBef>
                <a:spcPts val="600"/>
              </a:spcBef>
              <a:spcAft>
                <a:spcPts val="600"/>
              </a:spcAft>
              <a:buNone/>
            </a:pPr>
            <a:r>
              <a:rPr lang="ru-RU" dirty="0"/>
              <a:t>	Разницу между выкупной стоимостью предмета лизинга и балансовой стоимостью чистой инвестиции в аренду на дату продажи (при наличии) признайте в составе доходов или расходов по обычным видам деятельности (п. 5 ПБУ 9/99, п. 5 ПБУ 10/99, п. п. 2, 5 Рекомендации Р-99/2018-ОК Лизинг "Доход от продажи предметов лизинга").</a:t>
            </a:r>
          </a:p>
          <a:p>
            <a:pPr marL="0" indent="0" algn="just">
              <a:spcBef>
                <a:spcPts val="600"/>
              </a:spcBef>
              <a:spcAft>
                <a:spcPts val="600"/>
              </a:spcAft>
              <a:buNone/>
            </a:pPr>
            <a:r>
              <a:rPr lang="ru-RU" i="1" dirty="0"/>
              <a:t>Подробнее отражение операций в приложении «Алгоритм действий сторон»</a:t>
            </a:r>
          </a:p>
        </p:txBody>
      </p:sp>
    </p:spTree>
    <p:extLst>
      <p:ext uri="{BB962C8B-B14F-4D97-AF65-F5344CB8AC3E}">
        <p14:creationId xmlns:p14="http://schemas.microsoft.com/office/powerpoint/2010/main" val="399360446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25379" y="1622659"/>
            <a:ext cx="10972800" cy="4389120"/>
          </a:xfrm>
        </p:spPr>
        <p:txBody>
          <a:bodyPr>
            <a:normAutofit/>
          </a:bodyPr>
          <a:lstStyle/>
          <a:p>
            <a:pPr marL="0" indent="0" algn="ctr">
              <a:buNone/>
            </a:pPr>
            <a:r>
              <a:rPr lang="ru-RU" sz="8000" b="1" i="1" dirty="0"/>
              <a:t>Спасибо за внимание!</a:t>
            </a:r>
          </a:p>
        </p:txBody>
      </p:sp>
    </p:spTree>
    <p:extLst>
      <p:ext uri="{BB962C8B-B14F-4D97-AF65-F5344CB8AC3E}">
        <p14:creationId xmlns:p14="http://schemas.microsoft.com/office/powerpoint/2010/main" val="20014418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7472" y="163679"/>
            <a:ext cx="11844528" cy="1234490"/>
          </a:xfrm>
        </p:spPr>
        <p:txBody>
          <a:bodyPr>
            <a:normAutofit fontScale="90000"/>
          </a:bodyPr>
          <a:lstStyle/>
          <a:p>
            <a:br>
              <a:rPr lang="ru-RU" sz="4400" dirty="0"/>
            </a:br>
            <a:br>
              <a:rPr lang="ru-RU" sz="4400" dirty="0"/>
            </a:br>
            <a:r>
              <a:rPr lang="ru-RU" sz="4400" dirty="0"/>
              <a:t>Что такое </a:t>
            </a:r>
            <a:r>
              <a:rPr lang="ru-RU" sz="4400" b="1" dirty="0"/>
              <a:t>операционная аренда </a:t>
            </a:r>
            <a:r>
              <a:rPr lang="ru-RU" sz="4400" dirty="0"/>
              <a:t>в целях применения </a:t>
            </a:r>
            <a:br>
              <a:rPr lang="ru-RU" sz="4400" dirty="0"/>
            </a:br>
            <a:r>
              <a:rPr lang="ru-RU" sz="4400" dirty="0"/>
              <a:t>ФСБУ 25/2018</a:t>
            </a:r>
            <a:endParaRPr lang="ru-RU" dirty="0"/>
          </a:p>
        </p:txBody>
      </p:sp>
      <p:sp>
        <p:nvSpPr>
          <p:cNvPr id="3" name="Объект 2"/>
          <p:cNvSpPr>
            <a:spLocks noGrp="1"/>
          </p:cNvSpPr>
          <p:nvPr>
            <p:ph idx="1"/>
          </p:nvPr>
        </p:nvSpPr>
        <p:spPr>
          <a:xfrm>
            <a:off x="263251" y="1780674"/>
            <a:ext cx="11497056" cy="4805363"/>
          </a:xfrm>
        </p:spPr>
        <p:txBody>
          <a:bodyPr>
            <a:normAutofit fontScale="85000" lnSpcReduction="20000"/>
          </a:bodyPr>
          <a:lstStyle/>
          <a:p>
            <a:pPr marL="0" indent="0" algn="just">
              <a:buNone/>
            </a:pPr>
            <a:r>
              <a:rPr lang="ru-RU" dirty="0"/>
              <a:t>Аренду можно отнести К ОПЕРАЦИОННОЙ, если </a:t>
            </a:r>
            <a:r>
              <a:rPr lang="ru-RU" u="sng" dirty="0"/>
              <a:t>экономические выгоды и риски</a:t>
            </a:r>
            <a:r>
              <a:rPr lang="ru-RU" dirty="0"/>
              <a:t>, обусловленные правом собственности на предмет аренды, после его передачи арендатору </a:t>
            </a:r>
            <a:r>
              <a:rPr lang="ru-RU" u="sng" dirty="0"/>
              <a:t>остаются у арендодателя</a:t>
            </a:r>
            <a:r>
              <a:rPr lang="ru-RU" dirty="0"/>
              <a:t>. Это может подтверждаться, в частности, любым из следующих обстоятельств (п. 26 ФСБУ 25/2018):</a:t>
            </a:r>
          </a:p>
          <a:p>
            <a:pPr algn="just">
              <a:buFont typeface="Wingdings" panose="05000000000000000000" pitchFamily="2" charset="2"/>
              <a:buChar char="ü"/>
            </a:pPr>
            <a:r>
              <a:rPr lang="ru-RU" dirty="0"/>
              <a:t>срок аренды существенно меньше периода, в течение которого предмет аренды останется пригодным к использованию;</a:t>
            </a:r>
          </a:p>
          <a:p>
            <a:pPr algn="just">
              <a:buFont typeface="Wingdings" panose="05000000000000000000" pitchFamily="2" charset="2"/>
              <a:buChar char="ü"/>
            </a:pPr>
            <a:r>
              <a:rPr lang="ru-RU" dirty="0"/>
              <a:t>предмет аренды - объект, имеющий неограниченный срок использования, потребительские свойства которого с течением времени не изменяются (например, земельные участки и объекты природопользования);</a:t>
            </a:r>
          </a:p>
          <a:p>
            <a:pPr algn="just">
              <a:buFont typeface="Wingdings" panose="05000000000000000000" pitchFamily="2" charset="2"/>
              <a:buChar char="ü"/>
            </a:pPr>
            <a:r>
              <a:rPr lang="ru-RU" dirty="0"/>
              <a:t>приведенная стоимость будущих арендных платежей на дату предоставления предмета аренды существенно меньше справедливой стоимости предмета аренды.</a:t>
            </a:r>
          </a:p>
          <a:p>
            <a:pPr marL="0" indent="0" algn="just">
              <a:buNone/>
            </a:pPr>
            <a:r>
              <a:rPr lang="ru-RU" dirty="0"/>
              <a:t>Арендодатель, который вправе применять упрощенные способы учета, может любую аренду учитывать как операционную. Достаточно, чтобы договор не предусматривал перехода к арендатору права собственности на предмет аренды либо возможность его выкупа по цене, существенно меньшей справедливой стоимости на дату выкупа (п. 28 ФСБУ 25/2018).</a:t>
            </a:r>
          </a:p>
          <a:p>
            <a:pPr marL="0" indent="0" algn="just">
              <a:buNone/>
            </a:pPr>
            <a:endParaRPr lang="ru-RU" dirty="0"/>
          </a:p>
        </p:txBody>
      </p:sp>
    </p:spTree>
    <p:extLst>
      <p:ext uri="{BB962C8B-B14F-4D97-AF65-F5344CB8AC3E}">
        <p14:creationId xmlns:p14="http://schemas.microsoft.com/office/powerpoint/2010/main" val="380259414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НАЛОГ НА ДОБАВЛЕННУЮ СТОИМОСТЬ - 2019 ГОД (1)</Template>
  <TotalTime>1773</TotalTime>
  <Words>7959</Words>
  <Application>Microsoft Office PowerPoint</Application>
  <PresentationFormat>Широкоэкранный</PresentationFormat>
  <Paragraphs>383</Paragraphs>
  <Slides>88</Slides>
  <Notes>0</Notes>
  <HiddenSlides>0</HiddenSlides>
  <MMClips>0</MMClips>
  <ScaleCrop>false</ScaleCrop>
  <HeadingPairs>
    <vt:vector size="8" baseType="variant">
      <vt:variant>
        <vt:lpstr>Использованные шрифты</vt:lpstr>
      </vt:variant>
      <vt:variant>
        <vt:i4>7</vt:i4>
      </vt:variant>
      <vt:variant>
        <vt:lpstr>Тема</vt:lpstr>
      </vt:variant>
      <vt:variant>
        <vt:i4>1</vt:i4>
      </vt:variant>
      <vt:variant>
        <vt:lpstr>Внедренные серверы OLE</vt:lpstr>
      </vt:variant>
      <vt:variant>
        <vt:i4>2</vt:i4>
      </vt:variant>
      <vt:variant>
        <vt:lpstr>Заголовки слайдов</vt:lpstr>
      </vt:variant>
      <vt:variant>
        <vt:i4>88</vt:i4>
      </vt:variant>
    </vt:vector>
  </HeadingPairs>
  <TitlesOfParts>
    <vt:vector size="98" baseType="lpstr">
      <vt:lpstr>Arial</vt:lpstr>
      <vt:lpstr>Calibri</vt:lpstr>
      <vt:lpstr>Constantia</vt:lpstr>
      <vt:lpstr>Georgia</vt:lpstr>
      <vt:lpstr>Times New Roman</vt:lpstr>
      <vt:lpstr>Wingdings</vt:lpstr>
      <vt:lpstr>Wingdings 2</vt:lpstr>
      <vt:lpstr>Поток</vt:lpstr>
      <vt:lpstr>Document</vt:lpstr>
      <vt:lpstr>Документ</vt:lpstr>
      <vt:lpstr>Презентация PowerPoint</vt:lpstr>
      <vt:lpstr>Презентация PowerPoint</vt:lpstr>
      <vt:lpstr>I. Общие положения </vt:lpstr>
      <vt:lpstr>Презентация PowerPoint</vt:lpstr>
      <vt:lpstr>Презентация PowerPoint</vt:lpstr>
      <vt:lpstr>        В каких случаях начало применения ФСБУ 25/2018 не меняет учет по договору аренды (лизинга) </vt:lpstr>
      <vt:lpstr>Презентация PowerPoint</vt:lpstr>
      <vt:lpstr>    Условия, при которых можно сохранить  старый порядок учета</vt:lpstr>
      <vt:lpstr>  Что такое операционная аренда в целях применения  ФСБУ 25/2018</vt:lpstr>
      <vt:lpstr>Что такое неоперационная (финансовая) аренда в целях применения ФСБУ 25/2018  </vt:lpstr>
      <vt:lpstr>3. Настоящий Стандарт не применяется при предоставлении: </vt:lpstr>
      <vt:lpstr>5. В целях настоящего Стандарта объекты бухгалтерского учета классифицируются как объекты учета аренды при единовременном выполнении следующих условий: </vt:lpstr>
      <vt:lpstr>Презентация PowerPoint</vt:lpstr>
      <vt:lpstr>7. В целях настоящего Стандарта в состав арендных платежей включаются платежи (за вычетом подлежащих возмещению сумм налога на добавленную стоимость и иных возмещаемых сумм налогов), обусловленные договором аренды, в том числе: </vt:lpstr>
      <vt:lpstr>Презентация PowerPoint</vt:lpstr>
      <vt:lpstr>Срок договора аренды</vt:lpstr>
      <vt:lpstr>II. Учет у арендатора </vt:lpstr>
      <vt:lpstr>10. Арендатор признает предмет аренды на дату предоставления предмета аренды в качестве  права пользования активом (ППА)                       с одновременным признанием  обязательства по аренде (ОА), если иное не установлено настоящим Стандартом.   </vt:lpstr>
      <vt:lpstr>ФСБУ 25/2018: изменения в Плане счетов «1С:Бухгалтерии 8»</vt:lpstr>
      <vt:lpstr>Презентация PowerPoint</vt:lpstr>
      <vt:lpstr>Презентация PowerPoint</vt:lpstr>
      <vt:lpstr>Презентация PowerPoint</vt:lpstr>
      <vt:lpstr>ФСБУ 25/2018: настройки программы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 13. Право пользования активом (ППА) признается по фактической стоимости.           Фактическая стоимость права пользования активом включает: </vt:lpstr>
      <vt:lpstr>Фактическая стоимость аренды</vt:lpstr>
      <vt:lpstr>14.Обязательство по аренде первоначально оценивается как сумма приведенной стоимости будущих арендных платежей на дату этой оценки. </vt:lpstr>
      <vt:lpstr>Операции по договору аренды с признанием права пользования предметом аренды учитываются у арендатора по следующей схеме:</vt:lpstr>
      <vt:lpstr>Презентация PowerPoint</vt:lpstr>
      <vt:lpstr>Презентация PowerPoint</vt:lpstr>
      <vt:lpstr>Принятие к учету предмета аренды позднее выполняется документом "Принятие к учету ОС" с видом операции "Предметы аренды".</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Перечисление арендной платы</vt:lpstr>
      <vt:lpstr>Начисление арендной платы</vt:lpstr>
      <vt:lpstr>Презентация PowerPoint</vt:lpstr>
      <vt:lpstr>Регламентные операции по аренде</vt:lpstr>
      <vt:lpstr>Презентация PowerPoint</vt:lpstr>
      <vt:lpstr>Презентация PowerPoint</vt:lpstr>
      <vt:lpstr>Изменение условий аренды </vt:lpstr>
      <vt:lpstr>Завершение аренды </vt:lpstr>
      <vt:lpstr>Презентация PowerPoint</vt:lpstr>
      <vt:lpstr>Презентация PowerPoint</vt:lpstr>
      <vt:lpstr>21. Фактическая стоимость права пользования активом и величина обязательства по аренде пересматриваются в случаях: </vt:lpstr>
      <vt:lpstr>Презентация PowerPoint</vt:lpstr>
      <vt:lpstr>Презентация PowerPoint</vt:lpstr>
      <vt:lpstr>III. Учет у арендодателя </vt:lpstr>
      <vt:lpstr>Презентация PowerPoint</vt:lpstr>
      <vt:lpstr>Учет операционной аренды у арендодателя</vt:lpstr>
      <vt:lpstr>Презентация PowerPoint</vt:lpstr>
      <vt:lpstr>Презентация PowerPoint</vt:lpstr>
      <vt:lpstr>Отражение операционной аренды в финансовой отчетности</vt:lpstr>
      <vt:lpstr>Отражение информации в бухгалтерском балансе</vt:lpstr>
      <vt:lpstr>Презентация PowerPoint</vt:lpstr>
      <vt:lpstr>Отражение информации об объектах учета операционной аренды в отчете о финансовых результатах</vt:lpstr>
      <vt:lpstr>Презентация PowerPoint</vt:lpstr>
      <vt:lpstr>Отражение информации об объектах учета операционной аренды в отчете о движении денежных средств</vt:lpstr>
      <vt:lpstr>Отражение информации об объектах учета операционной аренды в пояснениях к бухгалтерскому балансу и отчету о финансовых результатах</vt:lpstr>
      <vt:lpstr>25. Объекты учета аренды классифицируются арендодателем в качестве объектов учета неоперационной (финансовой) аренды, если к арендатору переходят экономические выгоды и риски, обусловленные правом собственности арендодателя на предмет аренды. Соблюдением указанного условия является любое из следующих обстоятельств: </vt:lpstr>
      <vt:lpstr>Презентация PowerPoint</vt:lpstr>
      <vt:lpstr>Учет неоперационной (финансовой) аренды у арендодателя</vt:lpstr>
      <vt:lpstr>Презентация PowerPoint</vt:lpstr>
      <vt:lpstr>Презентация PowerPoint</vt:lpstr>
      <vt:lpstr>Как учитывать лизинговое имущество в бухгалтерском учете</vt:lpstr>
      <vt:lpstr>Справедливая стоимость аренды </vt:lpstr>
      <vt:lpstr>Чистая стоимость аренды</vt:lpstr>
      <vt:lpstr>Валовая стоимость аренды</vt:lpstr>
      <vt:lpstr>Презентация PowerPoint</vt:lpstr>
      <vt:lpstr>Презентация PowerPoint</vt:lpstr>
      <vt:lpstr>Как рассчитать приведенную валовую стоимость инвестиции</vt:lpstr>
      <vt:lpstr>Презентация PowerPoint</vt:lpstr>
      <vt:lpstr>Презентация PowerPoint</vt:lpstr>
      <vt:lpstr>Презентация PowerPoint</vt:lpstr>
      <vt:lpstr>Как учитывать операции по договору лизинга, которым предусмотрена уплата авансовых платежей</vt:lpstr>
      <vt:lpstr>Как учитывать полученные лизинговые платежи</vt:lpstr>
      <vt:lpstr>Презентация PowerPoint</vt:lpstr>
      <vt:lpstr>Презентация PowerPoint</vt:lpstr>
      <vt:lpstr>Как отражать выкуп лизингового имущества лизингополучателем</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ФЕДЕРАЛЬНЫЙ СТАНДАРТ БУХГАЛТЕРСКОГО УЧЕТА ФСБУ 25/2018 "БУХГАЛТЕРСКИЙ УЧЕТ АРЕНДЫ" </dc:title>
  <dc:creator>Пользователь</dc:creator>
  <cp:lastModifiedBy>Айтадж Д. Алиева</cp:lastModifiedBy>
  <cp:revision>103</cp:revision>
  <dcterms:created xsi:type="dcterms:W3CDTF">2021-09-13T12:14:32Z</dcterms:created>
  <dcterms:modified xsi:type="dcterms:W3CDTF">2022-10-19T13:59:24Z</dcterms:modified>
</cp:coreProperties>
</file>