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39" r:id="rId2"/>
    <p:sldMasterId id="2147483778" r:id="rId3"/>
  </p:sldMasterIdLst>
  <p:notesMasterIdLst>
    <p:notesMasterId r:id="rId36"/>
  </p:notesMasterIdLst>
  <p:sldIdLst>
    <p:sldId id="256" r:id="rId4"/>
    <p:sldId id="402" r:id="rId5"/>
    <p:sldId id="298" r:id="rId6"/>
    <p:sldId id="281" r:id="rId7"/>
    <p:sldId id="300" r:id="rId8"/>
    <p:sldId id="393" r:id="rId9"/>
    <p:sldId id="394" r:id="rId10"/>
    <p:sldId id="301" r:id="rId11"/>
    <p:sldId id="395" r:id="rId12"/>
    <p:sldId id="396" r:id="rId13"/>
    <p:sldId id="404" r:id="rId14"/>
    <p:sldId id="272" r:id="rId15"/>
    <p:sldId id="326" r:id="rId16"/>
    <p:sldId id="397" r:id="rId17"/>
    <p:sldId id="398" r:id="rId18"/>
    <p:sldId id="357" r:id="rId19"/>
    <p:sldId id="335" r:id="rId20"/>
    <p:sldId id="336" r:id="rId21"/>
    <p:sldId id="287" r:id="rId22"/>
    <p:sldId id="408" r:id="rId23"/>
    <p:sldId id="409" r:id="rId24"/>
    <p:sldId id="410" r:id="rId25"/>
    <p:sldId id="411" r:id="rId26"/>
    <p:sldId id="412" r:id="rId27"/>
    <p:sldId id="414" r:id="rId28"/>
    <p:sldId id="413" r:id="rId29"/>
    <p:sldId id="406" r:id="rId30"/>
    <p:sldId id="405" r:id="rId31"/>
    <p:sldId id="416" r:id="rId32"/>
    <p:sldId id="340" r:id="rId33"/>
    <p:sldId id="418" r:id="rId34"/>
    <p:sldId id="278" r:id="rId35"/>
  </p:sldIdLst>
  <p:sldSz cx="12192000" cy="6858000"/>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4" autoAdjust="0"/>
  </p:normalViewPr>
  <p:slideViewPr>
    <p:cSldViewPr>
      <p:cViewPr>
        <p:scale>
          <a:sx n="60" d="100"/>
          <a:sy n="60" d="100"/>
        </p:scale>
        <p:origin x="-1445" y="-50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397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D41CD192-F02B-445B-9092-984EEF9DB9F3}" type="datetimeFigureOut">
              <a:rPr lang="ru-RU" smtClean="0"/>
              <a:t>18.05.2023</a:t>
            </a:fld>
            <a:endParaRPr lang="ru-RU"/>
          </a:p>
        </p:txBody>
      </p:sp>
      <p:sp>
        <p:nvSpPr>
          <p:cNvPr id="4" name="Образ слайда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FE3DD3FE-AB82-4DAA-A8F2-894ECE2DE616}" type="slidenum">
              <a:rPr lang="ru-RU" smtClean="0"/>
              <a:t>‹#›</a:t>
            </a:fld>
            <a:endParaRPr lang="ru-RU"/>
          </a:p>
        </p:txBody>
      </p:sp>
    </p:spTree>
    <p:extLst>
      <p:ext uri="{BB962C8B-B14F-4D97-AF65-F5344CB8AC3E}">
        <p14:creationId xmlns:p14="http://schemas.microsoft.com/office/powerpoint/2010/main" val="4084372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E3DD3FE-AB82-4DAA-A8F2-894ECE2DE616}" type="slidenum">
              <a:rPr lang="ru-RU" smtClean="0"/>
              <a:t>1</a:t>
            </a:fld>
            <a:endParaRPr lang="ru-RU"/>
          </a:p>
        </p:txBody>
      </p:sp>
    </p:spTree>
    <p:extLst>
      <p:ext uri="{BB962C8B-B14F-4D97-AF65-F5344CB8AC3E}">
        <p14:creationId xmlns:p14="http://schemas.microsoft.com/office/powerpoint/2010/main" val="3660980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E3DD3FE-AB82-4DAA-A8F2-894ECE2DE616}" type="slidenum">
              <a:rPr lang="ru-RU" smtClean="0"/>
              <a:t>11</a:t>
            </a:fld>
            <a:endParaRPr lang="ru-RU"/>
          </a:p>
        </p:txBody>
      </p:sp>
    </p:spTree>
    <p:extLst>
      <p:ext uri="{BB962C8B-B14F-4D97-AF65-F5344CB8AC3E}">
        <p14:creationId xmlns:p14="http://schemas.microsoft.com/office/powerpoint/2010/main" val="233939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3"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3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3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3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3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0"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4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4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4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34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4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4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4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35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6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6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6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6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173527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a16="http://schemas.microsoft.com/office/drawing/2014/main" xmlns=""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a16="http://schemas.microsoft.com/office/drawing/2014/main" xmlns=""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val="368129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a16="http://schemas.microsoft.com/office/drawing/2014/main" xmlns=""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val="273867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7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8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8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8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8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48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8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8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8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8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9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9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49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0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50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0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50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50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image" Target="../media/image2.png"/><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3" name="Рисунок 6"/>
          <p:cNvPicPr/>
          <p:nvPr/>
        </p:nvPicPr>
        <p:blipFill>
          <a:blip r:embed="rId15" cstate="print"/>
          <a:stretch/>
        </p:blipFill>
        <p:spPr>
          <a:xfrm>
            <a:off x="-1194120" y="367560"/>
            <a:ext cx="757080" cy="757080"/>
          </a:xfrm>
          <a:prstGeom prst="rect">
            <a:avLst/>
          </a:prstGeom>
          <a:ln>
            <a:noFill/>
          </a:ln>
        </p:spPr>
      </p:pic>
      <p:sp>
        <p:nvSpPr>
          <p:cNvPr id="4" name="PlaceHolder 1"/>
          <p:cNvSpPr>
            <a:spLocks noGrp="1"/>
          </p:cNvSpPr>
          <p:nvPr>
            <p:ph type="title"/>
          </p:nvPr>
        </p:nvSpPr>
        <p:spPr>
          <a:xfrm>
            <a:off x="838080" y="454680"/>
            <a:ext cx="10514880" cy="1145160"/>
          </a:xfrm>
          <a:prstGeom prst="rect">
            <a:avLst/>
          </a:prstGeom>
        </p:spPr>
        <p:txBody>
          <a:bodyPr lIns="0" tIns="0" rIns="0" bIns="0" anchor="ctr">
            <a:spAutoFit/>
          </a:bodyPr>
          <a:lstStyle/>
          <a:p>
            <a:r>
              <a:rPr lang="ru-RU" sz="1800" b="0" strike="noStrike" spc="-1">
                <a:latin typeface="Arial"/>
              </a:rPr>
              <a:t>Для правки текста заглавия щёлкните мышью</a:t>
            </a:r>
          </a:p>
        </p:txBody>
      </p:sp>
      <p:sp>
        <p:nvSpPr>
          <p:cNvPr id="2"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pic>
        <p:nvPicPr>
          <p:cNvPr id="321" name="Рисунок 6"/>
          <p:cNvPicPr/>
          <p:nvPr/>
        </p:nvPicPr>
        <p:blipFill>
          <a:blip r:embed="rId18" cstate="print"/>
          <a:stretch/>
        </p:blipFill>
        <p:spPr>
          <a:xfrm>
            <a:off x="-1194120" y="367560"/>
            <a:ext cx="757080" cy="757080"/>
          </a:xfrm>
          <a:prstGeom prst="rect">
            <a:avLst/>
          </a:prstGeom>
          <a:ln>
            <a:noFill/>
          </a:ln>
        </p:spPr>
      </p:pic>
      <p:sp>
        <p:nvSpPr>
          <p:cNvPr id="322"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323"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324" name="Group 3"/>
          <p:cNvGrpSpPr/>
          <p:nvPr/>
        </p:nvGrpSpPr>
        <p:grpSpPr>
          <a:xfrm>
            <a:off x="0" y="49680"/>
            <a:ext cx="2844000" cy="273960"/>
            <a:chOff x="0" y="49680"/>
            <a:chExt cx="2844000" cy="273960"/>
          </a:xfrm>
        </p:grpSpPr>
        <p:sp>
          <p:nvSpPr>
            <p:cNvPr id="325"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26"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327" name="Group 6"/>
          <p:cNvGrpSpPr/>
          <p:nvPr/>
        </p:nvGrpSpPr>
        <p:grpSpPr>
          <a:xfrm>
            <a:off x="9383400" y="6597000"/>
            <a:ext cx="2843280" cy="274320"/>
            <a:chOff x="9383400" y="6597000"/>
            <a:chExt cx="2843280" cy="274320"/>
          </a:xfrm>
        </p:grpSpPr>
        <p:sp>
          <p:nvSpPr>
            <p:cNvPr id="328"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29"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330"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331"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833" r:id="rId13"/>
    <p:sldLayoutId id="2147483834" r:id="rId14"/>
    <p:sldLayoutId id="2147483835" r:id="rId15"/>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462" name="Рисунок 6"/>
          <p:cNvPicPr/>
          <p:nvPr/>
        </p:nvPicPr>
        <p:blipFill>
          <a:blip r:embed="rId15" cstate="print"/>
          <a:stretch/>
        </p:blipFill>
        <p:spPr>
          <a:xfrm>
            <a:off x="-1194120" y="367560"/>
            <a:ext cx="757080" cy="757080"/>
          </a:xfrm>
          <a:prstGeom prst="rect">
            <a:avLst/>
          </a:prstGeom>
          <a:ln>
            <a:noFill/>
          </a:ln>
        </p:spPr>
      </p:pic>
      <p:sp>
        <p:nvSpPr>
          <p:cNvPr id="463"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4" name="CustomShape 2"/>
          <p:cNvSpPr/>
          <p:nvPr/>
        </p:nvSpPr>
        <p:spPr>
          <a:xfrm>
            <a:off x="0" y="675900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nvGrpSpPr>
          <p:cNvPr id="465" name="Group 3"/>
          <p:cNvGrpSpPr/>
          <p:nvPr/>
        </p:nvGrpSpPr>
        <p:grpSpPr>
          <a:xfrm>
            <a:off x="9347400" y="38160"/>
            <a:ext cx="2843640" cy="285480"/>
            <a:chOff x="9347400" y="38160"/>
            <a:chExt cx="2843640" cy="285480"/>
          </a:xfrm>
        </p:grpSpPr>
        <p:sp>
          <p:nvSpPr>
            <p:cNvPr id="466" name="CustomShape 4"/>
            <p:cNvSpPr/>
            <p:nvPr/>
          </p:nvSpPr>
          <p:spPr>
            <a:xfrm>
              <a:off x="9650880" y="49680"/>
              <a:ext cx="2540160" cy="273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7" name="CustomShape 5"/>
            <p:cNvSpPr/>
            <p:nvPr/>
          </p:nvSpPr>
          <p:spPr>
            <a:xfrm>
              <a:off x="9347400" y="38160"/>
              <a:ext cx="606600" cy="273960"/>
            </a:xfrm>
            <a:prstGeom prst="flowChartMerg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grpSp>
        <p:nvGrpSpPr>
          <p:cNvPr id="468" name="Group 6"/>
          <p:cNvGrpSpPr/>
          <p:nvPr/>
        </p:nvGrpSpPr>
        <p:grpSpPr>
          <a:xfrm>
            <a:off x="-35280" y="6583680"/>
            <a:ext cx="2844720" cy="274320"/>
            <a:chOff x="-35280" y="6583680"/>
            <a:chExt cx="2844720" cy="274320"/>
          </a:xfrm>
        </p:grpSpPr>
        <p:sp>
          <p:nvSpPr>
            <p:cNvPr id="469" name="CustomShape 7"/>
            <p:cNvSpPr/>
            <p:nvPr/>
          </p:nvSpPr>
          <p:spPr>
            <a:xfrm>
              <a:off x="-35280" y="6583680"/>
              <a:ext cx="2540160" cy="273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70" name="CustomShape 8"/>
            <p:cNvSpPr/>
            <p:nvPr/>
          </p:nvSpPr>
          <p:spPr>
            <a:xfrm rot="10800000">
              <a:off x="2202480" y="6584040"/>
              <a:ext cx="606960" cy="273960"/>
            </a:xfrm>
            <a:prstGeom prst="flowChartMerg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471"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72"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5.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hyperlink" Target="garantf1://10064072.1742/" TargetMode="Externa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hyperlink" Target="garantf1://5311791.0/" TargetMode="Externa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D7473018D81D34FD0E3CABCE0410644257B10D34F5D307F317081DE07C91FE3830AA2E7F78A4500B6E9C1383E6CAx4Q" TargetMode="External"/><Relationship Id="rId2" Type="http://schemas.openxmlformats.org/officeDocument/2006/relationships/hyperlink" Target="consultantplus://offline/ref=D7473018D81D34FD0E3CBED20678311158B50B33F9D20CAE1D0044EC7E96F16735BF3F2774A54E156F830F81E4A5C4x5Q"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53" name="CustomShape 4"/>
          <p:cNvSpPr/>
          <p:nvPr/>
        </p:nvSpPr>
        <p:spPr>
          <a:xfrm>
            <a:off x="1775520" y="1556792"/>
            <a:ext cx="9143280" cy="403244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ru-RU" sz="4000" b="1" strike="noStrike" spc="-1" dirty="0">
              <a:latin typeface="Calibri" pitchFamily="34" charset="0"/>
              <a:ea typeface="DejaVu Sans"/>
            </a:endParaRPr>
          </a:p>
          <a:p>
            <a:pPr algn="ctr"/>
            <a:r>
              <a:rPr lang="ru-RU" sz="4500" b="1" spc="-1" dirty="0">
                <a:latin typeface="Calibri" pitchFamily="34" charset="0"/>
              </a:rPr>
              <a:t>Практический курс</a:t>
            </a:r>
          </a:p>
          <a:p>
            <a:pPr algn="ctr"/>
            <a:r>
              <a:rPr lang="ru-RU" sz="4500" b="1" spc="-1" dirty="0">
                <a:latin typeface="Calibri" pitchFamily="34" charset="0"/>
              </a:rPr>
              <a:t>«Сделки на стыке гражданского </a:t>
            </a:r>
          </a:p>
          <a:p>
            <a:pPr algn="ctr"/>
            <a:r>
              <a:rPr lang="ru-RU" sz="4500" b="1" spc="-1" dirty="0">
                <a:latin typeface="Calibri" pitchFamily="34" charset="0"/>
              </a:rPr>
              <a:t>и налогового права»</a:t>
            </a:r>
          </a:p>
          <a:p>
            <a:r>
              <a:rPr lang="ru-RU" i="1" dirty="0"/>
              <a:t> </a:t>
            </a:r>
          </a:p>
          <a:p>
            <a:pPr algn="ctr"/>
            <a:r>
              <a:rPr lang="ru-RU" sz="3000" b="1" i="1" spc="-1" dirty="0">
                <a:latin typeface="Calibri" pitchFamily="34" charset="0"/>
              </a:rPr>
              <a:t>Как составить договор и защитить компанию от обвинений в налоговых правонарушениях</a:t>
            </a:r>
            <a:endParaRPr lang="ru-RU" i="1" dirty="0"/>
          </a:p>
          <a:p>
            <a:pPr algn="ctr">
              <a:lnSpc>
                <a:spcPct val="90000"/>
              </a:lnSpc>
            </a:pPr>
            <a:endParaRPr lang="ru-RU" sz="4000" b="0" strike="noStrike" spc="-1"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11BB07A-C4EA-EBF8-47C8-20017E024D2F}"/>
              </a:ext>
            </a:extLst>
          </p:cNvPr>
          <p:cNvSpPr txBox="1"/>
          <p:nvPr/>
        </p:nvSpPr>
        <p:spPr>
          <a:xfrm>
            <a:off x="479376" y="548680"/>
            <a:ext cx="11180812" cy="5632311"/>
          </a:xfrm>
          <a:prstGeom prst="rect">
            <a:avLst/>
          </a:prstGeom>
          <a:noFill/>
        </p:spPr>
        <p:txBody>
          <a:bodyPr wrap="square" rtlCol="0">
            <a:spAutoFit/>
          </a:bodyPr>
          <a:lstStyle/>
          <a:p>
            <a:pPr algn="ctr"/>
            <a:r>
              <a:rPr lang="ru-RU" sz="2400" b="1" u="sng" dirty="0">
                <a:latin typeface="Calibri" pitchFamily="34" charset="0"/>
                <a:cs typeface="Calibri" pitchFamily="34" charset="0"/>
              </a:rPr>
              <a:t>Усиленная квалифицированная электронная подпись (КЭП) – </a:t>
            </a:r>
          </a:p>
          <a:p>
            <a:pPr marL="342900" indent="-342900" algn="just"/>
            <a:r>
              <a:rPr lang="ru-RU" sz="2400" dirty="0">
                <a:latin typeface="Calibri" pitchFamily="34" charset="0"/>
                <a:cs typeface="Calibri" pitchFamily="34" charset="0"/>
              </a:rPr>
              <a:t> + ключ проверки электронной подписи </a:t>
            </a:r>
            <a:r>
              <a:rPr lang="ru-RU" sz="2400" u="sng" dirty="0">
                <a:latin typeface="Calibri" pitchFamily="34" charset="0"/>
                <a:cs typeface="Calibri" pitchFamily="34" charset="0"/>
              </a:rPr>
              <a:t>указан в квалифицированном сертификате</a:t>
            </a:r>
          </a:p>
          <a:p>
            <a:pPr algn="just"/>
            <a:r>
              <a:rPr lang="ru-RU" sz="2400" dirty="0">
                <a:latin typeface="Calibri" pitchFamily="34" charset="0"/>
                <a:cs typeface="Calibri" pitchFamily="34" charset="0"/>
              </a:rPr>
              <a:t>Средства криптозащиты сертифицирует Центр по лицензированию, сертификации и защите государственной тайны ФСБ России.</a:t>
            </a:r>
          </a:p>
          <a:p>
            <a:pPr algn="just"/>
            <a:r>
              <a:rPr lang="ru-RU" sz="2400" dirty="0">
                <a:latin typeface="Calibri" pitchFamily="34" charset="0"/>
                <a:cs typeface="Calibri" pitchFamily="34" charset="0"/>
              </a:rPr>
              <a:t>Сертификаты выдаются удостоверяющими центрами, аккредитованным </a:t>
            </a:r>
            <a:r>
              <a:rPr lang="ru-RU" sz="2400" dirty="0" err="1">
                <a:latin typeface="Calibri" pitchFamily="34" charset="0"/>
                <a:cs typeface="Calibri" pitchFamily="34" charset="0"/>
              </a:rPr>
              <a:t>Минцифры</a:t>
            </a:r>
            <a:r>
              <a:rPr lang="ru-RU" sz="2400" dirty="0">
                <a:latin typeface="Calibri" pitchFamily="34" charset="0"/>
                <a:cs typeface="Calibri" pitchFamily="34" charset="0"/>
              </a:rPr>
              <a:t> России.</a:t>
            </a:r>
          </a:p>
          <a:p>
            <a:pPr algn="just"/>
            <a:endParaRPr lang="ru-RU" sz="2400" dirty="0">
              <a:latin typeface="Calibri" pitchFamily="34" charset="0"/>
              <a:cs typeface="Calibri" pitchFamily="34" charset="0"/>
            </a:endParaRPr>
          </a:p>
          <a:p>
            <a:pPr algn="ctr"/>
            <a:r>
              <a:rPr lang="ru-RU" sz="2400" u="sng" dirty="0">
                <a:latin typeface="Calibri" pitchFamily="34" charset="0"/>
                <a:cs typeface="Calibri" pitchFamily="34" charset="0"/>
              </a:rPr>
              <a:t>С 01 января 2022 г. ИФНС выдает ЭЦП юридическим лицам. </a:t>
            </a:r>
          </a:p>
          <a:p>
            <a:pPr algn="ctr"/>
            <a:endParaRPr lang="ru-RU" sz="2400" u="sng" dirty="0">
              <a:latin typeface="Calibri" pitchFamily="34" charset="0"/>
              <a:cs typeface="Calibri" pitchFamily="34" charset="0"/>
            </a:endParaRPr>
          </a:p>
          <a:p>
            <a:pPr algn="ctr"/>
            <a:r>
              <a:rPr lang="ru-RU" sz="2400" u="sng" dirty="0">
                <a:latin typeface="Calibri" pitchFamily="34" charset="0"/>
                <a:cs typeface="Calibri" pitchFamily="34" charset="0"/>
              </a:rPr>
              <a:t>С 01 апреля 2021 г. </a:t>
            </a:r>
            <a:r>
              <a:rPr lang="ru-RU" sz="2400" dirty="0">
                <a:latin typeface="Calibri" pitchFamily="34" charset="0"/>
                <a:cs typeface="Calibri" pitchFamily="34" charset="0"/>
              </a:rPr>
              <a:t>УЦ будет выдавать сертификаты ключей проверки электронных подписей после идентификации лиц не только при личном присутствии, но и без такового - с использованием квалифицированной электронной подписи или с использованием биометрических персональных данных. </a:t>
            </a:r>
            <a:br>
              <a:rPr lang="ru-RU" sz="2400" dirty="0">
                <a:latin typeface="Calibri" pitchFamily="34" charset="0"/>
                <a:cs typeface="Calibri" pitchFamily="34" charset="0"/>
              </a:rPr>
            </a:br>
            <a:r>
              <a:rPr lang="ru-RU" sz="2400" dirty="0">
                <a:latin typeface="Calibri" pitchFamily="34" charset="0"/>
                <a:cs typeface="Calibri" pitchFamily="34" charset="0"/>
              </a:rPr>
              <a:t/>
            </a:r>
            <a:br>
              <a:rPr lang="ru-RU" sz="2400" dirty="0">
                <a:latin typeface="Calibri" pitchFamily="34" charset="0"/>
                <a:cs typeface="Calibri" pitchFamily="34" charset="0"/>
              </a:rPr>
            </a:b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216646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870069" y="2294121"/>
            <a:ext cx="2880320" cy="1415772"/>
          </a:xfrm>
          <a:prstGeom prst="rect">
            <a:avLst/>
          </a:prstGeom>
          <a:noFill/>
          <a:ln>
            <a:solidFill>
              <a:schemeClr val="accent1"/>
            </a:solidFill>
          </a:ln>
        </p:spPr>
        <p:txBody>
          <a:bodyPr wrap="square" rtlCol="0">
            <a:spAutoFit/>
          </a:bodyPr>
          <a:lstStyle/>
          <a:p>
            <a:pPr algn="ctr">
              <a:lnSpc>
                <a:spcPct val="100000"/>
              </a:lnSpc>
            </a:pPr>
            <a:r>
              <a:rPr lang="ru-RU" b="0" strike="noStrike" spc="-1" dirty="0">
                <a:latin typeface="Calibri" pitchFamily="34" charset="0"/>
                <a:ea typeface="DejaVu Sans"/>
                <a:cs typeface="Calibri" pitchFamily="34" charset="0"/>
              </a:rPr>
              <a:t>Устная</a:t>
            </a:r>
            <a:endParaRPr lang="ru-RU" b="0" strike="noStrike" spc="-1" dirty="0">
              <a:latin typeface="Calibri" pitchFamily="34" charset="0"/>
              <a:cs typeface="Calibri" pitchFamily="34" charset="0"/>
            </a:endParaRPr>
          </a:p>
          <a:p>
            <a:pPr algn="ctr">
              <a:lnSpc>
                <a:spcPct val="100000"/>
              </a:lnSpc>
            </a:pPr>
            <a:r>
              <a:rPr lang="ru-RU" b="0" strike="noStrike" spc="-1" dirty="0">
                <a:latin typeface="Calibri" pitchFamily="34" charset="0"/>
                <a:ea typeface="DejaVu Sans"/>
                <a:cs typeface="Calibri" pitchFamily="34" charset="0"/>
              </a:rPr>
              <a:t>(могут быть молчанием, конклюдентными действиями)</a:t>
            </a:r>
            <a:endParaRPr lang="ru-RU" b="0" strike="noStrike" spc="-1" dirty="0">
              <a:latin typeface="Calibri" pitchFamily="34" charset="0"/>
              <a:cs typeface="Calibri" pitchFamily="34" charset="0"/>
            </a:endParaRPr>
          </a:p>
          <a:p>
            <a:pPr algn="ctr"/>
            <a:endParaRPr lang="ru-RU" sz="1400" dirty="0">
              <a:latin typeface="Calibri" pitchFamily="34" charset="0"/>
              <a:cs typeface="Calibri" pitchFamily="34" charset="0"/>
            </a:endParaRPr>
          </a:p>
        </p:txBody>
      </p:sp>
      <p:sp>
        <p:nvSpPr>
          <p:cNvPr id="5" name="TextBox 4"/>
          <p:cNvSpPr txBox="1"/>
          <p:nvPr/>
        </p:nvSpPr>
        <p:spPr>
          <a:xfrm>
            <a:off x="4725221" y="2180606"/>
            <a:ext cx="2977992" cy="1446550"/>
          </a:xfrm>
          <a:prstGeom prst="rect">
            <a:avLst/>
          </a:prstGeom>
          <a:noFill/>
          <a:ln>
            <a:solidFill>
              <a:schemeClr val="accent1"/>
            </a:solidFill>
          </a:ln>
        </p:spPr>
        <p:txBody>
          <a:bodyPr wrap="square" rtlCol="0">
            <a:spAutoFit/>
          </a:bodyPr>
          <a:lstStyle/>
          <a:p>
            <a:pPr algn="ctr">
              <a:lnSpc>
                <a:spcPct val="100000"/>
              </a:lnSpc>
            </a:pPr>
            <a:r>
              <a:rPr lang="ru-RU" spc="-1" dirty="0">
                <a:latin typeface="Calibri" pitchFamily="34" charset="0"/>
                <a:cs typeface="Calibri" pitchFamily="34" charset="0"/>
              </a:rPr>
              <a:t>Письменная</a:t>
            </a:r>
          </a:p>
          <a:p>
            <a:pPr algn="ctr">
              <a:lnSpc>
                <a:spcPct val="100000"/>
              </a:lnSpc>
            </a:pPr>
            <a:r>
              <a:rPr lang="ru-RU" spc="-1" dirty="0">
                <a:latin typeface="Calibri" pitchFamily="34" charset="0"/>
                <a:cs typeface="Calibri" pitchFamily="34" charset="0"/>
              </a:rPr>
              <a:t>(простая – ЮЛ-ЮЛ, ЮЛ-ФЛ, ФЛ-ФЛ на сумму от 10 000 рублей; нотариальная)</a:t>
            </a:r>
          </a:p>
          <a:p>
            <a:pPr algn="ctr"/>
            <a:endParaRPr lang="ru-RU" sz="1600" dirty="0">
              <a:latin typeface="Calibri" pitchFamily="34" charset="0"/>
              <a:cs typeface="Calibri" pitchFamily="34" charset="0"/>
            </a:endParaRPr>
          </a:p>
        </p:txBody>
      </p:sp>
      <p:sp>
        <p:nvSpPr>
          <p:cNvPr id="6" name="TextBox 5">
            <a:extLst>
              <a:ext uri="{FF2B5EF4-FFF2-40B4-BE49-F238E27FC236}">
                <a16:creationId xmlns:a16="http://schemas.microsoft.com/office/drawing/2014/main" xmlns="" id="{E98AC443-929E-F9C3-4F7B-0F024309DD8B}"/>
              </a:ext>
            </a:extLst>
          </p:cNvPr>
          <p:cNvSpPr txBox="1"/>
          <p:nvPr/>
        </p:nvSpPr>
        <p:spPr>
          <a:xfrm>
            <a:off x="983432" y="1100312"/>
            <a:ext cx="10235341" cy="1015663"/>
          </a:xfrm>
          <a:prstGeom prst="rect">
            <a:avLst/>
          </a:prstGeom>
          <a:noFill/>
        </p:spPr>
        <p:txBody>
          <a:bodyPr wrap="square">
            <a:spAutoFit/>
          </a:bodyPr>
          <a:lstStyle/>
          <a:p>
            <a:pPr algn="ctr">
              <a:lnSpc>
                <a:spcPct val="100000"/>
              </a:lnSpc>
            </a:pPr>
            <a:r>
              <a:rPr lang="ru-RU" b="0" strike="noStrike" spc="-1" dirty="0">
                <a:latin typeface="Calibri" pitchFamily="34" charset="0"/>
                <a:ea typeface="DejaVu Sans"/>
                <a:cs typeface="Calibri" pitchFamily="34" charset="0"/>
              </a:rPr>
              <a:t>действия граждан и юридических лиц, направленные на установление, изменение или прекращение гражданских прав и обязанностей.</a:t>
            </a:r>
            <a:endParaRPr lang="ru-RU" spc="-1" dirty="0">
              <a:latin typeface="Calibri" pitchFamily="34" charset="0"/>
              <a:cs typeface="Calibri" pitchFamily="34" charset="0"/>
            </a:endParaRPr>
          </a:p>
          <a:p>
            <a:pPr algn="ctr">
              <a:lnSpc>
                <a:spcPct val="100000"/>
              </a:lnSpc>
            </a:pPr>
            <a:r>
              <a:rPr lang="ru-RU" sz="2400" b="1" strike="noStrike" spc="-1" dirty="0">
                <a:latin typeface="Calibri" pitchFamily="34" charset="0"/>
                <a:ea typeface="DejaVu Sans"/>
                <a:cs typeface="Calibri" pitchFamily="34" charset="0"/>
              </a:rPr>
              <a:t>Форма сделки</a:t>
            </a:r>
            <a:endParaRPr lang="ru-RU" sz="1600" dirty="0">
              <a:latin typeface="Calibri" pitchFamily="34" charset="0"/>
              <a:cs typeface="Calibri" pitchFamily="34" charset="0"/>
            </a:endParaRPr>
          </a:p>
        </p:txBody>
      </p:sp>
      <p:sp>
        <p:nvSpPr>
          <p:cNvPr id="9" name="CustomShape 17">
            <a:extLst>
              <a:ext uri="{FF2B5EF4-FFF2-40B4-BE49-F238E27FC236}">
                <a16:creationId xmlns:a16="http://schemas.microsoft.com/office/drawing/2014/main" xmlns="" id="{342D6FC8-00F3-BC6B-6723-0B3F6932B4F0}"/>
              </a:ext>
            </a:extLst>
          </p:cNvPr>
          <p:cNvSpPr/>
          <p:nvPr/>
        </p:nvSpPr>
        <p:spPr>
          <a:xfrm>
            <a:off x="8214756" y="2279459"/>
            <a:ext cx="3096342" cy="147587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r>
              <a:rPr lang="ru-RU" spc="-1" dirty="0">
                <a:latin typeface="Calibri" pitchFamily="34" charset="0"/>
                <a:cs typeface="Calibri" pitchFamily="34" charset="0"/>
              </a:rPr>
              <a:t>Письменная + гос. регистрация</a:t>
            </a:r>
          </a:p>
          <a:p>
            <a:pPr algn="ctr"/>
            <a:r>
              <a:rPr lang="ru-RU" spc="-1" dirty="0">
                <a:latin typeface="Calibri" pitchFamily="34" charset="0"/>
                <a:cs typeface="Calibri" pitchFamily="34" charset="0"/>
              </a:rPr>
              <a:t>(сделки с недвижимостью и иные, установленные законом)</a:t>
            </a:r>
            <a:endParaRPr lang="ru-RU" sz="1600" b="0" strike="noStrike" spc="-1" dirty="0">
              <a:latin typeface="Calibri" pitchFamily="34" charset="0"/>
              <a:cs typeface="Calibri" pitchFamily="34" charset="0"/>
            </a:endParaRPr>
          </a:p>
        </p:txBody>
      </p:sp>
      <p:sp>
        <p:nvSpPr>
          <p:cNvPr id="11" name="TextBox 10">
            <a:extLst>
              <a:ext uri="{FF2B5EF4-FFF2-40B4-BE49-F238E27FC236}">
                <a16:creationId xmlns:a16="http://schemas.microsoft.com/office/drawing/2014/main" xmlns="" id="{D747A046-450F-5F28-8B47-A61D83CEA21B}"/>
              </a:ext>
            </a:extLst>
          </p:cNvPr>
          <p:cNvSpPr txBox="1"/>
          <p:nvPr/>
        </p:nvSpPr>
        <p:spPr>
          <a:xfrm>
            <a:off x="551384" y="3904155"/>
            <a:ext cx="11017223" cy="2585323"/>
          </a:xfrm>
          <a:prstGeom prst="rect">
            <a:avLst/>
          </a:prstGeom>
          <a:noFill/>
        </p:spPr>
        <p:txBody>
          <a:bodyPr wrap="square">
            <a:spAutoFit/>
          </a:bodyPr>
          <a:lstStyle/>
          <a:p>
            <a:pPr indent="342900" algn="just"/>
            <a:r>
              <a:rPr lang="ru-RU" spc="-1" dirty="0">
                <a:latin typeface="Calibri" pitchFamily="34" charset="0"/>
                <a:cs typeface="Calibri" pitchFamily="34" charset="0"/>
              </a:rPr>
              <a:t>В соответствии с п. 3 ст. 434 ГК РФ договор считается заключенным, если предложение заключить договор принято в порядке, определенном в п. 3 ст. 438 ГК РФ. В соответствии с п. 3 ст.  438 ГК РФ совершение лицом, получившим оферту, определенных в ней условий, например, оплата товара, считается акцептом, т.е. принятием предложенных условий. </a:t>
            </a:r>
          </a:p>
          <a:p>
            <a:pPr indent="342900" algn="just"/>
            <a:r>
              <a:rPr lang="ru-RU" spc="-1" dirty="0">
                <a:latin typeface="Calibri" pitchFamily="34" charset="0"/>
                <a:cs typeface="Calibri" pitchFamily="34" charset="0"/>
              </a:rPr>
              <a:t>Согласно п. 3 ст. 432 ГК РФ сторона, принявшая от другой стороны полное или частичное исполнение по договору либо иным образом подтвердившая действие договора, не вправе требовать признания этого договора незаключенным, если заявление такого требования с учетом конкретных обстоятельств будет противоречить принципу добросовестности.</a:t>
            </a:r>
          </a:p>
          <a:p>
            <a:pPr indent="342900" algn="just"/>
            <a:r>
              <a:rPr lang="ru-RU" spc="-1" dirty="0">
                <a:latin typeface="Calibri" pitchFamily="34" charset="0"/>
                <a:cs typeface="Calibri" pitchFamily="34" charset="0"/>
              </a:rPr>
              <a:t>П. 13 Постановления Пленума Верховного Суда РФ от 25.12.2018 N 49.</a:t>
            </a:r>
          </a:p>
        </p:txBody>
      </p:sp>
      <p:sp>
        <p:nvSpPr>
          <p:cNvPr id="2" name="TextBox 1"/>
          <p:cNvSpPr txBox="1"/>
          <p:nvPr/>
        </p:nvSpPr>
        <p:spPr>
          <a:xfrm>
            <a:off x="3640885" y="360512"/>
            <a:ext cx="4920434" cy="523220"/>
          </a:xfrm>
          <a:prstGeom prst="rect">
            <a:avLst/>
          </a:prstGeom>
          <a:noFill/>
        </p:spPr>
        <p:txBody>
          <a:bodyPr wrap="square" rtlCol="0">
            <a:spAutoFit/>
          </a:bodyPr>
          <a:lstStyle/>
          <a:p>
            <a:pPr algn="ctr"/>
            <a:r>
              <a:rPr lang="ru-RU" sz="2800" b="1" dirty="0" smtClean="0">
                <a:latin typeface="Calibri" pitchFamily="34" charset="0"/>
                <a:cs typeface="Calibri" pitchFamily="34" charset="0"/>
              </a:rPr>
              <a:t>Заключение сделок</a:t>
            </a:r>
            <a:endParaRPr lang="ru-RU" sz="2800" b="1" dirty="0">
              <a:latin typeface="Calibri" pitchFamily="34" charset="0"/>
              <a:cs typeface="Calibri" pitchFamily="34" charset="0"/>
            </a:endParaRPr>
          </a:p>
        </p:txBody>
      </p:sp>
    </p:spTree>
    <p:extLst>
      <p:ext uri="{BB962C8B-B14F-4D97-AF65-F5344CB8AC3E}">
        <p14:creationId xmlns:p14="http://schemas.microsoft.com/office/powerpoint/2010/main" val="40350149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8" name="CustomShape 1"/>
          <p:cNvSpPr/>
          <p:nvPr/>
        </p:nvSpPr>
        <p:spPr>
          <a:xfrm>
            <a:off x="914760" y="332640"/>
            <a:ext cx="10676880" cy="199909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400" b="1" strike="noStrike" spc="-1" dirty="0">
                <a:latin typeface="Calibri" panose="020F0502020204030204" pitchFamily="34" charset="0"/>
                <a:ea typeface="DejaVu Sans"/>
                <a:cs typeface="Calibri" panose="020F0502020204030204" pitchFamily="34" charset="0"/>
              </a:rPr>
              <a:t>Недействительность сделок (</a:t>
            </a:r>
            <a:r>
              <a:rPr lang="ru-RU" sz="2400" b="0" strike="noStrike" spc="-1" dirty="0">
                <a:latin typeface="Calibri" panose="020F0502020204030204" pitchFamily="34" charset="0"/>
                <a:ea typeface="DejaVu Sans"/>
                <a:cs typeface="Calibri" panose="020F0502020204030204" pitchFamily="34" charset="0"/>
              </a:rPr>
              <a:t>ст. 166 ГК РФ</a:t>
            </a:r>
            <a:r>
              <a:rPr lang="ru-RU" sz="2400" b="1" strike="noStrike" spc="-1" dirty="0">
                <a:latin typeface="Calibri" panose="020F0502020204030204" pitchFamily="34" charset="0"/>
                <a:ea typeface="DejaVu Sans"/>
                <a:cs typeface="Calibri" panose="020F0502020204030204" pitchFamily="34" charset="0"/>
              </a:rPr>
              <a:t>)</a:t>
            </a:r>
            <a:endParaRPr lang="ru-RU" sz="2400" b="0" strike="noStrike" spc="-1" dirty="0">
              <a:latin typeface="Calibri" panose="020F0502020204030204" pitchFamily="34" charset="0"/>
              <a:cs typeface="Calibri" panose="020F0502020204030204" pitchFamily="34" charset="0"/>
            </a:endParaRPr>
          </a:p>
          <a:p>
            <a:pPr algn="ctr">
              <a:lnSpc>
                <a:spcPct val="100000"/>
              </a:lnSpc>
            </a:pPr>
            <a:r>
              <a:rPr lang="ru-RU" sz="2400" b="0" strike="noStrike" spc="-1" dirty="0">
                <a:latin typeface="Calibri" panose="020F0502020204030204" pitchFamily="34" charset="0"/>
                <a:ea typeface="DejaVu Sans"/>
                <a:cs typeface="Calibri" panose="020F0502020204030204" pitchFamily="34" charset="0"/>
              </a:rPr>
              <a:t>Не влекут юридических последствий, недействительны с момента совершения</a:t>
            </a:r>
          </a:p>
          <a:p>
            <a:pPr algn="ctr">
              <a:lnSpc>
                <a:spcPct val="100000"/>
              </a:lnSpc>
            </a:pPr>
            <a:r>
              <a:rPr lang="ru-RU" sz="2400" spc="-1" dirty="0">
                <a:latin typeface="Calibri" panose="020F0502020204030204" pitchFamily="34" charset="0"/>
                <a:cs typeface="Calibri" panose="020F0502020204030204" pitchFamily="34" charset="0"/>
              </a:rPr>
              <a:t>Отличие (!) при расторжении договора обязательства прекращаются только на будущий период</a:t>
            </a:r>
            <a:endParaRPr lang="ru-RU" sz="2400" b="0" strike="noStrike" spc="-1" dirty="0">
              <a:latin typeface="Calibri" panose="020F0502020204030204" pitchFamily="34" charset="0"/>
              <a:cs typeface="Calibri" panose="020F0502020204030204" pitchFamily="34" charset="0"/>
            </a:endParaRPr>
          </a:p>
          <a:p>
            <a:pPr>
              <a:lnSpc>
                <a:spcPct val="100000"/>
              </a:lnSpc>
            </a:pPr>
            <a:endParaRPr lang="ru-RU" sz="1400" b="0" strike="noStrike" spc="-1" dirty="0">
              <a:latin typeface="Arial"/>
            </a:endParaRPr>
          </a:p>
          <a:p>
            <a:pPr>
              <a:lnSpc>
                <a:spcPct val="100000"/>
              </a:lnSpc>
            </a:pPr>
            <a:endParaRPr lang="ru-RU" sz="1400" b="0" strike="noStrike" spc="-1" dirty="0">
              <a:latin typeface="Arial"/>
            </a:endParaRPr>
          </a:p>
        </p:txBody>
      </p:sp>
      <p:sp>
        <p:nvSpPr>
          <p:cNvPr id="729" name="CustomShape 2"/>
          <p:cNvSpPr/>
          <p:nvPr/>
        </p:nvSpPr>
        <p:spPr>
          <a:xfrm flipH="1">
            <a:off x="3863752" y="1589985"/>
            <a:ext cx="391680" cy="215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0" name="CustomShape 3"/>
          <p:cNvSpPr/>
          <p:nvPr/>
        </p:nvSpPr>
        <p:spPr>
          <a:xfrm>
            <a:off x="7513816" y="1559606"/>
            <a:ext cx="391680" cy="215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1" name="CustomShape 4"/>
          <p:cNvSpPr/>
          <p:nvPr/>
        </p:nvSpPr>
        <p:spPr>
          <a:xfrm>
            <a:off x="1683763" y="1697625"/>
            <a:ext cx="2832376"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b="0" u="sng" strike="noStrike" spc="-1" dirty="0">
                <a:uFillTx/>
                <a:latin typeface="Calibri"/>
                <a:ea typeface="DejaVu Sans"/>
              </a:rPr>
              <a:t>Ничтожные</a:t>
            </a:r>
            <a:endParaRPr lang="ru-RU" b="0" strike="noStrike" spc="-1" dirty="0">
              <a:latin typeface="Arial"/>
            </a:endParaRPr>
          </a:p>
          <a:p>
            <a:pPr algn="ctr">
              <a:lnSpc>
                <a:spcPct val="100000"/>
              </a:lnSpc>
            </a:pPr>
            <a:r>
              <a:rPr lang="ru-RU" b="0" strike="noStrike" spc="-1" dirty="0">
                <a:latin typeface="Calibri"/>
                <a:ea typeface="DejaVu Sans"/>
              </a:rPr>
              <a:t>Недействительны независимо от решения суда</a:t>
            </a:r>
            <a:endParaRPr lang="ru-RU" b="0" strike="noStrike" spc="-1" dirty="0">
              <a:latin typeface="Arial"/>
            </a:endParaRPr>
          </a:p>
        </p:txBody>
      </p:sp>
      <p:sp>
        <p:nvSpPr>
          <p:cNvPr id="732" name="CustomShape 5"/>
          <p:cNvSpPr/>
          <p:nvPr/>
        </p:nvSpPr>
        <p:spPr>
          <a:xfrm>
            <a:off x="6150287" y="1750171"/>
            <a:ext cx="4950724" cy="147587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b="0" u="sng" strike="noStrike" spc="-1" dirty="0">
                <a:uFillTx/>
                <a:latin typeface="Calibri"/>
                <a:ea typeface="DejaVu Sans"/>
              </a:rPr>
              <a:t>Оспоримые</a:t>
            </a:r>
            <a:endParaRPr lang="ru-RU" b="0" strike="noStrike" spc="-1" dirty="0">
              <a:latin typeface="Arial"/>
            </a:endParaRPr>
          </a:p>
          <a:p>
            <a:pPr algn="just">
              <a:lnSpc>
                <a:spcPct val="100000"/>
              </a:lnSpc>
            </a:pPr>
            <a:r>
              <a:rPr lang="ru-RU" b="0" strike="noStrike" spc="-1" dirty="0">
                <a:latin typeface="Calibri"/>
                <a:ea typeface="DejaVu Sans"/>
              </a:rPr>
              <a:t>Могут быть признаны недействительными судом, если нарушают права или законные интересы оспаривающего лица, в т.ч. повлекли неблагоприятные для него последствия.</a:t>
            </a:r>
            <a:endParaRPr lang="ru-RU" b="0" strike="noStrike" spc="-1" dirty="0">
              <a:latin typeface="Arial"/>
            </a:endParaRPr>
          </a:p>
        </p:txBody>
      </p:sp>
      <p:sp>
        <p:nvSpPr>
          <p:cNvPr id="733" name="CustomShape 6"/>
          <p:cNvSpPr/>
          <p:nvPr/>
        </p:nvSpPr>
        <p:spPr>
          <a:xfrm flipH="1">
            <a:off x="1193651" y="2671954"/>
            <a:ext cx="166637" cy="318458"/>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4" name="CustomShape 7"/>
          <p:cNvSpPr/>
          <p:nvPr/>
        </p:nvSpPr>
        <p:spPr>
          <a:xfrm flipH="1">
            <a:off x="3197144" y="2720443"/>
            <a:ext cx="45719" cy="351713"/>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5" name="CustomShape 8"/>
          <p:cNvSpPr/>
          <p:nvPr/>
        </p:nvSpPr>
        <p:spPr>
          <a:xfrm>
            <a:off x="172597" y="3191619"/>
            <a:ext cx="2174269" cy="181442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sz="1600" u="sng" spc="-1" dirty="0">
                <a:latin typeface="Calibri"/>
              </a:rPr>
              <a:t>Мнимая</a:t>
            </a:r>
          </a:p>
          <a:p>
            <a:pPr algn="just">
              <a:lnSpc>
                <a:spcPct val="100000"/>
              </a:lnSpc>
            </a:pPr>
            <a:r>
              <a:rPr lang="ru-RU" sz="1600" spc="-1" dirty="0">
                <a:latin typeface="Calibri"/>
              </a:rPr>
              <a:t>Совершенная для вида, </a:t>
            </a:r>
          </a:p>
          <a:p>
            <a:pPr algn="just">
              <a:lnSpc>
                <a:spcPct val="100000"/>
              </a:lnSpc>
            </a:pPr>
            <a:r>
              <a:rPr lang="ru-RU" sz="1600" spc="-1" dirty="0">
                <a:latin typeface="Calibri"/>
              </a:rPr>
              <a:t>без намерения создать соответствующие ей правовые последствия</a:t>
            </a:r>
          </a:p>
        </p:txBody>
      </p:sp>
      <p:sp>
        <p:nvSpPr>
          <p:cNvPr id="736" name="CustomShape 9"/>
          <p:cNvSpPr/>
          <p:nvPr/>
        </p:nvSpPr>
        <p:spPr>
          <a:xfrm>
            <a:off x="2163254" y="3201796"/>
            <a:ext cx="223596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u="sng" spc="-1" dirty="0">
                <a:latin typeface="Calibri"/>
              </a:rPr>
              <a:t>Притворная</a:t>
            </a:r>
          </a:p>
          <a:p>
            <a:pPr algn="ctr">
              <a:lnSpc>
                <a:spcPct val="100000"/>
              </a:lnSpc>
            </a:pPr>
            <a:r>
              <a:rPr lang="ru-RU" sz="1600" spc="-1" dirty="0">
                <a:latin typeface="Calibri"/>
              </a:rPr>
              <a:t>Совершена с целью прикрыть другую сделку, в т.ч. сделку на иных условиях</a:t>
            </a:r>
          </a:p>
        </p:txBody>
      </p:sp>
      <p:sp>
        <p:nvSpPr>
          <p:cNvPr id="737" name="CustomShape 10"/>
          <p:cNvSpPr/>
          <p:nvPr/>
        </p:nvSpPr>
        <p:spPr>
          <a:xfrm>
            <a:off x="4877012" y="2684548"/>
            <a:ext cx="169198" cy="387608"/>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8" name="CustomShape 11"/>
          <p:cNvSpPr/>
          <p:nvPr/>
        </p:nvSpPr>
        <p:spPr>
          <a:xfrm>
            <a:off x="4353860" y="3299140"/>
            <a:ext cx="1607760" cy="8295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1600" spc="-1" dirty="0">
                <a:latin typeface="Calibri"/>
              </a:rPr>
              <a:t>Совершенная недееспособными гражданами</a:t>
            </a:r>
          </a:p>
        </p:txBody>
      </p:sp>
      <p:sp>
        <p:nvSpPr>
          <p:cNvPr id="739" name="CustomShape 12"/>
          <p:cNvSpPr/>
          <p:nvPr/>
        </p:nvSpPr>
        <p:spPr>
          <a:xfrm>
            <a:off x="8621894" y="3051549"/>
            <a:ext cx="45719" cy="425401"/>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40" name="CustomShape 13"/>
          <p:cNvSpPr/>
          <p:nvPr/>
        </p:nvSpPr>
        <p:spPr>
          <a:xfrm>
            <a:off x="6253200" y="3466320"/>
            <a:ext cx="4737960" cy="206064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600" b="0" strike="noStrike" spc="-1" dirty="0">
                <a:latin typeface="Calibri"/>
                <a:ea typeface="DejaVu Sans"/>
              </a:rPr>
              <a:t>Совершенные ограниченными в дееспособности; под влиянием заблуждения; не способными понимать значение своих действий или руководить ими; совершенные под влиянием обмана, насилия, угрозы, злонамеренного соглашения представителя одной стороны с другой стороной или стечения тяжелых обстоятельств (кабальная) и т.п., не согласованы существенные условия договора.</a:t>
            </a:r>
            <a:endParaRPr lang="ru-RU" sz="1600" b="0" strike="noStrike" spc="-1" dirty="0">
              <a:latin typeface="Arial"/>
            </a:endParaRPr>
          </a:p>
        </p:txBody>
      </p:sp>
      <p:sp>
        <p:nvSpPr>
          <p:cNvPr id="741" name="CustomShape 14"/>
          <p:cNvSpPr/>
          <p:nvPr/>
        </p:nvSpPr>
        <p:spPr>
          <a:xfrm>
            <a:off x="8363880" y="6356520"/>
            <a:ext cx="2989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C0D4A50-BEDF-48A7-B1C2-EBF5DE951F07}" type="slidenum">
              <a:rPr lang="ru-RU" sz="1400" b="0" strike="noStrike" spc="-1">
                <a:solidFill>
                  <a:srgbClr val="025373"/>
                </a:solidFill>
                <a:latin typeface="Calibri"/>
              </a:rPr>
              <a:pPr algn="r">
                <a:lnSpc>
                  <a:spcPct val="100000"/>
                </a:lnSpc>
              </a:pPr>
              <a:t>12</a:t>
            </a:fld>
            <a:endParaRPr lang="ru-RU" sz="1400" b="0" strike="noStrike" spc="-1">
              <a:latin typeface="Arial"/>
            </a:endParaRPr>
          </a:p>
        </p:txBody>
      </p:sp>
      <p:sp>
        <p:nvSpPr>
          <p:cNvPr id="742" name="CustomShape 15"/>
          <p:cNvSpPr/>
          <p:nvPr/>
        </p:nvSpPr>
        <p:spPr>
          <a:xfrm>
            <a:off x="327362" y="5268645"/>
            <a:ext cx="2065851" cy="132198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ru-RU" sz="1600" b="0" strike="noStrike" spc="-1" dirty="0">
                <a:latin typeface="Calibri"/>
                <a:ea typeface="DejaVu Sans"/>
              </a:rPr>
              <a:t>Совершенная с целью, противной основам правопорядка или нравственности</a:t>
            </a:r>
            <a:endParaRPr lang="ru-RU" sz="1600" b="0" strike="noStrike" spc="-1" dirty="0">
              <a:latin typeface="Arial"/>
            </a:endParaRPr>
          </a:p>
        </p:txBody>
      </p:sp>
      <p:sp>
        <p:nvSpPr>
          <p:cNvPr id="743" name="CustomShape 16"/>
          <p:cNvSpPr/>
          <p:nvPr/>
        </p:nvSpPr>
        <p:spPr>
          <a:xfrm flipH="1">
            <a:off x="1839600" y="5006047"/>
            <a:ext cx="218520" cy="18000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44" name="CustomShape 17"/>
          <p:cNvSpPr/>
          <p:nvPr/>
        </p:nvSpPr>
        <p:spPr>
          <a:xfrm>
            <a:off x="3494339" y="4853874"/>
            <a:ext cx="2486711" cy="107576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sz="1600" spc="-1" dirty="0">
                <a:latin typeface="Calibri"/>
              </a:rPr>
              <a:t>В отношении имущества, распоряжение к-рым запрещено или ограничено</a:t>
            </a:r>
          </a:p>
        </p:txBody>
      </p:sp>
      <p:sp>
        <p:nvSpPr>
          <p:cNvPr id="745" name="CustomShape 18"/>
          <p:cNvSpPr/>
          <p:nvPr/>
        </p:nvSpPr>
        <p:spPr>
          <a:xfrm>
            <a:off x="4535888" y="4486986"/>
            <a:ext cx="145732" cy="27267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13EE3C3E-07A9-DB03-6AF4-E4E8104F1794}"/>
              </a:ext>
            </a:extLst>
          </p:cNvPr>
          <p:cNvSpPr txBox="1"/>
          <p:nvPr/>
        </p:nvSpPr>
        <p:spPr>
          <a:xfrm>
            <a:off x="1775520" y="500956"/>
            <a:ext cx="8574760" cy="523220"/>
          </a:xfrm>
          <a:prstGeom prst="rect">
            <a:avLst/>
          </a:prstGeom>
          <a:noFill/>
        </p:spPr>
        <p:txBody>
          <a:bodyPr wrap="square" rtlCol="0">
            <a:spAutoFit/>
          </a:bodyPr>
          <a:lstStyle/>
          <a:p>
            <a:pPr algn="ctr"/>
            <a:r>
              <a:rPr lang="ru-RU" sz="2800" b="1" dirty="0">
                <a:latin typeface="Calibri" pitchFamily="34" charset="0"/>
                <a:cs typeface="Calibri" pitchFamily="34" charset="0"/>
              </a:rPr>
              <a:t>Доказательства реальности хозяйственной операции</a:t>
            </a:r>
            <a:endParaRPr lang="ru-RU" dirty="0">
              <a:latin typeface="Calibri" pitchFamily="34" charset="0"/>
              <a:cs typeface="Calibri" pitchFamily="34" charset="0"/>
            </a:endParaRPr>
          </a:p>
        </p:txBody>
      </p:sp>
      <p:sp>
        <p:nvSpPr>
          <p:cNvPr id="2" name="TextBox 1">
            <a:extLst>
              <a:ext uri="{FF2B5EF4-FFF2-40B4-BE49-F238E27FC236}">
                <a16:creationId xmlns:a16="http://schemas.microsoft.com/office/drawing/2014/main" xmlns="" id="{54D8F3E2-FD7F-76BA-2A3E-00775086EC69}"/>
              </a:ext>
            </a:extLst>
          </p:cNvPr>
          <p:cNvSpPr txBox="1"/>
          <p:nvPr/>
        </p:nvSpPr>
        <p:spPr>
          <a:xfrm>
            <a:off x="551383" y="1196752"/>
            <a:ext cx="11233249" cy="4955203"/>
          </a:xfrm>
          <a:prstGeom prst="rect">
            <a:avLst/>
          </a:prstGeom>
          <a:noFill/>
        </p:spPr>
        <p:txBody>
          <a:bodyPr wrap="square" rtlCol="0">
            <a:spAutoFit/>
          </a:bodyPr>
          <a:lstStyle/>
          <a:p>
            <a:pPr marL="342900" indent="-342900" algn="just">
              <a:buAutoNum type="arabicPeriod"/>
            </a:pPr>
            <a:r>
              <a:rPr lang="ru-RU" sz="2000" spc="-1" dirty="0">
                <a:latin typeface="Calibri" panose="020F0502020204030204" pitchFamily="34" charset="0"/>
                <a:cs typeface="Calibri" panose="020F0502020204030204" pitchFamily="34" charset="0"/>
              </a:rPr>
              <a:t>Должная осмотрительность при выборе контрагента.</a:t>
            </a:r>
          </a:p>
          <a:p>
            <a:pPr marL="342900" indent="-342900" algn="just">
              <a:buAutoNum type="arabicPeriod"/>
            </a:pPr>
            <a:r>
              <a:rPr lang="ru-RU" sz="2000" spc="-1" dirty="0">
                <a:latin typeface="Calibri" panose="020F0502020204030204" pitchFamily="34" charset="0"/>
                <a:cs typeface="Calibri" panose="020F0502020204030204" pitchFamily="34" charset="0"/>
              </a:rPr>
              <a:t>Обстоятельства заключения и исполнения договора.</a:t>
            </a:r>
          </a:p>
          <a:p>
            <a:pPr marL="342900" indent="-342900" algn="just">
              <a:buAutoNum type="arabicPeriod"/>
            </a:pPr>
            <a:r>
              <a:rPr lang="ru-RU" sz="2000" spc="-1" dirty="0">
                <a:latin typeface="Calibri" panose="020F0502020204030204" pitchFamily="34" charset="0"/>
                <a:cs typeface="Calibri" panose="020F0502020204030204" pitchFamily="34" charset="0"/>
              </a:rPr>
              <a:t>Указание подробностей взаимодействия сторон, контактов и перечня согласующих лиц (ответственных представителей), порядка ответов на запросы, порядка приемки работ, согласования заявок и т.п.</a:t>
            </a:r>
          </a:p>
          <a:p>
            <a:pPr marL="342900" indent="-342900" algn="just">
              <a:buAutoNum type="arabicPeriod"/>
            </a:pPr>
            <a:r>
              <a:rPr lang="ru-RU" sz="2000" spc="-1" dirty="0">
                <a:latin typeface="Calibri" panose="020F0502020204030204" pitchFamily="34" charset="0"/>
                <a:cs typeface="Calibri" panose="020F0502020204030204" pitchFamily="34" charset="0"/>
              </a:rPr>
              <a:t>Представление документов, подтверждающих сомнительные финансово-хозяйственные операции, в том числе и не обязательные для ведения (переписка, заявки, протоколы совещаний, складские книги, журналы въезда и выезда, журналы выдачи пропусков и др.)</a:t>
            </a:r>
          </a:p>
          <a:p>
            <a:pPr marL="342900" indent="-342900" algn="just">
              <a:buAutoNum type="arabicPeriod"/>
            </a:pPr>
            <a:r>
              <a:rPr lang="ru-RU" sz="2000" spc="-1" dirty="0">
                <a:latin typeface="Calibri" panose="020F0502020204030204" pitchFamily="34" charset="0"/>
                <a:cs typeface="Calibri" panose="020F0502020204030204" pitchFamily="34" charset="0"/>
              </a:rPr>
              <a:t>Оформление необходимых приложений к договору (технических заданий, смет и т.п.).</a:t>
            </a:r>
          </a:p>
          <a:p>
            <a:pPr algn="just"/>
            <a:endParaRPr lang="ru-RU" sz="2000" spc="-1" dirty="0">
              <a:latin typeface="Calibri" panose="020F0502020204030204" pitchFamily="34" charset="0"/>
              <a:cs typeface="Calibri" panose="020F0502020204030204" pitchFamily="34" charset="0"/>
            </a:endParaRPr>
          </a:p>
          <a:p>
            <a:pPr algn="just"/>
            <a:r>
              <a:rPr lang="ru-RU" sz="2000" spc="-1" dirty="0">
                <a:latin typeface="Calibri" panose="020F0502020204030204" pitchFamily="34" charset="0"/>
                <a:cs typeface="Calibri" panose="020F0502020204030204" pitchFamily="34" charset="0"/>
              </a:rPr>
              <a:t>// </a:t>
            </a:r>
            <a:r>
              <a:rPr lang="ru-RU" sz="2000" i="1" spc="-1" dirty="0">
                <a:latin typeface="Calibri" panose="020F0502020204030204" pitchFamily="34" charset="0"/>
                <a:cs typeface="Calibri" panose="020F0502020204030204" pitchFamily="34" charset="0"/>
              </a:rPr>
              <a:t>Письмо Федеральной налоговой службы от 13 июля 2017 г. N ЕД-4-2/13650@ "О направлении методических рекомендаций по установлению в ходе налоговых и процессуальных проверок обстоятельств, свидетельствующих об умысле в действиях должностных лиц налогоплательщика, направленном на неуплату налогов (сборов)"</a:t>
            </a:r>
          </a:p>
          <a:p>
            <a:pPr algn="just"/>
            <a:endParaRPr lang="ru-RU" sz="1600" dirty="0">
              <a:effectLst/>
              <a:latin typeface="Calibri" pitchFamily="34" charset="0"/>
              <a:ea typeface="Times New Roman" panose="02020603050405020304" pitchFamily="18" charset="0"/>
              <a:cs typeface="Calibri" pitchFamily="34" charset="0"/>
            </a:endParaRPr>
          </a:p>
          <a:p>
            <a:pPr algn="just"/>
            <a:r>
              <a:rPr lang="ru-RU" sz="1600" dirty="0">
                <a:effectLst/>
                <a:latin typeface="Calibri" pitchFamily="34" charset="0"/>
                <a:ea typeface="Times New Roman" panose="02020603050405020304" pitchFamily="18" charset="0"/>
                <a:cs typeface="Calibri" pitchFamily="34" charset="0"/>
              </a:rPr>
              <a:t> </a:t>
            </a:r>
            <a:endParaRPr lang="ru-RU" sz="1600" dirty="0">
              <a:latin typeface="Calibri" pitchFamily="34" charset="0"/>
              <a:cs typeface="Calibri" pitchFamily="34" charset="0"/>
            </a:endParaRPr>
          </a:p>
        </p:txBody>
      </p:sp>
    </p:spTree>
    <p:extLst>
      <p:ext uri="{BB962C8B-B14F-4D97-AF65-F5344CB8AC3E}">
        <p14:creationId xmlns:p14="http://schemas.microsoft.com/office/powerpoint/2010/main" val="3154478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D0C7E66-6576-964C-3B2F-80D741397C59}"/>
              </a:ext>
            </a:extLst>
          </p:cNvPr>
          <p:cNvSpPr txBox="1"/>
          <p:nvPr/>
        </p:nvSpPr>
        <p:spPr>
          <a:xfrm>
            <a:off x="983432" y="367741"/>
            <a:ext cx="9937104" cy="954107"/>
          </a:xfrm>
          <a:prstGeom prst="rect">
            <a:avLst/>
          </a:prstGeom>
          <a:noFill/>
        </p:spPr>
        <p:txBody>
          <a:bodyPr wrap="square" rtlCol="0">
            <a:spAutoFit/>
          </a:bodyPr>
          <a:lstStyle/>
          <a:p>
            <a:pPr algn="ctr"/>
            <a:r>
              <a:rPr lang="ru-RU" sz="2800" b="1" dirty="0">
                <a:latin typeface="Calibri" pitchFamily="34" charset="0"/>
                <a:cs typeface="Calibri" pitchFamily="34" charset="0"/>
              </a:rPr>
              <a:t>Сделки юридических лиц, регистрация которых признана недействительной</a:t>
            </a:r>
            <a:endParaRPr lang="ru-RU" dirty="0">
              <a:latin typeface="Calibri" pitchFamily="34" charset="0"/>
              <a:cs typeface="Calibri" pitchFamily="34" charset="0"/>
            </a:endParaRPr>
          </a:p>
        </p:txBody>
      </p:sp>
      <p:sp>
        <p:nvSpPr>
          <p:cNvPr id="4" name="TextBox 3">
            <a:extLst>
              <a:ext uri="{FF2B5EF4-FFF2-40B4-BE49-F238E27FC236}">
                <a16:creationId xmlns:a16="http://schemas.microsoft.com/office/drawing/2014/main" xmlns="" id="{BB1B7FAE-D48A-9328-F740-3986441B0ECE}"/>
              </a:ext>
            </a:extLst>
          </p:cNvPr>
          <p:cNvSpPr txBox="1"/>
          <p:nvPr/>
        </p:nvSpPr>
        <p:spPr>
          <a:xfrm>
            <a:off x="452527" y="1340768"/>
            <a:ext cx="11260097" cy="5204502"/>
          </a:xfrm>
          <a:prstGeom prst="rect">
            <a:avLst/>
          </a:prstGeom>
          <a:noFill/>
        </p:spPr>
        <p:txBody>
          <a:bodyPr wrap="square" rtlCol="0">
            <a:spAutoFit/>
          </a:bodyPr>
          <a:lstStyle/>
          <a:p>
            <a:pPr indent="355600" algn="just">
              <a:lnSpc>
                <a:spcPct val="107000"/>
              </a:lnSpc>
              <a:spcAft>
                <a:spcPts val="800"/>
              </a:spcAft>
            </a:pPr>
            <a:r>
              <a:rPr lang="ru-RU" sz="2000" spc="-1" dirty="0">
                <a:latin typeface="Calibri" pitchFamily="34" charset="0"/>
                <a:cs typeface="Calibri" pitchFamily="34" charset="0"/>
              </a:rPr>
              <a:t>В случае признания государственной регистрации юридического лица недействительной,  согласно п. 3 ст. 61 ГК РФ, юридическое лицо ликвидируется по решению суда по иску государственного органа, которому дано законом право на предъявление требования о ликвидации юридического лица. </a:t>
            </a:r>
          </a:p>
          <a:p>
            <a:pPr indent="355600" algn="just">
              <a:lnSpc>
                <a:spcPct val="107000"/>
              </a:lnSpc>
              <a:spcAft>
                <a:spcPts val="800"/>
              </a:spcAft>
            </a:pPr>
            <a:r>
              <a:rPr lang="ru-RU" sz="2000" spc="-1" dirty="0">
                <a:latin typeface="Calibri" pitchFamily="34" charset="0"/>
                <a:cs typeface="Calibri" pitchFamily="34" charset="0"/>
              </a:rPr>
              <a:t>На основании п. 22 Постановления Пленума Верховного Суда РФ от 23.06.2015 № 25 «О применении судами некоторых положений раздела I части первой ГК РФ»: Согласно пункту 2 статьи 51 ГК РФ данные государственной регистрации юридических лиц включаются в ЕГРЮЛ, открытый для всеобщего ознакомления. </a:t>
            </a:r>
            <a:r>
              <a:rPr lang="ru-RU" sz="2000" spc="-1" dirty="0" err="1">
                <a:latin typeface="Calibri" pitchFamily="34" charset="0"/>
                <a:cs typeface="Calibri" pitchFamily="34" charset="0"/>
              </a:rPr>
              <a:t>Презюмируется</a:t>
            </a:r>
            <a:r>
              <a:rPr lang="ru-RU" sz="2000" spc="-1" dirty="0">
                <a:latin typeface="Calibri" pitchFamily="34" charset="0"/>
                <a:cs typeface="Calibri" pitchFamily="34" charset="0"/>
              </a:rPr>
              <a:t>, что лицо, полагающееся на данные ЕГРЮЛ, не знало и не должно было знать о недостоверности таких данных».</a:t>
            </a:r>
          </a:p>
          <a:p>
            <a:pPr indent="355600" algn="just">
              <a:lnSpc>
                <a:spcPct val="107000"/>
              </a:lnSpc>
              <a:spcAft>
                <a:spcPts val="800"/>
              </a:spcAft>
            </a:pPr>
            <a:r>
              <a:rPr lang="ru-RU" sz="2000" spc="-1" dirty="0">
                <a:latin typeface="Calibri" pitchFamily="34" charset="0"/>
                <a:cs typeface="Calibri" pitchFamily="34" charset="0"/>
              </a:rPr>
              <a:t>Согласно Информационному письму Президиума Высшего Арбитражного Суда РФ от 9 июня 2000 г. N 54 признание судом недействительной регистрации юридического лица само по себе не является основанием для того, чтобы считать ничтожными сделки этого юридического лица, совершенные до признания его регистрации недействительной.</a:t>
            </a:r>
          </a:p>
          <a:p>
            <a:pPr algn="just"/>
            <a:endParaRPr lang="ru-RU" dirty="0">
              <a:effectLst/>
              <a:latin typeface="Calibri" pitchFamily="34" charset="0"/>
              <a:ea typeface="Times New Roman" panose="02020603050405020304" pitchFamily="18" charset="0"/>
              <a:cs typeface="Calibri" pitchFamily="34" charset="0"/>
            </a:endParaRPr>
          </a:p>
          <a:p>
            <a:pPr algn="just"/>
            <a:r>
              <a:rPr lang="ru-RU" dirty="0">
                <a:effectLst/>
                <a:latin typeface="Calibri" pitchFamily="34" charset="0"/>
                <a:ea typeface="Times New Roman" panose="02020603050405020304" pitchFamily="18" charset="0"/>
                <a:cs typeface="Calibri" pitchFamily="34" charset="0"/>
              </a:rPr>
              <a:t> </a:t>
            </a:r>
            <a:endParaRPr lang="ru-RU" dirty="0">
              <a:latin typeface="Calibri" pitchFamily="34" charset="0"/>
              <a:cs typeface="Calibri" pitchFamily="34" charset="0"/>
            </a:endParaRPr>
          </a:p>
        </p:txBody>
      </p:sp>
    </p:spTree>
    <p:extLst>
      <p:ext uri="{BB962C8B-B14F-4D97-AF65-F5344CB8AC3E}">
        <p14:creationId xmlns:p14="http://schemas.microsoft.com/office/powerpoint/2010/main" val="2337062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911424" y="548680"/>
            <a:ext cx="10441160" cy="677108"/>
          </a:xfrm>
          <a:prstGeom prst="rect">
            <a:avLst/>
          </a:prstGeom>
          <a:noFill/>
        </p:spPr>
        <p:txBody>
          <a:bodyPr wrap="square" rtlCol="0">
            <a:spAutoFit/>
          </a:bodyPr>
          <a:lstStyle/>
          <a:p>
            <a:pPr algn="ctr"/>
            <a:endParaRPr lang="ru-RU" sz="2400" b="1" dirty="0">
              <a:latin typeface="Calibri" pitchFamily="34" charset="0"/>
              <a:cs typeface="Calibri" pitchFamily="34" charset="0"/>
            </a:endParaRPr>
          </a:p>
          <a:p>
            <a:endParaRPr lang="ru-RU" sz="1400" dirty="0">
              <a:latin typeface="Calibri" pitchFamily="34" charset="0"/>
              <a:cs typeface="Calibri" pitchFamily="34" charset="0"/>
            </a:endParaRPr>
          </a:p>
        </p:txBody>
      </p:sp>
      <p:sp>
        <p:nvSpPr>
          <p:cNvPr id="2" name="TextBox 1">
            <a:extLst>
              <a:ext uri="{FF2B5EF4-FFF2-40B4-BE49-F238E27FC236}">
                <a16:creationId xmlns:a16="http://schemas.microsoft.com/office/drawing/2014/main" xmlns="" id="{AC3EAAEC-E573-CD05-D426-FDB0D44A12EB}"/>
              </a:ext>
            </a:extLst>
          </p:cNvPr>
          <p:cNvSpPr txBox="1"/>
          <p:nvPr/>
        </p:nvSpPr>
        <p:spPr>
          <a:xfrm>
            <a:off x="695400" y="367741"/>
            <a:ext cx="10801200" cy="523220"/>
          </a:xfrm>
          <a:prstGeom prst="rect">
            <a:avLst/>
          </a:prstGeom>
          <a:noFill/>
        </p:spPr>
        <p:txBody>
          <a:bodyPr wrap="square" rtlCol="0">
            <a:spAutoFit/>
          </a:bodyPr>
          <a:lstStyle/>
          <a:p>
            <a:pPr algn="ctr"/>
            <a:r>
              <a:rPr lang="ru-RU" sz="2800" b="1" dirty="0">
                <a:latin typeface="Calibri" pitchFamily="34" charset="0"/>
                <a:cs typeface="Calibri" pitchFamily="34" charset="0"/>
              </a:rPr>
              <a:t>Защита интересов кредиторов при ликвидации юридического лица</a:t>
            </a:r>
            <a:endParaRPr lang="ru-RU" dirty="0">
              <a:latin typeface="Calibri" pitchFamily="34" charset="0"/>
              <a:cs typeface="Calibri" pitchFamily="34" charset="0"/>
            </a:endParaRPr>
          </a:p>
        </p:txBody>
      </p:sp>
      <p:sp>
        <p:nvSpPr>
          <p:cNvPr id="3" name="TextBox 2">
            <a:extLst>
              <a:ext uri="{FF2B5EF4-FFF2-40B4-BE49-F238E27FC236}">
                <a16:creationId xmlns:a16="http://schemas.microsoft.com/office/drawing/2014/main" xmlns="" id="{B5C92409-FE39-3871-6A56-FA2D26F918DF}"/>
              </a:ext>
            </a:extLst>
          </p:cNvPr>
          <p:cNvSpPr txBox="1"/>
          <p:nvPr/>
        </p:nvSpPr>
        <p:spPr>
          <a:xfrm>
            <a:off x="335360" y="1052736"/>
            <a:ext cx="11377264" cy="5724644"/>
          </a:xfrm>
          <a:prstGeom prst="rect">
            <a:avLst/>
          </a:prstGeom>
          <a:noFill/>
          <a:ln>
            <a:noFill/>
          </a:ln>
        </p:spPr>
        <p:txBody>
          <a:bodyPr wrap="square" rtlCol="0">
            <a:spAutoFit/>
          </a:bodyPr>
          <a:lstStyle/>
          <a:p>
            <a:pPr indent="266700" algn="just"/>
            <a:r>
              <a:rPr lang="ru-RU" sz="1600" spc="-1" dirty="0">
                <a:latin typeface="Calibri" pitchFamily="34" charset="0"/>
                <a:cs typeface="Calibri" pitchFamily="34" charset="0"/>
              </a:rPr>
              <a:t>По п. 3.1. ст. 3 Федерального закона "Об обществах с ограниченной ответственностью" исключение ООО из ЕГРЮЛ как недействующего юридического лица, влечет последствия, предусмотренные Гражданским кодексом РФ для отказа основного должника от исполнения обязательства. Если неисполнение обязательств общества (в том числе вследствие причинения вреда) обусловлено тем, что лица, выступающие от имени общества, действовали недобросовестно или неразумно, по заявлению кредитора на таких лиц может быть возложена субсидиарная ответственность по обязательствам этого общества.</a:t>
            </a:r>
          </a:p>
          <a:p>
            <a:pPr indent="266700" algn="just"/>
            <a:endParaRPr lang="ru-RU" sz="1600" spc="-1" dirty="0">
              <a:latin typeface="Calibri" pitchFamily="34" charset="0"/>
              <a:cs typeface="Calibri" pitchFamily="34" charset="0"/>
            </a:endParaRPr>
          </a:p>
          <a:p>
            <a:pPr indent="266700" algn="just"/>
            <a:r>
              <a:rPr lang="ru-RU" sz="1600" spc="-1" dirty="0">
                <a:latin typeface="Calibri" pitchFamily="34" charset="0"/>
                <a:cs typeface="Calibri" pitchFamily="34" charset="0"/>
              </a:rPr>
              <a:t>Если генеральный директор допустил нарушения, повлекшие впоследствии исключение общества из ЕГРЮЛ, то он может быть привлечен к субсидиарной ответственности, даже если на момент ликвидации уже не являлся генеральным директором. На основании ч. 3 ст. 64.2 ГК РФ исключение недействующего юридического лица из ЕГРЮЛ не препятствует привлечению к ответственности лиц, указанных в статье 53.1 ГК РФ.</a:t>
            </a:r>
          </a:p>
          <a:p>
            <a:pPr indent="266700" algn="just"/>
            <a:r>
              <a:rPr lang="ru-RU" sz="1600" spc="-1" dirty="0">
                <a:latin typeface="Calibri" pitchFamily="34" charset="0"/>
                <a:cs typeface="Calibri" pitchFamily="34" charset="0"/>
              </a:rPr>
              <a:t> // </a:t>
            </a:r>
            <a:r>
              <a:rPr lang="ru-RU" sz="1600" i="1" spc="-1" dirty="0">
                <a:latin typeface="Calibri" pitchFamily="34" charset="0"/>
                <a:cs typeface="Calibri" pitchFamily="34" charset="0"/>
              </a:rPr>
              <a:t>Постановление Арбитражного суда Поволжского округа от 31 мая 2019 г. N Ф06-47458/19 по делу N А57-32426/2016</a:t>
            </a:r>
          </a:p>
          <a:p>
            <a:pPr indent="266700" algn="just"/>
            <a:endParaRPr lang="ru-RU" sz="1600" spc="-1" dirty="0">
              <a:latin typeface="Calibri" pitchFamily="34" charset="0"/>
              <a:cs typeface="Calibri" pitchFamily="34" charset="0"/>
            </a:endParaRPr>
          </a:p>
          <a:p>
            <a:pPr indent="266700" algn="just"/>
            <a:r>
              <a:rPr lang="ru-RU" sz="1600" spc="-1" dirty="0">
                <a:latin typeface="Calibri" pitchFamily="34" charset="0"/>
                <a:cs typeface="Calibri" pitchFamily="34" charset="0"/>
              </a:rPr>
              <a:t>Бездействие руководителей, которые не провели ликвидацию и допустили исключение недействующего лица, позволяет им избежать субсидиарной ответственности и влечет убытки кредиторов </a:t>
            </a:r>
          </a:p>
          <a:p>
            <a:pPr indent="266700" algn="just"/>
            <a:r>
              <a:rPr lang="ru-RU" sz="1600" spc="-1" dirty="0">
                <a:latin typeface="Calibri" pitchFamily="34" charset="0"/>
                <a:cs typeface="Calibri" pitchFamily="34" charset="0"/>
              </a:rPr>
              <a:t>// </a:t>
            </a:r>
            <a:r>
              <a:rPr lang="ru-RU" sz="1600" i="1" spc="-1" dirty="0">
                <a:latin typeface="Calibri" pitchFamily="34" charset="0"/>
                <a:cs typeface="Calibri" pitchFamily="34" charset="0"/>
              </a:rPr>
              <a:t>Постановление КС РФ от 21.05.2021 г. № 20-П, Определение СК по гражданским делам Верховного Суда РФ от 20 июля 2021 г. N 1-КГ21-4-К3</a:t>
            </a:r>
          </a:p>
          <a:p>
            <a:pPr indent="266700" algn="just"/>
            <a:endParaRPr lang="ru-RU" sz="1600" spc="-1" dirty="0">
              <a:latin typeface="Calibri" pitchFamily="34" charset="0"/>
              <a:cs typeface="Calibri" pitchFamily="34" charset="0"/>
            </a:endParaRPr>
          </a:p>
          <a:p>
            <a:pPr indent="266700" algn="just"/>
            <a:r>
              <a:rPr lang="ru-RU" sz="1600" spc="-1" dirty="0">
                <a:latin typeface="Calibri" pitchFamily="34" charset="0"/>
                <a:cs typeface="Calibri" pitchFamily="34" charset="0"/>
              </a:rPr>
              <a:t>Право налогового органа отказать в регистрации нового юридического лица заявителю, который на момент исключения из ЕГРЮЛ недействующего юридического лица, имевшего задолженность перед бюджетом, являлся его участником с долей не менее 50% либо руководил таким лицом (</a:t>
            </a:r>
            <a:r>
              <a:rPr lang="ru-RU" sz="1600" spc="-1" dirty="0" err="1">
                <a:latin typeface="Calibri" pitchFamily="34" charset="0"/>
                <a:cs typeface="Calibri" pitchFamily="34" charset="0"/>
              </a:rPr>
              <a:t>п.п</a:t>
            </a:r>
            <a:r>
              <a:rPr lang="ru-RU" sz="1600" spc="-1" dirty="0">
                <a:latin typeface="Calibri" pitchFamily="34" charset="0"/>
                <a:cs typeface="Calibri" pitchFamily="34" charset="0"/>
              </a:rPr>
              <a:t>. «ф» п. 1 ст. 23 закона № 129-ФЗ).  </a:t>
            </a:r>
          </a:p>
          <a:p>
            <a:pPr indent="266700" algn="just"/>
            <a:r>
              <a:rPr lang="ru-RU" sz="1600" spc="-1" dirty="0">
                <a:latin typeface="Calibri" pitchFamily="34" charset="0"/>
                <a:cs typeface="Calibri" pitchFamily="34" charset="0"/>
              </a:rPr>
              <a:t>// </a:t>
            </a:r>
            <a:r>
              <a:rPr lang="ru-RU" sz="1600" i="1" spc="-1" dirty="0">
                <a:latin typeface="Calibri" pitchFamily="34" charset="0"/>
                <a:cs typeface="Calibri" pitchFamily="34" charset="0"/>
              </a:rPr>
              <a:t>Определение Верховного Суда РФ от 31 марта 2020 г. N 309-ЭС20-3360 по делу N А60-11846/2019</a:t>
            </a:r>
          </a:p>
          <a:p>
            <a:pPr indent="266700" algn="just"/>
            <a:r>
              <a:rPr lang="ru-RU" sz="1600" i="1" spc="-1" dirty="0">
                <a:latin typeface="Calibri" pitchFamily="34" charset="0"/>
                <a:cs typeface="Calibri" pitchFamily="34" charset="0"/>
              </a:rPr>
              <a:t>Определение Верховного Суда РФ от 17 января 2020 г. N 303-ЭС19-25169 по делу N А24-1918/2019</a:t>
            </a:r>
            <a:endParaRPr lang="ru-RU" sz="1600" i="1" dirty="0">
              <a:latin typeface="Calibri" pitchFamily="34" charset="0"/>
              <a:cs typeface="Calibri" pitchFamily="34" charset="0"/>
            </a:endParaRPr>
          </a:p>
          <a:p>
            <a:pPr algn="just"/>
            <a:r>
              <a:rPr lang="ru-RU" sz="1600" dirty="0">
                <a:latin typeface="Calibri" pitchFamily="34" charset="0"/>
                <a:cs typeface="Calibri" pitchFamily="34" charset="0"/>
              </a:rPr>
              <a:t>                                                        </a:t>
            </a:r>
          </a:p>
        </p:txBody>
      </p:sp>
    </p:spTree>
    <p:extLst>
      <p:ext uri="{BB962C8B-B14F-4D97-AF65-F5344CB8AC3E}">
        <p14:creationId xmlns:p14="http://schemas.microsoft.com/office/powerpoint/2010/main" val="164660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BB8ED2F-23C3-8908-C9AA-A1853B86275E}"/>
              </a:ext>
            </a:extLst>
          </p:cNvPr>
          <p:cNvSpPr txBox="1"/>
          <p:nvPr/>
        </p:nvSpPr>
        <p:spPr>
          <a:xfrm>
            <a:off x="263352" y="287923"/>
            <a:ext cx="11665296" cy="6555641"/>
          </a:xfrm>
          <a:prstGeom prst="rect">
            <a:avLst/>
          </a:prstGeom>
          <a:noFill/>
        </p:spPr>
        <p:txBody>
          <a:bodyPr wrap="square">
            <a:spAutoFit/>
          </a:bodyPr>
          <a:lstStyle/>
          <a:p>
            <a:pPr algn="ctr"/>
            <a:r>
              <a:rPr lang="ru-RU" sz="1500" b="1" dirty="0">
                <a:latin typeface="Calibri" pitchFamily="34" charset="0"/>
                <a:cs typeface="Calibri" pitchFamily="34" charset="0"/>
              </a:rPr>
              <a:t>Сделки с заинтересованностью (ст. 45 Федерального закона от 08.02.1998 г. N 14-ФЗ «Об ООО», ст. 81 Федерального закона от 26.12.1995 г. N 208-ФЗ «Об АО»)</a:t>
            </a:r>
          </a:p>
          <a:p>
            <a:pPr algn="just"/>
            <a:r>
              <a:rPr lang="ru-RU" sz="1500" u="sng" dirty="0">
                <a:latin typeface="Calibri" pitchFamily="34" charset="0"/>
                <a:cs typeface="Calibri" pitchFamily="34" charset="0"/>
              </a:rPr>
              <a:t>Перечень лиц, могущих иметь заинтересованность</a:t>
            </a:r>
            <a:r>
              <a:rPr lang="ru-RU" sz="1500" dirty="0">
                <a:latin typeface="Calibri" pitchFamily="34" charset="0"/>
                <a:cs typeface="Calibri" pitchFamily="34" charset="0"/>
              </a:rPr>
              <a:t>:</a:t>
            </a:r>
          </a:p>
          <a:p>
            <a:pPr algn="just"/>
            <a:r>
              <a:rPr lang="ru-RU" sz="1500" dirty="0">
                <a:latin typeface="Calibri" pitchFamily="34" charset="0"/>
                <a:cs typeface="Calibri" pitchFamily="34" charset="0"/>
              </a:rPr>
              <a:t>▪ Члены совета директоров (наблюдательного совета) общества</a:t>
            </a:r>
          </a:p>
          <a:p>
            <a:pPr algn="just"/>
            <a:r>
              <a:rPr lang="ru-RU" sz="1500" dirty="0">
                <a:latin typeface="Calibri" pitchFamily="34" charset="0"/>
                <a:cs typeface="Calibri" pitchFamily="34" charset="0"/>
              </a:rPr>
              <a:t>▪ Единоличный исполнительный орган, член коллегиального исполнительного органа </a:t>
            </a:r>
          </a:p>
          <a:p>
            <a:pPr algn="just"/>
            <a:r>
              <a:rPr lang="ru-RU" sz="1500" dirty="0">
                <a:latin typeface="Calibri" pitchFamily="34" charset="0"/>
                <a:cs typeface="Calibri" pitchFamily="34" charset="0"/>
              </a:rPr>
              <a:t>▪  </a:t>
            </a:r>
            <a:r>
              <a:rPr lang="ru-RU" sz="1500" u="sng" dirty="0">
                <a:latin typeface="Calibri" pitchFamily="34" charset="0"/>
                <a:cs typeface="Calibri" pitchFamily="34" charset="0"/>
              </a:rPr>
              <a:t>Лицо, являющееся контролирующим лицом общества</a:t>
            </a:r>
          </a:p>
          <a:p>
            <a:pPr algn="just"/>
            <a:r>
              <a:rPr lang="ru-RU" sz="1500" dirty="0">
                <a:latin typeface="Calibri" pitchFamily="34" charset="0"/>
                <a:cs typeface="Calibri" pitchFamily="34" charset="0"/>
              </a:rPr>
              <a:t>▪ Лица, имеющие право давать обществу обязательные указания</a:t>
            </a:r>
          </a:p>
          <a:p>
            <a:pPr algn="just"/>
            <a:endParaRPr lang="ru-RU" sz="1500" dirty="0">
              <a:latin typeface="Calibri" pitchFamily="34" charset="0"/>
              <a:cs typeface="Calibri" pitchFamily="34" charset="0"/>
            </a:endParaRPr>
          </a:p>
          <a:p>
            <a:pPr algn="just"/>
            <a:r>
              <a:rPr lang="ru-RU" sz="1500" b="1" u="sng" dirty="0">
                <a:latin typeface="Calibri" pitchFamily="34" charset="0"/>
                <a:cs typeface="Calibri" pitchFamily="34" charset="0"/>
              </a:rPr>
              <a:t>Контролирующим лицом </a:t>
            </a:r>
            <a:r>
              <a:rPr lang="ru-RU" sz="1500" dirty="0">
                <a:latin typeface="Calibri" pitchFamily="34" charset="0"/>
                <a:cs typeface="Calibri" pitchFamily="34" charset="0"/>
              </a:rPr>
              <a:t>признается лицо, имеющее право прямо или косвенно (через подконтрольных ему лиц) распоряжаться более 50 % голосов на общем собрании подконтрольной организации либо право назначать (избирать) единоличный исполнительный орган и (или) более 50 % состава коллегиального органа управления подконтрольной организации. Основания для возникновения такого права:</a:t>
            </a:r>
          </a:p>
          <a:p>
            <a:pPr algn="just"/>
            <a:r>
              <a:rPr lang="ru-RU" sz="1500" dirty="0">
                <a:latin typeface="Calibri" pitchFamily="34" charset="0"/>
                <a:cs typeface="Calibri" pitchFamily="34" charset="0"/>
              </a:rPr>
              <a:t>-   Участие в подконтрольной организации;</a:t>
            </a:r>
          </a:p>
          <a:p>
            <a:pPr marL="171450" indent="-171450" algn="just">
              <a:buFontTx/>
              <a:buChar char="-"/>
            </a:pPr>
            <a:r>
              <a:rPr lang="ru-RU" sz="1500" dirty="0">
                <a:latin typeface="Calibri" pitchFamily="34" charset="0"/>
                <a:cs typeface="Calibri" pitchFamily="34" charset="0"/>
              </a:rPr>
              <a:t>Договоры доверительного управления имуществом, и (или) простого товарищества, и (или) поручения, и (или) акционерного соглашения, и (или) иного соглашения, предметом которого является осуществление прав, удостоверенных акциями (долями) подконтрольной организации. </a:t>
            </a:r>
          </a:p>
          <a:p>
            <a:pPr algn="just"/>
            <a:endParaRPr lang="ru-RU" sz="1500" b="1" u="sng" dirty="0">
              <a:latin typeface="Calibri" pitchFamily="34" charset="0"/>
              <a:cs typeface="Calibri" pitchFamily="34" charset="0"/>
            </a:endParaRPr>
          </a:p>
          <a:p>
            <a:pPr algn="just"/>
            <a:r>
              <a:rPr lang="ru-RU" sz="1500" b="1" u="sng" dirty="0">
                <a:latin typeface="Calibri" pitchFamily="34" charset="0"/>
                <a:cs typeface="Calibri" pitchFamily="34" charset="0"/>
              </a:rPr>
              <a:t>Подконтрольным лицом (подконтрольной организацией) </a:t>
            </a:r>
            <a:r>
              <a:rPr lang="ru-RU" sz="1500" dirty="0">
                <a:latin typeface="Calibri" pitchFamily="34" charset="0"/>
                <a:cs typeface="Calibri" pitchFamily="34" charset="0"/>
              </a:rPr>
              <a:t>признается юридическое лицо, находящееся под прямым или косвенным контролем контролирующего лица.</a:t>
            </a:r>
          </a:p>
          <a:p>
            <a:pPr algn="just"/>
            <a:endParaRPr lang="ru-RU" sz="1500" dirty="0">
              <a:latin typeface="Calibri" pitchFamily="34" charset="0"/>
              <a:cs typeface="Calibri" pitchFamily="34" charset="0"/>
            </a:endParaRPr>
          </a:p>
          <a:p>
            <a:pPr algn="just"/>
            <a:r>
              <a:rPr lang="ru-RU" sz="1500" u="sng" dirty="0">
                <a:latin typeface="Calibri" pitchFamily="34" charset="0"/>
                <a:cs typeface="Calibri" pitchFamily="34" charset="0"/>
              </a:rPr>
              <a:t>Признаки заинтересованности в сделке</a:t>
            </a:r>
            <a:r>
              <a:rPr lang="ru-RU" sz="1500" dirty="0">
                <a:latin typeface="Calibri" pitchFamily="34" charset="0"/>
                <a:cs typeface="Calibri" pitchFamily="34" charset="0"/>
              </a:rPr>
              <a:t>:</a:t>
            </a:r>
          </a:p>
          <a:p>
            <a:pPr algn="just"/>
            <a:r>
              <a:rPr lang="ru-RU" sz="1500" dirty="0">
                <a:latin typeface="Calibri" pitchFamily="34" charset="0"/>
                <a:cs typeface="Calibri" pitchFamily="34" charset="0"/>
              </a:rPr>
              <a:t> Указанные лица, их супруги, родители, дети, полнородные и неполнородные братья и сестры, усыновители и усыновленные и (или) </a:t>
            </a:r>
            <a:r>
              <a:rPr lang="ru-RU" sz="1500" u="sng" dirty="0">
                <a:latin typeface="Calibri" pitchFamily="34" charset="0"/>
                <a:cs typeface="Calibri" pitchFamily="34" charset="0"/>
              </a:rPr>
              <a:t>подконтрольные им лица (подконтрольные организации):</a:t>
            </a:r>
          </a:p>
          <a:p>
            <a:pPr algn="just"/>
            <a:r>
              <a:rPr lang="ru-RU" sz="1500" dirty="0">
                <a:latin typeface="Calibri" pitchFamily="34" charset="0"/>
                <a:cs typeface="Calibri" pitchFamily="34" charset="0"/>
              </a:rPr>
              <a:t>▪  Являются стороной сделки, выгодоприобретателем, посредником или представителем в сделке; </a:t>
            </a:r>
          </a:p>
          <a:p>
            <a:pPr algn="just"/>
            <a:r>
              <a:rPr lang="ru-RU" sz="1500" dirty="0">
                <a:latin typeface="Calibri" pitchFamily="34" charset="0"/>
                <a:cs typeface="Calibri" pitchFamily="34" charset="0"/>
              </a:rPr>
              <a:t>▪ Я</a:t>
            </a:r>
            <a:r>
              <a:rPr lang="ru-RU" sz="1500" u="sng" dirty="0">
                <a:latin typeface="Calibri" pitchFamily="34" charset="0"/>
                <a:cs typeface="Calibri" pitchFamily="34" charset="0"/>
              </a:rPr>
              <a:t>вляются контролирующим лицом юридического лица, являющегося стороной, выгодоприобретателем, посредником или представителем в сделке;</a:t>
            </a:r>
          </a:p>
          <a:p>
            <a:pPr algn="just"/>
            <a:r>
              <a:rPr lang="ru-RU" sz="1500" dirty="0">
                <a:latin typeface="Calibri" pitchFamily="34" charset="0"/>
                <a:cs typeface="Calibri" pitchFamily="34" charset="0"/>
              </a:rPr>
              <a:t>▪ Занимают должности в органах управления ЮЛ, являющегося стороной сделки, выгодоприобретателем, посредником или представителем в сделке;</a:t>
            </a:r>
          </a:p>
          <a:p>
            <a:pPr algn="just"/>
            <a:r>
              <a:rPr lang="ru-RU" sz="1500" dirty="0">
                <a:latin typeface="Calibri" pitchFamily="34" charset="0"/>
                <a:cs typeface="Calibri" pitchFamily="34" charset="0"/>
              </a:rPr>
              <a:t>▪ Занимают должности в органах управления управляющей организации такого ЮЛ.</a:t>
            </a:r>
          </a:p>
        </p:txBody>
      </p:sp>
    </p:spTree>
    <p:extLst>
      <p:ext uri="{BB962C8B-B14F-4D97-AF65-F5344CB8AC3E}">
        <p14:creationId xmlns:p14="http://schemas.microsoft.com/office/powerpoint/2010/main" val="353330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57158" y="556897"/>
            <a:ext cx="11067434" cy="5909310"/>
          </a:xfrm>
          <a:prstGeom prst="rect">
            <a:avLst/>
          </a:prstGeom>
          <a:noFill/>
        </p:spPr>
        <p:txBody>
          <a:bodyPr wrap="square" rtlCol="0">
            <a:spAutoFit/>
          </a:bodyPr>
          <a:lstStyle/>
          <a:p>
            <a:r>
              <a:rPr lang="ru-RU" sz="1400" b="1" u="sng" dirty="0">
                <a:latin typeface="Calibri" pitchFamily="34" charset="0"/>
                <a:cs typeface="Calibri" pitchFamily="34" charset="0"/>
              </a:rPr>
              <a:t>(!) Обязательного предварительного согласия на совершение сделки не требуется.</a:t>
            </a:r>
          </a:p>
          <a:p>
            <a:endParaRPr lang="ru-RU" sz="1400" dirty="0">
              <a:latin typeface="Calibri" pitchFamily="34" charset="0"/>
              <a:cs typeface="Calibri" pitchFamily="34" charset="0"/>
            </a:endParaRPr>
          </a:p>
          <a:p>
            <a:pPr algn="just"/>
            <a:r>
              <a:rPr lang="ru-RU" sz="1400" dirty="0">
                <a:latin typeface="Calibri" pitchFamily="34" charset="0"/>
                <a:cs typeface="Calibri" pitchFamily="34" charset="0"/>
              </a:rPr>
              <a:t>Заинтересованные лица должны </a:t>
            </a:r>
            <a:r>
              <a:rPr lang="ru-RU" sz="1400" b="1" u="sng" dirty="0">
                <a:latin typeface="Calibri" pitchFamily="34" charset="0"/>
                <a:cs typeface="Calibri" pitchFamily="34" charset="0"/>
              </a:rPr>
              <a:t>доводить до сведения </a:t>
            </a:r>
            <a:r>
              <a:rPr lang="ru-RU" sz="1400" dirty="0">
                <a:latin typeface="Calibri" pitchFamily="34" charset="0"/>
                <a:cs typeface="Calibri" pitchFamily="34" charset="0"/>
              </a:rPr>
              <a:t>общего собрания участников общества (и совета  - при его наличии) информацию:</a:t>
            </a:r>
            <a:endParaRPr lang="ru-RU" sz="1400" dirty="0">
              <a:latin typeface="Calibri" pitchFamily="34" charset="0"/>
              <a:cs typeface="Calibri" pitchFamily="34" charset="0"/>
              <a:hlinkClick r:id="" action="ppaction://noaction">
                <a:extLst>
                  <a:ext uri="{A12FA001-AC4F-418D-AE19-62706E023703}">
                    <ahyp:hlinkClr xmlns:ahyp="http://schemas.microsoft.com/office/drawing/2018/hyperlinkcolor" xmlns="" val="tx"/>
                  </a:ext>
                </a:extLst>
              </a:hlinkClick>
            </a:endParaRPr>
          </a:p>
          <a:p>
            <a:pPr algn="just"/>
            <a:r>
              <a:rPr lang="ru-RU" sz="1400" dirty="0">
                <a:latin typeface="Calibri" pitchFamily="34" charset="0"/>
                <a:cs typeface="Calibri" pitchFamily="34" charset="0"/>
              </a:rPr>
              <a:t>- О подконтрольных им юридических лицах;</a:t>
            </a:r>
          </a:p>
          <a:p>
            <a:pPr algn="just"/>
            <a:r>
              <a:rPr lang="ru-RU" sz="1400" dirty="0">
                <a:latin typeface="Calibri" pitchFamily="34" charset="0"/>
                <a:cs typeface="Calibri" pitchFamily="34" charset="0"/>
              </a:rPr>
              <a:t>- О юридических лицах, в которых они занимают должности в органах управления;</a:t>
            </a:r>
          </a:p>
          <a:p>
            <a:pPr algn="just"/>
            <a:r>
              <a:rPr lang="ru-RU" sz="1400" dirty="0">
                <a:latin typeface="Calibri" pitchFamily="34" charset="0"/>
                <a:cs typeface="Calibri" pitchFamily="34" charset="0"/>
              </a:rPr>
              <a:t>- О наличии у них родственников и о подконтрольных указанным родственникам лицах (при наличии таких сведений);</a:t>
            </a:r>
            <a:endParaRPr lang="ru-RU" sz="1400" dirty="0">
              <a:latin typeface="Calibri" pitchFamily="34" charset="0"/>
              <a:cs typeface="Calibri" pitchFamily="34" charset="0"/>
              <a:hlinkClick r:id="" action="ppaction://noaction">
                <a:extLst>
                  <a:ext uri="{A12FA001-AC4F-418D-AE19-62706E023703}">
                    <ahyp:hlinkClr xmlns:ahyp="http://schemas.microsoft.com/office/drawing/2018/hyperlinkcolor" xmlns="" val="tx"/>
                  </a:ext>
                </a:extLst>
              </a:hlinkClick>
            </a:endParaRPr>
          </a:p>
          <a:p>
            <a:pPr algn="just"/>
            <a:r>
              <a:rPr lang="ru-RU" sz="1400" dirty="0">
                <a:latin typeface="Calibri" pitchFamily="34" charset="0"/>
                <a:cs typeface="Calibri" pitchFamily="34" charset="0"/>
              </a:rPr>
              <a:t>- Об известных им совершаемых или предполагаемых сделках, в совершении которых они могут быть признаны заинтересованными.</a:t>
            </a: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endParaRPr lang="ru-RU" sz="1400" dirty="0">
              <a:latin typeface="Calibri" pitchFamily="34" charset="0"/>
              <a:cs typeface="Calibri" pitchFamily="34" charset="0"/>
            </a:endParaRPr>
          </a:p>
          <a:p>
            <a:pPr algn="just"/>
            <a:r>
              <a:rPr lang="ru-RU" sz="1400" i="1" dirty="0">
                <a:latin typeface="Calibri" pitchFamily="34" charset="0"/>
                <a:cs typeface="Calibri" pitchFamily="34" charset="0"/>
              </a:rPr>
              <a:t>Опционно: </a:t>
            </a:r>
          </a:p>
          <a:p>
            <a:pPr algn="just"/>
            <a:r>
              <a:rPr lang="ru-RU" sz="1400" dirty="0">
                <a:latin typeface="Calibri" pitchFamily="34" charset="0"/>
                <a:cs typeface="Calibri" pitchFamily="34" charset="0"/>
              </a:rPr>
              <a:t>на сделку, в совершении которой имеется заинтересованность, </a:t>
            </a:r>
            <a:r>
              <a:rPr lang="ru-RU" sz="1400" u="sng" dirty="0">
                <a:latin typeface="Calibri" pitchFamily="34" charset="0"/>
                <a:cs typeface="Calibri" pitchFamily="34" charset="0"/>
              </a:rPr>
              <a:t>может быть до ее совершения получено согласие </a:t>
            </a:r>
            <a:r>
              <a:rPr lang="ru-RU" sz="1400" dirty="0">
                <a:latin typeface="Calibri" pitchFamily="34" charset="0"/>
                <a:cs typeface="Calibri" pitchFamily="34" charset="0"/>
              </a:rPr>
              <a:t>совета директоров или общего собрания </a:t>
            </a:r>
            <a:r>
              <a:rPr lang="ru-RU" sz="1400" u="sng" dirty="0">
                <a:latin typeface="Calibri" pitchFamily="34" charset="0"/>
                <a:cs typeface="Calibri" pitchFamily="34" charset="0"/>
              </a:rPr>
              <a:t>по требованию:</a:t>
            </a:r>
          </a:p>
          <a:p>
            <a:pPr algn="just"/>
            <a:r>
              <a:rPr lang="ru-RU" sz="1400" dirty="0">
                <a:latin typeface="Calibri" pitchFamily="34" charset="0"/>
                <a:cs typeface="Calibri" pitchFamily="34" charset="0"/>
              </a:rPr>
              <a:t>единоличного исполнительного органа, </a:t>
            </a:r>
          </a:p>
          <a:p>
            <a:pPr algn="just"/>
            <a:r>
              <a:rPr lang="ru-RU" sz="1400" dirty="0">
                <a:latin typeface="Calibri" pitchFamily="34" charset="0"/>
                <a:cs typeface="Calibri" pitchFamily="34" charset="0"/>
              </a:rPr>
              <a:t>члена коллегиального исполнительного органа общества, </a:t>
            </a:r>
          </a:p>
          <a:p>
            <a:pPr algn="just"/>
            <a:r>
              <a:rPr lang="ru-RU" sz="1400" dirty="0">
                <a:latin typeface="Calibri" pitchFamily="34" charset="0"/>
                <a:cs typeface="Calibri" pitchFamily="34" charset="0"/>
              </a:rPr>
              <a:t>члена совета директоров (наблюдательного совета) (при наличии) </a:t>
            </a:r>
          </a:p>
          <a:p>
            <a:pPr algn="just"/>
            <a:r>
              <a:rPr lang="ru-RU" sz="1400" dirty="0">
                <a:latin typeface="Calibri" pitchFamily="34" charset="0"/>
                <a:cs typeface="Calibri" pitchFamily="34" charset="0"/>
              </a:rPr>
              <a:t>или участников (участника), доли которых в совокупности составляют не менее чем 1% уставного капитала. Решение о согласии принимается большинством голосов не заинтересованных директоров или не заинтересованных участников (уставом можно предусмотреть большее число голосов).</a:t>
            </a:r>
          </a:p>
        </p:txBody>
      </p:sp>
      <p:sp>
        <p:nvSpPr>
          <p:cNvPr id="3" name="TextBox 2"/>
          <p:cNvSpPr txBox="1"/>
          <p:nvPr/>
        </p:nvSpPr>
        <p:spPr>
          <a:xfrm>
            <a:off x="1100999" y="3828618"/>
            <a:ext cx="3177047" cy="307777"/>
          </a:xfrm>
          <a:prstGeom prst="rect">
            <a:avLst/>
          </a:prstGeom>
          <a:noFill/>
          <a:ln>
            <a:solidFill>
              <a:schemeClr val="accent1">
                <a:shade val="50000"/>
                <a:shade val="75000"/>
                <a:satMod val="125000"/>
                <a:lumMod val="75000"/>
              </a:schemeClr>
            </a:solidFill>
          </a:ln>
        </p:spPr>
        <p:txBody>
          <a:bodyPr wrap="square" rtlCol="0">
            <a:spAutoFit/>
          </a:bodyPr>
          <a:lstStyle/>
          <a:p>
            <a:pPr algn="ctr"/>
            <a:r>
              <a:rPr lang="ru-RU" sz="1400" dirty="0">
                <a:latin typeface="Calibri" pitchFamily="34" charset="0"/>
                <a:cs typeface="Calibri" pitchFamily="34" charset="0"/>
              </a:rPr>
              <a:t>Незаинтересованным</a:t>
            </a:r>
            <a:r>
              <a:rPr lang="ru-RU" sz="1400" dirty="0">
                <a:solidFill>
                  <a:schemeClr val="accent1"/>
                </a:solidFill>
                <a:latin typeface="Calibri" pitchFamily="34" charset="0"/>
                <a:cs typeface="Calibri" pitchFamily="34" charset="0"/>
              </a:rPr>
              <a:t> участникам</a:t>
            </a:r>
          </a:p>
        </p:txBody>
      </p:sp>
      <p:sp>
        <p:nvSpPr>
          <p:cNvPr id="4" name="TextBox 3"/>
          <p:cNvSpPr txBox="1"/>
          <p:nvPr/>
        </p:nvSpPr>
        <p:spPr>
          <a:xfrm>
            <a:off x="3846000" y="2058729"/>
            <a:ext cx="3240360" cy="323165"/>
          </a:xfrm>
          <a:prstGeom prst="rect">
            <a:avLst/>
          </a:prstGeom>
          <a:noFill/>
          <a:ln>
            <a:solidFill>
              <a:schemeClr val="accent1">
                <a:shade val="50000"/>
                <a:shade val="75000"/>
                <a:satMod val="125000"/>
                <a:lumMod val="75000"/>
              </a:schemeClr>
            </a:solidFill>
          </a:ln>
        </p:spPr>
        <p:txBody>
          <a:bodyPr wrap="square" rtlCol="0">
            <a:spAutoFit/>
          </a:bodyPr>
          <a:lstStyle/>
          <a:p>
            <a:pPr algn="ctr"/>
            <a:r>
              <a:rPr lang="ru-RU" sz="1400" dirty="0">
                <a:latin typeface="Calibri" pitchFamily="34" charset="0"/>
                <a:cs typeface="Calibri" pitchFamily="34" charset="0"/>
              </a:rPr>
              <a:t>   </a:t>
            </a:r>
            <a:r>
              <a:rPr lang="ru-RU" sz="1500" dirty="0">
                <a:latin typeface="Calibri" pitchFamily="34" charset="0"/>
                <a:cs typeface="Calibri" pitchFamily="34" charset="0"/>
              </a:rPr>
              <a:t>Заинтересованное лицо</a:t>
            </a:r>
          </a:p>
        </p:txBody>
      </p:sp>
      <p:cxnSp>
        <p:nvCxnSpPr>
          <p:cNvPr id="5" name="Прямая со стрелкой 4"/>
          <p:cNvCxnSpPr/>
          <p:nvPr/>
        </p:nvCxnSpPr>
        <p:spPr>
          <a:xfrm flipH="1">
            <a:off x="3846000" y="3545626"/>
            <a:ext cx="432047" cy="282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6169840" y="3545626"/>
            <a:ext cx="432048" cy="310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6656" y="3874784"/>
            <a:ext cx="4179344" cy="307777"/>
          </a:xfrm>
          <a:prstGeom prst="rect">
            <a:avLst/>
          </a:prstGeom>
          <a:noFill/>
          <a:ln>
            <a:solidFill>
              <a:schemeClr val="accent1">
                <a:shade val="50000"/>
                <a:shade val="75000"/>
                <a:satMod val="125000"/>
                <a:lumMod val="75000"/>
              </a:schemeClr>
            </a:solidFill>
          </a:ln>
        </p:spPr>
        <p:txBody>
          <a:bodyPr wrap="square" rtlCol="0">
            <a:spAutoFit/>
          </a:bodyPr>
          <a:lstStyle/>
          <a:p>
            <a:pPr algn="ctr"/>
            <a:r>
              <a:rPr lang="ru-RU" sz="1400" dirty="0">
                <a:latin typeface="Calibri" pitchFamily="34" charset="0"/>
                <a:cs typeface="Calibri" pitchFamily="34" charset="0"/>
              </a:rPr>
              <a:t>Незаинтересованным членам совета директоров</a:t>
            </a:r>
          </a:p>
        </p:txBody>
      </p:sp>
      <p:sp>
        <p:nvSpPr>
          <p:cNvPr id="8" name="TextBox 7"/>
          <p:cNvSpPr txBox="1"/>
          <p:nvPr/>
        </p:nvSpPr>
        <p:spPr>
          <a:xfrm>
            <a:off x="3829200" y="2619000"/>
            <a:ext cx="3240360" cy="892552"/>
          </a:xfrm>
          <a:prstGeom prst="rect">
            <a:avLst/>
          </a:prstGeom>
          <a:noFill/>
          <a:ln>
            <a:solidFill>
              <a:schemeClr val="accent1">
                <a:shade val="50000"/>
                <a:shade val="75000"/>
                <a:satMod val="125000"/>
                <a:lumMod val="75000"/>
              </a:schemeClr>
            </a:solidFill>
          </a:ln>
        </p:spPr>
        <p:txBody>
          <a:bodyPr wrap="square" rtlCol="0">
            <a:spAutoFit/>
          </a:bodyPr>
          <a:lstStyle/>
          <a:p>
            <a:pPr algn="ctr"/>
            <a:r>
              <a:rPr lang="ru-RU" sz="1300" dirty="0">
                <a:latin typeface="Calibri" pitchFamily="34" charset="0"/>
                <a:cs typeface="Calibri" pitchFamily="34" charset="0"/>
              </a:rPr>
              <a:t>Извещение Обществу с деталями сделки не позднее чем за 15 дней до даты совершения сделки (если иной срок не предусмотрен уставом) </a:t>
            </a:r>
          </a:p>
        </p:txBody>
      </p:sp>
      <p:cxnSp>
        <p:nvCxnSpPr>
          <p:cNvPr id="9" name="Прямая со стрелкой 8"/>
          <p:cNvCxnSpPr/>
          <p:nvPr/>
        </p:nvCxnSpPr>
        <p:spPr>
          <a:xfrm>
            <a:off x="5364088" y="2381894"/>
            <a:ext cx="1774" cy="220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3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63352" y="548999"/>
            <a:ext cx="11593288" cy="6186309"/>
          </a:xfrm>
          <a:prstGeom prst="rect">
            <a:avLst/>
          </a:prstGeom>
          <a:noFill/>
        </p:spPr>
        <p:txBody>
          <a:bodyPr wrap="square" rtlCol="0">
            <a:spAutoFit/>
          </a:bodyPr>
          <a:lstStyle/>
          <a:p>
            <a:pPr indent="534988" algn="just"/>
            <a:r>
              <a:rPr lang="ru-RU" dirty="0">
                <a:latin typeface="Calibri" pitchFamily="34" charset="0"/>
                <a:cs typeface="Calibri" pitchFamily="34" charset="0"/>
              </a:rPr>
              <a:t>Если согласие предварительно не запрашивалось, то член совета директоров (наблюдательного совета) общества или его участники (участник), обладающие не менее чем 1% общего числа голосов участников общества, вправе обратиться к обществу с требованием предоставить информацию, касающуюся сделки, в том числе документы или иные сведения, подтверждающие, что сделка не нарушает интересов общества (совершена на условиях, существенно не отличающихся от рыночных, и другую). Указанная информация должна быть предоставлена обратившемуся с требованием лицу в срок, не превышающий 20 дней с даты получения соответствующего требования.</a:t>
            </a:r>
          </a:p>
          <a:p>
            <a:pPr indent="534988" algn="just"/>
            <a:r>
              <a:rPr lang="ru-RU" b="1" dirty="0">
                <a:latin typeface="Calibri" pitchFamily="34" charset="0"/>
                <a:cs typeface="Calibri" pitchFamily="34" charset="0"/>
              </a:rPr>
              <a:t>Отсутствие согласия на совершение сделки само по себе не является основанием для признания такой сделки недействительной.</a:t>
            </a:r>
          </a:p>
          <a:p>
            <a:pPr indent="534988" algn="just"/>
            <a:endParaRPr lang="ru-RU" b="1" dirty="0">
              <a:latin typeface="Calibri" pitchFamily="34" charset="0"/>
              <a:cs typeface="Calibri" pitchFamily="34" charset="0"/>
            </a:endParaRPr>
          </a:p>
          <a:p>
            <a:pPr indent="534988" algn="just"/>
            <a:r>
              <a:rPr lang="ru-RU" dirty="0">
                <a:latin typeface="Calibri" pitchFamily="34" charset="0"/>
                <a:cs typeface="Calibri" pitchFamily="34" charset="0"/>
              </a:rPr>
              <a:t>Сделка может быть признана недействительной по иску общества, члена совета директоров (наблюдательного совета) общества или его участников (участника), обладающих не менее чем одним процентом общего числа голосов участников общества, если она совершена в ущерб интересам общества и доказано, что другая сторона сделки знала или заведомо должна была знать о том, что сделка являлась для общества сделкой, в совершении которой имеется заинтересованность, и (или) об отсутствии согласия на ее совершение.</a:t>
            </a:r>
            <a:endParaRPr lang="ru-RU" dirty="0">
              <a:latin typeface="Calibri" pitchFamily="34" charset="0"/>
              <a:cs typeface="Calibri" pitchFamily="34" charset="0"/>
              <a:hlinkClick r:id="rId2">
                <a:extLst>
                  <a:ext uri="{A12FA001-AC4F-418D-AE19-62706E023703}">
                    <ahyp:hlinkClr xmlns:ahyp="http://schemas.microsoft.com/office/drawing/2018/hyperlinkcolor" xmlns="" val="tx"/>
                  </a:ext>
                </a:extLst>
              </a:hlinkClick>
            </a:endParaRPr>
          </a:p>
          <a:p>
            <a:pPr indent="534988"/>
            <a:endParaRPr lang="ru-RU" dirty="0">
              <a:latin typeface="Calibri" pitchFamily="34" charset="0"/>
              <a:cs typeface="Calibri" pitchFamily="34" charset="0"/>
            </a:endParaRPr>
          </a:p>
          <a:p>
            <a:pPr indent="534988" algn="just"/>
            <a:r>
              <a:rPr lang="ru-RU" dirty="0">
                <a:latin typeface="Calibri" pitchFamily="34" charset="0"/>
                <a:cs typeface="Calibri" pitchFamily="34" charset="0"/>
              </a:rPr>
              <a:t>Перед годовым общим собранием участников  - отчет о заключенных обществом в отчетном году сделках с заинтересованностью. </a:t>
            </a:r>
          </a:p>
          <a:p>
            <a:pPr indent="534988" algn="just"/>
            <a:r>
              <a:rPr lang="ru-RU" dirty="0">
                <a:latin typeface="Calibri" pitchFamily="34" charset="0"/>
                <a:cs typeface="Calibri" pitchFamily="34" charset="0"/>
              </a:rPr>
              <a:t>Отчет должен быть предварительно утвержден единоличным исполнительным органом общества (в случае, если полномочия единоличного исполнительного органа осуществляют несколько лиц совместно, - всеми такими лицами), а также советом директоров (наблюдательным советом) общества и ревизионной комиссией (ревизором) общества в случае, если их создание предусмотрено уставом общества.</a:t>
            </a:r>
          </a:p>
        </p:txBody>
      </p:sp>
    </p:spTree>
    <p:extLst>
      <p:ext uri="{BB962C8B-B14F-4D97-AF65-F5344CB8AC3E}">
        <p14:creationId xmlns:p14="http://schemas.microsoft.com/office/powerpoint/2010/main" val="881158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10208" y="692696"/>
            <a:ext cx="11089232" cy="5632311"/>
          </a:xfrm>
          <a:prstGeom prst="rect">
            <a:avLst/>
          </a:prstGeom>
          <a:noFill/>
        </p:spPr>
        <p:txBody>
          <a:bodyPr wrap="square" rtlCol="0">
            <a:spAutoFit/>
          </a:bodyPr>
          <a:lstStyle/>
          <a:p>
            <a:r>
              <a:rPr lang="ru-RU" dirty="0">
                <a:latin typeface="Calibri" pitchFamily="34" charset="0"/>
                <a:cs typeface="Calibri" pitchFamily="34" charset="0"/>
              </a:rPr>
              <a:t>Правила неприменимы к:</a:t>
            </a:r>
          </a:p>
          <a:p>
            <a:pPr algn="just"/>
            <a:r>
              <a:rPr lang="ru-RU" dirty="0">
                <a:latin typeface="Calibri" pitchFamily="34" charset="0"/>
                <a:cs typeface="Calibri" pitchFamily="34" charset="0"/>
              </a:rPr>
              <a:t>- Сделкам, в совершении которых заинтересованы все участники общества при отсутствии заинтересованности в совершении сделки иных лиц;</a:t>
            </a:r>
          </a:p>
          <a:p>
            <a:pPr algn="just"/>
            <a:r>
              <a:rPr lang="ru-RU" dirty="0">
                <a:latin typeface="Calibri" pitchFamily="34" charset="0"/>
                <a:cs typeface="Calibri" pitchFamily="34" charset="0"/>
              </a:rPr>
              <a:t>-  Отношениям, возникающим при переходе к обществу доли или части доли в его уставном капитале;</a:t>
            </a:r>
          </a:p>
          <a:p>
            <a:pPr algn="just">
              <a:buFontTx/>
              <a:buChar char="-"/>
            </a:pPr>
            <a:r>
              <a:rPr lang="ru-RU" dirty="0">
                <a:latin typeface="Calibri" pitchFamily="34" charset="0"/>
                <a:cs typeface="Calibri" pitchFamily="34" charset="0"/>
              </a:rPr>
              <a:t>Отношениям, возникающим при переходе прав на имущество в процессе реорганизации общества;</a:t>
            </a:r>
          </a:p>
          <a:p>
            <a:pPr marL="171450" indent="-171450" algn="just">
              <a:buFontTx/>
              <a:buChar char="-"/>
            </a:pPr>
            <a:r>
              <a:rPr lang="ru-RU" dirty="0">
                <a:latin typeface="Calibri" pitchFamily="34" charset="0"/>
                <a:cs typeface="Calibri" pitchFamily="34" charset="0"/>
              </a:rPr>
              <a:t>Сделкам, совершение которых обязательно для общества по ценам, утвержденным Правительством РФ;</a:t>
            </a:r>
          </a:p>
          <a:p>
            <a:pPr algn="just"/>
            <a:r>
              <a:rPr lang="ru-RU" dirty="0">
                <a:latin typeface="Calibri" pitchFamily="34" charset="0"/>
                <a:cs typeface="Calibri" pitchFamily="34" charset="0"/>
              </a:rPr>
              <a:t>- К сделкам, совершаемым в процессе обычной хозяйственной деятельности общества, при условии, что обществом неоднократно в течение длительного периода времени на схожих условиях совершаются аналогичные сделки, в совершении которых не имеется заинтересованности;</a:t>
            </a:r>
          </a:p>
          <a:p>
            <a:pPr algn="just"/>
            <a:r>
              <a:rPr lang="ru-RU" dirty="0">
                <a:latin typeface="Calibri" pitchFamily="34" charset="0"/>
                <a:cs typeface="Calibri" pitchFamily="34" charset="0"/>
              </a:rPr>
              <a:t>- К сделкам по размещению обществом путем открытой подписки облигаций или приобретению обществом размещенных им облигаций;</a:t>
            </a:r>
          </a:p>
          <a:p>
            <a:pPr algn="just"/>
            <a:r>
              <a:rPr lang="ru-RU" dirty="0">
                <a:latin typeface="Calibri" pitchFamily="34" charset="0"/>
                <a:cs typeface="Calibri" pitchFamily="34" charset="0"/>
              </a:rPr>
              <a:t>- К сделкам, заключенным на тех же условиях, что и предварительный договор, если такой договор содержит все предусмотренные выше сведения, и было получено согласие на его заключение;</a:t>
            </a:r>
            <a:endParaRPr lang="ru-RU" dirty="0">
              <a:latin typeface="Calibri" pitchFamily="34" charset="0"/>
              <a:cs typeface="Calibri" pitchFamily="34" charset="0"/>
              <a:hlinkClick r:id="" action="ppaction://noaction">
                <a:extLst>
                  <a:ext uri="{A12FA001-AC4F-418D-AE19-62706E023703}">
                    <ahyp:hlinkClr xmlns:ahyp="http://schemas.microsoft.com/office/drawing/2018/hyperlinkcolor" xmlns="" val="tx"/>
                  </a:ext>
                </a:extLst>
              </a:hlinkClick>
            </a:endParaRPr>
          </a:p>
          <a:p>
            <a:pPr algn="just"/>
            <a:r>
              <a:rPr lang="ru-RU" dirty="0">
                <a:latin typeface="Calibri" pitchFamily="34" charset="0"/>
                <a:cs typeface="Calibri" pitchFamily="34" charset="0"/>
              </a:rPr>
              <a:t>- К сделкам, заключенным на открытых торгах или по результатам открытых торгов, если условия проведения таких торгов или участия в них предварительно утверждены советом директоров (наблюдательного совета) или общим собранием участников общества;</a:t>
            </a:r>
          </a:p>
          <a:p>
            <a:pPr algn="just"/>
            <a:r>
              <a:rPr lang="ru-RU" dirty="0">
                <a:latin typeface="Calibri" pitchFamily="34" charset="0"/>
                <a:cs typeface="Calibri" pitchFamily="34" charset="0"/>
              </a:rPr>
              <a:t>- К сделкам, предметом которых является имущество, цена или балансовая стоимость которого составляет не более 0,1 % балансовой стоимости активов общества, по данным его бухгалтерской (финансовой) отчетности на последнюю отчетную дату, при условии, что размер таких сделок не превышает предельных значений, установленных ЦБ РФ.</a:t>
            </a:r>
          </a:p>
        </p:txBody>
      </p:sp>
    </p:spTree>
    <p:extLst>
      <p:ext uri="{BB962C8B-B14F-4D97-AF65-F5344CB8AC3E}">
        <p14:creationId xmlns:p14="http://schemas.microsoft.com/office/powerpoint/2010/main" val="31917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3" name="CustomShape 4"/>
          <p:cNvSpPr/>
          <p:nvPr/>
        </p:nvSpPr>
        <p:spPr>
          <a:xfrm>
            <a:off x="1543680" y="1844824"/>
            <a:ext cx="9143280" cy="22517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ru-RU" sz="4000" b="1" strike="noStrike" spc="-1" dirty="0">
              <a:latin typeface="Calibri" pitchFamily="34" charset="0"/>
              <a:ea typeface="DejaVu Sans"/>
            </a:endParaRPr>
          </a:p>
          <a:p>
            <a:pPr algn="ctr">
              <a:lnSpc>
                <a:spcPct val="90000"/>
              </a:lnSpc>
            </a:pPr>
            <a:endParaRPr lang="ru-RU" sz="4000" b="1" spc="-1" dirty="0">
              <a:latin typeface="Calibri" pitchFamily="34" charset="0"/>
              <a:ea typeface="DejaVu Sans"/>
            </a:endParaRPr>
          </a:p>
          <a:p>
            <a:pPr algn="ctr">
              <a:lnSpc>
                <a:spcPct val="90000"/>
              </a:lnSpc>
            </a:pPr>
            <a:endParaRPr lang="ru-RU" sz="4000" b="1" strike="noStrike" spc="-1" dirty="0">
              <a:latin typeface="Calibri" pitchFamily="34" charset="0"/>
              <a:ea typeface="DejaVu Sans"/>
            </a:endParaRPr>
          </a:p>
          <a:p>
            <a:pPr algn="ctr">
              <a:lnSpc>
                <a:spcPct val="90000"/>
              </a:lnSpc>
            </a:pPr>
            <a:endParaRPr lang="ru-RU" sz="4000" b="1" spc="-1" dirty="0">
              <a:latin typeface="Calibri" pitchFamily="34" charset="0"/>
              <a:ea typeface="DejaVu Sans"/>
            </a:endParaRPr>
          </a:p>
          <a:p>
            <a:pPr algn="ctr">
              <a:lnSpc>
                <a:spcPct val="90000"/>
              </a:lnSpc>
            </a:pPr>
            <a:r>
              <a:rPr lang="ru-RU" sz="4000" b="1" spc="-1" dirty="0">
                <a:latin typeface="Calibri" pitchFamily="34" charset="0"/>
              </a:rPr>
              <a:t>Тема</a:t>
            </a:r>
          </a:p>
          <a:p>
            <a:pPr algn="ctr">
              <a:lnSpc>
                <a:spcPct val="90000"/>
              </a:lnSpc>
            </a:pPr>
            <a:r>
              <a:rPr lang="ru-RU" sz="4000" b="1" spc="-1" dirty="0">
                <a:latin typeface="Calibri" pitchFamily="34" charset="0"/>
              </a:rPr>
              <a:t>Вопросы, требующие внимания при заключении сделок</a:t>
            </a:r>
          </a:p>
        </p:txBody>
      </p:sp>
      <p:sp>
        <p:nvSpPr>
          <p:cNvPr id="654" name="CustomShape 5"/>
          <p:cNvSpPr/>
          <p:nvPr/>
        </p:nvSpPr>
        <p:spPr>
          <a:xfrm>
            <a:off x="3029580" y="4657080"/>
            <a:ext cx="8799056"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r">
              <a:lnSpc>
                <a:spcPct val="100000"/>
              </a:lnSpc>
              <a:spcBef>
                <a:spcPts val="1001"/>
              </a:spcBef>
            </a:pPr>
            <a:r>
              <a:rPr lang="ru-RU" sz="2200" b="1" strike="noStrike" spc="-1" dirty="0">
                <a:latin typeface="Calibri" pitchFamily="34" charset="0"/>
                <a:ea typeface="DejaVu Sans"/>
              </a:rPr>
              <a:t>Лектор: Кучеренко Кира </a:t>
            </a:r>
            <a:r>
              <a:rPr lang="ru-RU" sz="2200" b="1" strike="noStrike" spc="-1" dirty="0" err="1">
                <a:latin typeface="Calibri" pitchFamily="34" charset="0"/>
                <a:ea typeface="DejaVu Sans"/>
              </a:rPr>
              <a:t>Керимовна</a:t>
            </a:r>
            <a:endParaRPr lang="ru-RU" sz="2200" b="1" strike="noStrike" spc="-1" dirty="0">
              <a:latin typeface="Calibri" pitchFamily="34" charset="0"/>
            </a:endParaRPr>
          </a:p>
          <a:p>
            <a:pPr algn="r">
              <a:lnSpc>
                <a:spcPct val="100000"/>
              </a:lnSpc>
              <a:spcBef>
                <a:spcPts val="1001"/>
              </a:spcBef>
            </a:pPr>
            <a:r>
              <a:rPr lang="ru-RU" sz="2000" strike="noStrike" spc="-1" dirty="0">
                <a:latin typeface="Calibri" pitchFamily="34" charset="0"/>
                <a:ea typeface="DejaVu Sans"/>
              </a:rPr>
              <a:t>Кандидат юридических наук</a:t>
            </a:r>
            <a:endParaRPr lang="ru-RU" sz="2000" strike="noStrike" spc="-1" dirty="0">
              <a:latin typeface="Calibri" pitchFamily="34" charset="0"/>
            </a:endParaRPr>
          </a:p>
          <a:p>
            <a:pPr algn="r">
              <a:lnSpc>
                <a:spcPct val="100000"/>
              </a:lnSpc>
              <a:spcBef>
                <a:spcPts val="1001"/>
              </a:spcBef>
            </a:pPr>
            <a:endParaRPr lang="ru-RU" sz="1800" b="0" strike="noStrike" spc="-1" dirty="0">
              <a:latin typeface="Arial"/>
            </a:endParaRPr>
          </a:p>
        </p:txBody>
      </p:sp>
    </p:spTree>
    <p:extLst>
      <p:ext uri="{BB962C8B-B14F-4D97-AF65-F5344CB8AC3E}">
        <p14:creationId xmlns:p14="http://schemas.microsoft.com/office/powerpoint/2010/main" val="215974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91344" y="707206"/>
            <a:ext cx="11809312" cy="6001643"/>
          </a:xfrm>
          <a:prstGeom prst="rect">
            <a:avLst/>
          </a:prstGeom>
          <a:noFill/>
        </p:spPr>
        <p:txBody>
          <a:bodyPr wrap="square" rtlCol="0">
            <a:spAutoFit/>
          </a:bodyPr>
          <a:lstStyle/>
          <a:p>
            <a:pPr algn="just"/>
            <a:r>
              <a:rPr lang="ru-RU" sz="1600" b="1" dirty="0">
                <a:latin typeface="Calibri" pitchFamily="34" charset="0"/>
                <a:cs typeface="Calibri" pitchFamily="34" charset="0"/>
              </a:rPr>
              <a:t>Особенности отношений между лицами могут оказывать влияние на условия и (или) результаты сделок, совершаемых этими лицами, и (или) экономические результаты деятельности этих лиц или деятельности представляемых ими лиц.</a:t>
            </a:r>
          </a:p>
          <a:p>
            <a:pPr algn="just"/>
            <a:r>
              <a:rPr lang="ru-RU" sz="1600" dirty="0">
                <a:latin typeface="Calibri" pitchFamily="34" charset="0"/>
                <a:cs typeface="Calibri" pitchFamily="34" charset="0"/>
              </a:rPr>
              <a:t>1) организации в случае, если одна организация прямо и (или) косвенно участвует в другой организации и доля такого участия составляет более 25%;</a:t>
            </a:r>
          </a:p>
          <a:p>
            <a:pPr algn="just"/>
            <a:r>
              <a:rPr lang="ru-RU" sz="1600" dirty="0">
                <a:latin typeface="Calibri" pitchFamily="34" charset="0"/>
                <a:cs typeface="Calibri" pitchFamily="34" charset="0"/>
              </a:rPr>
              <a:t>2) физическое лицо и организация в случае, если такое физическое лицо прямо и (или) косвенно участвует в такой организации и доля такого участия составляет более 25%;</a:t>
            </a:r>
          </a:p>
          <a:p>
            <a:pPr algn="just"/>
            <a:r>
              <a:rPr lang="ru-RU" sz="1600" dirty="0">
                <a:latin typeface="Calibri" pitchFamily="34" charset="0"/>
                <a:cs typeface="Calibri" pitchFamily="34" charset="0"/>
              </a:rPr>
              <a:t>3) организации в случае, если одно и то же лицо прямо и (или) косвенно участвует в этих организациях и доля такого участия в каждой организации составляет более 25%;</a:t>
            </a:r>
          </a:p>
          <a:p>
            <a:pPr algn="just"/>
            <a:r>
              <a:rPr lang="ru-RU" sz="1600" dirty="0">
                <a:latin typeface="Calibri" pitchFamily="34" charset="0"/>
                <a:cs typeface="Calibri" pitchFamily="34" charset="0"/>
              </a:rPr>
              <a:t>4) организация и лицо (в том числе физическое лицо совместно с его взаимозависимыми лицами), имеющее полномочия по назначению (избранию) единоличного исполнительного органа этой организации или по назначению (избранию) не менее 50% состава коллегиального исполнительного органа или совета директоров (наблюдательного совета) этой организации;</a:t>
            </a:r>
          </a:p>
          <a:p>
            <a:pPr algn="just"/>
            <a:r>
              <a:rPr lang="ru-RU" sz="1600" dirty="0">
                <a:latin typeface="Calibri" pitchFamily="34" charset="0"/>
                <a:cs typeface="Calibri" pitchFamily="34" charset="0"/>
              </a:rPr>
              <a:t>5) организации, единоличные исполнительные органы которых либо не менее 50% состава коллегиального исполнительного органа или совета директоров (наблюдательного совета) которых назначены или избраны по решению одного и того же лица (физического лица совместно с его взаимозависимыми лицами);</a:t>
            </a:r>
          </a:p>
          <a:p>
            <a:pPr algn="just"/>
            <a:r>
              <a:rPr lang="ru-RU" sz="1600" dirty="0">
                <a:latin typeface="Calibri" pitchFamily="34" charset="0"/>
                <a:cs typeface="Calibri" pitchFamily="34" charset="0"/>
              </a:rPr>
              <a:t>6) организации, в которых более 50% состава коллегиального исполнительного органа или совета директоров (наблюдательного совета) составляют одни и те же физические лица совместно с взаимозависимыми лицами;</a:t>
            </a:r>
          </a:p>
          <a:p>
            <a:pPr algn="just"/>
            <a:r>
              <a:rPr lang="ru-RU" sz="1600" dirty="0">
                <a:latin typeface="Calibri" pitchFamily="34" charset="0"/>
                <a:cs typeface="Calibri" pitchFamily="34" charset="0"/>
              </a:rPr>
              <a:t>7) организация и лицо, осуществляющее полномочия ее единоличного исполнительного органа;</a:t>
            </a:r>
          </a:p>
          <a:p>
            <a:pPr algn="just"/>
            <a:r>
              <a:rPr lang="ru-RU" sz="1600" dirty="0">
                <a:latin typeface="Calibri" pitchFamily="34" charset="0"/>
                <a:cs typeface="Calibri" pitchFamily="34" charset="0"/>
              </a:rPr>
              <a:t>8) организации, в которых полномочия единоличного исполнительного органа осуществляет одно и то же лицо;</a:t>
            </a:r>
          </a:p>
          <a:p>
            <a:pPr algn="just"/>
            <a:r>
              <a:rPr lang="ru-RU" sz="1600" dirty="0">
                <a:latin typeface="Calibri" pitchFamily="34" charset="0"/>
                <a:cs typeface="Calibri" pitchFamily="34" charset="0"/>
              </a:rPr>
              <a:t>9) организации и (или) физические лица в случае, если доля прямого участия каждого предыдущего лица в каждой последующей организации составляет более 50 процентов;</a:t>
            </a:r>
          </a:p>
          <a:p>
            <a:pPr algn="just"/>
            <a:r>
              <a:rPr lang="ru-RU" sz="1600" dirty="0">
                <a:latin typeface="Calibri" pitchFamily="34" charset="0"/>
                <a:cs typeface="Calibri" pitchFamily="34" charset="0"/>
              </a:rPr>
              <a:t>10) физические лица в случае, если одно физическое лицо подчиняется другому физическому лицу по должностному положению;</a:t>
            </a:r>
          </a:p>
          <a:p>
            <a:pPr algn="just"/>
            <a:r>
              <a:rPr lang="ru-RU" sz="1600" dirty="0">
                <a:latin typeface="Calibri" pitchFamily="34" charset="0"/>
                <a:cs typeface="Calibri" pitchFamily="34" charset="0"/>
              </a:rPr>
              <a:t>11) физическое лицо, его супруг (супруга), родители (в том числе усыновители), дети (в том числе усыновленные), полнородные и неполнородные братья и сестры, опекун (попечитель) и подопечный.</a:t>
            </a:r>
          </a:p>
          <a:p>
            <a:pPr algn="just"/>
            <a:r>
              <a:rPr lang="ru-RU" sz="1600" b="1" dirty="0">
                <a:latin typeface="Calibri" pitchFamily="34" charset="0"/>
                <a:cs typeface="Calibri" pitchFamily="34" charset="0"/>
              </a:rPr>
              <a:t>(!) Суд может признать лица взаимозависимыми по иным основаниям</a:t>
            </a:r>
          </a:p>
        </p:txBody>
      </p:sp>
      <p:sp>
        <p:nvSpPr>
          <p:cNvPr id="4" name="TextBox 3">
            <a:extLst>
              <a:ext uri="{FF2B5EF4-FFF2-40B4-BE49-F238E27FC236}">
                <a16:creationId xmlns:a16="http://schemas.microsoft.com/office/drawing/2014/main" xmlns="" id="{C8B1BEF3-8753-900C-8D40-3237C3DB9C66}"/>
              </a:ext>
            </a:extLst>
          </p:cNvPr>
          <p:cNvSpPr txBox="1"/>
          <p:nvPr/>
        </p:nvSpPr>
        <p:spPr>
          <a:xfrm>
            <a:off x="1631504" y="318284"/>
            <a:ext cx="8712968" cy="461665"/>
          </a:xfrm>
          <a:prstGeom prst="rect">
            <a:avLst/>
          </a:prstGeom>
          <a:noFill/>
        </p:spPr>
        <p:txBody>
          <a:bodyPr wrap="square">
            <a:spAutoFit/>
          </a:bodyPr>
          <a:lstStyle/>
          <a:p>
            <a:r>
              <a:rPr lang="ru-RU" sz="2400" b="1" dirty="0">
                <a:latin typeface="Calibri" pitchFamily="34" charset="0"/>
                <a:cs typeface="Calibri" pitchFamily="34" charset="0"/>
              </a:rPr>
              <a:t>Сделки между взаимозависимыми лицами (ст. 105.1 НК РФ)</a:t>
            </a:r>
            <a:endParaRPr lang="ru-RU" sz="2400" dirty="0">
              <a:latin typeface="Calibri" pitchFamily="34" charset="0"/>
              <a:cs typeface="Calibri" pitchFamily="34" charset="0"/>
            </a:endParaRPr>
          </a:p>
        </p:txBody>
      </p:sp>
    </p:spTree>
    <p:extLst>
      <p:ext uri="{BB962C8B-B14F-4D97-AF65-F5344CB8AC3E}">
        <p14:creationId xmlns:p14="http://schemas.microsoft.com/office/powerpoint/2010/main" val="141160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23392" y="692696"/>
            <a:ext cx="11089232" cy="5601533"/>
          </a:xfrm>
          <a:prstGeom prst="rect">
            <a:avLst/>
          </a:prstGeom>
          <a:noFill/>
        </p:spPr>
        <p:txBody>
          <a:bodyPr wrap="square" rtlCol="0">
            <a:spAutoFit/>
          </a:bodyPr>
          <a:lstStyle/>
          <a:p>
            <a:pPr indent="266700" algn="just"/>
            <a:r>
              <a:rPr lang="ru-RU" sz="2000" dirty="0">
                <a:latin typeface="Calibri" pitchFamily="34" charset="0"/>
                <a:cs typeface="Calibri" pitchFamily="34" charset="0"/>
              </a:rPr>
              <a:t>В случае применения налогоплательщиком в сделке между взаимозависимыми лицами цен товаров (работ, услуг), не соответствующих рыночным ценам, если указанное несоответствие повлекло занижение сумм одного или нескольких налогов (авансовых платежей), или завышение суммы убытка, влечет доначисление налогов.</a:t>
            </a:r>
          </a:p>
          <a:p>
            <a:pPr indent="266700" algn="just"/>
            <a:endParaRPr lang="ru-RU" sz="2000" dirty="0">
              <a:latin typeface="Calibri" pitchFamily="34" charset="0"/>
              <a:cs typeface="Calibri" pitchFamily="34" charset="0"/>
            </a:endParaRPr>
          </a:p>
          <a:p>
            <a:pPr indent="266700" algn="just"/>
            <a:r>
              <a:rPr lang="ru-RU" sz="2000" dirty="0">
                <a:latin typeface="Calibri" pitchFamily="34" charset="0"/>
                <a:cs typeface="Calibri" pitchFamily="34" charset="0"/>
              </a:rPr>
              <a:t>(!) По п. 2 ст. 40 НК РФ Налоговые органы при осуществлении контроля за полнотой исчисления налогов вправе проверять правильность применения цен по сделкам между взаимозависимыми лицами; при отклонении более чем на 20% в сторону повышения или в сторону понижения от уровня цен, применяемых налогоплательщиком по идентичным (однородным) товарам (работам, услугам) в пределах непродолжительного периода времени.</a:t>
            </a:r>
          </a:p>
          <a:p>
            <a:pPr indent="266700" algn="just"/>
            <a:endParaRPr lang="ru-RU" sz="2000" dirty="0">
              <a:latin typeface="Calibri" pitchFamily="34" charset="0"/>
              <a:cs typeface="Calibri" pitchFamily="34" charset="0"/>
            </a:endParaRPr>
          </a:p>
          <a:p>
            <a:pPr indent="266700" algn="just"/>
            <a:r>
              <a:rPr lang="ru-RU" sz="2000" dirty="0">
                <a:latin typeface="Calibri" pitchFamily="34" charset="0"/>
                <a:cs typeface="Calibri" pitchFamily="34" charset="0"/>
              </a:rPr>
              <a:t>По п. 1 ст. 105.3 НК РФ в случае, если в сделках между взаимозависимыми лицами создаются или устанавливаются коммерческие или финансовые условия, отличные от тех, которые имели бы место в сделках, признаваемых сопоставимыми, между лицами, не являющимися взаимозависимыми, то любые доходы (прибыль, выручка), которые могли бы быть получены одним из этих лиц, но вследствие указанного отличия не были им получены, учитываются для целей налогообложения у этого лица.</a:t>
            </a:r>
          </a:p>
          <a:p>
            <a:pPr algn="just"/>
            <a:endParaRPr lang="ru-RU" sz="2000" dirty="0">
              <a:latin typeface="Calibri" pitchFamily="34" charset="0"/>
              <a:cs typeface="Calibri" pitchFamily="34" charset="0"/>
            </a:endParaRPr>
          </a:p>
        </p:txBody>
      </p:sp>
    </p:spTree>
    <p:extLst>
      <p:ext uri="{BB962C8B-B14F-4D97-AF65-F5344CB8AC3E}">
        <p14:creationId xmlns:p14="http://schemas.microsoft.com/office/powerpoint/2010/main" val="343697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DC5EF00-8605-AA27-72EB-CA0112AAABF6}"/>
              </a:ext>
            </a:extLst>
          </p:cNvPr>
          <p:cNvSpPr txBox="1"/>
          <p:nvPr/>
        </p:nvSpPr>
        <p:spPr>
          <a:xfrm>
            <a:off x="525612" y="332656"/>
            <a:ext cx="11115004" cy="6324808"/>
          </a:xfrm>
          <a:prstGeom prst="rect">
            <a:avLst/>
          </a:prstGeom>
          <a:noFill/>
        </p:spPr>
        <p:txBody>
          <a:bodyPr wrap="square">
            <a:spAutoFit/>
          </a:bodyPr>
          <a:lstStyle/>
          <a:p>
            <a:pPr algn="ctr"/>
            <a:r>
              <a:rPr lang="ru-RU" sz="2800" b="1" dirty="0">
                <a:latin typeface="Calibri" pitchFamily="34" charset="0"/>
                <a:cs typeface="Calibri" pitchFamily="34" charset="0"/>
              </a:rPr>
              <a:t>Договор мены </a:t>
            </a:r>
            <a:r>
              <a:rPr lang="ru-RU" sz="2800" dirty="0">
                <a:latin typeface="Calibri" pitchFamily="34" charset="0"/>
                <a:cs typeface="Calibri" pitchFamily="34" charset="0"/>
              </a:rPr>
              <a:t>(ст. 567 ГК РФ)</a:t>
            </a:r>
          </a:p>
          <a:p>
            <a:pPr algn="ctr"/>
            <a:endParaRPr lang="ru-RU" sz="1700" dirty="0">
              <a:latin typeface="Calibri" pitchFamily="34" charset="0"/>
              <a:cs typeface="Calibri" pitchFamily="34" charset="0"/>
            </a:endParaRPr>
          </a:p>
          <a:p>
            <a:pPr algn="just"/>
            <a:r>
              <a:rPr lang="ru-RU" dirty="0">
                <a:latin typeface="Calibri" pitchFamily="34" charset="0"/>
                <a:cs typeface="Calibri" pitchFamily="34" charset="0"/>
              </a:rPr>
              <a:t>Каждая из сторон обязуется передать в собственность другой стороны один товар в обмен на другой.</a:t>
            </a:r>
          </a:p>
          <a:p>
            <a:pPr algn="just"/>
            <a:endParaRPr lang="ru-RU" dirty="0">
              <a:latin typeface="Calibri" pitchFamily="34" charset="0"/>
              <a:cs typeface="Calibri" pitchFamily="34" charset="0"/>
            </a:endParaRPr>
          </a:p>
          <a:p>
            <a:pPr algn="just"/>
            <a:r>
              <a:rPr lang="ru-RU" dirty="0">
                <a:latin typeface="Calibri" pitchFamily="34" charset="0"/>
                <a:cs typeface="Calibri" pitchFamily="34" charset="0"/>
              </a:rPr>
              <a:t>Продавец                                                Покупатель</a:t>
            </a:r>
          </a:p>
          <a:p>
            <a:pPr algn="just"/>
            <a:r>
              <a:rPr lang="ru-RU" dirty="0">
                <a:latin typeface="Calibri" pitchFamily="34" charset="0"/>
                <a:cs typeface="Calibri" pitchFamily="34" charset="0"/>
              </a:rPr>
              <a:t>Покупатель                                             Продавец</a:t>
            </a:r>
          </a:p>
          <a:p>
            <a:pPr algn="just"/>
            <a:endParaRPr lang="ru-RU" dirty="0">
              <a:latin typeface="Calibri" pitchFamily="34" charset="0"/>
              <a:cs typeface="Calibri" pitchFamily="34" charset="0"/>
            </a:endParaRPr>
          </a:p>
          <a:p>
            <a:pPr indent="355600" algn="just"/>
            <a:r>
              <a:rPr lang="ru-RU" dirty="0">
                <a:latin typeface="Calibri" pitchFamily="34" charset="0"/>
                <a:cs typeface="Calibri" pitchFamily="34" charset="0"/>
              </a:rPr>
              <a:t>Право собственности на обмениваемые товары переходит к сторонам одновременно после исполнения обязательств передать соответствующие товары обеими сторонами (если законом или договором мены не предусмотрено иное).</a:t>
            </a:r>
          </a:p>
          <a:p>
            <a:pPr indent="355600" algn="just"/>
            <a:endParaRPr lang="ru-RU" dirty="0">
              <a:latin typeface="Calibri" pitchFamily="34" charset="0"/>
              <a:cs typeface="Calibri" pitchFamily="34" charset="0"/>
            </a:endParaRPr>
          </a:p>
          <a:p>
            <a:pPr indent="355600" algn="just"/>
            <a:r>
              <a:rPr lang="ru-RU" dirty="0">
                <a:latin typeface="Calibri" pitchFamily="34" charset="0"/>
                <a:cs typeface="Calibri" pitchFamily="34" charset="0"/>
              </a:rPr>
              <a:t>По п. 1 ст. 568 ГК РФ если из договора не вытекает иное, товары предполагаются равноценными, однако в случае значительной разницы в стоимости товаров сделка может быть квалифицирована как дарение, может быть оспорена как подозрительная при неравноценном встречном исполнении (п.1 ст. 61.2 Закона о банкротстве). Налоговая база по НДС определяется исходя из среднерыночной стоимости реализуемого товара. </a:t>
            </a:r>
          </a:p>
          <a:p>
            <a:pPr indent="355600" algn="just"/>
            <a:r>
              <a:rPr lang="ru-RU" dirty="0">
                <a:latin typeface="Calibri" pitchFamily="34" charset="0"/>
                <a:cs typeface="Calibri" pitchFamily="34" charset="0"/>
              </a:rPr>
              <a:t>По п. 2 ст. 40 НК РФ Налоговые органы при осуществлении контроля за полнотой исчисления налогов вправе проверять правильность применения цен по сделкам по товарообменным (бартерным) операциям; при отклонении более чем на 20% в сторону повышения или в сторону понижения от уровня цен, применяемых налогоплательщиком по идентичным (однородным) товарам (работам, услугам) в пределах непродолжительного периода времени.</a:t>
            </a:r>
          </a:p>
          <a:p>
            <a:pPr algn="just"/>
            <a:endParaRPr lang="ru-RU" sz="2000" dirty="0">
              <a:latin typeface="Calibri" pitchFamily="34" charset="0"/>
              <a:cs typeface="Calibri" pitchFamily="34" charset="0"/>
            </a:endParaRPr>
          </a:p>
        </p:txBody>
      </p:sp>
      <p:cxnSp>
        <p:nvCxnSpPr>
          <p:cNvPr id="7" name="Прямая со стрелкой 6">
            <a:extLst>
              <a:ext uri="{FF2B5EF4-FFF2-40B4-BE49-F238E27FC236}">
                <a16:creationId xmlns:a16="http://schemas.microsoft.com/office/drawing/2014/main" xmlns="" id="{6C219A43-C095-871E-EE3D-9965E0B429BA}"/>
              </a:ext>
            </a:extLst>
          </p:cNvPr>
          <p:cNvCxnSpPr/>
          <p:nvPr/>
        </p:nvCxnSpPr>
        <p:spPr>
          <a:xfrm>
            <a:off x="2099556" y="1772816"/>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xmlns="" id="{04867CB9-36D4-9160-568B-0BF70B69335F}"/>
              </a:ext>
            </a:extLst>
          </p:cNvPr>
          <p:cNvCxnSpPr/>
          <p:nvPr/>
        </p:nvCxnSpPr>
        <p:spPr>
          <a:xfrm flipH="1">
            <a:off x="2099556" y="1988840"/>
            <a:ext cx="16561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5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DC5EF00-8605-AA27-72EB-CA0112AAABF6}"/>
              </a:ext>
            </a:extLst>
          </p:cNvPr>
          <p:cNvSpPr txBox="1"/>
          <p:nvPr/>
        </p:nvSpPr>
        <p:spPr>
          <a:xfrm>
            <a:off x="479376" y="548680"/>
            <a:ext cx="10729192" cy="3662541"/>
          </a:xfrm>
          <a:prstGeom prst="rect">
            <a:avLst/>
          </a:prstGeom>
          <a:noFill/>
        </p:spPr>
        <p:txBody>
          <a:bodyPr wrap="square">
            <a:spAutoFit/>
          </a:bodyPr>
          <a:lstStyle/>
          <a:p>
            <a:pPr algn="ctr"/>
            <a:r>
              <a:rPr lang="ru-RU" sz="2800" b="1" dirty="0">
                <a:latin typeface="Calibri" pitchFamily="34" charset="0"/>
                <a:cs typeface="Calibri" pitchFamily="34" charset="0"/>
              </a:rPr>
              <a:t>Договор дарения (ст. 572 ГК РФ)</a:t>
            </a:r>
          </a:p>
          <a:p>
            <a:pPr algn="just"/>
            <a:endParaRPr lang="ru-RU" sz="2000" dirty="0">
              <a:latin typeface="Calibri" pitchFamily="34" charset="0"/>
              <a:cs typeface="Calibri" pitchFamily="34" charset="0"/>
            </a:endParaRPr>
          </a:p>
          <a:p>
            <a:pPr algn="just"/>
            <a:r>
              <a:rPr lang="ru-RU" sz="2000" dirty="0">
                <a:latin typeface="Calibri" pitchFamily="34" charset="0"/>
                <a:cs typeface="Calibri" pitchFamily="34" charset="0"/>
              </a:rPr>
              <a:t>Предмет дарения:</a:t>
            </a:r>
          </a:p>
          <a:p>
            <a:pPr algn="just"/>
            <a:r>
              <a:rPr lang="ru-RU" sz="2000" dirty="0">
                <a:latin typeface="Calibri" pitchFamily="34" charset="0"/>
                <a:cs typeface="Calibri" pitchFamily="34" charset="0"/>
              </a:rPr>
              <a:t>● вещь </a:t>
            </a:r>
          </a:p>
          <a:p>
            <a:pPr algn="just"/>
            <a:r>
              <a:rPr lang="ru-RU" sz="2000" dirty="0">
                <a:latin typeface="Calibri" pitchFamily="34" charset="0"/>
                <a:cs typeface="Calibri" pitchFamily="34" charset="0"/>
              </a:rPr>
              <a:t>● имущественное право (требование) к себе или к третьему лицу </a:t>
            </a:r>
          </a:p>
          <a:p>
            <a:pPr algn="just"/>
            <a:r>
              <a:rPr lang="ru-RU" sz="2000" dirty="0">
                <a:latin typeface="Calibri" pitchFamily="34" charset="0"/>
                <a:cs typeface="Calibri" pitchFamily="34" charset="0"/>
              </a:rPr>
              <a:t>● освобождение другой стороны от имущественной обязанности перед собой или перед третьим лицом.</a:t>
            </a:r>
          </a:p>
          <a:p>
            <a:pPr algn="just"/>
            <a:endParaRPr lang="ru-RU" sz="2000" dirty="0">
              <a:latin typeface="Calibri" pitchFamily="34" charset="0"/>
              <a:cs typeface="Calibri" pitchFamily="34" charset="0"/>
            </a:endParaRPr>
          </a:p>
          <a:p>
            <a:pPr algn="just"/>
            <a:r>
              <a:rPr lang="ru-RU" sz="2000" dirty="0">
                <a:latin typeface="Calibri" pitchFamily="34" charset="0"/>
                <a:cs typeface="Calibri" pitchFamily="34" charset="0"/>
              </a:rPr>
              <a:t>Не допускается в отношениях между коммерческими организациями.</a:t>
            </a:r>
          </a:p>
          <a:p>
            <a:pPr algn="just"/>
            <a:endParaRPr lang="ru-RU" sz="2000" dirty="0">
              <a:latin typeface="Calibri" pitchFamily="34" charset="0"/>
              <a:cs typeface="Calibri" pitchFamily="34" charset="0"/>
            </a:endParaRPr>
          </a:p>
          <a:p>
            <a:pPr algn="just"/>
            <a:endParaRPr lang="ru-RU" sz="2400" dirty="0">
              <a:latin typeface="Calibri" pitchFamily="34" charset="0"/>
              <a:cs typeface="Calibri" pitchFamily="34" charset="0"/>
            </a:endParaRPr>
          </a:p>
        </p:txBody>
      </p:sp>
    </p:spTree>
    <p:extLst>
      <p:ext uri="{BB962C8B-B14F-4D97-AF65-F5344CB8AC3E}">
        <p14:creationId xmlns:p14="http://schemas.microsoft.com/office/powerpoint/2010/main" val="32517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DC5EF00-8605-AA27-72EB-CA0112AAABF6}"/>
              </a:ext>
            </a:extLst>
          </p:cNvPr>
          <p:cNvSpPr txBox="1"/>
          <p:nvPr/>
        </p:nvSpPr>
        <p:spPr>
          <a:xfrm>
            <a:off x="479376" y="404664"/>
            <a:ext cx="11161240" cy="6063198"/>
          </a:xfrm>
          <a:prstGeom prst="rect">
            <a:avLst/>
          </a:prstGeom>
          <a:noFill/>
        </p:spPr>
        <p:txBody>
          <a:bodyPr wrap="square">
            <a:spAutoFit/>
          </a:bodyPr>
          <a:lstStyle/>
          <a:p>
            <a:pPr algn="ctr"/>
            <a:r>
              <a:rPr lang="ru-RU" sz="2800" b="1" dirty="0">
                <a:latin typeface="Calibri" pitchFamily="34" charset="0"/>
                <a:cs typeface="Calibri" pitchFamily="34" charset="0"/>
              </a:rPr>
              <a:t>Договор безвозмездного пользования (ст. 689 ГК РФ)</a:t>
            </a:r>
          </a:p>
          <a:p>
            <a:pPr algn="just"/>
            <a:r>
              <a:rPr lang="ru-RU" dirty="0">
                <a:latin typeface="Calibri" pitchFamily="34" charset="0"/>
                <a:cs typeface="Calibri" pitchFamily="34" charset="0"/>
              </a:rPr>
              <a:t>одна сторона (ссудодатель) обязуется передать или передает вещь в безвозмездное временное пользование другой стороне (ссудополучателю), а последняя обязуется вернуть ту же вещь в том состоянии, в каком она ее получила, с учетом нормального износа или в состоянии, обусловленном договором.</a:t>
            </a:r>
          </a:p>
          <a:p>
            <a:pPr algn="just"/>
            <a:endParaRPr lang="ru-RU" dirty="0">
              <a:latin typeface="Calibri" pitchFamily="34" charset="0"/>
              <a:cs typeface="Calibri" pitchFamily="34" charset="0"/>
            </a:endParaRPr>
          </a:p>
          <a:p>
            <a:pPr algn="just"/>
            <a:r>
              <a:rPr lang="ru-RU" dirty="0">
                <a:latin typeface="Calibri" pitchFamily="34" charset="0"/>
                <a:cs typeface="Calibri" pitchFamily="34" charset="0"/>
              </a:rPr>
              <a:t>Между коммерческими организациями не запрещен в отличие от дарения (</a:t>
            </a:r>
            <a:r>
              <a:rPr lang="ru-RU" dirty="0" err="1">
                <a:latin typeface="Calibri" pitchFamily="34" charset="0"/>
                <a:cs typeface="Calibri" pitchFamily="34" charset="0"/>
              </a:rPr>
              <a:t>п.п</a:t>
            </a:r>
            <a:r>
              <a:rPr lang="ru-RU" dirty="0">
                <a:latin typeface="Calibri" pitchFamily="34" charset="0"/>
                <a:cs typeface="Calibri" pitchFamily="34" charset="0"/>
              </a:rPr>
              <a:t>. 4 п. 1 ст. 575 ГК РФ).</a:t>
            </a:r>
          </a:p>
          <a:p>
            <a:pPr algn="just"/>
            <a:r>
              <a:rPr lang="ru-RU" dirty="0">
                <a:latin typeface="Calibri" pitchFamily="34" charset="0"/>
                <a:cs typeface="Calibri" pitchFamily="34" charset="0"/>
              </a:rPr>
              <a:t>Судебная практика:</a:t>
            </a:r>
          </a:p>
          <a:p>
            <a:pPr marL="342900" indent="-342900" algn="just">
              <a:buAutoNum type="arabicPeriod"/>
            </a:pPr>
            <a:r>
              <a:rPr lang="ru-RU" dirty="0">
                <a:latin typeface="Calibri" pitchFamily="34" charset="0"/>
                <a:cs typeface="Calibri" pitchFamily="34" charset="0"/>
              </a:rPr>
              <a:t>в некоторых случаях судьи признавали неправомерным заключение договора безвозмездного пользования между коммерческими организациями, т.к. договор, в котором сторона за исполнение своих обязательств не получает какого-либо встречного предоставления, может быть квалифицирован как содержащий в себе элементы договора дарения, которое запрещено между коммерческими организациями (напр., см. постановление ФАС Поволжского округа от 23.12.2013 N Ф06-97/13). </a:t>
            </a:r>
          </a:p>
          <a:p>
            <a:pPr marL="342900" indent="-342900" algn="just">
              <a:buAutoNum type="arabicPeriod"/>
            </a:pPr>
            <a:r>
              <a:rPr lang="ru-RU" dirty="0">
                <a:latin typeface="Calibri" pitchFamily="34" charset="0"/>
                <a:cs typeface="Calibri" pitchFamily="34" charset="0"/>
              </a:rPr>
              <a:t>Более распространенной является точка зрения, что заключение договора ссуды между коммерческими организациями не может признаваться дарением, т.к. не предполагает перехода права собственности на имущество, в отличие от договора дарения, и направлен на временное безвозмездное пользование чужим имуществом. (см., напр., постановление ФАС Северо-Западного округа от 28.01.2013 N Ф07-8122/12).  </a:t>
            </a:r>
          </a:p>
          <a:p>
            <a:pPr algn="just"/>
            <a:endParaRPr lang="ru-RU" dirty="0">
              <a:latin typeface="Calibri" pitchFamily="34" charset="0"/>
              <a:cs typeface="Calibri" pitchFamily="34" charset="0"/>
            </a:endParaRPr>
          </a:p>
          <a:p>
            <a:pPr algn="just"/>
            <a:r>
              <a:rPr lang="ru-RU" dirty="0">
                <a:latin typeface="Calibri" pitchFamily="34" charset="0"/>
                <a:cs typeface="Calibri" pitchFamily="34" charset="0"/>
              </a:rPr>
              <a:t>При передаче имущества в безвозмездное пользование ссудодатель не получает доходов. Расходы, связанные с передачей имущества в безвозмездное пользование, не признаются при налогообложении прибыли на основании п. 16 ст. 270 НК РФ (письмо Минфина России от 03.08.2022 N 03-07-11/74909).</a:t>
            </a:r>
          </a:p>
          <a:p>
            <a:pPr algn="just"/>
            <a:endParaRPr lang="ru-RU" sz="1800" dirty="0">
              <a:latin typeface="Calibri" pitchFamily="34" charset="0"/>
              <a:cs typeface="Calibri" pitchFamily="34" charset="0"/>
            </a:endParaRPr>
          </a:p>
        </p:txBody>
      </p:sp>
    </p:spTree>
    <p:extLst>
      <p:ext uri="{BB962C8B-B14F-4D97-AF65-F5344CB8AC3E}">
        <p14:creationId xmlns:p14="http://schemas.microsoft.com/office/powerpoint/2010/main" val="2832140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DC5EF00-8605-AA27-72EB-CA0112AAABF6}"/>
              </a:ext>
            </a:extLst>
          </p:cNvPr>
          <p:cNvSpPr txBox="1"/>
          <p:nvPr/>
        </p:nvSpPr>
        <p:spPr>
          <a:xfrm>
            <a:off x="335360" y="404664"/>
            <a:ext cx="11449272" cy="5878532"/>
          </a:xfrm>
          <a:prstGeom prst="rect">
            <a:avLst/>
          </a:prstGeom>
          <a:noFill/>
        </p:spPr>
        <p:txBody>
          <a:bodyPr wrap="square">
            <a:spAutoFit/>
          </a:bodyPr>
          <a:lstStyle/>
          <a:p>
            <a:pPr algn="ctr"/>
            <a:r>
              <a:rPr lang="ru-RU" sz="2800" b="1" dirty="0">
                <a:latin typeface="Calibri" pitchFamily="34" charset="0"/>
                <a:cs typeface="Calibri" pitchFamily="34" charset="0"/>
              </a:rPr>
              <a:t>Договор безвозмездного пользования (ст. 689 ГК РФ)</a:t>
            </a:r>
          </a:p>
          <a:p>
            <a:pPr indent="355600" algn="just"/>
            <a:r>
              <a:rPr lang="ru-RU" dirty="0">
                <a:latin typeface="Calibri" pitchFamily="34" charset="0"/>
                <a:cs typeface="Calibri" pitchFamily="34" charset="0"/>
              </a:rPr>
              <a:t>Налоговые риски: </a:t>
            </a:r>
          </a:p>
          <a:p>
            <a:pPr indent="355600" algn="just"/>
            <a:r>
              <a:rPr lang="ru-RU" dirty="0">
                <a:latin typeface="Calibri" pitchFamily="34" charset="0"/>
                <a:cs typeface="Calibri" pitchFamily="34" charset="0"/>
              </a:rPr>
              <a:t>может быть усмотрена безвозмездная реализация - при реализации товаров (работ, услуг) на безвозмездной основе налоговая база определяется как стоимость указанных товаров (работ, услуг), исчисленная исходя из цен, определяемых в порядке, аналогичном предусмотренному статьей 105.3 НК РФ (п. 2 ст. 154 НК РФ).</a:t>
            </a:r>
          </a:p>
          <a:p>
            <a:pPr indent="355600" algn="just"/>
            <a:endParaRPr lang="ru-RU" dirty="0">
              <a:latin typeface="Calibri" pitchFamily="34" charset="0"/>
              <a:cs typeface="Calibri" pitchFamily="34" charset="0"/>
            </a:endParaRPr>
          </a:p>
          <a:p>
            <a:pPr indent="355600" algn="just"/>
            <a:r>
              <a:rPr lang="ru-RU" dirty="0">
                <a:latin typeface="Calibri" pitchFamily="34" charset="0"/>
                <a:cs typeface="Calibri" pitchFamily="34" charset="0"/>
              </a:rPr>
              <a:t>Принцип определения дохода при безвозмездном получении имущества, заключающийся в его оценке исходя из рыночных цен, определяемых с учетом положений статьи 40 НК РФ, подлежит применению и при оценке дохода, возникающего при безвозмездном получении имущественного права, в том числе права пользования вещью. Суд признал правомерным решение налогового органа о квалификации суммы экономической выгоды, полученной обществом в связи с безвозмездным пользованием нежилыми помещениями, в качестве внереализационного дохода, учитываемого при исчислении налога на прибыль.</a:t>
            </a:r>
          </a:p>
          <a:p>
            <a:pPr indent="355600" algn="just"/>
            <a:r>
              <a:rPr lang="ru-RU" dirty="0">
                <a:latin typeface="Calibri" pitchFamily="34" charset="0"/>
                <a:cs typeface="Calibri" pitchFamily="34" charset="0"/>
              </a:rPr>
              <a:t>// Информационное письмо Президиума Высшего Арбитражного Суда РФ от 22 декабря 2005 г. N 98</a:t>
            </a:r>
          </a:p>
          <a:p>
            <a:pPr indent="355600" algn="just"/>
            <a:endParaRPr lang="ru-RU" sz="2400" b="1" dirty="0">
              <a:latin typeface="Calibri" pitchFamily="34" charset="0"/>
              <a:cs typeface="Calibri" pitchFamily="34" charset="0"/>
            </a:endParaRPr>
          </a:p>
          <a:p>
            <a:pPr indent="355600" algn="just"/>
            <a:r>
              <a:rPr lang="ru-RU" dirty="0">
                <a:latin typeface="Calibri" pitchFamily="34" charset="0"/>
                <a:cs typeface="Calibri" pitchFamily="34" charset="0"/>
              </a:rPr>
              <a:t>Безвозмездная передача имущества в рамках финансовой помощи от учредителя / участника не является дарением, поскольку учредитель рассчитывает на получение положительного эффекта от инвестиционной деятельности, что в конечном счете должно выражаться в увеличении прибыли, подлежащей распределению между учредителями</a:t>
            </a:r>
          </a:p>
          <a:p>
            <a:pPr indent="355600" algn="just"/>
            <a:r>
              <a:rPr lang="ru-RU" dirty="0">
                <a:latin typeface="Calibri" pitchFamily="34" charset="0"/>
                <a:cs typeface="Calibri" pitchFamily="34" charset="0"/>
              </a:rPr>
              <a:t>// Определение Верховного Суда РФ от 07.05.2019 № 303-ЭС19-4881 </a:t>
            </a:r>
          </a:p>
          <a:p>
            <a:pPr algn="just"/>
            <a:endParaRPr lang="ru-RU" sz="2000" dirty="0">
              <a:latin typeface="Calibri" pitchFamily="34" charset="0"/>
              <a:cs typeface="Calibri" pitchFamily="34" charset="0"/>
            </a:endParaRPr>
          </a:p>
        </p:txBody>
      </p:sp>
    </p:spTree>
    <p:extLst>
      <p:ext uri="{BB962C8B-B14F-4D97-AF65-F5344CB8AC3E}">
        <p14:creationId xmlns:p14="http://schemas.microsoft.com/office/powerpoint/2010/main" val="39646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DC5EF00-8605-AA27-72EB-CA0112AAABF6}"/>
              </a:ext>
            </a:extLst>
          </p:cNvPr>
          <p:cNvSpPr txBox="1"/>
          <p:nvPr/>
        </p:nvSpPr>
        <p:spPr>
          <a:xfrm>
            <a:off x="623392" y="548680"/>
            <a:ext cx="10729192" cy="5509200"/>
          </a:xfrm>
          <a:prstGeom prst="rect">
            <a:avLst/>
          </a:prstGeom>
          <a:noFill/>
        </p:spPr>
        <p:txBody>
          <a:bodyPr wrap="square">
            <a:spAutoFit/>
          </a:bodyPr>
          <a:lstStyle/>
          <a:p>
            <a:pPr algn="ctr"/>
            <a:r>
              <a:rPr lang="ru-RU" sz="2800" b="1" dirty="0">
                <a:latin typeface="Calibri" pitchFamily="34" charset="0"/>
                <a:cs typeface="Calibri" pitchFamily="34" charset="0"/>
              </a:rPr>
              <a:t>Прощение долга (ст. 415 ГК РФ)</a:t>
            </a:r>
          </a:p>
          <a:p>
            <a:pPr algn="ctr"/>
            <a:endParaRPr lang="ru-RU" sz="2400" b="1" dirty="0">
              <a:latin typeface="Calibri" pitchFamily="34" charset="0"/>
              <a:cs typeface="Calibri" pitchFamily="34" charset="0"/>
            </a:endParaRPr>
          </a:p>
          <a:p>
            <a:pPr indent="355600" algn="just"/>
            <a:r>
              <a:rPr lang="ru-RU" sz="2000" dirty="0">
                <a:latin typeface="Calibri" pitchFamily="34" charset="0"/>
                <a:cs typeface="Calibri" pitchFamily="34" charset="0"/>
              </a:rPr>
              <a:t>Обязательство прекращается освобождением кредитором должника от лежащих на нем обязанностей, если это не нарушает прав других лиц в отношении имущества кредитора.</a:t>
            </a:r>
          </a:p>
          <a:p>
            <a:pPr indent="355600" algn="just"/>
            <a:r>
              <a:rPr lang="ru-RU" sz="2000" dirty="0">
                <a:latin typeface="Calibri" pitchFamily="34" charset="0"/>
                <a:cs typeface="Calibri" pitchFamily="34" charset="0"/>
              </a:rPr>
              <a:t>Прощение долга считается дарением только в том случае, если установлено намерение кредитора освободить должника от обязанности по уплате долга в качестве дара</a:t>
            </a:r>
          </a:p>
          <a:p>
            <a:pPr indent="355600" algn="just"/>
            <a:r>
              <a:rPr lang="ru-RU" sz="2000" dirty="0">
                <a:latin typeface="Calibri" pitchFamily="34" charset="0"/>
                <a:cs typeface="Calibri" pitchFamily="34" charset="0"/>
              </a:rPr>
              <a:t>// Постановление Пленума Верховного Суда РФ от 11 июня 2020 г. N 6 "О некоторых вопросах применения положений ГК РФ о прекращении обязательств" (пункт 31).</a:t>
            </a:r>
          </a:p>
          <a:p>
            <a:pPr indent="355600" algn="just"/>
            <a:endParaRPr lang="ru-RU" sz="2000" dirty="0">
              <a:latin typeface="Calibri" pitchFamily="34" charset="0"/>
              <a:cs typeface="Calibri" pitchFamily="34" charset="0"/>
            </a:endParaRPr>
          </a:p>
          <a:p>
            <a:pPr indent="355600" algn="just"/>
            <a:r>
              <a:rPr lang="ru-RU" sz="2000" dirty="0">
                <a:latin typeface="Calibri" pitchFamily="34" charset="0"/>
                <a:cs typeface="Calibri" pitchFamily="34" charset="0"/>
              </a:rPr>
              <a:t>Прощение долга не свидетельствует о заключении договора дарения, если совершается кредитором в отсутствие намерения одарить должника. </a:t>
            </a:r>
          </a:p>
          <a:p>
            <a:pPr indent="355600" algn="just"/>
            <a:r>
              <a:rPr lang="ru-RU" sz="2000" dirty="0">
                <a:latin typeface="Calibri" pitchFamily="34" charset="0"/>
                <a:cs typeface="Calibri" pitchFamily="34" charset="0"/>
              </a:rPr>
              <a:t>Об отсутствии такого намерения могут свидетельствовать, в частности:</a:t>
            </a:r>
          </a:p>
          <a:p>
            <a:pPr marL="285750" indent="-285750" algn="just">
              <a:buFontTx/>
              <a:buChar char="-"/>
            </a:pPr>
            <a:r>
              <a:rPr lang="ru-RU" sz="2000" dirty="0">
                <a:latin typeface="Calibri" pitchFamily="34" charset="0"/>
                <a:cs typeface="Calibri" pitchFamily="34" charset="0"/>
              </a:rPr>
              <a:t>взаимосвязь между прощением долга и получением кредитором имущественной выгоды по какому-либо обязательству (например, признанием долга, отсрочкой платежа по другому обязательству, досудебным погашением спорного долга в непрощенной части и т.п.), </a:t>
            </a:r>
          </a:p>
          <a:p>
            <a:pPr marL="285750" indent="-285750" algn="just">
              <a:buFontTx/>
              <a:buChar char="-"/>
            </a:pPr>
            <a:r>
              <a:rPr lang="ru-RU" sz="2000" dirty="0">
                <a:latin typeface="Calibri" pitchFamily="34" charset="0"/>
                <a:cs typeface="Calibri" pitchFamily="34" charset="0"/>
              </a:rPr>
              <a:t>достижение кредитором иного экономического интереса, прямо не связанного с прощением долга, и т.п.</a:t>
            </a:r>
          </a:p>
        </p:txBody>
      </p:sp>
    </p:spTree>
    <p:extLst>
      <p:ext uri="{BB962C8B-B14F-4D97-AF65-F5344CB8AC3E}">
        <p14:creationId xmlns:p14="http://schemas.microsoft.com/office/powerpoint/2010/main" val="13377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63552" y="323265"/>
            <a:ext cx="8118594" cy="461665"/>
          </a:xfrm>
          <a:prstGeom prst="rect">
            <a:avLst/>
          </a:prstGeom>
          <a:noFill/>
        </p:spPr>
        <p:txBody>
          <a:bodyPr wrap="square" rtlCol="0">
            <a:spAutoFit/>
          </a:bodyPr>
          <a:lstStyle/>
          <a:p>
            <a:pPr algn="ctr"/>
            <a:r>
              <a:rPr lang="ru-RU" sz="2400" b="1" dirty="0">
                <a:latin typeface="Calibri" pitchFamily="34" charset="0"/>
                <a:cs typeface="Calibri" pitchFamily="34" charset="0"/>
              </a:rPr>
              <a:t>Отсутствие регистрации долгосрочного договора аренды</a:t>
            </a:r>
            <a:endParaRPr lang="ru-RU" sz="1600" dirty="0">
              <a:latin typeface="Calibri" pitchFamily="34" charset="0"/>
              <a:cs typeface="Calibri" pitchFamily="34" charset="0"/>
            </a:endParaRPr>
          </a:p>
        </p:txBody>
      </p:sp>
      <p:sp>
        <p:nvSpPr>
          <p:cNvPr id="9" name="TextBox 8"/>
          <p:cNvSpPr txBox="1"/>
          <p:nvPr/>
        </p:nvSpPr>
        <p:spPr>
          <a:xfrm>
            <a:off x="191344" y="723375"/>
            <a:ext cx="11593288" cy="5847755"/>
          </a:xfrm>
          <a:prstGeom prst="rect">
            <a:avLst/>
          </a:prstGeom>
          <a:noFill/>
        </p:spPr>
        <p:txBody>
          <a:bodyPr wrap="square" rtlCol="0">
            <a:spAutoFit/>
          </a:bodyPr>
          <a:lstStyle/>
          <a:p>
            <a:pPr indent="342900" algn="just"/>
            <a:r>
              <a:rPr lang="ru-RU" sz="1700" spc="-1" dirty="0">
                <a:latin typeface="Calibri" pitchFamily="34" charset="0"/>
                <a:cs typeface="Calibri" panose="020F0502020204030204" pitchFamily="34" charset="0"/>
              </a:rPr>
              <a:t>В силу </a:t>
            </a:r>
            <a:r>
              <a:rPr lang="ru-RU" sz="1700" u="sng" spc="-1" dirty="0">
                <a:latin typeface="Calibri" panose="020F0502020204030204" pitchFamily="34" charset="0"/>
                <a:cs typeface="Calibri" panose="020F0502020204030204" pitchFamily="34" charset="0"/>
              </a:rPr>
              <a:t>п. 2 ст. 651 ГК РФ </a:t>
            </a:r>
            <a:r>
              <a:rPr lang="ru-RU" sz="1700" spc="-1" dirty="0">
                <a:latin typeface="Calibri" panose="020F0502020204030204" pitchFamily="34" charset="0"/>
                <a:cs typeface="Calibri" panose="020F0502020204030204" pitchFamily="34" charset="0"/>
              </a:rPr>
              <a:t>договор аренды здания или сооружения, заключенный на срок не менее года, подлежит государственной регистрации и считается заключенным с момента такой регистрации. </a:t>
            </a:r>
          </a:p>
          <a:p>
            <a:pPr indent="342900" algn="just"/>
            <a:r>
              <a:rPr lang="ru-RU" sz="1700" spc="-1" dirty="0">
                <a:latin typeface="Calibri" panose="020F0502020204030204" pitchFamily="34" charset="0"/>
                <a:cs typeface="Calibri" panose="020F0502020204030204" pitchFamily="34" charset="0"/>
              </a:rPr>
              <a:t>Согласно </a:t>
            </a:r>
            <a:r>
              <a:rPr lang="ru-RU" sz="1700" u="sng" spc="-1" dirty="0">
                <a:latin typeface="Calibri" panose="020F0502020204030204" pitchFamily="34" charset="0"/>
                <a:cs typeface="Calibri" panose="020F0502020204030204" pitchFamily="34" charset="0"/>
              </a:rPr>
              <a:t>п. 3 ст. 432 ГК РФ </a:t>
            </a:r>
            <a:r>
              <a:rPr lang="ru-RU" sz="1700" spc="-1" dirty="0">
                <a:latin typeface="Calibri" panose="020F0502020204030204" pitchFamily="34" charset="0"/>
                <a:cs typeface="Calibri" panose="020F0502020204030204" pitchFamily="34" charset="0"/>
              </a:rPr>
              <a:t>сторона, принявшая от другой стороны полное или частичное исполнение по договору либо иным образом подтвердившая действие договора, не вправе требовать признания этого договора незаключенным, если заявление такого требования с учетом конкретных обстоятельств будет противоречить принципу добросовестности.</a:t>
            </a:r>
          </a:p>
          <a:p>
            <a:pPr indent="342900" algn="just"/>
            <a:r>
              <a:rPr lang="ru-RU" sz="1700" spc="-1" dirty="0">
                <a:latin typeface="Calibri" panose="020F0502020204030204" pitchFamily="34" charset="0"/>
                <a:cs typeface="Calibri" panose="020F0502020204030204" pitchFamily="34" charset="0"/>
              </a:rPr>
              <a:t>В </a:t>
            </a:r>
            <a:r>
              <a:rPr lang="ru-RU" sz="1700" u="sng" spc="-1" dirty="0">
                <a:latin typeface="Calibri" panose="020F0502020204030204" pitchFamily="34" charset="0"/>
                <a:cs typeface="Calibri" panose="020F0502020204030204" pitchFamily="34" charset="0"/>
              </a:rPr>
              <a:t>Определении Конституционного Суда РФ от 05.07.2001 N 154-О </a:t>
            </a:r>
            <a:r>
              <a:rPr lang="ru-RU" sz="1700" spc="-1" dirty="0">
                <a:latin typeface="Calibri" panose="020F0502020204030204" pitchFamily="34" charset="0"/>
                <a:cs typeface="Calibri" panose="020F0502020204030204" pitchFamily="34" charset="0"/>
              </a:rPr>
              <a:t>указано, что государственная регистрация договора аренды здания или сооружения, равно как и государственная регистрация права его аренды, производимые соответствующим учреждением, не могут подменять собой договор аренды как основание возникновения, изменения и прекращения права аренды, вторгаться в содержание договора.</a:t>
            </a:r>
          </a:p>
          <a:p>
            <a:pPr algn="just"/>
            <a:r>
              <a:rPr lang="ru-RU" sz="1700" spc="-1" dirty="0">
                <a:latin typeface="Calibri" panose="020F0502020204030204" pitchFamily="34" charset="0"/>
                <a:cs typeface="Calibri" panose="020F0502020204030204" pitchFamily="34" charset="0"/>
              </a:rPr>
              <a:t>      По </a:t>
            </a:r>
            <a:r>
              <a:rPr lang="ru-RU" sz="1700" u="sng" spc="-1" dirty="0">
                <a:latin typeface="Calibri" panose="020F0502020204030204" pitchFamily="34" charset="0"/>
                <a:cs typeface="Calibri" panose="020F0502020204030204" pitchFamily="34" charset="0"/>
              </a:rPr>
              <a:t>п. 14 постановления Пленума ВАС РФ от 17.11.2011 N 73  </a:t>
            </a:r>
            <a:r>
              <a:rPr lang="ru-RU" sz="1700" spc="-1" dirty="0">
                <a:latin typeface="Calibri" panose="020F0502020204030204" pitchFamily="34" charset="0"/>
                <a:cs typeface="Calibri" panose="020F0502020204030204" pitchFamily="34" charset="0"/>
              </a:rPr>
              <a:t>в случае если стороны достигли соглашения в требуемой форме по всем существенным условиям договора аренды, который подлежит государственной регистрации, но не был зарегистрирован, то при рассмотрении споров между ними судам надлежит исходить из следующего: если судами будет установлено, что собственник передал имущество в пользование, а другое лицо приняло его без каких-либо замечаний, соглашение о размере платы за пользование имуществом и по иным условиям пользования было достигнуто сторонами и исполнялось ими, то в таком случае следует иметь в виду, что оно связало их обязательством, которое не может быть произвольно изменено одной из сторон.</a:t>
            </a:r>
          </a:p>
          <a:p>
            <a:pPr algn="just"/>
            <a:r>
              <a:rPr lang="ru-RU" sz="1700" spc="-1" dirty="0">
                <a:latin typeface="Calibri" panose="020F0502020204030204" pitchFamily="34" charset="0"/>
                <a:cs typeface="Calibri" panose="020F0502020204030204" pitchFamily="34" charset="0"/>
              </a:rPr>
              <a:t>    В </a:t>
            </a:r>
            <a:r>
              <a:rPr lang="ru-RU" sz="1700" u="sng" spc="-1" dirty="0">
                <a:latin typeface="Calibri" panose="020F0502020204030204" pitchFamily="34" charset="0"/>
                <a:cs typeface="Calibri" panose="020F0502020204030204" pitchFamily="34" charset="0"/>
              </a:rPr>
              <a:t>Постановлении Пленума ВС РФ от 25.12.2018 г. N 49 </a:t>
            </a:r>
            <a:r>
              <a:rPr lang="ru-RU" sz="1700" spc="-1" dirty="0">
                <a:latin typeface="Calibri" panose="020F0502020204030204" pitchFamily="34" charset="0"/>
                <a:cs typeface="Calibri" panose="020F0502020204030204" pitchFamily="34" charset="0"/>
              </a:rPr>
              <a:t>«О некоторых вопросах применения общих положений ГК РФ о заключении и толковании договора» сделан вывод, что в отсутствие государственной регистрации такой договор не влечет юридических последствий для третьих лиц, которые не знали и не должны были знать о его заключении. Но вместе с тем при рассмотрении спора между сторонами договора, которые заключили в установленной форме подлежащий государственной регистрации договор аренды здания или сооружения, но нарушили при этом требование о такой регистрации, следует учитывать, что лица связали себя обязательствами из договора аренды</a:t>
            </a:r>
            <a:r>
              <a:rPr lang="ru-RU" sz="1700" spc="-1" dirty="0" smtClean="0">
                <a:latin typeface="Calibri" panose="020F0502020204030204" pitchFamily="34" charset="0"/>
                <a:cs typeface="Calibri" panose="020F0502020204030204" pitchFamily="34" charset="0"/>
              </a:rPr>
              <a:t>.</a:t>
            </a:r>
            <a:endParaRPr lang="ru-RU" sz="1700"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41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055440" y="466894"/>
            <a:ext cx="10369152" cy="523220"/>
          </a:xfrm>
          <a:prstGeom prst="rect">
            <a:avLst/>
          </a:prstGeom>
          <a:noFill/>
        </p:spPr>
        <p:txBody>
          <a:bodyPr wrap="square" rtlCol="0">
            <a:spAutoFit/>
          </a:bodyPr>
          <a:lstStyle/>
          <a:p>
            <a:pPr algn="ctr"/>
            <a:r>
              <a:rPr lang="ru-RU" sz="2800" b="1" dirty="0">
                <a:latin typeface="Calibri" pitchFamily="34" charset="0"/>
                <a:cs typeface="Calibri" pitchFamily="34" charset="0"/>
              </a:rPr>
              <a:t>Отсутствие регистрации долгосрочного договора аренды</a:t>
            </a:r>
            <a:endParaRPr lang="ru-RU" dirty="0">
              <a:latin typeface="Calibri" pitchFamily="34" charset="0"/>
              <a:cs typeface="Calibri" pitchFamily="34" charset="0"/>
            </a:endParaRPr>
          </a:p>
        </p:txBody>
      </p:sp>
      <p:sp>
        <p:nvSpPr>
          <p:cNvPr id="9" name="TextBox 8"/>
          <p:cNvSpPr txBox="1"/>
          <p:nvPr/>
        </p:nvSpPr>
        <p:spPr>
          <a:xfrm>
            <a:off x="298736" y="1156155"/>
            <a:ext cx="11593288" cy="5139869"/>
          </a:xfrm>
          <a:prstGeom prst="rect">
            <a:avLst/>
          </a:prstGeom>
          <a:noFill/>
        </p:spPr>
        <p:txBody>
          <a:bodyPr wrap="square" rtlCol="0">
            <a:spAutoFit/>
          </a:bodyPr>
          <a:lstStyle/>
          <a:p>
            <a:pPr indent="355600" algn="just">
              <a:buFontTx/>
              <a:buChar char="-"/>
            </a:pPr>
            <a:r>
              <a:rPr lang="ru-RU" sz="2000" spc="-1" dirty="0">
                <a:solidFill>
                  <a:srgbClr val="FF0000"/>
                </a:solidFill>
                <a:latin typeface="Calibri" pitchFamily="34" charset="0"/>
                <a:cs typeface="Calibri" panose="020F0502020204030204" pitchFamily="34" charset="0"/>
              </a:rPr>
              <a:t>Налоговые риски –позиция Минфина РФ (письмо от 23.11.2015 N 03-07-11/67890):</a:t>
            </a:r>
          </a:p>
          <a:p>
            <a:pPr indent="355600" algn="just"/>
            <a:r>
              <a:rPr lang="ru-RU" sz="2000" spc="-1" dirty="0">
                <a:latin typeface="Calibri" panose="020F0502020204030204" pitchFamily="34" charset="0"/>
                <a:cs typeface="Calibri" panose="020F0502020204030204" pitchFamily="34" charset="0"/>
              </a:rPr>
              <a:t>На основании пункта 1 статьи 252 НК РФ в целях налогообложения прибыли организаций расходами признаются обоснованные и документально подтвержденные затраты, понесенные налогоплательщиком при осуществлении деятельности, направленной на получение дохода. Под документально подтвержденными расходами понимаются затраты, подтвержденные документами, оформленными в соответствии с законодательством Российской Федерации. Расчетные документы по оплате арендной платы должны содержать ссылку на договор, в соответствии с которым осуществляются расходы. Учитывая изложенное, расходы по незаключенному договору аренды не уменьшают налоговую базу по налогу на прибыль организаций как не соответствующие критериям расходов, установленных статьей 252 НК РФ.</a:t>
            </a:r>
          </a:p>
          <a:p>
            <a:pPr indent="355600" algn="just"/>
            <a:endParaRPr lang="ru-RU" sz="2000" spc="-1" dirty="0">
              <a:latin typeface="Calibri" panose="020F0502020204030204" pitchFamily="34" charset="0"/>
              <a:cs typeface="Calibri" panose="020F0502020204030204" pitchFamily="34" charset="0"/>
            </a:endParaRPr>
          </a:p>
          <a:p>
            <a:pPr indent="355600" algn="just"/>
            <a:r>
              <a:rPr lang="ru-RU" sz="2000" spc="-1" dirty="0">
                <a:latin typeface="Calibri" panose="020F0502020204030204" pitchFamily="34" charset="0"/>
                <a:cs typeface="Calibri" panose="020F0502020204030204" pitchFamily="34" charset="0"/>
              </a:rPr>
              <a:t> При этом судебная практика не связывает учет арендных платежей в расходах с наличием государственной регистрации (</a:t>
            </a:r>
            <a:r>
              <a:rPr lang="ru-RU" sz="2000" spc="-1"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Определени</a:t>
            </a:r>
            <a:r>
              <a:rPr lang="ru-RU" sz="2000" spc="-1" dirty="0">
                <a:latin typeface="Calibri" panose="020F0502020204030204" pitchFamily="34" charset="0"/>
                <a:cs typeface="Calibri" panose="020F0502020204030204" pitchFamily="34" charset="0"/>
              </a:rPr>
              <a:t>е ВАС РФ от 15.10.2007 N 12342/07 по делу N А05-12472/2006-1 и пр.).</a:t>
            </a:r>
          </a:p>
          <a:p>
            <a:pPr algn="just"/>
            <a:endParaRPr lang="ru-RU" sz="2400" dirty="0">
              <a:effectLst/>
              <a:latin typeface="Calibri" pitchFamily="34" charset="0"/>
              <a:ea typeface="Times New Roman" panose="02020603050405020304" pitchFamily="18" charset="0"/>
              <a:cs typeface="Calibri" pitchFamily="34" charset="0"/>
            </a:endParaRPr>
          </a:p>
          <a:p>
            <a:pPr algn="just"/>
            <a:r>
              <a:rPr lang="ru-RU" sz="2400" dirty="0">
                <a:effectLst/>
                <a:latin typeface="Calibri" pitchFamily="34" charset="0"/>
                <a:ea typeface="Times New Roman" panose="02020603050405020304" pitchFamily="18" charset="0"/>
                <a:cs typeface="Calibri" pitchFamily="34" charset="0"/>
              </a:rPr>
              <a:t> </a:t>
            </a:r>
            <a:endParaRPr lang="ru-RU" dirty="0">
              <a:latin typeface="Calibri" pitchFamily="34" charset="0"/>
              <a:cs typeface="Calibri" pitchFamily="34" charset="0"/>
            </a:endParaRPr>
          </a:p>
        </p:txBody>
      </p:sp>
    </p:spTree>
    <p:extLst>
      <p:ext uri="{BB962C8B-B14F-4D97-AF65-F5344CB8AC3E}">
        <p14:creationId xmlns:p14="http://schemas.microsoft.com/office/powerpoint/2010/main" val="228988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91344" y="370284"/>
            <a:ext cx="12000656" cy="6463308"/>
          </a:xfrm>
          <a:prstGeom prst="rect">
            <a:avLst/>
          </a:prstGeom>
          <a:noFill/>
        </p:spPr>
        <p:txBody>
          <a:bodyPr wrap="square" rtlCol="0">
            <a:spAutoFit/>
          </a:bodyPr>
          <a:lstStyle/>
          <a:p>
            <a:pPr indent="266700"/>
            <a:r>
              <a:rPr lang="ru-RU" b="1" spc="-1" dirty="0">
                <a:latin typeface="Calibri" pitchFamily="34" charset="0"/>
                <a:cs typeface="Calibri" panose="020F0502020204030204" pitchFamily="34" charset="0"/>
              </a:rPr>
              <a:t>Поручение (гл.49 ГК РФ)</a:t>
            </a:r>
          </a:p>
          <a:p>
            <a:pPr indent="266700" algn="just"/>
            <a:r>
              <a:rPr lang="ru-RU" spc="-1" dirty="0">
                <a:latin typeface="Calibri" panose="020F0502020204030204" pitchFamily="34" charset="0"/>
                <a:cs typeface="Calibri" panose="020F0502020204030204" pitchFamily="34" charset="0"/>
              </a:rPr>
              <a:t>Одна сторона (поверенный) обязуется совершить от имени и за счет другой стороны (доверителя) определенные юридические действия. Права и обязанности по сделке, совершенной поверенным, возникают непосредственно у доверителя. На основании доверенности.</a:t>
            </a:r>
          </a:p>
          <a:p>
            <a:pPr indent="266700" algn="just"/>
            <a:r>
              <a:rPr lang="ru-RU" b="1" spc="-1" dirty="0">
                <a:latin typeface="Calibri" panose="020F0502020204030204" pitchFamily="34" charset="0"/>
                <a:cs typeface="Calibri" panose="020F0502020204030204" pitchFamily="34" charset="0"/>
              </a:rPr>
              <a:t>Комиссия (гл. 51 ГК РФ)</a:t>
            </a:r>
          </a:p>
          <a:p>
            <a:pPr indent="266700" algn="just"/>
            <a:r>
              <a:rPr lang="ru-RU" spc="-1" dirty="0">
                <a:latin typeface="Calibri" panose="020F0502020204030204" pitchFamily="34" charset="0"/>
                <a:cs typeface="Calibri" panose="020F0502020204030204" pitchFamily="34" charset="0"/>
              </a:rPr>
              <a:t>одна сторона (комиссионер) обязуется по поручению другой стороны (комитента) за вознаграждение совершить одну или несколько сделок от своего имени, но за счет комитента.</a:t>
            </a:r>
          </a:p>
          <a:p>
            <a:pPr indent="266700" algn="just"/>
            <a:r>
              <a:rPr lang="ru-RU" spc="-1" dirty="0">
                <a:latin typeface="Calibri" panose="020F0502020204030204" pitchFamily="34" charset="0"/>
                <a:cs typeface="Calibri" panose="020F0502020204030204" pitchFamily="34" charset="0"/>
              </a:rPr>
              <a:t>По сделке, совершенной комиссионером с третьим лицом, приобретает права и становится обязанным комиссионер, хотя бы комитент и был назван в сделке или вступил с третьим лицом в непосредственные отношения по исполнению сделки.</a:t>
            </a:r>
          </a:p>
          <a:p>
            <a:pPr indent="266700" algn="just"/>
            <a:r>
              <a:rPr lang="ru-RU" b="1" spc="-1" dirty="0">
                <a:latin typeface="Calibri" panose="020F0502020204030204" pitchFamily="34" charset="0"/>
                <a:cs typeface="Calibri" panose="020F0502020204030204" pitchFamily="34" charset="0"/>
              </a:rPr>
              <a:t>Агентирование (гл. 52 ГК РФ)</a:t>
            </a:r>
          </a:p>
          <a:p>
            <a:pPr indent="266700"/>
            <a:r>
              <a:rPr lang="ru-RU" spc="-1" dirty="0">
                <a:latin typeface="Calibri" panose="020F0502020204030204" pitchFamily="34" charset="0"/>
                <a:cs typeface="Calibri" panose="020F0502020204030204" pitchFamily="34" charset="0"/>
              </a:rPr>
              <a:t>Одна сторона (агент) обязуется за вознаграждение совершать по поручению другой стороны (принципала) юридические и иные действия от своего имени, но за счет принципала либо от имени и за счет принципала.</a:t>
            </a:r>
          </a:p>
          <a:p>
            <a:pPr indent="266700" algn="just"/>
            <a:endParaRPr lang="ru-RU" spc="-1" dirty="0">
              <a:solidFill>
                <a:srgbClr val="025373"/>
              </a:solidFill>
              <a:latin typeface="Calibri" panose="020F0502020204030204" pitchFamily="34" charset="0"/>
              <a:cs typeface="Calibri" panose="020F0502020204030204" pitchFamily="34" charset="0"/>
            </a:endParaRPr>
          </a:p>
          <a:p>
            <a:pPr indent="266700"/>
            <a:r>
              <a:rPr lang="ru-RU" spc="-1" dirty="0">
                <a:solidFill>
                  <a:srgbClr val="FF0000"/>
                </a:solidFill>
                <a:latin typeface="Calibri" panose="020F0502020204030204" pitchFamily="34" charset="0"/>
                <a:cs typeface="Calibri" panose="020F0502020204030204" pitchFamily="34" charset="0"/>
              </a:rPr>
              <a:t>Должно быть указано вознаграждение представителей, если они не являются штатными сотрудниками.</a:t>
            </a:r>
          </a:p>
          <a:p>
            <a:pPr indent="266700"/>
            <a:endParaRPr lang="ru-RU" spc="-1" dirty="0">
              <a:latin typeface="Calibri" panose="020F0502020204030204" pitchFamily="34" charset="0"/>
              <a:cs typeface="Calibri" panose="020F0502020204030204" pitchFamily="34" charset="0"/>
            </a:endParaRPr>
          </a:p>
          <a:p>
            <a:pPr indent="266700" algn="ctr"/>
            <a:r>
              <a:rPr lang="ru-RU" i="1" u="sng" dirty="0">
                <a:latin typeface="Calibri" pitchFamily="34" charset="0"/>
                <a:cs typeface="Calibri" pitchFamily="34" charset="0"/>
              </a:rPr>
              <a:t>у Заказчика подобных посреднических услуг возникают опосредованные отношения с третьими лицами</a:t>
            </a:r>
          </a:p>
          <a:p>
            <a:pPr indent="266700" algn="just"/>
            <a:endParaRPr lang="ru-RU" dirty="0">
              <a:latin typeface="Calibri" pitchFamily="34" charset="0"/>
              <a:cs typeface="Calibri" pitchFamily="34" charset="0"/>
            </a:endParaRPr>
          </a:p>
          <a:p>
            <a:pPr indent="266700" algn="just"/>
            <a:r>
              <a:rPr lang="ru-RU" spc="-1" dirty="0">
                <a:latin typeface="Calibri" panose="020F0502020204030204" pitchFamily="34" charset="0"/>
                <a:cs typeface="Calibri" panose="020F0502020204030204" pitchFamily="34" charset="0"/>
              </a:rPr>
              <a:t>В агентские услуги могут входить организация выполнения работ /оказания услуг другими лицами, проведение тендеров, подбор контрагентов и пр.</a:t>
            </a:r>
          </a:p>
          <a:p>
            <a:pPr indent="266700" algn="just"/>
            <a:endParaRPr lang="ru-RU" spc="-1" dirty="0">
              <a:latin typeface="Calibri" panose="020F0502020204030204" pitchFamily="34" charset="0"/>
              <a:cs typeface="Calibri" panose="020F0502020204030204" pitchFamily="34" charset="0"/>
            </a:endParaRPr>
          </a:p>
          <a:p>
            <a:pPr indent="266700" algn="just"/>
            <a:r>
              <a:rPr lang="ru-RU" spc="-1" dirty="0">
                <a:latin typeface="Calibri" panose="020F0502020204030204" pitchFamily="34" charset="0"/>
                <a:cs typeface="Calibri" panose="020F0502020204030204" pitchFamily="34" charset="0"/>
              </a:rPr>
              <a:t>Возможно частичное использование агентской схемы в договоре оказания услуг в случае отсутствия у исполнителя соответствующей компетенции либо специальных разрешений</a:t>
            </a:r>
            <a:r>
              <a:rPr lang="ru-RU" spc="-1" dirty="0" smtClean="0">
                <a:latin typeface="Calibri" panose="020F0502020204030204" pitchFamily="34" charset="0"/>
                <a:cs typeface="Calibri" panose="020F0502020204030204" pitchFamily="34" charset="0"/>
              </a:rPr>
              <a:t>.</a:t>
            </a:r>
            <a:endParaRPr lang="ru-RU" dirty="0">
              <a:latin typeface="Calibri" pitchFamily="34" charset="0"/>
              <a:cs typeface="Calibri" pitchFamily="34" charset="0"/>
            </a:endParaRPr>
          </a:p>
        </p:txBody>
      </p:sp>
    </p:spTree>
    <p:extLst>
      <p:ext uri="{BB962C8B-B14F-4D97-AF65-F5344CB8AC3E}">
        <p14:creationId xmlns:p14="http://schemas.microsoft.com/office/powerpoint/2010/main" val="38441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stomShape 1">
            <a:extLst>
              <a:ext uri="{FF2B5EF4-FFF2-40B4-BE49-F238E27FC236}">
                <a16:creationId xmlns:a16="http://schemas.microsoft.com/office/drawing/2014/main" xmlns="" id="{8DEC4681-A66B-6374-A524-C9F39B5E0B21}"/>
              </a:ext>
            </a:extLst>
          </p:cNvPr>
          <p:cNvSpPr/>
          <p:nvPr/>
        </p:nvSpPr>
        <p:spPr>
          <a:xfrm>
            <a:off x="191344" y="620688"/>
            <a:ext cx="11881320" cy="623871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indent="504000" algn="just">
              <a:lnSpc>
                <a:spcPct val="150000"/>
              </a:lnSpc>
            </a:pPr>
            <a:r>
              <a:rPr lang="ru-RU" sz="1700" b="0" strike="noStrike" spc="-1" dirty="0" smtClean="0">
                <a:latin typeface="Calibri" pitchFamily="34" charset="0"/>
                <a:ea typeface="DejaVu Sans"/>
                <a:cs typeface="Calibri" pitchFamily="34" charset="0"/>
              </a:rPr>
              <a:t>письменное </a:t>
            </a:r>
            <a:r>
              <a:rPr lang="ru-RU" sz="1700" b="0" strike="noStrike" spc="-1" dirty="0">
                <a:latin typeface="Calibri" pitchFamily="34" charset="0"/>
                <a:ea typeface="DejaVu Sans"/>
                <a:cs typeface="Calibri" pitchFamily="34" charset="0"/>
              </a:rPr>
              <a:t>уполномочие, выдаваемое одним лицом другому лицу для представительства перед третьими лицами. </a:t>
            </a:r>
            <a:endParaRPr lang="ru-RU" sz="1700" b="0" strike="noStrike" spc="-1" dirty="0">
              <a:latin typeface="Calibri" pitchFamily="34" charset="0"/>
              <a:cs typeface="Calibri" pitchFamily="34" charset="0"/>
            </a:endParaRPr>
          </a:p>
          <a:p>
            <a:pPr indent="504000">
              <a:lnSpc>
                <a:spcPct val="100000"/>
              </a:lnSpc>
            </a:pPr>
            <a:endParaRPr lang="ru-RU" sz="1700" b="0" strike="noStrike" spc="-1" dirty="0">
              <a:latin typeface="Calibri" pitchFamily="34" charset="0"/>
              <a:cs typeface="Calibri" pitchFamily="34" charset="0"/>
            </a:endParaRPr>
          </a:p>
          <a:p>
            <a:pPr indent="504000">
              <a:lnSpc>
                <a:spcPct val="100000"/>
              </a:lnSpc>
            </a:pPr>
            <a:r>
              <a:rPr lang="ru-RU" sz="1700" b="0" u="sng" strike="noStrike" spc="-1" dirty="0">
                <a:uFillTx/>
                <a:latin typeface="Calibri" pitchFamily="34" charset="0"/>
                <a:ea typeface="DejaVu Sans"/>
                <a:cs typeface="Calibri" pitchFamily="34" charset="0"/>
              </a:rPr>
              <a:t>Форма</a:t>
            </a:r>
            <a:r>
              <a:rPr lang="ru-RU" sz="1700" b="0" strike="noStrike" spc="-1" dirty="0">
                <a:latin typeface="Calibri" pitchFamily="34" charset="0"/>
                <a:ea typeface="DejaVu Sans"/>
                <a:cs typeface="Calibri" pitchFamily="34" charset="0"/>
              </a:rPr>
              <a:t> Письменная. Для нотариальных сделок, а также доверенность в порядке передоверия – нотариальная (кроме доверенностей, выдаваемых юр.лицами, руководителями филиалов и представительств ЮЛ). Приравнены к нотариальной:</a:t>
            </a:r>
            <a:endParaRPr lang="ru-RU" sz="1700" b="0" strike="noStrike" spc="-1" dirty="0">
              <a:latin typeface="Calibri" pitchFamily="34" charset="0"/>
              <a:cs typeface="Calibri" pitchFamily="34" charset="0"/>
            </a:endParaRPr>
          </a:p>
          <a:p>
            <a:pPr indent="504000">
              <a:lnSpc>
                <a:spcPct val="100000"/>
              </a:lnSpc>
            </a:pPr>
            <a:r>
              <a:rPr lang="ru-RU" sz="1700" b="0" strike="noStrike" spc="-1" dirty="0">
                <a:latin typeface="Calibri" pitchFamily="34" charset="0"/>
                <a:ea typeface="DejaVu Sans"/>
                <a:cs typeface="Calibri" pitchFamily="34" charset="0"/>
              </a:rPr>
              <a:t>1) Доверенности военнослужащих и других лиц, находящихся на излечении в госпиталях, санаториях и других военно-лечебных учреждениях- удостоверенные начальником такого учреждения, его заместителем по медицинской части, старшим или дежурным врачом;</a:t>
            </a:r>
            <a:endParaRPr lang="ru-RU" sz="1700" b="0" strike="noStrike" spc="-1" dirty="0">
              <a:latin typeface="Calibri" pitchFamily="34" charset="0"/>
              <a:cs typeface="Calibri" pitchFamily="34" charset="0"/>
            </a:endParaRPr>
          </a:p>
          <a:p>
            <a:pPr indent="504000">
              <a:lnSpc>
                <a:spcPct val="100000"/>
              </a:lnSpc>
            </a:pPr>
            <a:r>
              <a:rPr lang="ru-RU" sz="1700" b="0" strike="noStrike" spc="-1" dirty="0">
                <a:latin typeface="Calibri" pitchFamily="34" charset="0"/>
                <a:ea typeface="DejaVu Sans"/>
                <a:cs typeface="Calibri" pitchFamily="34" charset="0"/>
              </a:rPr>
              <a:t>2) Доверенности военнослужащих, а в пунктах дислокации воинских частей, соединений, учреждений и военно-учебных заведений, где нет нотариальных контор и других органов, совершающих нотариальные действия, также доверенности рабочих и служащих, членов их семей и членов семей военнослужащих, удостоверенные командиром (начальником) этих части, соединения, учреждения или заведения;</a:t>
            </a:r>
            <a:endParaRPr lang="ru-RU" sz="1700" b="0" strike="noStrike" spc="-1" dirty="0">
              <a:latin typeface="Calibri" pitchFamily="34" charset="0"/>
              <a:cs typeface="Calibri" pitchFamily="34" charset="0"/>
            </a:endParaRPr>
          </a:p>
          <a:p>
            <a:pPr indent="504000">
              <a:lnSpc>
                <a:spcPct val="100000"/>
              </a:lnSpc>
            </a:pPr>
            <a:r>
              <a:rPr lang="ru-RU" sz="1700" b="0" strike="noStrike" spc="-1" dirty="0">
                <a:latin typeface="Calibri" pitchFamily="34" charset="0"/>
                <a:ea typeface="DejaVu Sans"/>
                <a:cs typeface="Calibri" pitchFamily="34" charset="0"/>
              </a:rPr>
              <a:t>3) Доверенности лиц, находящихся в местах лишения свободы, удостоверенные начальником соответствующего места лишения свободы;</a:t>
            </a:r>
            <a:endParaRPr lang="ru-RU" sz="1700" b="0" strike="noStrike" spc="-1" dirty="0">
              <a:latin typeface="Calibri" pitchFamily="34" charset="0"/>
              <a:cs typeface="Calibri" pitchFamily="34" charset="0"/>
            </a:endParaRPr>
          </a:p>
          <a:p>
            <a:pPr indent="504000">
              <a:lnSpc>
                <a:spcPct val="100000"/>
              </a:lnSpc>
            </a:pPr>
            <a:r>
              <a:rPr lang="ru-RU" sz="1700" b="0" strike="noStrike" spc="-1" dirty="0">
                <a:latin typeface="Calibri" pitchFamily="34" charset="0"/>
                <a:ea typeface="DejaVu Sans"/>
                <a:cs typeface="Calibri" pitchFamily="34" charset="0"/>
              </a:rPr>
              <a:t>4) Доверенности совершеннолетних дееспособных граждан, находящихся в учреждениях социальной защиты населения, удостоверенные администрацией этого учреждения или руководителем (его заместителем) соответствующего органа социальной защиты населения;</a:t>
            </a:r>
            <a:endParaRPr lang="ru-RU" sz="1700" b="0" strike="noStrike" spc="-1" dirty="0">
              <a:latin typeface="Calibri" pitchFamily="34" charset="0"/>
              <a:cs typeface="Calibri" pitchFamily="34" charset="0"/>
            </a:endParaRPr>
          </a:p>
          <a:p>
            <a:pPr indent="504000">
              <a:lnSpc>
                <a:spcPct val="100000"/>
              </a:lnSpc>
            </a:pPr>
            <a:r>
              <a:rPr lang="ru-RU" sz="1700" b="0" strike="noStrike" spc="-1" dirty="0">
                <a:latin typeface="Calibri" pitchFamily="34" charset="0"/>
                <a:ea typeface="DejaVu Sans"/>
                <a:cs typeface="Calibri" pitchFamily="34" charset="0"/>
              </a:rPr>
              <a:t>5) Иные удостоверяющие органы:</a:t>
            </a:r>
            <a:endParaRPr lang="ru-RU" sz="1700" b="0" strike="noStrike" spc="-1" dirty="0">
              <a:latin typeface="Calibri" pitchFamily="34" charset="0"/>
              <a:cs typeface="Calibri" pitchFamily="34" charset="0"/>
            </a:endParaRPr>
          </a:p>
          <a:p>
            <a:pPr indent="504000" algn="just">
              <a:lnSpc>
                <a:spcPct val="100000"/>
              </a:lnSpc>
            </a:pPr>
            <a:r>
              <a:rPr lang="ru-RU" sz="1700" b="0" strike="noStrike" spc="-1" dirty="0">
                <a:latin typeface="Calibri" pitchFamily="34" charset="0"/>
                <a:ea typeface="DejaVu Sans"/>
                <a:cs typeface="Calibri" pitchFamily="34" charset="0"/>
              </a:rPr>
              <a:t>Для доверенности на получение заработной платы и иных платежей, связанных с трудовыми отношениями, на получение вознаграждения авторов и изобретателей, пенсий, пособий и стипендий, вкладов граждан в банках и на получение корреспонденции, в том числе денежной и посылочной - организация, в которой доверитель работает или учится, ЖЭО по месту его жительства и администрацией стационарного лечебного учреждения, в котором он находится на стационарном излечении, соответствующий банк или организация связи. </a:t>
            </a:r>
            <a:endParaRPr lang="ru-RU" sz="1700" b="0" strike="noStrike" spc="-1" dirty="0">
              <a:latin typeface="Calibri" pitchFamily="34" charset="0"/>
              <a:cs typeface="Calibri" pitchFamily="34" charset="0"/>
            </a:endParaRPr>
          </a:p>
          <a:p>
            <a:pPr indent="504000" algn="just">
              <a:lnSpc>
                <a:spcPct val="100000"/>
              </a:lnSpc>
            </a:pPr>
            <a:endParaRPr lang="ru-RU" sz="1700" b="0" strike="noStrike" spc="-1" dirty="0">
              <a:latin typeface="Calibri" pitchFamily="34" charset="0"/>
              <a:cs typeface="Calibri" pitchFamily="34" charset="0"/>
            </a:endParaRPr>
          </a:p>
        </p:txBody>
      </p:sp>
      <p:sp>
        <p:nvSpPr>
          <p:cNvPr id="2" name="TextBox 1"/>
          <p:cNvSpPr txBox="1"/>
          <p:nvPr/>
        </p:nvSpPr>
        <p:spPr>
          <a:xfrm>
            <a:off x="3509816" y="229302"/>
            <a:ext cx="5400600" cy="523220"/>
          </a:xfrm>
          <a:prstGeom prst="rect">
            <a:avLst/>
          </a:prstGeom>
          <a:noFill/>
        </p:spPr>
        <p:txBody>
          <a:bodyPr wrap="square" rtlCol="0">
            <a:spAutoFit/>
          </a:bodyPr>
          <a:lstStyle/>
          <a:p>
            <a:pPr algn="ctr"/>
            <a:r>
              <a:rPr lang="ru-RU" sz="2800" b="1" dirty="0" smtClean="0">
                <a:latin typeface="Calibri" pitchFamily="34" charset="0"/>
                <a:cs typeface="Calibri" pitchFamily="34" charset="0"/>
              </a:rPr>
              <a:t>Доверенность (ст.185 ГК РФ)</a:t>
            </a:r>
            <a:endParaRPr lang="ru-RU" sz="2800" b="1" dirty="0">
              <a:latin typeface="Calibri" pitchFamily="34" charset="0"/>
              <a:cs typeface="Calibri" pitchFamily="34" charset="0"/>
            </a:endParaRPr>
          </a:p>
        </p:txBody>
      </p:sp>
    </p:spTree>
    <p:extLst>
      <p:ext uri="{BB962C8B-B14F-4D97-AF65-F5344CB8AC3E}">
        <p14:creationId xmlns:p14="http://schemas.microsoft.com/office/powerpoint/2010/main" val="107584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852539" y="404664"/>
            <a:ext cx="8280920" cy="523220"/>
          </a:xfrm>
          <a:prstGeom prst="rect">
            <a:avLst/>
          </a:prstGeom>
          <a:noFill/>
        </p:spPr>
        <p:txBody>
          <a:bodyPr wrap="square" rtlCol="0">
            <a:spAutoFit/>
          </a:bodyPr>
          <a:lstStyle/>
          <a:p>
            <a:pPr algn="ctr"/>
            <a:r>
              <a:rPr lang="ru-RU" sz="2800" b="1" dirty="0" smtClean="0">
                <a:latin typeface="Calibri" pitchFamily="34" charset="0"/>
                <a:cs typeface="Calibri" pitchFamily="34" charset="0"/>
              </a:rPr>
              <a:t>Причины </a:t>
            </a:r>
            <a:r>
              <a:rPr lang="ru-RU" sz="2800" b="1" dirty="0">
                <a:latin typeface="Calibri" pitchFamily="34" charset="0"/>
                <a:cs typeface="Calibri" pitchFamily="34" charset="0"/>
              </a:rPr>
              <a:t>для заключения агентского договора </a:t>
            </a:r>
          </a:p>
        </p:txBody>
      </p:sp>
      <p:graphicFrame>
        <p:nvGraphicFramePr>
          <p:cNvPr id="4" name="Таблица 3"/>
          <p:cNvGraphicFramePr>
            <a:graphicFrameLocks noGrp="1"/>
          </p:cNvGraphicFramePr>
          <p:nvPr>
            <p:extLst>
              <p:ext uri="{D42A27DB-BD31-4B8C-83A1-F6EECF244321}">
                <p14:modId xmlns:p14="http://schemas.microsoft.com/office/powerpoint/2010/main" val="1482811929"/>
              </p:ext>
            </p:extLst>
          </p:nvPr>
        </p:nvGraphicFramePr>
        <p:xfrm>
          <a:off x="983432" y="1124744"/>
          <a:ext cx="10009112" cy="4824536"/>
        </p:xfrm>
        <a:graphic>
          <a:graphicData uri="http://schemas.openxmlformats.org/drawingml/2006/table">
            <a:tbl>
              <a:tblPr firstRow="1" bandRow="1">
                <a:tableStyleId>{EB9631B5-78F2-41C9-869B-9F39066F8104}</a:tableStyleId>
              </a:tblPr>
              <a:tblGrid>
                <a:gridCol w="10009112">
                  <a:extLst>
                    <a:ext uri="{9D8B030D-6E8A-4147-A177-3AD203B41FA5}">
                      <a16:colId xmlns:a16="http://schemas.microsoft.com/office/drawing/2014/main" xmlns="" val="20000"/>
                    </a:ext>
                  </a:extLst>
                </a:gridCol>
              </a:tblGrid>
              <a:tr h="1363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a:solidFill>
                            <a:schemeClr val="tx1"/>
                          </a:solidFill>
                        </a:rPr>
                        <a:t>Нежелание самостоятельно вступать в прямые отношения с исполнителями услуг/подрядчиками и прочими контрагентами (напр., организация ремонтных работ)</a:t>
                      </a:r>
                    </a:p>
                    <a:p>
                      <a:endParaRPr lang="ru-RU" dirty="0">
                        <a:solidFill>
                          <a:schemeClr val="tx1"/>
                        </a:solidFill>
                      </a:endParaRPr>
                    </a:p>
                  </a:txBody>
                  <a:tcPr/>
                </a:tc>
                <a:extLst>
                  <a:ext uri="{0D108BD9-81ED-4DB2-BD59-A6C34878D82A}">
                    <a16:rowId xmlns:a16="http://schemas.microsoft.com/office/drawing/2014/main" xmlns="" val="10000"/>
                  </a:ext>
                </a:extLst>
              </a:tr>
              <a:tr h="1048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a:t>Отсутствие профессионализма для подбора контрагента и оформления с ним сделки (напр., купля-продажа недвижимости)</a:t>
                      </a:r>
                    </a:p>
                    <a:p>
                      <a:endParaRPr lang="ru-RU" dirty="0">
                        <a:solidFill>
                          <a:schemeClr val="tx1"/>
                        </a:solidFill>
                      </a:endParaRPr>
                    </a:p>
                  </a:txBody>
                  <a:tcPr/>
                </a:tc>
                <a:extLst>
                  <a:ext uri="{0D108BD9-81ED-4DB2-BD59-A6C34878D82A}">
                    <a16:rowId xmlns:a16="http://schemas.microsoft.com/office/drawing/2014/main" xmlns="" val="10001"/>
                  </a:ext>
                </a:extLst>
              </a:tr>
              <a:tr h="1363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a:t>Наличие специальных требований для заключения договоров с третьими лицами /отсутствие прямого допуска к сделке (напр., на рынке ценных бумаг, на аукционе)</a:t>
                      </a:r>
                    </a:p>
                    <a:p>
                      <a:endParaRPr lang="ru-RU" dirty="0">
                        <a:solidFill>
                          <a:schemeClr val="tx1"/>
                        </a:solidFill>
                      </a:endParaRPr>
                    </a:p>
                  </a:txBody>
                  <a:tcPr/>
                </a:tc>
                <a:extLst>
                  <a:ext uri="{0D108BD9-81ED-4DB2-BD59-A6C34878D82A}">
                    <a16:rowId xmlns:a16="http://schemas.microsoft.com/office/drawing/2014/main" xmlns="" val="10002"/>
                  </a:ext>
                </a:extLst>
              </a:tr>
              <a:tr h="1048812">
                <a:tc>
                  <a:txBody>
                    <a:bodyPr/>
                    <a:lstStyle/>
                    <a:p>
                      <a:r>
                        <a:rPr lang="ru-RU" sz="1800" kern="1200" dirty="0"/>
                        <a:t>Невозможность подрядчика выполнить часть услуг/работ своими силами либо отсутствие у него специального разрешения –организация работ в качестве агента</a:t>
                      </a:r>
                      <a:endParaRPr lang="ru-RU" sz="1800" b="1" kern="1200" dirty="0">
                        <a:solidFill>
                          <a:schemeClr val="tx1"/>
                        </a:solidFill>
                        <a:latin typeface="+mn-lt"/>
                        <a:ea typeface="+mn-ea"/>
                        <a:cs typeface="+mn-cs"/>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346221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2073F36-5F72-3D4F-5CE5-62BD3C3F5527}"/>
              </a:ext>
            </a:extLst>
          </p:cNvPr>
          <p:cNvSpPr txBox="1"/>
          <p:nvPr/>
        </p:nvSpPr>
        <p:spPr>
          <a:xfrm>
            <a:off x="767408" y="404664"/>
            <a:ext cx="10513168" cy="5262979"/>
          </a:xfrm>
          <a:prstGeom prst="rect">
            <a:avLst/>
          </a:prstGeom>
          <a:noFill/>
        </p:spPr>
        <p:txBody>
          <a:bodyPr wrap="square" rtlCol="0">
            <a:spAutoFit/>
          </a:bodyPr>
          <a:lstStyle/>
          <a:p>
            <a:pPr algn="just"/>
            <a:endParaRPr lang="ru-RU" sz="1600" dirty="0">
              <a:latin typeface="Calibri" pitchFamily="34" charset="0"/>
              <a:cs typeface="Calibri" pitchFamily="34" charset="0"/>
            </a:endParaRPr>
          </a:p>
          <a:p>
            <a:pPr algn="ctr"/>
            <a:r>
              <a:rPr lang="ru-RU" sz="2800" b="1" dirty="0">
                <a:latin typeface="Calibri" pitchFamily="34" charset="0"/>
                <a:cs typeface="Calibri" pitchFamily="34" charset="0"/>
              </a:rPr>
              <a:t>Формирование стоимости </a:t>
            </a:r>
          </a:p>
          <a:p>
            <a:pPr algn="just"/>
            <a:endParaRPr lang="ru-RU" sz="2000" dirty="0">
              <a:latin typeface="Calibri" pitchFamily="34" charset="0"/>
              <a:cs typeface="Calibri" pitchFamily="34" charset="0"/>
            </a:endParaRPr>
          </a:p>
          <a:p>
            <a:pPr algn="just"/>
            <a:r>
              <a:rPr lang="ru-RU" sz="2000" dirty="0">
                <a:latin typeface="Calibri" pitchFamily="34" charset="0"/>
                <a:cs typeface="Calibri" pitchFamily="34" charset="0"/>
              </a:rPr>
              <a:t>Агентский договор:</a:t>
            </a:r>
          </a:p>
          <a:p>
            <a:pPr algn="just"/>
            <a:endParaRPr lang="ru-RU" sz="2000" dirty="0">
              <a:latin typeface="Calibri" pitchFamily="34" charset="0"/>
              <a:cs typeface="Calibri" pitchFamily="34" charset="0"/>
            </a:endParaRPr>
          </a:p>
          <a:p>
            <a:pPr algn="just"/>
            <a:r>
              <a:rPr lang="ru-RU" sz="2000" dirty="0">
                <a:latin typeface="Calibri" pitchFamily="34" charset="0"/>
                <a:cs typeface="Calibri" pitchFamily="34" charset="0"/>
              </a:rPr>
              <a:t>1. Вознаграждение агента выделяется отдельной строкой в договоре и может устанавливаться в фиксированном размере либо в % от цены исполненного поручения (напр., от цены продажи квартиры, от цены заключенного с контрагентом договора).</a:t>
            </a:r>
          </a:p>
          <a:p>
            <a:pPr algn="just"/>
            <a:r>
              <a:rPr lang="ru-RU" sz="2000" dirty="0">
                <a:latin typeface="Calibri" pitchFamily="34" charset="0"/>
                <a:cs typeface="Calibri" pitchFamily="34" charset="0"/>
              </a:rPr>
              <a:t>По общему правилу, вознаграждение оплачивается по факту - после представления отчета агента за прошедший период (за выполненное поручение), если из существа договора или обычаев делового оборота не вытекает иной порядок уплаты вознаграждения (ст. 1006 ГК РФ).</a:t>
            </a:r>
          </a:p>
          <a:p>
            <a:pPr algn="just"/>
            <a:endParaRPr lang="ru-RU" sz="2000" dirty="0">
              <a:latin typeface="Calibri" pitchFamily="34" charset="0"/>
              <a:cs typeface="Calibri" pitchFamily="34" charset="0"/>
            </a:endParaRPr>
          </a:p>
          <a:p>
            <a:pPr algn="just"/>
            <a:r>
              <a:rPr lang="ru-RU" sz="2000" dirty="0">
                <a:latin typeface="Calibri" pitchFamily="34" charset="0"/>
                <a:cs typeface="Calibri" pitchFamily="34" charset="0"/>
              </a:rPr>
              <a:t>2. Расходы могут быть оплачены в порядке частичного авансирования и на момент заключения договора их размер может быть неизвестен.</a:t>
            </a:r>
          </a:p>
          <a:p>
            <a:pPr marL="285750" indent="-285750" algn="just">
              <a:buFontTx/>
              <a:buChar char="-"/>
            </a:pPr>
            <a:endParaRPr lang="ru-RU" sz="1600" dirty="0">
              <a:latin typeface="Calibri" pitchFamily="34" charset="0"/>
              <a:cs typeface="Calibri" pitchFamily="34" charset="0"/>
            </a:endParaRPr>
          </a:p>
          <a:p>
            <a:pPr algn="just"/>
            <a:endParaRPr lang="ru-RU" sz="1600" dirty="0">
              <a:latin typeface="Calibri" pitchFamily="34" charset="0"/>
              <a:cs typeface="Calibri" pitchFamily="34" charset="0"/>
            </a:endParaRPr>
          </a:p>
          <a:p>
            <a:endParaRPr lang="ru-RU" sz="2000" dirty="0">
              <a:latin typeface="Calibri" pitchFamily="34" charset="0"/>
              <a:cs typeface="Calibri" pitchFamily="34" charset="0"/>
            </a:endParaRPr>
          </a:p>
        </p:txBody>
      </p:sp>
    </p:spTree>
    <p:extLst>
      <p:ext uri="{BB962C8B-B14F-4D97-AF65-F5344CB8AC3E}">
        <p14:creationId xmlns:p14="http://schemas.microsoft.com/office/powerpoint/2010/main" val="1873509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xmlns="" id="{BE6C4C3A-2007-483A-D368-097D2B6CEC0D}"/>
              </a:ext>
            </a:extLst>
          </p:cNvPr>
          <p:cNvSpPr/>
          <p:nvPr/>
        </p:nvSpPr>
        <p:spPr>
          <a:xfrm>
            <a:off x="335360" y="116632"/>
            <a:ext cx="11521280" cy="695429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sz="3200" b="1" strike="noStrike" spc="-1" dirty="0">
                <a:latin typeface="Calibri" pitchFamily="34" charset="0"/>
                <a:ea typeface="DejaVu Sans"/>
                <a:cs typeface="Calibri" pitchFamily="34" charset="0"/>
              </a:rPr>
              <a:t>Реквизиты доверенности</a:t>
            </a:r>
            <a:endParaRPr lang="ru-RU" sz="3200" b="0" strike="noStrike" spc="-1" dirty="0">
              <a:latin typeface="Calibri" pitchFamily="34" charset="0"/>
              <a:cs typeface="Calibri" pitchFamily="34" charset="0"/>
            </a:endParaRPr>
          </a:p>
          <a:p>
            <a:pPr indent="504000" algn="just">
              <a:lnSpc>
                <a:spcPct val="100000"/>
              </a:lnSpc>
            </a:pPr>
            <a:r>
              <a:rPr lang="ru-RU" b="0" u="sng" strike="noStrike" spc="-1" dirty="0">
                <a:uFillTx/>
                <a:latin typeface="Calibri" pitchFamily="34" charset="0"/>
                <a:ea typeface="DejaVu Sans"/>
                <a:cs typeface="Calibri" pitchFamily="34" charset="0"/>
              </a:rPr>
              <a:t>Реквизиты доверенности. Общее правило – простая письменная форма доверенности.</a:t>
            </a:r>
          </a:p>
          <a:p>
            <a:pPr indent="504000" algn="just">
              <a:lnSpc>
                <a:spcPct val="100000"/>
              </a:lnSpc>
            </a:pPr>
            <a:r>
              <a:rPr lang="ru-RU" b="0" strike="noStrike" spc="-1" dirty="0">
                <a:latin typeface="Calibri" pitchFamily="34" charset="0"/>
                <a:ea typeface="DejaVu Sans"/>
                <a:cs typeface="Calibri" pitchFamily="34" charset="0"/>
              </a:rPr>
              <a:t>От юридического лица доверенность выдается за подписью руководителя (или иного лица, уполномоченного учредительными документами). На судебной доверенность также ставится печать. На иных доверенностях печать </a:t>
            </a:r>
            <a:r>
              <a:rPr lang="ru-RU" b="0" strike="noStrike" spc="-1" dirty="0" err="1">
                <a:latin typeface="Calibri" pitchFamily="34" charset="0"/>
                <a:ea typeface="DejaVu Sans"/>
                <a:cs typeface="Calibri" pitchFamily="34" charset="0"/>
              </a:rPr>
              <a:t>необязательнаю</a:t>
            </a:r>
            <a:endParaRPr lang="ru-RU" b="0" strike="noStrike" spc="-1" dirty="0">
              <a:latin typeface="Calibri" pitchFamily="34" charset="0"/>
              <a:cs typeface="Calibri" pitchFamily="34" charset="0"/>
            </a:endParaRPr>
          </a:p>
          <a:p>
            <a:pPr indent="504000" algn="just">
              <a:lnSpc>
                <a:spcPct val="100000"/>
              </a:lnSpc>
            </a:pP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 Дата доверенности – обязательна</a:t>
            </a:r>
            <a:endParaRPr lang="ru-RU" b="0" strike="noStrike" spc="-1" dirty="0">
              <a:latin typeface="Calibri" pitchFamily="34" charset="0"/>
              <a:cs typeface="Calibri" pitchFamily="34" charset="0"/>
            </a:endParaRPr>
          </a:p>
          <a:p>
            <a:pPr indent="504000" algn="just">
              <a:lnSpc>
                <a:spcPct val="100000"/>
              </a:lnSpc>
            </a:pPr>
            <a:endParaRPr lang="ru-RU" b="0" strike="noStrike" spc="-1" dirty="0">
              <a:latin typeface="Calibri" pitchFamily="34" charset="0"/>
              <a:cs typeface="Calibri" pitchFamily="34" charset="0"/>
            </a:endParaRPr>
          </a:p>
          <a:p>
            <a:pPr indent="504000" algn="just">
              <a:lnSpc>
                <a:spcPct val="100000"/>
              </a:lnSpc>
            </a:pPr>
            <a:r>
              <a:rPr lang="ru-RU" b="0" u="sng" strike="noStrike" spc="-1" dirty="0">
                <a:uFillTx/>
                <a:latin typeface="Calibri" pitchFamily="34" charset="0"/>
                <a:ea typeface="DejaVu Sans"/>
                <a:cs typeface="Calibri" pitchFamily="34" charset="0"/>
              </a:rPr>
              <a:t>Срок:</a:t>
            </a:r>
            <a:r>
              <a:rPr lang="ru-RU" b="0" strike="noStrike" spc="-1" dirty="0">
                <a:latin typeface="Calibri" pitchFamily="34" charset="0"/>
                <a:ea typeface="DejaVu Sans"/>
                <a:cs typeface="Calibri" pitchFamily="34" charset="0"/>
              </a:rPr>
              <a:t> если не указан – 1 год </a:t>
            </a:r>
            <a:endParaRPr lang="ru-RU" b="0" strike="noStrike" spc="-1" dirty="0">
              <a:latin typeface="Calibri" pitchFamily="34" charset="0"/>
              <a:cs typeface="Calibri" pitchFamily="34" charset="0"/>
            </a:endParaRPr>
          </a:p>
          <a:p>
            <a:pPr indent="504000" algn="just">
              <a:lnSpc>
                <a:spcPct val="100000"/>
              </a:lnSpc>
            </a:pPr>
            <a:endParaRPr lang="ru-RU" b="0" strike="noStrike" spc="-1" dirty="0">
              <a:latin typeface="Calibri" pitchFamily="34" charset="0"/>
              <a:cs typeface="Calibri" pitchFamily="34" charset="0"/>
            </a:endParaRPr>
          </a:p>
          <a:p>
            <a:pPr indent="504000" algn="just">
              <a:lnSpc>
                <a:spcPct val="100000"/>
              </a:lnSpc>
            </a:pPr>
            <a:r>
              <a:rPr lang="ru-RU" b="0" u="sng" strike="noStrike" spc="-1" dirty="0">
                <a:uFillTx/>
                <a:latin typeface="Calibri" pitchFamily="34" charset="0"/>
                <a:ea typeface="DejaVu Sans"/>
                <a:cs typeface="Calibri" pitchFamily="34" charset="0"/>
              </a:rPr>
              <a:t>Передоверие</a:t>
            </a:r>
            <a:r>
              <a:rPr lang="ru-RU" b="0" strike="noStrike" spc="-1" dirty="0">
                <a:latin typeface="Calibri" pitchFamily="34" charset="0"/>
                <a:ea typeface="DejaVu Sans"/>
                <a:cs typeface="Calibri" pitchFamily="34" charset="0"/>
              </a:rPr>
              <a:t> – с согласия доверителя, в рамках срока основной доверенности.</a:t>
            </a:r>
            <a:endParaRPr lang="ru-RU" b="0" strike="noStrike" spc="-1" dirty="0">
              <a:latin typeface="Calibri" pitchFamily="34" charset="0"/>
              <a:cs typeface="Calibri" pitchFamily="34" charset="0"/>
            </a:endParaRPr>
          </a:p>
          <a:p>
            <a:pPr indent="504000" algn="just">
              <a:lnSpc>
                <a:spcPct val="100000"/>
              </a:lnSpc>
            </a:pP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Основания прекращения доверенности (ст. 188 ГК РФ):</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1)   Истечение срока доверенности;</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2)  Отмена доверенности лицом, выдавшим ее; при этом отмена доверенности совершается в той же форме, в которой была выдана доверенность, либо в нотариальной форме</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3)  Отказ лица, которому выдана доверенность;</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4)  Прекращение ЮЛ, </a:t>
            </a:r>
            <a:r>
              <a:rPr lang="ru-RU" b="0" i="1" strike="noStrike" spc="-1" dirty="0">
                <a:latin typeface="Calibri" pitchFamily="34" charset="0"/>
                <a:ea typeface="DejaVu Sans"/>
                <a:cs typeface="Calibri" pitchFamily="34" charset="0"/>
              </a:rPr>
              <a:t>от имени которого </a:t>
            </a:r>
            <a:r>
              <a:rPr lang="ru-RU" b="0" strike="noStrike" spc="-1" dirty="0">
                <a:latin typeface="Calibri" pitchFamily="34" charset="0"/>
                <a:ea typeface="DejaVu Sans"/>
                <a:cs typeface="Calibri" pitchFamily="34" charset="0"/>
              </a:rPr>
              <a:t>выдана доверенность;</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5)  Прекращения ЮЛ, </a:t>
            </a:r>
            <a:r>
              <a:rPr lang="ru-RU" b="0" i="1" strike="noStrike" spc="-1" dirty="0">
                <a:latin typeface="Calibri" pitchFamily="34" charset="0"/>
                <a:ea typeface="DejaVu Sans"/>
                <a:cs typeface="Calibri" pitchFamily="34" charset="0"/>
              </a:rPr>
              <a:t>которому</a:t>
            </a:r>
            <a:r>
              <a:rPr lang="ru-RU" b="0" strike="noStrike" spc="-1" dirty="0">
                <a:latin typeface="Calibri" pitchFamily="34" charset="0"/>
                <a:ea typeface="DejaVu Sans"/>
                <a:cs typeface="Calibri" pitchFamily="34" charset="0"/>
              </a:rPr>
              <a:t> выдана доверенность;</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6) Смерть гражданина, </a:t>
            </a:r>
            <a:r>
              <a:rPr lang="ru-RU" b="0" i="1" strike="noStrike" spc="-1" dirty="0">
                <a:latin typeface="Calibri" pitchFamily="34" charset="0"/>
                <a:ea typeface="DejaVu Sans"/>
                <a:cs typeface="Calibri" pitchFamily="34" charset="0"/>
              </a:rPr>
              <a:t>выдавшего</a:t>
            </a:r>
            <a:r>
              <a:rPr lang="ru-RU" b="0" strike="noStrike" spc="-1" dirty="0">
                <a:latin typeface="Calibri" pitchFamily="34" charset="0"/>
                <a:ea typeface="DejaVu Sans"/>
                <a:cs typeface="Calibri" pitchFamily="34" charset="0"/>
              </a:rPr>
              <a:t> доверенность, признания его недееспособным, ограниченно дееспособным или безвестно отсутствующим;</a:t>
            </a:r>
            <a:endParaRPr lang="ru-RU" b="0" strike="noStrike" spc="-1" dirty="0">
              <a:latin typeface="Calibri" pitchFamily="34" charset="0"/>
              <a:cs typeface="Calibri" pitchFamily="34" charset="0"/>
            </a:endParaRPr>
          </a:p>
          <a:p>
            <a:pPr indent="504000" algn="just">
              <a:lnSpc>
                <a:spcPct val="100000"/>
              </a:lnSpc>
            </a:pPr>
            <a:r>
              <a:rPr lang="ru-RU" b="0" strike="noStrike" spc="-1" dirty="0">
                <a:latin typeface="Calibri" pitchFamily="34" charset="0"/>
                <a:ea typeface="DejaVu Sans"/>
                <a:cs typeface="Calibri" pitchFamily="34" charset="0"/>
              </a:rPr>
              <a:t>7)  Смерть гражданина, </a:t>
            </a:r>
            <a:r>
              <a:rPr lang="ru-RU" b="0" i="1" strike="noStrike" spc="-1" dirty="0">
                <a:latin typeface="Calibri" pitchFamily="34" charset="0"/>
                <a:ea typeface="DejaVu Sans"/>
                <a:cs typeface="Calibri" pitchFamily="34" charset="0"/>
              </a:rPr>
              <a:t>которому выдана </a:t>
            </a:r>
            <a:r>
              <a:rPr lang="ru-RU" b="0" strike="noStrike" spc="-1" dirty="0">
                <a:latin typeface="Calibri" pitchFamily="34" charset="0"/>
                <a:ea typeface="DejaVu Sans"/>
                <a:cs typeface="Calibri" pitchFamily="34" charset="0"/>
              </a:rPr>
              <a:t>доверенность, признания его недееспособным, ограниченно дееспособным или безвестно отсутствующим.</a:t>
            </a:r>
            <a:endParaRPr lang="ru-RU" b="0" strike="noStrike" spc="-1" dirty="0">
              <a:latin typeface="Calibri" pitchFamily="34" charset="0"/>
              <a:cs typeface="Calibri" pitchFamily="34" charset="0"/>
            </a:endParaRPr>
          </a:p>
          <a:p>
            <a:pPr indent="504000" algn="just">
              <a:lnSpc>
                <a:spcPct val="100000"/>
              </a:lnSpc>
            </a:pPr>
            <a:endParaRPr lang="ru-RU" b="0" strike="noStrike" spc="-1" dirty="0">
              <a:latin typeface="Calibri" pitchFamily="34" charset="0"/>
              <a:cs typeface="Calibri" pitchFamily="34" charset="0"/>
            </a:endParaRPr>
          </a:p>
        </p:txBody>
      </p:sp>
    </p:spTree>
    <p:extLst>
      <p:ext uri="{BB962C8B-B14F-4D97-AF65-F5344CB8AC3E}">
        <p14:creationId xmlns:p14="http://schemas.microsoft.com/office/powerpoint/2010/main" val="177427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6BB0943-2192-B754-C4B2-ACB76D819383}"/>
              </a:ext>
            </a:extLst>
          </p:cNvPr>
          <p:cNvSpPr txBox="1"/>
          <p:nvPr/>
        </p:nvSpPr>
        <p:spPr>
          <a:xfrm>
            <a:off x="695400" y="476672"/>
            <a:ext cx="10801200" cy="5530745"/>
          </a:xfrm>
          <a:prstGeom prst="rect">
            <a:avLst/>
          </a:prstGeom>
          <a:noFill/>
        </p:spPr>
        <p:txBody>
          <a:bodyPr wrap="square" rtlCol="0">
            <a:spAutoFit/>
          </a:bodyPr>
          <a:lstStyle/>
          <a:p>
            <a:pPr algn="ctr"/>
            <a:r>
              <a:rPr lang="ru-RU" sz="2800" b="1" dirty="0">
                <a:latin typeface="Calibri" pitchFamily="34" charset="0"/>
                <a:cs typeface="Calibri" pitchFamily="34" charset="0"/>
              </a:rPr>
              <a:t>Оформление доверенности для регистрационных действий </a:t>
            </a:r>
            <a:endParaRPr lang="ru-RU" sz="2800" b="1" dirty="0" smtClean="0">
              <a:latin typeface="Calibri" pitchFamily="34" charset="0"/>
              <a:cs typeface="Calibri" pitchFamily="34" charset="0"/>
            </a:endParaRPr>
          </a:p>
          <a:p>
            <a:pPr algn="ctr"/>
            <a:endParaRPr lang="ru-RU" sz="2800" b="1" dirty="0">
              <a:latin typeface="Calibri" pitchFamily="34" charset="0"/>
              <a:cs typeface="Calibri" pitchFamily="34" charset="0"/>
            </a:endParaRPr>
          </a:p>
          <a:p>
            <a:pPr algn="just"/>
            <a:endParaRPr lang="ru-RU" dirty="0">
              <a:latin typeface="Calibri" pitchFamily="34" charset="0"/>
              <a:cs typeface="Calibri" pitchFamily="34" charset="0"/>
            </a:endParaRPr>
          </a:p>
          <a:p>
            <a:pPr indent="355600" algn="just"/>
            <a:r>
              <a:rPr lang="ru-RU" sz="2000" dirty="0">
                <a:latin typeface="Calibri" pitchFamily="34" charset="0"/>
                <a:cs typeface="Calibri" pitchFamily="34" charset="0"/>
              </a:rPr>
              <a:t>В соответствии с п. 2 ч.1 ст. 9 Закона от 08.08.2001 г. № 129-ФЗ «О государственной регистрации юридических лиц и индивидуальных предпринимателей» если заявителем выбран способ представления документов для регистрации в налоговые органы непосредственно или через многофункциональный центр, подача документов может быть осуществлена заявителем либо его представителем, действующим на основании нотариально удостоверенной доверенности, с приложением такой доверенности или ее копии, верность которой засвидетельствована нотариально, к представляемым документам.</a:t>
            </a:r>
          </a:p>
          <a:p>
            <a:pPr indent="355600" algn="just"/>
            <a:endParaRPr lang="ru-RU" sz="2000" dirty="0">
              <a:latin typeface="Calibri" pitchFamily="34" charset="0"/>
              <a:cs typeface="Calibri" pitchFamily="34" charset="0"/>
            </a:endParaRPr>
          </a:p>
          <a:p>
            <a:pPr indent="355600" algn="just"/>
            <a:r>
              <a:rPr lang="ru-RU" sz="2000" dirty="0">
                <a:latin typeface="Calibri" pitchFamily="34" charset="0"/>
                <a:cs typeface="Calibri" pitchFamily="34" charset="0"/>
              </a:rPr>
              <a:t>Доверенность выдается от заявителя-физического лица (которым может являться только новый, действующий директор), хотя бы в преамбуле доверенности и было указано юридическое лицо. В связи с этим при смене директора меняется и заявитель как физическое лицо. Должна быть выдана новая доверенность, даже если срок прежней не истек.</a:t>
            </a:r>
          </a:p>
          <a:p>
            <a:pPr algn="just"/>
            <a:endParaRPr lang="ru-RU" dirty="0">
              <a:latin typeface="Calibri" pitchFamily="34" charset="0"/>
              <a:cs typeface="Calibri" pitchFamily="34" charset="0"/>
            </a:endParaRPr>
          </a:p>
          <a:p>
            <a:pPr algn="just">
              <a:lnSpc>
                <a:spcPct val="107000"/>
              </a:lnSpc>
              <a:spcAft>
                <a:spcPts val="800"/>
              </a:spcAft>
            </a:pPr>
            <a:r>
              <a:rPr lang="ru-RU" sz="2000" dirty="0">
                <a:effectLst/>
                <a:latin typeface="Calibri" pitchFamily="34" charset="0"/>
                <a:ea typeface="Calibri" panose="020F0502020204030204" pitchFamily="34" charset="0"/>
                <a:cs typeface="Calibri" pitchFamily="34" charset="0"/>
              </a:rPr>
              <a:t> </a:t>
            </a:r>
          </a:p>
        </p:txBody>
      </p:sp>
    </p:spTree>
    <p:extLst>
      <p:ext uri="{BB962C8B-B14F-4D97-AF65-F5344CB8AC3E}">
        <p14:creationId xmlns:p14="http://schemas.microsoft.com/office/powerpoint/2010/main" val="217121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D722905-B488-B88A-8661-04059C333DEF}"/>
              </a:ext>
            </a:extLst>
          </p:cNvPr>
          <p:cNvSpPr txBox="1"/>
          <p:nvPr/>
        </p:nvSpPr>
        <p:spPr>
          <a:xfrm>
            <a:off x="407368" y="285442"/>
            <a:ext cx="11449272" cy="6562438"/>
          </a:xfrm>
          <a:prstGeom prst="rect">
            <a:avLst/>
          </a:prstGeom>
          <a:noFill/>
        </p:spPr>
        <p:txBody>
          <a:bodyPr wrap="square" rtlCol="0">
            <a:spAutoFit/>
          </a:bodyPr>
          <a:lstStyle/>
          <a:p>
            <a:pPr algn="ctr">
              <a:lnSpc>
                <a:spcPct val="107000"/>
              </a:lnSpc>
              <a:spcAft>
                <a:spcPts val="800"/>
              </a:spcAft>
            </a:pPr>
            <a:r>
              <a:rPr lang="ru-RU" sz="2800" b="1" dirty="0">
                <a:latin typeface="Calibri" pitchFamily="34" charset="0"/>
                <a:cs typeface="Calibri" pitchFamily="34" charset="0"/>
              </a:rPr>
              <a:t>Подписание документов в соответствии с гражданским законодательством</a:t>
            </a:r>
          </a:p>
          <a:p>
            <a:pPr indent="355600" algn="just">
              <a:lnSpc>
                <a:spcPct val="107000"/>
              </a:lnSpc>
              <a:spcAft>
                <a:spcPts val="800"/>
              </a:spcAft>
            </a:pPr>
            <a:r>
              <a:rPr lang="ru-RU" sz="2000" dirty="0">
                <a:latin typeface="Calibri" pitchFamily="34" charset="0"/>
                <a:cs typeface="Calibri" pitchFamily="34" charset="0"/>
              </a:rPr>
              <a:t>П. 2 ст. 160 ГК РФ определено, что использование при совершении сделок факсимильного воспроизведения подписи с помощью средств механического или иного копирования либо иного аналога собственноручной подписи допускается в случаях и в порядке, предусмотренных законом, иными правовыми актами или соглашением сторон.</a:t>
            </a:r>
          </a:p>
          <a:p>
            <a:pPr indent="355600" algn="just">
              <a:lnSpc>
                <a:spcPct val="107000"/>
              </a:lnSpc>
              <a:spcAft>
                <a:spcPts val="800"/>
              </a:spcAft>
            </a:pPr>
            <a:r>
              <a:rPr lang="ru-RU" sz="2000" dirty="0">
                <a:latin typeface="Calibri" pitchFamily="34" charset="0"/>
                <a:cs typeface="Calibri" pitchFamily="34" charset="0"/>
              </a:rPr>
              <a:t>В силу п. 4 ст. 421 ГК РФ условия договора определяются по усмотрению сторон, кроме случаев, когда содержание соответствующего условия предписано законом или иными правовыми актами. </a:t>
            </a:r>
          </a:p>
          <a:p>
            <a:pPr indent="355600" algn="just">
              <a:lnSpc>
                <a:spcPct val="107000"/>
              </a:lnSpc>
              <a:spcAft>
                <a:spcPts val="800"/>
              </a:spcAft>
            </a:pPr>
            <a:r>
              <a:rPr lang="ru-RU" sz="2000" dirty="0">
                <a:latin typeface="Calibri" pitchFamily="34" charset="0"/>
                <a:cs typeface="Calibri" pitchFamily="34" charset="0"/>
              </a:rPr>
              <a:t>Согласно указанным нормам ГК РФ, стороны вправе предусмотреть в договоре возможность использовать в акте выполненных работ факсимильное воспроизведение или иной аналог собственноручной подписи. При этом соглашение об использовании факсимиле может быть включено в договор как одно из его условий или представлять собой отдельный документ (в данном случае договор или соглашение должны быть удостоверены "живыми" подписями сторон). </a:t>
            </a:r>
          </a:p>
          <a:p>
            <a:pPr indent="355600" algn="just">
              <a:lnSpc>
                <a:spcPct val="107000"/>
              </a:lnSpc>
              <a:spcBef>
                <a:spcPts val="1000"/>
              </a:spcBef>
              <a:spcAft>
                <a:spcPts val="800"/>
              </a:spcAft>
            </a:pPr>
            <a:r>
              <a:rPr lang="ru-RU" sz="2000" dirty="0">
                <a:latin typeface="Calibri" pitchFamily="34" charset="0"/>
                <a:cs typeface="Calibri" pitchFamily="34" charset="0"/>
              </a:rPr>
              <a:t>Таким образом, в гражданском законодательстве факсимильная подпись приравнивается к собственноручной, если партнеры заключили соглашение об использовании факсимиле и подписали его личными подписями. </a:t>
            </a:r>
          </a:p>
          <a:p>
            <a:pPr algn="just">
              <a:lnSpc>
                <a:spcPct val="107000"/>
              </a:lnSpc>
              <a:spcAft>
                <a:spcPts val="800"/>
              </a:spcAft>
            </a:pPr>
            <a:r>
              <a:rPr lang="ru-RU" sz="2000" dirty="0">
                <a:effectLst/>
                <a:latin typeface="Calibri" pitchFamily="34" charset="0"/>
                <a:ea typeface="Calibri" panose="020F0502020204030204" pitchFamily="34" charset="0"/>
                <a:cs typeface="Calibri" pitchFamily="34" charset="0"/>
              </a:rPr>
              <a:t> </a:t>
            </a:r>
            <a:endParaRPr lang="ru-RU" dirty="0">
              <a:latin typeface="Calibri" pitchFamily="34" charset="0"/>
              <a:cs typeface="Calibri" pitchFamily="34" charset="0"/>
            </a:endParaRPr>
          </a:p>
        </p:txBody>
      </p:sp>
    </p:spTree>
    <p:extLst>
      <p:ext uri="{BB962C8B-B14F-4D97-AF65-F5344CB8AC3E}">
        <p14:creationId xmlns:p14="http://schemas.microsoft.com/office/powerpoint/2010/main" val="121461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D12DD2E-B57D-8EDE-B3D7-8F4980D2C6FC}"/>
              </a:ext>
            </a:extLst>
          </p:cNvPr>
          <p:cNvSpPr txBox="1"/>
          <p:nvPr/>
        </p:nvSpPr>
        <p:spPr>
          <a:xfrm>
            <a:off x="551384" y="548680"/>
            <a:ext cx="10945216" cy="5658729"/>
          </a:xfrm>
          <a:prstGeom prst="rect">
            <a:avLst/>
          </a:prstGeom>
          <a:noFill/>
        </p:spPr>
        <p:txBody>
          <a:bodyPr wrap="square" rtlCol="0">
            <a:spAutoFit/>
          </a:bodyPr>
          <a:lstStyle/>
          <a:p>
            <a:pPr algn="ctr">
              <a:lnSpc>
                <a:spcPct val="107000"/>
              </a:lnSpc>
              <a:spcBef>
                <a:spcPts val="1000"/>
              </a:spcBef>
              <a:spcAft>
                <a:spcPts val="800"/>
              </a:spcAft>
            </a:pPr>
            <a:r>
              <a:rPr lang="ru-RU" sz="2800" b="1" dirty="0">
                <a:latin typeface="Calibri" pitchFamily="34" charset="0"/>
                <a:cs typeface="Calibri" pitchFamily="34" charset="0"/>
              </a:rPr>
              <a:t>Подписание документов для налоговой </a:t>
            </a:r>
            <a:r>
              <a:rPr lang="ru-RU" sz="2800" b="1" dirty="0" smtClean="0">
                <a:latin typeface="Calibri" pitchFamily="34" charset="0"/>
                <a:cs typeface="Calibri" pitchFamily="34" charset="0"/>
              </a:rPr>
              <a:t>отчетности</a:t>
            </a:r>
          </a:p>
          <a:p>
            <a:pPr algn="ctr">
              <a:lnSpc>
                <a:spcPct val="107000"/>
              </a:lnSpc>
              <a:spcBef>
                <a:spcPts val="1000"/>
              </a:spcBef>
              <a:spcAft>
                <a:spcPts val="800"/>
              </a:spcAft>
            </a:pPr>
            <a:endParaRPr lang="ru-RU" sz="2800" b="1" dirty="0">
              <a:latin typeface="Calibri" pitchFamily="34" charset="0"/>
              <a:cs typeface="Calibri" pitchFamily="34" charset="0"/>
            </a:endParaRPr>
          </a:p>
          <a:p>
            <a:pPr indent="355600" algn="just">
              <a:lnSpc>
                <a:spcPct val="107000"/>
              </a:lnSpc>
              <a:spcBef>
                <a:spcPts val="1000"/>
              </a:spcBef>
              <a:spcAft>
                <a:spcPts val="800"/>
              </a:spcAft>
            </a:pPr>
            <a:r>
              <a:rPr lang="ru-RU" sz="2000" dirty="0">
                <a:latin typeface="Calibri" pitchFamily="34" charset="0"/>
                <a:cs typeface="Calibri" pitchFamily="34" charset="0"/>
              </a:rPr>
              <a:t>При этом, согласно п.1 ст. 252 НК РФ, затраты, признаваемые расходами для целей налога на прибыль, должны быть подтверждены документами, оформленными в соответствии с законодательством РФ. Порядок оформления первичных учетных документов регулируется Федеральным </a:t>
            </a:r>
            <a:r>
              <a:rPr lang="ru-RU" sz="2000" dirty="0">
                <a:latin typeface="Calibri" pitchFamily="34" charset="0"/>
                <a:cs typeface="Calibri" pitchFamily="34" charset="0"/>
                <a:hlinkClick r:id="rId2">
                  <a:extLst>
                    <a:ext uri="{A12FA001-AC4F-418D-AE19-62706E023703}">
                      <ahyp:hlinkClr xmlns:ahyp="http://schemas.microsoft.com/office/drawing/2018/hyperlinkcolor" xmlns="" val="tx"/>
                    </a:ext>
                  </a:extLst>
                </a:hlinkClick>
              </a:rPr>
              <a:t>закон</a:t>
            </a:r>
            <a:r>
              <a:rPr lang="ru-RU" sz="2000" dirty="0">
                <a:latin typeface="Calibri" pitchFamily="34" charset="0"/>
                <a:cs typeface="Calibri" pitchFamily="34" charset="0"/>
              </a:rPr>
              <a:t>ом от 06.12.2011 N 402-ФЗ "О бухгалтерском учете" (далее - Закон N 402-ФЗ). Частью 2 ст. 9 Закона N 402-ФЗ определены обязательные реквизиты первичного учетного документа. Одним из обязательных реквизитов первичного учетного документа, в частности, являются подписи лиц, совершивших сделку, операцию и ответственных за ее оформление, с указанием их фамилий и инициалов либо иных реквизитов, необходимых для идентификации этих лиц.</a:t>
            </a:r>
          </a:p>
          <a:p>
            <a:pPr indent="355600" algn="just">
              <a:lnSpc>
                <a:spcPct val="107000"/>
              </a:lnSpc>
              <a:spcBef>
                <a:spcPts val="1000"/>
              </a:spcBef>
              <a:spcAft>
                <a:spcPts val="800"/>
              </a:spcAft>
            </a:pPr>
            <a:r>
              <a:rPr lang="ru-RU" sz="2000" dirty="0">
                <a:latin typeface="Calibri" pitchFamily="34" charset="0"/>
                <a:cs typeface="Calibri" pitchFamily="34" charset="0"/>
              </a:rPr>
              <a:t>По мнению Минфина России расходы, указанные в актах выполненных работ, оформленных с использованием факсимильной подписи, не могут быть учтены при определении объекта налогообложения (Письмо Минфина России от 10.06.2021 </a:t>
            </a:r>
            <a:r>
              <a:rPr lang="ru-RU" sz="2000" dirty="0">
                <a:latin typeface="Calibri" pitchFamily="34" charset="0"/>
                <a:cs typeface="Calibri" pitchFamily="34" charset="0"/>
                <a:hlinkClick r:id="rId3">
                  <a:extLst>
                    <a:ext uri="{A12FA001-AC4F-418D-AE19-62706E023703}">
                      <ahyp:hlinkClr xmlns:ahyp="http://schemas.microsoft.com/office/drawing/2018/hyperlinkcolor" xmlns="" val="tx"/>
                    </a:ext>
                  </a:extLst>
                </a:hlinkClick>
              </a:rPr>
              <a:t>N 03-11-11/45946</a:t>
            </a:r>
            <a:r>
              <a:rPr lang="ru-RU" sz="2000" dirty="0">
                <a:latin typeface="Calibri" pitchFamily="34" charset="0"/>
                <a:cs typeface="Calibri" pitchFamily="34" charset="0"/>
              </a:rPr>
              <a:t>). </a:t>
            </a:r>
          </a:p>
        </p:txBody>
      </p:sp>
    </p:spTree>
    <p:extLst>
      <p:ext uri="{BB962C8B-B14F-4D97-AF65-F5344CB8AC3E}">
        <p14:creationId xmlns:p14="http://schemas.microsoft.com/office/powerpoint/2010/main" val="364021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EA0DD84-CFAB-DF06-2CEF-042C4B4A8C90}"/>
              </a:ext>
            </a:extLst>
          </p:cNvPr>
          <p:cNvSpPr txBox="1"/>
          <p:nvPr/>
        </p:nvSpPr>
        <p:spPr>
          <a:xfrm>
            <a:off x="767408" y="500043"/>
            <a:ext cx="10513168" cy="4401205"/>
          </a:xfrm>
          <a:prstGeom prst="rect">
            <a:avLst/>
          </a:prstGeom>
          <a:noFill/>
        </p:spPr>
        <p:txBody>
          <a:bodyPr wrap="square" rtlCol="0">
            <a:spAutoFit/>
          </a:bodyPr>
          <a:lstStyle/>
          <a:p>
            <a:endParaRPr lang="ru-RU" dirty="0">
              <a:latin typeface="Calibri" pitchFamily="34" charset="0"/>
              <a:cs typeface="Calibri" pitchFamily="34" charset="0"/>
            </a:endParaRPr>
          </a:p>
          <a:p>
            <a:pPr algn="ctr"/>
            <a:r>
              <a:rPr lang="ru-RU" sz="2800" b="1" dirty="0">
                <a:latin typeface="Calibri" pitchFamily="34" charset="0"/>
                <a:cs typeface="Calibri" pitchFamily="34" charset="0"/>
              </a:rPr>
              <a:t>Электронная форма договора –</a:t>
            </a:r>
          </a:p>
          <a:p>
            <a:pPr algn="just"/>
            <a:endParaRPr lang="ru-RU" dirty="0">
              <a:latin typeface="Calibri" pitchFamily="34" charset="0"/>
              <a:cs typeface="Calibri" pitchFamily="34" charset="0"/>
            </a:endParaRPr>
          </a:p>
          <a:p>
            <a:pPr algn="just"/>
            <a:r>
              <a:rPr lang="ru-RU" sz="2000" dirty="0">
                <a:latin typeface="Calibri" pitchFamily="34" charset="0"/>
                <a:cs typeface="Calibri" pitchFamily="34" charset="0"/>
              </a:rPr>
              <a:t>сделка считается соблюденной, если она совершена в том числе с помощью электронных либо иных технических средств, позволяющих воспроизвести содержание сделки на материальном носителе в неизменном виде. При этом требование о наличии подписи считается выполненным, если использован любой способ, позволяющий достоверно определить лицо, выразившее свою волю (п. 1 ст. 10 ГК РФ).</a:t>
            </a:r>
          </a:p>
          <a:p>
            <a:pPr algn="just"/>
            <a:endParaRPr lang="ru-RU" sz="2000" dirty="0">
              <a:latin typeface="Calibri" pitchFamily="34" charset="0"/>
              <a:cs typeface="Calibri" pitchFamily="34" charset="0"/>
            </a:endParaRPr>
          </a:p>
          <a:p>
            <a:pPr algn="just"/>
            <a:r>
              <a:rPr lang="ru-RU" sz="2000" dirty="0">
                <a:latin typeface="Calibri" pitchFamily="34" charset="0"/>
                <a:cs typeface="Calibri" pitchFamily="34" charset="0"/>
              </a:rPr>
              <a:t>Договор в письменной форме может быть заключен путем составления одного документа (</a:t>
            </a:r>
            <a:r>
              <a:rPr lang="ru-RU" sz="2000" u="sng" dirty="0">
                <a:latin typeface="Calibri" pitchFamily="34" charset="0"/>
                <a:cs typeface="Calibri" pitchFamily="34" charset="0"/>
              </a:rPr>
              <a:t>в том числе электронного</a:t>
            </a:r>
            <a:r>
              <a:rPr lang="ru-RU" sz="2000" dirty="0">
                <a:latin typeface="Calibri" pitchFamily="34" charset="0"/>
                <a:cs typeface="Calibri" pitchFamily="34" charset="0"/>
              </a:rPr>
              <a:t>), подписанного сторонами, или обмена письмами, телеграммами, электронными документами либо иными данными в соответствии с правилами абзаца второго пункта 1 ст. 160 ГК РФ (п. 2 ст. 434 ГК РФ).</a:t>
            </a:r>
          </a:p>
          <a:p>
            <a:pPr algn="just"/>
            <a:endParaRPr lang="ru-RU" dirty="0">
              <a:latin typeface="Calibri" pitchFamily="34" charset="0"/>
              <a:cs typeface="Calibri" pitchFamily="34" charset="0"/>
            </a:endParaRPr>
          </a:p>
        </p:txBody>
      </p:sp>
    </p:spTree>
    <p:extLst>
      <p:ext uri="{BB962C8B-B14F-4D97-AF65-F5344CB8AC3E}">
        <p14:creationId xmlns:p14="http://schemas.microsoft.com/office/powerpoint/2010/main" val="150888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638B420-CF2C-D050-B4F1-8B3EA648490C}"/>
              </a:ext>
            </a:extLst>
          </p:cNvPr>
          <p:cNvSpPr txBox="1"/>
          <p:nvPr/>
        </p:nvSpPr>
        <p:spPr>
          <a:xfrm>
            <a:off x="605880" y="116632"/>
            <a:ext cx="11017224" cy="6001643"/>
          </a:xfrm>
          <a:prstGeom prst="rect">
            <a:avLst/>
          </a:prstGeom>
          <a:noFill/>
        </p:spPr>
        <p:txBody>
          <a:bodyPr wrap="square" rtlCol="0">
            <a:spAutoFit/>
          </a:bodyPr>
          <a:lstStyle/>
          <a:p>
            <a:pPr algn="ctr"/>
            <a:endParaRPr lang="ru-RU" sz="2400" b="1" u="sng" dirty="0">
              <a:latin typeface="Calibri" pitchFamily="34" charset="0"/>
              <a:cs typeface="Calibri" pitchFamily="34" charset="0"/>
            </a:endParaRPr>
          </a:p>
          <a:p>
            <a:pPr algn="ctr"/>
            <a:r>
              <a:rPr lang="ru-RU" sz="2400" b="1" u="sng" dirty="0">
                <a:latin typeface="Calibri" pitchFamily="34" charset="0"/>
                <a:cs typeface="Calibri" pitchFamily="34" charset="0"/>
              </a:rPr>
              <a:t>Простая подпись</a:t>
            </a:r>
          </a:p>
          <a:p>
            <a:pPr algn="ctr"/>
            <a:endParaRPr lang="ru-RU" sz="2400" b="1" u="sng" dirty="0">
              <a:latin typeface="Calibri" pitchFamily="34" charset="0"/>
              <a:cs typeface="Calibri" pitchFamily="34" charset="0"/>
            </a:endParaRPr>
          </a:p>
          <a:p>
            <a:pPr algn="just"/>
            <a:r>
              <a:rPr lang="ru-RU" sz="2400" dirty="0">
                <a:latin typeface="Calibri" pitchFamily="34" charset="0"/>
                <a:cs typeface="Calibri" pitchFamily="34" charset="0"/>
              </a:rPr>
              <a:t> посредством использования кодов, паролей или иных средств подтверждает факт формирования электронной подписи определенным лицом.</a:t>
            </a:r>
          </a:p>
          <a:p>
            <a:pPr algn="ctr"/>
            <a:endParaRPr lang="ru-RU" sz="2400" b="1" u="sng" dirty="0">
              <a:latin typeface="Calibri" pitchFamily="34" charset="0"/>
              <a:cs typeface="Calibri" pitchFamily="34" charset="0"/>
            </a:endParaRPr>
          </a:p>
          <a:p>
            <a:pPr algn="ctr"/>
            <a:endParaRPr lang="ru-RU" sz="2400" b="1" u="sng" dirty="0">
              <a:latin typeface="Calibri" pitchFamily="34" charset="0"/>
              <a:cs typeface="Calibri" pitchFamily="34" charset="0"/>
            </a:endParaRPr>
          </a:p>
          <a:p>
            <a:pPr algn="ctr"/>
            <a:r>
              <a:rPr lang="ru-RU" sz="2400" b="1" u="sng" dirty="0">
                <a:latin typeface="Calibri" pitchFamily="34" charset="0"/>
                <a:cs typeface="Calibri" pitchFamily="34" charset="0"/>
              </a:rPr>
              <a:t>Неквалифицированная электронная подпись  – </a:t>
            </a:r>
          </a:p>
          <a:p>
            <a:pPr algn="ctr"/>
            <a:endParaRPr lang="ru-RU" sz="2400" b="1" u="sng" dirty="0">
              <a:latin typeface="Calibri" pitchFamily="34" charset="0"/>
              <a:cs typeface="Calibri" pitchFamily="34" charset="0"/>
            </a:endParaRPr>
          </a:p>
          <a:p>
            <a:pPr algn="just"/>
            <a:r>
              <a:rPr lang="ru-RU" sz="2400" b="0" i="0" dirty="0">
                <a:effectLst/>
                <a:latin typeface="Calibri" pitchFamily="34" charset="0"/>
                <a:cs typeface="Calibri" pitchFamily="34" charset="0"/>
              </a:rPr>
              <a:t>1) </a:t>
            </a:r>
            <a:r>
              <a:rPr lang="ru-RU" sz="2400" dirty="0">
                <a:latin typeface="Calibri" pitchFamily="34" charset="0"/>
                <a:cs typeface="Calibri" pitchFamily="34" charset="0"/>
              </a:rPr>
              <a:t>получена в результате криптографического преобразования информации с использованием ключа электронной подписи;</a:t>
            </a:r>
          </a:p>
          <a:p>
            <a:pPr algn="just"/>
            <a:r>
              <a:rPr lang="ru-RU" sz="2400" dirty="0">
                <a:latin typeface="Calibri" pitchFamily="34" charset="0"/>
                <a:cs typeface="Calibri" pitchFamily="34" charset="0"/>
              </a:rPr>
              <a:t>2) позволяет определить лицо, подписавшее электронный документ;</a:t>
            </a:r>
          </a:p>
          <a:p>
            <a:pPr algn="just"/>
            <a:r>
              <a:rPr lang="ru-RU" sz="2400" dirty="0">
                <a:latin typeface="Calibri" pitchFamily="34" charset="0"/>
                <a:cs typeface="Calibri" pitchFamily="34" charset="0"/>
              </a:rPr>
              <a:t>3) позволяет обнаружить факт внесения изменений в электронный документ после момента его подписания;</a:t>
            </a:r>
          </a:p>
          <a:p>
            <a:pPr algn="just"/>
            <a:r>
              <a:rPr lang="ru-RU" sz="2400" dirty="0">
                <a:latin typeface="Calibri" pitchFamily="34" charset="0"/>
                <a:cs typeface="Calibri" pitchFamily="34" charset="0"/>
              </a:rPr>
              <a:t>4) создается с использованием средств электронной подписи.</a:t>
            </a:r>
          </a:p>
          <a:p>
            <a:pPr marL="342900" indent="-342900" algn="just"/>
            <a:endParaRPr lang="ru-RU" sz="2400" u="sng" dirty="0">
              <a:latin typeface="Calibri" pitchFamily="34" charset="0"/>
              <a:cs typeface="Calibri" pitchFamily="34" charset="0"/>
            </a:endParaRPr>
          </a:p>
        </p:txBody>
      </p:sp>
    </p:spTree>
    <p:extLst>
      <p:ext uri="{BB962C8B-B14F-4D97-AF65-F5344CB8AC3E}">
        <p14:creationId xmlns:p14="http://schemas.microsoft.com/office/powerpoint/2010/main" val="391476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1852</TotalTime>
  <Words>3738</Words>
  <Application>Microsoft Office PowerPoint</Application>
  <PresentationFormat>Произвольный</PresentationFormat>
  <Paragraphs>319</Paragraphs>
  <Slides>32</Slides>
  <Notes>2</Notes>
  <HiddenSlides>0</HiddenSlides>
  <MMClips>0</MMClips>
  <ScaleCrop>false</ScaleCrop>
  <HeadingPairs>
    <vt:vector size="4" baseType="variant">
      <vt:variant>
        <vt:lpstr>Тема</vt:lpstr>
      </vt:variant>
      <vt:variant>
        <vt:i4>3</vt:i4>
      </vt:variant>
      <vt:variant>
        <vt:lpstr>Заголовки слайдов</vt:lpstr>
      </vt:variant>
      <vt:variant>
        <vt:i4>32</vt:i4>
      </vt:variant>
    </vt:vector>
  </HeadingPairs>
  <TitlesOfParts>
    <vt:vector size="35" baseType="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Юрий Козырев</dc:creator>
  <dc:description/>
  <cp:lastModifiedBy>Константин</cp:lastModifiedBy>
  <cp:revision>118</cp:revision>
  <dcterms:created xsi:type="dcterms:W3CDTF">2020-06-21T13:18:43Z</dcterms:created>
  <dcterms:modified xsi:type="dcterms:W3CDTF">2023-05-18T15:09:25Z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95</vt:i4>
  </property>
</Properties>
</file>