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62"/>
  </p:notesMasterIdLst>
  <p:sldIdLst>
    <p:sldId id="443" r:id="rId2"/>
    <p:sldId id="380" r:id="rId3"/>
    <p:sldId id="444" r:id="rId4"/>
    <p:sldId id="515" r:id="rId5"/>
    <p:sldId id="516" r:id="rId6"/>
    <p:sldId id="517" r:id="rId7"/>
    <p:sldId id="518" r:id="rId8"/>
    <p:sldId id="259" r:id="rId9"/>
    <p:sldId id="447" r:id="rId10"/>
    <p:sldId id="445" r:id="rId11"/>
    <p:sldId id="446" r:id="rId12"/>
    <p:sldId id="519" r:id="rId13"/>
    <p:sldId id="520" r:id="rId14"/>
    <p:sldId id="521" r:id="rId15"/>
    <p:sldId id="260" r:id="rId16"/>
    <p:sldId id="343" r:id="rId17"/>
    <p:sldId id="495" r:id="rId18"/>
    <p:sldId id="496" r:id="rId19"/>
    <p:sldId id="500" r:id="rId20"/>
    <p:sldId id="499" r:id="rId21"/>
    <p:sldId id="289" r:id="rId22"/>
    <p:sldId id="497" r:id="rId23"/>
    <p:sldId id="449" r:id="rId24"/>
    <p:sldId id="450" r:id="rId25"/>
    <p:sldId id="451" r:id="rId26"/>
    <p:sldId id="452" r:id="rId27"/>
    <p:sldId id="493" r:id="rId28"/>
    <p:sldId id="492" r:id="rId29"/>
    <p:sldId id="488" r:id="rId30"/>
    <p:sldId id="490" r:id="rId31"/>
    <p:sldId id="491" r:id="rId32"/>
    <p:sldId id="476" r:id="rId33"/>
    <p:sldId id="477" r:id="rId34"/>
    <p:sldId id="478" r:id="rId35"/>
    <p:sldId id="479" r:id="rId36"/>
    <p:sldId id="480" r:id="rId37"/>
    <p:sldId id="481" r:id="rId38"/>
    <p:sldId id="482" r:id="rId39"/>
    <p:sldId id="483" r:id="rId40"/>
    <p:sldId id="484" r:id="rId41"/>
    <p:sldId id="485" r:id="rId42"/>
    <p:sldId id="509" r:id="rId43"/>
    <p:sldId id="510" r:id="rId44"/>
    <p:sldId id="511" r:id="rId45"/>
    <p:sldId id="512" r:id="rId46"/>
    <p:sldId id="513" r:id="rId47"/>
    <p:sldId id="514" r:id="rId48"/>
    <p:sldId id="501" r:id="rId49"/>
    <p:sldId id="502" r:id="rId50"/>
    <p:sldId id="503" r:id="rId51"/>
    <p:sldId id="504" r:id="rId52"/>
    <p:sldId id="505" r:id="rId53"/>
    <p:sldId id="506" r:id="rId54"/>
    <p:sldId id="507" r:id="rId55"/>
    <p:sldId id="508" r:id="rId56"/>
    <p:sldId id="522" r:id="rId57"/>
    <p:sldId id="523" r:id="rId58"/>
    <p:sldId id="524" r:id="rId59"/>
    <p:sldId id="498" r:id="rId60"/>
    <p:sldId id="474" r:id="rId61"/>
  </p:sldIdLst>
  <p:sldSz cx="9144000" cy="5143500" type="screen16x9"/>
  <p:notesSz cx="6797675" cy="99298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25373"/>
    <a:srgbClr val="777777"/>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18" autoAdjust="0"/>
  </p:normalViewPr>
  <p:slideViewPr>
    <p:cSldViewPr>
      <p:cViewPr varScale="1">
        <p:scale>
          <a:sx n="142" d="100"/>
          <a:sy n="142" d="100"/>
        </p:scale>
        <p:origin x="-68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0128683-6046-483C-A600-D74ED1BDAB9E}" type="datetimeFigureOut">
              <a:rPr lang="ru-RU" smtClean="0"/>
              <a:t>17.03.2023</a:t>
            </a:fld>
            <a:endParaRPr lang="ru-RU"/>
          </a:p>
        </p:txBody>
      </p:sp>
      <p:sp>
        <p:nvSpPr>
          <p:cNvPr id="4" name="Образ слайда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6463"/>
            <a:ext cx="5438775" cy="446881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a:defRPr sz="1200"/>
            </a:lvl1pPr>
          </a:lstStyle>
          <a:p>
            <a:fld id="{FA24B8B5-C66F-4C63-9051-1D2EB50473A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DC619-698B-437E-9B05-7FC5422C7FC6}"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3DC619-698B-437E-9B05-7FC5422C7FC6}"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708B204-8EF1-4059-AF2D-C00AC03BB63A}" type="slidenum">
              <a:rPr lang="ru-RU" smtClean="0"/>
              <a:pPr/>
              <a:t>42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708B204-8EF1-4059-AF2D-C00AC03BB63A}" type="slidenum">
              <a:rPr lang="ru-RU" smtClean="0"/>
              <a:pPr/>
              <a:t>58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C1F1722E-79D5-46DE-8903-60121637F208}" type="datetimeFigureOut">
              <a:rPr lang="ru-RU" smtClean="0"/>
              <a:pPr>
                <a:defRPr/>
              </a:pPr>
              <a:t>17.03.2023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F5713C5-8DBD-411C-A914-7027FD69FB09}"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CC15A702-2005-4FE0-B800-17F35C433ED8}" type="datetimeFigureOut">
              <a:rPr lang="ru-RU" smtClean="0"/>
              <a:pPr>
                <a:defRPr/>
              </a:pPr>
              <a:t>17.03.2023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118EAA3-966E-4E7E-B3B3-67106D2CFAE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928533FC-B38A-4051-9731-4D98C26B7CC5}" type="datetimeFigureOut">
              <a:rPr lang="ru-RU" smtClean="0"/>
              <a:pPr>
                <a:defRPr/>
              </a:pPr>
              <a:t>17.03.2023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A1D1CBD-4187-4ED4-A52D-8A8A59C3F1B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38DF8A8-4117-40DF-AAD0-821DBD8D1912}" type="datetimeFigureOut">
              <a:rPr lang="ru-RU" smtClean="0"/>
              <a:pPr>
                <a:defRPr/>
              </a:pPr>
              <a:t>17.03.2023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A75EEE2-DA9B-4768-A0EE-98E57D9FBE8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A64AA6CE-5273-4DFA-A619-05F92C0F3DEF}" type="datetimeFigureOut">
              <a:rPr lang="ru-RU" smtClean="0"/>
              <a:pPr>
                <a:defRPr/>
              </a:pPr>
              <a:t>17.03.2023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75F3DA2-8E83-48D8-8C52-37FECAC4956F}"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91C18E97-6AFA-4CA4-B3F6-DFE2EB281C90}" type="datetimeFigureOut">
              <a:rPr lang="ru-RU" smtClean="0"/>
              <a:pPr>
                <a:defRPr/>
              </a:pPr>
              <a:t>17.03.2023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1E71905-F96F-410E-A3CF-3E988946DA9E}"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D46E7755-FB65-42B6-BF44-A5663B6E2C62}" type="datetimeFigureOut">
              <a:rPr lang="ru-RU" smtClean="0"/>
              <a:pPr>
                <a:defRPr/>
              </a:pPr>
              <a:t>17.03.2023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1162C7C-FABA-40AD-A85F-BB043DDE7A78}"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336F69B2-152F-468A-9A68-485B1E20AE08}" type="datetimeFigureOut">
              <a:rPr lang="ru-RU" smtClean="0"/>
              <a:pPr>
                <a:defRPr/>
              </a:pPr>
              <a:t>17.03.2023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2C473718-19C3-4BF9-94DF-72D6EF67BB7A}"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DE2707FE-0FDF-47A0-8F53-15B89BEB6E34}" type="datetimeFigureOut">
              <a:rPr lang="ru-RU" smtClean="0"/>
              <a:pPr>
                <a:defRPr/>
              </a:pPr>
              <a:t>17.03.2023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4D24B39-2875-4E5E-99E2-D4A1402D689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7DCA96A7-5AC1-49B8-BA9E-FB13450D7F17}" type="datetimeFigureOut">
              <a:rPr lang="ru-RU" smtClean="0"/>
              <a:pPr>
                <a:defRPr/>
              </a:pPr>
              <a:t>17.03.2023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9FB1550-7126-4EA8-A35F-129FA457E1E2}"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EB836CD8-D16F-4F32-8BEF-5B39D0648A15}" type="datetimeFigureOut">
              <a:rPr lang="ru-RU" smtClean="0"/>
              <a:pPr>
                <a:defRPr/>
              </a:pPr>
              <a:t>17.03.2023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D2FDD1F-CCBA-4A47-8A8D-FC1B6C448253}"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4F19FE-330E-42E2-9B83-CBCBE95D7B95}" type="datetimeFigureOut">
              <a:rPr lang="ru-RU" smtClean="0"/>
              <a:pPr>
                <a:defRPr/>
              </a:pPr>
              <a:t>17.03.2023</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DDFD94-4DD5-44DE-997C-8679CAA9F02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748AE0C93AB1FC9F9AA50D49D7F4F59DBC881951A56357785810B5AEA7A06C96CD43B65BC6C2672F513023DD46tAdEJ" TargetMode="External"/><Relationship Id="rId2" Type="http://schemas.openxmlformats.org/officeDocument/2006/relationships/hyperlink" Target="consultantplus://offline/ref=1E952EB5BF9CF1DBE54E6702E72E8BBAA0F9D92A9124329ED4AF3F2349978BBF21740D5E86846F3C1594A5826E6EDCCA45CA0507FD604693EBcEJ"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consultantplus://offline/ref=1C237D473A6DCF715023CA75B2882B03F1EC0377C6824A75F6E476C2973D96EF0D060AC9E30AB23CA0DF0F06438AF194CA92EF3C584Al3KE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consultantplus://offline/ref=1C237D473A6DCF715023CA75B2882B03F1EF0770C0884A75F6E476C2973D96EF0D060ACCE108BF33F5851F020ADDF588C385F137464A3C13l8K1P" TargetMode="External"/><Relationship Id="rId4" Type="http://schemas.openxmlformats.org/officeDocument/2006/relationships/hyperlink" Target="consultantplus://offline/ref=1C237D473A6DCF715023CA75B2882B03F1EC0377C6824A75F6E476C2973D96EF0D060ACEE808BC3CA0DF0F06438AF194CA92EF3C584Al3KEP"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consultantplus://offline/ref=5D05F70BB35044FDDE31B9E09EC8B41193FE89AF02BFAA7544E44A0A5A67F6A715A47A65C5B40C4EE06CA9FD5C1DBF29A9CA822307D59143wAR" TargetMode="External"/><Relationship Id="rId7" Type="http://schemas.openxmlformats.org/officeDocument/2006/relationships/image" Target="../media/image21.png"/><Relationship Id="rId2" Type="http://schemas.openxmlformats.org/officeDocument/2006/relationships/hyperlink" Target="consultantplus://offline/ref=5D05F70BB35044FDDE31B9E09EC8B41193FE89AF02BFAA7544E44A0A5A67F6A715A47A65C5B40E4CE06CA9FD5C1DBF29A9CA822307D59143wAR"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consultantplus://offline/ref=5D05F70BB35044FDDE31B9E09EC8B41193FE89AF02BFAA7544E44A0A5A67F6A715A47A65CCBC0B4AE933ACE84D45B02AB6D4813E1BD793394Ew5R" TargetMode="External"/><Relationship Id="rId4" Type="http://schemas.openxmlformats.org/officeDocument/2006/relationships/hyperlink" Target="consultantplus://offline/ref=5D05F70BB35044FDDE31B9E09EC8B41193FE89AF02BFAA7544E44A0A5A67F6A715A47A66CCBE0D4EE06CA9FD5C1DBF29A9CA822307D59143wA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consultantplus://offline/ref=03448CC86EEDFD4EEE84CA017FC126464F84C9057D34BD67070EF1C99CC3A12DB6B56717017C6CFB2941E5C3DAE9328705DAFA269F7768w803N"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consultantplus://offline/ref=8247076DF03B57D7F8C019C3E7951A431B4FA5229361FC19666586A386EAD0D48C0620FA6245EBE09D2F13E4F1A867127DBE8439AB4034Q1R3N" TargetMode="External"/><Relationship Id="rId2" Type="http://schemas.openxmlformats.org/officeDocument/2006/relationships/hyperlink" Target="consultantplus://offline/ref=8247076DF03B57D7F8C019C3E7951A431B4FA5229361FC19666586A386EAD0D48C0620FA6744EFE6907016F1E0F0681261A08526B7423610QBR1N" TargetMode="External"/><Relationship Id="rId1" Type="http://schemas.openxmlformats.org/officeDocument/2006/relationships/slideLayout" Target="../slideLayouts/slideLayout2.xml"/><Relationship Id="rId6" Type="http://schemas.openxmlformats.org/officeDocument/2006/relationships/hyperlink" Target="consultantplus://offline/ref=8247076DF03B57D7F8C019C3E7951A431B4FA5229361FC19666586A386EAD0D48C0620F8624CE6EDC22A06F5A9A7670E63BF9B25A942Q3R7N" TargetMode="External"/><Relationship Id="rId5" Type="http://schemas.openxmlformats.org/officeDocument/2006/relationships/hyperlink" Target="consultantplus://offline/ref=8247076DF03B57D7F8C019C3E7951A431B4FA5229361FC19666586A386EAD0D48C0620FA6344ECE29D2F13E4F1A867127DBE8439AB4034Q1R3N" TargetMode="External"/><Relationship Id="rId4" Type="http://schemas.openxmlformats.org/officeDocument/2006/relationships/hyperlink" Target="consultantplus://offline/ref=8247076DF03B57D7F8C019C3E7951A431B4FA5229361FC19666586A386EAD0D48C0620FA6744EAE3917016F1E0F0681261A08526B7423610QBR1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consultantplus://offline/ref=023017B33EEA8E1684C2A3C232F50ED20F44BC9736A0ACF6EE31ED19389E12A32452E9FB316B653792F97188B7338B8079A2DE1E6367bF37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consultantplus://offline/ref=EB31FB3B65D8E0AFF874061FA5CC917B5D1766A6E38506B373DAE836494B7AFD937778CBBF3B8D9990C90B9A41AA3CF83AB3FB841F8F24D5MBu1T" TargetMode="External"/><Relationship Id="rId2" Type="http://schemas.openxmlformats.org/officeDocument/2006/relationships/hyperlink" Target="consultantplus://offline/ref=EB31FB3B65D8E0AFF874061FA5CC917B5D1766A6E38506B373DAE836494B7AFD937778CBBF3B8D999EC90B9A41AA3CF83AB3FB841F8F24D5MBu1T" TargetMode="External"/><Relationship Id="rId1" Type="http://schemas.openxmlformats.org/officeDocument/2006/relationships/slideLayout" Target="../slideLayouts/slideLayout2.xml"/><Relationship Id="rId5" Type="http://schemas.openxmlformats.org/officeDocument/2006/relationships/hyperlink" Target="consultantplus://offline/ref=EB31FB3B65D8E0AFF874061FA5CC917B5D1766A6E38506B373DAE836494B7AFD937778CBBE3D809E93960E8F50F230FB26ACF898038D26MDu5T" TargetMode="External"/><Relationship Id="rId4" Type="http://schemas.openxmlformats.org/officeDocument/2006/relationships/hyperlink" Target="consultantplus://offline/ref=EB31FB3B65D8E0AFF874061FA5CC917B5D1766A6E38506B373DAE836494B7AFD937778CBBF3B8D9B99C90B9A41AA3CF83AB3FB841F8F24D5MBu1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consultantplus://offline/ref=4C9A4621A14D2F0F58BE945F395FC19E1781A815C6D9100E2B0A019CA71F4C0E7AF2BCF5903BD5DAA172B1CB1AGA2FT" TargetMode="External"/><Relationship Id="rId2" Type="http://schemas.openxmlformats.org/officeDocument/2006/relationships/hyperlink" Target="consultantplus://offline/ref=4C9A4621A14D2F0F58BE894B2B37FB984A8CAF16C0DF135E7C0850C9A91A445E20E2B8BCC434CAD9BD6DB1D51AADC4GA27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onsultant.ru/document/cons_doc_LAW_399535/ab464726ed713efeca5c68c6e19aafa83270bd25/" TargetMode="External"/><Relationship Id="rId2" Type="http://schemas.openxmlformats.org/officeDocument/2006/relationships/hyperlink" Target="https://www.consultant.ru/document/cons_doc_LAW_402278/ecfd690acbabfd266e9d5c4ac0275726d4d0a7c1/" TargetMode="External"/><Relationship Id="rId1" Type="http://schemas.openxmlformats.org/officeDocument/2006/relationships/slideLayout" Target="../slideLayouts/slideLayout2.xml"/><Relationship Id="rId5" Type="http://schemas.openxmlformats.org/officeDocument/2006/relationships/hyperlink" Target="https://www.consultant.ru/document/cons_doc_LAW_399535/efe45e5a7cc2b98c46d51f8b7033d1b3d13b49af/" TargetMode="External"/><Relationship Id="rId4" Type="http://schemas.openxmlformats.org/officeDocument/2006/relationships/hyperlink" Target="https://www.consultant.ru/document/cons_doc_LAW_399535/b2f0f67f7287952f84ed1424b5ee007bd52ca905/"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consultant.ru/document/cons_doc_LAW_399535/ab464726ed713efeca5c68c6e19aafa83270bd25/" TargetMode="External"/><Relationship Id="rId2" Type="http://schemas.openxmlformats.org/officeDocument/2006/relationships/hyperlink" Target="https://www.consultant.ru/document/cons_doc_LAW_399535/21dfffbda3b822eed7b300b934acf54d58fa24c3/" TargetMode="External"/><Relationship Id="rId1" Type="http://schemas.openxmlformats.org/officeDocument/2006/relationships/slideLayout" Target="../slideLayouts/slideLayout2.xml"/><Relationship Id="rId5" Type="http://schemas.openxmlformats.org/officeDocument/2006/relationships/hyperlink" Target="https://www.consultant.ru/document/cons_doc_LAW_399535/e9fa8d1d22a93f1c501e7d91eaa65bc46ca74e0e/" TargetMode="External"/><Relationship Id="rId4" Type="http://schemas.openxmlformats.org/officeDocument/2006/relationships/hyperlink" Target="https://www.consultant.ru/document/cons_doc_LAW_399535/b2f0f67f7287952f84ed1424b5ee007bd52ca905/"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consultantplus://offline/ref=CA735CEF571B771B18D874F5F826B30E27877C96FF5E81B4C69B4A3C61DC481CC45EA87186A4928D99CA5E4AE87DE9CCDF85DBB22C3E5A46U5zCH" TargetMode="External"/><Relationship Id="rId2" Type="http://schemas.openxmlformats.org/officeDocument/2006/relationships/hyperlink" Target="consultantplus://offline/ref=CA735CEF571B771B18D874F5F826B30E27877C96FF5E81B4C69B4A3C61DC481CC45EA8798EA79084CD904E4EA129E6D3DD9FC5B4323EU5zBH"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consultantplus://offline/ref=EA0F71D18D7CD998865E903D8FB509C071587D913F60CA2CD4B5864ECF10E1704F6C95F2581D0D4D973B7EC3B8D9A0CFCABCAC808034P3kD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consultantplus://offline/ref=E5BDB43065013BE812CC7CFC8405135A40E9C7CCF86AE2EB4B379DE076665307CBAB544ED0B23D71556A3133534A6D09F5773D944CDAW2zFO" TargetMode="External"/><Relationship Id="rId2" Type="http://schemas.openxmlformats.org/officeDocument/2006/relationships/hyperlink" Target="consultantplus://offline/ref=E5BDB43065013BE812CC7CFC8405135A40E9C7CCF86AE2EB4B379DE076665307D9AB0C42DABE277A082577665CW4zAO"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6D9E64C40D69810AD2F4F8C126ED65F5A1FB3A8BD4BE8AC9B30FC94464DB8EC7B257D461221EFCC1723FB027642F6B1946ECAA0A8077A496R4w4O" TargetMode="External"/><Relationship Id="rId2" Type="http://schemas.openxmlformats.org/officeDocument/2006/relationships/hyperlink" Target="consultantplus://offline/ref=6D9E64C40D69810AD2F4F8C126ED65F5A1FB3A8BD4BE8AC9B30FC94464DB8EC7B257D461221EFDC5773FB027642F6B1946ECAA0A8077A496R4w4O" TargetMode="External"/><Relationship Id="rId1" Type="http://schemas.openxmlformats.org/officeDocument/2006/relationships/slideLayout" Target="../slideLayouts/slideLayout2.xml"/><Relationship Id="rId4" Type="http://schemas.openxmlformats.org/officeDocument/2006/relationships/hyperlink" Target="consultantplus://offline/ref=6D9E64C40D69810AD2F4F8C126ED65F5A1F5358DD4BD8AC9B30FC94464DB8EC7B257D461221FF9C2773FB027642F6B1946ECAA0A8077A496R4w4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57A3F9B0-C61E-4C60-847E-58C20F285CD3}"/>
              </a:ext>
            </a:extLst>
          </p:cNvPr>
          <p:cNvSpPr/>
          <p:nvPr/>
        </p:nvSpPr>
        <p:spPr>
          <a:xfrm>
            <a:off x="0" y="0"/>
            <a:ext cx="9144000" cy="51435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539552" y="339501"/>
            <a:ext cx="8064000" cy="4464000"/>
          </a:xfrm>
          <a:prstGeom prst="rect">
            <a:avLst/>
          </a:prstGeom>
          <a:solidFill>
            <a:srgbClr val="004B70">
              <a:alpha val="82353"/>
            </a:srgbClr>
          </a:solidFill>
        </p:spPr>
        <p:txBody>
          <a:bodyPr wrap="square">
            <a:spAutoFit/>
          </a:bodyPr>
          <a:lstStyle/>
          <a:p>
            <a:pPr algn="ctr">
              <a:defRPr/>
            </a:pPr>
            <a:endParaRPr lang="ru-RU" sz="800" dirty="0">
              <a:solidFill>
                <a:schemeClr val="bg1"/>
              </a:solidFill>
              <a:latin typeface="Calibri" panose="020F0502020204030204" pitchFamily="34" charset="0"/>
              <a:cs typeface="Calibri" panose="020F0502020204030204" pitchFamily="34" charset="0"/>
            </a:endParaRPr>
          </a:p>
          <a:p>
            <a:pPr algn="ctr">
              <a:defRPr/>
            </a:pPr>
            <a:r>
              <a:rPr lang="ru-RU" sz="2400" b="1" dirty="0">
                <a:solidFill>
                  <a:schemeClr val="bg1"/>
                </a:solidFill>
                <a:latin typeface="Calibri" panose="020F0502020204030204" pitchFamily="34" charset="0"/>
                <a:cs typeface="Calibri" panose="020F0502020204030204" pitchFamily="34" charset="0"/>
              </a:rPr>
              <a:t>       </a:t>
            </a:r>
            <a:endParaRPr lang="ru-RU" sz="2000" b="1" dirty="0">
              <a:solidFill>
                <a:schemeClr val="bg1"/>
              </a:solidFill>
              <a:latin typeface="Arial" pitchFamily="34" charset="0"/>
              <a:cs typeface="Arial" pitchFamily="34" charset="0"/>
            </a:endParaRPr>
          </a:p>
          <a:p>
            <a:pPr algn="ctr">
              <a:spcBef>
                <a:spcPts val="1800"/>
              </a:spcBef>
              <a:defRPr/>
            </a:pPr>
            <a:r>
              <a:rPr lang="ru-RU" sz="2800" b="1" dirty="0">
                <a:solidFill>
                  <a:schemeClr val="bg1"/>
                </a:solidFill>
                <a:latin typeface="Arial" pitchFamily="34" charset="0"/>
                <a:cs typeface="Arial" pitchFamily="34" charset="0"/>
              </a:rPr>
              <a:t>  </a:t>
            </a:r>
            <a:r>
              <a:rPr lang="ru-RU" sz="3400" b="1" dirty="0">
                <a:solidFill>
                  <a:schemeClr val="bg1"/>
                </a:solidFill>
                <a:latin typeface="Calibri" pitchFamily="34" charset="0"/>
                <a:cs typeface="Calibri" panose="020F0502020204030204" pitchFamily="34" charset="0"/>
              </a:rPr>
              <a:t>Налог на доходы физических лиц</a:t>
            </a:r>
          </a:p>
          <a:p>
            <a:pPr>
              <a:spcBef>
                <a:spcPts val="1800"/>
              </a:spcBef>
              <a:defRPr/>
            </a:pPr>
            <a:endParaRPr lang="ru-RU" sz="1600" b="1" dirty="0">
              <a:solidFill>
                <a:schemeClr val="bg1"/>
              </a:solidFill>
              <a:latin typeface="Arial" pitchFamily="34" charset="0"/>
              <a:cs typeface="Arial" pitchFamily="34" charset="0"/>
            </a:endParaRPr>
          </a:p>
          <a:p>
            <a:pPr>
              <a:spcBef>
                <a:spcPts val="1800"/>
              </a:spcBef>
              <a:defRPr/>
            </a:pPr>
            <a:endParaRPr lang="ru-RU" sz="1600" b="1" dirty="0">
              <a:solidFill>
                <a:schemeClr val="bg1"/>
              </a:solidFill>
              <a:latin typeface="Arial" pitchFamily="34" charset="0"/>
              <a:cs typeface="Arial" pitchFamily="34" charset="0"/>
            </a:endParaRPr>
          </a:p>
          <a:p>
            <a:pPr algn="r">
              <a:spcBef>
                <a:spcPts val="1800"/>
              </a:spcBef>
              <a:defRPr/>
            </a:pPr>
            <a:endParaRPr lang="ru-RU" sz="1600" b="1" dirty="0">
              <a:solidFill>
                <a:schemeClr val="bg1"/>
              </a:solidFill>
              <a:latin typeface="Arial" pitchFamily="34" charset="0"/>
              <a:cs typeface="Arial" pitchFamily="34" charset="0"/>
            </a:endParaRPr>
          </a:p>
          <a:p>
            <a:pPr algn="r">
              <a:spcBef>
                <a:spcPts val="1800"/>
              </a:spcBef>
              <a:defRPr/>
            </a:pPr>
            <a:endParaRPr lang="ru-RU" sz="1400" b="1" dirty="0" smtClean="0">
              <a:solidFill>
                <a:schemeClr val="bg1"/>
              </a:solidFill>
              <a:latin typeface="Calibri" pitchFamily="34" charset="0"/>
              <a:cs typeface="Arial" pitchFamily="34" charset="0"/>
            </a:endParaRPr>
          </a:p>
          <a:p>
            <a:pPr algn="r">
              <a:spcBef>
                <a:spcPts val="1800"/>
              </a:spcBef>
              <a:defRPr/>
            </a:pPr>
            <a:endParaRPr lang="ru-RU" sz="1400" b="1" dirty="0" smtClean="0">
              <a:solidFill>
                <a:schemeClr val="bg1"/>
              </a:solidFill>
              <a:latin typeface="Calibri" pitchFamily="34" charset="0"/>
              <a:cs typeface="Arial" pitchFamily="34" charset="0"/>
            </a:endParaRPr>
          </a:p>
          <a:p>
            <a:pPr algn="r">
              <a:spcBef>
                <a:spcPts val="1800"/>
              </a:spcBef>
              <a:defRPr/>
            </a:pPr>
            <a:r>
              <a:rPr lang="ru-RU" sz="1400" b="1" dirty="0" smtClean="0">
                <a:solidFill>
                  <a:schemeClr val="bg1"/>
                </a:solidFill>
                <a:latin typeface="Calibri" pitchFamily="34" charset="0"/>
                <a:cs typeface="Arial" pitchFamily="34" charset="0"/>
              </a:rPr>
              <a:t>Центр </a:t>
            </a:r>
            <a:r>
              <a:rPr lang="ru-RU" sz="1400" b="1" dirty="0">
                <a:solidFill>
                  <a:schemeClr val="bg1"/>
                </a:solidFill>
                <a:latin typeface="Calibri" pitchFamily="34" charset="0"/>
                <a:cs typeface="Arial" pitchFamily="34" charset="0"/>
              </a:rPr>
              <a:t>подготовки налоговых консультантов  </a:t>
            </a:r>
          </a:p>
          <a:p>
            <a:pPr algn="r"/>
            <a:r>
              <a:rPr lang="ru-RU" sz="1400" b="1" dirty="0">
                <a:solidFill>
                  <a:schemeClr val="bg1"/>
                </a:solidFill>
                <a:latin typeface="Calibri" pitchFamily="34" charset="0"/>
                <a:cs typeface="Arial" pitchFamily="34" charset="0"/>
              </a:rPr>
              <a:t>(495) 925-03-87 </a:t>
            </a:r>
            <a:r>
              <a:rPr lang="en-US" sz="1400" b="1" dirty="0" err="1">
                <a:solidFill>
                  <a:schemeClr val="bg1"/>
                </a:solidFill>
                <a:latin typeface="Calibri" pitchFamily="34" charset="0"/>
                <a:cs typeface="Arial" pitchFamily="34" charset="0"/>
              </a:rPr>
              <a:t>nalog</a:t>
            </a:r>
            <a:r>
              <a:rPr lang="ru-RU" sz="1400" b="1" dirty="0">
                <a:solidFill>
                  <a:schemeClr val="bg1"/>
                </a:solidFill>
                <a:latin typeface="Calibri" pitchFamily="34" charset="0"/>
                <a:cs typeface="Arial" pitchFamily="34" charset="0"/>
              </a:rPr>
              <a:t>@</a:t>
            </a:r>
            <a:r>
              <a:rPr lang="en-US" sz="1400" b="1" dirty="0" err="1">
                <a:solidFill>
                  <a:schemeClr val="bg1"/>
                </a:solidFill>
                <a:latin typeface="Calibri" pitchFamily="34" charset="0"/>
                <a:cs typeface="Arial" pitchFamily="34" charset="0"/>
              </a:rPr>
              <a:t>cpnk</a:t>
            </a:r>
            <a:r>
              <a:rPr lang="ru-RU" sz="1400" b="1" dirty="0">
                <a:solidFill>
                  <a:schemeClr val="bg1"/>
                </a:solidFill>
                <a:latin typeface="Calibri" pitchFamily="34" charset="0"/>
                <a:cs typeface="Arial" pitchFamily="34" charset="0"/>
              </a:rPr>
              <a:t>.</a:t>
            </a:r>
            <a:r>
              <a:rPr lang="en-US" sz="1400" b="1" dirty="0" err="1">
                <a:solidFill>
                  <a:schemeClr val="bg1"/>
                </a:solidFill>
                <a:latin typeface="Calibri" pitchFamily="34" charset="0"/>
                <a:cs typeface="Arial" pitchFamily="34" charset="0"/>
              </a:rPr>
              <a:t>ru</a:t>
            </a:r>
            <a:r>
              <a:rPr lang="en-US" sz="1400" b="1" dirty="0">
                <a:solidFill>
                  <a:schemeClr val="bg1"/>
                </a:solidFill>
                <a:latin typeface="Calibri" pitchFamily="34" charset="0"/>
                <a:cs typeface="Arial" pitchFamily="34" charset="0"/>
              </a:rPr>
              <a:t> </a:t>
            </a:r>
            <a:r>
              <a:rPr lang="ru-RU" sz="1400" b="1" dirty="0">
                <a:solidFill>
                  <a:schemeClr val="bg1"/>
                </a:solidFill>
                <a:latin typeface="Calibri" pitchFamily="34" charset="0"/>
                <a:cs typeface="Arial" pitchFamily="34" charset="0"/>
              </a:rPr>
              <a:t> </a:t>
            </a:r>
            <a:r>
              <a:rPr lang="en-US" sz="1400" b="1" dirty="0">
                <a:solidFill>
                  <a:schemeClr val="bg1"/>
                </a:solidFill>
                <a:latin typeface="Calibri" pitchFamily="34" charset="0"/>
                <a:cs typeface="Arial" pitchFamily="34" charset="0"/>
              </a:rPr>
              <a:t>http</a:t>
            </a:r>
            <a:r>
              <a:rPr lang="ru-RU" sz="1400" b="1" dirty="0">
                <a:solidFill>
                  <a:schemeClr val="bg1"/>
                </a:solidFill>
                <a:latin typeface="Calibri" pitchFamily="34" charset="0"/>
                <a:cs typeface="Arial" pitchFamily="34" charset="0"/>
              </a:rPr>
              <a:t>://</a:t>
            </a:r>
            <a:r>
              <a:rPr lang="en-US" sz="1400" b="1" dirty="0" err="1">
                <a:solidFill>
                  <a:schemeClr val="bg1"/>
                </a:solidFill>
                <a:latin typeface="Calibri" pitchFamily="34" charset="0"/>
                <a:cs typeface="Arial" pitchFamily="34" charset="0"/>
              </a:rPr>
              <a:t>cpnk</a:t>
            </a:r>
            <a:r>
              <a:rPr lang="ru-RU" sz="1400" b="1" dirty="0">
                <a:solidFill>
                  <a:schemeClr val="bg1"/>
                </a:solidFill>
                <a:latin typeface="Calibri" pitchFamily="34" charset="0"/>
                <a:cs typeface="Arial" pitchFamily="34" charset="0"/>
              </a:rPr>
              <a:t>.</a:t>
            </a:r>
            <a:r>
              <a:rPr lang="en-US" sz="1400" b="1" dirty="0" err="1">
                <a:solidFill>
                  <a:schemeClr val="bg1"/>
                </a:solidFill>
                <a:latin typeface="Calibri" pitchFamily="34" charset="0"/>
                <a:cs typeface="Arial" pitchFamily="34" charset="0"/>
              </a:rPr>
              <a:t>ru</a:t>
            </a:r>
            <a:r>
              <a:rPr lang="ru-RU" sz="1400" b="1" dirty="0">
                <a:solidFill>
                  <a:schemeClr val="bg1"/>
                </a:solidFill>
                <a:latin typeface="Calibri" pitchFamily="34" charset="0"/>
                <a:cs typeface="Arial" pitchFamily="34" charset="0"/>
              </a:rPr>
              <a:t> </a:t>
            </a:r>
          </a:p>
        </p:txBody>
      </p:sp>
      <p:sp>
        <p:nvSpPr>
          <p:cNvPr id="7" name="Прямоугольник 6">
            <a:extLst>
              <a:ext uri="{FF2B5EF4-FFF2-40B4-BE49-F238E27FC236}">
                <a16:creationId xmlns="" xmlns:a16="http://schemas.microsoft.com/office/drawing/2014/main" id="{B7677A69-23E8-4468-B0C1-F200BA6A0BB0}"/>
              </a:ext>
            </a:extLst>
          </p:cNvPr>
          <p:cNvSpPr/>
          <p:nvPr/>
        </p:nvSpPr>
        <p:spPr>
          <a:xfrm>
            <a:off x="395536" y="195486"/>
            <a:ext cx="8320925" cy="475252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9C4B34B0-B3F5-43EB-914A-0185617FF177}"/>
              </a:ext>
            </a:extLst>
          </p:cNvPr>
          <p:cNvSpPr/>
          <p:nvPr/>
        </p:nvSpPr>
        <p:spPr>
          <a:xfrm>
            <a:off x="611560" y="3075806"/>
            <a:ext cx="4572000" cy="800219"/>
          </a:xfrm>
          <a:prstGeom prst="rect">
            <a:avLst/>
          </a:prstGeom>
        </p:spPr>
        <p:txBody>
          <a:bodyPr>
            <a:spAutoFit/>
          </a:bodyPr>
          <a:lstStyle/>
          <a:p>
            <a:r>
              <a:rPr lang="ru-RU" b="1" dirty="0">
                <a:solidFill>
                  <a:schemeClr val="bg1"/>
                </a:solidFill>
                <a:latin typeface="Calibri" panose="020F0502020204030204" pitchFamily="34" charset="0"/>
                <a:cs typeface="Calibri" panose="020F0502020204030204" pitchFamily="34" charset="0"/>
              </a:rPr>
              <a:t>Колмакова Полина Владимировна </a:t>
            </a:r>
            <a:endParaRPr lang="ru-RU" b="1" dirty="0" smtClean="0">
              <a:solidFill>
                <a:schemeClr val="bg1"/>
              </a:solidFill>
              <a:latin typeface="Calibri" panose="020F0502020204030204" pitchFamily="34" charset="0"/>
              <a:cs typeface="Calibri" panose="020F0502020204030204" pitchFamily="34" charset="0"/>
            </a:endParaRPr>
          </a:p>
          <a:p>
            <a:r>
              <a:rPr lang="ru-RU" sz="1400" dirty="0" smtClean="0">
                <a:solidFill>
                  <a:schemeClr val="bg1"/>
                </a:solidFill>
                <a:latin typeface="Calibri" panose="020F0502020204030204" pitchFamily="34" charset="0"/>
                <a:cs typeface="Calibri" panose="020F0502020204030204" pitchFamily="34" charset="0"/>
              </a:rPr>
              <a:t>ведущий </a:t>
            </a:r>
            <a:r>
              <a:rPr lang="ru-RU" sz="1400" dirty="0">
                <a:solidFill>
                  <a:schemeClr val="bg1"/>
                </a:solidFill>
                <a:latin typeface="Calibri" panose="020F0502020204030204" pitchFamily="34" charset="0"/>
                <a:cs typeface="Calibri" panose="020F0502020204030204" pitchFamily="34" charset="0"/>
              </a:rPr>
              <a:t>эксперт-консультант в области бухгалтерского учета и налогообложения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AACAD528-6F67-4D2E-A209-4C85FD9858E8}"/>
              </a:ext>
            </a:extLst>
          </p:cNvPr>
          <p:cNvSpPr/>
          <p:nvPr/>
        </p:nvSpPr>
        <p:spPr>
          <a:xfrm>
            <a:off x="2051720" y="195486"/>
            <a:ext cx="4651979" cy="461665"/>
          </a:xfrm>
          <a:prstGeom prst="rect">
            <a:avLst/>
          </a:prstGeom>
        </p:spPr>
        <p:txBody>
          <a:bodyPr wrap="none">
            <a:spAutoFit/>
          </a:bodyPr>
          <a:lstStyle/>
          <a:p>
            <a:pPr eaLnBrk="1" hangingPunct="1"/>
            <a:r>
              <a:rPr lang="ru-RU" altLang="ru-RU" sz="2400" b="1" dirty="0">
                <a:solidFill>
                  <a:schemeClr val="accent5">
                    <a:lumMod val="50000"/>
                  </a:schemeClr>
                </a:solidFill>
                <a:latin typeface="Calibri" panose="020F0502020204030204" pitchFamily="34" charset="0"/>
                <a:ea typeface="Cambria" panose="02040503050406030204" pitchFamily="18" charset="0"/>
                <a:cs typeface="Calibri" panose="020F0502020204030204" pitchFamily="34" charset="0"/>
              </a:rPr>
              <a:t>Прогрессивная ставка НДФЛ 15 %</a:t>
            </a:r>
          </a:p>
        </p:txBody>
      </p:sp>
      <p:sp>
        <p:nvSpPr>
          <p:cNvPr id="3" name="Прямоугольник 2">
            <a:extLst>
              <a:ext uri="{FF2B5EF4-FFF2-40B4-BE49-F238E27FC236}">
                <a16:creationId xmlns="" xmlns:a16="http://schemas.microsoft.com/office/drawing/2014/main" id="{B3F1AC79-339B-4937-B917-269510F15405}"/>
              </a:ext>
            </a:extLst>
          </p:cNvPr>
          <p:cNvSpPr/>
          <p:nvPr/>
        </p:nvSpPr>
        <p:spPr>
          <a:xfrm>
            <a:off x="467544" y="699542"/>
            <a:ext cx="7848872" cy="4062651"/>
          </a:xfrm>
          <a:prstGeom prst="rect">
            <a:avLst/>
          </a:prstGeom>
        </p:spPr>
        <p:txBody>
          <a:bodyPr wrap="square">
            <a:spAutoFit/>
          </a:bodyPr>
          <a:lstStyle/>
          <a:p>
            <a:pPr indent="504000" algn="just">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Как будет уплачиваться налог?</a:t>
            </a:r>
          </a:p>
          <a:p>
            <a:pPr indent="504000" algn="just">
              <a:buClr>
                <a:srgbClr val="C00000"/>
              </a:buClr>
              <a:buFont typeface="Arial" panose="020B0604020202020204" pitchFamily="34" charset="0"/>
              <a:buChar char="•"/>
            </a:pPr>
            <a:endParaRPr lang="ru-RU" altLang="ru-RU" dirty="0">
              <a:solidFill>
                <a:schemeClr val="accent5">
                  <a:lumMod val="50000"/>
                </a:schemeClr>
              </a:solidFill>
              <a:latin typeface="Calibri" panose="020F0502020204030204" pitchFamily="34" charset="0"/>
              <a:cs typeface="Calibri" panose="020F0502020204030204" pitchFamily="34" charset="0"/>
            </a:endParaRPr>
          </a:p>
          <a:p>
            <a:pPr marL="285750" indent="504000" algn="just">
              <a:spcBef>
                <a:spcPts val="1200"/>
              </a:spcBef>
              <a:buClr>
                <a:schemeClr val="accent5">
                  <a:lumMod val="50000"/>
                </a:schemeClr>
              </a:buClr>
              <a:buFont typeface="Arial" panose="020B0604020202020204" pitchFamily="34" charset="0"/>
              <a:buChar char="•"/>
            </a:pPr>
            <a:r>
              <a:rPr lang="ru-RU" altLang="ru-RU" b="1" dirty="0">
                <a:solidFill>
                  <a:schemeClr val="accent5">
                    <a:lumMod val="50000"/>
                  </a:schemeClr>
                </a:solidFill>
                <a:latin typeface="Calibri" panose="020F0502020204030204" pitchFamily="34" charset="0"/>
                <a:cs typeface="Calibri" panose="020F0502020204030204" pitchFamily="34" charset="0"/>
              </a:rPr>
              <a:t>Налоговым </a:t>
            </a:r>
            <a:r>
              <a:rPr lang="ru-RU" altLang="ru-RU" b="1" dirty="0" smtClean="0">
                <a:solidFill>
                  <a:schemeClr val="accent5">
                    <a:lumMod val="50000"/>
                  </a:schemeClr>
                </a:solidFill>
                <a:latin typeface="Calibri" panose="020F0502020204030204" pitchFamily="34" charset="0"/>
                <a:cs typeface="Calibri" panose="020F0502020204030204" pitchFamily="34" charset="0"/>
              </a:rPr>
              <a:t>агентом*</a:t>
            </a:r>
            <a:endParaRPr lang="ru-RU" altLang="ru-RU" b="1" dirty="0">
              <a:solidFill>
                <a:schemeClr val="accent5">
                  <a:lumMod val="50000"/>
                </a:schemeClr>
              </a:solidFill>
              <a:latin typeface="Calibri" panose="020F0502020204030204" pitchFamily="34" charset="0"/>
              <a:cs typeface="Calibri" panose="020F0502020204030204" pitchFamily="34" charset="0"/>
            </a:endParaRPr>
          </a:p>
          <a:p>
            <a:pPr algn="just">
              <a:spcBef>
                <a:spcPts val="1200"/>
              </a:spcBef>
              <a:buClr>
                <a:srgbClr val="C00000"/>
              </a:buClr>
              <a:buFont typeface="Georgia" panose="02040502050405020303" pitchFamily="18" charset="0"/>
              <a:buNone/>
            </a:pPr>
            <a:r>
              <a:rPr lang="ru-RU" altLang="ru-RU" dirty="0">
                <a:solidFill>
                  <a:schemeClr val="accent5">
                    <a:lumMod val="50000"/>
                  </a:schemeClr>
                </a:solidFill>
                <a:latin typeface="Calibri" panose="020F0502020204030204" pitchFamily="34" charset="0"/>
                <a:cs typeface="Calibri" panose="020F0502020204030204" pitchFamily="34" charset="0"/>
              </a:rPr>
              <a:t>     </a:t>
            </a:r>
            <a:r>
              <a:rPr lang="ru-RU" altLang="ru-RU" dirty="0" smtClean="0">
                <a:solidFill>
                  <a:schemeClr val="accent5">
                    <a:lumMod val="50000"/>
                  </a:schemeClr>
                </a:solidFill>
                <a:latin typeface="Calibri" panose="020F0502020204030204" pitchFamily="34" charset="0"/>
                <a:cs typeface="Calibri" panose="020F0502020204030204" pitchFamily="34" charset="0"/>
              </a:rPr>
              <a:t> Для НДФЛ </a:t>
            </a:r>
            <a:r>
              <a:rPr lang="ru-RU" altLang="ru-RU" dirty="0">
                <a:solidFill>
                  <a:schemeClr val="accent5">
                    <a:lumMod val="50000"/>
                  </a:schemeClr>
                </a:solidFill>
                <a:latin typeface="Calibri" panose="020F0502020204030204" pitchFamily="34" charset="0"/>
                <a:cs typeface="Calibri" panose="020F0502020204030204" pitchFamily="34" charset="0"/>
              </a:rPr>
              <a:t>по ставке 15% перечисляйте </a:t>
            </a:r>
            <a:r>
              <a:rPr lang="ru-RU" altLang="ru-RU" dirty="0" smtClean="0">
                <a:solidFill>
                  <a:schemeClr val="accent5">
                    <a:lumMod val="50000"/>
                  </a:schemeClr>
                </a:solidFill>
                <a:latin typeface="Calibri" panose="020F0502020204030204" pitchFamily="34" charset="0"/>
                <a:cs typeface="Calibri" panose="020F0502020204030204" pitchFamily="34" charset="0"/>
              </a:rPr>
              <a:t>отдельный КБК </a:t>
            </a:r>
            <a:r>
              <a:rPr lang="ru-RU" altLang="ru-RU" dirty="0">
                <a:solidFill>
                  <a:schemeClr val="accent5">
                    <a:lumMod val="50000"/>
                  </a:schemeClr>
                </a:solidFill>
                <a:latin typeface="Calibri" panose="020F0502020204030204" pitchFamily="34" charset="0"/>
                <a:cs typeface="Calibri" panose="020F0502020204030204" pitchFamily="34" charset="0"/>
              </a:rPr>
              <a:t>182 1 01 02080 01 1000 110 (Письмо ФНС России от 01.12.2020 </a:t>
            </a:r>
            <a:r>
              <a:rPr lang="ru-RU" altLang="ru-RU" dirty="0" smtClean="0">
                <a:solidFill>
                  <a:schemeClr val="accent5">
                    <a:lumMod val="50000"/>
                  </a:schemeClr>
                </a:solidFill>
                <a:latin typeface="Calibri" panose="020F0502020204030204" pitchFamily="34" charset="0"/>
                <a:cs typeface="Calibri" panose="020F0502020204030204" pitchFamily="34" charset="0"/>
              </a:rPr>
              <a:t>N БС-4-11/19702@)</a:t>
            </a:r>
          </a:p>
          <a:p>
            <a:pPr marL="285750" indent="504000" algn="just">
              <a:spcBef>
                <a:spcPts val="1200"/>
              </a:spcBef>
              <a:buClr>
                <a:schemeClr val="accent5">
                  <a:lumMod val="50000"/>
                </a:schemeClr>
              </a:buClr>
              <a:buFont typeface="Arial" panose="020B0604020202020204" pitchFamily="34" charset="0"/>
              <a:buChar char="•"/>
            </a:pPr>
            <a:r>
              <a:rPr lang="ru-RU" altLang="ru-RU" b="1" dirty="0" smtClean="0">
                <a:solidFill>
                  <a:schemeClr val="accent5">
                    <a:lumMod val="50000"/>
                  </a:schemeClr>
                </a:solidFill>
                <a:latin typeface="Calibri" panose="020F0502020204030204" pitchFamily="34" charset="0"/>
                <a:cs typeface="Calibri" panose="020F0502020204030204" pitchFamily="34" charset="0"/>
              </a:rPr>
              <a:t>Налогоплательщиком </a:t>
            </a:r>
            <a:r>
              <a:rPr lang="ru-RU" altLang="ru-RU" b="1" dirty="0">
                <a:solidFill>
                  <a:schemeClr val="accent5">
                    <a:lumMod val="50000"/>
                  </a:schemeClr>
                </a:solidFill>
                <a:latin typeface="Calibri" panose="020F0502020204030204" pitchFamily="34" charset="0"/>
                <a:cs typeface="Calibri" panose="020F0502020204030204" pitchFamily="34" charset="0"/>
              </a:rPr>
              <a:t>на основании декларации 3-НДФЛ (только если есть обязанность об уплате налога)(п.4.ст.226 НК РФ)</a:t>
            </a:r>
          </a:p>
          <a:p>
            <a:pPr marL="285750" indent="504000" algn="just">
              <a:spcBef>
                <a:spcPts val="1200"/>
              </a:spcBef>
              <a:buClr>
                <a:schemeClr val="accent5">
                  <a:lumMod val="50000"/>
                </a:schemeClr>
              </a:buClr>
              <a:buFont typeface="Arial" panose="020B0604020202020204" pitchFamily="34" charset="0"/>
              <a:buChar char="•"/>
            </a:pPr>
            <a:r>
              <a:rPr lang="ru-RU" altLang="ru-RU" b="1" dirty="0">
                <a:solidFill>
                  <a:schemeClr val="accent5">
                    <a:lumMod val="50000"/>
                  </a:schemeClr>
                </a:solidFill>
                <a:latin typeface="Calibri" panose="020F0502020204030204" pitchFamily="34" charset="0"/>
                <a:cs typeface="Calibri" panose="020F0502020204030204" pitchFamily="34" charset="0"/>
              </a:rPr>
              <a:t>Налоговым органом на основании уведомления (п.6.ст.228 НК РФ)</a:t>
            </a:r>
          </a:p>
          <a:p>
            <a:pPr marL="285750" indent="504000" algn="just">
              <a:buClr>
                <a:schemeClr val="accent5">
                  <a:lumMod val="50000"/>
                </a:schemeClr>
              </a:buClr>
              <a:buFont typeface="Arial" panose="020B0604020202020204" pitchFamily="34" charset="0"/>
              <a:buChar char="•"/>
            </a:pPr>
            <a:endParaRPr lang="ru-RU" altLang="ru-RU" b="1" dirty="0">
              <a:solidFill>
                <a:schemeClr val="accent5">
                  <a:lumMod val="50000"/>
                </a:schemeClr>
              </a:solidFill>
              <a:latin typeface="Calibri" panose="020F0502020204030204" pitchFamily="34" charset="0"/>
              <a:cs typeface="Calibri" panose="020F0502020204030204" pitchFamily="34" charset="0"/>
            </a:endParaRPr>
          </a:p>
          <a:p>
            <a:pPr indent="504000" algn="just">
              <a:buFont typeface="Georgia" panose="02040502050405020303" pitchFamily="18" charset="0"/>
              <a:buNone/>
            </a:pPr>
            <a:r>
              <a:rPr lang="ru-RU" altLang="ru-RU" b="1" dirty="0">
                <a:solidFill>
                  <a:schemeClr val="accent5">
                    <a:lumMod val="50000"/>
                  </a:schemeClr>
                </a:solidFill>
                <a:latin typeface="Calibri" panose="020F0502020204030204" pitchFamily="34" charset="0"/>
                <a:cs typeface="Calibri" panose="020F0502020204030204" pitchFamily="34" charset="0"/>
              </a:rPr>
              <a:t>*     </a:t>
            </a:r>
            <a:r>
              <a:rPr lang="ru-RU" altLang="ru-RU" dirty="0">
                <a:solidFill>
                  <a:schemeClr val="accent5">
                    <a:lumMod val="50000"/>
                  </a:schemeClr>
                </a:solidFill>
                <a:latin typeface="Calibri" panose="020F0502020204030204" pitchFamily="34" charset="0"/>
                <a:cs typeface="Calibri" panose="020F0502020204030204" pitchFamily="34" charset="0"/>
              </a:rPr>
              <a:t>В </a:t>
            </a:r>
            <a:r>
              <a:rPr lang="ru-RU" altLang="ru-RU" dirty="0" smtClean="0">
                <a:solidFill>
                  <a:schemeClr val="accent5">
                    <a:lumMod val="50000"/>
                  </a:schemeClr>
                </a:solidFill>
                <a:latin typeface="Calibri" panose="020F0502020204030204" pitchFamily="34" charset="0"/>
                <a:cs typeface="Calibri" panose="020F0502020204030204" pitchFamily="34" charset="0"/>
              </a:rPr>
              <a:t>2021, 2022, 2023 </a:t>
            </a:r>
            <a:r>
              <a:rPr lang="ru-RU" altLang="ru-RU" dirty="0">
                <a:solidFill>
                  <a:schemeClr val="accent5">
                    <a:lumMod val="50000"/>
                  </a:schemeClr>
                </a:solidFill>
                <a:latin typeface="Calibri" panose="020F0502020204030204" pitchFamily="34" charset="0"/>
                <a:cs typeface="Calibri" panose="020F0502020204030204" pitchFamily="34" charset="0"/>
              </a:rPr>
              <a:t>годах новая прогрессивная ставка НДФЛ </a:t>
            </a:r>
            <a:r>
              <a:rPr lang="ru-RU" altLang="ru-RU" dirty="0" smtClean="0">
                <a:solidFill>
                  <a:schemeClr val="accent5">
                    <a:lumMod val="50000"/>
                  </a:schemeClr>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применяется</a:t>
            </a:r>
            <a:r>
              <a:rPr lang="ru-RU" altLang="ru-RU" dirty="0" smtClean="0">
                <a:solidFill>
                  <a:schemeClr val="accent5">
                    <a:lumMod val="50000"/>
                  </a:schemeClr>
                </a:solidFill>
                <a:latin typeface="Calibri" panose="020F0502020204030204" pitchFamily="34" charset="0"/>
                <a:cs typeface="Calibri" panose="020F0502020204030204" pitchFamily="34" charset="0"/>
              </a:rPr>
              <a:t> </a:t>
            </a:r>
            <a:r>
              <a:rPr lang="ru-RU" altLang="ru-RU" dirty="0">
                <a:solidFill>
                  <a:schemeClr val="accent5">
                    <a:lumMod val="50000"/>
                  </a:schemeClr>
                </a:solidFill>
                <a:latin typeface="Calibri" panose="020F0502020204030204" pitchFamily="34" charset="0"/>
                <a:cs typeface="Calibri" panose="020F0502020204030204" pitchFamily="34" charset="0"/>
              </a:rPr>
              <a:t>к каждой налоговой базе отдельно </a:t>
            </a:r>
            <a:r>
              <a:rPr lang="ru-RU" altLang="ru-RU" i="1" dirty="0">
                <a:solidFill>
                  <a:schemeClr val="accent5">
                    <a:lumMod val="50000"/>
                  </a:schemeClr>
                </a:solidFill>
                <a:latin typeface="Calibri" panose="020F0502020204030204" pitchFamily="34" charset="0"/>
                <a:cs typeface="Calibri" panose="020F0502020204030204" pitchFamily="34" charset="0"/>
              </a:rPr>
              <a:t>(п.3.ст.2 Федерального закона  372-фз от 23.11.2020 года).</a:t>
            </a:r>
            <a:endParaRPr lang="ru-RU" altLang="ru-RU" i="1" dirty="0">
              <a:solidFill>
                <a:schemeClr val="accent5">
                  <a:lumMod val="50000"/>
                </a:schemeClr>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2195736" y="555526"/>
            <a:ext cx="4651979" cy="461665"/>
          </a:xfrm>
          <a:prstGeom prst="rect">
            <a:avLst/>
          </a:prstGeom>
          <a:noFill/>
          <a:ln w="9525">
            <a:noFill/>
            <a:miter lim="800000"/>
            <a:headEnd/>
            <a:tailEnd/>
          </a:ln>
        </p:spPr>
        <p:txBody>
          <a:bodyPr wrap="none" anchor="ctr">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Прогрессивная ставка НДФЛ 15 %</a:t>
            </a:r>
          </a:p>
        </p:txBody>
      </p:sp>
      <p:sp>
        <p:nvSpPr>
          <p:cNvPr id="2" name="Прямоугольник 1">
            <a:extLst>
              <a:ext uri="{FF2B5EF4-FFF2-40B4-BE49-F238E27FC236}">
                <a16:creationId xmlns="" xmlns:a16="http://schemas.microsoft.com/office/drawing/2014/main" id="{A4B78102-30E8-4074-940E-0E40CC1F311D}"/>
              </a:ext>
            </a:extLst>
          </p:cNvPr>
          <p:cNvSpPr/>
          <p:nvPr/>
        </p:nvSpPr>
        <p:spPr>
          <a:xfrm>
            <a:off x="683568" y="1635646"/>
            <a:ext cx="7776864" cy="1846659"/>
          </a:xfrm>
          <a:prstGeom prst="rect">
            <a:avLst/>
          </a:prstGeom>
        </p:spPr>
        <p:txBody>
          <a:bodyPr wrap="square">
            <a:spAutoFit/>
          </a:bodyPr>
          <a:lstStyle/>
          <a:p>
            <a:pPr>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Пример</a:t>
            </a:r>
          </a:p>
          <a:p>
            <a:pPr algn="just">
              <a:buClr>
                <a:srgbClr val="C00000"/>
              </a:buClr>
              <a:buFont typeface="Arial" panose="020B0604020202020204" pitchFamily="34" charset="0"/>
              <a:buChar char="•"/>
            </a:pPr>
            <a:endParaRPr lang="ru-RU" altLang="ru-RU" sz="2000" dirty="0">
              <a:solidFill>
                <a:schemeClr val="accent5">
                  <a:lumMod val="50000"/>
                </a:schemeClr>
              </a:solidFill>
              <a:latin typeface="Calibri" panose="020F0502020204030204" pitchFamily="34" charset="0"/>
              <a:cs typeface="Calibri" panose="020F0502020204030204" pitchFamily="34" charset="0"/>
            </a:endParaRPr>
          </a:p>
          <a:p>
            <a:pPr algn="just">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       </a:t>
            </a:r>
            <a:r>
              <a:rPr lang="ru-RU" altLang="ru-RU" dirty="0">
                <a:solidFill>
                  <a:schemeClr val="accent5">
                    <a:lumMod val="50000"/>
                  </a:schemeClr>
                </a:solidFill>
                <a:latin typeface="Calibri" panose="020F0502020204030204" pitchFamily="34" charset="0"/>
                <a:cs typeface="Calibri" panose="020F0502020204030204" pitchFamily="34" charset="0"/>
              </a:rPr>
              <a:t>При выплате работнику зарплаты (в 2021 и 2022гг) 4 млн. руб. и дивидендов 1,5 млн. руб. считайте НДФЛ по 13% отдельно с зарплаты - 520 000 руб. (4 млн. руб. x 13%), отдельно с дивидендов - 195 000 руб. (1,5 млн. руб. x 13%). Неважно, что суммарно доходы больше 5 млн. руб.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67544" y="483518"/>
            <a:ext cx="7200800" cy="715577"/>
          </a:xfrm>
          <a:prstGeom prst="rect">
            <a:avLst/>
          </a:prstGeom>
        </p:spPr>
        <p:txBody>
          <a:bodyPr wrap="square" lIns="91437" tIns="45719" rIns="91437" bIns="45719">
            <a:spAutoFit/>
          </a:bodyPr>
          <a:lstStyle/>
          <a:p>
            <a:pPr algn="ctr"/>
            <a:r>
              <a:rPr lang="ru-RU" sz="2000" b="1" dirty="0" smtClean="0">
                <a:solidFill>
                  <a:schemeClr val="tx2">
                    <a:lumMod val="75000"/>
                  </a:schemeClr>
                </a:solidFill>
                <a:latin typeface="Calibri" pitchFamily="34" charset="0"/>
              </a:rPr>
              <a:t>Применение повышенной ставки разными налоговыми агентами </a:t>
            </a:r>
          </a:p>
        </p:txBody>
      </p:sp>
      <p:pic>
        <p:nvPicPr>
          <p:cNvPr id="1026" name="Picture 2"/>
          <p:cNvPicPr>
            <a:picLocks noChangeAspect="1" noChangeArrowheads="1"/>
          </p:cNvPicPr>
          <p:nvPr/>
        </p:nvPicPr>
        <p:blipFill>
          <a:blip r:embed="rId3" cstate="print"/>
          <a:srcRect/>
          <a:stretch>
            <a:fillRect/>
          </a:stretch>
        </p:blipFill>
        <p:spPr bwMode="auto">
          <a:xfrm>
            <a:off x="251520" y="1779662"/>
            <a:ext cx="8143932" cy="1905000"/>
          </a:xfrm>
          <a:prstGeom prst="rect">
            <a:avLst/>
          </a:prstGeom>
          <a:noFill/>
          <a:ln w="9525">
            <a:noFill/>
            <a:miter lim="800000"/>
            <a:headEnd/>
            <a:tailEnd/>
          </a:ln>
          <a:effectLst/>
        </p:spPr>
      </p:pic>
      <p:sp>
        <p:nvSpPr>
          <p:cNvPr id="19" name="Прямоугольник 18"/>
          <p:cNvSpPr/>
          <p:nvPr/>
        </p:nvSpPr>
        <p:spPr>
          <a:xfrm>
            <a:off x="539552" y="1275606"/>
            <a:ext cx="5816897" cy="328703"/>
          </a:xfrm>
          <a:prstGeom prst="rect">
            <a:avLst/>
          </a:prstGeom>
        </p:spPr>
        <p:txBody>
          <a:bodyPr wrap="none" lIns="51205" tIns="25602" rIns="51205" bIns="25602">
            <a:spAutoFit/>
          </a:bodyPr>
          <a:lstStyle/>
          <a:p>
            <a:r>
              <a:rPr lang="ru-RU" b="1" dirty="0" smtClean="0">
                <a:latin typeface="Calibri" pitchFamily="34" charset="0"/>
              </a:rPr>
              <a:t>Письмо Минфина России от 11.06.2021 N 03-04-05/46440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39552" y="339502"/>
            <a:ext cx="7200800" cy="715577"/>
          </a:xfrm>
          <a:prstGeom prst="rect">
            <a:avLst/>
          </a:prstGeom>
        </p:spPr>
        <p:txBody>
          <a:bodyPr wrap="square" lIns="91437" tIns="45719" rIns="91437" bIns="45719">
            <a:spAutoFit/>
          </a:bodyPr>
          <a:lstStyle/>
          <a:p>
            <a:pPr algn="ctr"/>
            <a:r>
              <a:rPr lang="ru-RU" sz="2000" b="1" dirty="0" smtClean="0">
                <a:solidFill>
                  <a:schemeClr val="tx2">
                    <a:lumMod val="75000"/>
                  </a:schemeClr>
                </a:solidFill>
                <a:latin typeface="Calibri" pitchFamily="34" charset="0"/>
              </a:rPr>
              <a:t>Применение повышенной ставки разными налоговыми агентами </a:t>
            </a:r>
          </a:p>
        </p:txBody>
      </p:sp>
      <p:sp>
        <p:nvSpPr>
          <p:cNvPr id="19" name="Прямоугольник 18"/>
          <p:cNvSpPr/>
          <p:nvPr/>
        </p:nvSpPr>
        <p:spPr>
          <a:xfrm>
            <a:off x="467544" y="1059582"/>
            <a:ext cx="5816897" cy="328703"/>
          </a:xfrm>
          <a:prstGeom prst="rect">
            <a:avLst/>
          </a:prstGeom>
        </p:spPr>
        <p:txBody>
          <a:bodyPr wrap="none" lIns="51205" tIns="25602" rIns="51205" bIns="25602">
            <a:spAutoFit/>
          </a:bodyPr>
          <a:lstStyle/>
          <a:p>
            <a:r>
              <a:rPr lang="ru-RU" b="1" dirty="0" smtClean="0">
                <a:latin typeface="Calibri" pitchFamily="34" charset="0"/>
              </a:rPr>
              <a:t>Письмо Минфина России от 18.08.2022 N 03-04-06/80844</a:t>
            </a:r>
          </a:p>
        </p:txBody>
      </p:sp>
      <p:sp>
        <p:nvSpPr>
          <p:cNvPr id="147457" name="Rectangle 1"/>
          <p:cNvSpPr>
            <a:spLocks noChangeArrowheads="1"/>
          </p:cNvSpPr>
          <p:nvPr/>
        </p:nvSpPr>
        <p:spPr bwMode="auto">
          <a:xfrm>
            <a:off x="352337" y="1548851"/>
            <a:ext cx="7644468" cy="308546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57175" defTabSz="685800"/>
            <a:r>
              <a:rPr kumimoji="0" lang="ru-RU" sz="1400" b="0" i="0" u="none" strike="noStrike" cap="none" normalizeH="0" baseline="0" dirty="0" smtClean="0">
                <a:ln>
                  <a:noFill/>
                </a:ln>
                <a:solidFill>
                  <a:schemeClr val="tx2">
                    <a:lumMod val="75000"/>
                  </a:schemeClr>
                </a:solidFill>
                <a:effectLst/>
                <a:latin typeface="Calibri" pitchFamily="34" charset="0"/>
                <a:ea typeface="Calibri" pitchFamily="34" charset="0"/>
                <a:cs typeface="Arial" pitchFamily="34" charset="0"/>
              </a:rPr>
              <a:t>…согласно положениям </a:t>
            </a:r>
            <a:r>
              <a:rPr kumimoji="0" lang="ru-RU" sz="1400" b="0" i="0" u="none" strike="noStrike" cap="none" normalizeH="0" baseline="0" dirty="0" smtClean="0">
                <a:ln>
                  <a:noFill/>
                </a:ln>
                <a:solidFill>
                  <a:schemeClr val="tx2">
                    <a:lumMod val="75000"/>
                  </a:schemeClr>
                </a:solidFill>
                <a:effectLst/>
                <a:latin typeface="Calibri" pitchFamily="34" charset="0"/>
                <a:ea typeface="Calibri" pitchFamily="34" charset="0"/>
                <a:cs typeface="Arial" pitchFamily="34" charset="0"/>
                <a:hlinkClick r:id="rId3"/>
              </a:rPr>
              <a:t>пункта 3.5 статьи 55</a:t>
            </a:r>
            <a:r>
              <a:rPr kumimoji="0" lang="ru-RU" sz="1400" b="0" i="0" u="none" strike="noStrike" cap="none" normalizeH="0" baseline="0" dirty="0" smtClean="0">
                <a:ln>
                  <a:noFill/>
                </a:ln>
                <a:solidFill>
                  <a:schemeClr val="tx2">
                    <a:lumMod val="75000"/>
                  </a:schemeClr>
                </a:solidFill>
                <a:effectLst/>
                <a:latin typeface="Calibri" pitchFamily="34" charset="0"/>
                <a:ea typeface="Calibri" pitchFamily="34" charset="0"/>
                <a:cs typeface="Arial" pitchFamily="34" charset="0"/>
              </a:rPr>
              <a:t> Кодекса при прекращении организации путем реорганизации последним налоговым периодом для такой организации является период времени с начала календарного года до дня государственной регистрации прекращения организации в результате реорганизации.</a:t>
            </a:r>
            <a:endParaRPr kumimoji="0" lang="ru-RU" sz="1400" b="0" i="0" u="none" strike="noStrike" cap="none" normalizeH="0" baseline="0" dirty="0" smtClean="0">
              <a:ln>
                <a:noFill/>
              </a:ln>
              <a:solidFill>
                <a:schemeClr val="tx2">
                  <a:lumMod val="75000"/>
                </a:schemeClr>
              </a:solidFill>
              <a:effectLst/>
              <a:latin typeface="Calibri" pitchFamily="34" charset="0"/>
              <a:cs typeface="Arial" pitchFamily="34" charset="0"/>
            </a:endParaRPr>
          </a:p>
          <a:p>
            <a:pPr indent="257175" defTabSz="685800" eaLnBrk="0" hangingPunct="0"/>
            <a:r>
              <a:rPr kumimoji="0" lang="ru-RU" sz="1400" b="0" i="0" u="none" strike="noStrike" cap="none" normalizeH="0" baseline="0" dirty="0" smtClean="0">
                <a:ln>
                  <a:noFill/>
                </a:ln>
                <a:solidFill>
                  <a:schemeClr val="tx2">
                    <a:lumMod val="75000"/>
                  </a:schemeClr>
                </a:solidFill>
                <a:effectLst/>
                <a:latin typeface="Calibri" pitchFamily="34" charset="0"/>
                <a:ea typeface="Calibri" pitchFamily="34" charset="0"/>
                <a:cs typeface="Arial" pitchFamily="34" charset="0"/>
              </a:rPr>
              <a:t>Соответственно, в отношении доходов, выплаченных до дня государственной регистрации прекращения организации при ее присоединении к реорганизуемой организации, обязанности по исчислению, удержанию и перечислению налога на доходы физических лиц возлагались на такую присоединяемую организацию. После государственной регистрации прекращения указанной организации данные обязанности исполняются реорганизованной организацией (</a:t>
            </a:r>
            <a:r>
              <a:rPr kumimoji="0" lang="ru-RU" sz="1400" b="0" i="0" u="none" strike="noStrike" cap="none" normalizeH="0" baseline="0" dirty="0" smtClean="0">
                <a:ln>
                  <a:noFill/>
                </a:ln>
                <a:solidFill>
                  <a:schemeClr val="tx2">
                    <a:lumMod val="75000"/>
                  </a:schemeClr>
                </a:solidFill>
                <a:effectLst/>
                <a:latin typeface="Calibri" pitchFamily="34" charset="0"/>
                <a:ea typeface="Calibri" pitchFamily="34" charset="0"/>
                <a:cs typeface="Arial" pitchFamily="34" charset="0"/>
                <a:hlinkClick r:id="rId4"/>
              </a:rPr>
              <a:t>статья 50</a:t>
            </a:r>
            <a:r>
              <a:rPr kumimoji="0" lang="ru-RU" sz="1400" b="0" i="0" u="none" strike="noStrike" cap="none" normalizeH="0" baseline="0" dirty="0" smtClean="0">
                <a:ln>
                  <a:noFill/>
                </a:ln>
                <a:solidFill>
                  <a:schemeClr val="tx2">
                    <a:lumMod val="75000"/>
                  </a:schemeClr>
                </a:solidFill>
                <a:effectLst/>
                <a:latin typeface="Calibri" pitchFamily="34" charset="0"/>
                <a:ea typeface="Calibri" pitchFamily="34" charset="0"/>
                <a:cs typeface="Arial" pitchFamily="34" charset="0"/>
              </a:rPr>
              <a:t> Кодекса).</a:t>
            </a:r>
            <a:endParaRPr kumimoji="0" lang="ru-RU" sz="1400" b="0" i="0" u="none" strike="noStrike" cap="none" normalizeH="0" baseline="0" dirty="0" smtClean="0">
              <a:ln>
                <a:noFill/>
              </a:ln>
              <a:solidFill>
                <a:schemeClr val="tx2">
                  <a:lumMod val="75000"/>
                </a:schemeClr>
              </a:solidFill>
              <a:effectLst/>
              <a:latin typeface="Calibri" pitchFamily="34" charset="0"/>
              <a:cs typeface="Arial" pitchFamily="34" charset="0"/>
            </a:endParaRPr>
          </a:p>
          <a:p>
            <a:pPr indent="257175" defTabSz="685800" eaLnBrk="0" hangingPunct="0"/>
            <a:r>
              <a:rPr kumimoji="0" lang="ru-RU" sz="1400" b="0" i="0" u="none" strike="noStrike" cap="none" normalizeH="0" baseline="0" dirty="0" smtClean="0">
                <a:ln>
                  <a:noFill/>
                </a:ln>
                <a:solidFill>
                  <a:schemeClr val="tx2">
                    <a:lumMod val="75000"/>
                  </a:schemeClr>
                </a:solidFill>
                <a:effectLst/>
                <a:latin typeface="Calibri" pitchFamily="34" charset="0"/>
                <a:ea typeface="Calibri" pitchFamily="34" charset="0"/>
                <a:cs typeface="Arial" pitchFamily="34" charset="0"/>
              </a:rPr>
              <a:t>С учетам изложенного полагаем, что доходы физического лица, полученные им от присоединяемой организации, организацией-правопреемником не учитываются при исчислении налога в целях </a:t>
            </a:r>
            <a:r>
              <a:rPr kumimoji="0" lang="ru-RU" sz="1400" b="0" i="0" u="none" strike="noStrike" cap="none" normalizeH="0" baseline="0" dirty="0" smtClean="0">
                <a:ln>
                  <a:noFill/>
                </a:ln>
                <a:solidFill>
                  <a:schemeClr val="tx2">
                    <a:lumMod val="75000"/>
                  </a:schemeClr>
                </a:solidFill>
                <a:effectLst/>
                <a:latin typeface="Calibri" pitchFamily="34" charset="0"/>
                <a:ea typeface="Calibri" pitchFamily="34" charset="0"/>
                <a:cs typeface="Arial" pitchFamily="34" charset="0"/>
                <a:hlinkClick r:id="rId5"/>
              </a:rPr>
              <a:t>статьи 224</a:t>
            </a:r>
            <a:r>
              <a:rPr kumimoji="0" lang="ru-RU" sz="1400" b="0" i="0" u="none" strike="noStrike" cap="none" normalizeH="0" baseline="0" dirty="0" smtClean="0">
                <a:ln>
                  <a:noFill/>
                </a:ln>
                <a:solidFill>
                  <a:schemeClr val="tx2">
                    <a:lumMod val="75000"/>
                  </a:schemeClr>
                </a:solidFill>
                <a:effectLst/>
                <a:latin typeface="Calibri" pitchFamily="34" charset="0"/>
                <a:ea typeface="Calibri" pitchFamily="34" charset="0"/>
                <a:cs typeface="Arial" pitchFamily="34" charset="0"/>
              </a:rPr>
              <a:t> Кодекса.</a:t>
            </a:r>
            <a:endParaRPr kumimoji="0" lang="ru-RU" sz="1400" b="0" i="0" u="none" strike="noStrike" cap="none" normalizeH="0" baseline="0" dirty="0" smtClean="0">
              <a:ln>
                <a:noFill/>
              </a:ln>
              <a:solidFill>
                <a:schemeClr val="tx2">
                  <a:lumMod val="75000"/>
                </a:schemeClr>
              </a:solidFill>
              <a:effectLst/>
              <a:latin typeface="Calibri" pitchFamily="34" charset="0"/>
              <a:cs typeface="Arial" pitchFamily="34" charset="0"/>
            </a:endParaRPr>
          </a:p>
          <a:p>
            <a:pPr indent="257175" defTabSz="685800" eaLnBrk="0" hangingPunct="0"/>
            <a:endParaRPr lang="ru-RU" sz="1400" dirty="0" smtClean="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813" y="340566"/>
            <a:ext cx="7024744" cy="857250"/>
          </a:xfrm>
        </p:spPr>
        <p:txBody>
          <a:bodyPr>
            <a:normAutofit/>
          </a:bodyPr>
          <a:lstStyle/>
          <a:p>
            <a:r>
              <a:rPr sz="2000" b="1" dirty="0" err="1">
                <a:solidFill>
                  <a:schemeClr val="tx2">
                    <a:lumMod val="75000"/>
                  </a:schemeClr>
                </a:solidFill>
                <a:latin typeface="Calibri" pitchFamily="34" charset="0"/>
              </a:rPr>
              <a:t>Учет</a:t>
            </a:r>
            <a:r>
              <a:rPr sz="2000" b="1" dirty="0">
                <a:solidFill>
                  <a:schemeClr val="tx2">
                    <a:lumMod val="75000"/>
                  </a:schemeClr>
                </a:solidFill>
                <a:latin typeface="Calibri" pitchFamily="34" charset="0"/>
              </a:rPr>
              <a:t> </a:t>
            </a:r>
            <a:r>
              <a:rPr sz="2000" b="1" dirty="0" err="1">
                <a:solidFill>
                  <a:schemeClr val="tx2">
                    <a:lumMod val="75000"/>
                  </a:schemeClr>
                </a:solidFill>
                <a:latin typeface="Calibri" pitchFamily="34" charset="0"/>
              </a:rPr>
              <a:t>доходов</a:t>
            </a:r>
            <a:r>
              <a:rPr sz="2000" b="1" dirty="0">
                <a:solidFill>
                  <a:schemeClr val="tx2">
                    <a:lumMod val="75000"/>
                  </a:schemeClr>
                </a:solidFill>
                <a:latin typeface="Calibri" pitchFamily="34" charset="0"/>
              </a:rPr>
              <a:t> </a:t>
            </a:r>
            <a:r>
              <a:rPr sz="2000" b="1" dirty="0" err="1">
                <a:solidFill>
                  <a:schemeClr val="tx2">
                    <a:lumMod val="75000"/>
                  </a:schemeClr>
                </a:solidFill>
                <a:latin typeface="Calibri" pitchFamily="34" charset="0"/>
              </a:rPr>
              <a:t>при</a:t>
            </a:r>
            <a:r>
              <a:rPr sz="2000" b="1" dirty="0">
                <a:solidFill>
                  <a:schemeClr val="tx2">
                    <a:lumMod val="75000"/>
                  </a:schemeClr>
                </a:solidFill>
                <a:latin typeface="Calibri" pitchFamily="34" charset="0"/>
              </a:rPr>
              <a:t> </a:t>
            </a:r>
            <a:r>
              <a:rPr sz="2000" b="1" dirty="0" err="1">
                <a:solidFill>
                  <a:schemeClr val="tx2">
                    <a:lumMod val="75000"/>
                  </a:schemeClr>
                </a:solidFill>
                <a:latin typeface="Calibri" pitchFamily="34" charset="0"/>
              </a:rPr>
              <a:t>реорганизации</a:t>
            </a:r>
            <a:r>
              <a:rPr sz="2000" b="1" dirty="0">
                <a:solidFill>
                  <a:schemeClr val="tx2">
                    <a:lumMod val="75000"/>
                  </a:schemeClr>
                </a:solidFill>
                <a:latin typeface="Calibri" pitchFamily="34" charset="0"/>
              </a:rPr>
              <a:t> </a:t>
            </a:r>
            <a:r>
              <a:rPr sz="2000" b="1" dirty="0" err="1">
                <a:solidFill>
                  <a:schemeClr val="tx2">
                    <a:lumMod val="75000"/>
                  </a:schemeClr>
                </a:solidFill>
                <a:latin typeface="Calibri" pitchFamily="34" charset="0"/>
              </a:rPr>
              <a:t>для</a:t>
            </a:r>
            <a:r>
              <a:rPr sz="2000" b="1" dirty="0">
                <a:solidFill>
                  <a:schemeClr val="tx2">
                    <a:lumMod val="75000"/>
                  </a:schemeClr>
                </a:solidFill>
                <a:latin typeface="Calibri" pitchFamily="34" charset="0"/>
              </a:rPr>
              <a:t> </a:t>
            </a:r>
            <a:r>
              <a:rPr sz="2000" b="1" dirty="0" err="1">
                <a:solidFill>
                  <a:schemeClr val="tx2">
                    <a:lumMod val="75000"/>
                  </a:schemeClr>
                </a:solidFill>
                <a:latin typeface="Calibri" pitchFamily="34" charset="0"/>
              </a:rPr>
              <a:t>определения</a:t>
            </a:r>
            <a:r>
              <a:rPr sz="2000" b="1" dirty="0">
                <a:solidFill>
                  <a:schemeClr val="tx2">
                    <a:lumMod val="75000"/>
                  </a:schemeClr>
                </a:solidFill>
                <a:latin typeface="Calibri" pitchFamily="34" charset="0"/>
              </a:rPr>
              <a:t> </a:t>
            </a:r>
            <a:r>
              <a:rPr sz="2000" b="1" dirty="0" err="1">
                <a:solidFill>
                  <a:schemeClr val="tx2">
                    <a:lumMod val="75000"/>
                  </a:schemeClr>
                </a:solidFill>
                <a:latin typeface="Calibri" pitchFamily="34" charset="0"/>
              </a:rPr>
              <a:t>ставки</a:t>
            </a:r>
            <a:r>
              <a:rPr sz="2000" b="1" dirty="0">
                <a:solidFill>
                  <a:schemeClr val="tx2">
                    <a:lumMod val="75000"/>
                  </a:schemeClr>
                </a:solidFill>
                <a:latin typeface="Calibri" pitchFamily="34" charset="0"/>
              </a:rPr>
              <a:t> НДФЛ</a:t>
            </a:r>
          </a:p>
        </p:txBody>
      </p:sp>
      <p:sp>
        <p:nvSpPr>
          <p:cNvPr id="4" name="Прямоугольник 3"/>
          <p:cNvSpPr/>
          <p:nvPr/>
        </p:nvSpPr>
        <p:spPr>
          <a:xfrm>
            <a:off x="539552" y="1275606"/>
            <a:ext cx="4906982" cy="300080"/>
          </a:xfrm>
          <a:prstGeom prst="rect">
            <a:avLst/>
          </a:prstGeom>
        </p:spPr>
        <p:txBody>
          <a:bodyPr wrap="none" lIns="68579" tIns="34289" rIns="68579" bIns="34289">
            <a:spAutoFit/>
          </a:bodyPr>
          <a:lstStyle/>
          <a:p>
            <a:r>
              <a:rPr lang="ru-RU" sz="1500" b="1" dirty="0" smtClean="0">
                <a:latin typeface="Calibri" pitchFamily="34" charset="0"/>
              </a:rPr>
              <a:t>Письмо Минфина России от 10.03.2022 N 03-04-06/17269</a:t>
            </a:r>
          </a:p>
        </p:txBody>
      </p:sp>
      <p:pic>
        <p:nvPicPr>
          <p:cNvPr id="33793" name="Picture 1"/>
          <p:cNvPicPr>
            <a:picLocks noChangeAspect="1" noChangeArrowheads="1"/>
          </p:cNvPicPr>
          <p:nvPr/>
        </p:nvPicPr>
        <p:blipFill>
          <a:blip r:embed="rId2" cstate="print"/>
          <a:srcRect/>
          <a:stretch>
            <a:fillRect/>
          </a:stretch>
        </p:blipFill>
        <p:spPr bwMode="auto">
          <a:xfrm>
            <a:off x="395536" y="1779662"/>
            <a:ext cx="7422939" cy="26080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8F41F-0E40-4512-A453-272F7ADF2DD5}"/>
              </a:ext>
            </a:extLst>
          </p:cNvPr>
          <p:cNvSpPr>
            <a:spLocks noGrp="1"/>
          </p:cNvSpPr>
          <p:nvPr>
            <p:ph type="title"/>
          </p:nvPr>
        </p:nvSpPr>
        <p:spPr>
          <a:xfrm>
            <a:off x="440432" y="120252"/>
            <a:ext cx="8229600" cy="857250"/>
          </a:xfrm>
        </p:spPr>
        <p:txBody>
          <a:bodyPr>
            <a:normAutofit/>
          </a:bodyPr>
          <a:lstStyle/>
          <a:p>
            <a:pPr marL="0" indent="0">
              <a:defRPr/>
            </a:pPr>
            <a:r>
              <a:rPr lang="ru-RU" sz="2400" b="1" dirty="0">
                <a:solidFill>
                  <a:schemeClr val="accent5">
                    <a:lumMod val="50000"/>
                  </a:schemeClr>
                </a:solidFill>
                <a:latin typeface="Calibri" panose="020F0502020204030204" pitchFamily="34" charset="0"/>
                <a:cs typeface="Calibri" panose="020F0502020204030204" pitchFamily="34" charset="0"/>
              </a:rPr>
              <a:t>Налоговая база </a:t>
            </a:r>
            <a:br>
              <a:rPr lang="ru-RU" sz="2400" b="1" dirty="0">
                <a:solidFill>
                  <a:schemeClr val="accent5">
                    <a:lumMod val="50000"/>
                  </a:schemeClr>
                </a:solidFill>
                <a:latin typeface="Calibri" panose="020F0502020204030204" pitchFamily="34" charset="0"/>
                <a:cs typeface="Calibri" panose="020F0502020204030204" pitchFamily="34" charset="0"/>
              </a:rPr>
            </a:br>
            <a:r>
              <a:rPr lang="ru-RU" sz="2400" b="1" dirty="0">
                <a:solidFill>
                  <a:schemeClr val="accent5">
                    <a:lumMod val="50000"/>
                  </a:schemeClr>
                </a:solidFill>
                <a:latin typeface="Calibri" panose="020F0502020204030204" pitchFamily="34" charset="0"/>
                <a:cs typeface="Calibri" panose="020F0502020204030204" pitchFamily="34" charset="0"/>
              </a:rPr>
              <a:t>(общие вопросы ст. 210 НК РФ)</a:t>
            </a:r>
            <a:endParaRPr lang="ru-RU" sz="2400" dirty="0"/>
          </a:p>
        </p:txBody>
      </p:sp>
      <p:sp>
        <p:nvSpPr>
          <p:cNvPr id="3" name="Объект 2">
            <a:extLst>
              <a:ext uri="{FF2B5EF4-FFF2-40B4-BE49-F238E27FC236}">
                <a16:creationId xmlns="" xmlns:a16="http://schemas.microsoft.com/office/drawing/2014/main" id="{9C2EA949-2992-4AB1-80B7-F995A6A520BD}"/>
              </a:ext>
            </a:extLst>
          </p:cNvPr>
          <p:cNvSpPr>
            <a:spLocks noGrp="1"/>
          </p:cNvSpPr>
          <p:nvPr>
            <p:ph idx="1"/>
          </p:nvPr>
        </p:nvSpPr>
        <p:spPr>
          <a:xfrm>
            <a:off x="562815" y="1526993"/>
            <a:ext cx="2962672" cy="3394472"/>
          </a:xfrm>
        </p:spPr>
        <p:txBody>
          <a:bodyPr/>
          <a:lstStyle/>
          <a:p>
            <a:pPr marL="44450" indent="0" algn="ctr">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Ставка 13% </a:t>
            </a:r>
          </a:p>
          <a:p>
            <a:pPr marL="44450" indent="0" algn="ctr">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 п.1.ст.224 НК РФ)</a:t>
            </a:r>
          </a:p>
          <a:p>
            <a:pPr marL="44450" indent="0">
              <a:buFont typeface="Georgia" panose="02040502050405020303" pitchFamily="18" charset="0"/>
              <a:buNone/>
            </a:pPr>
            <a:endParaRPr lang="ru-RU" altLang="ru-RU" sz="2000" dirty="0">
              <a:solidFill>
                <a:schemeClr val="accent5">
                  <a:lumMod val="50000"/>
                </a:schemeClr>
              </a:solidFill>
              <a:latin typeface="Calibri" panose="020F0502020204030204" pitchFamily="34" charset="0"/>
              <a:cs typeface="Calibri" panose="020F0502020204030204" pitchFamily="34" charset="0"/>
            </a:endParaRPr>
          </a:p>
          <a:p>
            <a:pPr marL="44450" indent="0" algn="ctr">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ДОХОДЫ – НАЛОГОВЫЕ ВЫЧЕТЫ </a:t>
            </a:r>
          </a:p>
          <a:p>
            <a:endParaRPr lang="ru-RU" dirty="0"/>
          </a:p>
        </p:txBody>
      </p:sp>
      <p:sp>
        <p:nvSpPr>
          <p:cNvPr id="4" name="Прямоугольник 3">
            <a:extLst>
              <a:ext uri="{FF2B5EF4-FFF2-40B4-BE49-F238E27FC236}">
                <a16:creationId xmlns="" xmlns:a16="http://schemas.microsoft.com/office/drawing/2014/main" id="{A2D35C9F-3CFB-44ED-A708-488FF6881F7E}"/>
              </a:ext>
            </a:extLst>
          </p:cNvPr>
          <p:cNvSpPr/>
          <p:nvPr/>
        </p:nvSpPr>
        <p:spPr>
          <a:xfrm>
            <a:off x="5165812" y="1526993"/>
            <a:ext cx="3384376" cy="1631216"/>
          </a:xfrm>
          <a:prstGeom prst="rect">
            <a:avLst/>
          </a:prstGeom>
        </p:spPr>
        <p:txBody>
          <a:bodyPr wrap="square">
            <a:spAutoFit/>
          </a:bodyPr>
          <a:lstStyle/>
          <a:p>
            <a:pPr marL="44450" indent="0" algn="ctr">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Иные ставки </a:t>
            </a:r>
          </a:p>
          <a:p>
            <a:pPr marL="44450" indent="0" algn="ctr">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 п.2-п.6.ст.224 НК РФ)</a:t>
            </a:r>
          </a:p>
          <a:p>
            <a:pPr marL="44450" indent="0">
              <a:buFont typeface="Georgia" panose="02040502050405020303" pitchFamily="18" charset="0"/>
              <a:buNone/>
            </a:pPr>
            <a:endParaRPr lang="ru-RU" altLang="ru-RU" sz="2000" b="1" dirty="0" smtClean="0">
              <a:solidFill>
                <a:schemeClr val="accent5">
                  <a:lumMod val="50000"/>
                </a:schemeClr>
              </a:solidFill>
              <a:latin typeface="Calibri" panose="020F0502020204030204" pitchFamily="34" charset="0"/>
              <a:cs typeface="Calibri" panose="020F0502020204030204" pitchFamily="34" charset="0"/>
            </a:endParaRPr>
          </a:p>
          <a:p>
            <a:pPr marL="44450" indent="0">
              <a:buFont typeface="Georgia" panose="02040502050405020303" pitchFamily="18" charset="0"/>
              <a:buNone/>
            </a:pPr>
            <a:endParaRPr lang="ru-RU" altLang="ru-RU" sz="2000" b="1" dirty="0">
              <a:solidFill>
                <a:schemeClr val="accent5">
                  <a:lumMod val="50000"/>
                </a:schemeClr>
              </a:solidFill>
              <a:latin typeface="Calibri" panose="020F0502020204030204" pitchFamily="34" charset="0"/>
              <a:cs typeface="Calibri" panose="020F0502020204030204" pitchFamily="34" charset="0"/>
            </a:endParaRPr>
          </a:p>
          <a:p>
            <a:pPr marL="44450" indent="0" algn="ctr">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ДОХОДЫ</a:t>
            </a:r>
          </a:p>
        </p:txBody>
      </p:sp>
      <p:sp>
        <p:nvSpPr>
          <p:cNvPr id="5" name="Прямоугольник 4">
            <a:extLst>
              <a:ext uri="{FF2B5EF4-FFF2-40B4-BE49-F238E27FC236}">
                <a16:creationId xmlns="" xmlns:a16="http://schemas.microsoft.com/office/drawing/2014/main" id="{58C56D04-55D1-41A5-8D3B-B0E83BAE9228}"/>
              </a:ext>
            </a:extLst>
          </p:cNvPr>
          <p:cNvSpPr/>
          <p:nvPr/>
        </p:nvSpPr>
        <p:spPr>
          <a:xfrm>
            <a:off x="2286000" y="3579862"/>
            <a:ext cx="4572000" cy="830997"/>
          </a:xfrm>
          <a:prstGeom prst="rect">
            <a:avLst/>
          </a:prstGeom>
        </p:spPr>
        <p:txBody>
          <a:bodyPr>
            <a:spAutoFit/>
          </a:bodyPr>
          <a:lstStyle/>
          <a:p>
            <a:pPr algn="ctr"/>
            <a:r>
              <a:rPr lang="ru-RU" sz="2400" b="1" dirty="0">
                <a:solidFill>
                  <a:schemeClr val="accent5">
                    <a:lumMod val="50000"/>
                  </a:schemeClr>
                </a:solidFill>
                <a:latin typeface="Calibri" panose="020F0502020204030204" pitchFamily="34" charset="0"/>
                <a:cs typeface="Calibri" panose="020F0502020204030204" pitchFamily="34" charset="0"/>
              </a:rPr>
              <a:t>Налоговые вычеты </a:t>
            </a:r>
            <a:br>
              <a:rPr lang="ru-RU" sz="2400" b="1" dirty="0">
                <a:solidFill>
                  <a:schemeClr val="accent5">
                    <a:lumMod val="50000"/>
                  </a:schemeClr>
                </a:solidFill>
                <a:latin typeface="Calibri" panose="020F0502020204030204" pitchFamily="34" charset="0"/>
                <a:cs typeface="Calibri" panose="020F0502020204030204" pitchFamily="34" charset="0"/>
              </a:rPr>
            </a:br>
            <a:r>
              <a:rPr lang="ru-RU" sz="2400" b="1" dirty="0">
                <a:solidFill>
                  <a:schemeClr val="accent5">
                    <a:lumMod val="50000"/>
                  </a:schemeClr>
                </a:solidFill>
                <a:latin typeface="Calibri" panose="020F0502020204030204" pitchFamily="34" charset="0"/>
                <a:cs typeface="Calibri" panose="020F0502020204030204" pitchFamily="34" charset="0"/>
              </a:rPr>
              <a:t>(218, 219, 220, 221 НК РФ)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34445" y="2379389"/>
            <a:ext cx="8928992" cy="384721"/>
          </a:xfrm>
          <a:prstGeom prst="rect">
            <a:avLst/>
          </a:prstGeom>
          <a:noFill/>
          <a:ln w="9525">
            <a:noFill/>
            <a:miter lim="800000"/>
            <a:headEnd/>
            <a:tailEnd/>
          </a:ln>
        </p:spPr>
        <p:txBody>
          <a:bodyPr wrap="square">
            <a:spAutoFit/>
          </a:bodyPr>
          <a:lstStyle/>
          <a:p>
            <a:pPr indent="452438" algn="just"/>
            <a:r>
              <a:rPr lang="ru-RU" sz="1900" dirty="0">
                <a:solidFill>
                  <a:schemeClr val="accent1">
                    <a:lumMod val="50000"/>
                  </a:schemeClr>
                </a:solidFill>
              </a:rPr>
              <a:t>	</a:t>
            </a:r>
            <a:endParaRPr lang="ru-RU" sz="1900" b="1" dirty="0">
              <a:solidFill>
                <a:schemeClr val="accent1">
                  <a:lumMod val="50000"/>
                </a:schemeClr>
              </a:solidFill>
            </a:endParaRPr>
          </a:p>
        </p:txBody>
      </p:sp>
      <p:sp>
        <p:nvSpPr>
          <p:cNvPr id="2" name="Прямоугольник 1">
            <a:extLst>
              <a:ext uri="{FF2B5EF4-FFF2-40B4-BE49-F238E27FC236}">
                <a16:creationId xmlns="" xmlns:a16="http://schemas.microsoft.com/office/drawing/2014/main" id="{86052813-D713-42DE-BE6E-90BC4A0965D1}"/>
              </a:ext>
            </a:extLst>
          </p:cNvPr>
          <p:cNvSpPr/>
          <p:nvPr/>
        </p:nvSpPr>
        <p:spPr>
          <a:xfrm>
            <a:off x="2555776" y="267494"/>
            <a:ext cx="3600794" cy="461665"/>
          </a:xfrm>
          <a:prstGeom prst="rect">
            <a:avLst/>
          </a:prstGeom>
        </p:spPr>
        <p:txBody>
          <a:bodyPr wrap="none">
            <a:spAutoFit/>
          </a:bodyPr>
          <a:lstStyle/>
          <a:p>
            <a:pPr algn="ctr"/>
            <a:r>
              <a:rPr lang="ru-RU" sz="2400" b="1" dirty="0">
                <a:solidFill>
                  <a:schemeClr val="accent5">
                    <a:lumMod val="50000"/>
                  </a:schemeClr>
                </a:solidFill>
                <a:latin typeface="Calibri" panose="020F0502020204030204" pitchFamily="34" charset="0"/>
                <a:cs typeface="Calibri" panose="020F0502020204030204" pitchFamily="34" charset="0"/>
              </a:rPr>
              <a:t>Сроки </a:t>
            </a:r>
            <a:r>
              <a:rPr lang="ru-RU" sz="2400" b="1" dirty="0" smtClean="0">
                <a:solidFill>
                  <a:schemeClr val="accent5">
                    <a:lumMod val="50000"/>
                  </a:schemeClr>
                </a:solidFill>
                <a:latin typeface="Calibri" panose="020F0502020204030204" pitchFamily="34" charset="0"/>
                <a:cs typeface="Calibri" panose="020F0502020204030204" pitchFamily="34" charset="0"/>
              </a:rPr>
              <a:t>уплаты</a:t>
            </a:r>
            <a:r>
              <a:rPr lang="en-US" sz="2400" b="1" dirty="0" smtClean="0">
                <a:solidFill>
                  <a:schemeClr val="accent5">
                    <a:lumMod val="50000"/>
                  </a:schemeClr>
                </a:solidFill>
                <a:latin typeface="Calibri" panose="020F0502020204030204" pitchFamily="34" charset="0"/>
                <a:cs typeface="Calibri" panose="020F0502020204030204" pitchFamily="34" charset="0"/>
              </a:rPr>
              <a:t> </a:t>
            </a:r>
            <a:r>
              <a:rPr lang="ru-RU" sz="2400" b="1" dirty="0" smtClean="0">
                <a:solidFill>
                  <a:schemeClr val="accent5">
                    <a:lumMod val="50000"/>
                  </a:schemeClr>
                </a:solidFill>
                <a:latin typeface="Calibri" panose="020F0502020204030204" pitchFamily="34" charset="0"/>
                <a:cs typeface="Calibri" panose="020F0502020204030204" pitchFamily="34" charset="0"/>
              </a:rPr>
              <a:t>в 2022 году</a:t>
            </a:r>
            <a:endParaRPr lang="ru-RU" sz="2400" b="1" dirty="0">
              <a:solidFill>
                <a:schemeClr val="accent5">
                  <a:lumMod val="50000"/>
                </a:schemeClr>
              </a:solidFill>
              <a:latin typeface="Calibri" panose="020F0502020204030204" pitchFamily="34" charset="0"/>
              <a:cs typeface="Calibri" panose="020F0502020204030204" pitchFamily="34" charset="0"/>
            </a:endParaRPr>
          </a:p>
        </p:txBody>
      </p:sp>
      <p:sp>
        <p:nvSpPr>
          <p:cNvPr id="3" name="Прямоугольник 2">
            <a:extLst>
              <a:ext uri="{FF2B5EF4-FFF2-40B4-BE49-F238E27FC236}">
                <a16:creationId xmlns="" xmlns:a16="http://schemas.microsoft.com/office/drawing/2014/main" id="{BB9FF739-2607-4E39-A096-D054C1EF0665}"/>
              </a:ext>
            </a:extLst>
          </p:cNvPr>
          <p:cNvSpPr/>
          <p:nvPr/>
        </p:nvSpPr>
        <p:spPr>
          <a:xfrm>
            <a:off x="467544" y="915566"/>
            <a:ext cx="3911735" cy="3354765"/>
          </a:xfrm>
          <a:prstGeom prst="rect">
            <a:avLst/>
          </a:prstGeom>
        </p:spPr>
        <p:txBody>
          <a:bodyPr wrap="square">
            <a:spAutoFit/>
          </a:bodyPr>
          <a:lstStyle/>
          <a:p>
            <a:pPr marL="46037" indent="0" algn="just">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Физические лица</a:t>
            </a:r>
          </a:p>
          <a:p>
            <a:pPr marL="46037" indent="0" algn="just">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 - </a:t>
            </a:r>
            <a:r>
              <a:rPr lang="ru-RU" sz="2000" b="1" dirty="0">
                <a:solidFill>
                  <a:schemeClr val="accent5">
                    <a:lumMod val="50000"/>
                  </a:schemeClr>
                </a:solidFill>
                <a:latin typeface="Calibri" panose="020F0502020204030204" pitchFamily="34" charset="0"/>
                <a:cs typeface="Calibri" panose="020F0502020204030204" pitchFamily="34" charset="0"/>
              </a:rPr>
              <a:t>ИП   ст.225,227 НК РФ</a:t>
            </a:r>
          </a:p>
          <a:p>
            <a:pPr marL="46037" indent="0" algn="just">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Авансовые платежи </a:t>
            </a:r>
          </a:p>
          <a:p>
            <a:pPr marL="46037" indent="0" algn="just">
              <a:buFont typeface="Georgia" panose="02040502050405020303" pitchFamily="18" charset="0"/>
              <a:buNone/>
              <a:defRPr/>
            </a:pPr>
            <a:r>
              <a:rPr lang="ru-RU" dirty="0">
                <a:solidFill>
                  <a:schemeClr val="accent5">
                    <a:lumMod val="50000"/>
                  </a:schemeClr>
                </a:solidFill>
                <a:latin typeface="Calibri" panose="020F0502020204030204" pitchFamily="34" charset="0"/>
                <a:cs typeface="Calibri" panose="020F0502020204030204" pitchFamily="34" charset="0"/>
              </a:rPr>
              <a:t>С 01.01.2020 не позднее 25-го числа первого месяца, следующего за первым кварталом, полугодием и т.д.</a:t>
            </a:r>
          </a:p>
          <a:p>
            <a:pPr marL="46037" indent="0" algn="just">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За год </a:t>
            </a:r>
          </a:p>
          <a:p>
            <a:pPr algn="just">
              <a:buClrTx/>
              <a:buFontTx/>
              <a:buChar char="-"/>
              <a:defRPr/>
            </a:pPr>
            <a:r>
              <a:rPr lang="ru-RU" sz="2000" dirty="0">
                <a:solidFill>
                  <a:schemeClr val="accent5">
                    <a:lumMod val="50000"/>
                  </a:schemeClr>
                </a:solidFill>
                <a:latin typeface="Calibri" panose="020F0502020204030204" pitchFamily="34" charset="0"/>
                <a:cs typeface="Calibri" panose="020F0502020204030204" pitchFamily="34" charset="0"/>
              </a:rPr>
              <a:t> 15 июля</a:t>
            </a:r>
          </a:p>
          <a:p>
            <a:pPr algn="just">
              <a:buClrTx/>
              <a:buFontTx/>
              <a:buChar char="-"/>
              <a:defRPr/>
            </a:pPr>
            <a:r>
              <a:rPr lang="ru-RU" sz="2000" b="1" dirty="0">
                <a:solidFill>
                  <a:schemeClr val="accent5">
                    <a:lumMod val="50000"/>
                  </a:schemeClr>
                </a:solidFill>
                <a:latin typeface="Calibri" panose="020F0502020204030204" pitchFamily="34" charset="0"/>
                <a:cs typeface="Calibri" panose="020F0502020204030204" pitchFamily="34" charset="0"/>
              </a:rPr>
              <a:t> ФЛ – ст.228 НК РФ</a:t>
            </a:r>
          </a:p>
          <a:p>
            <a:pPr algn="just">
              <a:buClrTx/>
              <a:buFontTx/>
              <a:buChar char="-"/>
              <a:defRPr/>
            </a:pPr>
            <a:r>
              <a:rPr lang="ru-RU" sz="2000" dirty="0">
                <a:solidFill>
                  <a:schemeClr val="accent5">
                    <a:lumMod val="50000"/>
                  </a:schemeClr>
                </a:solidFill>
                <a:latin typeface="Calibri" panose="020F0502020204030204" pitchFamily="34" charset="0"/>
                <a:cs typeface="Calibri" panose="020F0502020204030204" pitchFamily="34" charset="0"/>
              </a:rPr>
              <a:t> 15 июля </a:t>
            </a:r>
          </a:p>
          <a:p>
            <a:pPr algn="just">
              <a:buClrTx/>
              <a:buFontTx/>
              <a:buChar char="-"/>
              <a:defRPr/>
            </a:pPr>
            <a:r>
              <a:rPr lang="ru-RU" sz="2000" dirty="0">
                <a:solidFill>
                  <a:schemeClr val="accent5">
                    <a:lumMod val="50000"/>
                  </a:schemeClr>
                </a:solidFill>
                <a:latin typeface="Calibri" panose="020F0502020204030204" pitchFamily="34" charset="0"/>
                <a:cs typeface="Calibri" panose="020F0502020204030204" pitchFamily="34" charset="0"/>
              </a:rPr>
              <a:t> 1 декабря</a:t>
            </a:r>
          </a:p>
        </p:txBody>
      </p:sp>
      <p:sp>
        <p:nvSpPr>
          <p:cNvPr id="4" name="Прямоугольник 3">
            <a:extLst>
              <a:ext uri="{FF2B5EF4-FFF2-40B4-BE49-F238E27FC236}">
                <a16:creationId xmlns="" xmlns:a16="http://schemas.microsoft.com/office/drawing/2014/main" id="{6E391EBC-AB59-4556-B3D1-D3CC04AE09DE}"/>
              </a:ext>
            </a:extLst>
          </p:cNvPr>
          <p:cNvSpPr/>
          <p:nvPr/>
        </p:nvSpPr>
        <p:spPr>
          <a:xfrm>
            <a:off x="4644008" y="915566"/>
            <a:ext cx="3911735" cy="3754874"/>
          </a:xfrm>
          <a:prstGeom prst="rect">
            <a:avLst/>
          </a:prstGeom>
        </p:spPr>
        <p:txBody>
          <a:bodyPr wrap="square">
            <a:spAutoFit/>
          </a:bodyPr>
          <a:lstStyle/>
          <a:p>
            <a:pPr marL="46037" indent="0" algn="just">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Налоговые агенты </a:t>
            </a:r>
          </a:p>
          <a:p>
            <a:pPr marL="46037" indent="0" algn="just">
              <a:buFont typeface="Georgia" panose="02040502050405020303" pitchFamily="18" charset="0"/>
              <a:buNone/>
              <a:defRPr/>
            </a:pPr>
            <a:r>
              <a:rPr lang="ru-RU" sz="2000" b="1" dirty="0">
                <a:solidFill>
                  <a:schemeClr val="accent5">
                    <a:lumMod val="50000"/>
                  </a:schemeClr>
                </a:solidFill>
                <a:latin typeface="Calibri" panose="020F0502020204030204" pitchFamily="34" charset="0"/>
                <a:cs typeface="Calibri" panose="020F0502020204030204" pitchFamily="34" charset="0"/>
              </a:rPr>
              <a:t>- ст.226 НК РФ</a:t>
            </a:r>
          </a:p>
          <a:p>
            <a:pPr marL="46037" indent="0" algn="just">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не позднее дня, следующего за днем выплаты дохода</a:t>
            </a:r>
          </a:p>
          <a:p>
            <a:pPr marL="46037" indent="0" algn="just">
              <a:buFont typeface="Georgia" panose="02040502050405020303" pitchFamily="18" charset="0"/>
              <a:buNone/>
              <a:defRPr/>
            </a:pPr>
            <a:endParaRPr lang="ru-RU" sz="2000" dirty="0">
              <a:solidFill>
                <a:schemeClr val="accent5">
                  <a:lumMod val="50000"/>
                </a:schemeClr>
              </a:solidFill>
              <a:latin typeface="Calibri" panose="020F0502020204030204" pitchFamily="34" charset="0"/>
              <a:cs typeface="Calibri" panose="020F0502020204030204" pitchFamily="34" charset="0"/>
            </a:endParaRPr>
          </a:p>
          <a:p>
            <a:pPr marL="46037" indent="0" algn="just">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При выплате пособий по временной нетрудоспособности и оплаты отпусков не позднее последнего числа месяца, в котором производились такие выплаты.</a:t>
            </a:r>
          </a:p>
          <a:p>
            <a:pPr algn="r">
              <a:buClrTx/>
              <a:buFontTx/>
              <a:buChar char="-"/>
              <a:defRPr/>
            </a:pPr>
            <a:endParaRPr lang="ru-RU"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771550"/>
            <a:ext cx="6613072" cy="342899"/>
          </a:xfrm>
        </p:spPr>
        <p:txBody>
          <a:bodyPr>
            <a:noAutofit/>
          </a:bodyPr>
          <a:lstStyle/>
          <a:p>
            <a:r>
              <a:rPr lang="ru-RU" sz="2400" b="1" dirty="0" smtClean="0">
                <a:solidFill>
                  <a:schemeClr val="accent5">
                    <a:lumMod val="50000"/>
                  </a:schemeClr>
                </a:solidFill>
                <a:latin typeface="Calibri" panose="020F0502020204030204" pitchFamily="34" charset="0"/>
                <a:ea typeface="+mn-ea"/>
                <a:cs typeface="Calibri" panose="020F0502020204030204" pitchFamily="34" charset="0"/>
              </a:rPr>
              <a:t>Сроки уплаты НДФЛ с 2023 года</a:t>
            </a:r>
            <a:br>
              <a:rPr lang="ru-RU" sz="2400" b="1" dirty="0" smtClean="0">
                <a:solidFill>
                  <a:schemeClr val="accent5">
                    <a:lumMod val="50000"/>
                  </a:schemeClr>
                </a:solidFill>
                <a:latin typeface="Calibri" panose="020F0502020204030204" pitchFamily="34" charset="0"/>
                <a:ea typeface="+mn-ea"/>
                <a:cs typeface="Calibri" panose="020F0502020204030204" pitchFamily="34" charset="0"/>
              </a:rPr>
            </a:br>
            <a:endParaRPr lang="ru-RU" sz="2400" b="1" dirty="0">
              <a:solidFill>
                <a:schemeClr val="accent5">
                  <a:lumMod val="50000"/>
                </a:schemeClr>
              </a:solidFill>
              <a:latin typeface="Calibri" panose="020F0502020204030204" pitchFamily="34" charset="0"/>
              <a:ea typeface="+mn-ea"/>
              <a:cs typeface="Calibri" panose="020F0502020204030204" pitchFamily="34" charset="0"/>
            </a:endParaRPr>
          </a:p>
        </p:txBody>
      </p:sp>
      <p:sp>
        <p:nvSpPr>
          <p:cNvPr id="3" name="Содержимое 2"/>
          <p:cNvSpPr>
            <a:spLocks noGrp="1"/>
          </p:cNvSpPr>
          <p:nvPr>
            <p:ph idx="1"/>
          </p:nvPr>
        </p:nvSpPr>
        <p:spPr>
          <a:xfrm>
            <a:off x="323528" y="1347614"/>
            <a:ext cx="7886700" cy="3263504"/>
          </a:xfrm>
        </p:spPr>
        <p:txBody>
          <a:bodyPr/>
          <a:lstStyle/>
          <a:p>
            <a:pPr indent="504000" algn="just">
              <a:buNone/>
            </a:pPr>
            <a:r>
              <a:rPr lang="en-US" sz="1800" dirty="0" smtClean="0"/>
              <a:t>   </a:t>
            </a:r>
            <a:r>
              <a:rPr lang="ru-RU" sz="1800" dirty="0" smtClean="0">
                <a:solidFill>
                  <a:schemeClr val="accent5">
                    <a:lumMod val="50000"/>
                  </a:schemeClr>
                </a:solidFill>
              </a:rPr>
              <a:t>Налоговые агенты обязаны перечислять суммы исчисленного и </a:t>
            </a:r>
            <a:r>
              <a:rPr lang="ru-RU" sz="1800" b="1" dirty="0" smtClean="0">
                <a:solidFill>
                  <a:schemeClr val="accent5">
                    <a:lumMod val="50000"/>
                  </a:schemeClr>
                </a:solidFill>
              </a:rPr>
              <a:t>удержанного налога за период с 23-го числа предыдущего месяца по 22-е число</a:t>
            </a:r>
            <a:r>
              <a:rPr lang="ru-RU" sz="1800" dirty="0" smtClean="0">
                <a:solidFill>
                  <a:schemeClr val="accent5">
                    <a:lumMod val="50000"/>
                  </a:schemeClr>
                </a:solidFill>
              </a:rPr>
              <a:t> текущего месяца </a:t>
            </a:r>
            <a:r>
              <a:rPr lang="ru-RU" sz="1800" b="1" dirty="0" smtClean="0">
                <a:solidFill>
                  <a:schemeClr val="accent5">
                    <a:lumMod val="50000"/>
                  </a:schemeClr>
                </a:solidFill>
              </a:rPr>
              <a:t>не позднее 28-го числа текущего месяца.</a:t>
            </a:r>
          </a:p>
          <a:p>
            <a:pPr indent="504000" algn="just">
              <a:buNone/>
            </a:pPr>
            <a:r>
              <a:rPr lang="en-US" sz="1800" dirty="0" smtClean="0">
                <a:solidFill>
                  <a:schemeClr val="accent5">
                    <a:lumMod val="50000"/>
                  </a:schemeClr>
                </a:solidFill>
              </a:rPr>
              <a:t>    </a:t>
            </a:r>
            <a:r>
              <a:rPr lang="ru-RU" sz="1800" dirty="0" smtClean="0">
                <a:solidFill>
                  <a:schemeClr val="accent5">
                    <a:lumMod val="50000"/>
                  </a:schemeClr>
                </a:solidFill>
              </a:rPr>
              <a:t>Перечисление налоговыми агентами сумм налога, исчисленного и удержанного налога за период </a:t>
            </a:r>
            <a:r>
              <a:rPr lang="ru-RU" sz="1800" b="1" dirty="0" smtClean="0">
                <a:solidFill>
                  <a:schemeClr val="accent5">
                    <a:lumMod val="50000"/>
                  </a:schemeClr>
                </a:solidFill>
              </a:rPr>
              <a:t>с 1 по 22 января</a:t>
            </a:r>
            <a:r>
              <a:rPr lang="ru-RU" sz="1800" dirty="0" smtClean="0">
                <a:solidFill>
                  <a:schemeClr val="accent5">
                    <a:lumMod val="50000"/>
                  </a:schemeClr>
                </a:solidFill>
              </a:rPr>
              <a:t>, осуществляется </a:t>
            </a:r>
            <a:r>
              <a:rPr lang="ru-RU" sz="1800" b="1" dirty="0" smtClean="0">
                <a:solidFill>
                  <a:schemeClr val="accent5">
                    <a:lumMod val="50000"/>
                  </a:schemeClr>
                </a:solidFill>
              </a:rPr>
              <a:t>не позднее 28 января</a:t>
            </a:r>
            <a:r>
              <a:rPr lang="ru-RU" sz="1800" dirty="0" smtClean="0">
                <a:solidFill>
                  <a:schemeClr val="accent5">
                    <a:lumMod val="50000"/>
                  </a:schemeClr>
                </a:solidFill>
              </a:rPr>
              <a:t>, за период </a:t>
            </a:r>
            <a:r>
              <a:rPr lang="ru-RU" sz="1800" b="1" dirty="0" smtClean="0">
                <a:solidFill>
                  <a:schemeClr val="accent5">
                    <a:lumMod val="50000"/>
                  </a:schemeClr>
                </a:solidFill>
              </a:rPr>
              <a:t>с 23 по 31 </a:t>
            </a:r>
            <a:r>
              <a:rPr lang="ru-RU" sz="1800" dirty="0" smtClean="0">
                <a:solidFill>
                  <a:schemeClr val="accent5">
                    <a:lumMod val="50000"/>
                  </a:schemeClr>
                </a:solidFill>
              </a:rPr>
              <a:t>декабря не позднее последнего рабочего дня календарного года.</a:t>
            </a:r>
          </a:p>
          <a:p>
            <a:pPr indent="504000" algn="just">
              <a:buNone/>
            </a:pPr>
            <a:r>
              <a:rPr lang="en-US" dirty="0" smtClean="0">
                <a:solidFill>
                  <a:schemeClr val="accent5">
                    <a:lumMod val="50000"/>
                  </a:schemeClr>
                </a:solidFill>
              </a:rPr>
              <a:t>   </a:t>
            </a:r>
            <a:r>
              <a:rPr lang="ru-RU" sz="1800" b="1" dirty="0" smtClean="0">
                <a:solidFill>
                  <a:schemeClr val="accent5">
                    <a:lumMod val="50000"/>
                  </a:schemeClr>
                </a:solidFill>
              </a:rPr>
              <a:t>п.6 ст.226 НК РФ</a:t>
            </a:r>
            <a:endParaRPr lang="ru-RU" sz="1800" b="1" dirty="0">
              <a:solidFill>
                <a:schemeClr val="accent5">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87574"/>
            <a:ext cx="6613072" cy="342899"/>
          </a:xfrm>
        </p:spPr>
        <p:txBody>
          <a:bodyPr>
            <a:noAutofit/>
          </a:bodyPr>
          <a:lstStyle/>
          <a:p>
            <a:r>
              <a:rPr lang="ru-RU" sz="2400" b="1" dirty="0" smtClean="0">
                <a:solidFill>
                  <a:schemeClr val="accent5">
                    <a:lumMod val="50000"/>
                  </a:schemeClr>
                </a:solidFill>
                <a:latin typeface="Calibri" panose="020F0502020204030204" pitchFamily="34" charset="0"/>
                <a:ea typeface="+mn-ea"/>
                <a:cs typeface="Calibri" panose="020F0502020204030204" pitchFamily="34" charset="0"/>
              </a:rPr>
              <a:t>Сроки уплаты НДФЛ с 2023 года</a:t>
            </a:r>
            <a:br>
              <a:rPr lang="ru-RU" sz="2400" b="1" dirty="0" smtClean="0">
                <a:solidFill>
                  <a:schemeClr val="accent5">
                    <a:lumMod val="50000"/>
                  </a:schemeClr>
                </a:solidFill>
                <a:latin typeface="Calibri" panose="020F0502020204030204" pitchFamily="34" charset="0"/>
                <a:ea typeface="+mn-ea"/>
                <a:cs typeface="Calibri" panose="020F0502020204030204" pitchFamily="34" charset="0"/>
              </a:rPr>
            </a:br>
            <a:endParaRPr lang="ru-RU" sz="2400" b="1" dirty="0" smtClean="0">
              <a:solidFill>
                <a:schemeClr val="accent5">
                  <a:lumMod val="50000"/>
                </a:schemeClr>
              </a:solidFill>
              <a:latin typeface="Calibri" panose="020F0502020204030204" pitchFamily="34" charset="0"/>
              <a:ea typeface="+mn-ea"/>
              <a:cs typeface="Calibri" panose="020F0502020204030204"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79512" y="1779662"/>
            <a:ext cx="8770376" cy="172819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83568" y="1221600"/>
            <a:ext cx="7220310" cy="3470276"/>
          </a:xfrm>
          <a:prstGeom prst="rect">
            <a:avLst/>
          </a:prstGeom>
          <a:noFill/>
          <a:ln w="9525">
            <a:solidFill>
              <a:schemeClr val="accent1"/>
            </a:solidFill>
            <a:miter lim="800000"/>
            <a:headEnd/>
            <a:tailEnd/>
          </a:ln>
          <a:effectLst/>
        </p:spPr>
      </p:pic>
      <p:sp>
        <p:nvSpPr>
          <p:cNvPr id="5" name="Прямоугольник 4"/>
          <p:cNvSpPr/>
          <p:nvPr/>
        </p:nvSpPr>
        <p:spPr>
          <a:xfrm>
            <a:off x="755576" y="411510"/>
            <a:ext cx="7692642" cy="479229"/>
          </a:xfrm>
          <a:prstGeom prst="rect">
            <a:avLst/>
          </a:prstGeom>
        </p:spPr>
        <p:txBody>
          <a:bodyPr wrap="square" lIns="108832" tIns="54417" rIns="108832" bIns="54417">
            <a:spAutoFit/>
          </a:bodyPr>
          <a:lstStyle/>
          <a:p>
            <a:r>
              <a:rPr lang="ru-RU" sz="2400" b="1" dirty="0" smtClean="0">
                <a:solidFill>
                  <a:schemeClr val="accent5">
                    <a:lumMod val="50000"/>
                  </a:schemeClr>
                </a:solidFill>
                <a:latin typeface="Calibri" panose="020F0502020204030204" pitchFamily="34" charset="0"/>
                <a:cs typeface="Calibri" panose="020F0502020204030204" pitchFamily="34" charset="0"/>
              </a:rPr>
              <a:t>Сроки уплаты  НДФЛ налоговым агентом в 2023 году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0" y="483518"/>
            <a:ext cx="8784976" cy="671851"/>
          </a:xfrm>
          <a:prstGeom prst="rect">
            <a:avLst/>
          </a:prstGeom>
          <a:noFill/>
          <a:ln w="9525">
            <a:noFill/>
            <a:miter lim="800000"/>
            <a:headEnd/>
            <a:tailEnd/>
          </a:ln>
        </p:spPr>
        <p:txBody>
          <a:bodyPr wrap="square">
            <a:spAutoFit/>
          </a:bodyPr>
          <a:lstStyle/>
          <a:p>
            <a:pPr indent="533400" algn="ctr">
              <a:lnSpc>
                <a:spcPct val="150000"/>
              </a:lnSpc>
            </a:pPr>
            <a:r>
              <a:rPr lang="ru-RU" sz="2800" b="1" dirty="0">
                <a:solidFill>
                  <a:schemeClr val="accent5">
                    <a:lumMod val="50000"/>
                  </a:schemeClr>
                </a:solidFill>
                <a:latin typeface="Calibri" panose="020F0502020204030204" pitchFamily="34" charset="0"/>
                <a:cs typeface="Calibri" panose="020F0502020204030204" pitchFamily="34" charset="0"/>
              </a:rPr>
              <a:t>Налогоплательщики (ст. 207 НК РФ)</a:t>
            </a:r>
          </a:p>
        </p:txBody>
      </p:sp>
      <p:sp>
        <p:nvSpPr>
          <p:cNvPr id="2" name="Прямоугольник 1">
            <a:extLst>
              <a:ext uri="{FF2B5EF4-FFF2-40B4-BE49-F238E27FC236}">
                <a16:creationId xmlns="" xmlns:a16="http://schemas.microsoft.com/office/drawing/2014/main" id="{70FD5265-F3EF-47DC-A160-59AA71E25110}"/>
              </a:ext>
            </a:extLst>
          </p:cNvPr>
          <p:cNvSpPr/>
          <p:nvPr/>
        </p:nvSpPr>
        <p:spPr>
          <a:xfrm>
            <a:off x="1043608" y="1851670"/>
            <a:ext cx="2934072" cy="2420663"/>
          </a:xfrm>
          <a:prstGeom prst="rect">
            <a:avLst/>
          </a:prstGeom>
        </p:spPr>
        <p:txBody>
          <a:bodyPr wrap="square">
            <a:spAutoFit/>
          </a:bodyPr>
          <a:lstStyle/>
          <a:p>
            <a:pPr lvl="0" eaLnBrk="0" hangingPunct="0">
              <a:spcBef>
                <a:spcPts val="0"/>
              </a:spcBef>
              <a:spcAft>
                <a:spcPts val="300"/>
              </a:spcAft>
              <a:buClr>
                <a:srgbClr val="C3260C"/>
              </a:buClr>
              <a:buSzPct val="130000"/>
            </a:pPr>
            <a:r>
              <a:rPr lang="ru-RU" altLang="ru-RU" sz="2400" b="1" dirty="0">
                <a:solidFill>
                  <a:schemeClr val="accent5">
                    <a:lumMod val="50000"/>
                  </a:schemeClr>
                </a:solidFill>
                <a:latin typeface="Calibri" panose="020F0502020204030204" pitchFamily="34" charset="0"/>
                <a:cs typeface="Calibri" panose="020F0502020204030204" pitchFamily="34" charset="0"/>
              </a:rPr>
              <a:t>Резиденты</a:t>
            </a:r>
            <a:r>
              <a:rPr lang="ru-RU" altLang="ru-RU" sz="2400" dirty="0">
                <a:solidFill>
                  <a:schemeClr val="accent5">
                    <a:lumMod val="50000"/>
                  </a:schemeClr>
                </a:solidFill>
                <a:latin typeface="Calibri" panose="020F0502020204030204" pitchFamily="34" charset="0"/>
                <a:cs typeface="Calibri" panose="020F0502020204030204" pitchFamily="34" charset="0"/>
              </a:rPr>
              <a:t> –</a:t>
            </a:r>
          </a:p>
          <a:p>
            <a:pPr lvl="0" eaLnBrk="0" hangingPunct="0">
              <a:spcBef>
                <a:spcPts val="0"/>
              </a:spcBef>
              <a:spcAft>
                <a:spcPts val="300"/>
              </a:spcAft>
              <a:buClr>
                <a:srgbClr val="C3260C"/>
              </a:buClr>
              <a:buSzPct val="130000"/>
            </a:pPr>
            <a:r>
              <a:rPr lang="ru-RU" altLang="ru-RU" sz="2400" dirty="0">
                <a:solidFill>
                  <a:schemeClr val="accent5">
                    <a:lumMod val="50000"/>
                  </a:schemeClr>
                </a:solidFill>
                <a:latin typeface="Calibri" panose="020F0502020204030204" pitchFamily="34" charset="0"/>
                <a:cs typeface="Calibri" panose="020F0502020204030204" pitchFamily="34" charset="0"/>
              </a:rPr>
              <a:t>не менее 183 календарных дней в течение 12 следующих подряд месяцев</a:t>
            </a:r>
          </a:p>
        </p:txBody>
      </p:sp>
      <p:sp>
        <p:nvSpPr>
          <p:cNvPr id="3" name="Прямоугольник 2">
            <a:extLst>
              <a:ext uri="{FF2B5EF4-FFF2-40B4-BE49-F238E27FC236}">
                <a16:creationId xmlns="" xmlns:a16="http://schemas.microsoft.com/office/drawing/2014/main" id="{80468D7F-9D45-4668-A395-952ED7E1DE6A}"/>
              </a:ext>
            </a:extLst>
          </p:cNvPr>
          <p:cNvSpPr/>
          <p:nvPr/>
        </p:nvSpPr>
        <p:spPr>
          <a:xfrm>
            <a:off x="4932040" y="1851670"/>
            <a:ext cx="3438128" cy="1938992"/>
          </a:xfrm>
          <a:prstGeom prst="rect">
            <a:avLst/>
          </a:prstGeom>
        </p:spPr>
        <p:txBody>
          <a:bodyPr wrap="square">
            <a:spAutoFit/>
          </a:bodyPr>
          <a:lstStyle/>
          <a:p>
            <a:r>
              <a:rPr lang="ru-RU" sz="2400" b="1" dirty="0">
                <a:solidFill>
                  <a:schemeClr val="accent5">
                    <a:lumMod val="50000"/>
                  </a:schemeClr>
                </a:solidFill>
                <a:latin typeface="Calibri" panose="020F0502020204030204" pitchFamily="34" charset="0"/>
                <a:cs typeface="Calibri" panose="020F0502020204030204" pitchFamily="34" charset="0"/>
              </a:rPr>
              <a:t>Нерезиденты</a:t>
            </a:r>
            <a:r>
              <a:rPr lang="ru-RU" sz="2400" dirty="0">
                <a:solidFill>
                  <a:schemeClr val="accent5">
                    <a:lumMod val="50000"/>
                  </a:schemeClr>
                </a:solidFill>
                <a:latin typeface="Calibri" panose="020F0502020204030204" pitchFamily="34" charset="0"/>
                <a:cs typeface="Calibri" panose="020F0502020204030204" pitchFamily="34" charset="0"/>
              </a:rPr>
              <a:t> </a:t>
            </a:r>
            <a:r>
              <a:rPr lang="ru-RU" sz="2400" dirty="0" smtClean="0">
                <a:solidFill>
                  <a:schemeClr val="accent5">
                    <a:lumMod val="50000"/>
                  </a:schemeClr>
                </a:solidFill>
                <a:latin typeface="Calibri" panose="020F0502020204030204" pitchFamily="34" charset="0"/>
                <a:cs typeface="Calibri" panose="020F0502020204030204" pitchFamily="34" charset="0"/>
              </a:rPr>
              <a:t>–</a:t>
            </a:r>
            <a:endParaRPr lang="ru-RU" sz="2400" dirty="0">
              <a:solidFill>
                <a:schemeClr val="accent5">
                  <a:lumMod val="50000"/>
                </a:schemeClr>
              </a:solidFill>
              <a:latin typeface="Calibri" panose="020F0502020204030204" pitchFamily="34" charset="0"/>
              <a:cs typeface="Calibri" panose="020F0502020204030204" pitchFamily="34" charset="0"/>
            </a:endParaRPr>
          </a:p>
          <a:p>
            <a:r>
              <a:rPr lang="ru-RU" sz="2400" dirty="0">
                <a:solidFill>
                  <a:schemeClr val="accent5">
                    <a:lumMod val="50000"/>
                  </a:schemeClr>
                </a:solidFill>
                <a:latin typeface="Calibri" panose="020F0502020204030204" pitchFamily="34" charset="0"/>
                <a:cs typeface="Calibri" panose="020F0502020204030204" pitchFamily="34" charset="0"/>
              </a:rPr>
              <a:t>менее 183 календарных дней в течение 12 следующих подряд месяцев</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51520" y="1491630"/>
            <a:ext cx="8534400" cy="2106234"/>
          </a:xfrm>
          <a:prstGeom prst="rect">
            <a:avLst/>
          </a:prstGeom>
          <a:noFill/>
          <a:ln w="9525">
            <a:solidFill>
              <a:schemeClr val="tx1"/>
            </a:solidFill>
            <a:miter lim="800000"/>
            <a:headEnd/>
            <a:tailEnd/>
          </a:ln>
        </p:spPr>
      </p:pic>
      <p:sp>
        <p:nvSpPr>
          <p:cNvPr id="3" name="Прямоугольник 2"/>
          <p:cNvSpPr/>
          <p:nvPr/>
        </p:nvSpPr>
        <p:spPr>
          <a:xfrm>
            <a:off x="1309045" y="866422"/>
            <a:ext cx="6597895" cy="451759"/>
          </a:xfrm>
          <a:prstGeom prst="rect">
            <a:avLst/>
          </a:prstGeom>
        </p:spPr>
        <p:txBody>
          <a:bodyPr wrap="none" lIns="81629" tIns="40815" rIns="81629" bIns="40815">
            <a:spAutoFit/>
          </a:bodyPr>
          <a:lstStyle/>
          <a:p>
            <a:pPr algn="ctr"/>
            <a:r>
              <a:rPr lang="ru-RU" sz="2400" b="1" dirty="0" smtClean="0">
                <a:solidFill>
                  <a:schemeClr val="accent5">
                    <a:lumMod val="50000"/>
                  </a:schemeClr>
                </a:solidFill>
                <a:latin typeface="Calibri" panose="020F0502020204030204" pitchFamily="34" charset="0"/>
                <a:cs typeface="Calibri" panose="020F0502020204030204" pitchFamily="34" charset="0"/>
              </a:rPr>
              <a:t>Порядок представления уведомлений по НДФЛ</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95544E6B-747A-4C2D-BE37-D863F9420204}"/>
              </a:ext>
            </a:extLst>
          </p:cNvPr>
          <p:cNvSpPr/>
          <p:nvPr/>
        </p:nvSpPr>
        <p:spPr>
          <a:xfrm>
            <a:off x="1043608" y="627534"/>
            <a:ext cx="7064434" cy="461665"/>
          </a:xfrm>
          <a:prstGeom prst="rect">
            <a:avLst/>
          </a:prstGeom>
        </p:spPr>
        <p:txBody>
          <a:bodyPr wrap="none">
            <a:spAutoFit/>
          </a:bodyPr>
          <a:lstStyle/>
          <a:p>
            <a:pPr algn="ctr"/>
            <a:r>
              <a:rPr lang="ru-RU" sz="2400" b="1" dirty="0" smtClean="0">
                <a:solidFill>
                  <a:schemeClr val="accent5">
                    <a:lumMod val="50000"/>
                  </a:schemeClr>
                </a:solidFill>
                <a:latin typeface="Calibri" panose="020F0502020204030204" pitchFamily="34" charset="0"/>
                <a:cs typeface="Calibri" panose="020F0502020204030204" pitchFamily="34" charset="0"/>
              </a:rPr>
              <a:t>Сроки представления отчетности НДФЛ в 2022 года</a:t>
            </a:r>
            <a:endParaRPr lang="ru-RU" sz="2400" b="1" dirty="0">
              <a:solidFill>
                <a:schemeClr val="accent5">
                  <a:lumMod val="50000"/>
                </a:schemeClr>
              </a:solidFill>
              <a:latin typeface="Calibri" panose="020F0502020204030204" pitchFamily="34" charset="0"/>
              <a:cs typeface="Calibri" panose="020F0502020204030204" pitchFamily="34" charset="0"/>
            </a:endParaRPr>
          </a:p>
        </p:txBody>
      </p:sp>
      <p:sp>
        <p:nvSpPr>
          <p:cNvPr id="3" name="Прямоугольник 2">
            <a:extLst>
              <a:ext uri="{FF2B5EF4-FFF2-40B4-BE49-F238E27FC236}">
                <a16:creationId xmlns="" xmlns:a16="http://schemas.microsoft.com/office/drawing/2014/main" id="{210A7B94-6930-48C9-87C4-6CDD0D4F9E4D}"/>
              </a:ext>
            </a:extLst>
          </p:cNvPr>
          <p:cNvSpPr/>
          <p:nvPr/>
        </p:nvSpPr>
        <p:spPr>
          <a:xfrm>
            <a:off x="467544" y="1419622"/>
            <a:ext cx="3150096" cy="1938992"/>
          </a:xfrm>
          <a:prstGeom prst="rect">
            <a:avLst/>
          </a:prstGeom>
        </p:spPr>
        <p:txBody>
          <a:bodyPr wrap="square">
            <a:spAutoFit/>
          </a:bodyPr>
          <a:lstStyle/>
          <a:p>
            <a:pPr marL="46037" indent="0" algn="just">
              <a:buFont typeface="Georgia" panose="02040502050405020303" pitchFamily="18" charset="0"/>
              <a:buNone/>
              <a:defRPr/>
            </a:pPr>
            <a:r>
              <a:rPr lang="ru-RU" sz="2000" b="1" dirty="0">
                <a:solidFill>
                  <a:schemeClr val="accent5">
                    <a:lumMod val="50000"/>
                  </a:schemeClr>
                </a:solidFill>
                <a:latin typeface="Calibri" panose="020F0502020204030204" pitchFamily="34" charset="0"/>
                <a:cs typeface="Calibri" panose="020F0502020204030204" pitchFamily="34" charset="0"/>
              </a:rPr>
              <a:t>Физические лица </a:t>
            </a:r>
          </a:p>
          <a:p>
            <a:pPr marL="46037" indent="0" algn="just">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(ст.229 НК РФ)</a:t>
            </a:r>
          </a:p>
          <a:p>
            <a:pPr marL="46037" indent="0" algn="just">
              <a:buFont typeface="Georgia" panose="02040502050405020303" pitchFamily="18" charset="0"/>
              <a:buNone/>
              <a:defRPr/>
            </a:pPr>
            <a:endParaRPr lang="ru-RU" sz="2000" b="1" dirty="0">
              <a:solidFill>
                <a:schemeClr val="accent5">
                  <a:lumMod val="50000"/>
                </a:schemeClr>
              </a:solidFill>
              <a:latin typeface="Calibri" panose="020F0502020204030204" pitchFamily="34" charset="0"/>
              <a:cs typeface="Calibri" panose="020F0502020204030204" pitchFamily="34" charset="0"/>
            </a:endParaRPr>
          </a:p>
          <a:p>
            <a:pPr algn="just">
              <a:buClrTx/>
              <a:buFontTx/>
              <a:buChar char="-"/>
              <a:defRPr/>
            </a:pPr>
            <a:r>
              <a:rPr lang="ru-RU" sz="2000" b="1" dirty="0">
                <a:solidFill>
                  <a:schemeClr val="accent5">
                    <a:lumMod val="50000"/>
                  </a:schemeClr>
                </a:solidFill>
                <a:latin typeface="Calibri" panose="020F0502020204030204" pitchFamily="34" charset="0"/>
                <a:cs typeface="Calibri" panose="020F0502020204030204" pitchFamily="34" charset="0"/>
              </a:rPr>
              <a:t> 3-НДФЛ </a:t>
            </a:r>
            <a:r>
              <a:rPr lang="ru-RU" sz="2000" dirty="0">
                <a:solidFill>
                  <a:schemeClr val="accent5">
                    <a:lumMod val="50000"/>
                  </a:schemeClr>
                </a:solidFill>
                <a:latin typeface="Calibri" panose="020F0502020204030204" pitchFamily="34" charset="0"/>
                <a:cs typeface="Calibri" panose="020F0502020204030204" pitchFamily="34" charset="0"/>
              </a:rPr>
              <a:t>(за налоговый период не позднее 30 апреля)</a:t>
            </a:r>
          </a:p>
        </p:txBody>
      </p:sp>
      <p:sp>
        <p:nvSpPr>
          <p:cNvPr id="5" name="Прямоугольник 4">
            <a:extLst>
              <a:ext uri="{FF2B5EF4-FFF2-40B4-BE49-F238E27FC236}">
                <a16:creationId xmlns="" xmlns:a16="http://schemas.microsoft.com/office/drawing/2014/main" id="{A074CBF1-5A79-441E-A566-EABB06CA6E8E}"/>
              </a:ext>
            </a:extLst>
          </p:cNvPr>
          <p:cNvSpPr/>
          <p:nvPr/>
        </p:nvSpPr>
        <p:spPr>
          <a:xfrm>
            <a:off x="4499992" y="1347614"/>
            <a:ext cx="4158208" cy="2862322"/>
          </a:xfrm>
          <a:prstGeom prst="rect">
            <a:avLst/>
          </a:prstGeom>
        </p:spPr>
        <p:txBody>
          <a:bodyPr wrap="square">
            <a:spAutoFit/>
          </a:bodyPr>
          <a:lstStyle/>
          <a:p>
            <a:pPr marL="44450" indent="0" algn="just">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Налоговые агенты </a:t>
            </a:r>
            <a:r>
              <a:rPr lang="ru-RU" altLang="ru-RU" sz="2000" dirty="0">
                <a:solidFill>
                  <a:schemeClr val="accent5">
                    <a:lumMod val="50000"/>
                  </a:schemeClr>
                </a:solidFill>
                <a:latin typeface="Calibri" panose="020F0502020204030204" pitchFamily="34" charset="0"/>
                <a:cs typeface="Calibri" panose="020F0502020204030204" pitchFamily="34" charset="0"/>
              </a:rPr>
              <a:t>(ст.230 НК РФ)</a:t>
            </a:r>
          </a:p>
          <a:p>
            <a:pPr marL="44450" indent="0" algn="just">
              <a:buFont typeface="Georgia" panose="02040502050405020303" pitchFamily="18" charset="0"/>
              <a:buNone/>
            </a:pPr>
            <a:endParaRPr lang="ru-RU" altLang="ru-RU" sz="2000" dirty="0">
              <a:solidFill>
                <a:schemeClr val="accent5">
                  <a:lumMod val="50000"/>
                </a:schemeClr>
              </a:solidFill>
              <a:latin typeface="Calibri" panose="020F0502020204030204" pitchFamily="34" charset="0"/>
              <a:cs typeface="Calibri" panose="020F0502020204030204" pitchFamily="34" charset="0"/>
            </a:endParaRPr>
          </a:p>
          <a:p>
            <a:pPr marL="44450" indent="0" algn="just">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6- НДФЛ </a:t>
            </a:r>
            <a:r>
              <a:rPr lang="ru-RU" altLang="ru-RU" sz="2000" dirty="0">
                <a:solidFill>
                  <a:schemeClr val="accent5">
                    <a:lumMod val="50000"/>
                  </a:schemeClr>
                </a:solidFill>
                <a:latin typeface="Calibri" panose="020F0502020204030204" pitchFamily="34" charset="0"/>
                <a:cs typeface="Calibri" panose="020F0502020204030204" pitchFamily="34" charset="0"/>
              </a:rPr>
              <a:t>за первый квартал, полугодие, девять месяцев - не позднее последнего дня месяца, следующего за соответствующим периодом, за год - не позднее </a:t>
            </a:r>
          </a:p>
          <a:p>
            <a:pPr marL="44450" indent="0" algn="just">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1 марта года следующего за истекшим</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843558"/>
            <a:ext cx="6613072" cy="342899"/>
          </a:xfrm>
        </p:spPr>
        <p:txBody>
          <a:bodyPr>
            <a:noAutofit/>
          </a:bodyPr>
          <a:lstStyle/>
          <a:p>
            <a:r>
              <a:rPr lang="ru-RU" sz="2400" b="1" dirty="0" smtClean="0">
                <a:solidFill>
                  <a:schemeClr val="accent5">
                    <a:lumMod val="50000"/>
                  </a:schemeClr>
                </a:solidFill>
                <a:latin typeface="Calibri" panose="020F0502020204030204" pitchFamily="34" charset="0"/>
                <a:ea typeface="+mn-ea"/>
                <a:cs typeface="Calibri" panose="020F0502020204030204" pitchFamily="34" charset="0"/>
              </a:rPr>
              <a:t>Сроки представления отчетности НДФЛ </a:t>
            </a:r>
            <a:br>
              <a:rPr lang="ru-RU" sz="2400" b="1" dirty="0" smtClean="0">
                <a:solidFill>
                  <a:schemeClr val="accent5">
                    <a:lumMod val="50000"/>
                  </a:schemeClr>
                </a:solidFill>
                <a:latin typeface="Calibri" panose="020F0502020204030204" pitchFamily="34" charset="0"/>
                <a:ea typeface="+mn-ea"/>
                <a:cs typeface="Calibri" panose="020F0502020204030204" pitchFamily="34" charset="0"/>
              </a:rPr>
            </a:br>
            <a:r>
              <a:rPr lang="ru-RU" sz="2400" b="1" dirty="0" smtClean="0">
                <a:solidFill>
                  <a:schemeClr val="accent5">
                    <a:lumMod val="50000"/>
                  </a:schemeClr>
                </a:solidFill>
                <a:latin typeface="Calibri" panose="020F0502020204030204" pitchFamily="34" charset="0"/>
                <a:ea typeface="+mn-ea"/>
                <a:cs typeface="Calibri" panose="020F0502020204030204" pitchFamily="34" charset="0"/>
              </a:rPr>
              <a:t>с 2023 года</a:t>
            </a:r>
            <a:r>
              <a:rPr lang="ru-RU" sz="2800" b="1" dirty="0" smtClean="0">
                <a:solidFill>
                  <a:schemeClr val="accent5">
                    <a:lumMod val="50000"/>
                  </a:schemeClr>
                </a:solidFill>
                <a:latin typeface="Calibri" panose="020F0502020204030204" pitchFamily="34" charset="0"/>
                <a:ea typeface="+mn-ea"/>
                <a:cs typeface="Calibri" panose="020F0502020204030204" pitchFamily="34" charset="0"/>
              </a:rPr>
              <a:t/>
            </a:r>
            <a:br>
              <a:rPr lang="ru-RU" sz="2800" b="1" dirty="0" smtClean="0">
                <a:solidFill>
                  <a:schemeClr val="accent5">
                    <a:lumMod val="50000"/>
                  </a:schemeClr>
                </a:solidFill>
                <a:latin typeface="Calibri" panose="020F0502020204030204" pitchFamily="34" charset="0"/>
                <a:ea typeface="+mn-ea"/>
                <a:cs typeface="Calibri" panose="020F0502020204030204" pitchFamily="34" charset="0"/>
              </a:rPr>
            </a:br>
            <a:endParaRPr lang="ru-RU" sz="2800" b="1" dirty="0" smtClean="0">
              <a:solidFill>
                <a:schemeClr val="accent5">
                  <a:lumMod val="50000"/>
                </a:schemeClr>
              </a:solidFill>
              <a:latin typeface="Calibri" panose="020F0502020204030204" pitchFamily="34" charset="0"/>
              <a:ea typeface="+mn-ea"/>
              <a:cs typeface="Calibri" panose="020F0502020204030204"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26181" y="1405844"/>
            <a:ext cx="8770684" cy="2246026"/>
          </a:xfrm>
          <a:prstGeom prst="rect">
            <a:avLst/>
          </a:prstGeom>
          <a:noFill/>
          <a:ln w="9525">
            <a:noFill/>
            <a:miter lim="800000"/>
            <a:headEnd/>
            <a:tailEnd/>
          </a:ln>
        </p:spPr>
      </p:pic>
    </p:spTree>
    <p:extLst>
      <p:ext uri="{BB962C8B-B14F-4D97-AF65-F5344CB8AC3E}">
        <p14:creationId xmlns="" xmlns:p14="http://schemas.microsoft.com/office/powerpoint/2010/main" val="3722738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CB19E422-C152-48BE-AD8E-E8D06DC39FCA}"/>
              </a:ext>
            </a:extLst>
          </p:cNvPr>
          <p:cNvSpPr/>
          <p:nvPr/>
        </p:nvSpPr>
        <p:spPr>
          <a:xfrm>
            <a:off x="1043608" y="627534"/>
            <a:ext cx="6840760" cy="1107996"/>
          </a:xfrm>
          <a:prstGeom prst="rect">
            <a:avLst/>
          </a:prstGeom>
        </p:spPr>
        <p:txBody>
          <a:bodyPr wrap="square">
            <a:spAutoFit/>
          </a:bodyPr>
          <a:lstStyle/>
          <a:p>
            <a:pPr algn="ctr"/>
            <a:r>
              <a:rPr lang="ru-RU" sz="2400" b="1" dirty="0">
                <a:solidFill>
                  <a:schemeClr val="accent5">
                    <a:lumMod val="50000"/>
                  </a:schemeClr>
                </a:solidFill>
                <a:latin typeface="Calibri" panose="020F0502020204030204" pitchFamily="34" charset="0"/>
                <a:cs typeface="Calibri" panose="020F0502020204030204" pitchFamily="34" charset="0"/>
              </a:rPr>
              <a:t>Пример расчета 12-месячного срока для определения статуса резидент – не резидент</a:t>
            </a:r>
          </a:p>
          <a:p>
            <a:endParaRPr lang="ru-RU" dirty="0"/>
          </a:p>
        </p:txBody>
      </p:sp>
      <p:sp>
        <p:nvSpPr>
          <p:cNvPr id="3" name="Прямоугольник 2">
            <a:extLst>
              <a:ext uri="{FF2B5EF4-FFF2-40B4-BE49-F238E27FC236}">
                <a16:creationId xmlns="" xmlns:a16="http://schemas.microsoft.com/office/drawing/2014/main" id="{1AC06A4A-7287-4F80-8496-D38FD5046BCB}"/>
              </a:ext>
            </a:extLst>
          </p:cNvPr>
          <p:cNvSpPr/>
          <p:nvPr/>
        </p:nvSpPr>
        <p:spPr>
          <a:xfrm>
            <a:off x="899592" y="2067694"/>
            <a:ext cx="7038528" cy="1631216"/>
          </a:xfrm>
          <a:prstGeom prst="rect">
            <a:avLst/>
          </a:prstGeom>
        </p:spPr>
        <p:txBody>
          <a:bodyPr wrap="square">
            <a:spAutoFit/>
          </a:bodyPr>
          <a:lstStyle/>
          <a:p>
            <a:pPr indent="504000" algn="just">
              <a:defRPr/>
            </a:pPr>
            <a:r>
              <a:rPr lang="ru-RU" sz="2000" dirty="0">
                <a:solidFill>
                  <a:schemeClr val="accent5">
                    <a:lumMod val="50000"/>
                  </a:schemeClr>
                </a:solidFill>
                <a:latin typeface="Calibri" panose="020F0502020204030204" pitchFamily="34" charset="0"/>
                <a:cs typeface="Calibri" panose="020F0502020204030204" pitchFamily="34" charset="0"/>
              </a:rPr>
              <a:t>Дата выплаты дохода налогоплательщику организацией </a:t>
            </a:r>
          </a:p>
          <a:p>
            <a:pPr marL="342900" indent="504000" algn="just">
              <a:buFontTx/>
              <a:buChar char="-"/>
              <a:defRPr/>
            </a:pPr>
            <a:r>
              <a:rPr lang="ru-RU" sz="2000" b="1" dirty="0" smtClean="0">
                <a:solidFill>
                  <a:schemeClr val="accent5">
                    <a:lumMod val="50000"/>
                  </a:schemeClr>
                </a:solidFill>
                <a:latin typeface="Calibri" panose="020F0502020204030204" pitchFamily="34" charset="0"/>
                <a:cs typeface="Calibri" panose="020F0502020204030204" pitchFamily="34" charset="0"/>
              </a:rPr>
              <a:t>16 </a:t>
            </a:r>
            <a:r>
              <a:rPr lang="ru-RU" sz="2000" b="1" dirty="0">
                <a:solidFill>
                  <a:schemeClr val="accent5">
                    <a:lumMod val="50000"/>
                  </a:schemeClr>
                </a:solidFill>
                <a:latin typeface="Calibri" panose="020F0502020204030204" pitchFamily="34" charset="0"/>
                <a:cs typeface="Calibri" panose="020F0502020204030204" pitchFamily="34" charset="0"/>
              </a:rPr>
              <a:t>мая </a:t>
            </a:r>
            <a:r>
              <a:rPr lang="ru-RU" sz="2000" b="1" dirty="0" smtClean="0">
                <a:solidFill>
                  <a:schemeClr val="accent5">
                    <a:lumMod val="50000"/>
                  </a:schemeClr>
                </a:solidFill>
                <a:latin typeface="Calibri" panose="020F0502020204030204" pitchFamily="34" charset="0"/>
                <a:cs typeface="Calibri" panose="020F0502020204030204" pitchFamily="34" charset="0"/>
              </a:rPr>
              <a:t>2022 </a:t>
            </a:r>
            <a:r>
              <a:rPr lang="ru-RU" sz="2000" b="1" dirty="0">
                <a:solidFill>
                  <a:schemeClr val="accent5">
                    <a:lumMod val="50000"/>
                  </a:schemeClr>
                </a:solidFill>
                <a:latin typeface="Calibri" panose="020F0502020204030204" pitchFamily="34" charset="0"/>
                <a:cs typeface="Calibri" panose="020F0502020204030204" pitchFamily="34" charset="0"/>
              </a:rPr>
              <a:t>г.</a:t>
            </a:r>
          </a:p>
          <a:p>
            <a:pPr marL="342900" indent="504000" algn="just">
              <a:buFontTx/>
              <a:buChar char="-"/>
              <a:defRPr/>
            </a:pPr>
            <a:endParaRPr lang="ru-RU" sz="2000" b="1" dirty="0">
              <a:solidFill>
                <a:schemeClr val="accent5">
                  <a:lumMod val="50000"/>
                </a:schemeClr>
              </a:solidFill>
              <a:latin typeface="Calibri" panose="020F0502020204030204" pitchFamily="34" charset="0"/>
              <a:cs typeface="Calibri" panose="020F0502020204030204" pitchFamily="34" charset="0"/>
            </a:endParaRPr>
          </a:p>
          <a:p>
            <a:pPr indent="504000" algn="just">
              <a:defRPr/>
            </a:pPr>
            <a:r>
              <a:rPr lang="ru-RU" sz="2000" dirty="0">
                <a:solidFill>
                  <a:schemeClr val="accent5">
                    <a:lumMod val="50000"/>
                  </a:schemeClr>
                </a:solidFill>
                <a:latin typeface="Calibri" panose="020F0502020204030204" pitchFamily="34" charset="0"/>
                <a:cs typeface="Calibri" panose="020F0502020204030204" pitchFamily="34" charset="0"/>
              </a:rPr>
              <a:t>Расчетный период в этом случае - </a:t>
            </a:r>
            <a:r>
              <a:rPr lang="ru-RU" sz="2000" b="1" dirty="0">
                <a:solidFill>
                  <a:schemeClr val="accent5">
                    <a:lumMod val="50000"/>
                  </a:schemeClr>
                </a:solidFill>
                <a:latin typeface="Calibri" panose="020F0502020204030204" pitchFamily="34" charset="0"/>
                <a:cs typeface="Calibri" panose="020F0502020204030204" pitchFamily="34" charset="0"/>
              </a:rPr>
              <a:t>12 месяцев, </a:t>
            </a:r>
          </a:p>
          <a:p>
            <a:pPr marL="342900" indent="504000" algn="just">
              <a:buFontTx/>
              <a:buChar char="-"/>
              <a:defRPr/>
            </a:pPr>
            <a:r>
              <a:rPr lang="ru-RU" sz="2000" b="1" dirty="0">
                <a:solidFill>
                  <a:schemeClr val="accent5">
                    <a:lumMod val="50000"/>
                  </a:schemeClr>
                </a:solidFill>
                <a:latin typeface="Calibri" panose="020F0502020204030204" pitchFamily="34" charset="0"/>
                <a:cs typeface="Calibri" panose="020F0502020204030204" pitchFamily="34" charset="0"/>
              </a:rPr>
              <a:t>с </a:t>
            </a:r>
            <a:r>
              <a:rPr lang="ru-RU" sz="2000" b="1" dirty="0" smtClean="0">
                <a:solidFill>
                  <a:schemeClr val="accent5">
                    <a:lumMod val="50000"/>
                  </a:schemeClr>
                </a:solidFill>
                <a:latin typeface="Calibri" panose="020F0502020204030204" pitchFamily="34" charset="0"/>
                <a:cs typeface="Calibri" panose="020F0502020204030204" pitchFamily="34" charset="0"/>
              </a:rPr>
              <a:t>16 </a:t>
            </a:r>
            <a:r>
              <a:rPr lang="ru-RU" sz="2000" b="1" dirty="0">
                <a:solidFill>
                  <a:schemeClr val="accent5">
                    <a:lumMod val="50000"/>
                  </a:schemeClr>
                </a:solidFill>
                <a:latin typeface="Calibri" panose="020F0502020204030204" pitchFamily="34" charset="0"/>
                <a:cs typeface="Calibri" panose="020F0502020204030204" pitchFamily="34" charset="0"/>
              </a:rPr>
              <a:t>мая </a:t>
            </a:r>
            <a:r>
              <a:rPr lang="ru-RU" sz="2000" b="1" dirty="0" smtClean="0">
                <a:solidFill>
                  <a:schemeClr val="accent5">
                    <a:lumMod val="50000"/>
                  </a:schemeClr>
                </a:solidFill>
                <a:latin typeface="Calibri" panose="020F0502020204030204" pitchFamily="34" charset="0"/>
                <a:cs typeface="Calibri" panose="020F0502020204030204" pitchFamily="34" charset="0"/>
              </a:rPr>
              <a:t>2021 </a:t>
            </a:r>
            <a:r>
              <a:rPr lang="ru-RU" sz="2000" b="1" dirty="0">
                <a:solidFill>
                  <a:schemeClr val="accent5">
                    <a:lumMod val="50000"/>
                  </a:schemeClr>
                </a:solidFill>
                <a:latin typeface="Calibri" panose="020F0502020204030204" pitchFamily="34" charset="0"/>
                <a:cs typeface="Calibri" panose="020F0502020204030204" pitchFamily="34" charset="0"/>
              </a:rPr>
              <a:t>г. по </a:t>
            </a:r>
            <a:r>
              <a:rPr lang="ru-RU" sz="2000" b="1" dirty="0" smtClean="0">
                <a:solidFill>
                  <a:schemeClr val="accent5">
                    <a:lumMod val="50000"/>
                  </a:schemeClr>
                </a:solidFill>
                <a:latin typeface="Calibri" panose="020F0502020204030204" pitchFamily="34" charset="0"/>
                <a:cs typeface="Calibri" panose="020F0502020204030204" pitchFamily="34" charset="0"/>
              </a:rPr>
              <a:t>15 </a:t>
            </a:r>
            <a:r>
              <a:rPr lang="ru-RU" sz="2000" b="1" dirty="0">
                <a:solidFill>
                  <a:schemeClr val="accent5">
                    <a:lumMod val="50000"/>
                  </a:schemeClr>
                </a:solidFill>
                <a:latin typeface="Calibri" panose="020F0502020204030204" pitchFamily="34" charset="0"/>
                <a:cs typeface="Calibri" panose="020F0502020204030204" pitchFamily="34" charset="0"/>
              </a:rPr>
              <a:t>мая </a:t>
            </a:r>
            <a:r>
              <a:rPr lang="ru-RU" sz="2000" b="1" dirty="0" smtClean="0">
                <a:solidFill>
                  <a:schemeClr val="accent5">
                    <a:lumMod val="50000"/>
                  </a:schemeClr>
                </a:solidFill>
                <a:latin typeface="Calibri" panose="020F0502020204030204" pitchFamily="34" charset="0"/>
                <a:cs typeface="Calibri" panose="020F0502020204030204" pitchFamily="34" charset="0"/>
              </a:rPr>
              <a:t>2022 </a:t>
            </a:r>
            <a:r>
              <a:rPr lang="ru-RU" sz="2000" b="1" dirty="0">
                <a:solidFill>
                  <a:schemeClr val="accent5">
                    <a:lumMod val="50000"/>
                  </a:schemeClr>
                </a:solidFill>
                <a:latin typeface="Calibri" panose="020F0502020204030204" pitchFamily="34" charset="0"/>
                <a:cs typeface="Calibri" panose="020F0502020204030204" pitchFamily="34" charset="0"/>
              </a:rPr>
              <a:t>г. (включительно).</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92989F4-C2E6-4A27-AD93-F81542066AC6}"/>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411510"/>
            <a:ext cx="5976664" cy="4306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D35741F7-3A2A-491C-B877-F97349BC4CBA}"/>
              </a:ext>
            </a:extLst>
          </p:cNvPr>
          <p:cNvSpPr/>
          <p:nvPr/>
        </p:nvSpPr>
        <p:spPr>
          <a:xfrm>
            <a:off x="326893" y="339502"/>
            <a:ext cx="8784976" cy="738664"/>
          </a:xfrm>
          <a:prstGeom prst="rect">
            <a:avLst/>
          </a:prstGeom>
        </p:spPr>
        <p:txBody>
          <a:bodyPr wrap="square">
            <a:spAutoFit/>
          </a:bodyPr>
          <a:lstStyle/>
          <a:p>
            <a:pPr algn="just">
              <a:defRPr/>
            </a:pPr>
            <a:r>
              <a:rPr lang="ru-RU" sz="1400" b="1" dirty="0">
                <a:solidFill>
                  <a:schemeClr val="accent5">
                    <a:lumMod val="50000"/>
                  </a:schemeClr>
                </a:solidFill>
                <a:latin typeface="Calibri" panose="020F0502020204030204" pitchFamily="34" charset="0"/>
                <a:cs typeface="Calibri" panose="020F0502020204030204" pitchFamily="34" charset="0"/>
              </a:rPr>
              <a:t>Пример: </a:t>
            </a:r>
            <a:r>
              <a:rPr lang="ru-RU" sz="1400" dirty="0">
                <a:solidFill>
                  <a:schemeClr val="accent5">
                    <a:lumMod val="50000"/>
                  </a:schemeClr>
                </a:solidFill>
                <a:latin typeface="Calibri" panose="020F0502020204030204" pitchFamily="34" charset="0"/>
                <a:cs typeface="Calibri" panose="020F0502020204030204" pitchFamily="34" charset="0"/>
              </a:rPr>
              <a:t>21 марта 2020 г. организация выплатила работнику Иванову И.И. доход (премию к юбилею). Для исчисления налога она определяет налоговый статус работника. 12 месяцев, предшествующих этой дате, </a:t>
            </a:r>
          </a:p>
          <a:p>
            <a:pPr algn="just">
              <a:defRPr/>
            </a:pPr>
            <a:r>
              <a:rPr lang="ru-RU" sz="1400" dirty="0">
                <a:solidFill>
                  <a:schemeClr val="accent5">
                    <a:lumMod val="50000"/>
                  </a:schemeClr>
                </a:solidFill>
                <a:latin typeface="Calibri" panose="020F0502020204030204" pitchFamily="34" charset="0"/>
                <a:cs typeface="Calibri" panose="020F0502020204030204" pitchFamily="34" charset="0"/>
              </a:rPr>
              <a:t>- с 21 марта 2019 г. по 20 марта 2020 г. (включительно). В этот период И.И. Иванов находился:</a:t>
            </a:r>
          </a:p>
        </p:txBody>
      </p:sp>
      <p:pic>
        <p:nvPicPr>
          <p:cNvPr id="4" name="Picture 2">
            <a:extLst>
              <a:ext uri="{FF2B5EF4-FFF2-40B4-BE49-F238E27FC236}">
                <a16:creationId xmlns="" xmlns:a16="http://schemas.microsoft.com/office/drawing/2014/main" id="{063B125A-60FD-4FDA-B7CF-579C9878573F}"/>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245033"/>
            <a:ext cx="7059099" cy="292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 xmlns:a16="http://schemas.microsoft.com/office/drawing/2014/main" id="{25E3653C-635E-486A-81BA-2EBB8A56FD33}"/>
              </a:ext>
            </a:extLst>
          </p:cNvPr>
          <p:cNvSpPr/>
          <p:nvPr/>
        </p:nvSpPr>
        <p:spPr>
          <a:xfrm>
            <a:off x="323528" y="4171634"/>
            <a:ext cx="8572317" cy="738664"/>
          </a:xfrm>
          <a:prstGeom prst="rect">
            <a:avLst/>
          </a:prstGeom>
        </p:spPr>
        <p:txBody>
          <a:bodyPr wrap="square">
            <a:spAutoFit/>
          </a:bodyPr>
          <a:lstStyle/>
          <a:p>
            <a:pPr algn="just">
              <a:defRPr/>
            </a:pPr>
            <a:r>
              <a:rPr lang="ru-RU" sz="1400" b="1" dirty="0">
                <a:solidFill>
                  <a:schemeClr val="accent5">
                    <a:lumMod val="50000"/>
                  </a:schemeClr>
                </a:solidFill>
                <a:latin typeface="Calibri" panose="020F0502020204030204" pitchFamily="34" charset="0"/>
                <a:cs typeface="Calibri" panose="020F0502020204030204" pitchFamily="34" charset="0"/>
              </a:rPr>
              <a:t>Таким образом</a:t>
            </a:r>
            <a:r>
              <a:rPr lang="ru-RU" sz="1400" dirty="0">
                <a:solidFill>
                  <a:schemeClr val="accent5">
                    <a:lumMod val="50000"/>
                  </a:schemeClr>
                </a:solidFill>
                <a:latin typeface="Calibri" panose="020F0502020204030204" pitchFamily="34" charset="0"/>
                <a:cs typeface="Calibri" panose="020F0502020204030204" pitchFamily="34" charset="0"/>
              </a:rPr>
              <a:t>, в течение 12 последовательных месяцев, с 21 марта 2019 г. по 20 марта 2020 г. (включительно), И.И. Иванов находился на территории РФ более 183 дней. Следовательно, по состоянию на дату получения дохода (21 марта 2018 г.) он признается налоговым резидентом РФ.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pic>
        <p:nvPicPr>
          <p:cNvPr id="12" name="Picture 2">
            <a:extLst>
              <a:ext uri="{FF2B5EF4-FFF2-40B4-BE49-F238E27FC236}">
                <a16:creationId xmlns="" xmlns:a16="http://schemas.microsoft.com/office/drawing/2014/main" id="{6D12D4B5-D6D6-4BC4-AA2A-DAE15F260B1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2910" y="1071552"/>
            <a:ext cx="7643866" cy="1674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683568" y="699542"/>
            <a:ext cx="4572000" cy="369332"/>
          </a:xfrm>
          <a:prstGeom prst="rect">
            <a:avLst/>
          </a:prstGeom>
        </p:spPr>
        <p:txBody>
          <a:bodyPr>
            <a:spAutoFit/>
          </a:bodyPr>
          <a:lstStyle/>
          <a:p>
            <a:pPr>
              <a:defRPr/>
            </a:pPr>
            <a:r>
              <a:rPr lang="ru-RU" dirty="0" smtClean="0">
                <a:solidFill>
                  <a:schemeClr val="accent5">
                    <a:lumMod val="50000"/>
                  </a:schemeClr>
                </a:solidFill>
                <a:latin typeface="Calibri" panose="020F0502020204030204" pitchFamily="34" charset="0"/>
                <a:cs typeface="Calibri" panose="020F0502020204030204" pitchFamily="34" charset="0"/>
              </a:rPr>
              <a:t>Заем в рублях</a:t>
            </a:r>
            <a:endParaRPr lang="ru-RU" dirty="0"/>
          </a:p>
        </p:txBody>
      </p:sp>
      <p:sp>
        <p:nvSpPr>
          <p:cNvPr id="7" name="Прямоугольник 6"/>
          <p:cNvSpPr/>
          <p:nvPr/>
        </p:nvSpPr>
        <p:spPr>
          <a:xfrm>
            <a:off x="642910" y="2928940"/>
            <a:ext cx="7715304" cy="1323439"/>
          </a:xfrm>
          <a:prstGeom prst="rect">
            <a:avLst/>
          </a:prstGeom>
        </p:spPr>
        <p:txBody>
          <a:bodyPr wrap="square">
            <a:spAutoFit/>
          </a:bodyPr>
          <a:lstStyle/>
          <a:p>
            <a:r>
              <a:rPr lang="ru-RU" sz="1600" b="1" dirty="0" smtClean="0">
                <a:solidFill>
                  <a:srgbClr val="025373"/>
                </a:solidFill>
                <a:latin typeface="Calibri" pitchFamily="34" charset="0"/>
              </a:rPr>
              <a:t>Пример:</a:t>
            </a:r>
          </a:p>
          <a:p>
            <a:r>
              <a:rPr lang="ru-RU" sz="1600" dirty="0" smtClean="0">
                <a:solidFill>
                  <a:srgbClr val="025373"/>
                </a:solidFill>
                <a:latin typeface="Calibri" pitchFamily="34" charset="0"/>
              </a:rPr>
              <a:t>11.02.2022 работнику выдан заем 100 000 руб. на один год по ставке 2% годовых. Считаем </a:t>
            </a:r>
            <a:r>
              <a:rPr lang="ru-RU" sz="1600" dirty="0" err="1" smtClean="0">
                <a:solidFill>
                  <a:srgbClr val="025373"/>
                </a:solidFill>
                <a:latin typeface="Calibri" pitchFamily="34" charset="0"/>
              </a:rPr>
              <a:t>матвыгоду</a:t>
            </a:r>
            <a:r>
              <a:rPr lang="ru-RU" sz="1600" dirty="0" smtClean="0">
                <a:solidFill>
                  <a:srgbClr val="025373"/>
                </a:solidFill>
                <a:latin typeface="Calibri" pitchFamily="34" charset="0"/>
              </a:rPr>
              <a:t> по займу на 28.02.2021 - за 17 дней (с 12 по 28 февраля). </a:t>
            </a:r>
            <a:r>
              <a:rPr lang="ru-RU" sz="1600" dirty="0" err="1" smtClean="0">
                <a:solidFill>
                  <a:srgbClr val="025373"/>
                </a:solidFill>
                <a:latin typeface="Calibri" pitchFamily="34" charset="0"/>
              </a:rPr>
              <a:t>Матвыгода</a:t>
            </a:r>
            <a:r>
              <a:rPr lang="ru-RU" sz="1600" dirty="0" smtClean="0">
                <a:solidFill>
                  <a:srgbClr val="025373"/>
                </a:solidFill>
                <a:latin typeface="Calibri" pitchFamily="34" charset="0"/>
              </a:rPr>
              <a:t> - 527,85 руб. (100 000 руб.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(20%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2/3 - 2%) / 365 </a:t>
            </a:r>
            <a:r>
              <a:rPr lang="ru-RU" sz="1600" dirty="0" err="1" smtClean="0">
                <a:solidFill>
                  <a:srgbClr val="025373"/>
                </a:solidFill>
                <a:latin typeface="Calibri" pitchFamily="34" charset="0"/>
              </a:rPr>
              <a:t>дн</a:t>
            </a:r>
            <a:r>
              <a:rPr lang="ru-RU" sz="1600" dirty="0" smtClean="0">
                <a:solidFill>
                  <a:srgbClr val="025373"/>
                </a:solidFill>
                <a:latin typeface="Calibri" pitchFamily="34" charset="0"/>
              </a:rPr>
              <a:t>.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17 </a:t>
            </a:r>
            <a:r>
              <a:rPr lang="ru-RU" sz="1600" dirty="0" err="1" smtClean="0">
                <a:solidFill>
                  <a:srgbClr val="025373"/>
                </a:solidFill>
                <a:latin typeface="Calibri" pitchFamily="34" charset="0"/>
              </a:rPr>
              <a:t>дн</a:t>
            </a:r>
            <a:r>
              <a:rPr lang="ru-RU" sz="1600" dirty="0" smtClean="0">
                <a:solidFill>
                  <a:srgbClr val="025373"/>
                </a:solidFill>
                <a:latin typeface="Calibri" pitchFamily="34" charset="0"/>
              </a:rPr>
              <a:t>.), НДФЛ с нее - 185 руб. (527,85 руб.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35%).</a:t>
            </a:r>
          </a:p>
        </p:txBody>
      </p:sp>
      <p:sp>
        <p:nvSpPr>
          <p:cNvPr id="8" name="Прямоугольник 7"/>
          <p:cNvSpPr/>
          <p:nvPr/>
        </p:nvSpPr>
        <p:spPr>
          <a:xfrm>
            <a:off x="539552" y="4299942"/>
            <a:ext cx="8208912" cy="369332"/>
          </a:xfrm>
          <a:prstGeom prst="rect">
            <a:avLst/>
          </a:prstGeom>
        </p:spPr>
        <p:txBody>
          <a:bodyPr wrap="square">
            <a:spAutoFit/>
          </a:bodyPr>
          <a:lstStyle/>
          <a:p>
            <a:r>
              <a:rPr lang="ru-RU" i="1" dirty="0" smtClean="0">
                <a:solidFill>
                  <a:srgbClr val="025373"/>
                </a:solidFill>
                <a:latin typeface="Calibri" pitchFamily="34" charset="0"/>
              </a:rPr>
              <a:t>! Доход в виде материальной выгоды освобождается от НДФЛ в 2022 -2023 гг.</a:t>
            </a:r>
            <a:endParaRPr lang="ru-RU"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214414" y="2285998"/>
          <a:ext cx="6000792" cy="1859280"/>
        </p:xfrm>
        <a:graphic>
          <a:graphicData uri="http://schemas.openxmlformats.org/drawingml/2006/table">
            <a:tbl>
              <a:tblPr/>
              <a:tblGrid>
                <a:gridCol w="2000264"/>
                <a:gridCol w="2000264"/>
                <a:gridCol w="2000264"/>
              </a:tblGrid>
              <a:tr h="0">
                <a:tc>
                  <a:txBody>
                    <a:bodyPr/>
                    <a:lstStyle/>
                    <a:p>
                      <a:pPr fontAlgn="t"/>
                      <a:r>
                        <a:rPr lang="ru-RU" sz="1400" dirty="0">
                          <a:solidFill>
                            <a:srgbClr val="025373"/>
                          </a:solidFill>
                        </a:rPr>
                        <a:t>Дата получения дохода</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Сумма материальной выгоды</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a:solidFill>
                            <a:srgbClr val="025373"/>
                          </a:solidFill>
                        </a:rPr>
                        <a:t>Сумма НДФЛ</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r>
              <a:tr h="0">
                <a:tc>
                  <a:txBody>
                    <a:bodyPr/>
                    <a:lstStyle/>
                    <a:p>
                      <a:pPr fontAlgn="t"/>
                      <a:r>
                        <a:rPr lang="ru-RU" sz="1400" dirty="0">
                          <a:solidFill>
                            <a:srgbClr val="025373"/>
                          </a:solidFill>
                        </a:rPr>
                        <a:t>31 января 2022 г.</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383.56</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134</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r>
              <a:tr h="0">
                <a:tc gridSpan="3">
                  <a:txBody>
                    <a:bodyPr/>
                    <a:lstStyle/>
                    <a:p>
                      <a:pPr fontAlgn="t"/>
                      <a:r>
                        <a:rPr lang="ru-RU" sz="1400" dirty="0">
                          <a:solidFill>
                            <a:srgbClr val="025373"/>
                          </a:solidFill>
                        </a:rPr>
                        <a:t>Расчет </a:t>
                      </a:r>
                      <a:r>
                        <a:rPr lang="ru-RU" sz="1400" dirty="0" err="1">
                          <a:solidFill>
                            <a:srgbClr val="025373"/>
                          </a:solidFill>
                        </a:rPr>
                        <a:t>матвыгоды</a:t>
                      </a:r>
                      <a:r>
                        <a:rPr lang="ru-RU" sz="1400" dirty="0">
                          <a:solidFill>
                            <a:srgbClr val="025373"/>
                          </a:solidFill>
                        </a:rPr>
                        <a:t>: 1000000.00 * (8.5 / 100 * 2/3 - 5 / 100) / 365 * 21 = 383.56</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0">
                <a:tc>
                  <a:txBody>
                    <a:bodyPr/>
                    <a:lstStyle/>
                    <a:p>
                      <a:pPr fontAlgn="t"/>
                      <a:r>
                        <a:rPr lang="ru-RU" sz="1400" dirty="0">
                          <a:solidFill>
                            <a:srgbClr val="025373"/>
                          </a:solidFill>
                        </a:rPr>
                        <a:t>28 февраля 2022 г.</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6392.69</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2237</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r>
              <a:tr h="0">
                <a:tc gridSpan="3">
                  <a:txBody>
                    <a:bodyPr/>
                    <a:lstStyle/>
                    <a:p>
                      <a:pPr fontAlgn="t"/>
                      <a:r>
                        <a:rPr lang="ru-RU" sz="1400" dirty="0">
                          <a:solidFill>
                            <a:srgbClr val="025373"/>
                          </a:solidFill>
                        </a:rPr>
                        <a:t>Расчет </a:t>
                      </a:r>
                      <a:r>
                        <a:rPr lang="ru-RU" sz="1400" dirty="0" err="1">
                          <a:solidFill>
                            <a:srgbClr val="025373"/>
                          </a:solidFill>
                        </a:rPr>
                        <a:t>матвыгоды</a:t>
                      </a:r>
                      <a:r>
                        <a:rPr lang="ru-RU" sz="1400" dirty="0">
                          <a:solidFill>
                            <a:srgbClr val="025373"/>
                          </a:solidFill>
                        </a:rPr>
                        <a:t>: 1000000.00 * (20 / 100 * 2/3 - 5 / 100) / 365 * 28 = 6392.69</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4097" name="Rectangle 1"/>
          <p:cNvSpPr>
            <a:spLocks noChangeArrowheads="1"/>
          </p:cNvSpPr>
          <p:nvPr/>
        </p:nvSpPr>
        <p:spPr bwMode="auto">
          <a:xfrm>
            <a:off x="539552" y="339502"/>
            <a:ext cx="8215370" cy="172354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25373"/>
                </a:solidFill>
                <a:effectLst/>
                <a:latin typeface="Calibri" pitchFamily="34" charset="0"/>
                <a:cs typeface="Arial" pitchFamily="34" charset="0"/>
              </a:rPr>
              <a:t>Пример:</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25373"/>
                </a:solidFill>
                <a:effectLst/>
                <a:latin typeface="Calibri" pitchFamily="34" charset="0"/>
                <a:cs typeface="Arial" pitchFamily="34" charset="0"/>
              </a:rPr>
              <a:t>10 января 2022 г. работник получил заем в сумме 1000000.00 руб. . Ставка по займу 5 % годовых.</a:t>
            </a:r>
            <a:br>
              <a:rPr kumimoji="0" lang="ru-RU" sz="1600" b="0" i="0" u="none" strike="noStrike" cap="none" normalizeH="0" baseline="0" dirty="0" smtClean="0">
                <a:ln>
                  <a:noFill/>
                </a:ln>
                <a:solidFill>
                  <a:srgbClr val="025373"/>
                </a:solidFill>
                <a:effectLst/>
                <a:latin typeface="Calibri" pitchFamily="34" charset="0"/>
                <a:cs typeface="Arial" pitchFamily="34" charset="0"/>
              </a:rPr>
            </a:br>
            <a:r>
              <a:rPr kumimoji="0" lang="ru-RU" sz="1600" b="0" i="0" u="none" strike="noStrike" cap="none" normalizeH="0" baseline="0" dirty="0" smtClean="0">
                <a:ln>
                  <a:noFill/>
                </a:ln>
                <a:solidFill>
                  <a:srgbClr val="025373"/>
                </a:solidFill>
                <a:effectLst/>
                <a:latin typeface="Calibri" pitchFamily="34" charset="0"/>
                <a:cs typeface="Arial" pitchFamily="34" charset="0"/>
              </a:rPr>
              <a:t>Ставка НДФЛ по материальной</a:t>
            </a:r>
            <a:r>
              <a:rPr kumimoji="0" lang="ru-RU" sz="1600" b="0" i="0" u="none" strike="noStrike" cap="none" normalizeH="0" dirty="0" smtClean="0">
                <a:ln>
                  <a:noFill/>
                </a:ln>
                <a:solidFill>
                  <a:srgbClr val="025373"/>
                </a:solidFill>
                <a:effectLst/>
                <a:latin typeface="Calibri" pitchFamily="34" charset="0"/>
                <a:cs typeface="Arial" pitchFamily="34" charset="0"/>
              </a:rPr>
              <a:t> выгода</a:t>
            </a:r>
            <a:r>
              <a:rPr kumimoji="0" lang="ru-RU" sz="1600" b="0" i="0" u="none" strike="noStrike" cap="none" normalizeH="0" baseline="0" dirty="0" smtClean="0">
                <a:ln>
                  <a:noFill/>
                </a:ln>
                <a:solidFill>
                  <a:srgbClr val="025373"/>
                </a:solidFill>
                <a:effectLst/>
                <a:latin typeface="Calibri" pitchFamily="34" charset="0"/>
                <a:cs typeface="Arial" pitchFamily="34" charset="0"/>
              </a:rPr>
              <a:t>: 35 %</a:t>
            </a:r>
            <a:br>
              <a:rPr kumimoji="0" lang="ru-RU" sz="1600" b="0" i="0" u="none" strike="noStrike" cap="none" normalizeH="0" baseline="0" dirty="0" smtClean="0">
                <a:ln>
                  <a:noFill/>
                </a:ln>
                <a:solidFill>
                  <a:srgbClr val="025373"/>
                </a:solidFill>
                <a:effectLst/>
                <a:latin typeface="Calibri" pitchFamily="34" charset="0"/>
                <a:cs typeface="Arial" pitchFamily="34" charset="0"/>
              </a:rPr>
            </a:br>
            <a:r>
              <a:rPr kumimoji="0" lang="ru-RU" sz="1600" b="0" i="0" u="none" strike="noStrike" cap="none" normalizeH="0" baseline="0" dirty="0" smtClean="0">
                <a:ln>
                  <a:noFill/>
                </a:ln>
                <a:solidFill>
                  <a:srgbClr val="025373"/>
                </a:solidFill>
                <a:effectLst/>
                <a:latin typeface="Calibri" pitchFamily="34" charset="0"/>
                <a:cs typeface="Arial" pitchFamily="34" charset="0"/>
              </a:rPr>
              <a:t>Сумма материальной выгоды от экономии на процентах за пользование заемными средствами и НДФЛ с нее равны: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25373"/>
                </a:solidFill>
                <a:effectLst/>
                <a:latin typeface="Calibri" pitchFamily="34" charset="0"/>
                <a:cs typeface="Arial" pitchFamily="34" charset="0"/>
              </a:rPr>
              <a:t>Общая сумма НДФЛ - 2371 руб.</a:t>
            </a:r>
          </a:p>
        </p:txBody>
      </p:sp>
      <p:sp>
        <p:nvSpPr>
          <p:cNvPr id="4" name="Прямоугольник 3"/>
          <p:cNvSpPr/>
          <p:nvPr/>
        </p:nvSpPr>
        <p:spPr>
          <a:xfrm>
            <a:off x="539552" y="4299942"/>
            <a:ext cx="8208912" cy="369332"/>
          </a:xfrm>
          <a:prstGeom prst="rect">
            <a:avLst/>
          </a:prstGeom>
        </p:spPr>
        <p:txBody>
          <a:bodyPr wrap="square">
            <a:spAutoFit/>
          </a:bodyPr>
          <a:lstStyle/>
          <a:p>
            <a:r>
              <a:rPr lang="ru-RU" i="1" dirty="0" smtClean="0">
                <a:solidFill>
                  <a:srgbClr val="025373"/>
                </a:solidFill>
                <a:latin typeface="Calibri" pitchFamily="34" charset="0"/>
              </a:rPr>
              <a:t>!Доход в виде материальной выгоды освобождается от НДФЛ в 2022 -2023 гг.</a:t>
            </a:r>
            <a:endParaRPr lang="ru-RU"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pic>
        <p:nvPicPr>
          <p:cNvPr id="13" name="Picture 3">
            <a:extLst>
              <a:ext uri="{FF2B5EF4-FFF2-40B4-BE49-F238E27FC236}">
                <a16:creationId xmlns="" xmlns:a16="http://schemas.microsoft.com/office/drawing/2014/main" id="{0DE20FD0-AB5B-4948-8010-F37BE7730E35}"/>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596" y="1071552"/>
            <a:ext cx="7643866" cy="1555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500034" y="642924"/>
            <a:ext cx="4572000" cy="369332"/>
          </a:xfrm>
          <a:prstGeom prst="rect">
            <a:avLst/>
          </a:prstGeom>
        </p:spPr>
        <p:txBody>
          <a:bodyPr>
            <a:spAutoFit/>
          </a:bodyPr>
          <a:lstStyle/>
          <a:p>
            <a:pPr>
              <a:defRPr/>
            </a:pPr>
            <a:r>
              <a:rPr lang="ru-RU" dirty="0" smtClean="0">
                <a:solidFill>
                  <a:schemeClr val="accent5">
                    <a:lumMod val="50000"/>
                  </a:schemeClr>
                </a:solidFill>
                <a:latin typeface="Calibri" panose="020F0502020204030204" pitchFamily="34" charset="0"/>
                <a:cs typeface="Calibri" panose="020F0502020204030204" pitchFamily="34" charset="0"/>
              </a:rPr>
              <a:t>Заем в рублях</a:t>
            </a:r>
            <a:endParaRPr lang="ru-RU" dirty="0"/>
          </a:p>
        </p:txBody>
      </p:sp>
      <p:sp>
        <p:nvSpPr>
          <p:cNvPr id="7" name="Прямоугольник 6"/>
          <p:cNvSpPr/>
          <p:nvPr/>
        </p:nvSpPr>
        <p:spPr>
          <a:xfrm>
            <a:off x="500034" y="2714626"/>
            <a:ext cx="7715304" cy="1569660"/>
          </a:xfrm>
          <a:prstGeom prst="rect">
            <a:avLst/>
          </a:prstGeom>
        </p:spPr>
        <p:txBody>
          <a:bodyPr wrap="square">
            <a:spAutoFit/>
          </a:bodyPr>
          <a:lstStyle/>
          <a:p>
            <a:r>
              <a:rPr lang="ru-RU" sz="1600" b="1" dirty="0" smtClean="0">
                <a:solidFill>
                  <a:srgbClr val="025373"/>
                </a:solidFill>
                <a:latin typeface="Calibri" pitchFamily="34" charset="0"/>
              </a:rPr>
              <a:t>Пример:</a:t>
            </a:r>
          </a:p>
          <a:p>
            <a:r>
              <a:rPr lang="ru-RU" sz="1600" b="1" dirty="0" smtClean="0">
                <a:solidFill>
                  <a:srgbClr val="025373"/>
                </a:solidFill>
                <a:latin typeface="Calibri" pitchFamily="34" charset="0"/>
              </a:rPr>
              <a:t> </a:t>
            </a:r>
          </a:p>
          <a:p>
            <a:r>
              <a:rPr lang="ru-RU" sz="1600" dirty="0" smtClean="0">
                <a:solidFill>
                  <a:srgbClr val="025373"/>
                </a:solidFill>
                <a:latin typeface="Calibri" pitchFamily="34" charset="0"/>
              </a:rPr>
              <a:t>11.02.2022 работнику выдан беспроцентный заем 100 000 руб. на один год.</a:t>
            </a:r>
          </a:p>
          <a:p>
            <a:r>
              <a:rPr lang="ru-RU" sz="1600" dirty="0" smtClean="0">
                <a:solidFill>
                  <a:srgbClr val="025373"/>
                </a:solidFill>
                <a:latin typeface="Calibri" pitchFamily="34" charset="0"/>
              </a:rPr>
              <a:t>Считаем </a:t>
            </a:r>
            <a:r>
              <a:rPr lang="ru-RU" sz="1600" dirty="0" err="1" smtClean="0">
                <a:solidFill>
                  <a:srgbClr val="025373"/>
                </a:solidFill>
                <a:latin typeface="Calibri" pitchFamily="34" charset="0"/>
              </a:rPr>
              <a:t>матвыгоду</a:t>
            </a:r>
            <a:r>
              <a:rPr lang="ru-RU" sz="1600" dirty="0" smtClean="0">
                <a:solidFill>
                  <a:srgbClr val="025373"/>
                </a:solidFill>
                <a:latin typeface="Calibri" pitchFamily="34" charset="0"/>
              </a:rPr>
              <a:t> по займу на 28.02.2022 - за 17 дней (с 12 по 28 февраля). </a:t>
            </a:r>
            <a:r>
              <a:rPr lang="ru-RU" sz="1600" dirty="0" err="1" smtClean="0">
                <a:solidFill>
                  <a:srgbClr val="025373"/>
                </a:solidFill>
                <a:latin typeface="Calibri" pitchFamily="34" charset="0"/>
              </a:rPr>
              <a:t>Матвыгода</a:t>
            </a:r>
            <a:r>
              <a:rPr lang="ru-RU" sz="1600" dirty="0" smtClean="0">
                <a:solidFill>
                  <a:srgbClr val="025373"/>
                </a:solidFill>
                <a:latin typeface="Calibri" pitchFamily="34" charset="0"/>
              </a:rPr>
              <a:t> - 621,00 руб. (100 000 руб.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20%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2/3 / 365 </a:t>
            </a:r>
            <a:r>
              <a:rPr lang="ru-RU" sz="1600" dirty="0" err="1" smtClean="0">
                <a:solidFill>
                  <a:srgbClr val="025373"/>
                </a:solidFill>
                <a:latin typeface="Calibri" pitchFamily="34" charset="0"/>
              </a:rPr>
              <a:t>дн</a:t>
            </a:r>
            <a:r>
              <a:rPr lang="ru-RU" sz="1600" dirty="0" smtClean="0">
                <a:solidFill>
                  <a:srgbClr val="025373"/>
                </a:solidFill>
                <a:latin typeface="Calibri" pitchFamily="34" charset="0"/>
              </a:rPr>
              <a:t>.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17 </a:t>
            </a:r>
            <a:r>
              <a:rPr lang="ru-RU" sz="1600" dirty="0" err="1" smtClean="0">
                <a:solidFill>
                  <a:srgbClr val="025373"/>
                </a:solidFill>
                <a:latin typeface="Calibri" pitchFamily="34" charset="0"/>
              </a:rPr>
              <a:t>дн</a:t>
            </a:r>
            <a:r>
              <a:rPr lang="ru-RU" sz="1600" dirty="0" smtClean="0">
                <a:solidFill>
                  <a:srgbClr val="025373"/>
                </a:solidFill>
                <a:latin typeface="Calibri" pitchFamily="34" charset="0"/>
              </a:rPr>
              <a:t>.), НДФЛ с нее - 217 руб. (621,00 руб.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35%).</a:t>
            </a:r>
          </a:p>
        </p:txBody>
      </p:sp>
      <p:sp>
        <p:nvSpPr>
          <p:cNvPr id="8" name="Прямоугольник 7"/>
          <p:cNvSpPr/>
          <p:nvPr/>
        </p:nvSpPr>
        <p:spPr>
          <a:xfrm>
            <a:off x="467544" y="4299942"/>
            <a:ext cx="8208912" cy="369332"/>
          </a:xfrm>
          <a:prstGeom prst="rect">
            <a:avLst/>
          </a:prstGeom>
        </p:spPr>
        <p:txBody>
          <a:bodyPr wrap="square">
            <a:spAutoFit/>
          </a:bodyPr>
          <a:lstStyle/>
          <a:p>
            <a:r>
              <a:rPr lang="ru-RU" i="1" dirty="0" smtClean="0">
                <a:solidFill>
                  <a:srgbClr val="025373"/>
                </a:solidFill>
                <a:latin typeface="Calibri" pitchFamily="34" charset="0"/>
              </a:rPr>
              <a:t>!Доход в виде материальной выгоды освобождается от НДФЛ в 2022 -2023 гг.</a:t>
            </a:r>
            <a:endParaRPr lang="ru-RU"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pic>
        <p:nvPicPr>
          <p:cNvPr id="1026" name="Picture 2"/>
          <p:cNvPicPr>
            <a:picLocks noChangeAspect="1" noChangeArrowheads="1"/>
          </p:cNvPicPr>
          <p:nvPr/>
        </p:nvPicPr>
        <p:blipFill>
          <a:blip r:embed="rId2" cstate="print"/>
          <a:srcRect/>
          <a:stretch>
            <a:fillRect/>
          </a:stretch>
        </p:blipFill>
        <p:spPr bwMode="auto">
          <a:xfrm>
            <a:off x="395536" y="1347614"/>
            <a:ext cx="8458200" cy="2449520"/>
          </a:xfrm>
          <a:prstGeom prst="rect">
            <a:avLst/>
          </a:prstGeom>
          <a:noFill/>
          <a:ln w="9525">
            <a:noFill/>
            <a:miter lim="800000"/>
            <a:headEnd/>
            <a:tailEnd/>
          </a:ln>
          <a:effectLst/>
        </p:spPr>
      </p:pic>
      <p:sp>
        <p:nvSpPr>
          <p:cNvPr id="7" name="Прямоугольник 6"/>
          <p:cNvSpPr/>
          <p:nvPr/>
        </p:nvSpPr>
        <p:spPr>
          <a:xfrm>
            <a:off x="539552" y="915566"/>
            <a:ext cx="1596656" cy="369332"/>
          </a:xfrm>
          <a:prstGeom prst="rect">
            <a:avLst/>
          </a:prstGeom>
        </p:spPr>
        <p:txBody>
          <a:bodyPr wrap="none">
            <a:spAutoFit/>
          </a:bodyPr>
          <a:lstStyle/>
          <a:p>
            <a:pPr>
              <a:defRPr/>
            </a:pPr>
            <a:r>
              <a:rPr lang="ru-RU" dirty="0" smtClean="0">
                <a:solidFill>
                  <a:schemeClr val="accent5">
                    <a:lumMod val="50000"/>
                  </a:schemeClr>
                </a:solidFill>
                <a:latin typeface="Calibri" panose="020F0502020204030204" pitchFamily="34" charset="0"/>
                <a:cs typeface="Calibri" panose="020F0502020204030204" pitchFamily="34" charset="0"/>
              </a:rPr>
              <a:t>Заем в валюте</a:t>
            </a:r>
            <a:endParaRPr lang="ru-RU" dirty="0"/>
          </a:p>
        </p:txBody>
      </p:sp>
      <p:sp>
        <p:nvSpPr>
          <p:cNvPr id="6" name="Прямоугольник 5"/>
          <p:cNvSpPr/>
          <p:nvPr/>
        </p:nvSpPr>
        <p:spPr>
          <a:xfrm>
            <a:off x="539552" y="4299942"/>
            <a:ext cx="8208912" cy="369332"/>
          </a:xfrm>
          <a:prstGeom prst="rect">
            <a:avLst/>
          </a:prstGeom>
        </p:spPr>
        <p:txBody>
          <a:bodyPr wrap="square">
            <a:spAutoFit/>
          </a:bodyPr>
          <a:lstStyle/>
          <a:p>
            <a:r>
              <a:rPr lang="ru-RU" i="1" dirty="0" smtClean="0">
                <a:solidFill>
                  <a:srgbClr val="025373"/>
                </a:solidFill>
                <a:latin typeface="Calibri" pitchFamily="34" charset="0"/>
              </a:rPr>
              <a:t>!Доход в виде материальной выгоды освобождается от НДФЛ в 2022 -2023 гг.</a:t>
            </a:r>
            <a:endParaRPr lang="ru-RU"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1691680" y="411510"/>
            <a:ext cx="8712968" cy="523220"/>
          </a:xfrm>
          <a:prstGeom prst="rect">
            <a:avLst/>
          </a:prstGeom>
          <a:noFill/>
          <a:ln w="9525">
            <a:noFill/>
            <a:miter lim="800000"/>
            <a:headEnd/>
            <a:tailEnd/>
          </a:ln>
        </p:spPr>
        <p:txBody>
          <a:bodyPr wrap="square">
            <a:spAutoFit/>
          </a:bodyPr>
          <a:lstStyle/>
          <a:p>
            <a:pPr indent="533400" algn="just">
              <a:spcBef>
                <a:spcPts val="600"/>
              </a:spcBef>
              <a:spcAft>
                <a:spcPts val="600"/>
              </a:spcAft>
            </a:pPr>
            <a:r>
              <a:rPr lang="ru-RU" sz="2800" b="1" dirty="0">
                <a:solidFill>
                  <a:schemeClr val="accent5">
                    <a:lumMod val="50000"/>
                  </a:schemeClr>
                </a:solidFill>
                <a:latin typeface="Calibri" panose="020F0502020204030204" pitchFamily="34" charset="0"/>
                <a:cs typeface="Calibri" panose="020F0502020204030204" pitchFamily="34" charset="0"/>
              </a:rPr>
              <a:t>Объект (ст. 208, 209 НК РФ)</a:t>
            </a:r>
          </a:p>
        </p:txBody>
      </p:sp>
      <p:sp>
        <p:nvSpPr>
          <p:cNvPr id="2" name="Прямоугольник 1">
            <a:extLst>
              <a:ext uri="{FF2B5EF4-FFF2-40B4-BE49-F238E27FC236}">
                <a16:creationId xmlns="" xmlns:a16="http://schemas.microsoft.com/office/drawing/2014/main" id="{9BA93433-7B11-4524-AA20-0B29A20DE77E}"/>
              </a:ext>
            </a:extLst>
          </p:cNvPr>
          <p:cNvSpPr/>
          <p:nvPr/>
        </p:nvSpPr>
        <p:spPr>
          <a:xfrm>
            <a:off x="3563888" y="1059582"/>
            <a:ext cx="1416670" cy="1077218"/>
          </a:xfrm>
          <a:prstGeom prst="rect">
            <a:avLst/>
          </a:prstGeom>
        </p:spPr>
        <p:txBody>
          <a:bodyPr wrap="none">
            <a:spAutoFit/>
          </a:bodyPr>
          <a:lstStyle/>
          <a:p>
            <a:r>
              <a:rPr lang="ru-RU" sz="2800" b="1" dirty="0" smtClean="0">
                <a:solidFill>
                  <a:schemeClr val="accent5">
                    <a:lumMod val="50000"/>
                  </a:schemeClr>
                </a:solidFill>
                <a:latin typeface="Calibri" panose="020F0502020204030204" pitchFamily="34" charset="0"/>
                <a:cs typeface="Calibri" panose="020F0502020204030204" pitchFamily="34" charset="0"/>
              </a:rPr>
              <a:t>Доходы</a:t>
            </a:r>
            <a:endParaRPr lang="ru-RU" sz="2800" b="1" dirty="0">
              <a:solidFill>
                <a:schemeClr val="accent5">
                  <a:lumMod val="50000"/>
                </a:schemeClr>
              </a:solidFill>
              <a:latin typeface="Calibri" panose="020F0502020204030204" pitchFamily="34" charset="0"/>
              <a:cs typeface="Calibri" panose="020F0502020204030204" pitchFamily="34" charset="0"/>
            </a:endParaRPr>
          </a:p>
          <a:p>
            <a:endParaRPr lang="ru-RU" b="1" dirty="0"/>
          </a:p>
          <a:p>
            <a:endParaRPr lang="ru-RU" b="1" dirty="0"/>
          </a:p>
        </p:txBody>
      </p:sp>
      <p:sp>
        <p:nvSpPr>
          <p:cNvPr id="3" name="Прямоугольник 2">
            <a:extLst>
              <a:ext uri="{FF2B5EF4-FFF2-40B4-BE49-F238E27FC236}">
                <a16:creationId xmlns="" xmlns:a16="http://schemas.microsoft.com/office/drawing/2014/main" id="{6DC8A809-8C2D-4729-99A3-99F01068E679}"/>
              </a:ext>
            </a:extLst>
          </p:cNvPr>
          <p:cNvSpPr/>
          <p:nvPr/>
        </p:nvSpPr>
        <p:spPr>
          <a:xfrm>
            <a:off x="704158" y="1851670"/>
            <a:ext cx="4180922" cy="2369880"/>
          </a:xfrm>
          <a:prstGeom prst="rect">
            <a:avLst/>
          </a:prstGeom>
        </p:spPr>
        <p:txBody>
          <a:bodyPr wrap="square">
            <a:spAutoFit/>
          </a:bodyPr>
          <a:lstStyle/>
          <a:p>
            <a:r>
              <a:rPr lang="ru-RU" sz="2400" b="1" dirty="0">
                <a:solidFill>
                  <a:schemeClr val="accent5">
                    <a:lumMod val="50000"/>
                  </a:schemeClr>
                </a:solidFill>
                <a:latin typeface="Calibri" panose="020F0502020204030204" pitchFamily="34" charset="0"/>
                <a:cs typeface="Calibri" panose="020F0502020204030204" pitchFamily="34" charset="0"/>
              </a:rPr>
              <a:t>Резиденты</a:t>
            </a:r>
            <a:r>
              <a:rPr lang="ru-RU" sz="2400" dirty="0">
                <a:solidFill>
                  <a:schemeClr val="accent5">
                    <a:lumMod val="50000"/>
                  </a:schemeClr>
                </a:solidFill>
                <a:latin typeface="Calibri" panose="020F0502020204030204" pitchFamily="34" charset="0"/>
                <a:cs typeface="Calibri" panose="020F0502020204030204" pitchFamily="34" charset="0"/>
              </a:rPr>
              <a:t> –</a:t>
            </a:r>
          </a:p>
          <a:p>
            <a:r>
              <a:rPr lang="ru-RU" sz="2400" dirty="0">
                <a:solidFill>
                  <a:schemeClr val="accent5">
                    <a:lumMod val="50000"/>
                  </a:schemeClr>
                </a:solidFill>
                <a:latin typeface="Calibri" panose="020F0502020204030204" pitchFamily="34" charset="0"/>
                <a:cs typeface="Calibri" panose="020F0502020204030204" pitchFamily="34" charset="0"/>
              </a:rPr>
              <a:t>доходы от источников в Российской Федерации и (или) от источников за пределами Российской Федерации</a:t>
            </a:r>
          </a:p>
        </p:txBody>
      </p:sp>
      <p:sp>
        <p:nvSpPr>
          <p:cNvPr id="5" name="Прямоугольник 4">
            <a:extLst>
              <a:ext uri="{FF2B5EF4-FFF2-40B4-BE49-F238E27FC236}">
                <a16:creationId xmlns="" xmlns:a16="http://schemas.microsoft.com/office/drawing/2014/main" id="{95503DA9-C5E9-49BB-ABCC-D1BD0D55D5BB}"/>
              </a:ext>
            </a:extLst>
          </p:cNvPr>
          <p:cNvSpPr/>
          <p:nvPr/>
        </p:nvSpPr>
        <p:spPr>
          <a:xfrm>
            <a:off x="5004048" y="1851670"/>
            <a:ext cx="4572000" cy="1200329"/>
          </a:xfrm>
          <a:prstGeom prst="rect">
            <a:avLst/>
          </a:prstGeom>
        </p:spPr>
        <p:txBody>
          <a:bodyPr>
            <a:spAutoFit/>
          </a:bodyPr>
          <a:lstStyle/>
          <a:p>
            <a:r>
              <a:rPr lang="ru-RU" sz="2400" b="1" dirty="0">
                <a:solidFill>
                  <a:schemeClr val="accent5">
                    <a:lumMod val="50000"/>
                  </a:schemeClr>
                </a:solidFill>
                <a:latin typeface="Calibri" panose="020F0502020204030204" pitchFamily="34" charset="0"/>
                <a:cs typeface="Calibri" panose="020F0502020204030204" pitchFamily="34" charset="0"/>
              </a:rPr>
              <a:t>Нерезиденты</a:t>
            </a:r>
            <a:r>
              <a:rPr lang="ru-RU" sz="2400" dirty="0">
                <a:solidFill>
                  <a:schemeClr val="accent5">
                    <a:lumMod val="50000"/>
                  </a:schemeClr>
                </a:solidFill>
                <a:latin typeface="Calibri" panose="020F0502020204030204" pitchFamily="34" charset="0"/>
                <a:cs typeface="Calibri" panose="020F0502020204030204" pitchFamily="34" charset="0"/>
              </a:rPr>
              <a:t> –</a:t>
            </a:r>
          </a:p>
          <a:p>
            <a:r>
              <a:rPr lang="ru-RU" sz="2400" dirty="0">
                <a:solidFill>
                  <a:schemeClr val="accent5">
                    <a:lumMod val="50000"/>
                  </a:schemeClr>
                </a:solidFill>
                <a:latin typeface="Calibri" panose="020F0502020204030204" pitchFamily="34" charset="0"/>
                <a:cs typeface="Calibri" panose="020F0502020204030204" pitchFamily="34" charset="0"/>
              </a:rPr>
              <a:t>доходы от источников в Российской Федерации</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sp>
        <p:nvSpPr>
          <p:cNvPr id="7" name="Прямоугольник 6"/>
          <p:cNvSpPr/>
          <p:nvPr/>
        </p:nvSpPr>
        <p:spPr>
          <a:xfrm>
            <a:off x="539552" y="1203598"/>
            <a:ext cx="6413294" cy="400110"/>
          </a:xfrm>
          <a:prstGeom prst="rect">
            <a:avLst/>
          </a:prstGeom>
        </p:spPr>
        <p:txBody>
          <a:bodyPr wrap="none">
            <a:spAutoFit/>
          </a:bodyPr>
          <a:lstStyle/>
          <a:p>
            <a:pPr>
              <a:defRPr/>
            </a:pPr>
            <a:r>
              <a:rPr lang="ru-RU" sz="2000" dirty="0" smtClean="0">
                <a:solidFill>
                  <a:schemeClr val="accent5">
                    <a:lumMod val="50000"/>
                  </a:schemeClr>
                </a:solidFill>
                <a:latin typeface="Calibri" panose="020F0502020204030204" pitchFamily="34" charset="0"/>
                <a:cs typeface="Calibri" panose="020F0502020204030204" pitchFamily="34" charset="0"/>
              </a:rPr>
              <a:t>Покупка товаров (работ, услуг) у взаимозависимого лица</a:t>
            </a:r>
            <a:endParaRPr lang="ru-RU" sz="2000" dirty="0"/>
          </a:p>
        </p:txBody>
      </p:sp>
      <p:pic>
        <p:nvPicPr>
          <p:cNvPr id="6" name="Picture 2"/>
          <p:cNvPicPr>
            <a:picLocks noChangeAspect="1" noChangeArrowheads="1"/>
          </p:cNvPicPr>
          <p:nvPr/>
        </p:nvPicPr>
        <p:blipFill>
          <a:blip r:embed="rId2" cstate="print"/>
          <a:srcRect/>
          <a:stretch>
            <a:fillRect/>
          </a:stretch>
        </p:blipFill>
        <p:spPr bwMode="auto">
          <a:xfrm>
            <a:off x="251520" y="1923678"/>
            <a:ext cx="8788400" cy="1282700"/>
          </a:xfrm>
          <a:prstGeom prst="rect">
            <a:avLst/>
          </a:prstGeom>
          <a:noFill/>
          <a:ln w="9525">
            <a:noFill/>
            <a:miter lim="800000"/>
            <a:headEnd/>
            <a:tailEnd/>
          </a:ln>
          <a:effectLst/>
        </p:spPr>
      </p:pic>
      <p:sp>
        <p:nvSpPr>
          <p:cNvPr id="8" name="Прямоугольник 7"/>
          <p:cNvSpPr/>
          <p:nvPr/>
        </p:nvSpPr>
        <p:spPr>
          <a:xfrm>
            <a:off x="467544" y="3795886"/>
            <a:ext cx="8208912" cy="369332"/>
          </a:xfrm>
          <a:prstGeom prst="rect">
            <a:avLst/>
          </a:prstGeom>
        </p:spPr>
        <p:txBody>
          <a:bodyPr wrap="square">
            <a:spAutoFit/>
          </a:bodyPr>
          <a:lstStyle/>
          <a:p>
            <a:r>
              <a:rPr lang="ru-RU" i="1" dirty="0" smtClean="0">
                <a:solidFill>
                  <a:srgbClr val="025373"/>
                </a:solidFill>
                <a:latin typeface="Calibri" pitchFamily="34" charset="0"/>
              </a:rPr>
              <a:t>!Доход в виде материальной выгоды освобождается от НДФЛ в 2022 -2023 гг.</a:t>
            </a:r>
            <a:endParaRPr lang="ru-RU"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sp>
        <p:nvSpPr>
          <p:cNvPr id="7" name="Прямоугольник 6"/>
          <p:cNvSpPr/>
          <p:nvPr/>
        </p:nvSpPr>
        <p:spPr>
          <a:xfrm>
            <a:off x="467544" y="1347614"/>
            <a:ext cx="2655022" cy="400110"/>
          </a:xfrm>
          <a:prstGeom prst="rect">
            <a:avLst/>
          </a:prstGeom>
        </p:spPr>
        <p:txBody>
          <a:bodyPr wrap="none">
            <a:spAutoFit/>
          </a:bodyPr>
          <a:lstStyle/>
          <a:p>
            <a:pPr>
              <a:defRPr/>
            </a:pPr>
            <a:r>
              <a:rPr lang="ru-RU" sz="2000" dirty="0" smtClean="0">
                <a:solidFill>
                  <a:schemeClr val="accent5">
                    <a:lumMod val="50000"/>
                  </a:schemeClr>
                </a:solidFill>
                <a:latin typeface="Calibri" panose="020F0502020204030204" pitchFamily="34" charset="0"/>
                <a:cs typeface="Calibri" panose="020F0502020204030204" pitchFamily="34" charset="0"/>
              </a:rPr>
              <a:t>Покупка ценных бумаг</a:t>
            </a:r>
            <a:endParaRPr lang="ru-RU" sz="2000" dirty="0"/>
          </a:p>
        </p:txBody>
      </p:sp>
      <p:pic>
        <p:nvPicPr>
          <p:cNvPr id="3074" name="Picture 2"/>
          <p:cNvPicPr>
            <a:picLocks noChangeAspect="1" noChangeArrowheads="1"/>
          </p:cNvPicPr>
          <p:nvPr/>
        </p:nvPicPr>
        <p:blipFill>
          <a:blip r:embed="rId2" cstate="print"/>
          <a:srcRect/>
          <a:stretch>
            <a:fillRect/>
          </a:stretch>
        </p:blipFill>
        <p:spPr bwMode="auto">
          <a:xfrm>
            <a:off x="251520" y="2067694"/>
            <a:ext cx="8591550" cy="1250950"/>
          </a:xfrm>
          <a:prstGeom prst="rect">
            <a:avLst/>
          </a:prstGeom>
          <a:noFill/>
          <a:ln w="9525">
            <a:noFill/>
            <a:miter lim="800000"/>
            <a:headEnd/>
            <a:tailEnd/>
          </a:ln>
          <a:effectLst/>
        </p:spPr>
      </p:pic>
      <p:sp>
        <p:nvSpPr>
          <p:cNvPr id="6" name="Прямоугольник 5"/>
          <p:cNvSpPr/>
          <p:nvPr/>
        </p:nvSpPr>
        <p:spPr>
          <a:xfrm>
            <a:off x="395536" y="3939902"/>
            <a:ext cx="8208912" cy="369332"/>
          </a:xfrm>
          <a:prstGeom prst="rect">
            <a:avLst/>
          </a:prstGeom>
        </p:spPr>
        <p:txBody>
          <a:bodyPr wrap="square">
            <a:spAutoFit/>
          </a:bodyPr>
          <a:lstStyle/>
          <a:p>
            <a:r>
              <a:rPr lang="ru-RU" i="1" dirty="0" smtClean="0">
                <a:solidFill>
                  <a:srgbClr val="025373"/>
                </a:solidFill>
                <a:latin typeface="Calibri" pitchFamily="34" charset="0"/>
              </a:rPr>
              <a:t>!Доход в виде материальной выгоды освобождается от НДФЛ в 2022 -2023 гг.</a:t>
            </a:r>
            <a:endParaRPr lang="ru-RU"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C11BE9B5-ABFF-4482-A33F-C7A08A3F7342}"/>
              </a:ext>
            </a:extLst>
          </p:cNvPr>
          <p:cNvSpPr/>
          <p:nvPr/>
        </p:nvSpPr>
        <p:spPr>
          <a:xfrm>
            <a:off x="2627784" y="339502"/>
            <a:ext cx="3854645" cy="461665"/>
          </a:xfrm>
          <a:prstGeom prst="rect">
            <a:avLst/>
          </a:prstGeom>
        </p:spPr>
        <p:txBody>
          <a:bodyPr wrap="none">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Расчет НДФЛ с дивидендов</a:t>
            </a:r>
          </a:p>
        </p:txBody>
      </p:sp>
      <p:sp>
        <p:nvSpPr>
          <p:cNvPr id="3" name="Прямоугольник 2">
            <a:extLst>
              <a:ext uri="{FF2B5EF4-FFF2-40B4-BE49-F238E27FC236}">
                <a16:creationId xmlns="" xmlns:a16="http://schemas.microsoft.com/office/drawing/2014/main" id="{C40F3837-68FA-49CA-A602-2C3A6837CCF6}"/>
              </a:ext>
            </a:extLst>
          </p:cNvPr>
          <p:cNvSpPr/>
          <p:nvPr/>
        </p:nvSpPr>
        <p:spPr>
          <a:xfrm>
            <a:off x="611560" y="1131590"/>
            <a:ext cx="7992888" cy="1323439"/>
          </a:xfrm>
          <a:prstGeom prst="rect">
            <a:avLst/>
          </a:prstGeom>
        </p:spPr>
        <p:txBody>
          <a:bodyPr wrap="square">
            <a:spAutoFit/>
          </a:bodyPr>
          <a:lstStyle/>
          <a:p>
            <a:pPr algn="just" eaLnBrk="1" hangingPunct="1"/>
            <a:r>
              <a:rPr lang="ru-RU" altLang="ru-RU" sz="1600" b="1" dirty="0">
                <a:solidFill>
                  <a:schemeClr val="accent5">
                    <a:lumMod val="50000"/>
                  </a:schemeClr>
                </a:solidFill>
                <a:latin typeface="Calibri" panose="020F0502020204030204" pitchFamily="34" charset="0"/>
                <a:cs typeface="Calibri" panose="020F0502020204030204" pitchFamily="34" charset="0"/>
              </a:rPr>
              <a:t>КАК БЫЛО</a:t>
            </a:r>
          </a:p>
          <a:p>
            <a:pPr algn="just" eaLnBrk="1" hangingPunct="1"/>
            <a:endParaRPr lang="ru-RU" altLang="ru-RU" sz="1600" b="1" dirty="0">
              <a:solidFill>
                <a:schemeClr val="accent5">
                  <a:lumMod val="50000"/>
                </a:schemeClr>
              </a:solidFill>
              <a:latin typeface="Calibri" panose="020F0502020204030204" pitchFamily="34" charset="0"/>
              <a:cs typeface="Calibri" panose="020F0502020204030204" pitchFamily="34" charset="0"/>
            </a:endParaRPr>
          </a:p>
          <a:p>
            <a:pPr algn="just"/>
            <a:r>
              <a:rPr lang="ru-RU" sz="1600" b="1" dirty="0">
                <a:solidFill>
                  <a:schemeClr val="accent5">
                    <a:lumMod val="50000"/>
                  </a:schemeClr>
                </a:solidFill>
                <a:latin typeface="Calibri" panose="020F0502020204030204" pitchFamily="34" charset="0"/>
                <a:cs typeface="Calibri" panose="020F0502020204030204" pitchFamily="34" charset="0"/>
              </a:rPr>
              <a:t>Дивиденды физическому лицу (резиденту),если российская организация, которая распределяет дивиденды, не получает дивиденды от других компаний (п.2.3.ст.210 НК РФ, п.5.ст.275 НК РФ)</a:t>
            </a:r>
          </a:p>
        </p:txBody>
      </p:sp>
      <p:pic>
        <p:nvPicPr>
          <p:cNvPr id="4" name="Picture 1">
            <a:extLst>
              <a:ext uri="{FF2B5EF4-FFF2-40B4-BE49-F238E27FC236}">
                <a16:creationId xmlns="" xmlns:a16="http://schemas.microsoft.com/office/drawing/2014/main" id="{AACDFA4F-FF03-4894-892F-2ABB80FC377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787774"/>
            <a:ext cx="7023611"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78251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FE41ADE5-B3F2-48BE-8E37-73A69F0CC225}"/>
              </a:ext>
            </a:extLst>
          </p:cNvPr>
          <p:cNvSpPr/>
          <p:nvPr/>
        </p:nvSpPr>
        <p:spPr>
          <a:xfrm>
            <a:off x="683568" y="915566"/>
            <a:ext cx="8064896" cy="1323439"/>
          </a:xfrm>
          <a:prstGeom prst="rect">
            <a:avLst/>
          </a:prstGeom>
        </p:spPr>
        <p:txBody>
          <a:bodyPr wrap="square">
            <a:spAutoFit/>
          </a:bodyPr>
          <a:lstStyle/>
          <a:p>
            <a:pPr>
              <a:defRPr/>
            </a:pPr>
            <a:r>
              <a:rPr lang="ru-RU" altLang="ru-RU" sz="1600" b="1" dirty="0">
                <a:solidFill>
                  <a:schemeClr val="accent5">
                    <a:lumMod val="50000"/>
                  </a:schemeClr>
                </a:solidFill>
                <a:latin typeface="Calibri" panose="020F0502020204030204" pitchFamily="34" charset="0"/>
                <a:cs typeface="Calibri" panose="020F0502020204030204" pitchFamily="34" charset="0"/>
              </a:rPr>
              <a:t>КАК БЫЛО</a:t>
            </a:r>
          </a:p>
          <a:p>
            <a:pPr>
              <a:defRPr/>
            </a:pPr>
            <a:endParaRPr lang="ru-RU" altLang="ru-RU" sz="1600" b="1" dirty="0">
              <a:solidFill>
                <a:schemeClr val="accent5">
                  <a:lumMod val="50000"/>
                </a:schemeClr>
              </a:solidFill>
              <a:latin typeface="Calibri" panose="020F0502020204030204" pitchFamily="34" charset="0"/>
              <a:cs typeface="Calibri" panose="020F0502020204030204" pitchFamily="34" charset="0"/>
            </a:endParaRPr>
          </a:p>
          <a:p>
            <a:pPr>
              <a:defRPr/>
            </a:pPr>
            <a:r>
              <a:rPr lang="ru-RU" sz="1600" b="1" dirty="0">
                <a:solidFill>
                  <a:schemeClr val="accent5">
                    <a:lumMod val="50000"/>
                  </a:schemeClr>
                </a:solidFill>
                <a:latin typeface="Calibri" panose="020F0502020204030204" pitchFamily="34" charset="0"/>
                <a:cs typeface="Calibri" panose="020F0502020204030204" pitchFamily="34" charset="0"/>
              </a:rPr>
              <a:t>Дивиденды физическому лицу (резиденту),если российская организация, которая распределяет дивиденды, получает дивиденды от других компаний </a:t>
            </a:r>
            <a:endParaRPr lang="ru-RU" sz="1600" b="1" dirty="0" smtClean="0">
              <a:solidFill>
                <a:schemeClr val="accent5">
                  <a:lumMod val="50000"/>
                </a:schemeClr>
              </a:solidFill>
              <a:latin typeface="Calibri" panose="020F0502020204030204" pitchFamily="34" charset="0"/>
              <a:cs typeface="Calibri" panose="020F0502020204030204" pitchFamily="34" charset="0"/>
            </a:endParaRPr>
          </a:p>
          <a:p>
            <a:pPr>
              <a:defRPr/>
            </a:pPr>
            <a:r>
              <a:rPr lang="ru-RU" sz="1600" b="1" dirty="0" smtClean="0">
                <a:solidFill>
                  <a:schemeClr val="accent5">
                    <a:lumMod val="50000"/>
                  </a:schemeClr>
                </a:solidFill>
                <a:latin typeface="Calibri" panose="020F0502020204030204" pitchFamily="34" charset="0"/>
                <a:cs typeface="Calibri" panose="020F0502020204030204" pitchFamily="34" charset="0"/>
              </a:rPr>
              <a:t>( </a:t>
            </a:r>
            <a:r>
              <a:rPr lang="ru-RU" sz="1600" b="1" dirty="0">
                <a:solidFill>
                  <a:schemeClr val="accent5">
                    <a:lumMod val="50000"/>
                  </a:schemeClr>
                </a:solidFill>
                <a:latin typeface="Calibri" panose="020F0502020204030204" pitchFamily="34" charset="0"/>
                <a:cs typeface="Calibri" panose="020F0502020204030204" pitchFamily="34" charset="0"/>
              </a:rPr>
              <a:t>п.2.3.ст.210 НК РФ, п.5.ст.275 НК РФ)</a:t>
            </a:r>
          </a:p>
        </p:txBody>
      </p:sp>
      <p:sp>
        <p:nvSpPr>
          <p:cNvPr id="3" name="Прямоугольник 2">
            <a:extLst>
              <a:ext uri="{FF2B5EF4-FFF2-40B4-BE49-F238E27FC236}">
                <a16:creationId xmlns="" xmlns:a16="http://schemas.microsoft.com/office/drawing/2014/main" id="{E3707E12-1C19-4DDC-B3CB-4A340558B837}"/>
              </a:ext>
            </a:extLst>
          </p:cNvPr>
          <p:cNvSpPr/>
          <p:nvPr/>
        </p:nvSpPr>
        <p:spPr>
          <a:xfrm>
            <a:off x="2555776" y="195486"/>
            <a:ext cx="3854645" cy="461665"/>
          </a:xfrm>
          <a:prstGeom prst="rect">
            <a:avLst/>
          </a:prstGeom>
        </p:spPr>
        <p:txBody>
          <a:bodyPr wrap="none">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Расчет НДФЛ с дивидендов</a:t>
            </a:r>
          </a:p>
        </p:txBody>
      </p:sp>
      <p:pic>
        <p:nvPicPr>
          <p:cNvPr id="4" name="Picture 2">
            <a:extLst>
              <a:ext uri="{FF2B5EF4-FFF2-40B4-BE49-F238E27FC236}">
                <a16:creationId xmlns="" xmlns:a16="http://schemas.microsoft.com/office/drawing/2014/main" id="{73FE5AF4-4D4C-4E39-96AD-B6DCC6273C2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2571750"/>
            <a:ext cx="6303615" cy="1738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32734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8476012C-1496-44AF-BAC9-68C735D8F228}"/>
              </a:ext>
            </a:extLst>
          </p:cNvPr>
          <p:cNvSpPr/>
          <p:nvPr/>
        </p:nvSpPr>
        <p:spPr>
          <a:xfrm>
            <a:off x="539552" y="339502"/>
            <a:ext cx="8136904" cy="4545221"/>
          </a:xfrm>
          <a:prstGeom prst="rect">
            <a:avLst/>
          </a:prstGeom>
        </p:spPr>
        <p:txBody>
          <a:bodyPr wrap="square">
            <a:spAutoFit/>
          </a:bodyPr>
          <a:lstStyle/>
          <a:p>
            <a:pPr>
              <a:defRPr/>
            </a:pPr>
            <a:r>
              <a:rPr lang="ru-RU" altLang="ru-RU" sz="1400" b="1" dirty="0">
                <a:solidFill>
                  <a:schemeClr val="accent5">
                    <a:lumMod val="50000"/>
                  </a:schemeClr>
                </a:solidFill>
                <a:latin typeface="Calibri" panose="020F0502020204030204" pitchFamily="34" charset="0"/>
                <a:cs typeface="Calibri" panose="020F0502020204030204" pitchFamily="34" charset="0"/>
              </a:rPr>
              <a:t>Если российская организация, которая распределяет дивиденды, получает дивиденды от других компаний и выплачивает доход физическому лицу - налоговому резиденту РФ, </a:t>
            </a:r>
          </a:p>
          <a:p>
            <a:pPr>
              <a:defRPr/>
            </a:pPr>
            <a:r>
              <a:rPr lang="ru-RU" altLang="ru-RU" sz="1400" b="1" dirty="0">
                <a:solidFill>
                  <a:schemeClr val="accent5">
                    <a:lumMod val="50000"/>
                  </a:schemeClr>
                </a:solidFill>
                <a:latin typeface="Calibri" panose="020F0502020204030204" pitchFamily="34" charset="0"/>
                <a:cs typeface="Calibri" panose="020F0502020204030204" pitchFamily="34" charset="0"/>
              </a:rPr>
              <a:t>то налог рассчитывается по формуле (п. 2 ст. 210, п. 1 ст. 224, п. 5 ст. 275 НК РФ):</a:t>
            </a: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smtClean="0">
              <a:solidFill>
                <a:schemeClr val="accent5">
                  <a:lumMod val="50000"/>
                </a:schemeClr>
              </a:solidFill>
              <a:latin typeface="Calibri" panose="020F0502020204030204" pitchFamily="34" charset="0"/>
              <a:cs typeface="Calibri" panose="020F0502020204030204" pitchFamily="34" charset="0"/>
            </a:endParaRPr>
          </a:p>
          <a:p>
            <a:pPr>
              <a:defRPr/>
            </a:pPr>
            <a:r>
              <a:rPr lang="ru-RU" altLang="ru-RU" sz="1400" b="1" dirty="0" smtClean="0">
                <a:solidFill>
                  <a:schemeClr val="accent5">
                    <a:lumMod val="50000"/>
                  </a:schemeClr>
                </a:solidFill>
                <a:latin typeface="Calibri" panose="020F0502020204030204" pitchFamily="34" charset="0"/>
                <a:cs typeface="Calibri" panose="020F0502020204030204" pitchFamily="34" charset="0"/>
              </a:rPr>
              <a:t>Пример</a:t>
            </a:r>
            <a:r>
              <a:rPr lang="ru-RU" altLang="ru-RU" sz="1400" b="1" dirty="0">
                <a:solidFill>
                  <a:schemeClr val="accent5">
                    <a:lumMod val="50000"/>
                  </a:schemeClr>
                </a:solidFill>
                <a:latin typeface="Calibri" panose="020F0502020204030204" pitchFamily="34" charset="0"/>
                <a:cs typeface="Calibri" panose="020F0502020204030204" pitchFamily="34" charset="0"/>
              </a:rPr>
              <a:t>: </a:t>
            </a:r>
            <a:r>
              <a:rPr lang="ru-RU" altLang="ru-RU" sz="1400" dirty="0">
                <a:solidFill>
                  <a:schemeClr val="accent5">
                    <a:lumMod val="50000"/>
                  </a:schemeClr>
                </a:solidFill>
                <a:latin typeface="Calibri" panose="020F0502020204030204" pitchFamily="34" charset="0"/>
                <a:cs typeface="Calibri" panose="020F0502020204030204" pitchFamily="34" charset="0"/>
              </a:rPr>
              <a:t>ООО приняло решение о распределении прибыли в размере 2 500 000 руб. следующим участникам общества:</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 физическому лицу, которое является резидентом РФ, - в размере 500 000 руб.;</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 российской организации - в размере 2 000 000 руб.</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От участия в другой организации ООО получило дивиденды в размере 1 000 000 руб. С них был удержан налог на прибыль у источника выплаты.</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НДФЛ с дивидендов физического лица составит 39 000 руб.:</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(500 000 руб. / 2 500 000 руб.) x 13% x (2 500 000 руб. - 1 000 000 руб.) = 39 000 руб.</a:t>
            </a:r>
          </a:p>
        </p:txBody>
      </p:sp>
      <p:pic>
        <p:nvPicPr>
          <p:cNvPr id="3" name="Picture 3">
            <a:extLst>
              <a:ext uri="{FF2B5EF4-FFF2-40B4-BE49-F238E27FC236}">
                <a16:creationId xmlns="" xmlns:a16="http://schemas.microsoft.com/office/drawing/2014/main" id="{6F1BB08C-8DD7-441A-B091-4F11E3EE91A3}"/>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203598"/>
            <a:ext cx="8136904" cy="173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3687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3849E17D-9FD7-4F0C-80FD-732EB516A538}"/>
              </a:ext>
            </a:extLst>
          </p:cNvPr>
          <p:cNvSpPr/>
          <p:nvPr/>
        </p:nvSpPr>
        <p:spPr>
          <a:xfrm>
            <a:off x="2627784" y="195486"/>
            <a:ext cx="3854645" cy="461665"/>
          </a:xfrm>
          <a:prstGeom prst="rect">
            <a:avLst/>
          </a:prstGeom>
        </p:spPr>
        <p:txBody>
          <a:bodyPr wrap="none">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Расчет НДФЛ с дивидендов</a:t>
            </a:r>
          </a:p>
        </p:txBody>
      </p:sp>
      <p:sp>
        <p:nvSpPr>
          <p:cNvPr id="3" name="Прямоугольник 2">
            <a:extLst>
              <a:ext uri="{FF2B5EF4-FFF2-40B4-BE49-F238E27FC236}">
                <a16:creationId xmlns="" xmlns:a16="http://schemas.microsoft.com/office/drawing/2014/main" id="{7214E4A6-0641-44B8-9092-0B5FE4ADEB15}"/>
              </a:ext>
            </a:extLst>
          </p:cNvPr>
          <p:cNvSpPr/>
          <p:nvPr/>
        </p:nvSpPr>
        <p:spPr>
          <a:xfrm>
            <a:off x="539552" y="699542"/>
            <a:ext cx="8064896" cy="1323439"/>
          </a:xfrm>
          <a:prstGeom prst="rect">
            <a:avLst/>
          </a:prstGeom>
        </p:spPr>
        <p:txBody>
          <a:bodyPr wrap="square">
            <a:spAutoFit/>
          </a:bodyPr>
          <a:lstStyle/>
          <a:p>
            <a:pPr>
              <a:defRPr/>
            </a:pPr>
            <a:r>
              <a:rPr lang="ru-RU" altLang="ru-RU" sz="1600" b="1" dirty="0">
                <a:solidFill>
                  <a:schemeClr val="accent5">
                    <a:lumMod val="50000"/>
                  </a:schemeClr>
                </a:solidFill>
                <a:latin typeface="Calibri" panose="020F0502020204030204" pitchFamily="34" charset="0"/>
                <a:cs typeface="Calibri" panose="020F0502020204030204" pitchFamily="34" charset="0"/>
              </a:rPr>
              <a:t>КАК СТАЛО</a:t>
            </a:r>
          </a:p>
          <a:p>
            <a:pPr>
              <a:defRPr/>
            </a:pPr>
            <a:endParaRPr lang="ru-RU" altLang="ru-RU" sz="1600" b="1" dirty="0">
              <a:solidFill>
                <a:schemeClr val="accent5">
                  <a:lumMod val="50000"/>
                </a:schemeClr>
              </a:solidFill>
              <a:latin typeface="Calibri" panose="020F0502020204030204" pitchFamily="34" charset="0"/>
              <a:cs typeface="Calibri" panose="020F0502020204030204" pitchFamily="34" charset="0"/>
            </a:endParaRPr>
          </a:p>
          <a:p>
            <a:pPr algn="just">
              <a:defRPr/>
            </a:pPr>
            <a:r>
              <a:rPr lang="ru-RU" sz="1600" b="1" dirty="0">
                <a:solidFill>
                  <a:srgbClr val="025373"/>
                </a:solidFill>
                <a:latin typeface="Calibri" panose="020F0502020204030204" pitchFamily="34" charset="0"/>
                <a:cs typeface="Calibri" panose="020F0502020204030204" pitchFamily="34" charset="0"/>
              </a:rPr>
              <a:t>Дивиденды физическому лицу (резиденту),если российская организация, которая распределяет дивиденды, получает дивиденды от других компаний </a:t>
            </a:r>
            <a:r>
              <a:rPr lang="ru-RU" sz="1600" b="1" dirty="0">
                <a:solidFill>
                  <a:srgbClr val="0070C0"/>
                </a:solidFill>
                <a:latin typeface="Calibri" panose="020F0502020204030204" pitchFamily="34" charset="0"/>
                <a:cs typeface="Calibri" panose="020F0502020204030204" pitchFamily="34" charset="0"/>
              </a:rPr>
              <a:t>(</a:t>
            </a:r>
            <a:r>
              <a:rPr lang="ru-RU" sz="1600" b="1" dirty="0" err="1">
                <a:solidFill>
                  <a:srgbClr val="0070C0"/>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пп</a:t>
            </a:r>
            <a:r>
              <a:rPr lang="ru-RU" sz="1600" b="1" dirty="0">
                <a:solidFill>
                  <a:srgbClr val="0070C0"/>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 1 п. 2.1, </a:t>
            </a:r>
            <a:r>
              <a:rPr lang="ru-RU" sz="1600" b="1" dirty="0">
                <a:solidFill>
                  <a:srgbClr val="0070C0"/>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п. 2.3 ст. 210, </a:t>
            </a:r>
            <a:r>
              <a:rPr lang="ru-RU" sz="1600" b="1" dirty="0">
                <a:solidFill>
                  <a:srgbClr val="0070C0"/>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п. 3.1 ст. 214, </a:t>
            </a:r>
            <a:r>
              <a:rPr lang="ru-RU" sz="1600" b="1" dirty="0">
                <a:solidFill>
                  <a:srgbClr val="0070C0"/>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п. 1 ст. 224 НК РФ)</a:t>
            </a:r>
          </a:p>
        </p:txBody>
      </p:sp>
      <p:pic>
        <p:nvPicPr>
          <p:cNvPr id="4" name="Picture 2">
            <a:extLst>
              <a:ext uri="{FF2B5EF4-FFF2-40B4-BE49-F238E27FC236}">
                <a16:creationId xmlns="" xmlns:a16="http://schemas.microsoft.com/office/drawing/2014/main" id="{6BCA978D-B53C-4FC0-BE22-5B340EACBE37}"/>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1472" y="2139702"/>
            <a:ext cx="6880848" cy="1360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 xmlns:a16="http://schemas.microsoft.com/office/drawing/2014/main" id="{8E915CE2-BD0F-4BEC-835F-E3341268C288}"/>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93212" y="3629038"/>
            <a:ext cx="8157575" cy="962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42486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760BCFC5-50A2-4980-B62B-D55CD1A8882B}"/>
              </a:ext>
            </a:extLst>
          </p:cNvPr>
          <p:cNvSpPr/>
          <p:nvPr/>
        </p:nvSpPr>
        <p:spPr>
          <a:xfrm>
            <a:off x="539552" y="699542"/>
            <a:ext cx="8280920" cy="1477328"/>
          </a:xfrm>
          <a:prstGeom prst="rect">
            <a:avLst/>
          </a:prstGeom>
        </p:spPr>
        <p:txBody>
          <a:bodyPr wrap="square">
            <a:spAutoFit/>
          </a:bodyPr>
          <a:lstStyle/>
          <a:p>
            <a:pPr algn="just">
              <a:defRPr/>
            </a:pPr>
            <a:r>
              <a:rPr lang="ru-RU" b="1" dirty="0">
                <a:solidFill>
                  <a:schemeClr val="accent5">
                    <a:lumMod val="50000"/>
                  </a:schemeClr>
                </a:solidFill>
                <a:latin typeface="Calibri" panose="020F0502020204030204" pitchFamily="34" charset="0"/>
                <a:cs typeface="Calibri" panose="020F0502020204030204" pitchFamily="34" charset="0"/>
              </a:rPr>
              <a:t>КАК СТАЛО</a:t>
            </a:r>
          </a:p>
          <a:p>
            <a:pPr algn="just">
              <a:defRPr/>
            </a:pPr>
            <a:endParaRPr lang="ru-RU" b="1" dirty="0">
              <a:solidFill>
                <a:schemeClr val="accent5">
                  <a:lumMod val="50000"/>
                </a:schemeClr>
              </a:solidFill>
              <a:latin typeface="Calibri" panose="020F0502020204030204" pitchFamily="34" charset="0"/>
              <a:cs typeface="Calibri" panose="020F0502020204030204" pitchFamily="34" charset="0"/>
            </a:endParaRPr>
          </a:p>
          <a:p>
            <a:pPr algn="just">
              <a:defRPr/>
            </a:pPr>
            <a:r>
              <a:rPr lang="ru-RU" b="1" dirty="0">
                <a:solidFill>
                  <a:schemeClr val="accent5">
                    <a:lumMod val="50000"/>
                  </a:schemeClr>
                </a:solidFill>
                <a:latin typeface="Calibri" panose="020F0502020204030204" pitchFamily="34" charset="0"/>
                <a:cs typeface="Calibri" panose="020F0502020204030204" pitchFamily="34" charset="0"/>
              </a:rPr>
              <a:t>Дивиденды физическому лицу (резиденту),если российская организация, которая распределяет дивиденды, получает дивиденды от других компаний (п.3.1. ст.214 НК РФ)</a:t>
            </a:r>
          </a:p>
        </p:txBody>
      </p:sp>
      <p:sp>
        <p:nvSpPr>
          <p:cNvPr id="3" name="Прямоугольник 2">
            <a:extLst>
              <a:ext uri="{FF2B5EF4-FFF2-40B4-BE49-F238E27FC236}">
                <a16:creationId xmlns="" xmlns:a16="http://schemas.microsoft.com/office/drawing/2014/main" id="{801EFC7D-9768-4817-9912-22D4473086D8}"/>
              </a:ext>
            </a:extLst>
          </p:cNvPr>
          <p:cNvSpPr/>
          <p:nvPr/>
        </p:nvSpPr>
        <p:spPr>
          <a:xfrm>
            <a:off x="539552" y="2499742"/>
            <a:ext cx="7560840" cy="1785104"/>
          </a:xfrm>
          <a:prstGeom prst="rect">
            <a:avLst/>
          </a:prstGeom>
        </p:spPr>
        <p:txBody>
          <a:bodyPr wrap="square">
            <a:spAutoFit/>
          </a:bodyPr>
          <a:lstStyle/>
          <a:p>
            <a:pPr>
              <a:defRPr/>
            </a:pPr>
            <a:r>
              <a:rPr lang="ru-RU" sz="2000" b="1" dirty="0">
                <a:solidFill>
                  <a:schemeClr val="accent5">
                    <a:lumMod val="50000"/>
                  </a:schemeClr>
                </a:solidFill>
                <a:latin typeface="Calibri" panose="020F0502020204030204" pitchFamily="34" charset="0"/>
                <a:cs typeface="Calibri" panose="020F0502020204030204" pitchFamily="34" charset="0"/>
              </a:rPr>
              <a:t>З</a:t>
            </a:r>
            <a:r>
              <a:rPr lang="ru-RU" sz="2000" b="1" baseline="-25000" dirty="0">
                <a:solidFill>
                  <a:schemeClr val="accent5">
                    <a:lumMod val="50000"/>
                  </a:schemeClr>
                </a:solidFill>
                <a:latin typeface="Calibri" panose="020F0502020204030204" pitchFamily="34" charset="0"/>
                <a:cs typeface="Calibri" panose="020F0502020204030204" pitchFamily="34" charset="0"/>
              </a:rPr>
              <a:t>НП</a:t>
            </a:r>
            <a:r>
              <a:rPr lang="ru-RU" sz="2000" b="1" dirty="0">
                <a:solidFill>
                  <a:schemeClr val="accent5">
                    <a:lumMod val="50000"/>
                  </a:schemeClr>
                </a:solidFill>
                <a:latin typeface="Calibri" panose="020F0502020204030204" pitchFamily="34" charset="0"/>
                <a:cs typeface="Calibri" panose="020F0502020204030204" pitchFamily="34" charset="0"/>
              </a:rPr>
              <a:t> = Б</a:t>
            </a:r>
            <a:r>
              <a:rPr lang="ru-RU" sz="2000" b="1" baseline="-25000" dirty="0">
                <a:solidFill>
                  <a:schemeClr val="accent5">
                    <a:lumMod val="50000"/>
                  </a:schemeClr>
                </a:solidFill>
                <a:latin typeface="Calibri" panose="020F0502020204030204" pitchFamily="34" charset="0"/>
                <a:cs typeface="Calibri" panose="020F0502020204030204" pitchFamily="34" charset="0"/>
              </a:rPr>
              <a:t>З</a:t>
            </a:r>
            <a:r>
              <a:rPr lang="ru-RU" sz="2000" b="1" dirty="0">
                <a:solidFill>
                  <a:schemeClr val="accent5">
                    <a:lumMod val="50000"/>
                  </a:schemeClr>
                </a:solidFill>
                <a:latin typeface="Calibri" panose="020F0502020204030204" pitchFamily="34" charset="0"/>
                <a:cs typeface="Calibri" panose="020F0502020204030204" pitchFamily="34" charset="0"/>
              </a:rPr>
              <a:t> </a:t>
            </a:r>
            <a:r>
              <a:rPr lang="en-US" sz="2000" b="1" dirty="0">
                <a:solidFill>
                  <a:schemeClr val="accent5">
                    <a:lumMod val="50000"/>
                  </a:schemeClr>
                </a:solidFill>
                <a:latin typeface="Calibri" panose="020F0502020204030204" pitchFamily="34" charset="0"/>
                <a:cs typeface="Calibri" panose="020F0502020204030204" pitchFamily="34" charset="0"/>
              </a:rPr>
              <a:t>x 0,13,</a:t>
            </a:r>
          </a:p>
          <a:p>
            <a:pPr>
              <a:defRPr/>
            </a:pPr>
            <a:endParaRPr lang="ru-RU" dirty="0">
              <a:solidFill>
                <a:schemeClr val="accent5">
                  <a:lumMod val="50000"/>
                </a:schemeClr>
              </a:solidFill>
              <a:latin typeface="Calibri" panose="020F0502020204030204" pitchFamily="34" charset="0"/>
              <a:cs typeface="Calibri" panose="020F0502020204030204" pitchFamily="34" charset="0"/>
            </a:endParaRPr>
          </a:p>
          <a:p>
            <a:pPr>
              <a:defRPr/>
            </a:pPr>
            <a:r>
              <a:rPr lang="ru-RU" b="1" dirty="0">
                <a:solidFill>
                  <a:schemeClr val="accent5">
                    <a:lumMod val="50000"/>
                  </a:schemeClr>
                </a:solidFill>
                <a:latin typeface="Calibri" panose="020F0502020204030204" pitchFamily="34" charset="0"/>
                <a:cs typeface="Calibri" panose="020F0502020204030204" pitchFamily="34" charset="0"/>
              </a:rPr>
              <a:t>где З</a:t>
            </a:r>
            <a:r>
              <a:rPr lang="ru-RU" b="1" baseline="-25000" dirty="0">
                <a:solidFill>
                  <a:schemeClr val="accent5">
                    <a:lumMod val="50000"/>
                  </a:schemeClr>
                </a:solidFill>
                <a:latin typeface="Calibri" panose="020F0502020204030204" pitchFamily="34" charset="0"/>
                <a:cs typeface="Calibri" panose="020F0502020204030204" pitchFamily="34" charset="0"/>
              </a:rPr>
              <a:t>НП</a:t>
            </a:r>
            <a:r>
              <a:rPr lang="ru-RU" b="1" dirty="0">
                <a:solidFill>
                  <a:schemeClr val="accent5">
                    <a:lumMod val="50000"/>
                  </a:schemeClr>
                </a:solidFill>
                <a:latin typeface="Calibri" panose="020F0502020204030204" pitchFamily="34" charset="0"/>
                <a:cs typeface="Calibri" panose="020F0502020204030204" pitchFamily="34" charset="0"/>
              </a:rPr>
              <a:t> </a:t>
            </a:r>
            <a:r>
              <a:rPr lang="ru-RU" dirty="0">
                <a:solidFill>
                  <a:schemeClr val="accent5">
                    <a:lumMod val="50000"/>
                  </a:schemeClr>
                </a:solidFill>
                <a:latin typeface="Calibri" panose="020F0502020204030204" pitchFamily="34" charset="0"/>
                <a:cs typeface="Calibri" panose="020F0502020204030204" pitchFamily="34" charset="0"/>
              </a:rPr>
              <a:t>- сумма налога на прибыль организаций, подлежащая зачету;</a:t>
            </a:r>
          </a:p>
          <a:p>
            <a:pPr>
              <a:defRPr/>
            </a:pPr>
            <a:endParaRPr lang="ru-RU" dirty="0">
              <a:solidFill>
                <a:schemeClr val="accent5">
                  <a:lumMod val="50000"/>
                </a:schemeClr>
              </a:solidFill>
              <a:latin typeface="Calibri" panose="020F0502020204030204" pitchFamily="34" charset="0"/>
              <a:cs typeface="Calibri" panose="020F0502020204030204" pitchFamily="34" charset="0"/>
            </a:endParaRPr>
          </a:p>
          <a:p>
            <a:pPr>
              <a:defRPr/>
            </a:pPr>
            <a:r>
              <a:rPr lang="ru-RU" b="1" dirty="0">
                <a:solidFill>
                  <a:schemeClr val="accent5">
                    <a:lumMod val="50000"/>
                  </a:schemeClr>
                </a:solidFill>
                <a:latin typeface="Calibri" panose="020F0502020204030204" pitchFamily="34" charset="0"/>
                <a:cs typeface="Calibri" panose="020F0502020204030204" pitchFamily="34" charset="0"/>
              </a:rPr>
              <a:t>Б</a:t>
            </a:r>
            <a:r>
              <a:rPr lang="ru-RU" b="1" baseline="-25000" dirty="0">
                <a:solidFill>
                  <a:schemeClr val="accent5">
                    <a:lumMod val="50000"/>
                  </a:schemeClr>
                </a:solidFill>
                <a:latin typeface="Calibri" panose="020F0502020204030204" pitchFamily="34" charset="0"/>
                <a:cs typeface="Calibri" panose="020F0502020204030204" pitchFamily="34" charset="0"/>
              </a:rPr>
              <a:t>З</a:t>
            </a:r>
            <a:r>
              <a:rPr lang="ru-RU" dirty="0">
                <a:solidFill>
                  <a:schemeClr val="accent5">
                    <a:lumMod val="50000"/>
                  </a:schemeClr>
                </a:solidFill>
                <a:latin typeface="Calibri" panose="020F0502020204030204" pitchFamily="34" charset="0"/>
                <a:cs typeface="Calibri" panose="020F0502020204030204" pitchFamily="34" charset="0"/>
              </a:rPr>
              <a:t> - база для определения суммы налога на прибыль организаций, подлежащей зачету.</a:t>
            </a:r>
          </a:p>
        </p:txBody>
      </p:sp>
    </p:spTree>
    <p:extLst>
      <p:ext uri="{BB962C8B-B14F-4D97-AF65-F5344CB8AC3E}">
        <p14:creationId xmlns="" xmlns:p14="http://schemas.microsoft.com/office/powerpoint/2010/main" val="3618533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CEF3814B-BB42-4BF0-890A-81DAF137B127}"/>
              </a:ext>
            </a:extLst>
          </p:cNvPr>
          <p:cNvSpPr/>
          <p:nvPr/>
        </p:nvSpPr>
        <p:spPr>
          <a:xfrm>
            <a:off x="323528" y="267494"/>
            <a:ext cx="8433556" cy="1138773"/>
          </a:xfrm>
          <a:prstGeom prst="rect">
            <a:avLst/>
          </a:prstGeom>
        </p:spPr>
        <p:txBody>
          <a:bodyPr wrap="square">
            <a:spAutoFit/>
          </a:bodyPr>
          <a:lstStyle/>
          <a:p>
            <a:pPr algn="ctr">
              <a:defRPr/>
            </a:pPr>
            <a:r>
              <a:rPr lang="ru-RU" sz="2400" b="1" dirty="0">
                <a:solidFill>
                  <a:schemeClr val="accent5">
                    <a:lumMod val="50000"/>
                  </a:schemeClr>
                </a:solidFill>
                <a:latin typeface="Calibri" panose="020F0502020204030204" pitchFamily="34" charset="0"/>
                <a:cs typeface="Calibri" panose="020F0502020204030204" pitchFamily="34" charset="0"/>
              </a:rPr>
              <a:t>Расчет вычета при выплате дивидендов физлицу</a:t>
            </a:r>
          </a:p>
          <a:p>
            <a:pPr algn="ctr">
              <a:defRPr/>
            </a:pPr>
            <a:endParaRPr lang="ru-RU" sz="2400" b="1" dirty="0">
              <a:solidFill>
                <a:schemeClr val="accent5">
                  <a:lumMod val="50000"/>
                </a:schemeClr>
              </a:solidFill>
              <a:latin typeface="Calibri" panose="020F0502020204030204" pitchFamily="34" charset="0"/>
              <a:cs typeface="Calibri" panose="020F0502020204030204" pitchFamily="34" charset="0"/>
            </a:endParaRPr>
          </a:p>
          <a:p>
            <a:pPr>
              <a:defRPr/>
            </a:pPr>
            <a:r>
              <a:rPr lang="ru-RU" b="1" dirty="0">
                <a:solidFill>
                  <a:schemeClr val="accent5">
                    <a:lumMod val="50000"/>
                  </a:schemeClr>
                </a:solidFill>
                <a:latin typeface="Calibri" panose="020F0502020204030204" pitchFamily="34" charset="0"/>
                <a:cs typeface="Calibri" panose="020F0502020204030204" pitchFamily="34" charset="0"/>
              </a:rPr>
              <a:t>(п.3.1. ст.214 НК РФ)</a:t>
            </a:r>
          </a:p>
        </p:txBody>
      </p:sp>
      <p:pic>
        <p:nvPicPr>
          <p:cNvPr id="3" name="Picture 3">
            <a:extLst>
              <a:ext uri="{FF2B5EF4-FFF2-40B4-BE49-F238E27FC236}">
                <a16:creationId xmlns="" xmlns:a16="http://schemas.microsoft.com/office/drawing/2014/main" id="{EE9D5B3B-871C-43B1-AC0D-A1411A34749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78367" y="2415472"/>
            <a:ext cx="3418842" cy="1748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 xmlns:a16="http://schemas.microsoft.com/office/drawing/2014/main" id="{DFEB9F3F-AB8B-434A-ADB1-5CE3D941BED4}"/>
              </a:ext>
            </a:extLst>
          </p:cNvPr>
          <p:cNvSpPr/>
          <p:nvPr/>
        </p:nvSpPr>
        <p:spPr>
          <a:xfrm>
            <a:off x="368459" y="2034179"/>
            <a:ext cx="1140147" cy="1865611"/>
          </a:xfrm>
          <a:prstGeom prst="rect">
            <a:avLst/>
          </a:prstGeom>
          <a:solidFill>
            <a:schemeClr val="tx2">
              <a:lumMod val="20000"/>
              <a:lumOff val="80000"/>
            </a:schemeClr>
          </a:solidFill>
          <a:ln>
            <a:solidFill>
              <a:schemeClr val="accent5">
                <a:lumMod val="60000"/>
                <a:lumOff val="40000"/>
              </a:schemeClr>
            </a:solidFill>
          </a:ln>
        </p:spPr>
        <p:txBody>
          <a:bodyPr wrap="square">
            <a:spAutoFit/>
          </a:bodyPr>
          <a:lstStyle/>
          <a:p>
            <a:pPr algn="ctr">
              <a:defRPr/>
            </a:pPr>
            <a:r>
              <a:rPr lang="ru-RU" sz="2400" dirty="0">
                <a:solidFill>
                  <a:schemeClr val="tx2">
                    <a:lumMod val="75000"/>
                  </a:schemeClr>
                </a:solidFill>
                <a:latin typeface="Arial" charset="0"/>
              </a:rPr>
              <a:t>Б</a:t>
            </a:r>
            <a:r>
              <a:rPr lang="ru-RU" sz="2400" baseline="-25000" dirty="0">
                <a:solidFill>
                  <a:schemeClr val="tx2">
                    <a:lumMod val="75000"/>
                  </a:schemeClr>
                </a:solidFill>
                <a:latin typeface="Arial" charset="0"/>
              </a:rPr>
              <a:t>З</a:t>
            </a:r>
            <a:endParaRPr lang="ru-RU" sz="2400" dirty="0">
              <a:solidFill>
                <a:schemeClr val="tx2">
                  <a:lumMod val="75000"/>
                </a:schemeClr>
              </a:solidFill>
              <a:latin typeface="Arial" charset="0"/>
            </a:endParaRPr>
          </a:p>
          <a:p>
            <a:pPr algn="ctr">
              <a:defRPr/>
            </a:pPr>
            <a:r>
              <a:rPr lang="ru-RU" dirty="0">
                <a:solidFill>
                  <a:schemeClr val="tx2">
                    <a:lumMod val="75000"/>
                  </a:schemeClr>
                </a:solidFill>
                <a:latin typeface="Calibri" pitchFamily="34" charset="0"/>
                <a:cs typeface="Calibri" pitchFamily="34" charset="0"/>
              </a:rPr>
              <a:t>база для расчета зачета налога на прибыль</a:t>
            </a:r>
            <a:endParaRPr lang="ru-RU" dirty="0">
              <a:solidFill>
                <a:schemeClr val="tx2">
                  <a:lumMod val="75000"/>
                </a:schemeClr>
              </a:solidFill>
              <a:latin typeface="Arial" charset="0"/>
            </a:endParaRPr>
          </a:p>
        </p:txBody>
      </p:sp>
      <p:cxnSp>
        <p:nvCxnSpPr>
          <p:cNvPr id="5" name="Прямая со стрелкой 4">
            <a:extLst>
              <a:ext uri="{FF2B5EF4-FFF2-40B4-BE49-F238E27FC236}">
                <a16:creationId xmlns="" xmlns:a16="http://schemas.microsoft.com/office/drawing/2014/main" id="{FBD05CAC-7ACB-4241-84C0-8C2B20B82684}"/>
              </a:ext>
            </a:extLst>
          </p:cNvPr>
          <p:cNvCxnSpPr>
            <a:cxnSpLocks/>
          </p:cNvCxnSpPr>
          <p:nvPr/>
        </p:nvCxnSpPr>
        <p:spPr>
          <a:xfrm flipV="1">
            <a:off x="3491880" y="1959679"/>
            <a:ext cx="1152128" cy="397666"/>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a:extLst>
              <a:ext uri="{FF2B5EF4-FFF2-40B4-BE49-F238E27FC236}">
                <a16:creationId xmlns="" xmlns:a16="http://schemas.microsoft.com/office/drawing/2014/main" id="{4C56C8DB-13F6-46CA-81BA-85E19C5CC8D0}"/>
              </a:ext>
            </a:extLst>
          </p:cNvPr>
          <p:cNvCxnSpPr>
            <a:cxnSpLocks/>
          </p:cNvCxnSpPr>
          <p:nvPr/>
        </p:nvCxnSpPr>
        <p:spPr>
          <a:xfrm>
            <a:off x="3491880" y="2357344"/>
            <a:ext cx="1152128" cy="47049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13">
            <a:extLst>
              <a:ext uri="{FF2B5EF4-FFF2-40B4-BE49-F238E27FC236}">
                <a16:creationId xmlns="" xmlns:a16="http://schemas.microsoft.com/office/drawing/2014/main" id="{6A0359B1-5EF3-49E5-A61E-9E7A43287777}"/>
              </a:ext>
            </a:extLst>
          </p:cNvPr>
          <p:cNvSpPr>
            <a:spLocks noChangeArrowheads="1"/>
          </p:cNvSpPr>
          <p:nvPr/>
        </p:nvSpPr>
        <p:spPr bwMode="auto">
          <a:xfrm>
            <a:off x="2002533" y="2034179"/>
            <a:ext cx="1284734" cy="584775"/>
          </a:xfrm>
          <a:prstGeom prst="rect">
            <a:avLst/>
          </a:prstGeom>
          <a:noFill/>
          <a:ln w="9525">
            <a:solidFill>
              <a:schemeClr val="accent5">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1600" b="1" dirty="0">
                <a:solidFill>
                  <a:schemeClr val="accent5">
                    <a:lumMod val="50000"/>
                  </a:schemeClr>
                </a:solidFill>
                <a:latin typeface="Calibri" panose="020F0502020204030204" pitchFamily="34" charset="0"/>
                <a:cs typeface="Calibri" panose="020F0502020204030204" pitchFamily="34" charset="0"/>
              </a:rPr>
              <a:t>Меньшая из величин</a:t>
            </a:r>
            <a:endParaRPr lang="ru-RU" altLang="ru-RU" sz="1600" b="1" dirty="0">
              <a:solidFill>
                <a:schemeClr val="accent5">
                  <a:lumMod val="50000"/>
                </a:schemeClr>
              </a:solidFill>
            </a:endParaRPr>
          </a:p>
        </p:txBody>
      </p:sp>
      <p:pic>
        <p:nvPicPr>
          <p:cNvPr id="12" name="Picture 4">
            <a:extLst>
              <a:ext uri="{FF2B5EF4-FFF2-40B4-BE49-F238E27FC236}">
                <a16:creationId xmlns="" xmlns:a16="http://schemas.microsoft.com/office/drawing/2014/main" id="{A3907CD1-F7D7-4B26-A370-A8C46C2C663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78367" y="1325568"/>
            <a:ext cx="1645581" cy="873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58819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93909754-2A50-4CDB-82A5-6093E5A1BEEF}"/>
              </a:ext>
            </a:extLst>
          </p:cNvPr>
          <p:cNvSpPr/>
          <p:nvPr/>
        </p:nvSpPr>
        <p:spPr>
          <a:xfrm>
            <a:off x="2483768" y="411510"/>
            <a:ext cx="4572000" cy="707886"/>
          </a:xfrm>
          <a:prstGeom prst="rect">
            <a:avLst/>
          </a:prstGeom>
        </p:spPr>
        <p:txBody>
          <a:bodyPr>
            <a:spAutoFit/>
          </a:bodyPr>
          <a:lstStyle/>
          <a:p>
            <a:pPr algn="just" eaLnBrk="1" hangingPunct="1"/>
            <a:r>
              <a:rPr lang="ru-RU" altLang="ru-RU" sz="2400" b="1" dirty="0">
                <a:solidFill>
                  <a:schemeClr val="accent5">
                    <a:lumMod val="50000"/>
                  </a:schemeClr>
                </a:solidFill>
                <a:latin typeface="Calibri" panose="020F0502020204030204" pitchFamily="34" charset="0"/>
                <a:cs typeface="Calibri" panose="020F0502020204030204" pitchFamily="34" charset="0"/>
              </a:rPr>
              <a:t>Д2 не включают дивиденды:</a:t>
            </a:r>
          </a:p>
          <a:p>
            <a:pPr algn="just" eaLnBrk="1" hangingPunct="1"/>
            <a:endParaRPr lang="ru-RU" altLang="ru-RU" sz="1600" b="1" dirty="0">
              <a:latin typeface="Trebuchet MS" panose="020B0603020202020204" pitchFamily="34" charset="0"/>
              <a:cs typeface="Calibri" panose="020F0502020204030204" pitchFamily="34" charset="0"/>
            </a:endParaRPr>
          </a:p>
        </p:txBody>
      </p:sp>
      <p:sp>
        <p:nvSpPr>
          <p:cNvPr id="3" name="Прямоугольник 2">
            <a:extLst>
              <a:ext uri="{FF2B5EF4-FFF2-40B4-BE49-F238E27FC236}">
                <a16:creationId xmlns="" xmlns:a16="http://schemas.microsoft.com/office/drawing/2014/main" id="{863A5ED5-12EB-4414-9C72-BD857D24A557}"/>
              </a:ext>
            </a:extLst>
          </p:cNvPr>
          <p:cNvSpPr/>
          <p:nvPr/>
        </p:nvSpPr>
        <p:spPr>
          <a:xfrm>
            <a:off x="467544" y="1347614"/>
            <a:ext cx="7920880" cy="2862322"/>
          </a:xfrm>
          <a:prstGeom prst="rect">
            <a:avLst/>
          </a:prstGeom>
        </p:spPr>
        <p:txBody>
          <a:bodyPr wrap="square">
            <a:spAutoFit/>
          </a:bodyPr>
          <a:lstStyle/>
          <a:p>
            <a:pPr lvl="1" indent="504000" algn="just" eaLnBrk="1" hangingPunct="1">
              <a:buFont typeface="Arial" panose="020B0604020202020204" pitchFamily="34" charset="0"/>
              <a:buChar char="•"/>
            </a:pPr>
            <a:r>
              <a:rPr lang="ru-RU" altLang="ru-RU" dirty="0">
                <a:solidFill>
                  <a:schemeClr val="accent5">
                    <a:lumMod val="50000"/>
                  </a:schemeClr>
                </a:solidFill>
                <a:latin typeface="Calibri" panose="020F0502020204030204" pitchFamily="34" charset="0"/>
                <a:cs typeface="Calibri" panose="020F0502020204030204" pitchFamily="34" charset="0"/>
              </a:rPr>
              <a:t> </a:t>
            </a:r>
            <a:r>
              <a:rPr lang="ru-RU" altLang="ru-RU" sz="2000" dirty="0">
                <a:solidFill>
                  <a:schemeClr val="accent5">
                    <a:lumMod val="50000"/>
                  </a:schemeClr>
                </a:solidFill>
                <a:latin typeface="Calibri" panose="020F0502020204030204" pitchFamily="34" charset="0"/>
                <a:cs typeface="Calibri" panose="020F0502020204030204" pitchFamily="34" charset="0"/>
              </a:rPr>
              <a:t>облагаемые по ставке 0%;</a:t>
            </a:r>
          </a:p>
          <a:p>
            <a:pPr lvl="1" indent="504000" algn="just" eaLnBrk="1" hangingPunct="1">
              <a:buFont typeface="Arial" panose="020B0604020202020204" pitchFamily="34" charset="0"/>
              <a:buChar char="•"/>
            </a:pPr>
            <a:endParaRPr lang="ru-RU" altLang="ru-RU" sz="2000" dirty="0">
              <a:solidFill>
                <a:schemeClr val="accent5">
                  <a:lumMod val="50000"/>
                </a:schemeClr>
              </a:solidFill>
              <a:latin typeface="Calibri" panose="020F0502020204030204" pitchFamily="34" charset="0"/>
              <a:cs typeface="Calibri" panose="020F0502020204030204" pitchFamily="34" charset="0"/>
            </a:endParaRPr>
          </a:p>
          <a:p>
            <a:pPr lvl="1" indent="504000" algn="just">
              <a:buFont typeface="Arial" panose="020B0604020202020204" pitchFamily="34" charset="0"/>
              <a:buChar char="•"/>
            </a:pPr>
            <a:r>
              <a:rPr lang="ru-RU" altLang="ru-RU" sz="2000" dirty="0">
                <a:solidFill>
                  <a:schemeClr val="accent5">
                    <a:lumMod val="50000"/>
                  </a:schemeClr>
                </a:solidFill>
                <a:latin typeface="Calibri" panose="020F0502020204030204" pitchFamily="34" charset="0"/>
                <a:cs typeface="Calibri" panose="020F0502020204030204" pitchFamily="34" charset="0"/>
              </a:rPr>
              <a:t> полученные от иностранных организаций, если фактическим источником выплаты являются российские организации, на которые вы имеете фактическое право и к которым применялись нулевые налоговые ставки;</a:t>
            </a:r>
          </a:p>
          <a:p>
            <a:pPr lvl="1" indent="504000" algn="just">
              <a:buFont typeface="Arial" panose="020B0604020202020204" pitchFamily="34" charset="0"/>
              <a:buChar char="•"/>
            </a:pPr>
            <a:endParaRPr lang="ru-RU" altLang="ru-RU" sz="2000" dirty="0">
              <a:solidFill>
                <a:schemeClr val="accent5">
                  <a:lumMod val="50000"/>
                </a:schemeClr>
              </a:solidFill>
              <a:latin typeface="Calibri" panose="020F0502020204030204" pitchFamily="34" charset="0"/>
              <a:cs typeface="Calibri" panose="020F0502020204030204" pitchFamily="34" charset="0"/>
            </a:endParaRPr>
          </a:p>
          <a:p>
            <a:pPr lvl="1" indent="504000" algn="just">
              <a:buFont typeface="Arial" panose="020B0604020202020204" pitchFamily="34" charset="0"/>
              <a:buChar char="•"/>
            </a:pPr>
            <a:r>
              <a:rPr lang="ru-RU" altLang="ru-RU" sz="2000" dirty="0">
                <a:solidFill>
                  <a:schemeClr val="accent5">
                    <a:lumMod val="50000"/>
                  </a:schemeClr>
                </a:solidFill>
                <a:latin typeface="Calibri" panose="020F0502020204030204" pitchFamily="34" charset="0"/>
                <a:cs typeface="Calibri" panose="020F0502020204030204" pitchFamily="34" charset="0"/>
              </a:rPr>
              <a:t> полученные от иностранной организации, если вы имеете на них </a:t>
            </a:r>
            <a:r>
              <a:rPr lang="ru-RU" altLang="ru-RU" sz="20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фактическое право</a:t>
            </a:r>
            <a:r>
              <a:rPr lang="ru-RU" altLang="ru-RU" sz="2000"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 xmlns:p14="http://schemas.microsoft.com/office/powerpoint/2010/main" val="4051142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37EE55E-E647-4F3C-942F-8469C687F346}"/>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429511"/>
            <a:ext cx="7344816" cy="415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5991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335920" y="1444868"/>
            <a:ext cx="8338523" cy="3185485"/>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pPr indent="342892" defTabSz="914378"/>
            <a:r>
              <a:rPr lang="ru-RU" sz="1400" dirty="0">
                <a:solidFill>
                  <a:schemeClr val="tx2">
                    <a:lumMod val="75000"/>
                  </a:schemeClr>
                </a:solidFill>
                <a:latin typeface="Calibri" pitchFamily="34" charset="0"/>
                <a:ea typeface="Calibri" pitchFamily="34" charset="0"/>
                <a:cs typeface="Calibri" pitchFamily="34" charset="0"/>
              </a:rPr>
              <a:t>В случае если трудовой договор предусматривает определение места работы сотрудника как место нахождения его рабочего места в иностранном государстве, вознаграждение за выполнение трудовых обязанностей за пределами Российской Федерации по такому договору согласно </a:t>
            </a:r>
            <a:r>
              <a:rPr lang="ru-RU" sz="1400" dirty="0">
                <a:solidFill>
                  <a:schemeClr val="tx2">
                    <a:lumMod val="75000"/>
                  </a:schemeClr>
                </a:solidFill>
                <a:latin typeface="Calibri" pitchFamily="34" charset="0"/>
                <a:ea typeface="Calibri" pitchFamily="34" charset="0"/>
                <a:cs typeface="Calibri" pitchFamily="34" charset="0"/>
                <a:hlinkClick r:id="rId2"/>
              </a:rPr>
              <a:t>подпункту 6 пункта 3 статьи 208</a:t>
            </a:r>
            <a:r>
              <a:rPr lang="ru-RU" sz="1400" dirty="0">
                <a:solidFill>
                  <a:schemeClr val="tx2">
                    <a:lumMod val="75000"/>
                  </a:schemeClr>
                </a:solidFill>
                <a:latin typeface="Calibri" pitchFamily="34" charset="0"/>
                <a:ea typeface="Calibri" pitchFamily="34" charset="0"/>
                <a:cs typeface="Calibri" pitchFamily="34" charset="0"/>
              </a:rPr>
              <a:t> Кодекса относится к доходам от источников за пределами Российской Федерации.</a:t>
            </a:r>
            <a:endParaRPr lang="ru-RU" sz="1400" dirty="0">
              <a:solidFill>
                <a:schemeClr val="tx2">
                  <a:lumMod val="75000"/>
                </a:schemeClr>
              </a:solidFill>
              <a:latin typeface="Arial" pitchFamily="34" charset="0"/>
              <a:cs typeface="Arial" pitchFamily="34" charset="0"/>
            </a:endParaRPr>
          </a:p>
          <a:p>
            <a:pPr indent="342892" defTabSz="914378" eaLnBrk="0" hangingPunct="0"/>
            <a:r>
              <a:rPr lang="ru-RU" sz="1400" dirty="0">
                <a:solidFill>
                  <a:schemeClr val="tx2">
                    <a:lumMod val="75000"/>
                  </a:schemeClr>
                </a:solidFill>
                <a:latin typeface="Calibri" pitchFamily="34" charset="0"/>
                <a:ea typeface="Calibri" pitchFamily="34" charset="0"/>
                <a:cs typeface="Calibri" pitchFamily="34" charset="0"/>
                <a:hlinkClick r:id="rId3"/>
              </a:rPr>
              <a:t>Пунктом 2 статьи 226</a:t>
            </a:r>
            <a:r>
              <a:rPr lang="ru-RU" sz="1400" dirty="0">
                <a:solidFill>
                  <a:schemeClr val="tx2">
                    <a:lumMod val="75000"/>
                  </a:schemeClr>
                </a:solidFill>
                <a:latin typeface="Calibri" pitchFamily="34" charset="0"/>
                <a:ea typeface="Calibri" pitchFamily="34" charset="0"/>
                <a:cs typeface="Calibri" pitchFamily="34" charset="0"/>
              </a:rPr>
              <a:t> Кодекса предусмотрено, что исчисление сумм и уплата налога на доходы физических лиц в соответствии со </a:t>
            </a:r>
            <a:r>
              <a:rPr lang="ru-RU" sz="1400" dirty="0">
                <a:solidFill>
                  <a:schemeClr val="tx2">
                    <a:lumMod val="75000"/>
                  </a:schemeClr>
                </a:solidFill>
                <a:latin typeface="Calibri" pitchFamily="34" charset="0"/>
                <a:ea typeface="Calibri" pitchFamily="34" charset="0"/>
                <a:cs typeface="Calibri" pitchFamily="34" charset="0"/>
                <a:hlinkClick r:id="rId4"/>
              </a:rPr>
              <a:t>статьей 226</a:t>
            </a:r>
            <a:r>
              <a:rPr lang="ru-RU" sz="1400" dirty="0">
                <a:solidFill>
                  <a:schemeClr val="tx2">
                    <a:lumMod val="75000"/>
                  </a:schemeClr>
                </a:solidFill>
                <a:latin typeface="Calibri" pitchFamily="34" charset="0"/>
                <a:ea typeface="Calibri" pitchFamily="34" charset="0"/>
                <a:cs typeface="Calibri" pitchFamily="34" charset="0"/>
              </a:rPr>
              <a:t> Кодекса производятся в отношении всех доходов налогоплательщика, источником которых является налоговый агент.</a:t>
            </a:r>
            <a:endParaRPr lang="ru-RU" sz="1400" dirty="0">
              <a:solidFill>
                <a:schemeClr val="tx2">
                  <a:lumMod val="75000"/>
                </a:schemeClr>
              </a:solidFill>
              <a:latin typeface="Arial" pitchFamily="34" charset="0"/>
              <a:cs typeface="Arial" pitchFamily="34" charset="0"/>
            </a:endParaRPr>
          </a:p>
          <a:p>
            <a:pPr indent="342892" defTabSz="914378" eaLnBrk="0" hangingPunct="0"/>
            <a:r>
              <a:rPr lang="ru-RU" sz="1400" dirty="0">
                <a:solidFill>
                  <a:schemeClr val="tx2">
                    <a:lumMod val="75000"/>
                  </a:schemeClr>
                </a:solidFill>
                <a:latin typeface="Calibri" pitchFamily="34" charset="0"/>
                <a:ea typeface="Calibri" pitchFamily="34" charset="0"/>
                <a:cs typeface="Calibri" pitchFamily="34" charset="0"/>
              </a:rPr>
              <a:t>В случае если сотрудник организации - получатель указанных доходов признается налоговым резидентом Российской Федерации в соответствии со </a:t>
            </a:r>
            <a:r>
              <a:rPr lang="ru-RU" sz="1400" dirty="0">
                <a:solidFill>
                  <a:schemeClr val="tx2">
                    <a:lumMod val="75000"/>
                  </a:schemeClr>
                </a:solidFill>
                <a:latin typeface="Calibri" pitchFamily="34" charset="0"/>
                <a:ea typeface="Calibri" pitchFamily="34" charset="0"/>
                <a:cs typeface="Calibri" pitchFamily="34" charset="0"/>
                <a:hlinkClick r:id="rId5"/>
              </a:rPr>
              <a:t>статьей 207</a:t>
            </a:r>
            <a:r>
              <a:rPr lang="ru-RU" sz="1400" dirty="0">
                <a:solidFill>
                  <a:schemeClr val="tx2">
                    <a:lumMod val="75000"/>
                  </a:schemeClr>
                </a:solidFill>
                <a:latin typeface="Calibri" pitchFamily="34" charset="0"/>
                <a:ea typeface="Calibri" pitchFamily="34" charset="0"/>
                <a:cs typeface="Calibri" pitchFamily="34" charset="0"/>
              </a:rPr>
              <a:t> Кодекса, применяются положения </a:t>
            </a:r>
            <a:r>
              <a:rPr lang="ru-RU" sz="1400" dirty="0">
                <a:solidFill>
                  <a:schemeClr val="tx2">
                    <a:lumMod val="75000"/>
                  </a:schemeClr>
                </a:solidFill>
                <a:latin typeface="Calibri" pitchFamily="34" charset="0"/>
                <a:ea typeface="Calibri" pitchFamily="34" charset="0"/>
                <a:cs typeface="Calibri" pitchFamily="34" charset="0"/>
                <a:hlinkClick r:id="rId6"/>
              </a:rPr>
              <a:t>подпункта 3 пункта 1 статьи 228</a:t>
            </a:r>
            <a:r>
              <a:rPr lang="ru-RU" sz="1400" dirty="0">
                <a:solidFill>
                  <a:schemeClr val="tx2">
                    <a:lumMod val="75000"/>
                  </a:schemeClr>
                </a:solidFill>
                <a:latin typeface="Calibri" pitchFamily="34" charset="0"/>
                <a:ea typeface="Calibri" pitchFamily="34" charset="0"/>
                <a:cs typeface="Calibri" pitchFamily="34" charset="0"/>
              </a:rPr>
              <a:t> Кодекса, в соответствии с которыми физические лица - налоговые резиденты Российской Федерации, получающие доходы от источников, находящихся за пределами Российской Федерации, исчисление, декларирование и уплату налога на доходы физических лиц производят самостоятельно по завершении налогового периода.</a:t>
            </a:r>
            <a:endParaRPr lang="ru-RU" sz="1400" dirty="0">
              <a:solidFill>
                <a:schemeClr val="tx2">
                  <a:lumMod val="75000"/>
                </a:schemeClr>
              </a:solidFill>
              <a:latin typeface="Arial" pitchFamily="34" charset="0"/>
              <a:cs typeface="Arial" pitchFamily="34" charset="0"/>
            </a:endParaRPr>
          </a:p>
          <a:p>
            <a:pPr indent="342892" defTabSz="914378" eaLnBrk="0" hangingPunct="0"/>
            <a:endParaRPr lang="ru-RU" sz="1400" dirty="0">
              <a:latin typeface="Arial" pitchFamily="34" charset="0"/>
              <a:cs typeface="Arial" pitchFamily="34" charset="0"/>
            </a:endParaRPr>
          </a:p>
        </p:txBody>
      </p:sp>
      <p:sp>
        <p:nvSpPr>
          <p:cNvPr id="5" name="Прямоугольник 4"/>
          <p:cNvSpPr/>
          <p:nvPr/>
        </p:nvSpPr>
        <p:spPr>
          <a:xfrm>
            <a:off x="2411760" y="339502"/>
            <a:ext cx="4225640" cy="400108"/>
          </a:xfrm>
          <a:prstGeom prst="rect">
            <a:avLst/>
          </a:prstGeom>
        </p:spPr>
        <p:txBody>
          <a:bodyPr wrap="none" lIns="91438" tIns="45719" rIns="91438" bIns="45719">
            <a:spAutoFit/>
          </a:bodyPr>
          <a:lstStyle/>
          <a:p>
            <a:r>
              <a:rPr lang="ru-RU" sz="2000" b="1" dirty="0">
                <a:solidFill>
                  <a:schemeClr val="tx2">
                    <a:lumMod val="75000"/>
                  </a:schemeClr>
                </a:solidFill>
                <a:latin typeface="Calibri" pitchFamily="34" charset="0"/>
              </a:rPr>
              <a:t>Если работник трудится за границей</a:t>
            </a:r>
          </a:p>
        </p:txBody>
      </p:sp>
      <p:sp>
        <p:nvSpPr>
          <p:cNvPr id="6" name="Прямоугольник 5"/>
          <p:cNvSpPr/>
          <p:nvPr/>
        </p:nvSpPr>
        <p:spPr>
          <a:xfrm>
            <a:off x="491153" y="1100292"/>
            <a:ext cx="7286676" cy="323162"/>
          </a:xfrm>
          <a:prstGeom prst="rect">
            <a:avLst/>
          </a:prstGeom>
        </p:spPr>
        <p:txBody>
          <a:bodyPr wrap="square" lIns="91438" tIns="45719" rIns="91438" bIns="45719">
            <a:spAutoFit/>
          </a:bodyPr>
          <a:lstStyle/>
          <a:p>
            <a:r>
              <a:rPr lang="ru-RU" sz="1500" b="1" dirty="0" smtClean="0">
                <a:solidFill>
                  <a:schemeClr val="tx2">
                    <a:lumMod val="75000"/>
                  </a:schemeClr>
                </a:solidFill>
                <a:latin typeface="Calibri" pitchFamily="34" charset="0"/>
              </a:rPr>
              <a:t>Письмо Минфина России от 10.11.2020 N 03-04-06/97911</a:t>
            </a:r>
          </a:p>
        </p:txBody>
      </p:sp>
    </p:spTree>
    <p:extLst>
      <p:ext uri="{BB962C8B-B14F-4D97-AF65-F5344CB8AC3E}">
        <p14:creationId xmlns="" xmlns:p14="http://schemas.microsoft.com/office/powerpoint/2010/main" val="657357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D68EB778-A583-46AA-B7EC-722A530D7E40}"/>
              </a:ext>
            </a:extLst>
          </p:cNvPr>
          <p:cNvSpPr/>
          <p:nvPr/>
        </p:nvSpPr>
        <p:spPr>
          <a:xfrm>
            <a:off x="1196752" y="195486"/>
            <a:ext cx="6750496" cy="707886"/>
          </a:xfrm>
          <a:prstGeom prst="rect">
            <a:avLst/>
          </a:prstGeom>
        </p:spPr>
        <p:txBody>
          <a:bodyPr wrap="square">
            <a:spAutoFit/>
          </a:bodyPr>
          <a:lstStyle/>
          <a:p>
            <a:pPr algn="ctr">
              <a:defRPr/>
            </a:pPr>
            <a:r>
              <a:rPr lang="ru-RU" sz="2000" b="1" dirty="0">
                <a:solidFill>
                  <a:schemeClr val="accent5">
                    <a:lumMod val="50000"/>
                  </a:schemeClr>
                </a:solidFill>
                <a:latin typeface="Calibri" panose="020F0502020204030204" pitchFamily="34" charset="0"/>
                <a:cs typeface="Calibri" panose="020F0502020204030204" pitchFamily="34" charset="0"/>
              </a:rPr>
              <a:t>НДФЛ с % по вкладам ст. 214.2 НК РФ</a:t>
            </a:r>
          </a:p>
          <a:p>
            <a:pPr algn="ctr">
              <a:defRPr/>
            </a:pPr>
            <a:r>
              <a:rPr lang="ru-RU" sz="2000" b="1" dirty="0">
                <a:solidFill>
                  <a:schemeClr val="accent5">
                    <a:lumMod val="50000"/>
                  </a:schemeClr>
                </a:solidFill>
                <a:latin typeface="Calibri" panose="020F0502020204030204" pitchFamily="34" charset="0"/>
                <a:cs typeface="Calibri" panose="020F0502020204030204" pitchFamily="34" charset="0"/>
              </a:rPr>
              <a:t>Федеральный закон от 01.04.2020 N 102-ФЗ</a:t>
            </a:r>
          </a:p>
        </p:txBody>
      </p:sp>
      <p:sp>
        <p:nvSpPr>
          <p:cNvPr id="3" name="Прямоугольник 2">
            <a:extLst>
              <a:ext uri="{FF2B5EF4-FFF2-40B4-BE49-F238E27FC236}">
                <a16:creationId xmlns="" xmlns:a16="http://schemas.microsoft.com/office/drawing/2014/main" id="{53279C16-B9F1-4D1A-8EC8-969E4829F615}"/>
              </a:ext>
            </a:extLst>
          </p:cNvPr>
          <p:cNvSpPr/>
          <p:nvPr/>
        </p:nvSpPr>
        <p:spPr>
          <a:xfrm>
            <a:off x="539552" y="1059582"/>
            <a:ext cx="7992888" cy="3570208"/>
          </a:xfrm>
          <a:prstGeom prst="rect">
            <a:avLst/>
          </a:prstGeom>
        </p:spPr>
        <p:txBody>
          <a:bodyPr wrap="square">
            <a:spAutoFit/>
          </a:bodyPr>
          <a:lstStyle/>
          <a:p>
            <a:pPr indent="504000" algn="just">
              <a:spcBef>
                <a:spcPts val="600"/>
              </a:spcBef>
            </a:pPr>
            <a:r>
              <a:rPr lang="ru-RU" altLang="ru-RU" sz="1400" dirty="0">
                <a:solidFill>
                  <a:schemeClr val="accent5">
                    <a:lumMod val="50000"/>
                  </a:schemeClr>
                </a:solidFill>
                <a:latin typeface="Calibri" panose="020F0502020204030204" pitchFamily="34" charset="0"/>
                <a:cs typeface="Calibri" panose="020F0502020204030204" pitchFamily="34" charset="0"/>
              </a:rPr>
              <a:t>Согласно новой редакции ст. 214.2 НК РФ налогом будет облагаться совокупный процентный доход по вкладам (остаткам на счетах) в российских банках, выплаченный физическому лицу за налоговый период (календарный год), за вычетом не облагаемого налогом процентного дохода.</a:t>
            </a:r>
          </a:p>
          <a:p>
            <a:pPr indent="504000" algn="just">
              <a:spcBef>
                <a:spcPts val="600"/>
              </a:spcBef>
            </a:pPr>
            <a:endParaRPr lang="ru-RU" altLang="ru-RU" sz="1400" dirty="0">
              <a:solidFill>
                <a:schemeClr val="accent5">
                  <a:lumMod val="50000"/>
                </a:schemeClr>
              </a:solidFill>
              <a:latin typeface="Calibri" panose="020F0502020204030204" pitchFamily="34" charset="0"/>
              <a:cs typeface="Calibri" panose="020F0502020204030204" pitchFamily="34" charset="0"/>
            </a:endParaRPr>
          </a:p>
          <a:p>
            <a:pPr indent="504000" algn="just">
              <a:spcBef>
                <a:spcPts val="600"/>
              </a:spcBef>
            </a:pPr>
            <a:r>
              <a:rPr lang="ru-RU" altLang="ru-RU" sz="1400" dirty="0">
                <a:solidFill>
                  <a:schemeClr val="accent5">
                    <a:lumMod val="50000"/>
                  </a:schemeClr>
                </a:solidFill>
                <a:latin typeface="Calibri" panose="020F0502020204030204" pitchFamily="34" charset="0"/>
                <a:cs typeface="Calibri" panose="020F0502020204030204" pitchFamily="34" charset="0"/>
              </a:rPr>
              <a:t>Сумма банковского вклада (как рублевого, так и валютного) является имуществом физического лица, а не его доходом, поэтому не может подлежать обложению НДФЛ в принципе.</a:t>
            </a:r>
          </a:p>
          <a:p>
            <a:pPr indent="504000" algn="just">
              <a:spcBef>
                <a:spcPts val="600"/>
              </a:spcBef>
            </a:pPr>
            <a:endParaRPr lang="ru-RU" altLang="ru-RU" sz="1400" dirty="0">
              <a:solidFill>
                <a:schemeClr val="accent5">
                  <a:lumMod val="50000"/>
                </a:schemeClr>
              </a:solidFill>
              <a:latin typeface="Calibri" panose="020F0502020204030204" pitchFamily="34" charset="0"/>
              <a:cs typeface="Calibri" panose="020F0502020204030204" pitchFamily="34" charset="0"/>
            </a:endParaRPr>
          </a:p>
          <a:p>
            <a:pPr indent="504000" algn="just">
              <a:spcBef>
                <a:spcPts val="600"/>
              </a:spcBef>
            </a:pPr>
            <a:r>
              <a:rPr lang="ru-RU" altLang="ru-RU" sz="1400" dirty="0">
                <a:solidFill>
                  <a:schemeClr val="accent5">
                    <a:lumMod val="50000"/>
                  </a:schemeClr>
                </a:solidFill>
                <a:latin typeface="Calibri" panose="020F0502020204030204" pitchFamily="34" charset="0"/>
                <a:cs typeface="Calibri" panose="020F0502020204030204" pitchFamily="34" charset="0"/>
              </a:rPr>
              <a:t>Не облагаемый налогом процентный доход рассчитывается как произведение суммы 1 млн руб. и ключевой ставки ЦБ РФ, установленной на 1 января соответствующего года.</a:t>
            </a:r>
          </a:p>
          <a:p>
            <a:pPr indent="504000" algn="just">
              <a:spcBef>
                <a:spcPts val="600"/>
              </a:spcBef>
            </a:pPr>
            <a:endParaRPr lang="ru-RU" altLang="ru-RU" sz="1400" dirty="0">
              <a:solidFill>
                <a:schemeClr val="accent5">
                  <a:lumMod val="50000"/>
                </a:schemeClr>
              </a:solidFill>
              <a:latin typeface="Calibri" panose="020F0502020204030204" pitchFamily="34" charset="0"/>
              <a:cs typeface="Calibri" panose="020F0502020204030204" pitchFamily="34" charset="0"/>
            </a:endParaRPr>
          </a:p>
          <a:p>
            <a:pPr indent="504000" algn="just">
              <a:spcBef>
                <a:spcPts val="600"/>
              </a:spcBef>
            </a:pPr>
            <a:r>
              <a:rPr lang="ru-RU" altLang="ru-RU" sz="1400" dirty="0">
                <a:solidFill>
                  <a:schemeClr val="accent5">
                    <a:lumMod val="50000"/>
                  </a:schemeClr>
                </a:solidFill>
                <a:latin typeface="Calibri" panose="020F0502020204030204" pitchFamily="34" charset="0"/>
                <a:cs typeface="Calibri" panose="020F0502020204030204" pitchFamily="34" charset="0"/>
              </a:rPr>
              <a:t>Проценты, выплаченные физическому лицу по валютным счетам, для целей расчета налога будут пересчитываться в рубли по официальному обменному курсу ЦБ РФ, установленному на день фактического получения такого дохода. При этом изменение размера валютного вклада, вызванное курсовыми колебаниями, налогообложению не подлежит.</a:t>
            </a:r>
          </a:p>
        </p:txBody>
      </p:sp>
    </p:spTree>
    <p:extLst>
      <p:ext uri="{BB962C8B-B14F-4D97-AF65-F5344CB8AC3E}">
        <p14:creationId xmlns="" xmlns:p14="http://schemas.microsoft.com/office/powerpoint/2010/main" val="315114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3081F1E3-56AD-400D-B24C-A95F3F8B4573}"/>
              </a:ext>
            </a:extLst>
          </p:cNvPr>
          <p:cNvSpPr/>
          <p:nvPr/>
        </p:nvSpPr>
        <p:spPr>
          <a:xfrm>
            <a:off x="3074767" y="106634"/>
            <a:ext cx="3190297" cy="400110"/>
          </a:xfrm>
          <a:prstGeom prst="rect">
            <a:avLst/>
          </a:prstGeom>
        </p:spPr>
        <p:txBody>
          <a:bodyPr wrap="none">
            <a:spAutoFit/>
          </a:bodyPr>
          <a:lstStyle/>
          <a:p>
            <a:pPr algn="ctr">
              <a:defRPr/>
            </a:pPr>
            <a:r>
              <a:rPr lang="ru-RU" sz="2000" b="1" dirty="0">
                <a:solidFill>
                  <a:schemeClr val="accent5">
                    <a:lumMod val="50000"/>
                  </a:schemeClr>
                </a:solidFill>
                <a:latin typeface="Calibri" panose="020F0502020204030204" pitchFamily="34" charset="0"/>
                <a:cs typeface="Calibri" panose="020F0502020204030204" pitchFamily="34" charset="0"/>
              </a:rPr>
              <a:t>Информация Минфина РФ</a:t>
            </a:r>
          </a:p>
        </p:txBody>
      </p:sp>
      <p:sp>
        <p:nvSpPr>
          <p:cNvPr id="3" name="Прямоугольник 2">
            <a:extLst>
              <a:ext uri="{FF2B5EF4-FFF2-40B4-BE49-F238E27FC236}">
                <a16:creationId xmlns="" xmlns:a16="http://schemas.microsoft.com/office/drawing/2014/main" id="{059C37D6-DA13-4FD5-B992-D3EC289DAA8A}"/>
              </a:ext>
            </a:extLst>
          </p:cNvPr>
          <p:cNvSpPr/>
          <p:nvPr/>
        </p:nvSpPr>
        <p:spPr>
          <a:xfrm>
            <a:off x="395536" y="609849"/>
            <a:ext cx="7879704" cy="584775"/>
          </a:xfrm>
          <a:prstGeom prst="rect">
            <a:avLst/>
          </a:prstGeom>
        </p:spPr>
        <p:txBody>
          <a:bodyPr wrap="square">
            <a:spAutoFit/>
          </a:bodyPr>
          <a:lstStyle/>
          <a:p>
            <a:r>
              <a:rPr lang="ru-RU" altLang="ru-RU" sz="1600" dirty="0">
                <a:solidFill>
                  <a:schemeClr val="accent5">
                    <a:lumMod val="50000"/>
                  </a:schemeClr>
                </a:solidFill>
                <a:latin typeface="Calibri" panose="020F0502020204030204" pitchFamily="34" charset="0"/>
                <a:cs typeface="Calibri" panose="020F0502020204030204" pitchFamily="34" charset="0"/>
              </a:rPr>
              <a:t>Предположим, у физического лица в течение 2021 года было три рублевых депозита в трех банках.</a:t>
            </a:r>
          </a:p>
        </p:txBody>
      </p:sp>
      <p:graphicFrame>
        <p:nvGraphicFramePr>
          <p:cNvPr id="4" name="Таблица 3">
            <a:extLst>
              <a:ext uri="{FF2B5EF4-FFF2-40B4-BE49-F238E27FC236}">
                <a16:creationId xmlns="" xmlns:a16="http://schemas.microsoft.com/office/drawing/2014/main" id="{A75D1414-A966-45CE-9003-0647A9CFBC9B}"/>
              </a:ext>
            </a:extLst>
          </p:cNvPr>
          <p:cNvGraphicFramePr>
            <a:graphicFrameLocks noGrp="1"/>
          </p:cNvGraphicFramePr>
          <p:nvPr>
            <p:extLst>
              <p:ext uri="{D42A27DB-BD31-4B8C-83A1-F6EECF244321}">
                <p14:modId xmlns="" xmlns:p14="http://schemas.microsoft.com/office/powerpoint/2010/main" val="2297512091"/>
              </p:ext>
            </p:extLst>
          </p:nvPr>
        </p:nvGraphicFramePr>
        <p:xfrm>
          <a:off x="395536" y="1267976"/>
          <a:ext cx="8054404" cy="2743934"/>
        </p:xfrm>
        <a:graphic>
          <a:graphicData uri="http://schemas.openxmlformats.org/drawingml/2006/table">
            <a:tbl>
              <a:tblPr>
                <a:tableStyleId>{5C22544A-7EE6-4342-B048-85BDC9FD1C3A}</a:tableStyleId>
              </a:tblPr>
              <a:tblGrid>
                <a:gridCol w="4027202">
                  <a:extLst>
                    <a:ext uri="{9D8B030D-6E8A-4147-A177-3AD203B41FA5}">
                      <a16:colId xmlns="" xmlns:a16="http://schemas.microsoft.com/office/drawing/2014/main" val="20000"/>
                    </a:ext>
                  </a:extLst>
                </a:gridCol>
                <a:gridCol w="4027202">
                  <a:extLst>
                    <a:ext uri="{9D8B030D-6E8A-4147-A177-3AD203B41FA5}">
                      <a16:colId xmlns="" xmlns:a16="http://schemas.microsoft.com/office/drawing/2014/main" val="20001"/>
                    </a:ext>
                  </a:extLst>
                </a:gridCol>
              </a:tblGrid>
              <a:tr h="355487">
                <a:tc>
                  <a:txBody>
                    <a:bodyPr/>
                    <a:lstStyle/>
                    <a:p>
                      <a:pPr algn="ctr">
                        <a:lnSpc>
                          <a:spcPct val="115000"/>
                        </a:lnSpc>
                        <a:spcAft>
                          <a:spcPts val="0"/>
                        </a:spcAft>
                      </a:pPr>
                      <a:r>
                        <a:rPr lang="ru-RU" sz="1100" dirty="0">
                          <a:solidFill>
                            <a:schemeClr val="tx2">
                              <a:lumMod val="50000"/>
                            </a:schemeClr>
                          </a:solidFill>
                          <a:effectLst/>
                          <a:latin typeface="Calibri" panose="020F0502020204030204" pitchFamily="34" charset="0"/>
                          <a:cs typeface="Calibri" panose="020F0502020204030204" pitchFamily="34" charset="0"/>
                        </a:rPr>
                        <a:t>Условия размещения вкладов</a:t>
                      </a:r>
                      <a:endParaRPr lang="ru-RU" sz="1100" dirty="0">
                        <a:solidFill>
                          <a:schemeClr val="tx2">
                            <a:lumMod val="50000"/>
                          </a:schemeClr>
                        </a:solidFill>
                        <a:effectLst/>
                        <a:latin typeface="Calibri" panose="020F0502020204030204" pitchFamily="34" charset="0"/>
                        <a:ea typeface="Calibri"/>
                        <a:cs typeface="Calibri" panose="020F0502020204030204" pitchFamily="34" charset="0"/>
                      </a:endParaRPr>
                    </a:p>
                  </a:txBody>
                  <a:tcPr marL="39371" marR="39371" marT="64781" marB="64781"/>
                </a:tc>
                <a:tc>
                  <a:txBody>
                    <a:bodyPr/>
                    <a:lstStyle/>
                    <a:p>
                      <a:pPr algn="ctr">
                        <a:lnSpc>
                          <a:spcPct val="115000"/>
                        </a:lnSpc>
                        <a:spcAft>
                          <a:spcPts val="0"/>
                        </a:spcAft>
                      </a:pPr>
                      <a:r>
                        <a:rPr lang="ru-RU" sz="1100">
                          <a:solidFill>
                            <a:schemeClr val="tx2">
                              <a:lumMod val="50000"/>
                            </a:schemeClr>
                          </a:solidFill>
                          <a:effectLst/>
                          <a:latin typeface="Calibri" panose="020F0502020204030204" pitchFamily="34" charset="0"/>
                          <a:cs typeface="Calibri" panose="020F0502020204030204" pitchFamily="34" charset="0"/>
                        </a:rPr>
                        <a:t>Информация о получении дохода</a:t>
                      </a:r>
                      <a:endParaRPr lang="ru-RU" sz="1100">
                        <a:solidFill>
                          <a:schemeClr val="tx2">
                            <a:lumMod val="50000"/>
                          </a:schemeClr>
                        </a:solidFill>
                        <a:effectLst/>
                        <a:latin typeface="Calibri" panose="020F0502020204030204" pitchFamily="34" charset="0"/>
                        <a:ea typeface="Calibri"/>
                        <a:cs typeface="Calibri" panose="020F0502020204030204" pitchFamily="34" charset="0"/>
                      </a:endParaRPr>
                    </a:p>
                  </a:txBody>
                  <a:tcPr marL="39371" marR="39371" marT="64781" marB="64781"/>
                </a:tc>
                <a:extLst>
                  <a:ext uri="{0D108BD9-81ED-4DB2-BD59-A6C34878D82A}">
                    <a16:rowId xmlns="" xmlns:a16="http://schemas.microsoft.com/office/drawing/2014/main" val="10000"/>
                  </a:ext>
                </a:extLst>
              </a:tr>
              <a:tr h="796149">
                <a:tc>
                  <a:txBody>
                    <a:bodyPr/>
                    <a:lstStyle/>
                    <a:p>
                      <a:pPr algn="just">
                        <a:lnSpc>
                          <a:spcPct val="115000"/>
                        </a:lnSpc>
                        <a:spcAft>
                          <a:spcPts val="0"/>
                        </a:spcAft>
                      </a:pPr>
                      <a:r>
                        <a:rPr lang="ru-RU" sz="1100" dirty="0">
                          <a:solidFill>
                            <a:schemeClr val="tx2">
                              <a:lumMod val="50000"/>
                            </a:schemeClr>
                          </a:solidFill>
                          <a:effectLst/>
                          <a:latin typeface="Calibri" panose="020F0502020204030204" pitchFamily="34" charset="0"/>
                          <a:cs typeface="Calibri" panose="020F0502020204030204" pitchFamily="34" charset="0"/>
                        </a:rPr>
                        <a:t>Банк 1: годовой депозит в размере 500 000 руб., ставка по депозиту 4,5% годовых, проценты выплачиваются в конце срока действия депозита, депозит заканчивается 1 декабря 2021 года</a:t>
                      </a:r>
                      <a:endParaRPr lang="ru-RU" sz="1100" dirty="0">
                        <a:solidFill>
                          <a:schemeClr val="tx2">
                            <a:lumMod val="50000"/>
                          </a:schemeClr>
                        </a:solidFill>
                        <a:effectLst/>
                        <a:latin typeface="Calibri" panose="020F0502020204030204" pitchFamily="34" charset="0"/>
                        <a:ea typeface="Calibri"/>
                        <a:cs typeface="Calibri" panose="020F0502020204030204" pitchFamily="34" charset="0"/>
                      </a:endParaRPr>
                    </a:p>
                  </a:txBody>
                  <a:tcPr marL="39371" marR="39371" marT="64781" marB="64781"/>
                </a:tc>
                <a:tc>
                  <a:txBody>
                    <a:bodyPr/>
                    <a:lstStyle/>
                    <a:p>
                      <a:pPr algn="just">
                        <a:lnSpc>
                          <a:spcPct val="115000"/>
                        </a:lnSpc>
                        <a:spcAft>
                          <a:spcPts val="0"/>
                        </a:spcAft>
                      </a:pPr>
                      <a:r>
                        <a:rPr lang="ru-RU" sz="1100" dirty="0">
                          <a:solidFill>
                            <a:schemeClr val="tx2">
                              <a:lumMod val="50000"/>
                            </a:schemeClr>
                          </a:solidFill>
                          <a:effectLst/>
                          <a:latin typeface="Calibri" panose="020F0502020204030204" pitchFamily="34" charset="0"/>
                          <a:cs typeface="Calibri" panose="020F0502020204030204" pitchFamily="34" charset="0"/>
                        </a:rPr>
                        <a:t>Процентный доход получен 1 декабря 2021 года в размере 22 500 руб.</a:t>
                      </a:r>
                      <a:endParaRPr lang="ru-RU" sz="1100" dirty="0">
                        <a:solidFill>
                          <a:schemeClr val="tx2">
                            <a:lumMod val="50000"/>
                          </a:schemeClr>
                        </a:solidFill>
                        <a:effectLst/>
                        <a:latin typeface="Calibri" panose="020F0502020204030204" pitchFamily="34" charset="0"/>
                        <a:ea typeface="Calibri"/>
                        <a:cs typeface="Calibri" panose="020F0502020204030204" pitchFamily="34" charset="0"/>
                      </a:endParaRPr>
                    </a:p>
                  </a:txBody>
                  <a:tcPr marL="39371" marR="39371" marT="64781" marB="64781"/>
                </a:tc>
                <a:extLst>
                  <a:ext uri="{0D108BD9-81ED-4DB2-BD59-A6C34878D82A}">
                    <a16:rowId xmlns="" xmlns:a16="http://schemas.microsoft.com/office/drawing/2014/main" val="10001"/>
                  </a:ext>
                </a:extLst>
              </a:tr>
              <a:tr h="796149">
                <a:tc>
                  <a:txBody>
                    <a:bodyPr/>
                    <a:lstStyle/>
                    <a:p>
                      <a:pPr algn="just">
                        <a:lnSpc>
                          <a:spcPct val="115000"/>
                        </a:lnSpc>
                        <a:spcAft>
                          <a:spcPts val="0"/>
                        </a:spcAft>
                      </a:pPr>
                      <a:r>
                        <a:rPr lang="ru-RU" sz="1100" dirty="0">
                          <a:solidFill>
                            <a:schemeClr val="tx2">
                              <a:lumMod val="50000"/>
                            </a:schemeClr>
                          </a:solidFill>
                          <a:effectLst/>
                          <a:latin typeface="Calibri" panose="020F0502020204030204" pitchFamily="34" charset="0"/>
                          <a:cs typeface="Calibri" panose="020F0502020204030204" pitchFamily="34" charset="0"/>
                        </a:rPr>
                        <a:t>Банк 2: годовой депозит в размере 1 млн руб., ставка по депозиту 5% годовых, проценты выплачиваются в конце срока действия депозита, депозит заканчивается 31 декабря 2021 года</a:t>
                      </a:r>
                      <a:endParaRPr lang="ru-RU" sz="1100" dirty="0">
                        <a:solidFill>
                          <a:schemeClr val="tx2">
                            <a:lumMod val="50000"/>
                          </a:schemeClr>
                        </a:solidFill>
                        <a:effectLst/>
                        <a:latin typeface="Calibri" panose="020F0502020204030204" pitchFamily="34" charset="0"/>
                        <a:ea typeface="Calibri"/>
                        <a:cs typeface="Calibri" panose="020F0502020204030204" pitchFamily="34" charset="0"/>
                      </a:endParaRPr>
                    </a:p>
                  </a:txBody>
                  <a:tcPr marL="39371" marR="39371" marT="64781" marB="64781"/>
                </a:tc>
                <a:tc>
                  <a:txBody>
                    <a:bodyPr/>
                    <a:lstStyle/>
                    <a:p>
                      <a:pPr algn="just">
                        <a:lnSpc>
                          <a:spcPct val="115000"/>
                        </a:lnSpc>
                        <a:spcAft>
                          <a:spcPts val="0"/>
                        </a:spcAft>
                      </a:pPr>
                      <a:r>
                        <a:rPr lang="ru-RU" sz="1100" dirty="0">
                          <a:solidFill>
                            <a:schemeClr val="tx2">
                              <a:lumMod val="50000"/>
                            </a:schemeClr>
                          </a:solidFill>
                          <a:effectLst/>
                          <a:latin typeface="Calibri" panose="020F0502020204030204" pitchFamily="34" charset="0"/>
                          <a:cs typeface="Calibri" panose="020F0502020204030204" pitchFamily="34" charset="0"/>
                        </a:rPr>
                        <a:t>Процентный доход получен 31 декабря 2021 года в размере 50 000 руб.</a:t>
                      </a:r>
                      <a:endParaRPr lang="ru-RU" sz="1100" dirty="0">
                        <a:solidFill>
                          <a:schemeClr val="tx2">
                            <a:lumMod val="50000"/>
                          </a:schemeClr>
                        </a:solidFill>
                        <a:effectLst/>
                        <a:latin typeface="Calibri" panose="020F0502020204030204" pitchFamily="34" charset="0"/>
                        <a:ea typeface="Calibri"/>
                        <a:cs typeface="Calibri" panose="020F0502020204030204" pitchFamily="34" charset="0"/>
                      </a:endParaRPr>
                    </a:p>
                  </a:txBody>
                  <a:tcPr marL="39371" marR="39371" marT="64781" marB="64781"/>
                </a:tc>
                <a:extLst>
                  <a:ext uri="{0D108BD9-81ED-4DB2-BD59-A6C34878D82A}">
                    <a16:rowId xmlns="" xmlns:a16="http://schemas.microsoft.com/office/drawing/2014/main" val="10002"/>
                  </a:ext>
                </a:extLst>
              </a:tr>
              <a:tr h="796149">
                <a:tc>
                  <a:txBody>
                    <a:bodyPr/>
                    <a:lstStyle/>
                    <a:p>
                      <a:pPr algn="just">
                        <a:lnSpc>
                          <a:spcPct val="115000"/>
                        </a:lnSpc>
                        <a:spcAft>
                          <a:spcPts val="0"/>
                        </a:spcAft>
                      </a:pPr>
                      <a:r>
                        <a:rPr lang="ru-RU" sz="1100" dirty="0">
                          <a:solidFill>
                            <a:schemeClr val="tx2">
                              <a:lumMod val="50000"/>
                            </a:schemeClr>
                          </a:solidFill>
                          <a:effectLst/>
                          <a:latin typeface="Calibri" panose="020F0502020204030204" pitchFamily="34" charset="0"/>
                          <a:cs typeface="Calibri" panose="020F0502020204030204" pitchFamily="34" charset="0"/>
                        </a:rPr>
                        <a:t>Банк 3: годовой депозит в размере 500 000 руб., ставка по депозиту 4% годовых, проценты выплачиваются в конце срока действия депозита, депозит заканчивается 1 декабря 2022 года</a:t>
                      </a:r>
                      <a:endParaRPr lang="ru-RU" sz="1100" dirty="0">
                        <a:solidFill>
                          <a:schemeClr val="tx2">
                            <a:lumMod val="50000"/>
                          </a:schemeClr>
                        </a:solidFill>
                        <a:effectLst/>
                        <a:latin typeface="Calibri" panose="020F0502020204030204" pitchFamily="34" charset="0"/>
                        <a:ea typeface="Calibri"/>
                        <a:cs typeface="Calibri" panose="020F0502020204030204" pitchFamily="34" charset="0"/>
                      </a:endParaRPr>
                    </a:p>
                  </a:txBody>
                  <a:tcPr marL="39371" marR="39371" marT="64781" marB="64781"/>
                </a:tc>
                <a:tc>
                  <a:txBody>
                    <a:bodyPr/>
                    <a:lstStyle/>
                    <a:p>
                      <a:pPr algn="just">
                        <a:lnSpc>
                          <a:spcPct val="115000"/>
                        </a:lnSpc>
                        <a:spcAft>
                          <a:spcPts val="0"/>
                        </a:spcAft>
                      </a:pPr>
                      <a:r>
                        <a:rPr lang="ru-RU" sz="1100" dirty="0">
                          <a:solidFill>
                            <a:schemeClr val="tx2">
                              <a:lumMod val="50000"/>
                            </a:schemeClr>
                          </a:solidFill>
                          <a:effectLst/>
                          <a:latin typeface="Calibri" panose="020F0502020204030204" pitchFamily="34" charset="0"/>
                          <a:cs typeface="Calibri" panose="020F0502020204030204" pitchFamily="34" charset="0"/>
                        </a:rPr>
                        <a:t>Процентные доходы в 2021 году не выплачивались, так как депозит заканчивается в 2022 году и проценты по нему будут выплачены в конце срока действия депозита</a:t>
                      </a:r>
                      <a:endParaRPr lang="ru-RU" sz="1100" dirty="0">
                        <a:solidFill>
                          <a:schemeClr val="tx2">
                            <a:lumMod val="50000"/>
                          </a:schemeClr>
                        </a:solidFill>
                        <a:effectLst/>
                        <a:latin typeface="Calibri" panose="020F0502020204030204" pitchFamily="34" charset="0"/>
                        <a:ea typeface="Calibri"/>
                        <a:cs typeface="Calibri" panose="020F0502020204030204" pitchFamily="34" charset="0"/>
                      </a:endParaRPr>
                    </a:p>
                  </a:txBody>
                  <a:tcPr marL="39371" marR="39371" marT="64781" marB="64781"/>
                </a:tc>
                <a:extLst>
                  <a:ext uri="{0D108BD9-81ED-4DB2-BD59-A6C34878D82A}">
                    <a16:rowId xmlns="" xmlns:a16="http://schemas.microsoft.com/office/drawing/2014/main" val="10003"/>
                  </a:ext>
                </a:extLst>
              </a:tr>
            </a:tbl>
          </a:graphicData>
        </a:graphic>
      </p:graphicFrame>
      <p:sp>
        <p:nvSpPr>
          <p:cNvPr id="5" name="Прямоугольник 4">
            <a:extLst>
              <a:ext uri="{FF2B5EF4-FFF2-40B4-BE49-F238E27FC236}">
                <a16:creationId xmlns="" xmlns:a16="http://schemas.microsoft.com/office/drawing/2014/main" id="{20EDCE3C-2504-416F-B908-FF9DC554A898}"/>
              </a:ext>
            </a:extLst>
          </p:cNvPr>
          <p:cNvSpPr/>
          <p:nvPr/>
        </p:nvSpPr>
        <p:spPr>
          <a:xfrm>
            <a:off x="406028" y="4155926"/>
            <a:ext cx="8054404" cy="584775"/>
          </a:xfrm>
          <a:prstGeom prst="rect">
            <a:avLst/>
          </a:prstGeom>
        </p:spPr>
        <p:txBody>
          <a:bodyPr wrap="square">
            <a:spAutoFit/>
          </a:bodyPr>
          <a:lstStyle/>
          <a:p>
            <a:pPr>
              <a:defRPr/>
            </a:pPr>
            <a:r>
              <a:rPr lang="ru-RU" sz="1600" dirty="0">
                <a:solidFill>
                  <a:schemeClr val="accent5">
                    <a:lumMod val="50000"/>
                  </a:schemeClr>
                </a:solidFill>
                <a:latin typeface="Calibri" panose="020F0502020204030204" pitchFamily="34" charset="0"/>
                <a:cs typeface="Calibri" panose="020F0502020204030204" pitchFamily="34" charset="0"/>
              </a:rPr>
              <a:t>Таким образом, совокупный процентный доход по вкладам в российских банках, выплаченный физическому лицу в 2021 году, составит 72 500 руб.</a:t>
            </a:r>
          </a:p>
        </p:txBody>
      </p:sp>
    </p:spTree>
    <p:extLst>
      <p:ext uri="{BB962C8B-B14F-4D97-AF65-F5344CB8AC3E}">
        <p14:creationId xmlns="" xmlns:p14="http://schemas.microsoft.com/office/powerpoint/2010/main" val="1303998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02110"/>
            <a:ext cx="7416824" cy="857250"/>
          </a:xfrm>
        </p:spPr>
        <p:txBody>
          <a:bodyPr>
            <a:noAutofit/>
          </a:bodyPr>
          <a:lstStyle/>
          <a:p>
            <a:pPr>
              <a:spcBef>
                <a:spcPts val="750"/>
              </a:spcBef>
            </a:pPr>
            <a:r>
              <a:rPr lang="ru-RU" sz="2000" b="1" dirty="0">
                <a:solidFill>
                  <a:schemeClr val="tx2">
                    <a:lumMod val="75000"/>
                  </a:schemeClr>
                </a:solidFill>
                <a:latin typeface="Calibri" pitchFamily="34" charset="0"/>
                <a:ea typeface="+mn-ea"/>
                <a:cs typeface="+mn-cs"/>
              </a:rPr>
              <a:t>Не признаются налоговыми агентами организации выплачивающие доход физическим лицам</a:t>
            </a:r>
          </a:p>
        </p:txBody>
      </p:sp>
      <p:sp>
        <p:nvSpPr>
          <p:cNvPr id="3" name="Объект 2"/>
          <p:cNvSpPr>
            <a:spLocks noGrp="1"/>
          </p:cNvSpPr>
          <p:nvPr>
            <p:ph idx="1"/>
          </p:nvPr>
        </p:nvSpPr>
        <p:spPr>
          <a:xfrm>
            <a:off x="305481" y="1361010"/>
            <a:ext cx="6891678" cy="3394472"/>
          </a:xfrm>
        </p:spPr>
        <p:txBody>
          <a:bodyPr>
            <a:normAutofit/>
          </a:bodyPr>
          <a:lstStyle/>
          <a:p>
            <a:r>
              <a:rPr lang="ru-RU" sz="1800" dirty="0">
                <a:solidFill>
                  <a:schemeClr val="tx2">
                    <a:lumMod val="75000"/>
                  </a:schemeClr>
                </a:solidFill>
                <a:latin typeface="Calibri" pitchFamily="34" charset="0"/>
              </a:rPr>
              <a:t>При покупке недвижимого и движимого имущества</a:t>
            </a:r>
            <a:r>
              <a:rPr lang="ru-RU" sz="1800" b="1" dirty="0">
                <a:solidFill>
                  <a:schemeClr val="tx2">
                    <a:lumMod val="75000"/>
                  </a:schemeClr>
                </a:solidFill>
                <a:latin typeface="Calibri" pitchFamily="34" charset="0"/>
              </a:rPr>
              <a:t>*</a:t>
            </a:r>
          </a:p>
          <a:p>
            <a:r>
              <a:rPr lang="ru-RU" sz="1800" dirty="0">
                <a:solidFill>
                  <a:schemeClr val="tx2">
                    <a:lumMod val="75000"/>
                  </a:schemeClr>
                </a:solidFill>
                <a:latin typeface="Calibri" pitchFamily="34" charset="0"/>
              </a:rPr>
              <a:t>При покупке долей в уставном капитале</a:t>
            </a:r>
          </a:p>
          <a:p>
            <a:r>
              <a:rPr lang="ru-RU" sz="1800" dirty="0">
                <a:solidFill>
                  <a:schemeClr val="tx2">
                    <a:lumMod val="75000"/>
                  </a:schemeClr>
                </a:solidFill>
                <a:latin typeface="Calibri" pitchFamily="34" charset="0"/>
              </a:rPr>
              <a:t>В рамках договора комиссии на реализацию имущества физического лица (ломбарды, автосалоны).</a:t>
            </a:r>
            <a:r>
              <a:rPr lang="ru-RU" sz="1800" b="1" dirty="0">
                <a:solidFill>
                  <a:schemeClr val="tx2">
                    <a:lumMod val="75000"/>
                  </a:schemeClr>
                </a:solidFill>
                <a:latin typeface="Calibri" pitchFamily="34" charset="0"/>
              </a:rPr>
              <a:t> </a:t>
            </a:r>
            <a:r>
              <a:rPr lang="ru-RU" sz="1800" i="1" dirty="0">
                <a:solidFill>
                  <a:schemeClr val="tx2">
                    <a:lumMod val="75000"/>
                  </a:schemeClr>
                </a:solidFill>
                <a:latin typeface="Calibri" pitchFamily="34" charset="0"/>
              </a:rPr>
              <a:t>Если указанные в </a:t>
            </a:r>
            <a:r>
              <a:rPr lang="ru-RU" sz="1800" i="1" dirty="0">
                <a:solidFill>
                  <a:schemeClr val="tx2">
                    <a:lumMod val="75000"/>
                  </a:schemeClr>
                </a:solidFill>
                <a:latin typeface="Calibri" pitchFamily="34" charset="0"/>
                <a:hlinkClick r:id="rId3"/>
              </a:rPr>
              <a:t>пункте 1 статьи 226</a:t>
            </a:r>
            <a:r>
              <a:rPr lang="ru-RU" sz="1800" i="1" dirty="0">
                <a:solidFill>
                  <a:schemeClr val="tx2">
                    <a:lumMod val="75000"/>
                  </a:schemeClr>
                </a:solidFill>
                <a:latin typeface="Calibri" pitchFamily="34" charset="0"/>
              </a:rPr>
              <a:t> Кодекса лица не являются источниками дохода, перечисляемого ими налогоплательщику, они не признаются налоговыми агентами</a:t>
            </a:r>
            <a:r>
              <a:rPr lang="ru-RU" sz="1800" b="1" dirty="0">
                <a:solidFill>
                  <a:schemeClr val="tx2">
                    <a:lumMod val="75000"/>
                  </a:schemeClr>
                </a:solidFill>
                <a:latin typeface="Calibri" pitchFamily="34" charset="0"/>
              </a:rPr>
              <a:t> </a:t>
            </a:r>
            <a:r>
              <a:rPr lang="ru-RU" sz="1800" i="1" dirty="0">
                <a:solidFill>
                  <a:schemeClr val="tx2">
                    <a:lumMod val="75000"/>
                  </a:schemeClr>
                </a:solidFill>
                <a:latin typeface="Calibri" pitchFamily="34" charset="0"/>
              </a:rPr>
              <a:t>(Письмо Минфина России от 09.12.2020 N 03-04-06/107775)</a:t>
            </a:r>
            <a:r>
              <a:rPr lang="ru-RU" sz="1800" b="1" dirty="0">
                <a:solidFill>
                  <a:schemeClr val="tx2">
                    <a:lumMod val="75000"/>
                  </a:schemeClr>
                </a:solidFill>
                <a:latin typeface="Calibri" pitchFamily="34" charset="0"/>
              </a:rPr>
              <a:t>.</a:t>
            </a:r>
          </a:p>
          <a:p>
            <a:pPr>
              <a:buNone/>
            </a:pPr>
            <a:r>
              <a:rPr lang="ru-RU" sz="1800" dirty="0">
                <a:solidFill>
                  <a:schemeClr val="tx2">
                    <a:lumMod val="75000"/>
                  </a:schemeClr>
                </a:solidFill>
                <a:latin typeface="Calibri" pitchFamily="34" charset="0"/>
              </a:rPr>
              <a:t>     </a:t>
            </a:r>
            <a:r>
              <a:rPr lang="ru-RU" sz="1800" b="1" dirty="0">
                <a:solidFill>
                  <a:schemeClr val="tx2">
                    <a:lumMod val="75000"/>
                  </a:schemeClr>
                </a:solidFill>
                <a:latin typeface="Calibri" pitchFamily="34" charset="0"/>
              </a:rPr>
              <a:t>*ВАЖНО! С 2020 года признаются налоговыми агентами организации, приобретающие ценные бумаги у физических лиц</a:t>
            </a:r>
          </a:p>
        </p:txBody>
      </p:sp>
    </p:spTree>
    <p:extLst>
      <p:ext uri="{BB962C8B-B14F-4D97-AF65-F5344CB8AC3E}">
        <p14:creationId xmlns="" xmlns:p14="http://schemas.microsoft.com/office/powerpoint/2010/main" val="3896062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3357568"/>
            <a:ext cx="5482952" cy="857250"/>
          </a:xfrm>
        </p:spPr>
        <p:txBody>
          <a:bodyPr>
            <a:normAutofit fontScale="90000"/>
          </a:bodyPr>
          <a:lstStyle/>
          <a:p>
            <a:r>
              <a:rPr lang="ru-RU" sz="1800" b="1" dirty="0">
                <a:latin typeface="+mn-lt"/>
              </a:rPr>
              <a:t>Письмо ФНС России от 17.01.2020 N БС-4-11/561@</a:t>
            </a:r>
            <a:br>
              <a:rPr lang="ru-RU" sz="1800" b="1" dirty="0">
                <a:latin typeface="+mn-lt"/>
              </a:rPr>
            </a:br>
            <a:endParaRPr lang="ru-RU" sz="1800" b="1" dirty="0">
              <a:latin typeface="+mn-lt"/>
            </a:endParaRPr>
          </a:p>
        </p:txBody>
      </p:sp>
      <p:sp>
        <p:nvSpPr>
          <p:cNvPr id="3" name="Объект 2"/>
          <p:cNvSpPr>
            <a:spLocks noGrp="1"/>
          </p:cNvSpPr>
          <p:nvPr>
            <p:ph idx="1"/>
          </p:nvPr>
        </p:nvSpPr>
        <p:spPr>
          <a:xfrm>
            <a:off x="357159" y="2085407"/>
            <a:ext cx="7415242" cy="3394472"/>
          </a:xfrm>
          <a:ln>
            <a:solidFill>
              <a:schemeClr val="accent1"/>
            </a:solidFill>
          </a:ln>
        </p:spPr>
        <p:txBody>
          <a:bodyPr>
            <a:normAutofit/>
          </a:bodyPr>
          <a:lstStyle/>
          <a:p>
            <a:pPr marL="0" indent="0">
              <a:buNone/>
            </a:pPr>
            <a:r>
              <a:rPr lang="ru-RU" sz="1500" dirty="0">
                <a:solidFill>
                  <a:schemeClr val="tx2">
                    <a:lumMod val="75000"/>
                  </a:schemeClr>
                </a:solidFill>
                <a:latin typeface="Calibri" pitchFamily="34" charset="0"/>
              </a:rPr>
              <a:t>…По мнению ФНС России, начиная с 2020 года </a:t>
            </a:r>
            <a:r>
              <a:rPr lang="ru-RU" sz="1500" b="1" dirty="0">
                <a:solidFill>
                  <a:schemeClr val="tx2">
                    <a:lumMod val="75000"/>
                  </a:schemeClr>
                </a:solidFill>
                <a:latin typeface="Calibri" pitchFamily="34" charset="0"/>
              </a:rPr>
              <a:t>акционерное общество, выкупающее собственные акции у своих акционеров</a:t>
            </a:r>
            <a:r>
              <a:rPr lang="ru-RU" sz="1500" dirty="0">
                <a:solidFill>
                  <a:schemeClr val="tx2">
                    <a:lumMod val="75000"/>
                  </a:schemeClr>
                </a:solidFill>
                <a:latin typeface="Calibri" pitchFamily="34" charset="0"/>
              </a:rPr>
              <a:t>, при перечислении денежных средств акционеру, в том числе через номинального держателя, </a:t>
            </a:r>
            <a:r>
              <a:rPr lang="ru-RU" sz="1500" b="1" dirty="0">
                <a:solidFill>
                  <a:schemeClr val="tx2">
                    <a:lumMod val="75000"/>
                  </a:schemeClr>
                </a:solidFill>
                <a:latin typeface="Calibri" pitchFamily="34" charset="0"/>
              </a:rPr>
              <a:t>признается налоговым агентом в соответствии со статьей 226 Кодекса.</a:t>
            </a:r>
          </a:p>
          <a:p>
            <a:endParaRPr lang="ru-RU" sz="1800" dirty="0"/>
          </a:p>
        </p:txBody>
      </p:sp>
      <p:sp>
        <p:nvSpPr>
          <p:cNvPr id="4" name="Прямоугольник 3"/>
          <p:cNvSpPr/>
          <p:nvPr/>
        </p:nvSpPr>
        <p:spPr>
          <a:xfrm>
            <a:off x="357158" y="628634"/>
            <a:ext cx="7887250" cy="1200327"/>
          </a:xfrm>
          <a:prstGeom prst="rect">
            <a:avLst/>
          </a:prstGeom>
        </p:spPr>
        <p:txBody>
          <a:bodyPr wrap="square" lIns="91438" tIns="45719" rIns="91438" bIns="45719">
            <a:spAutoFit/>
          </a:bodyPr>
          <a:lstStyle/>
          <a:p>
            <a:r>
              <a:rPr lang="ru-RU" b="1" dirty="0" smtClean="0">
                <a:solidFill>
                  <a:schemeClr val="tx2">
                    <a:lumMod val="75000"/>
                  </a:schemeClr>
                </a:solidFill>
                <a:latin typeface="Calibri" pitchFamily="34" charset="0"/>
              </a:rPr>
              <a:t>ВАЖНО! </a:t>
            </a:r>
          </a:p>
          <a:p>
            <a:endParaRPr lang="ru-RU" b="1" dirty="0" smtClean="0">
              <a:solidFill>
                <a:schemeClr val="tx2">
                  <a:lumMod val="75000"/>
                </a:schemeClr>
              </a:solidFill>
              <a:latin typeface="Calibri" pitchFamily="34" charset="0"/>
            </a:endParaRPr>
          </a:p>
          <a:p>
            <a:r>
              <a:rPr lang="ru-RU" b="1" dirty="0" smtClean="0">
                <a:solidFill>
                  <a:schemeClr val="tx2">
                    <a:lumMod val="75000"/>
                  </a:schemeClr>
                </a:solidFill>
                <a:latin typeface="Calibri" pitchFamily="34" charset="0"/>
              </a:rPr>
              <a:t>С 2020 года признаются налоговыми агентами организации, приобретающие ценные бумаги у физических лиц</a:t>
            </a:r>
            <a:endParaRPr lang="ru-RU" dirty="0">
              <a:solidFill>
                <a:schemeClr val="tx2">
                  <a:lumMod val="75000"/>
                </a:schemeClr>
              </a:solidFill>
              <a:latin typeface="Calibri" pitchFamily="34" charset="0"/>
            </a:endParaRPr>
          </a:p>
        </p:txBody>
      </p:sp>
    </p:spTree>
    <p:extLst>
      <p:ext uri="{BB962C8B-B14F-4D97-AF65-F5344CB8AC3E}">
        <p14:creationId xmlns="" xmlns:p14="http://schemas.microsoft.com/office/powerpoint/2010/main" val="166381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483518"/>
            <a:ext cx="6177298" cy="857250"/>
          </a:xfrm>
        </p:spPr>
        <p:txBody>
          <a:bodyPr>
            <a:normAutofit/>
          </a:bodyPr>
          <a:lstStyle/>
          <a:p>
            <a:r>
              <a:rPr lang="ru-RU" sz="2000" b="1" dirty="0">
                <a:solidFill>
                  <a:schemeClr val="tx2">
                    <a:lumMod val="75000"/>
                  </a:schemeClr>
                </a:solidFill>
                <a:latin typeface="Calibri" pitchFamily="34" charset="0"/>
              </a:rPr>
              <a:t>Не признаются налоговыми агентами организации выплачивающие доход физическим лицам</a:t>
            </a:r>
          </a:p>
        </p:txBody>
      </p:sp>
      <p:sp>
        <p:nvSpPr>
          <p:cNvPr id="3" name="Объект 2"/>
          <p:cNvSpPr>
            <a:spLocks noGrp="1"/>
          </p:cNvSpPr>
          <p:nvPr>
            <p:ph idx="1"/>
          </p:nvPr>
        </p:nvSpPr>
        <p:spPr>
          <a:xfrm>
            <a:off x="341576" y="1749028"/>
            <a:ext cx="5842992" cy="3394472"/>
          </a:xfrm>
        </p:spPr>
        <p:txBody>
          <a:bodyPr>
            <a:normAutofit/>
          </a:bodyPr>
          <a:lstStyle/>
          <a:p>
            <a:r>
              <a:rPr lang="ru-RU" sz="1800" dirty="0">
                <a:latin typeface="Calibri" pitchFamily="34" charset="0"/>
              </a:rPr>
              <a:t>Зарегистрированным в качестве ИП</a:t>
            </a:r>
          </a:p>
          <a:p>
            <a:endParaRPr lang="ru-RU" sz="1800" dirty="0">
              <a:latin typeface="Calibri" pitchFamily="34" charset="0"/>
            </a:endParaRPr>
          </a:p>
          <a:p>
            <a:r>
              <a:rPr lang="ru-RU" sz="1800" dirty="0">
                <a:latin typeface="Calibri" pitchFamily="34" charset="0"/>
              </a:rPr>
              <a:t>Зарегистрированным в качестве плательщика налога на профессиональный доход</a:t>
            </a:r>
          </a:p>
        </p:txBody>
      </p:sp>
    </p:spTree>
    <p:extLst>
      <p:ext uri="{BB962C8B-B14F-4D97-AF65-F5344CB8AC3E}">
        <p14:creationId xmlns="" xmlns:p14="http://schemas.microsoft.com/office/powerpoint/2010/main" val="4262817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7100" y="1087530"/>
            <a:ext cx="5851987" cy="346249"/>
          </a:xfrm>
          <a:prstGeom prst="rect">
            <a:avLst/>
          </a:prstGeom>
        </p:spPr>
        <p:txBody>
          <a:bodyPr wrap="none" lIns="68580" tIns="34290" rIns="68580" bIns="34290">
            <a:spAutoFit/>
          </a:bodyPr>
          <a:lstStyle/>
          <a:p>
            <a:r>
              <a:rPr lang="ru-RU" b="1" dirty="0" smtClean="0">
                <a:latin typeface="Calibri" pitchFamily="34" charset="0"/>
              </a:rPr>
              <a:t>Письмо Минфина России от 07.10.2022 N 03-04-06/97046</a:t>
            </a:r>
          </a:p>
        </p:txBody>
      </p:sp>
      <p:sp>
        <p:nvSpPr>
          <p:cNvPr id="5" name="Прямоугольник 4"/>
          <p:cNvSpPr/>
          <p:nvPr/>
        </p:nvSpPr>
        <p:spPr>
          <a:xfrm>
            <a:off x="2123728" y="411510"/>
            <a:ext cx="4572000" cy="380873"/>
          </a:xfrm>
          <a:prstGeom prst="rect">
            <a:avLst/>
          </a:prstGeom>
        </p:spPr>
        <p:txBody>
          <a:bodyPr lIns="68580" tIns="34290" rIns="68580" bIns="34290">
            <a:spAutoFit/>
          </a:bodyPr>
          <a:lstStyle/>
          <a:p>
            <a:pPr algn="ctr"/>
            <a:r>
              <a:rPr lang="ru-RU" sz="2000" b="1" dirty="0" smtClean="0">
                <a:solidFill>
                  <a:schemeClr val="tx2">
                    <a:lumMod val="75000"/>
                  </a:schemeClr>
                </a:solidFill>
                <a:latin typeface="Calibri" pitchFamily="34" charset="0"/>
                <a:ea typeface="+mj-ea"/>
                <a:cs typeface="+mj-cs"/>
              </a:rPr>
              <a:t>Выплаты бывшему ИП</a:t>
            </a:r>
            <a:endParaRPr lang="ru-RU" sz="2000" b="1" dirty="0">
              <a:solidFill>
                <a:schemeClr val="tx2">
                  <a:lumMod val="75000"/>
                </a:schemeClr>
              </a:solidFill>
              <a:latin typeface="Calibri" pitchFamily="34" charset="0"/>
              <a:ea typeface="+mj-ea"/>
              <a:cs typeface="+mj-cs"/>
            </a:endParaRPr>
          </a:p>
        </p:txBody>
      </p:sp>
      <p:sp>
        <p:nvSpPr>
          <p:cNvPr id="6" name="Прямоугольник 5"/>
          <p:cNvSpPr/>
          <p:nvPr/>
        </p:nvSpPr>
        <p:spPr>
          <a:xfrm>
            <a:off x="260949" y="1429358"/>
            <a:ext cx="7392838" cy="761747"/>
          </a:xfrm>
          <a:prstGeom prst="rect">
            <a:avLst/>
          </a:prstGeom>
        </p:spPr>
        <p:txBody>
          <a:bodyPr wrap="square" lIns="68580" tIns="34290" rIns="68580" bIns="34290">
            <a:spAutoFit/>
          </a:bodyPr>
          <a:lstStyle/>
          <a:p>
            <a:r>
              <a:rPr lang="ru-RU" sz="1500" b="1" dirty="0" smtClean="0">
                <a:solidFill>
                  <a:schemeClr val="tx2">
                    <a:lumMod val="75000"/>
                  </a:schemeClr>
                </a:solidFill>
                <a:latin typeface="Calibri" pitchFamily="34" charset="0"/>
              </a:rPr>
              <a:t>Вопрос: </a:t>
            </a:r>
            <a:r>
              <a:rPr lang="ru-RU" sz="1500" dirty="0" smtClean="0">
                <a:solidFill>
                  <a:schemeClr val="tx2">
                    <a:lumMod val="75000"/>
                  </a:schemeClr>
                </a:solidFill>
                <a:latin typeface="Calibri" pitchFamily="34" charset="0"/>
              </a:rPr>
              <a:t>О страховых взносах и НДФЛ с доходов в виде задолженности по ГПД, выплаченных организацией </a:t>
            </a:r>
            <a:r>
              <a:rPr lang="ru-RU" sz="1500" dirty="0" err="1" smtClean="0">
                <a:solidFill>
                  <a:schemeClr val="tx2">
                    <a:lumMod val="75000"/>
                  </a:schemeClr>
                </a:solidFill>
                <a:latin typeface="Calibri" pitchFamily="34" charset="0"/>
              </a:rPr>
              <a:t>физлицу</a:t>
            </a:r>
            <a:r>
              <a:rPr lang="ru-RU" sz="1500" dirty="0" smtClean="0">
                <a:solidFill>
                  <a:schemeClr val="tx2">
                    <a:lumMod val="75000"/>
                  </a:schemeClr>
                </a:solidFill>
                <a:latin typeface="Calibri" pitchFamily="34" charset="0"/>
              </a:rPr>
              <a:t> после его исключения из ЕГРИП в связи с прекращением им деятельности в качестве ИП.</a:t>
            </a:r>
          </a:p>
        </p:txBody>
      </p:sp>
      <p:sp>
        <p:nvSpPr>
          <p:cNvPr id="159745" name="Rectangle 1"/>
          <p:cNvSpPr>
            <a:spLocks noChangeArrowheads="1"/>
          </p:cNvSpPr>
          <p:nvPr/>
        </p:nvSpPr>
        <p:spPr bwMode="auto">
          <a:xfrm>
            <a:off x="248993" y="2298854"/>
            <a:ext cx="8219990" cy="242374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57175" defTabSz="685800"/>
            <a:r>
              <a:rPr lang="ru-RU" sz="1500" dirty="0" smtClean="0">
                <a:solidFill>
                  <a:schemeClr val="tx2">
                    <a:lumMod val="75000"/>
                  </a:schemeClr>
                </a:solidFill>
                <a:latin typeface="Calibri" pitchFamily="34" charset="0"/>
              </a:rPr>
              <a:t>На основании </a:t>
            </a:r>
            <a:r>
              <a:rPr lang="ru-RU" sz="1500" dirty="0" smtClean="0">
                <a:solidFill>
                  <a:schemeClr val="tx2">
                    <a:lumMod val="75000"/>
                  </a:schemeClr>
                </a:solidFill>
                <a:latin typeface="Calibri" pitchFamily="34" charset="0"/>
                <a:hlinkClick r:id="rId2"/>
              </a:rPr>
              <a:t>подпункта 1 пункта 1</a:t>
            </a:r>
            <a:r>
              <a:rPr lang="ru-RU" sz="1500" dirty="0" smtClean="0">
                <a:solidFill>
                  <a:schemeClr val="tx2">
                    <a:lumMod val="75000"/>
                  </a:schemeClr>
                </a:solidFill>
                <a:latin typeface="Calibri" pitchFamily="34" charset="0"/>
              </a:rPr>
              <a:t> и </a:t>
            </a:r>
            <a:r>
              <a:rPr lang="ru-RU" sz="1500" dirty="0" smtClean="0">
                <a:solidFill>
                  <a:schemeClr val="tx2">
                    <a:lumMod val="75000"/>
                  </a:schemeClr>
                </a:solidFill>
                <a:latin typeface="Calibri" pitchFamily="34" charset="0"/>
                <a:hlinkClick r:id="rId3"/>
              </a:rPr>
              <a:t>пункта 2 статьи 227</a:t>
            </a:r>
            <a:r>
              <a:rPr lang="ru-RU" sz="1500" dirty="0" smtClean="0">
                <a:solidFill>
                  <a:schemeClr val="tx2">
                    <a:lumMod val="75000"/>
                  </a:schemeClr>
                </a:solidFill>
                <a:latin typeface="Calibri" pitchFamily="34" charset="0"/>
              </a:rPr>
              <a:t> Кодекса физические лица, зарегистрированные в установленном законодательством порядке и осуществляющие предпринимательскую деятельность без образования юридического лица, самостоятельно исчисляют налог на доходы физических лиц исходя из сумм доходов, полученных от осуществления такой деятельности, в порядке, установленном </a:t>
            </a:r>
            <a:r>
              <a:rPr lang="ru-RU" sz="1500" dirty="0" smtClean="0">
                <a:solidFill>
                  <a:schemeClr val="tx2">
                    <a:lumMod val="75000"/>
                  </a:schemeClr>
                </a:solidFill>
                <a:latin typeface="Calibri" pitchFamily="34" charset="0"/>
                <a:hlinkClick r:id="rId4"/>
              </a:rPr>
              <a:t>статьей 225</a:t>
            </a:r>
            <a:r>
              <a:rPr lang="ru-RU" sz="1500" dirty="0" smtClean="0">
                <a:solidFill>
                  <a:schemeClr val="tx2">
                    <a:lumMod val="75000"/>
                  </a:schemeClr>
                </a:solidFill>
                <a:latin typeface="Calibri" pitchFamily="34" charset="0"/>
              </a:rPr>
              <a:t> Кодекса.</a:t>
            </a:r>
          </a:p>
          <a:p>
            <a:pPr indent="257175" defTabSz="685800" eaLnBrk="0" hangingPunct="0"/>
            <a:r>
              <a:rPr lang="ru-RU" sz="1500" dirty="0" smtClean="0">
                <a:solidFill>
                  <a:schemeClr val="tx2">
                    <a:lumMod val="75000"/>
                  </a:schemeClr>
                </a:solidFill>
                <a:latin typeface="Calibri" pitchFamily="34" charset="0"/>
              </a:rPr>
              <a:t>В отношении доходов, выплаченных организацией физическому лицу, не являющемуся индивидуальным предпринимателем, указанная организация признается налоговым агентом и обязана на основании </a:t>
            </a:r>
            <a:r>
              <a:rPr lang="ru-RU" sz="1500" dirty="0" smtClean="0">
                <a:solidFill>
                  <a:schemeClr val="tx2">
                    <a:lumMod val="75000"/>
                  </a:schemeClr>
                </a:solidFill>
                <a:latin typeface="Calibri" pitchFamily="34" charset="0"/>
                <a:hlinkClick r:id="rId5"/>
              </a:rPr>
              <a:t>пункта 4 статьи 226</a:t>
            </a:r>
            <a:r>
              <a:rPr lang="ru-RU" sz="1500" dirty="0" smtClean="0">
                <a:solidFill>
                  <a:schemeClr val="tx2">
                    <a:lumMod val="75000"/>
                  </a:schemeClr>
                </a:solidFill>
                <a:latin typeface="Calibri" pitchFamily="34" charset="0"/>
              </a:rPr>
              <a:t> Кодекса удержать начисленную сумму налога непосредственно из доходов налогоплательщика при их фактической </a:t>
            </a:r>
            <a:r>
              <a:rPr lang="ru-RU" sz="1500" dirty="0" smtClean="0">
                <a:solidFill>
                  <a:schemeClr val="tx2">
                    <a:lumMod val="75000"/>
                  </a:schemeClr>
                </a:solidFill>
              </a:rPr>
              <a:t>выплате.</a:t>
            </a:r>
          </a:p>
          <a:p>
            <a:pPr indent="257175" defTabSz="685800" eaLnBrk="0" hangingPunct="0"/>
            <a:endParaRPr lang="ru-RU" dirty="0" smtClean="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843558"/>
            <a:ext cx="5617948" cy="346249"/>
          </a:xfrm>
          <a:prstGeom prst="rect">
            <a:avLst/>
          </a:prstGeom>
        </p:spPr>
        <p:txBody>
          <a:bodyPr wrap="none" lIns="68580" tIns="34290" rIns="68580" bIns="34290">
            <a:spAutoFit/>
          </a:bodyPr>
          <a:lstStyle/>
          <a:p>
            <a:r>
              <a:rPr lang="ru-RU" b="1" dirty="0" smtClean="0">
                <a:solidFill>
                  <a:schemeClr val="tx2">
                    <a:lumMod val="75000"/>
                  </a:schemeClr>
                </a:solidFill>
                <a:latin typeface="Calibri" pitchFamily="34" charset="0"/>
              </a:rPr>
              <a:t>Письмо Минфина России от 12.01.2022 N 03-04-06/824</a:t>
            </a:r>
          </a:p>
        </p:txBody>
      </p:sp>
      <p:sp>
        <p:nvSpPr>
          <p:cNvPr id="5" name="Прямоугольник 4"/>
          <p:cNvSpPr/>
          <p:nvPr/>
        </p:nvSpPr>
        <p:spPr>
          <a:xfrm>
            <a:off x="2267744" y="411510"/>
            <a:ext cx="4572000" cy="377026"/>
          </a:xfrm>
          <a:prstGeom prst="rect">
            <a:avLst/>
          </a:prstGeom>
        </p:spPr>
        <p:txBody>
          <a:bodyPr lIns="68580" tIns="34290" rIns="68580" bIns="34290">
            <a:spAutoFit/>
          </a:bodyPr>
          <a:lstStyle/>
          <a:p>
            <a:pPr algn="ctr"/>
            <a:r>
              <a:rPr lang="ru-RU" sz="2000" b="1" dirty="0" smtClean="0">
                <a:solidFill>
                  <a:schemeClr val="tx2">
                    <a:lumMod val="75000"/>
                  </a:schemeClr>
                </a:solidFill>
                <a:latin typeface="Calibri" pitchFamily="34" charset="0"/>
                <a:ea typeface="+mj-ea"/>
                <a:cs typeface="+mj-cs"/>
              </a:rPr>
              <a:t>Вида деятельности ИП нет в ЕГРИП</a:t>
            </a:r>
            <a:endParaRPr lang="ru-RU" sz="2000" b="1" dirty="0">
              <a:solidFill>
                <a:schemeClr val="tx2">
                  <a:lumMod val="75000"/>
                </a:schemeClr>
              </a:solidFill>
              <a:latin typeface="Calibri" pitchFamily="34" charset="0"/>
              <a:ea typeface="+mj-ea"/>
              <a:cs typeface="+mj-cs"/>
            </a:endParaRPr>
          </a:p>
        </p:txBody>
      </p:sp>
      <p:sp>
        <p:nvSpPr>
          <p:cNvPr id="159745" name="Rectangle 1"/>
          <p:cNvSpPr>
            <a:spLocks noChangeArrowheads="1"/>
          </p:cNvSpPr>
          <p:nvPr/>
        </p:nvSpPr>
        <p:spPr bwMode="auto">
          <a:xfrm>
            <a:off x="274873" y="1463368"/>
            <a:ext cx="8219990" cy="357790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500" dirty="0" smtClean="0">
                <a:solidFill>
                  <a:schemeClr val="tx2">
                    <a:lumMod val="75000"/>
                  </a:schemeClr>
                </a:solidFill>
                <a:latin typeface="Calibri" pitchFamily="34" charset="0"/>
              </a:rPr>
              <a:t>Соответственно, доходы от деятельности, подпадающей под вид деятельности, указанный индивидуальным предпринимателем при регистрации либо в результате внесения соответствующих изменений в ЕГРИП, признаются доходами, полученными от осуществления предпринимательской деятельности.</a:t>
            </a:r>
          </a:p>
          <a:p>
            <a:r>
              <a:rPr lang="ru-RU" sz="1500" dirty="0" smtClean="0">
                <a:solidFill>
                  <a:schemeClr val="tx2">
                    <a:lumMod val="75000"/>
                  </a:schemeClr>
                </a:solidFill>
                <a:latin typeface="Calibri" pitchFamily="34" charset="0"/>
              </a:rPr>
              <a:t>Исходя из изложенного физические лица, зарегистрированные в установленном действующим законодательством порядке и осуществляющие предпринимательскую деятельность без образования юридического лица, по суммам доходов, полученных от осуществления такой деятельности, самостоятельно исчисляют и уплачивают налог.</a:t>
            </a:r>
          </a:p>
          <a:p>
            <a:r>
              <a:rPr lang="ru-RU" sz="1500" dirty="0" smtClean="0">
                <a:solidFill>
                  <a:schemeClr val="tx2">
                    <a:lumMod val="75000"/>
                  </a:schemeClr>
                </a:solidFill>
                <a:latin typeface="Calibri" pitchFamily="34" charset="0"/>
              </a:rPr>
              <a:t>В случае </a:t>
            </a:r>
            <a:r>
              <a:rPr lang="ru-RU" sz="1500" b="1" dirty="0" smtClean="0">
                <a:solidFill>
                  <a:schemeClr val="tx2">
                    <a:lumMod val="75000"/>
                  </a:schemeClr>
                </a:solidFill>
                <a:latin typeface="Calibri" pitchFamily="34" charset="0"/>
              </a:rPr>
              <a:t>если индивидуальный предприниматель осуществляет деятельность вне рамок видов деятельности, указанных им при регистрации</a:t>
            </a:r>
            <a:r>
              <a:rPr lang="ru-RU" sz="1500" dirty="0" smtClean="0">
                <a:solidFill>
                  <a:schemeClr val="tx2">
                    <a:lumMod val="75000"/>
                  </a:schemeClr>
                </a:solidFill>
                <a:latin typeface="Calibri" pitchFamily="34" charset="0"/>
              </a:rPr>
              <a:t>, то доходы, не связанные с предпринимательской деятельностью, выплачиваемые ему организацией</a:t>
            </a:r>
            <a:r>
              <a:rPr lang="ru-RU" sz="1500" b="1" dirty="0" smtClean="0">
                <a:solidFill>
                  <a:schemeClr val="tx2">
                    <a:lumMod val="75000"/>
                  </a:schemeClr>
                </a:solidFill>
                <a:latin typeface="Calibri" pitchFamily="34" charset="0"/>
              </a:rPr>
              <a:t>, подлежат обложению налогом на доходы физических лиц у источника выплаты в установленном порядке</a:t>
            </a:r>
            <a:r>
              <a:rPr lang="ru-RU" sz="1500" dirty="0" smtClean="0">
                <a:solidFill>
                  <a:schemeClr val="tx2">
                    <a:lumMod val="75000"/>
                  </a:schemeClr>
                </a:solidFill>
                <a:latin typeface="Calibri" pitchFamily="34" charset="0"/>
              </a:rPr>
              <a:t>. Такая организация является налоговым агентом и независимо от статуса физического лица обязана исчислить, удержать у налогоплательщика и перечислить в бюджет сумму налога.</a:t>
            </a:r>
          </a:p>
          <a:p>
            <a:pPr indent="257175" defTabSz="685800" eaLnBrk="0" hangingPunct="0"/>
            <a:endParaRPr lang="ru-RU" dirty="0" smtClean="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0039" y="932254"/>
            <a:ext cx="5294142" cy="623248"/>
          </a:xfrm>
          <a:prstGeom prst="rect">
            <a:avLst/>
          </a:prstGeom>
        </p:spPr>
        <p:txBody>
          <a:bodyPr wrap="none" lIns="68580" tIns="34290" rIns="68580" bIns="34290">
            <a:spAutoFit/>
          </a:bodyPr>
          <a:lstStyle/>
          <a:p>
            <a:r>
              <a:rPr lang="ru-RU" b="1" dirty="0" smtClean="0">
                <a:solidFill>
                  <a:schemeClr val="tx2">
                    <a:lumMod val="75000"/>
                  </a:schemeClr>
                </a:solidFill>
                <a:latin typeface="Calibri" pitchFamily="34" charset="0"/>
              </a:rPr>
              <a:t>Письмо ФНС России от 22.02.2019 N БС-4-11/3122@</a:t>
            </a:r>
          </a:p>
          <a:p>
            <a:endParaRPr lang="ru-RU" b="1" dirty="0" smtClean="0">
              <a:solidFill>
                <a:schemeClr val="tx2">
                  <a:lumMod val="75000"/>
                </a:schemeClr>
              </a:solidFill>
              <a:latin typeface="Calibri" pitchFamily="34" charset="0"/>
            </a:endParaRPr>
          </a:p>
        </p:txBody>
      </p:sp>
      <p:sp>
        <p:nvSpPr>
          <p:cNvPr id="5" name="Прямоугольник 4"/>
          <p:cNvSpPr/>
          <p:nvPr/>
        </p:nvSpPr>
        <p:spPr>
          <a:xfrm>
            <a:off x="323528" y="339502"/>
            <a:ext cx="4572000" cy="377026"/>
          </a:xfrm>
          <a:prstGeom prst="rect">
            <a:avLst/>
          </a:prstGeom>
        </p:spPr>
        <p:txBody>
          <a:bodyPr lIns="68580" tIns="34290" rIns="68580" bIns="34290">
            <a:spAutoFit/>
          </a:bodyPr>
          <a:lstStyle/>
          <a:p>
            <a:r>
              <a:rPr lang="ru-RU" sz="2000" b="1" dirty="0" smtClean="0">
                <a:solidFill>
                  <a:schemeClr val="tx2">
                    <a:lumMod val="75000"/>
                  </a:schemeClr>
                </a:solidFill>
                <a:latin typeface="Calibri" pitchFamily="34" charset="0"/>
                <a:ea typeface="+mj-ea"/>
                <a:cs typeface="+mj-cs"/>
              </a:rPr>
              <a:t>Вида деятельности ИП нет в ЕГРИП</a:t>
            </a:r>
            <a:endParaRPr lang="ru-RU" sz="2000" b="1" dirty="0">
              <a:solidFill>
                <a:schemeClr val="tx2">
                  <a:lumMod val="75000"/>
                </a:schemeClr>
              </a:solidFill>
              <a:latin typeface="Calibri" pitchFamily="34" charset="0"/>
              <a:ea typeface="+mj-ea"/>
              <a:cs typeface="+mj-cs"/>
            </a:endParaRPr>
          </a:p>
        </p:txBody>
      </p:sp>
      <p:sp>
        <p:nvSpPr>
          <p:cNvPr id="163841" name="Rectangle 1"/>
          <p:cNvSpPr>
            <a:spLocks noChangeArrowheads="1"/>
          </p:cNvSpPr>
          <p:nvPr/>
        </p:nvSpPr>
        <p:spPr bwMode="auto">
          <a:xfrm>
            <a:off x="312937" y="1436847"/>
            <a:ext cx="7703159" cy="334707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57175"/>
            <a:r>
              <a:rPr lang="ru-RU" sz="1500" dirty="0" smtClean="0">
                <a:solidFill>
                  <a:schemeClr val="tx2">
                    <a:lumMod val="75000"/>
                  </a:schemeClr>
                </a:solidFill>
                <a:latin typeface="Calibri" pitchFamily="34" charset="0"/>
              </a:rPr>
              <a:t>На основании изложенного ФНС России, придерживаясь позиции, изложенной в указанном </a:t>
            </a:r>
            <a:r>
              <a:rPr lang="ru-RU" sz="1500" dirty="0" smtClean="0">
                <a:solidFill>
                  <a:schemeClr val="tx2">
                    <a:lumMod val="75000"/>
                  </a:schemeClr>
                </a:solidFill>
                <a:latin typeface="Calibri" pitchFamily="34" charset="0"/>
                <a:hlinkClick r:id="rId2"/>
              </a:rPr>
              <a:t>письме</a:t>
            </a:r>
            <a:r>
              <a:rPr lang="ru-RU" sz="1500" dirty="0" smtClean="0">
                <a:solidFill>
                  <a:schemeClr val="tx2">
                    <a:lumMod val="75000"/>
                  </a:schemeClr>
                </a:solidFill>
                <a:latin typeface="Calibri" pitchFamily="34" charset="0"/>
              </a:rPr>
              <a:t> Минфина России от 10.10.2011, полагает, что у организации, которая выплачивает доход индивидуальному предпринимателю, при условии, если в договоре на оказание услуг содержатся сведения, что "поставщик услуг" действует в качестве индивидуального предпринимателя, не возникает обязанность по исчислению и удержанию сумм НДФЛ в качестве налогового агента </a:t>
            </a:r>
            <a:r>
              <a:rPr lang="ru-RU" sz="1500" b="1" dirty="0" smtClean="0">
                <a:solidFill>
                  <a:schemeClr val="tx2">
                    <a:lumMod val="75000"/>
                  </a:schemeClr>
                </a:solidFill>
                <a:latin typeface="Calibri" pitchFamily="34" charset="0"/>
              </a:rPr>
              <a:t>вне зависимости от кодов </a:t>
            </a:r>
            <a:r>
              <a:rPr lang="ru-RU" sz="1500" b="1" dirty="0" smtClean="0">
                <a:solidFill>
                  <a:schemeClr val="tx2">
                    <a:lumMod val="75000"/>
                  </a:schemeClr>
                </a:solidFill>
                <a:latin typeface="Calibri" pitchFamily="34" charset="0"/>
                <a:hlinkClick r:id="rId3"/>
              </a:rPr>
              <a:t>ОКВЭД</a:t>
            </a:r>
            <a:r>
              <a:rPr lang="ru-RU" sz="1500" b="1" dirty="0" smtClean="0">
                <a:solidFill>
                  <a:schemeClr val="tx2">
                    <a:lumMod val="75000"/>
                  </a:schemeClr>
                </a:solidFill>
                <a:latin typeface="Calibri" pitchFamily="34" charset="0"/>
              </a:rPr>
              <a:t>, содержащихся в ЕГРИП в отношении такого ИП.</a:t>
            </a:r>
          </a:p>
          <a:p>
            <a:pPr indent="257175"/>
            <a:r>
              <a:rPr lang="ru-RU" sz="1500" dirty="0" smtClean="0">
                <a:solidFill>
                  <a:schemeClr val="tx2">
                    <a:lumMod val="75000"/>
                  </a:schemeClr>
                </a:solidFill>
                <a:latin typeface="Calibri" pitchFamily="34" charset="0"/>
              </a:rPr>
              <a:t>Организация выступает в качестве налогового агента только в случае, если по договору услуги ей оказаны физическим лицом без указания на наличие статуса индивидуального предпринимателя.</a:t>
            </a:r>
          </a:p>
          <a:p>
            <a:pPr indent="257175"/>
            <a:r>
              <a:rPr lang="ru-RU" sz="1500" dirty="0" smtClean="0">
                <a:solidFill>
                  <a:schemeClr val="tx2">
                    <a:lumMod val="75000"/>
                  </a:schemeClr>
                </a:solidFill>
                <a:latin typeface="Calibri" pitchFamily="34" charset="0"/>
              </a:rPr>
              <a:t>На основании изложенного Федеральная налоговая служба просит Министерство финансов Российской Федерации согласовать изложенную выше позицию либо изложить по ней свои замечания и предложения.</a:t>
            </a:r>
          </a:p>
          <a:p>
            <a:pPr indent="257175" defTabSz="685800" eaLnBrk="0" hangingPunct="0"/>
            <a:endParaRPr lang="ru-RU" sz="1400" dirty="0" smtClean="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89553"/>
            <a:ext cx="6613072" cy="342899"/>
          </a:xfrm>
        </p:spPr>
        <p:txBody>
          <a:bodyPr>
            <a:noAutofit/>
          </a:bodyPr>
          <a:lstStyle/>
          <a:p>
            <a:r>
              <a:rPr lang="ru-RU" sz="2000" b="1" dirty="0" smtClean="0">
                <a:solidFill>
                  <a:schemeClr val="accent5">
                    <a:lumMod val="50000"/>
                  </a:schemeClr>
                </a:solidFill>
                <a:latin typeface="Calibri" panose="020F0502020204030204" pitchFamily="34" charset="0"/>
                <a:ea typeface="+mn-ea"/>
                <a:cs typeface="Calibri" panose="020F0502020204030204" pitchFamily="34" charset="0"/>
              </a:rPr>
              <a:t>Изменения в определении даты фактического получения дохода</a:t>
            </a:r>
          </a:p>
        </p:txBody>
      </p:sp>
      <p:sp>
        <p:nvSpPr>
          <p:cNvPr id="3" name="Содержимое 2"/>
          <p:cNvSpPr>
            <a:spLocks noGrp="1"/>
          </p:cNvSpPr>
          <p:nvPr>
            <p:ph idx="1"/>
          </p:nvPr>
        </p:nvSpPr>
        <p:spPr>
          <a:xfrm>
            <a:off x="539552" y="1879996"/>
            <a:ext cx="7886700" cy="3263504"/>
          </a:xfrm>
        </p:spPr>
        <p:txBody>
          <a:bodyPr/>
          <a:lstStyle/>
          <a:p>
            <a:pPr>
              <a:buNone/>
            </a:pPr>
            <a:r>
              <a:rPr lang="ru-RU" sz="1400" dirty="0" smtClean="0"/>
              <a:t>   </a:t>
            </a:r>
            <a:r>
              <a:rPr lang="en-US" sz="1400" dirty="0" smtClean="0"/>
              <a:t>   </a:t>
            </a:r>
            <a:r>
              <a:rPr lang="ru-RU" altLang="ru-RU" sz="1800" dirty="0" smtClean="0">
                <a:solidFill>
                  <a:schemeClr val="accent5">
                    <a:lumMod val="50000"/>
                  </a:schemeClr>
                </a:solidFill>
                <a:latin typeface="Calibri" panose="020F0502020204030204" pitchFamily="34" charset="0"/>
                <a:cs typeface="Calibri" panose="020F0502020204030204" pitchFamily="34" charset="0"/>
              </a:rPr>
              <a:t>Таким образом, если в соответствии с правилами внутреннего трудового распорядка, коллективным договором или трудовым договором заработная плата за исполнение трудовых обязанностей в декабре (в одном налоговом периоде) выплачивается в январе следующего календарного года (в другом налоговом периоде), то в таком случае соответствующий доход относится к другому налоговому периоду.</a:t>
            </a:r>
          </a:p>
          <a:p>
            <a:endParaRPr lang="ru-RU" altLang="ru-RU" sz="1800" dirty="0">
              <a:solidFill>
                <a:schemeClr val="accent5">
                  <a:lumMod val="50000"/>
                </a:schemeClr>
              </a:solidFill>
              <a:latin typeface="Calibri" panose="020F0502020204030204" pitchFamily="34" charset="0"/>
              <a:cs typeface="Calibri" panose="020F0502020204030204" pitchFamily="34" charset="0"/>
            </a:endParaRPr>
          </a:p>
        </p:txBody>
      </p:sp>
      <p:sp>
        <p:nvSpPr>
          <p:cNvPr id="4" name="Прямоугольник 3"/>
          <p:cNvSpPr/>
          <p:nvPr/>
        </p:nvSpPr>
        <p:spPr>
          <a:xfrm>
            <a:off x="877821" y="1286343"/>
            <a:ext cx="7049891" cy="359426"/>
          </a:xfrm>
          <a:prstGeom prst="rect">
            <a:avLst/>
          </a:prstGeom>
        </p:spPr>
        <p:txBody>
          <a:bodyPr wrap="square" lIns="81629" tIns="40815" rIns="81629" bIns="40815">
            <a:spAutoFit/>
          </a:bodyPr>
          <a:lstStyle/>
          <a:p>
            <a:r>
              <a:rPr lang="ru-RU" altLang="ru-RU" b="1" dirty="0" smtClean="0">
                <a:solidFill>
                  <a:schemeClr val="accent5">
                    <a:lumMod val="50000"/>
                  </a:schemeClr>
                </a:solidFill>
                <a:latin typeface="Calibri" panose="020F0502020204030204" pitchFamily="34" charset="0"/>
                <a:cs typeface="Calibri" panose="020F0502020204030204" pitchFamily="34" charset="0"/>
              </a:rPr>
              <a:t>Письмо Минфина России от 14.09.2022 N 03-04-06/88989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992" y="674397"/>
            <a:ext cx="6613072" cy="342899"/>
          </a:xfrm>
        </p:spPr>
        <p:txBody>
          <a:bodyPr>
            <a:noAutofit/>
          </a:bodyPr>
          <a:lstStyle/>
          <a:p>
            <a:r>
              <a:rPr lang="ru-RU" sz="2000" b="1" dirty="0" smtClean="0">
                <a:solidFill>
                  <a:schemeClr val="tx2">
                    <a:lumMod val="75000"/>
                  </a:schemeClr>
                </a:solidFill>
                <a:latin typeface="Calibri" pitchFamily="34" charset="0"/>
                <a:ea typeface="+mn-ea"/>
                <a:cs typeface="+mn-cs"/>
              </a:rPr>
              <a:t>Заработная плата за декабрь в январе</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635646"/>
            <a:ext cx="7902958" cy="2538282"/>
          </a:xfrm>
          <a:prstGeom prst="rect">
            <a:avLst/>
          </a:prstGeom>
          <a:noFill/>
          <a:ln w="9525">
            <a:noFill/>
            <a:miter lim="800000"/>
            <a:headEnd/>
            <a:tailEnd/>
          </a:ln>
          <a:effectLst/>
        </p:spPr>
      </p:pic>
      <p:sp>
        <p:nvSpPr>
          <p:cNvPr id="5" name="Прямоугольник 4"/>
          <p:cNvSpPr/>
          <p:nvPr/>
        </p:nvSpPr>
        <p:spPr>
          <a:xfrm>
            <a:off x="634143" y="1146163"/>
            <a:ext cx="5150833" cy="344037"/>
          </a:xfrm>
          <a:prstGeom prst="rect">
            <a:avLst/>
          </a:prstGeom>
        </p:spPr>
        <p:txBody>
          <a:bodyPr wrap="none" lIns="81629" tIns="40815" rIns="81629" bIns="40815">
            <a:spAutoFit/>
          </a:bodyPr>
          <a:lstStyle/>
          <a:p>
            <a:r>
              <a:rPr lang="ru-RU" sz="1700" b="1" dirty="0" smtClean="0">
                <a:solidFill>
                  <a:schemeClr val="tx2">
                    <a:lumMod val="75000"/>
                  </a:schemeClr>
                </a:solidFill>
                <a:latin typeface="Calibri" pitchFamily="34" charset="0"/>
              </a:rPr>
              <a:t>Письмо ФНС России от 09.11.2022 N БС-4-11/15099@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539552" y="1275606"/>
            <a:ext cx="7429552" cy="3354763"/>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r>
              <a:rPr lang="ru-RU" b="1" dirty="0" smtClean="0">
                <a:solidFill>
                  <a:schemeClr val="tx2">
                    <a:lumMod val="75000"/>
                  </a:schemeClr>
                </a:solidFill>
                <a:latin typeface="Calibri" pitchFamily="34" charset="0"/>
              </a:rPr>
              <a:t>Окончательный налоговый статус налогоплательщика, определяющий налогообложение его доходов, полученных за налоговый период, определяется по его итогам.</a:t>
            </a:r>
          </a:p>
          <a:p>
            <a:r>
              <a:rPr lang="ru-RU" dirty="0" smtClean="0">
                <a:solidFill>
                  <a:schemeClr val="tx2">
                    <a:lumMod val="75000"/>
                  </a:schemeClr>
                </a:solidFill>
                <a:latin typeface="Calibri" pitchFamily="34" charset="0"/>
              </a:rPr>
              <a:t>Таким образом, если по итогам налогового периода число дней пребывания физического лица в Российской Федерации в данном налоговом периоде не превысит 183 дня, такое лицо не будет признаваться налоговым резидентом Российской Федерации в данном налоговом периоде и суммы налога на доходы физических лиц, удержанного с его доходов, полученных в данном налоговом периоде, подлежат перерасчету по ставке в размере 30 процентов, за исключением предусмотренных случаев.</a:t>
            </a:r>
          </a:p>
          <a:p>
            <a:pPr indent="342892" defTabSz="914378" eaLnBrk="0" hangingPunct="0"/>
            <a:endParaRPr lang="ru-RU" sz="1400" dirty="0">
              <a:solidFill>
                <a:schemeClr val="tx2">
                  <a:lumMod val="75000"/>
                </a:schemeClr>
              </a:solidFill>
              <a:latin typeface="Calibri" pitchFamily="34" charset="0"/>
              <a:cs typeface="Arial" pitchFamily="34" charset="0"/>
            </a:endParaRPr>
          </a:p>
        </p:txBody>
      </p:sp>
      <p:sp>
        <p:nvSpPr>
          <p:cNvPr id="5" name="Прямоугольник 4"/>
          <p:cNvSpPr/>
          <p:nvPr/>
        </p:nvSpPr>
        <p:spPr>
          <a:xfrm>
            <a:off x="539552" y="339502"/>
            <a:ext cx="4225640" cy="400108"/>
          </a:xfrm>
          <a:prstGeom prst="rect">
            <a:avLst/>
          </a:prstGeom>
        </p:spPr>
        <p:txBody>
          <a:bodyPr wrap="none" lIns="91438" tIns="45719" rIns="91438" bIns="45719">
            <a:spAutoFit/>
          </a:bodyPr>
          <a:lstStyle/>
          <a:p>
            <a:r>
              <a:rPr lang="ru-RU" sz="2000" b="1" dirty="0">
                <a:solidFill>
                  <a:schemeClr val="tx2">
                    <a:lumMod val="75000"/>
                  </a:schemeClr>
                </a:solidFill>
                <a:latin typeface="Calibri" pitchFamily="34" charset="0"/>
              </a:rPr>
              <a:t>Если работник трудится за границей</a:t>
            </a:r>
          </a:p>
        </p:txBody>
      </p:sp>
      <p:sp>
        <p:nvSpPr>
          <p:cNvPr id="7" name="Прямоугольник 6"/>
          <p:cNvSpPr/>
          <p:nvPr/>
        </p:nvSpPr>
        <p:spPr>
          <a:xfrm>
            <a:off x="611560" y="843558"/>
            <a:ext cx="5851987" cy="346249"/>
          </a:xfrm>
          <a:prstGeom prst="rect">
            <a:avLst/>
          </a:prstGeom>
        </p:spPr>
        <p:txBody>
          <a:bodyPr wrap="none" lIns="68580" tIns="34290" rIns="68580" bIns="34290">
            <a:spAutoFit/>
          </a:bodyPr>
          <a:lstStyle/>
          <a:p>
            <a:r>
              <a:rPr lang="ru-RU" b="1" dirty="0" smtClean="0">
                <a:solidFill>
                  <a:schemeClr val="tx2">
                    <a:lumMod val="75000"/>
                  </a:schemeClr>
                </a:solidFill>
                <a:latin typeface="Calibri" pitchFamily="34" charset="0"/>
              </a:rPr>
              <a:t>Письмо Минфина России от 05.08.2022 N 03-04-05/75912</a:t>
            </a:r>
          </a:p>
        </p:txBody>
      </p:sp>
    </p:spTree>
    <p:extLst>
      <p:ext uri="{BB962C8B-B14F-4D97-AF65-F5344CB8AC3E}">
        <p14:creationId xmlns="" xmlns:p14="http://schemas.microsoft.com/office/powerpoint/2010/main" val="657357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16379"/>
            <a:ext cx="6613072" cy="342899"/>
          </a:xfrm>
        </p:spPr>
        <p:txBody>
          <a:bodyPr>
            <a:noAutofit/>
          </a:bodyPr>
          <a:lstStyle/>
          <a:p>
            <a:r>
              <a:rPr lang="ru-RU" sz="2000" b="1" dirty="0" smtClean="0">
                <a:solidFill>
                  <a:schemeClr val="tx2">
                    <a:lumMod val="75000"/>
                  </a:schemeClr>
                </a:solidFill>
                <a:latin typeface="Calibri" pitchFamily="34" charset="0"/>
                <a:ea typeface="+mn-ea"/>
                <a:cs typeface="+mn-cs"/>
              </a:rPr>
              <a:t>Заработная плата за декабрь в январе</a:t>
            </a:r>
          </a:p>
        </p:txBody>
      </p:sp>
      <p:sp>
        <p:nvSpPr>
          <p:cNvPr id="5" name="Прямоугольник 4"/>
          <p:cNvSpPr/>
          <p:nvPr/>
        </p:nvSpPr>
        <p:spPr>
          <a:xfrm>
            <a:off x="755576" y="915566"/>
            <a:ext cx="4857740" cy="328648"/>
          </a:xfrm>
          <a:prstGeom prst="rect">
            <a:avLst/>
          </a:prstGeom>
        </p:spPr>
        <p:txBody>
          <a:bodyPr wrap="none" lIns="81629" tIns="40815" rIns="81629" bIns="40815">
            <a:spAutoFit/>
          </a:bodyPr>
          <a:lstStyle/>
          <a:p>
            <a:r>
              <a:rPr lang="ru-RU" sz="1600" b="1" dirty="0" smtClean="0">
                <a:solidFill>
                  <a:schemeClr val="tx2">
                    <a:lumMod val="75000"/>
                  </a:schemeClr>
                </a:solidFill>
                <a:latin typeface="Calibri" pitchFamily="34" charset="0"/>
              </a:rPr>
              <a:t>Письмо ФНС России от 09.11.2022 N БС-4-11/15099@</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491817" y="1254174"/>
            <a:ext cx="7920880" cy="347781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9502"/>
            <a:ext cx="6613072" cy="342899"/>
          </a:xfrm>
        </p:spPr>
        <p:txBody>
          <a:bodyPr>
            <a:noAutofit/>
          </a:bodyPr>
          <a:lstStyle/>
          <a:p>
            <a:r>
              <a:rPr lang="ru-RU" sz="1800" b="1" dirty="0" smtClean="0">
                <a:solidFill>
                  <a:schemeClr val="tx2">
                    <a:lumMod val="75000"/>
                  </a:schemeClr>
                </a:solidFill>
                <a:latin typeface="Calibri" pitchFamily="34" charset="0"/>
                <a:ea typeface="+mn-ea"/>
                <a:cs typeface="+mn-cs"/>
              </a:rPr>
              <a:t>Заработная плата за декабрь в январе</a:t>
            </a:r>
          </a:p>
        </p:txBody>
      </p:sp>
      <p:sp>
        <p:nvSpPr>
          <p:cNvPr id="5" name="Прямоугольник 4"/>
          <p:cNvSpPr/>
          <p:nvPr/>
        </p:nvSpPr>
        <p:spPr>
          <a:xfrm>
            <a:off x="1187624" y="699542"/>
            <a:ext cx="4979312" cy="344037"/>
          </a:xfrm>
          <a:prstGeom prst="rect">
            <a:avLst/>
          </a:prstGeom>
        </p:spPr>
        <p:txBody>
          <a:bodyPr wrap="none" lIns="81629" tIns="40815" rIns="81629" bIns="40815">
            <a:spAutoFit/>
          </a:bodyPr>
          <a:lstStyle/>
          <a:p>
            <a:r>
              <a:rPr lang="ru-RU" sz="1700" b="1" dirty="0" smtClean="0">
                <a:solidFill>
                  <a:schemeClr val="tx2">
                    <a:lumMod val="75000"/>
                  </a:schemeClr>
                </a:solidFill>
                <a:latin typeface="Calibri" pitchFamily="34" charset="0"/>
              </a:rPr>
              <a:t>Письмо</a:t>
            </a:r>
            <a:r>
              <a:rPr lang="en-US" sz="1700" b="1" dirty="0" smtClean="0">
                <a:solidFill>
                  <a:schemeClr val="tx2">
                    <a:lumMod val="75000"/>
                  </a:schemeClr>
                </a:solidFill>
                <a:latin typeface="Calibri" pitchFamily="34" charset="0"/>
              </a:rPr>
              <a:t> </a:t>
            </a:r>
            <a:r>
              <a:rPr lang="ru-RU" sz="1700" b="1" dirty="0" smtClean="0">
                <a:solidFill>
                  <a:schemeClr val="tx2">
                    <a:lumMod val="75000"/>
                  </a:schemeClr>
                </a:solidFill>
                <a:latin typeface="Calibri" pitchFamily="34" charset="0"/>
              </a:rPr>
              <a:t> ФНС России от 19.01.2023 N БС-4-11/517@</a:t>
            </a:r>
          </a:p>
        </p:txBody>
      </p:sp>
      <p:sp>
        <p:nvSpPr>
          <p:cNvPr id="3073" name="Rectangle 1"/>
          <p:cNvSpPr>
            <a:spLocks noChangeArrowheads="1"/>
          </p:cNvSpPr>
          <p:nvPr/>
        </p:nvSpPr>
        <p:spPr bwMode="auto">
          <a:xfrm>
            <a:off x="611560" y="1203598"/>
            <a:ext cx="7488832" cy="3529525"/>
          </a:xfrm>
          <a:prstGeom prst="rect">
            <a:avLst/>
          </a:prstGeom>
          <a:noFill/>
          <a:ln w="9525">
            <a:noFill/>
            <a:miter lim="800000"/>
            <a:headEnd/>
            <a:tailEnd/>
          </a:ln>
          <a:effectLst/>
        </p:spPr>
        <p:txBody>
          <a:bodyPr vert="horz" wrap="square" lIns="81629" tIns="40815" rIns="81629" bIns="40815" numCol="1" anchor="ctr" anchorCtr="0" compatLnSpc="1">
            <a:prstTxWarp prst="textNoShape">
              <a:avLst/>
            </a:prstTxWarp>
            <a:spAutoFit/>
          </a:bodyPr>
          <a:lstStyle/>
          <a:p>
            <a:pPr indent="306110" defTabSz="816292"/>
            <a:r>
              <a:rPr lang="ru-RU" sz="1400" dirty="0" smtClean="0">
                <a:solidFill>
                  <a:schemeClr val="tx2">
                    <a:lumMod val="75000"/>
                  </a:schemeClr>
                </a:solidFill>
                <a:latin typeface="Calibri" pitchFamily="34" charset="0"/>
                <a:ea typeface="Times New Roman" pitchFamily="18" charset="0"/>
                <a:cs typeface="Arial" pitchFamily="34" charset="0"/>
              </a:rPr>
              <a:t>Например, заработная плата работникам организации </a:t>
            </a:r>
            <a:r>
              <a:rPr lang="ru-RU" sz="1400" b="1" dirty="0" smtClean="0">
                <a:solidFill>
                  <a:schemeClr val="tx2">
                    <a:lumMod val="75000"/>
                  </a:schemeClr>
                </a:solidFill>
                <a:latin typeface="Calibri" pitchFamily="34" charset="0"/>
                <a:ea typeface="Times New Roman" pitchFamily="18" charset="0"/>
                <a:cs typeface="Arial" pitchFamily="34" charset="0"/>
              </a:rPr>
              <a:t>за </a:t>
            </a:r>
            <a:r>
              <a:rPr lang="ru-RU" sz="1400" b="1" dirty="0" smtClean="0">
                <a:solidFill>
                  <a:schemeClr val="tx2">
                    <a:lumMod val="75000"/>
                  </a:schemeClr>
                </a:solidFill>
                <a:latin typeface="Calibri" pitchFamily="34" charset="0"/>
                <a:ea typeface="Times New Roman" pitchFamily="18" charset="0"/>
                <a:cs typeface="Arial" pitchFamily="34" charset="0"/>
              </a:rPr>
              <a:t>первую половину декабря 2022 года выплачена 30.12.2022</a:t>
            </a:r>
            <a:r>
              <a:rPr lang="ru-RU" sz="1400" dirty="0" smtClean="0">
                <a:solidFill>
                  <a:schemeClr val="tx2">
                    <a:lumMod val="75000"/>
                  </a:schemeClr>
                </a:solidFill>
                <a:latin typeface="Calibri" pitchFamily="34" charset="0"/>
                <a:ea typeface="Times New Roman" pitchFamily="18" charset="0"/>
                <a:cs typeface="Arial" pitchFamily="34" charset="0"/>
              </a:rPr>
              <a:t>, </a:t>
            </a:r>
            <a:r>
              <a:rPr lang="ru-RU" sz="1400" dirty="0" smtClean="0">
                <a:solidFill>
                  <a:schemeClr val="tx2">
                    <a:lumMod val="75000"/>
                  </a:schemeClr>
                </a:solidFill>
                <a:latin typeface="Calibri" pitchFamily="34" charset="0"/>
                <a:ea typeface="Times New Roman" pitchFamily="18" charset="0"/>
                <a:cs typeface="Arial" pitchFamily="34" charset="0"/>
              </a:rPr>
              <a:t>а заработная плата </a:t>
            </a:r>
            <a:r>
              <a:rPr lang="ru-RU" sz="1400" b="1" dirty="0" smtClean="0">
                <a:solidFill>
                  <a:schemeClr val="tx2">
                    <a:lumMod val="75000"/>
                  </a:schemeClr>
                </a:solidFill>
                <a:latin typeface="Calibri" pitchFamily="34" charset="0"/>
                <a:ea typeface="Times New Roman" pitchFamily="18" charset="0"/>
                <a:cs typeface="Arial" pitchFamily="34" charset="0"/>
              </a:rPr>
              <a:t>за вторую половину декабря 2022 года выплачена 16.01.2023. </a:t>
            </a:r>
            <a:endParaRPr lang="en-US" sz="1400" b="1" dirty="0" smtClean="0">
              <a:solidFill>
                <a:schemeClr val="tx2">
                  <a:lumMod val="75000"/>
                </a:schemeClr>
              </a:solidFill>
              <a:latin typeface="Calibri" pitchFamily="34" charset="0"/>
              <a:ea typeface="Times New Roman" pitchFamily="18" charset="0"/>
              <a:cs typeface="Arial" pitchFamily="34" charset="0"/>
            </a:endParaRPr>
          </a:p>
          <a:p>
            <a:pPr indent="306110" defTabSz="816292"/>
            <a:r>
              <a:rPr lang="ru-RU" sz="1400" dirty="0" smtClean="0">
                <a:solidFill>
                  <a:schemeClr val="tx2">
                    <a:lumMod val="75000"/>
                  </a:schemeClr>
                </a:solidFill>
                <a:latin typeface="Calibri" pitchFamily="34" charset="0"/>
                <a:ea typeface="Times New Roman" pitchFamily="18" charset="0"/>
                <a:cs typeface="Arial" pitchFamily="34" charset="0"/>
              </a:rPr>
              <a:t>НДФЛ удержан при фактической выплате заработной платы </a:t>
            </a:r>
            <a:r>
              <a:rPr lang="ru-RU" sz="1400" b="1" dirty="0" smtClean="0">
                <a:solidFill>
                  <a:schemeClr val="tx2">
                    <a:lumMod val="75000"/>
                  </a:schemeClr>
                </a:solidFill>
                <a:latin typeface="Calibri" pitchFamily="34" charset="0"/>
                <a:ea typeface="Times New Roman" pitchFamily="18" charset="0"/>
                <a:cs typeface="Arial" pitchFamily="34" charset="0"/>
              </a:rPr>
              <a:t>за вторую половину декабря 2022 г. 16.01.2023. </a:t>
            </a:r>
            <a:endParaRPr lang="en-US" sz="1400" b="1" dirty="0" smtClean="0">
              <a:solidFill>
                <a:schemeClr val="tx2">
                  <a:lumMod val="75000"/>
                </a:schemeClr>
              </a:solidFill>
              <a:latin typeface="Calibri" pitchFamily="34" charset="0"/>
              <a:ea typeface="Times New Roman" pitchFamily="18" charset="0"/>
              <a:cs typeface="Arial" pitchFamily="34" charset="0"/>
            </a:endParaRPr>
          </a:p>
          <a:p>
            <a:pPr indent="306110" defTabSz="816292"/>
            <a:r>
              <a:rPr lang="ru-RU" sz="1400" dirty="0" smtClean="0">
                <a:solidFill>
                  <a:schemeClr val="tx2">
                    <a:lumMod val="75000"/>
                  </a:schemeClr>
                </a:solidFill>
                <a:latin typeface="Calibri" pitchFamily="34" charset="0"/>
                <a:ea typeface="Times New Roman" pitchFamily="18" charset="0"/>
                <a:cs typeface="Arial" pitchFamily="34" charset="0"/>
              </a:rPr>
              <a:t>Срок перечисления исчисленного и удержанного НДФЛ с такого дохода с учетом </a:t>
            </a:r>
            <a:r>
              <a:rPr lang="ru-RU" sz="1400" dirty="0" smtClean="0">
                <a:solidFill>
                  <a:schemeClr val="tx2">
                    <a:lumMod val="75000"/>
                  </a:schemeClr>
                </a:solidFill>
                <a:latin typeface="Calibri" pitchFamily="34" charset="0"/>
                <a:ea typeface="Times New Roman" pitchFamily="18" charset="0"/>
                <a:cs typeface="Arial" pitchFamily="34" charset="0"/>
                <a:hlinkClick r:id="rId2"/>
              </a:rPr>
              <a:t>пункта 6 статьи 226</a:t>
            </a:r>
            <a:r>
              <a:rPr lang="ru-RU" sz="1400" dirty="0" smtClean="0">
                <a:solidFill>
                  <a:schemeClr val="tx2">
                    <a:lumMod val="75000"/>
                  </a:schemeClr>
                </a:solidFill>
                <a:latin typeface="Calibri" pitchFamily="34" charset="0"/>
                <a:ea typeface="Times New Roman" pitchFamily="18" charset="0"/>
                <a:cs typeface="Arial" pitchFamily="34" charset="0"/>
              </a:rPr>
              <a:t> и </a:t>
            </a:r>
            <a:r>
              <a:rPr lang="ru-RU" sz="1400" dirty="0" smtClean="0">
                <a:solidFill>
                  <a:schemeClr val="tx2">
                    <a:lumMod val="75000"/>
                  </a:schemeClr>
                </a:solidFill>
                <a:latin typeface="Calibri" pitchFamily="34" charset="0"/>
                <a:ea typeface="Times New Roman" pitchFamily="18" charset="0"/>
                <a:cs typeface="Arial" pitchFamily="34" charset="0"/>
                <a:hlinkClick r:id="rId2"/>
              </a:rPr>
              <a:t>пункта 7 статьи 226</a:t>
            </a:r>
            <a:r>
              <a:rPr lang="ru-RU" sz="1400" dirty="0" smtClean="0">
                <a:solidFill>
                  <a:schemeClr val="tx2">
                    <a:lumMod val="75000"/>
                  </a:schemeClr>
                </a:solidFill>
                <a:latin typeface="Calibri" pitchFamily="34" charset="0"/>
                <a:ea typeface="Times New Roman" pitchFamily="18" charset="0"/>
                <a:cs typeface="Arial" pitchFamily="34" charset="0"/>
              </a:rPr>
              <a:t> Кодекса установлен не </a:t>
            </a:r>
            <a:r>
              <a:rPr lang="ru-RU" sz="1400" b="1" dirty="0" smtClean="0">
                <a:solidFill>
                  <a:schemeClr val="tx2">
                    <a:lumMod val="75000"/>
                  </a:schemeClr>
                </a:solidFill>
                <a:latin typeface="Calibri" pitchFamily="34" charset="0"/>
                <a:ea typeface="Times New Roman" pitchFamily="18" charset="0"/>
                <a:cs typeface="Arial" pitchFamily="34" charset="0"/>
              </a:rPr>
              <a:t>позднее 30.01.2023.</a:t>
            </a:r>
            <a:endParaRPr lang="en-US" sz="1400" b="1" dirty="0" smtClean="0">
              <a:solidFill>
                <a:schemeClr val="tx2">
                  <a:lumMod val="75000"/>
                </a:schemeClr>
              </a:solidFill>
              <a:latin typeface="Calibri" pitchFamily="34" charset="0"/>
              <a:ea typeface="Times New Roman" pitchFamily="18" charset="0"/>
              <a:cs typeface="Arial" pitchFamily="34" charset="0"/>
            </a:endParaRPr>
          </a:p>
          <a:p>
            <a:pPr indent="306110" defTabSz="816292"/>
            <a:endParaRPr lang="ru-RU" sz="1400" dirty="0" smtClean="0">
              <a:solidFill>
                <a:schemeClr val="tx2">
                  <a:lumMod val="75000"/>
                </a:schemeClr>
              </a:solidFill>
              <a:latin typeface="Calibri" pitchFamily="34" charset="0"/>
              <a:ea typeface="Times New Roman" pitchFamily="18" charset="0"/>
              <a:cs typeface="Arial" pitchFamily="34" charset="0"/>
            </a:endParaRPr>
          </a:p>
          <a:p>
            <a:pPr indent="306110" defTabSz="816292"/>
            <a:r>
              <a:rPr lang="ru-RU" sz="1400" dirty="0" smtClean="0">
                <a:solidFill>
                  <a:schemeClr val="tx2">
                    <a:lumMod val="75000"/>
                  </a:schemeClr>
                </a:solidFill>
                <a:latin typeface="Calibri" pitchFamily="34" charset="0"/>
                <a:ea typeface="Times New Roman" pitchFamily="18" charset="0"/>
                <a:cs typeface="Arial" pitchFamily="34" charset="0"/>
              </a:rPr>
              <a:t>В этой связи, выплаченная работникам организации </a:t>
            </a:r>
            <a:r>
              <a:rPr lang="ru-RU" sz="1400" b="1" dirty="0" smtClean="0">
                <a:solidFill>
                  <a:schemeClr val="tx2">
                    <a:lumMod val="75000"/>
                  </a:schemeClr>
                </a:solidFill>
                <a:latin typeface="Calibri" pitchFamily="34" charset="0"/>
                <a:ea typeface="Times New Roman" pitchFamily="18" charset="0"/>
                <a:cs typeface="Arial" pitchFamily="34" charset="0"/>
              </a:rPr>
              <a:t>30.12.2022 заработная плата за первую половину декабря 2022 года </a:t>
            </a:r>
            <a:r>
              <a:rPr lang="ru-RU" sz="1400" dirty="0" smtClean="0">
                <a:solidFill>
                  <a:schemeClr val="tx2">
                    <a:lumMod val="75000"/>
                  </a:schemeClr>
                </a:solidFill>
                <a:latin typeface="Calibri" pitchFamily="34" charset="0"/>
                <a:ea typeface="Times New Roman" pitchFamily="18" charset="0"/>
                <a:cs typeface="Arial" pitchFamily="34" charset="0"/>
              </a:rPr>
              <a:t>и </a:t>
            </a:r>
            <a:r>
              <a:rPr lang="ru-RU" sz="1400" b="1" dirty="0" smtClean="0">
                <a:solidFill>
                  <a:schemeClr val="tx2">
                    <a:lumMod val="75000"/>
                  </a:schemeClr>
                </a:solidFill>
                <a:latin typeface="Calibri" pitchFamily="34" charset="0"/>
                <a:ea typeface="Times New Roman" pitchFamily="18" charset="0"/>
                <a:cs typeface="Arial" pitchFamily="34" charset="0"/>
              </a:rPr>
              <a:t>НДФЛ</a:t>
            </a:r>
            <a:r>
              <a:rPr lang="ru-RU" sz="1400" dirty="0" smtClean="0">
                <a:solidFill>
                  <a:schemeClr val="tx2">
                    <a:lumMod val="75000"/>
                  </a:schemeClr>
                </a:solidFill>
                <a:latin typeface="Calibri" pitchFamily="34" charset="0"/>
                <a:ea typeface="Times New Roman" pitchFamily="18" charset="0"/>
                <a:cs typeface="Arial" pitchFamily="34" charset="0"/>
              </a:rPr>
              <a:t>, исчисленный с заработной платы за первую половину декабря 2022 года, указываются </a:t>
            </a:r>
            <a:r>
              <a:rPr lang="ru-RU" sz="1400" b="1" dirty="0" smtClean="0">
                <a:solidFill>
                  <a:schemeClr val="tx2">
                    <a:lumMod val="75000"/>
                  </a:schemeClr>
                </a:solidFill>
                <a:latin typeface="Calibri" pitchFamily="34" charset="0"/>
                <a:ea typeface="Times New Roman" pitchFamily="18" charset="0"/>
                <a:cs typeface="Arial" pitchFamily="34" charset="0"/>
              </a:rPr>
              <a:t>в </a:t>
            </a:r>
            <a:r>
              <a:rPr lang="ru-RU" sz="1400" b="1" dirty="0" smtClean="0">
                <a:solidFill>
                  <a:schemeClr val="tx2">
                    <a:lumMod val="75000"/>
                  </a:schemeClr>
                </a:solidFill>
                <a:latin typeface="Calibri" pitchFamily="34" charset="0"/>
                <a:ea typeface="Times New Roman" pitchFamily="18" charset="0"/>
                <a:cs typeface="Arial" pitchFamily="34" charset="0"/>
                <a:hlinkClick r:id="rId3"/>
              </a:rPr>
              <a:t>разделе 2</a:t>
            </a:r>
            <a:r>
              <a:rPr lang="ru-RU" sz="1400" b="1" dirty="0" smtClean="0">
                <a:solidFill>
                  <a:schemeClr val="tx2">
                    <a:lumMod val="75000"/>
                  </a:schemeClr>
                </a:solidFill>
                <a:latin typeface="Calibri" pitchFamily="34" charset="0"/>
                <a:ea typeface="Times New Roman" pitchFamily="18" charset="0"/>
                <a:cs typeface="Arial" pitchFamily="34" charset="0"/>
              </a:rPr>
              <a:t> расчета сумм налога на доходы физических лиц</a:t>
            </a:r>
            <a:r>
              <a:rPr lang="ru-RU" sz="1400" dirty="0" smtClean="0">
                <a:solidFill>
                  <a:schemeClr val="tx2">
                    <a:lumMod val="75000"/>
                  </a:schemeClr>
                </a:solidFill>
                <a:latin typeface="Calibri" pitchFamily="34" charset="0"/>
                <a:ea typeface="Times New Roman" pitchFamily="18" charset="0"/>
                <a:cs typeface="Arial" pitchFamily="34" charset="0"/>
              </a:rPr>
              <a:t>, исчисленных и удержанных налоговым агентом (форма 6-НДФЛ) (далее - расчет по форме 6-НДФЛ) </a:t>
            </a:r>
            <a:r>
              <a:rPr lang="ru-RU" sz="1400" b="1" dirty="0" smtClean="0">
                <a:solidFill>
                  <a:schemeClr val="tx2">
                    <a:lumMod val="75000"/>
                  </a:schemeClr>
                </a:solidFill>
                <a:latin typeface="Calibri" pitchFamily="34" charset="0"/>
                <a:ea typeface="Times New Roman" pitchFamily="18" charset="0"/>
                <a:cs typeface="Arial" pitchFamily="34" charset="0"/>
              </a:rPr>
              <a:t>за 2022 год, а также в </a:t>
            </a:r>
            <a:r>
              <a:rPr lang="ru-RU" sz="1400" b="1" dirty="0" smtClean="0">
                <a:solidFill>
                  <a:schemeClr val="tx2">
                    <a:lumMod val="75000"/>
                  </a:schemeClr>
                </a:solidFill>
                <a:latin typeface="Calibri" pitchFamily="34" charset="0"/>
                <a:ea typeface="Times New Roman" pitchFamily="18" charset="0"/>
                <a:cs typeface="Arial" pitchFamily="34" charset="0"/>
                <a:hlinkClick r:id="rId4"/>
              </a:rPr>
              <a:t>приложении N 1</a:t>
            </a:r>
            <a:r>
              <a:rPr lang="ru-RU" sz="1400" b="1" dirty="0" smtClean="0">
                <a:solidFill>
                  <a:schemeClr val="tx2">
                    <a:lumMod val="75000"/>
                  </a:schemeClr>
                </a:solidFill>
                <a:latin typeface="Calibri" pitchFamily="34" charset="0"/>
                <a:ea typeface="Times New Roman" pitchFamily="18" charset="0"/>
                <a:cs typeface="Arial" pitchFamily="34" charset="0"/>
              </a:rPr>
              <a:t> "Справка о доходах и суммах налога физического лица" к расчету по форме 6-НДФЛ за 2022 год </a:t>
            </a:r>
            <a:r>
              <a:rPr lang="ru-RU" sz="1400" dirty="0" smtClean="0">
                <a:solidFill>
                  <a:schemeClr val="tx2">
                    <a:lumMod val="75000"/>
                  </a:schemeClr>
                </a:solidFill>
                <a:latin typeface="Calibri" pitchFamily="34" charset="0"/>
                <a:ea typeface="Times New Roman" pitchFamily="18" charset="0"/>
                <a:cs typeface="Arial" pitchFamily="34" charset="0"/>
              </a:rPr>
              <a:t>(в том числе НДФЛ, исчисленный с заработной платы за первую половину декабря 2022 года, указывается в полях "</a:t>
            </a:r>
            <a:r>
              <a:rPr lang="ru-RU" sz="1400" dirty="0" smtClean="0">
                <a:solidFill>
                  <a:schemeClr val="tx2">
                    <a:lumMod val="75000"/>
                  </a:schemeClr>
                </a:solidFill>
                <a:latin typeface="Calibri" pitchFamily="34" charset="0"/>
                <a:ea typeface="Times New Roman" pitchFamily="18" charset="0"/>
                <a:cs typeface="Arial" pitchFamily="34" charset="0"/>
                <a:hlinkClick r:id="rId5"/>
              </a:rPr>
              <a:t>сумма</a:t>
            </a:r>
            <a:r>
              <a:rPr lang="ru-RU" sz="1400" dirty="0" smtClean="0">
                <a:solidFill>
                  <a:schemeClr val="tx2">
                    <a:lumMod val="75000"/>
                  </a:schemeClr>
                </a:solidFill>
                <a:latin typeface="Calibri" pitchFamily="34" charset="0"/>
                <a:ea typeface="Times New Roman" pitchFamily="18" charset="0"/>
                <a:cs typeface="Arial" pitchFamily="34" charset="0"/>
              </a:rPr>
              <a:t> налога исчисленная" и "</a:t>
            </a:r>
            <a:r>
              <a:rPr lang="ru-RU" sz="1400" dirty="0" smtClean="0">
                <a:solidFill>
                  <a:schemeClr val="tx2">
                    <a:lumMod val="75000"/>
                  </a:schemeClr>
                </a:solidFill>
                <a:latin typeface="Calibri" pitchFamily="34" charset="0"/>
                <a:ea typeface="Times New Roman" pitchFamily="18" charset="0"/>
                <a:cs typeface="Arial" pitchFamily="34" charset="0"/>
                <a:hlinkClick r:id="rId5"/>
              </a:rPr>
              <a:t>сумма</a:t>
            </a:r>
            <a:r>
              <a:rPr lang="ru-RU" sz="1400" dirty="0" smtClean="0">
                <a:solidFill>
                  <a:schemeClr val="tx2">
                    <a:lumMod val="75000"/>
                  </a:schemeClr>
                </a:solidFill>
                <a:latin typeface="Calibri" pitchFamily="34" charset="0"/>
                <a:ea typeface="Times New Roman" pitchFamily="18" charset="0"/>
                <a:cs typeface="Arial" pitchFamily="34" charset="0"/>
              </a:rPr>
              <a:t> налога удержанная").</a:t>
            </a:r>
            <a:endParaRPr lang="ru-RU" sz="1400" dirty="0" smtClean="0">
              <a:solidFill>
                <a:schemeClr val="tx2">
                  <a:lumMod val="75000"/>
                </a:schemeClr>
              </a:solidFill>
              <a:latin typeface="Calibri"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19522"/>
            <a:ext cx="6613072" cy="342899"/>
          </a:xfrm>
        </p:spPr>
        <p:txBody>
          <a:bodyPr>
            <a:noAutofit/>
          </a:bodyPr>
          <a:lstStyle/>
          <a:p>
            <a:r>
              <a:rPr lang="ru-RU" sz="1800" b="1" dirty="0" smtClean="0">
                <a:solidFill>
                  <a:schemeClr val="tx2">
                    <a:lumMod val="75000"/>
                  </a:schemeClr>
                </a:solidFill>
                <a:latin typeface="Calibri" pitchFamily="34" charset="0"/>
                <a:ea typeface="+mn-ea"/>
                <a:cs typeface="+mn-cs"/>
              </a:rPr>
              <a:t>Заработная плата за декабрь в январе</a:t>
            </a:r>
          </a:p>
        </p:txBody>
      </p:sp>
      <p:sp>
        <p:nvSpPr>
          <p:cNvPr id="5" name="Прямоугольник 4"/>
          <p:cNvSpPr/>
          <p:nvPr/>
        </p:nvSpPr>
        <p:spPr>
          <a:xfrm>
            <a:off x="740498" y="1001576"/>
            <a:ext cx="4979312" cy="344037"/>
          </a:xfrm>
          <a:prstGeom prst="rect">
            <a:avLst/>
          </a:prstGeom>
        </p:spPr>
        <p:txBody>
          <a:bodyPr wrap="none" lIns="81629" tIns="40815" rIns="81629" bIns="40815">
            <a:spAutoFit/>
          </a:bodyPr>
          <a:lstStyle/>
          <a:p>
            <a:r>
              <a:rPr lang="ru-RU" sz="1700" b="1" dirty="0" smtClean="0">
                <a:solidFill>
                  <a:schemeClr val="tx2">
                    <a:lumMod val="75000"/>
                  </a:schemeClr>
                </a:solidFill>
                <a:latin typeface="Calibri" pitchFamily="34" charset="0"/>
              </a:rPr>
              <a:t>Письмо</a:t>
            </a:r>
            <a:r>
              <a:rPr lang="en-US" sz="1700" b="1" dirty="0" smtClean="0">
                <a:solidFill>
                  <a:schemeClr val="tx2">
                    <a:lumMod val="75000"/>
                  </a:schemeClr>
                </a:solidFill>
                <a:latin typeface="Calibri" pitchFamily="34" charset="0"/>
              </a:rPr>
              <a:t> </a:t>
            </a:r>
            <a:r>
              <a:rPr lang="ru-RU" sz="1700" b="1" dirty="0" smtClean="0">
                <a:solidFill>
                  <a:schemeClr val="tx2">
                    <a:lumMod val="75000"/>
                  </a:schemeClr>
                </a:solidFill>
                <a:latin typeface="Calibri" pitchFamily="34" charset="0"/>
              </a:rPr>
              <a:t> ФНС России от 19.01.2023 N БС-4-11/517@</a:t>
            </a:r>
          </a:p>
        </p:txBody>
      </p:sp>
      <p:sp>
        <p:nvSpPr>
          <p:cNvPr id="3073" name="Rectangle 1"/>
          <p:cNvSpPr>
            <a:spLocks noChangeArrowheads="1"/>
          </p:cNvSpPr>
          <p:nvPr/>
        </p:nvSpPr>
        <p:spPr bwMode="auto">
          <a:xfrm>
            <a:off x="548747" y="1375817"/>
            <a:ext cx="7776864" cy="2452307"/>
          </a:xfrm>
          <a:prstGeom prst="rect">
            <a:avLst/>
          </a:prstGeom>
          <a:noFill/>
          <a:ln w="9525">
            <a:noFill/>
            <a:miter lim="800000"/>
            <a:headEnd/>
            <a:tailEnd/>
          </a:ln>
          <a:effectLst/>
        </p:spPr>
        <p:txBody>
          <a:bodyPr vert="horz" wrap="square" lIns="81629" tIns="40815" rIns="81629" bIns="40815" numCol="1" anchor="ctr" anchorCtr="0" compatLnSpc="1">
            <a:prstTxWarp prst="textNoShape">
              <a:avLst/>
            </a:prstTxWarp>
            <a:spAutoFit/>
          </a:bodyPr>
          <a:lstStyle/>
          <a:p>
            <a:r>
              <a:rPr lang="ru-RU" sz="1400" dirty="0" smtClean="0">
                <a:solidFill>
                  <a:schemeClr val="tx2">
                    <a:lumMod val="75000"/>
                  </a:schemeClr>
                </a:solidFill>
                <a:latin typeface="Calibri" pitchFamily="34" charset="0"/>
              </a:rPr>
              <a:t>Кроме того, НДФЛ, </a:t>
            </a:r>
            <a:r>
              <a:rPr lang="ru-RU" sz="1400" b="1" dirty="0" smtClean="0">
                <a:solidFill>
                  <a:schemeClr val="tx2">
                    <a:lumMod val="75000"/>
                  </a:schemeClr>
                </a:solidFill>
                <a:latin typeface="Calibri" pitchFamily="34" charset="0"/>
              </a:rPr>
              <a:t>исчисленный с заработной платы за первую половину декабря 2022 года и удержанный 16.01.2023 </a:t>
            </a:r>
            <a:r>
              <a:rPr lang="ru-RU" sz="1400" dirty="0" smtClean="0">
                <a:solidFill>
                  <a:schemeClr val="tx2">
                    <a:lumMod val="75000"/>
                  </a:schemeClr>
                </a:solidFill>
                <a:latin typeface="Calibri" pitchFamily="34" charset="0"/>
              </a:rPr>
              <a:t>при фактической выплате заработной платы за вторую половину декабря 2022 года, указывается </a:t>
            </a:r>
            <a:r>
              <a:rPr lang="ru-RU" sz="1400" b="1" dirty="0" smtClean="0">
                <a:solidFill>
                  <a:schemeClr val="tx2">
                    <a:lumMod val="75000"/>
                  </a:schemeClr>
                </a:solidFill>
                <a:latin typeface="Calibri" pitchFamily="34" charset="0"/>
              </a:rPr>
              <a:t>в </a:t>
            </a:r>
            <a:r>
              <a:rPr lang="ru-RU" sz="1400" b="1" u="sng" dirty="0" smtClean="0">
                <a:solidFill>
                  <a:schemeClr val="tx2">
                    <a:lumMod val="75000"/>
                  </a:schemeClr>
                </a:solidFill>
                <a:latin typeface="Calibri" pitchFamily="34" charset="0"/>
                <a:hlinkClick r:id="rId2"/>
              </a:rPr>
              <a:t>разделе 1</a:t>
            </a:r>
            <a:r>
              <a:rPr lang="ru-RU" sz="1400" b="1" dirty="0" smtClean="0">
                <a:solidFill>
                  <a:schemeClr val="tx2">
                    <a:lumMod val="75000"/>
                  </a:schemeClr>
                </a:solidFill>
                <a:latin typeface="Calibri" pitchFamily="34" charset="0"/>
              </a:rPr>
              <a:t> расчета по форме 6-НДФЛ за первый квартал 2023 года.</a:t>
            </a:r>
          </a:p>
          <a:p>
            <a:endParaRPr lang="en-US" sz="1400" dirty="0" smtClean="0">
              <a:solidFill>
                <a:schemeClr val="tx2">
                  <a:lumMod val="75000"/>
                </a:schemeClr>
              </a:solidFill>
              <a:latin typeface="Calibri" pitchFamily="34" charset="0"/>
            </a:endParaRPr>
          </a:p>
          <a:p>
            <a:r>
              <a:rPr lang="ru-RU" sz="1400" dirty="0" smtClean="0">
                <a:solidFill>
                  <a:schemeClr val="tx2">
                    <a:lumMod val="75000"/>
                  </a:schemeClr>
                </a:solidFill>
                <a:latin typeface="Calibri" pitchFamily="34" charset="0"/>
              </a:rPr>
              <a:t>Заработная плата </a:t>
            </a:r>
            <a:r>
              <a:rPr lang="ru-RU" sz="1400" b="1" dirty="0" smtClean="0">
                <a:solidFill>
                  <a:schemeClr val="tx2">
                    <a:lumMod val="75000"/>
                  </a:schemeClr>
                </a:solidFill>
                <a:latin typeface="Calibri" pitchFamily="34" charset="0"/>
              </a:rPr>
              <a:t>за вторую половину декабря 2022 года, выплаченная 16.01.2023, и НДФЛ, </a:t>
            </a:r>
            <a:r>
              <a:rPr lang="ru-RU" sz="1400" dirty="0" smtClean="0">
                <a:solidFill>
                  <a:schemeClr val="tx2">
                    <a:lumMod val="75000"/>
                  </a:schemeClr>
                </a:solidFill>
                <a:latin typeface="Calibri" pitchFamily="34" charset="0"/>
              </a:rPr>
              <a:t>исчисленный с заработной платы за вторую половину декабря 2022 года, </a:t>
            </a:r>
            <a:r>
              <a:rPr lang="ru-RU" sz="1400" b="1" dirty="0" smtClean="0">
                <a:solidFill>
                  <a:schemeClr val="tx2">
                    <a:lumMod val="75000"/>
                  </a:schemeClr>
                </a:solidFill>
                <a:latin typeface="Calibri" pitchFamily="34" charset="0"/>
              </a:rPr>
              <a:t>указываются в </a:t>
            </a:r>
            <a:r>
              <a:rPr lang="ru-RU" sz="1400" b="1" u="sng" dirty="0" smtClean="0">
                <a:solidFill>
                  <a:schemeClr val="tx2">
                    <a:lumMod val="75000"/>
                  </a:schemeClr>
                </a:solidFill>
                <a:latin typeface="Calibri" pitchFamily="34" charset="0"/>
                <a:hlinkClick r:id="rId2"/>
              </a:rPr>
              <a:t>разделах 1</a:t>
            </a:r>
            <a:r>
              <a:rPr lang="ru-RU" sz="1400" b="1" dirty="0" smtClean="0">
                <a:solidFill>
                  <a:schemeClr val="tx2">
                    <a:lumMod val="75000"/>
                  </a:schemeClr>
                </a:solidFill>
                <a:latin typeface="Calibri" pitchFamily="34" charset="0"/>
              </a:rPr>
              <a:t> и </a:t>
            </a:r>
            <a:r>
              <a:rPr lang="ru-RU" sz="1400" b="1" u="sng" dirty="0" smtClean="0">
                <a:solidFill>
                  <a:schemeClr val="tx2">
                    <a:lumMod val="75000"/>
                  </a:schemeClr>
                </a:solidFill>
                <a:latin typeface="Calibri" pitchFamily="34" charset="0"/>
                <a:hlinkClick r:id="rId3"/>
              </a:rPr>
              <a:t>2</a:t>
            </a:r>
            <a:r>
              <a:rPr lang="ru-RU" sz="1400" b="1" dirty="0" smtClean="0">
                <a:solidFill>
                  <a:schemeClr val="tx2">
                    <a:lumMod val="75000"/>
                  </a:schemeClr>
                </a:solidFill>
                <a:latin typeface="Calibri" pitchFamily="34" charset="0"/>
              </a:rPr>
              <a:t> расчета по форме 6-НДФЛ за первый квартал 2023 года, а также в </a:t>
            </a:r>
            <a:r>
              <a:rPr lang="ru-RU" sz="1400" b="1" u="sng" dirty="0" smtClean="0">
                <a:solidFill>
                  <a:schemeClr val="tx2">
                    <a:lumMod val="75000"/>
                  </a:schemeClr>
                </a:solidFill>
                <a:latin typeface="Calibri" pitchFamily="34" charset="0"/>
                <a:hlinkClick r:id="rId4"/>
              </a:rPr>
              <a:t>приложении N 1</a:t>
            </a:r>
            <a:r>
              <a:rPr lang="ru-RU" sz="1400" b="1" dirty="0" smtClean="0">
                <a:solidFill>
                  <a:schemeClr val="tx2">
                    <a:lumMod val="75000"/>
                  </a:schemeClr>
                </a:solidFill>
                <a:latin typeface="Calibri" pitchFamily="34" charset="0"/>
              </a:rPr>
              <a:t> "Справка о доходах и суммах налога физического лица"</a:t>
            </a:r>
            <a:r>
              <a:rPr lang="ru-RU" sz="1400" dirty="0" smtClean="0">
                <a:solidFill>
                  <a:schemeClr val="tx2">
                    <a:lumMod val="75000"/>
                  </a:schemeClr>
                </a:solidFill>
                <a:latin typeface="Calibri" pitchFamily="34" charset="0"/>
              </a:rPr>
              <a:t> к расчету по форме 6-НДФЛ за 2023 год.</a:t>
            </a:r>
          </a:p>
          <a:p>
            <a:endParaRPr lang="en-US" sz="1400" dirty="0" smtClean="0">
              <a:solidFill>
                <a:schemeClr val="tx2">
                  <a:lumMod val="75000"/>
                </a:schemeClr>
              </a:solidFill>
              <a:latin typeface="Calibri" pitchFamily="34" charset="0"/>
            </a:endParaRPr>
          </a:p>
          <a:p>
            <a:r>
              <a:rPr lang="ru-RU" sz="1400" b="1" dirty="0" smtClean="0">
                <a:solidFill>
                  <a:schemeClr val="tx2">
                    <a:lumMod val="75000"/>
                  </a:schemeClr>
                </a:solidFill>
                <a:latin typeface="Calibri" pitchFamily="34" charset="0"/>
              </a:rPr>
              <a:t>В </a:t>
            </a:r>
            <a:r>
              <a:rPr lang="ru-RU" sz="1400" b="1" u="sng" dirty="0" smtClean="0">
                <a:solidFill>
                  <a:schemeClr val="tx2">
                    <a:lumMod val="75000"/>
                  </a:schemeClr>
                </a:solidFill>
                <a:latin typeface="Calibri" pitchFamily="34" charset="0"/>
                <a:hlinkClick r:id="rId5"/>
              </a:rPr>
              <a:t>расчете</a:t>
            </a:r>
            <a:r>
              <a:rPr lang="ru-RU" sz="1400" b="1" dirty="0" smtClean="0">
                <a:solidFill>
                  <a:schemeClr val="tx2">
                    <a:lumMod val="75000"/>
                  </a:schemeClr>
                </a:solidFill>
                <a:latin typeface="Calibri" pitchFamily="34" charset="0"/>
              </a:rPr>
              <a:t> по форме 6-НДФЛ за 2022 год заработная плата за вторую половину декабря 2022 года, выплаченная 16.01.2023, не указывается.</a:t>
            </a:r>
            <a:endParaRPr lang="ru-RU" sz="1400" b="1" dirty="0">
              <a:solidFill>
                <a:schemeClr val="tx2">
                  <a:lumMod val="75000"/>
                </a:schemeClr>
              </a:solidFill>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19522"/>
            <a:ext cx="6613072" cy="342899"/>
          </a:xfrm>
        </p:spPr>
        <p:txBody>
          <a:bodyPr>
            <a:noAutofit/>
          </a:bodyPr>
          <a:lstStyle/>
          <a:p>
            <a:r>
              <a:rPr lang="ru-RU" sz="1800" b="1" dirty="0" smtClean="0">
                <a:solidFill>
                  <a:schemeClr val="tx2">
                    <a:lumMod val="75000"/>
                  </a:schemeClr>
                </a:solidFill>
                <a:latin typeface="Calibri" pitchFamily="34" charset="0"/>
                <a:ea typeface="+mn-ea"/>
                <a:cs typeface="+mn-cs"/>
              </a:rPr>
              <a:t>Стандартные вычеты</a:t>
            </a:r>
          </a:p>
        </p:txBody>
      </p:sp>
      <p:sp>
        <p:nvSpPr>
          <p:cNvPr id="5" name="Прямоугольник 4"/>
          <p:cNvSpPr/>
          <p:nvPr/>
        </p:nvSpPr>
        <p:spPr>
          <a:xfrm>
            <a:off x="740498" y="1001576"/>
            <a:ext cx="5113964" cy="344037"/>
          </a:xfrm>
          <a:prstGeom prst="rect">
            <a:avLst/>
          </a:prstGeom>
        </p:spPr>
        <p:txBody>
          <a:bodyPr wrap="none" lIns="81629" tIns="40815" rIns="81629" bIns="40815">
            <a:spAutoFit/>
          </a:bodyPr>
          <a:lstStyle/>
          <a:p>
            <a:r>
              <a:rPr lang="ru-RU" sz="1700" b="1" dirty="0" smtClean="0">
                <a:solidFill>
                  <a:schemeClr val="tx2">
                    <a:lumMod val="75000"/>
                  </a:schemeClr>
                </a:solidFill>
                <a:latin typeface="Calibri" pitchFamily="34" charset="0"/>
              </a:rPr>
              <a:t>Письмо ФНС России от 28.12.2022 N ЗГ-3-11/14974@</a:t>
            </a:r>
          </a:p>
        </p:txBody>
      </p:sp>
      <p:pic>
        <p:nvPicPr>
          <p:cNvPr id="1026" name="Picture 2"/>
          <p:cNvPicPr>
            <a:picLocks noChangeAspect="1" noChangeArrowheads="1"/>
          </p:cNvPicPr>
          <p:nvPr/>
        </p:nvPicPr>
        <p:blipFill>
          <a:blip r:embed="rId2" cstate="print"/>
          <a:srcRect/>
          <a:stretch>
            <a:fillRect/>
          </a:stretch>
        </p:blipFill>
        <p:spPr bwMode="auto">
          <a:xfrm>
            <a:off x="511628" y="1630562"/>
            <a:ext cx="8164286" cy="198417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698" y="490948"/>
            <a:ext cx="7216959" cy="342899"/>
          </a:xfrm>
        </p:spPr>
        <p:txBody>
          <a:bodyPr>
            <a:noAutofit/>
          </a:bodyPr>
          <a:lstStyle/>
          <a:p>
            <a:r>
              <a:rPr lang="ru-RU" sz="1800" b="1" dirty="0" smtClean="0">
                <a:solidFill>
                  <a:schemeClr val="tx2">
                    <a:lumMod val="75000"/>
                  </a:schemeClr>
                </a:solidFill>
                <a:latin typeface="Calibri" pitchFamily="34" charset="0"/>
                <a:ea typeface="+mn-ea"/>
                <a:cs typeface="+mn-cs"/>
              </a:rPr>
              <a:t>Как отразить декабрьскую заработную плату в отчетности</a:t>
            </a:r>
          </a:p>
        </p:txBody>
      </p:sp>
      <p:pic>
        <p:nvPicPr>
          <p:cNvPr id="3074" name="Picture 2"/>
          <p:cNvPicPr>
            <a:picLocks noChangeAspect="1" noChangeArrowheads="1"/>
          </p:cNvPicPr>
          <p:nvPr/>
        </p:nvPicPr>
        <p:blipFill>
          <a:blip r:embed="rId2" cstate="print"/>
          <a:srcRect/>
          <a:stretch>
            <a:fillRect/>
          </a:stretch>
        </p:blipFill>
        <p:spPr bwMode="auto">
          <a:xfrm>
            <a:off x="598715" y="1185862"/>
            <a:ext cx="7717971" cy="2921794"/>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698" y="662398"/>
            <a:ext cx="6613072" cy="342899"/>
          </a:xfrm>
        </p:spPr>
        <p:txBody>
          <a:bodyPr>
            <a:noAutofit/>
          </a:bodyPr>
          <a:lstStyle/>
          <a:p>
            <a:r>
              <a:rPr lang="ru-RU" sz="1800" b="1" dirty="0" smtClean="0">
                <a:solidFill>
                  <a:schemeClr val="tx2">
                    <a:lumMod val="75000"/>
                  </a:schemeClr>
                </a:solidFill>
                <a:latin typeface="Calibri" pitchFamily="34" charset="0"/>
                <a:ea typeface="+mn-ea"/>
                <a:cs typeface="+mn-cs"/>
              </a:rPr>
              <a:t>НДФЛ  от операций с ценными бумагами за 2022 год удержан в  январе 2023 года</a:t>
            </a:r>
          </a:p>
        </p:txBody>
      </p:sp>
      <p:sp>
        <p:nvSpPr>
          <p:cNvPr id="5" name="Прямоугольник 4"/>
          <p:cNvSpPr/>
          <p:nvPr/>
        </p:nvSpPr>
        <p:spPr>
          <a:xfrm>
            <a:off x="620756" y="1180170"/>
            <a:ext cx="4665636" cy="313260"/>
          </a:xfrm>
          <a:prstGeom prst="rect">
            <a:avLst/>
          </a:prstGeom>
        </p:spPr>
        <p:txBody>
          <a:bodyPr wrap="none" lIns="81629" tIns="40815" rIns="81629" bIns="40815">
            <a:spAutoFit/>
          </a:bodyPr>
          <a:lstStyle/>
          <a:p>
            <a:r>
              <a:rPr lang="ru-RU" sz="1500" b="1" dirty="0" smtClean="0">
                <a:solidFill>
                  <a:schemeClr val="tx2">
                    <a:lumMod val="75000"/>
                  </a:schemeClr>
                </a:solidFill>
                <a:latin typeface="Calibri" pitchFamily="34" charset="0"/>
              </a:rPr>
              <a:t>&lt;Письмо&gt; ФНС России от 03.02.2023 N БС-4-11/1239@</a:t>
            </a:r>
          </a:p>
        </p:txBody>
      </p:sp>
      <p:pic>
        <p:nvPicPr>
          <p:cNvPr id="11266" name="Picture 2"/>
          <p:cNvPicPr>
            <a:picLocks noChangeAspect="1" noChangeArrowheads="1"/>
          </p:cNvPicPr>
          <p:nvPr/>
        </p:nvPicPr>
        <p:blipFill>
          <a:blip r:embed="rId2" cstate="print"/>
          <a:srcRect/>
          <a:stretch>
            <a:fillRect/>
          </a:stretch>
        </p:blipFill>
        <p:spPr bwMode="auto">
          <a:xfrm>
            <a:off x="478971" y="1618058"/>
            <a:ext cx="8240486" cy="2033811"/>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803" y="1494163"/>
            <a:ext cx="8001056" cy="2893098"/>
          </a:xfrm>
          <a:prstGeom prst="rect">
            <a:avLst/>
          </a:prstGeom>
        </p:spPr>
        <p:txBody>
          <a:bodyPr wrap="square" lIns="91438" tIns="45719" rIns="91438" bIns="45719">
            <a:spAutoFit/>
          </a:bodyPr>
          <a:lstStyle/>
          <a:p>
            <a:r>
              <a:rPr lang="ru-RU" sz="1400" dirty="0">
                <a:latin typeface="Calibri" pitchFamily="34" charset="0"/>
              </a:rPr>
              <a:t>В соответствии с </a:t>
            </a:r>
            <a:r>
              <a:rPr lang="ru-RU" sz="1400" dirty="0">
                <a:latin typeface="Calibri" pitchFamily="34" charset="0"/>
                <a:hlinkClick r:id="rId2"/>
              </a:rPr>
              <a:t>пунктом 1 статьи 231 Налогового кодекса Российской Федерации (далее - Кодекс) излишне удержанная налоговым агентом из дохода налогоплательщика сумма налога подлежит возврату налоговым агентом на основании письменного заявления налогоплательщика.</a:t>
            </a:r>
          </a:p>
          <a:p>
            <a:r>
              <a:rPr lang="ru-RU" sz="1400" dirty="0">
                <a:latin typeface="Calibri" pitchFamily="34" charset="0"/>
              </a:rPr>
              <a:t>Возврат налогоплательщику излишне удержанной суммы налога производится налоговым агентом за счет сумм этого налога, подлежащих перечислению в бюджетную систему Российской Федерации в счет предстоящих платежей как по указанному налогоплательщику, так и по иным налогоплательщикам, с доходов которых налоговый агент производит удержание такого налога.</a:t>
            </a:r>
          </a:p>
          <a:p>
            <a:r>
              <a:rPr lang="ru-RU" sz="1400" b="1" dirty="0">
                <a:latin typeface="Calibri" pitchFamily="34" charset="0"/>
              </a:rPr>
              <a:t>Возврат излишне удержанной налоговым агентом с налогоплательщика суммы налога производится налоговым органом только в случае отсутствия налогового агента</a:t>
            </a:r>
            <a:r>
              <a:rPr lang="ru-RU" sz="1400" dirty="0">
                <a:latin typeface="Calibri" pitchFamily="34" charset="0"/>
              </a:rPr>
              <a:t>.</a:t>
            </a:r>
          </a:p>
          <a:p>
            <a:r>
              <a:rPr lang="ru-RU" sz="1400" dirty="0">
                <a:latin typeface="Calibri" pitchFamily="34" charset="0"/>
              </a:rPr>
              <a:t>Иных оснований для возврата излишне удержанной суммы налога налоговым органом </a:t>
            </a:r>
            <a:r>
              <a:rPr lang="ru-RU" sz="1400" dirty="0">
                <a:latin typeface="Calibri" pitchFamily="34" charset="0"/>
                <a:hlinkClick r:id="rId3"/>
              </a:rPr>
              <a:t>статья 231 Кодекса не содержит.</a:t>
            </a:r>
          </a:p>
          <a:p>
            <a:r>
              <a:rPr lang="ru-RU" sz="1400" dirty="0">
                <a:latin typeface="Calibri" pitchFamily="34" charset="0"/>
              </a:rPr>
              <a:t>Из вышеизложенного следует, что при наличии налогового агента налоговый орган не может производить возврат излишне удержанной налоговым агентом суммы налога.</a:t>
            </a:r>
          </a:p>
        </p:txBody>
      </p:sp>
      <p:sp>
        <p:nvSpPr>
          <p:cNvPr id="3" name="Прямоугольник 2"/>
          <p:cNvSpPr/>
          <p:nvPr/>
        </p:nvSpPr>
        <p:spPr>
          <a:xfrm>
            <a:off x="357158" y="1097938"/>
            <a:ext cx="7500990" cy="338552"/>
          </a:xfrm>
          <a:prstGeom prst="rect">
            <a:avLst/>
          </a:prstGeom>
        </p:spPr>
        <p:txBody>
          <a:bodyPr wrap="square" lIns="91438" tIns="45719" rIns="91438" bIns="45719">
            <a:spAutoFit/>
          </a:bodyPr>
          <a:lstStyle/>
          <a:p>
            <a:r>
              <a:rPr lang="ru-RU" sz="1600" b="1" dirty="0" smtClean="0">
                <a:latin typeface="Calibri" pitchFamily="34" charset="0"/>
              </a:rPr>
              <a:t>Письмо ФНС России от 11.03.2021 N СД-3-11/1761@</a:t>
            </a:r>
          </a:p>
        </p:txBody>
      </p:sp>
      <p:sp>
        <p:nvSpPr>
          <p:cNvPr id="4" name="Прямоугольник 3"/>
          <p:cNvSpPr/>
          <p:nvPr/>
        </p:nvSpPr>
        <p:spPr>
          <a:xfrm>
            <a:off x="2574400" y="411510"/>
            <a:ext cx="2898353" cy="400108"/>
          </a:xfrm>
          <a:prstGeom prst="rect">
            <a:avLst/>
          </a:prstGeom>
        </p:spPr>
        <p:txBody>
          <a:bodyPr wrap="none" lIns="91438" tIns="45719" rIns="91438" bIns="45719">
            <a:spAutoFit/>
          </a:bodyPr>
          <a:lstStyle/>
          <a:p>
            <a:pPr algn="ctr"/>
            <a:r>
              <a:rPr lang="ru-RU" sz="2000" b="1" dirty="0">
                <a:solidFill>
                  <a:schemeClr val="tx2">
                    <a:lumMod val="75000"/>
                  </a:schemeClr>
                </a:solidFill>
                <a:latin typeface="Calibri" pitchFamily="34" charset="0"/>
              </a:rPr>
              <a:t>Возврат налога </a:t>
            </a:r>
            <a:r>
              <a:rPr lang="ru-RU" sz="2000" b="1" dirty="0" err="1">
                <a:solidFill>
                  <a:schemeClr val="tx2">
                    <a:lumMod val="75000"/>
                  </a:schemeClr>
                </a:solidFill>
                <a:latin typeface="Calibri" pitchFamily="34" charset="0"/>
              </a:rPr>
              <a:t>физлицу</a:t>
            </a:r>
            <a:endParaRPr lang="ru-RU" sz="2000" b="1" dirty="0">
              <a:solidFill>
                <a:schemeClr val="tx2">
                  <a:lumMod val="75000"/>
                </a:schemeClr>
              </a:solidFill>
              <a:latin typeface="Calibri" pitchFamily="34" charset="0"/>
            </a:endParaRPr>
          </a:p>
        </p:txBody>
      </p:sp>
    </p:spTree>
    <p:extLst>
      <p:ext uri="{BB962C8B-B14F-4D97-AF65-F5344CB8AC3E}">
        <p14:creationId xmlns="" xmlns:p14="http://schemas.microsoft.com/office/powerpoint/2010/main" val="2891208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214282" y="1350353"/>
            <a:ext cx="8001056" cy="2857520"/>
          </a:xfrm>
          <a:prstGeom prst="rect">
            <a:avLst/>
          </a:prstGeom>
          <a:noFill/>
          <a:ln w="9525">
            <a:noFill/>
            <a:miter lim="800000"/>
            <a:headEnd/>
            <a:tailEnd/>
          </a:ln>
          <a:effectLst/>
        </p:spPr>
      </p:pic>
      <p:sp>
        <p:nvSpPr>
          <p:cNvPr id="5" name="Прямоугольник 4"/>
          <p:cNvSpPr/>
          <p:nvPr/>
        </p:nvSpPr>
        <p:spPr>
          <a:xfrm>
            <a:off x="323528" y="843558"/>
            <a:ext cx="7786742" cy="323162"/>
          </a:xfrm>
          <a:prstGeom prst="rect">
            <a:avLst/>
          </a:prstGeom>
        </p:spPr>
        <p:txBody>
          <a:bodyPr wrap="square" lIns="91438" tIns="45719" rIns="91438" bIns="45719">
            <a:spAutoFit/>
          </a:bodyPr>
          <a:lstStyle/>
          <a:p>
            <a:r>
              <a:rPr lang="ru-RU" sz="1500" b="1" dirty="0" smtClean="0">
                <a:latin typeface="Calibri" pitchFamily="34" charset="0"/>
              </a:rPr>
              <a:t>Письмо ФНС России от 09.09.2021 N БС-4-11/12811@</a:t>
            </a:r>
          </a:p>
        </p:txBody>
      </p:sp>
      <p:sp>
        <p:nvSpPr>
          <p:cNvPr id="6" name="Прямоугольник 5"/>
          <p:cNvSpPr/>
          <p:nvPr/>
        </p:nvSpPr>
        <p:spPr>
          <a:xfrm>
            <a:off x="2650319" y="339502"/>
            <a:ext cx="3237356" cy="415496"/>
          </a:xfrm>
          <a:prstGeom prst="rect">
            <a:avLst/>
          </a:prstGeom>
        </p:spPr>
        <p:txBody>
          <a:bodyPr wrap="none" lIns="91438" tIns="45719" rIns="91438" bIns="45719">
            <a:spAutoFit/>
          </a:bodyPr>
          <a:lstStyle/>
          <a:p>
            <a:pPr algn="ctr"/>
            <a:r>
              <a:rPr lang="ru-RU" sz="2100" b="1" dirty="0" smtClean="0">
                <a:solidFill>
                  <a:schemeClr val="tx2">
                    <a:lumMod val="75000"/>
                  </a:schemeClr>
                </a:solidFill>
                <a:latin typeface="Calibri" pitchFamily="34" charset="0"/>
              </a:rPr>
              <a:t>Про заявления на возврат</a:t>
            </a:r>
            <a:endParaRPr lang="ru-RU" sz="2100" dirty="0">
              <a:solidFill>
                <a:schemeClr val="tx2">
                  <a:lumMod val="75000"/>
                </a:schemeClr>
              </a:solidFill>
              <a:latin typeface="Calibri" pitchFamily="34" charset="0"/>
            </a:endParaRPr>
          </a:p>
        </p:txBody>
      </p:sp>
    </p:spTree>
    <p:extLst>
      <p:ext uri="{BB962C8B-B14F-4D97-AF65-F5344CB8AC3E}">
        <p14:creationId xmlns="" xmlns:p14="http://schemas.microsoft.com/office/powerpoint/2010/main" val="2258390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83518"/>
            <a:ext cx="8229600" cy="857250"/>
          </a:xfrm>
        </p:spPr>
        <p:txBody>
          <a:bodyPr/>
          <a:lstStyle/>
          <a:p>
            <a:pPr algn="l"/>
            <a:r>
              <a:rPr lang="ru-RU" sz="2000" b="1" dirty="0">
                <a:solidFill>
                  <a:schemeClr val="tx2">
                    <a:lumMod val="75000"/>
                  </a:schemeClr>
                </a:solidFill>
                <a:latin typeface="Calibri" pitchFamily="34" charset="0"/>
              </a:rPr>
              <a:t>Какие документы понадобятся для зачета</a:t>
            </a:r>
            <a:br>
              <a:rPr lang="ru-RU" sz="2000" b="1" dirty="0">
                <a:solidFill>
                  <a:schemeClr val="tx2">
                    <a:lumMod val="75000"/>
                  </a:schemeClr>
                </a:solidFill>
                <a:latin typeface="Calibri" pitchFamily="34" charset="0"/>
              </a:rPr>
            </a:br>
            <a:r>
              <a:rPr lang="ru-RU" sz="2000" b="1" dirty="0">
                <a:solidFill>
                  <a:schemeClr val="tx2">
                    <a:lumMod val="75000"/>
                  </a:schemeClr>
                </a:solidFill>
                <a:latin typeface="Calibri" pitchFamily="34" charset="0"/>
              </a:rPr>
              <a:t> или возврата НДФЛ</a:t>
            </a:r>
          </a:p>
        </p:txBody>
      </p:sp>
      <p:sp>
        <p:nvSpPr>
          <p:cNvPr id="153601" name="Rectangle 1"/>
          <p:cNvSpPr>
            <a:spLocks noChangeArrowheads="1"/>
          </p:cNvSpPr>
          <p:nvPr/>
        </p:nvSpPr>
        <p:spPr bwMode="auto">
          <a:xfrm>
            <a:off x="395536" y="2067694"/>
            <a:ext cx="7715304" cy="1200327"/>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pPr>
              <a:buFont typeface="Arial" pitchFamily="34" charset="0"/>
              <a:buChar char="•"/>
            </a:pPr>
            <a:r>
              <a:rPr lang="ru-RU" sz="1400" dirty="0" smtClean="0">
                <a:latin typeface="Calibri" pitchFamily="34" charset="0"/>
              </a:rPr>
              <a:t>  заявление о зачете (возврате)*</a:t>
            </a:r>
          </a:p>
          <a:p>
            <a:pPr>
              <a:buFont typeface="Arial" pitchFamily="34" charset="0"/>
              <a:buChar char="•"/>
            </a:pPr>
            <a:r>
              <a:rPr lang="ru-RU" sz="1400" dirty="0" smtClean="0">
                <a:latin typeface="Calibri" pitchFamily="34" charset="0"/>
              </a:rPr>
              <a:t>  выписки из регистра налогового учета за соответствующий налоговый период </a:t>
            </a:r>
          </a:p>
          <a:p>
            <a:pPr>
              <a:buFont typeface="Arial" pitchFamily="34" charset="0"/>
              <a:buChar char="•"/>
            </a:pPr>
            <a:r>
              <a:rPr lang="ru-RU" sz="1400" dirty="0" smtClean="0">
                <a:latin typeface="Calibri" pitchFamily="34" charset="0"/>
              </a:rPr>
              <a:t>  копии платежных документов</a:t>
            </a:r>
          </a:p>
          <a:p>
            <a:pPr>
              <a:buFont typeface="Arial" pitchFamily="34" charset="0"/>
              <a:buChar char="•"/>
            </a:pPr>
            <a:r>
              <a:rPr lang="ru-RU" sz="1400" dirty="0" smtClean="0">
                <a:latin typeface="Calibri" pitchFamily="34" charset="0"/>
              </a:rPr>
              <a:t>  дополнительно могут потребоваться данные счета 68.1 за соответствующий период</a:t>
            </a:r>
            <a:r>
              <a:rPr lang="ru-RU" sz="1400" dirty="0">
                <a:latin typeface="Calibri" pitchFamily="34" charset="0"/>
              </a:rPr>
              <a:t>.</a:t>
            </a:r>
          </a:p>
          <a:p>
            <a:r>
              <a:rPr lang="ru-RU" sz="1600" b="1" dirty="0"/>
              <a:t> </a:t>
            </a:r>
            <a:endParaRPr lang="ru-RU" sz="1600" b="1" dirty="0">
              <a:hlinkClick r:id="rId3"/>
            </a:endParaRPr>
          </a:p>
        </p:txBody>
      </p:sp>
      <p:sp>
        <p:nvSpPr>
          <p:cNvPr id="6" name="Прямоугольник 5"/>
          <p:cNvSpPr/>
          <p:nvPr/>
        </p:nvSpPr>
        <p:spPr>
          <a:xfrm>
            <a:off x="467544" y="1419622"/>
            <a:ext cx="8286808" cy="369329"/>
          </a:xfrm>
          <a:prstGeom prst="rect">
            <a:avLst/>
          </a:prstGeom>
        </p:spPr>
        <p:txBody>
          <a:bodyPr wrap="square" lIns="91438" tIns="45719" rIns="91438" bIns="45719">
            <a:spAutoFit/>
          </a:bodyPr>
          <a:lstStyle/>
          <a:p>
            <a:r>
              <a:rPr lang="ru-RU" b="1" dirty="0" smtClean="0">
                <a:latin typeface="Calibri" pitchFamily="34" charset="0"/>
              </a:rPr>
              <a:t>Письмо УФНС России по г. Москве от 27.10.2020 N 19-19/164537@</a:t>
            </a:r>
          </a:p>
        </p:txBody>
      </p:sp>
      <p:sp>
        <p:nvSpPr>
          <p:cNvPr id="5" name="Прямоугольник 4"/>
          <p:cNvSpPr/>
          <p:nvPr/>
        </p:nvSpPr>
        <p:spPr>
          <a:xfrm>
            <a:off x="395536" y="3363838"/>
            <a:ext cx="7429552" cy="338554"/>
          </a:xfrm>
          <a:prstGeom prst="rect">
            <a:avLst/>
          </a:prstGeom>
        </p:spPr>
        <p:txBody>
          <a:bodyPr wrap="square" lIns="91438" tIns="45719" rIns="91438" bIns="45719">
            <a:spAutoFit/>
          </a:bodyPr>
          <a:lstStyle/>
          <a:p>
            <a:r>
              <a:rPr lang="ru-RU" sz="1600" dirty="0"/>
              <a:t>* </a:t>
            </a:r>
            <a:r>
              <a:rPr lang="ru-RU" sz="1600" dirty="0">
                <a:latin typeface="Calibri" pitchFamily="34" charset="0"/>
              </a:rPr>
              <a:t>утверждена Приказом ФНС России от 14.02.2017 N ММВ-7-8/182@</a:t>
            </a:r>
          </a:p>
        </p:txBody>
      </p:sp>
    </p:spTree>
    <p:extLst>
      <p:ext uri="{BB962C8B-B14F-4D97-AF65-F5344CB8AC3E}">
        <p14:creationId xmlns="" xmlns:p14="http://schemas.microsoft.com/office/powerpoint/2010/main" val="4967832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92163" y="412750"/>
            <a:ext cx="7886700" cy="993775"/>
          </a:xfrm>
        </p:spPr>
        <p:txBody>
          <a:bodyPr>
            <a:normAutofit fontScale="90000"/>
          </a:bodyPr>
          <a:lstStyle/>
          <a:p>
            <a:pPr>
              <a:defRPr/>
            </a:pPr>
            <a:r>
              <a:rPr lang="ru-RU" sz="2400" b="1" dirty="0" smtClean="0">
                <a:solidFill>
                  <a:srgbClr val="004B70"/>
                </a:solidFill>
                <a:latin typeface="+mn-lt"/>
              </a:rPr>
              <a:t/>
            </a:r>
            <a:br>
              <a:rPr lang="ru-RU" sz="2400" b="1" dirty="0" smtClean="0">
                <a:solidFill>
                  <a:srgbClr val="004B70"/>
                </a:solidFill>
                <a:latin typeface="+mn-lt"/>
              </a:rPr>
            </a:br>
            <a:r>
              <a:rPr lang="ru-RU" sz="2000" b="1" dirty="0" smtClean="0">
                <a:solidFill>
                  <a:schemeClr val="tx2">
                    <a:lumMod val="75000"/>
                  </a:schemeClr>
                </a:solidFill>
                <a:latin typeface="+mn-lt"/>
              </a:rPr>
              <a:t>Подписывайтесь на новостной </a:t>
            </a:r>
            <a:r>
              <a:rPr lang="ru-RU" sz="2000" b="1" dirty="0" err="1" smtClean="0">
                <a:solidFill>
                  <a:schemeClr val="tx2">
                    <a:lumMod val="75000"/>
                  </a:schemeClr>
                </a:solidFill>
                <a:latin typeface="+mn-lt"/>
              </a:rPr>
              <a:t>телеграмм-канал</a:t>
            </a:r>
            <a:r>
              <a:rPr lang="ru-RU" sz="2000" b="1" dirty="0" smtClean="0">
                <a:solidFill>
                  <a:schemeClr val="tx2">
                    <a:lumMod val="75000"/>
                  </a:schemeClr>
                </a:solidFill>
                <a:latin typeface="+mn-lt"/>
              </a:rPr>
              <a:t> </a:t>
            </a:r>
            <a:br>
              <a:rPr lang="ru-RU" sz="2000" b="1" dirty="0" smtClean="0">
                <a:solidFill>
                  <a:schemeClr val="tx2">
                    <a:lumMod val="75000"/>
                  </a:schemeClr>
                </a:solidFill>
                <a:latin typeface="+mn-lt"/>
              </a:rPr>
            </a:br>
            <a:r>
              <a:rPr lang="ru-RU" sz="2000" b="1" dirty="0" smtClean="0">
                <a:solidFill>
                  <a:srgbClr val="C00000"/>
                </a:solidFill>
                <a:latin typeface="+mn-lt"/>
              </a:rPr>
              <a:t>Федеральной Палаты налоговых консультантов</a:t>
            </a:r>
            <a:br>
              <a:rPr lang="ru-RU" sz="2000" b="1" dirty="0" smtClean="0">
                <a:solidFill>
                  <a:srgbClr val="C00000"/>
                </a:solidFill>
                <a:latin typeface="+mn-lt"/>
              </a:rPr>
            </a:br>
            <a:r>
              <a:rPr lang="ru-RU" sz="2400" b="1" dirty="0" smtClean="0">
                <a:solidFill>
                  <a:srgbClr val="C00000"/>
                </a:solidFill>
                <a:latin typeface="+mn-lt"/>
              </a:rPr>
              <a:t/>
            </a:r>
            <a:br>
              <a:rPr lang="ru-RU" sz="2400" b="1" dirty="0" smtClean="0">
                <a:solidFill>
                  <a:srgbClr val="C00000"/>
                </a:solidFill>
                <a:latin typeface="+mn-lt"/>
              </a:rPr>
            </a:br>
            <a:endParaRPr lang="ru-RU" sz="2400" b="1" dirty="0">
              <a:solidFill>
                <a:schemeClr val="accent1"/>
              </a:solidFill>
              <a:latin typeface="+mn-lt"/>
            </a:endParaRPr>
          </a:p>
        </p:txBody>
      </p:sp>
      <p:sp>
        <p:nvSpPr>
          <p:cNvPr id="3" name="Текст 2"/>
          <p:cNvSpPr>
            <a:spLocks noGrp="1"/>
          </p:cNvSpPr>
          <p:nvPr>
            <p:ph type="body" sz="quarter" idx="4294967295"/>
          </p:nvPr>
        </p:nvSpPr>
        <p:spPr>
          <a:xfrm>
            <a:off x="179388" y="1058863"/>
            <a:ext cx="8748712" cy="3038475"/>
          </a:xfrm>
        </p:spPr>
        <p:txBody>
          <a:bodyPr/>
          <a:lstStyle/>
          <a:p>
            <a:pPr marL="0" indent="417910" algn="just">
              <a:lnSpc>
                <a:spcPct val="150000"/>
              </a:lnSpc>
              <a:buFont typeface="Arial" pitchFamily="34" charset="0"/>
              <a:buNone/>
              <a:defRPr/>
            </a:pPr>
            <a:r>
              <a:rPr lang="ru-RU" sz="1600" dirty="0" smtClean="0">
                <a:solidFill>
                  <a:schemeClr val="tx2">
                    <a:lumMod val="75000"/>
                  </a:schemeClr>
                </a:solidFill>
              </a:rPr>
              <a:t>Ежедневно мы отбираем и публикуем в </a:t>
            </a:r>
            <a:r>
              <a:rPr lang="ru-RU" sz="1600" dirty="0" err="1" smtClean="0">
                <a:solidFill>
                  <a:schemeClr val="tx2">
                    <a:lumMod val="75000"/>
                  </a:schemeClr>
                </a:solidFill>
              </a:rPr>
              <a:t>телеграмм-канале</a:t>
            </a:r>
            <a:r>
              <a:rPr lang="ru-RU" sz="1600" dirty="0" smtClean="0">
                <a:solidFill>
                  <a:schemeClr val="tx2">
                    <a:lumMod val="75000"/>
                  </a:schemeClr>
                </a:solidFill>
              </a:rPr>
              <a:t> только самое важное.</a:t>
            </a:r>
          </a:p>
          <a:p>
            <a:pPr marL="0" indent="417910" algn="just">
              <a:lnSpc>
                <a:spcPct val="150000"/>
              </a:lnSpc>
              <a:buFont typeface="Arial" pitchFamily="34" charset="0"/>
              <a:buNone/>
              <a:defRPr/>
            </a:pPr>
            <a:r>
              <a:rPr lang="ru-RU" sz="1600" dirty="0" smtClean="0">
                <a:solidFill>
                  <a:schemeClr val="tx2">
                    <a:lumMod val="75000"/>
                  </a:schemeClr>
                </a:solidFill>
              </a:rPr>
              <a:t>Наши эксперты каждый день анализируют огромный массив налоговых новостей и событий, в режиме нон-стоп проводят обзор изменений законодательства, отслеживают налоговые споры, судебные решения и тенденции судебной практики, позиции Минфина и ФНС России и комментируют самые значимые вопросы налогового </a:t>
            </a:r>
            <a:r>
              <a:rPr lang="ru-RU" sz="1600" dirty="0" err="1" smtClean="0">
                <a:solidFill>
                  <a:schemeClr val="tx2">
                    <a:lumMod val="75000"/>
                  </a:schemeClr>
                </a:solidFill>
              </a:rPr>
              <a:t>правоприменения</a:t>
            </a:r>
            <a:r>
              <a:rPr lang="ru-RU" sz="1600" dirty="0" smtClean="0">
                <a:solidFill>
                  <a:schemeClr val="tx2">
                    <a:lumMod val="75000"/>
                  </a:schemeClr>
                </a:solidFill>
              </a:rPr>
              <a:t>.  </a:t>
            </a:r>
          </a:p>
          <a:p>
            <a:pPr marL="0" indent="417910" algn="just">
              <a:lnSpc>
                <a:spcPct val="150000"/>
              </a:lnSpc>
              <a:buFont typeface="Arial" pitchFamily="34" charset="0"/>
              <a:buNone/>
              <a:defRPr/>
            </a:pPr>
            <a:r>
              <a:rPr lang="ru-RU" sz="1600" dirty="0" smtClean="0">
                <a:solidFill>
                  <a:schemeClr val="tx2">
                    <a:lumMod val="75000"/>
                  </a:schemeClr>
                </a:solidFill>
              </a:rPr>
              <a:t>В налоговом дайджесте вы найдете информацию, которая по-настоящему заслуживает внимания.</a:t>
            </a:r>
          </a:p>
          <a:p>
            <a:pPr marL="0" indent="0">
              <a:buFont typeface="Arial" charset="0"/>
              <a:buNone/>
              <a:defRPr/>
            </a:pPr>
            <a:endParaRPr lang="ru-RU" dirty="0">
              <a:solidFill>
                <a:schemeClr val="accent1"/>
              </a:solidFill>
            </a:endParaRPr>
          </a:p>
        </p:txBody>
      </p:sp>
      <p:pic>
        <p:nvPicPr>
          <p:cNvPr id="40964" name="Рисунок 3"/>
          <p:cNvPicPr>
            <a:picLocks noChangeAspect="1"/>
          </p:cNvPicPr>
          <p:nvPr/>
        </p:nvPicPr>
        <p:blipFill>
          <a:blip r:embed="rId2" cstate="print"/>
          <a:srcRect/>
          <a:stretch>
            <a:fillRect/>
          </a:stretch>
        </p:blipFill>
        <p:spPr bwMode="auto">
          <a:xfrm>
            <a:off x="3779838" y="3435350"/>
            <a:ext cx="1350962" cy="15494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428597" y="521800"/>
            <a:ext cx="7429552" cy="4339648"/>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endParaRPr lang="ru-RU" sz="1500" dirty="0" smtClean="0"/>
          </a:p>
          <a:p>
            <a:endParaRPr lang="ru-RU" sz="1500" dirty="0" smtClean="0"/>
          </a:p>
          <a:p>
            <a:endParaRPr lang="ru-RU" dirty="0" smtClean="0"/>
          </a:p>
          <a:p>
            <a:r>
              <a:rPr lang="ru-RU" sz="1400" dirty="0" smtClean="0"/>
              <a:t>…</a:t>
            </a:r>
            <a:r>
              <a:rPr lang="ru-RU" sz="1400" dirty="0" smtClean="0">
                <a:latin typeface="Calibri" pitchFamily="34" charset="0"/>
              </a:rPr>
              <a:t>регулирование трудовых отношений, возникающих на территории иностранных государств, не регулируется </a:t>
            </a:r>
            <a:r>
              <a:rPr lang="ru-RU" sz="1400" dirty="0" smtClean="0">
                <a:latin typeface="Calibri" pitchFamily="34" charset="0"/>
                <a:hlinkClick r:id="rId2"/>
              </a:rPr>
              <a:t>Кодексом</a:t>
            </a:r>
            <a:r>
              <a:rPr lang="ru-RU" sz="1400" dirty="0" smtClean="0">
                <a:latin typeface="Calibri" pitchFamily="34" charset="0"/>
              </a:rPr>
              <a:t>.</a:t>
            </a:r>
          </a:p>
          <a:p>
            <a:r>
              <a:rPr lang="ru-RU" sz="1400" dirty="0" smtClean="0">
                <a:latin typeface="Calibri" pitchFamily="34" charset="0"/>
              </a:rPr>
              <a:t>В связи с тем что вышесказанное в полной мере относится и к </a:t>
            </a:r>
            <a:r>
              <a:rPr lang="ru-RU" sz="1400" dirty="0" smtClean="0">
                <a:latin typeface="Calibri" pitchFamily="34" charset="0"/>
                <a:hlinkClick r:id="rId3"/>
              </a:rPr>
              <a:t>главе 49.1</a:t>
            </a:r>
            <a:r>
              <a:rPr lang="ru-RU" sz="1400" dirty="0" smtClean="0">
                <a:latin typeface="Calibri" pitchFamily="34" charset="0"/>
              </a:rPr>
              <a:t> Кодекса об особенностях регулирования труда дистанционных работников, </a:t>
            </a:r>
            <a:r>
              <a:rPr lang="ru-RU" sz="1400" dirty="0" smtClean="0">
                <a:latin typeface="Calibri" pitchFamily="34" charset="0"/>
                <a:hlinkClick r:id="rId3"/>
              </a:rPr>
              <a:t>Кодекс</a:t>
            </a:r>
            <a:r>
              <a:rPr lang="ru-RU" sz="1400" dirty="0" smtClean="0">
                <a:latin typeface="Calibri" pitchFamily="34" charset="0"/>
              </a:rPr>
              <a:t> не предусматривает возможности заключения трудового договора о дистанционной работе с работником, постоянно проживающим на территории другого государства.</a:t>
            </a:r>
          </a:p>
          <a:p>
            <a:r>
              <a:rPr lang="ru-RU" sz="1400" dirty="0" smtClean="0">
                <a:latin typeface="Calibri" pitchFamily="34" charset="0"/>
              </a:rPr>
              <a:t>Поскольку в ситуации, изложенной в обращении, речь идет об осуществлении работниками трудовой деятельности на территории другого государства, нормы </a:t>
            </a:r>
            <a:r>
              <a:rPr lang="ru-RU" sz="1400" dirty="0" smtClean="0">
                <a:latin typeface="Calibri" pitchFamily="34" charset="0"/>
                <a:hlinkClick r:id="rId3"/>
              </a:rPr>
              <a:t>Кодекса</a:t>
            </a:r>
            <a:r>
              <a:rPr lang="ru-RU" sz="1400" dirty="0" smtClean="0">
                <a:latin typeface="Calibri" pitchFamily="34" charset="0"/>
              </a:rPr>
              <a:t>, устанавливающие особенности регулирования труда дистанционных работников, на таких работников не распространяются.</a:t>
            </a:r>
          </a:p>
          <a:p>
            <a:r>
              <a:rPr lang="ru-RU" sz="1400" dirty="0" smtClean="0">
                <a:latin typeface="Calibri" pitchFamily="34" charset="0"/>
              </a:rPr>
              <a:t>Кроме того, правила, установленные трудовым законодательством, распространяются на иностранных граждан, осуществляющих трудовую деятельность только на территории Российской Федерации.</a:t>
            </a:r>
          </a:p>
          <a:p>
            <a:r>
              <a:rPr lang="ru-RU" sz="1600" dirty="0" smtClean="0">
                <a:latin typeface="Calibri" pitchFamily="34" charset="0"/>
              </a:rPr>
              <a:t> </a:t>
            </a:r>
          </a:p>
          <a:p>
            <a:pPr indent="342892" defTabSz="914378" eaLnBrk="0" hangingPunct="0"/>
            <a:endParaRPr lang="ru-RU" sz="1600" dirty="0">
              <a:latin typeface="Calibri" pitchFamily="34" charset="0"/>
              <a:cs typeface="Arial" pitchFamily="34" charset="0"/>
            </a:endParaRPr>
          </a:p>
          <a:p>
            <a:pPr indent="342892" defTabSz="914378" eaLnBrk="0" hangingPunct="0"/>
            <a:endParaRPr lang="ru-RU" sz="1400" dirty="0">
              <a:latin typeface="Arial" pitchFamily="34" charset="0"/>
              <a:cs typeface="Arial" pitchFamily="34" charset="0"/>
            </a:endParaRPr>
          </a:p>
        </p:txBody>
      </p:sp>
      <p:sp>
        <p:nvSpPr>
          <p:cNvPr id="5" name="Прямоугольник 4"/>
          <p:cNvSpPr/>
          <p:nvPr/>
        </p:nvSpPr>
        <p:spPr>
          <a:xfrm>
            <a:off x="2411760" y="339502"/>
            <a:ext cx="4225640" cy="400108"/>
          </a:xfrm>
          <a:prstGeom prst="rect">
            <a:avLst/>
          </a:prstGeom>
        </p:spPr>
        <p:txBody>
          <a:bodyPr wrap="none" lIns="91438" tIns="45719" rIns="91438" bIns="45719">
            <a:spAutoFit/>
          </a:bodyPr>
          <a:lstStyle/>
          <a:p>
            <a:pPr algn="ctr"/>
            <a:r>
              <a:rPr lang="ru-RU" sz="2000" b="1" dirty="0">
                <a:solidFill>
                  <a:schemeClr val="tx2">
                    <a:lumMod val="75000"/>
                  </a:schemeClr>
                </a:solidFill>
                <a:latin typeface="Calibri" pitchFamily="34" charset="0"/>
              </a:rPr>
              <a:t>Если работник трудится за границей</a:t>
            </a:r>
          </a:p>
        </p:txBody>
      </p:sp>
      <p:sp>
        <p:nvSpPr>
          <p:cNvPr id="7" name="Прямоугольник 6"/>
          <p:cNvSpPr/>
          <p:nvPr/>
        </p:nvSpPr>
        <p:spPr>
          <a:xfrm>
            <a:off x="611560" y="843558"/>
            <a:ext cx="5882508" cy="346249"/>
          </a:xfrm>
          <a:prstGeom prst="rect">
            <a:avLst/>
          </a:prstGeom>
        </p:spPr>
        <p:txBody>
          <a:bodyPr wrap="none" lIns="68580" tIns="34290" rIns="68580" bIns="34290">
            <a:spAutoFit/>
          </a:bodyPr>
          <a:lstStyle/>
          <a:p>
            <a:r>
              <a:rPr lang="ru-RU" b="1" dirty="0" smtClean="0">
                <a:solidFill>
                  <a:schemeClr val="tx2">
                    <a:lumMod val="75000"/>
                  </a:schemeClr>
                </a:solidFill>
                <a:latin typeface="Calibri" pitchFamily="34" charset="0"/>
              </a:rPr>
              <a:t>Письмо Минтруда России от 15.02.2022 N 14-4/10/В-1848</a:t>
            </a:r>
          </a:p>
        </p:txBody>
      </p:sp>
    </p:spTree>
    <p:extLst>
      <p:ext uri="{BB962C8B-B14F-4D97-AF65-F5344CB8AC3E}">
        <p14:creationId xmlns="" xmlns:p14="http://schemas.microsoft.com/office/powerpoint/2010/main" val="6573578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12A1E4A6-7EB5-43F2-AECE-2CE164D79456}"/>
              </a:ext>
            </a:extLst>
          </p:cNvPr>
          <p:cNvSpPr txBox="1">
            <a:spLocks/>
          </p:cNvSpPr>
          <p:nvPr/>
        </p:nvSpPr>
        <p:spPr>
          <a:xfrm>
            <a:off x="1187624" y="627534"/>
            <a:ext cx="6984776" cy="508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a:ln>
                  <a:noFill/>
                </a:ln>
                <a:solidFill>
                  <a:schemeClr val="bg1"/>
                </a:solidFill>
                <a:effectLst/>
                <a:uLnTx/>
                <a:uFillTx/>
                <a:latin typeface="Calibri" pitchFamily="34" charset="0"/>
                <a:ea typeface="+mj-ea"/>
                <a:cs typeface="Arial" pitchFamily="34" charset="0"/>
              </a:rPr>
              <a:t>БЛАГОДАРИМ ЗА ВНИМАНИЕ!</a:t>
            </a:r>
          </a:p>
        </p:txBody>
      </p:sp>
      <p:sp>
        <p:nvSpPr>
          <p:cNvPr id="5" name="Объект 4">
            <a:extLst>
              <a:ext uri="{FF2B5EF4-FFF2-40B4-BE49-F238E27FC236}">
                <a16:creationId xmlns="" xmlns:a16="http://schemas.microsoft.com/office/drawing/2014/main" id="{4E5203F6-9308-471D-930E-01AB4FE482F3}"/>
              </a:ext>
            </a:extLst>
          </p:cNvPr>
          <p:cNvSpPr txBox="1">
            <a:spLocks/>
          </p:cNvSpPr>
          <p:nvPr/>
        </p:nvSpPr>
        <p:spPr>
          <a:xfrm>
            <a:off x="539552" y="1923678"/>
            <a:ext cx="8136904" cy="3024336"/>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
                <a:srgbClr val="C3260C"/>
              </a:buClr>
              <a:buSzPct val="130000"/>
              <a:buFont typeface="Georgia" pitchFamily="18" charset="0"/>
              <a:buNone/>
              <a:tabLst/>
              <a:defRPr/>
            </a:pPr>
            <a:r>
              <a:rPr kumimoji="0" lang="ru-RU" sz="2000" b="0"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Центр подготовки налоговых консультантов  </a:t>
            </a:r>
          </a:p>
          <a:p>
            <a:pPr marL="342900" marR="0" lvl="0" indent="-342900" algn="ctr" defTabSz="914400" rtl="0" eaLnBrk="1" fontAlgn="auto" latinLnBrk="0" hangingPunct="1">
              <a:lnSpc>
                <a:spcPct val="100000"/>
              </a:lnSpc>
              <a:spcBef>
                <a:spcPct val="20000"/>
              </a:spcBef>
              <a:spcAft>
                <a:spcPts val="0"/>
              </a:spcAft>
              <a:buClr>
                <a:srgbClr val="C3260C"/>
              </a:buClr>
              <a:buSzPct val="130000"/>
              <a:buFont typeface="Georgia" pitchFamily="18"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оказывает:</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Образовательные услуги</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Консультационные услуги</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Сопровождение налоговых проверок</a:t>
            </a:r>
          </a:p>
          <a:p>
            <a:pPr marL="342900" marR="0" lvl="0" indent="-342900" algn="ctr" defTabSz="914400" rtl="0" eaLnBrk="1" fontAlgn="auto" latinLnBrk="0" hangingPunct="1">
              <a:lnSpc>
                <a:spcPct val="100000"/>
              </a:lnSpc>
              <a:spcBef>
                <a:spcPct val="20000"/>
              </a:spcBef>
              <a:spcAft>
                <a:spcPts val="325"/>
              </a:spcAft>
              <a:buClr>
                <a:srgbClr val="C3260C"/>
              </a:buClr>
              <a:buSzPct val="130000"/>
              <a:buFont typeface="Arial" pitchFamily="34" charset="0"/>
              <a:buChar char="•"/>
              <a:tabLst/>
              <a:defRPr/>
            </a:pPr>
            <a:endPar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endParaRP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(495) 925-03-87 </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nalog</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cpnk</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ru</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http</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cpnk</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ru</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79712" y="555526"/>
            <a:ext cx="4225640" cy="400108"/>
          </a:xfrm>
          <a:prstGeom prst="rect">
            <a:avLst/>
          </a:prstGeom>
        </p:spPr>
        <p:txBody>
          <a:bodyPr wrap="none" lIns="91438" tIns="45719" rIns="91438" bIns="45719">
            <a:spAutoFit/>
          </a:bodyPr>
          <a:lstStyle/>
          <a:p>
            <a:r>
              <a:rPr lang="ru-RU" sz="2000" b="1" dirty="0">
                <a:solidFill>
                  <a:schemeClr val="tx2">
                    <a:lumMod val="75000"/>
                  </a:schemeClr>
                </a:solidFill>
                <a:latin typeface="Calibri" pitchFamily="34" charset="0"/>
              </a:rPr>
              <a:t>Если работник трудится за границей</a:t>
            </a:r>
          </a:p>
        </p:txBody>
      </p:sp>
      <p:sp>
        <p:nvSpPr>
          <p:cNvPr id="5121" name="Rectangle 1"/>
          <p:cNvSpPr>
            <a:spLocks noChangeArrowheads="1"/>
          </p:cNvSpPr>
          <p:nvPr/>
        </p:nvSpPr>
        <p:spPr bwMode="auto">
          <a:xfrm>
            <a:off x="503564" y="2083752"/>
            <a:ext cx="8172891" cy="114646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ru-RU" sz="1400" dirty="0" smtClean="0">
                <a:solidFill>
                  <a:schemeClr val="tx2">
                    <a:lumMod val="75000"/>
                  </a:schemeClr>
                </a:solidFill>
                <a:latin typeface="Calibri" pitchFamily="34" charset="0"/>
                <a:ea typeface="Calibri" pitchFamily="34" charset="0"/>
                <a:cs typeface="Calibri" pitchFamily="34" charset="0"/>
              </a:rPr>
              <a:t>…в отношении указанных доходов работника российской организации данная организация не признается налоговым агентом. На такую организацию не могут быть возложены обязанности, предусмотренные для налоговых агентов </a:t>
            </a:r>
            <a:r>
              <a:rPr lang="ru-RU" sz="1400" dirty="0" smtClean="0">
                <a:solidFill>
                  <a:schemeClr val="tx2">
                    <a:lumMod val="75000"/>
                  </a:schemeClr>
                </a:solidFill>
                <a:latin typeface="Calibri" pitchFamily="34" charset="0"/>
                <a:ea typeface="Calibri" pitchFamily="34" charset="0"/>
                <a:cs typeface="Calibri" pitchFamily="34" charset="0"/>
                <a:hlinkClick r:id="rId2"/>
              </a:rPr>
              <a:t>статьями 226</a:t>
            </a:r>
            <a:r>
              <a:rPr lang="ru-RU" sz="1400" dirty="0" smtClean="0">
                <a:solidFill>
                  <a:schemeClr val="tx2">
                    <a:lumMod val="75000"/>
                  </a:schemeClr>
                </a:solidFill>
                <a:latin typeface="Calibri" pitchFamily="34" charset="0"/>
                <a:ea typeface="Calibri" pitchFamily="34" charset="0"/>
                <a:cs typeface="Calibri" pitchFamily="34" charset="0"/>
              </a:rPr>
              <a:t> и </a:t>
            </a:r>
            <a:r>
              <a:rPr lang="ru-RU" sz="1400" dirty="0" smtClean="0">
                <a:solidFill>
                  <a:schemeClr val="tx2">
                    <a:lumMod val="75000"/>
                  </a:schemeClr>
                </a:solidFill>
                <a:latin typeface="Calibri" pitchFamily="34" charset="0"/>
                <a:ea typeface="Calibri" pitchFamily="34" charset="0"/>
                <a:cs typeface="Calibri" pitchFamily="34" charset="0"/>
                <a:hlinkClick r:id="rId3"/>
              </a:rPr>
              <a:t>230</a:t>
            </a:r>
            <a:r>
              <a:rPr lang="ru-RU" sz="1400" dirty="0" smtClean="0">
                <a:solidFill>
                  <a:schemeClr val="tx2">
                    <a:lumMod val="75000"/>
                  </a:schemeClr>
                </a:solidFill>
                <a:latin typeface="Calibri" pitchFamily="34" charset="0"/>
                <a:ea typeface="Calibri" pitchFamily="34" charset="0"/>
                <a:cs typeface="Calibri" pitchFamily="34" charset="0"/>
              </a:rPr>
              <a:t> Кодекса. Соответственно, указанные доходы от источников за пределами Российской Федерации не подлежат отражению в расчете сумм налога на доходы физических лиц, исчисленных и удержанных налоговым агентом </a:t>
            </a:r>
            <a:r>
              <a:rPr lang="ru-RU" sz="1400" dirty="0" smtClean="0">
                <a:solidFill>
                  <a:schemeClr val="tx2">
                    <a:lumMod val="75000"/>
                  </a:schemeClr>
                </a:solidFill>
                <a:latin typeface="Calibri" pitchFamily="34" charset="0"/>
                <a:ea typeface="Calibri" pitchFamily="34" charset="0"/>
                <a:cs typeface="Calibri" pitchFamily="34" charset="0"/>
                <a:hlinkClick r:id="rId4"/>
              </a:rPr>
              <a:t>(форма 6-НДФЛ)</a:t>
            </a:r>
            <a:r>
              <a:rPr lang="ru-RU" sz="1400" dirty="0" smtClean="0">
                <a:solidFill>
                  <a:schemeClr val="tx2">
                    <a:lumMod val="75000"/>
                  </a:schemeClr>
                </a:solidFill>
                <a:latin typeface="Calibri" pitchFamily="34" charset="0"/>
                <a:ea typeface="Calibri" pitchFamily="34" charset="0"/>
                <a:cs typeface="Calibri" pitchFamily="34" charset="0"/>
              </a:rPr>
              <a:t>.</a:t>
            </a:r>
          </a:p>
        </p:txBody>
      </p:sp>
      <p:sp>
        <p:nvSpPr>
          <p:cNvPr id="7" name="Прямоугольник 6"/>
          <p:cNvSpPr/>
          <p:nvPr/>
        </p:nvSpPr>
        <p:spPr>
          <a:xfrm>
            <a:off x="516388" y="1197575"/>
            <a:ext cx="5294142" cy="346249"/>
          </a:xfrm>
          <a:prstGeom prst="rect">
            <a:avLst/>
          </a:prstGeom>
        </p:spPr>
        <p:txBody>
          <a:bodyPr wrap="none" lIns="68580" tIns="34290" rIns="68580" bIns="34290">
            <a:spAutoFit/>
          </a:bodyPr>
          <a:lstStyle/>
          <a:p>
            <a:r>
              <a:rPr lang="ru-RU" b="1" dirty="0" smtClean="0">
                <a:solidFill>
                  <a:schemeClr val="tx2">
                    <a:lumMod val="75000"/>
                  </a:schemeClr>
                </a:solidFill>
                <a:latin typeface="Calibri" pitchFamily="34" charset="0"/>
              </a:rPr>
              <a:t>Письмо ФНС России от 15.07.2021 N БС-4-11/9947@</a:t>
            </a:r>
          </a:p>
        </p:txBody>
      </p:sp>
    </p:spTree>
    <p:extLst>
      <p:ext uri="{BB962C8B-B14F-4D97-AF65-F5344CB8AC3E}">
        <p14:creationId xmlns="" xmlns:p14="http://schemas.microsoft.com/office/powerpoint/2010/main" val="657357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A3F65CE2-5959-4791-ACDB-3D8F61C1AE9A}"/>
              </a:ext>
            </a:extLst>
          </p:cNvPr>
          <p:cNvSpPr/>
          <p:nvPr/>
        </p:nvSpPr>
        <p:spPr>
          <a:xfrm>
            <a:off x="1763688" y="915566"/>
            <a:ext cx="5510291" cy="3385542"/>
          </a:xfrm>
          <a:prstGeom prst="rect">
            <a:avLst/>
          </a:prstGeom>
        </p:spPr>
        <p:txBody>
          <a:bodyPr wrap="none">
            <a:spAutoFit/>
          </a:bodyPr>
          <a:lstStyle/>
          <a:p>
            <a:pPr algn="ctr"/>
            <a:r>
              <a:rPr lang="ru-RU" sz="2800" b="1" dirty="0">
                <a:solidFill>
                  <a:schemeClr val="accent5">
                    <a:lumMod val="50000"/>
                  </a:schemeClr>
                </a:solidFill>
                <a:latin typeface="Calibri" panose="020F0502020204030204" pitchFamily="34" charset="0"/>
                <a:cs typeface="Calibri" panose="020F0502020204030204" pitchFamily="34" charset="0"/>
              </a:rPr>
              <a:t>Налоговый период (ст. 216 НК РФ)</a:t>
            </a:r>
          </a:p>
          <a:p>
            <a:pPr algn="ctr"/>
            <a:endParaRPr lang="ru-RU" sz="2800" dirty="0">
              <a:solidFill>
                <a:schemeClr val="accent5">
                  <a:lumMod val="50000"/>
                </a:schemeClr>
              </a:solidFill>
              <a:latin typeface="Calibri" panose="020F0502020204030204" pitchFamily="34" charset="0"/>
              <a:cs typeface="Calibri" panose="020F0502020204030204" pitchFamily="34" charset="0"/>
            </a:endParaRPr>
          </a:p>
          <a:p>
            <a:pPr algn="ctr"/>
            <a:r>
              <a:rPr lang="ru-RU" altLang="ru-RU" sz="2800" dirty="0">
                <a:solidFill>
                  <a:schemeClr val="accent5">
                    <a:lumMod val="50000"/>
                  </a:schemeClr>
                </a:solidFill>
                <a:latin typeface="Calibri" panose="020F0502020204030204" pitchFamily="34" charset="0"/>
                <a:cs typeface="Calibri" panose="020F0502020204030204" pitchFamily="34" charset="0"/>
              </a:rPr>
              <a:t>Календарный год</a:t>
            </a:r>
          </a:p>
          <a:p>
            <a:pPr algn="ctr"/>
            <a:endParaRPr lang="ru-RU" altLang="ru-RU" sz="2800" dirty="0">
              <a:solidFill>
                <a:schemeClr val="accent5">
                  <a:lumMod val="50000"/>
                </a:schemeClr>
              </a:solidFill>
              <a:latin typeface="Calibri" panose="020F0502020204030204" pitchFamily="34" charset="0"/>
              <a:cs typeface="Calibri" panose="020F0502020204030204" pitchFamily="34" charset="0"/>
            </a:endParaRPr>
          </a:p>
          <a:p>
            <a:pPr algn="ctr"/>
            <a:r>
              <a:rPr lang="ru-RU" sz="2800" b="1" dirty="0">
                <a:solidFill>
                  <a:schemeClr val="accent5">
                    <a:lumMod val="50000"/>
                  </a:schemeClr>
                </a:solidFill>
                <a:latin typeface="Calibri" panose="020F0502020204030204" pitchFamily="34" charset="0"/>
                <a:cs typeface="Calibri" panose="020F0502020204030204" pitchFamily="34" charset="0"/>
              </a:rPr>
              <a:t>Налоговый ставки (ст.224 НК РФ)</a:t>
            </a:r>
          </a:p>
          <a:p>
            <a:pPr algn="ctr"/>
            <a:endParaRPr lang="ru-RU" sz="2800" dirty="0">
              <a:solidFill>
                <a:schemeClr val="accent5">
                  <a:lumMod val="50000"/>
                </a:schemeClr>
              </a:solidFill>
              <a:latin typeface="Calibri" panose="020F0502020204030204" pitchFamily="34" charset="0"/>
              <a:cs typeface="Calibri" panose="020F0502020204030204" pitchFamily="34" charset="0"/>
            </a:endParaRPr>
          </a:p>
          <a:p>
            <a:pPr algn="ctr"/>
            <a:r>
              <a:rPr lang="ru-RU" altLang="ru-RU" sz="2800" dirty="0">
                <a:solidFill>
                  <a:schemeClr val="accent5">
                    <a:lumMod val="50000"/>
                  </a:schemeClr>
                </a:solidFill>
                <a:latin typeface="Calibri" panose="020F0502020204030204" pitchFamily="34" charset="0"/>
                <a:cs typeface="Calibri" panose="020F0502020204030204" pitchFamily="34" charset="0"/>
              </a:rPr>
              <a:t>13%,  15%,  30%,  35%,  9%</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2050059" y="34785"/>
            <a:ext cx="5043881" cy="400110"/>
          </a:xfrm>
          <a:prstGeom prst="rect">
            <a:avLst/>
          </a:prstGeom>
          <a:noFill/>
          <a:ln w="9525">
            <a:noFill/>
            <a:miter lim="800000"/>
            <a:headEnd/>
            <a:tailEnd/>
          </a:ln>
        </p:spPr>
        <p:txBody>
          <a:bodyPr wrap="none" anchor="ctr">
            <a:spAutoFit/>
          </a:bodyPr>
          <a:lstStyle/>
          <a:p>
            <a:pPr eaLnBrk="1" hangingPunct="1"/>
            <a:r>
              <a:rPr lang="ru-RU" altLang="ru-RU" sz="2000" b="1" dirty="0">
                <a:solidFill>
                  <a:schemeClr val="accent5">
                    <a:lumMod val="50000"/>
                  </a:schemeClr>
                </a:solidFill>
                <a:latin typeface="Calibri" panose="020F0502020204030204" pitchFamily="34" charset="0"/>
                <a:ea typeface="Cambria" panose="02040503050406030204" pitchFamily="18" charset="0"/>
                <a:cs typeface="Calibri" panose="020F0502020204030204" pitchFamily="34" charset="0"/>
              </a:rPr>
              <a:t>Федеральный закон от 23.11.2020 N 372-ФЗ</a:t>
            </a:r>
          </a:p>
        </p:txBody>
      </p:sp>
      <p:sp>
        <p:nvSpPr>
          <p:cNvPr id="2" name="Прямоугольник 1">
            <a:extLst>
              <a:ext uri="{FF2B5EF4-FFF2-40B4-BE49-F238E27FC236}">
                <a16:creationId xmlns="" xmlns:a16="http://schemas.microsoft.com/office/drawing/2014/main" id="{1570842C-696A-40FE-96EC-E74524989ADA}"/>
              </a:ext>
            </a:extLst>
          </p:cNvPr>
          <p:cNvSpPr/>
          <p:nvPr/>
        </p:nvSpPr>
        <p:spPr>
          <a:xfrm>
            <a:off x="395536" y="1203598"/>
            <a:ext cx="1739835" cy="710451"/>
          </a:xfrm>
          <a:prstGeom prst="rect">
            <a:avLst/>
          </a:prstGeom>
        </p:spPr>
        <p:txBody>
          <a:bodyPr wrap="none">
            <a:spAutoFit/>
          </a:bodyPr>
          <a:lstStyle/>
          <a:p>
            <a:pPr algn="ctr" eaLnBrk="1" hangingPunct="1">
              <a:spcAft>
                <a:spcPts val="450"/>
              </a:spcAft>
            </a:pPr>
            <a:r>
              <a:rPr lang="ru-RU" altLang="ru-RU" b="1" dirty="0">
                <a:solidFill>
                  <a:schemeClr val="accent5">
                    <a:lumMod val="50000"/>
                  </a:schemeClr>
                </a:solidFill>
                <a:latin typeface="Calibri" panose="020F0502020204030204" pitchFamily="34" charset="0"/>
                <a:ea typeface="Cambria" panose="02040503050406030204" pitchFamily="18" charset="0"/>
                <a:cs typeface="Calibri" panose="020F0502020204030204" pitchFamily="34" charset="0"/>
              </a:rPr>
              <a:t>Прогрессивная </a:t>
            </a:r>
          </a:p>
          <a:p>
            <a:pPr algn="ctr" eaLnBrk="1" hangingPunct="1">
              <a:spcAft>
                <a:spcPts val="450"/>
              </a:spcAft>
            </a:pPr>
            <a:r>
              <a:rPr lang="ru-RU" altLang="ru-RU" b="1" dirty="0">
                <a:solidFill>
                  <a:schemeClr val="accent5">
                    <a:lumMod val="50000"/>
                  </a:schemeClr>
                </a:solidFill>
                <a:latin typeface="Calibri" panose="020F0502020204030204" pitchFamily="34" charset="0"/>
                <a:ea typeface="Cambria" panose="02040503050406030204" pitchFamily="18" charset="0"/>
                <a:cs typeface="Calibri" panose="020F0502020204030204" pitchFamily="34" charset="0"/>
              </a:rPr>
              <a:t>шкала НДФЛ</a:t>
            </a:r>
          </a:p>
        </p:txBody>
      </p:sp>
      <p:pic>
        <p:nvPicPr>
          <p:cNvPr id="5" name="Picture 2">
            <a:extLst>
              <a:ext uri="{FF2B5EF4-FFF2-40B4-BE49-F238E27FC236}">
                <a16:creationId xmlns="" xmlns:a16="http://schemas.microsoft.com/office/drawing/2014/main" id="{48902601-99E3-499B-AF3B-F30C15CD0955}"/>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434895"/>
            <a:ext cx="5313437" cy="4490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1783</TotalTime>
  <Words>3733</Words>
  <Application>Microsoft Office PowerPoint</Application>
  <PresentationFormat>Экран (16:9)</PresentationFormat>
  <Paragraphs>324</Paragraphs>
  <Slides>60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Учет доходов при реорганизации для определения ставки НДФЛ</vt:lpstr>
      <vt:lpstr>Налоговая база  (общие вопросы ст. 210 НК РФ)</vt:lpstr>
      <vt:lpstr>Слайд 16</vt:lpstr>
      <vt:lpstr>Сроки уплаты НДФЛ с 2023 года </vt:lpstr>
      <vt:lpstr>Сроки уплаты НДФЛ с 2023 года </vt:lpstr>
      <vt:lpstr>Слайд 19</vt:lpstr>
      <vt:lpstr>Слайд 20</vt:lpstr>
      <vt:lpstr>Слайд 21</vt:lpstr>
      <vt:lpstr>Сроки представления отчетности НДФЛ  с 2023 года </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Не признаются налоговыми агентами организации выплачивающие доход физическим лицам</vt:lpstr>
      <vt:lpstr>Письмо ФНС России от 17.01.2020 N БС-4-11/561@ </vt:lpstr>
      <vt:lpstr>Не признаются налоговыми агентами организации выплачивающие доход физическим лицам</vt:lpstr>
      <vt:lpstr>Слайд 45</vt:lpstr>
      <vt:lpstr>Слайд 46</vt:lpstr>
      <vt:lpstr>Слайд 47</vt:lpstr>
      <vt:lpstr>Изменения в определении даты фактического получения дохода</vt:lpstr>
      <vt:lpstr>Заработная плата за декабрь в январе</vt:lpstr>
      <vt:lpstr>Заработная плата за декабрь в январе</vt:lpstr>
      <vt:lpstr>Заработная плата за декабрь в январе</vt:lpstr>
      <vt:lpstr>Заработная плата за декабрь в январе</vt:lpstr>
      <vt:lpstr>Стандартные вычеты</vt:lpstr>
      <vt:lpstr>Как отразить декабрьскую заработную плату в отчетности</vt:lpstr>
      <vt:lpstr>НДФЛ  от операций с ценными бумагами за 2022 год удержан в  январе 2023 года</vt:lpstr>
      <vt:lpstr>Слайд 56</vt:lpstr>
      <vt:lpstr>Слайд 57</vt:lpstr>
      <vt:lpstr>Какие документы понадобятся для зачета  или возврата НДФЛ</vt:lpstr>
      <vt:lpstr> Подписывайтесь на новостной телеграмм-канал  Федеральной Палаты налоговых консультантов  </vt:lpstr>
      <vt:lpstr>Слайд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kekus</dc:creator>
  <cp:lastModifiedBy>kolmakova</cp:lastModifiedBy>
  <cp:revision>472</cp:revision>
  <cp:lastPrinted>2021-11-02T18:56:30Z</cp:lastPrinted>
  <dcterms:created xsi:type="dcterms:W3CDTF">2017-09-21T06:11:21Z</dcterms:created>
  <dcterms:modified xsi:type="dcterms:W3CDTF">2023-03-17T11:46:05Z</dcterms:modified>
</cp:coreProperties>
</file>