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739" r:id="rId8"/>
    <p:sldMasterId id="2147483752" r:id="rId9"/>
    <p:sldMasterId id="2147483765" r:id="rId10"/>
    <p:sldMasterId id="2147483778" r:id="rId11"/>
    <p:sldMasterId id="2147483791" r:id="rId12"/>
    <p:sldMasterId id="2147483804" r:id="rId13"/>
    <p:sldMasterId id="2147483817" r:id="rId14"/>
  </p:sldMasterIdLst>
  <p:sldIdLst>
    <p:sldId id="256" r:id="rId15"/>
    <p:sldId id="257" r:id="rId16"/>
    <p:sldId id="258" r:id="rId17"/>
    <p:sldId id="259" r:id="rId18"/>
    <p:sldId id="260" r:id="rId19"/>
    <p:sldId id="261" r:id="rId20"/>
    <p:sldId id="262" r:id="rId21"/>
    <p:sldId id="263" r:id="rId22"/>
    <p:sldId id="264"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Lst>
  <p:sldSz cx="12192000" cy="68580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61" y="-2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8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8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8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8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87"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8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8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9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39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9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9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9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9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9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9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9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99"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01"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402"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0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0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0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407"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09"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410"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411"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412"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413"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414"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27"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2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3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3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3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3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34"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3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3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3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43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3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4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4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4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4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4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4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4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4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44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5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5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5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5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45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5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45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45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45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46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46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7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7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8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8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8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8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48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8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9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9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49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9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49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0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501"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0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506"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508"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21"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2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2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2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8"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3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5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1"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3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3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3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3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4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4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4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54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4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4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4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4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54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4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5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55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55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55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55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55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6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68"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7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7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7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5"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7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7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57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8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8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8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8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8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8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8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8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8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59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9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9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59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59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59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9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9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59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59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60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60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60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1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15"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1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5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5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1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6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2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2"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2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62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2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6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63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3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3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63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3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63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3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3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4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64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64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4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4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64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64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64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64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64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6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4"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6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7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7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7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7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7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7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7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8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8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8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8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8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8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98"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0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0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0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5"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0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0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0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1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1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1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1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1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1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12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2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12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2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12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12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13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13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13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5"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4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2"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5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5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5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6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16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7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17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7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17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17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17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2"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9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9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9"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0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20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20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0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0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1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21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2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22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22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22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39"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4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4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24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6"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4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4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25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5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25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5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5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5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1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1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6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26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6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6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6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26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6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6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26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27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27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27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27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8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86"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87"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8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9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29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9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93"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9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9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9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29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9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0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0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0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30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1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1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1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1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1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1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1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1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1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2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2"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3"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34"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3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3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3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3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0"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4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ru-RU" sz="3200" b="0" strike="noStrike" spc="-1">
              <a:latin typeface="Arial"/>
            </a:endParaRPr>
          </a:p>
        </p:txBody>
      </p:sp>
      <p:sp>
        <p:nvSpPr>
          <p:cNvPr id="34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4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ru-RU" sz="3200" b="0" strike="noStrike" spc="-1">
              <a:latin typeface="Arial"/>
            </a:endParaRPr>
          </a:p>
        </p:txBody>
      </p:sp>
      <p:sp>
        <p:nvSpPr>
          <p:cNvPr id="35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6"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5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ru-RU" sz="3200" b="0" strike="noStrike" spc="-1">
              <a:latin typeface="Arial"/>
            </a:endParaRPr>
          </a:p>
        </p:txBody>
      </p:sp>
      <p:sp>
        <p:nvSpPr>
          <p:cNvPr id="35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ru-RU" sz="3200" b="0" strike="noStrike" spc="-1">
              <a:latin typeface="Arial"/>
            </a:endParaRPr>
          </a:p>
        </p:txBody>
      </p:sp>
      <p:sp>
        <p:nvSpPr>
          <p:cNvPr id="36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6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ru-RU" sz="3200" b="0" strike="noStrike" spc="-1">
              <a:latin typeface="Arial"/>
            </a:endParaRPr>
          </a:p>
        </p:txBody>
      </p:sp>
      <p:sp>
        <p:nvSpPr>
          <p:cNvPr id="36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ru-RU" sz="3200" b="0" strike="noStrike" spc="-1">
              <a:latin typeface="Arial"/>
            </a:endParaRPr>
          </a:p>
        </p:txBody>
      </p:sp>
      <p:sp>
        <p:nvSpPr>
          <p:cNvPr id="36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79"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80"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1" name="PlaceHolder 1"/>
          <p:cNvSpPr>
            <a:spLocks noGrp="1"/>
          </p:cNvSpPr>
          <p:nvPr>
            <p:ph type="title"/>
          </p:nvPr>
        </p:nvSpPr>
        <p:spPr>
          <a:xfrm>
            <a:off x="609480" y="221040"/>
            <a:ext cx="10972440" cy="1250280"/>
          </a:xfrm>
          <a:prstGeom prst="rect">
            <a:avLst/>
          </a:prstGeom>
        </p:spPr>
        <p:txBody>
          <a:bodyPr lIns="0" tIns="0" rIns="0" bIns="0" anchor="ctr">
            <a:spAutoFit/>
          </a:bodyPr>
          <a:lstStyle/>
          <a:p>
            <a:pPr algn="ctr"/>
            <a:endParaRPr lang="ru-RU" sz="4400" b="0" strike="noStrike" spc="-1">
              <a:latin typeface="Arial"/>
            </a:endParaRPr>
          </a:p>
        </p:txBody>
      </p:sp>
      <p:sp>
        <p:nvSpPr>
          <p:cNvPr id="382"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1.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image" Target="../media/image1.pn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4.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Рисунок 6"/>
          <p:cNvPicPr/>
          <p:nvPr/>
        </p:nvPicPr>
        <p:blipFill>
          <a:blip r:embed="rId14" cstate="print"/>
          <a:stretch/>
        </p:blipFill>
        <p:spPr>
          <a:xfrm>
            <a:off x="-1194120" y="367560"/>
            <a:ext cx="757080" cy="757080"/>
          </a:xfrm>
          <a:prstGeom prst="rect">
            <a:avLst/>
          </a:prstGeom>
          <a:ln>
            <a:noFill/>
          </a:ln>
        </p:spPr>
      </p:pic>
      <p:sp>
        <p:nvSpPr>
          <p:cNvPr id="4" name="PlaceHolder 1"/>
          <p:cNvSpPr>
            <a:spLocks noGrp="1"/>
          </p:cNvSpPr>
          <p:nvPr>
            <p:ph type="title"/>
          </p:nvPr>
        </p:nvSpPr>
        <p:spPr>
          <a:xfrm>
            <a:off x="838080" y="454680"/>
            <a:ext cx="10514880" cy="1145160"/>
          </a:xfrm>
          <a:prstGeom prst="rect">
            <a:avLst/>
          </a:prstGeom>
        </p:spPr>
        <p:txBody>
          <a:bodyPr lIns="0" tIns="0" rIns="0" bIns="0" anchor="ctr">
            <a:spAutoFit/>
          </a:bodyPr>
          <a:lstStyle/>
          <a:p>
            <a:r>
              <a:rPr lang="ru-RU" sz="1800" b="0" strike="noStrike" spc="-1">
                <a:latin typeface="Arial"/>
              </a:rPr>
              <a:t>Для правки текста заглавия щёлкните мышью</a:t>
            </a:r>
          </a:p>
        </p:txBody>
      </p:sp>
      <p:sp>
        <p:nvSpPr>
          <p:cNvPr id="2"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15" name="Рисунок 6"/>
          <p:cNvPicPr/>
          <p:nvPr/>
        </p:nvPicPr>
        <p:blipFill>
          <a:blip r:embed="rId14" cstate="print"/>
          <a:stretch/>
        </p:blipFill>
        <p:spPr>
          <a:xfrm>
            <a:off x="-1194120" y="367560"/>
            <a:ext cx="757080" cy="757080"/>
          </a:xfrm>
          <a:prstGeom prst="rect">
            <a:avLst/>
          </a:prstGeom>
          <a:ln>
            <a:noFill/>
          </a:ln>
        </p:spPr>
      </p:pic>
      <p:sp>
        <p:nvSpPr>
          <p:cNvPr id="416"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17"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418" name="Group 3"/>
          <p:cNvGrpSpPr/>
          <p:nvPr/>
        </p:nvGrpSpPr>
        <p:grpSpPr>
          <a:xfrm>
            <a:off x="0" y="49680"/>
            <a:ext cx="2844000" cy="273960"/>
            <a:chOff x="0" y="49680"/>
            <a:chExt cx="2844000" cy="273960"/>
          </a:xfrm>
        </p:grpSpPr>
        <p:sp>
          <p:nvSpPr>
            <p:cNvPr id="419"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20"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421" name="Group 6"/>
          <p:cNvGrpSpPr/>
          <p:nvPr/>
        </p:nvGrpSpPr>
        <p:grpSpPr>
          <a:xfrm>
            <a:off x="9383400" y="6597000"/>
            <a:ext cx="2843280" cy="274320"/>
            <a:chOff x="9383400" y="6597000"/>
            <a:chExt cx="2843280" cy="274320"/>
          </a:xfrm>
        </p:grpSpPr>
        <p:sp>
          <p:nvSpPr>
            <p:cNvPr id="422"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23"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424"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25"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p:bodyStyle/>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62" name="Рисунок 6"/>
          <p:cNvPicPr/>
          <p:nvPr/>
        </p:nvPicPr>
        <p:blipFill>
          <a:blip r:embed="rId14" cstate="print"/>
          <a:stretch/>
        </p:blipFill>
        <p:spPr>
          <a:xfrm>
            <a:off x="-1194120" y="367560"/>
            <a:ext cx="757080" cy="757080"/>
          </a:xfrm>
          <a:prstGeom prst="rect">
            <a:avLst/>
          </a:prstGeom>
          <a:ln>
            <a:noFill/>
          </a:ln>
        </p:spPr>
      </p:pic>
      <p:sp>
        <p:nvSpPr>
          <p:cNvPr id="463"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4" name="CustomShape 2"/>
          <p:cNvSpPr/>
          <p:nvPr/>
        </p:nvSpPr>
        <p:spPr>
          <a:xfrm>
            <a:off x="0" y="675900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nvGrpSpPr>
          <p:cNvPr id="465" name="Group 3"/>
          <p:cNvGrpSpPr/>
          <p:nvPr/>
        </p:nvGrpSpPr>
        <p:grpSpPr>
          <a:xfrm>
            <a:off x="9347400" y="38160"/>
            <a:ext cx="2843640" cy="285480"/>
            <a:chOff x="9347400" y="38160"/>
            <a:chExt cx="2843640" cy="285480"/>
          </a:xfrm>
        </p:grpSpPr>
        <p:sp>
          <p:nvSpPr>
            <p:cNvPr id="466" name="CustomShape 4"/>
            <p:cNvSpPr/>
            <p:nvPr/>
          </p:nvSpPr>
          <p:spPr>
            <a:xfrm>
              <a:off x="9650880" y="49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67" name="CustomShape 5"/>
            <p:cNvSpPr/>
            <p:nvPr/>
          </p:nvSpPr>
          <p:spPr>
            <a:xfrm>
              <a:off x="9347400" y="38160"/>
              <a:ext cx="60660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grpSp>
        <p:nvGrpSpPr>
          <p:cNvPr id="468" name="Group 6"/>
          <p:cNvGrpSpPr/>
          <p:nvPr/>
        </p:nvGrpSpPr>
        <p:grpSpPr>
          <a:xfrm>
            <a:off x="-35280" y="6583680"/>
            <a:ext cx="2844720" cy="274320"/>
            <a:chOff x="-35280" y="6583680"/>
            <a:chExt cx="2844720" cy="274320"/>
          </a:xfrm>
        </p:grpSpPr>
        <p:sp>
          <p:nvSpPr>
            <p:cNvPr id="469" name="CustomShape 7"/>
            <p:cNvSpPr/>
            <p:nvPr/>
          </p:nvSpPr>
          <p:spPr>
            <a:xfrm>
              <a:off x="-35280" y="6583680"/>
              <a:ext cx="2540160" cy="273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0" name="CustomShape 8"/>
            <p:cNvSpPr/>
            <p:nvPr/>
          </p:nvSpPr>
          <p:spPr>
            <a:xfrm rot="10800000">
              <a:off x="2202480" y="6584040"/>
              <a:ext cx="606960" cy="273960"/>
            </a:xfrm>
            <a:prstGeom prst="flowChartMerg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grpSp>
      <p:sp>
        <p:nvSpPr>
          <p:cNvPr id="471"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72"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p:bodyStyle/>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09" name="Рисунок 6"/>
          <p:cNvPicPr/>
          <p:nvPr/>
        </p:nvPicPr>
        <p:blipFill>
          <a:blip r:embed="rId14" cstate="print"/>
          <a:stretch/>
        </p:blipFill>
        <p:spPr>
          <a:xfrm>
            <a:off x="-1194120" y="367560"/>
            <a:ext cx="757080" cy="757080"/>
          </a:xfrm>
          <a:prstGeom prst="rect">
            <a:avLst/>
          </a:prstGeom>
          <a:ln>
            <a:noFill/>
          </a:ln>
        </p:spPr>
      </p:pic>
      <p:sp>
        <p:nvSpPr>
          <p:cNvPr id="510"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11"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512" name="Group 3"/>
          <p:cNvGrpSpPr/>
          <p:nvPr/>
        </p:nvGrpSpPr>
        <p:grpSpPr>
          <a:xfrm>
            <a:off x="0" y="49680"/>
            <a:ext cx="2844000" cy="273960"/>
            <a:chOff x="0" y="49680"/>
            <a:chExt cx="2844000" cy="273960"/>
          </a:xfrm>
        </p:grpSpPr>
        <p:sp>
          <p:nvSpPr>
            <p:cNvPr id="513"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514"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515" name="Group 6"/>
          <p:cNvGrpSpPr/>
          <p:nvPr/>
        </p:nvGrpSpPr>
        <p:grpSpPr>
          <a:xfrm>
            <a:off x="9383400" y="6597000"/>
            <a:ext cx="2843280" cy="274320"/>
            <a:chOff x="9383400" y="6597000"/>
            <a:chExt cx="2843280" cy="274320"/>
          </a:xfrm>
        </p:grpSpPr>
        <p:sp>
          <p:nvSpPr>
            <p:cNvPr id="516"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517"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518"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519"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p:bodyStyle/>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56" name="Рисунок 6"/>
          <p:cNvPicPr/>
          <p:nvPr/>
        </p:nvPicPr>
        <p:blipFill>
          <a:blip r:embed="rId14" cstate="print"/>
          <a:stretch/>
        </p:blipFill>
        <p:spPr>
          <a:xfrm>
            <a:off x="-1194120" y="367560"/>
            <a:ext cx="757080" cy="757080"/>
          </a:xfrm>
          <a:prstGeom prst="rect">
            <a:avLst/>
          </a:prstGeom>
          <a:ln>
            <a:noFill/>
          </a:ln>
        </p:spPr>
      </p:pic>
      <p:sp>
        <p:nvSpPr>
          <p:cNvPr id="557"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58"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559" name="Group 3"/>
          <p:cNvGrpSpPr/>
          <p:nvPr/>
        </p:nvGrpSpPr>
        <p:grpSpPr>
          <a:xfrm>
            <a:off x="0" y="49680"/>
            <a:ext cx="2844000" cy="273960"/>
            <a:chOff x="0" y="49680"/>
            <a:chExt cx="2844000" cy="273960"/>
          </a:xfrm>
        </p:grpSpPr>
        <p:sp>
          <p:nvSpPr>
            <p:cNvPr id="560"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561"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562" name="Group 6"/>
          <p:cNvGrpSpPr/>
          <p:nvPr/>
        </p:nvGrpSpPr>
        <p:grpSpPr>
          <a:xfrm>
            <a:off x="9383400" y="6597000"/>
            <a:ext cx="2843280" cy="274320"/>
            <a:chOff x="9383400" y="6597000"/>
            <a:chExt cx="2843280" cy="274320"/>
          </a:xfrm>
        </p:grpSpPr>
        <p:sp>
          <p:nvSpPr>
            <p:cNvPr id="563"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564"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565"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566"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p:bodyStyle/>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03" name="Рисунок 6"/>
          <p:cNvPicPr/>
          <p:nvPr/>
        </p:nvPicPr>
        <p:blipFill>
          <a:blip r:embed="rId14" cstate="print"/>
          <a:stretch/>
        </p:blipFill>
        <p:spPr>
          <a:xfrm>
            <a:off x="-1194120" y="367560"/>
            <a:ext cx="757080" cy="757080"/>
          </a:xfrm>
          <a:prstGeom prst="rect">
            <a:avLst/>
          </a:prstGeom>
          <a:ln>
            <a:noFill/>
          </a:ln>
        </p:spPr>
      </p:pic>
      <p:sp>
        <p:nvSpPr>
          <p:cNvPr id="604"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605"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606" name="Group 3"/>
          <p:cNvGrpSpPr/>
          <p:nvPr/>
        </p:nvGrpSpPr>
        <p:grpSpPr>
          <a:xfrm>
            <a:off x="0" y="49680"/>
            <a:ext cx="2844000" cy="273960"/>
            <a:chOff x="0" y="49680"/>
            <a:chExt cx="2844000" cy="273960"/>
          </a:xfrm>
        </p:grpSpPr>
        <p:sp>
          <p:nvSpPr>
            <p:cNvPr id="607"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608"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609" name="Group 6"/>
          <p:cNvGrpSpPr/>
          <p:nvPr/>
        </p:nvGrpSpPr>
        <p:grpSpPr>
          <a:xfrm>
            <a:off x="9383400" y="6597000"/>
            <a:ext cx="2843280" cy="274320"/>
            <a:chOff x="9383400" y="6597000"/>
            <a:chExt cx="2843280" cy="274320"/>
          </a:xfrm>
        </p:grpSpPr>
        <p:sp>
          <p:nvSpPr>
            <p:cNvPr id="610"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611"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612"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613"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Рисунок 6"/>
          <p:cNvPicPr/>
          <p:nvPr/>
        </p:nvPicPr>
        <p:blipFill>
          <a:blip r:embed="rId14" cstate="print"/>
          <a:stretch/>
        </p:blipFill>
        <p:spPr>
          <a:xfrm>
            <a:off x="-1194120" y="367560"/>
            <a:ext cx="757080" cy="757080"/>
          </a:xfrm>
          <a:prstGeom prst="rect">
            <a:avLst/>
          </a:prstGeom>
          <a:ln>
            <a:noFill/>
          </a:ln>
        </p:spPr>
      </p:pic>
      <p:sp>
        <p:nvSpPr>
          <p:cNvPr id="40"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1"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42" name="Group 3"/>
          <p:cNvGrpSpPr/>
          <p:nvPr/>
        </p:nvGrpSpPr>
        <p:grpSpPr>
          <a:xfrm>
            <a:off x="0" y="49680"/>
            <a:ext cx="2844000" cy="273960"/>
            <a:chOff x="0" y="49680"/>
            <a:chExt cx="2844000" cy="273960"/>
          </a:xfrm>
        </p:grpSpPr>
        <p:sp>
          <p:nvSpPr>
            <p:cNvPr id="43"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4"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45" name="Group 6"/>
          <p:cNvGrpSpPr/>
          <p:nvPr/>
        </p:nvGrpSpPr>
        <p:grpSpPr>
          <a:xfrm>
            <a:off x="9383400" y="6597000"/>
            <a:ext cx="2843280" cy="274320"/>
            <a:chOff x="9383400" y="6597000"/>
            <a:chExt cx="2843280" cy="274320"/>
          </a:xfrm>
        </p:grpSpPr>
        <p:sp>
          <p:nvSpPr>
            <p:cNvPr id="46"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7"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48"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9"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6" name="Рисунок 6"/>
          <p:cNvPicPr/>
          <p:nvPr/>
        </p:nvPicPr>
        <p:blipFill>
          <a:blip r:embed="rId14" cstate="print"/>
          <a:stretch/>
        </p:blipFill>
        <p:spPr>
          <a:xfrm>
            <a:off x="-1194120" y="367560"/>
            <a:ext cx="757080" cy="757080"/>
          </a:xfrm>
          <a:prstGeom prst="rect">
            <a:avLst/>
          </a:prstGeom>
          <a:ln>
            <a:noFill/>
          </a:ln>
        </p:spPr>
      </p:pic>
      <p:sp>
        <p:nvSpPr>
          <p:cNvPr id="87"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8"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89" name="Group 3"/>
          <p:cNvGrpSpPr/>
          <p:nvPr/>
        </p:nvGrpSpPr>
        <p:grpSpPr>
          <a:xfrm>
            <a:off x="0" y="49680"/>
            <a:ext cx="2844000" cy="273960"/>
            <a:chOff x="0" y="49680"/>
            <a:chExt cx="2844000" cy="273960"/>
          </a:xfrm>
        </p:grpSpPr>
        <p:sp>
          <p:nvSpPr>
            <p:cNvPr id="90"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91"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92" name="Group 6"/>
          <p:cNvGrpSpPr/>
          <p:nvPr/>
        </p:nvGrpSpPr>
        <p:grpSpPr>
          <a:xfrm>
            <a:off x="9383400" y="6597000"/>
            <a:ext cx="2843280" cy="274320"/>
            <a:chOff x="9383400" y="6597000"/>
            <a:chExt cx="2843280" cy="274320"/>
          </a:xfrm>
        </p:grpSpPr>
        <p:sp>
          <p:nvSpPr>
            <p:cNvPr id="93"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94"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95"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96"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 name="Рисунок 6"/>
          <p:cNvPicPr/>
          <p:nvPr/>
        </p:nvPicPr>
        <p:blipFill>
          <a:blip r:embed="rId14" cstate="print"/>
          <a:stretch/>
        </p:blipFill>
        <p:spPr>
          <a:xfrm>
            <a:off x="-1194120" y="367560"/>
            <a:ext cx="757080" cy="757080"/>
          </a:xfrm>
          <a:prstGeom prst="rect">
            <a:avLst/>
          </a:prstGeom>
          <a:ln>
            <a:noFill/>
          </a:ln>
        </p:spPr>
      </p:pic>
      <p:sp>
        <p:nvSpPr>
          <p:cNvPr id="134"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35"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136" name="Group 3"/>
          <p:cNvGrpSpPr/>
          <p:nvPr/>
        </p:nvGrpSpPr>
        <p:grpSpPr>
          <a:xfrm>
            <a:off x="0" y="49680"/>
            <a:ext cx="2844000" cy="273960"/>
            <a:chOff x="0" y="49680"/>
            <a:chExt cx="2844000" cy="273960"/>
          </a:xfrm>
        </p:grpSpPr>
        <p:sp>
          <p:nvSpPr>
            <p:cNvPr id="137"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38"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139" name="Group 6"/>
          <p:cNvGrpSpPr/>
          <p:nvPr/>
        </p:nvGrpSpPr>
        <p:grpSpPr>
          <a:xfrm>
            <a:off x="9383400" y="6597000"/>
            <a:ext cx="2843280" cy="274320"/>
            <a:chOff x="9383400" y="6597000"/>
            <a:chExt cx="2843280" cy="274320"/>
          </a:xfrm>
        </p:grpSpPr>
        <p:sp>
          <p:nvSpPr>
            <p:cNvPr id="140"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41"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142"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43"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0" name="Рисунок 6"/>
          <p:cNvPicPr/>
          <p:nvPr/>
        </p:nvPicPr>
        <p:blipFill>
          <a:blip r:embed="rId14" cstate="print"/>
          <a:stretch/>
        </p:blipFill>
        <p:spPr>
          <a:xfrm>
            <a:off x="-1194120" y="367560"/>
            <a:ext cx="757080" cy="757080"/>
          </a:xfrm>
          <a:prstGeom prst="rect">
            <a:avLst/>
          </a:prstGeom>
          <a:ln>
            <a:noFill/>
          </a:ln>
        </p:spPr>
      </p:pic>
      <p:sp>
        <p:nvSpPr>
          <p:cNvPr id="181"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82"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183" name="Group 3"/>
          <p:cNvGrpSpPr/>
          <p:nvPr/>
        </p:nvGrpSpPr>
        <p:grpSpPr>
          <a:xfrm>
            <a:off x="0" y="49680"/>
            <a:ext cx="2844000" cy="273960"/>
            <a:chOff x="0" y="49680"/>
            <a:chExt cx="2844000" cy="273960"/>
          </a:xfrm>
        </p:grpSpPr>
        <p:sp>
          <p:nvSpPr>
            <p:cNvPr id="184"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85"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186" name="Group 6"/>
          <p:cNvGrpSpPr/>
          <p:nvPr/>
        </p:nvGrpSpPr>
        <p:grpSpPr>
          <a:xfrm>
            <a:off x="9383400" y="6597000"/>
            <a:ext cx="2843280" cy="274320"/>
            <a:chOff x="9383400" y="6597000"/>
            <a:chExt cx="2843280" cy="274320"/>
          </a:xfrm>
        </p:grpSpPr>
        <p:sp>
          <p:nvSpPr>
            <p:cNvPr id="187"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88"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189"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190"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7" name="Рисунок 6"/>
          <p:cNvPicPr/>
          <p:nvPr/>
        </p:nvPicPr>
        <p:blipFill>
          <a:blip r:embed="rId14" cstate="print"/>
          <a:stretch/>
        </p:blipFill>
        <p:spPr>
          <a:xfrm>
            <a:off x="-1194120" y="367560"/>
            <a:ext cx="757080" cy="757080"/>
          </a:xfrm>
          <a:prstGeom prst="rect">
            <a:avLst/>
          </a:prstGeom>
          <a:ln>
            <a:noFill/>
          </a:ln>
        </p:spPr>
      </p:pic>
      <p:sp>
        <p:nvSpPr>
          <p:cNvPr id="228"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29"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230" name="Group 3"/>
          <p:cNvGrpSpPr/>
          <p:nvPr/>
        </p:nvGrpSpPr>
        <p:grpSpPr>
          <a:xfrm>
            <a:off x="0" y="49680"/>
            <a:ext cx="2844000" cy="273960"/>
            <a:chOff x="0" y="49680"/>
            <a:chExt cx="2844000" cy="273960"/>
          </a:xfrm>
        </p:grpSpPr>
        <p:sp>
          <p:nvSpPr>
            <p:cNvPr id="231"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232"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233" name="Group 6"/>
          <p:cNvGrpSpPr/>
          <p:nvPr/>
        </p:nvGrpSpPr>
        <p:grpSpPr>
          <a:xfrm>
            <a:off x="9383400" y="6597000"/>
            <a:ext cx="2843280" cy="274320"/>
            <a:chOff x="9383400" y="6597000"/>
            <a:chExt cx="2843280" cy="274320"/>
          </a:xfrm>
        </p:grpSpPr>
        <p:sp>
          <p:nvSpPr>
            <p:cNvPr id="234"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235"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236"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237"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74" name="Рисунок 6"/>
          <p:cNvPicPr/>
          <p:nvPr/>
        </p:nvPicPr>
        <p:blipFill>
          <a:blip r:embed="rId14" cstate="print"/>
          <a:stretch/>
        </p:blipFill>
        <p:spPr>
          <a:xfrm>
            <a:off x="-1194120" y="367560"/>
            <a:ext cx="757080" cy="757080"/>
          </a:xfrm>
          <a:prstGeom prst="rect">
            <a:avLst/>
          </a:prstGeom>
          <a:ln>
            <a:noFill/>
          </a:ln>
        </p:spPr>
      </p:pic>
      <p:sp>
        <p:nvSpPr>
          <p:cNvPr id="275"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76"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277" name="Group 3"/>
          <p:cNvGrpSpPr/>
          <p:nvPr/>
        </p:nvGrpSpPr>
        <p:grpSpPr>
          <a:xfrm>
            <a:off x="0" y="49680"/>
            <a:ext cx="2844000" cy="273960"/>
            <a:chOff x="0" y="49680"/>
            <a:chExt cx="2844000" cy="273960"/>
          </a:xfrm>
        </p:grpSpPr>
        <p:sp>
          <p:nvSpPr>
            <p:cNvPr id="278"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279"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280" name="Group 6"/>
          <p:cNvGrpSpPr/>
          <p:nvPr/>
        </p:nvGrpSpPr>
        <p:grpSpPr>
          <a:xfrm>
            <a:off x="9383400" y="6597000"/>
            <a:ext cx="2843280" cy="274320"/>
            <a:chOff x="9383400" y="6597000"/>
            <a:chExt cx="2843280" cy="274320"/>
          </a:xfrm>
        </p:grpSpPr>
        <p:sp>
          <p:nvSpPr>
            <p:cNvPr id="281"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282"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283"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284"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p:bodyStyle/>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21" name="Рисунок 6"/>
          <p:cNvPicPr/>
          <p:nvPr/>
        </p:nvPicPr>
        <p:blipFill>
          <a:blip r:embed="rId14" cstate="print"/>
          <a:stretch/>
        </p:blipFill>
        <p:spPr>
          <a:xfrm>
            <a:off x="-1194120" y="367560"/>
            <a:ext cx="757080" cy="757080"/>
          </a:xfrm>
          <a:prstGeom prst="rect">
            <a:avLst/>
          </a:prstGeom>
          <a:ln>
            <a:noFill/>
          </a:ln>
        </p:spPr>
      </p:pic>
      <p:sp>
        <p:nvSpPr>
          <p:cNvPr id="322"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323"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324" name="Group 3"/>
          <p:cNvGrpSpPr/>
          <p:nvPr/>
        </p:nvGrpSpPr>
        <p:grpSpPr>
          <a:xfrm>
            <a:off x="0" y="49680"/>
            <a:ext cx="2844000" cy="273960"/>
            <a:chOff x="0" y="49680"/>
            <a:chExt cx="2844000" cy="273960"/>
          </a:xfrm>
        </p:grpSpPr>
        <p:sp>
          <p:nvSpPr>
            <p:cNvPr id="325"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6"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327" name="Group 6"/>
          <p:cNvGrpSpPr/>
          <p:nvPr/>
        </p:nvGrpSpPr>
        <p:grpSpPr>
          <a:xfrm>
            <a:off x="9383400" y="6597000"/>
            <a:ext cx="2843280" cy="274320"/>
            <a:chOff x="9383400" y="6597000"/>
            <a:chExt cx="2843280" cy="274320"/>
          </a:xfrm>
        </p:grpSpPr>
        <p:sp>
          <p:nvSpPr>
            <p:cNvPr id="328"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29"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330"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331"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p:bodyStyle/>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68" name="Рисунок 6"/>
          <p:cNvPicPr/>
          <p:nvPr/>
        </p:nvPicPr>
        <p:blipFill>
          <a:blip r:embed="rId14" cstate="print"/>
          <a:stretch/>
        </p:blipFill>
        <p:spPr>
          <a:xfrm>
            <a:off x="-1194120" y="367560"/>
            <a:ext cx="757080" cy="757080"/>
          </a:xfrm>
          <a:prstGeom prst="rect">
            <a:avLst/>
          </a:prstGeom>
          <a:ln>
            <a:noFill/>
          </a:ln>
        </p:spPr>
      </p:pic>
      <p:sp>
        <p:nvSpPr>
          <p:cNvPr id="369" name="CustomShape 1"/>
          <p:cNvSpPr/>
          <p:nvPr/>
        </p:nvSpPr>
        <p:spPr>
          <a:xfrm>
            <a:off x="0" y="0"/>
            <a:ext cx="12191400" cy="98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370" name="CustomShape 2"/>
          <p:cNvSpPr/>
          <p:nvPr/>
        </p:nvSpPr>
        <p:spPr>
          <a:xfrm>
            <a:off x="12600" y="6772320"/>
            <a:ext cx="12191400" cy="98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371" name="Group 3"/>
          <p:cNvGrpSpPr/>
          <p:nvPr/>
        </p:nvGrpSpPr>
        <p:grpSpPr>
          <a:xfrm>
            <a:off x="0" y="49680"/>
            <a:ext cx="2844000" cy="273960"/>
            <a:chOff x="0" y="49680"/>
            <a:chExt cx="2844000" cy="273960"/>
          </a:xfrm>
        </p:grpSpPr>
        <p:sp>
          <p:nvSpPr>
            <p:cNvPr id="372" name="CustomShape 4"/>
            <p:cNvSpPr/>
            <p:nvPr/>
          </p:nvSpPr>
          <p:spPr>
            <a:xfrm>
              <a:off x="0" y="4968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73" name="CustomShape 5"/>
            <p:cNvSpPr/>
            <p:nvPr/>
          </p:nvSpPr>
          <p:spPr>
            <a:xfrm>
              <a:off x="2237400" y="4968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grpSp>
        <p:nvGrpSpPr>
          <p:cNvPr id="374" name="Group 6"/>
          <p:cNvGrpSpPr/>
          <p:nvPr/>
        </p:nvGrpSpPr>
        <p:grpSpPr>
          <a:xfrm>
            <a:off x="9383400" y="6597000"/>
            <a:ext cx="2843280" cy="274320"/>
            <a:chOff x="9383400" y="6597000"/>
            <a:chExt cx="2843280" cy="274320"/>
          </a:xfrm>
        </p:grpSpPr>
        <p:sp>
          <p:nvSpPr>
            <p:cNvPr id="375" name="CustomShape 7"/>
            <p:cNvSpPr/>
            <p:nvPr/>
          </p:nvSpPr>
          <p:spPr>
            <a:xfrm>
              <a:off x="9686520" y="6597000"/>
              <a:ext cx="2540160" cy="273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376" name="CustomShape 8"/>
            <p:cNvSpPr/>
            <p:nvPr/>
          </p:nvSpPr>
          <p:spPr>
            <a:xfrm rot="10800000">
              <a:off x="9383400" y="6597360"/>
              <a:ext cx="606600" cy="273960"/>
            </a:xfrm>
            <a:prstGeom prst="flowChartMerge">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sp>
        <p:nvSpPr>
          <p:cNvPr id="377" name="PlaceHolder 9"/>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378" name="PlaceHolder 10"/>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reestr-dover.ru/" TargetMode="External"/><Relationship Id="rId1" Type="http://schemas.openxmlformats.org/officeDocument/2006/relationships/slideLayout" Target="../slideLayouts/slideLayout1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2" cstate="print"/>
          <a:stretch>
            <a:fillRect/>
          </a:stretch>
        </a:blipFill>
        <a:effectLst/>
      </p:bgPr>
    </p:bg>
    <p:spTree>
      <p:nvGrpSpPr>
        <p:cNvPr id="1" name=""/>
        <p:cNvGrpSpPr/>
        <p:nvPr/>
      </p:nvGrpSpPr>
      <p:grpSpPr>
        <a:xfrm>
          <a:off x="0" y="0"/>
          <a:ext cx="0" cy="0"/>
          <a:chOff x="0" y="0"/>
          <a:chExt cx="0" cy="0"/>
        </a:xfrm>
      </p:grpSpPr>
      <p:sp>
        <p:nvSpPr>
          <p:cNvPr id="650" name="CustomShape 1"/>
          <p:cNvSpPr/>
          <p:nvPr/>
        </p:nvSpPr>
        <p:spPr>
          <a:xfrm>
            <a:off x="0" y="28104"/>
            <a:ext cx="12191400" cy="685728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p:style>
      </p:sp>
      <p:sp>
        <p:nvSpPr>
          <p:cNvPr id="651" name="CustomShape 2"/>
          <p:cNvSpPr/>
          <p:nvPr/>
        </p:nvSpPr>
        <p:spPr>
          <a:xfrm>
            <a:off x="1235880" y="683640"/>
            <a:ext cx="9719280" cy="546696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p:style>
      </p:sp>
      <p:sp>
        <p:nvSpPr>
          <p:cNvPr id="652" name="CustomShape 3"/>
          <p:cNvSpPr/>
          <p:nvPr/>
        </p:nvSpPr>
        <p:spPr>
          <a:xfrm>
            <a:off x="456480" y="257400"/>
            <a:ext cx="11317680" cy="6365880"/>
          </a:xfrm>
          <a:prstGeom prst="rect">
            <a:avLst/>
          </a:prstGeom>
          <a:noFill/>
          <a:ln w="31680">
            <a:solidFill>
              <a:schemeClr val="bg1"/>
            </a:solidFill>
            <a:round/>
          </a:ln>
        </p:spPr>
        <p:style>
          <a:lnRef idx="2">
            <a:schemeClr val="accent1">
              <a:shade val="50000"/>
            </a:schemeClr>
          </a:lnRef>
          <a:fillRef idx="1">
            <a:schemeClr val="accent1"/>
          </a:fillRef>
          <a:effectRef idx="0">
            <a:schemeClr val="accent1"/>
          </a:effectRef>
          <a:fontRef idx="minor"/>
        </p:style>
      </p:sp>
      <p:sp>
        <p:nvSpPr>
          <p:cNvPr id="653" name="CustomShape 4"/>
          <p:cNvSpPr/>
          <p:nvPr/>
        </p:nvSpPr>
        <p:spPr>
          <a:xfrm>
            <a:off x="1631504" y="908720"/>
            <a:ext cx="9143280" cy="1700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ru-RU" sz="4400" b="1" strike="noStrike" spc="-1" dirty="0">
                <a:solidFill>
                  <a:srgbClr val="FFFFFF"/>
                </a:solidFill>
                <a:latin typeface="Calibri" pitchFamily="34" charset="0"/>
                <a:ea typeface="DejaVu Sans"/>
              </a:rPr>
              <a:t>Обязательства</a:t>
            </a:r>
            <a:endParaRPr lang="ru-RU" sz="4400" b="0" strike="noStrike" spc="-1" dirty="0">
              <a:latin typeface="Calibri" pitchFamily="34" charset="0"/>
            </a:endParaRPr>
          </a:p>
        </p:txBody>
      </p:sp>
      <p:sp>
        <p:nvSpPr>
          <p:cNvPr id="654" name="CustomShape 5"/>
          <p:cNvSpPr/>
          <p:nvPr/>
        </p:nvSpPr>
        <p:spPr>
          <a:xfrm>
            <a:off x="1343472" y="3551185"/>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1001"/>
              </a:spcBef>
            </a:pPr>
            <a:r>
              <a:rPr lang="ru-RU" sz="2200" b="1" strike="noStrike" spc="-1" dirty="0">
                <a:solidFill>
                  <a:srgbClr val="FFFFFF"/>
                </a:solidFill>
                <a:latin typeface="Calibri" pitchFamily="34" charset="0"/>
                <a:ea typeface="DejaVu Sans"/>
              </a:rPr>
              <a:t>Лектор: Кучеренко Кира </a:t>
            </a:r>
            <a:r>
              <a:rPr lang="ru-RU" sz="2200" b="1" strike="noStrike" spc="-1" dirty="0" err="1">
                <a:solidFill>
                  <a:srgbClr val="FFFFFF"/>
                </a:solidFill>
                <a:latin typeface="Calibri" pitchFamily="34" charset="0"/>
                <a:ea typeface="DejaVu Sans"/>
              </a:rPr>
              <a:t>Керимовна</a:t>
            </a:r>
            <a:endParaRPr lang="ru-RU" sz="2200" b="1" strike="noStrike" spc="-1" dirty="0">
              <a:latin typeface="Calibri" pitchFamily="34" charset="0"/>
            </a:endParaRPr>
          </a:p>
          <a:p>
            <a:pPr>
              <a:lnSpc>
                <a:spcPct val="100000"/>
              </a:lnSpc>
              <a:spcBef>
                <a:spcPts val="1001"/>
              </a:spcBef>
            </a:pPr>
            <a:r>
              <a:rPr lang="ru-RU" sz="2000" strike="noStrike" spc="-1" dirty="0">
                <a:solidFill>
                  <a:srgbClr val="FFFFFF"/>
                </a:solidFill>
                <a:latin typeface="Calibri" pitchFamily="34" charset="0"/>
                <a:ea typeface="DejaVu Sans"/>
              </a:rPr>
              <a:t>Кандидат юридических наук</a:t>
            </a:r>
            <a:endParaRPr lang="ru-RU" sz="2000" strike="noStrike" spc="-1" dirty="0">
              <a:latin typeface="Calibri" pitchFamily="34" charset="0"/>
            </a:endParaRPr>
          </a:p>
          <a:p>
            <a:pPr algn="ctr">
              <a:lnSpc>
                <a:spcPct val="100000"/>
              </a:lnSpc>
              <a:spcBef>
                <a:spcPts val="1001"/>
              </a:spcBef>
            </a:pPr>
            <a:endParaRPr lang="ru-RU" sz="1800" b="0" strike="noStrike" spc="-1" dirty="0">
              <a:latin typeface="Arial"/>
            </a:endParaRPr>
          </a:p>
        </p:txBody>
      </p:sp>
      <p:sp>
        <p:nvSpPr>
          <p:cNvPr id="655" name="CustomShape 6"/>
          <p:cNvSpPr/>
          <p:nvPr/>
        </p:nvSpPr>
        <p:spPr>
          <a:xfrm>
            <a:off x="4610880" y="5318280"/>
            <a:ext cx="6322320" cy="872280"/>
          </a:xfrm>
          <a:prstGeom prst="rect">
            <a:avLst/>
          </a:prstGeom>
          <a:noFill/>
          <a:ln w="9360">
            <a:noFill/>
          </a:ln>
        </p:spPr>
        <p:style>
          <a:lnRef idx="0">
            <a:scrgbClr r="0" g="0" b="0"/>
          </a:lnRef>
          <a:fillRef idx="0">
            <a:scrgbClr r="0" g="0" b="0"/>
          </a:fillRef>
          <a:effectRef idx="0">
            <a:scrgbClr r="0" g="0" b="0"/>
          </a:effectRef>
          <a:fontRef idx="minor"/>
        </p:style>
        <p:txBody>
          <a:bodyPr lIns="100800" tIns="50400" rIns="100800" bIns="50400">
            <a:noAutofit/>
          </a:bodyPr>
          <a:lstStyle/>
          <a:p>
            <a:pPr algn="r">
              <a:lnSpc>
                <a:spcPct val="100000"/>
              </a:lnSpc>
            </a:pPr>
            <a:r>
              <a:rPr lang="ru-RU" sz="1800" b="1" strike="noStrike" spc="-1" dirty="0">
                <a:solidFill>
                  <a:srgbClr val="FFFFFF"/>
                </a:solidFill>
                <a:latin typeface="Calibri" pitchFamily="34" charset="0"/>
                <a:ea typeface="DejaVu Sans"/>
              </a:rPr>
              <a:t>Центр подготовки налоговых консультантов  </a:t>
            </a:r>
            <a:endParaRPr lang="ru-RU" sz="1800" b="1" strike="noStrike" spc="-1" dirty="0">
              <a:latin typeface="Calibri" pitchFamily="34" charset="0"/>
            </a:endParaRPr>
          </a:p>
          <a:p>
            <a:pPr algn="r">
              <a:lnSpc>
                <a:spcPct val="100000"/>
              </a:lnSpc>
              <a:spcBef>
                <a:spcPts val="360"/>
              </a:spcBef>
              <a:spcAft>
                <a:spcPts val="332"/>
              </a:spcAft>
            </a:pPr>
            <a:r>
              <a:rPr lang="ru-RU" sz="1800" b="1" strike="noStrike" spc="-1" dirty="0">
                <a:solidFill>
                  <a:srgbClr val="FFFFFF"/>
                </a:solidFill>
                <a:latin typeface="Calibri" pitchFamily="34" charset="0"/>
                <a:ea typeface="DejaVu Sans"/>
              </a:rPr>
              <a:t>(495) 925-03-87 </a:t>
            </a:r>
            <a:r>
              <a:rPr lang="ru-RU" sz="1800" b="1" strike="noStrike" spc="-1" dirty="0" err="1">
                <a:solidFill>
                  <a:srgbClr val="FFFFFF"/>
                </a:solidFill>
                <a:latin typeface="Calibri" pitchFamily="34" charset="0"/>
                <a:ea typeface="DejaVu Sans"/>
              </a:rPr>
              <a:t>nalog@cpnk.ru</a:t>
            </a:r>
            <a:r>
              <a:rPr lang="ru-RU" sz="1800" b="1" strike="noStrike" spc="-1" dirty="0">
                <a:solidFill>
                  <a:srgbClr val="FFFFFF"/>
                </a:solidFill>
                <a:latin typeface="Calibri" pitchFamily="34" charset="0"/>
                <a:ea typeface="DejaVu Sans"/>
              </a:rPr>
              <a:t>  http://cpnk.ru </a:t>
            </a:r>
            <a:endParaRPr lang="ru-RU" sz="1800" b="1" strike="noStrike" spc="-1" dirty="0">
              <a:latin typeface="Calibri" pitchFamily="34" charset="0"/>
            </a:endParaRPr>
          </a:p>
          <a:p>
            <a:pPr>
              <a:lnSpc>
                <a:spcPct val="100000"/>
              </a:lnSpc>
              <a:spcBef>
                <a:spcPts val="360"/>
              </a:spcBef>
              <a:spcAft>
                <a:spcPts val="332"/>
              </a:spcAft>
            </a:pPr>
            <a:r>
              <a:rPr lang="ru-RU" sz="1800" strike="noStrike" spc="-1" dirty="0">
                <a:solidFill>
                  <a:srgbClr val="FFFFFF"/>
                </a:solidFill>
                <a:latin typeface="Calibri" pitchFamily="34" charset="0"/>
                <a:ea typeface="DejaVu Sans"/>
              </a:rPr>
              <a:t> </a:t>
            </a:r>
            <a:endParaRPr lang="ru-RU" sz="1800" strike="noStrike" spc="-1" dirty="0">
              <a:latin typeface="Calibri" pitchFamily="34" charset="0"/>
            </a:endParaRPr>
          </a:p>
          <a:p>
            <a:pPr>
              <a:lnSpc>
                <a:spcPct val="100000"/>
              </a:lnSpc>
              <a:spcBef>
                <a:spcPts val="360"/>
              </a:spcBef>
              <a:spcAft>
                <a:spcPts val="332"/>
              </a:spcAft>
            </a:pPr>
            <a:endParaRPr lang="ru-RU"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CustomShape 1"/>
          <p:cNvSpPr/>
          <p:nvPr/>
        </p:nvSpPr>
        <p:spPr>
          <a:xfrm>
            <a:off x="792000" y="332640"/>
            <a:ext cx="10871640" cy="60925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Основания ответственности за нарушение обязательств</a:t>
            </a:r>
            <a:endParaRPr lang="ru-RU" sz="2800" b="0" strike="noStrike" spc="-1" dirty="0">
              <a:latin typeface="Arial"/>
            </a:endParaRPr>
          </a:p>
          <a:p>
            <a:pPr>
              <a:lnSpc>
                <a:spcPct val="100000"/>
              </a:lnSpc>
            </a:pPr>
            <a:r>
              <a:rPr lang="ru-RU" sz="1400" b="0" strike="noStrike" spc="-1" dirty="0">
                <a:solidFill>
                  <a:srgbClr val="025373"/>
                </a:solidFill>
                <a:latin typeface="Calibri"/>
                <a:ea typeface="DejaVu Sans"/>
              </a:rPr>
              <a:t>                                                                                                                 Вина </a:t>
            </a:r>
            <a:endParaRPr lang="ru-RU" sz="1400" b="0" strike="noStrike" spc="-1" dirty="0">
              <a:latin typeface="Arial"/>
            </a:endParaRPr>
          </a:p>
          <a:p>
            <a:pPr>
              <a:lnSpc>
                <a:spcPct val="100000"/>
              </a:lnSpc>
            </a:pPr>
            <a:r>
              <a:rPr lang="ru-RU" sz="1400" b="0" strike="noStrike" spc="-1" dirty="0">
                <a:solidFill>
                  <a:srgbClr val="025373"/>
                </a:solidFill>
                <a:latin typeface="Calibri"/>
                <a:ea typeface="DejaVu Sans"/>
              </a:rPr>
              <a:t>                                                                                                  (По общему правилу)</a:t>
            </a: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Лицо признается невиновным, если при той степени заботливости и осмотрительности, какая от него требовалась по характеру обязательства и условиям оборота, оно приняло все меры для надлежащего исполнения обязательства.</a:t>
            </a:r>
            <a:endParaRPr lang="ru-RU" sz="1600" b="0" strike="noStrike" spc="-1" dirty="0">
              <a:latin typeface="Arial"/>
            </a:endParaRPr>
          </a:p>
          <a:p>
            <a:pPr indent="504000" algn="just">
              <a:lnSpc>
                <a:spcPct val="100000"/>
              </a:lnSpc>
            </a:pPr>
            <a:r>
              <a:rPr lang="ru-RU" sz="1600" b="0" u="sng" strike="noStrike" spc="-1" dirty="0">
                <a:solidFill>
                  <a:srgbClr val="025373"/>
                </a:solidFill>
                <a:uFillTx/>
                <a:latin typeface="Calibri"/>
                <a:ea typeface="DejaVu Sans"/>
              </a:rPr>
              <a:t>Презумпция вины должника (в </a:t>
            </a:r>
            <a:r>
              <a:rPr lang="ru-RU" sz="1600" b="0" u="sng" strike="noStrike" spc="-1" dirty="0" err="1">
                <a:solidFill>
                  <a:srgbClr val="025373"/>
                </a:solidFill>
                <a:uFillTx/>
                <a:latin typeface="Calibri"/>
                <a:ea typeface="DejaVu Sans"/>
              </a:rPr>
              <a:t>гражд.праве</a:t>
            </a:r>
            <a:r>
              <a:rPr lang="ru-RU" sz="1600" b="0" u="sng" strike="noStrike" spc="-1" dirty="0">
                <a:solidFill>
                  <a:srgbClr val="025373"/>
                </a:solidFill>
                <a:uFillTx/>
                <a:latin typeface="Calibri"/>
                <a:ea typeface="DejaVu Sans"/>
              </a:rPr>
              <a:t>)</a:t>
            </a:r>
            <a:r>
              <a:rPr lang="ru-RU" sz="1600" b="0" strike="noStrike" spc="-1" dirty="0">
                <a:solidFill>
                  <a:srgbClr val="025373"/>
                </a:solidFill>
                <a:latin typeface="Calibri"/>
                <a:ea typeface="DejaVu Sans"/>
              </a:rPr>
              <a:t> - отсутствие вины доказывается лицом, нарушившим обязательство.</a:t>
            </a:r>
            <a:endParaRPr lang="ru-RU" sz="1600" b="0" strike="noStrike" spc="-1" dirty="0">
              <a:latin typeface="Arial"/>
            </a:endParaRPr>
          </a:p>
          <a:p>
            <a:pPr indent="504000" algn="just">
              <a:lnSpc>
                <a:spcPct val="100000"/>
              </a:lnSpc>
            </a:pPr>
            <a:endParaRPr lang="ru-RU" sz="1600" b="0" strike="noStrike" spc="-1" dirty="0">
              <a:latin typeface="Arial"/>
            </a:endParaRPr>
          </a:p>
          <a:p>
            <a:pPr indent="504000" algn="just">
              <a:lnSpc>
                <a:spcPct val="100000"/>
              </a:lnSpc>
            </a:pPr>
            <a:r>
              <a:rPr lang="ru-RU" sz="1600" b="0" u="sng" strike="noStrike" spc="-1" dirty="0">
                <a:solidFill>
                  <a:srgbClr val="025373"/>
                </a:solidFill>
                <a:uFillTx/>
                <a:latin typeface="Calibri"/>
                <a:ea typeface="DejaVu Sans"/>
              </a:rPr>
              <a:t>Презумпция невиновности (в публичном праве) </a:t>
            </a:r>
            <a:r>
              <a:rPr lang="ru-RU" sz="1600" b="0" strike="noStrike" spc="-1" dirty="0">
                <a:solidFill>
                  <a:srgbClr val="025373"/>
                </a:solidFill>
                <a:latin typeface="Calibri"/>
                <a:ea typeface="DejaVu Sans"/>
              </a:rPr>
              <a:t>– ст. 49 Конституции РФ:</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«каждый обвиняемый в совершении преступления считается невиновным, пока его виновность не будет доказана в предусмотренном ФЗ порядке и установлена вступившим в законную силу приговором суда» </a:t>
            </a:r>
            <a:endParaRPr lang="ru-RU" sz="1600" b="0" strike="noStrike" spc="-1" dirty="0">
              <a:latin typeface="Arial"/>
            </a:endParaRPr>
          </a:p>
          <a:p>
            <a:pPr indent="504000" algn="just">
              <a:lnSpc>
                <a:spcPct val="100000"/>
              </a:lnSpc>
            </a:pP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Ст.  1.5 </a:t>
            </a:r>
            <a:r>
              <a:rPr lang="ru-RU" sz="1600" b="0" strike="noStrike" spc="-1" dirty="0" err="1">
                <a:solidFill>
                  <a:srgbClr val="025373"/>
                </a:solidFill>
                <a:latin typeface="Calibri"/>
                <a:ea typeface="DejaVu Sans"/>
              </a:rPr>
              <a:t>КоАП</a:t>
            </a:r>
            <a:r>
              <a:rPr lang="ru-RU" sz="1600" b="0" strike="noStrike" spc="-1" dirty="0">
                <a:solidFill>
                  <a:srgbClr val="025373"/>
                </a:solidFill>
                <a:latin typeface="Calibri"/>
                <a:ea typeface="DejaVu Sans"/>
              </a:rPr>
              <a:t>:</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Лицо подлежит административной ответственности только за те административные правонарушения, в отношении которых установлена его вина. Неустранимые сомнения в виновности лица, привлекаемого к административной ответственности, толкуются в пользу этого лица.</a:t>
            </a:r>
            <a:endParaRPr lang="ru-RU" sz="1600" b="0" strike="noStrike" spc="-1" dirty="0">
              <a:latin typeface="Arial"/>
            </a:endParaRPr>
          </a:p>
          <a:p>
            <a:pPr indent="504000" algn="just">
              <a:lnSpc>
                <a:spcPct val="100000"/>
              </a:lnSpc>
            </a:pPr>
            <a:endParaRPr lang="ru-RU" sz="1600" b="0" strike="noStrike" spc="-1" dirty="0">
              <a:latin typeface="Arial"/>
            </a:endParaRPr>
          </a:p>
        </p:txBody>
      </p:sp>
      <p:sp>
        <p:nvSpPr>
          <p:cNvPr id="698" name="CustomShape 2"/>
          <p:cNvSpPr/>
          <p:nvPr/>
        </p:nvSpPr>
        <p:spPr>
          <a:xfrm>
            <a:off x="6032520" y="1268640"/>
            <a:ext cx="495528" cy="288152"/>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00" name="CustomShape 4"/>
          <p:cNvSpPr/>
          <p:nvPr/>
        </p:nvSpPr>
        <p:spPr>
          <a:xfrm>
            <a:off x="1728000" y="1583640"/>
            <a:ext cx="3254760" cy="11680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400" b="0" u="sng" strike="noStrike" spc="-1" dirty="0">
                <a:solidFill>
                  <a:srgbClr val="025373"/>
                </a:solidFill>
                <a:uFillTx/>
                <a:latin typeface="Calibri"/>
                <a:ea typeface="DejaVu Sans"/>
              </a:rPr>
              <a:t>Умысел</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Лицо осознавало противоправный характер своих действий (бездействия), желало либо сознательно допускало наступление их вредных последствий</a:t>
            </a:r>
            <a:endParaRPr lang="ru-RU" sz="1400" b="0" strike="noStrike" spc="-1" dirty="0">
              <a:latin typeface="Arial"/>
            </a:endParaRPr>
          </a:p>
        </p:txBody>
      </p:sp>
      <p:sp>
        <p:nvSpPr>
          <p:cNvPr id="701" name="CustomShape 5"/>
          <p:cNvSpPr/>
          <p:nvPr/>
        </p:nvSpPr>
        <p:spPr>
          <a:xfrm>
            <a:off x="6141960" y="1385640"/>
            <a:ext cx="2857680" cy="159898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400" b="0" u="sng" strike="noStrike" spc="-1" dirty="0">
                <a:solidFill>
                  <a:srgbClr val="025373"/>
                </a:solidFill>
                <a:uFillTx/>
                <a:latin typeface="Calibri"/>
                <a:ea typeface="DejaVu Sans"/>
              </a:rPr>
              <a:t>Неосторожность</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Лицо не осознавало противоправного характера своих действий (бездействия) либо вредного характера их последствий, хотя должно было и могло это осознавать. </a:t>
            </a:r>
            <a:endParaRPr lang="ru-RU" sz="1400" b="0" strike="noStrike" spc="-1" dirty="0">
              <a:latin typeface="Arial"/>
            </a:endParaRPr>
          </a:p>
        </p:txBody>
      </p:sp>
      <p:sp>
        <p:nvSpPr>
          <p:cNvPr id="702" name="CustomShape 6"/>
          <p:cNvSpPr/>
          <p:nvPr/>
        </p:nvSpPr>
        <p:spPr>
          <a:xfrm>
            <a:off x="8328960" y="6356520"/>
            <a:ext cx="30243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050BFC1-88C4-4AA7-9294-5BB0D4C9B405}" type="slidenum">
              <a:rPr lang="ru-RU" sz="1200" b="0" strike="noStrike" spc="-1">
                <a:solidFill>
                  <a:srgbClr val="025373"/>
                </a:solidFill>
                <a:latin typeface="Calibri"/>
              </a:rPr>
              <a:pPr algn="r">
                <a:lnSpc>
                  <a:spcPct val="100000"/>
                </a:lnSpc>
              </a:pPr>
              <a:t>10</a:t>
            </a:fld>
            <a:endParaRPr lang="ru-RU" sz="1200" b="0" strike="noStrike" spc="-1">
              <a:latin typeface="Arial"/>
            </a:endParaRPr>
          </a:p>
        </p:txBody>
      </p:sp>
      <p:sp>
        <p:nvSpPr>
          <p:cNvPr id="8" name="CustomShape 2"/>
          <p:cNvSpPr/>
          <p:nvPr/>
        </p:nvSpPr>
        <p:spPr>
          <a:xfrm rot="7586017">
            <a:off x="4532591" y="1328570"/>
            <a:ext cx="360040" cy="104001"/>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 name="CustomShape 1"/>
          <p:cNvSpPr/>
          <p:nvPr/>
        </p:nvSpPr>
        <p:spPr>
          <a:xfrm>
            <a:off x="8251200" y="6691320"/>
            <a:ext cx="30542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E0B29B4-9012-41CD-B2FC-04198743C90E}" type="slidenum">
              <a:rPr lang="ru-RU" sz="1200" b="0" strike="noStrike" spc="-1">
                <a:solidFill>
                  <a:srgbClr val="025373"/>
                </a:solidFill>
                <a:latin typeface="Calibri"/>
              </a:rPr>
              <a:pPr algn="r">
                <a:lnSpc>
                  <a:spcPct val="100000"/>
                </a:lnSpc>
              </a:pPr>
              <a:t>11</a:t>
            </a:fld>
            <a:endParaRPr lang="ru-RU" sz="1200" b="0" strike="noStrike" spc="-1">
              <a:latin typeface="Arial"/>
            </a:endParaRPr>
          </a:p>
        </p:txBody>
      </p:sp>
      <p:sp>
        <p:nvSpPr>
          <p:cNvPr id="704" name="CustomShape 2"/>
          <p:cNvSpPr/>
          <p:nvPr/>
        </p:nvSpPr>
        <p:spPr>
          <a:xfrm>
            <a:off x="767408" y="488479"/>
            <a:ext cx="10871640" cy="569241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uFillTx/>
                <a:latin typeface="Calibri"/>
                <a:ea typeface="DejaVu Sans"/>
              </a:rPr>
              <a:t>Ответственность независимо от вины:</a:t>
            </a:r>
            <a:endParaRPr lang="ru-RU" sz="2800" b="1" strike="noStrike" spc="-1" dirty="0">
              <a:latin typeface="Arial"/>
            </a:endParaRPr>
          </a:p>
          <a:p>
            <a:pPr algn="ctr">
              <a:lnSpc>
                <a:spcPct val="100000"/>
              </a:lnSpc>
            </a:pPr>
            <a:endParaRPr lang="ru-RU" sz="2400" b="0" strike="noStrike" spc="-1" dirty="0">
              <a:latin typeface="Arial"/>
            </a:endParaRPr>
          </a:p>
          <a:p>
            <a:pPr indent="504000" algn="just">
              <a:lnSpc>
                <a:spcPct val="100000"/>
              </a:lnSpc>
            </a:pPr>
            <a:r>
              <a:rPr lang="ru-RU" sz="2400" b="0" strike="noStrike" spc="-1" dirty="0">
                <a:solidFill>
                  <a:srgbClr val="025373"/>
                </a:solidFill>
                <a:latin typeface="Calibri"/>
                <a:ea typeface="DejaVu Sans"/>
              </a:rPr>
              <a:t>1. Лицо, не исполнившее или ненадлежащим образом исполнившее обязательство при осуществлении </a:t>
            </a:r>
            <a:r>
              <a:rPr lang="ru-RU" sz="2400" b="1" strike="noStrike" spc="-1" dirty="0">
                <a:solidFill>
                  <a:srgbClr val="025373"/>
                </a:solidFill>
                <a:latin typeface="Calibri"/>
                <a:ea typeface="DejaVu Sans"/>
              </a:rPr>
              <a:t>предпринимательской деятельности</a:t>
            </a:r>
            <a:r>
              <a:rPr lang="ru-RU" sz="2400" b="0" strike="noStrike" spc="-1" dirty="0">
                <a:solidFill>
                  <a:srgbClr val="025373"/>
                </a:solidFill>
                <a:latin typeface="Calibri"/>
                <a:ea typeface="DejaVu Sans"/>
              </a:rPr>
              <a:t> (за исключением обстоятельств непреодолимой силы) – ст. 401 ГК РФ;</a:t>
            </a:r>
            <a:endParaRPr lang="ru-RU" sz="2400" b="0" strike="noStrike" spc="-1" dirty="0">
              <a:latin typeface="Arial"/>
            </a:endParaRPr>
          </a:p>
          <a:p>
            <a:pPr indent="504000">
              <a:lnSpc>
                <a:spcPct val="100000"/>
              </a:lnSpc>
            </a:pPr>
            <a:r>
              <a:rPr lang="ru-RU" sz="2400" b="0" strike="noStrike" spc="-1" dirty="0">
                <a:solidFill>
                  <a:srgbClr val="025373"/>
                </a:solidFill>
                <a:latin typeface="Calibri"/>
                <a:ea typeface="DejaVu Sans"/>
              </a:rPr>
              <a:t>2.   Ответственность за работников;</a:t>
            </a:r>
            <a:endParaRPr lang="ru-RU" sz="2400" b="0" strike="noStrike" spc="-1" dirty="0">
              <a:latin typeface="Arial"/>
            </a:endParaRPr>
          </a:p>
          <a:p>
            <a:pPr indent="504000">
              <a:lnSpc>
                <a:spcPct val="100000"/>
              </a:lnSpc>
            </a:pPr>
            <a:r>
              <a:rPr lang="ru-RU" sz="2400" b="0" strike="noStrike" spc="-1" dirty="0">
                <a:solidFill>
                  <a:srgbClr val="025373"/>
                </a:solidFill>
                <a:latin typeface="Calibri"/>
                <a:ea typeface="DejaVu Sans"/>
              </a:rPr>
              <a:t>3.   Ответственность за субподрядчиков. </a:t>
            </a:r>
            <a:endParaRPr lang="ru-RU" sz="2400" b="0" strike="noStrike" spc="-1" dirty="0">
              <a:latin typeface="Arial"/>
            </a:endParaRPr>
          </a:p>
          <a:p>
            <a:pPr indent="504000" algn="just">
              <a:lnSpc>
                <a:spcPct val="100000"/>
              </a:lnSpc>
            </a:pPr>
            <a:endParaRPr lang="ru-RU" sz="2400" b="0" strike="noStrike" spc="-1" dirty="0">
              <a:latin typeface="Arial"/>
            </a:endParaRPr>
          </a:p>
          <a:p>
            <a:pPr indent="504000" algn="just">
              <a:lnSpc>
                <a:spcPct val="100000"/>
              </a:lnSpc>
            </a:pPr>
            <a:r>
              <a:rPr lang="ru-RU" sz="2400" b="0" u="sng" strike="noStrike" spc="-1" dirty="0">
                <a:solidFill>
                  <a:srgbClr val="025373"/>
                </a:solidFill>
                <a:uFillTx/>
                <a:latin typeface="Calibri"/>
                <a:ea typeface="DejaVu Sans"/>
              </a:rPr>
              <a:t>Уменьшение размера ответственности</a:t>
            </a:r>
            <a:endParaRPr lang="ru-RU" sz="2400" b="0" strike="noStrike" spc="-1" dirty="0">
              <a:latin typeface="Arial"/>
            </a:endParaRPr>
          </a:p>
          <a:p>
            <a:pPr indent="504000" algn="just">
              <a:lnSpc>
                <a:spcPct val="100000"/>
              </a:lnSpc>
            </a:pPr>
            <a:r>
              <a:rPr lang="ru-RU" sz="2400" b="0" strike="noStrike" spc="-1" dirty="0">
                <a:solidFill>
                  <a:srgbClr val="025373"/>
                </a:solidFill>
                <a:latin typeface="Calibri"/>
                <a:ea typeface="DejaVu Sans"/>
              </a:rPr>
              <a:t>Если имеется вина кредитора, либо он способствовал увеличению убытков (умышленно или по неосторожности), либо не принял разумные меры к их уменьшению.</a:t>
            </a:r>
            <a:endParaRPr lang="ru-RU" sz="2400" b="0" strike="noStrike" spc="-1" dirty="0">
              <a:latin typeface="Arial"/>
            </a:endParaRPr>
          </a:p>
          <a:p>
            <a:pPr indent="504000" algn="just">
              <a:lnSpc>
                <a:spcPct val="100000"/>
              </a:lnSpc>
            </a:pPr>
            <a:endParaRPr lang="ru-RU" sz="2400" b="0" strike="noStrike" spc="-1" dirty="0">
              <a:latin typeface="Arial"/>
            </a:endParaRPr>
          </a:p>
          <a:p>
            <a:pPr indent="504000" algn="just">
              <a:lnSpc>
                <a:spcPct val="100000"/>
              </a:lnSpc>
            </a:pPr>
            <a:r>
              <a:rPr lang="ru-RU" sz="2400" b="0" strike="noStrike" spc="-1" dirty="0">
                <a:solidFill>
                  <a:srgbClr val="025373"/>
                </a:solidFill>
                <a:latin typeface="Calibri"/>
                <a:ea typeface="DejaVu Sans"/>
              </a:rPr>
              <a:t>Ответственность за просрочку исполнения не наступает при просрочке кредитора</a:t>
            </a:r>
            <a:r>
              <a:rPr lang="ru-RU" sz="2400" b="0" strike="noStrike" spc="-1" dirty="0" smtClean="0">
                <a:solidFill>
                  <a:srgbClr val="025373"/>
                </a:solidFill>
                <a:latin typeface="Calibri"/>
                <a:ea typeface="DejaVu Sans"/>
              </a:rPr>
              <a:t>.</a:t>
            </a:r>
            <a:endParaRPr lang="ru-RU"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 name="CustomShape 1"/>
          <p:cNvSpPr/>
          <p:nvPr/>
        </p:nvSpPr>
        <p:spPr>
          <a:xfrm>
            <a:off x="8192520" y="6356520"/>
            <a:ext cx="31604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11DFB0C-9F02-4847-859D-28081E360BB9}" type="slidenum">
              <a:rPr lang="ru-RU" sz="1200" b="0" strike="noStrike" spc="-1">
                <a:solidFill>
                  <a:srgbClr val="8B8B8B"/>
                </a:solidFill>
                <a:latin typeface="Calibri"/>
              </a:rPr>
              <a:pPr algn="r">
                <a:lnSpc>
                  <a:spcPct val="100000"/>
                </a:lnSpc>
              </a:pPr>
              <a:t>12</a:t>
            </a:fld>
            <a:endParaRPr lang="ru-RU" sz="1200" b="0" strike="noStrike" spc="-1">
              <a:latin typeface="Arial"/>
            </a:endParaRPr>
          </a:p>
        </p:txBody>
      </p:sp>
      <p:sp>
        <p:nvSpPr>
          <p:cNvPr id="706" name="CustomShape 2"/>
          <p:cNvSpPr/>
          <p:nvPr/>
        </p:nvSpPr>
        <p:spPr>
          <a:xfrm>
            <a:off x="695400" y="125883"/>
            <a:ext cx="11161240" cy="658496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indent="504000" algn="ctr">
              <a:lnSpc>
                <a:spcPct val="100000"/>
              </a:lnSpc>
            </a:pPr>
            <a:r>
              <a:rPr lang="ru-RU" sz="2800" b="1" strike="noStrike" spc="-1" dirty="0">
                <a:solidFill>
                  <a:srgbClr val="025373"/>
                </a:solidFill>
                <a:latin typeface="Calibri"/>
                <a:ea typeface="DejaVu Sans"/>
              </a:rPr>
              <a:t>Санкции</a:t>
            </a:r>
            <a:endParaRPr lang="ru-RU" sz="2800" b="0" strike="noStrike" spc="-1" dirty="0">
              <a:latin typeface="Arial"/>
            </a:endParaRPr>
          </a:p>
          <a:p>
            <a:pPr indent="504000" algn="ctr">
              <a:lnSpc>
                <a:spcPct val="100000"/>
              </a:lnSpc>
            </a:pPr>
            <a:endParaRPr lang="ru-RU" sz="28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Мера принудительного воздействия по отношению к нарушителям правил нормального ведения хозяйственной деятельности (применяются </a:t>
            </a:r>
            <a:r>
              <a:rPr lang="ru-RU" sz="1600" b="0" strike="noStrike" spc="-1" dirty="0" err="1">
                <a:solidFill>
                  <a:srgbClr val="025373"/>
                </a:solidFill>
                <a:latin typeface="Calibri"/>
                <a:ea typeface="DejaVu Sans"/>
              </a:rPr>
              <a:t>гос.органами</a:t>
            </a:r>
            <a:r>
              <a:rPr lang="ru-RU" sz="1600" b="0" strike="noStrike" spc="-1" dirty="0">
                <a:solidFill>
                  <a:srgbClr val="025373"/>
                </a:solidFill>
                <a:latin typeface="Calibri"/>
                <a:ea typeface="DejaVu Sans"/>
              </a:rPr>
              <a:t>, банками, контрагентами).</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Предупредительная, компенсационная и репрессивная функции.</a:t>
            </a:r>
            <a:endParaRPr lang="ru-RU" sz="1600" b="0" strike="noStrike" spc="-1" dirty="0">
              <a:latin typeface="Arial"/>
            </a:endParaRPr>
          </a:p>
          <a:p>
            <a:pPr indent="504000" algn="just">
              <a:lnSpc>
                <a:spcPct val="100000"/>
              </a:lnSpc>
            </a:pPr>
            <a:endParaRPr lang="ru-RU" sz="1600" b="0" strike="noStrike" spc="-1" dirty="0">
              <a:latin typeface="Arial"/>
            </a:endParaRPr>
          </a:p>
          <a:p>
            <a:pPr marL="228600" indent="504000" algn="just">
              <a:lnSpc>
                <a:spcPct val="100000"/>
              </a:lnSpc>
              <a:buClr>
                <a:srgbClr val="000000"/>
              </a:buClr>
              <a:buFont typeface="StarSymbol"/>
              <a:buAutoNum type="arabicPeriod"/>
            </a:pPr>
            <a:r>
              <a:rPr lang="ru-RU" sz="1600" b="1" u="sng" strike="noStrike" spc="-1" dirty="0">
                <a:solidFill>
                  <a:srgbClr val="025373"/>
                </a:solidFill>
                <a:uFillTx/>
                <a:latin typeface="Calibri"/>
                <a:ea typeface="DejaVu Sans"/>
              </a:rPr>
              <a:t>Возмещение убытков </a:t>
            </a:r>
            <a:r>
              <a:rPr lang="ru-RU" sz="1600" b="0" strike="noStrike" spc="-1" dirty="0">
                <a:solidFill>
                  <a:srgbClr val="025373"/>
                </a:solidFill>
                <a:latin typeface="Calibri"/>
                <a:ea typeface="DejaVu Sans"/>
              </a:rPr>
              <a:t>(реальный ущерб + упущенная выгода) ст. 15 ГК РФ</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По цене, существовавшей в том месте, где обязательство должно было быть исполнено (</a:t>
            </a:r>
            <a:r>
              <a:rPr lang="ru-RU" sz="1600" b="0" i="1" strike="noStrike" spc="-1" dirty="0">
                <a:solidFill>
                  <a:srgbClr val="025373"/>
                </a:solidFill>
                <a:latin typeface="Calibri"/>
                <a:ea typeface="DejaVu Sans"/>
              </a:rPr>
              <a:t>текущая цена</a:t>
            </a:r>
            <a:r>
              <a:rPr lang="ru-RU" sz="1600" b="0" strike="noStrike" spc="-1" dirty="0">
                <a:solidFill>
                  <a:srgbClr val="025373"/>
                </a:solidFill>
                <a:latin typeface="Calibri"/>
                <a:ea typeface="DejaVu Sans"/>
              </a:rPr>
              <a:t>), в день добровольного удовлетворения требования кредитора либо в день предъявления иска (по усмотрению суда – в день вынесения решения). </a:t>
            </a:r>
            <a:endParaRPr lang="ru-RU" sz="1600" b="0" strike="noStrike" spc="-1" dirty="0">
              <a:latin typeface="Arial"/>
            </a:endParaRPr>
          </a:p>
          <a:p>
            <a:pPr indent="504000" algn="just">
              <a:lnSpc>
                <a:spcPct val="100000"/>
              </a:lnSpc>
            </a:pPr>
            <a:r>
              <a:rPr lang="ru-RU" sz="1600" b="0" i="1" strike="noStrike" spc="-1" dirty="0">
                <a:solidFill>
                  <a:srgbClr val="025373"/>
                </a:solidFill>
                <a:latin typeface="Calibri"/>
                <a:ea typeface="DejaVu Sans"/>
              </a:rPr>
              <a:t>Кроме того, если неисполнение или ненадлежащее исполнение повлекло досрочное прекращение договора и кредитор заключил взамен его аналогичный договор, кредитор вправе потребовать от должника возмещения убытков в виде разницы между ценой, установленной в прекращенном договоре, и ценой на сопоставимые товары, работы или услуги по условиям договора, заключенного взамен прекращенного договора. Даже если нового договора нет – просто по текущей цене + остальные убытки, если имеются (ст. 393.1 ГК РФ).</a:t>
            </a:r>
            <a:endParaRPr lang="ru-RU" sz="1600" b="0" strike="noStrike" spc="-1" dirty="0">
              <a:latin typeface="Arial"/>
            </a:endParaRPr>
          </a:p>
          <a:p>
            <a:pPr indent="504000" algn="just">
              <a:lnSpc>
                <a:spcPct val="100000"/>
              </a:lnSpc>
            </a:pP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2. </a:t>
            </a:r>
            <a:r>
              <a:rPr lang="ru-RU" sz="1600" b="1" u="sng" strike="noStrike" spc="-1" dirty="0">
                <a:solidFill>
                  <a:srgbClr val="025373"/>
                </a:solidFill>
                <a:uFillTx/>
                <a:latin typeface="Calibri"/>
                <a:ea typeface="DejaVu Sans"/>
              </a:rPr>
              <a:t>Неустойка</a:t>
            </a:r>
            <a:r>
              <a:rPr lang="ru-RU" sz="1600" b="0" strike="noStrike" spc="-1" dirty="0">
                <a:solidFill>
                  <a:srgbClr val="025373"/>
                </a:solidFill>
                <a:latin typeface="Calibri"/>
                <a:ea typeface="DejaVu Sans"/>
              </a:rPr>
              <a:t> (должна быть соразмерна нарушенному обязательству или может быть уменьшена судом по требованию должника, который занимается ПД. В отношении остальных лиц суд сможет уменьшить неустойку по собственной инициативе).</a:t>
            </a:r>
            <a:endParaRPr lang="ru-RU" sz="1600" b="0" strike="noStrike" spc="-1" dirty="0">
              <a:latin typeface="Arial"/>
            </a:endParaRPr>
          </a:p>
          <a:p>
            <a:pPr marL="171360" indent="504000" algn="just">
              <a:lnSpc>
                <a:spcPct val="100000"/>
              </a:lnSpc>
              <a:buClr>
                <a:srgbClr val="000000"/>
              </a:buClr>
              <a:buFont typeface="StarSymbol"/>
              <a:buChar char="-"/>
            </a:pPr>
            <a:r>
              <a:rPr lang="ru-RU" sz="1600" b="0" strike="noStrike" spc="-1" dirty="0">
                <a:solidFill>
                  <a:srgbClr val="025373"/>
                </a:solidFill>
                <a:latin typeface="Calibri"/>
                <a:ea typeface="DejaVu Sans"/>
              </a:rPr>
              <a:t>Убытки – в части, не покрытой неустойкой (общее правило);</a:t>
            </a:r>
            <a:endParaRPr lang="ru-RU" sz="1600" b="0" strike="noStrike" spc="-1" dirty="0">
              <a:latin typeface="Arial"/>
            </a:endParaRPr>
          </a:p>
          <a:p>
            <a:pPr marL="171360" indent="504000" algn="just">
              <a:lnSpc>
                <a:spcPct val="100000"/>
              </a:lnSpc>
              <a:buClr>
                <a:srgbClr val="000000"/>
              </a:buClr>
              <a:buFont typeface="StarSymbol"/>
              <a:buChar char="-"/>
            </a:pPr>
            <a:r>
              <a:rPr lang="ru-RU" sz="1600" b="0" strike="noStrike" spc="-1" dirty="0">
                <a:solidFill>
                  <a:srgbClr val="025373"/>
                </a:solidFill>
                <a:latin typeface="Calibri"/>
                <a:ea typeface="DejaVu Sans"/>
              </a:rPr>
              <a:t>Взыскание только неустойки, но не убытков (по закону или договору);</a:t>
            </a:r>
            <a:endParaRPr lang="ru-RU" sz="1600" b="0" strike="noStrike" spc="-1" dirty="0">
              <a:latin typeface="Arial"/>
            </a:endParaRPr>
          </a:p>
          <a:p>
            <a:pPr marL="171360" indent="504000" algn="just">
              <a:lnSpc>
                <a:spcPct val="100000"/>
              </a:lnSpc>
              <a:buClr>
                <a:srgbClr val="000000"/>
              </a:buClr>
              <a:buFont typeface="StarSymbol"/>
              <a:buChar char="-"/>
            </a:pPr>
            <a:r>
              <a:rPr lang="ru-RU" sz="1600" spc="-1" dirty="0">
                <a:solidFill>
                  <a:srgbClr val="025373"/>
                </a:solidFill>
                <a:latin typeface="Calibri"/>
                <a:ea typeface="DejaVu Sans"/>
              </a:rPr>
              <a:t>У</a:t>
            </a:r>
            <a:r>
              <a:rPr lang="ru-RU" sz="1600" b="0" strike="noStrike" spc="-1" dirty="0">
                <a:solidFill>
                  <a:srgbClr val="025373"/>
                </a:solidFill>
                <a:latin typeface="Calibri"/>
                <a:ea typeface="DejaVu Sans"/>
              </a:rPr>
              <a:t>бытки - в полной сумме сверх неустойки (по закону или договору);</a:t>
            </a:r>
            <a:endParaRPr lang="ru-RU" sz="1600" b="0" strike="noStrike" spc="-1" dirty="0">
              <a:latin typeface="Arial"/>
            </a:endParaRPr>
          </a:p>
          <a:p>
            <a:pPr marL="171360" indent="504000" algn="just">
              <a:lnSpc>
                <a:spcPct val="100000"/>
              </a:lnSpc>
              <a:buClr>
                <a:srgbClr val="000000"/>
              </a:buClr>
              <a:buFont typeface="StarSymbol"/>
              <a:buChar char="-"/>
            </a:pPr>
            <a:r>
              <a:rPr lang="ru-RU" sz="1600" spc="-1" dirty="0">
                <a:solidFill>
                  <a:srgbClr val="025373"/>
                </a:solidFill>
                <a:latin typeface="Calibri"/>
                <a:ea typeface="DejaVu Sans"/>
              </a:rPr>
              <a:t>П</a:t>
            </a:r>
            <a:r>
              <a:rPr lang="ru-RU" sz="1600" b="0" strike="noStrike" spc="-1" dirty="0">
                <a:solidFill>
                  <a:srgbClr val="025373"/>
                </a:solidFill>
                <a:latin typeface="Calibri"/>
                <a:ea typeface="DejaVu Sans"/>
              </a:rPr>
              <a:t>о выбору кредитора могут быть взысканы либо неустойка, либо убытки (по закону или договору).</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С 01.06.2015 г. договором можно предусматривать «сложные проценты» (</a:t>
            </a:r>
            <a:r>
              <a:rPr lang="ru-RU" sz="1600" b="0" strike="noStrike" spc="-1" dirty="0" err="1">
                <a:solidFill>
                  <a:srgbClr val="025373"/>
                </a:solidFill>
                <a:latin typeface="Calibri"/>
                <a:ea typeface="DejaVu Sans"/>
              </a:rPr>
              <a:t>проценты</a:t>
            </a:r>
            <a:r>
              <a:rPr lang="ru-RU" sz="1600" b="0" strike="noStrike" spc="-1" dirty="0">
                <a:solidFill>
                  <a:srgbClr val="025373"/>
                </a:solidFill>
                <a:latin typeface="Calibri"/>
                <a:ea typeface="DejaVu Sans"/>
              </a:rPr>
              <a:t> на проценты).</a:t>
            </a:r>
            <a:endParaRPr lang="ru-RU" sz="1600" b="0" strike="noStrike" spc="-1" dirty="0">
              <a:latin typeface="Arial"/>
            </a:endParaRPr>
          </a:p>
          <a:p>
            <a:pPr indent="504000" algn="just">
              <a:lnSpc>
                <a:spcPct val="100000"/>
              </a:lnSpc>
            </a:pPr>
            <a:endParaRPr lang="ru-RU" sz="1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 name="CustomShape 1"/>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D87DE962-9815-484B-9009-646FCC3BC3B7}" type="slidenum">
              <a:rPr lang="ru-RU" sz="1200" b="0" strike="noStrike" spc="-1">
                <a:solidFill>
                  <a:srgbClr val="8B8B8B"/>
                </a:solidFill>
                <a:latin typeface="Calibri"/>
              </a:rPr>
              <a:pPr algn="r">
                <a:lnSpc>
                  <a:spcPct val="100000"/>
                </a:lnSpc>
              </a:pPr>
              <a:t>13</a:t>
            </a:fld>
            <a:endParaRPr lang="ru-RU" sz="1200" b="0" strike="noStrike" spc="-1">
              <a:latin typeface="Arial"/>
            </a:endParaRPr>
          </a:p>
        </p:txBody>
      </p:sp>
      <p:sp>
        <p:nvSpPr>
          <p:cNvPr id="708" name="CustomShape 2"/>
          <p:cNvSpPr/>
          <p:nvPr/>
        </p:nvSpPr>
        <p:spPr>
          <a:xfrm>
            <a:off x="775800" y="775800"/>
            <a:ext cx="10815840" cy="57539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indent="504000" algn="just">
              <a:lnSpc>
                <a:spcPct val="100000"/>
              </a:lnSpc>
            </a:pPr>
            <a:r>
              <a:rPr lang="ru-RU" sz="1600" b="0" strike="noStrike" spc="-1" dirty="0">
                <a:solidFill>
                  <a:srgbClr val="025373"/>
                </a:solidFill>
                <a:latin typeface="Calibri"/>
                <a:ea typeface="DejaVu Sans"/>
              </a:rPr>
              <a:t>3. </a:t>
            </a:r>
            <a:r>
              <a:rPr lang="ru-RU" sz="1600" b="1" u="sng" strike="noStrike" spc="-1" dirty="0">
                <a:solidFill>
                  <a:srgbClr val="025373"/>
                </a:solidFill>
                <a:uFillTx/>
                <a:latin typeface="Calibri"/>
                <a:ea typeface="DejaVu Sans"/>
              </a:rPr>
              <a:t>Проценты за пользование чужими денежными средствами – ст. 395 ГК РФ </a:t>
            </a:r>
            <a:r>
              <a:rPr lang="ru-RU" sz="1600" b="0" strike="noStrike" spc="-1" dirty="0">
                <a:solidFill>
                  <a:srgbClr val="025373"/>
                </a:solidFill>
                <a:latin typeface="Calibri"/>
                <a:ea typeface="DejaVu Sans"/>
              </a:rPr>
              <a:t>(их неправомерное удержание, уклонение от возврата, иная просрочка в их уплате, неосновательное получение или сбережение за счет другого лица). До дня уплаты средств кредитору (если не установлен более короткий срок). </a:t>
            </a:r>
            <a:r>
              <a:rPr lang="ru-RU" sz="1600" b="0" i="1" strike="noStrike" spc="-1" dirty="0">
                <a:solidFill>
                  <a:srgbClr val="025373"/>
                </a:solidFill>
                <a:latin typeface="Calibri"/>
                <a:ea typeface="DejaVu Sans"/>
              </a:rPr>
              <a:t>В размере действовавшей в соответствующий период времени ключевой ставки ЦБ РФ, если иной размер процентов не установлен законом или договором</a:t>
            </a:r>
            <a:r>
              <a:rPr lang="ru-RU" sz="1600" b="0" strike="noStrike" spc="-1" dirty="0">
                <a:solidFill>
                  <a:srgbClr val="025373"/>
                </a:solidFill>
                <a:latin typeface="Calibri"/>
                <a:ea typeface="DejaVu Sans"/>
              </a:rPr>
              <a:t>. Кроме того, можно взыскать часть убытков, не покрытую неустойкой.</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Если соглашением сторон предусмотрена неустойка, то проценты по ст. 395 не применяются, если иное не предусмотрено законом или договором.</a:t>
            </a: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Также недопустимы «сложные проценты» на проценты, если иное не установлено законом (в ПД – также договором). </a:t>
            </a:r>
            <a:endParaRPr lang="ru-RU" sz="1600" b="0" strike="noStrike" spc="-1" dirty="0">
              <a:latin typeface="Arial"/>
            </a:endParaRPr>
          </a:p>
          <a:p>
            <a:pPr indent="504000">
              <a:lnSpc>
                <a:spcPct val="100000"/>
              </a:lnSpc>
            </a:pP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4. </a:t>
            </a:r>
            <a:r>
              <a:rPr lang="ru-RU" sz="1600" b="1" u="sng" strike="noStrike" spc="-1" dirty="0">
                <a:solidFill>
                  <a:srgbClr val="025373"/>
                </a:solidFill>
                <a:uFillTx/>
                <a:latin typeface="Calibri"/>
                <a:ea typeface="DejaVu Sans"/>
              </a:rPr>
              <a:t>Исполнение обязательства в натуре</a:t>
            </a:r>
            <a:r>
              <a:rPr lang="ru-RU" sz="1600" b="0" strike="noStrike" spc="-1" dirty="0">
                <a:solidFill>
                  <a:srgbClr val="025373"/>
                </a:solidFill>
                <a:latin typeface="Calibri"/>
                <a:ea typeface="DejaVu Sans"/>
              </a:rPr>
              <a:t>. Уплата неустойки и возмещение убытков не освобождают должника от исполнения обязательства в натуре, если иное не предусмотрено законом или договором.</a:t>
            </a:r>
            <a:endParaRPr lang="ru-RU" sz="1600" b="0" strike="noStrike" spc="-1" dirty="0">
              <a:latin typeface="Arial"/>
            </a:endParaRPr>
          </a:p>
          <a:p>
            <a:pPr indent="504000" algn="just">
              <a:lnSpc>
                <a:spcPct val="100000"/>
              </a:lnSpc>
            </a:pP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5. </a:t>
            </a:r>
            <a:r>
              <a:rPr lang="ru-RU" sz="1600" b="1" u="sng" strike="noStrike" spc="-1" dirty="0">
                <a:solidFill>
                  <a:srgbClr val="025373"/>
                </a:solidFill>
                <a:uFillTx/>
                <a:latin typeface="Calibri"/>
                <a:ea typeface="DejaVu Sans"/>
              </a:rPr>
              <a:t>Право поручить выполнение обязательства третьим лицам </a:t>
            </a:r>
            <a:r>
              <a:rPr lang="ru-RU" sz="1600" b="0" strike="noStrike" spc="-1" dirty="0">
                <a:solidFill>
                  <a:srgbClr val="025373"/>
                </a:solidFill>
                <a:latin typeface="Calibri"/>
                <a:ea typeface="DejaVu Sans"/>
              </a:rPr>
              <a:t>за разумную цену либо выполнить его своими силами, и потребовать от должника возмещения понесенных расходов и других убытков.</a:t>
            </a:r>
            <a:endParaRPr lang="ru-RU" sz="1600" b="0" strike="noStrike" spc="-1" dirty="0">
              <a:latin typeface="Arial"/>
            </a:endParaRPr>
          </a:p>
          <a:p>
            <a:pPr indent="504000" algn="just">
              <a:lnSpc>
                <a:spcPct val="100000"/>
              </a:lnSpc>
            </a:pPr>
            <a:endParaRPr lang="ru-RU" sz="1600" b="0" strike="noStrike" spc="-1" dirty="0">
              <a:latin typeface="Arial"/>
            </a:endParaRPr>
          </a:p>
          <a:p>
            <a:pPr indent="504000" algn="just">
              <a:lnSpc>
                <a:spcPct val="100000"/>
              </a:lnSpc>
            </a:pPr>
            <a:r>
              <a:rPr lang="ru-RU" sz="1600" b="0" strike="noStrike" spc="-1" dirty="0">
                <a:solidFill>
                  <a:srgbClr val="025373"/>
                </a:solidFill>
                <a:latin typeface="Calibri"/>
                <a:ea typeface="DejaVu Sans"/>
              </a:rPr>
              <a:t>6. Если вещь индивидуально-определенная, то кредитор вправе </a:t>
            </a:r>
            <a:r>
              <a:rPr lang="ru-RU" sz="1600" b="1" u="sng" strike="noStrike" spc="-1" dirty="0">
                <a:solidFill>
                  <a:srgbClr val="025373"/>
                </a:solidFill>
                <a:uFillTx/>
                <a:latin typeface="Calibri"/>
                <a:ea typeface="DejaVu Sans"/>
              </a:rPr>
              <a:t>требовать отобрания этой вещи у должника</a:t>
            </a:r>
            <a:r>
              <a:rPr lang="ru-RU" sz="1600" b="0" strike="noStrike" spc="-1" dirty="0">
                <a:solidFill>
                  <a:srgbClr val="025373"/>
                </a:solidFill>
                <a:latin typeface="Calibri"/>
                <a:ea typeface="DejaVu Sans"/>
              </a:rPr>
              <a:t> и передачи ее кредитору на предусмотренных обязательством условиях. Это право отпадает, если вещь уже передана третьему лицу, имеющему право собственности, хозяйственного ведения или оперативного управления. Если вещь еще не передана, преимущество имеет тот из кредиторов, в пользу которого обязательство возникло раньше, а если это невозможно установить, - тот, кто раньше предъявил иск (вместо требования передать вещь, кредитор вправе потребовать возмещения убытков).</a:t>
            </a:r>
            <a:endParaRPr lang="ru-RU" sz="1600" b="0" strike="noStrike" spc="-1" dirty="0">
              <a:latin typeface="Arial"/>
            </a:endParaRPr>
          </a:p>
          <a:p>
            <a:pPr indent="504000">
              <a:lnSpc>
                <a:spcPct val="100000"/>
              </a:lnSpc>
            </a:pPr>
            <a:endParaRPr lang="ru-RU" sz="16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 name="CustomShape 1"/>
          <p:cNvSpPr/>
          <p:nvPr/>
        </p:nvSpPr>
        <p:spPr>
          <a:xfrm>
            <a:off x="767408" y="288424"/>
            <a:ext cx="10871640" cy="65695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indent="504000" algn="ctr">
              <a:lnSpc>
                <a:spcPct val="100000"/>
              </a:lnSpc>
            </a:pPr>
            <a:r>
              <a:rPr lang="ru-RU" sz="2800" b="1" strike="noStrike" spc="-1" dirty="0">
                <a:solidFill>
                  <a:srgbClr val="025373"/>
                </a:solidFill>
                <a:uFillTx/>
                <a:latin typeface="Calibri"/>
                <a:ea typeface="DejaVu Sans"/>
              </a:rPr>
              <a:t>Применение ст. 317.1 ГК РФ</a:t>
            </a:r>
          </a:p>
          <a:p>
            <a:pPr indent="504000" algn="ctr">
              <a:lnSpc>
                <a:spcPct val="100000"/>
              </a:lnSpc>
            </a:pPr>
            <a:endParaRPr lang="ru-RU" sz="28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 </a:t>
            </a:r>
            <a:r>
              <a:rPr lang="ru-RU" sz="1500" b="0" strike="noStrike" spc="-1" dirty="0">
                <a:solidFill>
                  <a:srgbClr val="025373"/>
                </a:solidFill>
                <a:latin typeface="Calibri"/>
                <a:ea typeface="DejaVu Sans"/>
              </a:rPr>
              <a:t>По денежному обязательству кредитор имеет право получить с должника проценты на сумму долга за период пользования денежными средствами в размере, определенном договором либо по ключевой ставке ЦБ РФ.</a:t>
            </a:r>
            <a:r>
              <a:rPr lang="ru-RU" sz="1500" b="0" u="sng" strike="noStrike" spc="-1" dirty="0">
                <a:solidFill>
                  <a:srgbClr val="025373"/>
                </a:solidFill>
                <a:uFillTx/>
                <a:latin typeface="Calibri"/>
                <a:ea typeface="DejaVu Sans"/>
              </a:rPr>
              <a:t> Не указывает на неправомерность </a:t>
            </a:r>
            <a:r>
              <a:rPr lang="ru-RU" sz="1500" b="0" strike="noStrike" spc="-1" dirty="0">
                <a:solidFill>
                  <a:srgbClr val="025373"/>
                </a:solidFill>
                <a:latin typeface="Calibri"/>
                <a:ea typeface="DejaVu Sans"/>
              </a:rPr>
              <a:t>их получения / удержания</a:t>
            </a:r>
            <a:endParaRPr lang="ru-RU" sz="1500" b="0" strike="noStrike" spc="-1" dirty="0">
              <a:latin typeface="Arial"/>
            </a:endParaRPr>
          </a:p>
          <a:p>
            <a:pPr indent="504000" algn="just">
              <a:lnSpc>
                <a:spcPct val="100000"/>
              </a:lnSpc>
              <a:spcBef>
                <a:spcPts val="281"/>
              </a:spcBef>
            </a:pPr>
            <a:r>
              <a:rPr lang="ru-RU" sz="1500" b="0" strike="noStrike" spc="-1" dirty="0">
                <a:solidFill>
                  <a:srgbClr val="025373"/>
                </a:solidFill>
                <a:latin typeface="Calibri"/>
                <a:ea typeface="DejaVu Sans"/>
              </a:rPr>
              <a:t>Может применяться к денежным средствам, перечисленным другой стороне (аванс, гарантийный депозит и пр.).</a:t>
            </a:r>
            <a:endParaRPr lang="ru-RU" sz="1500" b="0" strike="noStrike" spc="-1" dirty="0">
              <a:latin typeface="Arial"/>
            </a:endParaRPr>
          </a:p>
          <a:p>
            <a:pPr indent="504000" algn="just">
              <a:lnSpc>
                <a:spcPct val="100000"/>
              </a:lnSpc>
              <a:spcBef>
                <a:spcPts val="281"/>
              </a:spcBef>
            </a:pPr>
            <a:r>
              <a:rPr lang="ru-RU" sz="1500" b="1" strike="noStrike" spc="-1" dirty="0">
                <a:solidFill>
                  <a:srgbClr val="025373"/>
                </a:solidFill>
                <a:latin typeface="Calibri"/>
                <a:ea typeface="DejaVu Sans"/>
              </a:rPr>
              <a:t>С 01.08.2016 г. если стороны намерены применить проценты, то должны  прямо указать об этом в договоре.</a:t>
            </a:r>
            <a:endParaRPr lang="ru-RU" sz="1500" b="0" strike="noStrike" spc="-1" dirty="0">
              <a:latin typeface="Arial"/>
            </a:endParaRPr>
          </a:p>
          <a:p>
            <a:pPr indent="504000" algn="just">
              <a:lnSpc>
                <a:spcPct val="100000"/>
              </a:lnSpc>
            </a:pPr>
            <a:endParaRPr lang="ru-RU" sz="1500" b="0" strike="noStrike" spc="-1" dirty="0">
              <a:latin typeface="Arial"/>
            </a:endParaRPr>
          </a:p>
          <a:p>
            <a:pPr indent="504000" algn="just">
              <a:lnSpc>
                <a:spcPct val="100000"/>
              </a:lnSpc>
            </a:pPr>
            <a:r>
              <a:rPr lang="ru-RU" sz="1500" b="1" i="1" strike="noStrike" spc="-1" dirty="0">
                <a:solidFill>
                  <a:srgbClr val="025373"/>
                </a:solidFill>
                <a:latin typeface="Calibri"/>
                <a:ea typeface="DejaVu Sans"/>
              </a:rPr>
              <a:t>Если сторона недобросовестно ведет или прерывает переговоры, то должна возместить другой стороне причиненные убытки (расходы, которые понесла вторая сторона в связи с ведением переговоров, а также в связи с утратой возможности заключить договор с третьим лицом) – ст. 434.1 ГК РФ. Участник переговоров должен быть возвращен в то положение, которое было до начала переговоров.</a:t>
            </a:r>
            <a:endParaRPr lang="ru-RU" sz="1500" b="0" strike="noStrike" spc="-1" dirty="0">
              <a:latin typeface="Arial"/>
            </a:endParaRPr>
          </a:p>
          <a:p>
            <a:pPr indent="504000" algn="just">
              <a:lnSpc>
                <a:spcPct val="100000"/>
              </a:lnSpc>
            </a:pPr>
            <a:endParaRPr lang="ru-RU" sz="1500" b="0" strike="noStrike" spc="-1" dirty="0">
              <a:latin typeface="Arial"/>
            </a:endParaRPr>
          </a:p>
          <a:p>
            <a:pPr indent="504000" algn="just">
              <a:lnSpc>
                <a:spcPct val="100000"/>
              </a:lnSpc>
            </a:pPr>
            <a:r>
              <a:rPr lang="ru-RU" sz="1500" b="0" i="1" strike="noStrike" spc="-1" dirty="0">
                <a:solidFill>
                  <a:srgbClr val="025373"/>
                </a:solidFill>
                <a:latin typeface="Calibri"/>
                <a:ea typeface="DejaVu Sans"/>
              </a:rPr>
              <a:t>Возможно соглашение сторон о возмещении имущественных потерь другой стороны, при некоторых обстоятельствах, что не является ответственностью (напр., при невозможности исполнить обязательства, при требованиях госорганов и т.п.) – ст. 406.1 ГК РФ. В основном применимо к корпоративным договорам, акционерным соглашениям, договорам о совместной деятельности и пр.).</a:t>
            </a:r>
            <a:endParaRPr lang="ru-RU" sz="1500" b="0" strike="noStrike" spc="-1" dirty="0">
              <a:latin typeface="Arial"/>
            </a:endParaRPr>
          </a:p>
          <a:p>
            <a:pPr indent="504000" algn="just">
              <a:lnSpc>
                <a:spcPct val="100000"/>
              </a:lnSpc>
            </a:pPr>
            <a:endParaRPr lang="ru-RU" sz="1500" b="0" strike="noStrike" spc="-1" dirty="0">
              <a:latin typeface="Arial"/>
            </a:endParaRPr>
          </a:p>
          <a:p>
            <a:pPr indent="504000" algn="just">
              <a:lnSpc>
                <a:spcPct val="100000"/>
              </a:lnSpc>
            </a:pPr>
            <a:r>
              <a:rPr lang="ru-RU" sz="1500" b="1" i="1" strike="noStrike" spc="-1" dirty="0">
                <a:solidFill>
                  <a:srgbClr val="025373"/>
                </a:solidFill>
                <a:latin typeface="Calibri"/>
                <a:ea typeface="DejaVu Sans"/>
              </a:rPr>
              <a:t>Ответственность за дачу недостоверных заверений в виде возмещения убытков либо уплаты неустойки («заверения об обстоятельствах», ст. 431.2 ГК РФ). Речь идет о существенных обстоятельствах, имеющих значение для заключения, исполнения или прекращения договора (о полномочиях представителя, о наличии лицензий, о предмете договора, о финансовом состоянии и т.п.).</a:t>
            </a:r>
            <a:endParaRPr lang="ru-RU" sz="1500" b="0" strike="noStrike" spc="-1" dirty="0">
              <a:latin typeface="Arial"/>
            </a:endParaRPr>
          </a:p>
          <a:p>
            <a:pPr indent="504000" algn="just">
              <a:lnSpc>
                <a:spcPct val="100000"/>
              </a:lnSpc>
            </a:pPr>
            <a:endParaRPr lang="ru-RU" sz="1500" b="0" strike="noStrike" spc="-1" dirty="0">
              <a:latin typeface="Arial"/>
            </a:endParaRPr>
          </a:p>
          <a:p>
            <a:pPr indent="504000" algn="just">
              <a:lnSpc>
                <a:spcPct val="100000"/>
              </a:lnSpc>
            </a:pPr>
            <a:r>
              <a:rPr lang="ru-RU" sz="1500" b="0" i="1" strike="noStrike" spc="-1" dirty="0">
                <a:solidFill>
                  <a:srgbClr val="025373"/>
                </a:solidFill>
                <a:latin typeface="Calibri"/>
                <a:ea typeface="DejaVu Sans"/>
              </a:rPr>
              <a:t>В судебном решении можно предусмотреть денежную сумму за неисполнение обязательства по судебному акту в натуре (ст. 308.3 ГК РФ).</a:t>
            </a:r>
            <a:endParaRPr lang="ru-RU" sz="1500" b="0" strike="noStrike" spc="-1" dirty="0">
              <a:latin typeface="Arial"/>
            </a:endParaRPr>
          </a:p>
          <a:p>
            <a:pPr indent="504000" algn="just">
              <a:lnSpc>
                <a:spcPct val="100000"/>
              </a:lnSpc>
            </a:pPr>
            <a:endParaRPr lang="ru-RU" sz="15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 name="CustomShape 1"/>
          <p:cNvSpPr/>
          <p:nvPr/>
        </p:nvSpPr>
        <p:spPr>
          <a:xfrm>
            <a:off x="1008000" y="153360"/>
            <a:ext cx="10871640" cy="224531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Юридические факты</a:t>
            </a:r>
            <a:endParaRPr lang="ru-RU" sz="2800" b="0" strike="noStrike" spc="-1" dirty="0">
              <a:latin typeface="Arial"/>
            </a:endParaRPr>
          </a:p>
          <a:p>
            <a:pPr algn="ctr">
              <a:lnSpc>
                <a:spcPct val="100000"/>
              </a:lnSpc>
            </a:pPr>
            <a:r>
              <a:rPr lang="ru-RU" sz="2800" b="1" strike="noStrike" spc="-1" dirty="0">
                <a:solidFill>
                  <a:srgbClr val="025373"/>
                </a:solidFill>
                <a:latin typeface="Calibri"/>
                <a:ea typeface="DejaVu Sans"/>
              </a:rPr>
              <a:t>(возникновение, изменение, прекращение правоотношений)</a:t>
            </a:r>
            <a:endParaRPr lang="ru-RU" sz="2800" b="0" strike="noStrike" spc="-1" dirty="0">
              <a:latin typeface="Arial"/>
            </a:endParaRPr>
          </a:p>
          <a:p>
            <a:pPr algn="ctr">
              <a:lnSpc>
                <a:spcPct val="100000"/>
              </a:lnSpc>
            </a:pPr>
            <a:endParaRPr lang="ru-RU" sz="2800" b="0" strike="noStrike" spc="-1" dirty="0">
              <a:latin typeface="Arial"/>
            </a:endParaRPr>
          </a:p>
          <a:p>
            <a:pPr algn="just">
              <a:lnSpc>
                <a:spcPct val="100000"/>
              </a:lnSpc>
            </a:pPr>
            <a:r>
              <a:rPr lang="ru-RU" sz="1400" b="0" strike="noStrike" spc="-1" dirty="0">
                <a:solidFill>
                  <a:srgbClr val="025373"/>
                </a:solidFill>
                <a:latin typeface="Calibri"/>
                <a:ea typeface="DejaVu Sans"/>
              </a:rPr>
              <a:t>                       События                                                                                                   </a:t>
            </a: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p:txBody>
      </p:sp>
      <p:sp>
        <p:nvSpPr>
          <p:cNvPr id="711" name="CustomShape 2"/>
          <p:cNvSpPr/>
          <p:nvPr/>
        </p:nvSpPr>
        <p:spPr>
          <a:xfrm>
            <a:off x="1152000" y="1800000"/>
            <a:ext cx="326196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dirty="0">
                <a:solidFill>
                  <a:srgbClr val="025373"/>
                </a:solidFill>
                <a:latin typeface="Calibri"/>
                <a:ea typeface="DejaVu Sans"/>
              </a:rPr>
              <a:t>Не зависят от волеизъявления людей</a:t>
            </a:r>
            <a:endParaRPr lang="ru-RU" sz="1600" b="0" strike="noStrike" spc="-1" dirty="0">
              <a:latin typeface="Arial"/>
            </a:endParaRPr>
          </a:p>
          <a:p>
            <a:pPr algn="ctr">
              <a:lnSpc>
                <a:spcPct val="100000"/>
              </a:lnSpc>
            </a:pPr>
            <a:r>
              <a:rPr lang="ru-RU" sz="1600" b="0" strike="noStrike" spc="-1" dirty="0">
                <a:solidFill>
                  <a:srgbClr val="025373"/>
                </a:solidFill>
                <a:latin typeface="Calibri"/>
                <a:ea typeface="DejaVu Sans"/>
              </a:rPr>
              <a:t>(</a:t>
            </a:r>
            <a:r>
              <a:rPr lang="ru-RU" sz="1400" b="0" strike="noStrike" spc="-1" dirty="0">
                <a:solidFill>
                  <a:srgbClr val="025373"/>
                </a:solidFill>
                <a:latin typeface="Calibri"/>
                <a:ea typeface="DejaVu Sans"/>
              </a:rPr>
              <a:t>Стихийные бедствия,  смерть и т.п.)</a:t>
            </a:r>
            <a:endParaRPr lang="ru-RU" sz="1400" b="0" strike="noStrike" spc="-1" dirty="0">
              <a:latin typeface="Arial"/>
            </a:endParaRPr>
          </a:p>
        </p:txBody>
      </p:sp>
      <p:sp>
        <p:nvSpPr>
          <p:cNvPr id="712" name="CustomShape 3"/>
          <p:cNvSpPr/>
          <p:nvPr/>
        </p:nvSpPr>
        <p:spPr>
          <a:xfrm flipH="1">
            <a:off x="7107840" y="1369800"/>
            <a:ext cx="23220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13" name="CustomShape 4"/>
          <p:cNvSpPr/>
          <p:nvPr/>
        </p:nvSpPr>
        <p:spPr>
          <a:xfrm>
            <a:off x="8313120" y="1369800"/>
            <a:ext cx="30996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14" name="CustomShape 5"/>
          <p:cNvSpPr/>
          <p:nvPr/>
        </p:nvSpPr>
        <p:spPr>
          <a:xfrm>
            <a:off x="5376600" y="1652760"/>
            <a:ext cx="2174760" cy="337100"/>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Сделки</a:t>
            </a:r>
            <a:endParaRPr lang="ru-RU" sz="1600" b="0" strike="noStrike" spc="-1">
              <a:latin typeface="Arial"/>
            </a:endParaRPr>
          </a:p>
        </p:txBody>
      </p:sp>
      <p:sp>
        <p:nvSpPr>
          <p:cNvPr id="715" name="CustomShape 6"/>
          <p:cNvSpPr/>
          <p:nvPr/>
        </p:nvSpPr>
        <p:spPr>
          <a:xfrm>
            <a:off x="7934400" y="1652760"/>
            <a:ext cx="2174400" cy="583321"/>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Акты</a:t>
            </a:r>
            <a:endParaRPr lang="ru-RU" sz="1600" b="0" strike="noStrike" spc="-1">
              <a:latin typeface="Arial"/>
            </a:endParaRPr>
          </a:p>
          <a:p>
            <a:pPr algn="ctr">
              <a:lnSpc>
                <a:spcPct val="100000"/>
              </a:lnSpc>
            </a:pPr>
            <a:r>
              <a:rPr lang="ru-RU" sz="1600" b="0" strike="noStrike" spc="-1">
                <a:solidFill>
                  <a:srgbClr val="025373"/>
                </a:solidFill>
                <a:latin typeface="Calibri"/>
                <a:ea typeface="DejaVu Sans"/>
              </a:rPr>
              <a:t>Должностных лиц</a:t>
            </a:r>
            <a:endParaRPr lang="ru-RU" sz="1600" b="0" strike="noStrike" spc="-1">
              <a:latin typeface="Arial"/>
            </a:endParaRPr>
          </a:p>
        </p:txBody>
      </p:sp>
      <p:sp>
        <p:nvSpPr>
          <p:cNvPr id="716" name="CustomShape 7"/>
          <p:cNvSpPr/>
          <p:nvPr/>
        </p:nvSpPr>
        <p:spPr>
          <a:xfrm flipH="1">
            <a:off x="5952240" y="1955520"/>
            <a:ext cx="154800" cy="3736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17" name="CustomShape 8"/>
          <p:cNvSpPr/>
          <p:nvPr/>
        </p:nvSpPr>
        <p:spPr>
          <a:xfrm>
            <a:off x="7031160" y="1964160"/>
            <a:ext cx="154800" cy="3736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18" name="CustomShape 9"/>
          <p:cNvSpPr/>
          <p:nvPr/>
        </p:nvSpPr>
        <p:spPr>
          <a:xfrm>
            <a:off x="4522320" y="2349000"/>
            <a:ext cx="1941480" cy="521766"/>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400" b="0" strike="noStrike" spc="-1">
                <a:solidFill>
                  <a:srgbClr val="025373"/>
                </a:solidFill>
                <a:latin typeface="Calibri"/>
                <a:ea typeface="DejaVu Sans"/>
              </a:rPr>
              <a:t>Дву-, многосторонние</a:t>
            </a:r>
            <a:endParaRPr lang="ru-RU" sz="1400" b="0" strike="noStrike" spc="-1">
              <a:latin typeface="Arial"/>
            </a:endParaRPr>
          </a:p>
          <a:p>
            <a:pPr>
              <a:lnSpc>
                <a:spcPct val="100000"/>
              </a:lnSpc>
            </a:pPr>
            <a:r>
              <a:rPr lang="ru-RU" sz="1400" b="0" strike="noStrike" spc="-1">
                <a:solidFill>
                  <a:srgbClr val="025373"/>
                </a:solidFill>
                <a:latin typeface="Calibri"/>
                <a:ea typeface="DejaVu Sans"/>
              </a:rPr>
              <a:t>(договоры)</a:t>
            </a:r>
            <a:endParaRPr lang="ru-RU" sz="1400" b="0" strike="noStrike" spc="-1">
              <a:latin typeface="Arial"/>
            </a:endParaRPr>
          </a:p>
        </p:txBody>
      </p:sp>
      <p:sp>
        <p:nvSpPr>
          <p:cNvPr id="719" name="CustomShape 10"/>
          <p:cNvSpPr/>
          <p:nvPr/>
        </p:nvSpPr>
        <p:spPr>
          <a:xfrm>
            <a:off x="6536160" y="2349000"/>
            <a:ext cx="1397520" cy="521766"/>
          </a:xfrm>
          <a:prstGeom prst="rect">
            <a:avLst/>
          </a:prstGeom>
          <a:noFill/>
          <a:ln>
            <a:solidFill>
              <a:schemeClr val="accent1"/>
            </a:solid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400" b="0" strike="noStrike" spc="-1">
                <a:solidFill>
                  <a:srgbClr val="025373"/>
                </a:solidFill>
                <a:latin typeface="Calibri"/>
                <a:ea typeface="DejaVu Sans"/>
              </a:rPr>
              <a:t>Односторонние</a:t>
            </a:r>
            <a:endParaRPr lang="ru-RU" sz="1400" b="0" strike="noStrike" spc="-1">
              <a:latin typeface="Arial"/>
            </a:endParaRPr>
          </a:p>
          <a:p>
            <a:pPr>
              <a:lnSpc>
                <a:spcPct val="100000"/>
              </a:lnSpc>
            </a:pPr>
            <a:r>
              <a:rPr lang="ru-RU" sz="1400" b="0" strike="noStrike" spc="-1">
                <a:solidFill>
                  <a:srgbClr val="025373"/>
                </a:solidFill>
                <a:latin typeface="Calibri"/>
                <a:ea typeface="DejaVu Sans"/>
              </a:rPr>
              <a:t>(завещания)</a:t>
            </a:r>
            <a:endParaRPr lang="ru-RU" sz="1400" b="0" strike="noStrike" spc="-1">
              <a:latin typeface="Arial"/>
            </a:endParaRPr>
          </a:p>
        </p:txBody>
      </p:sp>
      <p:sp>
        <p:nvSpPr>
          <p:cNvPr id="720" name="CustomShape 11"/>
          <p:cNvSpPr/>
          <p:nvPr/>
        </p:nvSpPr>
        <p:spPr>
          <a:xfrm>
            <a:off x="1224000" y="3001320"/>
            <a:ext cx="8855640" cy="212220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1" strike="noStrike" spc="-1" dirty="0">
                <a:solidFill>
                  <a:srgbClr val="025373"/>
                </a:solidFill>
                <a:latin typeface="Calibri"/>
                <a:ea typeface="DejaVu Sans"/>
              </a:rPr>
              <a:t>Сделки</a:t>
            </a:r>
            <a:endParaRPr lang="ru-RU" sz="1600" b="0" strike="noStrike" spc="-1" dirty="0">
              <a:latin typeface="Arial"/>
            </a:endParaRPr>
          </a:p>
          <a:p>
            <a:pPr algn="ctr">
              <a:lnSpc>
                <a:spcPct val="100000"/>
              </a:lnSpc>
            </a:pPr>
            <a:r>
              <a:rPr lang="ru-RU" sz="1600" b="0" strike="noStrike" spc="-1" dirty="0">
                <a:solidFill>
                  <a:srgbClr val="025373"/>
                </a:solidFill>
                <a:latin typeface="Calibri"/>
                <a:ea typeface="DejaVu Sans"/>
              </a:rPr>
              <a:t>действия граждан и юридических лиц, направленные на установление, изменение или прекращение гражданских прав и обязанностей.</a:t>
            </a:r>
            <a:endParaRPr lang="ru-RU" sz="1600" b="0" strike="noStrike" spc="-1" dirty="0">
              <a:latin typeface="Arial"/>
            </a:endParaRPr>
          </a:p>
          <a:p>
            <a:pPr algn="just">
              <a:lnSpc>
                <a:spcPct val="100000"/>
              </a:lnSpc>
            </a:pPr>
            <a:r>
              <a:rPr lang="ru-RU" sz="1600" b="0" strike="noStrike" spc="-1" dirty="0">
                <a:solidFill>
                  <a:srgbClr val="025373"/>
                </a:solidFill>
                <a:latin typeface="Calibri"/>
                <a:ea typeface="DejaVu Sans"/>
              </a:rPr>
              <a:t>Сделки под условием: </a:t>
            </a:r>
            <a:endParaRPr lang="ru-RU" sz="1600" b="0" strike="noStrike" spc="-1" dirty="0">
              <a:latin typeface="Arial"/>
            </a:endParaRPr>
          </a:p>
          <a:p>
            <a:pPr marL="171360" indent="-170640" algn="just">
              <a:lnSpc>
                <a:spcPct val="100000"/>
              </a:lnSpc>
              <a:buClr>
                <a:srgbClr val="000000"/>
              </a:buClr>
              <a:buFont typeface="StarSymbol"/>
              <a:buChar char="-"/>
            </a:pPr>
            <a:r>
              <a:rPr lang="ru-RU" sz="1600" b="0" strike="noStrike" spc="-1" dirty="0">
                <a:solidFill>
                  <a:srgbClr val="025373"/>
                </a:solidFill>
                <a:latin typeface="Calibri"/>
                <a:ea typeface="DejaVu Sans"/>
              </a:rPr>
              <a:t>Под отлагательным условием;</a:t>
            </a:r>
            <a:endParaRPr lang="ru-RU" sz="1600" b="0" strike="noStrike" spc="-1" dirty="0">
              <a:latin typeface="Arial"/>
            </a:endParaRPr>
          </a:p>
          <a:p>
            <a:pPr marL="171360" indent="-170640" algn="just">
              <a:lnSpc>
                <a:spcPct val="100000"/>
              </a:lnSpc>
              <a:buClr>
                <a:srgbClr val="000000"/>
              </a:buClr>
              <a:buFont typeface="StarSymbol"/>
              <a:buChar char="-"/>
            </a:pPr>
            <a:r>
              <a:rPr lang="ru-RU" sz="1600" b="0" strike="noStrike" spc="-1" dirty="0">
                <a:solidFill>
                  <a:srgbClr val="025373"/>
                </a:solidFill>
                <a:latin typeface="Calibri"/>
                <a:ea typeface="DejaVu Sans"/>
              </a:rPr>
              <a:t>Под </a:t>
            </a:r>
            <a:r>
              <a:rPr lang="ru-RU" sz="1600" b="0" strike="noStrike" spc="-1" dirty="0" err="1">
                <a:solidFill>
                  <a:srgbClr val="025373"/>
                </a:solidFill>
                <a:latin typeface="Calibri"/>
                <a:ea typeface="DejaVu Sans"/>
              </a:rPr>
              <a:t>отменительным</a:t>
            </a:r>
            <a:r>
              <a:rPr lang="ru-RU" sz="1600" b="0" strike="noStrike" spc="-1" dirty="0">
                <a:solidFill>
                  <a:srgbClr val="025373"/>
                </a:solidFill>
                <a:latin typeface="Calibri"/>
                <a:ea typeface="DejaVu Sans"/>
              </a:rPr>
              <a:t> условием.</a:t>
            </a:r>
            <a:endParaRPr lang="ru-RU" sz="1600" b="0" strike="noStrike" spc="-1" dirty="0">
              <a:latin typeface="Arial"/>
            </a:endParaRPr>
          </a:p>
          <a:p>
            <a:pPr algn="ctr">
              <a:lnSpc>
                <a:spcPct val="100000"/>
              </a:lnSpc>
            </a:pPr>
            <a:r>
              <a:rPr lang="ru-RU" sz="1600" b="1" strike="noStrike" spc="-1" dirty="0">
                <a:solidFill>
                  <a:srgbClr val="025373"/>
                </a:solidFill>
                <a:latin typeface="Calibri"/>
                <a:ea typeface="DejaVu Sans"/>
              </a:rPr>
              <a:t>Форма сделки</a:t>
            </a:r>
            <a:endParaRPr lang="ru-RU" sz="1600" b="0" strike="noStrike" spc="-1" dirty="0">
              <a:latin typeface="Arial"/>
            </a:endParaRPr>
          </a:p>
          <a:p>
            <a:pPr algn="ctr">
              <a:lnSpc>
                <a:spcPct val="100000"/>
              </a:lnSpc>
            </a:pPr>
            <a:endParaRPr lang="ru-RU" sz="1600" b="0" strike="noStrike" spc="-1" dirty="0">
              <a:latin typeface="Arial"/>
            </a:endParaRPr>
          </a:p>
        </p:txBody>
      </p:sp>
      <p:sp>
        <p:nvSpPr>
          <p:cNvPr id="721" name="CustomShape 12"/>
          <p:cNvSpPr/>
          <p:nvPr/>
        </p:nvSpPr>
        <p:spPr>
          <a:xfrm flipH="1">
            <a:off x="4295800" y="4653136"/>
            <a:ext cx="154800" cy="143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22" name="CustomShape 13"/>
          <p:cNvSpPr/>
          <p:nvPr/>
        </p:nvSpPr>
        <p:spPr>
          <a:xfrm>
            <a:off x="5658917" y="4768200"/>
            <a:ext cx="360" cy="19764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23" name="CustomShape 14"/>
          <p:cNvSpPr/>
          <p:nvPr/>
        </p:nvSpPr>
        <p:spPr>
          <a:xfrm>
            <a:off x="2362680" y="4965840"/>
            <a:ext cx="2329920" cy="135276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Устная</a:t>
            </a:r>
            <a:endParaRPr lang="ru-RU" sz="1600" b="0" strike="noStrike" spc="-1">
              <a:latin typeface="Arial"/>
            </a:endParaRPr>
          </a:p>
          <a:p>
            <a:pPr algn="ctr">
              <a:lnSpc>
                <a:spcPct val="100000"/>
              </a:lnSpc>
            </a:pPr>
            <a:r>
              <a:rPr lang="ru-RU" sz="1600" b="0" strike="noStrike" spc="-1">
                <a:solidFill>
                  <a:srgbClr val="025373"/>
                </a:solidFill>
                <a:latin typeface="Calibri"/>
                <a:ea typeface="DejaVu Sans"/>
              </a:rPr>
              <a:t>(могут быть молчанием, конклюдентными действиями)</a:t>
            </a:r>
            <a:endParaRPr lang="ru-RU" sz="1600" b="0" strike="noStrike" spc="-1">
              <a:latin typeface="Arial"/>
            </a:endParaRPr>
          </a:p>
          <a:p>
            <a:pPr>
              <a:lnSpc>
                <a:spcPct val="100000"/>
              </a:lnSpc>
            </a:pPr>
            <a:endParaRPr lang="ru-RU" sz="1600" b="0" strike="noStrike" spc="-1">
              <a:latin typeface="Arial"/>
            </a:endParaRPr>
          </a:p>
        </p:txBody>
      </p:sp>
      <p:sp>
        <p:nvSpPr>
          <p:cNvPr id="724" name="CustomShape 15"/>
          <p:cNvSpPr/>
          <p:nvPr/>
        </p:nvSpPr>
        <p:spPr>
          <a:xfrm>
            <a:off x="4664520" y="4965840"/>
            <a:ext cx="2125800" cy="18452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Письменная</a:t>
            </a:r>
            <a:endParaRPr lang="ru-RU" sz="1600" b="0" strike="noStrike" spc="-1">
              <a:latin typeface="Arial"/>
            </a:endParaRPr>
          </a:p>
          <a:p>
            <a:pPr algn="ctr">
              <a:lnSpc>
                <a:spcPct val="100000"/>
              </a:lnSpc>
            </a:pPr>
            <a:r>
              <a:rPr lang="ru-RU" sz="1600" b="0" strike="noStrike" spc="-1">
                <a:solidFill>
                  <a:srgbClr val="025373"/>
                </a:solidFill>
                <a:latin typeface="Calibri"/>
                <a:ea typeface="DejaVu Sans"/>
              </a:rPr>
              <a:t>(простая – ЮЛ-ЮЛ, ЮЛ-ФЛ, ФЛ-ФЛ на сумму от 10 000 рублей; нотариальная)</a:t>
            </a:r>
            <a:endParaRPr lang="ru-RU" sz="1600" b="0" strike="noStrike" spc="-1">
              <a:latin typeface="Arial"/>
            </a:endParaRPr>
          </a:p>
          <a:p>
            <a:pPr>
              <a:lnSpc>
                <a:spcPct val="100000"/>
              </a:lnSpc>
            </a:pPr>
            <a:endParaRPr lang="ru-RU" sz="1600" b="0" strike="noStrike" spc="-1">
              <a:latin typeface="Arial"/>
            </a:endParaRPr>
          </a:p>
        </p:txBody>
      </p:sp>
      <p:sp>
        <p:nvSpPr>
          <p:cNvPr id="725" name="CustomShape 16"/>
          <p:cNvSpPr/>
          <p:nvPr/>
        </p:nvSpPr>
        <p:spPr>
          <a:xfrm>
            <a:off x="6655320" y="4621320"/>
            <a:ext cx="232200" cy="143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26" name="CustomShape 17"/>
          <p:cNvSpPr/>
          <p:nvPr/>
        </p:nvSpPr>
        <p:spPr>
          <a:xfrm>
            <a:off x="6769080" y="4965840"/>
            <a:ext cx="2329920" cy="184520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Письменная + гос. регистрация</a:t>
            </a:r>
            <a:endParaRPr lang="ru-RU" sz="1600" b="0" strike="noStrike" spc="-1">
              <a:latin typeface="Arial"/>
            </a:endParaRPr>
          </a:p>
          <a:p>
            <a:pPr algn="ctr">
              <a:lnSpc>
                <a:spcPct val="100000"/>
              </a:lnSpc>
            </a:pPr>
            <a:r>
              <a:rPr lang="ru-RU" sz="1600" b="0" strike="noStrike" spc="-1">
                <a:solidFill>
                  <a:srgbClr val="025373"/>
                </a:solidFill>
                <a:latin typeface="Calibri"/>
                <a:ea typeface="DejaVu Sans"/>
              </a:rPr>
              <a:t>(сделки с недвижимостью и иные, установленные законом)</a:t>
            </a:r>
            <a:endParaRPr lang="ru-RU" sz="1600" b="0" strike="noStrike" spc="-1">
              <a:latin typeface="Arial"/>
            </a:endParaRPr>
          </a:p>
          <a:p>
            <a:pPr>
              <a:lnSpc>
                <a:spcPct val="100000"/>
              </a:lnSpc>
            </a:pPr>
            <a:endParaRPr lang="ru-RU" sz="1600" b="0" strike="noStrike" spc="-1">
              <a:latin typeface="Arial"/>
            </a:endParaRPr>
          </a:p>
        </p:txBody>
      </p:sp>
      <p:sp>
        <p:nvSpPr>
          <p:cNvPr id="727" name="CustomShape 18"/>
          <p:cNvSpPr/>
          <p:nvPr/>
        </p:nvSpPr>
        <p:spPr>
          <a:xfrm>
            <a:off x="8394120" y="6356520"/>
            <a:ext cx="29588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353F8A75-D332-41DA-AEDE-6F4452F370AA}" type="slidenum">
              <a:rPr lang="ru-RU" sz="1400" b="0" strike="noStrike" spc="-1">
                <a:solidFill>
                  <a:srgbClr val="025373"/>
                </a:solidFill>
                <a:latin typeface="Calibri"/>
              </a:rPr>
              <a:pPr algn="r">
                <a:lnSpc>
                  <a:spcPct val="100000"/>
                </a:lnSpc>
              </a:pPr>
              <a:t>15</a:t>
            </a:fld>
            <a:endParaRPr lang="ru-RU" sz="1400" b="0" strike="noStrike" spc="-1">
              <a:latin typeface="Arial"/>
            </a:endParaRPr>
          </a:p>
        </p:txBody>
      </p:sp>
      <p:sp>
        <p:nvSpPr>
          <p:cNvPr id="20" name="Прямоугольник 19"/>
          <p:cNvSpPr/>
          <p:nvPr/>
        </p:nvSpPr>
        <p:spPr>
          <a:xfrm>
            <a:off x="7181991" y="1015774"/>
            <a:ext cx="144016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spc="-1" dirty="0">
                <a:solidFill>
                  <a:srgbClr val="025373"/>
                </a:solidFill>
                <a:latin typeface="Calibri"/>
                <a:ea typeface="DejaVu Sans"/>
              </a:rPr>
              <a:t>Действия</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 name="CustomShape 1"/>
          <p:cNvSpPr/>
          <p:nvPr/>
        </p:nvSpPr>
        <p:spPr>
          <a:xfrm>
            <a:off x="551384" y="332640"/>
            <a:ext cx="11040256" cy="378419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ru-RU" sz="1400" b="0" strike="noStrike" spc="-1" dirty="0">
                <a:solidFill>
                  <a:srgbClr val="025373"/>
                </a:solidFill>
                <a:latin typeface="Calibri"/>
                <a:ea typeface="DejaVu Sans"/>
              </a:rPr>
              <a:t>Несоблюдение письменной формы:</a:t>
            </a:r>
            <a:endParaRPr lang="ru-RU" sz="1400" b="0" strike="noStrike" spc="-1" dirty="0">
              <a:latin typeface="Arial"/>
            </a:endParaRPr>
          </a:p>
          <a:p>
            <a:pPr marL="720">
              <a:lnSpc>
                <a:spcPct val="100000"/>
              </a:lnSpc>
              <a:buClr>
                <a:srgbClr val="000000"/>
              </a:buClr>
            </a:pPr>
            <a:r>
              <a:rPr lang="ru-RU" sz="1400" spc="-1" dirty="0" smtClean="0">
                <a:solidFill>
                  <a:srgbClr val="025373"/>
                </a:solidFill>
                <a:latin typeface="Calibri"/>
                <a:ea typeface="DejaVu Sans"/>
              </a:rPr>
              <a:t>1. Л</a:t>
            </a:r>
            <a:r>
              <a:rPr lang="ru-RU" sz="1400" b="0" strike="noStrike" spc="-1" dirty="0" smtClean="0">
                <a:solidFill>
                  <a:srgbClr val="025373"/>
                </a:solidFill>
                <a:latin typeface="Calibri"/>
                <a:ea typeface="DejaVu Sans"/>
              </a:rPr>
              <a:t>ишает </a:t>
            </a:r>
            <a:r>
              <a:rPr lang="ru-RU" sz="1400" b="0" strike="noStrike" spc="-1" dirty="0">
                <a:solidFill>
                  <a:srgbClr val="025373"/>
                </a:solidFill>
                <a:latin typeface="Calibri"/>
                <a:ea typeface="DejaVu Sans"/>
              </a:rPr>
              <a:t>стороны права ссылаться на свидетельские показания (разрешены письменные и иные доказательства);</a:t>
            </a:r>
            <a:endParaRPr lang="ru-RU" sz="1400" b="0" strike="noStrike" spc="-1" dirty="0">
              <a:latin typeface="Arial"/>
            </a:endParaRPr>
          </a:p>
          <a:p>
            <a:pPr marL="720">
              <a:lnSpc>
                <a:spcPct val="100000"/>
              </a:lnSpc>
              <a:buClr>
                <a:srgbClr val="000000"/>
              </a:buClr>
            </a:pPr>
            <a:r>
              <a:rPr lang="ru-RU" sz="1400" b="0" strike="noStrike" spc="-1" dirty="0" smtClean="0">
                <a:solidFill>
                  <a:srgbClr val="025373"/>
                </a:solidFill>
                <a:latin typeface="Calibri"/>
                <a:ea typeface="DejaVu Sans"/>
              </a:rPr>
              <a:t>2. Влечет </a:t>
            </a:r>
            <a:r>
              <a:rPr lang="ru-RU" sz="1400" b="0" strike="noStrike" spc="-1" dirty="0">
                <a:solidFill>
                  <a:srgbClr val="025373"/>
                </a:solidFill>
                <a:latin typeface="Calibri"/>
                <a:ea typeface="DejaVu Sans"/>
              </a:rPr>
              <a:t>недействительность сделки в случаях, установленных законом .</a:t>
            </a:r>
            <a:endParaRPr lang="ru-RU" sz="1400" b="0" strike="noStrike" spc="-1" dirty="0">
              <a:latin typeface="Arial"/>
            </a:endParaRPr>
          </a:p>
          <a:p>
            <a:pPr>
              <a:lnSpc>
                <a:spcPct val="100000"/>
              </a:lnSpc>
            </a:pPr>
            <a:endParaRPr lang="ru-RU" sz="1400" b="0" strike="noStrike" spc="-1" dirty="0">
              <a:latin typeface="Arial"/>
            </a:endParaRPr>
          </a:p>
          <a:p>
            <a:pPr>
              <a:lnSpc>
                <a:spcPct val="100000"/>
              </a:lnSpc>
            </a:pPr>
            <a:r>
              <a:rPr lang="ru-RU" sz="1400" b="0" strike="noStrike" spc="-1" dirty="0">
                <a:solidFill>
                  <a:srgbClr val="025373"/>
                </a:solidFill>
                <a:latin typeface="Calibri"/>
                <a:ea typeface="DejaVu Sans"/>
              </a:rPr>
              <a:t>Несоблюдение нотариальной формы (в случаях, установленных законом, - требования о государственной регистрации): влечет недействительность сделки.</a:t>
            </a:r>
            <a:endParaRPr lang="ru-RU" sz="1400" b="0" strike="noStrike" spc="-1" dirty="0">
              <a:latin typeface="Arial"/>
            </a:endParaRPr>
          </a:p>
          <a:p>
            <a:pPr algn="just">
              <a:lnSpc>
                <a:spcPct val="100000"/>
              </a:lnSpc>
            </a:pPr>
            <a:r>
              <a:rPr lang="ru-RU" sz="1400" b="0" strike="noStrike" spc="-1" dirty="0">
                <a:solidFill>
                  <a:srgbClr val="025373"/>
                </a:solidFill>
                <a:latin typeface="Calibri"/>
                <a:ea typeface="DejaVu Sans"/>
              </a:rPr>
              <a:t>Если одна из сторон полностью или частично исполнила сделку, требующую нотариального удостоверения, а другая сторона уклоняется от такого удостоверения сделки, суд вправе признать сделку действительной (+ возмещение убытков)</a:t>
            </a:r>
            <a:endParaRPr lang="ru-RU" sz="1400" b="0" strike="noStrike" spc="-1" dirty="0">
              <a:latin typeface="Arial"/>
            </a:endParaRPr>
          </a:p>
          <a:p>
            <a:pPr algn="just">
              <a:lnSpc>
                <a:spcPct val="100000"/>
              </a:lnSpc>
            </a:pPr>
            <a:r>
              <a:rPr lang="ru-RU" sz="1400" b="0" strike="noStrike" spc="-1" dirty="0">
                <a:solidFill>
                  <a:srgbClr val="025373"/>
                </a:solidFill>
                <a:latin typeface="Calibri"/>
                <a:ea typeface="DejaVu Sans"/>
              </a:rPr>
              <a:t>Если сделка, требующая государственной регистрации, совершена в надлежащей форме, но одна из сторон уклоняется от ее регистрации, суд вправе вынести решение о регистрации сделки (+ возмещение убытков). </a:t>
            </a:r>
            <a:endParaRPr lang="ru-RU" sz="1400" b="0" strike="noStrike" spc="-1" dirty="0">
              <a:latin typeface="Arial"/>
            </a:endParaRPr>
          </a:p>
          <a:p>
            <a:pPr algn="just">
              <a:lnSpc>
                <a:spcPct val="100000"/>
              </a:lnSpc>
            </a:pPr>
            <a:endParaRPr lang="ru-RU" sz="1400" b="0" strike="noStrike" spc="-1" dirty="0">
              <a:latin typeface="Arial"/>
            </a:endParaRPr>
          </a:p>
          <a:p>
            <a:pPr algn="ctr">
              <a:lnSpc>
                <a:spcPct val="100000"/>
              </a:lnSpc>
            </a:pPr>
            <a:r>
              <a:rPr lang="ru-RU" sz="1600" b="1" strike="noStrike" spc="-1" dirty="0">
                <a:solidFill>
                  <a:srgbClr val="025373"/>
                </a:solidFill>
                <a:latin typeface="Calibri"/>
                <a:ea typeface="DejaVu Sans"/>
              </a:rPr>
              <a:t>Недействительность сделок (</a:t>
            </a:r>
            <a:r>
              <a:rPr lang="ru-RU" sz="1400" b="0" strike="noStrike" spc="-1" dirty="0">
                <a:solidFill>
                  <a:srgbClr val="025373"/>
                </a:solidFill>
                <a:latin typeface="Calibri"/>
                <a:ea typeface="DejaVu Sans"/>
              </a:rPr>
              <a:t>ст. 166 ГК РФ</a:t>
            </a:r>
            <a:r>
              <a:rPr lang="ru-RU" sz="1600" b="1" strike="noStrike" spc="-1" dirty="0">
                <a:solidFill>
                  <a:srgbClr val="025373"/>
                </a:solidFill>
                <a:latin typeface="Calibri"/>
                <a:ea typeface="DejaVu Sans"/>
              </a:rPr>
              <a:t>)</a:t>
            </a:r>
            <a:endParaRPr lang="ru-RU" sz="1600" b="0" strike="noStrike" spc="-1" dirty="0">
              <a:latin typeface="Arial"/>
            </a:endParaRPr>
          </a:p>
          <a:p>
            <a:pPr algn="ctr">
              <a:lnSpc>
                <a:spcPct val="100000"/>
              </a:lnSpc>
            </a:pPr>
            <a:r>
              <a:rPr lang="ru-RU" sz="1400" b="0" strike="noStrike" spc="-1" dirty="0">
                <a:solidFill>
                  <a:srgbClr val="025373"/>
                </a:solidFill>
                <a:latin typeface="Calibri"/>
                <a:ea typeface="DejaVu Sans"/>
              </a:rPr>
              <a:t>(не влечет юридических последствий, за исключением тех, </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которые связаны с ее недействительностью,</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недействительны с момента совершения)</a:t>
            </a:r>
            <a:endParaRPr lang="ru-RU" sz="1400" b="0" strike="noStrike" spc="-1" dirty="0">
              <a:latin typeface="Arial"/>
            </a:endParaRPr>
          </a:p>
          <a:p>
            <a:pPr>
              <a:lnSpc>
                <a:spcPct val="100000"/>
              </a:lnSpc>
            </a:pPr>
            <a:endParaRPr lang="ru-RU" sz="1400" b="0" strike="noStrike" spc="-1" dirty="0">
              <a:latin typeface="Arial"/>
            </a:endParaRPr>
          </a:p>
          <a:p>
            <a:pPr>
              <a:lnSpc>
                <a:spcPct val="100000"/>
              </a:lnSpc>
            </a:pPr>
            <a:endParaRPr lang="ru-RU" sz="1400" b="0" strike="noStrike" spc="-1" dirty="0">
              <a:latin typeface="Arial"/>
            </a:endParaRPr>
          </a:p>
        </p:txBody>
      </p:sp>
      <p:sp>
        <p:nvSpPr>
          <p:cNvPr id="729" name="CustomShape 2"/>
          <p:cNvSpPr/>
          <p:nvPr/>
        </p:nvSpPr>
        <p:spPr>
          <a:xfrm flipH="1">
            <a:off x="4227120" y="3483000"/>
            <a:ext cx="39168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0" name="CustomShape 3"/>
          <p:cNvSpPr/>
          <p:nvPr/>
        </p:nvSpPr>
        <p:spPr>
          <a:xfrm>
            <a:off x="6800760" y="3483000"/>
            <a:ext cx="391680" cy="215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1" name="CustomShape 4"/>
          <p:cNvSpPr/>
          <p:nvPr/>
        </p:nvSpPr>
        <p:spPr>
          <a:xfrm>
            <a:off x="2313360" y="3591000"/>
            <a:ext cx="2432520" cy="7372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400" b="0" u="sng" strike="noStrike" spc="-1">
                <a:solidFill>
                  <a:srgbClr val="025373"/>
                </a:solidFill>
                <a:uFillTx/>
                <a:latin typeface="Calibri"/>
                <a:ea typeface="DejaVu Sans"/>
              </a:rPr>
              <a:t>Ничтожные</a:t>
            </a:r>
            <a:endParaRPr lang="ru-RU" sz="1400" b="0" strike="noStrike" spc="-1">
              <a:latin typeface="Arial"/>
            </a:endParaRPr>
          </a:p>
          <a:p>
            <a:pPr algn="ctr">
              <a:lnSpc>
                <a:spcPct val="100000"/>
              </a:lnSpc>
            </a:pPr>
            <a:r>
              <a:rPr lang="ru-RU" sz="1400" b="0" strike="noStrike" spc="-1">
                <a:solidFill>
                  <a:srgbClr val="025373"/>
                </a:solidFill>
                <a:latin typeface="Calibri"/>
                <a:ea typeface="DejaVu Sans"/>
              </a:rPr>
              <a:t>Недействительны независимо от решения суда</a:t>
            </a:r>
            <a:endParaRPr lang="ru-RU" sz="1400" b="0" strike="noStrike" spc="-1">
              <a:latin typeface="Arial"/>
            </a:endParaRPr>
          </a:p>
        </p:txBody>
      </p:sp>
      <p:sp>
        <p:nvSpPr>
          <p:cNvPr id="732" name="CustomShape 5"/>
          <p:cNvSpPr/>
          <p:nvPr/>
        </p:nvSpPr>
        <p:spPr>
          <a:xfrm>
            <a:off x="6015600" y="3591000"/>
            <a:ext cx="4568040" cy="11680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400" b="0" u="sng" strike="noStrike" spc="-1">
                <a:solidFill>
                  <a:srgbClr val="025373"/>
                </a:solidFill>
                <a:uFillTx/>
                <a:latin typeface="Calibri"/>
                <a:ea typeface="DejaVu Sans"/>
              </a:rPr>
              <a:t>Оспоримые</a:t>
            </a:r>
            <a:endParaRPr lang="ru-RU" sz="1400" b="0" strike="noStrike" spc="-1">
              <a:latin typeface="Arial"/>
            </a:endParaRPr>
          </a:p>
          <a:p>
            <a:pPr algn="just">
              <a:lnSpc>
                <a:spcPct val="100000"/>
              </a:lnSpc>
            </a:pPr>
            <a:r>
              <a:rPr lang="ru-RU" sz="1400" b="0" strike="noStrike" spc="-1">
                <a:solidFill>
                  <a:srgbClr val="025373"/>
                </a:solidFill>
                <a:latin typeface="Calibri"/>
                <a:ea typeface="DejaVu Sans"/>
              </a:rPr>
              <a:t>Могут быть признаны недействительными судом, если нарушают права или законные интересы оспаривающего лица, в т.ч. повлекли неблагоприятные для него последствия.</a:t>
            </a:r>
            <a:endParaRPr lang="ru-RU" sz="1400" b="0" strike="noStrike" spc="-1">
              <a:latin typeface="Arial"/>
            </a:endParaRPr>
          </a:p>
        </p:txBody>
      </p:sp>
      <p:sp>
        <p:nvSpPr>
          <p:cNvPr id="733" name="CustomShape 6"/>
          <p:cNvSpPr/>
          <p:nvPr/>
        </p:nvSpPr>
        <p:spPr>
          <a:xfrm flipH="1">
            <a:off x="2486520" y="4354200"/>
            <a:ext cx="218160" cy="18000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4" name="CustomShape 7"/>
          <p:cNvSpPr/>
          <p:nvPr/>
        </p:nvSpPr>
        <p:spPr>
          <a:xfrm>
            <a:off x="3600720" y="4329720"/>
            <a:ext cx="360" cy="22860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5" name="CustomShape 8"/>
          <p:cNvSpPr/>
          <p:nvPr/>
        </p:nvSpPr>
        <p:spPr>
          <a:xfrm>
            <a:off x="792000" y="4534560"/>
            <a:ext cx="1804320" cy="101420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200" b="0" u="sng" strike="noStrike" spc="-1" dirty="0">
                <a:solidFill>
                  <a:srgbClr val="025373"/>
                </a:solidFill>
                <a:uFillTx/>
                <a:latin typeface="Calibri"/>
                <a:ea typeface="DejaVu Sans"/>
              </a:rPr>
              <a:t>Мнимая</a:t>
            </a:r>
            <a:endParaRPr lang="ru-RU" sz="1200" b="0" strike="noStrike" spc="-1" dirty="0">
              <a:latin typeface="Arial"/>
            </a:endParaRPr>
          </a:p>
          <a:p>
            <a:pPr algn="just">
              <a:lnSpc>
                <a:spcPct val="100000"/>
              </a:lnSpc>
            </a:pPr>
            <a:r>
              <a:rPr lang="ru-RU" sz="1200" spc="-1" dirty="0">
                <a:solidFill>
                  <a:srgbClr val="025373"/>
                </a:solidFill>
                <a:latin typeface="Calibri"/>
                <a:ea typeface="DejaVu Sans"/>
              </a:rPr>
              <a:t>С</a:t>
            </a:r>
            <a:r>
              <a:rPr lang="ru-RU" sz="1200" b="0" strike="noStrike" spc="-1" dirty="0">
                <a:solidFill>
                  <a:srgbClr val="025373"/>
                </a:solidFill>
                <a:latin typeface="Calibri"/>
                <a:ea typeface="DejaVu Sans"/>
              </a:rPr>
              <a:t>овершенная для вида, </a:t>
            </a:r>
            <a:endParaRPr lang="ru-RU" sz="1200" b="0" strike="noStrike" spc="-1" dirty="0">
              <a:latin typeface="Arial"/>
            </a:endParaRPr>
          </a:p>
          <a:p>
            <a:pPr algn="just">
              <a:lnSpc>
                <a:spcPct val="100000"/>
              </a:lnSpc>
            </a:pPr>
            <a:r>
              <a:rPr lang="ru-RU" sz="1200" b="0" strike="noStrike" spc="-1" dirty="0">
                <a:solidFill>
                  <a:srgbClr val="025373"/>
                </a:solidFill>
                <a:latin typeface="Calibri"/>
                <a:ea typeface="DejaVu Sans"/>
              </a:rPr>
              <a:t>без намерения создать соответствующие ей правовые последствия</a:t>
            </a:r>
            <a:endParaRPr lang="ru-RU" sz="1200" b="0" strike="noStrike" spc="-1" dirty="0">
              <a:latin typeface="Arial"/>
            </a:endParaRPr>
          </a:p>
        </p:txBody>
      </p:sp>
      <p:sp>
        <p:nvSpPr>
          <p:cNvPr id="736" name="CustomShape 9"/>
          <p:cNvSpPr/>
          <p:nvPr/>
        </p:nvSpPr>
        <p:spPr>
          <a:xfrm>
            <a:off x="2510280" y="4559040"/>
            <a:ext cx="223596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200" b="0" u="sng" strike="noStrike" spc="-1" dirty="0">
                <a:solidFill>
                  <a:srgbClr val="025373"/>
                </a:solidFill>
                <a:uFillTx/>
                <a:latin typeface="Calibri"/>
                <a:ea typeface="DejaVu Sans"/>
              </a:rPr>
              <a:t>Притворная</a:t>
            </a:r>
            <a:endParaRPr lang="ru-RU" sz="1200" b="0" strike="noStrike" spc="-1" dirty="0">
              <a:latin typeface="Arial"/>
            </a:endParaRPr>
          </a:p>
          <a:p>
            <a:pPr algn="ctr">
              <a:lnSpc>
                <a:spcPct val="100000"/>
              </a:lnSpc>
            </a:pPr>
            <a:r>
              <a:rPr lang="ru-RU" sz="1200" spc="-1" dirty="0">
                <a:solidFill>
                  <a:srgbClr val="025373"/>
                </a:solidFill>
                <a:latin typeface="Calibri"/>
                <a:ea typeface="DejaVu Sans"/>
              </a:rPr>
              <a:t>С</a:t>
            </a:r>
            <a:r>
              <a:rPr lang="ru-RU" sz="1200" b="0" strike="noStrike" spc="-1" dirty="0">
                <a:solidFill>
                  <a:srgbClr val="025373"/>
                </a:solidFill>
                <a:latin typeface="Calibri"/>
                <a:ea typeface="DejaVu Sans"/>
              </a:rPr>
              <a:t>овершена с целью прикрыть другую сделку, в т.ч. сделку на иных условиях</a:t>
            </a:r>
            <a:endParaRPr lang="ru-RU" sz="1200" b="0" strike="noStrike" spc="-1" dirty="0">
              <a:latin typeface="Arial"/>
            </a:endParaRPr>
          </a:p>
        </p:txBody>
      </p:sp>
      <p:sp>
        <p:nvSpPr>
          <p:cNvPr id="737" name="CustomShape 10"/>
          <p:cNvSpPr/>
          <p:nvPr/>
        </p:nvSpPr>
        <p:spPr>
          <a:xfrm>
            <a:off x="4622760" y="4307760"/>
            <a:ext cx="123120" cy="22644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38" name="CustomShape 11"/>
          <p:cNvSpPr/>
          <p:nvPr/>
        </p:nvSpPr>
        <p:spPr>
          <a:xfrm>
            <a:off x="4671360" y="4559040"/>
            <a:ext cx="160776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200" b="0" strike="noStrike" spc="-1">
                <a:solidFill>
                  <a:srgbClr val="025373"/>
                </a:solidFill>
                <a:latin typeface="Calibri"/>
                <a:ea typeface="DejaVu Sans"/>
              </a:rPr>
              <a:t>Совершенная недееспособными гражданами</a:t>
            </a:r>
            <a:endParaRPr lang="ru-RU" sz="1200" b="0" strike="noStrike" spc="-1">
              <a:latin typeface="Arial"/>
            </a:endParaRPr>
          </a:p>
        </p:txBody>
      </p:sp>
      <p:sp>
        <p:nvSpPr>
          <p:cNvPr id="739" name="CustomShape 12"/>
          <p:cNvSpPr/>
          <p:nvPr/>
        </p:nvSpPr>
        <p:spPr>
          <a:xfrm>
            <a:off x="8134920" y="4649400"/>
            <a:ext cx="360" cy="17532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40" name="CustomShape 13"/>
          <p:cNvSpPr/>
          <p:nvPr/>
        </p:nvSpPr>
        <p:spPr>
          <a:xfrm>
            <a:off x="6349680" y="4839120"/>
            <a:ext cx="4737960" cy="18144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400" b="0" strike="noStrike" spc="-1" dirty="0">
                <a:solidFill>
                  <a:srgbClr val="025373"/>
                </a:solidFill>
                <a:latin typeface="Calibri"/>
                <a:ea typeface="DejaVu Sans"/>
              </a:rPr>
              <a:t>Совершенные ограниченными в дееспособности; под влиянием заблуждения; не способными понимать значение своих действий или руководить ими; совершенные под влиянием обмана, насилия, угрозы, злонамеренного соглашения представителя одной стороны с другой стороной или стечения тяжелых обстоятельств (кабальная) и т.п., не согласованы существенные условия договора.</a:t>
            </a:r>
            <a:endParaRPr lang="ru-RU" sz="1400" b="0" strike="noStrike" spc="-1" dirty="0">
              <a:latin typeface="Arial"/>
            </a:endParaRPr>
          </a:p>
        </p:txBody>
      </p:sp>
      <p:sp>
        <p:nvSpPr>
          <p:cNvPr id="741" name="CustomShape 14"/>
          <p:cNvSpPr/>
          <p:nvPr/>
        </p:nvSpPr>
        <p:spPr>
          <a:xfrm>
            <a:off x="8363880" y="6356520"/>
            <a:ext cx="2989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C0D4A50-BEDF-48A7-B1C2-EBF5DE951F07}" type="slidenum">
              <a:rPr lang="ru-RU" sz="1400" b="0" strike="noStrike" spc="-1">
                <a:solidFill>
                  <a:srgbClr val="025373"/>
                </a:solidFill>
                <a:latin typeface="Calibri"/>
              </a:rPr>
              <a:pPr algn="r">
                <a:lnSpc>
                  <a:spcPct val="100000"/>
                </a:lnSpc>
              </a:pPr>
              <a:t>16</a:t>
            </a:fld>
            <a:endParaRPr lang="ru-RU" sz="1400" b="0" strike="noStrike" spc="-1">
              <a:latin typeface="Arial"/>
            </a:endParaRPr>
          </a:p>
        </p:txBody>
      </p:sp>
      <p:sp>
        <p:nvSpPr>
          <p:cNvPr id="742" name="CustomShape 15"/>
          <p:cNvSpPr/>
          <p:nvPr/>
        </p:nvSpPr>
        <p:spPr>
          <a:xfrm>
            <a:off x="1494720" y="5589360"/>
            <a:ext cx="172548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1200" b="0" strike="noStrike" spc="-1" dirty="0">
                <a:solidFill>
                  <a:srgbClr val="025373"/>
                </a:solidFill>
                <a:latin typeface="Calibri"/>
                <a:ea typeface="DejaVu Sans"/>
              </a:rPr>
              <a:t>Совершенная с целью, противной основам правопорядка или </a:t>
            </a:r>
            <a:r>
              <a:rPr lang="ru-RU" sz="1200" b="0" strike="noStrike" spc="-1" dirty="0" err="1">
                <a:solidFill>
                  <a:srgbClr val="025373"/>
                </a:solidFill>
                <a:latin typeface="Calibri"/>
                <a:ea typeface="DejaVu Sans"/>
              </a:rPr>
              <a:t>нравств-и</a:t>
            </a:r>
            <a:endParaRPr lang="ru-RU" sz="1200" b="0" strike="noStrike" spc="-1" dirty="0">
              <a:latin typeface="Arial"/>
            </a:endParaRPr>
          </a:p>
        </p:txBody>
      </p:sp>
      <p:sp>
        <p:nvSpPr>
          <p:cNvPr id="743" name="CustomShape 16"/>
          <p:cNvSpPr/>
          <p:nvPr/>
        </p:nvSpPr>
        <p:spPr>
          <a:xfrm flipH="1">
            <a:off x="2635560" y="5308200"/>
            <a:ext cx="218520" cy="18000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744" name="CustomShape 17"/>
          <p:cNvSpPr/>
          <p:nvPr/>
        </p:nvSpPr>
        <p:spPr>
          <a:xfrm>
            <a:off x="3729600" y="5596920"/>
            <a:ext cx="199116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200" b="0" strike="noStrike" spc="-1">
                <a:solidFill>
                  <a:srgbClr val="025373"/>
                </a:solidFill>
                <a:latin typeface="Calibri"/>
                <a:ea typeface="DejaVu Sans"/>
              </a:rPr>
              <a:t>В отношении имущества, распоряжение к-рым запрещено или ограничено</a:t>
            </a:r>
            <a:endParaRPr lang="ru-RU" sz="1200" b="0" strike="noStrike" spc="-1">
              <a:latin typeface="Arial"/>
            </a:endParaRPr>
          </a:p>
        </p:txBody>
      </p:sp>
      <p:sp>
        <p:nvSpPr>
          <p:cNvPr id="745" name="CustomShape 18"/>
          <p:cNvSpPr/>
          <p:nvPr/>
        </p:nvSpPr>
        <p:spPr>
          <a:xfrm>
            <a:off x="4620240" y="5246280"/>
            <a:ext cx="122760" cy="22644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 name="CustomShape 1"/>
          <p:cNvSpPr/>
          <p:nvPr/>
        </p:nvSpPr>
        <p:spPr>
          <a:xfrm>
            <a:off x="623392" y="88370"/>
            <a:ext cx="10872000" cy="676963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Представительство</a:t>
            </a:r>
            <a:endParaRPr lang="ru-RU" sz="2800" b="0" strike="noStrike" spc="-1" dirty="0">
              <a:solidFill>
                <a:srgbClr val="025373"/>
              </a:solidFill>
              <a:latin typeface="Arial"/>
            </a:endParaRPr>
          </a:p>
          <a:p>
            <a:pPr algn="ctr">
              <a:lnSpc>
                <a:spcPct val="100000"/>
              </a:lnSpc>
            </a:pPr>
            <a:r>
              <a:rPr lang="ru-RU" sz="1400" b="0" strike="noStrike" spc="-1" dirty="0">
                <a:solidFill>
                  <a:srgbClr val="025373"/>
                </a:solidFill>
                <a:latin typeface="Calibri"/>
                <a:ea typeface="DejaVu Sans"/>
              </a:rPr>
              <a:t>Действия одного лица от имени другого</a:t>
            </a:r>
            <a:endParaRPr lang="ru-RU" sz="1400" b="0" strike="noStrike" spc="-1" dirty="0">
              <a:solidFill>
                <a:srgbClr val="025373"/>
              </a:solidFill>
              <a:latin typeface="Arial"/>
            </a:endParaRPr>
          </a:p>
          <a:p>
            <a:pPr algn="just">
              <a:lnSpc>
                <a:spcPct val="100000"/>
              </a:lnSpc>
            </a:pPr>
            <a:r>
              <a:rPr lang="ru-RU" sz="1400" b="0" u="sng" strike="noStrike" spc="-1" dirty="0">
                <a:solidFill>
                  <a:srgbClr val="025373"/>
                </a:solidFill>
                <a:uFillTx/>
                <a:latin typeface="Calibri"/>
                <a:ea typeface="DejaVu Sans"/>
              </a:rPr>
              <a:t>Основания:</a:t>
            </a:r>
            <a:endParaRPr lang="ru-RU" sz="1400" b="0" strike="noStrike" spc="-1" dirty="0">
              <a:solidFill>
                <a:srgbClr val="025373"/>
              </a:solidFill>
              <a:latin typeface="Arial"/>
            </a:endParaRPr>
          </a:p>
          <a:p>
            <a:pPr algn="just">
              <a:lnSpc>
                <a:spcPct val="100000"/>
              </a:lnSpc>
            </a:pPr>
            <a:r>
              <a:rPr lang="ru-RU" sz="1400" b="0" strike="noStrike" spc="-1" dirty="0">
                <a:solidFill>
                  <a:srgbClr val="025373"/>
                </a:solidFill>
                <a:latin typeface="Calibri"/>
                <a:ea typeface="DejaVu Sans"/>
              </a:rPr>
              <a:t>-    Доверенность;</a:t>
            </a:r>
            <a:endParaRPr lang="ru-RU" sz="1400" b="0" strike="noStrike" spc="-1" dirty="0">
              <a:solidFill>
                <a:srgbClr val="025373"/>
              </a:solidFill>
              <a:latin typeface="Arial"/>
            </a:endParaRPr>
          </a:p>
          <a:p>
            <a:pPr algn="just">
              <a:lnSpc>
                <a:spcPct val="100000"/>
              </a:lnSpc>
              <a:buFontTx/>
              <a:buChar char="-"/>
            </a:pPr>
            <a:r>
              <a:rPr lang="ru-RU" sz="1400" b="0" strike="noStrike" spc="-1" dirty="0">
                <a:solidFill>
                  <a:srgbClr val="025373"/>
                </a:solidFill>
                <a:latin typeface="Calibri"/>
                <a:ea typeface="DejaVu Sans"/>
              </a:rPr>
              <a:t>    Указание закона; </a:t>
            </a:r>
            <a:endParaRPr lang="ru-RU" sz="1400" b="0" strike="noStrike" spc="-1" dirty="0">
              <a:solidFill>
                <a:srgbClr val="025373"/>
              </a:solidFill>
              <a:latin typeface="Arial"/>
            </a:endParaRPr>
          </a:p>
          <a:p>
            <a:pPr marL="171360" indent="-170640" algn="just">
              <a:lnSpc>
                <a:spcPct val="100000"/>
              </a:lnSpc>
              <a:buClr>
                <a:srgbClr val="000000"/>
              </a:buClr>
              <a:buFontTx/>
              <a:buChar char="-"/>
            </a:pPr>
            <a:r>
              <a:rPr lang="ru-RU" sz="1400" b="0" strike="noStrike" spc="-1" dirty="0">
                <a:solidFill>
                  <a:srgbClr val="025373"/>
                </a:solidFill>
                <a:latin typeface="Calibri"/>
                <a:ea typeface="DejaVu Sans"/>
              </a:rPr>
              <a:t>Акт уполномоченного </a:t>
            </a:r>
            <a:r>
              <a:rPr lang="ru-RU" sz="1400" b="0" strike="noStrike" spc="-1" dirty="0" err="1">
                <a:solidFill>
                  <a:srgbClr val="025373"/>
                </a:solidFill>
                <a:latin typeface="Calibri"/>
                <a:ea typeface="DejaVu Sans"/>
              </a:rPr>
              <a:t>гос</a:t>
            </a:r>
            <a:r>
              <a:rPr lang="ru-RU" sz="1400" b="0" strike="noStrike" spc="-1" dirty="0">
                <a:solidFill>
                  <a:srgbClr val="025373"/>
                </a:solidFill>
                <a:latin typeface="Calibri"/>
                <a:ea typeface="DejaVu Sans"/>
              </a:rPr>
              <a:t>. органа или органа местного самоуправления;</a:t>
            </a:r>
            <a:endParaRPr lang="ru-RU" sz="1400" b="0" strike="noStrike" spc="-1" dirty="0">
              <a:solidFill>
                <a:srgbClr val="025373"/>
              </a:solidFill>
              <a:latin typeface="Arial"/>
            </a:endParaRPr>
          </a:p>
          <a:p>
            <a:pPr marL="171360" indent="-170640" algn="just">
              <a:lnSpc>
                <a:spcPct val="100000"/>
              </a:lnSpc>
              <a:buClr>
                <a:srgbClr val="000000"/>
              </a:buClr>
              <a:buFont typeface="StarSymbol"/>
              <a:buChar char="-"/>
            </a:pPr>
            <a:r>
              <a:rPr lang="ru-RU" sz="1400" b="0" strike="noStrike" spc="-1" dirty="0">
                <a:solidFill>
                  <a:srgbClr val="025373"/>
                </a:solidFill>
                <a:latin typeface="Calibri"/>
                <a:ea typeface="DejaVu Sans"/>
              </a:rPr>
              <a:t>Обстановка, в которой действует представитель (продавец в розничной торговле, кассир и т.п.).</a:t>
            </a:r>
            <a:endParaRPr lang="ru-RU" sz="1400" b="0" strike="noStrike" spc="-1" dirty="0">
              <a:solidFill>
                <a:srgbClr val="025373"/>
              </a:solidFill>
              <a:latin typeface="Arial"/>
            </a:endParaRPr>
          </a:p>
          <a:p>
            <a:pPr algn="just">
              <a:lnSpc>
                <a:spcPct val="100000"/>
              </a:lnSpc>
            </a:pPr>
            <a:r>
              <a:rPr lang="ru-RU" sz="1400" b="0" strike="noStrike" spc="-1" dirty="0">
                <a:solidFill>
                  <a:srgbClr val="025373"/>
                </a:solidFill>
                <a:latin typeface="Calibri"/>
                <a:ea typeface="DejaVu Sans"/>
              </a:rPr>
              <a:t>Не являются представителями лица, действующие хотя и в чужих интересах, но от собственного имени, лица, лишь передающие выраженную в надлежащей форме волю др. лица, а также лица, уполномоченные на вступление в переговоры относительно возможных в будущем сделок.</a:t>
            </a:r>
            <a:endParaRPr lang="ru-RU" sz="1400" b="0" strike="noStrike" spc="-1" dirty="0">
              <a:solidFill>
                <a:srgbClr val="025373"/>
              </a:solidFill>
              <a:latin typeface="Arial"/>
            </a:endParaRPr>
          </a:p>
          <a:p>
            <a:pPr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Заключенные сделки затрагивают права и обязанности представляемого.</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 При отсутствии полномочий действовать от имени другого лица или при превышении таких полномочий сделка считается заключенной от имени и в интересах совершившего ее лица, если только другое лицо (представляемый) впоследствии прямо не одобрит данную сделку.</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До одобрения сделки другая сторона вправе отказаться от нее в одностороннем порядке, за </a:t>
            </a:r>
            <a:r>
              <a:rPr lang="ru-RU" sz="1400" b="0" strike="noStrike" spc="-1" dirty="0" err="1">
                <a:solidFill>
                  <a:srgbClr val="025373"/>
                </a:solidFill>
                <a:latin typeface="Calibri"/>
                <a:ea typeface="DejaVu Sans"/>
              </a:rPr>
              <a:t>искл</a:t>
            </a:r>
            <a:r>
              <a:rPr lang="ru-RU" sz="1400" b="0" strike="noStrike" spc="-1" dirty="0">
                <a:solidFill>
                  <a:srgbClr val="025373"/>
                </a:solidFill>
                <a:latin typeface="Calibri"/>
                <a:ea typeface="DejaVu Sans"/>
              </a:rPr>
              <a:t>. случаев, если при совершении сделки знала или должна была знать об отсутствии полномочий либо их превышении.</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Если представляемый отказался одобрить сделку либо не дал ответ в разумный срок, другая сторона вправе потребовать от неправомочного лица исполнить сделку либо вправе отказаться и потребовать возмещения убытков.</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Сделка, совершенная в ущерб интересам представляемого или ЮЛ может быть признана недействительной по их иску, если др. сторона знала или должна была знать о явном ущербе для представляемого или ЮЛ либо были обстоятельства, свидетельствующие о сговоре либо иных совместных действиях представителя и др. стороны.</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a:p>
            <a:pPr indent="504000" algn="just">
              <a:lnSpc>
                <a:spcPct val="100000"/>
              </a:lnSpc>
            </a:pPr>
            <a:r>
              <a:rPr lang="ru-RU" sz="1400" b="0" strike="noStrike" spc="-1" dirty="0">
                <a:solidFill>
                  <a:srgbClr val="025373"/>
                </a:solidFill>
                <a:latin typeface="Calibri"/>
                <a:ea typeface="DejaVu Sans"/>
              </a:rPr>
              <a:t>Коммерческий представитель - лицо, постоянно и самостоятельно представительствующее от имени предпринимателей при заключении ими договоров в сфере предпринимательской деятельности.</a:t>
            </a:r>
            <a:endParaRPr lang="ru-RU" sz="1400" b="0" strike="noStrike" spc="-1" dirty="0">
              <a:solidFill>
                <a:srgbClr val="025373"/>
              </a:solidFill>
              <a:latin typeface="Arial"/>
            </a:endParaRPr>
          </a:p>
          <a:p>
            <a:pPr indent="504000" algn="just">
              <a:lnSpc>
                <a:spcPct val="100000"/>
              </a:lnSpc>
            </a:pPr>
            <a:endParaRPr lang="ru-RU" sz="1400" b="0" strike="noStrike" spc="-1" dirty="0">
              <a:solidFill>
                <a:srgbClr val="025373"/>
              </a:solidFill>
              <a:latin typeface="Arial"/>
            </a:endParaRPr>
          </a:p>
        </p:txBody>
      </p:sp>
      <p:sp>
        <p:nvSpPr>
          <p:cNvPr id="747" name="CustomShape 2"/>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76AD5545-D4FA-41DC-B16B-5282B34C65CB}" type="slidenum">
              <a:rPr lang="ru-RU" sz="1200" b="0" strike="noStrike" spc="-1">
                <a:solidFill>
                  <a:srgbClr val="8B8B8B"/>
                </a:solidFill>
                <a:latin typeface="Calibri"/>
              </a:rPr>
              <a:pPr algn="r">
                <a:lnSpc>
                  <a:spcPct val="100000"/>
                </a:lnSpc>
              </a:pPr>
              <a:t>17</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CustomShape 1"/>
          <p:cNvSpPr/>
          <p:nvPr/>
        </p:nvSpPr>
        <p:spPr>
          <a:xfrm>
            <a:off x="263352" y="116632"/>
            <a:ext cx="11593288" cy="662343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indent="504000" algn="ctr">
              <a:lnSpc>
                <a:spcPct val="150000"/>
              </a:lnSpc>
            </a:pPr>
            <a:r>
              <a:rPr lang="ru-RU" sz="2800" b="1" strike="noStrike" spc="-1" dirty="0">
                <a:solidFill>
                  <a:srgbClr val="025373"/>
                </a:solidFill>
                <a:latin typeface="Calibri"/>
                <a:ea typeface="DejaVu Sans"/>
              </a:rPr>
              <a:t>Доверенность (ст. 185 ГК РФ)</a:t>
            </a:r>
            <a:endParaRPr lang="ru-RU" sz="2800" b="1" strike="noStrike" spc="-1" dirty="0">
              <a:solidFill>
                <a:srgbClr val="025373"/>
              </a:solidFill>
              <a:latin typeface="Arial"/>
            </a:endParaRPr>
          </a:p>
          <a:p>
            <a:pPr indent="504000" algn="just">
              <a:lnSpc>
                <a:spcPct val="150000"/>
              </a:lnSpc>
            </a:pPr>
            <a:r>
              <a:rPr lang="ru-RU" sz="1500" b="0" strike="noStrike" spc="-1" dirty="0">
                <a:solidFill>
                  <a:srgbClr val="025373"/>
                </a:solidFill>
                <a:latin typeface="Calibri"/>
                <a:ea typeface="DejaVu Sans"/>
              </a:rPr>
              <a:t>письменное уполномочие, выдаваемое одним лицом другому лицу для представительства перед третьими лицами. </a:t>
            </a:r>
            <a:endParaRPr lang="ru-RU" sz="1500" b="0" strike="noStrike" spc="-1" dirty="0">
              <a:solidFill>
                <a:srgbClr val="025373"/>
              </a:solidFill>
              <a:latin typeface="Arial"/>
            </a:endParaRPr>
          </a:p>
          <a:p>
            <a:pPr indent="504000">
              <a:lnSpc>
                <a:spcPct val="100000"/>
              </a:lnSpc>
            </a:pPr>
            <a:endParaRPr lang="ru-RU" sz="1500" b="0" strike="noStrike" spc="-1" dirty="0">
              <a:solidFill>
                <a:srgbClr val="025373"/>
              </a:solidFill>
              <a:latin typeface="Arial"/>
            </a:endParaRPr>
          </a:p>
          <a:p>
            <a:pPr indent="504000">
              <a:lnSpc>
                <a:spcPct val="100000"/>
              </a:lnSpc>
            </a:pPr>
            <a:r>
              <a:rPr lang="ru-RU" sz="1500" b="0" u="sng" strike="noStrike" spc="-1" dirty="0">
                <a:solidFill>
                  <a:srgbClr val="025373"/>
                </a:solidFill>
                <a:uFillTx/>
                <a:latin typeface="Calibri"/>
                <a:ea typeface="DejaVu Sans"/>
              </a:rPr>
              <a:t>Форма</a:t>
            </a:r>
            <a:r>
              <a:rPr lang="ru-RU" sz="1500" b="0" strike="noStrike" spc="-1" dirty="0">
                <a:solidFill>
                  <a:srgbClr val="025373"/>
                </a:solidFill>
                <a:latin typeface="Calibri"/>
                <a:ea typeface="DejaVu Sans"/>
              </a:rPr>
              <a:t> Письменная. Для нотариальных сделок, а также доверенность в порядке передоверия – нотариальная (кроме доверенностей, выдаваемых юр.лицами, руководителями филиалов и представительств ЮЛ). Приравнены к нотариальной:</a:t>
            </a:r>
            <a:endParaRPr lang="ru-RU" sz="1500" b="0" strike="noStrike" spc="-1" dirty="0">
              <a:solidFill>
                <a:srgbClr val="025373"/>
              </a:solidFill>
              <a:latin typeface="Arial"/>
            </a:endParaRPr>
          </a:p>
          <a:p>
            <a:pPr indent="504000">
              <a:lnSpc>
                <a:spcPct val="100000"/>
              </a:lnSpc>
            </a:pPr>
            <a:r>
              <a:rPr lang="ru-RU" sz="1500" b="0" strike="noStrike" spc="-1" dirty="0">
                <a:solidFill>
                  <a:srgbClr val="025373"/>
                </a:solidFill>
                <a:latin typeface="Calibri"/>
                <a:ea typeface="DejaVu Sans"/>
              </a:rPr>
              <a:t>1) Доверенности военнослужащих и других лиц, находящихся на излечении в госпиталях, санаториях и других военно-лечебных учреждениях- удостоверенные начальником такого учреждения, его заместителем по медицинской части, старшим или дежурным врачом;</a:t>
            </a:r>
            <a:endParaRPr lang="ru-RU" sz="1500" b="0" strike="noStrike" spc="-1" dirty="0">
              <a:solidFill>
                <a:srgbClr val="025373"/>
              </a:solidFill>
              <a:latin typeface="Arial"/>
            </a:endParaRPr>
          </a:p>
          <a:p>
            <a:pPr indent="504000">
              <a:lnSpc>
                <a:spcPct val="100000"/>
              </a:lnSpc>
            </a:pPr>
            <a:r>
              <a:rPr lang="ru-RU" sz="1500" b="0" strike="noStrike" spc="-1" dirty="0">
                <a:solidFill>
                  <a:srgbClr val="025373"/>
                </a:solidFill>
                <a:latin typeface="Calibri"/>
                <a:ea typeface="DejaVu Sans"/>
              </a:rPr>
              <a:t>2) Доверенности военнослужащих, а в пунктах дислокации воинских частей, соединений, учреждений и военно-учебных заведений, где нет нотариальных контор и других органов, совершающих нотариальные действия, также доверенности рабочих и служащих, членов их семей и членов семей военнослужащих, удостоверенные командиром (начальником) этих части, соединения, учреждения или заведения;</a:t>
            </a:r>
            <a:endParaRPr lang="ru-RU" sz="1500" b="0" strike="noStrike" spc="-1" dirty="0">
              <a:solidFill>
                <a:srgbClr val="025373"/>
              </a:solidFill>
              <a:latin typeface="Arial"/>
            </a:endParaRPr>
          </a:p>
          <a:p>
            <a:pPr indent="504000">
              <a:lnSpc>
                <a:spcPct val="100000"/>
              </a:lnSpc>
            </a:pPr>
            <a:r>
              <a:rPr lang="ru-RU" sz="1500" b="0" strike="noStrike" spc="-1" dirty="0">
                <a:solidFill>
                  <a:srgbClr val="025373"/>
                </a:solidFill>
                <a:latin typeface="Calibri"/>
                <a:ea typeface="DejaVu Sans"/>
              </a:rPr>
              <a:t>3) Доверенности лиц, находящихся в местах лишения свободы, удостоверенные начальником соответствующего места лишения свободы;</a:t>
            </a:r>
            <a:endParaRPr lang="ru-RU" sz="1500" b="0" strike="noStrike" spc="-1" dirty="0">
              <a:solidFill>
                <a:srgbClr val="025373"/>
              </a:solidFill>
              <a:latin typeface="Arial"/>
            </a:endParaRPr>
          </a:p>
          <a:p>
            <a:pPr indent="504000">
              <a:lnSpc>
                <a:spcPct val="100000"/>
              </a:lnSpc>
            </a:pPr>
            <a:r>
              <a:rPr lang="ru-RU" sz="1500" b="0" strike="noStrike" spc="-1" dirty="0">
                <a:solidFill>
                  <a:srgbClr val="025373"/>
                </a:solidFill>
                <a:latin typeface="Calibri"/>
                <a:ea typeface="DejaVu Sans"/>
              </a:rPr>
              <a:t>4) Доверенности совершеннолетних дееспособных граждан, находящихся в учреждениях социальной защиты населения, удостоверенные администрацией этого учреждения или руководителем (его заместителем) соответствующего органа социальной защиты населения;</a:t>
            </a:r>
            <a:endParaRPr lang="ru-RU" sz="1500" b="0" strike="noStrike" spc="-1" dirty="0">
              <a:solidFill>
                <a:srgbClr val="025373"/>
              </a:solidFill>
              <a:latin typeface="Arial"/>
            </a:endParaRPr>
          </a:p>
          <a:p>
            <a:pPr indent="504000">
              <a:lnSpc>
                <a:spcPct val="100000"/>
              </a:lnSpc>
            </a:pPr>
            <a:r>
              <a:rPr lang="ru-RU" sz="1500" b="0" strike="noStrike" spc="-1" dirty="0">
                <a:solidFill>
                  <a:srgbClr val="025373"/>
                </a:solidFill>
                <a:latin typeface="Calibri"/>
                <a:ea typeface="DejaVu Sans"/>
              </a:rPr>
              <a:t>5) Иные удостоверяющие органы:</a:t>
            </a:r>
            <a:endParaRPr lang="ru-RU" sz="1500" b="0" strike="noStrike" spc="-1" dirty="0">
              <a:solidFill>
                <a:srgbClr val="025373"/>
              </a:solidFill>
              <a:latin typeface="Arial"/>
            </a:endParaRPr>
          </a:p>
          <a:p>
            <a:pPr indent="504000" algn="just">
              <a:lnSpc>
                <a:spcPct val="100000"/>
              </a:lnSpc>
            </a:pPr>
            <a:r>
              <a:rPr lang="ru-RU" sz="1500" b="0" strike="noStrike" spc="-1" dirty="0">
                <a:solidFill>
                  <a:srgbClr val="025373"/>
                </a:solidFill>
                <a:latin typeface="Calibri"/>
                <a:ea typeface="DejaVu Sans"/>
              </a:rPr>
              <a:t>Для доверенности на получение заработной платы и иных платежей, связанных с трудовыми отношениями, на получение вознаграждения авторов и изобретателей, пенсий, пособий и стипендий, вкладов граждан в банках и на получение корреспонденции, в том числе денежной и посылочной - организация, в которой доверитель работает или учится, ЖЭО по месту его жительства и администрацией стационарного лечебного учреждения, в котором он находится на стационарном излечении, соответствующий банк или организация связи. </a:t>
            </a:r>
            <a:endParaRPr lang="ru-RU" sz="1500" b="0" strike="noStrike" spc="-1" dirty="0">
              <a:solidFill>
                <a:srgbClr val="025373"/>
              </a:solidFill>
              <a:latin typeface="Arial"/>
            </a:endParaRPr>
          </a:p>
          <a:p>
            <a:pPr indent="504000" algn="just">
              <a:lnSpc>
                <a:spcPct val="100000"/>
              </a:lnSpc>
            </a:pPr>
            <a:endParaRPr lang="ru-RU" sz="1500" b="0" strike="noStrike" spc="-1" dirty="0">
              <a:solidFill>
                <a:srgbClr val="025373"/>
              </a:solidFill>
              <a:latin typeface="Arial"/>
            </a:endParaRPr>
          </a:p>
          <a:p>
            <a:pPr indent="504000" algn="just">
              <a:lnSpc>
                <a:spcPct val="100000"/>
              </a:lnSpc>
            </a:pPr>
            <a:r>
              <a:rPr lang="ru-RU" sz="1500" b="0" strike="noStrike" spc="-1" dirty="0">
                <a:solidFill>
                  <a:srgbClr val="025373"/>
                </a:solidFill>
                <a:latin typeface="Calibri"/>
                <a:ea typeface="DejaVu Sans"/>
              </a:rPr>
              <a:t>Последующее передоверие не допускается, если иное не предусмотрено в первоначальной доверенности или в законе.</a:t>
            </a:r>
            <a:endParaRPr lang="ru-RU" sz="1500" b="0" strike="noStrike" spc="-1" dirty="0">
              <a:solidFill>
                <a:srgbClr val="025373"/>
              </a:solidFill>
              <a:latin typeface="Arial"/>
            </a:endParaRPr>
          </a:p>
          <a:p>
            <a:pPr indent="504000">
              <a:lnSpc>
                <a:spcPct val="100000"/>
              </a:lnSpc>
            </a:pPr>
            <a:endParaRPr lang="ru-RU" sz="1500" b="0" strike="noStrike" spc="-1" dirty="0">
              <a:solidFill>
                <a:srgbClr val="025373"/>
              </a:solidFill>
              <a:latin typeface="Arial"/>
            </a:endParaRPr>
          </a:p>
          <a:p>
            <a:pPr indent="504000" algn="just">
              <a:lnSpc>
                <a:spcPct val="100000"/>
              </a:lnSpc>
            </a:pPr>
            <a:r>
              <a:rPr lang="ru-RU" sz="1500" b="0" u="sng" strike="noStrike" spc="-1" dirty="0">
                <a:solidFill>
                  <a:srgbClr val="025373"/>
                </a:solidFill>
                <a:uFillTx/>
                <a:latin typeface="Calibri"/>
                <a:ea typeface="DejaVu Sans"/>
              </a:rPr>
              <a:t>Безотзывная доверенность </a:t>
            </a:r>
            <a:r>
              <a:rPr lang="ru-RU" sz="1500" b="0" strike="noStrike" spc="-1" dirty="0">
                <a:solidFill>
                  <a:srgbClr val="025373"/>
                </a:solidFill>
                <a:latin typeface="Calibri"/>
                <a:ea typeface="DejaVu Sans"/>
              </a:rPr>
              <a:t>(в </a:t>
            </a:r>
            <a:r>
              <a:rPr lang="ru-RU" sz="1500" b="0" strike="noStrike" spc="-1" dirty="0" err="1">
                <a:solidFill>
                  <a:srgbClr val="025373"/>
                </a:solidFill>
                <a:latin typeface="Calibri"/>
                <a:ea typeface="DejaVu Sans"/>
              </a:rPr>
              <a:t>предприним</a:t>
            </a:r>
            <a:r>
              <a:rPr lang="ru-RU" sz="1500" b="0" strike="noStrike" spc="-1" dirty="0">
                <a:solidFill>
                  <a:srgbClr val="025373"/>
                </a:solidFill>
                <a:latin typeface="Calibri"/>
                <a:ea typeface="DejaVu Sans"/>
              </a:rPr>
              <a:t>. деятельности) – указано, что не м.б. отменена до окончания указанного срока либо отменяется только в указанных в доверенности случаях. Нотариальное удостоверение.</a:t>
            </a:r>
            <a:endParaRPr lang="ru-RU" sz="1500" b="0" strike="noStrike" spc="-1" dirty="0">
              <a:solidFill>
                <a:srgbClr val="025373"/>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 name="CustomShape 1"/>
          <p:cNvSpPr/>
          <p:nvPr/>
        </p:nvSpPr>
        <p:spPr>
          <a:xfrm>
            <a:off x="720000" y="360000"/>
            <a:ext cx="10872000" cy="61233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Реквизиты доверенности</a:t>
            </a:r>
            <a:endParaRPr lang="ru-RU" sz="2800" b="0" strike="noStrike" spc="-1" dirty="0">
              <a:solidFill>
                <a:srgbClr val="025373"/>
              </a:solidFill>
              <a:latin typeface="Arial"/>
            </a:endParaRPr>
          </a:p>
          <a:p>
            <a:pPr algn="ctr">
              <a:lnSpc>
                <a:spcPct val="100000"/>
              </a:lnSpc>
            </a:pPr>
            <a:endParaRPr lang="ru-RU" sz="2800" b="0" strike="noStrike" spc="-1" dirty="0">
              <a:solidFill>
                <a:srgbClr val="025373"/>
              </a:solidFill>
              <a:latin typeface="Arial"/>
            </a:endParaRPr>
          </a:p>
          <a:p>
            <a:pPr indent="504000" algn="just">
              <a:lnSpc>
                <a:spcPct val="100000"/>
              </a:lnSpc>
            </a:pPr>
            <a:r>
              <a:rPr lang="ru-RU" sz="1600" b="0" u="sng" strike="noStrike" spc="-1" dirty="0">
                <a:solidFill>
                  <a:srgbClr val="025373"/>
                </a:solidFill>
                <a:uFillTx/>
                <a:latin typeface="Calibri"/>
                <a:ea typeface="DejaVu Sans"/>
              </a:rPr>
              <a:t>Реквизиты доверенности. </a:t>
            </a:r>
            <a:r>
              <a:rPr lang="ru-RU" sz="1600" b="0" strike="noStrike" spc="-1" dirty="0">
                <a:solidFill>
                  <a:srgbClr val="025373"/>
                </a:solidFill>
                <a:latin typeface="Calibri"/>
                <a:ea typeface="DejaVu Sans"/>
              </a:rPr>
              <a:t>От ЮЛ – подпись руководителя (или иного лица, уполномоченного учредительными документами). На судебной доверенность печать по-прежнему необходима.</a:t>
            </a:r>
            <a:endParaRPr lang="ru-RU" sz="1600" b="0" strike="noStrike" spc="-1" dirty="0">
              <a:solidFill>
                <a:srgbClr val="025373"/>
              </a:solidFill>
              <a:latin typeface="Arial"/>
            </a:endParaRPr>
          </a:p>
          <a:p>
            <a:pPr indent="504000" algn="just">
              <a:lnSpc>
                <a:spcPct val="100000"/>
              </a:lnSpc>
            </a:pP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 Дата доверенности – обязательна</a:t>
            </a:r>
            <a:endParaRPr lang="ru-RU" sz="1600" b="0" strike="noStrike" spc="-1" dirty="0">
              <a:solidFill>
                <a:srgbClr val="025373"/>
              </a:solidFill>
              <a:latin typeface="Arial"/>
            </a:endParaRPr>
          </a:p>
          <a:p>
            <a:pPr indent="504000" algn="just">
              <a:lnSpc>
                <a:spcPct val="100000"/>
              </a:lnSpc>
            </a:pPr>
            <a:endParaRPr lang="ru-RU" sz="1600" b="0" strike="noStrike" spc="-1" dirty="0">
              <a:solidFill>
                <a:srgbClr val="025373"/>
              </a:solidFill>
              <a:latin typeface="Arial"/>
            </a:endParaRPr>
          </a:p>
          <a:p>
            <a:pPr indent="504000" algn="just">
              <a:lnSpc>
                <a:spcPct val="100000"/>
              </a:lnSpc>
            </a:pPr>
            <a:r>
              <a:rPr lang="ru-RU" sz="1600" b="0" u="sng" strike="noStrike" spc="-1" dirty="0">
                <a:solidFill>
                  <a:srgbClr val="025373"/>
                </a:solidFill>
                <a:uFillTx/>
                <a:latin typeface="Calibri"/>
                <a:ea typeface="DejaVu Sans"/>
              </a:rPr>
              <a:t>Срок:</a:t>
            </a:r>
            <a:r>
              <a:rPr lang="ru-RU" sz="1600" b="0" strike="noStrike" spc="-1" dirty="0">
                <a:solidFill>
                  <a:srgbClr val="025373"/>
                </a:solidFill>
                <a:latin typeface="Calibri"/>
                <a:ea typeface="DejaVu Sans"/>
              </a:rPr>
              <a:t> если не указан – 1 год </a:t>
            </a:r>
            <a:endParaRPr lang="ru-RU" sz="1600" b="0" strike="noStrike" spc="-1" dirty="0">
              <a:solidFill>
                <a:srgbClr val="025373"/>
              </a:solidFill>
              <a:latin typeface="Arial"/>
            </a:endParaRPr>
          </a:p>
          <a:p>
            <a:pPr indent="504000" algn="just">
              <a:lnSpc>
                <a:spcPct val="100000"/>
              </a:lnSpc>
            </a:pPr>
            <a:endParaRPr lang="ru-RU" sz="1600" b="0" strike="noStrike" spc="-1" dirty="0">
              <a:solidFill>
                <a:srgbClr val="025373"/>
              </a:solidFill>
              <a:latin typeface="Arial"/>
            </a:endParaRPr>
          </a:p>
          <a:p>
            <a:pPr indent="504000" algn="just">
              <a:lnSpc>
                <a:spcPct val="100000"/>
              </a:lnSpc>
            </a:pPr>
            <a:r>
              <a:rPr lang="ru-RU" sz="1600" b="0" u="sng" strike="noStrike" spc="-1" dirty="0">
                <a:solidFill>
                  <a:srgbClr val="025373"/>
                </a:solidFill>
                <a:uFillTx/>
                <a:latin typeface="Calibri"/>
                <a:ea typeface="DejaVu Sans"/>
              </a:rPr>
              <a:t>Передоверие</a:t>
            </a:r>
            <a:r>
              <a:rPr lang="ru-RU" sz="1600" b="0" strike="noStrike" spc="-1" dirty="0">
                <a:solidFill>
                  <a:srgbClr val="025373"/>
                </a:solidFill>
                <a:latin typeface="Calibri"/>
                <a:ea typeface="DejaVu Sans"/>
              </a:rPr>
              <a:t> – с согласия доверителя, в рамках срока основной доверенности.</a:t>
            </a:r>
            <a:endParaRPr lang="ru-RU" sz="1600" b="0" strike="noStrike" spc="-1" dirty="0">
              <a:solidFill>
                <a:srgbClr val="025373"/>
              </a:solidFill>
              <a:latin typeface="Arial"/>
            </a:endParaRPr>
          </a:p>
          <a:p>
            <a:pPr indent="504000" algn="just">
              <a:lnSpc>
                <a:spcPct val="100000"/>
              </a:lnSpc>
            </a:pP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Основания прекращения доверенности (ст. 188 ГК РФ):</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1)   Истечение срока доверенности;</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2)  Отмена доверенности лицом, выдавшим ее; при этом отмена доверенности совершается в той же форме, в которой была выдана доверенность, либо в нотариальной форме</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3)  Отказ лица, которому выдана доверенность;</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4)  Прекращение ЮЛ, </a:t>
            </a:r>
            <a:r>
              <a:rPr lang="ru-RU" sz="1600" b="0" i="1" strike="noStrike" spc="-1" dirty="0">
                <a:solidFill>
                  <a:srgbClr val="025373"/>
                </a:solidFill>
                <a:latin typeface="Calibri"/>
                <a:ea typeface="DejaVu Sans"/>
              </a:rPr>
              <a:t>от имени которого </a:t>
            </a:r>
            <a:r>
              <a:rPr lang="ru-RU" sz="1600" b="0" strike="noStrike" spc="-1" dirty="0">
                <a:solidFill>
                  <a:srgbClr val="025373"/>
                </a:solidFill>
                <a:latin typeface="Calibri"/>
                <a:ea typeface="DejaVu Sans"/>
              </a:rPr>
              <a:t>выдана доверенность;</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5)  Прекращения ЮЛ, </a:t>
            </a:r>
            <a:r>
              <a:rPr lang="ru-RU" sz="1600" b="0" i="1" strike="noStrike" spc="-1" dirty="0">
                <a:solidFill>
                  <a:srgbClr val="025373"/>
                </a:solidFill>
                <a:latin typeface="Calibri"/>
                <a:ea typeface="DejaVu Sans"/>
              </a:rPr>
              <a:t>которому</a:t>
            </a:r>
            <a:r>
              <a:rPr lang="ru-RU" sz="1600" b="0" strike="noStrike" spc="-1" dirty="0">
                <a:solidFill>
                  <a:srgbClr val="025373"/>
                </a:solidFill>
                <a:latin typeface="Calibri"/>
                <a:ea typeface="DejaVu Sans"/>
              </a:rPr>
              <a:t> выдана доверенность;</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6) Смерть гражданина, </a:t>
            </a:r>
            <a:r>
              <a:rPr lang="ru-RU" sz="1600" b="0" i="1" strike="noStrike" spc="-1" dirty="0">
                <a:solidFill>
                  <a:srgbClr val="025373"/>
                </a:solidFill>
                <a:latin typeface="Calibri"/>
                <a:ea typeface="DejaVu Sans"/>
              </a:rPr>
              <a:t>выдавшего</a:t>
            </a:r>
            <a:r>
              <a:rPr lang="ru-RU" sz="1600" b="0" strike="noStrike" spc="-1" dirty="0">
                <a:solidFill>
                  <a:srgbClr val="025373"/>
                </a:solidFill>
                <a:latin typeface="Calibri"/>
                <a:ea typeface="DejaVu Sans"/>
              </a:rPr>
              <a:t> доверенность, признания его недееспособным, ограниченно дееспособным или безвестно отсутствующим;</a:t>
            </a:r>
            <a:endParaRPr lang="ru-RU" sz="1600" b="0" strike="noStrike" spc="-1" dirty="0">
              <a:solidFill>
                <a:srgbClr val="025373"/>
              </a:solidFill>
              <a:latin typeface="Arial"/>
            </a:endParaRPr>
          </a:p>
          <a:p>
            <a:pPr indent="504000" algn="just">
              <a:lnSpc>
                <a:spcPct val="100000"/>
              </a:lnSpc>
            </a:pPr>
            <a:r>
              <a:rPr lang="ru-RU" sz="1600" b="0" strike="noStrike" spc="-1" dirty="0">
                <a:solidFill>
                  <a:srgbClr val="025373"/>
                </a:solidFill>
                <a:latin typeface="Calibri"/>
                <a:ea typeface="DejaVu Sans"/>
              </a:rPr>
              <a:t>7)  Смерть гражданина, </a:t>
            </a:r>
            <a:r>
              <a:rPr lang="ru-RU" sz="1600" b="0" i="1" strike="noStrike" spc="-1" dirty="0">
                <a:solidFill>
                  <a:srgbClr val="025373"/>
                </a:solidFill>
                <a:latin typeface="Calibri"/>
                <a:ea typeface="DejaVu Sans"/>
              </a:rPr>
              <a:t>которому выдана </a:t>
            </a:r>
            <a:r>
              <a:rPr lang="ru-RU" sz="1600" b="0" strike="noStrike" spc="-1" dirty="0">
                <a:solidFill>
                  <a:srgbClr val="025373"/>
                </a:solidFill>
                <a:latin typeface="Calibri"/>
                <a:ea typeface="DejaVu Sans"/>
              </a:rPr>
              <a:t>доверенность, признания его недееспособным, ограниченно дееспособным или безвестно отсутствующим.</a:t>
            </a:r>
            <a:endParaRPr lang="ru-RU" sz="1600" b="0" strike="noStrike" spc="-1" dirty="0">
              <a:solidFill>
                <a:srgbClr val="025373"/>
              </a:solidFill>
              <a:latin typeface="Arial"/>
            </a:endParaRPr>
          </a:p>
          <a:p>
            <a:pPr indent="504000" algn="just">
              <a:lnSpc>
                <a:spcPct val="100000"/>
              </a:lnSpc>
            </a:pPr>
            <a:endParaRPr lang="ru-RU" sz="1600" b="0" strike="noStrike" spc="-1" dirty="0">
              <a:solidFill>
                <a:srgbClr val="025373"/>
              </a:solidFill>
              <a:latin typeface="Arial"/>
            </a:endParaRPr>
          </a:p>
        </p:txBody>
      </p:sp>
      <p:sp>
        <p:nvSpPr>
          <p:cNvPr id="750" name="CustomShape 2"/>
          <p:cNvSpPr/>
          <p:nvPr/>
        </p:nvSpPr>
        <p:spPr>
          <a:xfrm>
            <a:off x="8633520" y="645588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CD500EA-9223-46CE-BA55-4638BF2C28DD}" type="slidenum">
              <a:rPr lang="ru-RU" sz="1200" b="0" strike="noStrike" spc="-1">
                <a:solidFill>
                  <a:srgbClr val="8B8B8B"/>
                </a:solidFill>
                <a:latin typeface="Calibri"/>
              </a:rPr>
              <a:pPr algn="r">
                <a:lnSpc>
                  <a:spcPct val="100000"/>
                </a:lnSpc>
              </a:pPr>
              <a:t>19</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CustomShape 1"/>
          <p:cNvSpPr/>
          <p:nvPr/>
        </p:nvSpPr>
        <p:spPr>
          <a:xfrm>
            <a:off x="458742" y="516023"/>
            <a:ext cx="10871640" cy="64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indent="536575" algn="just">
              <a:lnSpc>
                <a:spcPct val="90000"/>
              </a:lnSpc>
              <a:spcBef>
                <a:spcPts val="1001"/>
              </a:spcBef>
            </a:pPr>
            <a:r>
              <a:rPr lang="ru-RU" sz="1400" b="0" strike="noStrike" spc="-1" dirty="0">
                <a:solidFill>
                  <a:srgbClr val="025373"/>
                </a:solidFill>
                <a:latin typeface="Calibri"/>
              </a:rPr>
              <a:t>В силу обязательства одно лицо (должник) обязано совершить в пользу другого лица (кредитора) определенное действие: передать имущество, выполнить работу, уплатить деньги и т.п., либо воздержаться от определенного действия, а кредитор имеет право требовать от должника исполнения его обязанности.</a:t>
            </a:r>
            <a:endParaRPr lang="ru-RU" sz="1400" b="0" strike="noStrike" spc="-1" dirty="0">
              <a:latin typeface="Arial"/>
            </a:endParaRPr>
          </a:p>
          <a:p>
            <a:pPr algn="just">
              <a:lnSpc>
                <a:spcPct val="90000"/>
              </a:lnSpc>
              <a:spcBef>
                <a:spcPts val="1001"/>
              </a:spcBef>
            </a:pPr>
            <a:endParaRPr lang="ru-RU" sz="1400" b="0" strike="noStrike" spc="-1" dirty="0">
              <a:latin typeface="Arial"/>
            </a:endParaRPr>
          </a:p>
          <a:p>
            <a:pPr algn="just">
              <a:lnSpc>
                <a:spcPct val="90000"/>
              </a:lnSpc>
              <a:spcBef>
                <a:spcPts val="1001"/>
              </a:spcBef>
            </a:pPr>
            <a:endParaRPr lang="ru-RU" sz="1400" b="0" strike="noStrike" spc="-1" dirty="0">
              <a:latin typeface="Arial"/>
            </a:endParaRPr>
          </a:p>
          <a:p>
            <a:pPr algn="just">
              <a:lnSpc>
                <a:spcPct val="90000"/>
              </a:lnSpc>
              <a:spcBef>
                <a:spcPts val="1001"/>
              </a:spcBef>
            </a:pPr>
            <a:endParaRPr lang="ru-RU" sz="1400" b="0" strike="noStrike" spc="-1" dirty="0">
              <a:latin typeface="Arial"/>
            </a:endParaRPr>
          </a:p>
          <a:p>
            <a:pPr algn="just">
              <a:lnSpc>
                <a:spcPct val="90000"/>
              </a:lnSpc>
              <a:spcBef>
                <a:spcPts val="1001"/>
              </a:spcBef>
            </a:pPr>
            <a:endParaRPr lang="ru-RU" sz="1400" b="0" strike="noStrike" spc="-1" dirty="0">
              <a:latin typeface="Arial"/>
            </a:endParaRPr>
          </a:p>
          <a:p>
            <a:pPr algn="ctr">
              <a:lnSpc>
                <a:spcPct val="90000"/>
              </a:lnSpc>
              <a:spcBef>
                <a:spcPts val="1001"/>
              </a:spcBef>
            </a:pPr>
            <a:endParaRPr lang="ru-RU" sz="1400" b="0" strike="noStrike" spc="-1" dirty="0">
              <a:latin typeface="Arial"/>
            </a:endParaRPr>
          </a:p>
        </p:txBody>
      </p:sp>
      <p:sp>
        <p:nvSpPr>
          <p:cNvPr id="658" name="CustomShape 3"/>
          <p:cNvSpPr/>
          <p:nvPr/>
        </p:nvSpPr>
        <p:spPr>
          <a:xfrm>
            <a:off x="1608120" y="1175817"/>
            <a:ext cx="8101080" cy="23068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1" strike="noStrike" spc="-1" dirty="0">
                <a:solidFill>
                  <a:srgbClr val="025373"/>
                </a:solidFill>
                <a:latin typeface="Calibri"/>
                <a:ea typeface="DejaVu Sans"/>
              </a:rPr>
              <a:t>Основания возникновения</a:t>
            </a:r>
            <a:endParaRPr lang="ru-RU" sz="1600" b="0" strike="noStrike" spc="-1" dirty="0">
              <a:latin typeface="Arial"/>
            </a:endParaRPr>
          </a:p>
          <a:p>
            <a:pPr algn="ctr">
              <a:lnSpc>
                <a:spcPct val="100000"/>
              </a:lnSpc>
            </a:pPr>
            <a:r>
              <a:rPr lang="ru-RU" sz="1400" b="0" strike="noStrike" spc="-1" dirty="0">
                <a:solidFill>
                  <a:srgbClr val="025373"/>
                </a:solidFill>
                <a:latin typeface="Calibri"/>
                <a:ea typeface="DejaVu Sans"/>
              </a:rPr>
              <a:t>● Сделки;</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 Причинение вреда;</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 Неосновательное обогащение;</a:t>
            </a:r>
            <a:endParaRPr lang="ru-RU" sz="1400" b="0" strike="noStrike" spc="-1" dirty="0">
              <a:latin typeface="Arial"/>
            </a:endParaRPr>
          </a:p>
          <a:p>
            <a:pPr algn="ctr">
              <a:lnSpc>
                <a:spcPct val="100000"/>
              </a:lnSpc>
            </a:pPr>
            <a:r>
              <a:rPr lang="ru-RU" sz="1400" b="0" strike="noStrike" spc="-1" dirty="0">
                <a:solidFill>
                  <a:srgbClr val="025373"/>
                </a:solidFill>
                <a:latin typeface="Calibri"/>
                <a:ea typeface="DejaVu Sans"/>
              </a:rPr>
              <a:t>● Иные основания.</a:t>
            </a:r>
            <a:endParaRPr lang="ru-RU" sz="1400" b="0" strike="noStrike" spc="-1" dirty="0">
              <a:latin typeface="Arial"/>
            </a:endParaRPr>
          </a:p>
          <a:p>
            <a:pPr algn="ctr">
              <a:lnSpc>
                <a:spcPct val="100000"/>
              </a:lnSpc>
            </a:pPr>
            <a:r>
              <a:rPr lang="ru-RU" sz="1600" b="0" strike="noStrike" spc="-1" dirty="0">
                <a:solidFill>
                  <a:srgbClr val="025373"/>
                </a:solidFill>
                <a:latin typeface="Calibri"/>
                <a:ea typeface="DejaVu Sans"/>
              </a:rPr>
              <a:t>Стороны обязательства</a:t>
            </a:r>
            <a:endParaRPr lang="ru-RU" sz="1600" b="0" strike="noStrike" spc="-1" dirty="0">
              <a:latin typeface="Arial"/>
            </a:endParaRPr>
          </a:p>
          <a:p>
            <a:pPr algn="ctr">
              <a:lnSpc>
                <a:spcPct val="100000"/>
              </a:lnSpc>
            </a:pPr>
            <a:r>
              <a:rPr lang="ru-RU" sz="1400" b="0" strike="noStrike" spc="-1" dirty="0">
                <a:solidFill>
                  <a:srgbClr val="025373"/>
                </a:solidFill>
                <a:latin typeface="Calibri"/>
                <a:ea typeface="DejaVu Sans"/>
              </a:rPr>
              <a:t>(возможна множественность лиц)</a:t>
            </a:r>
            <a:endParaRPr lang="ru-RU" sz="1400" b="0" strike="noStrike" spc="-1" dirty="0">
              <a:latin typeface="Arial"/>
            </a:endParaRPr>
          </a:p>
          <a:p>
            <a:pPr algn="ctr">
              <a:lnSpc>
                <a:spcPct val="100000"/>
              </a:lnSpc>
            </a:pPr>
            <a:endParaRPr lang="ru-RU" sz="1400" b="0" strike="noStrike" spc="-1" dirty="0">
              <a:latin typeface="Arial"/>
            </a:endParaRPr>
          </a:p>
          <a:p>
            <a:pPr algn="ctr">
              <a:lnSpc>
                <a:spcPct val="100000"/>
              </a:lnSpc>
            </a:pPr>
            <a:endParaRPr lang="ru-RU" sz="1400" b="0" strike="noStrike" spc="-1" dirty="0">
              <a:latin typeface="Arial"/>
            </a:endParaRPr>
          </a:p>
          <a:p>
            <a:pPr algn="ctr">
              <a:lnSpc>
                <a:spcPct val="100000"/>
              </a:lnSpc>
            </a:pPr>
            <a:endParaRPr lang="ru-RU" sz="1400" b="0" strike="noStrike" spc="-1" dirty="0">
              <a:latin typeface="Arial"/>
            </a:endParaRPr>
          </a:p>
        </p:txBody>
      </p:sp>
      <p:sp>
        <p:nvSpPr>
          <p:cNvPr id="659" name="CustomShape 4"/>
          <p:cNvSpPr/>
          <p:nvPr/>
        </p:nvSpPr>
        <p:spPr>
          <a:xfrm>
            <a:off x="458742" y="3320867"/>
            <a:ext cx="11325890" cy="3107089"/>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1400" b="1" strike="noStrike" spc="-1" dirty="0">
                <a:solidFill>
                  <a:srgbClr val="025373"/>
                </a:solidFill>
                <a:latin typeface="Calibri"/>
                <a:ea typeface="DejaVu Sans"/>
              </a:rPr>
              <a:t>Исполнение обязательств (гл. 22 ГК РФ):</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1. </a:t>
            </a:r>
            <a:r>
              <a:rPr lang="ru-RU" sz="1400" b="0" u="sng" strike="noStrike" spc="-1" dirty="0">
                <a:solidFill>
                  <a:srgbClr val="025373"/>
                </a:solidFill>
                <a:uFillTx/>
                <a:latin typeface="Calibri"/>
                <a:ea typeface="DejaVu Sans"/>
              </a:rPr>
              <a:t>Полностью – ст. 311 ГК РФ</a:t>
            </a:r>
            <a:r>
              <a:rPr lang="ru-RU" sz="1400" b="0" strike="noStrike" spc="-1" dirty="0">
                <a:solidFill>
                  <a:srgbClr val="025373"/>
                </a:solidFill>
                <a:latin typeface="Calibri"/>
                <a:ea typeface="DejaVu Sans"/>
              </a:rPr>
              <a:t> (кредитор вправе не принимать исполнения обязательства по частям).</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Исключение: </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иное предусмотрено правовыми актами, условиями обязательства, обычаями, вытекает из существа обязательства напр., допустима оплата несколькими платежами.</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2. Н</a:t>
            </a:r>
            <a:r>
              <a:rPr lang="ru-RU" sz="1400" b="0" u="sng" strike="noStrike" spc="-1" dirty="0">
                <a:solidFill>
                  <a:srgbClr val="025373"/>
                </a:solidFill>
                <a:uFillTx/>
                <a:latin typeface="Calibri"/>
                <a:ea typeface="DejaVu Sans"/>
              </a:rPr>
              <a:t>адлежащему лицу – ст. 312 ГК РФ </a:t>
            </a:r>
            <a:r>
              <a:rPr lang="ru-RU" sz="1400" b="0" strike="noStrike" spc="-1" dirty="0">
                <a:solidFill>
                  <a:srgbClr val="025373"/>
                </a:solidFill>
                <a:latin typeface="Calibri"/>
                <a:ea typeface="DejaVu Sans"/>
              </a:rPr>
              <a:t>(должник вправе потребовать доказательств того, что исполнение принимается самим кредитором или управомоченным им на это лицом), если иное не предусмотрено соглашением сторон, или обычаями и не вытекает из существа обязательства. </a:t>
            </a:r>
            <a:r>
              <a:rPr lang="ru-RU" sz="1400" b="0" i="1" strike="noStrike" spc="-1" dirty="0">
                <a:solidFill>
                  <a:srgbClr val="025373"/>
                </a:solidFill>
                <a:latin typeface="Calibri"/>
                <a:ea typeface="DejaVu Sans"/>
              </a:rPr>
              <a:t>Можно затребовать нотариальную доверенность либо получить письменное уполномочие напрямую от кредитора </a:t>
            </a:r>
            <a:r>
              <a:rPr lang="ru-RU" sz="1400" b="0" strike="noStrike" spc="-1" dirty="0">
                <a:solidFill>
                  <a:srgbClr val="025373"/>
                </a:solidFill>
                <a:latin typeface="Calibri"/>
                <a:ea typeface="DejaVu Sans"/>
              </a:rPr>
              <a:t>.</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3. </a:t>
            </a:r>
            <a:r>
              <a:rPr lang="ru-RU" sz="1400" b="0" u="sng" strike="noStrike" spc="-1" dirty="0">
                <a:solidFill>
                  <a:srgbClr val="025373"/>
                </a:solidFill>
                <a:uFillTx/>
                <a:latin typeface="Calibri"/>
                <a:ea typeface="DejaVu Sans"/>
              </a:rPr>
              <a:t>Возможно третьим лицом – ст. 313 ГК РФ_</a:t>
            </a:r>
            <a:r>
              <a:rPr lang="ru-RU" sz="1400" b="0" strike="noStrike" spc="-1" dirty="0">
                <a:solidFill>
                  <a:srgbClr val="025373"/>
                </a:solidFill>
                <a:latin typeface="Calibri"/>
                <a:ea typeface="DejaVu Sans"/>
              </a:rPr>
              <a:t>(если из закона, иных правовых актов, условий обязательства, обычаев или его существа не вытекает обязанность должника исполнить обязательство лично), если должник возложил исполнение на него.</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4. </a:t>
            </a:r>
            <a:r>
              <a:rPr lang="ru-RU" sz="1400" b="0" u="sng" strike="noStrike" spc="-1" dirty="0">
                <a:solidFill>
                  <a:srgbClr val="025373"/>
                </a:solidFill>
                <a:uFillTx/>
                <a:latin typeface="Calibri"/>
                <a:ea typeface="DejaVu Sans"/>
              </a:rPr>
              <a:t>Односторонний отказ от исполнения или изменение обязательства </a:t>
            </a:r>
            <a:r>
              <a:rPr lang="ru-RU" sz="1400" b="1" strike="noStrike" spc="-1" dirty="0">
                <a:solidFill>
                  <a:srgbClr val="025373"/>
                </a:solidFill>
                <a:latin typeface="Calibri"/>
                <a:ea typeface="DejaVu Sans"/>
              </a:rPr>
              <a:t>недопустимы </a:t>
            </a:r>
            <a:r>
              <a:rPr lang="ru-RU" sz="1400" b="0" strike="noStrike" spc="-1" dirty="0">
                <a:solidFill>
                  <a:srgbClr val="025373"/>
                </a:solidFill>
                <a:latin typeface="Calibri"/>
                <a:ea typeface="DejaVu Sans"/>
              </a:rPr>
              <a:t>– ст. 310 ГК РФ, за исключением случаев, предусмотренных законом, а в предпринимательской деятельности – законом либо договором. </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Если ПД занимается одна сторона, то отказаться может только вторая сторона (напр., потребитель), если иное не установлено законом.</a:t>
            </a:r>
            <a:endParaRPr lang="ru-RU" sz="1400" b="0" strike="noStrike" spc="-1" dirty="0">
              <a:latin typeface="Arial"/>
            </a:endParaRPr>
          </a:p>
          <a:p>
            <a:pPr indent="504000" algn="just">
              <a:lnSpc>
                <a:spcPct val="100000"/>
              </a:lnSpc>
            </a:pPr>
            <a:r>
              <a:rPr lang="ru-RU" sz="1400" b="0" strike="noStrike" spc="-1" dirty="0">
                <a:solidFill>
                  <a:srgbClr val="025373"/>
                </a:solidFill>
                <a:latin typeface="Calibri"/>
                <a:ea typeface="DejaVu Sans"/>
              </a:rPr>
              <a:t>Если право на отказ предусмотрено договором, то его можно обусловить выплатой денежной суммы второй стороне.</a:t>
            </a:r>
            <a:endParaRPr lang="ru-RU" sz="1400" b="0" strike="noStrike" spc="-1" dirty="0">
              <a:latin typeface="Arial"/>
            </a:endParaRPr>
          </a:p>
        </p:txBody>
      </p:sp>
      <p:sp>
        <p:nvSpPr>
          <p:cNvPr id="660" name="CustomShape 5"/>
          <p:cNvSpPr/>
          <p:nvPr/>
        </p:nvSpPr>
        <p:spPr>
          <a:xfrm>
            <a:off x="6517440" y="2787120"/>
            <a:ext cx="771120" cy="27576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61" name="CustomShape 6"/>
          <p:cNvSpPr/>
          <p:nvPr/>
        </p:nvSpPr>
        <p:spPr>
          <a:xfrm flipH="1">
            <a:off x="4163400" y="2787120"/>
            <a:ext cx="725040" cy="26136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62" name="CustomShape 7"/>
          <p:cNvSpPr/>
          <p:nvPr/>
        </p:nvSpPr>
        <p:spPr>
          <a:xfrm>
            <a:off x="2730240" y="3049200"/>
            <a:ext cx="2103120" cy="3371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1600" b="0" strike="noStrike" spc="-1">
                <a:solidFill>
                  <a:srgbClr val="025373"/>
                </a:solidFill>
                <a:latin typeface="Calibri"/>
                <a:ea typeface="DejaVu Sans"/>
              </a:rPr>
              <a:t>    кредитор</a:t>
            </a:r>
            <a:endParaRPr lang="ru-RU" sz="1600" b="0" strike="noStrike" spc="-1">
              <a:latin typeface="Arial"/>
            </a:endParaRPr>
          </a:p>
        </p:txBody>
      </p:sp>
      <p:sp>
        <p:nvSpPr>
          <p:cNvPr id="663" name="CustomShape 8"/>
          <p:cNvSpPr/>
          <p:nvPr/>
        </p:nvSpPr>
        <p:spPr>
          <a:xfrm>
            <a:off x="6517440" y="3063960"/>
            <a:ext cx="2165760" cy="3371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400" b="0" strike="noStrike" spc="-1" dirty="0">
                <a:solidFill>
                  <a:srgbClr val="025373"/>
                </a:solidFill>
                <a:latin typeface="Calibri"/>
                <a:ea typeface="DejaVu Sans"/>
              </a:rPr>
              <a:t>             </a:t>
            </a:r>
            <a:r>
              <a:rPr lang="ru-RU" sz="1600" b="0" strike="noStrike" spc="-1" dirty="0">
                <a:solidFill>
                  <a:srgbClr val="025373"/>
                </a:solidFill>
                <a:latin typeface="Calibri"/>
                <a:ea typeface="DejaVu Sans"/>
              </a:rPr>
              <a:t>должник</a:t>
            </a:r>
            <a:endParaRPr lang="ru-RU" sz="1600" b="0" strike="noStrike" spc="-1" dirty="0">
              <a:latin typeface="Arial"/>
            </a:endParaRPr>
          </a:p>
        </p:txBody>
      </p:sp>
      <p:sp>
        <p:nvSpPr>
          <p:cNvPr id="664" name="CustomShape 9"/>
          <p:cNvSpPr/>
          <p:nvPr/>
        </p:nvSpPr>
        <p:spPr>
          <a:xfrm>
            <a:off x="8696520" y="6356520"/>
            <a:ext cx="296712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4D47C351-DE55-4219-B43D-E3B88B4B57C3}" type="slidenum">
              <a:rPr lang="ru-RU" sz="1400" b="0" strike="noStrike" spc="-1">
                <a:solidFill>
                  <a:srgbClr val="025373"/>
                </a:solidFill>
                <a:latin typeface="Calibri"/>
              </a:rPr>
              <a:pPr algn="r">
                <a:lnSpc>
                  <a:spcPct val="100000"/>
                </a:lnSpc>
              </a:pPr>
              <a:t>2</a:t>
            </a:fld>
            <a:endParaRPr lang="ru-RU" sz="1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CustomShape 1"/>
          <p:cNvSpPr/>
          <p:nvPr/>
        </p:nvSpPr>
        <p:spPr>
          <a:xfrm>
            <a:off x="720000" y="432000"/>
            <a:ext cx="10872000" cy="593863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Отмена доверенности </a:t>
            </a:r>
            <a:endParaRPr lang="ru-RU" sz="2800" b="0" strike="noStrike" spc="-1" dirty="0">
              <a:latin typeface="Arial"/>
            </a:endParaRPr>
          </a:p>
          <a:p>
            <a:pPr>
              <a:lnSpc>
                <a:spcPct val="100000"/>
              </a:lnSpc>
            </a:pPr>
            <a:endParaRPr lang="ru-RU" sz="2800" b="0" strike="noStrike" spc="-1" dirty="0">
              <a:latin typeface="Arial"/>
            </a:endParaRPr>
          </a:p>
          <a:p>
            <a:pPr indent="504000" algn="just">
              <a:lnSpc>
                <a:spcPct val="100000"/>
              </a:lnSpc>
            </a:pPr>
            <a:r>
              <a:rPr lang="ru-RU" spc="-1" dirty="0">
                <a:solidFill>
                  <a:srgbClr val="025373"/>
                </a:solidFill>
                <a:latin typeface="Calibri"/>
                <a:ea typeface="DejaVu Sans"/>
              </a:rPr>
              <a:t>С</a:t>
            </a:r>
            <a:r>
              <a:rPr lang="ru-RU" b="0" strike="noStrike" spc="-1" dirty="0">
                <a:solidFill>
                  <a:srgbClr val="025373"/>
                </a:solidFill>
                <a:latin typeface="Calibri"/>
                <a:ea typeface="DejaVu Sans"/>
              </a:rPr>
              <a:t>овершается в той же форме, в которой была выдана доверенность, либо в нотариальной форме. </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 При отмене в простой письменной форме необходимо сообщить поверенному и всем известным третьим лицам об отмене доверенности (либо о смерти доверителя), в противном случае действия поверенного будут порождать права и обязанности доверителя в отношениях с третьими лицами до того момента, когда доверитель узнает или должен узнать о ее прекращении  (исключение - если третье лицо знало или должно было знать, что действие доверенности прекратилось).</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Может быть публикация в издании, публикующем сведения о банкротстве (тогда подпись на заявлении должна быть нотариально удостоверена и запись включена в реестр распоряжений об отмене доверенностей). Третьи лица считаются извещенными по истечении месяца со дня публикации или на следующий день после внесения записи в реестр распоряжений. </a:t>
            </a:r>
            <a:endParaRPr lang="ru-RU" b="0" strike="noStrike" spc="-1" dirty="0">
              <a:latin typeface="Arial"/>
            </a:endParaRPr>
          </a:p>
          <a:p>
            <a:pPr indent="504000">
              <a:lnSpc>
                <a:spcPct val="100000"/>
              </a:lnSpc>
            </a:pP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При </a:t>
            </a:r>
            <a:r>
              <a:rPr lang="ru-RU" b="0" u="sng" strike="noStrike" spc="-1" dirty="0">
                <a:solidFill>
                  <a:srgbClr val="025373"/>
                </a:solidFill>
                <a:uFillTx/>
                <a:latin typeface="Calibri"/>
                <a:ea typeface="DejaVu Sans"/>
              </a:rPr>
              <a:t>нотариальной отмене </a:t>
            </a:r>
            <a:r>
              <a:rPr lang="ru-RU" b="0" strike="noStrike" spc="-1" dirty="0">
                <a:solidFill>
                  <a:srgbClr val="025373"/>
                </a:solidFill>
                <a:latin typeface="Calibri"/>
                <a:ea typeface="DejaVu Sans"/>
              </a:rPr>
              <a:t>сведения вносятся  нотариусом  в  реестр  нотариальных  действий в электронной   форме, данная информация доступна в сети "Интернет" </a:t>
            </a:r>
            <a:r>
              <a:rPr lang="ru-RU" b="0" u="sng" strike="noStrike" spc="-1" dirty="0">
                <a:solidFill>
                  <a:srgbClr val="025373"/>
                </a:solidFill>
                <a:uFillTx/>
                <a:latin typeface="Calibri"/>
                <a:ea typeface="DejaVu Sans"/>
                <a:hlinkClick r:id="rId2"/>
              </a:rPr>
              <a:t>http://reestr-dover.ru/</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Третьи  лица считаются извещенными об отмене </a:t>
            </a:r>
            <a:r>
              <a:rPr lang="ru-RU" b="0" u="sng" strike="noStrike" spc="-1" dirty="0">
                <a:solidFill>
                  <a:srgbClr val="025373"/>
                </a:solidFill>
                <a:uFillTx/>
                <a:latin typeface="Calibri"/>
                <a:ea typeface="DejaVu Sans"/>
              </a:rPr>
              <a:t>на  следующий день </a:t>
            </a:r>
            <a:r>
              <a:rPr lang="ru-RU" b="0" strike="noStrike" spc="-1" dirty="0">
                <a:solidFill>
                  <a:srgbClr val="025373"/>
                </a:solidFill>
                <a:latin typeface="Calibri"/>
                <a:ea typeface="DejaVu Sans"/>
              </a:rPr>
              <a:t>после внесения сведений об этом в реестр  нотариальных  действий (ст. 189 ГК РФ).</a:t>
            </a:r>
            <a:endParaRPr lang="ru-RU" b="0" strike="noStrike" spc="-1" dirty="0">
              <a:latin typeface="Arial"/>
            </a:endParaRPr>
          </a:p>
          <a:p>
            <a:pPr indent="504000">
              <a:lnSpc>
                <a:spcPct val="100000"/>
              </a:lnSpc>
            </a:pP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Прекращенная доверенность должна быть возвращена доверителю. </a:t>
            </a:r>
            <a:endParaRPr lang="ru-RU" b="0" strike="noStrike" spc="-1" dirty="0">
              <a:latin typeface="Arial"/>
            </a:endParaRPr>
          </a:p>
          <a:p>
            <a:pPr algn="just">
              <a:lnSpc>
                <a:spcPct val="100000"/>
              </a:lnSpc>
            </a:pPr>
            <a:endParaRPr lang="ru-RU" b="0" strike="noStrike" spc="-1" dirty="0">
              <a:latin typeface="Arial"/>
            </a:endParaRPr>
          </a:p>
        </p:txBody>
      </p:sp>
      <p:sp>
        <p:nvSpPr>
          <p:cNvPr id="752" name="CustomShape 2"/>
          <p:cNvSpPr/>
          <p:nvPr/>
        </p:nvSpPr>
        <p:spPr>
          <a:xfrm>
            <a:off x="8610480" y="635688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9923E45-0EC8-463B-BEB4-33F96599CF42}" type="slidenum">
              <a:rPr lang="ru-RU" sz="1200" b="0" strike="noStrike" spc="-1">
                <a:solidFill>
                  <a:srgbClr val="8B8B8B"/>
                </a:solidFill>
                <a:latin typeface="Calibri"/>
              </a:rPr>
              <a:pPr algn="r">
                <a:lnSpc>
                  <a:spcPct val="100000"/>
                </a:lnSpc>
              </a:pPr>
              <a:t>20</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CustomShape 1"/>
          <p:cNvSpPr/>
          <p:nvPr/>
        </p:nvSpPr>
        <p:spPr>
          <a:xfrm>
            <a:off x="767408" y="332656"/>
            <a:ext cx="10728000" cy="541541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ru-RU" sz="1800" b="0" strike="noStrike" spc="-1" dirty="0">
              <a:latin typeface="Arial"/>
            </a:endParaRPr>
          </a:p>
          <a:p>
            <a:pPr algn="ctr">
              <a:lnSpc>
                <a:spcPct val="100000"/>
              </a:lnSpc>
            </a:pPr>
            <a:r>
              <a:rPr lang="ru-RU" sz="2800" b="1" spc="-1" dirty="0">
                <a:solidFill>
                  <a:srgbClr val="025373"/>
                </a:solidFill>
                <a:latin typeface="Calibri"/>
                <a:ea typeface="DejaVu Sans"/>
              </a:rPr>
              <a:t>Нормативные акты</a:t>
            </a:r>
          </a:p>
          <a:p>
            <a:pPr algn="ctr">
              <a:lnSpc>
                <a:spcPct val="100000"/>
              </a:lnSpc>
            </a:pPr>
            <a:endParaRPr lang="ru-RU" sz="2800" b="0" strike="noStrike" spc="-1" dirty="0">
              <a:latin typeface="Arial"/>
            </a:endParaRPr>
          </a:p>
          <a:p>
            <a:pPr algn="just">
              <a:lnSpc>
                <a:spcPct val="100000"/>
              </a:lnSpc>
            </a:pPr>
            <a:r>
              <a:rPr lang="ru-RU" sz="2000" spc="-1" dirty="0">
                <a:solidFill>
                  <a:srgbClr val="025373"/>
                </a:solidFill>
                <a:latin typeface="Calibri"/>
                <a:ea typeface="DejaVu Sans"/>
              </a:rPr>
              <a:t>-  Гражданский кодекс РФ (часть 1, раздел 1, 2, 3)</a:t>
            </a:r>
          </a:p>
          <a:p>
            <a:pPr algn="ctr">
              <a:lnSpc>
                <a:spcPct val="100000"/>
              </a:lnSpc>
            </a:pPr>
            <a:endParaRPr lang="ru-RU" sz="1600" b="0" strike="noStrike" spc="-1" dirty="0">
              <a:latin typeface="Arial"/>
            </a:endParaRPr>
          </a:p>
          <a:p>
            <a:pPr algn="ctr">
              <a:lnSpc>
                <a:spcPct val="100000"/>
              </a:lnSpc>
            </a:pPr>
            <a:r>
              <a:rPr lang="ru-RU" sz="2800" b="1" strike="noStrike" spc="-1" dirty="0">
                <a:solidFill>
                  <a:srgbClr val="025373"/>
                </a:solidFill>
                <a:latin typeface="Calibri"/>
                <a:ea typeface="DejaVu Sans"/>
              </a:rPr>
              <a:t>Судебная практика</a:t>
            </a:r>
            <a:endParaRPr lang="ru-RU" sz="2800" b="0" strike="noStrike" spc="-1" dirty="0">
              <a:latin typeface="Arial"/>
            </a:endParaRPr>
          </a:p>
          <a:p>
            <a:pPr algn="just">
              <a:lnSpc>
                <a:spcPct val="100000"/>
              </a:lnSpc>
            </a:pPr>
            <a:endParaRPr lang="ru-RU" sz="2800" b="0" strike="noStrike" spc="-1" dirty="0">
              <a:latin typeface="Arial"/>
            </a:endParaRPr>
          </a:p>
          <a:p>
            <a:pPr algn="just">
              <a:lnSpc>
                <a:spcPct val="100000"/>
              </a:lnSpc>
            </a:pPr>
            <a:r>
              <a:rPr lang="ru-RU" sz="2000" b="0" strike="noStrike" spc="-1" dirty="0">
                <a:solidFill>
                  <a:srgbClr val="025373"/>
                </a:solidFill>
                <a:latin typeface="Calibri"/>
                <a:ea typeface="DejaVu Sans"/>
              </a:rPr>
              <a:t>-   Постановление Пленума Верховного Суда РФ от 25.12.2018 г. № 49 "О некоторых вопросах применения общих положений Гражданского кодекса Российской Федерации о заключении и толковании договора«;</a:t>
            </a:r>
            <a:endParaRPr lang="ru-RU" sz="2000" b="0" strike="noStrike" spc="-1" dirty="0">
              <a:latin typeface="Arial"/>
            </a:endParaRPr>
          </a:p>
          <a:p>
            <a:pPr marL="216000" indent="-215640" algn="just">
              <a:lnSpc>
                <a:spcPct val="100000"/>
              </a:lnSpc>
              <a:buClr>
                <a:srgbClr val="000000"/>
              </a:buClr>
              <a:buFont typeface="StarSymbol"/>
              <a:buChar char="-"/>
            </a:pPr>
            <a:r>
              <a:rPr lang="ru-RU" sz="2000" b="0" strike="noStrike" spc="-1" dirty="0">
                <a:solidFill>
                  <a:srgbClr val="025373"/>
                </a:solidFill>
                <a:latin typeface="Calibri"/>
                <a:ea typeface="DejaVu Sans"/>
              </a:rPr>
              <a:t>Постановление Пленума Верховного Суда РФ от 22.11.2016 г. № 54 «О некоторых вопросах применения общих положений ГК РФ об обязательствах и их исполнении» ;</a:t>
            </a:r>
            <a:endParaRPr lang="ru-RU" sz="2000" b="0" strike="noStrike" spc="-1" dirty="0">
              <a:latin typeface="Arial"/>
            </a:endParaRPr>
          </a:p>
          <a:p>
            <a:pPr algn="just">
              <a:lnSpc>
                <a:spcPct val="100000"/>
              </a:lnSpc>
            </a:pPr>
            <a:r>
              <a:rPr lang="ru-RU" sz="2000" b="0" strike="noStrike" spc="-1" dirty="0">
                <a:solidFill>
                  <a:srgbClr val="025373"/>
                </a:solidFill>
                <a:latin typeface="Calibri"/>
                <a:ea typeface="DejaVu Sans"/>
              </a:rPr>
              <a:t>-   Постановление Пленума Верховного Суда РФ от 24.03.2016 N 7 "О применении судами некоторых положений ГК РФ об ответственности за нарушение обязательств«;</a:t>
            </a:r>
            <a:endParaRPr lang="ru-RU" sz="2000" b="0" strike="noStrike" spc="-1" dirty="0">
              <a:latin typeface="Arial"/>
            </a:endParaRPr>
          </a:p>
          <a:p>
            <a:pPr algn="just">
              <a:lnSpc>
                <a:spcPct val="100000"/>
              </a:lnSpc>
            </a:pPr>
            <a:r>
              <a:rPr lang="ru-RU" sz="2000" b="0" strike="noStrike" spc="-1" dirty="0">
                <a:solidFill>
                  <a:srgbClr val="025373"/>
                </a:solidFill>
                <a:latin typeface="Calibri"/>
                <a:ea typeface="DejaVu Sans"/>
              </a:rPr>
              <a:t>-   Постановление Пленума ВАС РФ от 14.03.2014 N 16 «О свободе договора и ее пределах».</a:t>
            </a:r>
            <a:endParaRPr lang="ru-RU" sz="2000" b="0" strike="noStrike" spc="-1" dirty="0">
              <a:latin typeface="Arial"/>
            </a:endParaRPr>
          </a:p>
          <a:p>
            <a:pPr>
              <a:lnSpc>
                <a:spcPct val="100000"/>
              </a:lnSpc>
            </a:pPr>
            <a:endParaRPr lang="ru-RU"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90000"/>
              </a:lnSpc>
            </a:pPr>
            <a:r>
              <a:rPr lang="ru-RU" sz="3800" b="1" strike="noStrike" spc="-1" dirty="0">
                <a:solidFill>
                  <a:srgbClr val="025373"/>
                </a:solidFill>
                <a:latin typeface="Calibri" pitchFamily="34" charset="0"/>
              </a:rPr>
              <a:t>БЛАГОДАРИМ ЗА ВНИМАНИЕ!</a:t>
            </a:r>
            <a:endParaRPr lang="ru-RU" sz="3800" b="0" strike="noStrike" spc="-1" dirty="0">
              <a:latin typeface="Calibri" pitchFamily="34" charset="0"/>
            </a:endParaRPr>
          </a:p>
        </p:txBody>
      </p:sp>
      <p:sp>
        <p:nvSpPr>
          <p:cNvPr id="755" name="CustomShape 2"/>
          <p:cNvSpPr/>
          <p:nvPr/>
        </p:nvSpPr>
        <p:spPr>
          <a:xfrm>
            <a:off x="830880" y="2214000"/>
            <a:ext cx="10514880" cy="394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28600" indent="-227880" algn="ctr">
              <a:lnSpc>
                <a:spcPct val="90000"/>
              </a:lnSpc>
              <a:spcBef>
                <a:spcPts val="1001"/>
              </a:spcBef>
            </a:pPr>
            <a:r>
              <a:rPr lang="ru-RU" sz="2800" b="0" strike="noStrike" spc="-1" dirty="0">
                <a:solidFill>
                  <a:srgbClr val="025373"/>
                </a:solidFill>
                <a:latin typeface="Calibri"/>
              </a:rPr>
              <a:t> </a:t>
            </a:r>
            <a:r>
              <a:rPr lang="ru-RU" sz="2800" b="1" strike="noStrike" spc="-1" dirty="0">
                <a:solidFill>
                  <a:srgbClr val="025373"/>
                </a:solidFill>
                <a:latin typeface="Calibri" pitchFamily="34" charset="0"/>
              </a:rPr>
              <a:t>Центр подготовки налоговых консультантов  </a:t>
            </a:r>
            <a:endParaRPr lang="ru-RU" sz="2800" b="0" strike="noStrike" spc="-1" dirty="0">
              <a:latin typeface="Calibri" pitchFamily="34" charset="0"/>
            </a:endParaRPr>
          </a:p>
          <a:p>
            <a:pPr marL="228600" indent="-227880" algn="ctr">
              <a:lnSpc>
                <a:spcPct val="90000"/>
              </a:lnSpc>
              <a:spcBef>
                <a:spcPts val="1001"/>
              </a:spcBef>
            </a:pPr>
            <a:r>
              <a:rPr lang="ru-RU" sz="2800" b="1" strike="noStrike" spc="-1" dirty="0">
                <a:solidFill>
                  <a:srgbClr val="025373"/>
                </a:solidFill>
                <a:latin typeface="Calibri" pitchFamily="34" charset="0"/>
              </a:rPr>
              <a:t>оказывает:</a:t>
            </a:r>
            <a:endParaRPr lang="ru-RU" sz="2800" b="0" strike="noStrike" spc="-1" dirty="0">
              <a:latin typeface="Calibri" pitchFamily="34" charset="0"/>
            </a:endParaRPr>
          </a:p>
          <a:p>
            <a:pPr marL="228600" indent="-227880" algn="ctr">
              <a:lnSpc>
                <a:spcPct val="90000"/>
              </a:lnSpc>
              <a:spcBef>
                <a:spcPts val="561"/>
              </a:spcBef>
              <a:spcAft>
                <a:spcPts val="326"/>
              </a:spcAft>
            </a:pPr>
            <a:r>
              <a:rPr lang="ru-RU" sz="2800" b="1" strike="noStrike" spc="-1" dirty="0">
                <a:solidFill>
                  <a:srgbClr val="025373"/>
                </a:solidFill>
                <a:latin typeface="Calibri" pitchFamily="34" charset="0"/>
              </a:rPr>
              <a:t>Образовательные услуги</a:t>
            </a:r>
            <a:endParaRPr lang="ru-RU" sz="2800" b="0" strike="noStrike" spc="-1" dirty="0">
              <a:latin typeface="Calibri" pitchFamily="34" charset="0"/>
            </a:endParaRPr>
          </a:p>
          <a:p>
            <a:pPr marL="228600" indent="-227880" algn="ctr">
              <a:lnSpc>
                <a:spcPct val="90000"/>
              </a:lnSpc>
              <a:spcBef>
                <a:spcPts val="561"/>
              </a:spcBef>
              <a:spcAft>
                <a:spcPts val="326"/>
              </a:spcAft>
            </a:pPr>
            <a:r>
              <a:rPr lang="ru-RU" sz="2800" b="1" strike="noStrike" spc="-1" dirty="0">
                <a:solidFill>
                  <a:srgbClr val="025373"/>
                </a:solidFill>
                <a:latin typeface="Calibri" pitchFamily="34" charset="0"/>
              </a:rPr>
              <a:t>Консультационные услуги</a:t>
            </a:r>
            <a:endParaRPr lang="ru-RU" sz="2800" b="0" strike="noStrike" spc="-1" dirty="0">
              <a:latin typeface="Calibri" pitchFamily="34" charset="0"/>
            </a:endParaRPr>
          </a:p>
          <a:p>
            <a:pPr marL="228600" indent="-227880" algn="ctr">
              <a:lnSpc>
                <a:spcPct val="90000"/>
              </a:lnSpc>
              <a:spcBef>
                <a:spcPts val="561"/>
              </a:spcBef>
              <a:spcAft>
                <a:spcPts val="326"/>
              </a:spcAft>
            </a:pPr>
            <a:r>
              <a:rPr lang="ru-RU" sz="2800" b="1" strike="noStrike" spc="-1" dirty="0">
                <a:solidFill>
                  <a:srgbClr val="025373"/>
                </a:solidFill>
                <a:latin typeface="Calibri" pitchFamily="34" charset="0"/>
              </a:rPr>
              <a:t>Сопровождение налоговых проверок</a:t>
            </a:r>
            <a:endParaRPr lang="ru-RU" sz="2800" b="0" strike="noStrike" spc="-1" dirty="0">
              <a:latin typeface="Calibri" pitchFamily="34" charset="0"/>
            </a:endParaRPr>
          </a:p>
          <a:p>
            <a:pPr marL="228600" indent="-227880" algn="ctr">
              <a:lnSpc>
                <a:spcPct val="90000"/>
              </a:lnSpc>
              <a:spcBef>
                <a:spcPts val="561"/>
              </a:spcBef>
              <a:spcAft>
                <a:spcPts val="326"/>
              </a:spcAft>
            </a:pPr>
            <a:endParaRPr lang="ru-RU" sz="2800" b="0" strike="noStrike" spc="-1" dirty="0">
              <a:latin typeface="Calibri" pitchFamily="34" charset="0"/>
            </a:endParaRPr>
          </a:p>
          <a:p>
            <a:pPr marL="228600" indent="-227880" algn="ctr">
              <a:lnSpc>
                <a:spcPct val="90000"/>
              </a:lnSpc>
              <a:spcBef>
                <a:spcPts val="561"/>
              </a:spcBef>
              <a:spcAft>
                <a:spcPts val="326"/>
              </a:spcAft>
            </a:pPr>
            <a:r>
              <a:rPr lang="ru-RU" sz="2800" b="1" strike="noStrike" spc="-1" dirty="0">
                <a:solidFill>
                  <a:srgbClr val="025373"/>
                </a:solidFill>
                <a:latin typeface="Calibri" pitchFamily="34" charset="0"/>
              </a:rPr>
              <a:t>(495) 925-03-87 </a:t>
            </a:r>
            <a:r>
              <a:rPr lang="ru-RU" sz="2800" b="1" strike="noStrike" spc="-1" dirty="0" err="1">
                <a:solidFill>
                  <a:srgbClr val="025373"/>
                </a:solidFill>
                <a:latin typeface="Calibri" pitchFamily="34" charset="0"/>
              </a:rPr>
              <a:t>nalog@cpnk.ru</a:t>
            </a:r>
            <a:r>
              <a:rPr lang="ru-RU" sz="2800" b="1" strike="noStrike" spc="-1" dirty="0">
                <a:solidFill>
                  <a:srgbClr val="025373"/>
                </a:solidFill>
                <a:latin typeface="Calibri" pitchFamily="34" charset="0"/>
              </a:rPr>
              <a:t>  http://cpnk.ru </a:t>
            </a:r>
            <a:endParaRPr lang="ru-RU" sz="2800" b="0" strike="noStrike" spc="-1" dirty="0">
              <a:latin typeface="Calibri" pitchFamily="34" charset="0"/>
            </a:endParaRPr>
          </a:p>
          <a:p>
            <a:pPr marL="228600" indent="-227880" algn="ctr">
              <a:lnSpc>
                <a:spcPct val="90000"/>
              </a:lnSpc>
              <a:spcBef>
                <a:spcPts val="1001"/>
              </a:spcBef>
            </a:pPr>
            <a:endParaRPr lang="ru-RU" sz="2800" b="0" strike="noStrike" spc="-1"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 name="CustomShape 1"/>
          <p:cNvSpPr/>
          <p:nvPr/>
        </p:nvSpPr>
        <p:spPr>
          <a:xfrm>
            <a:off x="623392" y="468132"/>
            <a:ext cx="11015640" cy="609252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500" b="0" strike="noStrike" spc="-1" dirty="0">
                <a:solidFill>
                  <a:srgbClr val="025373"/>
                </a:solidFill>
                <a:latin typeface="Calibri"/>
                <a:ea typeface="DejaVu Sans"/>
              </a:rPr>
              <a:t>5) </a:t>
            </a:r>
            <a:r>
              <a:rPr lang="ru-RU" sz="1500" b="0" u="sng" strike="noStrike" spc="-1" dirty="0">
                <a:solidFill>
                  <a:srgbClr val="025373"/>
                </a:solidFill>
                <a:uFillTx/>
                <a:latin typeface="Calibri"/>
                <a:ea typeface="DejaVu Sans"/>
              </a:rPr>
              <a:t>Срок исполнения обязательства </a:t>
            </a:r>
            <a:r>
              <a:rPr lang="ru-RU" sz="1500" b="0" strike="noStrike" spc="-1" dirty="0">
                <a:solidFill>
                  <a:srgbClr val="025373"/>
                </a:solidFill>
                <a:latin typeface="Calibri"/>
                <a:ea typeface="DejaVu Sans"/>
              </a:rPr>
              <a:t>(в предусмотренный день или период, не определено либо определено моментом востребования – в 7-дневный срок со дня предъявления требования, если иной срок не предусмотрен законом, иными правовыми актами, условиями обязательства или не вытекает из обычаев либо существа обязательства). Досрочное исполнение возможно (в ПД – только если это предусмотрено правовыми актами или условиями обязательства либо вытекает из обычаев или существа обязательства). </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6) </a:t>
            </a:r>
            <a:r>
              <a:rPr lang="ru-RU" sz="1500" b="0" u="sng" strike="noStrike" spc="-1" dirty="0">
                <a:solidFill>
                  <a:srgbClr val="025373"/>
                </a:solidFill>
                <a:uFillTx/>
                <a:latin typeface="Calibri"/>
                <a:ea typeface="DejaVu Sans"/>
              </a:rPr>
              <a:t>Место исполнения обязательства</a:t>
            </a:r>
            <a:r>
              <a:rPr lang="ru-RU" sz="1500" b="0" strike="noStrike" spc="-1" dirty="0">
                <a:solidFill>
                  <a:srgbClr val="025373"/>
                </a:solidFill>
                <a:latin typeface="Calibri"/>
                <a:ea typeface="DejaVu Sans"/>
              </a:rPr>
              <a:t> определяется правовыми актами, договором, следует из обычаев или существа обязательства. В иных случаях:</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 </a:t>
            </a:r>
            <a:r>
              <a:rPr lang="ru-RU" sz="1500" i="1" spc="-1" dirty="0">
                <a:solidFill>
                  <a:srgbClr val="025373"/>
                </a:solidFill>
                <a:latin typeface="Calibri"/>
                <a:ea typeface="DejaVu Sans"/>
              </a:rPr>
              <a:t>П</a:t>
            </a:r>
            <a:r>
              <a:rPr lang="ru-RU" sz="1500" b="0" i="1" strike="noStrike" spc="-1" dirty="0">
                <a:solidFill>
                  <a:srgbClr val="025373"/>
                </a:solidFill>
                <a:latin typeface="Calibri"/>
                <a:ea typeface="DejaVu Sans"/>
              </a:rPr>
              <a:t>о обязательству передать недвижимое имущество - в месте нахождения имущества;</a:t>
            </a:r>
            <a:endParaRPr lang="ru-RU" sz="1500" b="0" strike="noStrike" spc="-1" dirty="0">
              <a:latin typeface="Arial"/>
            </a:endParaRPr>
          </a:p>
          <a:p>
            <a:pPr algn="just">
              <a:lnSpc>
                <a:spcPct val="100000"/>
              </a:lnSpc>
            </a:pPr>
            <a:r>
              <a:rPr lang="ru-RU" sz="1500" b="0" i="1" strike="noStrike" spc="-1" dirty="0">
                <a:solidFill>
                  <a:srgbClr val="025373"/>
                </a:solidFill>
                <a:latin typeface="Calibri"/>
                <a:ea typeface="DejaVu Sans"/>
              </a:rPr>
              <a:t>- По обязательству передать товар или иное имущество, включающему перевозку, - в месте сдачи имущества первому перевозчику для доставки его кредитору;</a:t>
            </a:r>
            <a:endParaRPr lang="ru-RU" sz="1500" b="0" strike="noStrike" spc="-1" dirty="0">
              <a:latin typeface="Arial"/>
            </a:endParaRPr>
          </a:p>
          <a:p>
            <a:pPr algn="just">
              <a:lnSpc>
                <a:spcPct val="100000"/>
              </a:lnSpc>
            </a:pPr>
            <a:r>
              <a:rPr lang="ru-RU" sz="1500" b="0" i="1" strike="noStrike" spc="-1" dirty="0">
                <a:solidFill>
                  <a:srgbClr val="025373"/>
                </a:solidFill>
                <a:latin typeface="Calibri"/>
                <a:ea typeface="DejaVu Sans"/>
              </a:rPr>
              <a:t>- По другим обязательствам предпринимателя передать товар или иное имущество - в месте изготовления или хранения имущества, если это место было известно кредитору в момент возникновения обязательства;</a:t>
            </a:r>
            <a:endParaRPr lang="ru-RU" sz="1500" b="0" strike="noStrike" spc="-1" dirty="0">
              <a:latin typeface="Arial"/>
            </a:endParaRPr>
          </a:p>
          <a:p>
            <a:pPr algn="just">
              <a:lnSpc>
                <a:spcPct val="100000"/>
              </a:lnSpc>
            </a:pPr>
            <a:r>
              <a:rPr lang="ru-RU" sz="1500" b="0" i="1" strike="noStrike" spc="-1" dirty="0">
                <a:solidFill>
                  <a:srgbClr val="025373"/>
                </a:solidFill>
                <a:latin typeface="Calibri"/>
                <a:ea typeface="DejaVu Sans"/>
              </a:rPr>
              <a:t>- По денежному обязательству об уплате </a:t>
            </a:r>
            <a:r>
              <a:rPr lang="ru-RU" sz="1500" b="0" i="1" u="sng" strike="noStrike" spc="-1" dirty="0">
                <a:solidFill>
                  <a:srgbClr val="025373"/>
                </a:solidFill>
                <a:uFillTx/>
                <a:latin typeface="Calibri"/>
                <a:ea typeface="DejaVu Sans"/>
              </a:rPr>
              <a:t>наличных денег- </a:t>
            </a:r>
            <a:r>
              <a:rPr lang="ru-RU" sz="1500" b="0" i="1" strike="noStrike" spc="-1" dirty="0">
                <a:solidFill>
                  <a:srgbClr val="025373"/>
                </a:solidFill>
                <a:latin typeface="Calibri"/>
                <a:ea typeface="DejaVu Sans"/>
              </a:rPr>
              <a:t>в месте жительства кредитора- ФЛ (в месте нахождения кредитора – ЮЛ) в момент возникновения обязательства; если они изменились - в новом месте жительства или нахождения кредитора с отнесением на счет кредитора расходов, связанных с переменой места; </a:t>
            </a:r>
            <a:r>
              <a:rPr lang="ru-RU" sz="1500" b="0" i="1" u="sng" strike="noStrike" spc="-1" dirty="0">
                <a:solidFill>
                  <a:srgbClr val="025373"/>
                </a:solidFill>
                <a:uFillTx/>
                <a:latin typeface="Calibri"/>
                <a:ea typeface="DejaVu Sans"/>
              </a:rPr>
              <a:t>по безнал. расчетам </a:t>
            </a:r>
            <a:r>
              <a:rPr lang="ru-RU" sz="1500" b="0" i="1" strike="noStrike" spc="-1" dirty="0">
                <a:solidFill>
                  <a:srgbClr val="025373"/>
                </a:solidFill>
                <a:latin typeface="Calibri"/>
                <a:ea typeface="DejaVu Sans"/>
              </a:rPr>
              <a:t>– в месте нахождения банка (его филиала, подразделения), обслуживающего кредитора, если иное не предусмотрено законом;</a:t>
            </a:r>
            <a:endParaRPr lang="ru-RU" sz="1500" b="0" strike="noStrike" spc="-1" dirty="0">
              <a:latin typeface="Arial"/>
            </a:endParaRPr>
          </a:p>
          <a:p>
            <a:pPr algn="just">
              <a:lnSpc>
                <a:spcPct val="100000"/>
              </a:lnSpc>
            </a:pPr>
            <a:r>
              <a:rPr lang="ru-RU" sz="1500" b="0" i="1" strike="noStrike" spc="-1" dirty="0">
                <a:solidFill>
                  <a:srgbClr val="025373"/>
                </a:solidFill>
                <a:latin typeface="Calibri"/>
                <a:ea typeface="DejaVu Sans"/>
              </a:rPr>
              <a:t>- По всем другим обязательствам - в месте жительства должника- ФЛ, в месте нахождения должника - ЮЛ.</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7) </a:t>
            </a:r>
            <a:r>
              <a:rPr lang="ru-RU" sz="1500" b="0" u="sng" strike="noStrike" spc="-1" dirty="0">
                <a:solidFill>
                  <a:srgbClr val="025373"/>
                </a:solidFill>
                <a:uFillTx/>
                <a:latin typeface="Calibri"/>
                <a:ea typeface="DejaVu Sans"/>
              </a:rPr>
              <a:t>Валюта денежных обязательств </a:t>
            </a:r>
            <a:r>
              <a:rPr lang="ru-RU" sz="1500" b="0" strike="noStrike" spc="-1" dirty="0">
                <a:solidFill>
                  <a:srgbClr val="025373"/>
                </a:solidFill>
                <a:latin typeface="Calibri"/>
                <a:ea typeface="DejaVu Sans"/>
              </a:rPr>
              <a:t>– рубли (может быть предусмотрен рублевый эквивалент иностранной валюты)</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8) </a:t>
            </a:r>
            <a:r>
              <a:rPr lang="ru-RU" sz="1500" b="0" u="sng" strike="noStrike" spc="-1" dirty="0">
                <a:solidFill>
                  <a:srgbClr val="025373"/>
                </a:solidFill>
                <a:uFillTx/>
                <a:latin typeface="Calibri"/>
                <a:ea typeface="DejaVu Sans"/>
              </a:rPr>
              <a:t>Исполнение путем внесения долга в депозит</a:t>
            </a:r>
            <a:r>
              <a:rPr lang="ru-RU" sz="1500" b="0" strike="noStrike" spc="-1" dirty="0">
                <a:solidFill>
                  <a:srgbClr val="025373"/>
                </a:solidFill>
                <a:latin typeface="Calibri"/>
                <a:ea typeface="DejaVu Sans"/>
              </a:rPr>
              <a:t> (кредитор отсутствует, недееспособен, уклоняется от получения, не определен, по соглашению сторон). </a:t>
            </a:r>
            <a:r>
              <a:rPr lang="ru-RU" sz="1500" b="0" i="1" strike="noStrike" spc="-1" dirty="0">
                <a:solidFill>
                  <a:srgbClr val="025373"/>
                </a:solidFill>
                <a:latin typeface="Calibri"/>
                <a:ea typeface="DejaVu Sans"/>
              </a:rPr>
              <a:t>Должник вправе потребовать возврата ему таких денег или ценных бумаг, а также дохода по ним до получения кредитором.</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9) </a:t>
            </a:r>
            <a:r>
              <a:rPr lang="ru-RU" sz="1500" b="0" u="sng" strike="noStrike" spc="-1" dirty="0">
                <a:solidFill>
                  <a:srgbClr val="025373"/>
                </a:solidFill>
                <a:uFillTx/>
                <a:latin typeface="Calibri"/>
                <a:ea typeface="DejaVu Sans"/>
              </a:rPr>
              <a:t>Встречное исполнение обязательств - </a:t>
            </a:r>
            <a:r>
              <a:rPr lang="ru-RU" sz="1500" b="0" strike="noStrike" spc="-1" dirty="0">
                <a:solidFill>
                  <a:srgbClr val="025373"/>
                </a:solidFill>
                <a:latin typeface="Calibri"/>
                <a:ea typeface="DejaVu Sans"/>
              </a:rPr>
              <a:t>исполнение обязательства одной стороной в соответствии с договором обусловлено исполнением своих обязательств другой стороной.</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10) </a:t>
            </a:r>
            <a:r>
              <a:rPr lang="ru-RU" sz="1500" b="0" u="sng" strike="noStrike" spc="-1" dirty="0">
                <a:solidFill>
                  <a:srgbClr val="025373"/>
                </a:solidFill>
                <a:uFillTx/>
                <a:latin typeface="Calibri"/>
                <a:ea typeface="DejaVu Sans"/>
              </a:rPr>
              <a:t>Обусловленное исполнение обязательств </a:t>
            </a:r>
            <a:r>
              <a:rPr lang="ru-RU" sz="1500" b="0" strike="noStrike" spc="-1" dirty="0">
                <a:solidFill>
                  <a:srgbClr val="025373"/>
                </a:solidFill>
                <a:latin typeface="Calibri"/>
                <a:ea typeface="DejaVu Sans"/>
              </a:rPr>
              <a:t>может быть обусловлено совершением или </a:t>
            </a:r>
            <a:r>
              <a:rPr lang="ru-RU" sz="1500" b="0" strike="noStrike" spc="-1" dirty="0" err="1">
                <a:solidFill>
                  <a:srgbClr val="025373"/>
                </a:solidFill>
                <a:latin typeface="Calibri"/>
                <a:ea typeface="DejaVu Sans"/>
              </a:rPr>
              <a:t>несовершением</a:t>
            </a:r>
            <a:r>
              <a:rPr lang="ru-RU" sz="1500" b="0" strike="noStrike" spc="-1" dirty="0">
                <a:solidFill>
                  <a:srgbClr val="025373"/>
                </a:solidFill>
                <a:latin typeface="Calibri"/>
                <a:ea typeface="DejaVu Sans"/>
              </a:rPr>
              <a:t> одной из сторон обязательства определенных действий либо наступлением иных обстоятельств, предусмотренных договором, в том числе полностью зависящих от воли одной из сторон.</a:t>
            </a:r>
            <a:endParaRPr lang="ru-RU" sz="1500" b="0" strike="noStrike" spc="-1" dirty="0">
              <a:latin typeface="Arial"/>
            </a:endParaRPr>
          </a:p>
        </p:txBody>
      </p:sp>
      <p:sp>
        <p:nvSpPr>
          <p:cNvPr id="666" name="CustomShape 2"/>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B22959F7-180A-484C-8771-40437D1FCED8}" type="slidenum">
              <a:rPr lang="ru-RU" sz="1200" b="0" strike="noStrike" spc="-1">
                <a:solidFill>
                  <a:srgbClr val="8B8B8B"/>
                </a:solidFill>
                <a:latin typeface="Calibri"/>
              </a:rPr>
              <a:pPr algn="r">
                <a:lnSpc>
                  <a:spcPct val="100000"/>
                </a:lnSpc>
              </a:pPr>
              <a:t>3</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 name="CustomShape 1"/>
          <p:cNvSpPr/>
          <p:nvPr/>
        </p:nvSpPr>
        <p:spPr>
          <a:xfrm>
            <a:off x="8607600" y="6575400"/>
            <a:ext cx="27453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8F3EB4F9-46DC-44DA-B734-CCE82C9B6EB4}" type="slidenum">
              <a:rPr lang="ru-RU" sz="1200" b="0" strike="noStrike" spc="-1">
                <a:solidFill>
                  <a:srgbClr val="025373"/>
                </a:solidFill>
                <a:latin typeface="Calibri"/>
              </a:rPr>
              <a:pPr algn="r">
                <a:lnSpc>
                  <a:spcPct val="100000"/>
                </a:lnSpc>
              </a:pPr>
              <a:t>4</a:t>
            </a:fld>
            <a:endParaRPr lang="ru-RU" sz="1200" b="0" strike="noStrike" spc="-1">
              <a:latin typeface="Arial"/>
            </a:endParaRPr>
          </a:p>
        </p:txBody>
      </p:sp>
      <p:sp>
        <p:nvSpPr>
          <p:cNvPr id="668" name="CustomShape 2"/>
          <p:cNvSpPr/>
          <p:nvPr/>
        </p:nvSpPr>
        <p:spPr>
          <a:xfrm>
            <a:off x="623392" y="476672"/>
            <a:ext cx="11015640" cy="621563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algn="just">
              <a:lnSpc>
                <a:spcPct val="100000"/>
              </a:lnSpc>
            </a:pPr>
            <a:endParaRPr lang="ru-RU" sz="1800" b="0" strike="noStrike" spc="-1" dirty="0">
              <a:latin typeface="Arial"/>
            </a:endParaRPr>
          </a:p>
          <a:p>
            <a:pPr indent="536575" algn="just">
              <a:lnSpc>
                <a:spcPct val="100000"/>
              </a:lnSpc>
            </a:pPr>
            <a:endParaRPr lang="ru-RU" sz="1800" b="0" strike="noStrike" spc="-1" dirty="0">
              <a:latin typeface="Arial"/>
            </a:endParaRPr>
          </a:p>
          <a:p>
            <a:pPr indent="536575" algn="just">
              <a:lnSpc>
                <a:spcPct val="100000"/>
              </a:lnSpc>
            </a:pPr>
            <a:r>
              <a:rPr lang="ru-RU" sz="1600" b="1" strike="noStrike" spc="-1" dirty="0">
                <a:solidFill>
                  <a:srgbClr val="025373"/>
                </a:solidFill>
                <a:latin typeface="Calibri"/>
                <a:ea typeface="DejaVu Sans"/>
              </a:rPr>
              <a:t>Альтернативные обязательства (ст. 308.1, 320 ГК РФ) </a:t>
            </a:r>
            <a:r>
              <a:rPr lang="ru-RU" sz="1600" b="0" strike="noStrike" spc="-1" dirty="0">
                <a:solidFill>
                  <a:srgbClr val="025373"/>
                </a:solidFill>
                <a:latin typeface="Calibri"/>
                <a:ea typeface="DejaVu Sans"/>
              </a:rPr>
              <a:t>- должник обязан совершить одно из двух или нескольких действий (воздержаться от совершения действий), выбор между которыми принадлежит должнику, если законом, иными правовыми актами или договором право выбора не предоставлено кредитору или третьему лицу.</a:t>
            </a:r>
            <a:endParaRPr lang="ru-RU" sz="1600" b="0" strike="noStrike" spc="-1" dirty="0">
              <a:latin typeface="Arial"/>
            </a:endParaRPr>
          </a:p>
          <a:p>
            <a:pPr indent="536575" algn="just">
              <a:lnSpc>
                <a:spcPct val="100000"/>
              </a:lnSpc>
            </a:pPr>
            <a:r>
              <a:rPr lang="ru-RU" sz="1600" b="0" strike="noStrike" spc="-1" dirty="0">
                <a:solidFill>
                  <a:srgbClr val="025373"/>
                </a:solidFill>
                <a:latin typeface="Calibri"/>
                <a:ea typeface="DejaVu Sans"/>
              </a:rPr>
              <a:t>Если должник не сделал выбор в пределах установленного для этого срока, в том числе путем исполнения обязательства, кредитор по своему выбору вправе потребовать от должника совершения соответствующего действия или воздержаться от совершения действия.</a:t>
            </a:r>
            <a:endParaRPr lang="ru-RU" sz="1600" b="0" strike="noStrike" spc="-1" dirty="0">
              <a:latin typeface="Arial"/>
            </a:endParaRPr>
          </a:p>
          <a:p>
            <a:pPr indent="536575" algn="just">
              <a:lnSpc>
                <a:spcPct val="100000"/>
              </a:lnSpc>
            </a:pPr>
            <a:r>
              <a:rPr lang="ru-RU" sz="1600" b="0" strike="noStrike" spc="-1" dirty="0">
                <a:solidFill>
                  <a:srgbClr val="025373"/>
                </a:solidFill>
                <a:latin typeface="Calibri"/>
                <a:ea typeface="DejaVu Sans"/>
              </a:rPr>
              <a:t>Если право выбора предоставлено кредитору или третьему лицу и они не сделали выбор в пределах установленного для этого срока, должник исполняет обязательство по своему выбору.</a:t>
            </a:r>
            <a:endParaRPr lang="ru-RU" sz="1600" b="0" strike="noStrike" spc="-1" dirty="0">
              <a:latin typeface="Arial"/>
            </a:endParaRPr>
          </a:p>
          <a:p>
            <a:pPr indent="536575" algn="just">
              <a:lnSpc>
                <a:spcPct val="100000"/>
              </a:lnSpc>
            </a:pPr>
            <a:endParaRPr lang="ru-RU" sz="1600" b="0" strike="noStrike" spc="-1" dirty="0">
              <a:latin typeface="Arial"/>
            </a:endParaRPr>
          </a:p>
          <a:p>
            <a:pPr indent="536575" algn="just">
              <a:lnSpc>
                <a:spcPct val="100000"/>
              </a:lnSpc>
            </a:pPr>
            <a:r>
              <a:rPr lang="ru-RU" sz="1600" b="1" strike="noStrike" spc="-1" dirty="0">
                <a:solidFill>
                  <a:srgbClr val="025373"/>
                </a:solidFill>
                <a:latin typeface="Calibri"/>
                <a:ea typeface="DejaVu Sans"/>
              </a:rPr>
              <a:t>Факультативные обязательства (ст. 308.2, 320.1 ГК РФ) </a:t>
            </a:r>
            <a:r>
              <a:rPr lang="ru-RU" sz="1600" b="0" strike="noStrike" spc="-1" dirty="0">
                <a:solidFill>
                  <a:srgbClr val="025373"/>
                </a:solidFill>
                <a:latin typeface="Calibri"/>
                <a:ea typeface="DejaVu Sans"/>
              </a:rPr>
              <a:t>- должнику предоставляется право заменить основное исполнение другим (факультативным) исполнением, предусмотренным условиями обязательства. В случае, если должник осуществляет свое право на замену исполнения, предусмотренного условиями обязательства, кредитор обязан принять от должника соответствующее исполнение по обязательству.</a:t>
            </a:r>
            <a:endParaRPr lang="ru-RU" sz="1600" b="0" strike="noStrike" spc="-1" dirty="0">
              <a:latin typeface="Arial"/>
            </a:endParaRPr>
          </a:p>
          <a:p>
            <a:pPr indent="536575" algn="just">
              <a:lnSpc>
                <a:spcPct val="100000"/>
              </a:lnSpc>
            </a:pPr>
            <a:r>
              <a:rPr lang="ru-RU" sz="1600" b="0" strike="noStrike" spc="-1" dirty="0">
                <a:solidFill>
                  <a:srgbClr val="025373"/>
                </a:solidFill>
                <a:latin typeface="Calibri"/>
                <a:ea typeface="DejaVu Sans"/>
              </a:rPr>
              <a:t>Если должник к установленному сроку не приступил к основному исполнению, кредитор вправе потребовать основного исполнения обязательства.</a:t>
            </a:r>
            <a:endParaRPr lang="ru-RU" sz="1600" b="0" strike="noStrike" spc="-1" dirty="0">
              <a:latin typeface="Arial"/>
            </a:endParaRPr>
          </a:p>
          <a:p>
            <a:pPr>
              <a:lnSpc>
                <a:spcPct val="100000"/>
              </a:lnSpc>
            </a:pPr>
            <a:endParaRPr lang="ru-RU" sz="1400" b="0" strike="noStrike" spc="-1" dirty="0">
              <a:latin typeface="Arial"/>
            </a:endParaRPr>
          </a:p>
        </p:txBody>
      </p:sp>
      <p:sp>
        <p:nvSpPr>
          <p:cNvPr id="669" name="CustomShape 3"/>
          <p:cNvSpPr/>
          <p:nvPr/>
        </p:nvSpPr>
        <p:spPr>
          <a:xfrm>
            <a:off x="648000" y="288000"/>
            <a:ext cx="10871640" cy="258386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Множественность лиц на стороне кредитора </a:t>
            </a:r>
            <a:endParaRPr lang="ru-RU" sz="2800" b="0" strike="noStrike" spc="-1" dirty="0">
              <a:latin typeface="Arial"/>
            </a:endParaRPr>
          </a:p>
          <a:p>
            <a:pPr algn="ctr">
              <a:lnSpc>
                <a:spcPct val="100000"/>
              </a:lnSpc>
            </a:pPr>
            <a:r>
              <a:rPr lang="ru-RU" sz="2800" b="1" strike="noStrike" spc="-1" dirty="0">
                <a:solidFill>
                  <a:srgbClr val="025373"/>
                </a:solidFill>
                <a:latin typeface="Calibri"/>
                <a:ea typeface="DejaVu Sans"/>
              </a:rPr>
              <a:t>либо должника в предпринимательской деятельности</a:t>
            </a:r>
            <a:endParaRPr lang="ru-RU" sz="2800" b="0" strike="noStrike" spc="-1" dirty="0">
              <a:latin typeface="Arial"/>
            </a:endParaRPr>
          </a:p>
          <a:p>
            <a:pPr algn="ctr">
              <a:lnSpc>
                <a:spcPct val="100000"/>
              </a:lnSpc>
            </a:pPr>
            <a:endParaRPr lang="ru-RU" sz="1600" b="0" strike="noStrike" spc="-1" dirty="0">
              <a:latin typeface="Arial"/>
            </a:endParaRPr>
          </a:p>
          <a:p>
            <a:pPr indent="536575" algn="just">
              <a:lnSpc>
                <a:spcPct val="100000"/>
              </a:lnSpc>
            </a:pPr>
            <a:r>
              <a:rPr lang="ru-RU" sz="1600" b="0" strike="noStrike" spc="-1" dirty="0">
                <a:solidFill>
                  <a:srgbClr val="025373"/>
                </a:solidFill>
                <a:latin typeface="Calibri"/>
                <a:ea typeface="DejaVu Sans"/>
              </a:rPr>
              <a:t>Любой из кредиторов вправе требовать исполнения как от всех должников совместно, так и от любого из них в отдельности, притом как полностью, так и в части долга.</a:t>
            </a:r>
            <a:endParaRPr lang="ru-RU" sz="1600" b="0" strike="noStrike" spc="-1" dirty="0">
              <a:latin typeface="Arial"/>
            </a:endParaRPr>
          </a:p>
          <a:p>
            <a:pPr indent="536575" algn="just">
              <a:lnSpc>
                <a:spcPct val="100000"/>
              </a:lnSpc>
            </a:pPr>
            <a:r>
              <a:rPr lang="ru-RU" sz="1600" b="0" i="1" strike="noStrike" spc="-1" dirty="0">
                <a:solidFill>
                  <a:srgbClr val="025373"/>
                </a:solidFill>
                <a:latin typeface="Calibri"/>
                <a:ea typeface="DejaVu Sans"/>
              </a:rPr>
              <a:t>Кредиторы могут заключить соглашение о порядке удовлетворения их требований к должнику, в том числе об очередности их удовлетворения и о непропорциональности распределения исполнения.</a:t>
            </a:r>
            <a:endParaRPr lang="ru-RU" sz="1600" b="0" strike="noStrike" spc="-1" dirty="0">
              <a:latin typeface="Arial"/>
            </a:endParaRPr>
          </a:p>
          <a:p>
            <a:pPr indent="536575">
              <a:lnSpc>
                <a:spcPct val="100000"/>
              </a:lnSpc>
            </a:pPr>
            <a:endParaRPr lang="ru-RU" sz="1300" b="0" strike="noStrike" spc="-1" dirty="0">
              <a:latin typeface="Arial"/>
            </a:endParaRPr>
          </a:p>
          <a:p>
            <a:pPr indent="536575">
              <a:lnSpc>
                <a:spcPct val="100000"/>
              </a:lnSpc>
            </a:pPr>
            <a:endParaRPr lang="ru-RU" sz="13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CustomShape 1"/>
          <p:cNvSpPr/>
          <p:nvPr/>
        </p:nvSpPr>
        <p:spPr>
          <a:xfrm>
            <a:off x="648000" y="476640"/>
            <a:ext cx="10943640" cy="569241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2800" b="1" strike="noStrike" spc="-1" dirty="0">
                <a:solidFill>
                  <a:srgbClr val="025373"/>
                </a:solidFill>
                <a:latin typeface="Calibri"/>
                <a:ea typeface="DejaVu Sans"/>
              </a:rPr>
              <a:t>Способы обеспечения исполнения обязательств (ст. 329 ГК РФ)</a:t>
            </a:r>
            <a:endParaRPr lang="ru-RU" sz="2800" spc="-1" dirty="0">
              <a:latin typeface="Arial"/>
            </a:endParaRPr>
          </a:p>
          <a:p>
            <a:pPr algn="ctr">
              <a:lnSpc>
                <a:spcPct val="100000"/>
              </a:lnSpc>
            </a:pPr>
            <a:endParaRPr lang="ru-RU" sz="1400" b="0" strike="noStrike" spc="-1" dirty="0">
              <a:latin typeface="Arial"/>
            </a:endParaRPr>
          </a:p>
          <a:p>
            <a:pPr marL="720" algn="just">
              <a:lnSpc>
                <a:spcPct val="100000"/>
              </a:lnSpc>
              <a:buClr>
                <a:srgbClr val="000000"/>
              </a:buClr>
            </a:pPr>
            <a:r>
              <a:rPr lang="ru-RU" sz="1400" b="0" strike="noStrike" spc="-1" dirty="0" smtClean="0">
                <a:solidFill>
                  <a:srgbClr val="025373"/>
                </a:solidFill>
                <a:latin typeface="Calibri"/>
                <a:ea typeface="DejaVu Sans"/>
              </a:rPr>
              <a:t>1) Неустойка </a:t>
            </a:r>
            <a:r>
              <a:rPr lang="ru-RU" sz="1400" b="0" strike="noStrike" spc="-1" dirty="0">
                <a:solidFill>
                  <a:srgbClr val="025373"/>
                </a:solidFill>
                <a:latin typeface="Calibri"/>
                <a:ea typeface="DejaVu Sans"/>
              </a:rPr>
              <a:t>(штраф, пеня) – устанавливается законом либо соглашением сторон (в письменной форме);</a:t>
            </a:r>
            <a:endParaRPr lang="ru-RU" sz="1400" b="0" strike="noStrike" spc="-1" dirty="0">
              <a:latin typeface="Arial"/>
            </a:endParaRPr>
          </a:p>
          <a:p>
            <a:pPr marL="720" algn="just">
              <a:lnSpc>
                <a:spcPct val="100000"/>
              </a:lnSpc>
              <a:buClr>
                <a:srgbClr val="000000"/>
              </a:buClr>
            </a:pPr>
            <a:r>
              <a:rPr lang="ru-RU" sz="1400" spc="-1" dirty="0" smtClean="0">
                <a:solidFill>
                  <a:srgbClr val="025373"/>
                </a:solidFill>
                <a:latin typeface="Calibri"/>
                <a:ea typeface="DejaVu Sans"/>
              </a:rPr>
              <a:t>2) </a:t>
            </a:r>
            <a:r>
              <a:rPr lang="ru-RU" sz="1400" b="0" strike="noStrike" spc="-1" dirty="0" smtClean="0">
                <a:solidFill>
                  <a:srgbClr val="025373"/>
                </a:solidFill>
                <a:latin typeface="Calibri"/>
                <a:ea typeface="DejaVu Sans"/>
              </a:rPr>
              <a:t>Залог – </a:t>
            </a:r>
            <a:r>
              <a:rPr lang="ru-RU" sz="1400" b="0" strike="noStrike" spc="-1" dirty="0">
                <a:solidFill>
                  <a:srgbClr val="025373"/>
                </a:solidFill>
                <a:latin typeface="Calibri"/>
                <a:ea typeface="DejaVu Sans"/>
              </a:rPr>
              <a:t>получение исполнения из заложенного имущества (напр., получение его в собственность) залогодержателем преимущественно перед другими кредиторами. Предмет - вещь (принадлежащая на праве собственности или </a:t>
            </a:r>
            <a:r>
              <a:rPr lang="ru-RU" sz="1400" b="0" strike="noStrike" spc="-1" dirty="0" err="1">
                <a:solidFill>
                  <a:srgbClr val="025373"/>
                </a:solidFill>
                <a:latin typeface="Calibri"/>
                <a:ea typeface="DejaVu Sans"/>
              </a:rPr>
              <a:t>хоз.ведения</a:t>
            </a:r>
            <a:r>
              <a:rPr lang="ru-RU" sz="1400" b="0" strike="noStrike" spc="-1" dirty="0">
                <a:solidFill>
                  <a:srgbClr val="025373"/>
                </a:solidFill>
                <a:latin typeface="Calibri"/>
                <a:ea typeface="DejaVu Sans"/>
              </a:rPr>
              <a:t>) либо имущественное право;</a:t>
            </a:r>
            <a:endParaRPr lang="ru-RU" sz="1400" b="0" strike="noStrike" spc="-1" dirty="0">
              <a:latin typeface="Arial"/>
            </a:endParaRPr>
          </a:p>
          <a:p>
            <a:pPr marL="720" algn="just">
              <a:lnSpc>
                <a:spcPct val="100000"/>
              </a:lnSpc>
              <a:buClr>
                <a:srgbClr val="000000"/>
              </a:buClr>
            </a:pPr>
            <a:r>
              <a:rPr lang="ru-RU" sz="1400" b="0" strike="noStrike" spc="-1" dirty="0" smtClean="0">
                <a:solidFill>
                  <a:srgbClr val="025373"/>
                </a:solidFill>
                <a:latin typeface="Calibri"/>
                <a:ea typeface="DejaVu Sans"/>
              </a:rPr>
              <a:t>3) Удержание</a:t>
            </a:r>
            <a:r>
              <a:rPr lang="ru-RU" sz="1400" b="0" strike="noStrike" spc="-1" dirty="0">
                <a:solidFill>
                  <a:srgbClr val="025373"/>
                </a:solidFill>
                <a:latin typeface="Calibri"/>
                <a:ea typeface="DejaVu Sans"/>
              </a:rPr>
              <a:t>;</a:t>
            </a:r>
            <a:endParaRPr lang="ru-RU" sz="1400" b="0" strike="noStrike" spc="-1" dirty="0">
              <a:latin typeface="Arial"/>
            </a:endParaRPr>
          </a:p>
          <a:p>
            <a:pPr marL="720" algn="just">
              <a:lnSpc>
                <a:spcPct val="100000"/>
              </a:lnSpc>
              <a:buClr>
                <a:srgbClr val="000000"/>
              </a:buClr>
            </a:pPr>
            <a:r>
              <a:rPr lang="ru-RU" sz="1400" b="0" strike="noStrike" spc="-1" dirty="0" smtClean="0">
                <a:solidFill>
                  <a:srgbClr val="025373"/>
                </a:solidFill>
                <a:latin typeface="Calibri"/>
                <a:ea typeface="DejaVu Sans"/>
              </a:rPr>
              <a:t>4)Поручительство </a:t>
            </a:r>
            <a:r>
              <a:rPr lang="ru-RU" sz="1400" b="0" strike="noStrike" spc="-1" dirty="0">
                <a:solidFill>
                  <a:srgbClr val="025373"/>
                </a:solidFill>
                <a:latin typeface="Calibri"/>
                <a:ea typeface="DejaVu Sans"/>
              </a:rPr>
              <a:t>(солидарная ответственность, если законом или договором не предусмотрена субсидиарная);</a:t>
            </a:r>
            <a:endParaRPr lang="ru-RU" sz="1400" b="0" strike="noStrike" spc="-1" dirty="0">
              <a:latin typeface="Arial"/>
            </a:endParaRPr>
          </a:p>
          <a:p>
            <a:pPr marL="720" algn="just">
              <a:lnSpc>
                <a:spcPct val="100000"/>
              </a:lnSpc>
              <a:buClr>
                <a:srgbClr val="000000"/>
              </a:buClr>
            </a:pPr>
            <a:r>
              <a:rPr lang="ru-RU" sz="1400" spc="-1" dirty="0" smtClean="0">
                <a:solidFill>
                  <a:srgbClr val="025373"/>
                </a:solidFill>
                <a:latin typeface="Calibri"/>
                <a:ea typeface="DejaVu Sans"/>
              </a:rPr>
              <a:t>5) </a:t>
            </a:r>
            <a:r>
              <a:rPr lang="ru-RU" sz="1400" b="0" strike="noStrike" spc="-1" dirty="0" smtClean="0">
                <a:solidFill>
                  <a:srgbClr val="025373"/>
                </a:solidFill>
                <a:latin typeface="Calibri"/>
                <a:ea typeface="DejaVu Sans"/>
              </a:rPr>
              <a:t>Независимая </a:t>
            </a:r>
            <a:r>
              <a:rPr lang="ru-RU" sz="1400" b="0" strike="noStrike" spc="-1" dirty="0">
                <a:solidFill>
                  <a:srgbClr val="025373"/>
                </a:solidFill>
                <a:latin typeface="Calibri"/>
                <a:ea typeface="DejaVu Sans"/>
              </a:rPr>
              <a:t>гарантия (банк, кредитная </a:t>
            </a:r>
            <a:r>
              <a:rPr lang="ru-RU" sz="1400" b="0" i="1" strike="noStrike" spc="-1" dirty="0">
                <a:solidFill>
                  <a:srgbClr val="025373"/>
                </a:solidFill>
                <a:latin typeface="Calibri"/>
                <a:ea typeface="DejaVu Sans"/>
              </a:rPr>
              <a:t>или иная коммерческая </a:t>
            </a:r>
            <a:r>
              <a:rPr lang="ru-RU" sz="1400" b="0" strike="noStrike" spc="-1" dirty="0">
                <a:solidFill>
                  <a:srgbClr val="025373"/>
                </a:solidFill>
                <a:latin typeface="Calibri"/>
                <a:ea typeface="DejaVu Sans"/>
              </a:rPr>
              <a:t>организация – гарант, должник – принципал, кредитор – бенефициар). Платная услуга;</a:t>
            </a:r>
            <a:endParaRPr lang="ru-RU" sz="1400" b="0" strike="noStrike" spc="-1" dirty="0">
              <a:latin typeface="Arial"/>
            </a:endParaRPr>
          </a:p>
          <a:p>
            <a:pPr marL="720" algn="just">
              <a:lnSpc>
                <a:spcPct val="100000"/>
              </a:lnSpc>
              <a:buClr>
                <a:srgbClr val="000000"/>
              </a:buClr>
            </a:pPr>
            <a:r>
              <a:rPr lang="ru-RU" sz="1400" b="0" strike="noStrike" spc="-1" dirty="0" smtClean="0">
                <a:solidFill>
                  <a:srgbClr val="025373"/>
                </a:solidFill>
                <a:latin typeface="Calibri"/>
                <a:ea typeface="DejaVu Sans"/>
              </a:rPr>
              <a:t>6) Задаток</a:t>
            </a:r>
            <a:r>
              <a:rPr lang="ru-RU" sz="1400" b="0" strike="noStrike" spc="-1" dirty="0">
                <a:solidFill>
                  <a:srgbClr val="025373"/>
                </a:solidFill>
                <a:latin typeface="Calibri"/>
                <a:ea typeface="DejaVu Sans"/>
              </a:rPr>
              <a:t>. Выдается в счет причитающихся по договору платежей, в доказательство заключения договора и в обеспечение его исполнения. Оформляется в письменной форме.;</a:t>
            </a: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r>
              <a:rPr lang="ru-RU" sz="1400" b="0" strike="noStrike" spc="-1" dirty="0">
                <a:solidFill>
                  <a:srgbClr val="025373"/>
                </a:solidFill>
                <a:latin typeface="Calibri"/>
                <a:ea typeface="DejaVu Sans"/>
              </a:rPr>
              <a:t>Неисполнение (возврат задатка + убытки):</a:t>
            </a: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algn="just">
              <a:lnSpc>
                <a:spcPct val="100000"/>
              </a:lnSpc>
            </a:pPr>
            <a:endParaRPr lang="ru-RU" sz="1400" b="0" strike="noStrike" spc="-1" dirty="0">
              <a:latin typeface="Arial"/>
            </a:endParaRPr>
          </a:p>
          <a:p>
            <a:pPr marL="228600" indent="-227880" algn="just">
              <a:lnSpc>
                <a:spcPct val="100000"/>
              </a:lnSpc>
            </a:pPr>
            <a:endParaRPr lang="ru-RU" sz="1400" b="0" strike="noStrike" spc="-1" dirty="0">
              <a:latin typeface="Arial"/>
            </a:endParaRPr>
          </a:p>
          <a:p>
            <a:pPr marL="228600" indent="-227880" algn="just">
              <a:lnSpc>
                <a:spcPct val="100000"/>
              </a:lnSpc>
            </a:pPr>
            <a:r>
              <a:rPr lang="ru-RU" sz="1400" b="0" strike="noStrike" spc="-1" dirty="0">
                <a:solidFill>
                  <a:srgbClr val="025373"/>
                </a:solidFill>
                <a:latin typeface="Calibri"/>
                <a:ea typeface="DejaVu Sans"/>
              </a:rPr>
              <a:t>7) Обеспечительный платеж. Внесенная сумма (либо ценные бумаги) засчитывается в счет исполнения соответствующего обязательства (существующего или будущего). Подлежит возврату (если иное не предусмотрено соглашением сторон) в случае </a:t>
            </a:r>
            <a:r>
              <a:rPr lang="ru-RU" sz="1400" b="0" strike="noStrike" spc="-1" dirty="0" err="1">
                <a:solidFill>
                  <a:srgbClr val="025373"/>
                </a:solidFill>
                <a:latin typeface="Calibri"/>
                <a:ea typeface="DejaVu Sans"/>
              </a:rPr>
              <a:t>ненаступления</a:t>
            </a:r>
            <a:r>
              <a:rPr lang="ru-RU" sz="1400" b="0" strike="noStrike" spc="-1" dirty="0">
                <a:solidFill>
                  <a:srgbClr val="025373"/>
                </a:solidFill>
                <a:latin typeface="Calibri"/>
                <a:ea typeface="DejaVu Sans"/>
              </a:rPr>
              <a:t> основания для зачета или в случае прекращения обеспеченного обязательства.;</a:t>
            </a:r>
            <a:endParaRPr lang="ru-RU" sz="1400" b="0" strike="noStrike" spc="-1" dirty="0">
              <a:latin typeface="Arial"/>
            </a:endParaRPr>
          </a:p>
          <a:p>
            <a:pPr marL="228600" indent="-227880" algn="just">
              <a:lnSpc>
                <a:spcPct val="100000"/>
              </a:lnSpc>
            </a:pPr>
            <a:r>
              <a:rPr lang="ru-RU" sz="1400" b="0" strike="noStrike" spc="-1" dirty="0">
                <a:solidFill>
                  <a:srgbClr val="025373"/>
                </a:solidFill>
                <a:latin typeface="Calibri"/>
                <a:ea typeface="DejaVu Sans"/>
              </a:rPr>
              <a:t>8)    Возможны иные способы, предусмотренные законом или договором.</a:t>
            </a:r>
            <a:endParaRPr lang="ru-RU" sz="1400" b="0" strike="noStrike" spc="-1" dirty="0">
              <a:latin typeface="Arial"/>
            </a:endParaRPr>
          </a:p>
        </p:txBody>
      </p:sp>
      <p:sp>
        <p:nvSpPr>
          <p:cNvPr id="671" name="CustomShape 2"/>
          <p:cNvSpPr/>
          <p:nvPr/>
        </p:nvSpPr>
        <p:spPr>
          <a:xfrm>
            <a:off x="1559496" y="3645024"/>
            <a:ext cx="413280" cy="287280"/>
          </a:xfrm>
          <a:prstGeom prst="ellipse">
            <a:avLst/>
          </a:prstGeom>
          <a:ln>
            <a:round/>
          </a:ln>
        </p:spPr>
        <p:style>
          <a:lnRef idx="2">
            <a:schemeClr val="accent1">
              <a:shade val="50000"/>
            </a:schemeClr>
          </a:lnRef>
          <a:fillRef idx="1">
            <a:schemeClr val="accent1"/>
          </a:fillRef>
          <a:effectRef idx="0">
            <a:schemeClr val="accent1"/>
          </a:effectRef>
          <a:fontRef idx="minor"/>
        </p:style>
      </p:sp>
      <p:sp>
        <p:nvSpPr>
          <p:cNvPr id="672" name="CustomShape 3"/>
          <p:cNvSpPr/>
          <p:nvPr/>
        </p:nvSpPr>
        <p:spPr>
          <a:xfrm>
            <a:off x="2351584" y="3789040"/>
            <a:ext cx="1075680" cy="36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73" name="CustomShape 4"/>
          <p:cNvSpPr/>
          <p:nvPr/>
        </p:nvSpPr>
        <p:spPr>
          <a:xfrm>
            <a:off x="3719736" y="3645024"/>
            <a:ext cx="413280" cy="28728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674" name="CustomShape 5"/>
          <p:cNvSpPr/>
          <p:nvPr/>
        </p:nvSpPr>
        <p:spPr>
          <a:xfrm>
            <a:off x="767408" y="3933056"/>
            <a:ext cx="2111040" cy="2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000" b="0" strike="noStrike" spc="-1" dirty="0">
                <a:solidFill>
                  <a:srgbClr val="025373"/>
                </a:solidFill>
                <a:latin typeface="Calibri"/>
                <a:ea typeface="DejaVu Sans"/>
              </a:rPr>
              <a:t>Давший задаток</a:t>
            </a:r>
            <a:endParaRPr lang="ru-RU" sz="1000" b="0" strike="noStrike" spc="-1" dirty="0">
              <a:latin typeface="Arial"/>
            </a:endParaRPr>
          </a:p>
        </p:txBody>
      </p:sp>
      <p:sp>
        <p:nvSpPr>
          <p:cNvPr id="675" name="CustomShape 6"/>
          <p:cNvSpPr/>
          <p:nvPr/>
        </p:nvSpPr>
        <p:spPr>
          <a:xfrm>
            <a:off x="2927648" y="3933056"/>
            <a:ext cx="2111400" cy="2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000" b="0" strike="noStrike" spc="-1" dirty="0">
                <a:solidFill>
                  <a:srgbClr val="025373"/>
                </a:solidFill>
                <a:latin typeface="Calibri"/>
                <a:ea typeface="DejaVu Sans"/>
              </a:rPr>
              <a:t>Принявший задаток</a:t>
            </a:r>
            <a:endParaRPr lang="ru-RU" sz="1000" b="0" strike="noStrike" spc="-1" dirty="0">
              <a:latin typeface="Arial"/>
            </a:endParaRPr>
          </a:p>
        </p:txBody>
      </p:sp>
      <p:sp>
        <p:nvSpPr>
          <p:cNvPr id="676" name="CustomShape 7"/>
          <p:cNvSpPr/>
          <p:nvPr/>
        </p:nvSpPr>
        <p:spPr>
          <a:xfrm>
            <a:off x="1559496" y="4365104"/>
            <a:ext cx="413280" cy="287280"/>
          </a:xfrm>
          <a:prstGeom prst="ellipse">
            <a:avLst/>
          </a:prstGeom>
          <a:ln>
            <a:round/>
          </a:ln>
        </p:spPr>
        <p:style>
          <a:lnRef idx="2">
            <a:schemeClr val="accent1">
              <a:shade val="50000"/>
            </a:schemeClr>
          </a:lnRef>
          <a:fillRef idx="1">
            <a:schemeClr val="accent1"/>
          </a:fillRef>
          <a:effectRef idx="0">
            <a:schemeClr val="accent1"/>
          </a:effectRef>
          <a:fontRef idx="minor"/>
        </p:style>
      </p:sp>
      <p:sp>
        <p:nvSpPr>
          <p:cNvPr id="677" name="CustomShape 8"/>
          <p:cNvSpPr/>
          <p:nvPr/>
        </p:nvSpPr>
        <p:spPr>
          <a:xfrm flipH="1">
            <a:off x="2351584" y="4293096"/>
            <a:ext cx="992880" cy="36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78" name="CustomShape 9"/>
          <p:cNvSpPr/>
          <p:nvPr/>
        </p:nvSpPr>
        <p:spPr>
          <a:xfrm flipH="1">
            <a:off x="2351584" y="4509120"/>
            <a:ext cx="992880" cy="36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79" name="CustomShape 10"/>
          <p:cNvSpPr/>
          <p:nvPr/>
        </p:nvSpPr>
        <p:spPr>
          <a:xfrm>
            <a:off x="3647728" y="4293096"/>
            <a:ext cx="413280" cy="28728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680" name="CustomShape 11"/>
          <p:cNvSpPr/>
          <p:nvPr/>
        </p:nvSpPr>
        <p:spPr>
          <a:xfrm>
            <a:off x="8437320" y="6356520"/>
            <a:ext cx="315432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just">
              <a:lnSpc>
                <a:spcPct val="100000"/>
              </a:lnSpc>
            </a:pPr>
            <a:fld id="{9E5BB1E2-5986-41AA-B517-CB0DD35892F0}" type="slidenum">
              <a:rPr lang="ru-RU" sz="1200" b="0" strike="noStrike" spc="-1">
                <a:solidFill>
                  <a:srgbClr val="025373"/>
                </a:solidFill>
                <a:latin typeface="Calibri"/>
              </a:rPr>
              <a:pPr algn="just">
                <a:lnSpc>
                  <a:spcPct val="100000"/>
                </a:lnSpc>
              </a:pPr>
              <a:t>5</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 name="CustomShape 1"/>
          <p:cNvSpPr/>
          <p:nvPr/>
        </p:nvSpPr>
        <p:spPr>
          <a:xfrm>
            <a:off x="720000" y="288000"/>
            <a:ext cx="11136640" cy="632335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ru-RU" sz="2800" b="1" strike="noStrike" spc="-1" dirty="0">
                <a:solidFill>
                  <a:srgbClr val="025373"/>
                </a:solidFill>
                <a:latin typeface="Calibri"/>
                <a:ea typeface="DejaVu Sans"/>
              </a:rPr>
              <a:t>Изменение стороны обязательства</a:t>
            </a:r>
            <a:endParaRPr lang="ru-RU" sz="2800" b="0" strike="noStrike" spc="-1" dirty="0">
              <a:latin typeface="Arial"/>
            </a:endParaRPr>
          </a:p>
          <a:p>
            <a:pPr marL="228600" indent="-227880" algn="ctr">
              <a:lnSpc>
                <a:spcPct val="100000"/>
              </a:lnSpc>
              <a:buClr>
                <a:srgbClr val="000000"/>
              </a:buClr>
              <a:buFont typeface="StarSymbol"/>
              <a:buAutoNum type="arabicParenR"/>
            </a:pPr>
            <a:r>
              <a:rPr lang="ru-RU" sz="1400" b="0" strike="noStrike" spc="-1" dirty="0">
                <a:solidFill>
                  <a:srgbClr val="025373"/>
                </a:solidFill>
                <a:latin typeface="Calibri"/>
                <a:ea typeface="DejaVu Sans"/>
              </a:rPr>
              <a:t>Переход права (требования)  - ст. 382 ГК РФ;</a:t>
            </a:r>
            <a:endParaRPr lang="ru-RU" sz="1400" b="0" strike="noStrike" spc="-1" dirty="0">
              <a:latin typeface="Arial"/>
            </a:endParaRPr>
          </a:p>
          <a:p>
            <a:pPr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marL="228600" indent="-227880" algn="just">
              <a:lnSpc>
                <a:spcPct val="100000"/>
              </a:lnSpc>
            </a:pPr>
            <a:endParaRPr lang="ru-RU" sz="1300" b="0" strike="noStrike" spc="-1" dirty="0">
              <a:latin typeface="Arial"/>
            </a:endParaRPr>
          </a:p>
          <a:p>
            <a:pPr indent="536575" algn="just">
              <a:lnSpc>
                <a:spcPct val="100000"/>
              </a:lnSpc>
            </a:pPr>
            <a:r>
              <a:rPr lang="ru-RU" sz="1500" b="0" strike="noStrike" spc="-1" dirty="0">
                <a:solidFill>
                  <a:srgbClr val="025373"/>
                </a:solidFill>
                <a:latin typeface="Calibri"/>
                <a:ea typeface="DejaVu Sans"/>
              </a:rPr>
              <a:t>Форма соответствует форме основной сделки.</a:t>
            </a:r>
            <a:endParaRPr lang="ru-RU" sz="1500" b="0" strike="noStrike" spc="-1" dirty="0">
              <a:latin typeface="Arial"/>
            </a:endParaRPr>
          </a:p>
          <a:p>
            <a:pPr indent="536575" algn="just">
              <a:lnSpc>
                <a:spcPct val="100000"/>
              </a:lnSpc>
            </a:pPr>
            <a:r>
              <a:rPr lang="ru-RU" sz="1500" b="0" strike="noStrike" spc="-1" dirty="0">
                <a:solidFill>
                  <a:srgbClr val="025373"/>
                </a:solidFill>
                <a:latin typeface="Calibri"/>
                <a:ea typeface="DejaVu Sans"/>
              </a:rPr>
              <a:t>Без согласия должника (если иное не предусмотрено договором), но с его письменным уведомлением. </a:t>
            </a:r>
            <a:r>
              <a:rPr lang="ru-RU" sz="1500" b="1" strike="noStrike" spc="-1" dirty="0">
                <a:solidFill>
                  <a:srgbClr val="025373"/>
                </a:solidFill>
                <a:latin typeface="Calibri"/>
                <a:ea typeface="DejaVu Sans"/>
              </a:rPr>
              <a:t>С 01.06.2018 г. в разумный срок после уведомления должник должен сообщить о своих возражениях новому кредитору, иначе он теряет право ссылаться на них в суде.</a:t>
            </a:r>
            <a:endParaRPr lang="ru-RU" sz="1500" b="0" strike="noStrike" spc="-1" dirty="0">
              <a:latin typeface="Arial"/>
            </a:endParaRPr>
          </a:p>
          <a:p>
            <a:pPr indent="536575" algn="just">
              <a:lnSpc>
                <a:spcPct val="100000"/>
              </a:lnSpc>
            </a:pPr>
            <a:r>
              <a:rPr lang="ru-RU" sz="1500" b="0" strike="noStrike" spc="-1" dirty="0">
                <a:solidFill>
                  <a:srgbClr val="025373"/>
                </a:solidFill>
                <a:latin typeface="Calibri"/>
                <a:ea typeface="DejaVu Sans"/>
              </a:rPr>
              <a:t>Невозможность перехода – обязательства, связанные с личностью кредитора (алименты, возмещение вреда здоровью).</a:t>
            </a:r>
            <a:endParaRPr lang="ru-RU" sz="1500" b="0" strike="noStrike" spc="-1" dirty="0">
              <a:latin typeface="Arial"/>
            </a:endParaRPr>
          </a:p>
          <a:p>
            <a:pPr indent="536575" algn="just">
              <a:lnSpc>
                <a:spcPct val="100000"/>
              </a:lnSpc>
            </a:pPr>
            <a:r>
              <a:rPr lang="ru-RU" sz="1500" b="0" strike="noStrike" spc="-1" dirty="0">
                <a:solidFill>
                  <a:srgbClr val="025373"/>
                </a:solidFill>
                <a:latin typeface="Calibri"/>
                <a:ea typeface="DejaVu Sans"/>
              </a:rPr>
              <a:t>Первоначальный кредитор отвечает перед новым за недействительность права, но не за его неисполнение должником. С 2018 г. в предпринимательской деятельности договором можно освободить цедента от ответственности, если он предупредил об обстоятельствах, вызвавших недействительность, или не знал о них.</a:t>
            </a:r>
            <a:endParaRPr lang="ru-RU" sz="1500" b="0" strike="noStrike" spc="-1" dirty="0">
              <a:latin typeface="Arial"/>
            </a:endParaRPr>
          </a:p>
          <a:p>
            <a:pPr marL="228600" indent="-227880" algn="just">
              <a:lnSpc>
                <a:spcPct val="100000"/>
              </a:lnSpc>
            </a:pPr>
            <a:endParaRPr lang="ru-RU" sz="1500" b="0" strike="noStrike" spc="-1" dirty="0">
              <a:latin typeface="Arial"/>
            </a:endParaRPr>
          </a:p>
          <a:p>
            <a:pPr marL="228600" indent="-227880" algn="just">
              <a:lnSpc>
                <a:spcPct val="100000"/>
              </a:lnSpc>
            </a:pPr>
            <a:r>
              <a:rPr lang="ru-RU" sz="1500" b="0" strike="noStrike" spc="-1" dirty="0">
                <a:solidFill>
                  <a:srgbClr val="025373"/>
                </a:solidFill>
                <a:latin typeface="Calibri"/>
                <a:ea typeface="DejaVu Sans"/>
              </a:rPr>
              <a:t>2)  Перевод долга (с согласия кредитора) – ст. 391 ГК РФ;</a:t>
            </a:r>
            <a:endParaRPr lang="ru-RU" sz="1500" b="0" strike="noStrike" spc="-1" dirty="0">
              <a:latin typeface="Arial"/>
            </a:endParaRPr>
          </a:p>
          <a:p>
            <a:pPr marL="228600" indent="-227880" algn="just">
              <a:lnSpc>
                <a:spcPct val="100000"/>
              </a:lnSpc>
            </a:pPr>
            <a:endParaRPr lang="ru-RU" sz="1500" b="0" strike="noStrike" spc="-1" dirty="0">
              <a:latin typeface="Arial"/>
            </a:endParaRPr>
          </a:p>
          <a:p>
            <a:pPr marL="228600" indent="-227880" algn="just">
              <a:lnSpc>
                <a:spcPct val="100000"/>
              </a:lnSpc>
            </a:pPr>
            <a:r>
              <a:rPr lang="ru-RU" sz="1500" b="0" strike="noStrike" spc="-1" dirty="0">
                <a:solidFill>
                  <a:srgbClr val="025373"/>
                </a:solidFill>
                <a:latin typeface="Calibri"/>
                <a:ea typeface="DejaVu Sans"/>
              </a:rPr>
              <a:t>3) Передача договора – ст. 392.3 ГК РФ: В случае одновременной передачи стороной всех прав и обязанностей по договору другому лицу (передача договора) применяются правила об уступке требования и о переводе долга.</a:t>
            </a:r>
            <a:endParaRPr lang="ru-RU" sz="1500" b="0" strike="noStrike" spc="-1" dirty="0">
              <a:latin typeface="Arial"/>
            </a:endParaRPr>
          </a:p>
        </p:txBody>
      </p:sp>
      <p:sp>
        <p:nvSpPr>
          <p:cNvPr id="682" name="CustomShape 2"/>
          <p:cNvSpPr/>
          <p:nvPr/>
        </p:nvSpPr>
        <p:spPr>
          <a:xfrm flipH="1">
            <a:off x="4224240" y="1080360"/>
            <a:ext cx="166680" cy="287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83" name="CustomShape 3"/>
          <p:cNvSpPr/>
          <p:nvPr/>
        </p:nvSpPr>
        <p:spPr>
          <a:xfrm>
            <a:off x="6301440" y="1008000"/>
            <a:ext cx="250200" cy="287280"/>
          </a:xfrm>
          <a:custGeom>
            <a:avLst/>
            <a:gdLst/>
            <a:ahLst/>
            <a:cxnLst/>
            <a:rect l="l" t="t" r="r" b="b"/>
            <a:pathLst>
              <a:path w="21600" h="21600">
                <a:moveTo>
                  <a:pt x="0" y="0"/>
                </a:moveTo>
                <a:lnTo>
                  <a:pt x="21600" y="21600"/>
                </a:lnTo>
              </a:path>
            </a:pathLst>
          </a:custGeom>
          <a:noFill/>
          <a:ln>
            <a:solidFill>
              <a:srgbClr val="005170"/>
            </a:solidFill>
            <a:round/>
            <a:tailEnd type="triangle" w="med" len="med"/>
          </a:ln>
        </p:spPr>
        <p:style>
          <a:lnRef idx="1">
            <a:schemeClr val="accent1"/>
          </a:lnRef>
          <a:fillRef idx="0">
            <a:schemeClr val="accent1"/>
          </a:fillRef>
          <a:effectRef idx="0">
            <a:schemeClr val="accent1"/>
          </a:effectRef>
          <a:fontRef idx="minor"/>
        </p:style>
      </p:sp>
      <p:sp>
        <p:nvSpPr>
          <p:cNvPr id="684" name="CustomShape 4"/>
          <p:cNvSpPr/>
          <p:nvPr/>
        </p:nvSpPr>
        <p:spPr>
          <a:xfrm>
            <a:off x="623392" y="1143000"/>
            <a:ext cx="5040560" cy="2168371"/>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lnSpc>
                <a:spcPct val="100000"/>
              </a:lnSpc>
            </a:pPr>
            <a:r>
              <a:rPr lang="ru-RU" sz="1500" b="0" u="sng" strike="noStrike" spc="-1" dirty="0">
                <a:solidFill>
                  <a:srgbClr val="025373"/>
                </a:solidFill>
                <a:uFillTx/>
                <a:latin typeface="Calibri"/>
                <a:ea typeface="DejaVu Sans"/>
              </a:rPr>
              <a:t>По закону</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1) В результате универсального правопреемства;</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2) По решению суда;</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3) Вследствие исполнения обязательства должника его поручителем или залогодателем, не являющимся должником по этому обязательству;</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4) При переходе страховщику прав кредитора к должнику, ответственному за наступление страхового случая;</a:t>
            </a:r>
            <a:endParaRPr lang="ru-RU" sz="1500" b="0" strike="noStrike" spc="-1" dirty="0">
              <a:latin typeface="Arial"/>
            </a:endParaRPr>
          </a:p>
          <a:p>
            <a:pPr algn="just">
              <a:lnSpc>
                <a:spcPct val="100000"/>
              </a:lnSpc>
            </a:pPr>
            <a:r>
              <a:rPr lang="ru-RU" sz="1500" b="0" strike="noStrike" spc="-1" dirty="0">
                <a:solidFill>
                  <a:srgbClr val="025373"/>
                </a:solidFill>
                <a:latin typeface="Calibri"/>
                <a:ea typeface="DejaVu Sans"/>
              </a:rPr>
              <a:t>5)  Иные.</a:t>
            </a:r>
            <a:endParaRPr lang="ru-RU" sz="1500" b="0" strike="noStrike" spc="-1" dirty="0">
              <a:latin typeface="Arial"/>
            </a:endParaRPr>
          </a:p>
        </p:txBody>
      </p:sp>
      <p:sp>
        <p:nvSpPr>
          <p:cNvPr id="685" name="CustomShape 5"/>
          <p:cNvSpPr/>
          <p:nvPr/>
        </p:nvSpPr>
        <p:spPr>
          <a:xfrm>
            <a:off x="5793480" y="1214280"/>
            <a:ext cx="3059640" cy="32171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ru-RU" sz="1500" b="0" u="sng" strike="noStrike" spc="-1" dirty="0">
                <a:solidFill>
                  <a:srgbClr val="025373"/>
                </a:solidFill>
                <a:uFillTx/>
                <a:latin typeface="Calibri"/>
                <a:ea typeface="DejaVu Sans"/>
              </a:rPr>
              <a:t>По договору (уступка)</a:t>
            </a:r>
            <a:endParaRPr lang="ru-RU" sz="1500" b="0" strike="noStrike" spc="-1" dirty="0">
              <a:latin typeface="Arial"/>
            </a:endParaRPr>
          </a:p>
        </p:txBody>
      </p:sp>
      <p:sp>
        <p:nvSpPr>
          <p:cNvPr id="686" name="CustomShape 6"/>
          <p:cNvSpPr/>
          <p:nvPr/>
        </p:nvSpPr>
        <p:spPr>
          <a:xfrm>
            <a:off x="8471160" y="6356520"/>
            <a:ext cx="319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just">
              <a:lnSpc>
                <a:spcPct val="100000"/>
              </a:lnSpc>
            </a:pPr>
            <a:fld id="{903F7E89-BA2D-458F-B199-3F817FB7267F}" type="slidenum">
              <a:rPr lang="ru-RU" sz="1200" b="0" strike="noStrike" spc="-1">
                <a:solidFill>
                  <a:srgbClr val="025373"/>
                </a:solidFill>
                <a:latin typeface="Calibri"/>
              </a:rPr>
              <a:pPr algn="just">
                <a:lnSpc>
                  <a:spcPct val="100000"/>
                </a:lnSpc>
              </a:pPr>
              <a:t>6</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 name="CustomShape 1"/>
          <p:cNvSpPr/>
          <p:nvPr/>
        </p:nvSpPr>
        <p:spPr>
          <a:xfrm>
            <a:off x="695400" y="476672"/>
            <a:ext cx="10871640" cy="532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chemeClr val="accent1"/>
                </a:solidFill>
                <a:latin typeface="Calibri"/>
                <a:ea typeface="DejaVu Sans"/>
              </a:rPr>
              <a:t>Прекращение обязательств (гл. 26 ГК </a:t>
            </a:r>
            <a:r>
              <a:rPr lang="ru-RU" sz="2800" b="1" strike="noStrike" spc="-1" dirty="0" smtClean="0">
                <a:solidFill>
                  <a:schemeClr val="accent1"/>
                </a:solidFill>
                <a:latin typeface="Calibri"/>
                <a:ea typeface="DejaVu Sans"/>
              </a:rPr>
              <a:t>РФ)</a:t>
            </a:r>
            <a:endParaRPr lang="ru-RU" sz="2800" b="0" strike="noStrike" spc="-1" dirty="0" smtClean="0">
              <a:solidFill>
                <a:schemeClr val="accent1"/>
              </a:solidFill>
              <a:latin typeface="Arial"/>
            </a:endParaRPr>
          </a:p>
          <a:p>
            <a:pPr algn="just">
              <a:lnSpc>
                <a:spcPct val="100000"/>
              </a:lnSpc>
            </a:pPr>
            <a:endParaRPr lang="ru-RU" sz="2800" b="0" strike="noStrike" spc="-1" dirty="0" smtClean="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1) Исполнение (выдать расписку, вернуть долговой документ или отметить в расписке невозможность его возвращения);</a:t>
            </a:r>
            <a:endParaRPr lang="ru-RU" b="0" strike="noStrike" spc="-1" dirty="0" smtClean="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2) Отступное </a:t>
            </a:r>
            <a:r>
              <a:rPr lang="ru-RU" b="0" strike="noStrike" spc="-1" dirty="0">
                <a:solidFill>
                  <a:schemeClr val="accent1"/>
                </a:solidFill>
                <a:latin typeface="Calibri"/>
                <a:ea typeface="DejaVu Sans"/>
              </a:rPr>
              <a:t>(уплата денег, передача имущества и т.п. взамен исполнения);</a:t>
            </a:r>
            <a:endParaRPr lang="ru-RU" b="0" strike="noStrike" spc="-1" dirty="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3) Совпадение </a:t>
            </a:r>
            <a:r>
              <a:rPr lang="ru-RU" b="0" strike="noStrike" spc="-1" dirty="0">
                <a:solidFill>
                  <a:schemeClr val="accent1"/>
                </a:solidFill>
                <a:latin typeface="Calibri"/>
                <a:ea typeface="DejaVu Sans"/>
              </a:rPr>
              <a:t>кредитора и должника в одном лице;</a:t>
            </a:r>
            <a:endParaRPr lang="ru-RU" b="0" strike="noStrike" spc="-1" dirty="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4) Зачет </a:t>
            </a:r>
            <a:r>
              <a:rPr lang="ru-RU" b="0" strike="noStrike" spc="-1" dirty="0">
                <a:solidFill>
                  <a:schemeClr val="accent1"/>
                </a:solidFill>
                <a:latin typeface="Calibri"/>
                <a:ea typeface="DejaVu Sans"/>
              </a:rPr>
              <a:t>(встречного однородного требования);</a:t>
            </a:r>
            <a:endParaRPr lang="ru-RU" b="0" strike="noStrike" spc="-1" dirty="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5)Новация </a:t>
            </a:r>
            <a:r>
              <a:rPr lang="ru-RU" b="0" strike="noStrike" spc="-1" dirty="0">
                <a:solidFill>
                  <a:schemeClr val="accent1"/>
                </a:solidFill>
                <a:latin typeface="Calibri"/>
                <a:ea typeface="DejaVu Sans"/>
              </a:rPr>
              <a:t>(замена первоначального обязательства другим между теми же лицами, с иным предметом или способом исполнения);</a:t>
            </a:r>
            <a:endParaRPr lang="ru-RU" b="0" strike="noStrike" spc="-1" dirty="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6) Прощение </a:t>
            </a:r>
            <a:r>
              <a:rPr lang="ru-RU" b="0" strike="noStrike" spc="-1" dirty="0">
                <a:solidFill>
                  <a:schemeClr val="accent1"/>
                </a:solidFill>
                <a:latin typeface="Calibri"/>
                <a:ea typeface="DejaVu Sans"/>
              </a:rPr>
              <a:t>долга;</a:t>
            </a:r>
            <a:endParaRPr lang="ru-RU" b="0" strike="noStrike" spc="-1" dirty="0">
              <a:solidFill>
                <a:schemeClr val="accent1"/>
              </a:solidFill>
              <a:latin typeface="Arial"/>
            </a:endParaRPr>
          </a:p>
          <a:p>
            <a:pPr marL="228600" algn="just">
              <a:lnSpc>
                <a:spcPct val="100000"/>
              </a:lnSpc>
              <a:buClr>
                <a:srgbClr val="000000"/>
              </a:buClr>
            </a:pPr>
            <a:r>
              <a:rPr lang="ru-RU" b="0" strike="noStrike" spc="-1" dirty="0" smtClean="0">
                <a:solidFill>
                  <a:schemeClr val="accent1"/>
                </a:solidFill>
                <a:latin typeface="Calibri"/>
                <a:ea typeface="DejaVu Sans"/>
              </a:rPr>
              <a:t>7) Невозможность </a:t>
            </a:r>
            <a:r>
              <a:rPr lang="ru-RU" b="0" strike="noStrike" spc="-1" dirty="0">
                <a:solidFill>
                  <a:schemeClr val="accent1"/>
                </a:solidFill>
                <a:latin typeface="Calibri"/>
                <a:ea typeface="DejaVu Sans"/>
              </a:rPr>
              <a:t>исполнения (непреодолимая сила), в т.ч. вследствие принятия акта </a:t>
            </a:r>
            <a:r>
              <a:rPr lang="ru-RU" b="0" strike="noStrike" spc="-1" dirty="0" err="1">
                <a:solidFill>
                  <a:schemeClr val="accent1"/>
                </a:solidFill>
                <a:latin typeface="Calibri"/>
                <a:ea typeface="DejaVu Sans"/>
              </a:rPr>
              <a:t>гос.органа</a:t>
            </a:r>
            <a:r>
              <a:rPr lang="ru-RU" b="0" strike="noStrike" spc="-1" dirty="0">
                <a:solidFill>
                  <a:schemeClr val="accent1"/>
                </a:solidFill>
                <a:latin typeface="Calibri"/>
                <a:ea typeface="DejaVu Sans"/>
              </a:rPr>
              <a:t> или ОМС. </a:t>
            </a:r>
            <a:endParaRPr lang="ru-RU" b="0" strike="noStrike" spc="-1" dirty="0">
              <a:solidFill>
                <a:schemeClr val="accent1"/>
              </a:solidFill>
              <a:latin typeface="Arial"/>
            </a:endParaRPr>
          </a:p>
          <a:p>
            <a:pPr indent="504000" algn="just">
              <a:lnSpc>
                <a:spcPct val="100000"/>
              </a:lnSpc>
            </a:pPr>
            <a:r>
              <a:rPr lang="ru-RU" b="0" u="sng" strike="noStrike" spc="-1" dirty="0">
                <a:solidFill>
                  <a:schemeClr val="accent1"/>
                </a:solidFill>
                <a:uFillTx/>
                <a:latin typeface="Calibri"/>
                <a:ea typeface="DejaVu Sans"/>
              </a:rPr>
              <a:t>Обстоятельства непреодолимой силы </a:t>
            </a:r>
            <a:r>
              <a:rPr lang="ru-RU" b="0" strike="noStrike" spc="-1" dirty="0">
                <a:solidFill>
                  <a:schemeClr val="accent1"/>
                </a:solidFill>
                <a:latin typeface="Calibri"/>
                <a:ea typeface="DejaVu Sans"/>
              </a:rPr>
              <a:t>- чрезвычайные и непредотвратимые при данных условиях обстоятельства, повлиявшие на возможность исполнения обязательств. </a:t>
            </a:r>
            <a:endParaRPr lang="ru-RU" b="0" strike="noStrike" spc="-1" dirty="0">
              <a:solidFill>
                <a:schemeClr val="accent1"/>
              </a:solidFill>
              <a:latin typeface="Arial"/>
            </a:endParaRPr>
          </a:p>
          <a:p>
            <a:pPr indent="504000" algn="just">
              <a:lnSpc>
                <a:spcPct val="100000"/>
              </a:lnSpc>
            </a:pPr>
            <a:r>
              <a:rPr lang="ru-RU" b="0" strike="noStrike" spc="-1" dirty="0">
                <a:solidFill>
                  <a:schemeClr val="accent1"/>
                </a:solidFill>
                <a:latin typeface="Calibri"/>
                <a:ea typeface="DejaVu Sans"/>
              </a:rPr>
              <a:t>(!) Не относятся нарушение обязанностей со стороны контрагентов должника, отсутствие на рынке нужных для исполнения товаров, отсутствие у должника необходимых денежных средств.</a:t>
            </a:r>
            <a:endParaRPr lang="ru-RU" b="0" strike="noStrike" spc="-1" dirty="0">
              <a:solidFill>
                <a:schemeClr val="accent1"/>
              </a:solidFill>
              <a:latin typeface="Arial"/>
            </a:endParaRPr>
          </a:p>
          <a:p>
            <a:pPr indent="504000" algn="just">
              <a:lnSpc>
                <a:spcPct val="100000"/>
              </a:lnSpc>
            </a:pPr>
            <a:r>
              <a:rPr lang="ru-RU" b="0" strike="noStrike" spc="-1" dirty="0">
                <a:solidFill>
                  <a:schemeClr val="accent1"/>
                </a:solidFill>
                <a:latin typeface="Calibri"/>
                <a:ea typeface="DejaVu Sans"/>
              </a:rPr>
              <a:t>8) Смерть гражданина (если обязательства связаны с личностью должника/кредитора);</a:t>
            </a:r>
            <a:endParaRPr lang="ru-RU" b="0" strike="noStrike" spc="-1" dirty="0">
              <a:solidFill>
                <a:schemeClr val="accent1"/>
              </a:solidFill>
              <a:latin typeface="Arial"/>
            </a:endParaRPr>
          </a:p>
          <a:p>
            <a:pPr indent="504000" algn="just">
              <a:lnSpc>
                <a:spcPct val="100000"/>
              </a:lnSpc>
            </a:pPr>
            <a:r>
              <a:rPr lang="ru-RU" b="0" strike="noStrike" spc="-1" dirty="0">
                <a:solidFill>
                  <a:schemeClr val="accent1"/>
                </a:solidFill>
                <a:latin typeface="Calibri"/>
                <a:ea typeface="DejaVu Sans"/>
              </a:rPr>
              <a:t>9) Ликвидация ЮЛ (кроме случаев, когда исполнение возлагается на другое ЮЛ).</a:t>
            </a:r>
            <a:endParaRPr lang="ru-RU" b="0" strike="noStrike" spc="-1" dirty="0">
              <a:solidFill>
                <a:schemeClr val="accent1"/>
              </a:solidFill>
              <a:latin typeface="Arial"/>
            </a:endParaRPr>
          </a:p>
          <a:p>
            <a:pPr algn="just">
              <a:lnSpc>
                <a:spcPct val="100000"/>
              </a:lnSpc>
            </a:pPr>
            <a:endParaRPr lang="ru-RU" sz="1400" b="0" strike="noStrike" spc="-1" dirty="0">
              <a:solidFill>
                <a:schemeClr val="accent1"/>
              </a:solidFill>
              <a:latin typeface="Arial"/>
            </a:endParaRPr>
          </a:p>
        </p:txBody>
      </p:sp>
      <p:sp>
        <p:nvSpPr>
          <p:cNvPr id="688" name="CustomShape 2"/>
          <p:cNvSpPr/>
          <p:nvPr/>
        </p:nvSpPr>
        <p:spPr>
          <a:xfrm>
            <a:off x="861084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454B0BB1-96DA-4A0D-8420-3AE5AA9CE3A1}" type="slidenum">
              <a:rPr lang="ru-RU" sz="1200" b="0" strike="noStrike" spc="-1">
                <a:solidFill>
                  <a:srgbClr val="8B8B8B"/>
                </a:solidFill>
                <a:latin typeface="Calibri"/>
              </a:rPr>
              <a:pPr algn="r">
                <a:lnSpc>
                  <a:spcPct val="100000"/>
                </a:lnSpc>
              </a:pPr>
              <a:t>7</a:t>
            </a:fld>
            <a:endParaRPr lang="ru-RU"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CustomShape 1"/>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A2E217D-C327-4459-BEE5-73CE03249039}" type="slidenum">
              <a:rPr lang="ru-RU" sz="1200" b="0" strike="noStrike" spc="-1">
                <a:solidFill>
                  <a:srgbClr val="8B8B8B"/>
                </a:solidFill>
                <a:latin typeface="Calibri"/>
              </a:rPr>
              <a:pPr algn="r">
                <a:lnSpc>
                  <a:spcPct val="100000"/>
                </a:lnSpc>
              </a:pPr>
              <a:t>8</a:t>
            </a:fld>
            <a:endParaRPr lang="ru-RU" sz="1200" b="0" strike="noStrike" spc="-1">
              <a:latin typeface="Arial"/>
            </a:endParaRPr>
          </a:p>
        </p:txBody>
      </p:sp>
      <p:sp>
        <p:nvSpPr>
          <p:cNvPr id="690" name="CustomShape 2"/>
          <p:cNvSpPr/>
          <p:nvPr/>
        </p:nvSpPr>
        <p:spPr>
          <a:xfrm>
            <a:off x="767408" y="620688"/>
            <a:ext cx="10799640" cy="53846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Обстоятельства непреодолимой силы</a:t>
            </a:r>
            <a:endParaRPr lang="ru-RU" sz="2800" b="0" strike="noStrike" spc="-1" dirty="0">
              <a:latin typeface="Arial"/>
            </a:endParaRPr>
          </a:p>
          <a:p>
            <a:pPr algn="ctr">
              <a:lnSpc>
                <a:spcPct val="100000"/>
              </a:lnSpc>
            </a:pPr>
            <a:endParaRPr lang="ru-RU" sz="2800" b="0" strike="noStrike" spc="-1" dirty="0">
              <a:latin typeface="Arial"/>
            </a:endParaRPr>
          </a:p>
          <a:p>
            <a:pPr marL="358775" indent="87313" algn="just">
              <a:lnSpc>
                <a:spcPct val="100000"/>
              </a:lnSpc>
              <a:buClr>
                <a:srgbClr val="000000"/>
              </a:buClr>
            </a:pPr>
            <a:r>
              <a:rPr lang="ru-RU" b="0" u="sng" strike="noStrike" spc="-1" dirty="0" smtClean="0">
                <a:solidFill>
                  <a:srgbClr val="025373"/>
                </a:solidFill>
                <a:uFillTx/>
                <a:latin typeface="Calibri"/>
                <a:ea typeface="DejaVu Sans"/>
              </a:rPr>
              <a:t>1. Ст</a:t>
            </a:r>
            <a:r>
              <a:rPr lang="ru-RU" b="0" u="sng" strike="noStrike" spc="-1" dirty="0">
                <a:solidFill>
                  <a:srgbClr val="025373"/>
                </a:solidFill>
                <a:uFillTx/>
                <a:latin typeface="Calibri"/>
                <a:ea typeface="DejaVu Sans"/>
              </a:rPr>
              <a:t>. 401 ГК РФ </a:t>
            </a:r>
            <a:r>
              <a:rPr lang="ru-RU" b="0" strike="noStrike" spc="-1" dirty="0">
                <a:solidFill>
                  <a:srgbClr val="025373"/>
                </a:solidFill>
                <a:latin typeface="Calibri"/>
                <a:ea typeface="DejaVu Sans"/>
              </a:rPr>
              <a:t>- чрезвычайные и непредотвратимые при данных условиях обстоятельства.</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2. </a:t>
            </a:r>
            <a:r>
              <a:rPr lang="ru-RU" b="0" u="sng" strike="noStrike" spc="-1" dirty="0">
                <a:solidFill>
                  <a:srgbClr val="025373"/>
                </a:solidFill>
                <a:uFillTx/>
                <a:latin typeface="Calibri"/>
                <a:ea typeface="DejaVu Sans"/>
              </a:rPr>
              <a:t>Постановление Правления ТПП РФ от 23 декабря 2015 г. N 173-14 </a:t>
            </a:r>
            <a:r>
              <a:rPr lang="ru-RU" b="0" strike="noStrike" spc="-1" dirty="0">
                <a:solidFill>
                  <a:srgbClr val="025373"/>
                </a:solidFill>
                <a:latin typeface="Calibri"/>
                <a:ea typeface="DejaVu Sans"/>
              </a:rPr>
              <a:t>- чрезвычайные, непредвиденные и непредотвратимые обстоятельства, возникшие в течение реализации договорных (контрактных) обязательств, которые нельзя было разумно ожидать при заключении договора (контракта), либо избежать или преодолеть, а также находящиеся вне контроля сторон такого договора (контракта).</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В частности: стихийные бедствия (землетрясение, наводнение, ураган), пожар, массовые заболевания (эпидемии), забастовки, военные действия, террористические акты, диверсии, ограничения перевозок, запретительные меры государств, запрет торговых операций, в том числе с отдельными странами, вследствие принятия международных санкций и другие, не зависящие от воли сторон договора (контракта) обстоятельства.</a:t>
            </a:r>
            <a:endParaRPr lang="ru-RU" b="0" strike="noStrike" spc="-1" dirty="0">
              <a:latin typeface="Arial"/>
            </a:endParaRPr>
          </a:p>
          <a:p>
            <a:pPr indent="504000" algn="just">
              <a:lnSpc>
                <a:spcPct val="100000"/>
              </a:lnSpc>
            </a:pPr>
            <a:r>
              <a:rPr lang="ru-RU" b="0" strike="noStrike" spc="-1" dirty="0">
                <a:solidFill>
                  <a:srgbClr val="025373"/>
                </a:solidFill>
                <a:latin typeface="Calibri"/>
                <a:ea typeface="DejaVu Sans"/>
              </a:rPr>
              <a:t>Не могут быть отнесены предпринимательские риски: нарушение обязанностей со стороны контрагентов должника, отсутствие на рынке нужных для исполнения обязательств товаров, отсутствие у должника необходимых денежных средств, а также финансово-экономический кризис, изменение валютного курса, девальвация национальной валюты, преступные действия неустановленных лиц, если условиями договора (контракта) прямо не предусмотрено иное, а также другие обстоятельства, которые стороны договорных отношений исключили из таковых.</a:t>
            </a:r>
            <a:endParaRPr lang="ru-RU"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 name="CustomShape 1"/>
          <p:cNvSpPr/>
          <p:nvPr/>
        </p:nvSpPr>
        <p:spPr>
          <a:xfrm>
            <a:off x="8369640" y="6691320"/>
            <a:ext cx="3006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F749DCA1-CBEC-4592-80EA-A9DABBDB5634}" type="slidenum">
              <a:rPr lang="ru-RU" sz="1200" b="0" strike="noStrike" spc="-1">
                <a:solidFill>
                  <a:srgbClr val="025373"/>
                </a:solidFill>
                <a:latin typeface="Calibri"/>
              </a:rPr>
              <a:pPr algn="r">
                <a:lnSpc>
                  <a:spcPct val="100000"/>
                </a:lnSpc>
              </a:pPr>
              <a:t>9</a:t>
            </a:fld>
            <a:endParaRPr lang="ru-RU" sz="1200" b="0" strike="noStrike" spc="-1">
              <a:latin typeface="Arial"/>
            </a:endParaRPr>
          </a:p>
        </p:txBody>
      </p:sp>
      <p:sp>
        <p:nvSpPr>
          <p:cNvPr id="692" name="CustomShape 2"/>
          <p:cNvSpPr/>
          <p:nvPr/>
        </p:nvSpPr>
        <p:spPr>
          <a:xfrm>
            <a:off x="1487488" y="464488"/>
            <a:ext cx="931284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2800" b="1" strike="noStrike" spc="-1" dirty="0">
                <a:solidFill>
                  <a:srgbClr val="025373"/>
                </a:solidFill>
                <a:latin typeface="Calibri"/>
                <a:ea typeface="DejaVu Sans"/>
              </a:rPr>
              <a:t>Обстоятельства непреодолимой силы</a:t>
            </a:r>
            <a:endParaRPr lang="ru-RU" sz="2800" b="0" strike="noStrike" spc="-1" dirty="0">
              <a:latin typeface="Arial"/>
            </a:endParaRPr>
          </a:p>
        </p:txBody>
      </p:sp>
      <p:sp>
        <p:nvSpPr>
          <p:cNvPr id="693" name="CustomShape 3"/>
          <p:cNvSpPr/>
          <p:nvPr/>
        </p:nvSpPr>
        <p:spPr>
          <a:xfrm>
            <a:off x="628530" y="1556792"/>
            <a:ext cx="10799640" cy="341486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indent="504000" algn="just">
              <a:lnSpc>
                <a:spcPct val="100000"/>
              </a:lnSpc>
            </a:pPr>
            <a:r>
              <a:rPr lang="ru-RU" sz="2000" b="0" u="sng" strike="noStrike" spc="-1" dirty="0">
                <a:solidFill>
                  <a:srgbClr val="025373"/>
                </a:solidFill>
                <a:uFillTx/>
                <a:latin typeface="Calibri"/>
                <a:ea typeface="DejaVu Sans"/>
              </a:rPr>
              <a:t>3. Постановление Пленума Верховного Суда РФ от 24.03.2016 N 7 </a:t>
            </a:r>
            <a:r>
              <a:rPr lang="ru-RU" sz="2000" b="0" strike="noStrike" spc="-1" dirty="0">
                <a:solidFill>
                  <a:srgbClr val="025373"/>
                </a:solidFill>
                <a:latin typeface="Calibri"/>
                <a:ea typeface="DejaVu Sans"/>
              </a:rPr>
              <a:t>"О применении судами некоторых положений Гражданского кодекса РФ об ответственности за нарушение обязательств"  (п. 8):</a:t>
            </a:r>
            <a:endParaRPr lang="ru-RU" sz="2000" b="0" strike="noStrike" spc="-1" dirty="0">
              <a:latin typeface="Arial"/>
            </a:endParaRPr>
          </a:p>
          <a:p>
            <a:pPr indent="504000" algn="just">
              <a:lnSpc>
                <a:spcPct val="100000"/>
              </a:lnSpc>
            </a:pPr>
            <a:r>
              <a:rPr lang="ru-RU" sz="2000" b="0" strike="noStrike" spc="-1" dirty="0">
                <a:solidFill>
                  <a:srgbClr val="025373"/>
                </a:solidFill>
                <a:latin typeface="Calibri"/>
                <a:ea typeface="DejaVu Sans"/>
              </a:rPr>
              <a:t>чрезвычайный, непредотвратимый при данных условиях и внешний по отношению к деятельности должника характер. </a:t>
            </a:r>
            <a:endParaRPr lang="ru-RU" sz="2000" b="0" strike="noStrike" spc="-1" dirty="0">
              <a:latin typeface="Arial"/>
            </a:endParaRPr>
          </a:p>
          <a:p>
            <a:pPr indent="504000" algn="just">
              <a:lnSpc>
                <a:spcPct val="100000"/>
              </a:lnSpc>
            </a:pPr>
            <a:r>
              <a:rPr lang="ru-RU" sz="2000" b="0" u="sng" strike="noStrike" spc="-1" dirty="0">
                <a:solidFill>
                  <a:srgbClr val="025373"/>
                </a:solidFill>
                <a:uFillTx/>
                <a:latin typeface="Calibri"/>
                <a:ea typeface="DejaVu Sans"/>
              </a:rPr>
              <a:t>Чрезвычайность </a:t>
            </a:r>
            <a:r>
              <a:rPr lang="ru-RU" sz="2000" b="0" strike="noStrike" spc="-1" dirty="0">
                <a:solidFill>
                  <a:srgbClr val="025373"/>
                </a:solidFill>
                <a:latin typeface="Calibri"/>
                <a:ea typeface="DejaVu Sans"/>
              </a:rPr>
              <a:t>– исключительность, наступление обстоятельства не является обычным в конкретных условиях.</a:t>
            </a:r>
            <a:endParaRPr lang="ru-RU" sz="2000" b="0" strike="noStrike" spc="-1" dirty="0">
              <a:latin typeface="Arial"/>
            </a:endParaRPr>
          </a:p>
          <a:p>
            <a:pPr indent="504000" algn="just">
              <a:lnSpc>
                <a:spcPct val="100000"/>
              </a:lnSpc>
            </a:pPr>
            <a:r>
              <a:rPr lang="ru-RU" sz="2000" b="0" u="sng" strike="noStrike" spc="-1" dirty="0" err="1">
                <a:solidFill>
                  <a:srgbClr val="025373"/>
                </a:solidFill>
                <a:uFillTx/>
                <a:latin typeface="Calibri"/>
                <a:ea typeface="DejaVu Sans"/>
              </a:rPr>
              <a:t>Непредотвратимость</a:t>
            </a:r>
            <a:r>
              <a:rPr lang="ru-RU" sz="2000" b="0" u="sng" strike="noStrike" spc="-1" dirty="0">
                <a:solidFill>
                  <a:srgbClr val="025373"/>
                </a:solidFill>
                <a:uFillTx/>
                <a:latin typeface="Calibri"/>
                <a:ea typeface="DejaVu Sans"/>
              </a:rPr>
              <a:t> </a:t>
            </a:r>
            <a:r>
              <a:rPr lang="ru-RU" sz="2000" b="0" strike="noStrike" spc="-1" dirty="0">
                <a:solidFill>
                  <a:srgbClr val="025373"/>
                </a:solidFill>
                <a:latin typeface="Calibri"/>
                <a:ea typeface="DejaVu Sans"/>
              </a:rPr>
              <a:t>- если любой участник гражданского оборота, осуществляющий аналогичную с должником деятельность, не мог бы избежать наступления этого обстоятельства или его последствий, </a:t>
            </a:r>
            <a:endParaRPr lang="ru-RU" sz="2000" b="0" strike="noStrike" spc="-1" dirty="0">
              <a:latin typeface="Arial"/>
            </a:endParaRPr>
          </a:p>
          <a:p>
            <a:pPr algn="just">
              <a:lnSpc>
                <a:spcPct val="100000"/>
              </a:lnSpc>
            </a:pPr>
            <a:endParaRPr lang="ru-RU" sz="16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TotalTime>
  <Words>3975</Words>
  <Application>Microsoft Office PowerPoint</Application>
  <PresentationFormat>Произвольный</PresentationFormat>
  <Paragraphs>356</Paragraphs>
  <Slides>22</Slides>
  <Notes>0</Notes>
  <HiddenSlides>0</HiddenSlides>
  <MMClips>0</MMClips>
  <ScaleCrop>false</ScaleCrop>
  <HeadingPairs>
    <vt:vector size="4" baseType="variant">
      <vt:variant>
        <vt:lpstr>Тема</vt:lpstr>
      </vt:variant>
      <vt:variant>
        <vt:i4>14</vt:i4>
      </vt:variant>
      <vt:variant>
        <vt:lpstr>Заголовки слайдов</vt:lpstr>
      </vt:variant>
      <vt:variant>
        <vt:i4>22</vt:i4>
      </vt:variant>
    </vt:vector>
  </HeadingPairs>
  <TitlesOfParts>
    <vt:vector size="36" baseType="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Юрий Козырев</dc:creator>
  <dc:description/>
  <cp:lastModifiedBy>Константин</cp:lastModifiedBy>
  <cp:revision>57</cp:revision>
  <dcterms:created xsi:type="dcterms:W3CDTF">2020-06-21T13:18:43Z</dcterms:created>
  <dcterms:modified xsi:type="dcterms:W3CDTF">2023-05-12T19:10:24Z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95</vt:i4>
  </property>
</Properties>
</file>