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87" r:id="rId3"/>
    <p:sldMasterId id="2147483700" r:id="rId4"/>
    <p:sldMasterId id="2147483739" r:id="rId5"/>
    <p:sldMasterId id="2147483778" r:id="rId6"/>
  </p:sldMasterIdLst>
  <p:notesMasterIdLst>
    <p:notesMasterId r:id="rId34"/>
  </p:notesMasterIdLst>
  <p:sldIdLst>
    <p:sldId id="256" r:id="rId7"/>
    <p:sldId id="402" r:id="rId8"/>
    <p:sldId id="279" r:id="rId9"/>
    <p:sldId id="282" r:id="rId10"/>
    <p:sldId id="283" r:id="rId11"/>
    <p:sldId id="284" r:id="rId12"/>
    <p:sldId id="296" r:id="rId13"/>
    <p:sldId id="401" r:id="rId14"/>
    <p:sldId id="297" r:id="rId15"/>
    <p:sldId id="298" r:id="rId16"/>
    <p:sldId id="281" r:id="rId17"/>
    <p:sldId id="300" r:id="rId18"/>
    <p:sldId id="299" r:id="rId19"/>
    <p:sldId id="393" r:id="rId20"/>
    <p:sldId id="394" r:id="rId21"/>
    <p:sldId id="301" r:id="rId22"/>
    <p:sldId id="395" r:id="rId23"/>
    <p:sldId id="396" r:id="rId24"/>
    <p:sldId id="292" r:id="rId25"/>
    <p:sldId id="399" r:id="rId26"/>
    <p:sldId id="326" r:id="rId27"/>
    <p:sldId id="397" r:id="rId28"/>
    <p:sldId id="398" r:id="rId29"/>
    <p:sldId id="357" r:id="rId30"/>
    <p:sldId id="305" r:id="rId31"/>
    <p:sldId id="400" r:id="rId32"/>
    <p:sldId id="278" r:id="rId33"/>
  </p:sldIdLst>
  <p:sldSz cx="12192000" cy="6858000"/>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45" y="-50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D41CD192-F02B-445B-9092-984EEF9DB9F3}" type="datetimeFigureOut">
              <a:rPr lang="ru-RU" smtClean="0"/>
              <a:t>16.05.2023</a:t>
            </a:fld>
            <a:endParaRPr lang="ru-RU"/>
          </a:p>
        </p:txBody>
      </p:sp>
      <p:sp>
        <p:nvSpPr>
          <p:cNvPr id="4" name="Образ слайда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FE3DD3FE-AB82-4DAA-A8F2-894ECE2DE616}" type="slidenum">
              <a:rPr lang="ru-RU" smtClean="0"/>
              <a:t>‹#›</a:t>
            </a:fld>
            <a:endParaRPr lang="ru-RU"/>
          </a:p>
        </p:txBody>
      </p:sp>
    </p:spTree>
    <p:extLst>
      <p:ext uri="{BB962C8B-B14F-4D97-AF65-F5344CB8AC3E}">
        <p14:creationId xmlns:p14="http://schemas.microsoft.com/office/powerpoint/2010/main" val="4084372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E3DD3FE-AB82-4DAA-A8F2-894ECE2DE616}" type="slidenum">
              <a:rPr lang="ru-RU" smtClean="0"/>
              <a:t>1</a:t>
            </a:fld>
            <a:endParaRPr lang="ru-RU"/>
          </a:p>
        </p:txBody>
      </p:sp>
    </p:spTree>
    <p:extLst>
      <p:ext uri="{BB962C8B-B14F-4D97-AF65-F5344CB8AC3E}">
        <p14:creationId xmlns:p14="http://schemas.microsoft.com/office/powerpoint/2010/main" val="366098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1"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5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6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6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7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7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7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7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7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7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7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8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8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8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8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8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8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45774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45"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4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4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2"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5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5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5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6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6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6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16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6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7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7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17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7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17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17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17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17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17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57934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92"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94"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9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9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9"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0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0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20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0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20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0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0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1"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3"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214"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219"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21"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222"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223"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224"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225"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226"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70495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3"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3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3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3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3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0"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4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4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4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34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4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4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4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35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6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6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6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6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173527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a16="http://schemas.microsoft.com/office/drawing/2014/main" xmlns=""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a16="http://schemas.microsoft.com/office/drawing/2014/main" xmlns=""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val="368129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a16="http://schemas.microsoft.com/office/drawing/2014/main" xmlns=""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val="273867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7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8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8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8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8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48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8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8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8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8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9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9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49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0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50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0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50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50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2.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6" Type="http://schemas.openxmlformats.org/officeDocument/2006/relationships/image" Target="../media/image2.png"/><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image" Target="../media/image1.png"/><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image" Target="../media/image2.png"/><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image" Target="../media/image1.png"/><Relationship Id="rId2" Type="http://schemas.openxmlformats.org/officeDocument/2006/relationships/slideLayout" Target="../slideLayouts/slideLayout53.xml"/><Relationship Id="rId16" Type="http://schemas.openxmlformats.org/officeDocument/2006/relationships/theme" Target="../theme/theme5.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6.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2.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3" name="Рисунок 6"/>
          <p:cNvPicPr/>
          <p:nvPr/>
        </p:nvPicPr>
        <p:blipFill>
          <a:blip r:embed="rId15" cstate="print"/>
          <a:stretch/>
        </p:blipFill>
        <p:spPr>
          <a:xfrm>
            <a:off x="-1194120" y="367560"/>
            <a:ext cx="757080" cy="757080"/>
          </a:xfrm>
          <a:prstGeom prst="rect">
            <a:avLst/>
          </a:prstGeom>
          <a:ln>
            <a:noFill/>
          </a:ln>
        </p:spPr>
      </p:pic>
      <p:sp>
        <p:nvSpPr>
          <p:cNvPr id="4" name="PlaceHolder 1"/>
          <p:cNvSpPr>
            <a:spLocks noGrp="1"/>
          </p:cNvSpPr>
          <p:nvPr>
            <p:ph type="title"/>
          </p:nvPr>
        </p:nvSpPr>
        <p:spPr>
          <a:xfrm>
            <a:off x="838080" y="454680"/>
            <a:ext cx="10514880" cy="1145160"/>
          </a:xfrm>
          <a:prstGeom prst="rect">
            <a:avLst/>
          </a:prstGeom>
        </p:spPr>
        <p:txBody>
          <a:bodyPr lIns="0" tIns="0" rIns="0" bIns="0" anchor="ctr">
            <a:spAutoFit/>
          </a:bodyPr>
          <a:lstStyle/>
          <a:p>
            <a:r>
              <a:rPr lang="ru-RU" sz="1800" b="0" strike="noStrike" spc="-1">
                <a:latin typeface="Arial"/>
              </a:rPr>
              <a:t>Для правки текста заглавия щёлкните мышью</a:t>
            </a:r>
          </a:p>
        </p:txBody>
      </p:sp>
      <p:sp>
        <p:nvSpPr>
          <p:cNvPr id="2"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pic>
        <p:nvPicPr>
          <p:cNvPr id="39" name="Рисунок 6"/>
          <p:cNvPicPr/>
          <p:nvPr/>
        </p:nvPicPr>
        <p:blipFill>
          <a:blip r:embed="rId16" cstate="print"/>
          <a:stretch/>
        </p:blipFill>
        <p:spPr>
          <a:xfrm>
            <a:off x="-1194120" y="367560"/>
            <a:ext cx="757080" cy="757080"/>
          </a:xfrm>
          <a:prstGeom prst="rect">
            <a:avLst/>
          </a:prstGeom>
          <a:ln>
            <a:noFill/>
          </a:ln>
        </p:spPr>
      </p:pic>
      <p:sp>
        <p:nvSpPr>
          <p:cNvPr id="40"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1"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42" name="Group 3"/>
          <p:cNvGrpSpPr/>
          <p:nvPr/>
        </p:nvGrpSpPr>
        <p:grpSpPr>
          <a:xfrm>
            <a:off x="0" y="49680"/>
            <a:ext cx="2844000" cy="273960"/>
            <a:chOff x="0" y="49680"/>
            <a:chExt cx="2844000" cy="273960"/>
          </a:xfrm>
        </p:grpSpPr>
        <p:sp>
          <p:nvSpPr>
            <p:cNvPr id="43"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4"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45" name="Group 6"/>
          <p:cNvGrpSpPr/>
          <p:nvPr/>
        </p:nvGrpSpPr>
        <p:grpSpPr>
          <a:xfrm>
            <a:off x="9383400" y="6597000"/>
            <a:ext cx="2843280" cy="274320"/>
            <a:chOff x="9383400" y="6597000"/>
            <a:chExt cx="2843280" cy="274320"/>
          </a:xfrm>
        </p:grpSpPr>
        <p:sp>
          <p:nvSpPr>
            <p:cNvPr id="46"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7"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48"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9"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830" r:id="rId13"/>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pic>
        <p:nvPicPr>
          <p:cNvPr id="133" name="Рисунок 6"/>
          <p:cNvPicPr/>
          <p:nvPr/>
        </p:nvPicPr>
        <p:blipFill>
          <a:blip r:embed="rId16" cstate="print"/>
          <a:stretch/>
        </p:blipFill>
        <p:spPr>
          <a:xfrm>
            <a:off x="-1194120" y="367560"/>
            <a:ext cx="757080" cy="757080"/>
          </a:xfrm>
          <a:prstGeom prst="rect">
            <a:avLst/>
          </a:prstGeom>
          <a:ln>
            <a:noFill/>
          </a:ln>
        </p:spPr>
      </p:pic>
      <p:sp>
        <p:nvSpPr>
          <p:cNvPr id="134"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35"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136" name="Group 3"/>
          <p:cNvGrpSpPr/>
          <p:nvPr/>
        </p:nvGrpSpPr>
        <p:grpSpPr>
          <a:xfrm>
            <a:off x="0" y="49680"/>
            <a:ext cx="2844000" cy="273960"/>
            <a:chOff x="0" y="49680"/>
            <a:chExt cx="2844000" cy="273960"/>
          </a:xfrm>
        </p:grpSpPr>
        <p:sp>
          <p:nvSpPr>
            <p:cNvPr id="137"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38"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139" name="Group 6"/>
          <p:cNvGrpSpPr/>
          <p:nvPr/>
        </p:nvGrpSpPr>
        <p:grpSpPr>
          <a:xfrm>
            <a:off x="9383400" y="6597000"/>
            <a:ext cx="2843280" cy="274320"/>
            <a:chOff x="9383400" y="6597000"/>
            <a:chExt cx="2843280" cy="274320"/>
          </a:xfrm>
        </p:grpSpPr>
        <p:sp>
          <p:nvSpPr>
            <p:cNvPr id="140"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41"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142"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43"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831" r:id="rId13"/>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pic>
        <p:nvPicPr>
          <p:cNvPr id="180" name="Рисунок 6"/>
          <p:cNvPicPr/>
          <p:nvPr/>
        </p:nvPicPr>
        <p:blipFill>
          <a:blip r:embed="rId16" cstate="print"/>
          <a:stretch/>
        </p:blipFill>
        <p:spPr>
          <a:xfrm>
            <a:off x="-1194120" y="367560"/>
            <a:ext cx="757080" cy="757080"/>
          </a:xfrm>
          <a:prstGeom prst="rect">
            <a:avLst/>
          </a:prstGeom>
          <a:ln>
            <a:noFill/>
          </a:ln>
        </p:spPr>
      </p:pic>
      <p:sp>
        <p:nvSpPr>
          <p:cNvPr id="181"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82"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183" name="Group 3"/>
          <p:cNvGrpSpPr/>
          <p:nvPr/>
        </p:nvGrpSpPr>
        <p:grpSpPr>
          <a:xfrm>
            <a:off x="0" y="49680"/>
            <a:ext cx="2844000" cy="273960"/>
            <a:chOff x="0" y="49680"/>
            <a:chExt cx="2844000" cy="273960"/>
          </a:xfrm>
        </p:grpSpPr>
        <p:sp>
          <p:nvSpPr>
            <p:cNvPr id="184"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85"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186" name="Group 6"/>
          <p:cNvGrpSpPr/>
          <p:nvPr/>
        </p:nvGrpSpPr>
        <p:grpSpPr>
          <a:xfrm>
            <a:off x="9383400" y="6597000"/>
            <a:ext cx="2843280" cy="274320"/>
            <a:chOff x="9383400" y="6597000"/>
            <a:chExt cx="2843280" cy="274320"/>
          </a:xfrm>
        </p:grpSpPr>
        <p:sp>
          <p:nvSpPr>
            <p:cNvPr id="187"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88"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189"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90"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832" r:id="rId13"/>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pic>
        <p:nvPicPr>
          <p:cNvPr id="321" name="Рисунок 6"/>
          <p:cNvPicPr/>
          <p:nvPr/>
        </p:nvPicPr>
        <p:blipFill>
          <a:blip r:embed="rId18" cstate="print"/>
          <a:stretch/>
        </p:blipFill>
        <p:spPr>
          <a:xfrm>
            <a:off x="-1194120" y="367560"/>
            <a:ext cx="757080" cy="757080"/>
          </a:xfrm>
          <a:prstGeom prst="rect">
            <a:avLst/>
          </a:prstGeom>
          <a:ln>
            <a:noFill/>
          </a:ln>
        </p:spPr>
      </p:pic>
      <p:sp>
        <p:nvSpPr>
          <p:cNvPr id="322"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323"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324" name="Group 3"/>
          <p:cNvGrpSpPr/>
          <p:nvPr/>
        </p:nvGrpSpPr>
        <p:grpSpPr>
          <a:xfrm>
            <a:off x="0" y="49680"/>
            <a:ext cx="2844000" cy="273960"/>
            <a:chOff x="0" y="49680"/>
            <a:chExt cx="2844000" cy="273960"/>
          </a:xfrm>
        </p:grpSpPr>
        <p:sp>
          <p:nvSpPr>
            <p:cNvPr id="325"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26"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327" name="Group 6"/>
          <p:cNvGrpSpPr/>
          <p:nvPr/>
        </p:nvGrpSpPr>
        <p:grpSpPr>
          <a:xfrm>
            <a:off x="9383400" y="6597000"/>
            <a:ext cx="2843280" cy="274320"/>
            <a:chOff x="9383400" y="6597000"/>
            <a:chExt cx="2843280" cy="274320"/>
          </a:xfrm>
        </p:grpSpPr>
        <p:sp>
          <p:nvSpPr>
            <p:cNvPr id="328"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29"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330"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331"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833" r:id="rId13"/>
    <p:sldLayoutId id="2147483834" r:id="rId14"/>
    <p:sldLayoutId id="2147483835" r:id="rId15"/>
  </p:sldLayoutIdLst>
  <p:txStyles>
    <p:titleStyle/>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462" name="Рисунок 6"/>
          <p:cNvPicPr/>
          <p:nvPr/>
        </p:nvPicPr>
        <p:blipFill>
          <a:blip r:embed="rId15" cstate="print"/>
          <a:stretch/>
        </p:blipFill>
        <p:spPr>
          <a:xfrm>
            <a:off x="-1194120" y="367560"/>
            <a:ext cx="757080" cy="757080"/>
          </a:xfrm>
          <a:prstGeom prst="rect">
            <a:avLst/>
          </a:prstGeom>
          <a:ln>
            <a:noFill/>
          </a:ln>
        </p:spPr>
      </p:pic>
      <p:sp>
        <p:nvSpPr>
          <p:cNvPr id="463"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4" name="CustomShape 2"/>
          <p:cNvSpPr/>
          <p:nvPr/>
        </p:nvSpPr>
        <p:spPr>
          <a:xfrm>
            <a:off x="0" y="675900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nvGrpSpPr>
          <p:cNvPr id="465" name="Group 3"/>
          <p:cNvGrpSpPr/>
          <p:nvPr/>
        </p:nvGrpSpPr>
        <p:grpSpPr>
          <a:xfrm>
            <a:off x="9347400" y="38160"/>
            <a:ext cx="2843640" cy="285480"/>
            <a:chOff x="9347400" y="38160"/>
            <a:chExt cx="2843640" cy="285480"/>
          </a:xfrm>
        </p:grpSpPr>
        <p:sp>
          <p:nvSpPr>
            <p:cNvPr id="466" name="CustomShape 4"/>
            <p:cNvSpPr/>
            <p:nvPr/>
          </p:nvSpPr>
          <p:spPr>
            <a:xfrm>
              <a:off x="9650880" y="49680"/>
              <a:ext cx="2540160" cy="273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7" name="CustomShape 5"/>
            <p:cNvSpPr/>
            <p:nvPr/>
          </p:nvSpPr>
          <p:spPr>
            <a:xfrm>
              <a:off x="9347400" y="38160"/>
              <a:ext cx="606600" cy="273960"/>
            </a:xfrm>
            <a:prstGeom prst="flowChartMerg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grpSp>
        <p:nvGrpSpPr>
          <p:cNvPr id="468" name="Group 6"/>
          <p:cNvGrpSpPr/>
          <p:nvPr/>
        </p:nvGrpSpPr>
        <p:grpSpPr>
          <a:xfrm>
            <a:off x="-35280" y="6583680"/>
            <a:ext cx="2844720" cy="274320"/>
            <a:chOff x="-35280" y="6583680"/>
            <a:chExt cx="2844720" cy="274320"/>
          </a:xfrm>
        </p:grpSpPr>
        <p:sp>
          <p:nvSpPr>
            <p:cNvPr id="469" name="CustomShape 7"/>
            <p:cNvSpPr/>
            <p:nvPr/>
          </p:nvSpPr>
          <p:spPr>
            <a:xfrm>
              <a:off x="-35280" y="6583680"/>
              <a:ext cx="2540160" cy="273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70" name="CustomShape 8"/>
            <p:cNvSpPr/>
            <p:nvPr/>
          </p:nvSpPr>
          <p:spPr>
            <a:xfrm rot="10800000">
              <a:off x="2202480" y="6584040"/>
              <a:ext cx="606960" cy="273960"/>
            </a:xfrm>
            <a:prstGeom prst="flowChartMerg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471"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72"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3" Type="http://schemas.openxmlformats.org/officeDocument/2006/relationships/hyperlink" Target="https://service.nalog.ru/io-info.do" TargetMode="External"/><Relationship Id="rId2" Type="http://schemas.openxmlformats.org/officeDocument/2006/relationships/hyperlink" Target="garantf1://402583227.4000/" TargetMode="External"/><Relationship Id="rId1" Type="http://schemas.openxmlformats.org/officeDocument/2006/relationships/slideLayout" Target="../slideLayouts/slideLayout52.xml"/><Relationship Id="rId4" Type="http://schemas.openxmlformats.org/officeDocument/2006/relationships/hyperlink" Target="garantf1://402601527.100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8.xml.rels><?xml version="1.0" encoding="UTF-8" standalone="yes"?>
<Relationships xmlns="http://schemas.openxmlformats.org/package/2006/relationships"><Relationship Id="rId2" Type="http://schemas.openxmlformats.org/officeDocument/2006/relationships/hyperlink" Target="garantF1://10008000.170001" TargetMode="External"/><Relationship Id="rId1" Type="http://schemas.openxmlformats.org/officeDocument/2006/relationships/slideLayout" Target="../slideLayouts/slideLayout6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1.xml.rels><?xml version="1.0" encoding="UTF-8" standalone="yes"?>
<Relationships xmlns="http://schemas.openxmlformats.org/package/2006/relationships"><Relationship Id="rId2" Type="http://schemas.openxmlformats.org/officeDocument/2006/relationships/hyperlink" Target="https://internet.garant.ru/#/document/74031872/entry/0" TargetMode="External"/><Relationship Id="rId1" Type="http://schemas.openxmlformats.org/officeDocument/2006/relationships/slideLayout" Target="../slideLayouts/slideLayout6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53" name="CustomShape 4"/>
          <p:cNvSpPr/>
          <p:nvPr/>
        </p:nvSpPr>
        <p:spPr>
          <a:xfrm>
            <a:off x="1775520" y="1556792"/>
            <a:ext cx="9143280" cy="403244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ru-RU" sz="4000" b="1" strike="noStrike" spc="-1" dirty="0">
              <a:latin typeface="Calibri" pitchFamily="34" charset="0"/>
              <a:ea typeface="DejaVu Sans"/>
            </a:endParaRPr>
          </a:p>
          <a:p>
            <a:pPr algn="ctr"/>
            <a:r>
              <a:rPr lang="ru-RU" sz="4500" b="1" spc="-1" dirty="0">
                <a:latin typeface="Calibri" pitchFamily="34" charset="0"/>
              </a:rPr>
              <a:t>Практический курс</a:t>
            </a:r>
          </a:p>
          <a:p>
            <a:pPr algn="ctr"/>
            <a:r>
              <a:rPr lang="ru-RU" sz="4500" b="1" spc="-1" dirty="0">
                <a:latin typeface="Calibri" pitchFamily="34" charset="0"/>
              </a:rPr>
              <a:t>«Сделки на стыке гражданского </a:t>
            </a:r>
          </a:p>
          <a:p>
            <a:pPr algn="ctr"/>
            <a:r>
              <a:rPr lang="ru-RU" sz="4500" b="1" spc="-1" dirty="0">
                <a:latin typeface="Calibri" pitchFamily="34" charset="0"/>
              </a:rPr>
              <a:t>и налогового права»</a:t>
            </a:r>
          </a:p>
          <a:p>
            <a:r>
              <a:rPr lang="ru-RU" i="1" dirty="0"/>
              <a:t> </a:t>
            </a:r>
          </a:p>
          <a:p>
            <a:pPr algn="ctr"/>
            <a:r>
              <a:rPr lang="ru-RU" sz="3000" b="1" i="1" spc="-1" dirty="0">
                <a:latin typeface="Calibri" pitchFamily="34" charset="0"/>
              </a:rPr>
              <a:t>Как составить договор и защитить компанию от обвинений в налоговых правонарушениях</a:t>
            </a:r>
            <a:endParaRPr lang="ru-RU" i="1" dirty="0"/>
          </a:p>
          <a:p>
            <a:pPr algn="ctr">
              <a:lnSpc>
                <a:spcPct val="90000"/>
              </a:lnSpc>
            </a:pPr>
            <a:endParaRPr lang="ru-RU" sz="4000" b="0" strike="noStrike" spc="-1"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30081" y="332656"/>
            <a:ext cx="4392488" cy="461665"/>
          </a:xfrm>
          <a:prstGeom prst="rect">
            <a:avLst/>
          </a:prstGeom>
          <a:noFill/>
        </p:spPr>
        <p:txBody>
          <a:bodyPr wrap="square" rtlCol="0">
            <a:spAutoFit/>
          </a:bodyPr>
          <a:lstStyle/>
          <a:p>
            <a:pPr algn="ctr"/>
            <a:r>
              <a:rPr lang="ru-RU" sz="2400" b="1" dirty="0"/>
              <a:t>Создание ЮЛ</a:t>
            </a:r>
            <a:endParaRPr lang="ru-RU" sz="1600" dirty="0"/>
          </a:p>
        </p:txBody>
      </p:sp>
      <p:sp>
        <p:nvSpPr>
          <p:cNvPr id="9" name="TextBox 8"/>
          <p:cNvSpPr txBox="1"/>
          <p:nvPr/>
        </p:nvSpPr>
        <p:spPr>
          <a:xfrm>
            <a:off x="625725" y="980728"/>
            <a:ext cx="10801200" cy="4893647"/>
          </a:xfrm>
          <a:prstGeom prst="rect">
            <a:avLst/>
          </a:prstGeom>
          <a:noFill/>
        </p:spPr>
        <p:txBody>
          <a:bodyPr wrap="square" rtlCol="0">
            <a:spAutoFit/>
          </a:bodyPr>
          <a:lstStyle/>
          <a:p>
            <a:pPr algn="just"/>
            <a:r>
              <a:rPr lang="ru-RU" sz="1600" dirty="0"/>
              <a:t>2. </a:t>
            </a:r>
            <a:r>
              <a:rPr lang="ru-RU" sz="1600" b="1" u="sng" dirty="0"/>
              <a:t>Учредительный документ</a:t>
            </a:r>
          </a:p>
          <a:p>
            <a:pPr marL="285750" indent="-285750" algn="just"/>
            <a:r>
              <a:rPr lang="ru-RU" sz="1600" dirty="0"/>
              <a:t>      </a:t>
            </a:r>
            <a:r>
              <a:rPr lang="ru-RU" sz="1600" u="sng" dirty="0"/>
              <a:t>Устав</a:t>
            </a:r>
            <a:r>
              <a:rPr lang="ru-RU" sz="1600" dirty="0"/>
              <a:t> (в хозяйственных товариществах - учредительный договор). Может быть типовым с 01.01.2016 г.    </a:t>
            </a:r>
          </a:p>
          <a:p>
            <a:pPr marL="285750" indent="-285750" algn="just"/>
            <a:r>
              <a:rPr lang="ru-RU" sz="1600" dirty="0"/>
              <a:t>      (после утверждения форм типовых уставов). 36 типовых уставов ООО можно применять с 24.06.2019 г.</a:t>
            </a:r>
          </a:p>
          <a:p>
            <a:pPr marL="285750" indent="-285750" algn="just"/>
            <a:r>
              <a:rPr lang="ru-RU" sz="1600" dirty="0"/>
              <a:t>     // Приказ Минэкономразвития РФ от 01.08.2018 г. N 411 "Об утверждении типовых уставов, на основании  </a:t>
            </a:r>
          </a:p>
          <a:p>
            <a:pPr marL="285750" indent="-285750" algn="just"/>
            <a:r>
              <a:rPr lang="ru-RU" sz="1600" dirty="0"/>
              <a:t>      которых могут действовать ООО"</a:t>
            </a:r>
          </a:p>
          <a:p>
            <a:pPr marL="285750" indent="-285750" algn="just"/>
            <a:r>
              <a:rPr lang="ru-RU" sz="1600" dirty="0"/>
              <a:t>      Должен содержать следующие сведения о ЮЛ (ст. 54 ГК РФ):</a:t>
            </a:r>
          </a:p>
          <a:p>
            <a:pPr marL="285750" indent="-285750" algn="just">
              <a:buFont typeface="Arial" pitchFamily="34" charset="0"/>
              <a:buChar char="•"/>
            </a:pPr>
            <a:r>
              <a:rPr lang="ru-RU" sz="1600" u="sng" dirty="0"/>
              <a:t>Наименование.</a:t>
            </a:r>
            <a:r>
              <a:rPr lang="ru-RU" sz="1600" dirty="0"/>
              <a:t> Коммерческая организация должна иметь фирменное наименование. Наименование  </a:t>
            </a:r>
          </a:p>
          <a:p>
            <a:pPr marL="285750" indent="-285750" algn="just"/>
            <a:r>
              <a:rPr lang="ru-RU" sz="1600" dirty="0"/>
              <a:t>      некоммерческой организации (а в предусмотренных законом случаях – и коммерческой) должно   </a:t>
            </a:r>
          </a:p>
          <a:p>
            <a:pPr marL="285750" indent="-285750" algn="just"/>
            <a:r>
              <a:rPr lang="ru-RU" sz="1600" dirty="0"/>
              <a:t>      содержать указание на характер ее деятельности. </a:t>
            </a:r>
          </a:p>
          <a:p>
            <a:pPr marL="285750" indent="-285750" algn="just">
              <a:buFont typeface="Arial" pitchFamily="34" charset="0"/>
              <a:buChar char="•"/>
            </a:pPr>
            <a:r>
              <a:rPr lang="ru-RU" sz="1600" u="sng" dirty="0"/>
              <a:t>Организационно-правовая форма.</a:t>
            </a:r>
          </a:p>
          <a:p>
            <a:pPr marL="285750" indent="-285750" algn="just">
              <a:buFont typeface="Arial" pitchFamily="34" charset="0"/>
              <a:buChar char="•"/>
            </a:pPr>
            <a:r>
              <a:rPr lang="ru-RU" sz="1600" u="sng" dirty="0"/>
              <a:t>Место нахождения </a:t>
            </a:r>
            <a:r>
              <a:rPr lang="ru-RU" sz="1600" dirty="0"/>
              <a:t>(место нахождения его постоянно действующего исполнительного органа, а в случае его отсутствия – иного органа или лица, имеющих право действовать от имени юридического лица без доверенности). Указывается в учредительном документе и в ЕГРЮЛ. В учредительном документе достаточно указать наименование населенного пункта (муниципального образования). </a:t>
            </a:r>
            <a:r>
              <a:rPr lang="ru-RU" sz="1600" i="1" dirty="0"/>
              <a:t>Например: Российская Федерация, г. Москва</a:t>
            </a:r>
          </a:p>
          <a:p>
            <a:pPr marL="285750" indent="-285750" algn="just">
              <a:buFont typeface="Arial" pitchFamily="34" charset="0"/>
              <a:buChar char="•"/>
            </a:pPr>
            <a:r>
              <a:rPr lang="ru-RU" sz="1600" u="sng" dirty="0"/>
              <a:t>Полный адрес должен быть указан в ЕГРЮЛ, в пределах места нахождения.</a:t>
            </a:r>
            <a:endParaRPr lang="ru-RU" sz="1600" dirty="0"/>
          </a:p>
          <a:p>
            <a:pPr marL="285750" indent="-285750" algn="just">
              <a:buFont typeface="Arial" pitchFamily="34" charset="0"/>
              <a:buChar char="•"/>
            </a:pPr>
            <a:r>
              <a:rPr lang="ru-RU" sz="1600" u="sng" dirty="0"/>
              <a:t>Порядок управления </a:t>
            </a:r>
            <a:r>
              <a:rPr lang="ru-RU" sz="1600" dirty="0"/>
              <a:t>деятельностью юридического лица.</a:t>
            </a:r>
          </a:p>
          <a:p>
            <a:pPr marL="285750" indent="-285750" algn="just">
              <a:buFont typeface="Arial" pitchFamily="34" charset="0"/>
              <a:buChar char="•"/>
            </a:pPr>
            <a:r>
              <a:rPr lang="ru-RU" sz="1600" u="sng" dirty="0"/>
              <a:t>Другие сведения</a:t>
            </a:r>
            <a:r>
              <a:rPr lang="ru-RU" sz="1600" dirty="0"/>
              <a:t>, предусмотренные законом для юридических лиц соответствующего вида и организационно-правовой формы. </a:t>
            </a:r>
          </a:p>
        </p:txBody>
      </p:sp>
    </p:spTree>
    <p:extLst>
      <p:ext uri="{BB962C8B-B14F-4D97-AF65-F5344CB8AC3E}">
        <p14:creationId xmlns:p14="http://schemas.microsoft.com/office/powerpoint/2010/main" val="107584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66316" y="1628800"/>
            <a:ext cx="11161240" cy="4031873"/>
          </a:xfrm>
          <a:prstGeom prst="rect">
            <a:avLst/>
          </a:prstGeom>
          <a:noFill/>
        </p:spPr>
        <p:txBody>
          <a:bodyPr wrap="square" rtlCol="0">
            <a:spAutoFit/>
          </a:bodyPr>
          <a:lstStyle/>
          <a:p>
            <a:pPr indent="534988" algn="just"/>
            <a:r>
              <a:rPr lang="ru-RU" sz="1600" dirty="0"/>
              <a:t>В регистрирующем органе по месту нахождения постоянно действующего исполнительного органа (либо иного органа, имеющего право действовать без доверенности от имени ЮЛ).</a:t>
            </a:r>
          </a:p>
          <a:p>
            <a:pPr algn="just"/>
            <a:r>
              <a:rPr lang="ru-RU" sz="1600" dirty="0"/>
              <a:t>Предоставляемые документы:</a:t>
            </a:r>
          </a:p>
          <a:p>
            <a:pPr algn="just"/>
            <a:r>
              <a:rPr lang="ru-RU" sz="1600" dirty="0"/>
              <a:t>1) Заявление с нотариально заверенной подписью;</a:t>
            </a:r>
          </a:p>
          <a:p>
            <a:pPr algn="just"/>
            <a:r>
              <a:rPr lang="ru-RU" sz="1600" dirty="0"/>
              <a:t>2) Решение о создании/Протокол общего собрания учредителей;</a:t>
            </a:r>
          </a:p>
          <a:p>
            <a:pPr algn="just"/>
            <a:r>
              <a:rPr lang="ru-RU" sz="1600" dirty="0"/>
              <a:t>3) Учредительный документ;</a:t>
            </a:r>
          </a:p>
          <a:p>
            <a:pPr algn="just"/>
            <a:r>
              <a:rPr lang="ru-RU" sz="1600" dirty="0"/>
              <a:t>4) Документ об уплате госпошлины;</a:t>
            </a:r>
          </a:p>
          <a:p>
            <a:pPr algn="just"/>
            <a:r>
              <a:rPr lang="ru-RU" sz="1600" i="1" dirty="0"/>
              <a:t>5) Выписка из реестра иностранных ЮЛ страны происхождения – для участников, которые являются иностранными ЮЛ.</a:t>
            </a:r>
          </a:p>
          <a:p>
            <a:pPr algn="just">
              <a:buFontTx/>
              <a:buChar char="-"/>
            </a:pPr>
            <a:endParaRPr lang="ru-RU" sz="1600" i="1" dirty="0"/>
          </a:p>
          <a:p>
            <a:pPr algn="just"/>
            <a:r>
              <a:rPr lang="ru-RU" sz="1600" i="1" dirty="0"/>
              <a:t>Дополнительно требуются:</a:t>
            </a:r>
          </a:p>
          <a:p>
            <a:pPr algn="just">
              <a:buFont typeface="Arial" pitchFamily="34" charset="0"/>
              <a:buChar char="•"/>
            </a:pPr>
            <a:r>
              <a:rPr lang="ru-RU" sz="1600" dirty="0"/>
              <a:t> Гарантийное письмо о предоставлении помещения в аренду по месту нахождения;</a:t>
            </a:r>
          </a:p>
          <a:p>
            <a:pPr algn="just">
              <a:buFont typeface="Arial" pitchFamily="34" charset="0"/>
              <a:buChar char="•"/>
            </a:pPr>
            <a:r>
              <a:rPr lang="ru-RU" sz="1600" dirty="0"/>
              <a:t> Заявление о выборе системы налогообложения (напр., УСН);</a:t>
            </a:r>
          </a:p>
          <a:p>
            <a:pPr algn="just">
              <a:buFont typeface="Arial" pitchFamily="34" charset="0"/>
              <a:buChar char="•"/>
            </a:pPr>
            <a:r>
              <a:rPr lang="ru-RU" sz="1600" dirty="0"/>
              <a:t> Определить ОКВЭД, соответствующий уставным целям организации.</a:t>
            </a:r>
          </a:p>
          <a:p>
            <a:pPr algn="just"/>
            <a:endParaRPr lang="ru-RU" sz="1600" i="1" dirty="0"/>
          </a:p>
          <a:p>
            <a:pPr algn="just"/>
            <a:r>
              <a:rPr lang="ru-RU" sz="1600" dirty="0"/>
              <a:t>Срок регистрации ЮЛ при создании – до 3 рабочих дней со дня предоставления документов.</a:t>
            </a:r>
          </a:p>
        </p:txBody>
      </p:sp>
      <p:sp>
        <p:nvSpPr>
          <p:cNvPr id="4" name="Прямоугольник 3"/>
          <p:cNvSpPr/>
          <p:nvPr/>
        </p:nvSpPr>
        <p:spPr>
          <a:xfrm>
            <a:off x="2207568" y="774001"/>
            <a:ext cx="8280920" cy="461665"/>
          </a:xfrm>
          <a:prstGeom prst="rect">
            <a:avLst/>
          </a:prstGeom>
        </p:spPr>
        <p:txBody>
          <a:bodyPr wrap="square">
            <a:spAutoFit/>
          </a:bodyPr>
          <a:lstStyle/>
          <a:p>
            <a:pPr algn="ctr"/>
            <a:r>
              <a:rPr lang="ru-RU" sz="2400" b="1" dirty="0"/>
              <a:t>Государственная регистрация юридического лица</a:t>
            </a:r>
          </a:p>
        </p:txBody>
      </p:sp>
    </p:spTree>
    <p:extLst>
      <p:ext uri="{BB962C8B-B14F-4D97-AF65-F5344CB8AC3E}">
        <p14:creationId xmlns:p14="http://schemas.microsoft.com/office/powerpoint/2010/main" val="177427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2100985" y="543167"/>
            <a:ext cx="7929415" cy="461665"/>
          </a:xfrm>
          <a:prstGeom prst="rect">
            <a:avLst/>
          </a:prstGeom>
        </p:spPr>
        <p:txBody>
          <a:bodyPr wrap="none">
            <a:spAutoFit/>
          </a:bodyPr>
          <a:lstStyle/>
          <a:p>
            <a:pPr algn="ctr"/>
            <a:r>
              <a:rPr lang="ru-RU" sz="2400" b="1" dirty="0"/>
              <a:t>Государственная регистрация юридического лица</a:t>
            </a:r>
          </a:p>
        </p:txBody>
      </p:sp>
      <p:sp>
        <p:nvSpPr>
          <p:cNvPr id="5" name="TextBox 4">
            <a:extLst>
              <a:ext uri="{FF2B5EF4-FFF2-40B4-BE49-F238E27FC236}">
                <a16:creationId xmlns:a16="http://schemas.microsoft.com/office/drawing/2014/main" xmlns="" id="{DBD3DB32-0C6B-90E7-2975-3CC59B9FF207}"/>
              </a:ext>
            </a:extLst>
          </p:cNvPr>
          <p:cNvSpPr txBox="1"/>
          <p:nvPr/>
        </p:nvSpPr>
        <p:spPr>
          <a:xfrm>
            <a:off x="347344" y="1268760"/>
            <a:ext cx="11521280" cy="4339650"/>
          </a:xfrm>
          <a:prstGeom prst="rect">
            <a:avLst/>
          </a:prstGeom>
          <a:noFill/>
        </p:spPr>
        <p:txBody>
          <a:bodyPr wrap="square" rtlCol="0">
            <a:spAutoFit/>
          </a:bodyPr>
          <a:lstStyle/>
          <a:p>
            <a:pPr algn="l"/>
            <a:r>
              <a:rPr lang="ru-RU" b="0" i="0" dirty="0">
                <a:effectLst/>
                <a:latin typeface="arial" panose="020B0604020202020204" pitchFamily="34" charset="0"/>
              </a:rPr>
              <a:t> </a:t>
            </a:r>
            <a:endParaRPr lang="ru-RU" b="0" i="0" dirty="0">
              <a:effectLst/>
              <a:latin typeface="Tahoma" panose="020B0604030504040204" pitchFamily="34" charset="0"/>
            </a:endParaRPr>
          </a:p>
          <a:p>
            <a:pPr indent="358775" algn="just"/>
            <a:r>
              <a:rPr lang="ru-RU" dirty="0"/>
              <a:t>При написании адреса используются сокращенные наименования видов населенных пунктов и типов следующих за населенным пунктом </a:t>
            </a:r>
            <a:r>
              <a:rPr lang="ru-RU" dirty="0" err="1"/>
              <a:t>адресообразующих</a:t>
            </a:r>
            <a:r>
              <a:rPr lang="ru-RU" dirty="0"/>
              <a:t> элементов в соответствии с Перечнем элементов планировочной структуры, элементов улично-дорожной сети, элементов объектов адресации, типов зданий (сооружений), помещений, используемых в качестве реквизитов адреса, и Правил сокращенного наименования </a:t>
            </a:r>
            <a:r>
              <a:rPr lang="ru-RU" dirty="0" err="1"/>
              <a:t>адресообразующих</a:t>
            </a:r>
            <a:r>
              <a:rPr lang="ru-RU" dirty="0"/>
              <a:t> элементов, утвержденными приказом Министерства финансов Российской Федерации от 5 ноября 2015 г. N 171н (Использование в качестве реквизита адреса таких элементов адреса как "этаж", "антресоль", "мансарда", "рабочее место" и т.п. Перечнем типов элементов адреса не предусмотрено).</a:t>
            </a:r>
          </a:p>
          <a:p>
            <a:pPr indent="358775" algn="l"/>
            <a:r>
              <a:rPr lang="ru-RU" dirty="0"/>
              <a:t>Приказ Федеральной налоговой службы от 31 августа 2020 г. N ЕД-7-14/617@ "Об утверждении форм и требований к оформлению документов, представляемых в регистрирующий орган при государственной  регистрации юридических лиц, индивидуальных предпринимателей и крестьянских (фермерских) хозяйств"   (форма Р11001 при создании юридического лица, форма Р13014 при гос. регистрации изменений в учредительные документы и в ЕГРЮЛ).</a:t>
            </a:r>
            <a:endParaRPr lang="ru-RU" sz="2400" dirty="0"/>
          </a:p>
          <a:p>
            <a:pPr algn="just"/>
            <a:endParaRPr lang="ru-RU" sz="2400" dirty="0"/>
          </a:p>
        </p:txBody>
      </p:sp>
    </p:spTree>
    <p:extLst>
      <p:ext uri="{BB962C8B-B14F-4D97-AF65-F5344CB8AC3E}">
        <p14:creationId xmlns:p14="http://schemas.microsoft.com/office/powerpoint/2010/main" val="217121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37075" y="234000"/>
            <a:ext cx="8001056" cy="461665"/>
          </a:xfrm>
          <a:prstGeom prst="rect">
            <a:avLst/>
          </a:prstGeom>
          <a:noFill/>
        </p:spPr>
        <p:txBody>
          <a:bodyPr wrap="square" rtlCol="0">
            <a:spAutoFit/>
          </a:bodyPr>
          <a:lstStyle/>
          <a:p>
            <a:pPr algn="ctr"/>
            <a:r>
              <a:rPr lang="ru-RU" sz="2400" b="1" dirty="0"/>
              <a:t>Представительства и филиалы</a:t>
            </a:r>
          </a:p>
        </p:txBody>
      </p:sp>
      <p:sp>
        <p:nvSpPr>
          <p:cNvPr id="3" name="TextBox 2"/>
          <p:cNvSpPr txBox="1"/>
          <p:nvPr/>
        </p:nvSpPr>
        <p:spPr>
          <a:xfrm>
            <a:off x="490344" y="971513"/>
            <a:ext cx="5335656" cy="1323439"/>
          </a:xfrm>
          <a:prstGeom prst="rect">
            <a:avLst/>
          </a:prstGeom>
          <a:noFill/>
        </p:spPr>
        <p:txBody>
          <a:bodyPr wrap="square" rtlCol="0">
            <a:spAutoFit/>
          </a:bodyPr>
          <a:lstStyle/>
          <a:p>
            <a:pPr algn="just"/>
            <a:r>
              <a:rPr lang="ru-RU" sz="1600" u="sng" dirty="0"/>
              <a:t>Представительство</a:t>
            </a:r>
            <a:r>
              <a:rPr lang="ru-RU" sz="1600" dirty="0"/>
              <a:t> - обособленное подразделение ЮЛ, расположенное вне места его нахождения, которое представляет интересы ЮЛ и осуществляет их защиту. Функции головной компании не осуществляет.</a:t>
            </a:r>
          </a:p>
        </p:txBody>
      </p:sp>
      <p:sp>
        <p:nvSpPr>
          <p:cNvPr id="4" name="TextBox 3"/>
          <p:cNvSpPr txBox="1"/>
          <p:nvPr/>
        </p:nvSpPr>
        <p:spPr>
          <a:xfrm>
            <a:off x="6366000" y="928669"/>
            <a:ext cx="4808704" cy="1569660"/>
          </a:xfrm>
          <a:prstGeom prst="rect">
            <a:avLst/>
          </a:prstGeom>
          <a:noFill/>
        </p:spPr>
        <p:txBody>
          <a:bodyPr wrap="square" rtlCol="0">
            <a:spAutoFit/>
          </a:bodyPr>
          <a:lstStyle/>
          <a:p>
            <a:r>
              <a:rPr lang="ru-RU" sz="1600" u="sng" dirty="0"/>
              <a:t>Филиал</a:t>
            </a:r>
            <a:r>
              <a:rPr lang="ru-RU" sz="1600" dirty="0"/>
              <a:t> - обособленное подразделение юридического лица, расположенное вне места его нахождения и осуществляющее </a:t>
            </a:r>
            <a:r>
              <a:rPr lang="ru-RU" sz="1600" u="sng" dirty="0"/>
              <a:t>все его функции или их часть</a:t>
            </a:r>
            <a:r>
              <a:rPr lang="ru-RU" sz="1600" dirty="0"/>
              <a:t>, в том числе функции представительства. </a:t>
            </a:r>
          </a:p>
          <a:p>
            <a:endParaRPr lang="ru-RU" sz="1600" dirty="0"/>
          </a:p>
        </p:txBody>
      </p:sp>
      <p:sp>
        <p:nvSpPr>
          <p:cNvPr id="5" name="TextBox 4"/>
          <p:cNvSpPr txBox="1"/>
          <p:nvPr/>
        </p:nvSpPr>
        <p:spPr>
          <a:xfrm>
            <a:off x="412936" y="2420888"/>
            <a:ext cx="11038064" cy="4278094"/>
          </a:xfrm>
          <a:prstGeom prst="rect">
            <a:avLst/>
          </a:prstGeom>
          <a:noFill/>
        </p:spPr>
        <p:txBody>
          <a:bodyPr wrap="square" rtlCol="0">
            <a:spAutoFit/>
          </a:bodyPr>
          <a:lstStyle/>
          <a:p>
            <a:pPr algn="just"/>
            <a:r>
              <a:rPr lang="ru-RU" sz="1600" dirty="0"/>
              <a:t>Сведения о них указываются в </a:t>
            </a:r>
            <a:r>
              <a:rPr lang="ru-RU" sz="1600" b="1" dirty="0"/>
              <a:t>ЕГРЮЛ, с 01.09.2014 г. указание сведений в Уставе необязательно</a:t>
            </a:r>
          </a:p>
          <a:p>
            <a:pPr algn="just"/>
            <a:r>
              <a:rPr lang="ru-RU" sz="1600" dirty="0"/>
              <a:t>Не являются самостоятельными ЮЛ</a:t>
            </a:r>
          </a:p>
          <a:p>
            <a:pPr algn="just"/>
            <a:r>
              <a:rPr lang="ru-RU" sz="1600" dirty="0"/>
              <a:t>Наделяются имуществом создавшего их ЮЛ, но не приобретают на него право собственности</a:t>
            </a:r>
          </a:p>
          <a:p>
            <a:pPr algn="just"/>
            <a:r>
              <a:rPr lang="ru-RU" sz="1600" dirty="0"/>
              <a:t>Действуют на основании утвержденных положений</a:t>
            </a:r>
          </a:p>
          <a:p>
            <a:pPr algn="just"/>
            <a:r>
              <a:rPr lang="ru-RU" sz="1600" dirty="0"/>
              <a:t>Руководители назначаются ЮЛ и действуют на основании его доверенности</a:t>
            </a:r>
          </a:p>
          <a:p>
            <a:pPr algn="just"/>
            <a:r>
              <a:rPr lang="ru-RU" sz="1600" dirty="0"/>
              <a:t>По обязательствам филиалов и представительств отвечает ЮЛ</a:t>
            </a:r>
          </a:p>
          <a:p>
            <a:pPr algn="just"/>
            <a:r>
              <a:rPr lang="ru-RU" sz="1600" dirty="0"/>
              <a:t>Не могут быть истцами и ответчиками в суде</a:t>
            </a:r>
          </a:p>
          <a:p>
            <a:pPr algn="just"/>
            <a:r>
              <a:rPr lang="ru-RU" sz="1600" dirty="0"/>
              <a:t>Должны быть поставлены на налоговый учет</a:t>
            </a:r>
          </a:p>
          <a:p>
            <a:pPr algn="just"/>
            <a:endParaRPr lang="ru-RU" sz="1600" dirty="0"/>
          </a:p>
          <a:p>
            <a:pPr indent="534988" algn="just"/>
            <a:r>
              <a:rPr lang="ru-RU" sz="1600" dirty="0"/>
              <a:t>Налоговый кодекс РФ предусматривает также иные </a:t>
            </a:r>
            <a:r>
              <a:rPr lang="ru-RU" sz="1600" u="sng" dirty="0"/>
              <a:t>обособленные подразделения</a:t>
            </a:r>
            <a:r>
              <a:rPr lang="ru-RU" sz="1600" dirty="0"/>
              <a:t>, которым может не присваиваться статус представительства или филиала. В целях налогообложения обособленным подразделением организации (</a:t>
            </a:r>
            <a:r>
              <a:rPr lang="ru-RU" sz="1600" u="sng" dirty="0"/>
              <a:t>ст. 11</a:t>
            </a:r>
            <a:r>
              <a:rPr lang="ru-RU" sz="1600" dirty="0"/>
              <a:t> НК РФ) признается любое территориально обособленное от нее подразделение, по месту нахождения которого оборудованы стационарные рабочие места (т.е. на срок более одного месяца).  Создание такого учредительного документа можно не отражать в ЕГРЮЛ, оно не имеет положения о деятельности и руководитель такого подразделения отсутствует. Цель его – обосновать ведение деятельности организации вне места нахождения. </a:t>
            </a:r>
          </a:p>
          <a:p>
            <a:pPr algn="just"/>
            <a:endParaRPr lang="ru-RU" sz="1600" dirty="0"/>
          </a:p>
        </p:txBody>
      </p:sp>
    </p:spTree>
    <p:extLst>
      <p:ext uri="{BB962C8B-B14F-4D97-AF65-F5344CB8AC3E}">
        <p14:creationId xmlns:p14="http://schemas.microsoft.com/office/powerpoint/2010/main" val="320406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479376" y="476672"/>
            <a:ext cx="11233248" cy="5509200"/>
          </a:xfrm>
          <a:prstGeom prst="rect">
            <a:avLst/>
          </a:prstGeom>
          <a:noFill/>
          <a:ln w="9525">
            <a:noFill/>
            <a:miter lim="800000"/>
            <a:headEnd/>
            <a:tailEnd/>
          </a:ln>
        </p:spPr>
        <p:txBody>
          <a:bodyPr wrap="square">
            <a:spAutoFit/>
          </a:bodyPr>
          <a:lstStyle/>
          <a:p>
            <a:pPr marL="342900" indent="-342900" algn="ctr"/>
            <a:r>
              <a:rPr lang="ru-RU" b="1" u="sng" dirty="0"/>
              <a:t>Филиалы и представительства иностранных компаний</a:t>
            </a:r>
            <a:endParaRPr lang="ru-RU" dirty="0"/>
          </a:p>
          <a:p>
            <a:pPr indent="358775" algn="just"/>
            <a:r>
              <a:rPr lang="ru-RU" sz="1600" dirty="0"/>
              <a:t>     иностранное юридическое лицо, цель создания и (или) деятельность которого имеют коммерческий характер и которое несет имущественную ответственность по принятым им в связи с осуществлением указанной деятельности на территории РФ обязательствам, имеет право осуществлять деятельность на территории РФ через филиал, представительство со дня их аккредитации, если иное не установлено федеральными законами</a:t>
            </a:r>
          </a:p>
          <a:p>
            <a:pPr indent="358775" algn="just"/>
            <a:r>
              <a:rPr lang="ru-RU" sz="1600" i="1" dirty="0"/>
              <a:t>     // п. 3 ст. 4 Федерального закона от 09.07.1999 №160-ФЗ «Об иностранных инвестициях в РФ».</a:t>
            </a:r>
            <a:r>
              <a:rPr lang="ru-RU" sz="1600" dirty="0"/>
              <a:t> </a:t>
            </a:r>
          </a:p>
          <a:p>
            <a:pPr indent="358775" algn="just"/>
            <a:r>
              <a:rPr lang="ru-RU" sz="1600" dirty="0"/>
              <a:t>	</a:t>
            </a:r>
          </a:p>
          <a:p>
            <a:pPr indent="358775" algn="just"/>
            <a:r>
              <a:rPr lang="ru-RU" sz="1600" dirty="0"/>
              <a:t>	Порядок создания, эксплуатации и ведения государственного реестра аккредитованных филиалов, представительств иностранных юридических лиц и предоставления сведений из него утвержден приказом ФНС России от 30.07.2021 N ЕД-7-14/703@.</a:t>
            </a:r>
          </a:p>
          <a:p>
            <a:pPr indent="358775" algn="just"/>
            <a:endParaRPr lang="ru-RU" sz="1600" i="1" dirty="0"/>
          </a:p>
          <a:p>
            <a:pPr indent="358775" algn="just"/>
            <a:r>
              <a:rPr lang="ru-RU" sz="1600" dirty="0"/>
              <a:t>	ИФНС принимает решение об аккредитации в течение </a:t>
            </a:r>
            <a:r>
              <a:rPr lang="ru-RU" sz="1600" dirty="0">
                <a:latin typeface="Arial" panose="020B0604020202020204" pitchFamily="34" charset="0"/>
              </a:rPr>
              <a:t>15 рабочих дней после получения необходимого пакета документов, за исключением представительства иностранных организаций в области гражданской авиации, где срок остался прежним – 25 рабочих дней. </a:t>
            </a:r>
          </a:p>
          <a:p>
            <a:pPr indent="358775" algn="just"/>
            <a:r>
              <a:rPr lang="ru-RU" sz="1600" dirty="0"/>
              <a:t>	В течение 5 рабочих дней в</a:t>
            </a:r>
            <a:r>
              <a:rPr lang="ru-RU" sz="1600" dirty="0">
                <a:latin typeface="Arial" panose="020B0604020202020204" pitchFamily="34" charset="0"/>
              </a:rPr>
              <a:t>ыдается </a:t>
            </a:r>
            <a:r>
              <a:rPr lang="ru-RU" sz="1600" dirty="0"/>
              <a:t>свидетельство и информационный лист о внесении записи в гос. реестр аккредитованных филиалов/представительств (РАФП).</a:t>
            </a:r>
            <a:endParaRPr lang="ru-RU" sz="1600" dirty="0">
              <a:hlinkClick r:id="rId2">
                <a:extLst>
                  <a:ext uri="{A12FA001-AC4F-418D-AE19-62706E023703}">
                    <ahyp:hlinkClr xmlns:ahyp="http://schemas.microsoft.com/office/drawing/2018/hyperlinkcolor" xmlns="" val="tx"/>
                  </a:ext>
                </a:extLst>
              </a:hlinkClick>
            </a:endParaRPr>
          </a:p>
          <a:p>
            <a:pPr indent="358775" algn="just"/>
            <a:endParaRPr lang="ru-RU" sz="1600" dirty="0"/>
          </a:p>
          <a:p>
            <a:pPr indent="358775" algn="just"/>
            <a:r>
              <a:rPr lang="ru-RU" sz="1600" dirty="0"/>
              <a:t>	Присваивается НЗА (номер записи об аккредитации).</a:t>
            </a:r>
          </a:p>
          <a:p>
            <a:pPr indent="358775" algn="just"/>
            <a:endParaRPr lang="ru-RU" sz="1600" dirty="0">
              <a:latin typeface="Trebuchet MS" pitchFamily="34" charset="0"/>
            </a:endParaRPr>
          </a:p>
          <a:p>
            <a:pPr indent="358775" algn="just"/>
            <a:r>
              <a:rPr lang="ru-RU" sz="1600" dirty="0">
                <a:latin typeface="Trebuchet MS" pitchFamily="34" charset="0"/>
              </a:rPr>
              <a:t>	Сведения о постановке на налоговый учет иностранных юридических лиц можно проверить на сайте ФНС </a:t>
            </a:r>
            <a:r>
              <a:rPr lang="en-US" sz="1600" dirty="0">
                <a:latin typeface="Trebuchet MS" pitchFamily="34" charset="0"/>
                <a:hlinkClick r:id="rId3">
                  <a:extLst>
                    <a:ext uri="{A12FA001-AC4F-418D-AE19-62706E023703}">
                      <ahyp:hlinkClr xmlns:ahyp="http://schemas.microsoft.com/office/drawing/2018/hyperlinkcolor" xmlns="" val="tx"/>
                    </a:ext>
                  </a:extLst>
                </a:hlinkClick>
              </a:rPr>
              <a:t>https://service.nalog.ru/io-info.do</a:t>
            </a:r>
            <a:endParaRPr lang="ru-RU" sz="1600" dirty="0">
              <a:hlinkClick r:id="rId4">
                <a:extLst>
                  <a:ext uri="{A12FA001-AC4F-418D-AE19-62706E023703}">
                    <ahyp:hlinkClr xmlns:ahyp="http://schemas.microsoft.com/office/drawing/2018/hyperlinkcolor" xmlns="" val="tx"/>
                  </a:ext>
                </a:extLst>
              </a:hlinkClick>
            </a:endParaRPr>
          </a:p>
          <a:p>
            <a:pPr marL="342900" indent="-342900" algn="ctr"/>
            <a:endParaRPr lang="ru-RU" sz="1600" b="1" u="sng" dirty="0"/>
          </a:p>
        </p:txBody>
      </p:sp>
    </p:spTree>
    <p:extLst>
      <p:ext uri="{BB962C8B-B14F-4D97-AF65-F5344CB8AC3E}">
        <p14:creationId xmlns:p14="http://schemas.microsoft.com/office/powerpoint/2010/main" val="1214613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D6F1F33-9A0E-A7AC-1795-8C0CDA52E1A9}"/>
              </a:ext>
            </a:extLst>
          </p:cNvPr>
          <p:cNvSpPr txBox="1">
            <a:spLocks noChangeArrowheads="1"/>
          </p:cNvSpPr>
          <p:nvPr/>
        </p:nvSpPr>
        <p:spPr bwMode="auto">
          <a:xfrm>
            <a:off x="839416" y="548680"/>
            <a:ext cx="10585176" cy="4093428"/>
          </a:xfrm>
          <a:prstGeom prst="rect">
            <a:avLst/>
          </a:prstGeom>
          <a:noFill/>
          <a:ln w="9525">
            <a:noFill/>
            <a:miter lim="800000"/>
            <a:headEnd/>
            <a:tailEnd/>
          </a:ln>
        </p:spPr>
        <p:txBody>
          <a:bodyPr wrap="square">
            <a:spAutoFit/>
          </a:bodyPr>
          <a:lstStyle/>
          <a:p>
            <a:pPr marL="342900" indent="-342900" algn="ctr"/>
            <a:r>
              <a:rPr lang="ru-RU" sz="2000" u="sng" dirty="0"/>
              <a:t>Открытие филиала за пределами РФ</a:t>
            </a:r>
          </a:p>
          <a:p>
            <a:pPr marL="342900" indent="-342900" algn="ctr"/>
            <a:endParaRPr lang="en-US" sz="2000" u="sng" dirty="0"/>
          </a:p>
          <a:p>
            <a:pPr marL="342900" indent="-342900" algn="just"/>
            <a:endParaRPr lang="ru-RU" sz="2000" dirty="0"/>
          </a:p>
          <a:p>
            <a:pPr indent="271463" algn="just"/>
            <a:r>
              <a:rPr lang="en-US" sz="2000" dirty="0"/>
              <a:t>     </a:t>
            </a:r>
            <a:r>
              <a:rPr lang="ru-RU" sz="2000" dirty="0"/>
              <a:t>1. Об открытии филиала за пределами РФ необходимо уведомить ИФНС по месту регистрации ЮЛ в общем порядке путем подачи формы Р13014, а также об открытии</a:t>
            </a:r>
            <a:r>
              <a:rPr lang="en-US" sz="2000" dirty="0"/>
              <a:t> </a:t>
            </a:r>
            <a:r>
              <a:rPr lang="ru-RU" sz="2000" dirty="0"/>
              <a:t>зарубежного счета филиала (ст. 12 Закона «О валютном регулировании и валютном</a:t>
            </a:r>
            <a:r>
              <a:rPr lang="en-US" sz="2000" dirty="0"/>
              <a:t> </a:t>
            </a:r>
            <a:r>
              <a:rPr lang="ru-RU" sz="2000" dirty="0"/>
              <a:t>контроле»).</a:t>
            </a:r>
          </a:p>
          <a:p>
            <a:pPr indent="271463" algn="just"/>
            <a:r>
              <a:rPr lang="ru-RU" sz="2000" dirty="0"/>
              <a:t>     2.Регистрация филиала в иностранном государстве регулируется</a:t>
            </a:r>
            <a:r>
              <a:rPr lang="en-US" sz="2000" dirty="0"/>
              <a:t> </a:t>
            </a:r>
            <a:r>
              <a:rPr lang="ru-RU" sz="2000" dirty="0"/>
              <a:t>законодательством этого государства.</a:t>
            </a:r>
          </a:p>
          <a:p>
            <a:pPr indent="271463" algn="just"/>
            <a:r>
              <a:rPr lang="ru-RU" sz="2000" dirty="0"/>
              <a:t>     3.Необходимо проверить наличие договора между государствами об </a:t>
            </a:r>
            <a:r>
              <a:rPr lang="ru-RU" sz="2000" dirty="0" err="1"/>
              <a:t>избежании</a:t>
            </a:r>
            <a:r>
              <a:rPr lang="en-US" sz="2000" dirty="0"/>
              <a:t> </a:t>
            </a:r>
            <a:r>
              <a:rPr lang="ru-RU" sz="2000" dirty="0"/>
              <a:t>двойного налогообложения (ЮЛ и филиала).   </a:t>
            </a:r>
          </a:p>
          <a:p>
            <a:pPr algn="just"/>
            <a:r>
              <a:rPr lang="ru-RU" sz="2000" b="0" i="0" dirty="0">
                <a:effectLst/>
                <a:latin typeface="Arial" panose="020B0604020202020204" pitchFamily="34" charset="0"/>
              </a:rPr>
              <a:t/>
            </a:r>
            <a:br>
              <a:rPr lang="ru-RU" sz="2000" b="0" i="0" dirty="0">
                <a:effectLst/>
                <a:latin typeface="Arial" panose="020B0604020202020204" pitchFamily="34" charset="0"/>
              </a:rPr>
            </a:br>
            <a:endParaRPr lang="ru-RU" sz="2000" dirty="0"/>
          </a:p>
        </p:txBody>
      </p:sp>
    </p:spTree>
    <p:extLst>
      <p:ext uri="{BB962C8B-B14F-4D97-AF65-F5344CB8AC3E}">
        <p14:creationId xmlns:p14="http://schemas.microsoft.com/office/powerpoint/2010/main" val="3640215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C98A511-29E2-0F95-9604-ABDDA94621FC}"/>
              </a:ext>
            </a:extLst>
          </p:cNvPr>
          <p:cNvSpPr txBox="1"/>
          <p:nvPr/>
        </p:nvSpPr>
        <p:spPr>
          <a:xfrm>
            <a:off x="839416" y="1268760"/>
            <a:ext cx="10585176" cy="4462760"/>
          </a:xfrm>
          <a:prstGeom prst="rect">
            <a:avLst/>
          </a:prstGeom>
          <a:noFill/>
        </p:spPr>
        <p:txBody>
          <a:bodyPr wrap="square" rtlCol="0">
            <a:spAutoFit/>
          </a:bodyPr>
          <a:lstStyle/>
          <a:p>
            <a:pPr indent="358775" algn="just"/>
            <a:r>
              <a:rPr lang="ru-RU" dirty="0"/>
              <a:t>Иностранная компания (аналог ООО и АО) может поменять страну регистрации на РФ (редомиляция). </a:t>
            </a:r>
          </a:p>
          <a:p>
            <a:pPr indent="358775" algn="just"/>
            <a:r>
              <a:rPr lang="ru-RU" dirty="0"/>
              <a:t>- Регистрация в Калинградской области (о. Октябрьский) и в Приморском крае (о. Русский) – специальные административные районы «САР»;</a:t>
            </a:r>
          </a:p>
          <a:p>
            <a:pPr indent="358775" algn="just">
              <a:buFontTx/>
              <a:buChar char="-"/>
            </a:pPr>
            <a:r>
              <a:rPr lang="ru-RU" dirty="0"/>
              <a:t>  Деятельность должна вестись на территории РФ напрямую или через филиал;</a:t>
            </a:r>
          </a:p>
          <a:p>
            <a:pPr indent="358775" algn="just">
              <a:buFontTx/>
              <a:buChar char="-"/>
            </a:pPr>
            <a:r>
              <a:rPr lang="ru-RU" dirty="0"/>
              <a:t>  Инвестиции на территории РФ не менее 50 млн. рублей в течение полугода после регистрации;</a:t>
            </a:r>
          </a:p>
          <a:p>
            <a:pPr indent="358775" algn="just">
              <a:buFontTx/>
              <a:buChar char="-"/>
            </a:pPr>
            <a:r>
              <a:rPr lang="ru-RU" dirty="0"/>
              <a:t>  Зарегистрировано зарубежом до 01 марта 2022 года;</a:t>
            </a:r>
          </a:p>
          <a:p>
            <a:pPr indent="358775" algn="just">
              <a:buFontTx/>
              <a:buChar char="-"/>
            </a:pPr>
            <a:r>
              <a:rPr lang="ru-RU" dirty="0"/>
              <a:t>  Не могут быть кредитными и некредитными финансовыми организациями, операторами платежных систем.</a:t>
            </a:r>
          </a:p>
          <a:p>
            <a:pPr indent="358775" algn="just"/>
            <a:endParaRPr lang="ru-RU" dirty="0"/>
          </a:p>
          <a:p>
            <a:pPr indent="358775" algn="just"/>
            <a:r>
              <a:rPr lang="ru-RU" dirty="0"/>
              <a:t>Налоговые льготы – 0% налог на доходы от дивидендов, отсутствие валютного контроля.</a:t>
            </a:r>
          </a:p>
          <a:p>
            <a:pPr indent="358775">
              <a:buFontTx/>
              <a:buChar char="-"/>
            </a:pPr>
            <a:endParaRPr lang="ru-RU" sz="1600" dirty="0"/>
          </a:p>
          <a:p>
            <a:pPr indent="358775"/>
            <a:r>
              <a:rPr lang="ru-RU" dirty="0"/>
              <a:t>// Федеральный закон от 3 августа 2018 г. N 290-ФЗ "О международных компаниях и международных фондах"</a:t>
            </a:r>
          </a:p>
          <a:p>
            <a:pPr>
              <a:buFontTx/>
              <a:buChar char="-"/>
            </a:pPr>
            <a:endParaRPr lang="ru-RU" sz="1600" dirty="0"/>
          </a:p>
        </p:txBody>
      </p:sp>
      <p:sp>
        <p:nvSpPr>
          <p:cNvPr id="7" name="TextBox 6">
            <a:extLst>
              <a:ext uri="{FF2B5EF4-FFF2-40B4-BE49-F238E27FC236}">
                <a16:creationId xmlns:a16="http://schemas.microsoft.com/office/drawing/2014/main" xmlns="" id="{13EE3C3E-07A9-DB03-6AF4-E4E8104F1794}"/>
              </a:ext>
            </a:extLst>
          </p:cNvPr>
          <p:cNvSpPr txBox="1"/>
          <p:nvPr/>
        </p:nvSpPr>
        <p:spPr>
          <a:xfrm>
            <a:off x="2076202" y="461863"/>
            <a:ext cx="8001056" cy="461665"/>
          </a:xfrm>
          <a:prstGeom prst="rect">
            <a:avLst/>
          </a:prstGeom>
          <a:noFill/>
        </p:spPr>
        <p:txBody>
          <a:bodyPr wrap="square" rtlCol="0">
            <a:spAutoFit/>
          </a:bodyPr>
          <a:lstStyle/>
          <a:p>
            <a:pPr algn="ctr"/>
            <a:r>
              <a:rPr lang="ru-RU" sz="2400" b="1" dirty="0"/>
              <a:t>Международные компании</a:t>
            </a:r>
          </a:p>
        </p:txBody>
      </p:sp>
    </p:spTree>
    <p:extLst>
      <p:ext uri="{BB962C8B-B14F-4D97-AF65-F5344CB8AC3E}">
        <p14:creationId xmlns:p14="http://schemas.microsoft.com/office/powerpoint/2010/main" val="150888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C98A511-29E2-0F95-9604-ABDDA94621FC}"/>
              </a:ext>
            </a:extLst>
          </p:cNvPr>
          <p:cNvSpPr txBox="1"/>
          <p:nvPr/>
        </p:nvSpPr>
        <p:spPr>
          <a:xfrm>
            <a:off x="623392" y="1412776"/>
            <a:ext cx="11017224" cy="4216539"/>
          </a:xfrm>
          <a:prstGeom prst="rect">
            <a:avLst/>
          </a:prstGeom>
          <a:noFill/>
        </p:spPr>
        <p:txBody>
          <a:bodyPr wrap="square" rtlCol="0">
            <a:spAutoFit/>
          </a:bodyPr>
          <a:lstStyle/>
          <a:p>
            <a:endParaRPr lang="ru-RU" b="1" i="1" u="sng" dirty="0">
              <a:effectLst>
                <a:outerShdw blurRad="38100" dist="38100" dir="2700000" algn="tl">
                  <a:srgbClr val="000000">
                    <a:alpha val="43137"/>
                  </a:srgbClr>
                </a:outerShdw>
              </a:effectLst>
            </a:endParaRPr>
          </a:p>
          <a:p>
            <a:r>
              <a:rPr lang="ru-RU" b="1" i="1" u="sng" dirty="0">
                <a:effectLst>
                  <a:outerShdw blurRad="38100" dist="38100" dir="2700000" algn="tl">
                    <a:srgbClr val="000000">
                      <a:alpha val="43137"/>
                    </a:srgbClr>
                  </a:outerShdw>
                </a:effectLst>
              </a:rPr>
              <a:t>Административная ответственность</a:t>
            </a:r>
          </a:p>
          <a:p>
            <a:pPr algn="just"/>
            <a:endParaRPr lang="ru-RU" sz="1800" b="1" dirty="0"/>
          </a:p>
          <a:p>
            <a:r>
              <a:rPr lang="ru-RU" sz="1800" b="1" dirty="0"/>
              <a:t>Ст. 14.1 КоАП РФ</a:t>
            </a:r>
          </a:p>
          <a:p>
            <a:pPr algn="just"/>
            <a:r>
              <a:rPr lang="ru-RU" sz="1800" b="1" dirty="0"/>
              <a:t>Осуществление предпринимательской деятельности без государственной регистрации или без специального разрешения (лицензии)</a:t>
            </a:r>
          </a:p>
          <a:p>
            <a:pPr algn="just"/>
            <a:endParaRPr lang="ru-RU" sz="1800" b="1" dirty="0"/>
          </a:p>
          <a:p>
            <a:pPr indent="271463" algn="just"/>
            <a:r>
              <a:rPr lang="ru-RU" sz="1800" dirty="0"/>
              <a:t>Без госрегистрации - штраф в размере от 500 до 2 000 рублей;</a:t>
            </a:r>
          </a:p>
          <a:p>
            <a:pPr indent="271463"/>
            <a:r>
              <a:rPr lang="ru-RU" sz="1800" dirty="0"/>
              <a:t>Без специального разрешения (лицензии), если они обязательны -</a:t>
            </a:r>
          </a:p>
          <a:p>
            <a:pPr indent="271463" algn="just"/>
            <a:r>
              <a:rPr lang="ru-RU" sz="1800" dirty="0"/>
              <a:t>штраф на граждан в размере от 2 000 до 2 500 рублей с конфискацией изготовленной продукции, орудий производства и сырья или без таковой; на должностных лиц - от 4 000 до 5 000 рублей с конфискацией изготовленной продукции, орудий производства и сырья или без таковой; на ЮЛ - от 40 000 до 50 000 рублей с конфискацией изготовленной продукции, орудий производства и сырья или без таковой.</a:t>
            </a:r>
          </a:p>
          <a:p>
            <a:pPr>
              <a:buFontTx/>
              <a:buChar char="-"/>
            </a:pPr>
            <a:endParaRPr lang="ru-RU" sz="1600" dirty="0"/>
          </a:p>
        </p:txBody>
      </p:sp>
      <p:sp>
        <p:nvSpPr>
          <p:cNvPr id="4" name="TextBox 3">
            <a:extLst>
              <a:ext uri="{FF2B5EF4-FFF2-40B4-BE49-F238E27FC236}">
                <a16:creationId xmlns:a16="http://schemas.microsoft.com/office/drawing/2014/main" xmlns="" id="{13EE3C3E-07A9-DB03-6AF4-E4E8104F1794}"/>
              </a:ext>
            </a:extLst>
          </p:cNvPr>
          <p:cNvSpPr txBox="1"/>
          <p:nvPr/>
        </p:nvSpPr>
        <p:spPr>
          <a:xfrm>
            <a:off x="1808620" y="332656"/>
            <a:ext cx="8574760" cy="830997"/>
          </a:xfrm>
          <a:prstGeom prst="rect">
            <a:avLst/>
          </a:prstGeom>
          <a:noFill/>
        </p:spPr>
        <p:txBody>
          <a:bodyPr wrap="square" rtlCol="0">
            <a:spAutoFit/>
          </a:bodyPr>
          <a:lstStyle/>
          <a:p>
            <a:pPr algn="ctr"/>
            <a:r>
              <a:rPr lang="ru-RU" sz="2400" b="1" dirty="0"/>
              <a:t>Ответственность за осуществление предпринимательской деятельности без регистрации</a:t>
            </a:r>
          </a:p>
        </p:txBody>
      </p:sp>
    </p:spTree>
    <p:extLst>
      <p:ext uri="{BB962C8B-B14F-4D97-AF65-F5344CB8AC3E}">
        <p14:creationId xmlns:p14="http://schemas.microsoft.com/office/powerpoint/2010/main" val="391476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89CC14C-547A-AF41-FFE9-4C951B64E87E}"/>
              </a:ext>
            </a:extLst>
          </p:cNvPr>
          <p:cNvSpPr txBox="1"/>
          <p:nvPr/>
        </p:nvSpPr>
        <p:spPr>
          <a:xfrm>
            <a:off x="479376" y="476672"/>
            <a:ext cx="11185920" cy="575542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ru-RU" sz="2400" b="1" dirty="0"/>
          </a:p>
          <a:p>
            <a:pPr algn="just"/>
            <a:r>
              <a:rPr lang="ru-RU" b="1" dirty="0"/>
              <a:t>Ст. 14.25 КоАП РФ</a:t>
            </a:r>
          </a:p>
          <a:p>
            <a:pPr algn="just"/>
            <a:endParaRPr lang="ru-RU" b="1" dirty="0"/>
          </a:p>
          <a:p>
            <a:pPr indent="358775" algn="just"/>
            <a:r>
              <a:rPr lang="ru-RU" dirty="0"/>
              <a:t>п.3. </a:t>
            </a:r>
            <a:r>
              <a:rPr lang="ru-RU" u="sng" dirty="0"/>
              <a:t>Несвоевременное представление сведений о юридическом лице или об индивидуальном предпринимателе в орган, осуществляющий государственную регистрацию юридических лиц и индивидуальных предпринимателей, в случаях, если такое представление предусмотрено законом, </a:t>
            </a:r>
            <a:r>
              <a:rPr lang="ru-RU" dirty="0"/>
              <a:t>-</a:t>
            </a:r>
          </a:p>
          <a:p>
            <a:pPr indent="358775" algn="just"/>
            <a:r>
              <a:rPr lang="ru-RU" i="1" dirty="0"/>
              <a:t>влечет предупреждение или наложение административного штрафа на </a:t>
            </a:r>
            <a:r>
              <a:rPr lang="ru-RU" i="1" dirty="0" err="1"/>
              <a:t>на</a:t>
            </a:r>
            <a:r>
              <a:rPr lang="ru-RU" i="1" dirty="0"/>
              <a:t> должностных лиц в размере 5 000 рублей </a:t>
            </a:r>
          </a:p>
          <a:p>
            <a:pPr indent="358775" algn="just"/>
            <a:r>
              <a:rPr lang="ru-RU" dirty="0"/>
              <a:t>п.4. </a:t>
            </a:r>
            <a:r>
              <a:rPr lang="ru-RU" u="sng" dirty="0"/>
              <a:t>Непредставление или представление недостоверных сведений о юридическом лице или об индивидуальном предпринимателе в орган, осуществляющий государственную регистрацию юридических лиц и индивидуальных предпринимателей</a:t>
            </a:r>
            <a:r>
              <a:rPr lang="ru-RU" dirty="0"/>
              <a:t>, в случаях, если такое представление предусмотрено законом, -</a:t>
            </a:r>
          </a:p>
          <a:p>
            <a:pPr indent="358775" algn="just"/>
            <a:r>
              <a:rPr lang="ru-RU" i="1" dirty="0"/>
              <a:t>влечет наложение административного штрафа на должностных лиц в размере от 5 000 до 10 000 рублей.</a:t>
            </a:r>
          </a:p>
          <a:p>
            <a:pPr indent="358775"/>
            <a:r>
              <a:rPr lang="ru-RU" dirty="0"/>
              <a:t>п.5. </a:t>
            </a:r>
            <a:r>
              <a:rPr lang="ru-RU" u="sng" dirty="0"/>
              <a:t>Повторное совершение </a:t>
            </a:r>
            <a:r>
              <a:rPr lang="ru-RU" dirty="0"/>
              <a:t>административного правонарушения, а также представление в орган, осуществляющий государственную регистрацию юридических лиц и индивидуальных предпринимателей, документов, содержащих заведомо ложные сведения, если такое действие не содержит уголовно наказуемого деяния </a:t>
            </a:r>
          </a:p>
          <a:p>
            <a:pPr indent="358775"/>
            <a:r>
              <a:rPr lang="ru-RU" dirty="0"/>
              <a:t>- </a:t>
            </a:r>
            <a:r>
              <a:rPr lang="ru-RU" i="1" dirty="0"/>
              <a:t>дисквалификация должностных лиц на срок от 1 года до 3 лет.</a:t>
            </a:r>
            <a:endParaRPr lang="ru-RU" b="1" dirty="0"/>
          </a:p>
          <a:p>
            <a:endParaRPr lang="ru-RU" sz="2000" dirty="0">
              <a:hlinkClick r:id="rId2">
                <a:extLst>
                  <a:ext uri="{A12FA001-AC4F-418D-AE19-62706E023703}">
                    <ahyp:hlinkClr xmlns:ahyp="http://schemas.microsoft.com/office/drawing/2018/hyperlinkcolor" xmlns="" val="tx"/>
                  </a:ext>
                </a:extLst>
              </a:hlinkClick>
            </a:endParaRPr>
          </a:p>
        </p:txBody>
      </p:sp>
    </p:spTree>
    <p:extLst>
      <p:ext uri="{BB962C8B-B14F-4D97-AF65-F5344CB8AC3E}">
        <p14:creationId xmlns:p14="http://schemas.microsoft.com/office/powerpoint/2010/main" val="216646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23392" y="260648"/>
            <a:ext cx="11017224" cy="6032421"/>
          </a:xfrm>
          <a:prstGeom prst="rect">
            <a:avLst/>
          </a:prstGeom>
          <a:noFill/>
        </p:spPr>
        <p:txBody>
          <a:bodyPr wrap="square" rtlCol="0">
            <a:spAutoFit/>
          </a:bodyPr>
          <a:lstStyle/>
          <a:p>
            <a:endParaRPr lang="ru-RU" b="1" dirty="0"/>
          </a:p>
          <a:p>
            <a:r>
              <a:rPr lang="ru-RU" sz="2000" b="1" i="1" u="sng" dirty="0">
                <a:effectLst>
                  <a:outerShdw blurRad="38100" dist="38100" dir="2700000" algn="tl">
                    <a:srgbClr val="000000">
                      <a:alpha val="43137"/>
                    </a:srgbClr>
                  </a:outerShdw>
                </a:effectLst>
              </a:rPr>
              <a:t>Уголовная ответственность</a:t>
            </a:r>
          </a:p>
          <a:p>
            <a:endParaRPr lang="ru-RU" sz="2000" b="1" i="1" u="sng" dirty="0">
              <a:effectLst>
                <a:outerShdw blurRad="38100" dist="38100" dir="2700000" algn="tl">
                  <a:srgbClr val="000000">
                    <a:alpha val="43137"/>
                  </a:srgbClr>
                </a:outerShdw>
              </a:effectLst>
            </a:endParaRPr>
          </a:p>
          <a:p>
            <a:endParaRPr lang="ru-RU" sz="2000" b="1" i="1" u="sng" dirty="0">
              <a:effectLst>
                <a:outerShdw blurRad="38100" dist="38100" dir="2700000" algn="tl">
                  <a:srgbClr val="000000">
                    <a:alpha val="43137"/>
                  </a:srgbClr>
                </a:outerShdw>
              </a:effectLst>
            </a:endParaRPr>
          </a:p>
          <a:p>
            <a:endParaRPr lang="ru-RU" sz="2000" b="1" i="1" u="sng" dirty="0">
              <a:effectLst>
                <a:outerShdw blurRad="38100" dist="38100" dir="2700000" algn="tl">
                  <a:srgbClr val="000000">
                    <a:alpha val="43137"/>
                  </a:srgbClr>
                </a:outerShdw>
              </a:effectLst>
            </a:endParaRPr>
          </a:p>
          <a:p>
            <a:endParaRPr lang="ru-RU" b="1" dirty="0"/>
          </a:p>
          <a:p>
            <a:r>
              <a:rPr lang="ru-RU" b="1" dirty="0"/>
              <a:t>Ст. 171 УК РФ</a:t>
            </a:r>
            <a:r>
              <a:rPr lang="ru-RU" dirty="0"/>
              <a:t> </a:t>
            </a:r>
          </a:p>
          <a:p>
            <a:pPr indent="358775"/>
            <a:r>
              <a:rPr lang="ru-RU" b="1" dirty="0"/>
              <a:t>Незаконное предпринимательство</a:t>
            </a:r>
          </a:p>
          <a:p>
            <a:pPr indent="358775" algn="just"/>
            <a:r>
              <a:rPr lang="ru-RU" dirty="0"/>
              <a:t>1. Осуществление предпринимательской деятельности без регистрации или без лицензии либо без аккредитации в национальной системе или в сфере технического осмотра транспортных средства в случаях, когда они обязательны, если это деяние причинило крупный ущерб гражданам, организациям или государству либо сопряжено с извлечением дохода в крупном размере - </a:t>
            </a:r>
          </a:p>
          <a:p>
            <a:pPr indent="358775" algn="just"/>
            <a:r>
              <a:rPr lang="ru-RU" dirty="0"/>
              <a:t>штраф до 300 000 рублей или в размере заработной платы или иного дохода осужденного за период до 2 лет, либо обязательные работы на срок до 480 часов, либо арест на срок до 6 месяцев.</a:t>
            </a:r>
          </a:p>
          <a:p>
            <a:pPr indent="358775" algn="just"/>
            <a:r>
              <a:rPr lang="ru-RU" dirty="0"/>
              <a:t>2. То же деяние:</a:t>
            </a:r>
          </a:p>
          <a:p>
            <a:pPr indent="358775" algn="just"/>
            <a:r>
              <a:rPr lang="ru-RU" dirty="0"/>
              <a:t>а) совершенное организованной группой;</a:t>
            </a:r>
          </a:p>
          <a:p>
            <a:pPr indent="358775" algn="just"/>
            <a:r>
              <a:rPr lang="ru-RU" dirty="0"/>
              <a:t>б) сопряженное с извлечением дохода в особо крупном размере -</a:t>
            </a:r>
          </a:p>
          <a:p>
            <a:pPr indent="358775" algn="just"/>
            <a:r>
              <a:rPr lang="ru-RU" dirty="0"/>
              <a:t>штраф в размере от 100 000 до 500 000 рублей или в размере заработной платы или иного дохода осужденного за период от 1 года до 3 лет, либо принудительные работы на срок до 5 лет, либо лишение свободы на срок до 5 лет со штрафом в размере до 80 000 рублей или в размере заработной платы или иного дохода осужденного за период до 6 месяцев либо без такового.</a:t>
            </a:r>
          </a:p>
        </p:txBody>
      </p:sp>
      <p:sp>
        <p:nvSpPr>
          <p:cNvPr id="4" name="TextBox 3">
            <a:extLst>
              <a:ext uri="{FF2B5EF4-FFF2-40B4-BE49-F238E27FC236}">
                <a16:creationId xmlns:a16="http://schemas.microsoft.com/office/drawing/2014/main" xmlns="" id="{AD8D1F9D-485F-496E-A791-87CBE6D71699}"/>
              </a:ext>
            </a:extLst>
          </p:cNvPr>
          <p:cNvSpPr txBox="1"/>
          <p:nvPr/>
        </p:nvSpPr>
        <p:spPr>
          <a:xfrm>
            <a:off x="623392" y="981957"/>
            <a:ext cx="8301638"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square" rtlCol="0">
            <a:spAutoFit/>
          </a:bodyPr>
          <a:lstStyle/>
          <a:p>
            <a:r>
              <a:rPr lang="ru-RU" sz="1600" u="sng" dirty="0">
                <a:effectLst>
                  <a:outerShdw blurRad="38100" dist="38100" dir="2700000" algn="tl">
                    <a:srgbClr val="000000">
                      <a:alpha val="43137"/>
                    </a:srgbClr>
                  </a:outerShdw>
                </a:effectLst>
              </a:rPr>
              <a:t>Крупный ущерб </a:t>
            </a:r>
            <a:r>
              <a:rPr lang="ru-RU" sz="1600" dirty="0"/>
              <a:t>– сумма, превышающая 2 250 000 рублей</a:t>
            </a:r>
          </a:p>
          <a:p>
            <a:r>
              <a:rPr lang="ru-RU" sz="1600" u="sng" dirty="0">
                <a:effectLst>
                  <a:outerShdw blurRad="38100" dist="38100" dir="2700000" algn="tl">
                    <a:srgbClr val="000000">
                      <a:alpha val="43137"/>
                    </a:srgbClr>
                  </a:outerShdw>
                </a:effectLst>
              </a:rPr>
              <a:t>Особо крупный ущерб </a:t>
            </a:r>
            <a:r>
              <a:rPr lang="ru-RU" sz="1600" dirty="0"/>
              <a:t>– сумма, превышающая 9 000 000 рублей</a:t>
            </a:r>
          </a:p>
          <a:p>
            <a:r>
              <a:rPr lang="ru-RU" sz="1600" dirty="0"/>
              <a:t>если иное не предусмотрено отдельными статьями</a:t>
            </a:r>
            <a:endParaRPr lang="ru-RU" dirty="0"/>
          </a:p>
        </p:txBody>
      </p:sp>
    </p:spTree>
    <p:extLst>
      <p:ext uri="{BB962C8B-B14F-4D97-AF65-F5344CB8AC3E}">
        <p14:creationId xmlns:p14="http://schemas.microsoft.com/office/powerpoint/2010/main" val="2012903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3" name="CustomShape 4"/>
          <p:cNvSpPr/>
          <p:nvPr/>
        </p:nvSpPr>
        <p:spPr>
          <a:xfrm>
            <a:off x="1543680" y="1844824"/>
            <a:ext cx="9143280" cy="22517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ru-RU" sz="4000" b="1" strike="noStrike" spc="-1" dirty="0">
              <a:latin typeface="Calibri" pitchFamily="34" charset="0"/>
              <a:ea typeface="DejaVu Sans"/>
            </a:endParaRPr>
          </a:p>
          <a:p>
            <a:pPr algn="ctr">
              <a:lnSpc>
                <a:spcPct val="90000"/>
              </a:lnSpc>
            </a:pPr>
            <a:endParaRPr lang="ru-RU" sz="4000" b="1" spc="-1" dirty="0">
              <a:latin typeface="Calibri" pitchFamily="34" charset="0"/>
              <a:ea typeface="DejaVu Sans"/>
            </a:endParaRPr>
          </a:p>
          <a:p>
            <a:pPr algn="ctr">
              <a:lnSpc>
                <a:spcPct val="90000"/>
              </a:lnSpc>
            </a:pPr>
            <a:endParaRPr lang="ru-RU" sz="4000" b="1" strike="noStrike" spc="-1" dirty="0">
              <a:latin typeface="Calibri" pitchFamily="34" charset="0"/>
              <a:ea typeface="DejaVu Sans"/>
            </a:endParaRPr>
          </a:p>
          <a:p>
            <a:pPr algn="ctr">
              <a:lnSpc>
                <a:spcPct val="90000"/>
              </a:lnSpc>
            </a:pPr>
            <a:endParaRPr lang="ru-RU" sz="4000" b="1" spc="-1" dirty="0">
              <a:latin typeface="Calibri" pitchFamily="34" charset="0"/>
              <a:ea typeface="DejaVu Sans"/>
            </a:endParaRPr>
          </a:p>
          <a:p>
            <a:pPr algn="ctr">
              <a:lnSpc>
                <a:spcPct val="90000"/>
              </a:lnSpc>
            </a:pPr>
            <a:r>
              <a:rPr lang="ru-RU" sz="4000" b="1" strike="noStrike" spc="-1" dirty="0">
                <a:latin typeface="Calibri" pitchFamily="34" charset="0"/>
                <a:ea typeface="DejaVu Sans"/>
              </a:rPr>
              <a:t>Тема</a:t>
            </a:r>
          </a:p>
          <a:p>
            <a:pPr algn="ctr">
              <a:lnSpc>
                <a:spcPct val="90000"/>
              </a:lnSpc>
            </a:pPr>
            <a:r>
              <a:rPr lang="ru-RU" sz="4000" b="1" strike="noStrike" spc="-1" dirty="0">
                <a:latin typeface="Calibri" pitchFamily="34" charset="0"/>
                <a:ea typeface="DejaVu Sans"/>
              </a:rPr>
              <a:t>Различия гражданск</a:t>
            </a:r>
            <a:r>
              <a:rPr lang="ru-RU" sz="4000" b="1" spc="-1" dirty="0">
                <a:latin typeface="Calibri" pitchFamily="34" charset="0"/>
                <a:ea typeface="DejaVu Sans"/>
              </a:rPr>
              <a:t>о-правового </a:t>
            </a:r>
          </a:p>
          <a:p>
            <a:pPr algn="ctr">
              <a:lnSpc>
                <a:spcPct val="90000"/>
              </a:lnSpc>
            </a:pPr>
            <a:r>
              <a:rPr lang="ru-RU" sz="4000" b="1" spc="-1" dirty="0">
                <a:latin typeface="Calibri" pitchFamily="34" charset="0"/>
                <a:ea typeface="DejaVu Sans"/>
              </a:rPr>
              <a:t>и налогового регулирования деятельности юридических лиц</a:t>
            </a:r>
            <a:endParaRPr lang="ru-RU" sz="4000" b="0" strike="noStrike" spc="-1" dirty="0">
              <a:latin typeface="Calibri" pitchFamily="34" charset="0"/>
            </a:endParaRPr>
          </a:p>
        </p:txBody>
      </p:sp>
      <p:sp>
        <p:nvSpPr>
          <p:cNvPr id="654" name="CustomShape 5"/>
          <p:cNvSpPr/>
          <p:nvPr/>
        </p:nvSpPr>
        <p:spPr>
          <a:xfrm>
            <a:off x="3029580" y="4657080"/>
            <a:ext cx="8799056"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r">
              <a:lnSpc>
                <a:spcPct val="100000"/>
              </a:lnSpc>
              <a:spcBef>
                <a:spcPts val="1001"/>
              </a:spcBef>
            </a:pPr>
            <a:r>
              <a:rPr lang="ru-RU" sz="2200" b="1" strike="noStrike" spc="-1" dirty="0">
                <a:latin typeface="Calibri" pitchFamily="34" charset="0"/>
                <a:ea typeface="DejaVu Sans"/>
              </a:rPr>
              <a:t>Лектор: Кучеренко Кира </a:t>
            </a:r>
            <a:r>
              <a:rPr lang="ru-RU" sz="2200" b="1" strike="noStrike" spc="-1" dirty="0" err="1">
                <a:latin typeface="Calibri" pitchFamily="34" charset="0"/>
                <a:ea typeface="DejaVu Sans"/>
              </a:rPr>
              <a:t>Керимовна</a:t>
            </a:r>
            <a:endParaRPr lang="ru-RU" sz="2200" b="1" strike="noStrike" spc="-1" dirty="0">
              <a:latin typeface="Calibri" pitchFamily="34" charset="0"/>
            </a:endParaRPr>
          </a:p>
          <a:p>
            <a:pPr algn="r">
              <a:lnSpc>
                <a:spcPct val="100000"/>
              </a:lnSpc>
              <a:spcBef>
                <a:spcPts val="1001"/>
              </a:spcBef>
            </a:pPr>
            <a:r>
              <a:rPr lang="ru-RU" sz="2000" strike="noStrike" spc="-1" dirty="0">
                <a:latin typeface="Calibri" pitchFamily="34" charset="0"/>
                <a:ea typeface="DejaVu Sans"/>
              </a:rPr>
              <a:t>Кандидат юридических наук</a:t>
            </a:r>
            <a:endParaRPr lang="ru-RU" sz="2000" strike="noStrike" spc="-1" dirty="0">
              <a:latin typeface="Calibri" pitchFamily="34" charset="0"/>
            </a:endParaRPr>
          </a:p>
          <a:p>
            <a:pPr algn="r">
              <a:lnSpc>
                <a:spcPct val="100000"/>
              </a:lnSpc>
              <a:spcBef>
                <a:spcPts val="1001"/>
              </a:spcBef>
            </a:pPr>
            <a:endParaRPr lang="ru-RU" sz="1800" b="0" strike="noStrike" spc="-1" dirty="0">
              <a:latin typeface="Arial"/>
            </a:endParaRPr>
          </a:p>
        </p:txBody>
      </p:sp>
    </p:spTree>
    <p:extLst>
      <p:ext uri="{BB962C8B-B14F-4D97-AF65-F5344CB8AC3E}">
        <p14:creationId xmlns:p14="http://schemas.microsoft.com/office/powerpoint/2010/main" val="215974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42144" y="620688"/>
            <a:ext cx="11521280" cy="5386090"/>
          </a:xfrm>
          <a:prstGeom prst="rect">
            <a:avLst/>
          </a:prstGeom>
          <a:noFill/>
        </p:spPr>
        <p:txBody>
          <a:bodyPr wrap="square" rtlCol="0">
            <a:spAutoFit/>
          </a:bodyPr>
          <a:lstStyle/>
          <a:p>
            <a:pPr algn="ctr"/>
            <a:r>
              <a:rPr lang="ru-RU" sz="2000" b="1" dirty="0"/>
              <a:t>Крестьянские (фермерские) хозяйства </a:t>
            </a:r>
          </a:p>
          <a:p>
            <a:pPr algn="ctr"/>
            <a:r>
              <a:rPr lang="ru-RU" dirty="0"/>
              <a:t>могут не регистрироваться в качестве юридического лица (ч. 5 ст. 23 ГК РФ)</a:t>
            </a:r>
          </a:p>
          <a:p>
            <a:pPr indent="358775" algn="just"/>
            <a:r>
              <a:rPr lang="ru-RU" dirty="0"/>
              <a:t>Добровольное объединение граждан на основе членства для совместной производственной или иной хозяйственной деятельности в области сельского хозяйства, основанной на их личном участии и объединении имущественных вкладов.</a:t>
            </a:r>
          </a:p>
          <a:p>
            <a:pPr indent="358775" algn="just"/>
            <a:r>
              <a:rPr lang="ru-RU" dirty="0"/>
              <a:t>Главой крестьянского (фермерского) хозяйства может быть гражданин, зарегистрированный в качестве ИП. </a:t>
            </a:r>
          </a:p>
          <a:p>
            <a:pPr indent="358775" algn="just"/>
            <a:endParaRPr lang="ru-RU" dirty="0"/>
          </a:p>
          <a:p>
            <a:pPr indent="358775" algn="just"/>
            <a:r>
              <a:rPr lang="ru-RU" dirty="0"/>
              <a:t>Действует на основании соглашения о создании фермерского хозяйства, которое должно содержать сведения:</a:t>
            </a:r>
          </a:p>
          <a:p>
            <a:pPr indent="358775" algn="just"/>
            <a:r>
              <a:rPr lang="ru-RU" dirty="0"/>
              <a:t>1) о членах фермерского хозяйства;</a:t>
            </a:r>
          </a:p>
          <a:p>
            <a:pPr indent="358775" algn="just"/>
            <a:r>
              <a:rPr lang="ru-RU" dirty="0"/>
              <a:t>2) о признании главой фермерского хозяйства одного из членов этого хозяйства, полномочиях главы;</a:t>
            </a:r>
          </a:p>
          <a:p>
            <a:pPr indent="358775" algn="just"/>
            <a:r>
              <a:rPr lang="ru-RU" dirty="0"/>
              <a:t>3) о правах и об обязанностях членов фермерского хозяйства;</a:t>
            </a:r>
          </a:p>
          <a:p>
            <a:pPr indent="358775" algn="just"/>
            <a:r>
              <a:rPr lang="ru-RU" dirty="0"/>
              <a:t>4) о порядке формирования имущества фермерского хозяйства, порядке владения, пользования, распоряжения этим имуществом;</a:t>
            </a:r>
          </a:p>
          <a:p>
            <a:pPr indent="358775" algn="just"/>
            <a:r>
              <a:rPr lang="ru-RU" dirty="0"/>
              <a:t>5) о порядке принятия в члены фермерского хозяйства и порядке выхода из членов фермерского хозяйства;</a:t>
            </a:r>
          </a:p>
          <a:p>
            <a:pPr indent="358775" algn="just"/>
            <a:r>
              <a:rPr lang="ru-RU" dirty="0"/>
              <a:t>6) о порядке распределения полученных от деятельности фермерского хозяйства плодов, продукции и доходов.</a:t>
            </a:r>
          </a:p>
        </p:txBody>
      </p:sp>
    </p:spTree>
    <p:extLst>
      <p:ext uri="{BB962C8B-B14F-4D97-AF65-F5344CB8AC3E}">
        <p14:creationId xmlns:p14="http://schemas.microsoft.com/office/powerpoint/2010/main" val="3710452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525512" y="1052736"/>
            <a:ext cx="11290799" cy="5139869"/>
          </a:xfrm>
          <a:prstGeom prst="rect">
            <a:avLst/>
          </a:prstGeom>
          <a:noFill/>
        </p:spPr>
        <p:txBody>
          <a:bodyPr wrap="square" rtlCol="0">
            <a:spAutoFit/>
          </a:bodyPr>
          <a:lstStyle/>
          <a:p>
            <a:endParaRPr lang="ru-RU" sz="1400" dirty="0"/>
          </a:p>
          <a:p>
            <a:endParaRPr lang="ru-RU" sz="1400" dirty="0"/>
          </a:p>
          <a:p>
            <a:pPr indent="358775" algn="just"/>
            <a:r>
              <a:rPr lang="ru-RU" dirty="0"/>
              <a:t>Стандарт осмотрительного поведения предполагает проверку деловой репутации, возможности исполнения контрагентом своих обязательств, его платежеспособности, наличие у контрагента необходимых ресурсов (производственных мощностей, технологического оборудования, квалифицированного персонала) и соответствующего опыта</a:t>
            </a:r>
          </a:p>
          <a:p>
            <a:pPr indent="358775" algn="just"/>
            <a:r>
              <a:rPr lang="ru-RU" dirty="0"/>
              <a:t>// </a:t>
            </a:r>
            <a:r>
              <a:rPr lang="ru-RU" dirty="0">
                <a:hlinkClick r:id="rId2">
                  <a:extLst>
                    <a:ext uri="{A12FA001-AC4F-418D-AE19-62706E023703}">
                      <ahyp:hlinkClr xmlns:ahyp="http://schemas.microsoft.com/office/drawing/2018/hyperlinkcolor" xmlns="" val="tx"/>
                    </a:ext>
                  </a:extLst>
                </a:hlinkClick>
              </a:rPr>
              <a:t>Определение</a:t>
            </a:r>
            <a:r>
              <a:rPr lang="ru-RU" dirty="0"/>
              <a:t> Судебной коллегии по экономическим спорам ВС РФ от 14 мая 2020 г. N 307-ЭС19-27597 по делу N А42-7695/2017)</a:t>
            </a:r>
          </a:p>
          <a:p>
            <a:pPr indent="358775" algn="just"/>
            <a:endParaRPr lang="ru-RU" dirty="0"/>
          </a:p>
          <a:p>
            <a:pPr indent="358775" algn="just"/>
            <a:r>
              <a:rPr lang="ru-RU" dirty="0"/>
              <a:t>Критерии при выборе контрагента:</a:t>
            </a:r>
          </a:p>
          <a:p>
            <a:pPr indent="358775" algn="just"/>
            <a:r>
              <a:rPr lang="ru-RU" dirty="0"/>
              <a:t>Крупность сделки и регулярность совершения аналогичных сделок;</a:t>
            </a:r>
          </a:p>
          <a:p>
            <a:pPr indent="358775" algn="just"/>
            <a:r>
              <a:rPr lang="ru-RU" dirty="0"/>
              <a:t>Специфика приобретаемых товаров, работ и услуг (наличие специальных требований к исполнителю, в том числе лицензий и допусков к выполнению определенных операций); </a:t>
            </a:r>
          </a:p>
          <a:p>
            <a:pPr indent="358775" algn="just"/>
            <a:r>
              <a:rPr lang="ru-RU" dirty="0"/>
              <a:t>Особенности коммерческих условий сделки (наличие существенного отклонения цены от рыночного уровня, наличие у поставщика (подрядчика, исполнителя) предшествующего опыта исполнения аналогичных сделок) и т.п.</a:t>
            </a:r>
          </a:p>
          <a:p>
            <a:pPr indent="358775" algn="just"/>
            <a:r>
              <a:rPr lang="ru-RU" dirty="0"/>
              <a:t>// Письмо Федеральной налоговой службы от 10 марта 2021 г. N БВ-4-7/3060@ «О практике применения статьи 54.1 НК РФ»</a:t>
            </a:r>
            <a:endParaRPr lang="ru-RU" sz="1600" dirty="0"/>
          </a:p>
          <a:p>
            <a:endParaRPr lang="ru-RU" sz="1200" dirty="0"/>
          </a:p>
        </p:txBody>
      </p:sp>
      <p:sp>
        <p:nvSpPr>
          <p:cNvPr id="7" name="TextBox 6">
            <a:extLst>
              <a:ext uri="{FF2B5EF4-FFF2-40B4-BE49-F238E27FC236}">
                <a16:creationId xmlns:a16="http://schemas.microsoft.com/office/drawing/2014/main" xmlns="" id="{13EE3C3E-07A9-DB03-6AF4-E4E8104F1794}"/>
              </a:ext>
            </a:extLst>
          </p:cNvPr>
          <p:cNvSpPr txBox="1"/>
          <p:nvPr/>
        </p:nvSpPr>
        <p:spPr>
          <a:xfrm>
            <a:off x="1775520" y="500956"/>
            <a:ext cx="8574760" cy="461665"/>
          </a:xfrm>
          <a:prstGeom prst="rect">
            <a:avLst/>
          </a:prstGeom>
          <a:noFill/>
        </p:spPr>
        <p:txBody>
          <a:bodyPr wrap="square" rtlCol="0">
            <a:spAutoFit/>
          </a:bodyPr>
          <a:lstStyle/>
          <a:p>
            <a:pPr algn="ctr"/>
            <a:r>
              <a:rPr lang="ru-RU" sz="2400" b="1" dirty="0"/>
              <a:t>Должная осмотрительность и добросовестность</a:t>
            </a:r>
          </a:p>
        </p:txBody>
      </p:sp>
    </p:spTree>
    <p:extLst>
      <p:ext uri="{BB962C8B-B14F-4D97-AF65-F5344CB8AC3E}">
        <p14:creationId xmlns:p14="http://schemas.microsoft.com/office/powerpoint/2010/main" val="3154478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407368" y="260648"/>
            <a:ext cx="11665296" cy="7017306"/>
          </a:xfrm>
          <a:prstGeom prst="rect">
            <a:avLst/>
          </a:prstGeom>
          <a:noFill/>
        </p:spPr>
        <p:txBody>
          <a:bodyPr wrap="square" rtlCol="0">
            <a:spAutoFit/>
          </a:bodyPr>
          <a:lstStyle/>
          <a:p>
            <a:pPr algn="ctr"/>
            <a:r>
              <a:rPr lang="ru-RU" sz="2400" b="1" dirty="0"/>
              <a:t>Информация для проверки</a:t>
            </a:r>
          </a:p>
          <a:p>
            <a:pPr algn="ctr"/>
            <a:endParaRPr lang="ru-RU" b="1" dirty="0"/>
          </a:p>
          <a:p>
            <a:pPr algn="just"/>
            <a:r>
              <a:rPr lang="ru-RU" dirty="0"/>
              <a:t>1. Сведения из ЕГРЮЛ, подтверждающие, что контрагент состоит на учете в налоговом органе.</a:t>
            </a:r>
          </a:p>
          <a:p>
            <a:pPr algn="just"/>
            <a:r>
              <a:rPr lang="ru-RU" dirty="0"/>
              <a:t>2. Документы, подтверждающие фактическое местонахождение контрагента, местонахождение складских и (или) производственных площадей и (или) торговых площадей (при наличии).</a:t>
            </a:r>
          </a:p>
          <a:p>
            <a:pPr algn="just"/>
            <a:r>
              <a:rPr lang="ru-RU" dirty="0"/>
              <a:t>3. Сведения, подтверждающие, что в отношении контрагента не инициирована процедура банкротства, не находится в стадии ликвидации или реорганизации.</a:t>
            </a:r>
          </a:p>
          <a:p>
            <a:pPr algn="just"/>
            <a:r>
              <a:rPr lang="ru-RU" dirty="0"/>
              <a:t>4. Документы, подтверждающие, что контрагент своевременно и в полном объеме выполняет обязательства налогоплательщика, установленные законодательством РФ, а именно: бухгалтерскую и налоговую отчетность за последний отчетный период с протоколом отправки по электронным каналам связи.</a:t>
            </a:r>
          </a:p>
          <a:p>
            <a:pPr algn="just"/>
            <a:r>
              <a:rPr lang="ru-RU" dirty="0"/>
              <a:t>5. Документы, подтверждающие отсутствие у контрагента задолженности перед бюджетом, наличие финансовых средств и иных условий для заключения договора(</a:t>
            </a:r>
            <a:r>
              <a:rPr lang="ru-RU" dirty="0" err="1"/>
              <a:t>ов</a:t>
            </a:r>
            <a:r>
              <a:rPr lang="ru-RU" dirty="0"/>
              <a:t>), а именно: банковские выписки по расчетному счету; оригинал справки об отсутствии задолженности перед бюджетом.</a:t>
            </a:r>
          </a:p>
          <a:p>
            <a:pPr algn="just"/>
            <a:r>
              <a:rPr lang="ru-RU" dirty="0"/>
              <a:t>6. Документы, подтверждающие полномочия представителей (доверенность, решение органа управления о назначении исполнительного органа; приказ о вступлении в должность исполнительного органа) подписывать договор.</a:t>
            </a:r>
          </a:p>
          <a:p>
            <a:pPr algn="just"/>
            <a:r>
              <a:rPr lang="ru-RU" dirty="0"/>
              <a:t>7. Письменные рекомендации иных юридических лиц, подтверждающие хорошую деловую репутацию [полное наименование юридического лица] (при наличии).</a:t>
            </a:r>
          </a:p>
          <a:p>
            <a:pPr algn="just"/>
            <a:r>
              <a:rPr lang="ru-RU" dirty="0"/>
              <a:t>8. Документы, подтверждающие законность использования исключительных прав, а именно: товарный знак; фирменное наименование (при наличии).</a:t>
            </a:r>
          </a:p>
          <a:p>
            <a:pPr algn="just"/>
            <a:r>
              <a:rPr lang="ru-RU" dirty="0"/>
              <a:t>9. Лицензии, допуски СРО, прочие специальные разрешения.</a:t>
            </a:r>
          </a:p>
          <a:p>
            <a:pPr algn="just"/>
            <a:r>
              <a:rPr lang="ru-RU" dirty="0"/>
              <a:t>10. Сайт юридического лица.</a:t>
            </a:r>
          </a:p>
          <a:p>
            <a:endParaRPr lang="ru-RU" sz="1400" dirty="0"/>
          </a:p>
        </p:txBody>
      </p:sp>
    </p:spTree>
    <p:extLst>
      <p:ext uri="{BB962C8B-B14F-4D97-AF65-F5344CB8AC3E}">
        <p14:creationId xmlns:p14="http://schemas.microsoft.com/office/powerpoint/2010/main" val="2337062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911424" y="548680"/>
            <a:ext cx="10441160" cy="3539430"/>
          </a:xfrm>
          <a:prstGeom prst="rect">
            <a:avLst/>
          </a:prstGeom>
          <a:noFill/>
        </p:spPr>
        <p:txBody>
          <a:bodyPr wrap="square" rtlCol="0">
            <a:spAutoFit/>
          </a:bodyPr>
          <a:lstStyle/>
          <a:p>
            <a:pPr algn="ctr"/>
            <a:r>
              <a:rPr lang="ru-RU" sz="2400" b="1" dirty="0"/>
              <a:t>Информация для </a:t>
            </a:r>
            <a:r>
              <a:rPr lang="ru-RU" sz="2400" b="1" dirty="0" smtClean="0"/>
              <a:t>проверки</a:t>
            </a:r>
          </a:p>
          <a:p>
            <a:pPr algn="ctr"/>
            <a:endParaRPr lang="ru-RU" sz="2400" b="1" dirty="0"/>
          </a:p>
          <a:p>
            <a:pPr algn="ctr"/>
            <a:endParaRPr lang="ru-RU" b="1" dirty="0"/>
          </a:p>
          <a:p>
            <a:pPr algn="just"/>
            <a:r>
              <a:rPr lang="ru-RU" dirty="0"/>
              <a:t>11. Источник информации о контрагенте (сайт, рекламные материалы, предложение к сотрудничеству, информация о ранее выполняемых работах контрагента);</a:t>
            </a:r>
          </a:p>
          <a:p>
            <a:pPr algn="just"/>
            <a:r>
              <a:rPr lang="ru-RU" dirty="0"/>
              <a:t>12. Результаты мониторинга рынка соответствующих товаров (работ, услуг), изучения и оценки потенциальных контрагентов;</a:t>
            </a:r>
          </a:p>
          <a:p>
            <a:pPr algn="just"/>
            <a:r>
              <a:rPr lang="ru-RU" dirty="0"/>
              <a:t>13. Документально оформленное обоснование выбора конкретного контрагента (закрепленный порядок контроля за отбором и оценкой рисков, порядок проведения тендера и др.).</a:t>
            </a:r>
          </a:p>
          <a:p>
            <a:pPr algn="just"/>
            <a:r>
              <a:rPr lang="ru-RU" dirty="0"/>
              <a:t>//  Письмо ФНС России от 23 марта 2017 г. N ЕД-5-9/547@ "О выявлении обстоятельств необоснованной налоговой выгоды"</a:t>
            </a:r>
          </a:p>
          <a:p>
            <a:endParaRPr lang="ru-RU" sz="1400" dirty="0"/>
          </a:p>
        </p:txBody>
      </p:sp>
    </p:spTree>
    <p:extLst>
      <p:ext uri="{BB962C8B-B14F-4D97-AF65-F5344CB8AC3E}">
        <p14:creationId xmlns:p14="http://schemas.microsoft.com/office/powerpoint/2010/main" val="164660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BB8ED2F-23C3-8908-C9AA-A1853B86275E}"/>
              </a:ext>
            </a:extLst>
          </p:cNvPr>
          <p:cNvSpPr txBox="1"/>
          <p:nvPr/>
        </p:nvSpPr>
        <p:spPr>
          <a:xfrm>
            <a:off x="839416" y="1340768"/>
            <a:ext cx="10657184" cy="3785652"/>
          </a:xfrm>
          <a:prstGeom prst="rect">
            <a:avLst/>
          </a:prstGeom>
          <a:noFill/>
        </p:spPr>
        <p:txBody>
          <a:bodyPr wrap="square">
            <a:spAutoFit/>
          </a:bodyPr>
          <a:lstStyle/>
          <a:p>
            <a:pPr indent="358775" algn="just"/>
            <a:r>
              <a:rPr lang="ru-RU" sz="2000" dirty="0"/>
              <a:t>Сторона, которая при заключении договора либо до или после его заключения дала другой стороне недостоверные заверения об обстоятельствах, имеющих значение для заключения договора, его исполнения или прекращения (в том числе относящихся к предмету договора, полномочиям на его заключение, соответствию договора применимому к нему праву, наличию необходимых лицензий и разрешений, своему финансовому состоянию либо относящихся к третьему лицу), обязана возместить другой стороне по ее требованию убытки, причиненные недостоверностью таких заверений, или уплатить предусмотренную договором неустойку.</a:t>
            </a:r>
          </a:p>
          <a:p>
            <a:pPr indent="358775" algn="just"/>
            <a:r>
              <a:rPr lang="ru-RU" sz="2000" dirty="0"/>
              <a:t>Сторона, полагавшаяся на недостоверные заверения контрагента, имеющие для нее существенное значение, наряду с требованием о возмещении убытков или взыскании неустойки также вправе отказаться от договора, если иное не предусмотрено соглашением сторон.</a:t>
            </a:r>
          </a:p>
        </p:txBody>
      </p:sp>
      <p:sp>
        <p:nvSpPr>
          <p:cNvPr id="2" name="Прямоугольник 1"/>
          <p:cNvSpPr/>
          <p:nvPr/>
        </p:nvSpPr>
        <p:spPr>
          <a:xfrm>
            <a:off x="2303636" y="476672"/>
            <a:ext cx="7502375" cy="461665"/>
          </a:xfrm>
          <a:prstGeom prst="rect">
            <a:avLst/>
          </a:prstGeom>
        </p:spPr>
        <p:txBody>
          <a:bodyPr wrap="none">
            <a:spAutoFit/>
          </a:bodyPr>
          <a:lstStyle/>
          <a:p>
            <a:pPr algn="ctr"/>
            <a:r>
              <a:rPr lang="ru-RU" sz="2400" b="1" dirty="0"/>
              <a:t>Заверения об обстоятельствах (ст. 431.2 ГК РФ)</a:t>
            </a:r>
          </a:p>
        </p:txBody>
      </p:sp>
    </p:spTree>
    <p:extLst>
      <p:ext uri="{BB962C8B-B14F-4D97-AF65-F5344CB8AC3E}">
        <p14:creationId xmlns:p14="http://schemas.microsoft.com/office/powerpoint/2010/main" val="353330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13">
            <a:extLst>
              <a:ext uri="{FF2B5EF4-FFF2-40B4-BE49-F238E27FC236}">
                <a16:creationId xmlns:a16="http://schemas.microsoft.com/office/drawing/2014/main" xmlns="" id="{B414A885-CB1B-4C0C-8F1A-15C78B7EF4AB}"/>
              </a:ext>
            </a:extLst>
          </p:cNvPr>
          <p:cNvSpPr txBox="1"/>
          <p:nvPr/>
        </p:nvSpPr>
        <p:spPr>
          <a:xfrm>
            <a:off x="191344" y="1091645"/>
            <a:ext cx="11881320" cy="5355312"/>
          </a:xfrm>
          <a:prstGeom prst="rect">
            <a:avLst/>
          </a:prstGeom>
          <a:noFill/>
          <a:ln>
            <a:no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358775" algn="just"/>
            <a:r>
              <a:rPr lang="ru-RU" dirty="0"/>
              <a:t>Ст. 64.2 Гражданского кодекса РФ, ст. 21.1 Федерального закона от 08 августа 2001 г. N 129-ФЗ «О государственной регистрации юридических лиц и индивидуальных предпринимателей».</a:t>
            </a:r>
          </a:p>
          <a:p>
            <a:pPr indent="358775" algn="just"/>
            <a:r>
              <a:rPr lang="ru-RU" dirty="0"/>
              <a:t>ЮЛ, которое в течение последних 12 месяцев не представляло документы отчетности, предусмотренные законодательством РФ о налогах и сборах, и не осуществляло операций хотя бы по одному банковскому счету, может быть исключено из ЕГРЮЛ либо</a:t>
            </a:r>
          </a:p>
          <a:p>
            <a:pPr indent="358775"/>
            <a:r>
              <a:rPr lang="ru-RU" dirty="0"/>
              <a:t>В случае, когда невозможно ликвидировать ЮЛ ввиду отсутствия средств на расходы, необходимые для его ликвидации, и невозможно возложить эти расходы на его учредителей (участников); либо</a:t>
            </a:r>
          </a:p>
          <a:p>
            <a:pPr indent="358775"/>
            <a:r>
              <a:rPr lang="ru-RU" dirty="0"/>
              <a:t>в ЕГРЮЛ имеются сведения, в отношении которых внесена запись об их недостоверности - в течение более чем шести месяцев с момента внесения такой записи.</a:t>
            </a:r>
          </a:p>
          <a:p>
            <a:pPr indent="358775" algn="just"/>
            <a:endParaRPr lang="ru-RU" dirty="0"/>
          </a:p>
          <a:p>
            <a:pPr indent="358775" algn="just"/>
            <a:r>
              <a:rPr lang="ru-RU" dirty="0"/>
              <a:t>1. При наличии признаков - решение регистрирующего органа о предстоящем исключении ЮЛ из ЕГРЮЛ.</a:t>
            </a:r>
          </a:p>
          <a:p>
            <a:pPr indent="358775" algn="just"/>
            <a:r>
              <a:rPr lang="ru-RU" dirty="0"/>
              <a:t>2. Публикация решения в органах печати - в течение трех дней. Также публикация сведений о порядке и сроках направления заявлений недействующим ЮЛ, кредиторами или иными лицами, чьи права и законные интересы затрагиваются в связи с исключением, с указанием адреса для направления заявлений (в течение 3 месяцев со дня публикации). Заявления должны быть мотивированными.</a:t>
            </a:r>
          </a:p>
          <a:p>
            <a:pPr indent="358775" algn="just"/>
            <a:r>
              <a:rPr lang="ru-RU" dirty="0"/>
              <a:t>3. При получении заявлений исключение отменяется. Если заявлений и возражений нет, то может быть ликвидировано ЮЛ с задолженностями //Постановление АС МО от 15.02.2018 № Ф05-20619/2017. Заинтересованные лица, включая кредиторов, сами несут риски, связанные с тем, что они не ознакомились вовремя с информацией в Вестнике //Постановление АС МО от 07.12.2017 № Ф05-17374/2017.                                                          </a:t>
            </a:r>
          </a:p>
        </p:txBody>
      </p:sp>
      <p:sp>
        <p:nvSpPr>
          <p:cNvPr id="4" name="Прямоугольник 3"/>
          <p:cNvSpPr/>
          <p:nvPr/>
        </p:nvSpPr>
        <p:spPr>
          <a:xfrm>
            <a:off x="1185972" y="260648"/>
            <a:ext cx="9843143" cy="830997"/>
          </a:xfrm>
          <a:prstGeom prst="rect">
            <a:avLst/>
          </a:prstGeom>
        </p:spPr>
        <p:txBody>
          <a:bodyPr wrap="none">
            <a:spAutoFit/>
          </a:bodyPr>
          <a:lstStyle/>
          <a:p>
            <a:pPr algn="ctr"/>
            <a:r>
              <a:rPr lang="ru-RU" sz="2400" b="1" dirty="0"/>
              <a:t>Фактическое прекращение деятельности юридического лица. </a:t>
            </a:r>
          </a:p>
          <a:p>
            <a:pPr algn="ctr"/>
            <a:r>
              <a:rPr lang="ru-RU" sz="2400" b="1" dirty="0"/>
              <a:t>Ответственность руководителя</a:t>
            </a:r>
          </a:p>
        </p:txBody>
      </p:sp>
    </p:spTree>
    <p:extLst>
      <p:ext uri="{BB962C8B-B14F-4D97-AF65-F5344CB8AC3E}">
        <p14:creationId xmlns:p14="http://schemas.microsoft.com/office/powerpoint/2010/main" val="596645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3">
            <a:extLst>
              <a:ext uri="{FF2B5EF4-FFF2-40B4-BE49-F238E27FC236}">
                <a16:creationId xmlns:a16="http://schemas.microsoft.com/office/drawing/2014/main" xmlns="" id="{B414A885-CB1B-4C0C-8F1A-15C78B7EF4AB}"/>
              </a:ext>
            </a:extLst>
          </p:cNvPr>
          <p:cNvSpPr txBox="1"/>
          <p:nvPr/>
        </p:nvSpPr>
        <p:spPr>
          <a:xfrm>
            <a:off x="335360" y="476672"/>
            <a:ext cx="11593288" cy="6155531"/>
          </a:xfrm>
          <a:prstGeom prst="rect">
            <a:avLst/>
          </a:prstGeom>
          <a:noFill/>
          <a:ln>
            <a:no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358775" algn="just"/>
            <a:r>
              <a:rPr lang="ru-RU" sz="1600" dirty="0"/>
              <a:t>По п. 3.1. ст. 3 Федерального закона "Об обществах с ограниченной ответственностью" исключение ООО из ЕГРЮЛ как недействующего юридического лица влечет последствия, предусмотренные Гражданским кодексом РФ для отказа основного должника от исполнения обязательства. Если неисполнение обязательств общества (в том числе вследствие причинения вреда) обусловлено тем, что лица, выступающие от имени общества, действовали недобросовестно или неразумно, по заявлению кредитора на таких лиц может быть возложена субсидиарная ответственность по обязательствам этого общества.</a:t>
            </a:r>
          </a:p>
          <a:p>
            <a:pPr indent="358775" algn="just"/>
            <a:endParaRPr lang="ru-RU" sz="1600" dirty="0"/>
          </a:p>
          <a:p>
            <a:pPr indent="358775" algn="just"/>
            <a:r>
              <a:rPr lang="ru-RU" sz="1600" dirty="0"/>
              <a:t>Если генеральный директор допустил нарушения, повлекшие впоследствии исключение общества из ЕГРЮЛ, то он может быть привлечен к субсидиарной ответственности, даже если на момент ликвидации уже не являлся генеральным директором. На основании ч. 3 ст. 64.2 ГК РФ исключение недействующего юридического лица из ЕГРЮЛ не препятствует привлечению к ответственности лиц, указанных в статье 53.1 ГК РФ.</a:t>
            </a:r>
          </a:p>
          <a:p>
            <a:pPr indent="358775" algn="just"/>
            <a:r>
              <a:rPr lang="ru-RU" sz="1600" dirty="0"/>
              <a:t> // Постановление Арбитражного суда Поволжского округа от 31 мая 2019 г. N Ф06-47458/19 по делу N А57-32426/2016</a:t>
            </a:r>
          </a:p>
          <a:p>
            <a:pPr indent="358775" algn="just"/>
            <a:endParaRPr lang="ru-RU" sz="1600" dirty="0"/>
          </a:p>
          <a:p>
            <a:pPr indent="358775" algn="just"/>
            <a:r>
              <a:rPr lang="ru-RU" sz="1600" dirty="0"/>
              <a:t>Бездействие руководителей, которые не провели ликвидацию и допустили исключение недействующего лица, позволяет им избежать субсидиарной ответственности и влечет убытки кредиторов </a:t>
            </a:r>
          </a:p>
          <a:p>
            <a:pPr indent="358775" algn="just"/>
            <a:r>
              <a:rPr lang="ru-RU" sz="1600" dirty="0"/>
              <a:t>// Постановление КС РФ от 21.05.2021 г. № 20-П, Определение СК по гражданским делам Верховного Суда РФ от 20 июля 2021 г. N 1-КГ21-4-К3</a:t>
            </a:r>
          </a:p>
          <a:p>
            <a:pPr indent="358775" algn="just"/>
            <a:endParaRPr lang="ru-RU" sz="1600" dirty="0"/>
          </a:p>
          <a:p>
            <a:pPr indent="358775" algn="just"/>
            <a:r>
              <a:rPr lang="ru-RU" sz="1600" dirty="0"/>
              <a:t>Право налогового органа отказать в регистрации нового юридического лица заявителю, который на момент исключения из ЕГРЮЛ недействующего юридического лица, имевшего задолженность перед бюджетом, являлся его участником с долей не менее 50% либо руководил таким лицом (</a:t>
            </a:r>
            <a:r>
              <a:rPr lang="ru-RU" sz="1600" dirty="0" err="1"/>
              <a:t>п.п</a:t>
            </a:r>
            <a:r>
              <a:rPr lang="ru-RU" sz="1600" dirty="0"/>
              <a:t>. «ф» п. 1 ст. 23 закона № 129-ФЗ).  </a:t>
            </a:r>
          </a:p>
          <a:p>
            <a:pPr indent="358775" algn="just"/>
            <a:r>
              <a:rPr lang="ru-RU" sz="1600" dirty="0"/>
              <a:t>// Определение Верховного Суда РФ от 31 марта 2020 г. N 309-ЭС20-3360 по делу N А60-11846/2019</a:t>
            </a:r>
          </a:p>
          <a:p>
            <a:pPr indent="358775" algn="just"/>
            <a:r>
              <a:rPr lang="ru-RU" sz="1600" dirty="0"/>
              <a:t>Определение Верховного Суда РФ от 17 января 2020 г. N 303-ЭС19-25169 по делу N А24-1918/2019</a:t>
            </a:r>
            <a:r>
              <a:rPr lang="ru-RU" sz="2600" dirty="0">
                <a:latin typeface="Arial Narrow" panose="020B0606020202030204" pitchFamily="34" charset="0"/>
              </a:rPr>
              <a:t>                                                        </a:t>
            </a:r>
          </a:p>
        </p:txBody>
      </p:sp>
    </p:spTree>
    <p:extLst>
      <p:ext uri="{BB962C8B-B14F-4D97-AF65-F5344CB8AC3E}">
        <p14:creationId xmlns:p14="http://schemas.microsoft.com/office/powerpoint/2010/main" val="80985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08448" y="1227793"/>
            <a:ext cx="3787552" cy="1815882"/>
          </a:xfrm>
          <a:prstGeom prst="rect">
            <a:avLst/>
          </a:prstGeom>
          <a:noFill/>
          <a:ln>
            <a:solidFill>
              <a:schemeClr val="accent1"/>
            </a:solidFill>
          </a:ln>
        </p:spPr>
        <p:txBody>
          <a:bodyPr wrap="square" rtlCol="0">
            <a:spAutoFit/>
          </a:bodyPr>
          <a:lstStyle/>
          <a:p>
            <a:pPr algn="ctr"/>
            <a:r>
              <a:rPr lang="ru-RU" sz="1600" b="1" dirty="0"/>
              <a:t>Законы</a:t>
            </a:r>
          </a:p>
          <a:p>
            <a:pPr marL="171450" indent="-88900" algn="just">
              <a:buFontTx/>
              <a:buChar char="-"/>
            </a:pPr>
            <a:r>
              <a:rPr lang="ru-RU" sz="1600" dirty="0"/>
              <a:t>Конституция РФ (высшая юридическая сила);</a:t>
            </a:r>
          </a:p>
          <a:p>
            <a:pPr marL="171450" indent="-88900" algn="just">
              <a:buFontTx/>
              <a:buChar char="-"/>
            </a:pPr>
            <a:r>
              <a:rPr lang="ru-RU" sz="1600" dirty="0"/>
              <a:t>Федеральные законы, в т. ч. Гражданский кодекс РФ и пр. кодексы и законы.</a:t>
            </a:r>
          </a:p>
          <a:p>
            <a:pPr marL="171450" indent="-88900" algn="just">
              <a:buFontTx/>
              <a:buChar char="-"/>
            </a:pPr>
            <a:endParaRPr lang="ru-RU" sz="1600" dirty="0"/>
          </a:p>
        </p:txBody>
      </p:sp>
      <p:sp>
        <p:nvSpPr>
          <p:cNvPr id="5" name="TextBox 4"/>
          <p:cNvSpPr txBox="1"/>
          <p:nvPr/>
        </p:nvSpPr>
        <p:spPr>
          <a:xfrm>
            <a:off x="507812" y="3580715"/>
            <a:ext cx="3787552" cy="2308324"/>
          </a:xfrm>
          <a:prstGeom prst="rect">
            <a:avLst/>
          </a:prstGeom>
          <a:noFill/>
          <a:ln>
            <a:solidFill>
              <a:schemeClr val="accent1"/>
            </a:solidFill>
          </a:ln>
        </p:spPr>
        <p:txBody>
          <a:bodyPr wrap="square" rtlCol="0">
            <a:spAutoFit/>
          </a:bodyPr>
          <a:lstStyle/>
          <a:p>
            <a:pPr algn="ctr"/>
            <a:r>
              <a:rPr lang="ru-RU" sz="1600" b="1" dirty="0"/>
              <a:t>Подзаконные акты</a:t>
            </a:r>
          </a:p>
          <a:p>
            <a:pPr algn="just"/>
            <a:r>
              <a:rPr lang="ru-RU" sz="1600" dirty="0"/>
              <a:t>(!) Не могут противоречить положениям законов.</a:t>
            </a:r>
          </a:p>
          <a:p>
            <a:pPr algn="just"/>
            <a:r>
              <a:rPr lang="ru-RU" sz="1600" dirty="0"/>
              <a:t>Указы Президента РФ, Постановления Правительства РФ, нормативные акты министерств и иных федеральных органов исполнительной власти, субъектов РФ, муниципальных образований.</a:t>
            </a:r>
            <a:endParaRPr lang="ru-RU" sz="1600" b="1" dirty="0"/>
          </a:p>
        </p:txBody>
      </p:sp>
      <p:cxnSp>
        <p:nvCxnSpPr>
          <p:cNvPr id="6" name="Прямая со стрелкой 5"/>
          <p:cNvCxnSpPr>
            <a:cxnSpLocks/>
            <a:stCxn id="4" idx="2"/>
          </p:cNvCxnSpPr>
          <p:nvPr/>
        </p:nvCxnSpPr>
        <p:spPr>
          <a:xfrm>
            <a:off x="2402224" y="3043675"/>
            <a:ext cx="0" cy="5293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21000" y="1212141"/>
            <a:ext cx="2943152" cy="2308324"/>
          </a:xfrm>
          <a:prstGeom prst="rect">
            <a:avLst/>
          </a:prstGeom>
          <a:noFill/>
          <a:ln>
            <a:solidFill>
              <a:schemeClr val="accent1"/>
            </a:solidFill>
          </a:ln>
        </p:spPr>
        <p:txBody>
          <a:bodyPr wrap="square" rtlCol="0">
            <a:spAutoFit/>
          </a:bodyPr>
          <a:lstStyle/>
          <a:p>
            <a:pPr algn="ctr"/>
            <a:r>
              <a:rPr lang="ru-RU" sz="1600" b="1" dirty="0"/>
              <a:t>Международные договоры и соглашения РФ</a:t>
            </a:r>
          </a:p>
          <a:p>
            <a:pPr algn="ctr"/>
            <a:r>
              <a:rPr lang="ru-RU" sz="1600" b="1" dirty="0"/>
              <a:t>Общепризнанные принципы и нормы международного права</a:t>
            </a:r>
          </a:p>
          <a:p>
            <a:pPr algn="ctr"/>
            <a:endParaRPr lang="ru-RU" sz="1600" b="1" dirty="0"/>
          </a:p>
          <a:p>
            <a:pPr algn="ctr"/>
            <a:r>
              <a:rPr lang="ru-RU" sz="1600" dirty="0"/>
              <a:t>Высшая юридическая сила по отношению к законодательству РФ</a:t>
            </a:r>
            <a:endParaRPr lang="ru-RU" sz="1600" b="1" dirty="0"/>
          </a:p>
        </p:txBody>
      </p:sp>
      <p:sp>
        <p:nvSpPr>
          <p:cNvPr id="8" name="TextBox 7"/>
          <p:cNvSpPr txBox="1"/>
          <p:nvPr/>
        </p:nvSpPr>
        <p:spPr>
          <a:xfrm>
            <a:off x="7625999" y="1196752"/>
            <a:ext cx="4057541" cy="4770537"/>
          </a:xfrm>
          <a:prstGeom prst="rect">
            <a:avLst/>
          </a:prstGeom>
          <a:noFill/>
          <a:ln>
            <a:solidFill>
              <a:schemeClr val="accent1"/>
            </a:solidFill>
          </a:ln>
        </p:spPr>
        <p:txBody>
          <a:bodyPr wrap="square" rtlCol="0">
            <a:spAutoFit/>
          </a:bodyPr>
          <a:lstStyle/>
          <a:p>
            <a:pPr algn="ctr"/>
            <a:r>
              <a:rPr lang="ru-RU" sz="1600" b="1" dirty="0"/>
              <a:t>Обычаи </a:t>
            </a:r>
          </a:p>
          <a:p>
            <a:pPr algn="ctr"/>
            <a:r>
              <a:rPr lang="ru-RU" sz="1600" b="1" dirty="0"/>
              <a:t>(до марта 2013 г. – «обычаи делового оборота»)</a:t>
            </a:r>
            <a:endParaRPr lang="ru-RU" sz="1600" dirty="0"/>
          </a:p>
          <a:p>
            <a:pPr algn="just"/>
            <a:r>
              <a:rPr lang="ru-RU" sz="1600" dirty="0"/>
              <a:t>Не противоречат законодательству и договору.</a:t>
            </a:r>
          </a:p>
          <a:p>
            <a:pPr algn="just"/>
            <a:r>
              <a:rPr lang="ru-RU" sz="1600" dirty="0"/>
              <a:t>Это сложившееся и широко применяемое в какой-либо области предпринимательской или иной деятельности, не предусмотренное законодательством правило поведения, независимо от того, зафиксировано ли оно в каком-либо документе. </a:t>
            </a:r>
          </a:p>
          <a:p>
            <a:pPr algn="just"/>
            <a:r>
              <a:rPr lang="ru-RU" sz="1600" dirty="0"/>
              <a:t>Напр., упоминание «банковского дня» для определения срока расчетов, использование международных торговых терминов «Инкотермс» в договорах поставки («франко-склад» и др).</a:t>
            </a:r>
          </a:p>
          <a:p>
            <a:endParaRPr lang="ru-RU" sz="1600" dirty="0"/>
          </a:p>
        </p:txBody>
      </p:sp>
      <p:sp>
        <p:nvSpPr>
          <p:cNvPr id="9" name="TextBox 8"/>
          <p:cNvSpPr txBox="1"/>
          <p:nvPr/>
        </p:nvSpPr>
        <p:spPr>
          <a:xfrm>
            <a:off x="2999656" y="465243"/>
            <a:ext cx="6192688" cy="461665"/>
          </a:xfrm>
          <a:prstGeom prst="rect">
            <a:avLst/>
          </a:prstGeom>
          <a:noFill/>
        </p:spPr>
        <p:txBody>
          <a:bodyPr wrap="square" rtlCol="0">
            <a:spAutoFit/>
          </a:bodyPr>
          <a:lstStyle/>
          <a:p>
            <a:pPr algn="ctr"/>
            <a:r>
              <a:rPr lang="ru-RU" sz="2400" b="1" dirty="0"/>
              <a:t>Источники гражданского права</a:t>
            </a:r>
          </a:p>
        </p:txBody>
      </p:sp>
    </p:spTree>
    <p:extLst>
      <p:ext uri="{BB962C8B-B14F-4D97-AF65-F5344CB8AC3E}">
        <p14:creationId xmlns:p14="http://schemas.microsoft.com/office/powerpoint/2010/main" val="28544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720576" y="476672"/>
            <a:ext cx="10550423" cy="1692771"/>
          </a:xfrm>
          <a:prstGeom prst="rect">
            <a:avLst/>
          </a:prstGeom>
          <a:noFill/>
          <a:ln>
            <a:solidFill>
              <a:schemeClr val="accent1"/>
            </a:solidFill>
          </a:ln>
        </p:spPr>
        <p:txBody>
          <a:bodyPr wrap="square" rtlCol="0">
            <a:spAutoFit/>
          </a:bodyPr>
          <a:lstStyle/>
          <a:p>
            <a:pPr algn="ctr"/>
            <a:r>
              <a:rPr lang="ru-RU" sz="1400" b="1" dirty="0"/>
              <a:t>Действие во времени</a:t>
            </a:r>
          </a:p>
          <a:p>
            <a:pPr algn="just"/>
            <a:r>
              <a:rPr lang="ru-RU" sz="1500" dirty="0"/>
              <a:t>Под </a:t>
            </a:r>
            <a:r>
              <a:rPr lang="ru-RU" sz="1500" u="sng" dirty="0"/>
              <a:t>обратной силой </a:t>
            </a:r>
            <a:r>
              <a:rPr lang="ru-RU" sz="1500" dirty="0"/>
              <a:t>понимается распространение действия нормативного акта на все те общественные отношения, которые имели место до вступ­ления его в силу. По общему правилу, законы и другие нормативные акты обратной силы не имеют, если иное не установлено в самих актах. </a:t>
            </a:r>
          </a:p>
          <a:p>
            <a:pPr algn="just"/>
            <a:r>
              <a:rPr lang="ru-RU" sz="1500" dirty="0"/>
              <a:t>По длящимся отношениям, возникшим до введения в действие акта гражданского законодательства, он применяется только к правам и обязанностям, которые возникнут после введения его в действие.</a:t>
            </a:r>
          </a:p>
          <a:p>
            <a:pPr algn="just"/>
            <a:endParaRPr lang="ru-RU" sz="1500" dirty="0"/>
          </a:p>
        </p:txBody>
      </p:sp>
      <p:sp>
        <p:nvSpPr>
          <p:cNvPr id="3" name="TextBox 2"/>
          <p:cNvSpPr txBox="1"/>
          <p:nvPr/>
        </p:nvSpPr>
        <p:spPr>
          <a:xfrm>
            <a:off x="729138" y="2626085"/>
            <a:ext cx="10550422" cy="1200329"/>
          </a:xfrm>
          <a:prstGeom prst="rect">
            <a:avLst/>
          </a:prstGeom>
          <a:noFill/>
          <a:ln>
            <a:solidFill>
              <a:schemeClr val="accent1"/>
            </a:solidFill>
          </a:ln>
        </p:spPr>
        <p:txBody>
          <a:bodyPr wrap="square" rtlCol="0">
            <a:spAutoFit/>
          </a:bodyPr>
          <a:lstStyle/>
          <a:p>
            <a:pPr algn="ctr"/>
            <a:r>
              <a:rPr lang="ru-RU" sz="1400" b="1" dirty="0"/>
              <a:t>Действие в пространстве</a:t>
            </a:r>
          </a:p>
          <a:p>
            <a:endParaRPr lang="ru-RU" sz="1400" dirty="0"/>
          </a:p>
          <a:p>
            <a:pPr algn="just"/>
            <a:r>
              <a:rPr lang="ru-RU" sz="1500" dirty="0"/>
              <a:t>Гражданское законодательство действует на всей территории РФ (если иное не указано в самом нормативном акте), поскольку является федеральным.</a:t>
            </a:r>
          </a:p>
          <a:p>
            <a:endParaRPr lang="ru-RU" sz="1400" dirty="0"/>
          </a:p>
        </p:txBody>
      </p:sp>
      <p:sp>
        <p:nvSpPr>
          <p:cNvPr id="4" name="TextBox 3"/>
          <p:cNvSpPr txBox="1"/>
          <p:nvPr/>
        </p:nvSpPr>
        <p:spPr>
          <a:xfrm>
            <a:off x="729138" y="4149080"/>
            <a:ext cx="10550422" cy="2354491"/>
          </a:xfrm>
          <a:prstGeom prst="rect">
            <a:avLst/>
          </a:prstGeom>
          <a:noFill/>
          <a:ln>
            <a:solidFill>
              <a:schemeClr val="accent1"/>
            </a:solidFill>
          </a:ln>
        </p:spPr>
        <p:txBody>
          <a:bodyPr wrap="square" rtlCol="0">
            <a:spAutoFit/>
          </a:bodyPr>
          <a:lstStyle/>
          <a:p>
            <a:pPr algn="ctr"/>
            <a:r>
              <a:rPr lang="ru-RU" sz="1400" b="1" dirty="0"/>
              <a:t>Действие по кругу лиц</a:t>
            </a:r>
          </a:p>
          <a:p>
            <a:pPr algn="ctr"/>
            <a:endParaRPr lang="ru-RU" sz="1400" dirty="0"/>
          </a:p>
          <a:p>
            <a:pPr algn="just"/>
            <a:r>
              <a:rPr lang="ru-RU" sz="1500" dirty="0"/>
              <a:t>Гражданское право РФ распространяет свое действие на всех субъектов, осуществляющих  предпринимательскую деятельность в РФ, если иное не установлено отдельными законами:</a:t>
            </a:r>
          </a:p>
          <a:p>
            <a:pPr algn="just"/>
            <a:endParaRPr lang="ru-RU" sz="1500" dirty="0"/>
          </a:p>
          <a:p>
            <a:pPr algn="just"/>
            <a:r>
              <a:rPr lang="ru-RU" sz="1500" dirty="0"/>
              <a:t>● На граждан (также на иностранных граждан и лиц без гражданства);</a:t>
            </a:r>
          </a:p>
          <a:p>
            <a:pPr algn="just"/>
            <a:r>
              <a:rPr lang="ru-RU" sz="1500" dirty="0"/>
              <a:t>● На ЮЛ (также иностранных);</a:t>
            </a:r>
          </a:p>
          <a:p>
            <a:pPr algn="just"/>
            <a:r>
              <a:rPr lang="ru-RU" sz="1500" dirty="0"/>
              <a:t>●РФ, субъекты РФ, муниципальные образования (в рамках их участия в предпринимательской деятельности, напр., через унитарные предприятия, они также являются равными участниками гражданского оборота).</a:t>
            </a:r>
          </a:p>
          <a:p>
            <a:pPr algn="just"/>
            <a:endParaRPr lang="ru-RU" sz="1400" dirty="0"/>
          </a:p>
        </p:txBody>
      </p:sp>
    </p:spTree>
    <p:extLst>
      <p:ext uri="{BB962C8B-B14F-4D97-AF65-F5344CB8AC3E}">
        <p14:creationId xmlns:p14="http://schemas.microsoft.com/office/powerpoint/2010/main" val="358523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08448" y="1282958"/>
            <a:ext cx="4723456" cy="1769715"/>
          </a:xfrm>
          <a:prstGeom prst="rect">
            <a:avLst/>
          </a:prstGeom>
          <a:noFill/>
          <a:ln>
            <a:solidFill>
              <a:schemeClr val="accent1"/>
            </a:solidFill>
          </a:ln>
        </p:spPr>
        <p:txBody>
          <a:bodyPr wrap="square" rtlCol="0">
            <a:spAutoFit/>
          </a:bodyPr>
          <a:lstStyle/>
          <a:p>
            <a:pPr algn="ctr"/>
            <a:r>
              <a:rPr lang="ru-RU" sz="1400" b="1" dirty="0"/>
              <a:t>Законы</a:t>
            </a:r>
          </a:p>
          <a:p>
            <a:pPr marL="171450" indent="-88900" algn="just">
              <a:buFontTx/>
              <a:buChar char="-"/>
            </a:pPr>
            <a:r>
              <a:rPr lang="ru-RU" sz="1400" dirty="0"/>
              <a:t>Конституция РФ (высшая юридическая сила);</a:t>
            </a:r>
          </a:p>
          <a:p>
            <a:pPr marL="171450" indent="-88900" algn="just">
              <a:buFontTx/>
              <a:buChar char="-"/>
            </a:pPr>
            <a:r>
              <a:rPr lang="ru-RU" sz="1400" dirty="0"/>
              <a:t>Федеральные законы, в т. ч. Налоговый кодекс РФ и пр. кодексы и законы;</a:t>
            </a:r>
          </a:p>
          <a:p>
            <a:pPr marL="171450" indent="-88900" algn="just">
              <a:buFontTx/>
              <a:buChar char="-"/>
            </a:pPr>
            <a:r>
              <a:rPr lang="ru-RU" sz="1400" dirty="0"/>
              <a:t>Законы субъектов РФ (;</a:t>
            </a:r>
          </a:p>
          <a:p>
            <a:pPr marL="171450" indent="-88900" algn="just">
              <a:buFontTx/>
              <a:buChar char="-"/>
            </a:pPr>
            <a:r>
              <a:rPr lang="ru-RU" sz="1400" dirty="0"/>
              <a:t>Законы, принятые органами местного самоуправления.</a:t>
            </a:r>
          </a:p>
          <a:p>
            <a:pPr marL="171450" indent="-88900" algn="just">
              <a:buFontTx/>
              <a:buChar char="-"/>
            </a:pPr>
            <a:endParaRPr lang="ru-RU" sz="1100" dirty="0"/>
          </a:p>
        </p:txBody>
      </p:sp>
      <p:sp>
        <p:nvSpPr>
          <p:cNvPr id="5" name="TextBox 4"/>
          <p:cNvSpPr txBox="1"/>
          <p:nvPr/>
        </p:nvSpPr>
        <p:spPr>
          <a:xfrm>
            <a:off x="549786" y="4348261"/>
            <a:ext cx="4682118" cy="1384995"/>
          </a:xfrm>
          <a:prstGeom prst="rect">
            <a:avLst/>
          </a:prstGeom>
          <a:noFill/>
          <a:ln>
            <a:solidFill>
              <a:schemeClr val="accent1"/>
            </a:solidFill>
          </a:ln>
        </p:spPr>
        <p:txBody>
          <a:bodyPr wrap="square" rtlCol="0">
            <a:spAutoFit/>
          </a:bodyPr>
          <a:lstStyle/>
          <a:p>
            <a:pPr algn="ctr"/>
            <a:r>
              <a:rPr lang="ru-RU" sz="1400" b="1" dirty="0"/>
              <a:t>Подзаконные акты</a:t>
            </a:r>
          </a:p>
          <a:p>
            <a:pPr algn="just"/>
            <a:r>
              <a:rPr lang="ru-RU" sz="1400" dirty="0"/>
              <a:t>(!) Не могут противоречить положениям законов.</a:t>
            </a:r>
          </a:p>
          <a:p>
            <a:pPr algn="just"/>
            <a:r>
              <a:rPr lang="ru-RU" sz="1400" dirty="0"/>
              <a:t>Указы Президента РФ, Постановления Правительства РФ, нормативные акты министерств и иных федеральных органов исполнительной власти, субъектов РФ, муниципальных образований.</a:t>
            </a:r>
            <a:endParaRPr lang="ru-RU" sz="1400" b="1" dirty="0"/>
          </a:p>
        </p:txBody>
      </p:sp>
      <p:cxnSp>
        <p:nvCxnSpPr>
          <p:cNvPr id="6" name="Прямая со стрелкой 5"/>
          <p:cNvCxnSpPr>
            <a:cxnSpLocks/>
            <a:stCxn id="4" idx="2"/>
            <a:endCxn id="5" idx="0"/>
          </p:cNvCxnSpPr>
          <p:nvPr/>
        </p:nvCxnSpPr>
        <p:spPr>
          <a:xfrm>
            <a:off x="2870176" y="3052673"/>
            <a:ext cx="20669" cy="1295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282176" y="1282958"/>
            <a:ext cx="4077651" cy="1600438"/>
          </a:xfrm>
          <a:prstGeom prst="rect">
            <a:avLst/>
          </a:prstGeom>
          <a:noFill/>
          <a:ln>
            <a:solidFill>
              <a:schemeClr val="accent1"/>
            </a:solidFill>
          </a:ln>
        </p:spPr>
        <p:txBody>
          <a:bodyPr wrap="square" rtlCol="0">
            <a:spAutoFit/>
          </a:bodyPr>
          <a:lstStyle/>
          <a:p>
            <a:pPr algn="ctr"/>
            <a:r>
              <a:rPr lang="ru-RU" sz="1400" b="1" dirty="0"/>
              <a:t>Международные договоры и соглашения РФ</a:t>
            </a:r>
          </a:p>
          <a:p>
            <a:pPr algn="ctr"/>
            <a:r>
              <a:rPr lang="ru-RU" sz="1400" b="1" dirty="0"/>
              <a:t>Общепризнанные принципы и нормы международного права</a:t>
            </a:r>
          </a:p>
          <a:p>
            <a:pPr algn="ctr"/>
            <a:endParaRPr lang="ru-RU" sz="1400" b="1" dirty="0"/>
          </a:p>
          <a:p>
            <a:pPr algn="ctr"/>
            <a:r>
              <a:rPr lang="ru-RU" sz="1400" dirty="0"/>
              <a:t>Высшая юридическая сила по отношению к законодательству РФ</a:t>
            </a:r>
            <a:endParaRPr lang="ru-RU" sz="1400" b="1" dirty="0"/>
          </a:p>
        </p:txBody>
      </p:sp>
      <p:sp>
        <p:nvSpPr>
          <p:cNvPr id="9" name="TextBox 8"/>
          <p:cNvSpPr txBox="1"/>
          <p:nvPr/>
        </p:nvSpPr>
        <p:spPr>
          <a:xfrm>
            <a:off x="2999656" y="531837"/>
            <a:ext cx="6192688" cy="461665"/>
          </a:xfrm>
          <a:prstGeom prst="rect">
            <a:avLst/>
          </a:prstGeom>
          <a:noFill/>
        </p:spPr>
        <p:txBody>
          <a:bodyPr wrap="square" rtlCol="0">
            <a:spAutoFit/>
          </a:bodyPr>
          <a:lstStyle/>
          <a:p>
            <a:pPr algn="ctr"/>
            <a:r>
              <a:rPr lang="ru-RU" sz="2400" b="1" dirty="0"/>
              <a:t>Источники налогового права</a:t>
            </a:r>
          </a:p>
        </p:txBody>
      </p:sp>
    </p:spTree>
    <p:extLst>
      <p:ext uri="{BB962C8B-B14F-4D97-AF65-F5344CB8AC3E}">
        <p14:creationId xmlns:p14="http://schemas.microsoft.com/office/powerpoint/2010/main" val="42756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720576" y="476672"/>
            <a:ext cx="10550423" cy="1908215"/>
          </a:xfrm>
          <a:prstGeom prst="rect">
            <a:avLst/>
          </a:prstGeom>
          <a:noFill/>
          <a:ln>
            <a:solidFill>
              <a:schemeClr val="accent1"/>
            </a:solidFill>
          </a:ln>
        </p:spPr>
        <p:txBody>
          <a:bodyPr wrap="square" rtlCol="0">
            <a:spAutoFit/>
          </a:bodyPr>
          <a:lstStyle/>
          <a:p>
            <a:pPr algn="ctr"/>
            <a:r>
              <a:rPr lang="ru-RU" sz="1400" b="1" dirty="0"/>
              <a:t>Действие во времени</a:t>
            </a:r>
          </a:p>
          <a:p>
            <a:pPr algn="just"/>
            <a:r>
              <a:rPr lang="ru-RU" sz="1500" dirty="0"/>
              <a:t>Под </a:t>
            </a:r>
            <a:r>
              <a:rPr lang="ru-RU" sz="1500" u="sng" dirty="0"/>
              <a:t>обратной силой </a:t>
            </a:r>
            <a:r>
              <a:rPr lang="ru-RU" sz="1500" dirty="0"/>
              <a:t>понимается распространение действия нормативного акта на все те общественные отношения, которые имели место до вступ­ления его в силу. По общему правилу, законы и другие нормативные акты обратной силы не имеют, если иное не установлено в самих актах. </a:t>
            </a:r>
          </a:p>
          <a:p>
            <a:pPr algn="just"/>
            <a:endParaRPr lang="ru-RU" sz="1500" dirty="0"/>
          </a:p>
          <a:p>
            <a:pPr algn="just"/>
            <a:r>
              <a:rPr lang="ru-RU" sz="1500" dirty="0"/>
              <a:t>Если изменения уголовного, налогового и пр. законодательства влекут смягчение либо устранение ответственности за нарушения (напр., ст. 5  НК РФ), то они имеют обратную силу.</a:t>
            </a:r>
          </a:p>
          <a:p>
            <a:pPr algn="ctr"/>
            <a:endParaRPr lang="ru-RU" sz="1400" dirty="0"/>
          </a:p>
        </p:txBody>
      </p:sp>
      <p:sp>
        <p:nvSpPr>
          <p:cNvPr id="3" name="TextBox 2"/>
          <p:cNvSpPr txBox="1"/>
          <p:nvPr/>
        </p:nvSpPr>
        <p:spPr>
          <a:xfrm>
            <a:off x="732114" y="2828835"/>
            <a:ext cx="10550422" cy="984885"/>
          </a:xfrm>
          <a:prstGeom prst="rect">
            <a:avLst/>
          </a:prstGeom>
          <a:noFill/>
          <a:ln>
            <a:solidFill>
              <a:schemeClr val="accent1"/>
            </a:solidFill>
          </a:ln>
        </p:spPr>
        <p:txBody>
          <a:bodyPr wrap="square" rtlCol="0">
            <a:spAutoFit/>
          </a:bodyPr>
          <a:lstStyle/>
          <a:p>
            <a:pPr algn="ctr"/>
            <a:r>
              <a:rPr lang="ru-RU" sz="1400" b="1" dirty="0"/>
              <a:t>Действие в пространстве</a:t>
            </a:r>
          </a:p>
          <a:p>
            <a:r>
              <a:rPr lang="ru-RU" sz="1500" dirty="0"/>
              <a:t>Федеральное законодательство действует на всей территории РФ , законодательства субъекта – на территории этого субъекта, муниципальное – на территории муниципального образования. </a:t>
            </a:r>
          </a:p>
          <a:p>
            <a:endParaRPr lang="ru-RU" sz="1400" dirty="0"/>
          </a:p>
        </p:txBody>
      </p:sp>
      <p:sp>
        <p:nvSpPr>
          <p:cNvPr id="4" name="TextBox 3"/>
          <p:cNvSpPr txBox="1"/>
          <p:nvPr/>
        </p:nvSpPr>
        <p:spPr>
          <a:xfrm>
            <a:off x="720576" y="4040051"/>
            <a:ext cx="10550422" cy="2123658"/>
          </a:xfrm>
          <a:prstGeom prst="rect">
            <a:avLst/>
          </a:prstGeom>
          <a:noFill/>
          <a:ln>
            <a:solidFill>
              <a:schemeClr val="accent1"/>
            </a:solidFill>
          </a:ln>
        </p:spPr>
        <p:txBody>
          <a:bodyPr wrap="square" rtlCol="0">
            <a:spAutoFit/>
          </a:bodyPr>
          <a:lstStyle/>
          <a:p>
            <a:pPr algn="ctr"/>
            <a:r>
              <a:rPr lang="ru-RU" sz="1400" b="1" dirty="0"/>
              <a:t>Действие по кругу лиц</a:t>
            </a:r>
          </a:p>
          <a:p>
            <a:pPr algn="ctr"/>
            <a:endParaRPr lang="ru-RU" sz="1400" dirty="0"/>
          </a:p>
          <a:p>
            <a:pPr algn="just"/>
            <a:r>
              <a:rPr lang="ru-RU" sz="1500" dirty="0"/>
              <a:t>Налоговое право РФ распространяет свое действие на всех субъектов, осуществляющих  предпринимательскую деятельность в РФ, если иное не установлено отдельными законами:</a:t>
            </a:r>
          </a:p>
          <a:p>
            <a:pPr algn="just"/>
            <a:endParaRPr lang="ru-RU" sz="1500" dirty="0"/>
          </a:p>
          <a:p>
            <a:pPr algn="just"/>
            <a:r>
              <a:rPr lang="ru-RU" sz="1500" dirty="0"/>
              <a:t>● На граждан (также на иностранных граждан и лиц без гражданства);</a:t>
            </a:r>
          </a:p>
          <a:p>
            <a:pPr algn="just"/>
            <a:r>
              <a:rPr lang="ru-RU" sz="1500" dirty="0"/>
              <a:t>● На ЮЛ (также иностранных);</a:t>
            </a:r>
          </a:p>
          <a:p>
            <a:pPr algn="just"/>
            <a:r>
              <a:rPr lang="ru-RU" sz="1500" dirty="0"/>
              <a:t>●РФ, субъекты РФ, муниципальные образования.</a:t>
            </a:r>
          </a:p>
          <a:p>
            <a:pPr algn="just"/>
            <a:endParaRPr lang="ru-RU" sz="1400" dirty="0"/>
          </a:p>
        </p:txBody>
      </p:sp>
    </p:spTree>
    <p:extLst>
      <p:ext uri="{BB962C8B-B14F-4D97-AF65-F5344CB8AC3E}">
        <p14:creationId xmlns:p14="http://schemas.microsoft.com/office/powerpoint/2010/main" val="359133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23392" y="548680"/>
            <a:ext cx="11349656" cy="5416868"/>
          </a:xfrm>
          <a:prstGeom prst="rect">
            <a:avLst/>
          </a:prstGeom>
          <a:noFill/>
        </p:spPr>
        <p:txBody>
          <a:bodyPr wrap="square" rtlCol="0">
            <a:spAutoFit/>
          </a:bodyPr>
          <a:lstStyle/>
          <a:p>
            <a:pPr algn="ctr"/>
            <a:r>
              <a:rPr lang="ru-RU" sz="2000" b="1" dirty="0"/>
              <a:t>Основные принципы гражданского права (ст. 1 ГК РФ)</a:t>
            </a:r>
          </a:p>
          <a:p>
            <a:pPr algn="just"/>
            <a:endParaRPr lang="ru-RU" dirty="0">
              <a:latin typeface="PT Serif" panose="020A0603040505020204" pitchFamily="18" charset="-52"/>
            </a:endParaRPr>
          </a:p>
          <a:p>
            <a:pPr marL="342900" indent="-342900" algn="just">
              <a:buAutoNum type="arabicPeriod"/>
            </a:pPr>
            <a:r>
              <a:rPr lang="ru-RU" dirty="0"/>
              <a:t>Признание равенства участников гражданско-правовых отношений </a:t>
            </a:r>
          </a:p>
          <a:p>
            <a:pPr marL="342900" indent="-342900" algn="just">
              <a:buAutoNum type="arabicPeriod"/>
            </a:pPr>
            <a:r>
              <a:rPr lang="ru-RU" dirty="0"/>
              <a:t>Неприкосновенность собственности </a:t>
            </a:r>
          </a:p>
          <a:p>
            <a:pPr marL="342900" indent="-342900" algn="just">
              <a:buAutoNum type="arabicPeriod"/>
            </a:pPr>
            <a:r>
              <a:rPr lang="ru-RU" dirty="0"/>
              <a:t>Свобода договора </a:t>
            </a:r>
          </a:p>
          <a:p>
            <a:pPr marL="342900" indent="-342900" algn="just">
              <a:buAutoNum type="arabicPeriod"/>
            </a:pPr>
            <a:r>
              <a:rPr lang="ru-RU" dirty="0"/>
              <a:t>Недопустимость произвольного вмешательства кого-либо в частные дела </a:t>
            </a:r>
          </a:p>
          <a:p>
            <a:pPr marL="342900" indent="-342900" algn="just">
              <a:buAutoNum type="arabicPeriod"/>
            </a:pPr>
            <a:r>
              <a:rPr lang="ru-RU" dirty="0"/>
              <a:t>Необходимость беспрепятственного осуществления гражданских прав </a:t>
            </a:r>
          </a:p>
          <a:p>
            <a:pPr marL="342900" indent="-342900" algn="just">
              <a:buAutoNum type="arabicPeriod"/>
            </a:pPr>
            <a:r>
              <a:rPr lang="ru-RU" dirty="0"/>
              <a:t>Обеспечение восстановления нарушенных прав, их судебной защиты.</a:t>
            </a:r>
          </a:p>
          <a:p>
            <a:pPr algn="just"/>
            <a:endParaRPr lang="ru-RU" dirty="0"/>
          </a:p>
          <a:p>
            <a:pPr indent="358775" algn="just"/>
            <a:r>
              <a:rPr lang="ru-RU" dirty="0"/>
              <a:t>Граждане (физические лица) и юридические лица приобретают и осуществляют свои гражданские права своей волей и в своем интересе. Они свободны в установлении своих прав и обязанностей на основе договора и в определении любых не противоречащих законодательству условий договора (п. 2 ст. 421 ГК РФ).</a:t>
            </a:r>
          </a:p>
          <a:p>
            <a:pPr indent="358775" algn="just"/>
            <a:endParaRPr lang="ru-RU" dirty="0"/>
          </a:p>
          <a:p>
            <a:pPr indent="358775" algn="just"/>
            <a:r>
              <a:rPr lang="ru-RU" dirty="0"/>
              <a:t>Условия договора определяются по усмотрению сторон, кроме случаев, когда содержание соответствующего условия предписано обязательными для сторон правилами, установленными законом или иными правовыми актами (императивными нормами), действующими в момент его заключения (п. 4 ст. 421 ГК РФ). </a:t>
            </a:r>
          </a:p>
          <a:p>
            <a:pPr algn="just"/>
            <a:endParaRPr lang="ru-RU" sz="1600" dirty="0"/>
          </a:p>
        </p:txBody>
      </p:sp>
    </p:spTree>
    <p:extLst>
      <p:ext uri="{BB962C8B-B14F-4D97-AF65-F5344CB8AC3E}">
        <p14:creationId xmlns:p14="http://schemas.microsoft.com/office/powerpoint/2010/main" val="303489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23392" y="548680"/>
            <a:ext cx="11349656" cy="6093976"/>
          </a:xfrm>
          <a:prstGeom prst="rect">
            <a:avLst/>
          </a:prstGeom>
          <a:noFill/>
        </p:spPr>
        <p:txBody>
          <a:bodyPr wrap="square" rtlCol="0">
            <a:spAutoFit/>
          </a:bodyPr>
          <a:lstStyle/>
          <a:p>
            <a:pPr indent="504000" algn="just"/>
            <a:r>
              <a:rPr lang="ru-RU" sz="1700" dirty="0"/>
              <a:t>Гражданское право, в отличие от публичных отраслей права, содержит множество </a:t>
            </a:r>
            <a:r>
              <a:rPr lang="ru-RU" sz="1700" b="1" u="sng" dirty="0"/>
              <a:t>диспозитивных норм. </a:t>
            </a:r>
            <a:r>
              <a:rPr lang="ru-RU" sz="1700" dirty="0"/>
              <a:t> </a:t>
            </a:r>
          </a:p>
          <a:p>
            <a:pPr indent="504000" algn="just"/>
            <a:r>
              <a:rPr lang="ru-RU" sz="1700" dirty="0"/>
              <a:t>В этом случае в тексте правовой нормы содержится оговорка: если иное не предусмотрено договором. </a:t>
            </a:r>
          </a:p>
          <a:p>
            <a:pPr indent="504000" algn="just"/>
            <a:endParaRPr lang="ru-RU" sz="1700" dirty="0"/>
          </a:p>
          <a:p>
            <a:pPr indent="504000" algn="just"/>
            <a:r>
              <a:rPr lang="ru-RU" sz="1700" dirty="0"/>
              <a:t>Например: </a:t>
            </a:r>
          </a:p>
          <a:p>
            <a:pPr indent="504000" algn="just"/>
            <a:r>
              <a:rPr lang="ru-RU" sz="1700" dirty="0"/>
              <a:t>- Если иное не предусмотрено договором подряда, заказчик может в любое время до сдачи ему результата работы отказаться от исполнения договора….(ст. 717 ГК РФ);</a:t>
            </a:r>
          </a:p>
          <a:p>
            <a:pPr indent="504000" algn="just"/>
            <a:r>
              <a:rPr lang="ru-RU" sz="1700" dirty="0"/>
              <a:t>- Если иное не установлено договором поставки, покупатель (получатель) обязан возвратить поставщику многооборотную тару и средства пакетирования, в которых поступил товар…(ст. 517 ГК РФ).</a:t>
            </a:r>
          </a:p>
          <a:p>
            <a:pPr algn="just"/>
            <a:endParaRPr lang="ru-RU" sz="1700" dirty="0"/>
          </a:p>
          <a:p>
            <a:pPr indent="450850" algn="just"/>
            <a:r>
              <a:rPr lang="ru-RU" sz="1700" dirty="0"/>
              <a:t>Данная норма предоставляет сторонам договора возможность самостоятельно определить основания отказа от договора, и только если такие положения не согласованы, будут применяться нормы Гражданского кодекса РФ. </a:t>
            </a:r>
          </a:p>
          <a:p>
            <a:pPr algn="just"/>
            <a:endParaRPr lang="ru-RU" sz="1700" b="1" u="sng" dirty="0"/>
          </a:p>
          <a:p>
            <a:pPr indent="534988" algn="just"/>
            <a:r>
              <a:rPr lang="ru-RU" sz="1700" b="1" u="sng" dirty="0"/>
              <a:t>Императивные нормы</a:t>
            </a:r>
            <a:r>
              <a:rPr lang="ru-RU" sz="1700" dirty="0"/>
              <a:t> содержат, наоборот, единственное правило поведения, исключающее иное: «только так и никак иначе». Даже если договором участники соответствующих отношений предусмотрят иное, эта договоренность будет ничтожна, т. е. она не будет порождать  никаких правовых последствий. </a:t>
            </a:r>
          </a:p>
          <a:p>
            <a:pPr algn="just"/>
            <a:r>
              <a:rPr lang="ru-RU" sz="1700" dirty="0"/>
              <a:t>Например: </a:t>
            </a:r>
          </a:p>
          <a:p>
            <a:pPr marL="177800" lvl="0" indent="-177800" algn="just">
              <a:buFontTx/>
              <a:buChar char="-"/>
            </a:pPr>
            <a:r>
              <a:rPr lang="ru-RU" sz="1700" dirty="0"/>
              <a:t>Перемена лиц в обязательстве не влечет изменения срока исковой давности и порядка его исчисления (ст. 201 ГК РФ);</a:t>
            </a:r>
          </a:p>
          <a:p>
            <a:pPr algn="just"/>
            <a:r>
              <a:rPr lang="ru-RU" sz="1700" dirty="0"/>
              <a:t>-  Заказчик вправе отказаться от исполнения договора возмездного оказания услуг при условии оплаты исполнителю фактически понесенных им расходов (п. 1 ст. 782 ГК РФ).</a:t>
            </a:r>
            <a:endParaRPr lang="ru-RU" sz="1600" dirty="0"/>
          </a:p>
          <a:p>
            <a:pPr algn="just"/>
            <a:endParaRPr lang="ru-RU" sz="1600" dirty="0"/>
          </a:p>
        </p:txBody>
      </p:sp>
    </p:spTree>
    <p:extLst>
      <p:ext uri="{BB962C8B-B14F-4D97-AF65-F5344CB8AC3E}">
        <p14:creationId xmlns:p14="http://schemas.microsoft.com/office/powerpoint/2010/main" val="2858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718500" y="2702181"/>
            <a:ext cx="10755000" cy="830997"/>
          </a:xfrm>
          <a:prstGeom prst="rect">
            <a:avLst/>
          </a:prstGeom>
          <a:noFill/>
          <a:ln>
            <a:noFill/>
          </a:ln>
        </p:spPr>
        <p:txBody>
          <a:bodyPr wrap="square" rtlCol="0">
            <a:spAutoFit/>
          </a:bodyPr>
          <a:lstStyle/>
          <a:p>
            <a:pPr algn="ctr"/>
            <a:r>
              <a:rPr lang="ru-RU" sz="2400" b="1" dirty="0"/>
              <a:t>Государственное регулирование предпринимательской деятельности</a:t>
            </a:r>
          </a:p>
        </p:txBody>
      </p:sp>
      <p:sp>
        <p:nvSpPr>
          <p:cNvPr id="4" name="TextBox 3"/>
          <p:cNvSpPr txBox="1"/>
          <p:nvPr/>
        </p:nvSpPr>
        <p:spPr>
          <a:xfrm>
            <a:off x="1199456" y="3734451"/>
            <a:ext cx="3668400" cy="1815882"/>
          </a:xfrm>
          <a:prstGeom prst="rect">
            <a:avLst/>
          </a:prstGeom>
          <a:noFill/>
          <a:ln>
            <a:solidFill>
              <a:schemeClr val="accent1"/>
            </a:solidFill>
          </a:ln>
        </p:spPr>
        <p:txBody>
          <a:bodyPr wrap="square" rtlCol="0">
            <a:spAutoFit/>
          </a:bodyPr>
          <a:lstStyle/>
          <a:p>
            <a:pPr algn="ctr"/>
            <a:r>
              <a:rPr lang="ru-RU" sz="1400" u="sng" dirty="0"/>
              <a:t>Экономическое</a:t>
            </a:r>
          </a:p>
          <a:p>
            <a:pPr algn="ctr"/>
            <a:endParaRPr lang="ru-RU" sz="1400" dirty="0"/>
          </a:p>
          <a:p>
            <a:pPr algn="ctr"/>
            <a:r>
              <a:rPr lang="ru-RU" sz="1400" dirty="0"/>
              <a:t>Налоги, ценообразование, МРОТ,  кредитно-финансовые механизмы, гос. инвестиции, протекционизм, регулирование естественных монополий и т.д.</a:t>
            </a:r>
          </a:p>
          <a:p>
            <a:pPr algn="ctr"/>
            <a:endParaRPr lang="ru-RU" sz="1400" dirty="0"/>
          </a:p>
        </p:txBody>
      </p:sp>
      <p:sp>
        <p:nvSpPr>
          <p:cNvPr id="5" name="TextBox 4"/>
          <p:cNvSpPr txBox="1"/>
          <p:nvPr/>
        </p:nvSpPr>
        <p:spPr>
          <a:xfrm>
            <a:off x="6816080" y="3740320"/>
            <a:ext cx="4419416" cy="2031325"/>
          </a:xfrm>
          <a:prstGeom prst="rect">
            <a:avLst/>
          </a:prstGeom>
          <a:noFill/>
          <a:ln>
            <a:solidFill>
              <a:schemeClr val="accent1"/>
            </a:solidFill>
          </a:ln>
        </p:spPr>
        <p:txBody>
          <a:bodyPr wrap="square" rtlCol="0">
            <a:spAutoFit/>
          </a:bodyPr>
          <a:lstStyle/>
          <a:p>
            <a:pPr algn="ctr"/>
            <a:r>
              <a:rPr lang="ru-RU" sz="1400" u="sng" dirty="0"/>
              <a:t>Административное</a:t>
            </a:r>
          </a:p>
          <a:p>
            <a:pPr algn="ctr"/>
            <a:endParaRPr lang="ru-RU" sz="1400" dirty="0"/>
          </a:p>
          <a:p>
            <a:pPr algn="ctr"/>
            <a:r>
              <a:rPr lang="ru-RU" sz="1400" dirty="0"/>
              <a:t>Регистрация ИП и ЮЛ, лицензирование, сертификация/стандартизация, социальная политика, охрана окружающей среды и т.д.</a:t>
            </a:r>
          </a:p>
          <a:p>
            <a:pPr algn="ctr"/>
            <a:r>
              <a:rPr lang="ru-RU" sz="1400" dirty="0"/>
              <a:t>Нарушение административных требований влечет административную или уголовную ответственность</a:t>
            </a:r>
          </a:p>
          <a:p>
            <a:pPr algn="ctr"/>
            <a:r>
              <a:rPr lang="ru-RU" sz="1400" dirty="0"/>
              <a:t>.</a:t>
            </a:r>
            <a:endParaRPr lang="ru-RU" sz="1200" dirty="0"/>
          </a:p>
        </p:txBody>
      </p:sp>
      <p:sp>
        <p:nvSpPr>
          <p:cNvPr id="6" name="TextBox 5">
            <a:extLst>
              <a:ext uri="{FF2B5EF4-FFF2-40B4-BE49-F238E27FC236}">
                <a16:creationId xmlns:a16="http://schemas.microsoft.com/office/drawing/2014/main" xmlns="" id="{E98AC443-929E-F9C3-4F7B-0F024309DD8B}"/>
              </a:ext>
            </a:extLst>
          </p:cNvPr>
          <p:cNvSpPr txBox="1"/>
          <p:nvPr/>
        </p:nvSpPr>
        <p:spPr>
          <a:xfrm>
            <a:off x="1091444" y="1384088"/>
            <a:ext cx="10009112" cy="1077218"/>
          </a:xfrm>
          <a:prstGeom prst="rect">
            <a:avLst/>
          </a:prstGeom>
          <a:noFill/>
        </p:spPr>
        <p:txBody>
          <a:bodyPr wrap="square">
            <a:spAutoFit/>
          </a:bodyPr>
          <a:lstStyle/>
          <a:p>
            <a:pPr marL="0" indent="534988" algn="just">
              <a:buNone/>
            </a:pPr>
            <a:r>
              <a:rPr lang="ru-RU" sz="1600" b="1" dirty="0"/>
              <a:t>Предпринимательская деятельность </a:t>
            </a:r>
            <a:r>
              <a:rPr lang="ru-RU" sz="1600" dirty="0"/>
              <a:t> –  самостоятельная, осуществляемая на свой риск деятельность, направленная на систематическое получение прибыли от пользования имуществом, продажи товаров, выполнения работ или оказания услуг лицами, зарегистрированными в этом качестве в установленном законом порядке (ст. 2 ГК РФ).</a:t>
            </a:r>
          </a:p>
        </p:txBody>
      </p:sp>
      <p:sp>
        <p:nvSpPr>
          <p:cNvPr id="9" name="TextBox 8"/>
          <p:cNvSpPr txBox="1"/>
          <p:nvPr/>
        </p:nvSpPr>
        <p:spPr>
          <a:xfrm>
            <a:off x="3053737" y="476672"/>
            <a:ext cx="6192688" cy="461665"/>
          </a:xfrm>
          <a:prstGeom prst="rect">
            <a:avLst/>
          </a:prstGeom>
          <a:noFill/>
        </p:spPr>
        <p:txBody>
          <a:bodyPr wrap="square" rtlCol="0">
            <a:spAutoFit/>
          </a:bodyPr>
          <a:lstStyle/>
          <a:p>
            <a:pPr algn="ctr"/>
            <a:r>
              <a:rPr lang="ru-RU" sz="2400" b="1" dirty="0"/>
              <a:t>Предпринимательская деятельность</a:t>
            </a:r>
          </a:p>
        </p:txBody>
      </p:sp>
    </p:spTree>
    <p:extLst>
      <p:ext uri="{BB962C8B-B14F-4D97-AF65-F5344CB8AC3E}">
        <p14:creationId xmlns:p14="http://schemas.microsoft.com/office/powerpoint/2010/main" val="302862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1816</TotalTime>
  <Words>2642</Words>
  <Application>Microsoft Office PowerPoint</Application>
  <PresentationFormat>Произвольный</PresentationFormat>
  <Paragraphs>286</Paragraphs>
  <Slides>27</Slides>
  <Notes>1</Notes>
  <HiddenSlides>0</HiddenSlides>
  <MMClips>0</MMClips>
  <ScaleCrop>false</ScaleCrop>
  <HeadingPairs>
    <vt:vector size="4" baseType="variant">
      <vt:variant>
        <vt:lpstr>Тема</vt:lpstr>
      </vt:variant>
      <vt:variant>
        <vt:i4>6</vt:i4>
      </vt:variant>
      <vt:variant>
        <vt:lpstr>Заголовки слайдов</vt:lpstr>
      </vt:variant>
      <vt:variant>
        <vt:i4>27</vt:i4>
      </vt:variant>
    </vt:vector>
  </HeadingPairs>
  <TitlesOfParts>
    <vt:vector size="33" baseType="lpstr">
      <vt:lpstr>Office Theme</vt:lpstr>
      <vt:lpstr>Office Theme</vt:lpstr>
      <vt:lpstr>Office Theme</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Юрий Козырев</dc:creator>
  <dc:description/>
  <cp:lastModifiedBy>Константин</cp:lastModifiedBy>
  <cp:revision>114</cp:revision>
  <dcterms:created xsi:type="dcterms:W3CDTF">2020-06-21T13:18:43Z</dcterms:created>
  <dcterms:modified xsi:type="dcterms:W3CDTF">2023-05-16T15:52:25Z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95</vt:i4>
  </property>
</Properties>
</file>