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5"/>
  </p:notesMasterIdLst>
  <p:handoutMasterIdLst>
    <p:handoutMasterId r:id="rId96"/>
  </p:handoutMasterIdLst>
  <p:sldIdLst>
    <p:sldId id="889" r:id="rId3"/>
    <p:sldId id="299" r:id="rId4"/>
    <p:sldId id="593" r:id="rId5"/>
    <p:sldId id="328" r:id="rId6"/>
    <p:sldId id="891" r:id="rId7"/>
    <p:sldId id="329" r:id="rId8"/>
    <p:sldId id="604" r:id="rId9"/>
    <p:sldId id="606" r:id="rId10"/>
    <p:sldId id="304" r:id="rId11"/>
    <p:sldId id="683" r:id="rId12"/>
    <p:sldId id="893" r:id="rId13"/>
    <p:sldId id="665" r:id="rId14"/>
    <p:sldId id="345" r:id="rId15"/>
    <p:sldId id="605" r:id="rId16"/>
    <p:sldId id="614" r:id="rId17"/>
    <p:sldId id="346" r:id="rId18"/>
    <p:sldId id="615" r:id="rId19"/>
    <p:sldId id="666" r:id="rId20"/>
    <p:sldId id="897" r:id="rId21"/>
    <p:sldId id="898" r:id="rId22"/>
    <p:sldId id="673" r:id="rId23"/>
    <p:sldId id="654" r:id="rId24"/>
    <p:sldId id="678" r:id="rId25"/>
    <p:sldId id="326" r:id="rId26"/>
    <p:sldId id="667" r:id="rId27"/>
    <p:sldId id="668" r:id="rId28"/>
    <p:sldId id="334" r:id="rId29"/>
    <p:sldId id="607" r:id="rId30"/>
    <p:sldId id="616" r:id="rId31"/>
    <p:sldId id="664" r:id="rId32"/>
    <p:sldId id="347" r:id="rId33"/>
    <p:sldId id="649" r:id="rId34"/>
    <p:sldId id="594" r:id="rId35"/>
    <p:sldId id="650" r:id="rId36"/>
    <p:sldId id="595" r:id="rId37"/>
    <p:sldId id="651" r:id="rId38"/>
    <p:sldId id="348" r:id="rId39"/>
    <p:sldId id="349" r:id="rId40"/>
    <p:sldId id="896" r:id="rId41"/>
    <p:sldId id="905" r:id="rId42"/>
    <p:sldId id="669" r:id="rId43"/>
    <p:sldId id="670" r:id="rId44"/>
    <p:sldId id="601" r:id="rId45"/>
    <p:sldId id="350" r:id="rId46"/>
    <p:sldId id="352" r:id="rId47"/>
    <p:sldId id="331" r:id="rId48"/>
    <p:sldId id="653" r:id="rId49"/>
    <p:sldId id="652" r:id="rId50"/>
    <p:sldId id="671" r:id="rId51"/>
    <p:sldId id="383" r:id="rId52"/>
    <p:sldId id="384" r:id="rId53"/>
    <p:sldId id="583" r:id="rId54"/>
    <p:sldId id="610" r:id="rId55"/>
    <p:sldId id="611" r:id="rId56"/>
    <p:sldId id="903" r:id="rId57"/>
    <p:sldId id="584" r:id="rId58"/>
    <p:sldId id="899" r:id="rId59"/>
    <p:sldId id="585" r:id="rId60"/>
    <p:sldId id="674" r:id="rId61"/>
    <p:sldId id="655" r:id="rId62"/>
    <p:sldId id="684" r:id="rId63"/>
    <p:sldId id="900" r:id="rId64"/>
    <p:sldId id="906" r:id="rId65"/>
    <p:sldId id="586" r:id="rId66"/>
    <p:sldId id="656" r:id="rId67"/>
    <p:sldId id="679" r:id="rId68"/>
    <p:sldId id="680" r:id="rId69"/>
    <p:sldId id="681" r:id="rId70"/>
    <p:sldId id="332" r:id="rId71"/>
    <p:sldId id="553" r:id="rId72"/>
    <p:sldId id="685" r:id="rId73"/>
    <p:sldId id="901" r:id="rId74"/>
    <p:sldId id="613" r:id="rId75"/>
    <p:sldId id="597" r:id="rId76"/>
    <p:sldId id="608" r:id="rId77"/>
    <p:sldId id="686" r:id="rId78"/>
    <p:sldId id="890" r:id="rId79"/>
    <p:sldId id="902" r:id="rId80"/>
    <p:sldId id="675" r:id="rId81"/>
    <p:sldId id="609" r:id="rId82"/>
    <p:sldId id="687" r:id="rId83"/>
    <p:sldId id="355" r:id="rId84"/>
    <p:sldId id="310" r:id="rId85"/>
    <p:sldId id="677" r:id="rId86"/>
    <p:sldId id="904" r:id="rId87"/>
    <p:sldId id="588" r:id="rId88"/>
    <p:sldId id="892" r:id="rId89"/>
    <p:sldId id="354" r:id="rId90"/>
    <p:sldId id="589" r:id="rId91"/>
    <p:sldId id="894" r:id="rId92"/>
    <p:sldId id="895" r:id="rId93"/>
    <p:sldId id="648" r:id="rId94"/>
  </p:sldIdLst>
  <p:sldSz cx="12190413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384"/>
    <a:srgbClr val="0B66DF"/>
    <a:srgbClr val="78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7" autoAdjust="0"/>
  </p:normalViewPr>
  <p:slideViewPr>
    <p:cSldViewPr>
      <p:cViewPr>
        <p:scale>
          <a:sx n="70" d="100"/>
          <a:sy n="70" d="100"/>
        </p:scale>
        <p:origin x="-1061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98705-303A-43E5-A0AC-9E44E652B8F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9EA05-2EB5-40B7-874E-8E741B0A4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029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8760F-90F9-4B59-9674-BCBB10118931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60421-2C22-47D3-95F5-23DD03611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41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37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0421-2C22-47D3-95F5-23DD03611DD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4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6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0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2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52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9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17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1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4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40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81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5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5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0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0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1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0421-2C22-47D3-95F5-23DD03611DD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9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0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B8D7-5991-4DF1-9DB6-99959F3B9A36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1E9-8F83-4D07-91D6-C6596D6225B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0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68F2-2FDC-41D0-84FB-05847C386A1C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6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30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1722E-79D5-46DE-8903-60121637F208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13C5-8DBD-411C-A914-7027FD69F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9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F8A8-4117-40DF-AAD0-821DBD8D1912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EEE2-DA9B-4768-A0EE-98E57D9FB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5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5"/>
            <a:ext cx="1036185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AA6CE-5273-4DFA-A619-05F92C0F3DEF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F3DA2-8E83-48D8-8C52-37FECAC49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2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5"/>
            <a:ext cx="5384099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18E97-6AFA-4CA4-B3F6-DFE2EB281C90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71905-F96F-410E-A3CF-3E988946D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8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7"/>
            <a:ext cx="5386216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117"/>
            <a:ext cx="5388332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4875"/>
            <a:ext cx="538833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E7755-FB65-42B6-BF44-A5663B6E2C62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62C7C-FABA-40AD-A85F-BB043DDE7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2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F69B2-152F-468A-9A68-485B1E20AE08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73718-19C3-4BF9-94DF-72D6EF67BB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707FE-0FDF-47A0-8F53-15B89BEB6E34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24B39-2875-4E5E-99E2-D4A1402D6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60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053"/>
            <a:ext cx="4010562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6"/>
            <a:ext cx="681477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103"/>
            <a:ext cx="4010562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A96A7-5AC1-49B8-BA9E-FB13450D7F17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B1550-7126-4EA8-A35F-129FA457E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6AE-9B42-45D9-A62B-EF168121ED2D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4"/>
            <a:ext cx="7314248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42"/>
            <a:ext cx="7314248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36CD8-D16F-4F32-8BEF-5B39D0648A15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FDD1F-CCBA-4A47-8A8D-FC1B6C4482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2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5A702-2005-4FE0-B800-17F35C433ED8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8EAA3-966E-4E7E-B3B3-67106D2CF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43"/>
            <a:ext cx="802535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533FC-B38A-4051-9731-4D98C26B7CC5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D1CBD-4187-4ED4-A52D-8A8A59C3F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A010-EF04-4E56-94DF-10C1BD2530DF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A486-8DDA-49A4-8EC1-2B4B9A61CC48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4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F0EC-0653-41F5-9BBF-9FFA3BEBF6D3}" type="datetime1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2EC1-A56D-47B4-BABB-46DE3DDA62F6}" type="datetime1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8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EE25-776A-4D30-A6F4-845D8E1EC1D6}" type="datetime1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EDE7-8B62-4A68-A800-6C5898C7231E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9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F96A-5A48-415B-BFAC-FA7749BD84F2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0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ECC3-A03A-45FE-8D0A-535F4721160A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560F-5184-42AF-AFD1-915541F79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4F19FE-330E-42E2-9B83-CBCBE95D7B95}" type="datetimeFigureOut">
              <a:rPr lang="ru-RU" smtClean="0"/>
              <a:pPr>
                <a:defRPr/>
              </a:pPr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DDFD94-4DD5-44DE-997C-8679CAA9F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77513&amp;dst=21062&amp;demo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.ru/depr/function/nalogovaya-politika/vklyuchen-li-vash-obekt-v-utverzhdennyy-perechen-obektov-nedvizhimost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96888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24BC138B17FA1D4BF94C6F611B7E3AD73242D257C0BDDCD05C2998117E68B00FDB6027DEE19EFDD94D565AB9EDE5BB0903390D5D77D9Az8RE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F24BC138B17FA1D4BF94C6F611B7E3AD73242D257C0BDDCD05C2998117E68B00FDB6027DE61FEDDA94D565AB9EDE5BB0903390D5D77D9Az8REQ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_1rnk" TargetMode="External"/><Relationship Id="rId7" Type="http://schemas.openxmlformats.org/officeDocument/2006/relationships/image" Target="../media/image43.jpg"/><Relationship Id="rId2" Type="http://schemas.openxmlformats.org/officeDocument/2006/relationships/hyperlink" Target="https://t.me/Irnk_c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0413" cy="6957392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304" y="401726"/>
            <a:ext cx="10175806" cy="6073458"/>
          </a:xfrm>
          <a:prstGeom prst="rect">
            <a:avLst/>
          </a:prstGeom>
          <a:solidFill>
            <a:srgbClr val="004B70">
              <a:alpha val="82353"/>
            </a:srgbClr>
          </a:solidFill>
        </p:spPr>
        <p:txBody>
          <a:bodyPr wrap="square">
            <a:spAutoFit/>
          </a:bodyPr>
          <a:lstStyle/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2163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организаций</a:t>
            </a:r>
          </a:p>
          <a:p>
            <a:pPr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74625" defTabSz="6857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ru-RU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Гревцова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marL="180975"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налоговый консультант, </a:t>
            </a:r>
          </a:p>
          <a:p>
            <a:pPr marL="180975" defTabSz="121917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 Федеральной Палаты </a:t>
            </a:r>
          </a:p>
          <a:p>
            <a:pPr marL="180975"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налоговых консультантов,</a:t>
            </a:r>
          </a:p>
          <a:p>
            <a:pPr marL="180975" defTabSz="121917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Первой Ростовской </a:t>
            </a:r>
          </a:p>
          <a:p>
            <a:pPr marL="180975"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Налоговой </a:t>
            </a:r>
            <a:r>
              <a:rPr lang="ru-RU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Консультации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685784" fontAlgn="base">
              <a:spcBef>
                <a:spcPts val="1350"/>
              </a:spcBef>
              <a:spcAft>
                <a:spcPct val="0"/>
              </a:spcAft>
              <a:defRPr/>
            </a:pPr>
            <a:endParaRPr lang="ru-RU" sz="135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6857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подготовки налоговых консультантов  </a:t>
            </a:r>
          </a:p>
          <a:p>
            <a:pPr algn="r" defTabSz="6857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(495) 925-03-87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cpnk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cpnk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527313" y="404664"/>
            <a:ext cx="11231786" cy="612068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D98272-46FA-477C-B6C1-80427032F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29" y="260649"/>
            <a:ext cx="2236422" cy="167753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CA170A-6128-4684-B6D0-4A1D4C29BBE5}"/>
              </a:ext>
            </a:extLst>
          </p:cNvPr>
          <p:cNvSpPr/>
          <p:nvPr/>
        </p:nvSpPr>
        <p:spPr>
          <a:xfrm>
            <a:off x="1007303" y="251357"/>
            <a:ext cx="940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Критерии ОС</a:t>
            </a:r>
            <a:r>
              <a:rPr lang="ru-RU" sz="2800" dirty="0"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(ФСБУ 6/2020) - с 01.01.2022 обязательны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CDD476-866A-431F-919A-B2FDC57F1817}"/>
              </a:ext>
            </a:extLst>
          </p:cNvPr>
          <p:cNvSpPr txBox="1"/>
          <p:nvPr/>
        </p:nvSpPr>
        <p:spPr>
          <a:xfrm>
            <a:off x="610205" y="1552478"/>
            <a:ext cx="110397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Основным средством признается актив: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У которого есть материально-вещественная форма, в противном случае это НМА;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 сроком использования в деятельности организации или для охраны окружающей среды более 12 месяцев. Если срок использования меньше, то актив относится к запасам, если актив не готов для использования в деятельности организации, то это капитальные вложения;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Способный приносить выгоду.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2F9D2E-9DE8-41CF-AA9E-57EC53C952F0}"/>
              </a:ext>
            </a:extLst>
          </p:cNvPr>
          <p:cNvSpPr txBox="1"/>
          <p:nvPr/>
        </p:nvSpPr>
        <p:spPr>
          <a:xfrm>
            <a:off x="610205" y="5707463"/>
            <a:ext cx="10847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</a:rPr>
              <a:t>Новый стандарт не применяют при создании активов, предназначенных для продажи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033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A76BCA-98CE-4723-91C8-7D648D31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8" y="274638"/>
            <a:ext cx="1097137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ФСБУ 6/2020 «Основные средства»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45AF96-1F14-4149-B3F3-D970645F5AFC}"/>
              </a:ext>
            </a:extLst>
          </p:cNvPr>
          <p:cNvSpPr txBox="1"/>
          <p:nvPr/>
        </p:nvSpPr>
        <p:spPr>
          <a:xfrm>
            <a:off x="1295298" y="1417638"/>
            <a:ext cx="9887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вид основных средств- недвижимость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отдельную группу основных средств- инвестиционную недвижимость.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движимого и недвижимого имущества не содержатся в ФСБУ.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практика остается актуальной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4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502" y="6356351"/>
            <a:ext cx="2844430" cy="365125"/>
          </a:xfrm>
        </p:spPr>
        <p:txBody>
          <a:bodyPr/>
          <a:lstStyle/>
          <a:p>
            <a:fld id="{E1DE560F-5184-42AF-AFD1-915541F7928C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32" y="313244"/>
            <a:ext cx="7680265" cy="6544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9C9A4-5D2F-4E1F-B17C-86FEA8BA0658}"/>
              </a:ext>
            </a:extLst>
          </p:cNvPr>
          <p:cNvSpPr txBox="1"/>
          <p:nvPr/>
        </p:nvSpPr>
        <p:spPr>
          <a:xfrm>
            <a:off x="4595286" y="4005064"/>
            <a:ext cx="3647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Лимит ОС в бухгалтерском учете?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А в налоговом учете?</a:t>
            </a:r>
          </a:p>
        </p:txBody>
      </p:sp>
    </p:spTree>
    <p:extLst>
      <p:ext uri="{BB962C8B-B14F-4D97-AF65-F5344CB8AC3E}">
        <p14:creationId xmlns:p14="http://schemas.microsoft.com/office/powerpoint/2010/main" val="253764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43" y="411930"/>
            <a:ext cx="10479292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Противоречия судебной практики</a:t>
            </a:r>
            <a:endParaRPr lang="ru-RU" sz="2800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ru-RU" sz="2800" dirty="0">
                <a:sym typeface="Wingdings" panose="05000000000000000000" pitchFamily="2" charset="2"/>
              </a:rPr>
              <a:t>ЗАО «Тат Плаза»</a:t>
            </a:r>
          </a:p>
          <a:p>
            <a:pPr marL="0" indent="0" algn="just">
              <a:buNone/>
            </a:pPr>
            <a:r>
              <a:rPr lang="ru-RU" sz="2400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Н.о</a:t>
            </a:r>
            <a:r>
              <a:rPr lang="ru-RU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ru-RU" sz="2400" dirty="0">
                <a:cs typeface="Times New Roman" panose="02020603050405020304" pitchFamily="18" charset="0"/>
                <a:sym typeface="Wingdings" panose="05000000000000000000" pitchFamily="2" charset="2"/>
              </a:rPr>
              <a:t>- налог на имущество в отношении здания, разрушенного вследствие падения строительного крана (ОС, сч.01, в перечень включен)</a:t>
            </a: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Суд</a:t>
            </a:r>
            <a:r>
              <a:rPr lang="ru-RU" sz="2400" dirty="0">
                <a:cs typeface="Times New Roman" panose="02020603050405020304" pitchFamily="18" charset="0"/>
                <a:sym typeface="Wingdings" panose="05000000000000000000" pitchFamily="2" charset="2"/>
              </a:rPr>
              <a:t>: Критерием признания актива ОС является его экономическая сущность, а не способ его отражения в бухгалтерском учете . </a:t>
            </a:r>
            <a:r>
              <a:rPr lang="ru-RU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Поскольку спорное строение не подлежит отнесению к ОС по основаниям, указанным выше, на него не подлежит начислению налог на имущество.</a:t>
            </a:r>
            <a:endParaRPr lang="en-US" sz="2400" b="1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EB32B4-EC82-49AF-B5EE-303F76266803}"/>
              </a:ext>
            </a:extLst>
          </p:cNvPr>
          <p:cNvSpPr txBox="1"/>
          <p:nvPr/>
        </p:nvSpPr>
        <p:spPr>
          <a:xfrm>
            <a:off x="674650" y="5301208"/>
            <a:ext cx="816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(+) постановление Девятого арбитражного апелляционного суда от 14.09.2017 А40-59607/17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2BF691-138D-490A-8183-7333EB7B7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55" y="4486267"/>
            <a:ext cx="2579462" cy="19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874" y="255149"/>
            <a:ext cx="11245576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Противоречия судебной практики</a:t>
            </a:r>
            <a:endParaRPr lang="ru-RU" sz="2800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ru-RU" sz="2800" dirty="0">
                <a:sym typeface="Wingdings" panose="05000000000000000000" pitchFamily="2" charset="2"/>
              </a:rPr>
              <a:t>ООО «Деловой партнер»</a:t>
            </a:r>
          </a:p>
          <a:p>
            <a:pPr marL="0" indent="0" algn="ctr">
              <a:buNone/>
            </a:pPr>
            <a:r>
              <a:rPr lang="ru-RU" sz="3600" b="1" dirty="0">
                <a:sym typeface="Wingdings" panose="05000000000000000000" pitchFamily="2" charset="2"/>
              </a:rPr>
              <a:t>Налог на снесенные дома???</a:t>
            </a:r>
          </a:p>
        </p:txBody>
      </p:sp>
      <p:pic>
        <p:nvPicPr>
          <p:cNvPr id="1026" name="Picture 2" descr="Снесенные дома утилизируют в реке Гусихе, – жители Калача-на-Дону ...">
            <a:extLst>
              <a:ext uri="{FF2B5EF4-FFF2-40B4-BE49-F238E27FC236}">
                <a16:creationId xmlns="" xmlns:a16="http://schemas.microsoft.com/office/drawing/2014/main" id="{A5A71BE5-D8A5-4A63-83CE-4AD2AC0F9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67" y="2155523"/>
            <a:ext cx="6047885" cy="3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BD5A29F-2B7C-49D2-A6A3-14B67ACD127B}"/>
              </a:ext>
            </a:extLst>
          </p:cNvPr>
          <p:cNvSpPr/>
          <p:nvPr/>
        </p:nvSpPr>
        <p:spPr>
          <a:xfrm>
            <a:off x="623311" y="5373217"/>
            <a:ext cx="11423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Н.о</a:t>
            </a:r>
            <a:r>
              <a:rPr lang="ru-RU" sz="2400" dirty="0">
                <a:cs typeface="Times New Roman" panose="02020603050405020304" pitchFamily="18" charset="0"/>
                <a:sym typeface="Wingdings" panose="05000000000000000000" pitchFamily="2" charset="2"/>
              </a:rPr>
              <a:t>.- налог на имущество в отношении снесенных жилых домов, налогом облагается не дом, </a:t>
            </a:r>
            <a:r>
              <a:rPr lang="ru-RU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а его кадастровая стоимость.</a:t>
            </a:r>
          </a:p>
        </p:txBody>
      </p:sp>
    </p:spTree>
    <p:extLst>
      <p:ext uri="{BB962C8B-B14F-4D97-AF65-F5344CB8AC3E}">
        <p14:creationId xmlns:p14="http://schemas.microsoft.com/office/powerpoint/2010/main" val="360359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1" y="404664"/>
            <a:ext cx="11135788" cy="41044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Противоречия судебной практики</a:t>
            </a:r>
            <a:endParaRPr lang="ru-RU" sz="3000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ru-RU" sz="2800" dirty="0">
                <a:sym typeface="Wingdings" panose="05000000000000000000" pitchFamily="2" charset="2"/>
              </a:rPr>
              <a:t>ООО «Деловой партнер»</a:t>
            </a:r>
          </a:p>
          <a:p>
            <a:pPr marL="0" indent="0" algn="ctr">
              <a:buNone/>
            </a:pPr>
            <a:endParaRPr lang="ru-RU" sz="28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Суд первой инстанции (-)</a:t>
            </a:r>
            <a:r>
              <a:rPr lang="ru-RU" sz="2400" dirty="0">
                <a:cs typeface="Times New Roman" panose="02020603050405020304" pitchFamily="18" charset="0"/>
                <a:sym typeface="Wingdings" panose="05000000000000000000" pitchFamily="2" charset="2"/>
              </a:rPr>
              <a:t>: у Общества имелась законом установленная обязанность по исчислению налога на имущество по спорным домам  до того момента, пока имеется налоговая база- кадастровая стоимость жилых домов, исключение которой возможно только после внесения в кадастровый учет сведений о прекращении права собственности</a:t>
            </a:r>
          </a:p>
          <a:p>
            <a:pPr marL="0" indent="0" algn="just">
              <a:buNone/>
            </a:pPr>
            <a:endParaRPr lang="ru-RU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ru-RU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Суд второй инстанци</a:t>
            </a:r>
            <a:r>
              <a:rPr lang="ru-RU" sz="2400" dirty="0">
                <a:cs typeface="Times New Roman" panose="02020603050405020304" pitchFamily="18" charset="0"/>
                <a:sym typeface="Wingdings" panose="05000000000000000000" pitchFamily="2" charset="2"/>
              </a:rPr>
              <a:t>и (+): Право на вещь не существует в отсутствие самой вещи. Не может облагаться налогом запись в реестре.</a:t>
            </a:r>
            <a:endParaRPr lang="en-US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EB32B4-EC82-49AF-B5EE-303F76266803}"/>
              </a:ext>
            </a:extLst>
          </p:cNvPr>
          <p:cNvSpPr txBox="1"/>
          <p:nvPr/>
        </p:nvSpPr>
        <p:spPr>
          <a:xfrm>
            <a:off x="3681849" y="4545033"/>
            <a:ext cx="80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(+) постановление АС СЗО от  </a:t>
            </a:r>
            <a:r>
              <a:rPr lang="ru-RU" dirty="0" err="1"/>
              <a:t>от</a:t>
            </a:r>
            <a:r>
              <a:rPr lang="ru-RU" dirty="0"/>
              <a:t> 07.02.2019 А44-8705/2017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9FAAFA-72DF-46C6-99E1-AD06B6E991CB}"/>
              </a:ext>
            </a:extLst>
          </p:cNvPr>
          <p:cNvSpPr txBox="1"/>
          <p:nvPr/>
        </p:nvSpPr>
        <p:spPr>
          <a:xfrm>
            <a:off x="623311" y="5253008"/>
            <a:ext cx="1111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Исчисление налога на им-во организаций в случае сноса объекта недвижимого имущества производится </a:t>
            </a:r>
            <a:r>
              <a:rPr lang="ru-RU" b="1" dirty="0"/>
              <a:t>до даты регистрации прекращения права собственности на объекты </a:t>
            </a:r>
            <a:r>
              <a:rPr lang="ru-RU" dirty="0"/>
              <a:t>недвижимого имущества, в том числе жилые дома и жилые помещения (письмо ФНС от 08.07.2016 №БС-4-11/12327</a:t>
            </a:r>
            <a:r>
              <a:rPr lang="en-US" dirty="0"/>
              <a:t>@)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52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43EBA8-F5E7-4A59-B866-C706A92A5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4" y="460416"/>
            <a:ext cx="1006593" cy="7550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E6358ED-4C2F-458F-A082-1167C61E58DE}"/>
              </a:ext>
            </a:extLst>
          </p:cNvPr>
          <p:cNvSpPr/>
          <p:nvPr/>
        </p:nvSpPr>
        <p:spPr>
          <a:xfrm>
            <a:off x="1838363" y="260648"/>
            <a:ext cx="9824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Определение ВС от 20.09.2018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№305-КГ18-9064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ОАО Прачечная «Очаково»</a:t>
            </a:r>
            <a:endParaRPr lang="ru-RU" sz="2400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DB1902-0323-44F5-8A28-BF8B8D2F9BE6}"/>
              </a:ext>
            </a:extLst>
          </p:cNvPr>
          <p:cNvSpPr txBox="1"/>
          <p:nvPr/>
        </p:nvSpPr>
        <p:spPr>
          <a:xfrm>
            <a:off x="670633" y="1535229"/>
            <a:ext cx="109924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cs typeface="Times New Roman" panose="02020603050405020304" pitchFamily="18" charset="0"/>
              </a:rPr>
              <a:t>Суть спора- </a:t>
            </a:r>
            <a:r>
              <a:rPr lang="ru-RU" dirty="0">
                <a:cs typeface="Times New Roman" panose="02020603050405020304" pitchFamily="18" charset="0"/>
              </a:rPr>
              <a:t>компания владела на праве собственности зданием, включенным в перечень объектов, облагаемых по кадастровой стоимости. В апреле 2015 здание демонтировали, но сведения исключили из ЕГРП в сентябре 2015 </a:t>
            </a: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cs typeface="Times New Roman" panose="02020603050405020304" pitchFamily="18" charset="0"/>
              </a:rPr>
              <a:t>Н.о</a:t>
            </a:r>
            <a:r>
              <a:rPr lang="ru-RU" sz="2400" dirty="0">
                <a:cs typeface="Times New Roman" panose="02020603050405020304" pitchFamily="18" charset="0"/>
              </a:rPr>
              <a:t>.- налог надо исчислять до момента исключения из ЕГРП.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Три суда поддержали </a:t>
            </a:r>
            <a:r>
              <a:rPr lang="ru-RU" sz="2400" dirty="0" err="1">
                <a:cs typeface="Times New Roman" panose="02020603050405020304" pitchFamily="18" charset="0"/>
              </a:rPr>
              <a:t>н.о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cs typeface="Times New Roman" panose="02020603050405020304" pitchFamily="18" charset="0"/>
              </a:rPr>
              <a:t>                                                         Выводы ВС РФ</a:t>
            </a:r>
            <a:r>
              <a:rPr lang="ru-RU" sz="2400" dirty="0"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                            </a:t>
            </a: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(преимущество сущностного подхода над формальным)</a:t>
            </a:r>
          </a:p>
          <a:p>
            <a:pPr algn="just"/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D18313-F57B-4962-A118-174260428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8" y="4602750"/>
            <a:ext cx="2338797" cy="1754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00256A-511C-4706-9AF4-43E01197592A}"/>
              </a:ext>
            </a:extLst>
          </p:cNvPr>
          <p:cNvSpPr txBox="1"/>
          <p:nvPr/>
        </p:nvSpPr>
        <p:spPr>
          <a:xfrm>
            <a:off x="4079245" y="4725144"/>
            <a:ext cx="7583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1. Объект должен реально существовать.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algn="just"/>
            <a:r>
              <a:rPr lang="ru-RU" dirty="0"/>
              <a:t>2. Если недвижимость снесли, то право собственности на нее прекращается по факту уничтожения, то есть утраты физических свойств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87211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70E8E0-6AA9-4E23-B7AF-C56871C72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9"/>
          <a:stretch/>
        </p:blipFill>
        <p:spPr>
          <a:xfrm>
            <a:off x="8973267" y="3645025"/>
            <a:ext cx="3073825" cy="3084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CBCF15-3270-45A4-A932-44ACE18C7454}"/>
              </a:ext>
            </a:extLst>
          </p:cNvPr>
          <p:cNvSpPr txBox="1"/>
          <p:nvPr/>
        </p:nvSpPr>
        <p:spPr>
          <a:xfrm>
            <a:off x="1103302" y="334084"/>
            <a:ext cx="10175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Что делаем, чтобы доказать, 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что объект не используется?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5B6166-4C43-4779-87A3-0FAB70E2F190}"/>
              </a:ext>
            </a:extLst>
          </p:cNvPr>
          <p:cNvSpPr txBox="1"/>
          <p:nvPr/>
        </p:nvSpPr>
        <p:spPr>
          <a:xfrm>
            <a:off x="1103302" y="2348881"/>
            <a:ext cx="90238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Экспертное заключение специалиста с фото и видеоматериалами. (региональная комиссия по надзору- заявление о проведении осмотра разрушенного здания, Госинспекция по недвижимости)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Справки из коммунальных служб о том, что 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     объект отключен от инженерных служб.</a:t>
            </a:r>
          </a:p>
          <a:p>
            <a:pPr marL="342900" indent="-342900" algn="just">
              <a:buAutoNum type="arabicPeriod" startAt="3"/>
            </a:pPr>
            <a:r>
              <a:rPr lang="ru-RU" sz="2400" dirty="0">
                <a:cs typeface="Times New Roman" panose="02020603050405020304" pitchFamily="18" charset="0"/>
              </a:rPr>
              <a:t>Перенесите со счета 01.</a:t>
            </a:r>
          </a:p>
          <a:p>
            <a:pPr marL="342900" indent="-342900" algn="just">
              <a:buAutoNum type="arabicPeriod" startAt="3"/>
            </a:pPr>
            <a:r>
              <a:rPr lang="ru-RU" sz="2400" dirty="0">
                <a:cs typeface="Times New Roman" panose="02020603050405020304" pitchFamily="18" charset="0"/>
              </a:rPr>
              <a:t>Незамедлительно подайте заявление 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     об исключении из ЕГРП.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F0203-C79D-4427-BEF9-0B6013EDEF43}"/>
              </a:ext>
            </a:extLst>
          </p:cNvPr>
          <p:cNvSpPr txBox="1"/>
          <p:nvPr/>
        </p:nvSpPr>
        <p:spPr>
          <a:xfrm>
            <a:off x="1487294" y="1213444"/>
            <a:ext cx="1017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01.01.2022 действует форма заявления об уничтожении зданий и помещений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ФНС от 16.07.2021 №ЕД-7-21/668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FD21A7-7211-4AFB-AC79-E0D50217D706}"/>
              </a:ext>
            </a:extLst>
          </p:cNvPr>
          <p:cNvSpPr txBox="1"/>
          <p:nvPr/>
        </p:nvSpPr>
        <p:spPr>
          <a:xfrm>
            <a:off x="1391296" y="6083005"/>
            <a:ext cx="9695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1" i="0" u="sng" dirty="0">
                <a:solidFill>
                  <a:srgbClr val="0087C1"/>
                </a:solidFill>
                <a:effectLst/>
                <a:latin typeface="Arial" panose="020B0604020202020204" pitchFamily="34" charset="0"/>
                <a:hlinkClick r:id="rId3"/>
              </a:rPr>
              <a:t>п.4.1 ст.382 НК РФ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)- налог не платится с месяца, когда такое имущество перестало существовать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090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F4BB0-5F52-45AA-8788-B4497639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203" y="802432"/>
            <a:ext cx="884562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Особое внимание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счету 08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расходы на приобретение или создание ОС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DBC302-C5F7-4100-ABE0-5F2926665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7" y="485800"/>
            <a:ext cx="1945923" cy="14596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E70262-DC4C-40E7-B415-02E37FE5A8B7}"/>
              </a:ext>
            </a:extLst>
          </p:cNvPr>
          <p:cNvSpPr/>
          <p:nvPr/>
        </p:nvSpPr>
        <p:spPr>
          <a:xfrm>
            <a:off x="983957" y="3284985"/>
            <a:ext cx="10285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Цель налогового инспектора - выявить объекты, которые не переведены вовремя в состав основных средств или учитываются там ошибочно.</a:t>
            </a:r>
          </a:p>
          <a:p>
            <a:pPr indent="358775" algn="just"/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Если такие объекты отвечают определению основного средства, они облагаются налогом на имущество независимо от того, отражены они на счете 01 или 08. (при условии, что имущество- недвижимое)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0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9EE551-1596-54FD-903E-103174E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260648"/>
            <a:ext cx="9888411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 ООО «Минеральная вода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Ачалуки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Определение ВС РФ №308-ЭС21-6663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6F4569-8891-956B-375F-2001CDF4588B}"/>
              </a:ext>
            </a:extLst>
          </p:cNvPr>
          <p:cNvSpPr txBox="1"/>
          <p:nvPr/>
        </p:nvSpPr>
        <p:spPr>
          <a:xfrm>
            <a:off x="660558" y="1844824"/>
            <a:ext cx="5471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не перевела на счет 01 незавершенное строительство с 08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что на 01 облагается налогом на имущество</a:t>
            </a:r>
            <a:r>
              <a:rPr lang="ru-RU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2B8C50-6260-1C26-2904-70976E5E474C}"/>
              </a:ext>
            </a:extLst>
          </p:cNvPr>
          <p:cNvSpPr txBox="1"/>
          <p:nvPr/>
        </p:nvSpPr>
        <p:spPr>
          <a:xfrm>
            <a:off x="6322371" y="1844824"/>
            <a:ext cx="5471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суда (!!!)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разобрались в том, что не все, что отражено или должно быть отражено на счете 01 облагается налогом.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об оборудовании- линия по розливу воды.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в ведении бухучета не всегда влияет на налоговые последствия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0CC780-245A-23F7-775B-F8EBE2CA3B23}"/>
              </a:ext>
            </a:extLst>
          </p:cNvPr>
          <p:cNvSpPr txBox="1"/>
          <p:nvPr/>
        </p:nvSpPr>
        <p:spPr>
          <a:xfrm>
            <a:off x="1295298" y="6134917"/>
            <a:ext cx="1036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Деградация судебной системы!!!</a:t>
            </a:r>
          </a:p>
        </p:txBody>
      </p:sp>
    </p:spTree>
    <p:extLst>
      <p:ext uri="{BB962C8B-B14F-4D97-AF65-F5344CB8AC3E}">
        <p14:creationId xmlns:p14="http://schemas.microsoft.com/office/powerpoint/2010/main" val="157689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4DB8347A-FB83-410D-88BD-93F3AEA7BD57}"/>
              </a:ext>
            </a:extLst>
          </p:cNvPr>
          <p:cNvCxnSpPr/>
          <p:nvPr/>
        </p:nvCxnSpPr>
        <p:spPr bwMode="auto">
          <a:xfrm flipH="1">
            <a:off x="4079245" y="2090464"/>
            <a:ext cx="1055980" cy="6904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0CF7E6-78AF-49FF-B242-24A1A1A6790B}"/>
              </a:ext>
            </a:extLst>
          </p:cNvPr>
          <p:cNvSpPr txBox="1"/>
          <p:nvPr/>
        </p:nvSpPr>
        <p:spPr>
          <a:xfrm>
            <a:off x="2278782" y="549369"/>
            <a:ext cx="758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Принцип «2-х ключей»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2C3544-4C7B-4955-BC99-40D0F896029E}"/>
              </a:ext>
            </a:extLst>
          </p:cNvPr>
          <p:cNvSpPr txBox="1"/>
          <p:nvPr/>
        </p:nvSpPr>
        <p:spPr>
          <a:xfrm>
            <a:off x="3119263" y="2041418"/>
            <a:ext cx="1007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/>
              <a:t>Устанавливается НК РФ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26D6AC-C295-44D5-B541-5C4BFE74A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" y="1632747"/>
            <a:ext cx="1971773" cy="147902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39804F5-7C2A-407A-8C4F-98A0C83A709E}"/>
              </a:ext>
            </a:extLst>
          </p:cNvPr>
          <p:cNvSpPr/>
          <p:nvPr/>
        </p:nvSpPr>
        <p:spPr>
          <a:xfrm>
            <a:off x="3119263" y="3476014"/>
            <a:ext cx="8835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Вводится в действие </a:t>
            </a:r>
            <a:r>
              <a:rPr lang="ru-RU" sz="2800" b="1" dirty="0"/>
              <a:t>законами субъектов </a:t>
            </a:r>
          </a:p>
          <a:p>
            <a:pPr algn="just"/>
            <a:r>
              <a:rPr lang="ru-RU" sz="2800" b="1" dirty="0"/>
              <a:t>(ставки могут отличаться)</a:t>
            </a:r>
          </a:p>
          <a:p>
            <a:pPr algn="just"/>
            <a:r>
              <a:rPr lang="ru-RU" sz="2800" dirty="0"/>
              <a:t> 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6C204C-81F4-4DD1-940E-BE221BC51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8" y="3140968"/>
            <a:ext cx="1971773" cy="14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103AA4-7A39-F5DF-92CB-A57286CA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53" y="260648"/>
            <a:ext cx="1097137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 ООО «Минеральная вода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Ачалуки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ВС РФ №308-ЭС21-6663 от 22.09.2021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D418E1-6AD3-5909-3484-D9332C2BCE0C}"/>
              </a:ext>
            </a:extLst>
          </p:cNvPr>
          <p:cNvSpPr txBox="1"/>
          <p:nvPr/>
        </p:nvSpPr>
        <p:spPr>
          <a:xfrm>
            <a:off x="1132425" y="1772816"/>
            <a:ext cx="1046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Arial" panose="020B0604020202020204" pitchFamily="34" charset="0"/>
              </a:rPr>
              <a:t>ВС РФ</a:t>
            </a:r>
          </a:p>
          <a:p>
            <a:endParaRPr lang="ru-RU" sz="2400" b="1" dirty="0">
              <a:cs typeface="Arial" panose="020B0604020202020204" pitchFamily="34" charset="0"/>
            </a:endParaRPr>
          </a:p>
          <a:p>
            <a:pPr indent="174625"/>
            <a:r>
              <a:rPr lang="ru-RU" sz="2000" dirty="0">
                <a:cs typeface="Times New Roman" panose="02020603050405020304" pitchFamily="18" charset="0"/>
              </a:rPr>
              <a:t>Цель освобождения от налогообложения движимого имущества- поощрение инвестиций</a:t>
            </a:r>
          </a:p>
          <a:p>
            <a:pPr indent="174625"/>
            <a:endParaRPr lang="ru-RU" sz="2000" dirty="0">
              <a:cs typeface="Times New Roman" panose="02020603050405020304" pitchFamily="18" charset="0"/>
            </a:endParaRPr>
          </a:p>
          <a:p>
            <a:pPr indent="174625"/>
            <a:r>
              <a:rPr lang="ru-RU" sz="2000" dirty="0">
                <a:cs typeface="Times New Roman" panose="02020603050405020304" pitchFamily="18" charset="0"/>
              </a:rPr>
              <a:t>Налоговая льгота-форма имущественной поддержки государства и признаются оправданными, если налогоплательщик эффективно распорядился оставшимися финансовыми ресурсами и одновременно обеспечил удовлетворение публичного интереса: развитие отраслей экономики, улучшение социально- экономического положения территорий.</a:t>
            </a:r>
          </a:p>
          <a:p>
            <a:pPr indent="174625"/>
            <a:endParaRPr lang="ru-RU" sz="2000" dirty="0">
              <a:cs typeface="Times New Roman" panose="02020603050405020304" pitchFamily="18" charset="0"/>
            </a:endParaRPr>
          </a:p>
          <a:p>
            <a:pPr indent="174625"/>
            <a:r>
              <a:rPr lang="ru-RU" sz="2000" dirty="0">
                <a:cs typeface="Times New Roman" panose="02020603050405020304" pitchFamily="18" charset="0"/>
              </a:rPr>
              <a:t>Отражение на счете 08 вместо 01 не лишает права на льготу, если выполняется условие –объект является движимым</a:t>
            </a:r>
          </a:p>
        </p:txBody>
      </p:sp>
    </p:spTree>
    <p:extLst>
      <p:ext uri="{BB962C8B-B14F-4D97-AF65-F5344CB8AC3E}">
        <p14:creationId xmlns:p14="http://schemas.microsoft.com/office/powerpoint/2010/main" val="21072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F31265-97C1-4FB0-BB1D-31A2A36A1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90" y="2852936"/>
            <a:ext cx="6079433" cy="2943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FCBD07-544C-47D3-A372-37BAE9A316D9}"/>
              </a:ext>
            </a:extLst>
          </p:cNvPr>
          <p:cNvSpPr txBox="1"/>
          <p:nvPr/>
        </p:nvSpPr>
        <p:spPr>
          <a:xfrm>
            <a:off x="527313" y="1666420"/>
            <a:ext cx="556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Налог на основное средство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52DE0D-1CA2-427C-B596-E5EA59560AD9}"/>
              </a:ext>
            </a:extLst>
          </p:cNvPr>
          <p:cNvSpPr txBox="1"/>
          <p:nvPr/>
        </p:nvSpPr>
        <p:spPr>
          <a:xfrm>
            <a:off x="6863192" y="1664043"/>
            <a:ext cx="479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Arial" panose="020B0604020202020204" pitchFamily="34" charset="0"/>
              </a:rPr>
              <a:t>Налог на недвижимость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EBCF87-5DC3-4AB4-9428-67A407B0D70B}"/>
              </a:ext>
            </a:extLst>
          </p:cNvPr>
          <p:cNvSpPr txBox="1"/>
          <p:nvPr/>
        </p:nvSpPr>
        <p:spPr>
          <a:xfrm>
            <a:off x="2063284" y="548680"/>
            <a:ext cx="806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Фактически два вида налога</a:t>
            </a:r>
          </a:p>
        </p:txBody>
      </p:sp>
    </p:spTree>
    <p:extLst>
      <p:ext uri="{BB962C8B-B14F-4D97-AF65-F5344CB8AC3E}">
        <p14:creationId xmlns:p14="http://schemas.microsoft.com/office/powerpoint/2010/main" val="185621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15A998-EC23-46B4-9C3A-E5773BA6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28" y="222196"/>
            <a:ext cx="1097137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Покупка объекта-квартиры для перепродажи</a:t>
            </a:r>
          </a:p>
        </p:txBody>
      </p:sp>
      <p:pic>
        <p:nvPicPr>
          <p:cNvPr id="4098" name="Picture 2" descr="Цены на квартиры в Москве вернулись в прошлое: Квартира: Дом: Lenta.ru">
            <a:extLst>
              <a:ext uri="{FF2B5EF4-FFF2-40B4-BE49-F238E27FC236}">
                <a16:creationId xmlns="" xmlns:a16="http://schemas.microsoft.com/office/drawing/2014/main" id="{7103F74B-6621-4DAB-930A-72D7DD19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5" y="2060849"/>
            <a:ext cx="28571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F08485-3ACA-4174-9008-08349EB64F5F}"/>
              </a:ext>
            </a:extLst>
          </p:cNvPr>
          <p:cNvSpPr txBox="1"/>
          <p:nvPr/>
        </p:nvSpPr>
        <p:spPr>
          <a:xfrm>
            <a:off x="4644589" y="1690063"/>
            <a:ext cx="66345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Не Основное средство, а товар – счет 41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Налоговая база –кадастровая стоимость.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Факт - учет на балансе и признак основного средства НЕ ВАЖНЫ!!!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С 01.01.2020 - НАЛОГ ПЛАТИМ, если об этом сказано в региональном законе!</a:t>
            </a:r>
          </a:p>
        </p:txBody>
      </p:sp>
    </p:spTree>
    <p:extLst>
      <p:ext uri="{BB962C8B-B14F-4D97-AF65-F5344CB8AC3E}">
        <p14:creationId xmlns:p14="http://schemas.microsoft.com/office/powerpoint/2010/main" val="323734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15A998-EC23-46B4-9C3A-E5773BA6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28" y="222196"/>
            <a:ext cx="1097137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Покупка объекта-офиса для перепродажи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F08485-3ACA-4174-9008-08349EB64F5F}"/>
              </a:ext>
            </a:extLst>
          </p:cNvPr>
          <p:cNvSpPr txBox="1"/>
          <p:nvPr/>
        </p:nvSpPr>
        <p:spPr>
          <a:xfrm>
            <a:off x="4847230" y="1700809"/>
            <a:ext cx="64318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Не Основное средство, а товар – счет 41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До 01.01.2020- налогом не облагалось.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Налоговая база – кадастровая стоимость.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Факт - учет на балансе и признак основного средства НЕ ВАЖНЫ!!!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С 01.01.2020- НАЛОГ ПЛАТИМ.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E0AB96-972C-4420-B686-724C52E7AB18}"/>
              </a:ext>
            </a:extLst>
          </p:cNvPr>
          <p:cNvSpPr txBox="1"/>
          <p:nvPr/>
        </p:nvSpPr>
        <p:spPr>
          <a:xfrm>
            <a:off x="3311260" y="5191399"/>
            <a:ext cx="863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ПИСЬМО Минфина от 13.12.2019 №03-05-05-01/97667</a:t>
            </a:r>
          </a:p>
        </p:txBody>
      </p:sp>
      <p:pic>
        <p:nvPicPr>
          <p:cNvPr id="1026" name="Picture 2" descr="Как организовать офис — Info News ІнфоНьюз">
            <a:extLst>
              <a:ext uri="{FF2B5EF4-FFF2-40B4-BE49-F238E27FC236}">
                <a16:creationId xmlns="" xmlns:a16="http://schemas.microsoft.com/office/drawing/2014/main" id="{75073541-070B-48F4-BD80-7E6D3BA0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8" y="2276873"/>
            <a:ext cx="328887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4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308" y="1412776"/>
            <a:ext cx="10655797" cy="4873836"/>
          </a:xfrm>
        </p:spPr>
        <p:txBody>
          <a:bodyPr>
            <a:normAutofit/>
          </a:bodyPr>
          <a:lstStyle/>
          <a:p>
            <a:r>
              <a:rPr lang="ru-RU" sz="2400" b="1" dirty="0"/>
              <a:t>Движимое имущество с 01.01.2019</a:t>
            </a:r>
          </a:p>
          <a:p>
            <a:pPr marL="0" indent="0">
              <a:buNone/>
            </a:pPr>
            <a:r>
              <a:rPr lang="ru-RU" sz="2400" b="1" dirty="0"/>
              <a:t> ?????? Надолго ли</a:t>
            </a:r>
          </a:p>
          <a:p>
            <a:r>
              <a:rPr lang="ru-RU" sz="2800" dirty="0"/>
              <a:t>Земельные участки;</a:t>
            </a:r>
          </a:p>
          <a:p>
            <a:r>
              <a:rPr lang="ru-RU" sz="2800" dirty="0"/>
              <a:t>Объекты культурного наследия;</a:t>
            </a:r>
          </a:p>
          <a:p>
            <a:r>
              <a:rPr lang="ru-RU" sz="2800" dirty="0"/>
              <a:t>Ядерные установки, используемые для научных целей;</a:t>
            </a:r>
          </a:p>
          <a:p>
            <a:r>
              <a:rPr lang="ru-RU" sz="2800" dirty="0"/>
              <a:t>Ледоколы;</a:t>
            </a:r>
          </a:p>
          <a:p>
            <a:r>
              <a:rPr lang="ru-RU" sz="2800" dirty="0"/>
              <a:t>Космические объекты.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514B95-668C-4B2C-8437-718A32199555}"/>
              </a:ext>
            </a:extLst>
          </p:cNvPr>
          <p:cNvSpPr txBox="1"/>
          <p:nvPr/>
        </p:nvSpPr>
        <p:spPr>
          <a:xfrm>
            <a:off x="1583293" y="332656"/>
            <a:ext cx="931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облагается налогом на имущество</a:t>
            </a:r>
          </a:p>
        </p:txBody>
      </p:sp>
      <p:pic>
        <p:nvPicPr>
          <p:cNvPr id="4" name="Picture 2" descr="Запрет на выезд из России">
            <a:extLst>
              <a:ext uri="{FF2B5EF4-FFF2-40B4-BE49-F238E27FC236}">
                <a16:creationId xmlns="" xmlns:a16="http://schemas.microsoft.com/office/drawing/2014/main" id="{902C4F12-B3A3-49A5-8C29-1000E82F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79" y="4077072"/>
            <a:ext cx="3648202" cy="22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93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9984" y="6356351"/>
            <a:ext cx="2339454" cy="365125"/>
          </a:xfrm>
        </p:spPr>
        <p:txBody>
          <a:bodyPr/>
          <a:lstStyle/>
          <a:p>
            <a:fld id="{E1DE560F-5184-42AF-AFD1-915541F7928C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4" y="313244"/>
            <a:ext cx="7176209" cy="6544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9C9A4-5D2F-4E1F-B17C-86FEA8BA0658}"/>
              </a:ext>
            </a:extLst>
          </p:cNvPr>
          <p:cNvSpPr txBox="1"/>
          <p:nvPr/>
        </p:nvSpPr>
        <p:spPr>
          <a:xfrm>
            <a:off x="4655046" y="4077072"/>
            <a:ext cx="2763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Самолеты облагаются налогом на имущество?</a:t>
            </a:r>
          </a:p>
        </p:txBody>
      </p:sp>
    </p:spTree>
    <p:extLst>
      <p:ext uri="{BB962C8B-B14F-4D97-AF65-F5344CB8AC3E}">
        <p14:creationId xmlns:p14="http://schemas.microsoft.com/office/powerpoint/2010/main" val="342287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E45CB-12A9-4595-9F76-026515FA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Ст.130 ГК РФ</a:t>
            </a:r>
          </a:p>
        </p:txBody>
      </p:sp>
      <p:pic>
        <p:nvPicPr>
          <p:cNvPr id="1026" name="Picture 2" descr="Самолеты – самый безопасный транспорт: правда или нет? — Александр ...">
            <a:extLst>
              <a:ext uri="{FF2B5EF4-FFF2-40B4-BE49-F238E27FC236}">
                <a16:creationId xmlns="" xmlns:a16="http://schemas.microsoft.com/office/drawing/2014/main" id="{BDE6EBA7-FFDB-47C9-AB5C-FA41A5F5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95" y="1778149"/>
            <a:ext cx="337776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стория кораблей - от создания первых до больших современных">
            <a:extLst>
              <a:ext uri="{FF2B5EF4-FFF2-40B4-BE49-F238E27FC236}">
                <a16:creationId xmlns="" xmlns:a16="http://schemas.microsoft.com/office/drawing/2014/main" id="{F8AD2807-0E22-4316-9B19-56045C23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62" y="1778150"/>
            <a:ext cx="349204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8D25D9-3612-4F9F-9014-CD84214C7062}"/>
              </a:ext>
            </a:extLst>
          </p:cNvPr>
          <p:cNvSpPr txBox="1"/>
          <p:nvPr/>
        </p:nvSpPr>
        <p:spPr>
          <a:xfrm>
            <a:off x="618423" y="4437112"/>
            <a:ext cx="105403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	</a:t>
            </a:r>
            <a:r>
              <a:rPr lang="ru-RU" sz="4000" b="1" dirty="0"/>
              <a:t>Недвижимость</a:t>
            </a:r>
          </a:p>
          <a:p>
            <a:pPr algn="ctr"/>
            <a:r>
              <a:rPr lang="ru-RU" sz="2800" b="1" dirty="0"/>
              <a:t>Налоговая база - среднегодовая остаточная 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1468578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D58EE70D-389A-4B97-A72C-76A2B7AC6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89002"/>
              </p:ext>
            </p:extLst>
          </p:nvPr>
        </p:nvGraphicFramePr>
        <p:xfrm>
          <a:off x="263688" y="152400"/>
          <a:ext cx="11663037" cy="6486520"/>
        </p:xfrm>
        <a:graphic>
          <a:graphicData uri="http://schemas.openxmlformats.org/drawingml/2006/table">
            <a:tbl>
              <a:tblPr/>
              <a:tblGrid>
                <a:gridCol w="2663580">
                  <a:extLst>
                    <a:ext uri="{9D8B030D-6E8A-4147-A177-3AD203B41FA5}">
                      <a16:colId xmlns="" xmlns:a16="http://schemas.microsoft.com/office/drawing/2014/main" val="712696638"/>
                    </a:ext>
                  </a:extLst>
                </a:gridCol>
                <a:gridCol w="1752336">
                  <a:extLst>
                    <a:ext uri="{9D8B030D-6E8A-4147-A177-3AD203B41FA5}">
                      <a16:colId xmlns="" xmlns:a16="http://schemas.microsoft.com/office/drawing/2014/main" val="385506295"/>
                    </a:ext>
                  </a:extLst>
                </a:gridCol>
                <a:gridCol w="1919963">
                  <a:extLst>
                    <a:ext uri="{9D8B030D-6E8A-4147-A177-3AD203B41FA5}">
                      <a16:colId xmlns="" xmlns:a16="http://schemas.microsoft.com/office/drawing/2014/main" val="66784857"/>
                    </a:ext>
                  </a:extLst>
                </a:gridCol>
                <a:gridCol w="1919963">
                  <a:extLst>
                    <a:ext uri="{9D8B030D-6E8A-4147-A177-3AD203B41FA5}">
                      <a16:colId xmlns="" xmlns:a16="http://schemas.microsoft.com/office/drawing/2014/main" val="1986417588"/>
                    </a:ext>
                  </a:extLst>
                </a:gridCol>
                <a:gridCol w="3407195">
                  <a:extLst>
                    <a:ext uri="{9D8B030D-6E8A-4147-A177-3AD203B41FA5}">
                      <a16:colId xmlns="" xmlns:a16="http://schemas.microsoft.com/office/drawing/2014/main" val="3208289308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Остаточная стоимость налогооблагаемого имущества на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Средняя стоимость за период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4431820"/>
                  </a:ext>
                </a:extLst>
              </a:tr>
              <a:tr h="119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/>
                        <a:t>1 квартал (КВ 1)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/>
                        <a:t>2 квартал (КВ 2)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/>
                        <a:t>3 квартал (КВ 3)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/>
                        <a:t>Календарный год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601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января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248142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февраля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754184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марта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3566680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апреля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0327348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мая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9114246"/>
                  </a:ext>
                </a:extLst>
              </a:tr>
              <a:tr h="15310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июня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5434308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июля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9679619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августа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7951904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сентября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0626816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октября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8897988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ноября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1934668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1 декабря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9102519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31 декабря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2561759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Итого</a:t>
                      </a:r>
                      <a:r>
                        <a:rPr lang="ru-RU" b="0" dirty="0"/>
                        <a:t> 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0557895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dirty="0"/>
                        <a:t>Разделить на 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4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7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10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sng" dirty="0"/>
                        <a:t>13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182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403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B1B585C-B266-4689-9CE4-002395844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91990"/>
              </p:ext>
            </p:extLst>
          </p:nvPr>
        </p:nvGraphicFramePr>
        <p:xfrm>
          <a:off x="508094" y="635068"/>
          <a:ext cx="11174226" cy="2736304"/>
        </p:xfrm>
        <a:graphic>
          <a:graphicData uri="http://schemas.openxmlformats.org/drawingml/2006/table">
            <a:tbl>
              <a:tblPr/>
              <a:tblGrid>
                <a:gridCol w="2687949">
                  <a:extLst>
                    <a:ext uri="{9D8B030D-6E8A-4147-A177-3AD203B41FA5}">
                      <a16:colId xmlns="" xmlns:a16="http://schemas.microsoft.com/office/drawing/2014/main" val="728261907"/>
                    </a:ext>
                  </a:extLst>
                </a:gridCol>
                <a:gridCol w="2099884">
                  <a:extLst>
                    <a:ext uri="{9D8B030D-6E8A-4147-A177-3AD203B41FA5}">
                      <a16:colId xmlns="" xmlns:a16="http://schemas.microsoft.com/office/drawing/2014/main" val="453174564"/>
                    </a:ext>
                  </a:extLst>
                </a:gridCol>
                <a:gridCol w="2111960">
                  <a:extLst>
                    <a:ext uri="{9D8B030D-6E8A-4147-A177-3AD203B41FA5}">
                      <a16:colId xmlns="" xmlns:a16="http://schemas.microsoft.com/office/drawing/2014/main" val="3334197167"/>
                    </a:ext>
                  </a:extLst>
                </a:gridCol>
                <a:gridCol w="2056372">
                  <a:extLst>
                    <a:ext uri="{9D8B030D-6E8A-4147-A177-3AD203B41FA5}">
                      <a16:colId xmlns="" xmlns:a16="http://schemas.microsoft.com/office/drawing/2014/main" val="2284787094"/>
                    </a:ext>
                  </a:extLst>
                </a:gridCol>
                <a:gridCol w="2218061">
                  <a:extLst>
                    <a:ext uri="{9D8B030D-6E8A-4147-A177-3AD203B41FA5}">
                      <a16:colId xmlns="" xmlns:a16="http://schemas.microsoft.com/office/drawing/2014/main" val="417377858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600" b="1" dirty="0"/>
                        <a:t>Средняя стоимость за период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ХХ(КВ1)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ХХ(КВ2)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ХХ(КВ3)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ХХХ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3495221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r>
                        <a:rPr lang="ru-RU" dirty="0"/>
                        <a:t>Ставка налога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2.2%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2.2%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2.2%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2.2%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8800148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r>
                        <a:rPr lang="ru-RU" b="1" dirty="0"/>
                        <a:t>Расчет авансового платежа (АП)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u="sng" dirty="0"/>
                        <a:t>ХХ(КВ1)*2.2%</a:t>
                      </a:r>
                    </a:p>
                    <a:p>
                      <a:pPr algn="r"/>
                      <a:r>
                        <a:rPr lang="ru-RU" b="1" u="none" dirty="0"/>
                        <a:t>4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u="sng" dirty="0"/>
                        <a:t>ХХ(КВ2)*2.2%</a:t>
                      </a:r>
                    </a:p>
                    <a:p>
                      <a:pPr algn="r"/>
                      <a:r>
                        <a:rPr lang="ru-RU" b="1" dirty="0"/>
                        <a:t>4</a:t>
                      </a:r>
                    </a:p>
                    <a:p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u="sng" dirty="0"/>
                        <a:t>ХХ(КВ3)*2.2%</a:t>
                      </a:r>
                    </a:p>
                    <a:p>
                      <a:pPr algn="r"/>
                      <a:r>
                        <a:rPr lang="ru-RU" b="1" dirty="0"/>
                        <a:t>4</a:t>
                      </a:r>
                    </a:p>
                    <a:p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/>
                        <a:t>-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2744860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lang="ru-RU" dirty="0"/>
                        <a:t>Расчет налога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ХХХ*2.2%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47951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/>
                        <a:t>Годовой платеж</a:t>
                      </a:r>
                    </a:p>
                  </a:txBody>
                  <a:tcPr marL="121904" marR="12190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ХХХ*2.2%-АП (КВ1)-АП (КВ2)-АП (КВ3)</a:t>
                      </a:r>
                    </a:p>
                  </a:txBody>
                  <a:tcPr marL="121904" marR="121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9318597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2BB747F-1CD5-4979-9A3A-506E361A6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67813"/>
              </p:ext>
            </p:extLst>
          </p:nvPr>
        </p:nvGraphicFramePr>
        <p:xfrm>
          <a:off x="719309" y="3891074"/>
          <a:ext cx="10751796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962">
                  <a:extLst>
                    <a:ext uri="{9D8B030D-6E8A-4147-A177-3AD203B41FA5}">
                      <a16:colId xmlns="" xmlns:a16="http://schemas.microsoft.com/office/drawing/2014/main" val="1042884248"/>
                    </a:ext>
                  </a:extLst>
                </a:gridCol>
                <a:gridCol w="2010684">
                  <a:extLst>
                    <a:ext uri="{9D8B030D-6E8A-4147-A177-3AD203B41FA5}">
                      <a16:colId xmlns="" xmlns:a16="http://schemas.microsoft.com/office/drawing/2014/main" val="3400376901"/>
                    </a:ext>
                  </a:extLst>
                </a:gridCol>
                <a:gridCol w="2359702">
                  <a:extLst>
                    <a:ext uri="{9D8B030D-6E8A-4147-A177-3AD203B41FA5}">
                      <a16:colId xmlns="" xmlns:a16="http://schemas.microsoft.com/office/drawing/2014/main" val="4070445848"/>
                    </a:ext>
                  </a:extLst>
                </a:gridCol>
                <a:gridCol w="2123732">
                  <a:extLst>
                    <a:ext uri="{9D8B030D-6E8A-4147-A177-3AD203B41FA5}">
                      <a16:colId xmlns="" xmlns:a16="http://schemas.microsoft.com/office/drawing/2014/main" val="829306592"/>
                    </a:ext>
                  </a:extLst>
                </a:gridCol>
                <a:gridCol w="2241716">
                  <a:extLst>
                    <a:ext uri="{9D8B030D-6E8A-4147-A177-3AD203B41FA5}">
                      <a16:colId xmlns="" xmlns:a16="http://schemas.microsoft.com/office/drawing/2014/main" val="947086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01 января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01 февраля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01 марта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01 апреля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397057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Первоначальная стоимость (бухгалтерский учет) руб.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536000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536000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505000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550000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76575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Накопленная амортизация (бухгалтерский учет)руб.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319000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386000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413000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428000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64672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357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F26911-F324-4463-B017-6B0B659D918E}"/>
              </a:ext>
            </a:extLst>
          </p:cNvPr>
          <p:cNvSpPr txBox="1"/>
          <p:nvPr/>
        </p:nvSpPr>
        <p:spPr>
          <a:xfrm>
            <a:off x="1199300" y="202864"/>
            <a:ext cx="998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Аванс за первый квартал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94117B-C4B4-41D1-826F-09CA281A46B1}"/>
              </a:ext>
            </a:extLst>
          </p:cNvPr>
          <p:cNvSpPr txBox="1"/>
          <p:nvPr/>
        </p:nvSpPr>
        <p:spPr>
          <a:xfrm>
            <a:off x="881804" y="1556794"/>
            <a:ext cx="101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(536000-319000)+(536000-386000)+(505000-413000)+(550000-428000)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1EBB13D-3926-45C0-B615-EC49D00CC3BE}"/>
              </a:ext>
            </a:extLst>
          </p:cNvPr>
          <p:cNvCxnSpPr/>
          <p:nvPr/>
        </p:nvCxnSpPr>
        <p:spPr>
          <a:xfrm>
            <a:off x="911306" y="1926124"/>
            <a:ext cx="93118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6E88B2-5671-470F-8BD3-2682C55E5469}"/>
              </a:ext>
            </a:extLst>
          </p:cNvPr>
          <p:cNvSpPr txBox="1"/>
          <p:nvPr/>
        </p:nvSpPr>
        <p:spPr>
          <a:xfrm>
            <a:off x="5279222" y="1926124"/>
            <a:ext cx="201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D680B6-5204-4FC5-8638-C3B884B4B6F3}"/>
              </a:ext>
            </a:extLst>
          </p:cNvPr>
          <p:cNvSpPr txBox="1"/>
          <p:nvPr/>
        </p:nvSpPr>
        <p:spPr>
          <a:xfrm>
            <a:off x="10289625" y="1727558"/>
            <a:ext cx="767985" cy="36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46FA9D-7FBD-4C91-B79E-B57B5AC7639C}"/>
              </a:ext>
            </a:extLst>
          </p:cNvPr>
          <p:cNvSpPr txBox="1"/>
          <p:nvPr/>
        </p:nvSpPr>
        <p:spPr>
          <a:xfrm>
            <a:off x="10638614" y="1727520"/>
            <a:ext cx="127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145250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476335-B952-462D-8A26-92FD09290463}"/>
              </a:ext>
            </a:extLst>
          </p:cNvPr>
          <p:cNvSpPr txBox="1"/>
          <p:nvPr/>
        </p:nvSpPr>
        <p:spPr>
          <a:xfrm>
            <a:off x="1199300" y="904077"/>
            <a:ext cx="78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Шаг 1</a:t>
            </a:r>
            <a:r>
              <a:rPr lang="ru-RU" dirty="0"/>
              <a:t> – средняя остаточная стоимость за 1 квартал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F2935F-3E17-4A41-9E12-16F74018DC0B}"/>
              </a:ext>
            </a:extLst>
          </p:cNvPr>
          <p:cNvSpPr txBox="1"/>
          <p:nvPr/>
        </p:nvSpPr>
        <p:spPr>
          <a:xfrm>
            <a:off x="1199300" y="2492897"/>
            <a:ext cx="68158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Шаг 2</a:t>
            </a:r>
            <a:r>
              <a:rPr lang="ru-RU" dirty="0"/>
              <a:t>. Расчет авансового платежа</a:t>
            </a:r>
          </a:p>
          <a:p>
            <a:endParaRPr lang="ru-RU" dirty="0"/>
          </a:p>
          <a:p>
            <a:r>
              <a:rPr lang="ru-RU" dirty="0"/>
              <a:t>145250*2,2% = 3195,50</a:t>
            </a:r>
          </a:p>
          <a:p>
            <a:endParaRPr lang="ru-RU" dirty="0"/>
          </a:p>
          <a:p>
            <a:r>
              <a:rPr lang="ru-RU" dirty="0"/>
              <a:t>3195,50/4 = 798,88 = </a:t>
            </a:r>
            <a:r>
              <a:rPr lang="ru-RU" sz="2000" b="1" dirty="0">
                <a:solidFill>
                  <a:srgbClr val="FF0000"/>
                </a:solidFill>
              </a:rPr>
              <a:t>799 </a:t>
            </a:r>
            <a:r>
              <a:rPr lang="ru-RU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80550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DD222F2A-2A21-4E11-81FC-EFC34E22727A}"/>
              </a:ext>
            </a:extLst>
          </p:cNvPr>
          <p:cNvSpPr/>
          <p:nvPr/>
        </p:nvSpPr>
        <p:spPr>
          <a:xfrm>
            <a:off x="4699860" y="2436726"/>
            <a:ext cx="3183714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F9055C-5D6D-4401-AD5C-288EF5B94586}"/>
              </a:ext>
            </a:extLst>
          </p:cNvPr>
          <p:cNvSpPr txBox="1"/>
          <p:nvPr/>
        </p:nvSpPr>
        <p:spPr>
          <a:xfrm>
            <a:off x="5079740" y="3010299"/>
            <a:ext cx="2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Налог на</a:t>
            </a:r>
          </a:p>
          <a:p>
            <a:pPr algn="ctr"/>
            <a:r>
              <a:rPr lang="ru-RU" sz="2400" b="1" dirty="0"/>
              <a:t>имущество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97C05CAB-4114-4A42-96AF-1302F7C2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38162"/>
              </p:ext>
            </p:extLst>
          </p:nvPr>
        </p:nvGraphicFramePr>
        <p:xfrm>
          <a:off x="623312" y="672630"/>
          <a:ext cx="379987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877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529923">
                <a:tc>
                  <a:txBody>
                    <a:bodyPr/>
                    <a:lstStyle/>
                    <a:p>
                      <a:r>
                        <a:rPr lang="ru-RU" dirty="0"/>
                        <a:t>налогоплательщики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750237">
                <a:tc>
                  <a:txBody>
                    <a:bodyPr/>
                    <a:lstStyle/>
                    <a:p>
                      <a:r>
                        <a:rPr lang="ru-RU" dirty="0"/>
                        <a:t>Юридические лица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12" name="Таблица 6">
            <a:extLst>
              <a:ext uri="{FF2B5EF4-FFF2-40B4-BE49-F238E27FC236}">
                <a16:creationId xmlns="" xmlns:a16="http://schemas.microsoft.com/office/drawing/2014/main" id="{49E16E40-2AEF-4A25-A665-76973ED4D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2420"/>
              </p:ext>
            </p:extLst>
          </p:nvPr>
        </p:nvGraphicFramePr>
        <p:xfrm>
          <a:off x="8520147" y="613980"/>
          <a:ext cx="3464837" cy="146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837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336776">
                <a:tc>
                  <a:txBody>
                    <a:bodyPr/>
                    <a:lstStyle/>
                    <a:p>
                      <a:r>
                        <a:rPr lang="ru-RU" dirty="0"/>
                        <a:t>Налоговая ставка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1094523">
                <a:tc>
                  <a:txBody>
                    <a:bodyPr/>
                    <a:lstStyle/>
                    <a:p>
                      <a:r>
                        <a:rPr lang="ru-RU" dirty="0"/>
                        <a:t>Максимум - 2,2%</a:t>
                      </a:r>
                    </a:p>
                    <a:p>
                      <a:r>
                        <a:rPr lang="ru-RU" dirty="0"/>
                        <a:t>Кадастровая стоимость- максимум 2% во всех регионах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13" name="Таблица 6">
            <a:extLst>
              <a:ext uri="{FF2B5EF4-FFF2-40B4-BE49-F238E27FC236}">
                <a16:creationId xmlns="" xmlns:a16="http://schemas.microsoft.com/office/drawing/2014/main" id="{2E6D24FD-E414-4785-BA20-3CC056322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76362"/>
              </p:ext>
            </p:extLst>
          </p:nvPr>
        </p:nvGraphicFramePr>
        <p:xfrm>
          <a:off x="4691233" y="672630"/>
          <a:ext cx="348748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82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476968">
                <a:tc>
                  <a:txBody>
                    <a:bodyPr/>
                    <a:lstStyle/>
                    <a:p>
                      <a:r>
                        <a:rPr lang="ru-RU" dirty="0"/>
                        <a:t>Налоговый период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803192">
                <a:tc>
                  <a:txBody>
                    <a:bodyPr/>
                    <a:lstStyle/>
                    <a:p>
                      <a:r>
                        <a:rPr lang="ru-RU" dirty="0"/>
                        <a:t>Календарный год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16" name="Таблица 6">
            <a:extLst>
              <a:ext uri="{FF2B5EF4-FFF2-40B4-BE49-F238E27FC236}">
                <a16:creationId xmlns="" xmlns:a16="http://schemas.microsoft.com/office/drawing/2014/main" id="{112F6AFD-8D4F-4723-8B28-19CD52987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23266"/>
              </p:ext>
            </p:extLst>
          </p:nvPr>
        </p:nvGraphicFramePr>
        <p:xfrm>
          <a:off x="623312" y="2240280"/>
          <a:ext cx="3839927" cy="250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27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342740">
                <a:tc>
                  <a:txBody>
                    <a:bodyPr/>
                    <a:lstStyle/>
                    <a:p>
                      <a:r>
                        <a:rPr lang="ru-RU" dirty="0"/>
                        <a:t>Объект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2142124">
                <a:tc>
                  <a:txBody>
                    <a:bodyPr/>
                    <a:lstStyle/>
                    <a:p>
                      <a:r>
                        <a:rPr lang="ru-RU" dirty="0"/>
                        <a:t>Недвижимое имущество -ОС на балансе (то что по среднегодовой)</a:t>
                      </a:r>
                    </a:p>
                    <a:p>
                      <a:r>
                        <a:rPr lang="ru-RU" dirty="0"/>
                        <a:t>Недвижимость по перечню</a:t>
                      </a:r>
                    </a:p>
                    <a:p>
                      <a:r>
                        <a:rPr lang="ru-RU" dirty="0"/>
                        <a:t>Жилые помещения, гаражи, </a:t>
                      </a:r>
                      <a:r>
                        <a:rPr lang="ru-RU" dirty="0" err="1"/>
                        <a:t>машино</a:t>
                      </a:r>
                      <a:r>
                        <a:rPr lang="ru-RU" dirty="0"/>
                        <a:t>-места…</a:t>
                      </a:r>
                    </a:p>
                    <a:p>
                      <a:endParaRPr lang="ru-RU" dirty="0"/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17" name="Таблица 6">
            <a:extLst>
              <a:ext uri="{FF2B5EF4-FFF2-40B4-BE49-F238E27FC236}">
                <a16:creationId xmlns="" xmlns:a16="http://schemas.microsoft.com/office/drawing/2014/main" id="{FC89EF33-2C5E-42FF-86C1-6B2D53214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61247"/>
              </p:ext>
            </p:extLst>
          </p:nvPr>
        </p:nvGraphicFramePr>
        <p:xfrm>
          <a:off x="8520145" y="2240281"/>
          <a:ext cx="3487482" cy="253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82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548454">
                <a:tc>
                  <a:txBody>
                    <a:bodyPr/>
                    <a:lstStyle/>
                    <a:p>
                      <a:r>
                        <a:rPr lang="ru-RU" dirty="0"/>
                        <a:t>Налоговая база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1988839">
                <a:tc>
                  <a:txBody>
                    <a:bodyPr/>
                    <a:lstStyle/>
                    <a:p>
                      <a:r>
                        <a:rPr lang="ru-RU" dirty="0"/>
                        <a:t>Балансовая стоимость/</a:t>
                      </a:r>
                    </a:p>
                    <a:p>
                      <a:r>
                        <a:rPr lang="ru-RU" dirty="0"/>
                        <a:t>Кадастровая стоимость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18" name="Таблица 6">
            <a:extLst>
              <a:ext uri="{FF2B5EF4-FFF2-40B4-BE49-F238E27FC236}">
                <a16:creationId xmlns="" xmlns:a16="http://schemas.microsoft.com/office/drawing/2014/main" id="{B8C91F67-44E6-4087-AC72-32079B4B8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64117"/>
              </p:ext>
            </p:extLst>
          </p:nvPr>
        </p:nvGraphicFramePr>
        <p:xfrm>
          <a:off x="8573770" y="4672418"/>
          <a:ext cx="3487482" cy="198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82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ru-RU" dirty="0"/>
                        <a:t>Декларация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1306286">
                <a:tc>
                  <a:txBody>
                    <a:bodyPr/>
                    <a:lstStyle/>
                    <a:p>
                      <a:r>
                        <a:rPr lang="ru-RU" dirty="0"/>
                        <a:t>За год до 25.03 (только по объектам со </a:t>
                      </a:r>
                      <a:r>
                        <a:rPr lang="ru-RU" dirty="0" err="1"/>
                        <a:t>среднегод</a:t>
                      </a:r>
                      <a:r>
                        <a:rPr lang="ru-RU" dirty="0"/>
                        <a:t> стоимостью)</a:t>
                      </a:r>
                    </a:p>
                    <a:p>
                      <a:r>
                        <a:rPr lang="ru-RU" b="1" dirty="0"/>
                        <a:t>Квартальные расчеты отменены с 01.01.2020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19" name="Таблица 6">
            <a:extLst>
              <a:ext uri="{FF2B5EF4-FFF2-40B4-BE49-F238E27FC236}">
                <a16:creationId xmlns="" xmlns:a16="http://schemas.microsoft.com/office/drawing/2014/main" id="{A0B083F1-4341-4DE2-8100-E246DA6BC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27044"/>
              </p:ext>
            </p:extLst>
          </p:nvPr>
        </p:nvGraphicFramePr>
        <p:xfrm>
          <a:off x="4689187" y="4596846"/>
          <a:ext cx="3487482" cy="182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82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399341">
                <a:tc>
                  <a:txBody>
                    <a:bodyPr/>
                    <a:lstStyle/>
                    <a:p>
                      <a:r>
                        <a:rPr lang="ru-RU" dirty="0"/>
                        <a:t>Платежи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1429460">
                <a:tc>
                  <a:txBody>
                    <a:bodyPr/>
                    <a:lstStyle/>
                    <a:p>
                      <a:r>
                        <a:rPr lang="ru-RU" dirty="0"/>
                        <a:t>Ежеквартально-до 28. число месяца, следующего за отчетным</a:t>
                      </a:r>
                    </a:p>
                    <a:p>
                      <a:r>
                        <a:rPr lang="ru-RU" dirty="0"/>
                        <a:t>И за год- не позднее 28 февраля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graphicFrame>
        <p:nvGraphicFramePr>
          <p:cNvPr id="20" name="Таблица 6">
            <a:extLst>
              <a:ext uri="{FF2B5EF4-FFF2-40B4-BE49-F238E27FC236}">
                <a16:creationId xmlns="" xmlns:a16="http://schemas.microsoft.com/office/drawing/2014/main" id="{179D1709-BC23-4BA5-A7D3-22B7653FF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99067"/>
              </p:ext>
            </p:extLst>
          </p:nvPr>
        </p:nvGraphicFramePr>
        <p:xfrm>
          <a:off x="623312" y="4950595"/>
          <a:ext cx="37345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04">
                  <a:extLst>
                    <a:ext uri="{9D8B030D-6E8A-4147-A177-3AD203B41FA5}">
                      <a16:colId xmlns="" xmlns:a16="http://schemas.microsoft.com/office/drawing/2014/main" val="4195030476"/>
                    </a:ext>
                  </a:extLst>
                </a:gridCol>
              </a:tblGrid>
              <a:tr h="186456">
                <a:tc>
                  <a:txBody>
                    <a:bodyPr/>
                    <a:lstStyle/>
                    <a:p>
                      <a:r>
                        <a:rPr lang="ru-RU" dirty="0"/>
                        <a:t>Расчет налога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854250353"/>
                  </a:ext>
                </a:extLst>
              </a:tr>
              <a:tr h="186456">
                <a:tc>
                  <a:txBody>
                    <a:bodyPr/>
                    <a:lstStyle/>
                    <a:p>
                      <a:r>
                        <a:rPr lang="ru-RU" b="1" dirty="0"/>
                        <a:t>Налоговая база</a:t>
                      </a:r>
                      <a:r>
                        <a:rPr lang="ru-RU" dirty="0"/>
                        <a:t>*1/4*2,2% (2%) =аванс. платеж</a:t>
                      </a:r>
                    </a:p>
                    <a:p>
                      <a:r>
                        <a:rPr lang="ru-RU" dirty="0"/>
                        <a:t>Годовой налог = </a:t>
                      </a:r>
                      <a:r>
                        <a:rPr lang="ru-RU" b="1" dirty="0"/>
                        <a:t>налоговая база</a:t>
                      </a:r>
                      <a:r>
                        <a:rPr lang="ru-RU" dirty="0"/>
                        <a:t>*2,2% (2%)- авансовые платежи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019390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30E91C-E70D-4918-BF56-61B475590E7F}"/>
              </a:ext>
            </a:extLst>
          </p:cNvPr>
          <p:cNvSpPr txBox="1"/>
          <p:nvPr/>
        </p:nvSpPr>
        <p:spPr>
          <a:xfrm>
            <a:off x="2739784" y="124455"/>
            <a:ext cx="710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Глава 30 НК РФ</a:t>
            </a:r>
          </a:p>
        </p:txBody>
      </p:sp>
    </p:spTree>
    <p:extLst>
      <p:ext uri="{BB962C8B-B14F-4D97-AF65-F5344CB8AC3E}">
        <p14:creationId xmlns:p14="http://schemas.microsoft.com/office/powerpoint/2010/main" val="2594584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63A5DD-2292-40C3-9E16-5FF7B041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30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1C9F24-4845-4AC1-B1A5-FEF8B7D37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598717"/>
            <a:ext cx="11108654" cy="5425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F10C0-0C3B-40F4-8723-C048CD020E08}"/>
              </a:ext>
            </a:extLst>
          </p:cNvPr>
          <p:cNvSpPr txBox="1"/>
          <p:nvPr/>
        </p:nvSpPr>
        <p:spPr>
          <a:xfrm>
            <a:off x="7604479" y="4653136"/>
            <a:ext cx="3826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</a:t>
            </a:r>
          </a:p>
        </p:txBody>
      </p:sp>
    </p:spTree>
    <p:extLst>
      <p:ext uri="{BB962C8B-B14F-4D97-AF65-F5344CB8AC3E}">
        <p14:creationId xmlns:p14="http://schemas.microsoft.com/office/powerpoint/2010/main" val="380070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3AD958D-D10D-4A73-B553-3E26479E2A42}"/>
              </a:ext>
            </a:extLst>
          </p:cNvPr>
          <p:cNvSpPr/>
          <p:nvPr/>
        </p:nvSpPr>
        <p:spPr>
          <a:xfrm>
            <a:off x="1356092" y="463639"/>
            <a:ext cx="9795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Остаточная стоимость (п.3 ст.375 НК РФ)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5FC5D8-E6A2-4041-941E-89B107EA92F9}"/>
              </a:ext>
            </a:extLst>
          </p:cNvPr>
          <p:cNvSpPr txBox="1"/>
          <p:nvPr/>
        </p:nvSpPr>
        <p:spPr>
          <a:xfrm>
            <a:off x="748773" y="1618225"/>
            <a:ext cx="1101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Остаточная стоимость = Первоначальная стоимость – накопленная амортизация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28A6630F-B898-42DC-86A4-49B3ED3414D1}"/>
              </a:ext>
            </a:extLst>
          </p:cNvPr>
          <p:cNvCxnSpPr>
            <a:cxnSpLocks/>
          </p:cNvCxnSpPr>
          <p:nvPr/>
        </p:nvCxnSpPr>
        <p:spPr>
          <a:xfrm>
            <a:off x="10031131" y="2017296"/>
            <a:ext cx="0" cy="63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DB3EDC-FC53-4E80-B976-0319F7C75AF1}"/>
              </a:ext>
            </a:extLst>
          </p:cNvPr>
          <p:cNvSpPr txBox="1"/>
          <p:nvPr/>
        </p:nvSpPr>
        <p:spPr>
          <a:xfrm>
            <a:off x="8543161" y="2943302"/>
            <a:ext cx="297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СПИ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24C3E4F-003B-4166-903F-8010C86D4918}"/>
              </a:ext>
            </a:extLst>
          </p:cNvPr>
          <p:cNvSpPr/>
          <p:nvPr/>
        </p:nvSpPr>
        <p:spPr>
          <a:xfrm>
            <a:off x="748773" y="3566852"/>
            <a:ext cx="106557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11111"/>
                </a:solidFill>
                <a:cs typeface="Times New Roman" panose="02020603050405020304" pitchFamily="18" charset="0"/>
              </a:rPr>
              <a:t>Срок устанавливается как в бухгалтерском учете, так и налоговом</a:t>
            </a:r>
            <a:r>
              <a:rPr lang="ru-RU" sz="2000" dirty="0">
                <a:solidFill>
                  <a:srgbClr val="111111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rgbClr val="111111"/>
              </a:solidFill>
            </a:endParaRPr>
          </a:p>
          <a:p>
            <a:r>
              <a:rPr lang="ru-RU" dirty="0">
                <a:solidFill>
                  <a:srgbClr val="111111"/>
                </a:solidFill>
              </a:rPr>
              <a:t>Бухучет-</a:t>
            </a:r>
            <a:r>
              <a:rPr lang="ru-RU" dirty="0">
                <a:solidFill>
                  <a:srgbClr val="0000CC"/>
                </a:solidFill>
              </a:rPr>
              <a:t>  п.9 ФСБУ 6/2020</a:t>
            </a:r>
            <a:r>
              <a:rPr lang="en-US" dirty="0">
                <a:solidFill>
                  <a:srgbClr val="0000CC"/>
                </a:solidFill>
              </a:rPr>
              <a:t> (</a:t>
            </a:r>
            <a:r>
              <a:rPr lang="ru-RU" dirty="0">
                <a:solidFill>
                  <a:srgbClr val="0000CC"/>
                </a:solidFill>
              </a:rPr>
              <a:t>п.20 ПБУ 6/01 </a:t>
            </a:r>
            <a:r>
              <a:rPr lang="en-US" dirty="0">
                <a:solidFill>
                  <a:srgbClr val="0000CC"/>
                </a:solidFill>
              </a:rPr>
              <a:t>)</a:t>
            </a:r>
            <a:endParaRPr lang="ru-RU" dirty="0">
              <a:solidFill>
                <a:srgbClr val="111111"/>
              </a:solidFill>
            </a:endParaRPr>
          </a:p>
          <a:p>
            <a:r>
              <a:rPr lang="ru-RU" dirty="0">
                <a:solidFill>
                  <a:srgbClr val="111111"/>
                </a:solidFill>
              </a:rPr>
              <a:t>Налоговый – </a:t>
            </a:r>
            <a:r>
              <a:rPr lang="ru-RU" dirty="0">
                <a:solidFill>
                  <a:srgbClr val="0000CC"/>
                </a:solidFill>
              </a:rPr>
              <a:t>ст. 258 НК РФ</a:t>
            </a:r>
            <a:r>
              <a:rPr lang="ru-RU" dirty="0">
                <a:solidFill>
                  <a:srgbClr val="111111"/>
                </a:solidFill>
              </a:rPr>
              <a:t>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9565DA-D9A1-45DB-9275-64C9295509BB}"/>
              </a:ext>
            </a:extLst>
          </p:cNvPr>
          <p:cNvSpPr/>
          <p:nvPr/>
        </p:nvSpPr>
        <p:spPr>
          <a:xfrm>
            <a:off x="719308" y="5085184"/>
            <a:ext cx="10714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11111"/>
                </a:solidFill>
              </a:rPr>
              <a:t>Амортизационные группы содержатся в Классификаторе, утвержденном </a:t>
            </a:r>
            <a:r>
              <a:rPr lang="ru-RU" dirty="0">
                <a:solidFill>
                  <a:srgbClr val="0000CC"/>
                </a:solidFill>
              </a:rPr>
              <a:t>Постановлением Правительства РФ №1 от 01.01.2002 в ред. от </a:t>
            </a:r>
            <a:r>
              <a:rPr lang="en-US" dirty="0">
                <a:solidFill>
                  <a:srgbClr val="0000CC"/>
                </a:solidFill>
              </a:rPr>
              <a:t>27</a:t>
            </a:r>
            <a:r>
              <a:rPr lang="ru-RU" dirty="0">
                <a:solidFill>
                  <a:srgbClr val="0000CC"/>
                </a:solidFill>
              </a:rPr>
              <a:t>.</a:t>
            </a:r>
            <a:r>
              <a:rPr lang="en-US" dirty="0">
                <a:solidFill>
                  <a:srgbClr val="0000CC"/>
                </a:solidFill>
              </a:rPr>
              <a:t>12</a:t>
            </a:r>
            <a:r>
              <a:rPr lang="ru-RU" dirty="0">
                <a:solidFill>
                  <a:srgbClr val="0000CC"/>
                </a:solidFill>
              </a:rPr>
              <a:t>.201</a:t>
            </a:r>
            <a:r>
              <a:rPr lang="en-US" dirty="0">
                <a:solidFill>
                  <a:srgbClr val="0000CC"/>
                </a:solidFill>
              </a:rPr>
              <a:t>9</a:t>
            </a:r>
            <a:r>
              <a:rPr lang="ru-RU" dirty="0">
                <a:solidFill>
                  <a:srgbClr val="11111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Н/у – применение обязательно</a:t>
            </a:r>
          </a:p>
          <a:p>
            <a:pPr algn="just"/>
            <a:r>
              <a:rPr lang="ru-RU" dirty="0">
                <a:solidFill>
                  <a:srgbClr val="111111"/>
                </a:solidFill>
              </a:rPr>
              <a:t>Б/у- необязательно (прописать в Учетной политике)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60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7534" y="6309320"/>
            <a:ext cx="2844430" cy="365125"/>
          </a:xfrm>
        </p:spPr>
        <p:txBody>
          <a:bodyPr/>
          <a:lstStyle/>
          <a:p>
            <a:fld id="{E1DE560F-5184-42AF-AFD1-915541F7928C}" type="slidenum">
              <a:rPr lang="ru-RU" smtClean="0"/>
              <a:t>32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4" y="310801"/>
            <a:ext cx="7104201" cy="6544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9C9A4-5D2F-4E1F-B17C-86FEA8BA0658}"/>
              </a:ext>
            </a:extLst>
          </p:cNvPr>
          <p:cNvSpPr txBox="1"/>
          <p:nvPr/>
        </p:nvSpPr>
        <p:spPr>
          <a:xfrm>
            <a:off x="4294949" y="4146637"/>
            <a:ext cx="3647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Какова цель бухгалтерского учета?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А налогового учета?</a:t>
            </a:r>
          </a:p>
        </p:txBody>
      </p:sp>
    </p:spTree>
    <p:extLst>
      <p:ext uri="{BB962C8B-B14F-4D97-AF65-F5344CB8AC3E}">
        <p14:creationId xmlns:p14="http://schemas.microsoft.com/office/powerpoint/2010/main" val="1845767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E83454-174C-4FC5-9912-98740B558E31}"/>
              </a:ext>
            </a:extLst>
          </p:cNvPr>
          <p:cNvSpPr txBox="1"/>
          <p:nvPr/>
        </p:nvSpPr>
        <p:spPr>
          <a:xfrm>
            <a:off x="671310" y="484655"/>
            <a:ext cx="1103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для СПИ в б/у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FBAEBF-785C-4D69-B9DB-051D6DA970A2}"/>
              </a:ext>
            </a:extLst>
          </p:cNvPr>
          <p:cNvSpPr txBox="1"/>
          <p:nvPr/>
        </p:nvSpPr>
        <p:spPr>
          <a:xfrm>
            <a:off x="671310" y="1092438"/>
            <a:ext cx="108477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СПИ ОС в б/у устанавливается исходя</a:t>
            </a:r>
            <a:r>
              <a:rPr lang="ru-RU" b="1" dirty="0"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dirty="0">
              <a:cs typeface="Times New Roman" panose="02020603050405020304" pitchFamily="18" charset="0"/>
            </a:endParaRPr>
          </a:p>
          <a:p>
            <a:pPr algn="just"/>
            <a:endParaRPr lang="ru-RU" b="1" dirty="0"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ожидаемого срока использования этого объекта в соответствии с запланированными производительностью или мощностью;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Ожидаемого физического износа, который зависит от режима эксплуатации, естественных условий и влияния агрессивной среды;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и других ограничений использования этого объекта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 может пересматриваться по новому ФСБУ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DD4151-9D85-44EA-8DB4-344BBCBDDBAA}"/>
              </a:ext>
            </a:extLst>
          </p:cNvPr>
          <p:cNvSpPr txBox="1"/>
          <p:nvPr/>
        </p:nvSpPr>
        <p:spPr>
          <a:xfrm>
            <a:off x="2735271" y="5709086"/>
            <a:ext cx="74878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п.20 ПБУ 6/01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 ФСБУ 6/2020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разницы особой нет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66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34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313244"/>
            <a:ext cx="7320225" cy="6544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9C9A4-5D2F-4E1F-B17C-86FEA8BA0658}"/>
              </a:ext>
            </a:extLst>
          </p:cNvPr>
          <p:cNvSpPr txBox="1"/>
          <p:nvPr/>
        </p:nvSpPr>
        <p:spPr>
          <a:xfrm>
            <a:off x="4306944" y="3861049"/>
            <a:ext cx="3275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Фотографическое оборудование по НК РФ (классификатор)- от 3 до 5 лет СПИ.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Решили в б/у СПИ брать из НК РФ. Какой срок возьмем?</a:t>
            </a:r>
          </a:p>
        </p:txBody>
      </p:sp>
    </p:spTree>
    <p:extLst>
      <p:ext uri="{BB962C8B-B14F-4D97-AF65-F5344CB8AC3E}">
        <p14:creationId xmlns:p14="http://schemas.microsoft.com/office/powerpoint/2010/main" val="3609776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EF50C1-2F22-4311-94B4-95A2EBD29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33" y="1167430"/>
            <a:ext cx="1559970" cy="1324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0FE69-A7AC-4635-B16C-4B871E044703}"/>
              </a:ext>
            </a:extLst>
          </p:cNvPr>
          <p:cNvSpPr txBox="1"/>
          <p:nvPr/>
        </p:nvSpPr>
        <p:spPr>
          <a:xfrm>
            <a:off x="599312" y="582655"/>
            <a:ext cx="1099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Как определить СПИ для б/у объектов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8F62B0-9402-4677-9839-25F8932A4716}"/>
              </a:ext>
            </a:extLst>
          </p:cNvPr>
          <p:cNvSpPr txBox="1"/>
          <p:nvPr/>
        </p:nvSpPr>
        <p:spPr>
          <a:xfrm>
            <a:off x="599311" y="2298352"/>
            <a:ext cx="9911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1 вариант. Исходя из общих правил , технической документации, физического износа </a:t>
            </a:r>
          </a:p>
          <a:p>
            <a:pPr algn="just"/>
            <a:r>
              <a:rPr lang="ru-RU" sz="2400" dirty="0"/>
              <a:t>(не оглядываясь на сроки бывшего собственника)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2 вариант. Можно уменьшить СПИ на срок эксплуатации бывшим собственником. (формы ОС 1, ОС-1а, тех. паспорта)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 вариант. Оценка технического эксперта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4711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36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308359"/>
            <a:ext cx="7248217" cy="6544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9C9A4-5D2F-4E1F-B17C-86FEA8BA0658}"/>
              </a:ext>
            </a:extLst>
          </p:cNvPr>
          <p:cNvSpPr txBox="1"/>
          <p:nvPr/>
        </p:nvSpPr>
        <p:spPr>
          <a:xfrm>
            <a:off x="4270940" y="4000179"/>
            <a:ext cx="3167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Приобрели полностью </a:t>
            </a:r>
            <a:r>
              <a:rPr lang="ru-RU" sz="2000" dirty="0" err="1">
                <a:solidFill>
                  <a:srgbClr val="002060"/>
                </a:solidFill>
              </a:rPr>
              <a:t>самортизированное</a:t>
            </a:r>
            <a:r>
              <a:rPr lang="ru-RU" sz="2000" dirty="0">
                <a:solidFill>
                  <a:srgbClr val="002060"/>
                </a:solidFill>
              </a:rPr>
              <a:t> имущество.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Как определить СПИ?</a:t>
            </a:r>
          </a:p>
        </p:txBody>
      </p:sp>
    </p:spTree>
    <p:extLst>
      <p:ext uri="{BB962C8B-B14F-4D97-AF65-F5344CB8AC3E}">
        <p14:creationId xmlns:p14="http://schemas.microsoft.com/office/powerpoint/2010/main" val="2415897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318" y="827053"/>
            <a:ext cx="1021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Важно!</a:t>
            </a: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5AA4FF-F1B6-4E34-81C2-F844696C6200}"/>
              </a:ext>
            </a:extLst>
          </p:cNvPr>
          <p:cNvSpPr txBox="1"/>
          <p:nvPr/>
        </p:nvSpPr>
        <p:spPr>
          <a:xfrm>
            <a:off x="644863" y="2399202"/>
            <a:ext cx="10559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400" dirty="0">
                <a:cs typeface="Times New Roman" panose="02020603050405020304" pitchFamily="18" charset="0"/>
              </a:rPr>
              <a:t>Если предыдущий собственник неправильно определил амортизационную группу, то новый владелец, применив тот же порядок учета, будет отвечать за неверный учет ОС. Компания обязана самостоятельно исправить ошибку и определить верный СПИ приобретенного ОС.</a:t>
            </a:r>
          </a:p>
          <a:p>
            <a:pPr algn="just"/>
            <a:endParaRPr lang="ru-RU" sz="2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cs typeface="Times New Roman" panose="02020603050405020304" pitchFamily="18" charset="0"/>
              </a:rPr>
              <a:t>(определение ВС от 01.04.2015 №А45-1386/2014)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FDC9AA-A61D-4512-BE82-36D199D8A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81" y="260649"/>
            <a:ext cx="2597113" cy="19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78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5127967-57D9-4418-90AE-60EEE8608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35" y="404664"/>
            <a:ext cx="1727967" cy="1296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2785BA-886A-45EE-9754-A0B11B0067D5}"/>
              </a:ext>
            </a:extLst>
          </p:cNvPr>
          <p:cNvSpPr txBox="1"/>
          <p:nvPr/>
        </p:nvSpPr>
        <p:spPr>
          <a:xfrm>
            <a:off x="911305" y="476980"/>
            <a:ext cx="863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Налоговая база определяется отдельно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397080-0E6C-4A7F-8563-69022BB17EC5}"/>
              </a:ext>
            </a:extLst>
          </p:cNvPr>
          <p:cNvSpPr txBox="1"/>
          <p:nvPr/>
        </p:nvSpPr>
        <p:spPr>
          <a:xfrm>
            <a:off x="623311" y="1412776"/>
            <a:ext cx="107517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/>
              <a:t>В отношении имущества, подлежащего налогообложению по местонахождению организации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/>
              <a:t>в отношении имущества каждого обособленного подразделения организации, имеющего отдельный баланс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/>
              <a:t>В отношении каждого объекта недвижимого имущества, находящегося вне местонахождения организации 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/>
              <a:t>Налоговая база имущества, определяемая как его кадастровая стоимость, не учитывается при расчете среднегодовой стоимости имущества, для расчета налога на имущество (ст.375 НК РФ)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algn="just"/>
            <a:r>
              <a:rPr lang="ru-RU" sz="1400" b="1" i="0" dirty="0">
                <a:solidFill>
                  <a:srgbClr val="4059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база по налогу на имущество организаций за налоговый период 2023 года определяется как кадастровая стоимость объекта недвижимости на 1 января 2022 года, если кадастровая стоимость на               1 января 2023 года превышает кадастровую стоимость на 1 января 2022 года. Исключение – изменение кадастровой стоимости в 2022 году вследствие изменения характеристик объектов недвижимости</a:t>
            </a:r>
            <a:r>
              <a:rPr lang="ru-RU" sz="1400" b="0" i="0" dirty="0">
                <a:solidFill>
                  <a:srgbClr val="4059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7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5127967-57D9-4418-90AE-60EEE8608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35" y="404664"/>
            <a:ext cx="1727967" cy="1296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2785BA-886A-45EE-9754-A0B11B0067D5}"/>
              </a:ext>
            </a:extLst>
          </p:cNvPr>
          <p:cNvSpPr txBox="1"/>
          <p:nvPr/>
        </p:nvSpPr>
        <p:spPr>
          <a:xfrm>
            <a:off x="1215515" y="404665"/>
            <a:ext cx="8639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 2023 года три алгоритма налогового контроля по налогу на имущество п.6 ст.386 НК РФ</a:t>
            </a:r>
            <a:r>
              <a:rPr lang="ru-RU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397080-0E6C-4A7F-8563-69022BB17EC5}"/>
              </a:ext>
            </a:extLst>
          </p:cNvPr>
          <p:cNvSpPr txBox="1"/>
          <p:nvPr/>
        </p:nvSpPr>
        <p:spPr>
          <a:xfrm>
            <a:off x="815308" y="1736939"/>
            <a:ext cx="10180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/>
              <a:t>«классический»- на основании декларации (по имуществу по среднегодовой стоимости)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 err="1"/>
              <a:t>Проактивное</a:t>
            </a:r>
            <a:r>
              <a:rPr lang="ru-RU" sz="2000" dirty="0"/>
              <a:t> начисление с направлением сообщений об исчисленной налоговым органом сумме налога (в отношении объектов с кадастра)</a:t>
            </a:r>
            <a:r>
              <a:rPr lang="ru-RU" sz="2000" b="0" i="0" dirty="0">
                <a:solidFill>
                  <a:srgbClr val="405965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just"/>
            <a:r>
              <a:rPr lang="ru-RU" sz="2000" dirty="0">
                <a:solidFill>
                  <a:srgbClr val="405965"/>
                </a:solidFill>
                <a:latin typeface="Open Sans" panose="020B0606030504020204" pitchFamily="34" charset="0"/>
              </a:rPr>
              <a:t>    </a:t>
            </a:r>
            <a:r>
              <a:rPr lang="ru-RU" sz="2000" b="1" i="0" dirty="0" err="1">
                <a:solidFill>
                  <a:srgbClr val="405965"/>
                </a:solidFill>
                <a:effectLst/>
                <a:latin typeface="Open Sans" panose="020B0606030504020204" pitchFamily="34" charset="0"/>
              </a:rPr>
              <a:t>бездекларационное</a:t>
            </a:r>
            <a:r>
              <a:rPr lang="ru-RU" sz="2000" b="1" i="0" dirty="0">
                <a:solidFill>
                  <a:srgbClr val="405965"/>
                </a:solidFill>
                <a:effectLst/>
                <a:latin typeface="Open Sans" panose="020B0606030504020204" pitchFamily="34" charset="0"/>
              </a:rPr>
              <a:t> администрирование налога на      имущество</a:t>
            </a:r>
            <a:endParaRPr lang="ru-RU" sz="2000" b="1" dirty="0"/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 err="1"/>
              <a:t>Проактивное</a:t>
            </a:r>
            <a:r>
              <a:rPr lang="ru-RU" sz="2000" dirty="0"/>
              <a:t> начисление без сообщений (в случае непредставления налоговой декларации налогоплательщиком- </a:t>
            </a:r>
            <a:r>
              <a:rPr lang="ru-RU" sz="2000" dirty="0" err="1"/>
              <a:t>иностр.организацией</a:t>
            </a:r>
            <a:r>
              <a:rPr lang="ru-RU" sz="2000" dirty="0"/>
              <a:t> , не осуществляющей деятельность в РФ через постоянное представительство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0028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961088-688E-43BB-B91D-0F75493EF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7" y="893351"/>
            <a:ext cx="1205784" cy="904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C223FD-1AEB-4603-9006-52A22B2884B0}"/>
              </a:ext>
            </a:extLst>
          </p:cNvPr>
          <p:cNvSpPr txBox="1"/>
          <p:nvPr/>
        </p:nvSpPr>
        <p:spPr>
          <a:xfrm>
            <a:off x="190550" y="399437"/>
            <a:ext cx="1173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не платит? (ст.381 НК РФ- льготы)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AD7B80-5108-4F30-A9AF-5FE786FABDFE}"/>
              </a:ext>
            </a:extLst>
          </p:cNvPr>
          <p:cNvSpPr txBox="1"/>
          <p:nvPr/>
        </p:nvSpPr>
        <p:spPr>
          <a:xfrm>
            <a:off x="1365989" y="1345579"/>
            <a:ext cx="105597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dirty="0">
                <a:cs typeface="Times New Roman" panose="02020603050405020304" pitchFamily="18" charset="0"/>
              </a:rPr>
              <a:t>Организации и учреждения уголовно-исполнительной системы - в отношении имущества, используемого для осуществления возложенных на них функций;</a:t>
            </a:r>
          </a:p>
          <a:p>
            <a:pPr marL="342900" indent="-342900" algn="just">
              <a:buAutoNum type="arabicParenR"/>
            </a:pPr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2) Религиозные организации - в отношении имущества, используемого ими для осуществления религиозной деятельности;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3) Общероссийские общественные организации инвалидов, среди членов которых инвалиды и их законные представители составляют не менее 80 %, - в отношении имущества, используемого ими для осуществления их уставной деятельности;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4) Резиденты Сколково;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5) Коллегии адвокатов, научные центры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И ряд других специфических организаций в отношении спец. имущества</a:t>
            </a:r>
          </a:p>
          <a:p>
            <a:pPr algn="just"/>
            <a:endParaRPr lang="ru-RU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03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1C8499-5DD2-0BBB-B046-380C58B3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Сроки направления Сообщения налоговым органом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бездекларационное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администрирование)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057469-32A5-14FC-A916-0133B9B370EF}"/>
              </a:ext>
            </a:extLst>
          </p:cNvPr>
          <p:cNvSpPr txBox="1"/>
          <p:nvPr/>
        </p:nvSpPr>
        <p:spPr>
          <a:xfrm>
            <a:off x="766614" y="1916832"/>
            <a:ext cx="1070379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effectLst/>
              </a:rPr>
              <a:t>-</a:t>
            </a:r>
            <a:r>
              <a:rPr lang="ru-RU" sz="2000" b="1" dirty="0">
                <a:effectLst/>
              </a:rPr>
              <a:t>не позднее шести месяцев со дня истечения установленного срока уплаты за соответствующий период; </a:t>
            </a:r>
          </a:p>
          <a:p>
            <a:pPr algn="just"/>
            <a:endParaRPr lang="ru-RU" sz="2000" b="0" dirty="0">
              <a:effectLst/>
            </a:endParaRPr>
          </a:p>
          <a:p>
            <a:pPr marL="285750" indent="-285750" algn="just">
              <a:buFontTx/>
              <a:buChar char="-"/>
            </a:pPr>
            <a:r>
              <a:rPr lang="ru-RU" sz="2000" b="0" dirty="0">
                <a:effectLst/>
              </a:rPr>
              <a:t>не позднее двух месяцев со дня получения налоговым органом документов и (или) иной информации, влекущих исчисление (перерасчет) налога, подлежащего уплате за предыдущие периоды; </a:t>
            </a:r>
          </a:p>
          <a:p>
            <a:pPr marL="285750" indent="-285750" algn="just">
              <a:buFontTx/>
              <a:buChar char="-"/>
            </a:pPr>
            <a:endParaRPr lang="ru-RU" sz="2000" b="0" dirty="0">
              <a:effectLst/>
            </a:endParaRPr>
          </a:p>
          <a:p>
            <a:pPr marL="285750" indent="-285750" algn="just">
              <a:buFontTx/>
              <a:buChar char="-"/>
            </a:pPr>
            <a:r>
              <a:rPr lang="ru-RU" sz="2000" b="0" dirty="0">
                <a:effectLst/>
              </a:rPr>
              <a:t>не позднее трех месяцев со дня получения налоговым органом сведений из ЕГРЮЛ, о том, что организация находится в процессе ликвидации; </a:t>
            </a:r>
          </a:p>
          <a:p>
            <a:pPr marL="285750" indent="-285750" algn="just">
              <a:buFontTx/>
              <a:buChar char="-"/>
            </a:pPr>
            <a:endParaRPr lang="ru-RU" sz="2000" b="0" dirty="0">
              <a:effectLst/>
            </a:endParaRPr>
          </a:p>
          <a:p>
            <a:pPr algn="just"/>
            <a:r>
              <a:rPr lang="ru-RU" sz="2000" b="0" dirty="0">
                <a:effectLst/>
              </a:rPr>
              <a:t>- не позднее месяца со дня истечения срока уплаты авансового платежа по налогу по истечении каждого отчетного периода, который уплачивает ликвидируемая организация, ранее получившая сообщение об исчисленной сумме налога </a:t>
            </a:r>
          </a:p>
        </p:txBody>
      </p:sp>
    </p:spTree>
    <p:extLst>
      <p:ext uri="{BB962C8B-B14F-4D97-AF65-F5344CB8AC3E}">
        <p14:creationId xmlns:p14="http://schemas.microsoft.com/office/powerpoint/2010/main" val="3618231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41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70" y="313243"/>
            <a:ext cx="7536249" cy="6544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9C9A4-5D2F-4E1F-B17C-86FEA8BA0658}"/>
              </a:ext>
            </a:extLst>
          </p:cNvPr>
          <p:cNvSpPr txBox="1"/>
          <p:nvPr/>
        </p:nvSpPr>
        <p:spPr>
          <a:xfrm>
            <a:off x="4711775" y="3936368"/>
            <a:ext cx="2928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Безвозмездно получили имущество.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Что берем в качестве первоначальной стоимости?</a:t>
            </a:r>
          </a:p>
        </p:txBody>
      </p:sp>
    </p:spTree>
    <p:extLst>
      <p:ext uri="{BB962C8B-B14F-4D97-AF65-F5344CB8AC3E}">
        <p14:creationId xmlns:p14="http://schemas.microsoft.com/office/powerpoint/2010/main" val="2564258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E94D6-8B90-45CC-A026-DD63DDB2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16632"/>
            <a:ext cx="1097137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Где берем рыночную стоимость?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26793BC-BD7B-4DEC-8AEE-2AE1635B0B2A}"/>
              </a:ext>
            </a:extLst>
          </p:cNvPr>
          <p:cNvSpPr/>
          <p:nvPr/>
        </p:nvSpPr>
        <p:spPr>
          <a:xfrm>
            <a:off x="4079245" y="1417638"/>
            <a:ext cx="7199863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Для определения текущей рыночной стоимости организация может использовать: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Данные о ценах на аналогичные основные средства, полученные в письменной форме от организаций-изготовителей;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Сведения об уровне цен, имеющиеся у органов государственной статистики, торговых инспекций, а также в СМИ и специальной литературе;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Экспертные заключения (например, оценщиков) о стоимости отдельных объектов основных средств</a:t>
            </a:r>
            <a:r>
              <a:rPr lang="ru-RU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922BA3-02F5-4D56-8697-B847F80EE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1556793"/>
            <a:ext cx="3167940" cy="1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8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FE4EFD-7BE6-4FF2-8B30-862E4AD18066}"/>
              </a:ext>
            </a:extLst>
          </p:cNvPr>
          <p:cNvSpPr txBox="1"/>
          <p:nvPr/>
        </p:nvSpPr>
        <p:spPr>
          <a:xfrm>
            <a:off x="2639273" y="332657"/>
            <a:ext cx="979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NEW!!! 2020</a:t>
            </a:r>
            <a:endParaRPr 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Единая декларация- ст. 386 НК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AE4996-1383-45A0-9F73-C9D7DB018972}"/>
              </a:ext>
            </a:extLst>
          </p:cNvPr>
          <p:cNvSpPr txBox="1"/>
          <p:nvPr/>
        </p:nvSpPr>
        <p:spPr>
          <a:xfrm>
            <a:off x="790313" y="1888114"/>
            <a:ext cx="10609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Условия:</a:t>
            </a:r>
          </a:p>
          <a:p>
            <a:pPr algn="just"/>
            <a:r>
              <a:rPr lang="ru-RU" sz="2400" dirty="0"/>
              <a:t>Имущество на территории одного субъекта;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Налоговая база определяется как среднегодовая стоимость;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Уведомление подано в н/о по субъекту (УФНС) до 1 марта (позже поменять нельзя).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F30934-11FF-48EA-9B74-E382E6A06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8417" y="-65166"/>
            <a:ext cx="1555458" cy="2073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CDF44E-D951-45AC-A004-020604D5F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39" y="5094476"/>
            <a:ext cx="2065951" cy="163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F47C4A-70E7-485B-88D2-049321ACCEB7}"/>
              </a:ext>
            </a:extLst>
          </p:cNvPr>
          <p:cNvSpPr txBox="1"/>
          <p:nvPr/>
        </p:nvSpPr>
        <p:spPr>
          <a:xfrm>
            <a:off x="1007304" y="5373217"/>
            <a:ext cx="969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общему правилу-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декларация+налог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нахождения 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2653982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ECEB66-9FCE-4EBA-BD9E-90936113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23" y="163603"/>
            <a:ext cx="1097137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Чтобы платить налог по кадастровой стоимости, должны быть условия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C653E5-B928-47C8-A991-025BE9523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3" y="1613392"/>
            <a:ext cx="2321830" cy="1741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696D1-677E-4D5B-A4D7-E24B5C6A05FC}"/>
              </a:ext>
            </a:extLst>
          </p:cNvPr>
          <p:cNvSpPr txBox="1"/>
          <p:nvPr/>
        </p:nvSpPr>
        <p:spPr>
          <a:xfrm>
            <a:off x="4092448" y="1243117"/>
            <a:ext cx="73431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кадастровая стоимость объектов установлена;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региональных законах указано, что объекты облагают налогом по кадастровой стоимости;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cs typeface="Times New Roman" panose="02020603050405020304" pitchFamily="18" charset="0"/>
              </a:rPr>
              <a:t>АДЦ, ТЦ</a:t>
            </a:r>
          </a:p>
          <a:p>
            <a:pPr algn="just"/>
            <a:r>
              <a:rPr lang="ru-RU" dirty="0">
                <a:cs typeface="Times New Roman" panose="02020603050405020304" pitchFamily="18" charset="0"/>
              </a:rPr>
              <a:t>нежилые помещения-офисы, торговые объекты, общепит, бытовые услуги -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СПЕЦ. ПЕРЕЧЕНЬ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субъекта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на 01.01.!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5AF4205-ED98-489A-9AD1-31E4FA1B4F24}"/>
              </a:ext>
            </a:extLst>
          </p:cNvPr>
          <p:cNvSpPr/>
          <p:nvPr/>
        </p:nvSpPr>
        <p:spPr>
          <a:xfrm>
            <a:off x="859823" y="3984968"/>
            <a:ext cx="105758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Если хотя бы одно из этих требований не выполнено, налог с таких объектов надо рассчитывать по среднегодовой стоимости при условии, что в бухучете они учтены как основные средства.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Исключение</a:t>
            </a:r>
            <a:r>
              <a:rPr lang="ru-RU" dirty="0"/>
              <a:t>: те, кто применяет УСН, патент. Налог по среднегодовой стоимости они не платят (п. 2 ст. 346.11, п. 4 ст. 346.26 НК РФ)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9AA0A9-F6DA-40DF-8EC6-1A5E8F08B4D5}"/>
              </a:ext>
            </a:extLst>
          </p:cNvPr>
          <p:cNvSpPr txBox="1"/>
          <p:nvPr/>
        </p:nvSpPr>
        <p:spPr>
          <a:xfrm>
            <a:off x="859822" y="5877273"/>
            <a:ext cx="1057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объект есть в перечне, но по нему не определена кадастровая стоимость, то налог платится исходя из среднегодовой стоимости. (</a:t>
            </a:r>
            <a:r>
              <a:rPr lang="en-US" b="1" dirty="0">
                <a:solidFill>
                  <a:srgbClr val="FF0000"/>
                </a:solidFill>
              </a:rPr>
              <a:t>NEW-2021!)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89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EF3F053-BB17-4C2E-85EE-330C70538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08599"/>
              </p:ext>
            </p:extLst>
          </p:nvPr>
        </p:nvGraphicFramePr>
        <p:xfrm>
          <a:off x="406574" y="404664"/>
          <a:ext cx="11161240" cy="62089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15271">
                  <a:extLst>
                    <a:ext uri="{9D8B030D-6E8A-4147-A177-3AD203B41FA5}">
                      <a16:colId xmlns="" xmlns:a16="http://schemas.microsoft.com/office/drawing/2014/main" val="2700835549"/>
                    </a:ext>
                  </a:extLst>
                </a:gridCol>
                <a:gridCol w="4345969">
                  <a:extLst>
                    <a:ext uri="{9D8B030D-6E8A-4147-A177-3AD203B41FA5}">
                      <a16:colId xmlns="" xmlns:a16="http://schemas.microsoft.com/office/drawing/2014/main" val="3016356100"/>
                    </a:ext>
                  </a:extLst>
                </a:gridCol>
              </a:tblGrid>
              <a:tr h="176711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</a:rPr>
                        <a:t>Вид имущества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</a:rPr>
                        <a:t>База</a:t>
                      </a: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796314452"/>
                  </a:ext>
                </a:extLst>
              </a:tr>
              <a:tr h="4363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dirty="0">
                          <a:effectLst/>
                        </a:rPr>
                        <a:t>Административно-деловые и торговые центры или комплексы, а также отдельные помещения в них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</a:rPr>
                        <a:t>кадастровая стоимость (кадастр, закон </a:t>
                      </a:r>
                      <a:r>
                        <a:rPr lang="ru-RU" sz="1800" dirty="0" err="1">
                          <a:effectLst/>
                        </a:rPr>
                        <a:t>субъекта+перечень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311499382"/>
                  </a:ext>
                </a:extLst>
              </a:tr>
              <a:tr h="10422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dirty="0">
                          <a:effectLst/>
                        </a:rPr>
                        <a:t>Нежилые помещения, которые согласно технической документации предназначены для размещения офисов, торговых объектов, объектов общепита или бытового обслуживания, а также помещения, которые фактически используют для этих целей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</a:rPr>
                        <a:t>кадастровая стоимость</a:t>
                      </a:r>
                    </a:p>
                    <a:p>
                      <a:pPr algn="l" fontAlgn="t"/>
                      <a:r>
                        <a:rPr lang="ru-RU" sz="1800" dirty="0">
                          <a:effectLst/>
                        </a:rPr>
                        <a:t>(кадастр, закон </a:t>
                      </a:r>
                      <a:r>
                        <a:rPr lang="ru-RU" sz="1800" dirty="0" err="1">
                          <a:effectLst/>
                        </a:rPr>
                        <a:t>субъекта+перечень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1338688515"/>
                  </a:ext>
                </a:extLst>
              </a:tr>
              <a:tr h="5229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dirty="0">
                          <a:effectLst/>
                        </a:rPr>
                        <a:t>Любые объекты недвижимости иностранных организаций, которые не имеют в России постоянных представительств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</a:rPr>
                        <a:t>кадастровая стоимость</a:t>
                      </a:r>
                    </a:p>
                    <a:p>
                      <a:pPr algn="l" fontAlgn="t"/>
                      <a:r>
                        <a:rPr lang="ru-RU" sz="1800" dirty="0">
                          <a:effectLst/>
                        </a:rPr>
                        <a:t>(кадастр, закон субъекта)</a:t>
                      </a: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2026379655"/>
                  </a:ext>
                </a:extLst>
              </a:tr>
              <a:tr h="6094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dirty="0">
                          <a:effectLst/>
                        </a:rPr>
                        <a:t>Любые объекты недвижимости иностранных организаций, которые не используются в деятельности постоянных представительств в России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</a:rPr>
                        <a:t>кадастровая стоимость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(кадастр, закон субъекта)</a:t>
                      </a:r>
                    </a:p>
                    <a:p>
                      <a:pPr algn="l" fontAlgn="t"/>
                      <a:endParaRPr lang="ru-RU" sz="1800" dirty="0">
                        <a:effectLst/>
                      </a:endParaRP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487934862"/>
                  </a:ext>
                </a:extLst>
              </a:tr>
              <a:tr h="13884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dirty="0">
                          <a:effectLst/>
                        </a:rPr>
                        <a:t>Жилые помещения, гаражи и машиноместа, садовые дома, жилые и хозяйственные строения или сооружения, которые организация разместила на земельных участках, предназначенных для личного подсобного хозяйства, огородничества, садоводства или индивидуального жилищного строительства, объекты незавершенного строительства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</a:rPr>
                        <a:t>кадастровая стоимость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(кадастр, закон субъекта)</a:t>
                      </a:r>
                    </a:p>
                    <a:p>
                      <a:pPr algn="l" fontAlgn="t"/>
                      <a:endParaRPr lang="ru-RU" sz="1800" dirty="0">
                        <a:effectLst/>
                      </a:endParaRP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1032989276"/>
                  </a:ext>
                </a:extLst>
              </a:tr>
              <a:tr h="3498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dirty="0">
                          <a:effectLst/>
                        </a:rPr>
                        <a:t>Все иное недвижимое имущество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ОС, по которому не применяют кадастровую стоимость</a:t>
                      </a:r>
                    </a:p>
                  </a:txBody>
                  <a:tcPr marL="20032" marR="20032" marT="45079" marB="4507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</a:rPr>
                        <a:t>Среднегодовая стоимость</a:t>
                      </a:r>
                    </a:p>
                  </a:txBody>
                  <a:tcPr marL="20032" marR="20032" marT="45079" marB="45079"/>
                </a:tc>
                <a:extLst>
                  <a:ext uri="{0D108BD9-81ED-4DB2-BD59-A6C34878D82A}">
                    <a16:rowId xmlns="" xmlns:a16="http://schemas.microsoft.com/office/drawing/2014/main" val="391766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158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815307" y="332657"/>
            <a:ext cx="1055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Кадастровая стоимость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998AAA-0A28-48A5-879C-C5AFCAE3094E}"/>
              </a:ext>
            </a:extLst>
          </p:cNvPr>
          <p:cNvSpPr txBox="1"/>
          <p:nvPr/>
        </p:nvSpPr>
        <p:spPr>
          <a:xfrm>
            <a:off x="431316" y="1229235"/>
            <a:ext cx="11135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cs typeface="Times New Roman" panose="02020603050405020304" pitchFamily="18" charset="0"/>
              </a:rPr>
              <a:t>Определяется </a:t>
            </a:r>
            <a:r>
              <a:rPr lang="ru-RU" sz="2400" b="1" dirty="0">
                <a:cs typeface="Times New Roman" panose="02020603050405020304" pitchFamily="18" charset="0"/>
              </a:rPr>
              <a:t>на 1 января </a:t>
            </a:r>
            <a:r>
              <a:rPr lang="ru-RU" sz="2400" dirty="0">
                <a:cs typeface="Times New Roman" panose="02020603050405020304" pitchFamily="18" charset="0"/>
              </a:rPr>
              <a:t>и информация доступна для налогоплательщика в :</a:t>
            </a:r>
          </a:p>
          <a:p>
            <a:pPr algn="just"/>
            <a:r>
              <a:rPr lang="ru-RU" sz="2400" b="1" dirty="0">
                <a:cs typeface="Times New Roman" panose="02020603050405020304" pitchFamily="18" charset="0"/>
              </a:rPr>
              <a:t>Федеральной службе государственной регистрации  (</a:t>
            </a:r>
            <a:r>
              <a:rPr lang="en-US" sz="2400" b="1" dirty="0">
                <a:cs typeface="Times New Roman" panose="02020603050405020304" pitchFamily="18" charset="0"/>
              </a:rPr>
              <a:t>rosreestr.ru)</a:t>
            </a:r>
          </a:p>
          <a:p>
            <a:pPr algn="just"/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дастровая стоимость: узнать и скорректировать">
            <a:extLst>
              <a:ext uri="{FF2B5EF4-FFF2-40B4-BE49-F238E27FC236}">
                <a16:creationId xmlns="" xmlns:a16="http://schemas.microsoft.com/office/drawing/2014/main" id="{3B987935-DB89-4AF2-8E0D-7A319E0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60" y="2712895"/>
            <a:ext cx="5793494" cy="28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BD787A-A373-4838-AE86-E654E2B6A751}"/>
              </a:ext>
            </a:extLst>
          </p:cNvPr>
          <p:cNvSpPr txBox="1"/>
          <p:nvPr/>
        </p:nvSpPr>
        <p:spPr>
          <a:xfrm>
            <a:off x="527313" y="5628765"/>
            <a:ext cx="1146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2023 году кадастровая стоимость будет на 01.01.2022, если она вдруг станет больше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Мера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848613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815307" y="332657"/>
            <a:ext cx="1055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Перечень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D2E7B3-00F0-449F-9E36-CCB3794FC6FE}"/>
              </a:ext>
            </a:extLst>
          </p:cNvPr>
          <p:cNvSpPr txBox="1"/>
          <p:nvPr/>
        </p:nvSpPr>
        <p:spPr>
          <a:xfrm>
            <a:off x="612714" y="917431"/>
            <a:ext cx="107444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cs typeface="Arial" panose="020B0604020202020204" pitchFamily="34" charset="0"/>
              </a:rPr>
              <a:t>Уполномоченный орган исполнительной власти субъекта Российской Федерации </a:t>
            </a:r>
          </a:p>
          <a:p>
            <a:pPr algn="just"/>
            <a:r>
              <a:rPr lang="ru-RU" sz="2000" b="1" dirty="0"/>
              <a:t>не позднее 1-го числа очередного налогового периода </a:t>
            </a:r>
            <a:r>
              <a:rPr lang="ru-RU" sz="2000" dirty="0"/>
              <a:t>по налогу: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1) Определяет на этот налоговый период перечень объектов недвижимого имущества, (АДЦ, ТЦ, офисы…), в отношении которых налоговая база определяется как кадастровая стоимость;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2) Направляет перечень в электронной форме в налоговый орган по субъекту Российской Федерации;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3) Размещает перечень на своем официальном сайте или на официальном сайте субъекта Российской Федерации в информационно-телекоммуникационной сети "Интернет"</a:t>
            </a:r>
          </a:p>
        </p:txBody>
      </p:sp>
      <p:pic>
        <p:nvPicPr>
          <p:cNvPr id="2050" name="Picture 2" descr="Перечень объектов недвижимого имущества, находящихся в ...">
            <a:extLst>
              <a:ext uri="{FF2B5EF4-FFF2-40B4-BE49-F238E27FC236}">
                <a16:creationId xmlns="" xmlns:a16="http://schemas.microsoft.com/office/drawing/2014/main" id="{E30B403D-83E5-43C0-9727-87DC420B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15" y="4913722"/>
            <a:ext cx="2377137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92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815307" y="332657"/>
            <a:ext cx="1055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CF51C7-882C-47B9-A0D9-63F977FF3F9A}"/>
              </a:ext>
            </a:extLst>
          </p:cNvPr>
          <p:cNvSpPr txBox="1"/>
          <p:nvPr/>
        </p:nvSpPr>
        <p:spPr>
          <a:xfrm>
            <a:off x="1007304" y="1412776"/>
            <a:ext cx="1036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Arial" panose="020B0604020202020204" pitchFamily="34" charset="0"/>
              </a:rPr>
              <a:t>По Москве на 01.01.2023 – 37,3 тыс. объектов, что на 13% больше чем в 2022</a:t>
            </a:r>
          </a:p>
          <a:p>
            <a:r>
              <a:rPr lang="ru-RU" sz="2400" b="1" dirty="0">
                <a:cs typeface="Arial" panose="020B0604020202020204" pitchFamily="34" charset="0"/>
              </a:rPr>
              <a:t>На 01.01.2021- 37 тыс. объектов, что на 12% больше, чем в 2020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4515462-F008-4477-8D48-D9376297E18C}"/>
              </a:ext>
            </a:extLst>
          </p:cNvPr>
          <p:cNvSpPr/>
          <p:nvPr/>
        </p:nvSpPr>
        <p:spPr>
          <a:xfrm>
            <a:off x="1007304" y="2820516"/>
            <a:ext cx="9887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https://www.mos.ru/depr/function/nalogovaya-politika/vklyuchen-li-vash-obekt-v-utverzhdennyy-perechen-obektov-nedvizhimosti/</a:t>
            </a:r>
            <a:endParaRPr lang="ru-RU" dirty="0"/>
          </a:p>
        </p:txBody>
      </p:sp>
      <p:pic>
        <p:nvPicPr>
          <p:cNvPr id="3074" name="Picture 2" descr="Москва (Россия) - всё о городе, достопримечательности и фото Москвы">
            <a:extLst>
              <a:ext uri="{FF2B5EF4-FFF2-40B4-BE49-F238E27FC236}">
                <a16:creationId xmlns="" xmlns:a16="http://schemas.microsoft.com/office/drawing/2014/main" id="{42993529-0072-447D-87E2-5521F4BD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78" y="3717032"/>
            <a:ext cx="5721658" cy="26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53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63A5DD-2292-40C3-9E16-5FF7B041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49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1C9F24-4845-4AC1-B1A5-FEF8B7D37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548680"/>
            <a:ext cx="11108654" cy="540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F10C0-0C3B-40F4-8723-C048CD020E08}"/>
              </a:ext>
            </a:extLst>
          </p:cNvPr>
          <p:cNvSpPr txBox="1"/>
          <p:nvPr/>
        </p:nvSpPr>
        <p:spPr>
          <a:xfrm>
            <a:off x="7624511" y="4509120"/>
            <a:ext cx="3826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ПЕРЕМЕНКА</a:t>
            </a:r>
          </a:p>
        </p:txBody>
      </p:sp>
    </p:spTree>
    <p:extLst>
      <p:ext uri="{BB962C8B-B14F-4D97-AF65-F5344CB8AC3E}">
        <p14:creationId xmlns:p14="http://schemas.microsoft.com/office/powerpoint/2010/main" val="390859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E0148-5866-4B1E-943C-16CC3E19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8" y="404664"/>
            <a:ext cx="1097137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Льготу надо заявить с 01.01.2022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(если объект облагается по кадастровой стоимости)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12C7F4-E71D-49C6-B554-08AA5B149766}"/>
              </a:ext>
            </a:extLst>
          </p:cNvPr>
          <p:cNvSpPr txBox="1"/>
          <p:nvPr/>
        </p:nvSpPr>
        <p:spPr>
          <a:xfrm>
            <a:off x="1316679" y="2708920"/>
            <a:ext cx="1043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Иначе, льготу дадут, но на основании имеющейся информации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05570F-56BE-7AB2-A3E9-8DDE4B737431}"/>
              </a:ext>
            </a:extLst>
          </p:cNvPr>
          <p:cNvSpPr txBox="1"/>
          <p:nvPr/>
        </p:nvSpPr>
        <p:spPr>
          <a:xfrm>
            <a:off x="3791249" y="1648079"/>
            <a:ext cx="6095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NEW-2022!!!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п.8 ст.382 НК РФ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753517-5B9B-E925-9016-8221A7DD40FF}"/>
              </a:ext>
            </a:extLst>
          </p:cNvPr>
          <p:cNvSpPr txBox="1"/>
          <p:nvPr/>
        </p:nvSpPr>
        <p:spPr>
          <a:xfrm>
            <a:off x="1967285" y="5767290"/>
            <a:ext cx="9791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Письмо ФНС от 02.09.2021№БС-4-21/12421</a:t>
            </a:r>
            <a:r>
              <a:rPr lang="en-US" b="1" dirty="0"/>
              <a:t>@ (</a:t>
            </a:r>
            <a:r>
              <a:rPr lang="ru-RU" b="1" dirty="0"/>
              <a:t>вопросы по льготе)</a:t>
            </a:r>
          </a:p>
          <a:p>
            <a:pPr algn="r"/>
            <a:r>
              <a:rPr lang="ru-RU" b="1" dirty="0"/>
              <a:t>Федеральные льготы+ региональные льготы</a:t>
            </a:r>
          </a:p>
        </p:txBody>
      </p:sp>
    </p:spTree>
    <p:extLst>
      <p:ext uri="{BB962C8B-B14F-4D97-AF65-F5344CB8AC3E}">
        <p14:creationId xmlns:p14="http://schemas.microsoft.com/office/powerpoint/2010/main" val="3924656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2207281" y="548681"/>
            <a:ext cx="777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Ст. 378 НК РФ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998AAA-0A28-48A5-879C-C5AFCAE3094E}"/>
              </a:ext>
            </a:extLst>
          </p:cNvPr>
          <p:cNvSpPr txBox="1"/>
          <p:nvPr/>
        </p:nvSpPr>
        <p:spPr>
          <a:xfrm>
            <a:off x="1126963" y="1412777"/>
            <a:ext cx="1046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cs typeface="Times New Roman" panose="02020603050405020304" pitchFamily="18" charset="0"/>
              </a:rPr>
              <a:t>	Если кадастровая стоимость не определена на 1 января, то </a:t>
            </a:r>
            <a:r>
              <a:rPr lang="ru-RU" sz="2800" b="1" dirty="0">
                <a:cs typeface="Times New Roman" panose="02020603050405020304" pitchFamily="18" charset="0"/>
              </a:rPr>
              <a:t>используются правила главы без учета положений о базе с кадастра.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E8C8DD-E932-41A1-BA58-763A87ABC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9" y="3573017"/>
            <a:ext cx="5135225" cy="25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766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335316" y="336761"/>
            <a:ext cx="11087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Оспаривание кадастровой стоимости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Росреестр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998AAA-0A28-48A5-879C-C5AFCAE3094E}"/>
              </a:ext>
            </a:extLst>
          </p:cNvPr>
          <p:cNvSpPr txBox="1"/>
          <p:nvPr/>
        </p:nvSpPr>
        <p:spPr>
          <a:xfrm>
            <a:off x="581194" y="1916832"/>
            <a:ext cx="11279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Times New Roman" panose="02020603050405020304" pitchFamily="18" charset="0"/>
              </a:rPr>
              <a:t>С 2019 года база по налогу на имущество- кадастровая стоимость, </a:t>
            </a:r>
            <a:r>
              <a:rPr lang="ru-RU" sz="2800" b="1" dirty="0">
                <a:cs typeface="Times New Roman" panose="02020603050405020304" pitchFamily="18" charset="0"/>
              </a:rPr>
              <a:t>внесенная в ЕГРН.</a:t>
            </a:r>
          </a:p>
          <a:p>
            <a:endParaRPr lang="ru-RU" sz="2800" b="1" dirty="0">
              <a:cs typeface="Times New Roman" panose="02020603050405020304" pitchFamily="18" charset="0"/>
            </a:endParaRPr>
          </a:p>
          <a:p>
            <a:r>
              <a:rPr lang="ru-RU" sz="2800" b="1" dirty="0">
                <a:cs typeface="Times New Roman" panose="02020603050405020304" pitchFamily="18" charset="0"/>
              </a:rPr>
              <a:t>Росреестр- 20 рабочих дней на внесение изменений</a:t>
            </a:r>
          </a:p>
          <a:p>
            <a:endParaRPr lang="ru-RU" sz="2800" b="1" dirty="0">
              <a:cs typeface="Times New Roman" panose="02020603050405020304" pitchFamily="18" charset="0"/>
            </a:endParaRPr>
          </a:p>
          <a:p>
            <a:r>
              <a:rPr lang="ru-RU" sz="2800" b="1" dirty="0">
                <a:cs typeface="Times New Roman" panose="02020603050405020304" pitchFamily="18" charset="0"/>
              </a:rPr>
              <a:t>Налоговый орган - это калькулятор</a:t>
            </a:r>
          </a:p>
        </p:txBody>
      </p:sp>
      <p:pic>
        <p:nvPicPr>
          <p:cNvPr id="4098" name="Picture 2" descr="Картинки по запросу &quot;калькулятор&quot;">
            <a:extLst>
              <a:ext uri="{FF2B5EF4-FFF2-40B4-BE49-F238E27FC236}">
                <a16:creationId xmlns="" xmlns:a16="http://schemas.microsoft.com/office/drawing/2014/main" id="{4A38FBAE-E648-4E5F-BFE2-B5EF61BD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2" y="4221089"/>
            <a:ext cx="28571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98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80CDD9-3931-4790-975E-8CE3A6BA365E}"/>
              </a:ext>
            </a:extLst>
          </p:cNvPr>
          <p:cNvSpPr txBox="1"/>
          <p:nvPr/>
        </p:nvSpPr>
        <p:spPr>
          <a:xfrm>
            <a:off x="2778460" y="300117"/>
            <a:ext cx="7391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Пересчитываем налог- как? (ст.378.2 НК РФ-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NEW 2021!)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D588F7-1FC7-48F4-A475-F9E2930B3259}"/>
              </a:ext>
            </a:extLst>
          </p:cNvPr>
          <p:cNvSpPr txBox="1"/>
          <p:nvPr/>
        </p:nvSpPr>
        <p:spPr>
          <a:xfrm>
            <a:off x="830841" y="1241393"/>
            <a:ext cx="1084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b="1" dirty="0"/>
          </a:p>
          <a:p>
            <a:pPr algn="l"/>
            <a:endParaRPr lang="ru-RU" b="1" dirty="0"/>
          </a:p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0074CF-EF4E-4764-BA27-DC853F10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4" y="4599589"/>
            <a:ext cx="2263172" cy="1856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E41E3A-E3B2-4ACB-92E9-D84F04735758}"/>
              </a:ext>
            </a:extLst>
          </p:cNvPr>
          <p:cNvSpPr txBox="1"/>
          <p:nvPr/>
        </p:nvSpPr>
        <p:spPr>
          <a:xfrm>
            <a:off x="719309" y="1774537"/>
            <a:ext cx="107517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4625" algn="just"/>
            <a:r>
              <a:rPr lang="ru-RU" sz="2000" b="1" dirty="0"/>
              <a:t>Изменение кадастровой стоимости объекта налогообложения в течение налогового периода не учитывается при определении налоговой базы в этом и предыдущих налоговых периодах</a:t>
            </a:r>
            <a:r>
              <a:rPr lang="ru-RU" sz="2000" dirty="0"/>
              <a:t>, если</a:t>
            </a:r>
            <a:r>
              <a:rPr lang="en-US" sz="2000" dirty="0"/>
              <a:t> </a:t>
            </a:r>
            <a:r>
              <a:rPr lang="ru-RU" sz="2000" dirty="0"/>
              <a:t>только не внесли изменения в сам акт утверждающий кадастр (изменение технической ошибки). (</a:t>
            </a:r>
            <a:r>
              <a:rPr lang="ru-RU" sz="2000" b="1" dirty="0"/>
              <a:t>Тогда-ретроспективно!)</a:t>
            </a:r>
          </a:p>
          <a:p>
            <a:pPr indent="174625" algn="just"/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383A5E-5F02-46C7-9151-80C1B488AAF0}"/>
              </a:ext>
            </a:extLst>
          </p:cNvPr>
          <p:cNvSpPr txBox="1"/>
          <p:nvPr/>
        </p:nvSpPr>
        <p:spPr>
          <a:xfrm>
            <a:off x="719309" y="3429001"/>
            <a:ext cx="1075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4625" algn="just"/>
            <a:r>
              <a:rPr lang="ru-RU" sz="2000" dirty="0"/>
              <a:t>При изменении рыночной стоимости с даты начала применения оспоренной (первоначальной) кадастровой стоимости, то есть </a:t>
            </a:r>
            <a:r>
              <a:rPr lang="ru-RU" sz="2000" b="1" dirty="0"/>
              <a:t>РЕТРОСПЕКТИВНО!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9820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28B580-F2F5-4FC9-8F0A-0F1C2E31A73C}"/>
              </a:ext>
            </a:extLst>
          </p:cNvPr>
          <p:cNvSpPr txBox="1"/>
          <p:nvPr/>
        </p:nvSpPr>
        <p:spPr>
          <a:xfrm>
            <a:off x="815307" y="188641"/>
            <a:ext cx="10943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НДС или без?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8247A5-B43E-4357-97EA-9304A6E59099}"/>
              </a:ext>
            </a:extLst>
          </p:cNvPr>
          <p:cNvSpPr txBox="1"/>
          <p:nvPr/>
        </p:nvSpPr>
        <p:spPr>
          <a:xfrm>
            <a:off x="959304" y="949080"/>
            <a:ext cx="1065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Кадастровая =??? Рыночная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47CF46-5906-4456-8E87-778A466ACDF8}"/>
              </a:ext>
            </a:extLst>
          </p:cNvPr>
          <p:cNvSpPr txBox="1"/>
          <p:nvPr/>
        </p:nvSpPr>
        <p:spPr>
          <a:xfrm>
            <a:off x="595151" y="1771075"/>
            <a:ext cx="11039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2400" dirty="0"/>
              <a:t>135-ФЗ «Об оценочной деятельности в РФ»</a:t>
            </a:r>
          </a:p>
          <a:p>
            <a:pPr indent="271463" algn="just"/>
            <a:r>
              <a:rPr lang="ru-RU" sz="2400" dirty="0"/>
              <a:t>Кадастровая </a:t>
            </a:r>
            <a:r>
              <a:rPr lang="ru-RU" sz="2400" b="1" dirty="0"/>
              <a:t>стоимость- стоимость</a:t>
            </a:r>
            <a:r>
              <a:rPr lang="ru-RU" sz="2400" dirty="0"/>
              <a:t>, установленная в результате проведения государственной кадастровой оценки.</a:t>
            </a:r>
          </a:p>
          <a:p>
            <a:pPr indent="271463" algn="just"/>
            <a:endParaRPr lang="ru-RU" sz="2400" dirty="0"/>
          </a:p>
          <a:p>
            <a:pPr indent="271463" algn="just"/>
            <a:r>
              <a:rPr lang="ru-RU" sz="2400" dirty="0"/>
              <a:t>Определение КС РФ от 03.07.2014 №1555-О</a:t>
            </a:r>
          </a:p>
          <a:p>
            <a:pPr indent="271463" algn="just"/>
            <a:r>
              <a:rPr lang="ru-RU" sz="2400" dirty="0"/>
              <a:t>«установление </a:t>
            </a:r>
            <a:r>
              <a:rPr lang="ru-RU" sz="2400" b="1" dirty="0"/>
              <a:t>рыночной стоимости </a:t>
            </a:r>
            <a:r>
              <a:rPr lang="ru-RU" sz="2400" dirty="0"/>
              <a:t>объекта недвижимости является законным способом уточнения кадастровой стоимости, определенной методами массовой оценки»</a:t>
            </a:r>
          </a:p>
          <a:p>
            <a:pPr indent="271463" algn="just"/>
            <a:endParaRPr lang="ru-RU" sz="2400" dirty="0"/>
          </a:p>
          <a:p>
            <a:pPr indent="271463" algn="just"/>
            <a:r>
              <a:rPr lang="ru-RU" sz="2400" dirty="0"/>
              <a:t>Рыночная включает НДС.</a:t>
            </a:r>
          </a:p>
          <a:p>
            <a:pPr indent="271463" algn="just"/>
            <a:endParaRPr lang="ru-RU" sz="2400" dirty="0"/>
          </a:p>
          <a:p>
            <a:pPr indent="271463" algn="just"/>
            <a:r>
              <a:rPr lang="ru-RU" sz="2400" b="1" dirty="0"/>
              <a:t>Налог на имущество на НДС???? </a:t>
            </a:r>
          </a:p>
        </p:txBody>
      </p:sp>
    </p:spTree>
    <p:extLst>
      <p:ext uri="{BB962C8B-B14F-4D97-AF65-F5344CB8AC3E}">
        <p14:creationId xmlns:p14="http://schemas.microsoft.com/office/powerpoint/2010/main" val="3685728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03DC3F-0FCE-4931-830F-3C6D81A3A8F9}"/>
              </a:ext>
            </a:extLst>
          </p:cNvPr>
          <p:cNvSpPr txBox="1"/>
          <p:nvPr/>
        </p:nvSpPr>
        <p:spPr>
          <a:xfrm>
            <a:off x="815307" y="404664"/>
            <a:ext cx="10655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Позиция ВС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(№5-КГ18-96 от 09.08.2018)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E7B8E8-C9A1-4ECD-9C67-9DB81811C1F5}"/>
              </a:ext>
            </a:extLst>
          </p:cNvPr>
          <p:cNvSpPr txBox="1"/>
          <p:nvPr/>
        </p:nvSpPr>
        <p:spPr>
          <a:xfrm>
            <a:off x="354743" y="1512951"/>
            <a:ext cx="1217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Кадастровая стоимость, установленная в размере рыночной,</a:t>
            </a:r>
          </a:p>
          <a:p>
            <a:r>
              <a:rPr lang="ru-RU" dirty="0"/>
              <a:t> </a:t>
            </a:r>
            <a:r>
              <a:rPr lang="ru-RU" b="1" dirty="0"/>
              <a:t>не должна включать НДС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B8E0D0-0E12-4C0C-94CA-91EFE4CD62FA}"/>
              </a:ext>
            </a:extLst>
          </p:cNvPr>
          <p:cNvSpPr txBox="1"/>
          <p:nvPr/>
        </p:nvSpPr>
        <p:spPr>
          <a:xfrm>
            <a:off x="354744" y="2413483"/>
            <a:ext cx="900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НО!!! Права самостоятельно исключать из кадастровой стоимости НДС у налогоплательщика нет.</a:t>
            </a:r>
          </a:p>
          <a:p>
            <a:endParaRPr lang="ru-RU" dirty="0"/>
          </a:p>
          <a:p>
            <a:r>
              <a:rPr lang="ru-RU" b="1" dirty="0"/>
              <a:t>Дело А40-1604792018</a:t>
            </a:r>
          </a:p>
          <a:p>
            <a:endParaRPr lang="ru-RU" dirty="0"/>
          </a:p>
          <a:p>
            <a:r>
              <a:rPr lang="ru-RU" b="1" dirty="0"/>
              <a:t>Фабула</a:t>
            </a:r>
            <a:r>
              <a:rPr lang="ru-RU" dirty="0"/>
              <a:t>: оспорили кадастровую стоимость 12 зданий, суд приравнял ее к рыночной, включающей НДС, </a:t>
            </a:r>
            <a:r>
              <a:rPr lang="ru-RU" dirty="0" err="1"/>
              <a:t>уточненки</a:t>
            </a:r>
            <a:r>
              <a:rPr lang="ru-RU" dirty="0"/>
              <a:t>, база уменьшилась, налог уменьшился. </a:t>
            </a:r>
          </a:p>
          <a:p>
            <a:r>
              <a:rPr lang="ru-RU" dirty="0" err="1"/>
              <a:t>Н.о</a:t>
            </a:r>
            <a:r>
              <a:rPr lang="ru-RU" dirty="0"/>
              <a:t>. доначисли 11 млн., т.к. компания не начислила налог на сумму НДС в цене.</a:t>
            </a:r>
          </a:p>
          <a:p>
            <a:endParaRPr lang="ru-RU" dirty="0"/>
          </a:p>
          <a:p>
            <a:r>
              <a:rPr lang="ru-RU" dirty="0"/>
              <a:t>Суд: </a:t>
            </a:r>
            <a:r>
              <a:rPr lang="ru-RU" b="1" dirty="0"/>
              <a:t>налоговой базой может быть только цифра из кадастра.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DBB6AF-2B08-4A32-BB06-D624C9332A8C}"/>
              </a:ext>
            </a:extLst>
          </p:cNvPr>
          <p:cNvSpPr txBox="1"/>
          <p:nvPr/>
        </p:nvSpPr>
        <p:spPr>
          <a:xfrm>
            <a:off x="354743" y="5949281"/>
            <a:ext cx="1136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Дело А40-19545/2018 </a:t>
            </a:r>
            <a:r>
              <a:rPr lang="ru-RU" dirty="0"/>
              <a:t>– налогоплательщик просто уменьшил кадастровую стоимость на предполагаемый НДС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C1115E-EFEA-4793-86A0-8EF5DBFF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29" y="1748696"/>
            <a:ext cx="3064698" cy="20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5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03DC3F-0FCE-4931-830F-3C6D81A3A8F9}"/>
              </a:ext>
            </a:extLst>
          </p:cNvPr>
          <p:cNvSpPr txBox="1"/>
          <p:nvPr/>
        </p:nvSpPr>
        <p:spPr>
          <a:xfrm>
            <a:off x="815307" y="404664"/>
            <a:ext cx="10655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Позиция ВС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(№305-ЭС22-1615 от 24.03.2022)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B8E0D0-0E12-4C0C-94CA-91EFE4CD62FA}"/>
              </a:ext>
            </a:extLst>
          </p:cNvPr>
          <p:cNvSpPr txBox="1"/>
          <p:nvPr/>
        </p:nvSpPr>
        <p:spPr>
          <a:xfrm>
            <a:off x="694606" y="2132856"/>
            <a:ext cx="900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2000" b="1" dirty="0"/>
              <a:t>Дело А40-58558/2021</a:t>
            </a:r>
          </a:p>
          <a:p>
            <a:endParaRPr lang="ru-RU" sz="2000" dirty="0"/>
          </a:p>
          <a:p>
            <a:r>
              <a:rPr lang="ru-RU" sz="2000" b="1" dirty="0"/>
              <a:t>Фабула</a:t>
            </a:r>
            <a:r>
              <a:rPr lang="ru-RU" sz="2000" dirty="0"/>
              <a:t>: Организация включила в базу по налогу на имущество указанную в ЕГРН кадастровую стоимость без учета суммы, равной НДС.</a:t>
            </a:r>
          </a:p>
          <a:p>
            <a:endParaRPr lang="ru-RU" sz="2000" dirty="0"/>
          </a:p>
          <a:p>
            <a:r>
              <a:rPr lang="ru-RU" sz="2000" dirty="0"/>
              <a:t>Суд: </a:t>
            </a:r>
            <a:r>
              <a:rPr lang="ru-RU" sz="2000" b="1" dirty="0"/>
              <a:t>налогоплательщик не вправе произвольно изменять сведения о кадастровой стоимости, внесенные в государственный реестр, в том числе посредством ее уменьшения на суммы НДС расчетным способом или на основании иных данных.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C1115E-EFEA-4793-86A0-8EF5DBFFA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51" y="1481882"/>
            <a:ext cx="2944553" cy="19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1007304" y="559540"/>
            <a:ext cx="946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«игры» с Перечнем имущества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448DE1-4E2D-4599-90BD-FEEF667F8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25" y="215403"/>
            <a:ext cx="2243789" cy="1683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FEFCD-8D5D-43A1-8D12-F10C295D867C}"/>
              </a:ext>
            </a:extLst>
          </p:cNvPr>
          <p:cNvSpPr txBox="1"/>
          <p:nvPr/>
        </p:nvSpPr>
        <p:spPr>
          <a:xfrm>
            <a:off x="708761" y="1297379"/>
            <a:ext cx="977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П.7 ст.378.2 НК РФ- департамент имущества или аналогичный орган исполнительной власти субъекта РФ- ежегодно перечень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1E808DE3-7A38-4185-9F91-EAAB38253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30095"/>
              </p:ext>
            </p:extLst>
          </p:nvPr>
        </p:nvGraphicFramePr>
        <p:xfrm>
          <a:off x="695310" y="2283571"/>
          <a:ext cx="1079979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897">
                  <a:extLst>
                    <a:ext uri="{9D8B030D-6E8A-4147-A177-3AD203B41FA5}">
                      <a16:colId xmlns="" xmlns:a16="http://schemas.microsoft.com/office/drawing/2014/main" val="3022526974"/>
                    </a:ext>
                  </a:extLst>
                </a:gridCol>
                <a:gridCol w="5399897">
                  <a:extLst>
                    <a:ext uri="{9D8B030D-6E8A-4147-A177-3AD203B41FA5}">
                      <a16:colId xmlns="" xmlns:a16="http://schemas.microsoft.com/office/drawing/2014/main" val="2836385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Кадастровая стоимость выше среднегодовой- выгодно, чтобы в Перечне не был объект. Можно ли ИСКЛЮЧИТЬ объект из Перечня?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Кадастровая стоимость ниже среднегодовой- выгодно, чтобы в Перечне был объект. Можно ли ВКЛЮЧИТЬ объект в Перечень?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45352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Объект не относится к офисным зданиям делового, </a:t>
                      </a:r>
                      <a:r>
                        <a:rPr lang="ru-RU" dirty="0" err="1"/>
                        <a:t>администраивного</a:t>
                      </a:r>
                      <a:r>
                        <a:rPr lang="ru-RU" dirty="0"/>
                        <a:t> и ком. назначения, не является торговым объектом, объектом общепита или бытового обслуживания И фактически не используется в качестве упомянутых- оспорить Перечень в соответствующей части как нормативный правовой акт (в порядке административного судопроизводства)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Обращение в соответствующую структуру субъекта </a:t>
                      </a:r>
                      <a:r>
                        <a:rPr lang="ru-RU" dirty="0" err="1"/>
                        <a:t>досудебно</a:t>
                      </a:r>
                      <a:r>
                        <a:rPr lang="ru-RU" dirty="0"/>
                        <a:t> или в суд.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41600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66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FD6A6C-625A-4473-992B-DCE4B23B5FE3}"/>
              </a:ext>
            </a:extLst>
          </p:cNvPr>
          <p:cNvSpPr txBox="1"/>
          <p:nvPr/>
        </p:nvSpPr>
        <p:spPr>
          <a:xfrm>
            <a:off x="1727290" y="476672"/>
            <a:ext cx="8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Некоторые хотят попасть в перечень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C9D174-51FA-488B-B20F-269F9284F357}"/>
              </a:ext>
            </a:extLst>
          </p:cNvPr>
          <p:cNvSpPr txBox="1"/>
          <p:nvPr/>
        </p:nvSpPr>
        <p:spPr>
          <a:xfrm>
            <a:off x="959305" y="1196752"/>
            <a:ext cx="102718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/>
              <a:t>Н-к считает, что «многофункциональный общественный центр» соответствует требованиям ст.378.2 НК РФ и должен быть в перечне.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pPr marL="457200" indent="-457200" algn="just">
              <a:buAutoNum type="arabicPeriod"/>
            </a:pPr>
            <a:r>
              <a:rPr lang="ru-RU" sz="2000" dirty="0"/>
              <a:t>Конкретный перечень определяется на основе соответствующих признаков уполномоченным органом исполнительной власти субъекта. Положения законодательства выступают основой как для исполнения субъектами полномочий по формированию Перечня, так и надлежащего исполнения конституционной обязанности по уплате налога.</a:t>
            </a:r>
          </a:p>
          <a:p>
            <a:pPr algn="just"/>
            <a:r>
              <a:rPr lang="ru-RU" sz="2000" b="1" dirty="0"/>
              <a:t>        </a:t>
            </a:r>
          </a:p>
          <a:p>
            <a:pPr algn="just"/>
            <a:r>
              <a:rPr lang="ru-RU" sz="2000" b="1" dirty="0"/>
              <a:t>Самовольничать нельзя!!!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Определение КС РФ от 12.07.2022 №1717-О</a:t>
            </a:r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528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FD6A6C-625A-4473-992B-DCE4B23B5FE3}"/>
              </a:ext>
            </a:extLst>
          </p:cNvPr>
          <p:cNvSpPr txBox="1"/>
          <p:nvPr/>
        </p:nvSpPr>
        <p:spPr>
          <a:xfrm>
            <a:off x="698277" y="874901"/>
            <a:ext cx="87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Почему объекты попадают в перечень?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C9D174-51FA-488B-B20F-269F9284F357}"/>
              </a:ext>
            </a:extLst>
          </p:cNvPr>
          <p:cNvSpPr txBox="1"/>
          <p:nvPr/>
        </p:nvSpPr>
        <p:spPr>
          <a:xfrm>
            <a:off x="590457" y="1988841"/>
            <a:ext cx="110094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/>
              <a:t>Субъекты расширительно трактуют вид разрешенного использования земельного участка. Например, разрешенное использование земли «объект размещения коммерческих организаций»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pPr marL="457200" indent="-457200" algn="just">
              <a:buAutoNum type="arabicPeriod"/>
            </a:pPr>
            <a:r>
              <a:rPr lang="ru-RU" sz="2000" dirty="0"/>
              <a:t>Включение по фактическому использованию по результатам осмотра зданий. (Гос. инспекция по контролю за использованием объектов недвижимости г. Москвы)- «Здание внешне похоже на офисное»</a:t>
            </a:r>
          </a:p>
          <a:p>
            <a:pPr algn="just"/>
            <a:r>
              <a:rPr lang="ru-RU" sz="2000" b="1" dirty="0"/>
              <a:t>        </a:t>
            </a:r>
          </a:p>
          <a:p>
            <a:pPr algn="just"/>
            <a:r>
              <a:rPr lang="ru-RU" sz="2000" b="1" dirty="0"/>
              <a:t>Фактическим использованием здания в целях делового, административного или коммерческого назначения признается использование не менее </a:t>
            </a:r>
            <a:r>
              <a:rPr lang="ru-RU" sz="2000" b="1" dirty="0">
                <a:solidFill>
                  <a:srgbClr val="FF0000"/>
                </a:solidFill>
              </a:rPr>
              <a:t>20 </a:t>
            </a:r>
            <a:r>
              <a:rPr lang="ru-RU" sz="2000" b="1" dirty="0"/>
              <a:t>процентов его общей площади для размещения </a:t>
            </a:r>
            <a:r>
              <a:rPr lang="ru-RU" sz="2000" b="1" dirty="0">
                <a:solidFill>
                  <a:srgbClr val="FF0000"/>
                </a:solidFill>
              </a:rPr>
              <a:t>офисов</a:t>
            </a:r>
            <a:r>
              <a:rPr lang="ru-RU" sz="2000" b="1" dirty="0"/>
              <a:t> и сопутствующей офисной инфраструктуры.</a:t>
            </a:r>
          </a:p>
          <a:p>
            <a:pPr algn="just"/>
            <a:endParaRPr lang="ru-RU" sz="2000" b="1" dirty="0"/>
          </a:p>
          <a:p>
            <a:pPr marL="457200" indent="-457200" algn="just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8B215E-F5AE-444E-A070-8AFC6CCA1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56" y="327707"/>
            <a:ext cx="2045280" cy="15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6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D8EC44-4043-4228-8F2B-6AD294641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76" y="237122"/>
            <a:ext cx="2273224" cy="1705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1E808E-B91A-4C43-859F-55DA0D5C6F99}"/>
              </a:ext>
            </a:extLst>
          </p:cNvPr>
          <p:cNvSpPr txBox="1"/>
          <p:nvPr/>
        </p:nvSpPr>
        <p:spPr>
          <a:xfrm>
            <a:off x="1487295" y="828460"/>
            <a:ext cx="815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офис?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8D1F41-E886-411D-8F6B-0C5E9CF53BD5}"/>
              </a:ext>
            </a:extLst>
          </p:cNvPr>
          <p:cNvSpPr txBox="1"/>
          <p:nvPr/>
        </p:nvSpPr>
        <p:spPr>
          <a:xfrm>
            <a:off x="841189" y="2250775"/>
            <a:ext cx="1050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cs typeface="Times New Roman" panose="02020603050405020304" pitchFamily="18" charset="0"/>
              </a:rPr>
              <a:t>Офисы-</a:t>
            </a:r>
            <a:r>
              <a:rPr lang="ru-RU" sz="2000" dirty="0">
                <a:cs typeface="Times New Roman" panose="02020603050405020304" pitchFamily="18" charset="0"/>
              </a:rPr>
              <a:t> здания (помещения), оборудованные стационарными рабочими местами и оргтехникой, используемые для обработки и хранения документов и (или) приема клиентов.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1EF879-701A-4314-AC6E-1468BAE663E3}"/>
              </a:ext>
            </a:extLst>
          </p:cNvPr>
          <p:cNvSpPr txBox="1"/>
          <p:nvPr/>
        </p:nvSpPr>
        <p:spPr>
          <a:xfrm>
            <a:off x="6095206" y="5517233"/>
            <a:ext cx="547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Постановление правительства Москвы от 14.05.2014 №257-ПП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10D3E9-FCFB-4A35-8F44-C8E68CE0997C}"/>
              </a:ext>
            </a:extLst>
          </p:cNvPr>
          <p:cNvSpPr txBox="1"/>
          <p:nvPr/>
        </p:nvSpPr>
        <p:spPr>
          <a:xfrm>
            <a:off x="841189" y="3703867"/>
            <a:ext cx="1050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Практически любое помещение может стать офисом!!</a:t>
            </a:r>
          </a:p>
        </p:txBody>
      </p:sp>
    </p:spTree>
    <p:extLst>
      <p:ext uri="{BB962C8B-B14F-4D97-AF65-F5344CB8AC3E}">
        <p14:creationId xmlns:p14="http://schemas.microsoft.com/office/powerpoint/2010/main" val="249090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3DD308-2689-4618-B62D-9F039C90D270}"/>
              </a:ext>
            </a:extLst>
          </p:cNvPr>
          <p:cNvSpPr txBox="1"/>
          <p:nvPr/>
        </p:nvSpPr>
        <p:spPr>
          <a:xfrm>
            <a:off x="767308" y="260648"/>
            <a:ext cx="1065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было в теории (НК РФ)? До 01.01.2020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BADA2-6A34-4732-95AD-E1BA78FD7368}"/>
              </a:ext>
            </a:extLst>
          </p:cNvPr>
          <p:cNvSpPr txBox="1"/>
          <p:nvPr/>
        </p:nvSpPr>
        <p:spPr>
          <a:xfrm>
            <a:off x="609249" y="1108302"/>
            <a:ext cx="10655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Объект</a:t>
            </a:r>
            <a:r>
              <a:rPr lang="ru-RU" dirty="0"/>
              <a:t>- </a:t>
            </a:r>
            <a:r>
              <a:rPr lang="ru-RU" b="1" u="sng" dirty="0"/>
              <a:t>недвижимое</a:t>
            </a:r>
            <a:r>
              <a:rPr lang="ru-RU" u="sng" dirty="0"/>
              <a:t> </a:t>
            </a:r>
            <a:r>
              <a:rPr lang="ru-RU" sz="2400" b="1" u="sng" dirty="0">
                <a:solidFill>
                  <a:srgbClr val="002060"/>
                </a:solidFill>
              </a:rPr>
              <a:t>основное средство</a:t>
            </a:r>
          </a:p>
          <a:p>
            <a:r>
              <a:rPr lang="ru-RU" b="1" u="sng" dirty="0"/>
              <a:t> </a:t>
            </a:r>
            <a:r>
              <a:rPr lang="ru-RU" sz="2400" b="1" u="sng" dirty="0">
                <a:solidFill>
                  <a:srgbClr val="002060"/>
                </a:solidFill>
              </a:rPr>
              <a:t>на балансе</a:t>
            </a:r>
            <a:r>
              <a:rPr lang="ru-RU" b="1" u="sng" dirty="0"/>
              <a:t>, если иное не установлено </a:t>
            </a:r>
            <a:r>
              <a:rPr lang="ru-RU" b="1" u="sng" dirty="0" err="1"/>
              <a:t>ст</a:t>
            </a:r>
            <a:r>
              <a:rPr lang="ru-RU" b="1" u="sng" dirty="0"/>
              <a:t>…</a:t>
            </a:r>
          </a:p>
          <a:p>
            <a:endParaRPr lang="ru-RU" b="1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F89B641B-FF78-4FA9-A95F-DF6F63421607}"/>
              </a:ext>
            </a:extLst>
          </p:cNvPr>
          <p:cNvCxnSpPr>
            <a:cxnSpLocks/>
          </p:cNvCxnSpPr>
          <p:nvPr/>
        </p:nvCxnSpPr>
        <p:spPr>
          <a:xfrm>
            <a:off x="7689643" y="1685864"/>
            <a:ext cx="891049" cy="6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E94DFE5C-2198-4745-BE70-D4B7C6D8268F}"/>
              </a:ext>
            </a:extLst>
          </p:cNvPr>
          <p:cNvCxnSpPr>
            <a:cxnSpLocks/>
          </p:cNvCxnSpPr>
          <p:nvPr/>
        </p:nvCxnSpPr>
        <p:spPr>
          <a:xfrm>
            <a:off x="7017656" y="2274412"/>
            <a:ext cx="671987" cy="33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0D0D08-7F9F-493C-8DB3-91976DAEF803}"/>
              </a:ext>
            </a:extLst>
          </p:cNvPr>
          <p:cNvSpPr txBox="1"/>
          <p:nvPr/>
        </p:nvSpPr>
        <p:spPr>
          <a:xfrm>
            <a:off x="5900024" y="2900098"/>
            <a:ext cx="568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Недвижимость</a:t>
            </a:r>
            <a:r>
              <a:rPr lang="ru-RU" dirty="0"/>
              <a:t> на праве собственности </a:t>
            </a:r>
            <a:r>
              <a:rPr lang="ru-RU" b="1" dirty="0"/>
              <a:t>по перечню субъекта</a:t>
            </a:r>
            <a:r>
              <a:rPr lang="ru-RU" dirty="0"/>
              <a:t>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2EB3196-D1E1-4A2D-9D19-DB8953108CD8}"/>
              </a:ext>
            </a:extLst>
          </p:cNvPr>
          <p:cNvSpPr/>
          <p:nvPr/>
        </p:nvSpPr>
        <p:spPr>
          <a:xfrm>
            <a:off x="5937147" y="3780742"/>
            <a:ext cx="5849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anose="02020603050405020304" pitchFamily="18" charset="0"/>
              </a:rPr>
              <a:t>АДЦ, ТЦ</a:t>
            </a:r>
          </a:p>
          <a:p>
            <a:pPr algn="just"/>
            <a:r>
              <a:rPr lang="ru-RU" b="1" dirty="0">
                <a:cs typeface="Times New Roman" panose="02020603050405020304" pitchFamily="18" charset="0"/>
              </a:rPr>
              <a:t>нежилые помещения-офисы, торговые объекты, общепит, бытовые услуги (фактически)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056CE2C1-3DBB-4666-8644-2758704EF440}"/>
              </a:ext>
            </a:extLst>
          </p:cNvPr>
          <p:cNvCxnSpPr/>
          <p:nvPr/>
        </p:nvCxnSpPr>
        <p:spPr>
          <a:xfrm>
            <a:off x="8878877" y="4900180"/>
            <a:ext cx="0" cy="68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00CB68-1432-40DA-9E37-74920F3603DC}"/>
              </a:ext>
            </a:extLst>
          </p:cNvPr>
          <p:cNvSpPr txBox="1"/>
          <p:nvPr/>
        </p:nvSpPr>
        <p:spPr>
          <a:xfrm>
            <a:off x="6521847" y="5877272"/>
            <a:ext cx="456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Налог с кадастровой стоимости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6C666D7-3642-4F67-A67D-F412B87A6E99}"/>
              </a:ext>
            </a:extLst>
          </p:cNvPr>
          <p:cNvSpPr txBox="1"/>
          <p:nvPr/>
        </p:nvSpPr>
        <p:spPr>
          <a:xfrm>
            <a:off x="8878878" y="1489950"/>
            <a:ext cx="31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Среднегодовая балансовая стоимость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0B7666B-2E5C-41B7-A1F1-7096C4B10777}"/>
              </a:ext>
            </a:extLst>
          </p:cNvPr>
          <p:cNvSpPr/>
          <p:nvPr/>
        </p:nvSpPr>
        <p:spPr>
          <a:xfrm>
            <a:off x="609250" y="3199930"/>
            <a:ext cx="4402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жилые дома и жилые помещения, </a:t>
            </a:r>
            <a:r>
              <a:rPr lang="ru-RU" b="1" dirty="0">
                <a:solidFill>
                  <a:srgbClr val="333333"/>
                </a:solidFill>
              </a:rPr>
              <a:t>не учитываемые на балансе</a:t>
            </a:r>
            <a:r>
              <a:rPr lang="ru-RU" dirty="0">
                <a:solidFill>
                  <a:srgbClr val="333333"/>
                </a:solidFill>
              </a:rPr>
              <a:t> в качестве объектов основных средств в порядке, установленном для ведения бухгалтерского учета.</a:t>
            </a:r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A9C2E730-9F73-4AC6-9274-C41FE89492C0}"/>
              </a:ext>
            </a:extLst>
          </p:cNvPr>
          <p:cNvCxnSpPr>
            <a:cxnSpLocks/>
          </p:cNvCxnSpPr>
          <p:nvPr/>
        </p:nvCxnSpPr>
        <p:spPr>
          <a:xfrm>
            <a:off x="2159282" y="2216299"/>
            <a:ext cx="0" cy="512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B86D9C71-94DC-4167-80AC-E6C3CD12310B}"/>
              </a:ext>
            </a:extLst>
          </p:cNvPr>
          <p:cNvCxnSpPr>
            <a:cxnSpLocks/>
          </p:cNvCxnSpPr>
          <p:nvPr/>
        </p:nvCxnSpPr>
        <p:spPr>
          <a:xfrm>
            <a:off x="3311537" y="5054491"/>
            <a:ext cx="2783670" cy="84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959FDE-7424-491A-A964-8019ECB975F1}"/>
              </a:ext>
            </a:extLst>
          </p:cNvPr>
          <p:cNvSpPr txBox="1"/>
          <p:nvPr/>
        </p:nvSpPr>
        <p:spPr>
          <a:xfrm>
            <a:off x="1111386" y="2792333"/>
            <a:ext cx="26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 с 2015 года</a:t>
            </a:r>
          </a:p>
        </p:txBody>
      </p:sp>
    </p:spTree>
    <p:extLst>
      <p:ext uri="{BB962C8B-B14F-4D97-AF65-F5344CB8AC3E}">
        <p14:creationId xmlns:p14="http://schemas.microsoft.com/office/powerpoint/2010/main" val="2456103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60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294784"/>
            <a:ext cx="7656237" cy="65447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0F88B4-AD8A-4D40-BE43-4129BD0EB604}"/>
              </a:ext>
            </a:extLst>
          </p:cNvPr>
          <p:cNvSpPr/>
          <p:nvPr/>
        </p:nvSpPr>
        <p:spPr>
          <a:xfrm>
            <a:off x="4376607" y="4149079"/>
            <a:ext cx="3116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Складской комплекс, логистический терминал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должны попадать в Перечень?</a:t>
            </a:r>
          </a:p>
        </p:txBody>
      </p:sp>
    </p:spTree>
    <p:extLst>
      <p:ext uri="{BB962C8B-B14F-4D97-AF65-F5344CB8AC3E}">
        <p14:creationId xmlns:p14="http://schemas.microsoft.com/office/powerpoint/2010/main" val="402051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E5C07-BBCA-4768-9E3E-3817578A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Постановление КС РФ от 12.11.2020 №46-П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B30594-A656-4C30-832F-F6E02BABAB32}"/>
              </a:ext>
            </a:extLst>
          </p:cNvPr>
          <p:cNvSpPr txBox="1"/>
          <p:nvPr/>
        </p:nvSpPr>
        <p:spPr>
          <a:xfrm>
            <a:off x="815307" y="1700808"/>
            <a:ext cx="1046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 smtClean="0"/>
              <a:t>Налоговая </a:t>
            </a:r>
            <a:r>
              <a:rPr lang="ru-RU" sz="2000" dirty="0"/>
              <a:t>база не может определяться по кадастровой стоимости только в связи с тем, что один из видов разрешенного использования земельного участка, на котором они расположены, предусматривает размещение торговых объектов, объектов общественного питания и (или) бытового обслуживания.</a:t>
            </a:r>
          </a:p>
          <a:p>
            <a:pPr indent="358775" algn="just"/>
            <a:r>
              <a:rPr lang="ru-RU" sz="2000" b="1" dirty="0" smtClean="0"/>
              <a:t>Необходимо </a:t>
            </a:r>
            <a:r>
              <a:rPr lang="ru-RU" sz="2000" b="1" dirty="0"/>
              <a:t>учитывать назначение и фактическое использование здания , строения или сооружения</a:t>
            </a:r>
            <a:r>
              <a:rPr lang="ru-RU" sz="2000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ctr"/>
            <a:r>
              <a:rPr lang="ru-RU" sz="4000" b="1" strike="sngStrike" dirty="0"/>
              <a:t>ФОРМАЛЬНЫЙ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379396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E5C07-BBCA-4768-9E3E-3817578A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КС не устанавливает фактические характеристики нежилых объектов.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B30594-A656-4C30-832F-F6E02BABAB32}"/>
              </a:ext>
            </a:extLst>
          </p:cNvPr>
          <p:cNvSpPr txBox="1"/>
          <p:nvPr/>
        </p:nvSpPr>
        <p:spPr>
          <a:xfrm>
            <a:off x="863306" y="1518363"/>
            <a:ext cx="107175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Отказы заявителям, которые обращаются в целях пересмотра дел, если считают, что их недвижимость неправомерно включена в ПЕРЕЧЕНЬ.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ctr"/>
            <a:r>
              <a:rPr lang="ru-RU" sz="4000" b="1" dirty="0"/>
              <a:t>Конституционный Суд этим </a:t>
            </a:r>
          </a:p>
          <a:p>
            <a:pPr algn="ctr"/>
            <a:r>
              <a:rPr lang="ru-RU" sz="4000" b="1" dirty="0"/>
              <a:t>не занимается</a:t>
            </a:r>
          </a:p>
          <a:p>
            <a:pPr algn="ctr"/>
            <a:r>
              <a:rPr lang="ru-RU" sz="2800" dirty="0"/>
              <a:t>(налогоплательщик не лишен возможности представлять доказательства, указывающие на несоответствие принадлежащего им имущества критерия на уровне ниже!!!)</a:t>
            </a:r>
          </a:p>
          <a:p>
            <a:pPr algn="ctr"/>
            <a:endParaRPr lang="ru-RU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BDBF12-7AF5-B5CE-21BA-CEE8DF55DE13}"/>
              </a:ext>
            </a:extLst>
          </p:cNvPr>
          <p:cNvSpPr txBox="1"/>
          <p:nvPr/>
        </p:nvSpPr>
        <p:spPr>
          <a:xfrm>
            <a:off x="2246086" y="5919568"/>
            <a:ext cx="921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Письмо ФНС от 07.11.2022 №БС-4-21/14973</a:t>
            </a:r>
            <a:r>
              <a:rPr lang="en-US" b="1" dirty="0"/>
              <a:t>@</a:t>
            </a:r>
            <a:r>
              <a:rPr lang="ru-RU" b="1" dirty="0"/>
              <a:t> </a:t>
            </a:r>
          </a:p>
          <a:p>
            <a:pPr algn="r"/>
            <a:r>
              <a:rPr lang="ru-RU" b="1" dirty="0"/>
              <a:t>Обзор правовых позиций ВС и КС</a:t>
            </a:r>
          </a:p>
        </p:txBody>
      </p:sp>
    </p:spTree>
    <p:extLst>
      <p:ext uri="{BB962C8B-B14F-4D97-AF65-F5344CB8AC3E}">
        <p14:creationId xmlns:p14="http://schemas.microsoft.com/office/powerpoint/2010/main" val="2817954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E5C07-BBCA-4768-9E3E-3817578A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Определение КС от 31.01.2023 №210-О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B30594-A656-4C30-832F-F6E02BABAB32}"/>
              </a:ext>
            </a:extLst>
          </p:cNvPr>
          <p:cNvSpPr txBox="1"/>
          <p:nvPr/>
        </p:nvSpPr>
        <p:spPr>
          <a:xfrm>
            <a:off x="863306" y="1518362"/>
            <a:ext cx="10717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Очередной отказы заявителю, который считал, что его недвижимость неправомерно включена в ПЕРЕЧЕНЬ.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ctr"/>
            <a:r>
              <a:rPr lang="ru-RU" sz="2800" dirty="0"/>
              <a:t>Налоговый Кодекс не лишает налогоплательщика возможности представлять доказательства, указывающие на несоответствие принадлежащего им имущества критериям, установленным оспариваемым регулированием.</a:t>
            </a:r>
          </a:p>
          <a:p>
            <a:pPr algn="ctr"/>
            <a:endParaRPr lang="ru-RU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BDBF12-7AF5-B5CE-21BA-CEE8DF55DE13}"/>
              </a:ext>
            </a:extLst>
          </p:cNvPr>
          <p:cNvSpPr txBox="1"/>
          <p:nvPr/>
        </p:nvSpPr>
        <p:spPr>
          <a:xfrm>
            <a:off x="2246086" y="5919568"/>
            <a:ext cx="921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Письмо ФНС от 12.04.2023 </a:t>
            </a:r>
            <a:r>
              <a:rPr lang="ru-RU" b="1"/>
              <a:t>№БС-4-21/4502</a:t>
            </a:r>
            <a:r>
              <a:rPr lang="en-US" b="1"/>
              <a:t>@</a:t>
            </a:r>
            <a:r>
              <a:rPr lang="ru-RU" b="1" dirty="0"/>
              <a:t> </a:t>
            </a:r>
          </a:p>
          <a:p>
            <a:pPr algn="r"/>
            <a:r>
              <a:rPr lang="ru-RU" b="1" dirty="0"/>
              <a:t>Обзор правовых позиций ВС и КС</a:t>
            </a:r>
          </a:p>
        </p:txBody>
      </p:sp>
    </p:spTree>
    <p:extLst>
      <p:ext uri="{BB962C8B-B14F-4D97-AF65-F5344CB8AC3E}">
        <p14:creationId xmlns:p14="http://schemas.microsoft.com/office/powerpoint/2010/main" val="22305223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47F009-045E-4C18-AAAA-A2FEE9958117}"/>
              </a:ext>
            </a:extLst>
          </p:cNvPr>
          <p:cNvSpPr txBox="1"/>
          <p:nvPr/>
        </p:nvSpPr>
        <p:spPr>
          <a:xfrm>
            <a:off x="779551" y="312331"/>
            <a:ext cx="1103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Движимое или недвижимое: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вот в чем вопрос!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 зоне риска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2176B7-003C-4496-B93B-AC879563FD00}"/>
              </a:ext>
            </a:extLst>
          </p:cNvPr>
          <p:cNvSpPr/>
          <p:nvPr/>
        </p:nvSpPr>
        <p:spPr>
          <a:xfrm>
            <a:off x="815308" y="1844825"/>
            <a:ext cx="10559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2B2B2B"/>
                </a:solidFill>
              </a:rPr>
              <a:t>Трубопровод (постановление АС Московского округа от 23.08.2018 №А40176218/17)</a:t>
            </a:r>
          </a:p>
          <a:p>
            <a:pPr marL="285750" indent="-285750" algn="just">
              <a:buFontTx/>
              <a:buChar char="-"/>
            </a:pPr>
            <a:r>
              <a:rPr lang="ru-RU" sz="2000" b="0" i="0" dirty="0">
                <a:solidFill>
                  <a:srgbClr val="2B2B2B"/>
                </a:solidFill>
                <a:effectLst/>
              </a:rPr>
              <a:t>Система обогрева (постановление АС Волго-Вятского округа от 04.04.2018 А29-4430/2018)</a:t>
            </a:r>
          </a:p>
          <a:p>
            <a:pPr marL="285750" indent="-285750" algn="just">
              <a:buFontTx/>
              <a:buChar char="-"/>
            </a:pPr>
            <a:r>
              <a:rPr lang="ru-RU" sz="2000" b="0" i="0" dirty="0">
                <a:solidFill>
                  <a:srgbClr val="2B2B2B"/>
                </a:solidFill>
                <a:effectLst/>
              </a:rPr>
              <a:t>Трансформаторы (постановление АС Северо-Западного округа от 18.01.2019 А05-879/2018)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2B2B2B"/>
                </a:solidFill>
              </a:rPr>
              <a:t>Линии электропередач</a:t>
            </a:r>
          </a:p>
          <a:p>
            <a:pPr marL="285750" indent="-285750" algn="just">
              <a:buFontTx/>
              <a:buChar char="-"/>
            </a:pPr>
            <a:r>
              <a:rPr lang="ru-RU" sz="2000" b="0" i="0" dirty="0">
                <a:solidFill>
                  <a:srgbClr val="2B2B2B"/>
                </a:solidFill>
                <a:effectLst/>
              </a:rPr>
              <a:t>Площадки и автодороги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2B2B2B"/>
                </a:solidFill>
              </a:rPr>
              <a:t>Опоры и постаменты</a:t>
            </a:r>
            <a:endParaRPr lang="ru-RU" sz="2000" b="0" i="0" dirty="0">
              <a:solidFill>
                <a:srgbClr val="2B2B2B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ABBBC8-ED16-4F0D-B74E-8A4693639EEA}"/>
              </a:ext>
            </a:extLst>
          </p:cNvPr>
          <p:cNvSpPr txBox="1"/>
          <p:nvPr/>
        </p:nvSpPr>
        <p:spPr>
          <a:xfrm>
            <a:off x="671310" y="4725144"/>
            <a:ext cx="1079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НК РФ «недвижимое имущество» отсутствует</a:t>
            </a:r>
          </a:p>
          <a:p>
            <a:pPr algn="just"/>
            <a:r>
              <a:rPr lang="ru-RU" sz="2000" dirty="0"/>
              <a:t>В ГК РФ- ст. 130 «земельные участки, участки недр и все, что </a:t>
            </a:r>
            <a:r>
              <a:rPr lang="ru-RU" sz="2000" b="1" dirty="0">
                <a:solidFill>
                  <a:srgbClr val="FF0000"/>
                </a:solidFill>
              </a:rPr>
              <a:t>прочно связано с землей</a:t>
            </a:r>
            <a:r>
              <a:rPr lang="ru-RU" sz="2000" dirty="0"/>
              <a:t>, то есть объекты, перемещение которых без несоразмерного ущерба их назначению невозможно, в том числе здания, сооружения, объекты незавершенного строительства»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886359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65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90" y="261324"/>
            <a:ext cx="7368205" cy="65447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0F88B4-AD8A-4D40-BE43-4129BD0EB604}"/>
              </a:ext>
            </a:extLst>
          </p:cNvPr>
          <p:cNvSpPr/>
          <p:nvPr/>
        </p:nvSpPr>
        <p:spPr>
          <a:xfrm>
            <a:off x="4295006" y="4291811"/>
            <a:ext cx="3263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Дом предельно связан с землей?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641F91-E1B8-488E-8827-031F10D1CF27}"/>
              </a:ext>
            </a:extLst>
          </p:cNvPr>
          <p:cNvSpPr txBox="1"/>
          <p:nvPr/>
        </p:nvSpPr>
        <p:spPr>
          <a:xfrm>
            <a:off x="8519814" y="476673"/>
            <a:ext cx="327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Критерий прочности с землей размыт</a:t>
            </a:r>
          </a:p>
        </p:txBody>
      </p:sp>
    </p:spTree>
    <p:extLst>
      <p:ext uri="{BB962C8B-B14F-4D97-AF65-F5344CB8AC3E}">
        <p14:creationId xmlns:p14="http://schemas.microsoft.com/office/powerpoint/2010/main" val="15696591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двигали дома на Тверской">
            <a:extLst>
              <a:ext uri="{FF2B5EF4-FFF2-40B4-BE49-F238E27FC236}">
                <a16:creationId xmlns="" xmlns:a16="http://schemas.microsoft.com/office/drawing/2014/main" id="{87435C2D-7F1C-4F2E-8304-23F292F4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84" y="1052736"/>
            <a:ext cx="823406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459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532777-CCA2-49B9-B42E-17ED25D1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Трудности признания имущества недвижимым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66F987-7BBD-4447-9FFD-50F9C1143444}"/>
              </a:ext>
            </a:extLst>
          </p:cNvPr>
          <p:cNvSpPr txBox="1"/>
          <p:nvPr/>
        </p:nvSpPr>
        <p:spPr>
          <a:xfrm>
            <a:off x="808412" y="1772817"/>
            <a:ext cx="105735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/>
              <a:t>Выпустили письмо ФНС от 14.02.2020 №БС-4-21/2584</a:t>
            </a:r>
            <a:r>
              <a:rPr lang="en-US" sz="2000" dirty="0"/>
              <a:t>@</a:t>
            </a:r>
            <a:endParaRPr lang="ru-RU" sz="2000" dirty="0"/>
          </a:p>
          <a:p>
            <a:pPr indent="358775" algn="just"/>
            <a:r>
              <a:rPr lang="ru-RU" sz="2000" dirty="0"/>
              <a:t>Суть: «если объекты построены и введены в эксплуатацию с получением разрешительной документации, то есть как объекты капитального строительства, то такие объекты с большей степенью вероятности относятся к объектам недвижимости» </a:t>
            </a:r>
            <a:r>
              <a:rPr lang="ru-RU" sz="2000" b="1" dirty="0">
                <a:solidFill>
                  <a:srgbClr val="FF0000"/>
                </a:solidFill>
              </a:rPr>
              <a:t>формальный признак!!!</a:t>
            </a:r>
          </a:p>
          <a:p>
            <a:pPr indent="358775" algn="just"/>
            <a:endParaRPr lang="ru-RU" sz="2000" b="1" dirty="0"/>
          </a:p>
          <a:p>
            <a:pPr indent="358775" algn="just"/>
            <a:r>
              <a:rPr lang="ru-RU" sz="2000" b="1" dirty="0"/>
              <a:t>25.02.2020 письмо ОТОЗВАНО!!!</a:t>
            </a:r>
            <a:r>
              <a:rPr lang="en-US" sz="2000" b="1" dirty="0"/>
              <a:t> </a:t>
            </a:r>
            <a:endParaRPr lang="ru-RU" sz="2000" b="1" dirty="0"/>
          </a:p>
          <a:p>
            <a:pPr indent="358775" algn="just"/>
            <a:endParaRPr lang="ru-RU" sz="2000" b="1" dirty="0"/>
          </a:p>
          <a:p>
            <a:pPr indent="358775" algn="just"/>
            <a:r>
              <a:rPr lang="ru-RU" sz="2000" b="1" dirty="0"/>
              <a:t>Письмо ФНС России от 20.04.2020 №БС-4-21/6581</a:t>
            </a:r>
            <a:r>
              <a:rPr lang="en-US" sz="2000" b="1" dirty="0"/>
              <a:t>@ </a:t>
            </a:r>
            <a:r>
              <a:rPr lang="ru-RU" sz="2000" b="1" dirty="0"/>
              <a:t>о правоприменительной практике, касающейся квалификации недвижимого имущества, в том числе в целях исчисления налога на имущество</a:t>
            </a:r>
          </a:p>
        </p:txBody>
      </p:sp>
    </p:spTree>
    <p:extLst>
      <p:ext uri="{BB962C8B-B14F-4D97-AF65-F5344CB8AC3E}">
        <p14:creationId xmlns:p14="http://schemas.microsoft.com/office/powerpoint/2010/main" val="30770454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148C8F-3782-42BF-8F2B-6A566DD20662}"/>
              </a:ext>
            </a:extLst>
          </p:cNvPr>
          <p:cNvSpPr txBox="1"/>
          <p:nvPr/>
        </p:nvSpPr>
        <p:spPr>
          <a:xfrm>
            <a:off x="953595" y="1340768"/>
            <a:ext cx="103198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Трубопровод технологический – недвижимое имущество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Палубные краны- недвижимое имущество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Трансформаторная подстанция - </a:t>
            </a:r>
            <a:r>
              <a:rPr lang="ru-RU" sz="2000" dirty="0"/>
              <a:t>недвижимое имущество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Тепловая электростанция комплекс объединенных единым производственным назначением и технологическим режимом зданий, сооружений вместе с оборудованием внутри- недвижимый комплекс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Холодильное оборудование, упаковочные комплексы и пр. на судне- движимое оборудование.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9A7331-5881-47D3-A367-9DE2BE7B1452}"/>
              </a:ext>
            </a:extLst>
          </p:cNvPr>
          <p:cNvSpPr txBox="1"/>
          <p:nvPr/>
        </p:nvSpPr>
        <p:spPr>
          <a:xfrm>
            <a:off x="911305" y="332656"/>
            <a:ext cx="1027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Выводы судебной практики, которые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н.о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 взяли на вооружение</a:t>
            </a:r>
          </a:p>
        </p:txBody>
      </p:sp>
    </p:spTree>
    <p:extLst>
      <p:ext uri="{BB962C8B-B14F-4D97-AF65-F5344CB8AC3E}">
        <p14:creationId xmlns:p14="http://schemas.microsoft.com/office/powerpoint/2010/main" val="3116052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A29452-9F08-442A-9B05-DA59DFAB6109}"/>
              </a:ext>
            </a:extLst>
          </p:cNvPr>
          <p:cNvSpPr txBox="1"/>
          <p:nvPr/>
        </p:nvSpPr>
        <p:spPr>
          <a:xfrm>
            <a:off x="347123" y="281554"/>
            <a:ext cx="11843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ЗАО «Лесозавод25»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Определение СКЭС ВС от 12.07.2019 №307-ЭС19-5241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13782F-4C1F-4204-912F-B9E38D2A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2" y="1372125"/>
            <a:ext cx="2111960" cy="156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0C3B44-8D77-492C-B729-B0C2121C0678}"/>
              </a:ext>
            </a:extLst>
          </p:cNvPr>
          <p:cNvSpPr txBox="1"/>
          <p:nvPr/>
        </p:nvSpPr>
        <p:spPr>
          <a:xfrm>
            <a:off x="2750851" y="1556792"/>
            <a:ext cx="8927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Фабула дела</a:t>
            </a:r>
            <a:r>
              <a:rPr lang="ru-RU" sz="2000" dirty="0"/>
              <a:t>: строительство цеха по производству древесных гранул и приобрело ОС, расположив их внутри здания: трансформаторная подстанция, оборудование линии по производству древесных гранул, поперечные транспортеры, автоматическая защита от пожаров. Налог на имущество - 11 млн + пени+ штрафы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0C62BE-9330-4BC9-94DA-03141515E740}"/>
              </a:ext>
            </a:extLst>
          </p:cNvPr>
          <p:cNvSpPr txBox="1"/>
          <p:nvPr/>
        </p:nvSpPr>
        <p:spPr>
          <a:xfrm>
            <a:off x="777131" y="3861049"/>
            <a:ext cx="10928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Позиция налогоплательщика</a:t>
            </a:r>
            <a:r>
              <a:rPr lang="ru-RU" sz="2000" dirty="0"/>
              <a:t>: ОС внутри здания являются оборудованием  относятся к </a:t>
            </a:r>
            <a:r>
              <a:rPr lang="ru-RU" sz="2000" b="1" dirty="0"/>
              <a:t>движимому имуществу</a:t>
            </a:r>
            <a:r>
              <a:rPr lang="ru-RU" sz="2000" dirty="0"/>
              <a:t>, а следовательно не облагаются налогом на имущество по п.25 ст.381 НК РФ.</a:t>
            </a:r>
          </a:p>
          <a:p>
            <a:pPr algn="just"/>
            <a:r>
              <a:rPr lang="ru-RU" sz="2000" b="1" dirty="0"/>
              <a:t>Позиция налогового органа</a:t>
            </a:r>
            <a:r>
              <a:rPr lang="ru-RU" sz="2000" dirty="0"/>
              <a:t>: невозможно использовать здание без указанных ОС, а значит налицо критерий «технологической связи», то есть оборудование является частью единого недвижимого объекта, следовательно облагается налоговом на имущество. Целый завод является единым недвижимым объектом.</a:t>
            </a:r>
          </a:p>
          <a:p>
            <a:pPr algn="just"/>
            <a:r>
              <a:rPr lang="ru-RU" sz="2000" b="1" dirty="0"/>
              <a:t>Суды</a:t>
            </a:r>
            <a:r>
              <a:rPr lang="ru-RU" sz="2000" dirty="0"/>
              <a:t>: поддержали </a:t>
            </a:r>
            <a:r>
              <a:rPr lang="ru-RU" sz="2000" dirty="0" err="1"/>
              <a:t>н.о</a:t>
            </a:r>
            <a:r>
              <a:rPr lang="ru-RU" sz="2000" dirty="0"/>
              <a:t>. </a:t>
            </a:r>
            <a:r>
              <a:rPr lang="ru-RU" sz="2000" b="1" dirty="0"/>
              <a:t>А что же ВС?</a:t>
            </a:r>
          </a:p>
        </p:txBody>
      </p:sp>
    </p:spTree>
    <p:extLst>
      <p:ext uri="{BB962C8B-B14F-4D97-AF65-F5344CB8AC3E}">
        <p14:creationId xmlns:p14="http://schemas.microsoft.com/office/powerpoint/2010/main" val="137413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3DD308-2689-4618-B62D-9F039C90D270}"/>
              </a:ext>
            </a:extLst>
          </p:cNvPr>
          <p:cNvSpPr txBox="1"/>
          <p:nvPr/>
        </p:nvSpPr>
        <p:spPr>
          <a:xfrm>
            <a:off x="2255280" y="260649"/>
            <a:ext cx="806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было на практике?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BADA2-6A34-4732-95AD-E1BA78FD7368}"/>
              </a:ext>
            </a:extLst>
          </p:cNvPr>
          <p:cNvSpPr txBox="1"/>
          <p:nvPr/>
        </p:nvSpPr>
        <p:spPr>
          <a:xfrm>
            <a:off x="623311" y="1556609"/>
            <a:ext cx="106557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Объект</a:t>
            </a:r>
            <a:r>
              <a:rPr lang="ru-RU" sz="3200" dirty="0"/>
              <a:t>-     </a:t>
            </a:r>
          </a:p>
          <a:p>
            <a:r>
              <a:rPr lang="ru-RU" sz="2400" dirty="0"/>
              <a:t>1.Недвижимое основное средство </a:t>
            </a:r>
          </a:p>
          <a:p>
            <a:r>
              <a:rPr lang="ru-RU" sz="2400" dirty="0"/>
              <a:t>на балансе</a:t>
            </a:r>
          </a:p>
          <a:p>
            <a:endParaRPr lang="ru-RU" sz="2800" b="1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400" dirty="0"/>
              <a:t>2</a:t>
            </a:r>
            <a:r>
              <a:rPr lang="ru-RU" sz="2400" b="1" dirty="0"/>
              <a:t>. </a:t>
            </a:r>
            <a:r>
              <a:rPr lang="ru-RU" sz="2400" dirty="0"/>
              <a:t>Недвижимость по перечню субъекта</a:t>
            </a:r>
          </a:p>
          <a:p>
            <a:r>
              <a:rPr lang="ru-RU" sz="2400" b="1" dirty="0"/>
              <a:t>даже если не соответствует критериям ОС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F89B641B-FF78-4FA9-A95F-DF6F63421607}"/>
              </a:ext>
            </a:extLst>
          </p:cNvPr>
          <p:cNvCxnSpPr>
            <a:cxnSpLocks/>
          </p:cNvCxnSpPr>
          <p:nvPr/>
        </p:nvCxnSpPr>
        <p:spPr>
          <a:xfrm>
            <a:off x="5807212" y="515719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056CE2C1-3DBB-4666-8644-2758704EF440}"/>
              </a:ext>
            </a:extLst>
          </p:cNvPr>
          <p:cNvCxnSpPr>
            <a:cxnSpLocks/>
          </p:cNvCxnSpPr>
          <p:nvPr/>
        </p:nvCxnSpPr>
        <p:spPr>
          <a:xfrm>
            <a:off x="7151186" y="2348536"/>
            <a:ext cx="1055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6C666D7-3642-4F67-A67D-F412B87A6E99}"/>
              </a:ext>
            </a:extLst>
          </p:cNvPr>
          <p:cNvSpPr txBox="1"/>
          <p:nvPr/>
        </p:nvSpPr>
        <p:spPr>
          <a:xfrm>
            <a:off x="8399163" y="1994593"/>
            <a:ext cx="41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Среднегодовая балансовая стоимость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3628625-9E06-4CBA-9DEF-CBEAB54D913A}"/>
              </a:ext>
            </a:extLst>
          </p:cNvPr>
          <p:cNvSpPr/>
          <p:nvPr/>
        </p:nvSpPr>
        <p:spPr>
          <a:xfrm>
            <a:off x="792802" y="856630"/>
            <a:ext cx="274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</a:t>
            </a:r>
            <a:r>
              <a:rPr lang="ru-RU" sz="2400" b="1" dirty="0"/>
              <a:t>дуализм объекта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4E9261-76F9-4FF0-83DB-31600C7407EF}"/>
              </a:ext>
            </a:extLst>
          </p:cNvPr>
          <p:cNvSpPr txBox="1"/>
          <p:nvPr/>
        </p:nvSpPr>
        <p:spPr>
          <a:xfrm>
            <a:off x="3599254" y="5868780"/>
            <a:ext cx="637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Кадастровая 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886814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A69250-4B93-425D-82EF-8DD7641EB19F}"/>
              </a:ext>
            </a:extLst>
          </p:cNvPr>
          <p:cNvSpPr txBox="1"/>
          <p:nvPr/>
        </p:nvSpPr>
        <p:spPr>
          <a:xfrm>
            <a:off x="744768" y="344108"/>
            <a:ext cx="1027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Выводы ВС по делу ЗАО «Лесозавод 25»</a:t>
            </a:r>
          </a:p>
          <a:p>
            <a:endParaRPr lang="ru-R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3F1510-C4EF-4A3D-AEBB-CF629AEB842F}"/>
              </a:ext>
            </a:extLst>
          </p:cNvPr>
          <p:cNvSpPr txBox="1"/>
          <p:nvPr/>
        </p:nvSpPr>
        <p:spPr>
          <a:xfrm>
            <a:off x="773656" y="1027669"/>
            <a:ext cx="71455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>
                <a:cs typeface="Arial" panose="020B0604020202020204" pitchFamily="34" charset="0"/>
              </a:rPr>
              <a:t>Критерий «технологической связи» применяться не должен: он не соответствует ГК РФ.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cs typeface="Arial" panose="020B0604020202020204" pitchFamily="34" charset="0"/>
              </a:rPr>
              <a:t>Предназначение спорного объекта- его самостоятельная функция.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cs typeface="Arial" panose="020B0604020202020204" pitchFamily="34" charset="0"/>
              </a:rPr>
              <a:t>Критерий «предназначение объекта» в приоритете. (оборудование может быть составной частью недвижимого объекта, если оно обслуживает здание) (противоречия не исключены – Решение АС Челябинской области от 08.08.2019 №А76-33189/2018- вентиляционная система отдельный движимый объект)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cs typeface="Arial" panose="020B0604020202020204" pitchFamily="34" charset="0"/>
              </a:rPr>
              <a:t>Налоговые органы « не лишены права обосновывать необходимость взимания налога на имущество» в случае установления «искусственного разделения в б/у» единого объекта недвижимости.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cs typeface="Arial" panose="020B0604020202020204" pitchFamily="34" charset="0"/>
              </a:rPr>
              <a:t>Экспертизы не помогут. Необходимость в них отсутствует с учетом ключевого критерия- самостоятельности произв. объектов.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F1C376-7D2F-4C74-AAC5-EF2B4D21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46" y="821161"/>
            <a:ext cx="3198705" cy="21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70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A69250-4B93-425D-82EF-8DD7641EB19F}"/>
              </a:ext>
            </a:extLst>
          </p:cNvPr>
          <p:cNvSpPr txBox="1"/>
          <p:nvPr/>
        </p:nvSpPr>
        <p:spPr>
          <a:xfrm>
            <a:off x="-245793" y="404665"/>
            <a:ext cx="1075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Выводы ВС (отказное определение)</a:t>
            </a:r>
            <a:r>
              <a:rPr lang="en-US" sz="2400" b="1" dirty="0"/>
              <a:t> (-)</a:t>
            </a:r>
            <a:r>
              <a:rPr lang="ru-RU" sz="2400" b="1" dirty="0"/>
              <a:t>  </a:t>
            </a:r>
          </a:p>
          <a:p>
            <a:pPr algn="ctr"/>
            <a:r>
              <a:rPr lang="ru-RU" sz="2400" b="1" dirty="0"/>
              <a:t>по делу «Воркутауголь» </a:t>
            </a:r>
          </a:p>
          <a:p>
            <a:pPr algn="ctr"/>
            <a:r>
              <a:rPr lang="ru-RU" sz="2400" b="1" dirty="0"/>
              <a:t>А29-14394/2018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F1C376-7D2F-4C74-AAC5-EF2B4D21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18" y="586989"/>
            <a:ext cx="3292370" cy="2235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F8DCD6-FEEB-4C38-9CE2-F6FA9D32BDE4}"/>
              </a:ext>
            </a:extLst>
          </p:cNvPr>
          <p:cNvSpPr txBox="1"/>
          <p:nvPr/>
        </p:nvSpPr>
        <p:spPr>
          <a:xfrm>
            <a:off x="607781" y="1653834"/>
            <a:ext cx="7871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Н-к</a:t>
            </a:r>
            <a:r>
              <a:rPr lang="ru-RU" sz="2000" dirty="0"/>
              <a:t>: Электростанция не является единым сооружением  и состоит из зданий, сооружений и оборудования. Возможен демонтаж и перемещение. (Из школы строили санаторий)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err="1"/>
              <a:t>Н.о</a:t>
            </a:r>
            <a:r>
              <a:rPr lang="ru-RU" sz="2000" dirty="0"/>
              <a:t>.: Электростанция является единым производственным комплексом, состоящим из совокупности объектов (модулей, оборудования, систем), объединенных единым производственным назначением и технологическим режимом работы, неразрывно связанных физически и технологически. Ч учетом проектных и технических требований составляющие объекта неразрывно связаны и без какого либо оборудования, входящего в состав теплоэлектростанций, функционирование ГПТЭС невозможно. Изъятие и перемещение без ущерба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1417020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A69250-4B93-425D-82EF-8DD7641EB19F}"/>
              </a:ext>
            </a:extLst>
          </p:cNvPr>
          <p:cNvSpPr txBox="1"/>
          <p:nvPr/>
        </p:nvSpPr>
        <p:spPr>
          <a:xfrm>
            <a:off x="-245793" y="404665"/>
            <a:ext cx="1075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Выводы ВС (отказное определение)</a:t>
            </a:r>
            <a:r>
              <a:rPr lang="en-US" sz="2400" b="1" dirty="0"/>
              <a:t> (-)</a:t>
            </a:r>
            <a:r>
              <a:rPr lang="ru-RU" sz="2400" b="1" dirty="0"/>
              <a:t>  </a:t>
            </a:r>
          </a:p>
          <a:p>
            <a:pPr algn="ctr"/>
            <a:r>
              <a:rPr lang="ru-RU" sz="2400" b="1" dirty="0"/>
              <a:t>по делу «</a:t>
            </a:r>
            <a:r>
              <a:rPr lang="ru-RU" sz="2400" b="1" dirty="0" err="1"/>
              <a:t>Ивмолокопродукт</a:t>
            </a:r>
            <a:r>
              <a:rPr lang="ru-RU" sz="2400" b="1" dirty="0"/>
              <a:t>» </a:t>
            </a:r>
          </a:p>
          <a:p>
            <a:pPr algn="ctr"/>
            <a:r>
              <a:rPr lang="ru-RU" sz="2400" b="1" dirty="0"/>
              <a:t>А17-8198/2019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F1C376-7D2F-4C74-AAC5-EF2B4D21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18" y="586989"/>
            <a:ext cx="3292370" cy="2235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F8DCD6-FEEB-4C38-9CE2-F6FA9D32BDE4}"/>
              </a:ext>
            </a:extLst>
          </p:cNvPr>
          <p:cNvSpPr txBox="1"/>
          <p:nvPr/>
        </p:nvSpPr>
        <p:spPr>
          <a:xfrm>
            <a:off x="607781" y="1653834"/>
            <a:ext cx="7871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Н-к</a:t>
            </a:r>
            <a:r>
              <a:rPr lang="ru-RU" sz="2000" dirty="0"/>
              <a:t>: </a:t>
            </a:r>
            <a:r>
              <a:rPr lang="ru-RU" sz="2000" dirty="0" err="1"/>
              <a:t>Блочно</a:t>
            </a:r>
            <a:r>
              <a:rPr lang="ru-RU" sz="2000" dirty="0"/>
              <a:t>-модульная газовая паро-водогрейная котельная, эстакада (опорная конструкция для прокладки трубопроводов от котельной до производственных цехов), система электроснабжения отнесены к движимому имуществу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err="1"/>
              <a:t>Н.о</a:t>
            </a:r>
            <a:r>
              <a:rPr lang="ru-RU" sz="2000" dirty="0"/>
              <a:t>.: Спорное имущество является единым комплексом конструктивно-сочлененных предметов, представляющим собой единое целое и предназначенным для выполнения определенной работы.</a:t>
            </a:r>
          </a:p>
          <a:p>
            <a:pPr algn="just"/>
            <a:r>
              <a:rPr lang="ru-RU" sz="2000" dirty="0"/>
              <a:t>Оборудование не может полноценно и самостоятельно функционировать непосредственно вне специализированных зданий, а само здание котельной в случае демонтажа оборудования не сможет использоваться по его назначению.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3004237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C589B1-99C4-4F3F-B810-5B73695183C7}"/>
              </a:ext>
            </a:extLst>
          </p:cNvPr>
          <p:cNvSpPr txBox="1"/>
          <p:nvPr/>
        </p:nvSpPr>
        <p:spPr>
          <a:xfrm>
            <a:off x="3599255" y="649522"/>
            <a:ext cx="4660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ТЕСТ на недвижимость от ВС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00AC21-CA53-4072-8C5B-8E7C4D551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4" y="2060849"/>
            <a:ext cx="2879945" cy="216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ABD3DC-BCBD-4936-A211-6F50494CCD6F}"/>
              </a:ext>
            </a:extLst>
          </p:cNvPr>
          <p:cNvSpPr txBox="1"/>
          <p:nvPr/>
        </p:nvSpPr>
        <p:spPr>
          <a:xfrm>
            <a:off x="3500840" y="1802141"/>
            <a:ext cx="801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/>
              <a:t>Является ли объект самостоятельным ОС со своим предназначением?</a:t>
            </a:r>
          </a:p>
          <a:p>
            <a:pPr marL="342900" indent="-342900" algn="just">
              <a:buAutoNum type="arabicPeriod"/>
            </a:pPr>
            <a:endParaRPr lang="ru-RU" sz="2400" dirty="0"/>
          </a:p>
          <a:p>
            <a:pPr marL="342900" indent="-342900" algn="just">
              <a:buAutoNum type="arabicPeriod"/>
            </a:pPr>
            <a:endParaRPr lang="ru-RU" sz="2400" dirty="0"/>
          </a:p>
          <a:p>
            <a:pPr marL="342900" indent="-342900" algn="just">
              <a:buAutoNum type="arabicPeriod"/>
            </a:pPr>
            <a:r>
              <a:rPr lang="ru-RU" sz="2400" dirty="0"/>
              <a:t>Имеет ли недвижимый характер как самостоятельная вещь, а не часть чего-либо?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98A37B1-A5BC-494B-8F85-2F7EE27375AE}"/>
              </a:ext>
            </a:extLst>
          </p:cNvPr>
          <p:cNvSpPr/>
          <p:nvPr/>
        </p:nvSpPr>
        <p:spPr>
          <a:xfrm>
            <a:off x="4079245" y="5013176"/>
            <a:ext cx="907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ru-RU" dirty="0"/>
              <a:t>поры продолжаются!(( </a:t>
            </a:r>
          </a:p>
        </p:txBody>
      </p:sp>
    </p:spTree>
    <p:extLst>
      <p:ext uri="{BB962C8B-B14F-4D97-AF65-F5344CB8AC3E}">
        <p14:creationId xmlns:p14="http://schemas.microsoft.com/office/powerpoint/2010/main" val="12429950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416A5A-E766-4E5E-8ABA-517D682C89C6}"/>
              </a:ext>
            </a:extLst>
          </p:cNvPr>
          <p:cNvSpPr txBox="1"/>
          <p:nvPr/>
        </p:nvSpPr>
        <p:spPr>
          <a:xfrm>
            <a:off x="911306" y="148383"/>
            <a:ext cx="1044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Критерии недвижимости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по мнению ФНС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-</a:t>
            </a:r>
            <a:endParaRPr lang="ru-RU" sz="2400" b="1" u="sng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Письмо ФНС от </a:t>
            </a:r>
            <a:r>
              <a:rPr lang="en-US" sz="2400" b="1" dirty="0">
                <a:solidFill>
                  <a:schemeClr val="tx2"/>
                </a:solidFill>
              </a:rPr>
              <a:t>02</a:t>
            </a:r>
            <a:r>
              <a:rPr lang="ru-RU" sz="2400" b="1" dirty="0">
                <a:solidFill>
                  <a:schemeClr val="tx2"/>
                </a:solidFill>
              </a:rPr>
              <a:t>.08.20</a:t>
            </a:r>
            <a:r>
              <a:rPr lang="en-US" sz="2400" b="1" dirty="0">
                <a:solidFill>
                  <a:schemeClr val="tx2"/>
                </a:solidFill>
              </a:rPr>
              <a:t>21</a:t>
            </a:r>
            <a:r>
              <a:rPr lang="ru-RU" sz="2400" b="1" dirty="0">
                <a:solidFill>
                  <a:schemeClr val="tx2"/>
                </a:solidFill>
              </a:rPr>
              <a:t> №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Д-4-21/10889</a:t>
            </a:r>
            <a:r>
              <a:rPr lang="en-US" sz="2400" b="1" dirty="0">
                <a:solidFill>
                  <a:schemeClr val="tx2"/>
                </a:solidFill>
              </a:rPr>
              <a:t>@</a:t>
            </a:r>
            <a:endParaRPr lang="ru-RU" sz="2400" b="1" dirty="0">
              <a:solidFill>
                <a:schemeClr val="tx2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D4757D-5B98-487E-A424-305B59862BCE}"/>
              </a:ext>
            </a:extLst>
          </p:cNvPr>
          <p:cNvSpPr txBox="1"/>
          <p:nvPr/>
        </p:nvSpPr>
        <p:spPr>
          <a:xfrm>
            <a:off x="3311260" y="2126665"/>
            <a:ext cx="8351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ссылается на письма Минфина (от 26.05.21 №03-05-05-01/40484, от 29.06.21 №03-05-05-01/51043):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ссылается на Росреестр ( для признания имущества недвижимым необходимо представить доказательства возведения его в установленном законом порядке на земельном участке, предоставленном для строительства объекта недвижимости, с получением разрешительной документации с соблюдением градостроительных норм и правил.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A720F5-E121-4DA7-ADEE-20FA9E4E6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" y="2996952"/>
            <a:ext cx="2687949" cy="14920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2B5954-327C-4368-BF97-FB48EB893CC0}"/>
              </a:ext>
            </a:extLst>
          </p:cNvPr>
          <p:cNvSpPr/>
          <p:nvPr/>
        </p:nvSpPr>
        <p:spPr>
          <a:xfrm>
            <a:off x="623311" y="5397609"/>
            <a:ext cx="10736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 полагает, что сооружения, построенные и введенные в эксплуатацию с получением разрешительной документации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большей степенью вероятности относятся к объектам недвижимости.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40B01A-832B-366C-1302-3F4BF8913721}"/>
              </a:ext>
            </a:extLst>
          </p:cNvPr>
          <p:cNvSpPr txBox="1"/>
          <p:nvPr/>
        </p:nvSpPr>
        <p:spPr>
          <a:xfrm>
            <a:off x="623311" y="1412776"/>
            <a:ext cx="1171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сундуке- заяц. В зайце-утка. В утке- яйцо.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налоговой- объект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1852229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2630E3-123F-49E4-84D9-5BE1CAECAB12}"/>
              </a:ext>
            </a:extLst>
          </p:cNvPr>
          <p:cNvSpPr txBox="1"/>
          <p:nvPr/>
        </p:nvSpPr>
        <p:spPr>
          <a:xfrm>
            <a:off x="1103302" y="212988"/>
            <a:ext cx="1084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Тест на недвижимость от ФНС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C3AAA30-55EC-470D-8196-AC83F680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2" y="1104864"/>
            <a:ext cx="2137371" cy="1603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E6D982-CF31-421A-BB1C-83601C16DDE6}"/>
              </a:ext>
            </a:extLst>
          </p:cNvPr>
          <p:cNvSpPr txBox="1"/>
          <p:nvPr/>
        </p:nvSpPr>
        <p:spPr>
          <a:xfrm>
            <a:off x="2950549" y="1040928"/>
            <a:ext cx="88225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Проверка записи об объекте имущества в ЕГРН.</a:t>
            </a:r>
          </a:p>
          <a:p>
            <a:pPr marL="342900" indent="-342900">
              <a:buAutoNum type="arabicPeriod"/>
            </a:pPr>
            <a:r>
              <a:rPr lang="ru-RU" sz="2400" i="1" dirty="0">
                <a:cs typeface="Times New Roman" panose="02020603050405020304" pitchFamily="18" charset="0"/>
              </a:rPr>
              <a:t>Если ее нет- проверить основания, которые подтверждают прочную связь с землей и невозможность перемещения объекта без ущерба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П.2 Устаревший критерий</a:t>
            </a:r>
          </a:p>
          <a:p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П.1 Устаревший критерий (отсутствие регистрации права собственности не подтверждает движимый характер имущества, так как регистрация- это право, а не обязанность) </a:t>
            </a:r>
          </a:p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Определение от 07.02.2022 №306-ЭС21-27603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277FF0D-96AB-46A3-B917-45588EC531A6}"/>
              </a:ext>
            </a:extLst>
          </p:cNvPr>
          <p:cNvSpPr/>
          <p:nvPr/>
        </p:nvSpPr>
        <p:spPr>
          <a:xfrm>
            <a:off x="5423219" y="5456847"/>
            <a:ext cx="8111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от 28.08.2019 №БС-4-21/17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1F72F8-5AA7-DE7E-ADEE-098D9ABEAFB3}"/>
              </a:ext>
            </a:extLst>
          </p:cNvPr>
          <p:cNvSpPr txBox="1"/>
          <p:nvPr/>
        </p:nvSpPr>
        <p:spPr>
          <a:xfrm>
            <a:off x="5419409" y="5817073"/>
            <a:ext cx="6764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данному документу направлено </a:t>
            </a:r>
            <a:r>
              <a:rPr lang="ru-RU" sz="1600" b="1" i="0" u="none" strike="noStrike" dirty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письмо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ФНС России от 01.10.2021 </a:t>
            </a:r>
            <a:endParaRPr lang="en-US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БС-4-21/13969@.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844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9865E-76E9-4A5E-913D-9D4C1910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4463"/>
            <a:ext cx="1097137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Почему же эти критерии устарели?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8169B-ED74-4CF1-B075-D945E5494C07}"/>
              </a:ext>
            </a:extLst>
          </p:cNvPr>
          <p:cNvSpPr txBox="1"/>
          <p:nvPr/>
        </p:nvSpPr>
        <p:spPr>
          <a:xfrm>
            <a:off x="815307" y="1177788"/>
            <a:ext cx="10765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Определение ВС РФ от 17.05.21 №308-ЭС20-23222 </a:t>
            </a:r>
          </a:p>
          <a:p>
            <a:pPr algn="just"/>
            <a:r>
              <a:rPr lang="ru-RU" sz="2400" b="1" dirty="0"/>
              <a:t>(ООО Юг Новый Век) (ЭНЕРГОУСТАНОВКА)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Письмо ФНС №БС-4-21/15939</a:t>
            </a:r>
            <a:r>
              <a:rPr lang="en-US" sz="2400" b="1" dirty="0"/>
              <a:t>@ </a:t>
            </a:r>
            <a:r>
              <a:rPr lang="ru-RU" sz="2400" b="1" dirty="0"/>
              <a:t>от 15.11.2021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1B8441-33D9-4B36-8B75-64636B5ACC43}"/>
              </a:ext>
            </a:extLst>
          </p:cNvPr>
          <p:cNvSpPr txBox="1"/>
          <p:nvPr/>
        </p:nvSpPr>
        <p:spPr>
          <a:xfrm>
            <a:off x="431314" y="3068961"/>
            <a:ext cx="11149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/>
              <a:t>Выступали ли спорные объекты ОС (машины и оборудование) движимым имуществом на момент их приобретения, а также правомерность их принятия к учету в качестве отдельных инвентарных объектов.</a:t>
            </a:r>
          </a:p>
          <a:p>
            <a:pPr marL="342900" indent="-342900" algn="just">
              <a:buAutoNum type="arabicPeriod"/>
            </a:pPr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2000" b="1" dirty="0"/>
              <a:t>КРИТЕРИИ ПРОЧНОЙ СВЯЗИ ВЕЩИ С ЗЕМЛЕЙ</a:t>
            </a:r>
            <a:r>
              <a:rPr lang="ru-RU" sz="2000" dirty="0"/>
              <a:t>, НЕВОЗМОЖНОСТИ РАЗДЕЛА ВЕЩИ В НАТУРЕ БЕЗ РАЗРУШЕНИЯ, ПОВРЕЖДЕНИЯ ВЕЩИ ИЛИ ИЗМЕНЕНИЯ ЕЕ НАЗНАЧЕНИЯ, А ТАКЖЕ СОЕДИНЕНИЯ ВЕЩЕЙ ДЛЯ ИСПОЛЬЗОВАНИЯ ПО ОБЩЕМУ НАЗНАЧЕНИЮ, ИСПОЛЬЗУЕМЫЕ ГРАЖДАНСКИМ ЗАКОНОДАТЕЛЬСТВОМ, </a:t>
            </a:r>
            <a:r>
              <a:rPr lang="ru-RU" sz="2000" b="1" dirty="0"/>
              <a:t>НЕ ИМЕЮТ ОПРЕДЕЛЯЮЩЕГО ЗНАЧЕНИЯ ПРИ РЕШЕНИИ ВОПРОСА ОБ </a:t>
            </a:r>
            <a:r>
              <a:rPr lang="ru-RU" sz="2000" dirty="0"/>
              <a:t>ОСВОБОЖДЕНИИ ОТ НАЛОГООБЛОЖЕНИЯ ДВИЖИМОГО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30039827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9865E-76E9-4A5E-913D-9D4C1910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4463"/>
            <a:ext cx="1097137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Важным являются: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1B8441-33D9-4B36-8B75-64636B5ACC43}"/>
              </a:ext>
            </a:extLst>
          </p:cNvPr>
          <p:cNvSpPr txBox="1"/>
          <p:nvPr/>
        </p:nvSpPr>
        <p:spPr>
          <a:xfrm>
            <a:off x="520418" y="1268761"/>
            <a:ext cx="11149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Наличие формализованных критериев признания имущества налогоплательщика в качестве объектов основных средств</a:t>
            </a:r>
          </a:p>
          <a:p>
            <a:pPr marL="342900" indent="-342900" algn="just">
              <a:buAutoNum type="arabicPeriod"/>
            </a:pPr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cs typeface="Times New Roman" panose="02020603050405020304" pitchFamily="18" charset="0"/>
              </a:rPr>
              <a:t>Достижение публично-правовой цели льготы по освобождению от налога, а именно инвестирование в средства производства, их модернизация, приобретение новых средств производства</a:t>
            </a:r>
          </a:p>
          <a:p>
            <a:pPr marL="342900" indent="-342900" algn="just">
              <a:buAutoNum type="arabicPeriod"/>
            </a:pPr>
            <a:endParaRPr lang="ru-RU" sz="2400" b="1" dirty="0"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cs typeface="Times New Roman" panose="02020603050405020304" pitchFamily="18" charset="0"/>
              </a:rPr>
              <a:t>Если разнородные вещи образуют единое целое, предполагающее использование их по общему назначению, они рассматриваются как одна вещь (сложная вещь), ст.134 ГК РФ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280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9C9F56-3507-0F5F-F7B9-E0E7DD183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76" y="237122"/>
            <a:ext cx="2273224" cy="1705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F8CAA6-C434-CC44-4F7D-7306F5927205}"/>
              </a:ext>
            </a:extLst>
          </p:cNvPr>
          <p:cNvSpPr txBox="1"/>
          <p:nvPr/>
        </p:nvSpPr>
        <p:spPr>
          <a:xfrm>
            <a:off x="1199300" y="865800"/>
            <a:ext cx="741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определит  единое целое или нет?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88E489-73D0-9005-0C89-2409C11DE428}"/>
              </a:ext>
            </a:extLst>
          </p:cNvPr>
          <p:cNvSpPr txBox="1"/>
          <p:nvPr/>
        </p:nvSpPr>
        <p:spPr>
          <a:xfrm>
            <a:off x="1227636" y="2513526"/>
            <a:ext cx="883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Привлечение технических специалистов, которым бы доверяли и налоговые органы и налогоплательщики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60271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79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313243"/>
            <a:ext cx="7296197" cy="65447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0F88B4-AD8A-4D40-BE43-4129BD0EB604}"/>
              </a:ext>
            </a:extLst>
          </p:cNvPr>
          <p:cNvSpPr/>
          <p:nvPr/>
        </p:nvSpPr>
        <p:spPr>
          <a:xfrm>
            <a:off x="4534419" y="3957794"/>
            <a:ext cx="2687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Асфальтное покрытие. Движимое или недвижимое имущество?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641F91-E1B8-488E-8827-031F10D1CF27}"/>
              </a:ext>
            </a:extLst>
          </p:cNvPr>
          <p:cNvSpPr txBox="1"/>
          <p:nvPr/>
        </p:nvSpPr>
        <p:spPr>
          <a:xfrm>
            <a:off x="8303164" y="548681"/>
            <a:ext cx="327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Критерий прочности с землей размыт</a:t>
            </a:r>
          </a:p>
        </p:txBody>
      </p:sp>
    </p:spTree>
    <p:extLst>
      <p:ext uri="{BB962C8B-B14F-4D97-AF65-F5344CB8AC3E}">
        <p14:creationId xmlns:p14="http://schemas.microsoft.com/office/powerpoint/2010/main" val="92658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3DD308-2689-4618-B62D-9F039C90D270}"/>
              </a:ext>
            </a:extLst>
          </p:cNvPr>
          <p:cNvSpPr txBox="1"/>
          <p:nvPr/>
        </p:nvSpPr>
        <p:spPr>
          <a:xfrm>
            <a:off x="1007304" y="281810"/>
            <a:ext cx="1017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стало в теории с 01.01.2020 (НК)?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BADA2-6A34-4732-95AD-E1BA78FD7368}"/>
              </a:ext>
            </a:extLst>
          </p:cNvPr>
          <p:cNvSpPr txBox="1"/>
          <p:nvPr/>
        </p:nvSpPr>
        <p:spPr>
          <a:xfrm>
            <a:off x="643536" y="1115079"/>
            <a:ext cx="7214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Объект-1. </a:t>
            </a:r>
            <a:r>
              <a:rPr lang="ru-RU" b="1" dirty="0"/>
              <a:t>Недвижимое</a:t>
            </a:r>
            <a:r>
              <a:rPr lang="ru-RU" dirty="0"/>
              <a:t> </a:t>
            </a:r>
            <a:r>
              <a:rPr lang="ru-RU" sz="2000" b="1" u="sng" dirty="0"/>
              <a:t>основное средство </a:t>
            </a:r>
            <a:r>
              <a:rPr lang="ru-RU" b="1" u="sng" dirty="0"/>
              <a:t>на балансе</a:t>
            </a:r>
          </a:p>
          <a:p>
            <a:r>
              <a:rPr lang="ru-RU" b="1" u="sng" dirty="0"/>
              <a:t>                </a:t>
            </a:r>
            <a:endParaRPr lang="ru-RU" b="1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F89B641B-FF78-4FA9-A95F-DF6F63421607}"/>
              </a:ext>
            </a:extLst>
          </p:cNvPr>
          <p:cNvCxnSpPr>
            <a:cxnSpLocks/>
          </p:cNvCxnSpPr>
          <p:nvPr/>
        </p:nvCxnSpPr>
        <p:spPr>
          <a:xfrm>
            <a:off x="7503132" y="1438243"/>
            <a:ext cx="897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E94DFE5C-2198-4745-BE70-D4B7C6D8268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626920" y="2217911"/>
            <a:ext cx="2662855" cy="21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0D0D08-7F9F-493C-8DB3-91976DAEF803}"/>
              </a:ext>
            </a:extLst>
          </p:cNvPr>
          <p:cNvSpPr txBox="1"/>
          <p:nvPr/>
        </p:nvSpPr>
        <p:spPr>
          <a:xfrm>
            <a:off x="5677785" y="2451154"/>
            <a:ext cx="407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Недвижимость на праве собственности </a:t>
            </a:r>
            <a:r>
              <a:rPr lang="ru-RU" b="1" u="sng" dirty="0"/>
              <a:t>по перечню субъекта: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2EB3196-D1E1-4A2D-9D19-DB8953108CD8}"/>
              </a:ext>
            </a:extLst>
          </p:cNvPr>
          <p:cNvSpPr/>
          <p:nvPr/>
        </p:nvSpPr>
        <p:spPr>
          <a:xfrm>
            <a:off x="5710692" y="3637845"/>
            <a:ext cx="57808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cs typeface="Times New Roman" panose="02020603050405020304" pitchFamily="18" charset="0"/>
              </a:rPr>
              <a:t>АДЦ, ТЦ</a:t>
            </a:r>
          </a:p>
          <a:p>
            <a:pPr algn="just"/>
            <a:r>
              <a:rPr lang="ru-RU" sz="1600" b="1" dirty="0">
                <a:cs typeface="Times New Roman" panose="02020603050405020304" pitchFamily="18" charset="0"/>
              </a:rPr>
              <a:t>нежилые помещения-офисы, торговые объекты, общепит, бытовые услуги (фактически используемые в указанных целях)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056CE2C1-3DBB-4666-8644-2758704EF440}"/>
              </a:ext>
            </a:extLst>
          </p:cNvPr>
          <p:cNvCxnSpPr/>
          <p:nvPr/>
        </p:nvCxnSpPr>
        <p:spPr>
          <a:xfrm>
            <a:off x="8601119" y="5075580"/>
            <a:ext cx="0" cy="68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00CB68-1432-40DA-9E37-74920F3603DC}"/>
              </a:ext>
            </a:extLst>
          </p:cNvPr>
          <p:cNvSpPr txBox="1"/>
          <p:nvPr/>
        </p:nvSpPr>
        <p:spPr>
          <a:xfrm>
            <a:off x="6601351" y="6021288"/>
            <a:ext cx="494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Налог с кадастровой стоимости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6C666D7-3642-4F67-A67D-F412B87A6E99}"/>
              </a:ext>
            </a:extLst>
          </p:cNvPr>
          <p:cNvSpPr txBox="1"/>
          <p:nvPr/>
        </p:nvSpPr>
        <p:spPr>
          <a:xfrm>
            <a:off x="8528929" y="1115079"/>
            <a:ext cx="316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Среднегодовая балансовая стоимость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0B7666B-2E5C-41B7-A1F1-7096C4B10777}"/>
              </a:ext>
            </a:extLst>
          </p:cNvPr>
          <p:cNvSpPr/>
          <p:nvPr/>
        </p:nvSpPr>
        <p:spPr>
          <a:xfrm>
            <a:off x="623312" y="2473962"/>
            <a:ext cx="44027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</a:rPr>
              <a:t>Жилые помещения, гаражи, </a:t>
            </a:r>
            <a:r>
              <a:rPr lang="ru-RU" sz="1600" dirty="0" err="1">
                <a:solidFill>
                  <a:srgbClr val="333333"/>
                </a:solidFill>
              </a:rPr>
              <a:t>машино</a:t>
            </a:r>
            <a:r>
              <a:rPr lang="ru-RU" sz="1600" dirty="0">
                <a:solidFill>
                  <a:srgbClr val="333333"/>
                </a:solidFill>
              </a:rPr>
              <a:t>-места, объекты незавершенного строительства, а также жилые строения, садовые дома, хозяйственные строения или сооружения, расположенные на земельных участках, предоставленных для ведения личного подсобного хозяйства, огородничества, садоводства или ИЖС. </a:t>
            </a:r>
            <a:endParaRPr lang="ru-RU" sz="16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A9C2E730-9F73-4AC6-9274-C41FE89492C0}"/>
              </a:ext>
            </a:extLst>
          </p:cNvPr>
          <p:cNvCxnSpPr>
            <a:cxnSpLocks/>
          </p:cNvCxnSpPr>
          <p:nvPr/>
        </p:nvCxnSpPr>
        <p:spPr>
          <a:xfrm>
            <a:off x="1274991" y="2132856"/>
            <a:ext cx="0" cy="384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B86D9C71-94DC-4167-80AC-E6C3CD12310B}"/>
              </a:ext>
            </a:extLst>
          </p:cNvPr>
          <p:cNvCxnSpPr>
            <a:cxnSpLocks/>
          </p:cNvCxnSpPr>
          <p:nvPr/>
        </p:nvCxnSpPr>
        <p:spPr>
          <a:xfrm>
            <a:off x="5218686" y="5229201"/>
            <a:ext cx="1131009" cy="65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53ACD8-52CC-4257-B4F6-A7DFBBDC3323}"/>
              </a:ext>
            </a:extLst>
          </p:cNvPr>
          <p:cNvSpPr txBox="1"/>
          <p:nvPr/>
        </p:nvSpPr>
        <p:spPr>
          <a:xfrm>
            <a:off x="9547874" y="2436779"/>
            <a:ext cx="228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Требования по учету как ОС нет!!!!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E58170-9B7E-473E-AA8A-7FD0B0FFA39E}"/>
              </a:ext>
            </a:extLst>
          </p:cNvPr>
          <p:cNvSpPr txBox="1"/>
          <p:nvPr/>
        </p:nvSpPr>
        <p:spPr>
          <a:xfrm>
            <a:off x="623311" y="1756246"/>
            <a:ext cx="600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Объект 2. </a:t>
            </a:r>
            <a:r>
              <a:rPr lang="ru-RU" sz="2400" b="1" dirty="0"/>
              <a:t>Недвижимость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DA092F-0140-4DC1-B8DE-F411AEE63276}"/>
              </a:ext>
            </a:extLst>
          </p:cNvPr>
          <p:cNvSpPr txBox="1"/>
          <p:nvPr/>
        </p:nvSpPr>
        <p:spPr>
          <a:xfrm>
            <a:off x="599784" y="5671571"/>
            <a:ext cx="2756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(Перечень не требуется</a:t>
            </a:r>
          </a:p>
          <a:p>
            <a:r>
              <a:rPr lang="ru-RU" sz="1600" b="1" dirty="0" err="1">
                <a:hlinkClick r:id="rId3"/>
              </a:rPr>
              <a:t>пп</a:t>
            </a:r>
            <a:r>
              <a:rPr lang="ru-RU" sz="1600" b="1" dirty="0">
                <a:hlinkClick r:id="rId3"/>
              </a:rPr>
              <a:t>. 4 п. 1</a:t>
            </a:r>
            <a:r>
              <a:rPr lang="ru-RU" sz="1600" b="1" dirty="0"/>
              <a:t>, </a:t>
            </a:r>
            <a:r>
              <a:rPr lang="ru-RU" sz="1600" b="1" dirty="0">
                <a:hlinkClick r:id="rId4"/>
              </a:rPr>
              <a:t>п. 2 ст. 378.2</a:t>
            </a:r>
            <a:r>
              <a:rPr lang="ru-RU" sz="1600" b="1" dirty="0"/>
              <a:t> НК РФ</a:t>
            </a:r>
          </a:p>
          <a:p>
            <a:r>
              <a:rPr lang="ru-RU" sz="1600" b="1" dirty="0"/>
              <a:t>Закон субъекта требуется)</a:t>
            </a:r>
          </a:p>
        </p:txBody>
      </p:sp>
    </p:spTree>
    <p:extLst>
      <p:ext uri="{BB962C8B-B14F-4D97-AF65-F5344CB8AC3E}">
        <p14:creationId xmlns:p14="http://schemas.microsoft.com/office/powerpoint/2010/main" val="30568614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2630E3-123F-49E4-84D9-5BE1CAECAB12}"/>
              </a:ext>
            </a:extLst>
          </p:cNvPr>
          <p:cNvSpPr txBox="1"/>
          <p:nvPr/>
        </p:nvSpPr>
        <p:spPr>
          <a:xfrm>
            <a:off x="2099641" y="548681"/>
            <a:ext cx="1084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Используйте в своих аргументах!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C3AAA30-55EC-470D-8196-AC83F680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3" y="1628801"/>
            <a:ext cx="2399953" cy="1800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E6D982-CF31-421A-BB1C-83601C16DDE6}"/>
              </a:ext>
            </a:extLst>
          </p:cNvPr>
          <p:cNvSpPr txBox="1"/>
          <p:nvPr/>
        </p:nvSpPr>
        <p:spPr>
          <a:xfrm>
            <a:off x="3119262" y="1597730"/>
            <a:ext cx="88085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Письмо Управления Росреестра по МО от 07.02.2019 №50-700-10,1017/2019 (киоски, навесы, заборы, автомобильные дороги с покрытием из щебня- НЕ НЕДВИЖИМОСТЬ)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Письма Минпромторга от 23.03.2018</a:t>
            </a:r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№ОВ-17590/12 и от 02.04.2018 №19919/17) технологическое оборудование промышленных предприятий, смонтированное на фундаменте, не всегда НЕДВИЖИМОСТЬ</a:t>
            </a:r>
          </a:p>
          <a:p>
            <a:pPr marL="342900" indent="-342900" algn="just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82859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2630E3-123F-49E4-84D9-5BE1CAECAB12}"/>
              </a:ext>
            </a:extLst>
          </p:cNvPr>
          <p:cNvSpPr txBox="1"/>
          <p:nvPr/>
        </p:nvSpPr>
        <p:spPr>
          <a:xfrm>
            <a:off x="3311260" y="467961"/>
            <a:ext cx="1084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Используйте в своих аргументах!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C3AAA30-55EC-470D-8196-AC83F680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1" y="1287355"/>
            <a:ext cx="2015962" cy="151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E6D982-CF31-421A-BB1C-83601C16DDE6}"/>
              </a:ext>
            </a:extLst>
          </p:cNvPr>
          <p:cNvSpPr txBox="1"/>
          <p:nvPr/>
        </p:nvSpPr>
        <p:spPr>
          <a:xfrm>
            <a:off x="2735271" y="1276488"/>
            <a:ext cx="9167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ПИСЬМО ФНС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№БС-4-21/15939</a:t>
            </a:r>
            <a:r>
              <a:rPr lang="en-US" sz="2400" b="1" dirty="0">
                <a:cs typeface="Times New Roman" panose="02020603050405020304" pitchFamily="18" charset="0"/>
              </a:rPr>
              <a:t>@</a:t>
            </a:r>
            <a:r>
              <a:rPr lang="ru-RU" sz="2400" b="1" dirty="0">
                <a:cs typeface="Times New Roman" panose="02020603050405020304" pitchFamily="18" charset="0"/>
              </a:rPr>
              <a:t> от 15.11.2021</a:t>
            </a:r>
            <a:endParaRPr lang="en-US" sz="2400" b="1" dirty="0">
              <a:cs typeface="Times New Roman" panose="02020603050405020304" pitchFamily="18" charset="0"/>
            </a:endParaRPr>
          </a:p>
          <a:p>
            <a:r>
              <a:rPr lang="ru-RU" sz="2400" b="1" dirty="0">
                <a:cs typeface="Times New Roman" panose="02020603050405020304" pitchFamily="18" charset="0"/>
              </a:rPr>
              <a:t>Сущностный подход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Это инвестиции в обновление производственного оборудования и создание некапитальных сооружений?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ИЛИ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Это инвестиции в создание (улучшение) объектов недвижимости - зданий и капитальных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10070092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2630E3-123F-49E4-84D9-5BE1CAECAB12}"/>
              </a:ext>
            </a:extLst>
          </p:cNvPr>
          <p:cNvSpPr txBox="1"/>
          <p:nvPr/>
        </p:nvSpPr>
        <p:spPr>
          <a:xfrm>
            <a:off x="335316" y="629592"/>
            <a:ext cx="1084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Как налоговый орган собирает доказательства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E6D982-CF31-421A-BB1C-83601C16DDE6}"/>
              </a:ext>
            </a:extLst>
          </p:cNvPr>
          <p:cNvSpPr txBox="1"/>
          <p:nvPr/>
        </p:nvSpPr>
        <p:spPr>
          <a:xfrm>
            <a:off x="653408" y="1988840"/>
            <a:ext cx="93582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Истребуют документы (техпаспорта, проектная документация, различные схемы расположения объекта, инструкции по эксплуатации, разрешения на строительство, ввод в эксплуатацию)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Проводят осмотр.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Допросы технических и не только специалистов.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Экспертиза.</a:t>
            </a:r>
            <a:endParaRPr lang="ru-RU" sz="1600" dirty="0"/>
          </a:p>
          <a:p>
            <a:pPr marL="342900" indent="-342900" algn="just">
              <a:buAutoNum type="arabicPeriod"/>
            </a:pP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4F1B90-C278-4B57-8416-7B95A842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57" y="1012194"/>
            <a:ext cx="1866440" cy="13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68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75DC11-13B4-4D26-A0E9-647003A5E34A}"/>
              </a:ext>
            </a:extLst>
          </p:cNvPr>
          <p:cNvSpPr txBox="1"/>
          <p:nvPr/>
        </p:nvSpPr>
        <p:spPr>
          <a:xfrm>
            <a:off x="815307" y="169476"/>
            <a:ext cx="1113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Проблемы региональных законов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742DC6-7711-4669-A448-009D1975DE12}"/>
              </a:ext>
            </a:extLst>
          </p:cNvPr>
          <p:cNvSpPr txBox="1"/>
          <p:nvPr/>
        </p:nvSpPr>
        <p:spPr>
          <a:xfrm>
            <a:off x="623311" y="980728"/>
            <a:ext cx="107517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(Определение ВС от 17.12.2015 №307-КГ15-13106)- «Фольксваген </a:t>
            </a:r>
            <a:r>
              <a:rPr lang="ru-RU" sz="2000" dirty="0" err="1"/>
              <a:t>Груп</a:t>
            </a:r>
            <a:r>
              <a:rPr lang="ru-RU" sz="2000" dirty="0"/>
              <a:t> Рус») Цена ошибки – 600 млн. руб.</a:t>
            </a:r>
          </a:p>
          <a:p>
            <a:endParaRPr lang="ru-RU" sz="2000" dirty="0"/>
          </a:p>
          <a:p>
            <a:r>
              <a:rPr lang="ru-RU" sz="2000" dirty="0"/>
              <a:t>Закон Калужской области - </a:t>
            </a:r>
            <a:r>
              <a:rPr lang="ru-RU" sz="2000" b="1" dirty="0"/>
              <a:t>льгота по налогу на имущество, условия</a:t>
            </a:r>
            <a:r>
              <a:rPr lang="ru-RU" sz="2000" dirty="0"/>
              <a:t>:</a:t>
            </a:r>
          </a:p>
          <a:p>
            <a:endParaRPr lang="ru-RU" dirty="0"/>
          </a:p>
          <a:p>
            <a:pPr algn="just"/>
            <a:r>
              <a:rPr lang="ru-RU" sz="2800" dirty="0"/>
              <a:t>Имущество приобретено /создано в результате инвестиционного проекта;</a:t>
            </a:r>
          </a:p>
          <a:p>
            <a:pPr algn="just"/>
            <a:r>
              <a:rPr lang="ru-RU" sz="2800" b="1" dirty="0"/>
              <a:t>И</a:t>
            </a:r>
          </a:p>
          <a:p>
            <a:pPr algn="just"/>
            <a:r>
              <a:rPr lang="ru-RU" sz="2800" dirty="0"/>
              <a:t>В течение первых трех лет реализации инвестиционного 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E04424-599D-464F-8971-188F464E3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9" y="5105129"/>
            <a:ext cx="1151978" cy="864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3C3AF1-98ED-4CC5-AC0C-46D3C11128F7}"/>
              </a:ext>
            </a:extLst>
          </p:cNvPr>
          <p:cNvSpPr txBox="1"/>
          <p:nvPr/>
        </p:nvSpPr>
        <p:spPr>
          <a:xfrm>
            <a:off x="4271241" y="6021288"/>
            <a:ext cx="739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Какое противоречие?</a:t>
            </a:r>
          </a:p>
        </p:txBody>
      </p:sp>
    </p:spTree>
    <p:extLst>
      <p:ext uri="{BB962C8B-B14F-4D97-AF65-F5344CB8AC3E}">
        <p14:creationId xmlns:p14="http://schemas.microsoft.com/office/powerpoint/2010/main" val="545684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6AF7F2-1815-48AC-A984-6EC5BC1F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84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70B53-9F1F-4434-B6CE-62B836F10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288504"/>
            <a:ext cx="7728245" cy="65447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0F88B4-AD8A-4D40-BE43-4129BD0EB604}"/>
              </a:ext>
            </a:extLst>
          </p:cNvPr>
          <p:cNvSpPr/>
          <p:nvPr/>
        </p:nvSpPr>
        <p:spPr>
          <a:xfrm>
            <a:off x="4246387" y="4149078"/>
            <a:ext cx="3359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Почему Фольксваген </a:t>
            </a:r>
            <a:r>
              <a:rPr lang="ru-RU" sz="2000" dirty="0" err="1"/>
              <a:t>Груп</a:t>
            </a:r>
            <a:r>
              <a:rPr lang="ru-RU" sz="2000" dirty="0"/>
              <a:t> Рус не смог воспользоваться льготой?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70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75DC11-13B4-4D26-A0E9-647003A5E34A}"/>
              </a:ext>
            </a:extLst>
          </p:cNvPr>
          <p:cNvSpPr txBox="1"/>
          <p:nvPr/>
        </p:nvSpPr>
        <p:spPr>
          <a:xfrm>
            <a:off x="815307" y="150320"/>
            <a:ext cx="1113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Проблемы региональных законов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742DC6-7711-4669-A448-009D1975DE12}"/>
              </a:ext>
            </a:extLst>
          </p:cNvPr>
          <p:cNvSpPr txBox="1"/>
          <p:nvPr/>
        </p:nvSpPr>
        <p:spPr>
          <a:xfrm>
            <a:off x="623311" y="980728"/>
            <a:ext cx="107517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(АС Волго-Вятского округа постановление от 25.04.2022 А17-8607/202)</a:t>
            </a:r>
          </a:p>
          <a:p>
            <a:endParaRPr lang="ru-RU" sz="2000" dirty="0"/>
          </a:p>
          <a:p>
            <a:r>
              <a:rPr lang="ru-RU" sz="2000" dirty="0"/>
              <a:t>Закон Ивановской области – </a:t>
            </a:r>
            <a:r>
              <a:rPr lang="ru-RU" sz="2000" b="1" dirty="0"/>
              <a:t>налоговая ставка приравняли к льготе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9C14D6-C879-214B-6B11-FE2556468E6F}"/>
              </a:ext>
            </a:extLst>
          </p:cNvPr>
          <p:cNvSpPr txBox="1"/>
          <p:nvPr/>
        </p:nvSpPr>
        <p:spPr>
          <a:xfrm>
            <a:off x="623311" y="2132856"/>
            <a:ext cx="108724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cs typeface="Times New Roman" panose="02020603050405020304" pitchFamily="18" charset="0"/>
              </a:rPr>
              <a:t>Статья: Налоговые ставки</a:t>
            </a:r>
          </a:p>
          <a:p>
            <a:r>
              <a:rPr lang="ru-RU" b="0" i="0" dirty="0">
                <a:effectLst/>
                <a:cs typeface="Times New Roman" panose="02020603050405020304" pitchFamily="18" charset="0"/>
              </a:rPr>
              <a:t>Налоговая ставка в отношении объектов недвижимого имущества, включенных в перечень на текущий налоговый период, устанавливается в следующих размерах: в 2015 - 2016 годах - 0,7 процента, в 2017 году - 1,0 процента, в 2018 году - 1,3 процента, </a:t>
            </a:r>
            <a:r>
              <a:rPr lang="ru-RU" b="1" i="0" dirty="0">
                <a:effectLst/>
                <a:cs typeface="Times New Roman" panose="02020603050405020304" pitchFamily="18" charset="0"/>
              </a:rPr>
              <a:t>в 2019 году - 1,6 процента</a:t>
            </a:r>
            <a:r>
              <a:rPr lang="ru-RU" b="0" i="0" dirty="0">
                <a:effectLst/>
                <a:cs typeface="Times New Roman" panose="02020603050405020304" pitchFamily="18" charset="0"/>
              </a:rPr>
              <a:t>, в 2020 году и последующие годы - 2,0 процента.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Статья: Порядок применения льгот</a:t>
            </a:r>
          </a:p>
          <a:p>
            <a:pPr algn="just" fontAlgn="base"/>
            <a:r>
              <a:rPr lang="ru-RU" b="0" i="0" dirty="0">
                <a:effectLst/>
                <a:cs typeface="Times New Roman" panose="02020603050405020304" pitchFamily="18" charset="0"/>
              </a:rPr>
              <a:t>Основаниями для применения налогоплательщиками налоговой ставки, отличной от ставки, указанной в части 1 статьи 2 настоящего </a:t>
            </a:r>
            <a:r>
              <a:rPr lang="ru-RU" b="0" i="0" dirty="0" smtClean="0">
                <a:effectLst/>
                <a:cs typeface="Times New Roman" panose="02020603050405020304" pitchFamily="18" charset="0"/>
              </a:rPr>
              <a:t>Закона, являются:</a:t>
            </a:r>
          </a:p>
          <a:p>
            <a:pPr algn="just" fontAlgn="base"/>
            <a:r>
              <a:rPr lang="ru-RU" b="0" i="0" dirty="0">
                <a:effectLst/>
                <a:cs typeface="Times New Roman" panose="02020603050405020304" pitchFamily="18" charset="0"/>
              </a:rPr>
              <a:t/>
            </a:r>
            <a:br>
              <a:rPr lang="ru-RU" b="0" i="0" dirty="0">
                <a:effectLst/>
                <a:cs typeface="Times New Roman" panose="02020603050405020304" pitchFamily="18" charset="0"/>
              </a:rPr>
            </a:br>
            <a:r>
              <a:rPr lang="ru-RU" b="0" i="0" dirty="0" smtClean="0">
                <a:effectLst/>
                <a:cs typeface="Times New Roman" panose="02020603050405020304" pitchFamily="18" charset="0"/>
              </a:rPr>
              <a:t>1</a:t>
            </a:r>
            <a:r>
              <a:rPr lang="ru-RU" b="0" i="0" dirty="0">
                <a:effectLst/>
                <a:cs typeface="Times New Roman" panose="02020603050405020304" pitchFamily="18" charset="0"/>
              </a:rPr>
              <a:t>) отсутствие недоимки по налогам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95CD83-9C70-2487-7E73-D5248883E47B}"/>
              </a:ext>
            </a:extLst>
          </p:cNvPr>
          <p:cNvSpPr txBox="1"/>
          <p:nvPr/>
        </p:nvSpPr>
        <p:spPr>
          <a:xfrm>
            <a:off x="620823" y="5784350"/>
            <a:ext cx="1087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СУД: Налоговая ставка как обязательный элемент налогообложения подлежит безусловному применению, установление единой ставки 1.6 % в отношении имущества не является налоговой льготой</a:t>
            </a:r>
          </a:p>
        </p:txBody>
      </p:sp>
    </p:spTree>
    <p:extLst>
      <p:ext uri="{BB962C8B-B14F-4D97-AF65-F5344CB8AC3E}">
        <p14:creationId xmlns:p14="http://schemas.microsoft.com/office/powerpoint/2010/main" val="13871484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2630E3-123F-49E4-84D9-5BE1CAECAB12}"/>
              </a:ext>
            </a:extLst>
          </p:cNvPr>
          <p:cNvSpPr txBox="1"/>
          <p:nvPr/>
        </p:nvSpPr>
        <p:spPr>
          <a:xfrm>
            <a:off x="815307" y="705993"/>
            <a:ext cx="1084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Другие проблемы региональных законов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E6D982-CF31-421A-BB1C-83601C16DDE6}"/>
              </a:ext>
            </a:extLst>
          </p:cNvPr>
          <p:cNvSpPr txBox="1"/>
          <p:nvPr/>
        </p:nvSpPr>
        <p:spPr>
          <a:xfrm>
            <a:off x="623311" y="1844825"/>
            <a:ext cx="107044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Проблема остаточной стоимости модернизированного имущества (закон Костромской области) Что такое модерн часть имущества и его стоимость?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Особенности использования ОС (льгота положена, если имущество созданное в инвестиционном проекте не сдается в аренду, не передается в управление….)- Определение ВС от 06.08.2019 №307-ЭС19-12416-  дело АО «Вольво-Восток» (0,4 % имущества сдавалось в аренду)(закон Калужской обл.)</a:t>
            </a:r>
            <a:endParaRPr lang="ru-RU" sz="1600" dirty="0"/>
          </a:p>
          <a:p>
            <a:pPr marL="342900" indent="-342900" algn="just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79497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D3D59B-994E-47F8-AAFB-B902B8E9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NEW-2022!!!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п.3 ст.378 НК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C51B13-BEA1-4936-9D24-8F787A7BF726}"/>
              </a:ext>
            </a:extLst>
          </p:cNvPr>
          <p:cNvSpPr txBox="1"/>
          <p:nvPr/>
        </p:nvSpPr>
        <p:spPr>
          <a:xfrm>
            <a:off x="1391296" y="1700809"/>
            <a:ext cx="1018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переданное в аренду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т.ч.лизинг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облагается налогом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 арендодателя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(лизингодателя)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BF4A0A-5454-42B7-B46D-0CCA93474CB5}"/>
              </a:ext>
            </a:extLst>
          </p:cNvPr>
          <p:cNvSpPr txBox="1"/>
          <p:nvPr/>
        </p:nvSpPr>
        <p:spPr>
          <a:xfrm>
            <a:off x="1345989" y="3195514"/>
            <a:ext cx="911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Лизингополучатели с 1 января 2022 года не могут признаваться налогоплательщиками по налогу на имущество организаций, в том числе по действующим на 01.01.2022 договорам лизинга.</a:t>
            </a:r>
          </a:p>
        </p:txBody>
      </p:sp>
    </p:spTree>
    <p:extLst>
      <p:ext uri="{BB962C8B-B14F-4D97-AF65-F5344CB8AC3E}">
        <p14:creationId xmlns:p14="http://schemas.microsoft.com/office/powerpoint/2010/main" val="24801994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E7F31C-A336-49F4-9036-76E93FF0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78" y="308391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облагаются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неотделимые улучшения-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57051503-1ABC-4F3D-A418-3E885C07B258}"/>
              </a:ext>
            </a:extLst>
          </p:cNvPr>
          <p:cNvCxnSpPr>
            <a:cxnSpLocks/>
          </p:cNvCxnSpPr>
          <p:nvPr/>
        </p:nvCxnSpPr>
        <p:spPr>
          <a:xfrm flipH="1">
            <a:off x="2583076" y="1201123"/>
            <a:ext cx="1044860" cy="68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24760CDC-EAC4-4026-A30B-B0DF9F00C855}"/>
              </a:ext>
            </a:extLst>
          </p:cNvPr>
          <p:cNvCxnSpPr>
            <a:cxnSpLocks/>
          </p:cNvCxnSpPr>
          <p:nvPr/>
        </p:nvCxnSpPr>
        <p:spPr>
          <a:xfrm>
            <a:off x="8266286" y="1179006"/>
            <a:ext cx="1044860" cy="68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6EF8015-E49F-4BA1-8B89-EE051F208C51}"/>
              </a:ext>
            </a:extLst>
          </p:cNvPr>
          <p:cNvSpPr/>
          <p:nvPr/>
        </p:nvSpPr>
        <p:spPr>
          <a:xfrm>
            <a:off x="418384" y="3871834"/>
            <a:ext cx="112735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капвложения на неотделимые улучшения в арендованный объект недвижимого имущества по их завершении не возмещены арендодателем и учитываются на балансе арендатора, то налог платит арендатор</a:t>
            </a:r>
          </a:p>
          <a:p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(ФСБУ 26/2020 «Капитальные вложения»+ ФСБУ 6/2020 «Основные средства»)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59DB36-B803-47E3-8474-D7B26F927303}"/>
              </a:ext>
            </a:extLst>
          </p:cNvPr>
          <p:cNvSpPr txBox="1"/>
          <p:nvPr/>
        </p:nvSpPr>
        <p:spPr>
          <a:xfrm>
            <a:off x="396471" y="1932842"/>
            <a:ext cx="6850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Капитального характера- формируют самостоятельный объект- реконструкция, модернизация, техническое перевооружение </a:t>
            </a:r>
          </a:p>
          <a:p>
            <a:r>
              <a:rPr lang="ru-RU" sz="2400" dirty="0"/>
              <a:t>(могут образовывать ОС)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98E6A80-BEE1-4997-A4EF-54A5EEBE8CE1}"/>
              </a:ext>
            </a:extLst>
          </p:cNvPr>
          <p:cNvSpPr txBox="1"/>
          <p:nvPr/>
        </p:nvSpPr>
        <p:spPr>
          <a:xfrm>
            <a:off x="8062810" y="1820724"/>
            <a:ext cx="355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Некапитального характера- ремонт</a:t>
            </a:r>
          </a:p>
          <a:p>
            <a:r>
              <a:rPr lang="ru-RU" sz="2400" dirty="0"/>
              <a:t>(не образуют ОС)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345A0-9655-4ECB-810A-4556BF67CD7A}"/>
              </a:ext>
            </a:extLst>
          </p:cNvPr>
          <p:cNvSpPr txBox="1"/>
          <p:nvPr/>
        </p:nvSpPr>
        <p:spPr>
          <a:xfrm>
            <a:off x="4222883" y="6057048"/>
            <a:ext cx="767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от 17.02.2022 №03-05-05-01/11290</a:t>
            </a:r>
          </a:p>
        </p:txBody>
      </p:sp>
    </p:spTree>
    <p:extLst>
      <p:ext uri="{BB962C8B-B14F-4D97-AF65-F5344CB8AC3E}">
        <p14:creationId xmlns:p14="http://schemas.microsoft.com/office/powerpoint/2010/main" val="14281881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E7F31C-A336-49F4-9036-76E93FF0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18" y="153134"/>
            <a:ext cx="1097137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Что предусмотреть в договоре аренды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6D5239-3C2C-441A-9CC8-15EB85C2C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63" y="902083"/>
            <a:ext cx="1151978" cy="864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50106E-BC11-4AD5-B6A9-18969CC9643C}"/>
              </a:ext>
            </a:extLst>
          </p:cNvPr>
          <p:cNvSpPr txBox="1"/>
          <p:nvPr/>
        </p:nvSpPr>
        <p:spPr>
          <a:xfrm>
            <a:off x="1391296" y="1278381"/>
            <a:ext cx="1097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За чей счет производятся неотделимые улучшения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37103281-7B4A-4FED-A204-FBCC57EECE13}"/>
              </a:ext>
            </a:extLst>
          </p:cNvPr>
          <p:cNvSpPr/>
          <p:nvPr/>
        </p:nvSpPr>
        <p:spPr>
          <a:xfrm>
            <a:off x="2576903" y="2132856"/>
            <a:ext cx="383993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9CFC84DB-3836-4A27-AFDB-6098256BFCE5}"/>
              </a:ext>
            </a:extLst>
          </p:cNvPr>
          <p:cNvSpPr/>
          <p:nvPr/>
        </p:nvSpPr>
        <p:spPr>
          <a:xfrm>
            <a:off x="8303164" y="2070777"/>
            <a:ext cx="383993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AEB9D4-E72B-420D-8364-DC625B6E5B95}"/>
              </a:ext>
            </a:extLst>
          </p:cNvPr>
          <p:cNvSpPr txBox="1"/>
          <p:nvPr/>
        </p:nvSpPr>
        <p:spPr>
          <a:xfrm>
            <a:off x="656940" y="3161292"/>
            <a:ext cx="383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За счет арендатора без возмещения арендодателем, то налог на имущество до их выбытия-арендатор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39E9F8-FF0D-48D3-ACE4-D871B4279F60}"/>
              </a:ext>
            </a:extLst>
          </p:cNvPr>
          <p:cNvSpPr txBox="1"/>
          <p:nvPr/>
        </p:nvSpPr>
        <p:spPr>
          <a:xfrm>
            <a:off x="5807212" y="3068960"/>
            <a:ext cx="5759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За счет арендодателя- то с момента принятия себе на баланс- арендодатель.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Если арендатор </a:t>
            </a:r>
            <a:r>
              <a:rPr lang="ru-RU" b="1" dirty="0"/>
              <a:t>после завершения работ до момента ввода в эксплуатацию </a:t>
            </a:r>
            <a:r>
              <a:rPr lang="ru-RU" dirty="0"/>
              <a:t>передает их арендодателю и получает </a:t>
            </a:r>
            <a:r>
              <a:rPr lang="ru-RU" b="1" dirty="0"/>
              <a:t>компенсацию</a:t>
            </a:r>
            <a:r>
              <a:rPr lang="ru-RU" dirty="0"/>
              <a:t>, то налога на имущество у него не возникает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FB38A9-1BDB-42D9-8816-BF6DC18C9EA8}"/>
              </a:ext>
            </a:extLst>
          </p:cNvPr>
          <p:cNvSpPr txBox="1"/>
          <p:nvPr/>
        </p:nvSpPr>
        <p:spPr>
          <a:xfrm>
            <a:off x="609521" y="5579620"/>
            <a:ext cx="1097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Письмо Минфина от 09.07.2019 №03-05-05-01/50498, </a:t>
            </a:r>
          </a:p>
          <a:p>
            <a:r>
              <a:rPr lang="ru-RU" b="1" dirty="0">
                <a:solidFill>
                  <a:schemeClr val="tx2"/>
                </a:solidFill>
              </a:rPr>
              <a:t>ФНС от 11.06.2019 №БС-4-21/11266</a:t>
            </a:r>
          </a:p>
        </p:txBody>
      </p:sp>
    </p:spTree>
    <p:extLst>
      <p:ext uri="{BB962C8B-B14F-4D97-AF65-F5344CB8AC3E}">
        <p14:creationId xmlns:p14="http://schemas.microsoft.com/office/powerpoint/2010/main" val="21200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D98272-46FA-477C-B6C1-80427032F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31" y="149318"/>
            <a:ext cx="1782027" cy="13366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BB85701-6542-4F60-867C-AF8F188FC3B2}"/>
              </a:ext>
            </a:extLst>
          </p:cNvPr>
          <p:cNvSpPr/>
          <p:nvPr/>
        </p:nvSpPr>
        <p:spPr>
          <a:xfrm>
            <a:off x="911305" y="1589536"/>
            <a:ext cx="97918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cs typeface="Times New Roman" panose="02020603050405020304" pitchFamily="18" charset="0"/>
              </a:rPr>
              <a:t>Имущество предназначено для производства, управленческих целей, для предоставления за плату во временное владение и пользование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cs typeface="Times New Roman" panose="02020603050405020304" pitchFamily="18" charset="0"/>
              </a:rPr>
              <a:t>Имущество предназначено для использования в хозяйственной деятельности в течение более чем 12 месяцев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cs typeface="Times New Roman" panose="02020603050405020304" pitchFamily="18" charset="0"/>
              </a:rPr>
              <a:t>Способно приносить экономическую выгоду;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cs typeface="Times New Roman" panose="02020603050405020304" pitchFamily="18" charset="0"/>
              </a:rPr>
              <a:t>Организация не предполагает последующую перепродажу. (ФСБУ 6/2020 не предполагает этот момент) - обязательно с 01.01.2022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CA170A-6128-4684-B6D0-4A1D4C29BBE5}"/>
              </a:ext>
            </a:extLst>
          </p:cNvPr>
          <p:cNvSpPr/>
          <p:nvPr/>
        </p:nvSpPr>
        <p:spPr>
          <a:xfrm>
            <a:off x="2927267" y="340612"/>
            <a:ext cx="6599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Критерии ОС до 01.01.2022</a:t>
            </a:r>
            <a:r>
              <a:rPr lang="ru-RU" sz="2800" dirty="0"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(п.4 ПБУ 6/01)</a:t>
            </a:r>
          </a:p>
        </p:txBody>
      </p:sp>
    </p:spTree>
    <p:extLst>
      <p:ext uri="{BB962C8B-B14F-4D97-AF65-F5344CB8AC3E}">
        <p14:creationId xmlns:p14="http://schemas.microsoft.com/office/powerpoint/2010/main" val="21257504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0AF544-5957-4859-8D4B-4E0A3802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у лизингодателей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4C55DA-96BA-48FF-B6A8-3B1313A96C2A}"/>
              </a:ext>
            </a:extLst>
          </p:cNvPr>
          <p:cNvSpPr txBox="1"/>
          <p:nvPr/>
        </p:nvSpPr>
        <p:spPr>
          <a:xfrm>
            <a:off x="815307" y="1757617"/>
            <a:ext cx="1097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>
                <a:cs typeface="Times New Roman" panose="02020603050405020304" pitchFamily="18" charset="0"/>
              </a:rPr>
              <a:t>Объекты учета финансовой аренды (лизинг) учитываются как инвестиция в аренду  </a:t>
            </a:r>
            <a:r>
              <a:rPr lang="ru-RU" sz="2000" b="1" dirty="0">
                <a:cs typeface="Times New Roman" panose="02020603050405020304" pitchFamily="18" charset="0"/>
              </a:rPr>
              <a:t>по специальным правилам  пп.32-40 ФСБУ 25/2018 «Аренда».</a:t>
            </a:r>
          </a:p>
          <a:p>
            <a:pPr indent="358775" algn="just"/>
            <a:endParaRPr lang="ru-RU" sz="2000" dirty="0">
              <a:cs typeface="Times New Roman" panose="02020603050405020304" pitchFamily="18" charset="0"/>
            </a:endParaRPr>
          </a:p>
          <a:p>
            <a:pPr indent="358775" algn="just"/>
            <a:r>
              <a:rPr lang="ru-RU" sz="2000" dirty="0">
                <a:cs typeface="Times New Roman" panose="02020603050405020304" pitchFamily="18" charset="0"/>
              </a:rPr>
              <a:t>Остаточная стоимость для расчета налога на имущество рассчитывается как чистая стоимость инвестиции в аренду (договорная цена), уменьшенная на величину фактически полученных арендных платежей, с учетом иных особенностей, установленных пп.32-40 ФСБУ 25/2018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333A1F-72C7-48A7-ACC9-424696BA73F0}"/>
              </a:ext>
            </a:extLst>
          </p:cNvPr>
          <p:cNvSpPr txBox="1"/>
          <p:nvPr/>
        </p:nvSpPr>
        <p:spPr>
          <a:xfrm>
            <a:off x="4463238" y="5229200"/>
            <a:ext cx="732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Письмо Минфина от 11.01.2022 №03-05-04-01/402</a:t>
            </a:r>
          </a:p>
        </p:txBody>
      </p:sp>
    </p:spTree>
    <p:extLst>
      <p:ext uri="{BB962C8B-B14F-4D97-AF65-F5344CB8AC3E}">
        <p14:creationId xmlns:p14="http://schemas.microsoft.com/office/powerpoint/2010/main" val="9702153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63A5DD-2292-40C3-9E16-5FF7B041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560F-5184-42AF-AFD1-915541F7928C}" type="slidenum">
              <a:rPr lang="ru-RU" smtClean="0"/>
              <a:t>91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F10C0-0C3B-40F4-8723-C048CD020E08}"/>
              </a:ext>
            </a:extLst>
          </p:cNvPr>
          <p:cNvSpPr txBox="1"/>
          <p:nvPr/>
        </p:nvSpPr>
        <p:spPr>
          <a:xfrm>
            <a:off x="4367014" y="828577"/>
            <a:ext cx="3826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 !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7FDCFC-7DAA-4004-B77D-9D14FBDF42B2}"/>
              </a:ext>
            </a:extLst>
          </p:cNvPr>
          <p:cNvSpPr txBox="1"/>
          <p:nvPr/>
        </p:nvSpPr>
        <p:spPr>
          <a:xfrm>
            <a:off x="8360939" y="4513748"/>
            <a:ext cx="2977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https://t.me/Irnk_cons</a:t>
            </a:r>
            <a:endParaRPr lang="ru-RU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F21A2E-AC04-4772-9838-6D2536BF13A0}"/>
              </a:ext>
            </a:extLst>
          </p:cNvPr>
          <p:cNvSpPr txBox="1"/>
          <p:nvPr/>
        </p:nvSpPr>
        <p:spPr>
          <a:xfrm>
            <a:off x="2525452" y="4612462"/>
            <a:ext cx="32848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https://vk.com/public_1rnk</a:t>
            </a:r>
            <a:endParaRPr lang="ru-RU" sz="1500" dirty="0"/>
          </a:p>
        </p:txBody>
      </p:sp>
      <p:pic>
        <p:nvPicPr>
          <p:cNvPr id="5134" name="Picture 14" descr="иконка вк ПНГ на Прозрачном Фоне • Скачать PNG иконка вк">
            <a:extLst>
              <a:ext uri="{FF2B5EF4-FFF2-40B4-BE49-F238E27FC236}">
                <a16:creationId xmlns="" xmlns:a16="http://schemas.microsoft.com/office/drawing/2014/main" id="{798F591E-D5E2-4603-9263-7A1D30CB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38" y="4309050"/>
            <a:ext cx="808991" cy="6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Скачать иконку Telegram в векторе, в форматах jpg, png и ai.">
            <a:extLst>
              <a:ext uri="{FF2B5EF4-FFF2-40B4-BE49-F238E27FC236}">
                <a16:creationId xmlns="" xmlns:a16="http://schemas.microsoft.com/office/drawing/2014/main" id="{547B6453-5208-46C5-9B49-D6C6C3E3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93" y="4262728"/>
            <a:ext cx="808991" cy="6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6D0CAE-F56D-4DA4-A312-47F1F10A45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76" y="1658322"/>
            <a:ext cx="3298488" cy="24741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B61E166-B155-446F-A88A-4720363625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40" y="1341174"/>
            <a:ext cx="3826270" cy="2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72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19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30976</TotalTime>
  <Words>5423</Words>
  <Application>Microsoft Office PowerPoint</Application>
  <PresentationFormat>Произвольный</PresentationFormat>
  <Paragraphs>758</Paragraphs>
  <Slides>92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92</vt:i4>
      </vt:variant>
    </vt:vector>
  </HeadingPairs>
  <TitlesOfParts>
    <vt:vector size="9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Льготу надо заявить с 01.01.2022 (если объект облагается по кадастровой стоимости)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ФСБУ 6/2020 «Основные средства»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Особое внимание  счету 08  (расходы на приобретение или создание ОС)</vt:lpstr>
      <vt:lpstr>Дело ООО «Минеральная вода Ачалуки» Определение ВС РФ №308-ЭС21-6663</vt:lpstr>
      <vt:lpstr>Дело ООО «Минеральная вода Ачалуки»  Определение ВС РФ №308-ЭС21-6663 от 22.09.2021</vt:lpstr>
      <vt:lpstr>Презентация PowerPoint</vt:lpstr>
      <vt:lpstr>Покупка объекта-квартиры для перепродажи</vt:lpstr>
      <vt:lpstr>Покупка объекта-офиса для перепродажи</vt:lpstr>
      <vt:lpstr>Презентация PowerPoint</vt:lpstr>
      <vt:lpstr>Презентация PowerPoint</vt:lpstr>
      <vt:lpstr>Ст.130 ГК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направления Сообщения налоговым органом  (бездекларационное администрирование)</vt:lpstr>
      <vt:lpstr>Презентация PowerPoint</vt:lpstr>
      <vt:lpstr>Где берем рыночную стоимость?</vt:lpstr>
      <vt:lpstr>Презентация PowerPoint</vt:lpstr>
      <vt:lpstr>Чтобы платить налог по кадастровой стоимости, должны быть условия: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Постановление КС РФ от 12.11.2020 №46-П</vt:lpstr>
      <vt:lpstr>КС не устанавливает фактические характеристики нежилых объектов.</vt:lpstr>
      <vt:lpstr>Определение КС от 31.01.2023 №210-О</vt:lpstr>
      <vt:lpstr>Презентация PowerPoint</vt:lpstr>
      <vt:lpstr>Презентация PowerPoint</vt:lpstr>
      <vt:lpstr>Презентация PowerPoint</vt:lpstr>
      <vt:lpstr>Трудности признания имущества недвижимым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же эти критерии устарели?</vt:lpstr>
      <vt:lpstr>Важным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NEW-2022!!!- п.3 ст.378 НК РФ</vt:lpstr>
      <vt:lpstr>У кого облагаются  неотделимые улучшения-  </vt:lpstr>
      <vt:lpstr>Что предусмотреть в договоре аренды</vt:lpstr>
      <vt:lpstr>Налог на имущество у лизингодателей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НАЛОГОВЫЙ КОДЕКС   ДЛЯ  РИЭЛТОРА</dc:title>
  <dc:creator>Пользователь Windows</dc:creator>
  <cp:lastModifiedBy>Константин</cp:lastModifiedBy>
  <cp:revision>520</cp:revision>
  <cp:lastPrinted>2019-11-06T12:02:04Z</cp:lastPrinted>
  <dcterms:created xsi:type="dcterms:W3CDTF">2013-11-19T12:29:09Z</dcterms:created>
  <dcterms:modified xsi:type="dcterms:W3CDTF">2023-05-13T07:13:48Z</dcterms:modified>
</cp:coreProperties>
</file>