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7" r:id="rId2"/>
    <p:sldId id="285" r:id="rId3"/>
    <p:sldId id="275" r:id="rId4"/>
    <p:sldId id="274" r:id="rId5"/>
    <p:sldId id="277" r:id="rId6"/>
    <p:sldId id="286" r:id="rId7"/>
    <p:sldId id="288" r:id="rId8"/>
    <p:sldId id="289" r:id="rId9"/>
    <p:sldId id="287" r:id="rId10"/>
    <p:sldId id="290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292" r:id="rId42"/>
    <p:sldId id="328" r:id="rId43"/>
    <p:sldId id="295" r:id="rId44"/>
    <p:sldId id="329" r:id="rId45"/>
    <p:sldId id="267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80" d="100"/>
          <a:sy n="80" d="100"/>
        </p:scale>
        <p:origin x="-706" y="-17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QUEST&amp;n=14447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34A8DCF848C6382D3EFF013C03D4DD7C5158E4713A5FA82F5F65AB9709295E3DA016ECCBC3B47C4H4K" TargetMode="External"/><Relationship Id="rId2" Type="http://schemas.openxmlformats.org/officeDocument/2006/relationships/hyperlink" Target="consultantplus://offline/ref=934A8DCF848C6382D3EFF013C03D4DD7C5158E4713A5FA82F5F65AB9709295E3DA016ECCBC3848C4H7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934A8DCF848C6382D3EFF013C03D4DD7C5158E4713A5FA82F5F65AB9709295E3DA016ECCBC3A43C4H0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307FF061F976FF361B535CA8095CA9FDCBD9E82D8A4E7AB84FEADC8E39CD7D92087D8D9EE2235F7V0D4L" TargetMode="External"/><Relationship Id="rId2" Type="http://schemas.openxmlformats.org/officeDocument/2006/relationships/hyperlink" Target="consultantplus://offline/ref=B307FF061F976FF361B535CA8095CA9FDCBD9E82D8A4E7AB84FEADC8E39CD7D92087D8D9EE2235F7V0D7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307FF061F976FF361B535CA8095CA9FDCBD9E82D8A4E7AB84FEADC8E39CD7D92087D8D9EE2235F2V0D0L" TargetMode="External"/><Relationship Id="rId2" Type="http://schemas.openxmlformats.org/officeDocument/2006/relationships/hyperlink" Target="consultantplus://offline/ref=B307FF061F976FF361B535CA8095CA9FDCBD9E82D8A4E7AB84FEADC8E39CD7D92087D8D9EE2235F2V0D3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22596&amp;dst=6792" TargetMode="External"/><Relationship Id="rId2" Type="http://schemas.openxmlformats.org/officeDocument/2006/relationships/hyperlink" Target="https://login.consultant.ru/link/?req=doc&amp;base=LAW&amp;n=322596&amp;dst=1000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322596&amp;dst=11227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xmlns="" id="{F517E966-A564-45E1-84EA-531571F5224C}"/>
              </a:ext>
            </a:extLst>
          </p:cNvPr>
          <p:cNvSpPr txBox="1">
            <a:spLocks/>
          </p:cNvSpPr>
          <p:nvPr/>
        </p:nvSpPr>
        <p:spPr>
          <a:xfrm>
            <a:off x="1524000" y="1264250"/>
            <a:ext cx="9144000" cy="1700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одзаголовок 7">
            <a:extLst>
              <a:ext uri="{FF2B5EF4-FFF2-40B4-BE49-F238E27FC236}">
                <a16:creationId xmlns:a16="http://schemas.microsoft.com/office/drawing/2014/main" xmlns="" id="{E2BDACE4-4494-4579-AE66-C36AE5DA67AB}"/>
              </a:ext>
            </a:extLst>
          </p:cNvPr>
          <p:cNvSpPr txBox="1">
            <a:spLocks/>
          </p:cNvSpPr>
          <p:nvPr/>
        </p:nvSpPr>
        <p:spPr>
          <a:xfrm>
            <a:off x="1790101" y="3249000"/>
            <a:ext cx="615089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Спикер - Колмакова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Полина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Владимировна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ведущий эксперт в области налогообложения, налоговый консультант,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член Федеральной Палаты налоговых консультантов</a:t>
            </a:r>
          </a:p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Текст 7"/>
          <p:cNvSpPr txBox="1">
            <a:spLocks/>
          </p:cNvSpPr>
          <p:nvPr/>
        </p:nvSpPr>
        <p:spPr bwMode="auto">
          <a:xfrm>
            <a:off x="4611001" y="5318175"/>
            <a:ext cx="63231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r"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(495) 925-03-87 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nalog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7C3481-404D-4D3F-96F9-753CD290C9F9}"/>
              </a:ext>
            </a:extLst>
          </p:cNvPr>
          <p:cNvSpPr/>
          <p:nvPr/>
        </p:nvSpPr>
        <p:spPr>
          <a:xfrm>
            <a:off x="1531575" y="1085699"/>
            <a:ext cx="9311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Посреднические операции: нюансы налогообложения, составления счетов-фактур и других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43" y="1854000"/>
            <a:ext cx="10685038" cy="2628000"/>
          </a:xfrm>
        </p:spPr>
        <p:txBody>
          <a:bodyPr>
            <a:normAutofit/>
          </a:bodyPr>
          <a:lstStyle/>
          <a:p>
            <a:pPr algn="just"/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>Лицо, заключающее договор с комиссионером, не является участником договора комиссии: между ним и комиссионером существует самостоятельный договор, который подчиняется особым правилам (в зависимости от того, какой именно </a:t>
            </a:r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>договор заключен</a:t>
            </a:r>
            <a:r>
              <a:rPr lang="ru-RU" altLang="ru-RU" sz="2000" b="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> Договор поручения может быть возмездным и безвозмездным. Договор комиссии всегда носит возмездный характер</a:t>
            </a:r>
            <a:r>
              <a:rPr lang="ru-RU" altLang="ru-RU" sz="2000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altLang="ru-RU" sz="20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99900" y="99000"/>
            <a:ext cx="1142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atin typeface="+mn-lt"/>
              </a:rPr>
              <a:t>Отличия договора комиссии от договора поручения</a:t>
            </a:r>
            <a:endParaRPr lang="ru-RU" alt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00" y="189000"/>
            <a:ext cx="11901000" cy="1143000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Агентский договор по типу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договора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комиссии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06000" y="2059518"/>
            <a:ext cx="10369549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ПРЕДМЕТ ДОГОВОРА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1.1. По настоящему Договору Агент обязуется совершать от своего имени, но за счет Принципала указанные в п. 1.2 настоящего Договора действия, а Принципал обязуется уплатить Агенту вознаграждение за выполнение этого поручения.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1.2. По настоящему Договору Агент совершает следующие действия: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00" y="459000"/>
            <a:ext cx="10566400" cy="1143000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Агентский договор по типу договора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поручения</a:t>
            </a:r>
            <a:endParaRPr lang="ru-RU" altLang="ru-RU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966000" y="1989000"/>
            <a:ext cx="10485000" cy="22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Предмет договора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1.1. По настоящему договору Принципал поручает, а Агент берет на себя обязательство совершать от имени и за счет Принципала указанные в п. 2.1 настоящего договора действия, а Принципал обязуется уплатить Агенту вознаграждение за оказываемые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0960" y="2095491"/>
            <a:ext cx="11055019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Особенности исчисления НДС в рамках посреднических договоров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356659"/>
            <a:ext cx="11055019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n-lt"/>
              </a:rPr>
              <a:t>Кому и как надо вести журнал учета счетов-фактур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06000" y="1404000"/>
            <a:ext cx="109350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/>
              <a:t>Журнал учета счетов-фактур должны вести только те организации, которые </a:t>
            </a:r>
            <a:r>
              <a:rPr lang="ru-RU" sz="2000" b="1" u="sng" dirty="0" smtClean="0"/>
              <a:t>действуют от своего имени как посредники в интересах других лиц </a:t>
            </a:r>
            <a:r>
              <a:rPr lang="ru-RU" sz="2000" dirty="0" smtClean="0"/>
              <a:t>и </a:t>
            </a:r>
            <a:r>
              <a:rPr lang="ru-RU" sz="2000" dirty="0" err="1" smtClean="0"/>
              <a:t>перевыставляют</a:t>
            </a:r>
            <a:r>
              <a:rPr lang="ru-RU" sz="2000" dirty="0" smtClean="0"/>
              <a:t> им счета-фактуры. К таким посредникам относятся (п. 3.1 ст. 169 НК РФ):</a:t>
            </a:r>
          </a:p>
          <a:p>
            <a:pPr algn="just"/>
            <a:r>
              <a:rPr lang="ru-RU" sz="2000" b="1" dirty="0" smtClean="0"/>
              <a:t>комиссионер</a:t>
            </a:r>
            <a:r>
              <a:rPr lang="ru-RU" sz="2000" dirty="0" smtClean="0"/>
              <a:t> (</a:t>
            </a:r>
            <a:r>
              <a:rPr lang="ru-RU" sz="2000" b="1" dirty="0" smtClean="0"/>
              <a:t>агент), который продает товары </a:t>
            </a:r>
            <a:r>
              <a:rPr lang="ru-RU" sz="2000" dirty="0" smtClean="0"/>
              <a:t>(работы, услуги) комитента (принципала) - плательщика НДС;</a:t>
            </a:r>
          </a:p>
          <a:p>
            <a:pPr algn="just"/>
            <a:r>
              <a:rPr lang="ru-RU" sz="2000" b="1" dirty="0" smtClean="0"/>
              <a:t>комиссионер</a:t>
            </a:r>
            <a:r>
              <a:rPr lang="ru-RU" sz="2000" dirty="0" smtClean="0"/>
              <a:t> (</a:t>
            </a:r>
            <a:r>
              <a:rPr lang="ru-RU" sz="2000" b="1" dirty="0" smtClean="0"/>
              <a:t>агент), который покупает у плательщиков</a:t>
            </a:r>
            <a:r>
              <a:rPr lang="ru-RU" sz="2000" dirty="0" smtClean="0"/>
              <a:t> НДС товары (работы, услуги) для комитента (принципала);</a:t>
            </a:r>
          </a:p>
          <a:p>
            <a:pPr algn="just"/>
            <a:r>
              <a:rPr lang="ru-RU" sz="2000" b="1" dirty="0" smtClean="0"/>
              <a:t>экспедитор, который </a:t>
            </a:r>
            <a:r>
              <a:rPr lang="ru-RU" sz="2000" b="1" dirty="0" err="1" smtClean="0"/>
              <a:t>перевыставляет</a:t>
            </a:r>
            <a:r>
              <a:rPr lang="ru-RU" sz="2000" b="1" dirty="0" smtClean="0"/>
              <a:t> </a:t>
            </a:r>
            <a:r>
              <a:rPr lang="ru-RU" sz="2000" dirty="0" smtClean="0"/>
              <a:t>клиенту счета-фактуры на приобретенные у третьих лиц работы (услуги) (Письмо Минфина от 15.04.2015 N 03-07-09/21339);</a:t>
            </a:r>
          </a:p>
          <a:p>
            <a:pPr algn="just"/>
            <a:r>
              <a:rPr lang="ru-RU" sz="2000" b="1" dirty="0" smtClean="0"/>
              <a:t>застройщик, который </a:t>
            </a:r>
            <a:r>
              <a:rPr lang="ru-RU" sz="2000" b="1" dirty="0" err="1" smtClean="0"/>
              <a:t>перевыставляет</a:t>
            </a:r>
            <a:r>
              <a:rPr lang="ru-RU" sz="2000" b="1" dirty="0" smtClean="0"/>
              <a:t> </a:t>
            </a:r>
            <a:r>
              <a:rPr lang="ru-RU" sz="2000" dirty="0" smtClean="0"/>
              <a:t>инвесторам счета-фактуры на приобретенные у третьих лиц товары (работы, услуги) (Письмо ФНС от 17.08.2015 N ГД-4-3/14435).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000" y="819000"/>
            <a:ext cx="10755000" cy="25237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Обратите внимание!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Письмо Минфина России от 02.04.2015 N 03-07-14/18223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При реализации комиссионного товара физическим лицам за наличный расчет счета-фактуры не выставляются, поэтому при осуществлении таких операций журнал учета выставленных счетов-фактур посредником не ведется</a:t>
            </a:r>
            <a:endParaRPr lang="ru-RU" sz="24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/>
          <a:stretch/>
        </p:blipFill>
        <p:spPr>
          <a:xfrm>
            <a:off x="1416000" y="1381087"/>
            <a:ext cx="9407957" cy="48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5208" y="285728"/>
            <a:ext cx="11430080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Составление счетов-фактур при реализации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через посредника 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25" y="2259000"/>
            <a:ext cx="11144328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61000" y="1283605"/>
            <a:ext cx="10668075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Минфина России от 19.07.2017 N 03-07-09/45747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1000" y="285727"/>
            <a:ext cx="6096000" cy="55399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Как заполнять строку продавец?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84" y="4381507"/>
            <a:ext cx="1134371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0" y="1238234"/>
            <a:ext cx="11334829" cy="31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08" y="476230"/>
            <a:ext cx="10805291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Определение Верховного Суда РФ от 22.10.2020 N 301-ЭС20-15859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34560" y="646200"/>
            <a:ext cx="113304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62398" rIns="119997" bIns="62398"/>
          <a:lstStyle/>
          <a:p>
            <a:pPr>
              <a:spcBef>
                <a:spcPts val="797"/>
              </a:spcBef>
              <a:spcAft>
                <a:spcPts val="397"/>
              </a:spcAft>
            </a:pPr>
            <a:r>
              <a:rPr lang="ru-RU" sz="2800" b="1" spc="-1" dirty="0"/>
              <a:t>Пример</a:t>
            </a:r>
            <a:r>
              <a:rPr lang="ru-RU" sz="2800" spc="-1" dirty="0"/>
              <a:t>. </a:t>
            </a:r>
            <a:endParaRPr lang="en-US" sz="2800" spc="-1" dirty="0"/>
          </a:p>
          <a:p>
            <a:pPr>
              <a:spcBef>
                <a:spcPts val="797"/>
              </a:spcBef>
              <a:spcAft>
                <a:spcPts val="397"/>
              </a:spcAft>
            </a:pPr>
            <a:r>
              <a:rPr lang="ru-RU" sz="2100" spc="-1" dirty="0"/>
              <a:t>ООО "Посредник" по договору комиссии реализует товар, принадлежащий ООО «Заказчик», от своего имени и получает за это вознаграждение. </a:t>
            </a:r>
            <a:endParaRPr lang="en-US" sz="2100" spc="-1" dirty="0"/>
          </a:p>
          <a:p>
            <a:pPr>
              <a:spcBef>
                <a:spcPts val="797"/>
              </a:spcBef>
              <a:spcAft>
                <a:spcPts val="397"/>
              </a:spcAft>
            </a:pPr>
            <a:endParaRPr lang="en-US" sz="2100" spc="-1" dirty="0"/>
          </a:p>
          <a:p>
            <a:pPr>
              <a:spcBef>
                <a:spcPts val="797"/>
              </a:spcBef>
              <a:spcAft>
                <a:spcPts val="397"/>
              </a:spcAft>
            </a:pPr>
            <a:r>
              <a:rPr lang="ru-RU" sz="2100" spc="-1" dirty="0"/>
              <a:t>В этом случае порядок оформления "шапки" счета-фактуры, выставленного посредником покупателю, будет следующим.</a:t>
            </a:r>
            <a:endParaRPr lang="en-US" sz="2100" spc="-1" dirty="0"/>
          </a:p>
          <a:p>
            <a:pPr>
              <a:lnSpc>
                <a:spcPct val="100000"/>
              </a:lnSpc>
            </a:pPr>
            <a:endParaRPr lang="en-US" sz="32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324000"/>
            <a:ext cx="120998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Сравнительные характеристики различных видов посреднических договоров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77852"/>
              </p:ext>
            </p:extLst>
          </p:nvPr>
        </p:nvGraphicFramePr>
        <p:xfrm>
          <a:off x="235283" y="1027293"/>
          <a:ext cx="11570171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3369"/>
                <a:gridCol w="2818376"/>
                <a:gridCol w="3115045"/>
                <a:gridCol w="3263381"/>
              </a:tblGrid>
              <a:tr h="92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Характеристики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Договор поручения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Договор комиссии 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     </a:t>
                      </a:r>
                      <a:r>
                        <a:rPr lang="ru-RU" sz="1900" dirty="0" smtClean="0">
                          <a:effectLst/>
                        </a:rPr>
                        <a:t>Агентский договор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92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Нормативное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регулирование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>
                          <a:effectLst/>
                          <a:hlinkClick r:id="rId2"/>
                        </a:rPr>
                        <a:t>Глава 49</a:t>
                      </a:r>
                      <a:r>
                        <a:rPr lang="ru-RU" sz="1900" dirty="0">
                          <a:effectLst/>
                        </a:rPr>
                        <a:t> ГК РФ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>
                          <a:effectLst/>
                          <a:hlinkClick r:id="rId3"/>
                        </a:rPr>
                        <a:t>Глава 51</a:t>
                      </a:r>
                      <a:r>
                        <a:rPr lang="ru-RU" sz="1900" dirty="0">
                          <a:effectLst/>
                        </a:rPr>
                        <a:t> ГК РФ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>
                          <a:effectLst/>
                          <a:hlinkClick r:id="rId4"/>
                        </a:rPr>
                        <a:t>Глава 52</a:t>
                      </a:r>
                      <a:r>
                        <a:rPr lang="ru-RU" sz="1900">
                          <a:effectLst/>
                        </a:rPr>
                        <a:t> ГК РФ      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100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Статус продавца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Доверитель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Комитент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Принципал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117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Статус посредника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Поверенный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Комиссионер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Агент    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24099"/>
              </p:ext>
            </p:extLst>
          </p:nvPr>
        </p:nvGraphicFramePr>
        <p:xfrm>
          <a:off x="244247" y="5109767"/>
          <a:ext cx="11570172" cy="841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531"/>
                <a:gridCol w="2773016"/>
                <a:gridCol w="3171836"/>
                <a:gridCol w="3234789"/>
              </a:tblGrid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 оформления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полномочий       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посредника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Доверенность,   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договор  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Договор  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Договор   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tretch/>
        </p:blipFill>
        <p:spPr>
          <a:xfrm>
            <a:off x="1416000" y="1314000"/>
            <a:ext cx="9000000" cy="505375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9423" y="178151"/>
            <a:ext cx="11566577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Составление счетов-фактур посредником при отгрузке товара покупателю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0" y="1359000"/>
            <a:ext cx="8820000" cy="4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729" y="233907"/>
            <a:ext cx="11440541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Составление счетов-фактур принципалом  при отгрузке товара комиссионером покупателю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/>
          <a:stretch/>
        </p:blipFill>
        <p:spPr>
          <a:xfrm>
            <a:off x="233082" y="1020839"/>
            <a:ext cx="11430037" cy="50878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6220" y="178153"/>
            <a:ext cx="11239780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Отражение в журнале счетов-фактур при реализации </a:t>
            </a:r>
          </a:p>
          <a:p>
            <a:pPr algn="ctr"/>
            <a:r>
              <a:rPr lang="ru-RU" sz="2800" b="1" dirty="0" smtClean="0"/>
              <a:t>через посредника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/>
          <a:stretch/>
        </p:blipFill>
        <p:spPr>
          <a:xfrm>
            <a:off x="1776000" y="1134000"/>
            <a:ext cx="8832981" cy="499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6000" y="190477"/>
            <a:ext cx="11340771" cy="5715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Составление счетов-фактур при приобретении  через посредника 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000" y="1178168"/>
            <a:ext cx="8286808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Минфина России от 16.01.2020 N 03-07-09/1632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78" y="1746986"/>
            <a:ext cx="11654627" cy="38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96000" y="324000"/>
            <a:ext cx="6096000" cy="55399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Какую указывать дату?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285992"/>
            <a:ext cx="10858576" cy="14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6211" y="1368686"/>
            <a:ext cx="8286808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Минфина России от 19.07.2017 N 03-07-09/45747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1000" y="373675"/>
            <a:ext cx="6096000" cy="55399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Как заполнять строку продавец?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650999" y="1449000"/>
            <a:ext cx="10772419" cy="347328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normAutofit/>
          </a:bodyPr>
          <a:lstStyle/>
          <a:p>
            <a:pPr>
              <a:spcBef>
                <a:spcPts val="665"/>
              </a:spcBef>
              <a:spcAft>
                <a:spcPts val="397"/>
              </a:spcAft>
            </a:pPr>
            <a:r>
              <a:rPr lang="ru-RU" sz="2800" b="1" spc="-1" dirty="0">
                <a:ea typeface="Arial"/>
              </a:rPr>
              <a:t>Пример. </a:t>
            </a:r>
            <a:endParaRPr lang="en-US" sz="2800" spc="-1" dirty="0"/>
          </a:p>
          <a:p>
            <a:pPr>
              <a:spcBef>
                <a:spcPts val="797"/>
              </a:spcBef>
              <a:spcAft>
                <a:spcPts val="397"/>
              </a:spcAft>
            </a:pPr>
            <a:r>
              <a:rPr lang="ru-RU" sz="2100" spc="-1" dirty="0">
                <a:ea typeface="Arial"/>
              </a:rPr>
              <a:t>ООО «Посредник»  по агентскому договору приобретает товар, для  ООО «Заказчик», от своего имени и получает за это вознаграждение</a:t>
            </a:r>
            <a:r>
              <a:rPr lang="ru-RU" sz="2100" spc="-1" dirty="0"/>
              <a:t>. </a:t>
            </a:r>
            <a:endParaRPr lang="en-US" sz="2100" spc="-1" dirty="0"/>
          </a:p>
          <a:p>
            <a:pPr>
              <a:spcBef>
                <a:spcPts val="797"/>
              </a:spcBef>
              <a:spcAft>
                <a:spcPts val="397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sz="3200" spc="-1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tretch/>
        </p:blipFill>
        <p:spPr>
          <a:xfrm>
            <a:off x="6007200" y="3301920"/>
            <a:ext cx="177600" cy="254160"/>
          </a:xfrm>
          <a:prstGeom prst="rect">
            <a:avLst/>
          </a:prstGeom>
          <a:ln>
            <a:noFill/>
          </a:ln>
        </p:spPr>
      </p:pic>
      <p:pic>
        <p:nvPicPr>
          <p:cNvPr id="3" name="Picture 4"/>
          <p:cNvPicPr/>
          <p:nvPr/>
        </p:nvPicPr>
        <p:blipFill>
          <a:blip r:embed="rId2" cstate="print"/>
          <a:stretch/>
        </p:blipFill>
        <p:spPr>
          <a:xfrm>
            <a:off x="6210240" y="3505320"/>
            <a:ext cx="178080" cy="253800"/>
          </a:xfrm>
          <a:prstGeom prst="rect">
            <a:avLst/>
          </a:prstGeom>
          <a:ln>
            <a:noFill/>
          </a:ln>
        </p:spPr>
      </p:pic>
      <p:pic>
        <p:nvPicPr>
          <p:cNvPr id="4" name="Picture 5"/>
          <p:cNvPicPr/>
          <p:nvPr/>
        </p:nvPicPr>
        <p:blipFill>
          <a:blip r:embed="rId3" cstate="print"/>
          <a:stretch/>
        </p:blipFill>
        <p:spPr>
          <a:xfrm>
            <a:off x="1552200" y="1314000"/>
            <a:ext cx="8910000" cy="517286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192020"/>
            <a:ext cx="11430000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Составление счетов-фактур продавцом  при отгрузке товара посреднику, действующему от своего имени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/>
          <a:stretch/>
        </p:blipFill>
        <p:spPr>
          <a:xfrm>
            <a:off x="1195651" y="1404000"/>
            <a:ext cx="9994349" cy="5130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8703" y="285727"/>
            <a:ext cx="10755447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Составление счетов-фактур посредником, действующему от своего имени принципалу при приобретении товара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tretch/>
        </p:blipFill>
        <p:spPr>
          <a:xfrm>
            <a:off x="677817" y="1428728"/>
            <a:ext cx="10657184" cy="4704523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01000" y="285728"/>
            <a:ext cx="9810819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Отражение в журнале счетов-фактур при приобретении через посредника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48028"/>
              </p:ext>
            </p:extLst>
          </p:nvPr>
        </p:nvGraphicFramePr>
        <p:xfrm>
          <a:off x="239350" y="1316766"/>
          <a:ext cx="11617292" cy="451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267"/>
                <a:gridCol w="2784309"/>
                <a:gridCol w="3184753"/>
                <a:gridCol w="3247963"/>
              </a:tblGrid>
              <a:tr h="451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Определение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Одна сторона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(поверенный)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обязуется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совершить от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имени и за счет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другой стороны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(доверителя)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определенные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юридические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действия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Одна сторона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(комиссионер)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обязуется по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поручению другой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стороны (комитента)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за вознаграждение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совершить одну или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несколько сделок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Одна сторона (агент)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обязуется за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вознаграждение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совершать по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поручению другой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стороны (принципала)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юридические и иные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действия   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10006"/>
              </p:ext>
            </p:extLst>
          </p:nvPr>
        </p:nvGraphicFramePr>
        <p:xfrm>
          <a:off x="239350" y="452670"/>
          <a:ext cx="11617292" cy="92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035"/>
                <a:gridCol w="2829853"/>
                <a:gridCol w="3127732"/>
                <a:gridCol w="3276672"/>
              </a:tblGrid>
              <a:tr h="92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Характеристики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Договор поручения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Договор комиссии 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     </a:t>
                      </a:r>
                      <a:r>
                        <a:rPr lang="ru-RU" sz="1900" dirty="0" smtClean="0">
                          <a:effectLst/>
                        </a:rPr>
                        <a:t>Агентский</a:t>
                      </a:r>
                      <a:r>
                        <a:rPr lang="ru-RU" sz="1900" baseline="0" dirty="0" smtClean="0">
                          <a:effectLst/>
                        </a:rPr>
                        <a:t> договор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tretch/>
        </p:blipFill>
        <p:spPr>
          <a:xfrm>
            <a:off x="432000" y="601560"/>
            <a:ext cx="11328000" cy="4940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0" y="2666995"/>
            <a:ext cx="1104907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6000" y="380979"/>
            <a:ext cx="6096000" cy="553994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+mj-ea"/>
                <a:cs typeface="+mj-cs"/>
              </a:rPr>
              <a:t>Если привлекается </a:t>
            </a:r>
            <a:r>
              <a:rPr lang="ru-RU" sz="2800" b="1" dirty="0" err="1" smtClean="0">
                <a:ea typeface="+mj-ea"/>
                <a:cs typeface="+mj-cs"/>
              </a:rPr>
              <a:t>субкомиссионер</a:t>
            </a:r>
            <a:endParaRPr lang="ru-RU" sz="2800" b="1" dirty="0"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60" y="1371585"/>
            <a:ext cx="7715304" cy="4462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Минфина России от 02.04.2015 N 03-07-09/18349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142984"/>
            <a:ext cx="10858576" cy="485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38215" y="361908"/>
            <a:ext cx="8953563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Постановление Правительства РФ №534 от 02.04.2021 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28737"/>
            <a:ext cx="5905541" cy="15316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0" y="1904989"/>
            <a:ext cx="11049077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6211" y="1047734"/>
            <a:ext cx="9144064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ФНС России от 11.08.2021 N ЗГ-3-3/5573@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000" y="1224000"/>
            <a:ext cx="8729163" cy="4701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6000" y="369000"/>
            <a:ext cx="9620317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Сводный </a:t>
            </a:r>
            <a:r>
              <a:rPr lang="ru-RU" sz="2800" b="1" dirty="0" smtClean="0"/>
              <a:t>счет-фактура, выставленный принципалом	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487" y="999000"/>
            <a:ext cx="8195326" cy="53441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47743" y="380979"/>
            <a:ext cx="9048813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/>
              <a:t>Сводный счет-фактура, выставленный агентом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49" y="356659"/>
            <a:ext cx="11329259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>
                <a:ea typeface="+mj-ea"/>
                <a:cs typeface="+mj-cs"/>
              </a:rPr>
              <a:t>Коды</a:t>
            </a:r>
            <a:r>
              <a:rPr lang="ru-RU" sz="2800" dirty="0"/>
              <a:t> </a:t>
            </a:r>
            <a:r>
              <a:rPr lang="ru-RU" sz="2800" b="1" dirty="0">
                <a:ea typeface="+mj-ea"/>
                <a:cs typeface="+mj-cs"/>
              </a:rPr>
              <a:t>при регистрации счетов-фактур в журнале учета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83826"/>
              </p:ext>
            </p:extLst>
          </p:nvPr>
        </p:nvGraphicFramePr>
        <p:xfrm>
          <a:off x="1191000" y="1179000"/>
          <a:ext cx="9761168" cy="4864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5241"/>
                <a:gridCol w="1225927"/>
              </a:tblGrid>
              <a:tr h="73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 документа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 anchor="b"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выставленный покупателю, на отгрузку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  <a:hlinkClick r:id="rId2"/>
                        </a:rPr>
                        <a:t>01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полученный от принципала (комитента), на отгрузку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полученный от продавца, на приобретенные товары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выставленный принципалу (комитенту), на приобретенные товары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выставленный покупателю, на аванс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3"/>
                        </a:rPr>
                        <a:t>02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полученный от принципала (комитента), на аванс покупателя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полученный от продавца, на перечисленный ему аванс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Счет-фактура, выставленный принципалу (комитенту), на аванс, перечисленный продавцу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08" marR="51208" marT="84245" marB="8424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00" y="364685"/>
            <a:ext cx="11329259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>
                <a:ea typeface="+mj-ea"/>
                <a:cs typeface="+mj-cs"/>
              </a:rPr>
              <a:t>Коды</a:t>
            </a:r>
            <a:r>
              <a:rPr lang="ru-RU" sz="2800" dirty="0"/>
              <a:t> </a:t>
            </a:r>
            <a:r>
              <a:rPr lang="ru-RU" sz="2800" b="1" dirty="0">
                <a:ea typeface="+mj-ea"/>
                <a:cs typeface="+mj-cs"/>
              </a:rPr>
              <a:t>при регистрации счетов-фактур в журнале учета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80038"/>
              </p:ext>
            </p:extLst>
          </p:nvPr>
        </p:nvGraphicFramePr>
        <p:xfrm>
          <a:off x="1191000" y="1629000"/>
          <a:ext cx="9380166" cy="3552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2091"/>
                <a:gridCol w="1178075"/>
              </a:tblGrid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Сводный счет-фактура, полученный от принципала (комитента) на отгрузку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  <a:hlinkClick r:id="rId2"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Сводный счет-фактура, выставленный принципалу (комитенту), на приобретенные товары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Сводный счет-фактура, полученный от принципала (комитента), на аванс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hlinkClick r:id="rId3"/>
                        </a:rPr>
                        <a:t>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Сводный счет-фактура, выставленный принципалу (комитенту), на перечисленный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4251" y="2675467"/>
            <a:ext cx="246280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54927"/>
              </p:ext>
            </p:extLst>
          </p:nvPr>
        </p:nvGraphicFramePr>
        <p:xfrm>
          <a:off x="663021" y="1899000"/>
          <a:ext cx="10945216" cy="157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9688"/>
                <a:gridCol w="1625528"/>
              </a:tblGrid>
              <a:tr h="1574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Составление (получение) счета-фактуры комиссионером (агентом) при реализации (получении) товаров (работ, услуг), имущественных прав </a:t>
                      </a:r>
                      <a:r>
                        <a:rPr lang="ru-RU" sz="1600" u="sng" dirty="0">
                          <a:effectLst/>
                        </a:rPr>
                        <a:t>от своего имени, в котором отражены данные в отношении собственных товаров (работ, услуг), имущественных прав, и данные в отношении товаров (работ, услуг), имущественных прав, реализуемых (приобретаемых) по договору комиссии </a:t>
                      </a:r>
                      <a:r>
                        <a:rPr lang="ru-RU" sz="1600" dirty="0">
                          <a:effectLst/>
                        </a:rPr>
                        <a:t>(агентскому договору)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93" marR="52493" marT="86360" marB="8636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000" y="414000"/>
            <a:ext cx="11329259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>
                <a:ea typeface="+mj-ea"/>
                <a:cs typeface="+mj-cs"/>
              </a:rPr>
              <a:t>Коды</a:t>
            </a:r>
            <a:r>
              <a:rPr lang="ru-RU" sz="2800" dirty="0"/>
              <a:t> </a:t>
            </a:r>
            <a:r>
              <a:rPr lang="ru-RU" sz="2800" b="1" dirty="0">
                <a:ea typeface="+mj-ea"/>
                <a:cs typeface="+mj-cs"/>
              </a:rPr>
              <a:t>при регистрации счетов-фактур в журнале учета</a:t>
            </a:r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09" y="380979"/>
            <a:ext cx="11329259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fontAlgn="t"/>
            <a:r>
              <a:rPr lang="ru-RU" sz="2800" b="1" dirty="0" smtClean="0"/>
              <a:t>Реализация через российского посредника иностранцу, если местом реализации не признается территория РФ 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307" y="1380335"/>
            <a:ext cx="8382059" cy="34290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459" y="4562488"/>
            <a:ext cx="11811083" cy="190821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600" dirty="0" smtClean="0"/>
              <a:t>…если покупателем рекламных и маркетинговых услуг, оказываемых российской организацией, является иностранное лицо, приобретающее указанные услуги, в том числе на основании агентского договора, заключенного с российским агентом, действующим от имени иностранного принципала, местом реализации данных услуг территория Российской Федерации не признается. В связи с этим такие услуги налогом на добавленную стоимость в Российской Федерации не облагаются (</a:t>
            </a:r>
            <a:r>
              <a:rPr lang="ru-RU" sz="1600" b="1" dirty="0" smtClean="0"/>
              <a:t>Письмо Минфина России от 22.10.2013 N 03-07-08/44108)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32240"/>
              </p:ext>
            </p:extLst>
          </p:nvPr>
        </p:nvGraphicFramePr>
        <p:xfrm>
          <a:off x="143339" y="548680"/>
          <a:ext cx="11425269" cy="65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645"/>
                <a:gridCol w="2783079"/>
                <a:gridCol w="3076033"/>
                <a:gridCol w="3222512"/>
              </a:tblGrid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Характеристики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Договор поручения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Договор комиссии 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     </a:t>
                      </a:r>
                      <a:r>
                        <a:rPr lang="ru-RU" sz="1900" dirty="0" smtClean="0">
                          <a:effectLst/>
                        </a:rPr>
                        <a:t>Агентский</a:t>
                      </a:r>
                      <a:r>
                        <a:rPr lang="ru-RU" sz="1900" baseline="0" dirty="0" smtClean="0">
                          <a:effectLst/>
                        </a:rPr>
                        <a:t> договор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7904"/>
              </p:ext>
            </p:extLst>
          </p:nvPr>
        </p:nvGraphicFramePr>
        <p:xfrm>
          <a:off x="190459" y="1220755"/>
          <a:ext cx="11378149" cy="4257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3980"/>
                <a:gridCol w="2771601"/>
                <a:gridCol w="3063347"/>
                <a:gridCol w="3209221"/>
              </a:tblGrid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Срок договора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Определенный или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неопределенный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Определенный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Определенный или  </a:t>
                      </a:r>
                      <a:br>
                        <a:rPr lang="ru-RU" sz="1900">
                          <a:effectLst/>
                        </a:rPr>
                      </a:br>
                      <a:r>
                        <a:rPr lang="ru-RU" sz="1900">
                          <a:effectLst/>
                        </a:rPr>
                        <a:t>неопределенный    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Предмет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договора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Оказание услуг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Конкретные сделки,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как правило, сделки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купли-продажи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Оказание услуг и    </a:t>
                      </a:r>
                      <a:br>
                        <a:rPr lang="ru-RU" sz="1900">
                          <a:effectLst/>
                        </a:rPr>
                      </a:br>
                      <a:r>
                        <a:rPr lang="ru-RU" sz="1900">
                          <a:effectLst/>
                        </a:rPr>
                        <a:t>совершение сделок   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130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effectLst/>
                        </a:rPr>
                        <a:t>Возмездность</a:t>
                      </a:r>
                      <a:r>
                        <a:rPr lang="ru-RU" sz="1900" dirty="0">
                          <a:effectLst/>
                        </a:rPr>
                        <a:t>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договора  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Возмездный, если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иное     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не предусмотрено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договором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Возмездный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Возмездный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130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От чьего имени</a:t>
                      </a:r>
                      <a:br>
                        <a:rPr lang="ru-RU" sz="1900">
                          <a:effectLst/>
                        </a:rPr>
                      </a:br>
                      <a:r>
                        <a:rPr lang="ru-RU" sz="1900">
                          <a:effectLst/>
                        </a:rPr>
                        <a:t>и за чей счет 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 имени и за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счет доверителя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 своего имени, но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за счет комитента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 своего имени, но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за счет принципала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либо от имени и за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счет принципала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09" y="380979"/>
            <a:ext cx="11329259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fontAlgn="t"/>
            <a:r>
              <a:rPr lang="ru-RU" sz="2800" b="1" dirty="0" smtClean="0"/>
              <a:t>Услуги иностранного посредника 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000" y="1584000"/>
            <a:ext cx="10918968" cy="24006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1900" dirty="0" smtClean="0"/>
              <a:t>Поскольку агентские услуги в </a:t>
            </a:r>
            <a:r>
              <a:rPr lang="ru-RU" sz="1900" dirty="0" smtClean="0">
                <a:hlinkClick r:id="rId2"/>
              </a:rPr>
              <a:t>подпунктах 1</a:t>
            </a:r>
            <a:r>
              <a:rPr lang="ru-RU" sz="1900" dirty="0" smtClean="0"/>
              <a:t> - </a:t>
            </a:r>
            <a:r>
              <a:rPr lang="ru-RU" sz="1900" dirty="0" smtClean="0">
                <a:hlinkClick r:id="rId3"/>
              </a:rPr>
              <a:t>4.1</a:t>
            </a:r>
            <a:r>
              <a:rPr lang="ru-RU" sz="1900" dirty="0" smtClean="0"/>
              <a:t>, </a:t>
            </a:r>
            <a:r>
              <a:rPr lang="ru-RU" sz="1900" dirty="0" smtClean="0">
                <a:hlinkClick r:id="rId4"/>
              </a:rPr>
              <a:t>4.4 статьи 148</a:t>
            </a:r>
            <a:r>
              <a:rPr lang="ru-RU" sz="1900" dirty="0" smtClean="0"/>
              <a:t> Кодекса не поименованы, местом реализации таких услуг, оказываемых иностранной организацией российскому принципалу, территория Российской Федерации не признается и, соответственно, такие услуги не подлежат налогообложению налогом на добавленную стоимость в Российской Федерации.</a:t>
            </a:r>
          </a:p>
          <a:p>
            <a:pPr algn="just"/>
            <a:r>
              <a:rPr lang="ru-RU" sz="1900" dirty="0" smtClean="0"/>
              <a:t> </a:t>
            </a:r>
          </a:p>
          <a:p>
            <a:pPr algn="just"/>
            <a:r>
              <a:rPr lang="ru-RU" sz="1900" b="1" dirty="0" smtClean="0"/>
              <a:t>Письмо Минфина России от 26.04.2019 N 03-07-08/31287</a:t>
            </a:r>
          </a:p>
          <a:p>
            <a:pPr algn="just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242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0" y="1179000"/>
            <a:ext cx="9407048" cy="44540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537" y="387553"/>
            <a:ext cx="11329259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Приобретение через российского посредника у иностранца, если местом реализации является РФ</a:t>
            </a:r>
            <a:endParaRPr lang="ru-RU" sz="2800" b="1" dirty="0"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375" y="5778238"/>
            <a:ext cx="11683896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Письма </a:t>
            </a:r>
            <a:r>
              <a:rPr lang="ru-RU" sz="2000" b="1" dirty="0"/>
              <a:t>Минфина РФ от 18.01.2008 N </a:t>
            </a:r>
            <a:r>
              <a:rPr lang="ru-RU" sz="2000" b="1" dirty="0" smtClean="0"/>
              <a:t>03-07-08/13, от </a:t>
            </a:r>
            <a:r>
              <a:rPr lang="ru-RU" sz="2000" b="1" dirty="0"/>
              <a:t>09.03.2016 N </a:t>
            </a:r>
            <a:r>
              <a:rPr lang="ru-RU" sz="2000" b="1" dirty="0" smtClean="0"/>
              <a:t>03-07-14/12881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175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047733"/>
            <a:ext cx="11239579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09" y="476230"/>
            <a:ext cx="8572560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Минфина России от 09.03.2016 N 03-07-14/12881</a:t>
            </a:r>
          </a:p>
        </p:txBody>
      </p:sp>
    </p:spTree>
    <p:extLst>
      <p:ext uri="{BB962C8B-B14F-4D97-AF65-F5344CB8AC3E}">
        <p14:creationId xmlns:p14="http://schemas.microsoft.com/office/powerpoint/2010/main" val="35106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09" y="380979"/>
            <a:ext cx="9810819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000" b="1" dirty="0" smtClean="0"/>
              <a:t>Письмо ФНС России от 31.10.2019 N СД-4-3/22373@- приобретение электронных услуг через агента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333486"/>
            <a:ext cx="11811040" cy="153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08" y="3047997"/>
            <a:ext cx="11620581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01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00" y="1238235"/>
            <a:ext cx="9048813" cy="40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0" y="2214000"/>
            <a:ext cx="10515600" cy="3943375"/>
          </a:xfrm>
        </p:spPr>
        <p:txBody>
          <a:bodyPr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оказывает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Консультационные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Сопровождение налоговых проверок</a:t>
            </a:r>
          </a:p>
          <a:p>
            <a:pPr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(495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925-03-87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nalog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@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http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74433"/>
              </p:ext>
            </p:extLst>
          </p:nvPr>
        </p:nvGraphicFramePr>
        <p:xfrm>
          <a:off x="471000" y="1491074"/>
          <a:ext cx="11521280" cy="40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267"/>
                <a:gridCol w="2784309"/>
                <a:gridCol w="3072341"/>
                <a:gridCol w="3264363"/>
              </a:tblGrid>
              <a:tr h="20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Ответственный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 сделке перед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покупателем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Доверитель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Комиссионер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Агент или         </a:t>
                      </a:r>
                      <a:br>
                        <a:rPr lang="ru-RU" sz="1900">
                          <a:effectLst/>
                        </a:rPr>
                      </a:br>
                      <a:r>
                        <a:rPr lang="ru-RU" sz="1900">
                          <a:effectLst/>
                        </a:rPr>
                        <a:t>принципал         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0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Ответственность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посредника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перед продавцом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за действия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покупателя   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Не возникает    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Возникает при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условии     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поручительства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комиссионера    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перед комитентом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Вопрос решается в </a:t>
                      </a:r>
                      <a:br>
                        <a:rPr lang="ru-RU" sz="1900" dirty="0">
                          <a:effectLst/>
                        </a:rPr>
                      </a:br>
                      <a:r>
                        <a:rPr lang="ru-RU" sz="1900" dirty="0">
                          <a:effectLst/>
                        </a:rPr>
                        <a:t>агентском договоре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62780"/>
              </p:ext>
            </p:extLst>
          </p:nvPr>
        </p:nvGraphicFramePr>
        <p:xfrm>
          <a:off x="471000" y="819000"/>
          <a:ext cx="11477200" cy="65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176"/>
                <a:gridCol w="2796965"/>
                <a:gridCol w="3031900"/>
                <a:gridCol w="3237159"/>
              </a:tblGrid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Характеристики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Договор поручения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 Договор комиссии 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Агентский договор</a:t>
                      </a:r>
                      <a:endParaRPr lang="ru-R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8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000" y="-171000"/>
            <a:ext cx="10566400" cy="1220659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Договор комиссии на реализацию товара 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86000" y="1809000"/>
            <a:ext cx="10620000" cy="22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ПРЕДМЕТ ДОГОВОРА.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1.1. По настоящему Договору Комитент поручает, а Комиссионер обязуется от своего имени, но за счет Комитента за вознаграждение осуществлять сделки по реализации _________________ Комитента (далее - Товар).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Перечень и ассортимент Товара указаны в Приложениях к настоящему Договору.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1.2. По сделке, совершенной Комиссионером с третьим лицом, приобретает права и становится обязанным Комиссионер.</a:t>
            </a:r>
          </a:p>
        </p:txBody>
      </p:sp>
    </p:spTree>
    <p:extLst>
      <p:ext uri="{BB962C8B-B14F-4D97-AF65-F5344CB8AC3E}">
        <p14:creationId xmlns:p14="http://schemas.microsoft.com/office/powerpoint/2010/main" val="42250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000" y="0"/>
            <a:ext cx="10566400" cy="1143000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Договор комиссии на приобретение товара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11000" y="1142984"/>
            <a:ext cx="9932127" cy="41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ПРЕДМЕТ ДОГОВОРА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1.1. Комиссионер обязуется по поручению Комитента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 за вознаграждение приобрести от своего имени, но за счет Комитента имущество (далее - "товар"), наименование, ассортимент и количество которого будут согласовываться Сторонами в Приложении к настоящему Договору, являющемся его неотъемлемой частью.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В Приложении должно быть указано: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Наименование товара.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2. Цена товара.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3. Качество, количество и ассортимент товара.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4. Способ оплаты.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5. Сроки оплаты….</a:t>
            </a:r>
          </a:p>
        </p:txBody>
      </p:sp>
    </p:spTree>
    <p:extLst>
      <p:ext uri="{BB962C8B-B14F-4D97-AF65-F5344CB8AC3E}">
        <p14:creationId xmlns:p14="http://schemas.microsoft.com/office/powerpoint/2010/main" val="14725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58" y="21225"/>
            <a:ext cx="10566400" cy="1143000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Договор поручения 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830999" y="1619237"/>
            <a:ext cx="10497359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 ПРЕДМЕТ ДОГОВОРА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1.1. На основании настоящего Договора Доверитель поручает, а Поверенный принимает на себя обязательство за вознаграждение осуществить поиск контрагента для заключения от имени и за счет Доверителя возмездного договора ___________ и заключить указанный договор.</a:t>
            </a:r>
          </a:p>
        </p:txBody>
      </p:sp>
    </p:spTree>
    <p:extLst>
      <p:ext uri="{BB962C8B-B14F-4D97-AF65-F5344CB8AC3E}">
        <p14:creationId xmlns:p14="http://schemas.microsoft.com/office/powerpoint/2010/main" val="36037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336000" y="0"/>
            <a:ext cx="11211815" cy="1143000"/>
          </a:xfrm>
        </p:spPr>
        <p:txBody>
          <a:bodyPr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Отличия договора комиссии от договора поручения</a:t>
            </a: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921000" y="1509184"/>
            <a:ext cx="10440000" cy="32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50"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charset="0"/>
              </a:rPr>
              <a:t>Комиссионер</a:t>
            </a:r>
            <a:r>
              <a:rPr lang="ru-RU" altLang="ru-RU" sz="2000" dirty="0">
                <a:latin typeface="Arial" charset="0"/>
              </a:rPr>
              <a:t> действует </a:t>
            </a:r>
            <a:r>
              <a:rPr lang="ru-RU" altLang="ru-RU" sz="2000" b="1" dirty="0">
                <a:latin typeface="Arial" charset="0"/>
              </a:rPr>
              <a:t>от своего имени</a:t>
            </a:r>
            <a:r>
              <a:rPr lang="ru-RU" altLang="ru-RU" sz="2000" dirty="0">
                <a:latin typeface="Arial" charset="0"/>
              </a:rPr>
              <a:t>, </a:t>
            </a:r>
            <a:r>
              <a:rPr lang="ru-RU" altLang="ru-RU" sz="2000" dirty="0" smtClean="0">
                <a:latin typeface="Arial" charset="0"/>
              </a:rPr>
              <a:t> а </a:t>
            </a:r>
            <a:r>
              <a:rPr lang="ru-RU" altLang="ru-RU" sz="2000" b="1" dirty="0">
                <a:latin typeface="Arial" charset="0"/>
              </a:rPr>
              <a:t>поверенный - от имени доверителя</a:t>
            </a:r>
            <a:r>
              <a:rPr lang="ru-RU" altLang="ru-RU" sz="2000" dirty="0">
                <a:latin typeface="Arial" charset="0"/>
              </a:rPr>
              <a:t> на </a:t>
            </a:r>
            <a:r>
              <a:rPr lang="ru-RU" altLang="ru-RU" sz="2000" dirty="0" smtClean="0">
                <a:latin typeface="Arial" charset="0"/>
              </a:rPr>
              <a:t> основании </a:t>
            </a:r>
            <a:r>
              <a:rPr lang="ru-RU" altLang="ru-RU" sz="2000" b="1" dirty="0">
                <a:latin typeface="Arial" charset="0"/>
              </a:rPr>
              <a:t>доверенности</a:t>
            </a:r>
            <a:r>
              <a:rPr lang="ru-RU" altLang="ru-RU" sz="2000" dirty="0">
                <a:latin typeface="Arial" charset="0"/>
              </a:rPr>
              <a:t>, так как это договор о представительстве. </a:t>
            </a:r>
          </a:p>
          <a:p>
            <a:pPr indent="361950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В договоре комиссии нет и не требуется доверенности. </a:t>
            </a:r>
          </a:p>
          <a:p>
            <a:pPr indent="361950"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indent="361950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 </a:t>
            </a:r>
            <a:r>
              <a:rPr lang="ru-RU" altLang="ru-RU" sz="2000" b="1" dirty="0">
                <a:latin typeface="Arial" charset="0"/>
              </a:rPr>
              <a:t>Поверенный,</a:t>
            </a:r>
            <a:r>
              <a:rPr lang="ru-RU" altLang="ru-RU" sz="2000" dirty="0">
                <a:latin typeface="Arial" charset="0"/>
              </a:rPr>
              <a:t> вступая в отношения с третьим лицом, </a:t>
            </a:r>
            <a:r>
              <a:rPr lang="ru-RU" altLang="ru-RU" sz="2000" b="1" dirty="0">
                <a:latin typeface="Arial" charset="0"/>
              </a:rPr>
              <a:t>не становится стороной правоотношения между доверителем и третьим лицом</a:t>
            </a:r>
            <a:r>
              <a:rPr lang="ru-RU" altLang="ru-RU" sz="2000" dirty="0">
                <a:latin typeface="Arial" charset="0"/>
              </a:rPr>
              <a:t>, не приобретает каких-либо прав и обязанностей. Комиссионер же, напротив, становится стороной в сделке, совершенной им с третьим лицом, приобретает по ней права и обязанности.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1445</Words>
  <Application>Microsoft Office PowerPoint</Application>
  <PresentationFormat>Произвольный</PresentationFormat>
  <Paragraphs>193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Сравнительные характеристики различных видов посреднических договоров </vt:lpstr>
      <vt:lpstr>Презентация PowerPoint</vt:lpstr>
      <vt:lpstr>Презентация PowerPoint</vt:lpstr>
      <vt:lpstr>Презентация PowerPoint</vt:lpstr>
      <vt:lpstr>Договор комиссии на реализацию товара </vt:lpstr>
      <vt:lpstr>Договор комиссии на приобретение товара</vt:lpstr>
      <vt:lpstr>Договор поручения </vt:lpstr>
      <vt:lpstr>Отличия договора комиссии от договора поручения</vt:lpstr>
      <vt:lpstr>Лицо, заключающее договор с комиссионером, не является участником договора комиссии: между ним и комиссионером существует самостоятельный договор, который подчиняется особым правилам (в зависимости от того, какой именно договор заключен.   Договор поручения может быть возмездным и безвозмездным. Договор комиссии всегда носит возмездный характер.</vt:lpstr>
      <vt:lpstr> Агентский договор по типу договора комиссии</vt:lpstr>
      <vt:lpstr>Агентский договор по типу договора поручения</vt:lpstr>
      <vt:lpstr>Презентация PowerPoint</vt:lpstr>
      <vt:lpstr>Кому и как надо вести журнал учета счетов-фактур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Константин</cp:lastModifiedBy>
  <cp:revision>27</cp:revision>
  <dcterms:created xsi:type="dcterms:W3CDTF">2020-06-21T13:18:43Z</dcterms:created>
  <dcterms:modified xsi:type="dcterms:W3CDTF">2023-04-06T15:29:54Z</dcterms:modified>
</cp:coreProperties>
</file>