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47"/>
  </p:notesMasterIdLst>
  <p:sldIdLst>
    <p:sldId id="443" r:id="rId2"/>
    <p:sldId id="295" r:id="rId3"/>
    <p:sldId id="296" r:id="rId4"/>
    <p:sldId id="297" r:id="rId5"/>
    <p:sldId id="298" r:id="rId6"/>
    <p:sldId id="324" r:id="rId7"/>
    <p:sldId id="299" r:id="rId8"/>
    <p:sldId id="300" r:id="rId9"/>
    <p:sldId id="310" r:id="rId10"/>
    <p:sldId id="315" r:id="rId11"/>
    <p:sldId id="301" r:id="rId12"/>
    <p:sldId id="302" r:id="rId13"/>
    <p:sldId id="316" r:id="rId14"/>
    <p:sldId id="303" r:id="rId15"/>
    <p:sldId id="325" r:id="rId16"/>
    <p:sldId id="476" r:id="rId17"/>
    <p:sldId id="477" r:id="rId18"/>
    <p:sldId id="478" r:id="rId19"/>
    <p:sldId id="479" r:id="rId20"/>
    <p:sldId id="480" r:id="rId21"/>
    <p:sldId id="481" r:id="rId22"/>
    <p:sldId id="482" r:id="rId23"/>
    <p:sldId id="483" r:id="rId24"/>
    <p:sldId id="484" r:id="rId25"/>
    <p:sldId id="485" r:id="rId26"/>
    <p:sldId id="489" r:id="rId27"/>
    <p:sldId id="490" r:id="rId28"/>
    <p:sldId id="491" r:id="rId29"/>
    <p:sldId id="492" r:id="rId30"/>
    <p:sldId id="493" r:id="rId31"/>
    <p:sldId id="494" r:id="rId32"/>
    <p:sldId id="495" r:id="rId33"/>
    <p:sldId id="496" r:id="rId34"/>
    <p:sldId id="497" r:id="rId35"/>
    <p:sldId id="309" r:id="rId36"/>
    <p:sldId id="317" r:id="rId37"/>
    <p:sldId id="321" r:id="rId38"/>
    <p:sldId id="322" r:id="rId39"/>
    <p:sldId id="323" r:id="rId40"/>
    <p:sldId id="318" r:id="rId41"/>
    <p:sldId id="319" r:id="rId42"/>
    <p:sldId id="320" r:id="rId43"/>
    <p:sldId id="312" r:id="rId44"/>
    <p:sldId id="475" r:id="rId45"/>
    <p:sldId id="474" r:id="rId46"/>
  </p:sldIdLst>
  <p:sldSz cx="9144000" cy="5143500" type="screen16x9"/>
  <p:notesSz cx="6797675" cy="9929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25373"/>
    <a:srgbClr val="777777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7" autoAdjust="0"/>
    <p:restoredTop sz="94618" autoAdjust="0"/>
  </p:normalViewPr>
  <p:slideViewPr>
    <p:cSldViewPr>
      <p:cViewPr varScale="1">
        <p:scale>
          <a:sx n="142" d="100"/>
          <a:sy n="142" d="100"/>
        </p:scale>
        <p:origin x="-672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9A5E2-FF20-4085-B478-8A448C915CA2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D49B3-D63A-407D-97C7-0A8DD179A1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676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AA76B-066F-4965-8B23-E80C960A7DF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5781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F1722E-79D5-46DE-8903-60121637F208}" type="datetimeFigureOut">
              <a:rPr lang="ru-RU" smtClean="0"/>
              <a:pPr>
                <a:defRPr/>
              </a:pPr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713C5-8DBD-411C-A914-7027FD69FB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15A702-2005-4FE0-B800-17F35C433ED8}" type="datetimeFigureOut">
              <a:rPr lang="ru-RU" smtClean="0"/>
              <a:pPr>
                <a:defRPr/>
              </a:pPr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8EAA3-966E-4E7E-B3B3-67106D2CFA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533FC-B38A-4051-9731-4D98C26B7CC5}" type="datetimeFigureOut">
              <a:rPr lang="ru-RU" smtClean="0"/>
              <a:pPr>
                <a:defRPr/>
              </a:pPr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D1CBD-4187-4ED4-A52D-8A8A59C3F1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8DF8A8-4117-40DF-AAD0-821DBD8D1912}" type="datetimeFigureOut">
              <a:rPr lang="ru-RU" smtClean="0"/>
              <a:pPr>
                <a:defRPr/>
              </a:pPr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5EEE2-DA9B-4768-A0EE-98E57D9FBE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4AA6CE-5273-4DFA-A619-05F92C0F3DEF}" type="datetimeFigureOut">
              <a:rPr lang="ru-RU" smtClean="0"/>
              <a:pPr>
                <a:defRPr/>
              </a:pPr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F3DA2-8E83-48D8-8C52-37FECAC495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C18E97-6AFA-4CA4-B3F6-DFE2EB281C90}" type="datetimeFigureOut">
              <a:rPr lang="ru-RU" smtClean="0"/>
              <a:pPr>
                <a:defRPr/>
              </a:pPr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E71905-F96F-410E-A3CF-3E988946DA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6E7755-FB65-42B6-BF44-A5663B6E2C62}" type="datetimeFigureOut">
              <a:rPr lang="ru-RU" smtClean="0"/>
              <a:pPr>
                <a:defRPr/>
              </a:pPr>
              <a:t>31.03.2023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62C7C-FABA-40AD-A85F-BB043DDE7A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6F69B2-152F-468A-9A68-485B1E20AE08}" type="datetimeFigureOut">
              <a:rPr lang="ru-RU" smtClean="0"/>
              <a:pPr>
                <a:defRPr/>
              </a:pPr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73718-19C3-4BF9-94DF-72D6EF67BB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2707FE-0FDF-47A0-8F53-15B89BEB6E34}" type="datetimeFigureOut">
              <a:rPr lang="ru-RU" smtClean="0"/>
              <a:pPr>
                <a:defRPr/>
              </a:pPr>
              <a:t>31.03.2023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24B39-2875-4E5E-99E2-D4A1402D68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CA96A7-5AC1-49B8-BA9E-FB13450D7F17}" type="datetimeFigureOut">
              <a:rPr lang="ru-RU" smtClean="0"/>
              <a:pPr>
                <a:defRPr/>
              </a:pPr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B1550-7126-4EA8-A35F-129FA457E1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836CD8-D16F-4F32-8BEF-5B39D0648A15}" type="datetimeFigureOut">
              <a:rPr lang="ru-RU" smtClean="0"/>
              <a:pPr>
                <a:defRPr/>
              </a:pPr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2FDD1F-CCBA-4A47-8A8D-FC1B6C4482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4F19FE-330E-42E2-9B83-CBCBE95D7B95}" type="datetimeFigureOut">
              <a:rPr lang="ru-RU" smtClean="0"/>
              <a:pPr>
                <a:defRPr/>
              </a:pPr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DDFD94-4DD5-44DE-997C-8679CAA9F0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EBF8742049B3006CF4B1AF7EEB86352D864454F0A7D5686D2A3F86D6911B3C0135K" TargetMode="External"/><Relationship Id="rId2" Type="http://schemas.openxmlformats.org/officeDocument/2006/relationships/hyperlink" Target="consultantplus://offline/ref=EBF8742049B3006CF4B1AF7EEB86352D864454F7ACD7696D2A3F86D6911B3C0135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EBF8742049B3006CF4B1AF7EEB86352D864454F6A0D668652A3F86D6911B3C0135K" TargetMode="External"/><Relationship Id="rId5" Type="http://schemas.openxmlformats.org/officeDocument/2006/relationships/hyperlink" Target="consultantplus://offline/ref=EBF8742049B3006CF4B1AF7EEB86352D86445CF3ACD66D6677358E8F9D19033BK" TargetMode="External"/><Relationship Id="rId4" Type="http://schemas.openxmlformats.org/officeDocument/2006/relationships/hyperlink" Target="consultantplus://offline/ref=EBF8742049B3006CF4B1AF7EEB86352D86445CF1A0D46E6677358E8F9D19033BK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7359D4CD4B340AD67459CBC4314080A7FC5CEBB27D352D0D88184A7AF568ADLC69K" TargetMode="External"/><Relationship Id="rId3" Type="http://schemas.openxmlformats.org/officeDocument/2006/relationships/hyperlink" Target="consultantplus://offline/ref=7359D4CD4B340AD67459CBC4314080A7FC5CEBB775392D0D88184A7AF568ADLC69K" TargetMode="External"/><Relationship Id="rId7" Type="http://schemas.openxmlformats.org/officeDocument/2006/relationships/hyperlink" Target="consultantplus://offline/ref=7359D4CD4B340AD67459CBC4314080A7FC5CEBB776382C0A88184A7AF568ADLC69K" TargetMode="External"/><Relationship Id="rId2" Type="http://schemas.openxmlformats.org/officeDocument/2006/relationships/hyperlink" Target="consultantplus://offline/ref=7359D4CD4B340AD67459CBC4314080A7FC5CEBB3703F260D88184A7AF568ADLC69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7359D4CD4B340AD67459CBC4314080A7FC5CEBB3753C280488184A7AF568ADLC69K" TargetMode="External"/><Relationship Id="rId5" Type="http://schemas.openxmlformats.org/officeDocument/2006/relationships/hyperlink" Target="consultantplus://offline/ref=7359D4CD4B340AD67459CBC4314080A7FC5CEBB374342B0988184A7AF568ADLC69K" TargetMode="External"/><Relationship Id="rId4" Type="http://schemas.openxmlformats.org/officeDocument/2006/relationships/hyperlink" Target="consultantplus://offline/ref=7359D4CD4B340AD67459CBC4314080A7FC5CEBB3703F260C88184A7AF568ADLC69K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20C5F4A2CDB916B3BBFBC97D167BB3CAD348FC7F410E1B10393677EF0CCC7CfE7EK" TargetMode="External"/><Relationship Id="rId3" Type="http://schemas.openxmlformats.org/officeDocument/2006/relationships/hyperlink" Target="consultantplus://offline/ref=20C5F4A2CDB916B3BBFBC97D167BB3CAD348FC794D011C15393677EF0CCC7CfE7EK" TargetMode="External"/><Relationship Id="rId7" Type="http://schemas.openxmlformats.org/officeDocument/2006/relationships/hyperlink" Target="consultantplus://offline/ref=20C5F4A2CDB916B3BBFBC97D167BB3CAD348FC7E40071211393677EF0CCC7CfE7EK" TargetMode="External"/><Relationship Id="rId2" Type="http://schemas.openxmlformats.org/officeDocument/2006/relationships/hyperlink" Target="consultantplus://offline/ref=20C5F4A2CDB916B3BBFBC97D167BB3CAD348FC794C021810393677EF0CCC7CfE7E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20C5F4A2CDB916B3BBFBC97D167BB3CAD348FC7B47001B14393677EF0CCC7CfE7EK" TargetMode="External"/><Relationship Id="rId5" Type="http://schemas.openxmlformats.org/officeDocument/2006/relationships/hyperlink" Target="consultantplus://offline/ref=20C5F4A2CDB916B3BBFBC97D167BB3CAD348FC7D45001F12393677EF0CCC7CfE7EK" TargetMode="External"/><Relationship Id="rId4" Type="http://schemas.openxmlformats.org/officeDocument/2006/relationships/hyperlink" Target="consultantplus://offline/ref=20C5F4A2CDB916B3BBFBC97D167BB3CAD348FC7B46051E10393677EF0CCC7CfE7EK" TargetMode="External"/><Relationship Id="rId9" Type="http://schemas.openxmlformats.org/officeDocument/2006/relationships/hyperlink" Target="consultantplus://offline/ref=20C5F4A2CDB916B3BBFBC97D167BB3CAD348FC7D43041E14393677EF0CCC7CfE7E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8BEB826C7A16E4DEE880E98F8473EA1FFA9764EB2332F6CD782AB702C749rBB2L" TargetMode="External"/><Relationship Id="rId2" Type="http://schemas.openxmlformats.org/officeDocument/2006/relationships/hyperlink" Target="consultantplus://offline/ref=8BEB826C7A16E4DEE880E98F8473EA1FFA9760EE2D39F6C52520BF5BCB4BB5r8B7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8BEB826C7A16E4DEE880E98F8473EA1FFA9760EF2433FDCE2520BF5BCB4BB5r8B7L" TargetMode="External"/><Relationship Id="rId5" Type="http://schemas.openxmlformats.org/officeDocument/2006/relationships/hyperlink" Target="consultantplus://offline/ref=8BEB826C7A16E4DEE880E98F8473EA1FFA9769E22032FACD782AB702C749rBB2L" TargetMode="External"/><Relationship Id="rId4" Type="http://schemas.openxmlformats.org/officeDocument/2006/relationships/hyperlink" Target="consultantplus://offline/ref=8BEB826C7A16E4DEE880E98F8473EA1FFA9760EF263EFFC12520BF5BCB4BB5r8B7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C8CECB7D570381FEC946A77648636F21F217FC3CFD665DF5043A4CA1B53B0D2AC3L" TargetMode="External"/><Relationship Id="rId7" Type="http://schemas.openxmlformats.org/officeDocument/2006/relationships/hyperlink" Target="consultantplus://offline/ref=C8CECB7D570381FEC946A77648636F21F217FC3FF46C5FFB043A4CA1B53B0D2AC3L" TargetMode="External"/><Relationship Id="rId2" Type="http://schemas.openxmlformats.org/officeDocument/2006/relationships/hyperlink" Target="consultantplus://offline/ref=C8CECB7D570381FEC946A77648636F21F217FC3DF46E5FFE043A4CA1B53B0D2AC3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C8CECB7D570381FEC946A77648636F21F217FC3FF06D5BFD043A4CA1B53B0D2AC3L" TargetMode="External"/><Relationship Id="rId5" Type="http://schemas.openxmlformats.org/officeDocument/2006/relationships/hyperlink" Target="consultantplus://offline/ref=C8CECB7D570381FEC946A77648636F21F217FC3EF6685DFE043A4CA1B53B0D2AC3L" TargetMode="External"/><Relationship Id="rId4" Type="http://schemas.openxmlformats.org/officeDocument/2006/relationships/hyperlink" Target="consultantplus://offline/ref=C8CECB7D570381FEC946A77648636F21F217FC3CF66F5DFA043A4CA1B53B0D2AC3L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7A3F9B0-C61E-4C60-847E-58C20F285CD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7538" y="448091"/>
            <a:ext cx="8248917" cy="4431983"/>
          </a:xfrm>
          <a:prstGeom prst="rect">
            <a:avLst/>
          </a:prstGeom>
          <a:solidFill>
            <a:srgbClr val="004B70">
              <a:alpha val="82353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800"/>
              </a:spcBef>
              <a:defRPr/>
            </a:pP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Налог на добавленную </a:t>
            </a:r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стоимость.</a:t>
            </a:r>
          </a:p>
          <a:p>
            <a:pPr algn="ctr">
              <a:spcBef>
                <a:spcPts val="1800"/>
              </a:spcBef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Как 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определить место реализации товаров, работ, услуг. Разбираемся на примерах</a:t>
            </a:r>
          </a:p>
          <a:p>
            <a:pPr>
              <a:spcBef>
                <a:spcPts val="1800"/>
              </a:spcBef>
              <a:defRPr/>
            </a:pP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defRPr/>
            </a:pP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1800"/>
              </a:spcBef>
              <a:defRPr/>
            </a:pP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1800"/>
              </a:spcBef>
              <a:defRPr/>
            </a:pPr>
            <a:r>
              <a:rPr lang="ru-RU" sz="1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Центр подготовки налоговых консультантов  </a:t>
            </a:r>
          </a:p>
          <a:p>
            <a:pPr algn="r"/>
            <a:r>
              <a:rPr lang="ru-RU" sz="1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(495) 925-03-87 </a:t>
            </a:r>
            <a:r>
              <a:rPr lang="en-US" sz="1400" b="1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nalog</a:t>
            </a:r>
            <a:r>
              <a:rPr lang="ru-RU" sz="1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@</a:t>
            </a:r>
            <a:r>
              <a:rPr lang="en-US" sz="1400" b="1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cpnk</a:t>
            </a:r>
            <a:r>
              <a:rPr lang="ru-RU" sz="1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.</a:t>
            </a:r>
            <a:r>
              <a:rPr lang="en-US" sz="1400" b="1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ru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http</a:t>
            </a:r>
            <a:r>
              <a:rPr lang="ru-RU" sz="1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://</a:t>
            </a:r>
            <a:r>
              <a:rPr lang="en-US" sz="1400" b="1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cpnk</a:t>
            </a:r>
            <a:r>
              <a:rPr lang="ru-RU" sz="1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.</a:t>
            </a:r>
            <a:r>
              <a:rPr lang="en-US" sz="1400" b="1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ru</a:t>
            </a:r>
            <a:r>
              <a:rPr lang="ru-RU" sz="1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7677A69-23E8-4468-B0C1-F200BA6A0BB0}"/>
              </a:ext>
            </a:extLst>
          </p:cNvPr>
          <p:cNvSpPr/>
          <p:nvPr/>
        </p:nvSpPr>
        <p:spPr>
          <a:xfrm>
            <a:off x="395536" y="195486"/>
            <a:ext cx="8320925" cy="4752528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C4B34B0-B3F5-43EB-914A-0185617FF177}"/>
              </a:ext>
            </a:extLst>
          </p:cNvPr>
          <p:cNvSpPr/>
          <p:nvPr/>
        </p:nvSpPr>
        <p:spPr>
          <a:xfrm>
            <a:off x="466553" y="3147814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libri" pitchFamily="34" charset="0"/>
                <a:cs typeface="Calibri" panose="020F0502020204030204" pitchFamily="34" charset="0"/>
              </a:rPr>
              <a:t>Колмакова Полина Владимировна  </a:t>
            </a:r>
          </a:p>
          <a:p>
            <a:r>
              <a:rPr lang="ru-RU" sz="1400" b="1" dirty="0">
                <a:solidFill>
                  <a:schemeClr val="bg1"/>
                </a:solidFill>
                <a:latin typeface="Calibri" pitchFamily="34" charset="0"/>
                <a:cs typeface="Calibri" panose="020F0502020204030204" pitchFamily="34" charset="0"/>
              </a:rPr>
              <a:t>В</a:t>
            </a: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  <a:cs typeface="Calibri" panose="020F0502020204030204" pitchFamily="34" charset="0"/>
              </a:rPr>
              <a:t>едущий </a:t>
            </a:r>
            <a:r>
              <a:rPr lang="ru-RU" sz="1400" b="1" dirty="0">
                <a:solidFill>
                  <a:schemeClr val="bg1"/>
                </a:solidFill>
                <a:latin typeface="Calibri" pitchFamily="34" charset="0"/>
                <a:cs typeface="Calibri" panose="020F0502020204030204" pitchFamily="34" charset="0"/>
              </a:rPr>
              <a:t>эксперт-консультант в области бухгалтерского учета и налогообложения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877"/>
            <a:ext cx="8229600" cy="85725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Обратите внимание! </a:t>
            </a:r>
            <a:r>
              <a:rPr lang="ru-RU" sz="18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Правила, предписывающие определять место реализации по месту нахождения движимого имущества, не применяются в отношении </a:t>
            </a:r>
            <a:r>
              <a:rPr lang="ru-RU" sz="18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услуг по сдаче движимого имущества в аренду</a:t>
            </a:r>
            <a:r>
              <a:rPr lang="ru-RU" sz="18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ru-RU" sz="18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18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9582"/>
            <a:ext cx="8003232" cy="3394472"/>
          </a:xfrm>
        </p:spPr>
        <p:txBody>
          <a:bodyPr>
            <a:noAutofit/>
          </a:bodyPr>
          <a:lstStyle/>
          <a:p>
            <a:pPr algn="just"/>
            <a:endParaRPr lang="ru-RU" sz="16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482600" algn="just">
              <a:buNone/>
            </a:pP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Место реализации услуг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сдаче в аренду движимого имущества 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(за исключением наземных автотранспортных средств) определяется по месту деятельности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арендатора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1600" dirty="0" err="1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пп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4 п. 1 ст. 148 НК РФ).</a:t>
            </a:r>
          </a:p>
          <a:p>
            <a:pPr marL="51435" indent="0" algn="just">
              <a:buNone/>
            </a:pPr>
            <a:endParaRPr lang="ru-RU" sz="16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482600" algn="just">
              <a:buNone/>
            </a:pP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отношении услуг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сдаче в аренду (лизинг) автотранспортных средств 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следует применять </a:t>
            </a:r>
            <a:r>
              <a:rPr lang="ru-RU" sz="1600" dirty="0" err="1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пп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5 п. 1 ст. 148 НК РФ, согласно которому местом реализации услуг признается место деятельности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арендодателя (лизингодателя).</a:t>
            </a:r>
          </a:p>
          <a:p>
            <a:pPr marL="51435" indent="0" algn="just">
              <a:buNone/>
            </a:pPr>
            <a:endParaRPr lang="ru-RU" sz="1600" b="1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" indent="0" algn="just">
              <a:buNone/>
            </a:pP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ИСКЛЮЧЕНИЯ!</a:t>
            </a:r>
          </a:p>
          <a:p>
            <a:pPr marL="50800" indent="482600" algn="just">
              <a:buNone/>
            </a:pP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Аренда вагонов 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договору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контрагентом из ЕАЭС – по продавцу (арендодателю)</a:t>
            </a:r>
          </a:p>
          <a:p>
            <a:pPr marL="51435" indent="0" algn="just">
              <a:buNone/>
            </a:pP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Аренда вагонов 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договору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контрагентом из других стран – по покупателю (арендатору)</a:t>
            </a:r>
          </a:p>
          <a:p>
            <a:pPr marL="51435" indent="0" algn="just">
              <a:buNone/>
            </a:pPr>
            <a:endParaRPr lang="ru-RU" sz="1600" b="1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653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9542"/>
            <a:ext cx="8229600" cy="8572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Для каких работ (услуг) место реализации определяется по месту оказания услуг?</a:t>
            </a:r>
            <a:r>
              <a:rPr lang="ru-RU" sz="22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2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200" b="1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49028"/>
            <a:ext cx="8003232" cy="3394472"/>
          </a:xfrm>
        </p:spPr>
        <p:txBody>
          <a:bodyPr>
            <a:noAutofit/>
          </a:bodyPr>
          <a:lstStyle/>
          <a:p>
            <a:pPr marL="0" indent="533400" algn="just">
              <a:buNone/>
            </a:pP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 8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Российская организация "Альфа" закупила в Германии производственное оборудование и заключила с немецким производителем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договор об оказании услуг по обучению специалистов организации "Альфа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".</a:t>
            </a:r>
          </a:p>
          <a:p>
            <a:pPr marL="0" indent="533400" algn="just">
              <a:buNone/>
            </a:pPr>
            <a:r>
              <a:rPr lang="ru-RU" sz="1600" b="1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Обучение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проходило на территории Германии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Поскольку услуги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сфере образования оказаны за пределами РФ, то местом их реализации территория РФ не признается 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и, следовательно, стоимость оказанных услуг НДС не облагается.</a:t>
            </a:r>
          </a:p>
          <a:p>
            <a:pPr marL="51435" indent="0" algn="just">
              <a:buNone/>
            </a:pPr>
            <a:endParaRPr lang="ru-RU" sz="16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533400" algn="just">
              <a:buNone/>
            </a:pP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Если бы обучение проводилось немецкими специалистами на территории РФ, то местом реализации услуг следовало признать территорию РФ. Стоимость услуг в такой ситуации облагалась бы НДС.</a:t>
            </a:r>
          </a:p>
          <a:p>
            <a:pPr algn="just"/>
            <a:endParaRPr lang="ru-RU" sz="16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178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526"/>
            <a:ext cx="8229600" cy="8572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Для каких работ (услуг) место реализации определяется по месту нахождения покупателя?</a:t>
            </a:r>
            <a:r>
              <a:rPr lang="ru-RU" sz="22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2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2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564" y="1275606"/>
            <a:ext cx="7848872" cy="3394472"/>
          </a:xfrm>
        </p:spPr>
        <p:txBody>
          <a:bodyPr>
            <a:noAutofit/>
          </a:bodyPr>
          <a:lstStyle/>
          <a:p>
            <a:pPr marL="0" indent="533400" algn="just">
              <a:buNone/>
            </a:pP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 8.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533400" algn="just">
              <a:buNone/>
            </a:pP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ООО "Альфа"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выполняет проектно-конструкторские работы 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договорам с физическими и юридическими лицами.</a:t>
            </a:r>
          </a:p>
          <a:p>
            <a:pPr marL="0" indent="533400" algn="just">
              <a:buNone/>
            </a:pP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мае ООО "Альфа" заключило договор с ООО "Сигма" (российская компания) на выполнение работ по проектированию торгово-офисного здания, которое предполагается построить на территории Латвии.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Поскольку покупатель осуществляет деятельность на территории РФ, местом реализации проектно-конструкторских работ, выполняемых ООО "Альфа", признается территория РФ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Соответственно, стоимость этих работ облагается НДС.</a:t>
            </a:r>
          </a:p>
          <a:p>
            <a:pPr marL="0" indent="533400" algn="just">
              <a:buNone/>
            </a:pP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июне ООО "Альфа" заключило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аналогичный договор с латвийской фирмой. 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Поскольку покупатель осуществляет деятельность не на территории РФ, местом реализации проектно-конструкторских работ, выполняемых ООО "Альфа",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территория РФ не признается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Поэтому стоимость выполняемых работ НДС не облагается.</a:t>
            </a:r>
          </a:p>
          <a:p>
            <a:pPr algn="just"/>
            <a:endParaRPr lang="ru-RU" sz="16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314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71550"/>
            <a:ext cx="8081611" cy="85725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каких работ (услуг) место реализации определяется по месту нахождения покупателя?</a:t>
            </a:r>
            <a:endParaRPr lang="ru-RU" sz="20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49028"/>
            <a:ext cx="7933621" cy="3394472"/>
          </a:xfrm>
        </p:spPr>
        <p:txBody>
          <a:bodyPr>
            <a:normAutofit/>
          </a:bodyPr>
          <a:lstStyle/>
          <a:p>
            <a:pPr marL="0" indent="533400" algn="just">
              <a:buNone/>
            </a:pP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 9.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533400" algn="just">
              <a:buNone/>
            </a:pP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Российская торговая фирма 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обратилась к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американской фирме А 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просьбой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найти иностранную компанию Б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оказывающую рекламные услуги по продвижению товаров.</a:t>
            </a:r>
            <a:b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В 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данном случае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местом реализации услуги, оказанной фирмой А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признается территория РФ, поскольку местом осуществления деятельности покупателя является территория РФ.</a:t>
            </a:r>
          </a:p>
          <a:p>
            <a:pPr algn="just"/>
            <a:endParaRPr lang="ru-RU" sz="16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531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71550"/>
            <a:ext cx="8091264" cy="8572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каких работ (услуг) место реализации определяется по месту нахождения покупателя?</a:t>
            </a:r>
            <a:r>
              <a:rPr lang="ru-RU" sz="20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0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69566"/>
            <a:ext cx="8229600" cy="3394472"/>
          </a:xfrm>
        </p:spPr>
        <p:txBody>
          <a:bodyPr>
            <a:normAutofit/>
          </a:bodyPr>
          <a:lstStyle/>
          <a:p>
            <a:pPr marL="0" indent="533400" algn="just">
              <a:buNone/>
            </a:pP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 10. 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Российская торговая фирма "Альфа" решила принять участие в международной выставке-ярмарке на территории Германии. Фирма "Альфа"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обратилась к немецкому рекламному агенту с просьбой найти компанию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которая могла бы красиво оформить выставочное место.</a:t>
            </a:r>
          </a:p>
          <a:p>
            <a:pPr marL="0" indent="533400" algn="just">
              <a:buNone/>
            </a:pP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данном случае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местом реализации услуги, оказанной рекламным агентством, признается территория РФ, 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поскольку местом осуществления деятельности покупателя является территория РФ. Соответственно, эти услуги облагаются НДС.</a:t>
            </a:r>
          </a:p>
          <a:p>
            <a:pPr marL="51435" indent="0" algn="just">
              <a:buNone/>
            </a:pPr>
            <a:endParaRPr lang="ru-RU" sz="16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0107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7680" y="681540"/>
            <a:ext cx="5238582" cy="356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9532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644" y="204250"/>
            <a:ext cx="8265120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Статья </a:t>
            </a:r>
            <a:r>
              <a:rPr lang="ru-RU" sz="2000" b="1" dirty="0" smtClean="0">
                <a:solidFill>
                  <a:srgbClr val="02537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83 НК РФ. </a:t>
            </a:r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Учет организаций и физических лиц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419" y="723091"/>
            <a:ext cx="7167563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6461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962" y="1344881"/>
            <a:ext cx="7886700" cy="307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53662" y="537216"/>
            <a:ext cx="8523151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R="171446"/>
            <a:r>
              <a:rPr lang="ru-RU" sz="2000" b="1" dirty="0" smtClean="0">
                <a:solidFill>
                  <a:srgbClr val="02537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Изменения с 1 октября 2022 года: если услуги приобретены у «электронного» иностранца?</a:t>
            </a:r>
            <a:endParaRPr lang="ru-RU" sz="2000" b="1" dirty="0">
              <a:solidFill>
                <a:srgbClr val="025373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674" y="660156"/>
            <a:ext cx="7893350" cy="36184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188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323530" y="239319"/>
            <a:ext cx="8551706" cy="513603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endParaRPr lang="ru-RU" sz="1500" b="1" dirty="0">
              <a:solidFill>
                <a:srgbClr val="1E5085"/>
              </a:solidFill>
              <a:latin typeface="Cambria" pitchFamily="18" charset="0"/>
              <a:ea typeface="Cambria" pitchFamily="18" charset="0"/>
              <a:cs typeface="Cambria" pitchFamily="18" charset="0"/>
            </a:endParaRPr>
          </a:p>
          <a:p>
            <a:r>
              <a:rPr lang="ru-RU" sz="1500" b="1" dirty="0">
                <a:solidFill>
                  <a:srgbClr val="1E5085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  <a:t> </a:t>
            </a:r>
            <a:endParaRPr lang="ru-RU" sz="1500" dirty="0">
              <a:solidFill>
                <a:srgbClr val="1E5085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485" y="588160"/>
            <a:ext cx="8517098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000" b="1" dirty="0" smtClean="0">
                <a:solidFill>
                  <a:srgbClr val="02537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До 1 октября 2022 года.</a:t>
            </a:r>
          </a:p>
          <a:p>
            <a:r>
              <a:rPr lang="ru-RU" sz="2000" b="1" dirty="0" smtClean="0">
                <a:solidFill>
                  <a:srgbClr val="02537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Если иностранный контрагент не зарегистрировался </a:t>
            </a:r>
          </a:p>
          <a:p>
            <a:r>
              <a:rPr lang="ru-RU" sz="2000" b="1" dirty="0" smtClean="0">
                <a:solidFill>
                  <a:srgbClr val="02537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в налоговых органах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93157" y="1786444"/>
            <a:ext cx="5636777" cy="10387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dirty="0"/>
          </a:p>
          <a:p>
            <a:r>
              <a:rPr lang="ru-RU" sz="1500" dirty="0" smtClean="0"/>
              <a:t>Ответственность </a:t>
            </a:r>
            <a:r>
              <a:rPr lang="ru-RU" sz="1500" dirty="0"/>
              <a:t>для российской организации за неуплату НДС иностранной организацией, оказывающей услуги в электронной форме, нормами Кодекса не предусмотрена.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95077" y="3100859"/>
            <a:ext cx="5256584" cy="12234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500" dirty="0"/>
              <a:t>В случае добровольной уплаты налога на добавленную стоимость российской организацией или индивидуальным предпринимателем в качестве налогового агента вычеты уплаченных сумм налога положениями главы 21 Кодекса не предусмотрены.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4212" y="2056750"/>
            <a:ext cx="2286000" cy="117724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marR="128588">
              <a:spcAft>
                <a:spcPts val="338"/>
              </a:spcAft>
            </a:pPr>
            <a:r>
              <a:rPr lang="ru-RU" b="1" dirty="0">
                <a:solidFill>
                  <a:prstClr val="black"/>
                </a:solidFill>
                <a:ea typeface="Cambria" pitchFamily="18" charset="0"/>
                <a:cs typeface="Cambria" pitchFamily="18" charset="0"/>
              </a:rPr>
              <a:t>Письмо Минфина России от 29.03.2019 N 03-07-08/23438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2343" y="3262962"/>
            <a:ext cx="2286000" cy="117724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marR="128588">
              <a:spcAft>
                <a:spcPts val="338"/>
              </a:spcAft>
            </a:pPr>
            <a:r>
              <a:rPr lang="ru-RU" b="1" dirty="0">
                <a:solidFill>
                  <a:prstClr val="black"/>
                </a:solidFill>
                <a:ea typeface="Cambria" pitchFamily="18" charset="0"/>
                <a:cs typeface="Cambria" pitchFamily="18" charset="0"/>
              </a:rPr>
              <a:t>Письмо Минфина России от </a:t>
            </a:r>
            <a:r>
              <a:rPr lang="en-US" b="1" dirty="0">
                <a:solidFill>
                  <a:prstClr val="black"/>
                </a:solidFill>
                <a:ea typeface="Cambria" pitchFamily="18" charset="0"/>
                <a:cs typeface="Cambria" pitchFamily="18" charset="0"/>
              </a:rPr>
              <a:t>24.10.2018 N 03-07-08/76139</a:t>
            </a:r>
          </a:p>
        </p:txBody>
      </p:sp>
    </p:spTree>
    <p:extLst>
      <p:ext uri="{BB962C8B-B14F-4D97-AF65-F5344CB8AC3E}">
        <p14:creationId xmlns:p14="http://schemas.microsoft.com/office/powerpoint/2010/main" xmlns="" val="304834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71550"/>
            <a:ext cx="8003232" cy="4515966"/>
          </a:xfrm>
        </p:spPr>
        <p:txBody>
          <a:bodyPr>
            <a:normAutofit fontScale="77500" lnSpcReduction="20000"/>
          </a:bodyPr>
          <a:lstStyle/>
          <a:p>
            <a:pPr marL="51435" indent="0" algn="just">
              <a:lnSpc>
                <a:spcPct val="120000"/>
              </a:lnSpc>
              <a:buNone/>
            </a:pPr>
            <a:r>
              <a:rPr lang="ru-RU" sz="15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Что считается территорией РФ?</a:t>
            </a:r>
          </a:p>
          <a:p>
            <a:pPr marL="51435" indent="0" algn="just">
              <a:lnSpc>
                <a:spcPct val="120000"/>
              </a:lnSpc>
              <a:buNone/>
            </a:pPr>
            <a:r>
              <a:rPr lang="ru-RU" sz="15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Как определить место реализации товаров?</a:t>
            </a:r>
          </a:p>
          <a:p>
            <a:pPr marL="51435" indent="0" algn="just">
              <a:lnSpc>
                <a:spcPct val="120000"/>
              </a:lnSpc>
              <a:buNone/>
            </a:pPr>
            <a:r>
              <a:rPr lang="ru-RU" sz="15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Как определить место реализации работ, услуг: </a:t>
            </a:r>
          </a:p>
          <a:p>
            <a:pPr marL="50800" indent="130175" algn="just">
              <a:lnSpc>
                <a:spcPct val="120000"/>
              </a:lnSpc>
              <a:buNone/>
            </a:pPr>
            <a:r>
              <a:rPr lang="ru-RU" sz="15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Связанных с недвижимым имуществом</a:t>
            </a:r>
          </a:p>
          <a:p>
            <a:pPr marL="50800" indent="130175" algn="just">
              <a:lnSpc>
                <a:spcPct val="120000"/>
              </a:lnSpc>
              <a:buNone/>
            </a:pPr>
            <a:r>
              <a:rPr lang="ru-RU" sz="15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Связанных с движимым имуществом.</a:t>
            </a:r>
          </a:p>
          <a:p>
            <a:pPr marL="51435" indent="0" algn="just">
              <a:lnSpc>
                <a:spcPct val="120000"/>
              </a:lnSpc>
              <a:buNone/>
            </a:pPr>
            <a:r>
              <a:rPr lang="ru-RU" sz="15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ru-RU" sz="1500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Для </a:t>
            </a:r>
            <a:r>
              <a:rPr lang="ru-RU" sz="15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каких работ (услуг) место реализации определяется по месту оказания услуг?</a:t>
            </a:r>
          </a:p>
          <a:p>
            <a:pPr marL="51435" indent="0" algn="just">
              <a:lnSpc>
                <a:spcPct val="120000"/>
              </a:lnSpc>
              <a:buNone/>
            </a:pPr>
            <a:r>
              <a:rPr lang="ru-RU" sz="15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ru-RU" sz="1500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Для </a:t>
            </a:r>
            <a:r>
              <a:rPr lang="ru-RU" sz="15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каких работ (услуг) место реализации определяется по месту нахождения покупателя?</a:t>
            </a:r>
          </a:p>
          <a:p>
            <a:pPr marL="51435" indent="0" algn="just">
              <a:lnSpc>
                <a:spcPct val="120000"/>
              </a:lnSpc>
              <a:buNone/>
            </a:pPr>
            <a:r>
              <a:rPr lang="ru-RU" sz="15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ru-RU" sz="1500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Для </a:t>
            </a:r>
            <a:r>
              <a:rPr lang="ru-RU" sz="15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каких работ (услуг)  место реализации определяется по месту нахождения  продавца?</a:t>
            </a:r>
          </a:p>
          <a:p>
            <a:pPr marL="51435" indent="0" algn="just">
              <a:lnSpc>
                <a:spcPct val="120000"/>
              </a:lnSpc>
              <a:buNone/>
            </a:pPr>
            <a:r>
              <a:rPr lang="ru-RU" sz="15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ru-RU" sz="1500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Как </a:t>
            </a:r>
            <a:r>
              <a:rPr lang="ru-RU" sz="15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определяется место реализации вспомогательных работ (услуг) для целей уплаты НДС</a:t>
            </a:r>
          </a:p>
          <a:p>
            <a:pPr marL="51435" indent="0" algn="just">
              <a:lnSpc>
                <a:spcPct val="120000"/>
              </a:lnSpc>
              <a:buNone/>
            </a:pPr>
            <a:r>
              <a:rPr lang="ru-RU" sz="15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 Как определяется место реализации услуг по перевозке и транспортировке, а так же непосредственно связанных с ними услуг</a:t>
            </a:r>
            <a:r>
              <a:rPr lang="en-US" sz="15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sz="15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" indent="0" algn="just">
              <a:lnSpc>
                <a:spcPct val="120000"/>
              </a:lnSpc>
              <a:buNone/>
            </a:pPr>
            <a:r>
              <a:rPr lang="ru-RU" sz="15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 </a:t>
            </a:r>
            <a:r>
              <a:rPr lang="ru-RU" sz="1500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Чем </a:t>
            </a:r>
            <a:r>
              <a:rPr lang="ru-RU" sz="15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отличается определение  места реализации работ (услуг) при заключении договора с контрагентом из ЕАЭС?</a:t>
            </a:r>
          </a:p>
          <a:p>
            <a:pPr marL="51435" indent="0" algn="just">
              <a:lnSpc>
                <a:spcPct val="120000"/>
              </a:lnSpc>
              <a:buNone/>
            </a:pPr>
            <a:r>
              <a:rPr lang="ru-RU" sz="1500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 Что </a:t>
            </a:r>
            <a:r>
              <a:rPr lang="ru-RU" sz="15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необходимо учесть в расчете НДС, если местом реализации работ (услуг) не признается Российская Федерация. </a:t>
            </a:r>
          </a:p>
          <a:p>
            <a:pPr marL="51435" indent="0" algn="just">
              <a:lnSpc>
                <a:spcPct val="120000"/>
              </a:lnSpc>
              <a:buNone/>
            </a:pPr>
            <a:r>
              <a:rPr lang="ru-RU" sz="15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 </a:t>
            </a:r>
            <a:r>
              <a:rPr lang="ru-RU" sz="1500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Порядок </a:t>
            </a:r>
            <a:r>
              <a:rPr lang="ru-RU" sz="15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действия налогоплательщика в случая выполнения обязанностей налогового агента по НДС.</a:t>
            </a:r>
          </a:p>
          <a:p>
            <a:pPr marL="51435" indent="0" algn="just">
              <a:lnSpc>
                <a:spcPct val="120000"/>
              </a:lnSpc>
              <a:buNone/>
            </a:pPr>
            <a:r>
              <a:rPr lang="ru-RU" sz="15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12. </a:t>
            </a:r>
            <a:r>
              <a:rPr lang="ru-RU" sz="1500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Порядок </a:t>
            </a:r>
            <a:r>
              <a:rPr lang="ru-RU" sz="15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пересчета валютной выручки, в целях формирования налоговой базы по НДС.</a:t>
            </a:r>
          </a:p>
          <a:p>
            <a:pPr marL="51435" indent="0" algn="just">
              <a:lnSpc>
                <a:spcPct val="120000"/>
              </a:lnSpc>
              <a:buNone/>
            </a:pPr>
            <a:r>
              <a:rPr lang="ru-RU" sz="15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13. Нюансы формирования налоговой декларации по НДС, в зависимости от места реализации товаров (работ, услуг).</a:t>
            </a:r>
          </a:p>
          <a:p>
            <a:pPr marL="51435" indent="0" algn="just">
              <a:lnSpc>
                <a:spcPct val="120000"/>
              </a:lnSpc>
              <a:buNone/>
            </a:pPr>
            <a:r>
              <a:rPr lang="ru-RU" sz="15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 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707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24736" cy="1116256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ru-RU" sz="2000" b="1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Статья 171 НК РФ. Налоговые вычеты</a:t>
            </a:r>
            <a:br>
              <a:rPr lang="ru-RU" sz="2000" b="1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000" b="1" dirty="0" smtClean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626" y="1321594"/>
            <a:ext cx="735806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5043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86871" y="648919"/>
            <a:ext cx="8551706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000" b="1" dirty="0" smtClean="0">
                <a:solidFill>
                  <a:srgbClr val="02537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Если ваш контрагент из ЕАЭС 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07835" y="1245233"/>
            <a:ext cx="6488562" cy="35317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500" dirty="0">
                <a:ea typeface="Calibri" panose="020F0502020204030204" pitchFamily="34" charset="0"/>
                <a:cs typeface="Cambria" panose="02040503050406030204" pitchFamily="18" charset="0"/>
              </a:rPr>
              <a:t>Пунктом 4.6 статьи 83 Кодекса предусмотрена постановка на учет в налоговом органе иностранной организации, оказывающей услуги в электронной форме, указанные в пункте 1 статьи 174.2 Кодекса, местом реализации которых признается территория Российской Федерации, и осуществляющей расчеты непосредственно с покупателями указанных услуг.</a:t>
            </a:r>
          </a:p>
          <a:p>
            <a:r>
              <a:rPr lang="ru-RU" sz="1500" dirty="0">
                <a:ea typeface="Calibri" panose="020F0502020204030204" pitchFamily="34" charset="0"/>
                <a:cs typeface="Cambria" panose="02040503050406030204" pitchFamily="18" charset="0"/>
              </a:rPr>
              <a:t>В соответствии с пунктом 1 статьи 7 Кодекса, если международным договором Российской Федерации установлены иные правила и нормы, чем предусмотренные Кодексом и принятыми в соответствии с ним нормативными правовыми актами, применяются правила и нормы международных договоров Российской Федерации.</a:t>
            </a:r>
          </a:p>
          <a:p>
            <a:r>
              <a:rPr lang="ru-RU" sz="1500" dirty="0" smtClean="0">
                <a:ea typeface="Calibri" panose="020F0502020204030204" pitchFamily="34" charset="0"/>
                <a:cs typeface="Cambria" panose="02040503050406030204" pitchFamily="18" charset="0"/>
              </a:rPr>
              <a:t>Таким </a:t>
            </a:r>
            <a:r>
              <a:rPr lang="ru-RU" sz="1500" dirty="0">
                <a:ea typeface="Calibri" panose="020F0502020204030204" pitchFamily="34" charset="0"/>
                <a:cs typeface="Cambria" panose="02040503050406030204" pitchFamily="18" charset="0"/>
              </a:rPr>
              <a:t>образом, хозяйствующие субъекты государств - членов ЕАЭС, оказывающие услуги в электронной форме российским организациям, </a:t>
            </a:r>
            <a:r>
              <a:rPr lang="ru-RU" sz="1500" b="1" dirty="0">
                <a:ea typeface="Calibri" panose="020F0502020204030204" pitchFamily="34" charset="0"/>
                <a:cs typeface="Cambria" panose="02040503050406030204" pitchFamily="18" charset="0"/>
              </a:rPr>
              <a:t>не подлежат постановке на учет в соответствии с пунктом 4.6 статьи 83 Кодекса</a:t>
            </a:r>
            <a:r>
              <a:rPr lang="ru-RU" sz="1500" dirty="0">
                <a:ea typeface="Calibri" panose="020F0502020204030204" pitchFamily="34" charset="0"/>
                <a:cs typeface="Cambria" panose="020405030504060302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7244" y="1283778"/>
            <a:ext cx="1796804" cy="12234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R="171450">
              <a:spcAft>
                <a:spcPts val="450"/>
              </a:spcAft>
            </a:pPr>
            <a:r>
              <a:rPr lang="ru-RU" sz="1500" b="1" dirty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>Письмо Минфина России от 19.02.2019 N 03-07-13/1/10369</a:t>
            </a:r>
          </a:p>
        </p:txBody>
      </p:sp>
    </p:spTree>
    <p:extLst>
      <p:ext uri="{BB962C8B-B14F-4D97-AF65-F5344CB8AC3E}">
        <p14:creationId xmlns:p14="http://schemas.microsoft.com/office/powerpoint/2010/main" xmlns="" val="153494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93292" y="593210"/>
            <a:ext cx="8551706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000" b="1" dirty="0" smtClean="0">
                <a:solidFill>
                  <a:srgbClr val="02537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Если ваш контрагент из ЕАЭС 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67744" y="1491630"/>
            <a:ext cx="6488562" cy="9156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100" dirty="0">
                <a:ea typeface="Calibri" panose="020F0502020204030204" pitchFamily="34" charset="0"/>
                <a:cs typeface="Cambria" panose="02040503050406030204" pitchFamily="18" charset="0"/>
              </a:rPr>
              <a:t>Вместе с тем следует отметить, что в случае, если российской организации хозяйствующим субъектом Республики Беларусь в электронной форме оказываются виды услуг, местом реализации которых в соответствии с подпунктом 4 пункта 29 Протокола признается территория государства - члена ЕАЭС, в котором осуществляет деятельность покупатель услуг, такие услуги подлежат налогообложению налогом </a:t>
            </a:r>
            <a:r>
              <a:rPr lang="ru-RU" sz="1100" dirty="0" smtClean="0">
                <a:ea typeface="Calibri" panose="020F0502020204030204" pitchFamily="34" charset="0"/>
                <a:cs typeface="Cambria" panose="02040503050406030204" pitchFamily="18" charset="0"/>
              </a:rPr>
              <a:t>на</a:t>
            </a:r>
            <a:endParaRPr lang="ru-RU" sz="1100" dirty="0"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230" y="2440246"/>
            <a:ext cx="8427497" cy="159274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100" dirty="0">
                <a:ea typeface="Calibri" panose="020F0502020204030204" pitchFamily="34" charset="0"/>
                <a:cs typeface="Cambria" panose="02040503050406030204" pitchFamily="18" charset="0"/>
              </a:rPr>
              <a:t>добавленную стоимость в Российской Федерации.</a:t>
            </a:r>
          </a:p>
          <a:p>
            <a:r>
              <a:rPr lang="ru-RU" sz="1100" dirty="0">
                <a:ea typeface="Calibri" panose="020F0502020204030204" pitchFamily="34" charset="0"/>
                <a:cs typeface="Cambria" panose="02040503050406030204" pitchFamily="18" charset="0"/>
              </a:rPr>
              <a:t>При этом согласно пункту 4.6 статьи 83 Налогового кодекса Российской Федерации (далее - Кодекс) иностранная организация, оказывающая услуги в электронной форме, местом реализации которых признается территория Российской Федерации, и осуществляющая расчеты непосредственно с покупателями указанных услуг, подлежит постановке на учет в налоговом органе на основании заявления о постановке на учет и иных документов.</a:t>
            </a:r>
          </a:p>
          <a:p>
            <a:r>
              <a:rPr lang="ru-RU" sz="1100" dirty="0">
                <a:ea typeface="Calibri" panose="020F0502020204030204" pitchFamily="34" charset="0"/>
                <a:cs typeface="Cambria" panose="02040503050406030204" pitchFamily="18" charset="0"/>
              </a:rPr>
              <a:t>Учитывая изложенное, </a:t>
            </a:r>
            <a:r>
              <a:rPr lang="ru-RU" sz="1100" b="1" dirty="0">
                <a:ea typeface="Calibri" panose="020F0502020204030204" pitchFamily="34" charset="0"/>
                <a:cs typeface="Cambria" panose="02040503050406030204" pitchFamily="18" charset="0"/>
              </a:rPr>
              <a:t>хозяйствующие субъекты Республики Беларусь, оказывающие российской организации услуги в сети Интернет, местом реализации которых признается территория Российской Федерации, подлежат постановке на учет в российском налоговом органе и за реализованные услуги в электронной форме осуществляют уплату налога на добавленную стоимость в бюджет Российской Федерации самостоятельно.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31590"/>
            <a:ext cx="1872208" cy="12234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R="171450">
              <a:spcAft>
                <a:spcPts val="450"/>
              </a:spcAft>
            </a:pPr>
            <a:r>
              <a:rPr lang="ru-RU" sz="1500" b="1" dirty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>Письмо Минфина России от </a:t>
            </a:r>
            <a:r>
              <a:rPr lang="en-US" sz="1500" b="1" dirty="0">
                <a:solidFill>
                  <a:prstClr val="black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>20.08.2019 N 03-07-13/1/63719</a:t>
            </a:r>
            <a:endParaRPr lang="ru-RU" sz="1500" b="1" dirty="0">
              <a:solidFill>
                <a:prstClr val="black"/>
              </a:solidFill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04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917" y="430132"/>
            <a:ext cx="7790688" cy="66941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b="1" dirty="0" smtClean="0"/>
          </a:p>
          <a:p>
            <a:r>
              <a:rPr lang="ru-RU" sz="2000" b="1" dirty="0" smtClean="0">
                <a:solidFill>
                  <a:srgbClr val="02537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Предложение от которого невозможно отказаться?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0800" y="1112115"/>
            <a:ext cx="5149808" cy="3000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1500" b="1" dirty="0" smtClean="0"/>
              <a:t>&lt;Письмо&gt; ФНС России от 30.03.2022 N СД-4-3/3807@</a:t>
            </a: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165" y="1472657"/>
            <a:ext cx="7686675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1998" y="675983"/>
            <a:ext cx="7790688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000" b="1" dirty="0" smtClean="0">
                <a:solidFill>
                  <a:srgbClr val="02537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Изменения с 1 октября 2023 года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62" y="1303577"/>
            <a:ext cx="7474295" cy="277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1407" y="650104"/>
            <a:ext cx="7790688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000" b="1" dirty="0" smtClean="0">
                <a:solidFill>
                  <a:srgbClr val="02537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Изменения с 1 октября 2023 года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534" y="1258873"/>
            <a:ext cx="7148513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567" y="1214707"/>
            <a:ext cx="7272125" cy="332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51520" y="267494"/>
            <a:ext cx="7454155" cy="78739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R="171446">
              <a:spcAft>
                <a:spcPts val="450"/>
              </a:spcAft>
            </a:pPr>
            <a:r>
              <a:rPr lang="ru-RU" sz="2000" b="1" dirty="0" smtClean="0">
                <a:solidFill>
                  <a:srgbClr val="02537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Изменения в порядке уплаты НДС налоговым агентом </a:t>
            </a:r>
          </a:p>
          <a:p>
            <a:pPr marR="171446">
              <a:spcAft>
                <a:spcPts val="450"/>
              </a:spcAft>
            </a:pPr>
            <a:r>
              <a:rPr lang="ru-RU" sz="2000" b="1" dirty="0" smtClean="0">
                <a:solidFill>
                  <a:srgbClr val="02537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с 1 января 2023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504" y="601928"/>
            <a:ext cx="7024744" cy="857250"/>
          </a:xfrm>
        </p:spPr>
        <p:txBody>
          <a:bodyPr>
            <a:noAutofit/>
          </a:bodyPr>
          <a:lstStyle/>
          <a:p>
            <a:pPr marR="171446" algn="l" fontAlgn="base">
              <a:spcAft>
                <a:spcPts val="450"/>
              </a:spcAft>
            </a:pPr>
            <a:r>
              <a:rPr lang="ru-RU" sz="2000" b="1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6.Для каких работ (услуг)  место реализации определяется по месту нахождения  продавца?</a:t>
            </a:r>
            <a:br>
              <a:rPr lang="ru-RU" sz="2000" b="1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000" b="1" dirty="0" smtClean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04071368"/>
              </p:ext>
            </p:extLst>
          </p:nvPr>
        </p:nvGraphicFramePr>
        <p:xfrm>
          <a:off x="250932" y="1399397"/>
          <a:ext cx="7416824" cy="3266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044"/>
                <a:gridCol w="4913798"/>
                <a:gridCol w="2085982"/>
              </a:tblGrid>
              <a:tr h="456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N 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7" marR="35767" marT="44132" marB="441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(работ, услуг)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7" marR="35767" marT="44132" marB="441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Письмо Минфина России или ФНС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7" marR="35767" marT="44132" marB="44132"/>
                </a:tc>
              </a:tr>
              <a:tr h="272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7" marR="35767" marT="44132" marB="441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7" marR="35767" marT="44132" marB="441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7" marR="35767" marT="44132" marB="44132"/>
                </a:tc>
              </a:tr>
              <a:tr h="377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7" marR="35767" marT="44132" marB="441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Услуги по сдаче в аренду (лизинг) автотранспортных средств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7" marR="35767" marT="44132" marB="441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 23.03.2012 </a:t>
                      </a:r>
                      <a:r>
                        <a:rPr lang="ru-RU" sz="1100" u="none" strike="noStrike">
                          <a:effectLst/>
                          <a:hlinkClick r:id="rId2"/>
                        </a:rPr>
                        <a:t>N 03-07-08/84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7" marR="35767" marT="44132" marB="44132"/>
                </a:tc>
              </a:tr>
              <a:tr h="518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7" marR="35767" marT="44132" marB="441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Услуги в сфере сертификации продукции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7" marR="35767" marT="44132" marB="441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 28.11.2017 </a:t>
                      </a:r>
                      <a:r>
                        <a:rPr lang="ru-RU" sz="1100" u="none" strike="noStrike" dirty="0">
                          <a:effectLst/>
                          <a:hlinkClick r:id="rId3"/>
                        </a:rPr>
                        <a:t>N 03-07-08/78586</a:t>
                      </a:r>
                      <a:r>
                        <a:rPr lang="ru-RU" sz="1100" dirty="0">
                          <a:effectLst/>
                        </a:rPr>
                        <a:t>, от 24.05.2011 </a:t>
                      </a:r>
                      <a:r>
                        <a:rPr lang="ru-RU" sz="1100" u="none" strike="noStrike" dirty="0">
                          <a:effectLst/>
                          <a:hlinkClick r:id="rId4"/>
                        </a:rPr>
                        <a:t>N 03-07-08/155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7" marR="35767" marT="44132" marB="44132"/>
                </a:tc>
              </a:tr>
              <a:tr h="941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7" marR="35767" marT="44132" marB="441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Услуги по регистрации физических лиц для сдачи квалификационного экзамена и обработке экзаменационных результатов, услуги по организации проведения квалификационных экзаменов (информирование о проведении экзаменов, предоставление помещений и т.п.)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7" marR="35767" marT="44132" marB="441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 06.04.2011 </a:t>
                      </a:r>
                      <a:r>
                        <a:rPr lang="ru-RU" sz="1100" u="none" strike="noStrike" dirty="0">
                          <a:effectLst/>
                          <a:hlinkClick r:id="rId5"/>
                        </a:rPr>
                        <a:t>N 03-07-08/99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7" marR="35767" marT="44132" marB="44132"/>
                </a:tc>
              </a:tr>
              <a:tr h="377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7" marR="35767" marT="44132" marB="441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Услуги по исполнению полномочий единоличного исполнительного органа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7" marR="35767" marT="44132" marB="441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 11.10.2012 </a:t>
                      </a:r>
                      <a:r>
                        <a:rPr lang="ru-RU" sz="1100" u="none" strike="noStrike" dirty="0">
                          <a:effectLst/>
                          <a:hlinkClick r:id="rId6"/>
                        </a:rPr>
                        <a:t>N 03-07-08/286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7" marR="35767" marT="44132" marB="4413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9335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80275378"/>
              </p:ext>
            </p:extLst>
          </p:nvPr>
        </p:nvGraphicFramePr>
        <p:xfrm>
          <a:off x="219422" y="916974"/>
          <a:ext cx="7344816" cy="26543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2994"/>
                <a:gridCol w="4408509"/>
                <a:gridCol w="2523313"/>
              </a:tblGrid>
              <a:tr h="359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Дизайнерские услуги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 31.07.2012 </a:t>
                      </a:r>
                      <a:r>
                        <a:rPr lang="ru-RU" sz="1100" u="sng">
                          <a:effectLst/>
                          <a:hlinkClick r:id="rId2"/>
                        </a:rPr>
                        <a:t>N 03-07-08/223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</a:tr>
              <a:tr h="5738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Услуги агента по поиску клиентов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 30.10.2015 </a:t>
                      </a:r>
                      <a:r>
                        <a:rPr lang="ru-RU" sz="1100" u="sng">
                          <a:effectLst/>
                          <a:hlinkClick r:id="rId3"/>
                        </a:rPr>
                        <a:t>N 03-07-08/62571</a:t>
                      </a:r>
                      <a:r>
                        <a:rPr lang="ru-RU" sz="1100">
                          <a:effectLst/>
                        </a:rPr>
                        <a:t>, от 31.07.2012 </a:t>
                      </a:r>
                      <a:r>
                        <a:rPr lang="ru-RU" sz="1100" u="sng">
                          <a:effectLst/>
                          <a:hlinkClick r:id="rId4"/>
                        </a:rPr>
                        <a:t>N 03-07-08/222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</a:tr>
              <a:tr h="5738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Услуги (работы), связанные с определением соответствия показателям безопасности и качества пищевых продуктов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 21.05.2012 </a:t>
                      </a:r>
                      <a:r>
                        <a:rPr lang="ru-RU" sz="1100" u="sng">
                          <a:effectLst/>
                          <a:hlinkClick r:id="rId5"/>
                        </a:rPr>
                        <a:t>N 03-07-08/140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</a:tr>
              <a:tr h="5738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Услуги по подтверждению соответствия стандарту защиты информации в индустрии платежных карт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 18.05.2012 </a:t>
                      </a:r>
                      <a:r>
                        <a:rPr lang="ru-RU" sz="1100" u="sng">
                          <a:effectLst/>
                          <a:hlinkClick r:id="rId6"/>
                        </a:rPr>
                        <a:t>N 03-07-08/132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</a:tr>
              <a:tr h="5738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Услуги по патентованию, по регистрации товарного знака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 23.12.2015 </a:t>
                      </a:r>
                      <a:r>
                        <a:rPr lang="ru-RU" sz="1100" u="sng" dirty="0">
                          <a:effectLst/>
                          <a:hlinkClick r:id="rId7"/>
                        </a:rPr>
                        <a:t>N 03-07-08/75512</a:t>
                      </a:r>
                      <a:r>
                        <a:rPr lang="ru-RU" sz="1100" dirty="0">
                          <a:effectLst/>
                        </a:rPr>
                        <a:t>, от 24.04.2012 </a:t>
                      </a:r>
                      <a:r>
                        <a:rPr lang="ru-RU" sz="1100" u="sng" dirty="0">
                          <a:effectLst/>
                          <a:hlinkClick r:id="rId8"/>
                        </a:rPr>
                        <a:t>N 03-07-08/117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7197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9416045"/>
              </p:ext>
            </p:extLst>
          </p:nvPr>
        </p:nvGraphicFramePr>
        <p:xfrm>
          <a:off x="268659" y="875907"/>
          <a:ext cx="7632849" cy="2695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9191"/>
                <a:gridCol w="4581392"/>
                <a:gridCol w="2622266"/>
              </a:tblGrid>
              <a:tr h="324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46" marR="37646" marT="46451" marB="464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Услуги по присвоению рейтингов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46" marR="37646" marT="46451" marB="464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 23.03.2012 </a:t>
                      </a:r>
                      <a:r>
                        <a:rPr lang="ru-RU" sz="1100" u="sng">
                          <a:effectLst/>
                          <a:hlinkClick r:id="rId2"/>
                        </a:rPr>
                        <a:t>N 03-07-08/82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46" marR="37646" marT="46451" marB="46451"/>
                </a:tc>
              </a:tr>
              <a:tr h="540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46" marR="37646" marT="46451" marB="464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Услуги по технической обработке аудио-, видеопродукции на электронных носителях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46" marR="37646" marT="46451" marB="464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 01.02.2012 </a:t>
                      </a:r>
                      <a:r>
                        <a:rPr lang="ru-RU" sz="1100" u="sng">
                          <a:effectLst/>
                          <a:hlinkClick r:id="rId3"/>
                        </a:rPr>
                        <a:t>N 03-07-08/25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46" marR="37646" marT="46451" marB="46451"/>
                </a:tc>
              </a:tr>
              <a:tr h="433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46" marR="37646" marT="46451" marB="464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Услуги по размещению ценных бумаг, в том числе брокерские услуги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46" marR="37646" marT="46451" marB="464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 22.04.2013 </a:t>
                      </a:r>
                      <a:r>
                        <a:rPr lang="ru-RU" sz="1100" u="sng">
                          <a:effectLst/>
                          <a:hlinkClick r:id="rId4"/>
                        </a:rPr>
                        <a:t>N 03-07-08/13766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46" marR="37646" marT="46451" marB="46451"/>
                </a:tc>
              </a:tr>
              <a:tr h="595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46" marR="37646" marT="46451" marB="464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Услуги по предоставлению морских и воздушных судов в лизинг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46" marR="37646" marT="46451" marB="464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 01.10.2014 </a:t>
                      </a:r>
                      <a:r>
                        <a:rPr lang="ru-RU" sz="1100" u="sng" dirty="0">
                          <a:effectLst/>
                          <a:hlinkClick r:id="rId5"/>
                        </a:rPr>
                        <a:t>N 03-07-08/49053</a:t>
                      </a:r>
                      <a:r>
                        <a:rPr lang="ru-RU" sz="1100" dirty="0">
                          <a:effectLst/>
                        </a:rPr>
                        <a:t>, от 08.04.2013 </a:t>
                      </a:r>
                      <a:r>
                        <a:rPr lang="ru-RU" sz="1100" u="sng" dirty="0">
                          <a:effectLst/>
                          <a:hlinkClick r:id="rId6"/>
                        </a:rPr>
                        <a:t>N 03-07-08/11482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46" marR="37646" marT="46451" marB="46451"/>
                </a:tc>
              </a:tr>
              <a:tr h="757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46" marR="37646" marT="46451" marB="464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Посреднические (агентские) услуги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46" marR="37646" marT="46451" marB="464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 26.03.2018 </a:t>
                      </a:r>
                      <a:r>
                        <a:rPr lang="ru-RU" sz="1100" u="sng" dirty="0">
                          <a:effectLst/>
                          <a:hlinkClick r:id="rId7"/>
                        </a:rPr>
                        <a:t>N 03-07-08/18809</a:t>
                      </a:r>
                      <a:r>
                        <a:rPr lang="ru-RU" sz="1100" dirty="0">
                          <a:effectLst/>
                        </a:rPr>
                        <a:t>, от 03.02.2017 </a:t>
                      </a:r>
                      <a:r>
                        <a:rPr lang="ru-RU" sz="1100" u="sng" dirty="0">
                          <a:effectLst/>
                          <a:hlinkClick r:id="rId8"/>
                        </a:rPr>
                        <a:t>N 03-07-08/5768</a:t>
                      </a:r>
                      <a:r>
                        <a:rPr lang="ru-RU" sz="1100" dirty="0">
                          <a:effectLst/>
                        </a:rPr>
                        <a:t>, от 25.05.2015 </a:t>
                      </a:r>
                      <a:r>
                        <a:rPr lang="ru-RU" sz="1100" u="sng" dirty="0">
                          <a:effectLst/>
                          <a:hlinkClick r:id="rId9"/>
                        </a:rPr>
                        <a:t>N 03-07-14/29943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46" marR="37646" marT="46451" marB="4645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410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857250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US" sz="22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 считается территорией РФ?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03648" y="1203598"/>
            <a:ext cx="601968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40782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47201490"/>
              </p:ext>
            </p:extLst>
          </p:nvPr>
        </p:nvGraphicFramePr>
        <p:xfrm>
          <a:off x="296220" y="821901"/>
          <a:ext cx="7560840" cy="24857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5142"/>
                <a:gridCol w="4538171"/>
                <a:gridCol w="2597527"/>
              </a:tblGrid>
              <a:tr h="667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Услуги связи, в том числе электросвязи, телекоммуникационные услуги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 01.07.2015 </a:t>
                      </a:r>
                      <a:r>
                        <a:rPr lang="ru-RU" sz="1100" u="sng">
                          <a:effectLst/>
                          <a:hlinkClick r:id="rId2"/>
                        </a:rPr>
                        <a:t>N ГД-4-3/11462</a:t>
                      </a:r>
                      <a:r>
                        <a:rPr lang="ru-RU" sz="1100">
                          <a:effectLst/>
                        </a:rPr>
                        <a:t>, от 17.12.2014 </a:t>
                      </a:r>
                      <a:r>
                        <a:rPr lang="ru-RU" sz="1100" u="sng">
                          <a:effectLst/>
                          <a:hlinkClick r:id="rId3"/>
                        </a:rPr>
                        <a:t>N 03-07-08/65239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</a:tr>
              <a:tr h="465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Услуги по проведению лабораторных анализов генетического характера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 17.12.2015 </a:t>
                      </a:r>
                      <a:r>
                        <a:rPr lang="ru-RU" sz="1100" u="sng">
                          <a:effectLst/>
                          <a:hlinkClick r:id="rId4"/>
                        </a:rPr>
                        <a:t>N 03-07-08/73924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</a:tr>
              <a:tr h="9317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Услуги по организации проектирования, строительства, капитального ремонта и технического перевооружения объектов (технический надзор и контроль за выполнением СМР)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 22.10.2015 </a:t>
                      </a:r>
                      <a:r>
                        <a:rPr lang="ru-RU" sz="1100" u="sng">
                          <a:effectLst/>
                          <a:hlinkClick r:id="rId5"/>
                        </a:rPr>
                        <a:t>N 03-07-08/60636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</a:tr>
              <a:tr h="403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Услуги по управлению проектом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 05.10.2015 </a:t>
                      </a:r>
                      <a:r>
                        <a:rPr lang="ru-RU" sz="1100" u="sng" dirty="0">
                          <a:effectLst/>
                          <a:hlinkClick r:id="rId6"/>
                        </a:rPr>
                        <a:t>N 03-07-08/56847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6790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12895419"/>
              </p:ext>
            </p:extLst>
          </p:nvPr>
        </p:nvGraphicFramePr>
        <p:xfrm>
          <a:off x="224212" y="767896"/>
          <a:ext cx="7920880" cy="2778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385"/>
                <a:gridCol w="5027223"/>
                <a:gridCol w="2448272"/>
              </a:tblGrid>
              <a:tr h="356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Услуги по организации участия в конференции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 02.09.2015 </a:t>
                      </a:r>
                      <a:r>
                        <a:rPr lang="ru-RU" sz="1100" u="sng">
                          <a:effectLst/>
                          <a:hlinkClick r:id="rId2"/>
                        </a:rPr>
                        <a:t>N 03-07-08/50437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</a:tr>
              <a:tr h="356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Услуги по подбору персонала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 27.08.2015 </a:t>
                      </a:r>
                      <a:r>
                        <a:rPr lang="ru-RU" sz="1100" u="sng">
                          <a:effectLst/>
                          <a:hlinkClick r:id="rId3"/>
                        </a:rPr>
                        <a:t>N 03-07-08/49541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</a:tr>
              <a:tr h="782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Услуги по предоставлению принадлежащего на праве собственности или на праве аренды железнодорожного подвижного состава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 29.01.2015 </a:t>
                      </a:r>
                      <a:r>
                        <a:rPr lang="ru-RU" sz="1100" u="sng" dirty="0">
                          <a:effectLst/>
                          <a:hlinkClick r:id="rId4"/>
                        </a:rPr>
                        <a:t>N 03-07-08/3285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</a:tr>
              <a:tr h="356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Услуги по поиску офисных помещений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 17.11.2016 </a:t>
                      </a:r>
                      <a:r>
                        <a:rPr lang="ru-RU" sz="1100" u="sng">
                          <a:effectLst/>
                          <a:hlinkClick r:id="rId5"/>
                        </a:rPr>
                        <a:t>N 03-07-08/67658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</a:tr>
              <a:tr h="569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Услуги по организации проведения конференций, форумов и других аналогичных мероприятий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 09.02.2018 </a:t>
                      </a:r>
                      <a:r>
                        <a:rPr lang="ru-RU" sz="1100" u="sng" dirty="0">
                          <a:effectLst/>
                          <a:hlinkClick r:id="rId6"/>
                        </a:rPr>
                        <a:t>N 03-07-08/7923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</a:tr>
              <a:tr h="356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Услуги по проведению видеоконференций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 22.08.2017 </a:t>
                      </a:r>
                      <a:r>
                        <a:rPr lang="ru-RU" sz="1100" u="sng" dirty="0">
                          <a:effectLst/>
                          <a:hlinkClick r:id="rId7"/>
                        </a:rPr>
                        <a:t>N 03-07-08/53786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48578" marB="4857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7388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694" y="649833"/>
            <a:ext cx="6613072" cy="342899"/>
          </a:xfrm>
        </p:spPr>
        <p:txBody>
          <a:bodyPr>
            <a:noAutofit/>
          </a:bodyPr>
          <a:lstStyle/>
          <a:p>
            <a:pPr marR="171446" algn="l" fontAlgn="base">
              <a:spcAft>
                <a:spcPts val="450"/>
              </a:spcAft>
            </a:pPr>
            <a:r>
              <a:rPr lang="ru-RU" sz="2000" b="1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Осторожно! Вспомогательные услуги</a:t>
            </a:r>
            <a:br>
              <a:rPr lang="ru-RU" sz="2000" b="1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000" b="1" dirty="0" smtClean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2730" y="921137"/>
            <a:ext cx="7469841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b="1" dirty="0" smtClean="0"/>
              <a:t>Определение Судебной коллегии по экономическим спорам Верховного Суда Российской Федерации от 01.02.2021 N 309-ЭС20-16872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23678"/>
            <a:ext cx="7210425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8010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261" y="659473"/>
            <a:ext cx="6613072" cy="34289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Осторожно! Вспомогательные услуги</a:t>
            </a:r>
            <a:br>
              <a:rPr lang="ru-RU" sz="2000" b="1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000" b="1" dirty="0" smtClean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900" y="975052"/>
            <a:ext cx="6669742" cy="9002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b="1" dirty="0" smtClean="0"/>
              <a:t>Определение Судебной коллегии по экономическим спорам Верховного Суда Российской Федерации от 01.02.2021 N 309-ЭС20-16872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281" y="1987133"/>
            <a:ext cx="7372350" cy="23193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8010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83518"/>
            <a:ext cx="6613072" cy="34289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Осторожно! Вспомогательные услуги</a:t>
            </a:r>
            <a:br>
              <a:rPr lang="ru-RU" sz="2000" b="1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000" b="1" dirty="0" smtClean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843558"/>
            <a:ext cx="7689182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b="1" dirty="0" smtClean="0"/>
              <a:t>Определение Судебной коллегии по экономическим спорам Верховного Суда Российской Федерации от 01.02.2021 N 309-ЭС20-16872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7654"/>
            <a:ext cx="7277100" cy="312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8010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8229600" cy="8572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 Как определяется место реализации услуг по перевозке и транспортировке, а так же непосредственно связанных с ними услуг</a:t>
            </a:r>
            <a:r>
              <a:rPr lang="en-US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ru-RU" sz="22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2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2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18416"/>
            <a:ext cx="7787208" cy="3394472"/>
          </a:xfrm>
        </p:spPr>
        <p:txBody>
          <a:bodyPr>
            <a:normAutofit/>
          </a:bodyPr>
          <a:lstStyle/>
          <a:p>
            <a:pPr marL="51435" indent="0" algn="just">
              <a:buNone/>
            </a:pPr>
            <a:endParaRPr lang="ru-RU" sz="18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533400" algn="just">
              <a:buNone/>
            </a:pP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 10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.Российская организация  оказывает транспортные услуги по договору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заказчиком - российской организацией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Перевозка осуществляется полностью на территории Казахстана 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(из точки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 в точку Б внутри Казахстана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Для осуществления этой перевозки мы заключили договор на оказание услуг перевозки с организацией-субподрядчиком, зарегистрированной в Кыргызстане. Каковы налоговые последствия в части НДС?</a:t>
            </a:r>
          </a:p>
          <a:p>
            <a:pPr marL="51435" indent="0" algn="just">
              <a:buNone/>
            </a:pPr>
            <a:endParaRPr lang="ru-RU" sz="16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533400" algn="just">
              <a:buNone/>
            </a:pP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Местом реализации услуг по организации перевозок по территории Республики Казахстан, то есть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между пунктами отправления и назначения, расположенными за пределами территории РФ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территория РФ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является 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такие услуги не признаются объектом налогообложения по НДС.</a:t>
            </a:r>
          </a:p>
          <a:p>
            <a:pPr marL="51435" indent="0" algn="just">
              <a:buNone/>
            </a:pPr>
            <a:endParaRPr lang="ru-RU" sz="18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8372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8572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определяется место реализации услуг по перевозке и транспортировке, а так же непосредственно связанных с ними услуг</a:t>
            </a:r>
            <a:r>
              <a:rPr lang="en-US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ru-RU" sz="22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2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2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49028"/>
            <a:ext cx="7859216" cy="3394472"/>
          </a:xfrm>
        </p:spPr>
        <p:txBody>
          <a:bodyPr>
            <a:normAutofit/>
          </a:bodyPr>
          <a:lstStyle/>
          <a:p>
            <a:pPr marL="0" indent="533400" algn="just">
              <a:buNone/>
            </a:pP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 11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.Российская организация оказывает транспортные услуги по договору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заказчиком - иностранной организацией (не ЕАЭС)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Перевозка осуществляется полностью на территории Казахстана (Финляндии)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(из точки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 в точку Б внутри Казахстана (Финляндии)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0" indent="533400" algn="just">
              <a:buNone/>
            </a:pP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Местом реализации услуг по организации перевозок по территории Республики Казахстан (Финляндии), то есть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между пунктами отправления и назначения, расположенными за пределами территории РФ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территория РФ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является 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такие услуги не признаются объектом налогообложения по НДС.</a:t>
            </a:r>
          </a:p>
          <a:p>
            <a:pPr marL="51435" indent="0" algn="just">
              <a:buNone/>
            </a:pPr>
            <a:endParaRPr lang="ru-RU" sz="16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761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7574"/>
            <a:ext cx="7848872" cy="8572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определяется место реализации услуг по перевозке и транспортировке, а так же непосредственно связанных с ними услуг</a:t>
            </a:r>
            <a:r>
              <a:rPr lang="en-US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ru-RU" sz="22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2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2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95686"/>
            <a:ext cx="7848872" cy="3394472"/>
          </a:xfrm>
        </p:spPr>
        <p:txBody>
          <a:bodyPr>
            <a:normAutofit/>
          </a:bodyPr>
          <a:lstStyle/>
          <a:p>
            <a:pPr marL="0" indent="533400" algn="just">
              <a:buNone/>
            </a:pP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 12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Российской организации (заказчику)  оказывает транспортные услуги иностранная организация.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Перевозка осуществляется полностью на территории Польши 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(из точки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 в точку Б внутри Польши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Местом реализации услуг по организации перевозок по территории Польши, то есть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между пунктами отправления и назначения, расположенными за пределами территории РФ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территория РФ не является и такие услуги не признаются объектом налогообложения по НДС. </a:t>
            </a:r>
          </a:p>
          <a:p>
            <a:pPr marL="0" indent="533400" algn="just">
              <a:buNone/>
            </a:pP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Российская организация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признается налоговым агентом по НДС.</a:t>
            </a:r>
          </a:p>
          <a:p>
            <a:pPr algn="just"/>
            <a:endParaRPr lang="ru-RU" sz="40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4987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15566"/>
            <a:ext cx="7885940" cy="8572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определяется место реализации услуг по перевозке и транспортировке, а так же непосредственно связанных с ними услуг</a:t>
            </a:r>
            <a:r>
              <a:rPr lang="en-US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000" b="1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51670"/>
            <a:ext cx="7885939" cy="3394472"/>
          </a:xfrm>
        </p:spPr>
        <p:txBody>
          <a:bodyPr>
            <a:normAutofit/>
          </a:bodyPr>
          <a:lstStyle/>
          <a:p>
            <a:pPr marL="0" indent="533400" algn="just">
              <a:buNone/>
            </a:pP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 13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Российской организации (заказчику)  оказывает транспортные услуги иностранная организация  (исполнитель).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Перевозка осуществляется с территории Польши на территорию РФ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(из точки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 (Гданьск) в точку Б (Москва))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Местом реализации услуг по организации перевозок с территории Польши на территорию РФ Россия не является и такие услуги не признаются объектом налогообложения по НДС. Российская организация не признается налоговым агентом по НДС.</a:t>
            </a:r>
          </a:p>
          <a:p>
            <a:pPr algn="just"/>
            <a:endParaRPr lang="ru-RU" sz="16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2773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7574"/>
            <a:ext cx="8229600" cy="8572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определяется место реализации услуг по перевозке и транспортировке, а так же непосредственно связанных с ними услуг</a:t>
            </a:r>
            <a:r>
              <a:rPr lang="en-US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0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95686"/>
            <a:ext cx="7931224" cy="3394472"/>
          </a:xfrm>
        </p:spPr>
        <p:txBody>
          <a:bodyPr>
            <a:normAutofit/>
          </a:bodyPr>
          <a:lstStyle/>
          <a:p>
            <a:pPr marL="0" indent="533400" algn="just">
              <a:buNone/>
            </a:pP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 14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Российской организации (заказчику)  оказывает транспортные услуги иностранная организация из Украины  (исполнитель).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Перевозка осуществляется полностью по территории территорию РФ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(из точки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 (Белгород) в точку Б (Москва))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Местом реализации услуг по организации перевозок по территории РФ будет признаваться и такие услуги признаются объектом налогообложения по НДС. Российская организация признается налоговым агентом по НДС.</a:t>
            </a:r>
          </a:p>
          <a:p>
            <a:pPr algn="just"/>
            <a:endParaRPr lang="ru-RU" sz="16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0381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5526"/>
            <a:ext cx="8229600" cy="8572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US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определить место реализации товаров?</a:t>
            </a:r>
            <a:b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000" b="1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7614"/>
            <a:ext cx="7848872" cy="3394472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 1.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Иностранная организация 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реализует российской организации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здание, находящееся на территории РФ.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600" dirty="0" smtClean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361950" algn="just">
              <a:buNone/>
            </a:pPr>
            <a:r>
              <a:rPr lang="ru-RU" sz="1600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Местом 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реализации здания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признается территория РФ, 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поэтому эта операция признается объектом налогообложения по НДС.</a:t>
            </a:r>
          </a:p>
          <a:p>
            <a:pPr algn="just"/>
            <a:endParaRPr lang="ru-RU" sz="16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361950" algn="just">
              <a:buNone/>
            </a:pP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 2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Две российские организации "Альфа" и "Бета" заключили договор купли-продажи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здания, находящегося в </a:t>
            </a:r>
            <a:r>
              <a:rPr lang="ru-RU" sz="1600" b="1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Минске.</a:t>
            </a:r>
          </a:p>
          <a:p>
            <a:pPr marL="0" indent="361950" algn="just">
              <a:buNone/>
            </a:pPr>
            <a:r>
              <a:rPr lang="ru-RU" sz="1600" b="1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Здание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находится на территории РФ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Местом реализации здания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территория РФ не признается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поэтому реализация здания в Российской Федерации НДС не облагается;</a:t>
            </a:r>
          </a:p>
          <a:p>
            <a:pPr algn="just"/>
            <a:endParaRPr lang="ru-RU" sz="16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1096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7574"/>
            <a:ext cx="8229600" cy="8572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определяется место реализации услуг по перевозке и транспортировке, а так же непосредственно связанных с ними услуг</a:t>
            </a:r>
            <a:r>
              <a:rPr lang="en-US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ru-RU" sz="22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2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2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23678"/>
            <a:ext cx="8003232" cy="3394472"/>
          </a:xfrm>
        </p:spPr>
        <p:txBody>
          <a:bodyPr>
            <a:noAutofit/>
          </a:bodyPr>
          <a:lstStyle/>
          <a:p>
            <a:pPr marL="0" indent="533400" algn="just">
              <a:buNone/>
            </a:pP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 15. 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Российская организация оказывает транспортные услуги по договору с заказчиком - иностранной организацией (не ЕАЭС). Перевозка осуществляется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территории Польши на территорию РФ (из точки А (Польша) в точку Б (Москва)). </a:t>
            </a:r>
          </a:p>
          <a:p>
            <a:pPr marL="0" indent="533400" algn="just">
              <a:buNone/>
            </a:pP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Местом реализации услуг по организации перевозок с территории иностранного (Польши) государства на территорию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РФ(Москва) будет признаваться территория РФ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такие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услуги признаются объектом налогообложения по НДС 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(применяется ставка 0%).</a:t>
            </a:r>
          </a:p>
          <a:p>
            <a:pPr marL="51435" indent="0" algn="just">
              <a:buNone/>
            </a:pPr>
            <a:endParaRPr lang="ru-RU" sz="16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" indent="0" algn="just">
              <a:buNone/>
            </a:pPr>
            <a:endParaRPr lang="ru-RU" sz="16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0884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7574"/>
            <a:ext cx="7931224" cy="8572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определяется место реализации услуг по перевозке и транспортировке, а так же непосредственно связанных с ними услуг</a:t>
            </a:r>
            <a:r>
              <a:rPr lang="ru-RU" sz="22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2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2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067694"/>
            <a:ext cx="7931224" cy="3394472"/>
          </a:xfrm>
        </p:spPr>
        <p:txBody>
          <a:bodyPr>
            <a:normAutofit/>
          </a:bodyPr>
          <a:lstStyle/>
          <a:p>
            <a:pPr marL="0" indent="533400" algn="just">
              <a:buNone/>
            </a:pP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 16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Российская организация  оказывает транспортные услуги по договору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заказчиком – организацией из Казахстана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Перевозка осуществляется полностью на территории Казахстана 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(из точки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 в точку Б внутри Казахстана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Местом реализации услуг по организации перевозок по территории Республики Казахстан, то есть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между пунктами отправления и назначения, расположенными за пределами территории РФ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будет признаваться территория РФ и такие услуги признаются объектом налогообложения по НДС (ставка 20%).</a:t>
            </a:r>
          </a:p>
          <a:p>
            <a:pPr marL="51435" indent="0" algn="just">
              <a:buNone/>
            </a:pPr>
            <a:endParaRPr lang="ru-RU" sz="16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16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3383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15566"/>
            <a:ext cx="8229600" cy="8572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определяется место реализации услуг по перевозке и транспортировке, а так же непосредственно связанных с ними услуг</a:t>
            </a:r>
            <a:r>
              <a:rPr lang="en-US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ru-RU" sz="22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2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2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067694"/>
            <a:ext cx="7920880" cy="3394472"/>
          </a:xfrm>
        </p:spPr>
        <p:txBody>
          <a:bodyPr>
            <a:noAutofit/>
          </a:bodyPr>
          <a:lstStyle/>
          <a:p>
            <a:pPr marL="0" indent="533400" algn="just">
              <a:buNone/>
            </a:pP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 17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Российская организация  оказывает транспортные услуги по договору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заказчиком – организацией из Казахстана.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533400" algn="just">
              <a:buNone/>
            </a:pP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Перевозка осуществляется из РФ в Казахстан (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 точки А (Москва) в точку Б (Астана)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533400" algn="just">
              <a:buNone/>
            </a:pP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Местом реализации услуг по организации перевозок с территории РФ на территорию Казахстана, будет признаваться территория РФ и такие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услуги признаются объектом налогообложения по НДС (ставка 0%).</a:t>
            </a:r>
          </a:p>
          <a:p>
            <a:pPr algn="just"/>
            <a:endParaRPr lang="ru-RU" sz="16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3787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43608" y="627534"/>
            <a:ext cx="6729137" cy="389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211710"/>
            <a:ext cx="288032" cy="17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495346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5"/>
          <p:cNvSpPr>
            <a:spLocks noChangeArrowheads="1"/>
          </p:cNvSpPr>
          <p:nvPr/>
        </p:nvSpPr>
        <p:spPr bwMode="auto">
          <a:xfrm>
            <a:off x="395287" y="2139553"/>
            <a:ext cx="8424863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eaLnBrk="1" hangingPunct="1"/>
            <a:endParaRPr lang="ru-RU" altLang="ru-RU" b="1"/>
          </a:p>
          <a:p>
            <a:pPr eaLnBrk="1" hangingPunct="1"/>
            <a:endParaRPr lang="ru-RU" altLang="ru-RU"/>
          </a:p>
        </p:txBody>
      </p:sp>
      <p:pic>
        <p:nvPicPr>
          <p:cNvPr id="43011" name="Рисунок 6" descr="C:\Users\getman\Downloads\Логотип 2.png"/>
          <p:cNvPicPr>
            <a:picLocks noChangeAspect="1" noChangeArrowheads="1"/>
          </p:cNvPicPr>
          <p:nvPr/>
        </p:nvPicPr>
        <p:blipFill>
          <a:blip r:embed="rId2" cstate="print"/>
          <a:srcRect l="-394" t="28349" r="6891" b="42525"/>
          <a:stretch>
            <a:fillRect/>
          </a:stretch>
        </p:blipFill>
        <p:spPr bwMode="auto">
          <a:xfrm>
            <a:off x="827584" y="267494"/>
            <a:ext cx="5401196" cy="66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Текст 2"/>
          <p:cNvSpPr txBox="1">
            <a:spLocks/>
          </p:cNvSpPr>
          <p:nvPr/>
        </p:nvSpPr>
        <p:spPr bwMode="auto">
          <a:xfrm>
            <a:off x="179785" y="1347788"/>
            <a:ext cx="8748713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/>
          <a:lstStyle/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79512" y="1059582"/>
          <a:ext cx="8534722" cy="2636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4729"/>
                <a:gridCol w="6669993"/>
              </a:tblGrid>
              <a:tr h="6151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 ноября 2022 г.  </a:t>
                      </a:r>
                      <a:br>
                        <a:rPr lang="ru-RU" sz="11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>
                          <a:solidFill>
                            <a:srgbClr val="0B8DB5"/>
                          </a:solidFill>
                          <a:latin typeface="+mn-lt"/>
                          <a:ea typeface="+mn-ea"/>
                          <a:cs typeface="+mn-cs"/>
                        </a:rPr>
                        <a:t>Лектор Букина О.А. </a:t>
                      </a:r>
                      <a:endParaRPr lang="ru-RU" sz="10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Годовой отчет за 2022 г. Разбираем сложные вопросы формирования </a:t>
                      </a:r>
                      <a:r>
                        <a:rPr lang="ru-RU" sz="11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отчетности</a:t>
                      </a:r>
                      <a:endParaRPr lang="ru-RU" sz="11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1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                </a:t>
                      </a: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</a:tr>
              <a:tr h="13295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lang="ru-RU" sz="11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декабря 2022 г.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000" b="1" kern="1200" dirty="0" smtClean="0">
                          <a:solidFill>
                            <a:srgbClr val="0B8DB5"/>
                          </a:solidFill>
                          <a:latin typeface="+mn-lt"/>
                          <a:ea typeface="+mn-ea"/>
                          <a:cs typeface="+mn-cs"/>
                        </a:rPr>
                        <a:t>Лектор </a:t>
                      </a:r>
                      <a:r>
                        <a:rPr lang="ru-RU" sz="1000" b="1" kern="1200" dirty="0">
                          <a:solidFill>
                            <a:srgbClr val="0B8DB5"/>
                          </a:solidFill>
                          <a:latin typeface="+mn-lt"/>
                          <a:ea typeface="+mn-ea"/>
                          <a:cs typeface="+mn-cs"/>
                        </a:rPr>
                        <a:t>Пятакова Н.А</a:t>
                      </a:r>
                    </a:p>
                    <a:p>
                      <a:pPr marL="0" algn="l" defTabSz="914400" rtl="0" eaLnBrk="1" latinLnBrk="0" hangingPunct="1"/>
                      <a:endParaRPr lang="ru-RU" sz="11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Налоговые льготы для физических лиц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1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Представитель УФНС России по г. Москве разъясняет </a:t>
                      </a:r>
                      <a:r>
                        <a:rPr lang="ru-RU" sz="11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порядок предоставления: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1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 НОВОЙ ЛЬГОТЫ в г. Москве.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1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2. Льгот для мобилизованных граждан.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1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 Льгот по налогу на имущество физических лиц семьям с детьми</a:t>
                      </a:r>
                      <a:r>
                        <a:rPr lang="ru-RU" sz="11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1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</a:tr>
              <a:tr h="6921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 </a:t>
                      </a:r>
                      <a:r>
                        <a:rPr lang="ru-RU" sz="11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декабря 2022 </a:t>
                      </a:r>
                      <a:r>
                        <a:rPr lang="ru-RU" sz="11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г.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000" b="1" kern="1200" dirty="0" smtClean="0">
                          <a:solidFill>
                            <a:srgbClr val="0B8DB5"/>
                          </a:solidFill>
                          <a:latin typeface="+mn-lt"/>
                          <a:ea typeface="+mn-ea"/>
                          <a:cs typeface="+mn-cs"/>
                        </a:rPr>
                        <a:t>Лектор Дорофеева М.В.</a:t>
                      </a:r>
                    </a:p>
                    <a:p>
                      <a:pPr marL="0" algn="l" defTabSz="914400" rtl="0" eaLnBrk="1" latinLnBrk="0" hangingPunct="1"/>
                      <a:endParaRPr lang="ru-RU" sz="11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Кардинальные изменения порядка уплаты налогов с 2023 г.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1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Представитель Управления ФНС России по г. Москве разъясняет</a:t>
                      </a:r>
                      <a:r>
                        <a:rPr lang="ru-RU" sz="11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особенности и нюансы ЕНП и ЕНС</a:t>
                      </a: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3027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723878"/>
            <a:ext cx="1204193" cy="125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2A1E4A6-7EB5-43F2-AECE-2CE164D79456}"/>
              </a:ext>
            </a:extLst>
          </p:cNvPr>
          <p:cNvSpPr txBox="1">
            <a:spLocks/>
          </p:cNvSpPr>
          <p:nvPr/>
        </p:nvSpPr>
        <p:spPr>
          <a:xfrm>
            <a:off x="1187624" y="627534"/>
            <a:ext cx="6984776" cy="5089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БЛАГОДАРИМ ЗА ВНИМАНИЕ!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4E5203F6-9308-471D-930E-01AB4FE482F3}"/>
              </a:ext>
            </a:extLst>
          </p:cNvPr>
          <p:cNvSpPr txBox="1">
            <a:spLocks/>
          </p:cNvSpPr>
          <p:nvPr/>
        </p:nvSpPr>
        <p:spPr>
          <a:xfrm>
            <a:off x="539552" y="1923678"/>
            <a:ext cx="8136904" cy="302433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3260C"/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Центр подготовки налоговых консультантов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3260C"/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оказывает: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25"/>
              </a:spcAft>
              <a:buClr>
                <a:srgbClr val="C3260C"/>
              </a:buClr>
              <a:buSzPct val="130000"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Образовательные услуги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25"/>
              </a:spcAft>
              <a:buClr>
                <a:srgbClr val="C3260C"/>
              </a:buClr>
              <a:buSzPct val="130000"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Консультационные услуги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25"/>
              </a:spcAft>
              <a:buClr>
                <a:srgbClr val="C3260C"/>
              </a:buClr>
              <a:buSzPct val="130000"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Сопровождение налоговых проверок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25"/>
              </a:spcAft>
              <a:buClr>
                <a:srgbClr val="C3260C"/>
              </a:buClr>
              <a:buSzPct val="130000"/>
              <a:buFont typeface="Arial" pitchFamily="34" charset="0"/>
              <a:buChar char="•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25"/>
              </a:spcAft>
              <a:buClr>
                <a:srgbClr val="C3260C"/>
              </a:buClr>
              <a:buSzPct val="130000"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(495) 925-03-87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nalog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@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cpnk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.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ru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http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://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cpnk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.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ru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83518"/>
            <a:ext cx="8229600" cy="8572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US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определить место реализации товаров?</a:t>
            </a:r>
            <a:b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000" b="1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027" y="1131590"/>
            <a:ext cx="7931224" cy="3394472"/>
          </a:xfrm>
        </p:spPr>
        <p:txBody>
          <a:bodyPr>
            <a:noAutofit/>
          </a:bodyPr>
          <a:lstStyle/>
          <a:p>
            <a:pPr marL="0" indent="361950" algn="just">
              <a:buNone/>
            </a:pP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 3.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Российская организация "Альфа"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приобрела на территории Китая 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партию товаров.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вывозя 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товары за пределы Китая, организация "Альфа"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продала их российскому </a:t>
            </a:r>
            <a:r>
              <a:rPr lang="ru-RU" sz="1600" b="1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покупателю.</a:t>
            </a:r>
          </a:p>
          <a:p>
            <a:pPr marL="0" indent="361950" algn="just">
              <a:buNone/>
            </a:pPr>
            <a:r>
              <a:rPr lang="ru-RU" sz="1600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момент начала отгрузки товары находились за пределами РФ, поэтому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местом их реализации территория РФ не признается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Следовательно, стоимость реализованных организацией "Альфа" товаров НДС в РФ не облагается.</a:t>
            </a:r>
          </a:p>
          <a:p>
            <a:pPr marL="51435" indent="0" algn="just">
              <a:buNone/>
            </a:pPr>
            <a:endParaRPr lang="ru-RU" sz="16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361950" algn="just">
              <a:buNone/>
            </a:pP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 4.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Российская организация "Альфа" приобрела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территории Беларуси партию товаров и продала ее резиденту Казахстана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Указанный товар следует к покупателю по территории РФ в режиме транзита. В момент начала отгрузки товар находился за пределами РФ, поэтому местом его реализации территория РФ не </a:t>
            </a:r>
            <a:r>
              <a:rPr lang="ru-RU" sz="1600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признается.</a:t>
            </a:r>
            <a:endParaRPr lang="ru-RU" sz="16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361950" algn="just">
              <a:buNone/>
            </a:pPr>
            <a:r>
              <a:rPr lang="ru-RU" sz="1600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Следовательно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стоимость реализованных организацией "Альфа" товаров НДС в РФ не облагается.</a:t>
            </a:r>
          </a:p>
          <a:p>
            <a:pPr algn="just"/>
            <a:endParaRPr lang="ru-RU" sz="16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007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7534"/>
            <a:ext cx="8229600" cy="85725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Как определить место реализации товаров?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35646"/>
            <a:ext cx="7782036" cy="3394472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 4</a:t>
            </a:r>
            <a:r>
              <a:rPr lang="ru-RU" sz="1600" b="1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1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Российская компания заключила договор поставки товара с казахским контрагентом. По условиям договора транспортировка товара осуществляется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Республику Казахстан не из Российской Федерации, а из Узбекистана. 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Является ли территория Российской Федерации местом реализации товара?</a:t>
            </a:r>
          </a:p>
          <a:p>
            <a:pPr algn="just"/>
            <a:endParaRPr lang="ru-RU" sz="16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311150" algn="just">
              <a:buNone/>
            </a:pP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Территория Российской Федерации не является местом реализации товара (</a:t>
            </a:r>
            <a:r>
              <a:rPr lang="ru-RU" sz="1600" dirty="0" err="1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абз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4 п. 3 Протокола).</a:t>
            </a:r>
          </a:p>
          <a:p>
            <a:endParaRPr lang="ru-RU" sz="16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0705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15566"/>
            <a:ext cx="8229600" cy="8572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Как определить место реализации работ, услуг: </a:t>
            </a:r>
            <a:b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связанных с недвижимым имуществом.</a:t>
            </a:r>
            <a:b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000" b="1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95686"/>
            <a:ext cx="8229600" cy="3394472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 5</a:t>
            </a:r>
            <a:r>
              <a:rPr lang="ru-RU" sz="1600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ООО 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"Альфа" (российская компания) имеет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собственности здание, находящееся на территории Украины (Казахстана) 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и сдает его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аренду. 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Поскольку здание расположено за пределами РФ, то местом реализации услуг по аренде является территория иностранного государства. Следовательно,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арендная плата, взимаемая ООО "Альфа" с арендаторов, НДС на территории РФ не облагается.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При этом не важно, кому это здание (помещения в здании) сдается в аренду - иностранным лицам или российским.</a:t>
            </a:r>
          </a:p>
          <a:p>
            <a:pPr marL="0" indent="361950" algn="just"/>
            <a:endParaRPr lang="ru-RU" sz="16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114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43558"/>
            <a:ext cx="8229600" cy="8572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Как определить место реализации работ, услуг: </a:t>
            </a:r>
            <a:b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связанных с движимым имуществом.</a:t>
            </a:r>
            <a:b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000" b="1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51670"/>
            <a:ext cx="7854044" cy="3394472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 6. 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ООО "Альфа" (российская организация) по договору с ООО "Бета" (тоже российская компания) выполняет работы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ремонту оборудования, которое находится на территории Узбекистана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361950" algn="just">
              <a:buNone/>
            </a:pP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выполнения ремонтных работ сотрудники ООО "Альфа" выезжают в командировку в Узбекистан.</a:t>
            </a:r>
          </a:p>
          <a:p>
            <a:pPr marL="0" indent="361950" algn="just">
              <a:buNone/>
            </a:pP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Местом реализации ремонтных работ территория РФ не является, поэтому стоимость выполняемых ООО "Альфа" работ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НДС не облагается.</a:t>
            </a:r>
          </a:p>
          <a:p>
            <a:pPr algn="just"/>
            <a:endParaRPr lang="ru-RU" sz="16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492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43558"/>
            <a:ext cx="8229600" cy="85725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Как определить место реализации работ, услуг: </a:t>
            </a:r>
            <a:b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связанных с движимым имуществом.</a:t>
            </a:r>
            <a:endParaRPr lang="ru-RU" sz="20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11710"/>
            <a:ext cx="8229600" cy="3394472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 7. 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Российскому судну (порт приписки - Владивосток) оказаны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услуги по ремонту в Китае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Ремонт произведен на территории Китая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следовательно, местом реализации работ не является Россия. </a:t>
            </a:r>
          </a:p>
          <a:p>
            <a:pPr marL="50800" indent="311150" algn="just">
              <a:buNone/>
            </a:pP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Поэтому НДС их стоимость не облагают.</a:t>
            </a:r>
          </a:p>
          <a:p>
            <a:pPr algn="just"/>
            <a:endParaRPr lang="ru-RU" sz="16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2183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1673</TotalTime>
  <Words>3096</Words>
  <Application>Microsoft Office PowerPoint</Application>
  <PresentationFormat>Экран (16:9)</PresentationFormat>
  <Paragraphs>242</Paragraphs>
  <Slides>45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Слайд 1</vt:lpstr>
      <vt:lpstr>Программа</vt:lpstr>
      <vt:lpstr>1. Что считается территорией РФ?</vt:lpstr>
      <vt:lpstr>2. Как определить место реализации товаров? </vt:lpstr>
      <vt:lpstr>2. Как определить место реализации товаров? </vt:lpstr>
      <vt:lpstr>2. Как определить место реализации товаров?</vt:lpstr>
      <vt:lpstr>3. Как определить место реализации работ, услуг:   - связанных с недвижимым имуществом. </vt:lpstr>
      <vt:lpstr>3. Как определить место реализации работ, услуг:  - связанных с движимым имуществом. </vt:lpstr>
      <vt:lpstr>3. Как определить место реализации работ, услуг:  - связанных с движимым имуществом.</vt:lpstr>
      <vt:lpstr>Обратите внимание! Правила, предписывающие определять место реализации по месту нахождения движимого имущества, не применяются в отношении услуг по сдаче движимого имущества в аренду. </vt:lpstr>
      <vt:lpstr>4. Для каких работ (услуг) место реализации определяется по месту оказания услуг? </vt:lpstr>
      <vt:lpstr>5. Для каких работ (услуг) место реализации определяется по месту нахождения покупателя? </vt:lpstr>
      <vt:lpstr>Для каких работ (услуг) место реализации определяется по месту нахождения покупателя?</vt:lpstr>
      <vt:lpstr>Для каких работ (услуг) место реализации определяется по месту нахождения покупателя? </vt:lpstr>
      <vt:lpstr>Слайд 15</vt:lpstr>
      <vt:lpstr>Слайд 16</vt:lpstr>
      <vt:lpstr>Слайд 17</vt:lpstr>
      <vt:lpstr>Слайд 18</vt:lpstr>
      <vt:lpstr>Слайд 19</vt:lpstr>
      <vt:lpstr>Статья 171 НК РФ. Налоговые вычеты </vt:lpstr>
      <vt:lpstr>Слайд 21</vt:lpstr>
      <vt:lpstr>Слайд 22</vt:lpstr>
      <vt:lpstr>Слайд 23</vt:lpstr>
      <vt:lpstr>Слайд 24</vt:lpstr>
      <vt:lpstr>Слайд 25</vt:lpstr>
      <vt:lpstr>Слайд 26</vt:lpstr>
      <vt:lpstr>6.Для каких работ (услуг)  место реализации определяется по месту нахождения  продавца? </vt:lpstr>
      <vt:lpstr>Слайд 28</vt:lpstr>
      <vt:lpstr>Слайд 29</vt:lpstr>
      <vt:lpstr>Слайд 30</vt:lpstr>
      <vt:lpstr>Слайд 31</vt:lpstr>
      <vt:lpstr>Осторожно! Вспомогательные услуги </vt:lpstr>
      <vt:lpstr>Осторожно! Вспомогательные услуги </vt:lpstr>
      <vt:lpstr>Осторожно! Вспомогательные услуги </vt:lpstr>
      <vt:lpstr>8. Как определяется место реализации услуг по перевозке и транспортировке, а так же непосредственно связанных с ними услуг? </vt:lpstr>
      <vt:lpstr>Как определяется место реализации услуг по перевозке и транспортировке, а так же непосредственно связанных с ними услуг? </vt:lpstr>
      <vt:lpstr>Как определяется место реализации услуг по перевозке и транспортировке, а так же непосредственно связанных с ними услуг? </vt:lpstr>
      <vt:lpstr>Как определяется место реализации услуг по перевозке и транспортировке, а так же непосредственно связанных с ними услуг? </vt:lpstr>
      <vt:lpstr>Как определяется место реализации услуг по перевозке и транспортировке, а так же непосредственно связанных с ними услуг? </vt:lpstr>
      <vt:lpstr>Как определяется место реализации услуг по перевозке и транспортировке, а так же непосредственно связанных с ними услуг? </vt:lpstr>
      <vt:lpstr>Как определяется место реализации услуг по перевозке и транспортировке, а так же непосредственно связанных с ними услуг </vt:lpstr>
      <vt:lpstr>Как определяется место реализации услуг по перевозке и транспортировке, а так же непосредственно связанных с ними услуг? 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kekus</dc:creator>
  <cp:lastModifiedBy>kolmakova</cp:lastModifiedBy>
  <cp:revision>452</cp:revision>
  <cp:lastPrinted>2021-11-02T18:56:30Z</cp:lastPrinted>
  <dcterms:created xsi:type="dcterms:W3CDTF">2017-09-21T06:11:21Z</dcterms:created>
  <dcterms:modified xsi:type="dcterms:W3CDTF">2023-03-31T13:43:16Z</dcterms:modified>
</cp:coreProperties>
</file>