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301" r:id="rId31"/>
    <p:sldId id="302" r:id="rId32"/>
    <p:sldId id="303" r:id="rId33"/>
    <p:sldId id="304" r:id="rId34"/>
    <p:sldId id="305" r:id="rId35"/>
    <p:sldId id="306" r:id="rId36"/>
    <p:sldId id="307" r:id="rId37"/>
    <p:sldId id="308" r:id="rId38"/>
    <p:sldId id="309" r:id="rId39"/>
    <p:sldId id="285" r:id="rId40"/>
    <p:sldId id="286" r:id="rId41"/>
    <p:sldId id="287" r:id="rId42"/>
    <p:sldId id="288" r:id="rId43"/>
    <p:sldId id="289" r:id="rId44"/>
    <p:sldId id="290" r:id="rId45"/>
    <p:sldId id="291" r:id="rId46"/>
    <p:sldId id="292" r:id="rId47"/>
    <p:sldId id="293" r:id="rId48"/>
    <p:sldId id="294" r:id="rId49"/>
    <p:sldId id="295" r:id="rId50"/>
    <p:sldId id="296" r:id="rId51"/>
    <p:sldId id="297" r:id="rId52"/>
    <p:sldId id="298" r:id="rId53"/>
    <p:sldId id="299" r:id="rId5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88" d="100"/>
          <a:sy n="88" d="100"/>
        </p:scale>
        <p:origin x="228" y="5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97185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Открываем тему: НДФЛ платят не «работающие», а все физические лица с облагаемым доходом. Ключевые критерии — налоговое резидентство и источник дохода, а не паспорт и не возраст. Поэтому плательщиком может быть даже младенец.</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Это карта темы. Налог считается так: определяем, кто плательщик и что облагается, распределяем доходы по налоговым базам, уменьшаем базу на вычеты, применяем ставку и платим налог в установленный срок. Дальше разберём каждый элемент по отдельности.</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Налоговый агент сам не является плательщиком НДФЛ: он платит налог за счёт дохода физического лица. Объект налогообложения зависит от статуса: резидент отчитывается обо всех доходах, включая зарубежные, а нерезидент — только о доходах из российских источников.</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С 2025 года налоговые базы разделены. Пример: если у человека зарплата 2 млн рублей и доход от продажи квартиры 1 млн рублей, это две разные базы. Зарплата облагается по шкале п. 1 ст. 224, а доход от продажи — по ставкам п. 1.1 ст. 224. Доходы разных баз не суммируются для определения порога.</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Вычеты уменьшают налоговую базу, а не сам налог: вычет 150 000 рублей экономит 13% от этой суммы, то есть 19 500 рублей. Стандартные и часть социальных вычетов может дать работодатель, остальные получают через ИФНС по декларации 3-НДФЛ или в упрощённом порядке.</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Ставки установлены ст. 224 НК РФ. Для резидентов основная база облагается по пятиступенчатой шкале. Для доходов от продажи имущества, дивидендов и других баз по п. 6 ст. 210 действуют две ставки — 13 и 15%. Нерезиденты в общем случае платят 30%, но для ВКС, работников по патенту, дистанционных работников и некоторых других категорий применяется та же шкала, что и для резидентов.</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Физическое лицо без статуса ИП само декларирует только те доходы, с которых налог не удержал агент: продажа имущества, аренда, доходы из-за рубежа. ИП в течение года платит авансы ежеквартально, а по итогам года подаёт декларацию и доплачивает разницу. В 2026 году авансы ИП уплачиваются 28 апреля, 28 июля и 28 октября.</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Налоговый агент перечисляет НДФЛ дважды в месяц в составе единого налогового платежа и до этого подаёт уведомление об исчисленных суммах. Раз в квартал он сдаёт расчёт 6-НДФЛ, а годовой расчёт включает сведения о доходах каждого работника. Если удержать налог невозможно, например доход выдан в натуральной форме, агент сообщает об этом работнику и в налоговую до 25 февраля.</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Большинство плательщиков даже не замечают налог: за них всё делает работодатель. Самостоятельно декларируют доходы, у которых нет налогового агента. В примере Ольга могла бы вместо НДФЛ зарегистрироваться самозанятой и платить 4% с доходов от аренды жилья.</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Это главный вопрос темы. Ребёнок — полноценный налогоплательщик с ИНН, но действовать сам он не может, поэтому всё делают родители, усыновители или опекуны. Если налог не уплачен, долг числится за ребёнком и может взыскиваться за счёт его имущества. Близкие родственники для освобождения подарков — супруги, родители и дети, бабушки, дедушки и внуки, полнородные и неполнородные братья и сёстры. Дяди, тёти и крёстные в этот список не входят.</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Три типовые ситуации. Иван: налоговый агент — работодатель, родителям ничего делать не нужно. Маша: комната получена в дар от близкого родственника, поэтому минимальный срок владения — 3 года; он не истёк, значит родители подают 3-НДФЛ до 30 апреля и платят налог до 15 июля из средств ребёнка или своих. Петя: подарки недвижимости, транспорта и акций облагаются, если даритель не член семьи и не близкий родственник; родители декларируют доход сына.</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Ключевой критерий — фактическое нахождение в России, а не паспорт. 12 месяцев считают подряд, и они могут приходиться на два календарных года. Олег — гражданин РФ, но для налога он нерезидент. Рустам — иностранец без документов на проживание, но он резидент, потому что пробыл в России больше 183 дней.</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Закрытого перечня документов нет: годится любой документ, из которого видно, сколько дней человек провёл в России. Работодателю как налоговому агенту эти документы нужны, чтобы правильно выбрать ставку и не получить доначисление при проверке.</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Пересчёт делают, когда становится ясно, что по итогам года человек не наберёт 183 дня в России. Радж не относится к ВКС и работает не дистанционно, поэтому к нему применяется ставка 30%. Недоудержанные 68 000 рублей бухгалтерия удерживает из зарплаты за ноябрь и декабрь, соблюдая лимит 20% от каждой выплаты. Если до 31 января следующего года удержать всё не удастся, работодатель сообщит об этом в ИФНС, а остаток Радж заплатит сам по уведомлению.</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Продолжаем пример с Раджем. Ставка 30% применяется ко всем его доходам за год, включая январь–апрель, поэтому в разделе 2 весь доход и налог показывают по ставке 30%. Строка 140 — исчисленный налог, строка 160 — фактически удержанный, строка 170 — налог, который работодатель так и не смог удержать. Уточнённые расчёты за прошлые кварталы при этом не подают.</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Если Томас останется в России до конца года, его статус резидента за этот год уже окончательный: 183 дня в календарном году набраны. Доход за полгода не превышает 2,4 млн рублей, поэтому пересчёт идёт по ставке 13%. Переплату 119 000 рублей работодатель засчитывает в счёт налога с зарплаты за следующие месяцы. Если к концу года зачесть всё не получится, Томас подаёт заявление о возврате через свою налоговую инспекцию.</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Это исключение из общего правила. Для Дмитрия годовой доход 2,4 млн рублей не превышает первого порога шкалы, поэтому весь налог считается по ставке 13%: 26 000 рублей в месяц вместо 60 000 по ставке 30%. Для ВКС смена статуса в течение года не приводит к пересчёту ставки.</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Статья 41 задаёт общий принцип: доходом считается только экономическая выгода, которую можно оценить. Если выгоды нет или её нельзя оценить для конкретного человека, объекта налогообложения не возникает. На этом принципе построены позиции судов и разъяснения ведомств на следующих слайдах: о возмещении ущерба, уступке права требования и курсовых разницах.</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Верховный Суд указал, что глава 23 НК РФ не устанавливает порядок определения налоговой базы при возмещении убытков. Поэтому суммы, которые компенсируют гражданину расходы на восстановление нарушенного права, не образуют экономической выгоды. В примере облагается только упущенная выгода — арендная плата, которую Петров получил бы, если бы квартиру не залили: 120 000 рублей по ставке 13% дают 15 600 рублей налога.</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Позиция Президиума Верховного Суда: облагается не вся сумма, полученная по договору уступки, а только экономическая выгода — разница между ценой уступки и ценой приобретения права. ФНС отразила эту позицию в письме 2016 года, и затем её применяли региональные суды. Во втором варианте право продано дешевле, чем куплено, поэтому дохода нет.</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Гражданин дал взаймы сумму, эквивалентную 10 000 долларов, по курсу 80 рублей, а получил назад 950 000 рублей по курсу 95. Хотя в рублях он получил на 150 000 больше, это не выгода: заёмщик вернул ровно ту сумму займа, которая установлена договором в валюте. Глава 23 не содержит положений, позволяющих считать такую разницу доходом, поэтому налог с неё не начисляется.</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Если письменные разъяснения Минфина или ФНС расходятся с актами Верховного Суда или Высшего Арбитражного Суда, налоговые органы обязаны руководствоваться актами судов. Таблица показывает, как это работает на практике: каждая позиция высшего суда о доходах по ст. 41 затем закреплялась в письмах ФНС, а позиция по уступке права требования — ещё и в письме Минфина 2024 года.</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Сводная таблица объединяет все примеры этого блока. Из 935 000 рублей поступлений доходом признаются только 470 000 рублей — там, где есть экономическая выгода. Налог по ставке 13% с них составляет 61 100 рублей.</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Статья 208 отвечает на вопрос, где находится источник дохода. В сочетании со статусом это определяет, облагается ли доход в России. Резидент платит налог со всех доходов, нерезидент — только с доходов от российских источников. В примере зарплата за работу в Москве — источник в РФ, а арендная плата за квартиру в Сербии — источник за рубежом.</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Это перечень доходов от российских источников. Их облагают и у резидентов, и у нерезидентов. Обратите внимание на пп. 6: вознаграждение членов совета директоров российской организации считается доходом из России независимо от того, где фактически исполнялись обязанности и откуда платили деньги. Поэтому директор, живущий в Дубае, платит НДФЛ в России; как нерезидент — по ставке 30%.</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Перечень доходов из зарубежных источников почти зеркально повторяет российский. Такие доходы облагаются в России только у налоговых резидентов, и, как правило, налогового агента у них нет, поэтому резидент декларирует их самостоятельно. Если с дохода уже удержали налог за границей, его можно зачесть при наличии соглашения об избежании двойного налогообложения.</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Правило введено с 2024 года для доходов от работ и услуг через интернет. Доход считается российским, если одновременно использовалась российская интернет-инфраструктура и выполнено хотя бы одно из трёх условий: исполнитель — резидент, деньги поступают на счёт в российском банке или платит российский источник, включая обособленное подразделение иностранной организации в РФ. В первом примере выполнены оба шага, поэтому российская компания как налоговый агент удерживает НДФЛ по ставке для нерезидента — 30%, ведь это договор ГПХ, а не трудовой договор о дистанционной работе.</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Резидент: зарплата и арендный доход входят в основную базу, сумма 2,7 млн рублей превышает порог 2,4 млн, поэтому 300 000 рублей облагаются по 15%. Дивиденды — отдельная база по ставке 13%. С зарплаты налог удержит работодатель, а доход от аренды и дивиденды Иван декларирует сам: подаёт 3-НДФЛ до 30 апреля и доплачивает до 15 июля. Нерезидент: облагается только зарплата за работу в Москве по ставке 30%, а зарубежные доходы в России не облагаются.</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Пункт 5 статьи 208 особенно важен для семейных ситуаций. Расчёты внутри семьи доходом не считаются, но только пока между родственниками нет гражданско-правового или трудового договора. Мама не является налоговым агентом, поэтому дочь сама декларирует доход по договору подряда и платит налог до 15 июля следующего года.</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Устранение двойного налогообложения идёт по двум путям. Резидент РФ платит НДФЛ со всех доходов, включая зарубежные, и может зачесть налог, уплаченный за границей, — это делает инспекция по декларации. Нерезидент платит в России налог только с доходов от российских источников, и по соглашению такой доход может освобождаться от НДФЛ или облагаться в меньшем размере — это применяет налоговый агент.</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По общему правилу резидент РФ не может зачесть налог, уплаченный за границей. Зачёт возможен, только если это предусмотрено международным соглашением РФ с государством, где налог был уплачен. Проводит его инспекция по окончании налогового периода — на основании декларации с подтверждающими документами. Работодатель или другой налоговый агент иностранный налог не учитывает.</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Если налог за рубежом удержал источник выплаты, подтверждением служит документ этого источника. В нём должны быть суммы дохода по месяцам календарного года и суммы удержанного налога. К декларации прикладывают сам документ, его копию и нотариально заверенный перевод на русский язык.</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Пример условный. Резидент получил за рубежом 600 000 рублей арендной платы, иностранное государство удержало 60 000 рублей налога. НДФЛ по ставке 13% — 78 000 рублей. Если соглашение предусматривает зачёт, инспекция по декларации засчитает 60 000, и в России останется доплатить 18 000 рублей. Если зачёт не предусмотрен, НДФЛ уплачивается полностью, и общая налоговая нагрузка составит 138 000 рублей.</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Иностранный автор предоставляет российской организации за вознаграждение право использовать своё литературное произведение в России. Он налоговый резидент Армении и не является резидентом РФ. По Налоговому кодексу такое вознаграждение — доход от источника в РФ и облагается НДФЛ. Но по Соглашению между правительствами России и Армении от 28 декабря 1996 года авторское вознаграждение по общему правилу облагается только в Армении. Поэтому организация НДФЛ не удерживает. Напомню, что для этого агенту нужно подтверждение статуса резидента Армении до выплаты, а сведения о выплате без удержания он передаёт в инспекцию в течение 30 рабочих дней.</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Часть положений международных налоговых договоров приостановлена Указом Президента от 8 августа 2023 года N 585 и Федеральным законом от 19 декабря 2023 года N 598-ФЗ. Однако статьи об устранении двойного налогообложения действуют. Поэтому вопрос о зачёте решается в три шага: есть ли договор, входит ли нужная статья в перечень сохраняющих действие положений, и есть ли официальное уведомление иностранного государства по дипломатическим каналам о приостановлении его положений.</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У нерезидента в России облагаются только доходы от источников в РФ. Если по соглашению доход освобождается, всё зависит от того, когда налоговый агент получил подтверждение статуса резидента иностранного государства. До выплаты — агент не удерживает налог или удерживает меньше. После выплаты и удержания — возвращает излишне удержанную сумму. В обоих случаях в течение 30 рабочих дней с даты выплаты агент передаёт сведения в инспекцию по месту своего учёта.</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Условный пример. Нерезиденту выплачивается 100 000 рублей; без соглашения налог по общей ставке для нерезидентов составил бы 30 000 рублей. Если соглашение освобождает доход и подтверждение статуса получено до выплаты, агент налог не удерживает. Если соглашение снижает налог — например, до 10%, — удерживается 10 000 рублей. Если подтверждение пришло после выплаты, агент возвращает удержанные 30 000 рублей. В каждом случае агент в течение 30 рабочих дней с даты выплаты передаёт сведения в инспекцию.</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Итог: для резидента двойное налогообложение устраняется зачётом через инспекцию по окончании года, для нерезидента — освобождением или пониженным налогом у налогового агента. В обоих случаях нужно международное соглашение, а с учётом приостановления части положений — проверка, действует ли соответствующая статья.</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Пункт 1 статьи 211 задаёт формулу: берём рыночную стоимость полученного, включаем в неё НДС и акцизы и вычитаем то, что человек заплатил сам. В примере сотрудник получил ноутбук стоимостью 120 000 рублей, заплатив 30 000, поэтому его доход — 90 000 рублей, а налог — 11 700. Работодатель удержит его из зарплаты.</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Перечень в п. 2 ст. 211 открытый — слова «в частности» означают, что натуральным доходом может быть и иная выгода, полученная не деньгами. Главный признак — организация или ИП платит за человека или передаёт ему что-то бесплатно либо дешевле рыночной цены. Пункт 3 содержит исключение для выкупа гибридных цифровых прав.</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Все четыре выплаты — оплата организацией товаров и услуг в интересах работника, прямо названная в пп. 1 п. 2 ст. 211, включая сберегательные взносы по договору долгосрочных сбережений. Доход определяется персонально, по сумме, оплаченной за конкретного человека. Налог работодатель удерживает из денежных выплат, соблюдая лимит по п. 4 ст. 226.</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При частичной оплате доходом является разница между рыночной ценой и тем, что человек заплатил. При безвозмездной передаче доход — вся рыночная стоимость. Для подарков от организаций действует необлагаемый лимит 4 000 рублей в год, поэтому налог считается с 56 000 рублей. Налог в обоих случаях удерживает организация из денежных выплат сотруднику.</a:t>
            </a:r>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С 2025 года добытая криптовалюта прямо признаётся доходом в натуральной форме: её стоимость определяется по рыночной котировке на дату получения. Для целей последующей продажи по п. 3 ст. 212 котировка берётся на дату сделки. Цифровые финансовые активы, полученные бесплатно или со скидкой, облагаются по разнице между рыночной стоимостью и оплатой. А товары и услуги, полученные при выкупе гибридных цифровых прав, по п. 3 ст. 211 доходом в натуральной форме не считаются.</a:t>
            </a:r>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Ранее мы говорили, что при невозможности оценить выгоду каждого работника дохода нет. Здесь суд поддержал инспекцию по другой причине: общество само не организовало учёт питания по работникам и не опровергло расчёт инспекции. Инспекция поделила стоимость питания на количество работников, и суд признал такой подход обоснованным в отсутствие контррасчёта.</a:t>
            </a:r>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Расчёт иллюстрирует метод, который суд признал допустимым: общая стоимость питания делится на число работников, и каждому вменяется одинаковый доход. Налоговый агент, который не удержал налог, платит штраф 20% от неудержанной суммы и пени. Персонифицированный учёт позволяет удерживать налог с фактического дохода каждого работника.</a:t>
            </a:r>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Общество включало в расходы лизинговые платежи, амортизацию и остаточную стоимость автомобилей, а также заявляло вычеты НДС с лизинговых платежей. Фактически же машины с самого начала использовали взаимозависимые физические лица, а затем получили их в собственность почти бесплатно. Суд признал, что эти лица получили доход в натуральной форме — стоимость автомобилей, оплаченных обществом, — и общество как налоговый агент обязано было удержать и уплатить НДФЛ.</a:t>
            </a:r>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Доход в натуральной форме при частичной оплате равен разнице между рыночной стоимостью автомобиля и тем, что заплатило физическое лицо. Доход 3,99 млн рублей превышает порог 2,4 млн, поэтому сумма сверх порога облагается по ставке 15%. Помимо НДФЛ и штрафа налогового агента, обществу в этом деле также доначислили НДС и налог на прибыль.</a:t>
            </a:r>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Верховный Суд сформулировал два последовательных теста. Первый: если благо предоставлено прежде всего в интересах организации, а не для личных нужд гражданина, налога нет. Второй: если благо личное, оно облагается только тогда, когда выгоду можно определить для каждого человека. В примере из Обзора общество оплачивало физкультурно-оздоровительные услуги работников, было привлечено к ответственности как налоговый агент, и ему предложили удержать налог.</a:t>
            </a:r>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Это пример первого теста Верховного Суда. Одежда покупалась для поддержания делового стиля руководителя и имиджа предприятия, что прямо предусмотрено трудовым договором, и оставалась собственностью общества. Значит, расходы обусловлены интересом организации, а не личными нуждами директора. Если бы одежду передали директору в собственность, вывод мог бы быть другим.</a:t>
            </a:r>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ФНС требует от организации принимать все возможные меры, чтобы оценить выгоду каждого работника. Практичный способ — журнал посещений: стоимость аренды делится на общее число посещений, и каждому работнику вменяется доход пропорционально числу его тренировок. Так выгода перестаёт быть обезличенной, и налог удерживается с каждого по факту.</a:t>
            </a:r>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Исполнитель по гражданско-правовому договору — не работник, и командировочные гарантии Трудового кодекса на него не распространяются. Поэтому оплата его проезда и проживания — доход в натуральной форме, который облагается НДФЛ. Исполнитель может уменьшить такой доход профессиональным вычетом на документально подтверждённые расходы. Для работника в командировке компенсация этих расходов освобождена от налога.</a:t>
            </a:r>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Сводная таблица применяет два теста Верховного Суда ко всем разобранным ситуациям. Первый столбец решений — чей интерес преобладает, второй — можно ли определить выгоду каждого. Доход возникает, только когда благо получено для личных нужд и выгода персонифицирована. Дело о питании показывает обратную сторону: если агент не ведёт учёт, инспекция вправе распределить расходы на всех поровну.</a:t>
            </a:r>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Оба дела 2025 года показывают, что налоговые органы и суды последовательно признают доходом в натуральной форме и бесплатное питание, и имущество, переданное взаимозависимым лицам. Главная защита налогового агента — учёт доходов по каждому человеку и готовность обосновать собственный расчёт документами.</a:t>
            </a:r>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6F3E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812800"/>
            <a:ext cx="10566400" cy="467320"/>
          </a:xfrm>
          <a:prstGeom prst="rect">
            <a:avLst/>
          </a:prstGeom>
          <a:noFill/>
          <a:ln/>
        </p:spPr>
        <p:txBody>
          <a:bodyPr wrap="square" lIns="0" tIns="0" rIns="0" bIns="0" rtlCol="0" anchor="t"/>
          <a:lstStyle>
            <a:lvl1pPr marL="0" indent="0" algn="l">
              <a:lnSpc>
                <a:spcPct val="115000"/>
              </a:lnSpc>
              <a:buNone/>
              <a:defRPr lang="en-US" sz="3200" dirty="0">
                <a:solidFill>
                  <a:srgbClr val="1E2A3F"/>
                </a:solidFill>
                <a:latin typeface="PT Serif" pitchFamily="34" charset="0"/>
                <a:ea typeface="PT Serif" pitchFamily="34" charset="-122"/>
                <a:cs typeface="PT Serif" pitchFamily="34" charset="-120"/>
              </a:defRPr>
            </a:lvl1pPr>
          </a:lstStyle>
          <a:p>
            <a:pPr marL="0" indent="0" algn="l">
              <a:lnSpc>
                <a:spcPct val="115000"/>
              </a:lnSpc>
              <a:buNone/>
            </a:pPr>
            <a:endParaRPr lang="en-US" sz="3200" dirty="0"/>
          </a:p>
        </p:txBody>
      </p:sp>
      <p:sp>
        <p:nvSpPr>
          <p:cNvPr id="3" name="Text Placeholder 2"/>
          <p:cNvSpPr>
            <a:spLocks noGrp="1"/>
          </p:cNvSpPr>
          <p:nvPr>
            <p:ph type="body" idx="101"/>
          </p:nvPr>
        </p:nvSpPr>
        <p:spPr>
          <a:xfrm>
            <a:off x="812800" y="1584920"/>
            <a:ext cx="10566400" cy="4460280"/>
          </a:xfrm>
          <a:prstGeom prst="rect">
            <a:avLst/>
          </a:prstGeom>
          <a:noFill/>
          <a:ln/>
        </p:spPr>
        <p:txBody>
          <a:bodyPr wrap="square" lIns="0" tIns="0" rIns="0" bIns="0" rtlCol="0" anchor="t"/>
          <a:lstStyle>
            <a:lvl1pPr marL="0" indent="0" algn="l">
              <a:lnSpc>
                <a:spcPct val="140000"/>
              </a:lnSpc>
              <a:buNone/>
              <a:defRPr lang="en-US" sz="1600" dirty="0">
                <a:solidFill>
                  <a:srgbClr val="1E2A3F"/>
                </a:solidFill>
                <a:latin typeface="IBM Plex Sans" pitchFamily="34" charset="0"/>
                <a:ea typeface="IBM Plex Sans" pitchFamily="34" charset="-122"/>
                <a:cs typeface="IBM Plex Sans" pitchFamily="34" charset="-120"/>
              </a:defRPr>
            </a:lvl1pPr>
          </a:lstStyle>
          <a:p>
            <a:pPr marL="0" indent="0" algn="l">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6F3E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812800"/>
            <a:ext cx="10566400" cy="467320"/>
          </a:xfrm>
          <a:prstGeom prst="rect">
            <a:avLst/>
          </a:prstGeom>
          <a:noFill/>
          <a:ln/>
        </p:spPr>
        <p:txBody>
          <a:bodyPr wrap="square" lIns="0" tIns="0" rIns="0" bIns="0" rtlCol="0" anchor="t"/>
          <a:lstStyle>
            <a:lvl1pPr marL="0" indent="0" algn="l">
              <a:lnSpc>
                <a:spcPct val="115000"/>
              </a:lnSpc>
              <a:buNone/>
              <a:defRPr lang="en-US" sz="3200" dirty="0">
                <a:solidFill>
                  <a:srgbClr val="1E2A3F"/>
                </a:solidFill>
                <a:latin typeface="PT Serif" pitchFamily="34" charset="0"/>
                <a:ea typeface="PT Serif" pitchFamily="34" charset="-122"/>
                <a:cs typeface="PT Serif" pitchFamily="34" charset="-120"/>
              </a:defRPr>
            </a:lvl1pPr>
          </a:lstStyle>
          <a:p>
            <a:pPr marL="0" indent="0" algn="l">
              <a:lnSpc>
                <a:spcPct val="115000"/>
              </a:lnSpc>
              <a:buNone/>
            </a:pPr>
            <a:endParaRPr lang="en-US" sz="3200" dirty="0"/>
          </a:p>
        </p:txBody>
      </p:sp>
      <p:sp>
        <p:nvSpPr>
          <p:cNvPr id="3" name="Text Placeholder 2"/>
          <p:cNvSpPr>
            <a:spLocks noGrp="1"/>
          </p:cNvSpPr>
          <p:nvPr>
            <p:ph type="body" idx="101"/>
          </p:nvPr>
        </p:nvSpPr>
        <p:spPr>
          <a:xfrm>
            <a:off x="812800" y="1584920"/>
            <a:ext cx="10566400" cy="4460280"/>
          </a:xfrm>
          <a:prstGeom prst="rect">
            <a:avLst/>
          </a:prstGeom>
          <a:noFill/>
          <a:ln/>
        </p:spPr>
        <p:txBody>
          <a:bodyPr wrap="square" lIns="0" tIns="0" rIns="0" bIns="0" rtlCol="0" anchor="t"/>
          <a:lstStyle>
            <a:lvl1pPr marL="0" indent="0" algn="l">
              <a:lnSpc>
                <a:spcPct val="140000"/>
              </a:lnSpc>
              <a:buNone/>
              <a:defRPr lang="en-US" sz="1600" dirty="0">
                <a:solidFill>
                  <a:srgbClr val="1E2A3F"/>
                </a:solidFill>
                <a:latin typeface="IBM Plex Sans" pitchFamily="34" charset="0"/>
                <a:ea typeface="IBM Plex Sans" pitchFamily="34" charset="-122"/>
                <a:cs typeface="IBM Plex Sans" pitchFamily="34" charset="-120"/>
              </a:defRPr>
            </a:lvl1pPr>
          </a:lstStyle>
          <a:p>
            <a:pPr marL="0" indent="0" algn="l">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17.png"/><Relationship Id="rId4" Type="http://schemas.openxmlformats.org/officeDocument/2006/relationships/image" Target="../media/image16.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9.png"/><Relationship Id="rId7" Type="http://schemas.openxmlformats.org/officeDocument/2006/relationships/image" Target="../media/image22.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15.png"/><Relationship Id="rId4" Type="http://schemas.openxmlformats.org/officeDocument/2006/relationships/image" Target="../media/image20.png"/></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2A3F"/>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74290"/>
          </a:xfrm>
          <a:prstGeom prst="rect">
            <a:avLst/>
          </a:prstGeom>
          <a:noFill/>
          <a:ln/>
        </p:spPr>
        <p:txBody>
          <a:bodyPr wrap="square" lIns="0" tIns="0" rIns="0" bIns="0" rtlCol="0" anchor="t">
            <a:normAutofit/>
          </a:bodyPr>
          <a:lstStyle/>
          <a:p>
            <a:pPr marL="0" indent="0" algn="l">
              <a:lnSpc>
                <a:spcPts val="1960"/>
              </a:lnSpc>
              <a:buNone/>
            </a:pPr>
            <a:r>
              <a:rPr lang="en-US" sz="1400" b="1" kern="0" spc="200" dirty="0">
                <a:solidFill>
                  <a:srgbClr val="E59A7D"/>
                </a:solidFill>
                <a:latin typeface="IBM Plex Sans" pitchFamily="34" charset="0"/>
                <a:ea typeface="IBM Plex Sans" pitchFamily="34" charset="-122"/>
                <a:cs typeface="IBM Plex Sans" pitchFamily="34" charset="-120"/>
              </a:rPr>
              <a:t>НАЛОГ НА ДОХОДЫ ФИЗИЧЕСКИХ ЛИЦ</a:t>
            </a:r>
            <a:endParaRPr lang="en-US" sz="1400" dirty="0"/>
          </a:p>
        </p:txBody>
      </p:sp>
      <p:sp>
        <p:nvSpPr>
          <p:cNvPr id="3" name="Text 1"/>
          <p:cNvSpPr>
            <a:spLocks noGrp="1"/>
          </p:cNvSpPr>
          <p:nvPr>
            <p:ph type="title"/>
          </p:nvPr>
        </p:nvSpPr>
        <p:spPr>
          <a:xfrm>
            <a:off x="812800" y="1264890"/>
            <a:ext cx="10883392" cy="825500"/>
          </a:xfrm>
          <a:prstGeom prst="rect">
            <a:avLst/>
          </a:prstGeom>
          <a:noFill/>
          <a:ln/>
        </p:spPr>
        <p:txBody>
          <a:bodyPr wrap="square" lIns="0" tIns="0" rIns="0" bIns="0" rtlCol="0" anchor="t">
            <a:normAutofit/>
          </a:bodyPr>
          <a:lstStyle/>
          <a:p>
            <a:pPr marL="0" indent="0" algn="l">
              <a:lnSpc>
                <a:spcPts val="6300"/>
              </a:lnSpc>
              <a:buNone/>
            </a:pPr>
            <a:r>
              <a:rPr lang="en-US" sz="6000" b="1" i="0" dirty="0">
                <a:solidFill>
                  <a:srgbClr val="F6F3EC"/>
                </a:solidFill>
                <a:latin typeface="PT Serif" pitchFamily="18" charset="0"/>
                <a:ea typeface="PT Serif" pitchFamily="18" charset="-122"/>
                <a:cs typeface="PT Serif" pitchFamily="18" charset="-120"/>
              </a:rPr>
              <a:t>Кто платит НДФЛ</a:t>
            </a:r>
            <a:endParaRPr lang="en-US" sz="6000" dirty="0"/>
          </a:p>
        </p:txBody>
      </p:sp>
      <p:sp>
        <p:nvSpPr>
          <p:cNvPr id="4" name="Shape 2"/>
          <p:cNvSpPr/>
          <p:nvPr/>
        </p:nvSpPr>
        <p:spPr>
          <a:xfrm>
            <a:off x="812800" y="5359400"/>
            <a:ext cx="50800" cy="685800"/>
          </a:xfrm>
          <a:prstGeom prst="roundRect">
            <a:avLst>
              <a:gd name="adj" fmla="val 50000"/>
            </a:avLst>
          </a:prstGeom>
          <a:solidFill>
            <a:srgbClr val="E59A7D"/>
          </a:solidFill>
          <a:ln/>
        </p:spPr>
      </p:sp>
      <p:sp>
        <p:nvSpPr>
          <p:cNvPr id="5" name="Text 3"/>
          <p:cNvSpPr/>
          <p:nvPr/>
        </p:nvSpPr>
        <p:spPr>
          <a:xfrm>
            <a:off x="1117600" y="5359400"/>
            <a:ext cx="9156700" cy="711200"/>
          </a:xfrm>
          <a:prstGeom prst="rect">
            <a:avLst/>
          </a:prstGeom>
          <a:noFill/>
          <a:ln/>
        </p:spPr>
        <p:txBody>
          <a:bodyPr wrap="square" lIns="0" tIns="0" rIns="0" bIns="0" rtlCol="0" anchor="t">
            <a:normAutofit/>
          </a:bodyPr>
          <a:lstStyle/>
          <a:p>
            <a:pPr marL="0" indent="0" algn="l">
              <a:lnSpc>
                <a:spcPts val="2700"/>
              </a:lnSpc>
              <a:buNone/>
            </a:pPr>
            <a:r>
              <a:rPr lang="en-US" sz="2000" dirty="0">
                <a:solidFill>
                  <a:srgbClr val="F6F3EC"/>
                </a:solidFill>
                <a:latin typeface="PT Serif" pitchFamily="18" charset="0"/>
                <a:ea typeface="PT Serif" pitchFamily="18" charset="-122"/>
                <a:cs typeface="PT Serif" pitchFamily="18" charset="-120"/>
              </a:rPr>
              <a:t>Плательщик НДФЛ — любое физическое лицо, получающее облагаемый доход, независимо от возраста и гражданства </a:t>
            </a:r>
            <a:r>
              <a:rPr lang="en-US" sz="2000" dirty="0">
                <a:solidFill>
                  <a:srgbClr val="E59A7D"/>
                </a:solidFill>
                <a:latin typeface="PT Serif" pitchFamily="18" charset="0"/>
                <a:ea typeface="PT Serif" pitchFamily="18" charset="-122"/>
                <a:cs typeface="PT Serif" pitchFamily="18" charset="-120"/>
              </a:rPr>
              <a:t>(ст. 207 НК РФ)</a:t>
            </a:r>
            <a:endParaRPr lang="en-US" sz="2000" dirty="0"/>
          </a:p>
        </p:txBody>
      </p:sp>
      <p:sp>
        <p:nvSpPr>
          <p:cNvPr id="6" name="Text 4"/>
          <p:cNvSpPr/>
          <p:nvPr/>
        </p:nvSpPr>
        <p:spPr>
          <a:xfrm>
            <a:off x="812800" y="355600"/>
            <a:ext cx="605969"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C9D1DE"/>
                </a:solidFill>
                <a:latin typeface="IBM Plex Sans" pitchFamily="34" charset="0"/>
                <a:ea typeface="IBM Plex Sans" pitchFamily="34" charset="-122"/>
                <a:cs typeface="IBM Plex Sans" pitchFamily="34" charset="-120"/>
              </a:rPr>
              <a:t>ФПНК</a:t>
            </a:r>
            <a:endParaRPr lang="en-US" sz="1200" dirty="0"/>
          </a:p>
        </p:txBody>
      </p:sp>
      <p:sp>
        <p:nvSpPr>
          <p:cNvPr id="7" name="Text 5"/>
          <p:cNvSpPr/>
          <p:nvPr/>
        </p:nvSpPr>
        <p:spPr>
          <a:xfrm>
            <a:off x="7002879" y="355600"/>
            <a:ext cx="4376321"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C9D1DE"/>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CE6D9"/>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Общая схема НДФЛ: элементы налога</a:t>
            </a:r>
            <a:endParaRPr lang="en-US" sz="3200" dirty="0"/>
          </a:p>
        </p:txBody>
      </p:sp>
      <p:sp>
        <p:nvSpPr>
          <p:cNvPr id="3" name="Shape 1"/>
          <p:cNvSpPr/>
          <p:nvPr/>
        </p:nvSpPr>
        <p:spPr>
          <a:xfrm>
            <a:off x="815975" y="1486495"/>
            <a:ext cx="3414167" cy="1624261"/>
          </a:xfrm>
          <a:prstGeom prst="roundRect">
            <a:avLst>
              <a:gd name="adj" fmla="val 6060"/>
            </a:avLst>
          </a:prstGeom>
          <a:solidFill>
            <a:srgbClr val="FFFDF8"/>
          </a:solidFill>
          <a:ln w="6350">
            <a:solidFill>
              <a:srgbClr val="DDD5C4"/>
            </a:solidFill>
            <a:prstDash val="solid"/>
          </a:ln>
        </p:spPr>
      </p:sp>
      <p:sp>
        <p:nvSpPr>
          <p:cNvPr id="4" name="Text 2"/>
          <p:cNvSpPr/>
          <p:nvPr/>
        </p:nvSpPr>
        <p:spPr>
          <a:xfrm>
            <a:off x="1022350" y="1642070"/>
            <a:ext cx="304800"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B5482F"/>
                </a:solidFill>
                <a:latin typeface="IBM Plex Sans" pitchFamily="34" charset="0"/>
                <a:ea typeface="IBM Plex Sans" pitchFamily="34" charset="-122"/>
                <a:cs typeface="IBM Plex Sans" pitchFamily="34" charset="-120"/>
              </a:rPr>
              <a:t>1</a:t>
            </a:r>
            <a:endParaRPr lang="en-US" sz="2000" dirty="0"/>
          </a:p>
        </p:txBody>
      </p:sp>
      <p:sp>
        <p:nvSpPr>
          <p:cNvPr id="5" name="Text 3"/>
          <p:cNvSpPr/>
          <p:nvPr/>
        </p:nvSpPr>
        <p:spPr>
          <a:xfrm>
            <a:off x="1377950" y="1697930"/>
            <a:ext cx="2437686" cy="26923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E2A3F"/>
                </a:solidFill>
                <a:latin typeface="IBM Plex Sans" pitchFamily="34" charset="0"/>
                <a:ea typeface="IBM Plex Sans" pitchFamily="34" charset="-122"/>
                <a:cs typeface="IBM Plex Sans" pitchFamily="34" charset="-120"/>
              </a:rPr>
              <a:t>Налогоплательщики</a:t>
            </a:r>
            <a:endParaRPr lang="en-US" sz="1600" dirty="0"/>
          </a:p>
        </p:txBody>
      </p:sp>
      <p:sp>
        <p:nvSpPr>
          <p:cNvPr id="6" name="Text 4"/>
          <p:cNvSpPr/>
          <p:nvPr/>
        </p:nvSpPr>
        <p:spPr>
          <a:xfrm>
            <a:off x="1022350" y="2061170"/>
            <a:ext cx="3091459" cy="64259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Резиденты и нерезиденты с доходами от источников в РФ; отдельно — ИП и налоговые агенты</a:t>
            </a:r>
            <a:endParaRPr lang="en-US" sz="1200" dirty="0"/>
          </a:p>
        </p:txBody>
      </p:sp>
      <p:sp>
        <p:nvSpPr>
          <p:cNvPr id="7" name="Text 5"/>
          <p:cNvSpPr/>
          <p:nvPr/>
        </p:nvSpPr>
        <p:spPr>
          <a:xfrm>
            <a:off x="1022350" y="2741861"/>
            <a:ext cx="3091459"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ст. 207, 226, 227 НК РФ</a:t>
            </a:r>
            <a:endParaRPr lang="en-US" sz="1200" dirty="0"/>
          </a:p>
        </p:txBody>
      </p:sp>
      <p:sp>
        <p:nvSpPr>
          <p:cNvPr id="8" name="Shape 6"/>
          <p:cNvSpPr/>
          <p:nvPr/>
        </p:nvSpPr>
        <p:spPr>
          <a:xfrm>
            <a:off x="4388892" y="1486495"/>
            <a:ext cx="3414167" cy="1624261"/>
          </a:xfrm>
          <a:prstGeom prst="roundRect">
            <a:avLst>
              <a:gd name="adj" fmla="val 6060"/>
            </a:avLst>
          </a:prstGeom>
          <a:solidFill>
            <a:srgbClr val="FFFDF8"/>
          </a:solidFill>
          <a:ln w="6350">
            <a:solidFill>
              <a:srgbClr val="DDD5C4"/>
            </a:solidFill>
            <a:prstDash val="solid"/>
          </a:ln>
        </p:spPr>
      </p:sp>
      <p:sp>
        <p:nvSpPr>
          <p:cNvPr id="9" name="Text 7"/>
          <p:cNvSpPr/>
          <p:nvPr/>
        </p:nvSpPr>
        <p:spPr>
          <a:xfrm>
            <a:off x="4595267" y="1642070"/>
            <a:ext cx="304800"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B5482F"/>
                </a:solidFill>
                <a:latin typeface="IBM Plex Sans" pitchFamily="34" charset="0"/>
                <a:ea typeface="IBM Plex Sans" pitchFamily="34" charset="-122"/>
                <a:cs typeface="IBM Plex Sans" pitchFamily="34" charset="-120"/>
              </a:rPr>
              <a:t>2</a:t>
            </a:r>
            <a:endParaRPr lang="en-US" sz="2000" dirty="0"/>
          </a:p>
        </p:txBody>
      </p:sp>
      <p:sp>
        <p:nvSpPr>
          <p:cNvPr id="10" name="Text 8"/>
          <p:cNvSpPr/>
          <p:nvPr/>
        </p:nvSpPr>
        <p:spPr>
          <a:xfrm>
            <a:off x="4950867" y="1697930"/>
            <a:ext cx="858024" cy="26923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E2A3F"/>
                </a:solidFill>
                <a:latin typeface="IBM Plex Sans" pitchFamily="34" charset="0"/>
                <a:ea typeface="IBM Plex Sans" pitchFamily="34" charset="-122"/>
                <a:cs typeface="IBM Plex Sans" pitchFamily="34" charset="-120"/>
              </a:rPr>
              <a:t>Объект</a:t>
            </a:r>
            <a:endParaRPr lang="en-US" sz="1600" dirty="0"/>
          </a:p>
        </p:txBody>
      </p:sp>
      <p:sp>
        <p:nvSpPr>
          <p:cNvPr id="11" name="Text 9"/>
          <p:cNvSpPr/>
          <p:nvPr/>
        </p:nvSpPr>
        <p:spPr>
          <a:xfrm>
            <a:off x="4595267" y="2061170"/>
            <a:ext cx="3091459" cy="64259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Доход от источников в РФ и за рубежом — у резидентов; только в РФ — у нерезидентов</a:t>
            </a:r>
            <a:endParaRPr lang="en-US" sz="1200" dirty="0"/>
          </a:p>
        </p:txBody>
      </p:sp>
      <p:sp>
        <p:nvSpPr>
          <p:cNvPr id="12" name="Text 10"/>
          <p:cNvSpPr/>
          <p:nvPr/>
        </p:nvSpPr>
        <p:spPr>
          <a:xfrm>
            <a:off x="4595267" y="2741861"/>
            <a:ext cx="3091459"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ст. 208, 209 НК РФ</a:t>
            </a:r>
            <a:endParaRPr lang="en-US" sz="1200" dirty="0"/>
          </a:p>
        </p:txBody>
      </p:sp>
      <p:sp>
        <p:nvSpPr>
          <p:cNvPr id="13" name="Shape 11"/>
          <p:cNvSpPr/>
          <p:nvPr/>
        </p:nvSpPr>
        <p:spPr>
          <a:xfrm>
            <a:off x="7961809" y="1486495"/>
            <a:ext cx="3414216" cy="1624261"/>
          </a:xfrm>
          <a:prstGeom prst="roundRect">
            <a:avLst>
              <a:gd name="adj" fmla="val 6060"/>
            </a:avLst>
          </a:prstGeom>
          <a:solidFill>
            <a:srgbClr val="FFFDF8"/>
          </a:solidFill>
          <a:ln w="6350">
            <a:solidFill>
              <a:srgbClr val="DDD5C4"/>
            </a:solidFill>
            <a:prstDash val="solid"/>
          </a:ln>
        </p:spPr>
      </p:sp>
      <p:sp>
        <p:nvSpPr>
          <p:cNvPr id="14" name="Text 12"/>
          <p:cNvSpPr/>
          <p:nvPr/>
        </p:nvSpPr>
        <p:spPr>
          <a:xfrm>
            <a:off x="8168184" y="1642070"/>
            <a:ext cx="304800"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B5482F"/>
                </a:solidFill>
                <a:latin typeface="IBM Plex Sans" pitchFamily="34" charset="0"/>
                <a:ea typeface="IBM Plex Sans" pitchFamily="34" charset="-122"/>
                <a:cs typeface="IBM Plex Sans" pitchFamily="34" charset="-120"/>
              </a:rPr>
              <a:t>3</a:t>
            </a:r>
            <a:endParaRPr lang="en-US" sz="2000" dirty="0"/>
          </a:p>
        </p:txBody>
      </p:sp>
      <p:sp>
        <p:nvSpPr>
          <p:cNvPr id="15" name="Text 13"/>
          <p:cNvSpPr/>
          <p:nvPr/>
        </p:nvSpPr>
        <p:spPr>
          <a:xfrm>
            <a:off x="8523784" y="1697930"/>
            <a:ext cx="1954113" cy="26923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E2A3F"/>
                </a:solidFill>
                <a:latin typeface="IBM Plex Sans" pitchFamily="34" charset="0"/>
                <a:ea typeface="IBM Plex Sans" pitchFamily="34" charset="-122"/>
                <a:cs typeface="IBM Plex Sans" pitchFamily="34" charset="-120"/>
              </a:rPr>
              <a:t>Налоговые базы</a:t>
            </a:r>
            <a:endParaRPr lang="en-US" sz="1600" dirty="0"/>
          </a:p>
        </p:txBody>
      </p:sp>
      <p:sp>
        <p:nvSpPr>
          <p:cNvPr id="16" name="Text 14"/>
          <p:cNvSpPr/>
          <p:nvPr/>
        </p:nvSpPr>
        <p:spPr>
          <a:xfrm>
            <a:off x="8168184" y="2061170"/>
            <a:ext cx="3091510" cy="64259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Основная база и отдельные базы по видам доходов — каждая считается отдельно</a:t>
            </a:r>
            <a:endParaRPr lang="en-US" sz="1200" dirty="0"/>
          </a:p>
        </p:txBody>
      </p:sp>
      <p:sp>
        <p:nvSpPr>
          <p:cNvPr id="17" name="Text 15"/>
          <p:cNvSpPr/>
          <p:nvPr/>
        </p:nvSpPr>
        <p:spPr>
          <a:xfrm>
            <a:off x="8168184" y="2741861"/>
            <a:ext cx="3091510"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ст. 210 НК РФ</a:t>
            </a:r>
            <a:endParaRPr lang="en-US" sz="1200" dirty="0"/>
          </a:p>
        </p:txBody>
      </p:sp>
      <p:sp>
        <p:nvSpPr>
          <p:cNvPr id="18" name="Shape 16"/>
          <p:cNvSpPr/>
          <p:nvPr/>
        </p:nvSpPr>
        <p:spPr>
          <a:xfrm>
            <a:off x="815975" y="3269506"/>
            <a:ext cx="3414167" cy="1624261"/>
          </a:xfrm>
          <a:prstGeom prst="roundRect">
            <a:avLst>
              <a:gd name="adj" fmla="val 6060"/>
            </a:avLst>
          </a:prstGeom>
          <a:solidFill>
            <a:srgbClr val="FFFDF8"/>
          </a:solidFill>
          <a:ln w="6350">
            <a:solidFill>
              <a:srgbClr val="DDD5C4"/>
            </a:solidFill>
            <a:prstDash val="solid"/>
          </a:ln>
        </p:spPr>
      </p:sp>
      <p:sp>
        <p:nvSpPr>
          <p:cNvPr id="19" name="Text 17"/>
          <p:cNvSpPr/>
          <p:nvPr/>
        </p:nvSpPr>
        <p:spPr>
          <a:xfrm>
            <a:off x="1022350" y="3425081"/>
            <a:ext cx="304800"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B5482F"/>
                </a:solidFill>
                <a:latin typeface="IBM Plex Sans" pitchFamily="34" charset="0"/>
                <a:ea typeface="IBM Plex Sans" pitchFamily="34" charset="-122"/>
                <a:cs typeface="IBM Plex Sans" pitchFamily="34" charset="-120"/>
              </a:rPr>
              <a:t>4</a:t>
            </a:r>
            <a:endParaRPr lang="en-US" sz="2000" dirty="0"/>
          </a:p>
        </p:txBody>
      </p:sp>
      <p:sp>
        <p:nvSpPr>
          <p:cNvPr id="20" name="Text 18"/>
          <p:cNvSpPr/>
          <p:nvPr/>
        </p:nvSpPr>
        <p:spPr>
          <a:xfrm>
            <a:off x="1377950" y="3480941"/>
            <a:ext cx="2273677" cy="26923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E2A3F"/>
                </a:solidFill>
                <a:latin typeface="IBM Plex Sans" pitchFamily="34" charset="0"/>
                <a:ea typeface="IBM Plex Sans" pitchFamily="34" charset="-122"/>
                <a:cs typeface="IBM Plex Sans" pitchFamily="34" charset="-120"/>
              </a:rPr>
              <a:t>Налоговые вычеты</a:t>
            </a:r>
            <a:endParaRPr lang="en-US" sz="1600" dirty="0"/>
          </a:p>
        </p:txBody>
      </p:sp>
      <p:sp>
        <p:nvSpPr>
          <p:cNvPr id="21" name="Text 19"/>
          <p:cNvSpPr/>
          <p:nvPr/>
        </p:nvSpPr>
        <p:spPr>
          <a:xfrm>
            <a:off x="1022350" y="3844181"/>
            <a:ext cx="3091459" cy="64259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Стандартные, социальные, инвестиционные, имущественные, профессиональные</a:t>
            </a:r>
            <a:endParaRPr lang="en-US" sz="1200" dirty="0"/>
          </a:p>
        </p:txBody>
      </p:sp>
      <p:sp>
        <p:nvSpPr>
          <p:cNvPr id="22" name="Text 20"/>
          <p:cNvSpPr/>
          <p:nvPr/>
        </p:nvSpPr>
        <p:spPr>
          <a:xfrm>
            <a:off x="1022350" y="4524871"/>
            <a:ext cx="3091459"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ст. 218–221 НК РФ</a:t>
            </a:r>
            <a:endParaRPr lang="en-US" sz="1200" dirty="0"/>
          </a:p>
        </p:txBody>
      </p:sp>
      <p:sp>
        <p:nvSpPr>
          <p:cNvPr id="23" name="Shape 21"/>
          <p:cNvSpPr/>
          <p:nvPr/>
        </p:nvSpPr>
        <p:spPr>
          <a:xfrm>
            <a:off x="4388892" y="3269506"/>
            <a:ext cx="3414167" cy="1624261"/>
          </a:xfrm>
          <a:prstGeom prst="roundRect">
            <a:avLst>
              <a:gd name="adj" fmla="val 6060"/>
            </a:avLst>
          </a:prstGeom>
          <a:solidFill>
            <a:srgbClr val="FFFDF8"/>
          </a:solidFill>
          <a:ln w="6350">
            <a:solidFill>
              <a:srgbClr val="DDD5C4"/>
            </a:solidFill>
            <a:prstDash val="solid"/>
          </a:ln>
        </p:spPr>
      </p:sp>
      <p:sp>
        <p:nvSpPr>
          <p:cNvPr id="24" name="Text 22"/>
          <p:cNvSpPr/>
          <p:nvPr/>
        </p:nvSpPr>
        <p:spPr>
          <a:xfrm>
            <a:off x="4595267" y="3425081"/>
            <a:ext cx="304800"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B5482F"/>
                </a:solidFill>
                <a:latin typeface="IBM Plex Sans" pitchFamily="34" charset="0"/>
                <a:ea typeface="IBM Plex Sans" pitchFamily="34" charset="-122"/>
                <a:cs typeface="IBM Plex Sans" pitchFamily="34" charset="-120"/>
              </a:rPr>
              <a:t>5</a:t>
            </a:r>
            <a:endParaRPr lang="en-US" sz="2000" dirty="0"/>
          </a:p>
        </p:txBody>
      </p:sp>
      <p:sp>
        <p:nvSpPr>
          <p:cNvPr id="25" name="Text 23"/>
          <p:cNvSpPr/>
          <p:nvPr/>
        </p:nvSpPr>
        <p:spPr>
          <a:xfrm>
            <a:off x="4950867" y="3480941"/>
            <a:ext cx="2169021" cy="26923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E2A3F"/>
                </a:solidFill>
                <a:latin typeface="IBM Plex Sans" pitchFamily="34" charset="0"/>
                <a:ea typeface="IBM Plex Sans" pitchFamily="34" charset="-122"/>
                <a:cs typeface="IBM Plex Sans" pitchFamily="34" charset="-120"/>
              </a:rPr>
              <a:t>Налоговые ставки</a:t>
            </a:r>
            <a:endParaRPr lang="en-US" sz="1600" dirty="0"/>
          </a:p>
        </p:txBody>
      </p:sp>
      <p:sp>
        <p:nvSpPr>
          <p:cNvPr id="26" name="Text 24"/>
          <p:cNvSpPr/>
          <p:nvPr/>
        </p:nvSpPr>
        <p:spPr>
          <a:xfrm>
            <a:off x="4595267" y="3844181"/>
            <a:ext cx="3091459" cy="43686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13–22% для резидентов; 30%, 15% и 35% — в особых случаях</a:t>
            </a:r>
            <a:endParaRPr lang="en-US" sz="1200" dirty="0"/>
          </a:p>
        </p:txBody>
      </p:sp>
      <p:sp>
        <p:nvSpPr>
          <p:cNvPr id="27" name="Text 25"/>
          <p:cNvSpPr/>
          <p:nvPr/>
        </p:nvSpPr>
        <p:spPr>
          <a:xfrm>
            <a:off x="4595267" y="4319141"/>
            <a:ext cx="3091459"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ст. 224 НК РФ</a:t>
            </a:r>
            <a:endParaRPr lang="en-US" sz="1200" dirty="0"/>
          </a:p>
        </p:txBody>
      </p:sp>
      <p:sp>
        <p:nvSpPr>
          <p:cNvPr id="28" name="Shape 26"/>
          <p:cNvSpPr/>
          <p:nvPr/>
        </p:nvSpPr>
        <p:spPr>
          <a:xfrm>
            <a:off x="7958634" y="3266331"/>
            <a:ext cx="3420566" cy="1630611"/>
          </a:xfrm>
          <a:prstGeom prst="roundRect">
            <a:avLst>
              <a:gd name="adj" fmla="val 6231"/>
            </a:avLst>
          </a:prstGeom>
          <a:solidFill>
            <a:srgbClr val="1E2A3F"/>
          </a:solidFill>
          <a:ln/>
        </p:spPr>
      </p:sp>
      <p:sp>
        <p:nvSpPr>
          <p:cNvPr id="29" name="Text 27"/>
          <p:cNvSpPr/>
          <p:nvPr/>
        </p:nvSpPr>
        <p:spPr>
          <a:xfrm>
            <a:off x="8161834" y="3418731"/>
            <a:ext cx="304800"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E59A7D"/>
                </a:solidFill>
                <a:latin typeface="IBM Plex Sans" pitchFamily="34" charset="0"/>
                <a:ea typeface="IBM Plex Sans" pitchFamily="34" charset="-122"/>
                <a:cs typeface="IBM Plex Sans" pitchFamily="34" charset="-120"/>
              </a:rPr>
              <a:t>6</a:t>
            </a:r>
            <a:endParaRPr lang="en-US" sz="2000" dirty="0"/>
          </a:p>
        </p:txBody>
      </p:sp>
      <p:sp>
        <p:nvSpPr>
          <p:cNvPr id="30" name="Text 28"/>
          <p:cNvSpPr/>
          <p:nvPr/>
        </p:nvSpPr>
        <p:spPr>
          <a:xfrm>
            <a:off x="8517434" y="3474591"/>
            <a:ext cx="2303264" cy="26923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F6F3EC"/>
                </a:solidFill>
                <a:latin typeface="IBM Plex Sans" pitchFamily="34" charset="0"/>
                <a:ea typeface="IBM Plex Sans" pitchFamily="34" charset="-122"/>
                <a:cs typeface="IBM Plex Sans" pitchFamily="34" charset="-120"/>
              </a:rPr>
              <a:t>Сроки и отчётность</a:t>
            </a:r>
            <a:endParaRPr lang="en-US" sz="1600" dirty="0"/>
          </a:p>
        </p:txBody>
      </p:sp>
      <p:sp>
        <p:nvSpPr>
          <p:cNvPr id="31" name="Text 29"/>
          <p:cNvSpPr/>
          <p:nvPr/>
        </p:nvSpPr>
        <p:spPr>
          <a:xfrm>
            <a:off x="8161834" y="3837831"/>
            <a:ext cx="3104591" cy="43686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C9D1DE"/>
                </a:solidFill>
                <a:latin typeface="IBM Plex Sans" pitchFamily="34" charset="0"/>
                <a:ea typeface="IBM Plex Sans" pitchFamily="34" charset="-122"/>
                <a:cs typeface="IBM Plex Sans" pitchFamily="34" charset="-120"/>
              </a:rPr>
              <a:t>Физлица, ИП и налоговые агенты платят и отчитываются в разные сроки</a:t>
            </a:r>
            <a:endParaRPr lang="en-US" sz="1200" dirty="0"/>
          </a:p>
        </p:txBody>
      </p:sp>
      <p:sp>
        <p:nvSpPr>
          <p:cNvPr id="32" name="Text 30"/>
          <p:cNvSpPr/>
          <p:nvPr/>
        </p:nvSpPr>
        <p:spPr>
          <a:xfrm>
            <a:off x="8161834" y="4312791"/>
            <a:ext cx="3104591"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E59A7D"/>
                </a:solidFill>
                <a:latin typeface="IBM Plex Sans" pitchFamily="34" charset="0"/>
                <a:ea typeface="IBM Plex Sans" pitchFamily="34" charset="-122"/>
                <a:cs typeface="IBM Plex Sans" pitchFamily="34" charset="-120"/>
              </a:rPr>
              <a:t>ст. 226–230 НК РФ</a:t>
            </a:r>
            <a:endParaRPr lang="en-US" sz="1200" dirty="0"/>
          </a:p>
        </p:txBody>
      </p:sp>
      <p:sp>
        <p:nvSpPr>
          <p:cNvPr id="33" name="Text 31"/>
          <p:cNvSpPr/>
          <p:nvPr/>
        </p:nvSpPr>
        <p:spPr>
          <a:xfrm>
            <a:off x="819150" y="5106491"/>
            <a:ext cx="10553700" cy="598140"/>
          </a:xfrm>
          <a:prstGeom prst="roundRect">
            <a:avLst>
              <a:gd name="adj" fmla="val 15924"/>
            </a:avLst>
          </a:prstGeom>
          <a:solidFill>
            <a:srgbClr val="FFFDF8"/>
          </a:solidFill>
          <a:ln w="12700">
            <a:solidFill>
              <a:srgbClr val="B5482F"/>
            </a:solidFill>
            <a:prstDash val="solid"/>
          </a:ln>
        </p:spPr>
        <p:txBody>
          <a:bodyPr wrap="square" lIns="232452" tIns="130852" rIns="232452" bIns="105452" rtlCol="0" anchor="t">
            <a:normAutofit/>
          </a:bodyPr>
          <a:lstStyle/>
          <a:p>
            <a:pPr marL="0" indent="0" algn="ctr">
              <a:lnSpc>
                <a:spcPts val="2210"/>
              </a:lnSpc>
              <a:buNone/>
            </a:pPr>
            <a:r>
              <a:rPr lang="en-US" sz="1700" b="1" dirty="0">
                <a:solidFill>
                  <a:srgbClr val="1E2A3F"/>
                </a:solidFill>
                <a:latin typeface="PT Serif" pitchFamily="18" charset="0"/>
                <a:ea typeface="PT Serif" pitchFamily="18" charset="-122"/>
                <a:cs typeface="PT Serif" pitchFamily="18" charset="-120"/>
              </a:rPr>
              <a:t>НДФЛ = (Доходы − Вычеты) × Ставка — по каждой налоговой базе</a:t>
            </a:r>
            <a:endParaRPr lang="en-US" sz="1700" dirty="0"/>
          </a:p>
        </p:txBody>
      </p:sp>
      <p:sp>
        <p:nvSpPr>
          <p:cNvPr id="34" name="Text 32"/>
          <p:cNvSpPr/>
          <p:nvPr/>
        </p:nvSpPr>
        <p:spPr>
          <a:xfrm>
            <a:off x="812800" y="355600"/>
            <a:ext cx="605969"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4A5363"/>
                </a:solidFill>
                <a:latin typeface="IBM Plex Sans" pitchFamily="34" charset="0"/>
                <a:ea typeface="IBM Plex Sans" pitchFamily="34" charset="-122"/>
                <a:cs typeface="IBM Plex Sans" pitchFamily="34" charset="-120"/>
              </a:rPr>
              <a:t>ФПНК</a:t>
            </a:r>
            <a:endParaRPr lang="en-US" sz="1200" dirty="0"/>
          </a:p>
        </p:txBody>
      </p:sp>
      <p:sp>
        <p:nvSpPr>
          <p:cNvPr id="35" name="Text 33"/>
          <p:cNvSpPr/>
          <p:nvPr/>
        </p:nvSpPr>
        <p:spPr>
          <a:xfrm>
            <a:off x="7002879" y="355600"/>
            <a:ext cx="4376321"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200" dirty="0"/>
          </a:p>
        </p:txBody>
      </p:sp>
      <p:sp>
        <p:nvSpPr>
          <p:cNvPr id="36" name="Text 34"/>
          <p:cNvSpPr/>
          <p:nvPr/>
        </p:nvSpPr>
        <p:spPr>
          <a:xfrm>
            <a:off x="812800" y="6296670"/>
            <a:ext cx="10883392" cy="23113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Глава 23 НК РФ «Налог на доходы физических лиц». Каждый элемент подробно — на следующих слайдах.</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Налогоплательщики и объект налогообложения</a:t>
            </a:r>
            <a:endParaRPr lang="en-US" sz="3200" dirty="0"/>
          </a:p>
        </p:txBody>
      </p:sp>
      <p:sp>
        <p:nvSpPr>
          <p:cNvPr id="3" name="Shape 1"/>
          <p:cNvSpPr/>
          <p:nvPr/>
        </p:nvSpPr>
        <p:spPr>
          <a:xfrm>
            <a:off x="815975" y="1486495"/>
            <a:ext cx="3418384" cy="1791891"/>
          </a:xfrm>
          <a:prstGeom prst="roundRect">
            <a:avLst>
              <a:gd name="adj" fmla="val 5493"/>
            </a:avLst>
          </a:prstGeom>
          <a:solidFill>
            <a:srgbClr val="FFFDF8"/>
          </a:solidFill>
          <a:ln w="6350">
            <a:solidFill>
              <a:srgbClr val="DDD5C4"/>
            </a:solidFill>
            <a:prstDash val="solid"/>
          </a:ln>
        </p:spPr>
      </p:sp>
      <p:sp>
        <p:nvSpPr>
          <p:cNvPr id="4" name="Text 2"/>
          <p:cNvSpPr/>
          <p:nvPr/>
        </p:nvSpPr>
        <p:spPr>
          <a:xfrm>
            <a:off x="1022350" y="1692870"/>
            <a:ext cx="3095803" cy="26923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E2A3F"/>
                </a:solidFill>
                <a:latin typeface="IBM Plex Sans" pitchFamily="34" charset="0"/>
                <a:ea typeface="IBM Plex Sans" pitchFamily="34" charset="-122"/>
                <a:cs typeface="IBM Plex Sans" pitchFamily="34" charset="-120"/>
              </a:rPr>
              <a:t>Физлица не ИП</a:t>
            </a:r>
            <a:endParaRPr lang="en-US" sz="1600" dirty="0"/>
          </a:p>
        </p:txBody>
      </p:sp>
      <p:sp>
        <p:nvSpPr>
          <p:cNvPr id="5" name="Text 3"/>
          <p:cNvSpPr/>
          <p:nvPr/>
        </p:nvSpPr>
        <p:spPr>
          <a:xfrm>
            <a:off x="1022350" y="2012900"/>
            <a:ext cx="3095803" cy="71879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363"/>
                </a:solidFill>
                <a:latin typeface="IBM Plex Sans" pitchFamily="34" charset="0"/>
                <a:ea typeface="IBM Plex Sans" pitchFamily="34" charset="-122"/>
                <a:cs typeface="IBM Plex Sans" pitchFamily="34" charset="-120"/>
              </a:rPr>
              <a:t>Резиденты и нерезиденты. Платят сами, если у дохода нет налогового агента.</a:t>
            </a:r>
            <a:endParaRPr lang="en-US" sz="1300" dirty="0"/>
          </a:p>
        </p:txBody>
      </p:sp>
      <p:sp>
        <p:nvSpPr>
          <p:cNvPr id="6" name="Text 4"/>
          <p:cNvSpPr/>
          <p:nvPr/>
        </p:nvSpPr>
        <p:spPr>
          <a:xfrm>
            <a:off x="1022350" y="2858691"/>
            <a:ext cx="3095803"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ст. 207, 228 НК РФ</a:t>
            </a:r>
            <a:endParaRPr lang="en-US" sz="1200" dirty="0"/>
          </a:p>
        </p:txBody>
      </p:sp>
      <p:sp>
        <p:nvSpPr>
          <p:cNvPr id="7" name="Shape 5"/>
          <p:cNvSpPr/>
          <p:nvPr/>
        </p:nvSpPr>
        <p:spPr>
          <a:xfrm>
            <a:off x="4393109" y="1486495"/>
            <a:ext cx="3418433" cy="1791891"/>
          </a:xfrm>
          <a:prstGeom prst="roundRect">
            <a:avLst>
              <a:gd name="adj" fmla="val 5493"/>
            </a:avLst>
          </a:prstGeom>
          <a:solidFill>
            <a:srgbClr val="FFFDF8"/>
          </a:solidFill>
          <a:ln w="6350">
            <a:solidFill>
              <a:srgbClr val="DDD5C4"/>
            </a:solidFill>
            <a:prstDash val="solid"/>
          </a:ln>
        </p:spPr>
      </p:sp>
      <p:sp>
        <p:nvSpPr>
          <p:cNvPr id="8" name="Text 6"/>
          <p:cNvSpPr/>
          <p:nvPr/>
        </p:nvSpPr>
        <p:spPr>
          <a:xfrm>
            <a:off x="4599484" y="1692870"/>
            <a:ext cx="3095854" cy="26923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E2A3F"/>
                </a:solidFill>
                <a:latin typeface="IBM Plex Sans" pitchFamily="34" charset="0"/>
                <a:ea typeface="IBM Plex Sans" pitchFamily="34" charset="-122"/>
                <a:cs typeface="IBM Plex Sans" pitchFamily="34" charset="-120"/>
              </a:rPr>
              <a:t>ИП, нотариусы, адвокаты</a:t>
            </a:r>
            <a:endParaRPr lang="en-US" sz="1600" dirty="0"/>
          </a:p>
        </p:txBody>
      </p:sp>
      <p:sp>
        <p:nvSpPr>
          <p:cNvPr id="9" name="Text 7"/>
          <p:cNvSpPr/>
          <p:nvPr/>
        </p:nvSpPr>
        <p:spPr>
          <a:xfrm>
            <a:off x="4599484" y="2012900"/>
            <a:ext cx="3095854" cy="48766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363"/>
                </a:solidFill>
                <a:latin typeface="IBM Plex Sans" pitchFamily="34" charset="0"/>
                <a:ea typeface="IBM Plex Sans" pitchFamily="34" charset="-122"/>
                <a:cs typeface="IBM Plex Sans" pitchFamily="34" charset="-120"/>
              </a:rPr>
              <a:t>Платят налог с доходов от своей деятельности на общем режиме.</a:t>
            </a:r>
            <a:endParaRPr lang="en-US" sz="1300" dirty="0"/>
          </a:p>
        </p:txBody>
      </p:sp>
      <p:sp>
        <p:nvSpPr>
          <p:cNvPr id="10" name="Text 8"/>
          <p:cNvSpPr/>
          <p:nvPr/>
        </p:nvSpPr>
        <p:spPr>
          <a:xfrm>
            <a:off x="4599484" y="2858691"/>
            <a:ext cx="3095854"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ст. 227 НК РФ</a:t>
            </a:r>
            <a:endParaRPr lang="en-US" sz="1200" dirty="0"/>
          </a:p>
        </p:txBody>
      </p:sp>
      <p:sp>
        <p:nvSpPr>
          <p:cNvPr id="11" name="Shape 9"/>
          <p:cNvSpPr/>
          <p:nvPr/>
        </p:nvSpPr>
        <p:spPr>
          <a:xfrm>
            <a:off x="7967117" y="1483320"/>
            <a:ext cx="3412083" cy="1798241"/>
          </a:xfrm>
          <a:prstGeom prst="roundRect">
            <a:avLst>
              <a:gd name="adj" fmla="val 5650"/>
            </a:avLst>
          </a:prstGeom>
          <a:solidFill>
            <a:srgbClr val="1E2A3F"/>
          </a:solidFill>
          <a:ln/>
        </p:spPr>
      </p:sp>
      <p:sp>
        <p:nvSpPr>
          <p:cNvPr id="12" name="Text 10"/>
          <p:cNvSpPr/>
          <p:nvPr/>
        </p:nvSpPr>
        <p:spPr>
          <a:xfrm>
            <a:off x="8170317" y="1686520"/>
            <a:ext cx="3095854" cy="26923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F6F3EC"/>
                </a:solidFill>
                <a:latin typeface="IBM Plex Sans" pitchFamily="34" charset="0"/>
                <a:ea typeface="IBM Plex Sans" pitchFamily="34" charset="-122"/>
                <a:cs typeface="IBM Plex Sans" pitchFamily="34" charset="-120"/>
              </a:rPr>
              <a:t>Налоговые агенты</a:t>
            </a:r>
            <a:endParaRPr lang="en-US" sz="1600" dirty="0"/>
          </a:p>
        </p:txBody>
      </p:sp>
      <p:sp>
        <p:nvSpPr>
          <p:cNvPr id="13" name="Text 11"/>
          <p:cNvSpPr/>
          <p:nvPr/>
        </p:nvSpPr>
        <p:spPr>
          <a:xfrm>
            <a:off x="8170317" y="2006550"/>
            <a:ext cx="3095854" cy="71879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C9D1DE"/>
                </a:solidFill>
                <a:latin typeface="IBM Plex Sans" pitchFamily="34" charset="0"/>
                <a:ea typeface="IBM Plex Sans" pitchFamily="34" charset="-122"/>
                <a:cs typeface="IBM Plex Sans" pitchFamily="34" charset="-120"/>
              </a:rPr>
              <a:t>Организации и ИП, выплачивающие доход: исчисляют, удерживают и перечисляют налог.</a:t>
            </a:r>
            <a:endParaRPr lang="en-US" sz="1300" dirty="0"/>
          </a:p>
        </p:txBody>
      </p:sp>
      <p:sp>
        <p:nvSpPr>
          <p:cNvPr id="14" name="Text 12"/>
          <p:cNvSpPr/>
          <p:nvPr/>
        </p:nvSpPr>
        <p:spPr>
          <a:xfrm>
            <a:off x="8170317" y="2865041"/>
            <a:ext cx="3095854"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E59A7D"/>
                </a:solidFill>
                <a:latin typeface="IBM Plex Sans" pitchFamily="34" charset="0"/>
                <a:ea typeface="IBM Plex Sans" pitchFamily="34" charset="-122"/>
                <a:cs typeface="IBM Plex Sans" pitchFamily="34" charset="-120"/>
              </a:rPr>
              <a:t>ст. 226 НК РФ</a:t>
            </a:r>
            <a:endParaRPr lang="en-US" sz="1200" dirty="0"/>
          </a:p>
        </p:txBody>
      </p:sp>
      <p:sp>
        <p:nvSpPr>
          <p:cNvPr id="15" name="Shape 13"/>
          <p:cNvSpPr/>
          <p:nvPr/>
        </p:nvSpPr>
        <p:spPr>
          <a:xfrm>
            <a:off x="812800" y="3484761"/>
            <a:ext cx="10566400" cy="1546820"/>
          </a:xfrm>
          <a:prstGeom prst="roundRect">
            <a:avLst>
              <a:gd name="adj" fmla="val 6568"/>
            </a:avLst>
          </a:prstGeom>
          <a:solidFill>
            <a:srgbClr val="ECE6D9"/>
          </a:solidFill>
          <a:ln/>
        </p:spPr>
      </p:sp>
      <p:sp>
        <p:nvSpPr>
          <p:cNvPr id="16" name="Text 14"/>
          <p:cNvSpPr/>
          <p:nvPr/>
        </p:nvSpPr>
        <p:spPr>
          <a:xfrm>
            <a:off x="1066800" y="3687961"/>
            <a:ext cx="10360152" cy="26923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E2A3F"/>
                </a:solidFill>
                <a:latin typeface="IBM Plex Sans" pitchFamily="34" charset="0"/>
                <a:ea typeface="IBM Plex Sans" pitchFamily="34" charset="-122"/>
                <a:cs typeface="IBM Plex Sans" pitchFamily="34" charset="-120"/>
              </a:rPr>
              <a:t>Объект налогообложения — доход (ст. 209 НК РФ)</a:t>
            </a:r>
            <a:endParaRPr lang="en-US" sz="1600" dirty="0"/>
          </a:p>
        </p:txBody>
      </p:sp>
      <p:sp>
        <p:nvSpPr>
          <p:cNvPr id="17" name="Text 15"/>
          <p:cNvSpPr/>
          <p:nvPr/>
        </p:nvSpPr>
        <p:spPr>
          <a:xfrm>
            <a:off x="1066800" y="4033391"/>
            <a:ext cx="5049266" cy="256530"/>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1E2A3F"/>
                </a:solidFill>
                <a:latin typeface="IBM Plex Sans" pitchFamily="34" charset="0"/>
                <a:ea typeface="IBM Plex Sans" pitchFamily="34" charset="-122"/>
                <a:cs typeface="IBM Plex Sans" pitchFamily="34" charset="-120"/>
              </a:rPr>
              <a:t>Резидент:</a:t>
            </a:r>
            <a:r>
              <a:rPr lang="en-US" sz="1300" dirty="0">
                <a:solidFill>
                  <a:srgbClr val="1E2A3F"/>
                </a:solidFill>
                <a:latin typeface="IBM Plex Sans" pitchFamily="34" charset="0"/>
                <a:ea typeface="IBM Plex Sans" pitchFamily="34" charset="-122"/>
                <a:cs typeface="IBM Plex Sans" pitchFamily="34" charset="-120"/>
              </a:rPr>
              <a:t> доходы от источников в РФ и за её пределами.</a:t>
            </a:r>
            <a:endParaRPr lang="en-US" sz="1300" dirty="0"/>
          </a:p>
        </p:txBody>
      </p:sp>
      <p:sp>
        <p:nvSpPr>
          <p:cNvPr id="18" name="Text 16"/>
          <p:cNvSpPr/>
          <p:nvPr/>
        </p:nvSpPr>
        <p:spPr>
          <a:xfrm>
            <a:off x="6223000" y="4033391"/>
            <a:ext cx="5049266" cy="256530"/>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1E2A3F"/>
                </a:solidFill>
                <a:latin typeface="IBM Plex Sans" pitchFamily="34" charset="0"/>
                <a:ea typeface="IBM Plex Sans" pitchFamily="34" charset="-122"/>
                <a:cs typeface="IBM Plex Sans" pitchFamily="34" charset="-120"/>
              </a:rPr>
              <a:t>Нерезидент:</a:t>
            </a:r>
            <a:r>
              <a:rPr lang="en-US" sz="1300" dirty="0">
                <a:solidFill>
                  <a:srgbClr val="1E2A3F"/>
                </a:solidFill>
                <a:latin typeface="IBM Plex Sans" pitchFamily="34" charset="0"/>
                <a:ea typeface="IBM Plex Sans" pitchFamily="34" charset="-122"/>
                <a:cs typeface="IBM Plex Sans" pitchFamily="34" charset="-120"/>
              </a:rPr>
              <a:t> только доходы от источников в РФ.</a:t>
            </a:r>
            <a:endParaRPr lang="en-US" sz="1300" dirty="0"/>
          </a:p>
        </p:txBody>
      </p:sp>
      <p:sp>
        <p:nvSpPr>
          <p:cNvPr id="19" name="Text 17"/>
          <p:cNvSpPr/>
          <p:nvPr/>
        </p:nvSpPr>
        <p:spPr>
          <a:xfrm>
            <a:off x="1066800" y="4366121"/>
            <a:ext cx="10360152" cy="48766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363"/>
                </a:solidFill>
                <a:latin typeface="IBM Plex Sans" pitchFamily="34" charset="0"/>
                <a:ea typeface="IBM Plex Sans" pitchFamily="34" charset="-122"/>
                <a:cs typeface="IBM Plex Sans" pitchFamily="34" charset="-120"/>
              </a:rPr>
              <a:t>Источники в РФ (ст. 208): зарплата за работу в России, аренда и продажа имущества в РФ, дивиденды российских организаций, оплата дистанционной работы на российскую компанию.</a:t>
            </a:r>
            <a:endParaRPr lang="en-US" sz="1300" dirty="0"/>
          </a:p>
        </p:txBody>
      </p:sp>
      <p:sp>
        <p:nvSpPr>
          <p:cNvPr id="20" name="Text 18"/>
          <p:cNvSpPr/>
          <p:nvPr/>
        </p:nvSpPr>
        <p:spPr>
          <a:xfrm>
            <a:off x="812800" y="355600"/>
            <a:ext cx="605969"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4A5363"/>
                </a:solidFill>
                <a:latin typeface="IBM Plex Sans" pitchFamily="34" charset="0"/>
                <a:ea typeface="IBM Plex Sans" pitchFamily="34" charset="-122"/>
                <a:cs typeface="IBM Plex Sans" pitchFamily="34" charset="-120"/>
              </a:rPr>
              <a:t>ФПНК</a:t>
            </a:r>
            <a:endParaRPr lang="en-US" sz="1200" dirty="0"/>
          </a:p>
        </p:txBody>
      </p:sp>
      <p:sp>
        <p:nvSpPr>
          <p:cNvPr id="21" name="Text 19"/>
          <p:cNvSpPr/>
          <p:nvPr/>
        </p:nvSpPr>
        <p:spPr>
          <a:xfrm>
            <a:off x="7002879" y="355600"/>
            <a:ext cx="4376321"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200" dirty="0"/>
          </a:p>
        </p:txBody>
      </p:sp>
      <p:sp>
        <p:nvSpPr>
          <p:cNvPr id="22" name="Text 20"/>
          <p:cNvSpPr/>
          <p:nvPr/>
        </p:nvSpPr>
        <p:spPr>
          <a:xfrm>
            <a:off x="812800" y="6296670"/>
            <a:ext cx="10883392" cy="23113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Основание: ст. 207, 208, 209, 226, 227, 228 НК РФ</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ECE6D9"/>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Налоговые базы</a:t>
            </a:r>
            <a:endParaRPr lang="en-US" sz="3200" dirty="0"/>
          </a:p>
        </p:txBody>
      </p:sp>
      <p:sp>
        <p:nvSpPr>
          <p:cNvPr id="3" name="Text 1"/>
          <p:cNvSpPr/>
          <p:nvPr/>
        </p:nvSpPr>
        <p:spPr>
          <a:xfrm>
            <a:off x="812800" y="1483320"/>
            <a:ext cx="10883392"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E2A3F"/>
                </a:solidFill>
                <a:latin typeface="IBM Plex Sans" pitchFamily="34" charset="0"/>
                <a:ea typeface="IBM Plex Sans" pitchFamily="34" charset="-122"/>
                <a:cs typeface="IBM Plex Sans" pitchFamily="34" charset="-120"/>
              </a:rPr>
              <a:t>Каждая база определяется отдельно, к каждой применяются свои ставки (ст. 210 НК РФ).</a:t>
            </a:r>
            <a:endParaRPr lang="en-US" sz="1400" dirty="0"/>
          </a:p>
        </p:txBody>
      </p:sp>
      <p:sp>
        <p:nvSpPr>
          <p:cNvPr id="4" name="Shape 2"/>
          <p:cNvSpPr/>
          <p:nvPr/>
        </p:nvSpPr>
        <p:spPr>
          <a:xfrm>
            <a:off x="812800" y="1935411"/>
            <a:ext cx="10566400" cy="2316063"/>
          </a:xfrm>
          <a:prstGeom prst="rect">
            <a:avLst/>
          </a:prstGeom>
          <a:solidFill>
            <a:srgbClr val="FFFDF8"/>
          </a:solidFill>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825500" y="1948111"/>
          <a:ext cx="10553700" cy="2303363"/>
        </p:xfrm>
        <a:graphic>
          <a:graphicData uri="http://schemas.openxmlformats.org/drawingml/2006/table">
            <a:tbl>
              <a:tblPr/>
              <a:tblGrid>
                <a:gridCol w="2955036">
                  <a:extLst>
                    <a:ext uri="{9D8B030D-6E8A-4147-A177-3AD203B41FA5}">
                      <a16:colId xmlns:a16="http://schemas.microsoft.com/office/drawing/2014/main" val="20000"/>
                    </a:ext>
                  </a:extLst>
                </a:gridCol>
                <a:gridCol w="4643628">
                  <a:extLst>
                    <a:ext uri="{9D8B030D-6E8A-4147-A177-3AD203B41FA5}">
                      <a16:colId xmlns:a16="http://schemas.microsoft.com/office/drawing/2014/main" val="20001"/>
                    </a:ext>
                  </a:extLst>
                </a:gridCol>
                <a:gridCol w="2955036">
                  <a:extLst>
                    <a:ext uri="{9D8B030D-6E8A-4147-A177-3AD203B41FA5}">
                      <a16:colId xmlns:a16="http://schemas.microsoft.com/office/drawing/2014/main" val="20002"/>
                    </a:ext>
                  </a:extLst>
                </a:gridCol>
              </a:tblGrid>
              <a:tr h="332680">
                <a:tc>
                  <a:txBody>
                    <a:bodyPr/>
                    <a:lstStyle/>
                    <a:p>
                      <a:pPr marL="0" indent="0">
                        <a:lnSpc>
                          <a:spcPts val="1680"/>
                        </a:lnSpc>
                        <a:buNone/>
                      </a:pPr>
                      <a:r>
                        <a:rPr lang="en-US" sz="1200" b="1" dirty="0">
                          <a:solidFill>
                            <a:srgbClr val="F6F3EC"/>
                          </a:solidFill>
                          <a:latin typeface="IBM Plex Sans" pitchFamily="34" charset="0"/>
                          <a:ea typeface="IBM Plex Sans" pitchFamily="34" charset="-122"/>
                          <a:cs typeface="IBM Plex Sans" pitchFamily="34" charset="-120"/>
                        </a:rPr>
                        <a:t>База</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nSpc>
                          <a:spcPts val="1680"/>
                        </a:lnSpc>
                        <a:buNone/>
                      </a:pPr>
                      <a:r>
                        <a:rPr lang="en-US" sz="1200" b="1" dirty="0">
                          <a:solidFill>
                            <a:srgbClr val="F6F3EC"/>
                          </a:solidFill>
                          <a:latin typeface="IBM Plex Sans" pitchFamily="34" charset="0"/>
                          <a:ea typeface="IBM Plex Sans" pitchFamily="34" charset="-122"/>
                          <a:cs typeface="IBM Plex Sans" pitchFamily="34" charset="-120"/>
                        </a:rPr>
                        <a:t>Какие доходы</a:t>
                      </a:r>
                      <a:endParaRPr lang="en-US" sz="1200" dirty="0">
                        <a:latin typeface="IBM Plex Sans" charset="0"/>
                        <a:ea typeface="IBM Plex Sans" charset="0"/>
                        <a:cs typeface="IBM Plex Sans" charset="0"/>
                      </a:endParaRPr>
                    </a:p>
                  </a:txBody>
                  <a:tcPr marL="53340" marR="53340" marT="53340" marB="5334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nSpc>
                          <a:spcPts val="1680"/>
                        </a:lnSpc>
                        <a:buNone/>
                      </a:pPr>
                      <a:r>
                        <a:rPr lang="en-US" sz="1200" b="1" dirty="0">
                          <a:solidFill>
                            <a:srgbClr val="F6F3EC"/>
                          </a:solidFill>
                          <a:latin typeface="IBM Plex Sans" pitchFamily="34" charset="0"/>
                          <a:ea typeface="IBM Plex Sans" pitchFamily="34" charset="-122"/>
                          <a:cs typeface="IBM Plex Sans" pitchFamily="34" charset="-120"/>
                        </a:rPr>
                        <a:t>Ставка резидента</a:t>
                      </a:r>
                      <a:endParaRPr lang="en-US" sz="1200" dirty="0">
                        <a:latin typeface="IBM Plex Sans" charset="0"/>
                        <a:ea typeface="IBM Plex Sans" charset="0"/>
                        <a:cs typeface="IBM Plex Sans" charset="0"/>
                      </a:endParaRPr>
                    </a:p>
                  </a:txBody>
                  <a:tcPr marL="53340" marR="53340" marT="53340" marB="5334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extLst>
                  <a:ext uri="{0D108BD9-81ED-4DB2-BD59-A6C34878D82A}">
                    <a16:rowId xmlns:a16="http://schemas.microsoft.com/office/drawing/2014/main" val="10000"/>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Основная (п. 3, пп. 9 п. 2.1 ст. 210)</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зарплата, доходы ИП, аренда, прочие доходы</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13–22% (п. 1 ст. 224)</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1"/>
                  </a:ext>
                </a:extLst>
              </a:tr>
              <a:tr h="546001">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Отдельные базы (п. 2.1 ст. 210)</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выигрыши в азартных играх и лотереях, прибыль КИК, майнинг, доходы участников инвестиционного товарищества</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13–22% по каждой базе</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2"/>
                  </a:ext>
                </a:extLst>
              </a:tr>
              <a:tr h="546001">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Базы по п. 6 ст. 210</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продажа имущества и подарки, дивиденды, ценные бумаги, проценты по вкладам, страховые и пенсионные выплаты</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13% до 2,4 млн ₽, 15% свыше (п. 1.1 ст. 224)</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3"/>
                  </a:ext>
                </a:extLst>
              </a:tr>
              <a:tr h="546001">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Базы по пп. 6.1, 6.2 ст. 210</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выплаты участникам СВО; районные коэффициенты и северные надбавки</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13% до 5 млн ₽, 15% свыше (п. 1.2 ст. 224)</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Text 3"/>
          <p:cNvSpPr/>
          <p:nvPr/>
        </p:nvSpPr>
        <p:spPr>
          <a:xfrm>
            <a:off x="812800" y="355600"/>
            <a:ext cx="605969"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4A5363"/>
                </a:solidFill>
                <a:latin typeface="IBM Plex Sans" pitchFamily="34" charset="0"/>
                <a:ea typeface="IBM Plex Sans" pitchFamily="34" charset="-122"/>
                <a:cs typeface="IBM Plex Sans" pitchFamily="34" charset="-120"/>
              </a:rPr>
              <a:t>ФПНК</a:t>
            </a:r>
            <a:endParaRPr lang="en-US" sz="1200" dirty="0"/>
          </a:p>
        </p:txBody>
      </p:sp>
      <p:sp>
        <p:nvSpPr>
          <p:cNvPr id="7" name="Text 4"/>
          <p:cNvSpPr/>
          <p:nvPr/>
        </p:nvSpPr>
        <p:spPr>
          <a:xfrm>
            <a:off x="7002879" y="355600"/>
            <a:ext cx="4376321"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200" dirty="0"/>
          </a:p>
        </p:txBody>
      </p:sp>
      <p:sp>
        <p:nvSpPr>
          <p:cNvPr id="8" name="Text 5"/>
          <p:cNvSpPr/>
          <p:nvPr/>
        </p:nvSpPr>
        <p:spPr>
          <a:xfrm>
            <a:off x="812800" y="6296670"/>
            <a:ext cx="10883392" cy="23113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Вычеты ст. 218–221 уменьшают прежде всего основную базу; если вычеты больше доходов, база равна нулю (п. 3 ст. 210 НК РФ).</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Налоговые вычеты</a:t>
            </a:r>
            <a:endParaRPr lang="en-US" sz="3200" dirty="0"/>
          </a:p>
        </p:txBody>
      </p:sp>
      <p:sp>
        <p:nvSpPr>
          <p:cNvPr id="3" name="Shape 1"/>
          <p:cNvSpPr/>
          <p:nvPr/>
        </p:nvSpPr>
        <p:spPr>
          <a:xfrm>
            <a:off x="815975" y="1486495"/>
            <a:ext cx="3414167" cy="1769021"/>
          </a:xfrm>
          <a:prstGeom prst="roundRect">
            <a:avLst>
              <a:gd name="adj" fmla="val 5564"/>
            </a:avLst>
          </a:prstGeom>
          <a:solidFill>
            <a:srgbClr val="FFFDF8"/>
          </a:solidFill>
          <a:ln w="6350">
            <a:solidFill>
              <a:srgbClr val="DDD5C4"/>
            </a:solidFill>
            <a:prstDash val="solid"/>
          </a:ln>
        </p:spPr>
      </p:sp>
      <p:sp>
        <p:nvSpPr>
          <p:cNvPr id="4" name="Text 2"/>
          <p:cNvSpPr/>
          <p:nvPr/>
        </p:nvSpPr>
        <p:spPr>
          <a:xfrm>
            <a:off x="1022350" y="1667470"/>
            <a:ext cx="3091459" cy="26923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E2A3F"/>
                </a:solidFill>
                <a:latin typeface="IBM Plex Sans" pitchFamily="34" charset="0"/>
                <a:ea typeface="IBM Plex Sans" pitchFamily="34" charset="-122"/>
                <a:cs typeface="IBM Plex Sans" pitchFamily="34" charset="-120"/>
              </a:rPr>
              <a:t>Стандартные</a:t>
            </a:r>
            <a:endParaRPr lang="en-US" sz="1600" dirty="0"/>
          </a:p>
        </p:txBody>
      </p:sp>
      <p:sp>
        <p:nvSpPr>
          <p:cNvPr id="5" name="Text 3"/>
          <p:cNvSpPr/>
          <p:nvPr/>
        </p:nvSpPr>
        <p:spPr>
          <a:xfrm>
            <a:off x="1022350" y="1974800"/>
            <a:ext cx="3091459" cy="84832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На детей в месяц: 1 400 ₽ — первый, 2 800 ₽ — второй, 6 000 ₽ — третий и далее, до 12 000 ₽ — ребёнок-инвалид; пока доход с начала года ≤ 450 000 ₽</a:t>
            </a:r>
            <a:endParaRPr lang="en-US" sz="1200" dirty="0"/>
          </a:p>
        </p:txBody>
      </p:sp>
      <p:sp>
        <p:nvSpPr>
          <p:cNvPr id="6" name="Text 4"/>
          <p:cNvSpPr/>
          <p:nvPr/>
        </p:nvSpPr>
        <p:spPr>
          <a:xfrm>
            <a:off x="1022350" y="2861221"/>
            <a:ext cx="3091459"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ст. 218 НК РФ</a:t>
            </a:r>
            <a:endParaRPr lang="en-US" sz="1200" dirty="0"/>
          </a:p>
        </p:txBody>
      </p:sp>
      <p:sp>
        <p:nvSpPr>
          <p:cNvPr id="7" name="Shape 5"/>
          <p:cNvSpPr/>
          <p:nvPr/>
        </p:nvSpPr>
        <p:spPr>
          <a:xfrm>
            <a:off x="4388892" y="1486495"/>
            <a:ext cx="3414167" cy="1769021"/>
          </a:xfrm>
          <a:prstGeom prst="roundRect">
            <a:avLst>
              <a:gd name="adj" fmla="val 5564"/>
            </a:avLst>
          </a:prstGeom>
          <a:solidFill>
            <a:srgbClr val="FFFDF8"/>
          </a:solidFill>
          <a:ln w="6350">
            <a:solidFill>
              <a:srgbClr val="DDD5C4"/>
            </a:solidFill>
            <a:prstDash val="solid"/>
          </a:ln>
        </p:spPr>
      </p:sp>
      <p:sp>
        <p:nvSpPr>
          <p:cNvPr id="8" name="Text 6"/>
          <p:cNvSpPr/>
          <p:nvPr/>
        </p:nvSpPr>
        <p:spPr>
          <a:xfrm>
            <a:off x="4595267" y="1667470"/>
            <a:ext cx="3091459" cy="26923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E2A3F"/>
                </a:solidFill>
                <a:latin typeface="IBM Plex Sans" pitchFamily="34" charset="0"/>
                <a:ea typeface="IBM Plex Sans" pitchFamily="34" charset="-122"/>
                <a:cs typeface="IBM Plex Sans" pitchFamily="34" charset="-120"/>
              </a:rPr>
              <a:t>Социальные</a:t>
            </a:r>
            <a:endParaRPr lang="en-US" sz="1600" dirty="0"/>
          </a:p>
        </p:txBody>
      </p:sp>
      <p:sp>
        <p:nvSpPr>
          <p:cNvPr id="9" name="Text 7"/>
          <p:cNvSpPr/>
          <p:nvPr/>
        </p:nvSpPr>
        <p:spPr>
          <a:xfrm>
            <a:off x="4595267" y="1974800"/>
            <a:ext cx="3091459" cy="84832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Лечение, обучение, спорт, страхование. Лимит — 150 000 ₽ в год; обучение ребёнка — до 110 000 ₽; дорогостоящее лечение — без лимита</a:t>
            </a:r>
            <a:endParaRPr lang="en-US" sz="1200" dirty="0"/>
          </a:p>
        </p:txBody>
      </p:sp>
      <p:sp>
        <p:nvSpPr>
          <p:cNvPr id="10" name="Text 8"/>
          <p:cNvSpPr/>
          <p:nvPr/>
        </p:nvSpPr>
        <p:spPr>
          <a:xfrm>
            <a:off x="4595267" y="2861221"/>
            <a:ext cx="3091459"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ст. 219 НК РФ</a:t>
            </a:r>
            <a:endParaRPr lang="en-US" sz="1200" dirty="0"/>
          </a:p>
        </p:txBody>
      </p:sp>
      <p:sp>
        <p:nvSpPr>
          <p:cNvPr id="11" name="Shape 9"/>
          <p:cNvSpPr/>
          <p:nvPr/>
        </p:nvSpPr>
        <p:spPr>
          <a:xfrm>
            <a:off x="7961809" y="1486495"/>
            <a:ext cx="3414216" cy="1769021"/>
          </a:xfrm>
          <a:prstGeom prst="roundRect">
            <a:avLst>
              <a:gd name="adj" fmla="val 5564"/>
            </a:avLst>
          </a:prstGeom>
          <a:solidFill>
            <a:srgbClr val="FFFDF8"/>
          </a:solidFill>
          <a:ln w="6350">
            <a:solidFill>
              <a:srgbClr val="DDD5C4"/>
            </a:solidFill>
            <a:prstDash val="solid"/>
          </a:ln>
        </p:spPr>
      </p:sp>
      <p:sp>
        <p:nvSpPr>
          <p:cNvPr id="12" name="Text 10"/>
          <p:cNvSpPr/>
          <p:nvPr/>
        </p:nvSpPr>
        <p:spPr>
          <a:xfrm>
            <a:off x="8168184" y="1667470"/>
            <a:ext cx="3091510" cy="26923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E2A3F"/>
                </a:solidFill>
                <a:latin typeface="IBM Plex Sans" pitchFamily="34" charset="0"/>
                <a:ea typeface="IBM Plex Sans" pitchFamily="34" charset="-122"/>
                <a:cs typeface="IBM Plex Sans" pitchFamily="34" charset="-120"/>
              </a:rPr>
              <a:t>Инвестиционные</a:t>
            </a:r>
            <a:endParaRPr lang="en-US" sz="1600" dirty="0"/>
          </a:p>
        </p:txBody>
      </p:sp>
      <p:sp>
        <p:nvSpPr>
          <p:cNvPr id="13" name="Text 11"/>
          <p:cNvSpPr/>
          <p:nvPr/>
        </p:nvSpPr>
        <p:spPr>
          <a:xfrm>
            <a:off x="8168184" y="1974800"/>
            <a:ext cx="3091510" cy="64259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Операции на индивидуальном инвестиционном счёте, долгосрочное владение ценными бумагами</a:t>
            </a:r>
            <a:endParaRPr lang="en-US" sz="1200" dirty="0"/>
          </a:p>
        </p:txBody>
      </p:sp>
      <p:sp>
        <p:nvSpPr>
          <p:cNvPr id="14" name="Text 12"/>
          <p:cNvSpPr/>
          <p:nvPr/>
        </p:nvSpPr>
        <p:spPr>
          <a:xfrm>
            <a:off x="8168184" y="2655491"/>
            <a:ext cx="3091510"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ст. 219.1 НК РФ</a:t>
            </a:r>
            <a:endParaRPr lang="en-US" sz="1200" dirty="0"/>
          </a:p>
        </p:txBody>
      </p:sp>
      <p:sp>
        <p:nvSpPr>
          <p:cNvPr id="15" name="Shape 13"/>
          <p:cNvSpPr/>
          <p:nvPr/>
        </p:nvSpPr>
        <p:spPr>
          <a:xfrm>
            <a:off x="815975" y="3414266"/>
            <a:ext cx="3414167" cy="1769021"/>
          </a:xfrm>
          <a:prstGeom prst="roundRect">
            <a:avLst>
              <a:gd name="adj" fmla="val 5564"/>
            </a:avLst>
          </a:prstGeom>
          <a:solidFill>
            <a:srgbClr val="FFFDF8"/>
          </a:solidFill>
          <a:ln w="6350">
            <a:solidFill>
              <a:srgbClr val="DDD5C4"/>
            </a:solidFill>
            <a:prstDash val="solid"/>
          </a:ln>
        </p:spPr>
      </p:sp>
      <p:sp>
        <p:nvSpPr>
          <p:cNvPr id="16" name="Text 14"/>
          <p:cNvSpPr/>
          <p:nvPr/>
        </p:nvSpPr>
        <p:spPr>
          <a:xfrm>
            <a:off x="1022350" y="3595241"/>
            <a:ext cx="3091459" cy="26923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E2A3F"/>
                </a:solidFill>
                <a:latin typeface="IBM Plex Sans" pitchFamily="34" charset="0"/>
                <a:ea typeface="IBM Plex Sans" pitchFamily="34" charset="-122"/>
                <a:cs typeface="IBM Plex Sans" pitchFamily="34" charset="-120"/>
              </a:rPr>
              <a:t>Имущественные</a:t>
            </a:r>
            <a:endParaRPr lang="en-US" sz="1600" dirty="0"/>
          </a:p>
        </p:txBody>
      </p:sp>
      <p:sp>
        <p:nvSpPr>
          <p:cNvPr id="17" name="Text 15"/>
          <p:cNvSpPr/>
          <p:nvPr/>
        </p:nvSpPr>
        <p:spPr>
          <a:xfrm>
            <a:off x="1022350" y="3902571"/>
            <a:ext cx="3091459" cy="84832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Покупка жилья — до 2 млн ₽, проценты по ипотеке — до 3 млн ₽. Продажа: 1 млн ₽ за жильё и землю, 250 000 ₽ за иное имущество или расходы на покупку</a:t>
            </a:r>
            <a:endParaRPr lang="en-US" sz="1200" dirty="0"/>
          </a:p>
        </p:txBody>
      </p:sp>
      <p:sp>
        <p:nvSpPr>
          <p:cNvPr id="18" name="Text 16"/>
          <p:cNvSpPr/>
          <p:nvPr/>
        </p:nvSpPr>
        <p:spPr>
          <a:xfrm>
            <a:off x="1022350" y="4788991"/>
            <a:ext cx="3091459"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ст. 220 НК РФ</a:t>
            </a:r>
            <a:endParaRPr lang="en-US" sz="1200" dirty="0"/>
          </a:p>
        </p:txBody>
      </p:sp>
      <p:sp>
        <p:nvSpPr>
          <p:cNvPr id="19" name="Shape 17"/>
          <p:cNvSpPr/>
          <p:nvPr/>
        </p:nvSpPr>
        <p:spPr>
          <a:xfrm>
            <a:off x="4388892" y="3414266"/>
            <a:ext cx="3414167" cy="1769021"/>
          </a:xfrm>
          <a:prstGeom prst="roundRect">
            <a:avLst>
              <a:gd name="adj" fmla="val 5564"/>
            </a:avLst>
          </a:prstGeom>
          <a:solidFill>
            <a:srgbClr val="FFFDF8"/>
          </a:solidFill>
          <a:ln w="6350">
            <a:solidFill>
              <a:srgbClr val="DDD5C4"/>
            </a:solidFill>
            <a:prstDash val="solid"/>
          </a:ln>
        </p:spPr>
      </p:sp>
      <p:sp>
        <p:nvSpPr>
          <p:cNvPr id="20" name="Text 18"/>
          <p:cNvSpPr/>
          <p:nvPr/>
        </p:nvSpPr>
        <p:spPr>
          <a:xfrm>
            <a:off x="4595267" y="3595241"/>
            <a:ext cx="3091459" cy="26923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E2A3F"/>
                </a:solidFill>
                <a:latin typeface="IBM Plex Sans" pitchFamily="34" charset="0"/>
                <a:ea typeface="IBM Plex Sans" pitchFamily="34" charset="-122"/>
                <a:cs typeface="IBM Plex Sans" pitchFamily="34" charset="-120"/>
              </a:rPr>
              <a:t>Профессиональные</a:t>
            </a:r>
            <a:endParaRPr lang="en-US" sz="1600" dirty="0"/>
          </a:p>
        </p:txBody>
      </p:sp>
      <p:sp>
        <p:nvSpPr>
          <p:cNvPr id="21" name="Text 19"/>
          <p:cNvSpPr/>
          <p:nvPr/>
        </p:nvSpPr>
        <p:spPr>
          <a:xfrm>
            <a:off x="4595267" y="3902571"/>
            <a:ext cx="3091459" cy="64259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ИП, исполнители по договорам ГПХ, авторы — подтверждённые расходы; ИП без документов — 20% доходов</a:t>
            </a:r>
            <a:endParaRPr lang="en-US" sz="1200" dirty="0"/>
          </a:p>
        </p:txBody>
      </p:sp>
      <p:sp>
        <p:nvSpPr>
          <p:cNvPr id="22" name="Text 20"/>
          <p:cNvSpPr/>
          <p:nvPr/>
        </p:nvSpPr>
        <p:spPr>
          <a:xfrm>
            <a:off x="4595267" y="4583261"/>
            <a:ext cx="3091459"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ст. 221 НК РФ</a:t>
            </a:r>
            <a:endParaRPr lang="en-US" sz="1200" dirty="0"/>
          </a:p>
        </p:txBody>
      </p:sp>
      <p:sp>
        <p:nvSpPr>
          <p:cNvPr id="23" name="Shape 21"/>
          <p:cNvSpPr/>
          <p:nvPr/>
        </p:nvSpPr>
        <p:spPr>
          <a:xfrm>
            <a:off x="7958634" y="3411091"/>
            <a:ext cx="3420566" cy="1775371"/>
          </a:xfrm>
          <a:prstGeom prst="roundRect">
            <a:avLst>
              <a:gd name="adj" fmla="val 5723"/>
            </a:avLst>
          </a:prstGeom>
          <a:solidFill>
            <a:srgbClr val="1E2A3F"/>
          </a:solidFill>
          <a:ln/>
        </p:spPr>
      </p:sp>
      <p:sp>
        <p:nvSpPr>
          <p:cNvPr id="24" name="Text 22"/>
          <p:cNvSpPr/>
          <p:nvPr/>
        </p:nvSpPr>
        <p:spPr>
          <a:xfrm>
            <a:off x="8161834" y="3588891"/>
            <a:ext cx="3104591" cy="26923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F6F3EC"/>
                </a:solidFill>
                <a:latin typeface="IBM Plex Sans" pitchFamily="34" charset="0"/>
                <a:ea typeface="IBM Plex Sans" pitchFamily="34" charset="-122"/>
                <a:cs typeface="IBM Plex Sans" pitchFamily="34" charset="-120"/>
              </a:rPr>
              <a:t>Кому положены</a:t>
            </a:r>
            <a:endParaRPr lang="en-US" sz="1600" dirty="0"/>
          </a:p>
        </p:txBody>
      </p:sp>
      <p:sp>
        <p:nvSpPr>
          <p:cNvPr id="25" name="Text 23"/>
          <p:cNvSpPr/>
          <p:nvPr/>
        </p:nvSpPr>
        <p:spPr>
          <a:xfrm>
            <a:off x="8161834" y="3896221"/>
            <a:ext cx="3104591" cy="64259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C9D1DE"/>
                </a:solidFill>
                <a:latin typeface="IBM Plex Sans" pitchFamily="34" charset="0"/>
                <a:ea typeface="IBM Plex Sans" pitchFamily="34" charset="-122"/>
                <a:cs typeface="IBM Plex Sans" pitchFamily="34" charset="-120"/>
              </a:rPr>
              <a:t>Резидентам по доходам основной базы. Если вычеты больше дохода, база равна нулю</a:t>
            </a:r>
            <a:endParaRPr lang="en-US" sz="1200" dirty="0"/>
          </a:p>
        </p:txBody>
      </p:sp>
      <p:sp>
        <p:nvSpPr>
          <p:cNvPr id="26" name="Text 24"/>
          <p:cNvSpPr/>
          <p:nvPr/>
        </p:nvSpPr>
        <p:spPr>
          <a:xfrm>
            <a:off x="8161834" y="4576911"/>
            <a:ext cx="3104591"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E59A7D"/>
                </a:solidFill>
                <a:latin typeface="IBM Plex Sans" pitchFamily="34" charset="0"/>
                <a:ea typeface="IBM Plex Sans" pitchFamily="34" charset="-122"/>
                <a:cs typeface="IBM Plex Sans" pitchFamily="34" charset="-120"/>
              </a:rPr>
              <a:t>п. 3 ст. 210 НК РФ</a:t>
            </a:r>
            <a:endParaRPr lang="en-US" sz="1200" dirty="0"/>
          </a:p>
        </p:txBody>
      </p:sp>
      <p:sp>
        <p:nvSpPr>
          <p:cNvPr id="27" name="Text 25"/>
          <p:cNvSpPr/>
          <p:nvPr/>
        </p:nvSpPr>
        <p:spPr>
          <a:xfrm>
            <a:off x="812800" y="355600"/>
            <a:ext cx="605969"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4A5363"/>
                </a:solidFill>
                <a:latin typeface="IBM Plex Sans" pitchFamily="34" charset="0"/>
                <a:ea typeface="IBM Plex Sans" pitchFamily="34" charset="-122"/>
                <a:cs typeface="IBM Plex Sans" pitchFamily="34" charset="-120"/>
              </a:rPr>
              <a:t>ФПНК</a:t>
            </a:r>
            <a:endParaRPr lang="en-US" sz="1200" dirty="0"/>
          </a:p>
        </p:txBody>
      </p:sp>
      <p:sp>
        <p:nvSpPr>
          <p:cNvPr id="28" name="Text 26"/>
          <p:cNvSpPr/>
          <p:nvPr/>
        </p:nvSpPr>
        <p:spPr>
          <a:xfrm>
            <a:off x="7002879" y="355600"/>
            <a:ext cx="4376321"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200" dirty="0"/>
          </a:p>
        </p:txBody>
      </p:sp>
      <p:sp>
        <p:nvSpPr>
          <p:cNvPr id="29" name="Text 27"/>
          <p:cNvSpPr/>
          <p:nvPr/>
        </p:nvSpPr>
        <p:spPr>
          <a:xfrm>
            <a:off x="812800" y="6090940"/>
            <a:ext cx="10883392" cy="43686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Основание: ст. 210, 218, 219, 219.1, 220, 221 НК РФ. Пример: доход 1 200 000 ₽, вычет на лечение 150 000 ₽ → (1 200 000 − 150 000) × 13% = 136 500 ₽.</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ECE6D9"/>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Налоговые ставки</a:t>
            </a:r>
            <a:endParaRPr lang="en-US" sz="3200" dirty="0"/>
          </a:p>
        </p:txBody>
      </p:sp>
      <p:sp>
        <p:nvSpPr>
          <p:cNvPr id="3" name="Text 1"/>
          <p:cNvSpPr/>
          <p:nvPr/>
        </p:nvSpPr>
        <p:spPr>
          <a:xfrm>
            <a:off x="812800" y="1483320"/>
            <a:ext cx="10883392" cy="256530"/>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1E2A3F"/>
                </a:solidFill>
                <a:latin typeface="IBM Plex Sans" pitchFamily="34" charset="0"/>
                <a:ea typeface="IBM Plex Sans" pitchFamily="34" charset="-122"/>
                <a:cs typeface="IBM Plex Sans" pitchFamily="34" charset="-120"/>
              </a:rPr>
              <a:t>Резиденты, основная база — прогрессивная шкала (п. 1 ст. 224)</a:t>
            </a:r>
            <a:endParaRPr lang="en-US" sz="1300" dirty="0"/>
          </a:p>
        </p:txBody>
      </p:sp>
      <p:sp>
        <p:nvSpPr>
          <p:cNvPr id="4" name="Shape 2"/>
          <p:cNvSpPr/>
          <p:nvPr/>
        </p:nvSpPr>
        <p:spPr>
          <a:xfrm>
            <a:off x="815975" y="1793825"/>
            <a:ext cx="2111970" cy="803870"/>
          </a:xfrm>
          <a:prstGeom prst="rect">
            <a:avLst/>
          </a:prstGeom>
          <a:solidFill>
            <a:srgbClr val="FFFDF8"/>
          </a:solidFill>
          <a:ln w="6350">
            <a:solidFill>
              <a:srgbClr val="DDD5C4"/>
            </a:solidFill>
            <a:prstDash val="solid"/>
          </a:ln>
        </p:spPr>
      </p:sp>
      <p:sp>
        <p:nvSpPr>
          <p:cNvPr id="5" name="Text 3"/>
          <p:cNvSpPr/>
          <p:nvPr/>
        </p:nvSpPr>
        <p:spPr>
          <a:xfrm>
            <a:off x="971550" y="1898600"/>
            <a:ext cx="1854845"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B5482F"/>
                </a:solidFill>
                <a:latin typeface="IBM Plex Sans" pitchFamily="34" charset="0"/>
                <a:ea typeface="IBM Plex Sans" pitchFamily="34" charset="-122"/>
                <a:cs typeface="IBM Plex Sans" pitchFamily="34" charset="-120"/>
              </a:rPr>
              <a:t>13%</a:t>
            </a:r>
            <a:endParaRPr lang="en-US" sz="2000" dirty="0"/>
          </a:p>
        </p:txBody>
      </p:sp>
      <p:sp>
        <p:nvSpPr>
          <p:cNvPr id="6" name="Text 4"/>
          <p:cNvSpPr/>
          <p:nvPr/>
        </p:nvSpPr>
        <p:spPr>
          <a:xfrm>
            <a:off x="971550" y="2279600"/>
            <a:ext cx="1854845"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363"/>
                </a:solidFill>
                <a:latin typeface="IBM Plex Sans" pitchFamily="34" charset="0"/>
                <a:ea typeface="IBM Plex Sans" pitchFamily="34" charset="-122"/>
                <a:cs typeface="IBM Plex Sans" pitchFamily="34" charset="-120"/>
              </a:rPr>
              <a:t>до 2,4 млн ₽</a:t>
            </a:r>
            <a:endParaRPr lang="en-US" sz="1200" dirty="0"/>
          </a:p>
        </p:txBody>
      </p:sp>
      <p:sp>
        <p:nvSpPr>
          <p:cNvPr id="7" name="Shape 5"/>
          <p:cNvSpPr/>
          <p:nvPr/>
        </p:nvSpPr>
        <p:spPr>
          <a:xfrm>
            <a:off x="2931120" y="1790650"/>
            <a:ext cx="2112020" cy="810220"/>
          </a:xfrm>
          <a:prstGeom prst="rect">
            <a:avLst/>
          </a:prstGeom>
          <a:solidFill>
            <a:srgbClr val="FFFDF8"/>
          </a:solidFill>
          <a:ln/>
        </p:spPr>
      </p:sp>
      <p:sp>
        <p:nvSpPr>
          <p:cNvPr id="8" name="Shape 6"/>
          <p:cNvSpPr/>
          <p:nvPr/>
        </p:nvSpPr>
        <p:spPr>
          <a:xfrm>
            <a:off x="2931120" y="1793825"/>
            <a:ext cx="2112020" cy="0"/>
          </a:xfrm>
          <a:prstGeom prst="line">
            <a:avLst/>
          </a:prstGeom>
          <a:noFill/>
          <a:ln w="6350">
            <a:solidFill>
              <a:srgbClr val="DDD5C4"/>
            </a:solidFill>
            <a:prstDash val="solid"/>
          </a:ln>
        </p:spPr>
      </p:sp>
      <p:sp>
        <p:nvSpPr>
          <p:cNvPr id="9" name="Shape 7"/>
          <p:cNvSpPr/>
          <p:nvPr/>
        </p:nvSpPr>
        <p:spPr>
          <a:xfrm>
            <a:off x="5039965" y="1790650"/>
            <a:ext cx="0" cy="810220"/>
          </a:xfrm>
          <a:prstGeom prst="line">
            <a:avLst/>
          </a:prstGeom>
          <a:noFill/>
          <a:ln w="6350">
            <a:solidFill>
              <a:srgbClr val="DDD5C4"/>
            </a:solidFill>
            <a:prstDash val="solid"/>
          </a:ln>
        </p:spPr>
      </p:sp>
      <p:sp>
        <p:nvSpPr>
          <p:cNvPr id="10" name="Shape 8"/>
          <p:cNvSpPr/>
          <p:nvPr/>
        </p:nvSpPr>
        <p:spPr>
          <a:xfrm>
            <a:off x="2931120" y="2597696"/>
            <a:ext cx="2112020" cy="0"/>
          </a:xfrm>
          <a:prstGeom prst="line">
            <a:avLst/>
          </a:prstGeom>
          <a:noFill/>
          <a:ln w="6350">
            <a:solidFill>
              <a:srgbClr val="DDD5C4"/>
            </a:solidFill>
            <a:prstDash val="solid"/>
          </a:ln>
        </p:spPr>
      </p:sp>
      <p:sp>
        <p:nvSpPr>
          <p:cNvPr id="11" name="Text 9"/>
          <p:cNvSpPr/>
          <p:nvPr/>
        </p:nvSpPr>
        <p:spPr>
          <a:xfrm>
            <a:off x="3083520" y="1898600"/>
            <a:ext cx="1854896"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B5482F"/>
                </a:solidFill>
                <a:latin typeface="IBM Plex Sans" pitchFamily="34" charset="0"/>
                <a:ea typeface="IBM Plex Sans" pitchFamily="34" charset="-122"/>
                <a:cs typeface="IBM Plex Sans" pitchFamily="34" charset="-120"/>
              </a:rPr>
              <a:t>15%</a:t>
            </a:r>
            <a:endParaRPr lang="en-US" sz="2000" dirty="0"/>
          </a:p>
        </p:txBody>
      </p:sp>
      <p:sp>
        <p:nvSpPr>
          <p:cNvPr id="12" name="Text 10"/>
          <p:cNvSpPr/>
          <p:nvPr/>
        </p:nvSpPr>
        <p:spPr>
          <a:xfrm>
            <a:off x="3083520" y="2279600"/>
            <a:ext cx="1854896"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363"/>
                </a:solidFill>
                <a:latin typeface="IBM Plex Sans" pitchFamily="34" charset="0"/>
                <a:ea typeface="IBM Plex Sans" pitchFamily="34" charset="-122"/>
                <a:cs typeface="IBM Plex Sans" pitchFamily="34" charset="-120"/>
              </a:rPr>
              <a:t>2,4–5 млн ₽</a:t>
            </a:r>
            <a:endParaRPr lang="en-US" sz="1200" dirty="0"/>
          </a:p>
        </p:txBody>
      </p:sp>
      <p:sp>
        <p:nvSpPr>
          <p:cNvPr id="13" name="Shape 11"/>
          <p:cNvSpPr/>
          <p:nvPr/>
        </p:nvSpPr>
        <p:spPr>
          <a:xfrm>
            <a:off x="5043140" y="1790650"/>
            <a:ext cx="2112020" cy="810220"/>
          </a:xfrm>
          <a:prstGeom prst="rect">
            <a:avLst/>
          </a:prstGeom>
          <a:solidFill>
            <a:srgbClr val="FFFDF8"/>
          </a:solidFill>
          <a:ln/>
        </p:spPr>
      </p:sp>
      <p:sp>
        <p:nvSpPr>
          <p:cNvPr id="14" name="Shape 12"/>
          <p:cNvSpPr/>
          <p:nvPr/>
        </p:nvSpPr>
        <p:spPr>
          <a:xfrm>
            <a:off x="5043140" y="1793825"/>
            <a:ext cx="2112020" cy="0"/>
          </a:xfrm>
          <a:prstGeom prst="line">
            <a:avLst/>
          </a:prstGeom>
          <a:noFill/>
          <a:ln w="6350">
            <a:solidFill>
              <a:srgbClr val="DDD5C4"/>
            </a:solidFill>
            <a:prstDash val="solid"/>
          </a:ln>
        </p:spPr>
      </p:sp>
      <p:sp>
        <p:nvSpPr>
          <p:cNvPr id="15" name="Shape 13"/>
          <p:cNvSpPr/>
          <p:nvPr/>
        </p:nvSpPr>
        <p:spPr>
          <a:xfrm>
            <a:off x="7151985" y="1790650"/>
            <a:ext cx="0" cy="810220"/>
          </a:xfrm>
          <a:prstGeom prst="line">
            <a:avLst/>
          </a:prstGeom>
          <a:noFill/>
          <a:ln w="6350">
            <a:solidFill>
              <a:srgbClr val="DDD5C4"/>
            </a:solidFill>
            <a:prstDash val="solid"/>
          </a:ln>
        </p:spPr>
      </p:sp>
      <p:sp>
        <p:nvSpPr>
          <p:cNvPr id="16" name="Shape 14"/>
          <p:cNvSpPr/>
          <p:nvPr/>
        </p:nvSpPr>
        <p:spPr>
          <a:xfrm>
            <a:off x="5043140" y="2597696"/>
            <a:ext cx="2112020" cy="0"/>
          </a:xfrm>
          <a:prstGeom prst="line">
            <a:avLst/>
          </a:prstGeom>
          <a:noFill/>
          <a:ln w="6350">
            <a:solidFill>
              <a:srgbClr val="DDD5C4"/>
            </a:solidFill>
            <a:prstDash val="solid"/>
          </a:ln>
        </p:spPr>
      </p:sp>
      <p:sp>
        <p:nvSpPr>
          <p:cNvPr id="17" name="Text 15"/>
          <p:cNvSpPr/>
          <p:nvPr/>
        </p:nvSpPr>
        <p:spPr>
          <a:xfrm>
            <a:off x="5195540" y="1898600"/>
            <a:ext cx="1854896"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B5482F"/>
                </a:solidFill>
                <a:latin typeface="IBM Plex Sans" pitchFamily="34" charset="0"/>
                <a:ea typeface="IBM Plex Sans" pitchFamily="34" charset="-122"/>
                <a:cs typeface="IBM Plex Sans" pitchFamily="34" charset="-120"/>
              </a:rPr>
              <a:t>18%</a:t>
            </a:r>
            <a:endParaRPr lang="en-US" sz="2000" dirty="0"/>
          </a:p>
        </p:txBody>
      </p:sp>
      <p:sp>
        <p:nvSpPr>
          <p:cNvPr id="18" name="Text 16"/>
          <p:cNvSpPr/>
          <p:nvPr/>
        </p:nvSpPr>
        <p:spPr>
          <a:xfrm>
            <a:off x="5195540" y="2279600"/>
            <a:ext cx="1854896"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363"/>
                </a:solidFill>
                <a:latin typeface="IBM Plex Sans" pitchFamily="34" charset="0"/>
                <a:ea typeface="IBM Plex Sans" pitchFamily="34" charset="-122"/>
                <a:cs typeface="IBM Plex Sans" pitchFamily="34" charset="-120"/>
              </a:rPr>
              <a:t>5–20 млн ₽</a:t>
            </a:r>
            <a:endParaRPr lang="en-US" sz="1200" dirty="0"/>
          </a:p>
        </p:txBody>
      </p:sp>
      <p:sp>
        <p:nvSpPr>
          <p:cNvPr id="19" name="Shape 17"/>
          <p:cNvSpPr/>
          <p:nvPr/>
        </p:nvSpPr>
        <p:spPr>
          <a:xfrm>
            <a:off x="7155160" y="1790650"/>
            <a:ext cx="2112020" cy="810220"/>
          </a:xfrm>
          <a:prstGeom prst="rect">
            <a:avLst/>
          </a:prstGeom>
          <a:solidFill>
            <a:srgbClr val="FFFDF8"/>
          </a:solidFill>
          <a:ln/>
        </p:spPr>
      </p:sp>
      <p:sp>
        <p:nvSpPr>
          <p:cNvPr id="20" name="Shape 18"/>
          <p:cNvSpPr/>
          <p:nvPr/>
        </p:nvSpPr>
        <p:spPr>
          <a:xfrm>
            <a:off x="7155160" y="1793825"/>
            <a:ext cx="2112020" cy="0"/>
          </a:xfrm>
          <a:prstGeom prst="line">
            <a:avLst/>
          </a:prstGeom>
          <a:noFill/>
          <a:ln w="6350">
            <a:solidFill>
              <a:srgbClr val="DDD5C4"/>
            </a:solidFill>
            <a:prstDash val="solid"/>
          </a:ln>
        </p:spPr>
      </p:sp>
      <p:sp>
        <p:nvSpPr>
          <p:cNvPr id="21" name="Shape 19"/>
          <p:cNvSpPr/>
          <p:nvPr/>
        </p:nvSpPr>
        <p:spPr>
          <a:xfrm>
            <a:off x="9264005" y="1790650"/>
            <a:ext cx="0" cy="810220"/>
          </a:xfrm>
          <a:prstGeom prst="line">
            <a:avLst/>
          </a:prstGeom>
          <a:noFill/>
          <a:ln w="6350">
            <a:solidFill>
              <a:srgbClr val="DDD5C4"/>
            </a:solidFill>
            <a:prstDash val="solid"/>
          </a:ln>
        </p:spPr>
      </p:sp>
      <p:sp>
        <p:nvSpPr>
          <p:cNvPr id="22" name="Shape 20"/>
          <p:cNvSpPr/>
          <p:nvPr/>
        </p:nvSpPr>
        <p:spPr>
          <a:xfrm>
            <a:off x="7155160" y="2597696"/>
            <a:ext cx="2112020" cy="0"/>
          </a:xfrm>
          <a:prstGeom prst="line">
            <a:avLst/>
          </a:prstGeom>
          <a:noFill/>
          <a:ln w="6350">
            <a:solidFill>
              <a:srgbClr val="DDD5C4"/>
            </a:solidFill>
            <a:prstDash val="solid"/>
          </a:ln>
        </p:spPr>
      </p:sp>
      <p:sp>
        <p:nvSpPr>
          <p:cNvPr id="23" name="Text 21"/>
          <p:cNvSpPr/>
          <p:nvPr/>
        </p:nvSpPr>
        <p:spPr>
          <a:xfrm>
            <a:off x="7307560" y="1898600"/>
            <a:ext cx="1854896"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B5482F"/>
                </a:solidFill>
                <a:latin typeface="IBM Plex Sans" pitchFamily="34" charset="0"/>
                <a:ea typeface="IBM Plex Sans" pitchFamily="34" charset="-122"/>
                <a:cs typeface="IBM Plex Sans" pitchFamily="34" charset="-120"/>
              </a:rPr>
              <a:t>20%</a:t>
            </a:r>
            <a:endParaRPr lang="en-US" sz="2000" dirty="0"/>
          </a:p>
        </p:txBody>
      </p:sp>
      <p:sp>
        <p:nvSpPr>
          <p:cNvPr id="24" name="Text 22"/>
          <p:cNvSpPr/>
          <p:nvPr/>
        </p:nvSpPr>
        <p:spPr>
          <a:xfrm>
            <a:off x="7307560" y="2279600"/>
            <a:ext cx="1854896"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363"/>
                </a:solidFill>
                <a:latin typeface="IBM Plex Sans" pitchFamily="34" charset="0"/>
                <a:ea typeface="IBM Plex Sans" pitchFamily="34" charset="-122"/>
                <a:cs typeface="IBM Plex Sans" pitchFamily="34" charset="-120"/>
              </a:rPr>
              <a:t>20–50 млн ₽</a:t>
            </a:r>
            <a:endParaRPr lang="en-US" sz="1200" dirty="0"/>
          </a:p>
        </p:txBody>
      </p:sp>
      <p:sp>
        <p:nvSpPr>
          <p:cNvPr id="25" name="Shape 23"/>
          <p:cNvSpPr/>
          <p:nvPr/>
        </p:nvSpPr>
        <p:spPr>
          <a:xfrm>
            <a:off x="9267180" y="1790650"/>
            <a:ext cx="2112020" cy="810220"/>
          </a:xfrm>
          <a:prstGeom prst="rect">
            <a:avLst/>
          </a:prstGeom>
          <a:solidFill>
            <a:srgbClr val="FFFDF8"/>
          </a:solidFill>
          <a:ln/>
        </p:spPr>
      </p:sp>
      <p:sp>
        <p:nvSpPr>
          <p:cNvPr id="26" name="Shape 24"/>
          <p:cNvSpPr/>
          <p:nvPr/>
        </p:nvSpPr>
        <p:spPr>
          <a:xfrm>
            <a:off x="9267180" y="1793825"/>
            <a:ext cx="2112020" cy="0"/>
          </a:xfrm>
          <a:prstGeom prst="line">
            <a:avLst/>
          </a:prstGeom>
          <a:noFill/>
          <a:ln w="6350">
            <a:solidFill>
              <a:srgbClr val="DDD5C4"/>
            </a:solidFill>
            <a:prstDash val="solid"/>
          </a:ln>
        </p:spPr>
      </p:sp>
      <p:sp>
        <p:nvSpPr>
          <p:cNvPr id="27" name="Shape 25"/>
          <p:cNvSpPr/>
          <p:nvPr/>
        </p:nvSpPr>
        <p:spPr>
          <a:xfrm>
            <a:off x="11376025" y="1790650"/>
            <a:ext cx="0" cy="810220"/>
          </a:xfrm>
          <a:prstGeom prst="line">
            <a:avLst/>
          </a:prstGeom>
          <a:noFill/>
          <a:ln w="6350">
            <a:solidFill>
              <a:srgbClr val="DDD5C4"/>
            </a:solidFill>
            <a:prstDash val="solid"/>
          </a:ln>
        </p:spPr>
      </p:sp>
      <p:sp>
        <p:nvSpPr>
          <p:cNvPr id="28" name="Shape 26"/>
          <p:cNvSpPr/>
          <p:nvPr/>
        </p:nvSpPr>
        <p:spPr>
          <a:xfrm>
            <a:off x="9267180" y="2597696"/>
            <a:ext cx="2112020" cy="0"/>
          </a:xfrm>
          <a:prstGeom prst="line">
            <a:avLst/>
          </a:prstGeom>
          <a:noFill/>
          <a:ln w="6350">
            <a:solidFill>
              <a:srgbClr val="DDD5C4"/>
            </a:solidFill>
            <a:prstDash val="solid"/>
          </a:ln>
        </p:spPr>
      </p:sp>
      <p:sp>
        <p:nvSpPr>
          <p:cNvPr id="29" name="Text 27"/>
          <p:cNvSpPr/>
          <p:nvPr/>
        </p:nvSpPr>
        <p:spPr>
          <a:xfrm>
            <a:off x="9419580" y="1898600"/>
            <a:ext cx="1854896"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B5482F"/>
                </a:solidFill>
                <a:latin typeface="IBM Plex Sans" pitchFamily="34" charset="0"/>
                <a:ea typeface="IBM Plex Sans" pitchFamily="34" charset="-122"/>
                <a:cs typeface="IBM Plex Sans" pitchFamily="34" charset="-120"/>
              </a:rPr>
              <a:t>22%</a:t>
            </a:r>
            <a:endParaRPr lang="en-US" sz="2000" dirty="0"/>
          </a:p>
        </p:txBody>
      </p:sp>
      <p:sp>
        <p:nvSpPr>
          <p:cNvPr id="30" name="Text 28"/>
          <p:cNvSpPr/>
          <p:nvPr/>
        </p:nvSpPr>
        <p:spPr>
          <a:xfrm>
            <a:off x="9419580" y="2279600"/>
            <a:ext cx="1854896"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363"/>
                </a:solidFill>
                <a:latin typeface="IBM Plex Sans" pitchFamily="34" charset="0"/>
                <a:ea typeface="IBM Plex Sans" pitchFamily="34" charset="-122"/>
                <a:cs typeface="IBM Plex Sans" pitchFamily="34" charset="-120"/>
              </a:rPr>
              <a:t>свыше 50 млн ₽</a:t>
            </a:r>
            <a:endParaRPr lang="en-US" sz="1200" dirty="0"/>
          </a:p>
        </p:txBody>
      </p:sp>
      <p:sp>
        <p:nvSpPr>
          <p:cNvPr id="31" name="Shape 29"/>
          <p:cNvSpPr/>
          <p:nvPr/>
        </p:nvSpPr>
        <p:spPr>
          <a:xfrm>
            <a:off x="812800" y="2804071"/>
            <a:ext cx="10566400" cy="2008783"/>
          </a:xfrm>
          <a:prstGeom prst="rect">
            <a:avLst/>
          </a:prstGeom>
          <a:solidFill>
            <a:srgbClr val="FFFDF8"/>
          </a:solidFill>
          <a:ln/>
        </p:spPr>
      </p:sp>
      <p:graphicFrame>
        <p:nvGraphicFramePr>
          <p:cNvPr id="32" name="Table 0"/>
          <p:cNvGraphicFramePr>
            <a:graphicFrameLocks noGrp="1"/>
          </p:cNvGraphicFramePr>
          <p:nvPr>
            <p:extLst>
              <p:ext uri="{D42A27DB-BD31-4B8C-83A1-F6EECF244321}">
                <p14:modId xmlns:p14="http://schemas.microsoft.com/office/powerpoint/2010/main" val="1579011935"/>
              </p:ext>
            </p:extLst>
          </p:nvPr>
        </p:nvGraphicFramePr>
        <p:xfrm>
          <a:off x="825500" y="2816771"/>
          <a:ext cx="10553700" cy="1996080"/>
        </p:xfrm>
        <a:graphic>
          <a:graphicData uri="http://schemas.openxmlformats.org/drawingml/2006/table">
            <a:tbl>
              <a:tblPr/>
              <a:tblGrid>
                <a:gridCol w="6121146">
                  <a:extLst>
                    <a:ext uri="{9D8B030D-6E8A-4147-A177-3AD203B41FA5}">
                      <a16:colId xmlns:a16="http://schemas.microsoft.com/office/drawing/2014/main" val="20000"/>
                    </a:ext>
                  </a:extLst>
                </a:gridCol>
                <a:gridCol w="2532888">
                  <a:extLst>
                    <a:ext uri="{9D8B030D-6E8A-4147-A177-3AD203B41FA5}">
                      <a16:colId xmlns:a16="http://schemas.microsoft.com/office/drawing/2014/main" val="20001"/>
                    </a:ext>
                  </a:extLst>
                </a:gridCol>
                <a:gridCol w="1899666">
                  <a:extLst>
                    <a:ext uri="{9D8B030D-6E8A-4147-A177-3AD203B41FA5}">
                      <a16:colId xmlns:a16="http://schemas.microsoft.com/office/drawing/2014/main" val="20002"/>
                    </a:ext>
                  </a:extLst>
                </a:gridCol>
              </a:tblGrid>
              <a:tr h="332680">
                <a:tc>
                  <a:txBody>
                    <a:bodyPr/>
                    <a:lstStyle/>
                    <a:p>
                      <a:pPr marL="0" indent="0">
                        <a:lnSpc>
                          <a:spcPts val="1680"/>
                        </a:lnSpc>
                        <a:buNone/>
                      </a:pPr>
                      <a:r>
                        <a:rPr lang="en-US" sz="1200" b="1" dirty="0">
                          <a:solidFill>
                            <a:srgbClr val="F6F3EC"/>
                          </a:solidFill>
                          <a:latin typeface="IBM Plex Sans" pitchFamily="34" charset="0"/>
                          <a:ea typeface="IBM Plex Sans" pitchFamily="34" charset="-122"/>
                          <a:cs typeface="IBM Plex Sans" pitchFamily="34" charset="-120"/>
                        </a:rPr>
                        <a:t>Доходы</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nSpc>
                          <a:spcPts val="1680"/>
                        </a:lnSpc>
                        <a:buNone/>
                      </a:pPr>
                      <a:r>
                        <a:rPr lang="en-US" sz="1200" b="1" dirty="0">
                          <a:solidFill>
                            <a:srgbClr val="F6F3EC"/>
                          </a:solidFill>
                          <a:latin typeface="IBM Plex Sans" pitchFamily="34" charset="0"/>
                          <a:ea typeface="IBM Plex Sans" pitchFamily="34" charset="-122"/>
                          <a:cs typeface="IBM Plex Sans" pitchFamily="34" charset="-120"/>
                        </a:rPr>
                        <a:t>Ставка</a:t>
                      </a:r>
                      <a:endParaRPr lang="en-US" sz="1200" dirty="0">
                        <a:latin typeface="IBM Plex Sans" charset="0"/>
                        <a:ea typeface="IBM Plex Sans" charset="0"/>
                        <a:cs typeface="IBM Plex Sans" charset="0"/>
                      </a:endParaRPr>
                    </a:p>
                  </a:txBody>
                  <a:tcPr marL="53340" marR="53340" marT="53340" marB="5334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nSpc>
                          <a:spcPts val="1680"/>
                        </a:lnSpc>
                        <a:buNone/>
                      </a:pPr>
                      <a:r>
                        <a:rPr lang="en-US" sz="1200" b="1" dirty="0">
                          <a:solidFill>
                            <a:srgbClr val="F6F3EC"/>
                          </a:solidFill>
                          <a:latin typeface="IBM Plex Sans" pitchFamily="34" charset="0"/>
                          <a:ea typeface="IBM Plex Sans" pitchFamily="34" charset="-122"/>
                          <a:cs typeface="IBM Plex Sans" pitchFamily="34" charset="-120"/>
                        </a:rPr>
                        <a:t>Норма</a:t>
                      </a:r>
                      <a:endParaRPr lang="en-US" sz="1200" dirty="0">
                        <a:latin typeface="IBM Plex Sans" charset="0"/>
                        <a:ea typeface="IBM Plex Sans" charset="0"/>
                        <a:cs typeface="IBM Plex Sans" charset="0"/>
                      </a:endParaRPr>
                    </a:p>
                  </a:txBody>
                  <a:tcPr marL="53340" marR="53340" marT="53340" marB="5334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extLst>
                  <a:ext uri="{0D108BD9-81ED-4DB2-BD59-A6C34878D82A}">
                    <a16:rowId xmlns:a16="http://schemas.microsoft.com/office/drawing/2014/main" val="10000"/>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Резиденты: продажа имущества, подарки, дивиденды, ценные бумаги, вклады</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13% / 15% свыше 2,4 млн ₽</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п. 1.1 ст. 224</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1"/>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Выплаты участникам СВО, северные надбавки</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13% / 15% свыше 5 млн ₽</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п. 1.2 ст. 224</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2"/>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Призы в рекламных акциях свыше 4 000 ₽, экономия на процентах</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35%</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п. 2 ст. 224</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3"/>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Нерезиденты — общее правило</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30%; дивиденды — 15%</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п. 3 ст. 224</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4"/>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Нерезиденты: ВКС, работники по патенту, дистанционные работники, беженцы</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13–22%</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п. 3.1 ст. 224</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33" name="Text 30"/>
          <p:cNvSpPr/>
          <p:nvPr/>
        </p:nvSpPr>
        <p:spPr>
          <a:xfrm>
            <a:off x="812800" y="355600"/>
            <a:ext cx="605969"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4A5363"/>
                </a:solidFill>
                <a:latin typeface="IBM Plex Sans" pitchFamily="34" charset="0"/>
                <a:ea typeface="IBM Plex Sans" pitchFamily="34" charset="-122"/>
                <a:cs typeface="IBM Plex Sans" pitchFamily="34" charset="-120"/>
              </a:rPr>
              <a:t>ФПНК</a:t>
            </a:r>
            <a:endParaRPr lang="en-US" sz="1200" dirty="0"/>
          </a:p>
        </p:txBody>
      </p:sp>
      <p:sp>
        <p:nvSpPr>
          <p:cNvPr id="34" name="Text 31"/>
          <p:cNvSpPr/>
          <p:nvPr/>
        </p:nvSpPr>
        <p:spPr>
          <a:xfrm>
            <a:off x="7002879" y="355600"/>
            <a:ext cx="4376321"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200" dirty="0"/>
          </a:p>
        </p:txBody>
      </p:sp>
      <p:sp>
        <p:nvSpPr>
          <p:cNvPr id="35" name="Text 32"/>
          <p:cNvSpPr/>
          <p:nvPr/>
        </p:nvSpPr>
        <p:spPr>
          <a:xfrm>
            <a:off x="812800" y="6296670"/>
            <a:ext cx="10883392" cy="23113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Повышенная ставка применяется только к части дохода сверх порога. Пример: 3 млн ₽ → 2,4 млн × 13% + 0,6 млн × 15% = 402 000 ₽.</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960041"/>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Сроки: физлица и индивидуальные предприниматели</a:t>
            </a:r>
            <a:endParaRPr lang="en-US" sz="3200" dirty="0"/>
          </a:p>
        </p:txBody>
      </p:sp>
      <p:sp>
        <p:nvSpPr>
          <p:cNvPr id="3" name="Shape 1"/>
          <p:cNvSpPr/>
          <p:nvPr/>
        </p:nvSpPr>
        <p:spPr>
          <a:xfrm>
            <a:off x="815975" y="1953816"/>
            <a:ext cx="5175250" cy="3282801"/>
          </a:xfrm>
          <a:prstGeom prst="roundRect">
            <a:avLst>
              <a:gd name="adj" fmla="val 2998"/>
            </a:avLst>
          </a:prstGeom>
          <a:solidFill>
            <a:srgbClr val="FFFDF8"/>
          </a:solidFill>
          <a:ln w="6350">
            <a:solidFill>
              <a:srgbClr val="DDD5C4"/>
            </a:solidFill>
            <a:prstDash val="solid"/>
          </a:ln>
        </p:spPr>
      </p:sp>
      <p:sp>
        <p:nvSpPr>
          <p:cNvPr id="4" name="Text 2"/>
          <p:cNvSpPr/>
          <p:nvPr/>
        </p:nvSpPr>
        <p:spPr>
          <a:xfrm>
            <a:off x="1073150" y="2160191"/>
            <a:ext cx="4800727" cy="29969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E2A3F"/>
                </a:solidFill>
                <a:latin typeface="IBM Plex Sans" pitchFamily="34" charset="0"/>
                <a:ea typeface="IBM Plex Sans" pitchFamily="34" charset="-122"/>
                <a:cs typeface="IBM Plex Sans" pitchFamily="34" charset="-120"/>
              </a:rPr>
              <a:t>Физлица не в статусе ИП</a:t>
            </a:r>
            <a:endParaRPr lang="en-US" sz="1800" dirty="0"/>
          </a:p>
        </p:txBody>
      </p:sp>
      <p:sp>
        <p:nvSpPr>
          <p:cNvPr id="5" name="Text 3"/>
          <p:cNvSpPr/>
          <p:nvPr/>
        </p:nvSpPr>
        <p:spPr>
          <a:xfrm>
            <a:off x="1073150" y="2485281"/>
            <a:ext cx="4800727"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ст. 228, 229 НК РФ</a:t>
            </a:r>
            <a:endParaRPr lang="en-US" sz="1200" dirty="0"/>
          </a:p>
        </p:txBody>
      </p:sp>
      <p:sp>
        <p:nvSpPr>
          <p:cNvPr id="6" name="Shape 4"/>
          <p:cNvSpPr/>
          <p:nvPr/>
        </p:nvSpPr>
        <p:spPr>
          <a:xfrm>
            <a:off x="1073150" y="3468836"/>
            <a:ext cx="4660900" cy="0"/>
          </a:xfrm>
          <a:prstGeom prst="line">
            <a:avLst/>
          </a:prstGeom>
          <a:noFill/>
          <a:ln w="6350">
            <a:solidFill>
              <a:srgbClr val="DDD5C4"/>
            </a:solidFill>
            <a:prstDash val="solid"/>
          </a:ln>
        </p:spPr>
      </p:sp>
      <p:sp>
        <p:nvSpPr>
          <p:cNvPr id="7" name="Text 5"/>
          <p:cNvSpPr/>
          <p:nvPr/>
        </p:nvSpPr>
        <p:spPr>
          <a:xfrm>
            <a:off x="1073150" y="2876401"/>
            <a:ext cx="1320800" cy="48766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1E2A3F"/>
                </a:solidFill>
                <a:latin typeface="IBM Plex Sans" pitchFamily="34" charset="0"/>
                <a:ea typeface="IBM Plex Sans" pitchFamily="34" charset="-122"/>
                <a:cs typeface="IBM Plex Sans" pitchFamily="34" charset="-120"/>
              </a:rPr>
              <a:t>30 апреля</a:t>
            </a:r>
            <a:endParaRPr lang="en-US" sz="1400" dirty="0"/>
          </a:p>
        </p:txBody>
      </p:sp>
      <p:sp>
        <p:nvSpPr>
          <p:cNvPr id="8" name="Text 6"/>
          <p:cNvSpPr/>
          <p:nvPr/>
        </p:nvSpPr>
        <p:spPr>
          <a:xfrm>
            <a:off x="2495550" y="2876401"/>
            <a:ext cx="3335655" cy="48766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E2A3F"/>
                </a:solidFill>
                <a:latin typeface="IBM Plex Sans" pitchFamily="34" charset="0"/>
                <a:ea typeface="IBM Plex Sans" pitchFamily="34" charset="-122"/>
                <a:cs typeface="IBM Plex Sans" pitchFamily="34" charset="-120"/>
              </a:rPr>
              <a:t>декларация 3-НДФЛ за прошлый год (п. 1 ст. 229)</a:t>
            </a:r>
            <a:endParaRPr lang="en-US" sz="1300" dirty="0"/>
          </a:p>
        </p:txBody>
      </p:sp>
      <p:sp>
        <p:nvSpPr>
          <p:cNvPr id="9" name="Shape 7"/>
          <p:cNvSpPr/>
          <p:nvPr/>
        </p:nvSpPr>
        <p:spPr>
          <a:xfrm>
            <a:off x="1073150" y="4242246"/>
            <a:ext cx="4660900" cy="0"/>
          </a:xfrm>
          <a:prstGeom prst="line">
            <a:avLst/>
          </a:prstGeom>
          <a:noFill/>
          <a:ln w="6350">
            <a:solidFill>
              <a:srgbClr val="DDD5C4"/>
            </a:solidFill>
            <a:prstDash val="solid"/>
          </a:ln>
        </p:spPr>
      </p:sp>
      <p:sp>
        <p:nvSpPr>
          <p:cNvPr id="10" name="Text 8"/>
          <p:cNvSpPr/>
          <p:nvPr/>
        </p:nvSpPr>
        <p:spPr>
          <a:xfrm>
            <a:off x="1073150" y="3649811"/>
            <a:ext cx="1320800" cy="48766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1E2A3F"/>
                </a:solidFill>
                <a:latin typeface="IBM Plex Sans" pitchFamily="34" charset="0"/>
                <a:ea typeface="IBM Plex Sans" pitchFamily="34" charset="-122"/>
                <a:cs typeface="IBM Plex Sans" pitchFamily="34" charset="-120"/>
              </a:rPr>
              <a:t>15 июля</a:t>
            </a:r>
            <a:endParaRPr lang="en-US" sz="1400" dirty="0"/>
          </a:p>
        </p:txBody>
      </p:sp>
      <p:sp>
        <p:nvSpPr>
          <p:cNvPr id="11" name="Text 9"/>
          <p:cNvSpPr/>
          <p:nvPr/>
        </p:nvSpPr>
        <p:spPr>
          <a:xfrm>
            <a:off x="2495550" y="3649811"/>
            <a:ext cx="3335655" cy="48766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E2A3F"/>
                </a:solidFill>
                <a:latin typeface="IBM Plex Sans" pitchFamily="34" charset="0"/>
                <a:ea typeface="IBM Plex Sans" pitchFamily="34" charset="-122"/>
                <a:cs typeface="IBM Plex Sans" pitchFamily="34" charset="-120"/>
              </a:rPr>
              <a:t>уплата налога по декларации (п. 4 ст. 228)</a:t>
            </a:r>
            <a:endParaRPr lang="en-US" sz="1300" dirty="0"/>
          </a:p>
        </p:txBody>
      </p:sp>
      <p:sp>
        <p:nvSpPr>
          <p:cNvPr id="12" name="Text 10"/>
          <p:cNvSpPr/>
          <p:nvPr/>
        </p:nvSpPr>
        <p:spPr>
          <a:xfrm>
            <a:off x="1073150" y="4423221"/>
            <a:ext cx="1320800" cy="48766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1E2A3F"/>
                </a:solidFill>
                <a:latin typeface="IBM Plex Sans" pitchFamily="34" charset="0"/>
                <a:ea typeface="IBM Plex Sans" pitchFamily="34" charset="-122"/>
                <a:cs typeface="IBM Plex Sans" pitchFamily="34" charset="-120"/>
              </a:rPr>
              <a:t>1 декабря</a:t>
            </a:r>
            <a:endParaRPr lang="en-US" sz="1400" dirty="0"/>
          </a:p>
        </p:txBody>
      </p:sp>
      <p:sp>
        <p:nvSpPr>
          <p:cNvPr id="13" name="Text 11"/>
          <p:cNvSpPr/>
          <p:nvPr/>
        </p:nvSpPr>
        <p:spPr>
          <a:xfrm>
            <a:off x="2495550" y="4423221"/>
            <a:ext cx="3335655" cy="48766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E2A3F"/>
                </a:solidFill>
                <a:latin typeface="IBM Plex Sans" pitchFamily="34" charset="0"/>
                <a:ea typeface="IBM Plex Sans" pitchFamily="34" charset="-122"/>
                <a:cs typeface="IBM Plex Sans" pitchFamily="34" charset="-120"/>
              </a:rPr>
              <a:t>налог, не удержанный агентом, — по уведомлению ИФНС (п. 6 ст. 228)</a:t>
            </a:r>
            <a:endParaRPr lang="en-US" sz="1300" dirty="0"/>
          </a:p>
        </p:txBody>
      </p:sp>
      <p:sp>
        <p:nvSpPr>
          <p:cNvPr id="14" name="Shape 12"/>
          <p:cNvSpPr/>
          <p:nvPr/>
        </p:nvSpPr>
        <p:spPr>
          <a:xfrm>
            <a:off x="6200775" y="1953816"/>
            <a:ext cx="5175250" cy="3282801"/>
          </a:xfrm>
          <a:prstGeom prst="roundRect">
            <a:avLst>
              <a:gd name="adj" fmla="val 2998"/>
            </a:avLst>
          </a:prstGeom>
          <a:solidFill>
            <a:srgbClr val="FFFDF8"/>
          </a:solidFill>
          <a:ln w="6350">
            <a:solidFill>
              <a:srgbClr val="DDD5C4"/>
            </a:solidFill>
            <a:prstDash val="solid"/>
          </a:ln>
        </p:spPr>
      </p:sp>
      <p:sp>
        <p:nvSpPr>
          <p:cNvPr id="15" name="Text 13"/>
          <p:cNvSpPr/>
          <p:nvPr/>
        </p:nvSpPr>
        <p:spPr>
          <a:xfrm>
            <a:off x="6457950" y="2160191"/>
            <a:ext cx="4800727" cy="29969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E2A3F"/>
                </a:solidFill>
                <a:latin typeface="IBM Plex Sans" pitchFamily="34" charset="0"/>
                <a:ea typeface="IBM Plex Sans" pitchFamily="34" charset="-122"/>
                <a:cs typeface="IBM Plex Sans" pitchFamily="34" charset="-120"/>
              </a:rPr>
              <a:t>ИП, нотариусы, адвокаты</a:t>
            </a:r>
            <a:endParaRPr lang="en-US" sz="1800" dirty="0"/>
          </a:p>
        </p:txBody>
      </p:sp>
      <p:sp>
        <p:nvSpPr>
          <p:cNvPr id="16" name="Text 14"/>
          <p:cNvSpPr/>
          <p:nvPr/>
        </p:nvSpPr>
        <p:spPr>
          <a:xfrm>
            <a:off x="6457950" y="2485281"/>
            <a:ext cx="4800727"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ст. 227, 229 НК РФ</a:t>
            </a:r>
            <a:endParaRPr lang="en-US" sz="1200" dirty="0"/>
          </a:p>
        </p:txBody>
      </p:sp>
      <p:sp>
        <p:nvSpPr>
          <p:cNvPr id="17" name="Shape 15"/>
          <p:cNvSpPr/>
          <p:nvPr/>
        </p:nvSpPr>
        <p:spPr>
          <a:xfrm>
            <a:off x="6457950" y="3699966"/>
            <a:ext cx="4660900" cy="0"/>
          </a:xfrm>
          <a:prstGeom prst="line">
            <a:avLst/>
          </a:prstGeom>
          <a:noFill/>
          <a:ln w="6350">
            <a:solidFill>
              <a:srgbClr val="DDD5C4"/>
            </a:solidFill>
            <a:prstDash val="solid"/>
          </a:ln>
        </p:spPr>
      </p:sp>
      <p:sp>
        <p:nvSpPr>
          <p:cNvPr id="18" name="Text 16"/>
          <p:cNvSpPr/>
          <p:nvPr/>
        </p:nvSpPr>
        <p:spPr>
          <a:xfrm>
            <a:off x="6457950" y="2876401"/>
            <a:ext cx="1320800" cy="7187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1E2A3F"/>
                </a:solidFill>
                <a:latin typeface="IBM Plex Sans" pitchFamily="34" charset="0"/>
                <a:ea typeface="IBM Plex Sans" pitchFamily="34" charset="-122"/>
                <a:cs typeface="IBM Plex Sans" pitchFamily="34" charset="-120"/>
              </a:rPr>
              <a:t>28 апреля, июля, октября</a:t>
            </a:r>
            <a:endParaRPr lang="en-US" sz="1400" dirty="0"/>
          </a:p>
        </p:txBody>
      </p:sp>
      <p:sp>
        <p:nvSpPr>
          <p:cNvPr id="19" name="Text 17"/>
          <p:cNvSpPr/>
          <p:nvPr/>
        </p:nvSpPr>
        <p:spPr>
          <a:xfrm>
            <a:off x="7880350" y="2876401"/>
            <a:ext cx="3335655" cy="71879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E2A3F"/>
                </a:solidFill>
                <a:latin typeface="IBM Plex Sans" pitchFamily="34" charset="0"/>
                <a:ea typeface="IBM Plex Sans" pitchFamily="34" charset="-122"/>
                <a:cs typeface="IBM Plex Sans" pitchFamily="34" charset="-120"/>
              </a:rPr>
              <a:t>авансы за I квартал, полугодие и 9 месяцев (п. 8 ст. 227); уведомление — до 25 числа</a:t>
            </a:r>
            <a:endParaRPr lang="en-US" sz="1300" dirty="0"/>
          </a:p>
        </p:txBody>
      </p:sp>
      <p:sp>
        <p:nvSpPr>
          <p:cNvPr id="20" name="Shape 18"/>
          <p:cNvSpPr/>
          <p:nvPr/>
        </p:nvSpPr>
        <p:spPr>
          <a:xfrm>
            <a:off x="6457950" y="4260007"/>
            <a:ext cx="4660900" cy="0"/>
          </a:xfrm>
          <a:prstGeom prst="line">
            <a:avLst/>
          </a:prstGeom>
          <a:noFill/>
          <a:ln w="6350">
            <a:solidFill>
              <a:srgbClr val="DDD5C4"/>
            </a:solidFill>
            <a:prstDash val="solid"/>
          </a:ln>
        </p:spPr>
      </p:sp>
      <p:sp>
        <p:nvSpPr>
          <p:cNvPr id="21" name="Text 19"/>
          <p:cNvSpPr/>
          <p:nvPr/>
        </p:nvSpPr>
        <p:spPr>
          <a:xfrm>
            <a:off x="6457950" y="3880941"/>
            <a:ext cx="1320800" cy="2742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1E2A3F"/>
                </a:solidFill>
                <a:latin typeface="IBM Plex Sans" pitchFamily="34" charset="0"/>
                <a:ea typeface="IBM Plex Sans" pitchFamily="34" charset="-122"/>
                <a:cs typeface="IBM Plex Sans" pitchFamily="34" charset="-120"/>
              </a:rPr>
              <a:t>30 апреля</a:t>
            </a:r>
            <a:endParaRPr lang="en-US" sz="1400" dirty="0"/>
          </a:p>
        </p:txBody>
      </p:sp>
      <p:sp>
        <p:nvSpPr>
          <p:cNvPr id="22" name="Text 20"/>
          <p:cNvSpPr/>
          <p:nvPr/>
        </p:nvSpPr>
        <p:spPr>
          <a:xfrm>
            <a:off x="7880350" y="3880941"/>
            <a:ext cx="3335655" cy="27429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E2A3F"/>
                </a:solidFill>
                <a:latin typeface="IBM Plex Sans" pitchFamily="34" charset="0"/>
                <a:ea typeface="IBM Plex Sans" pitchFamily="34" charset="-122"/>
                <a:cs typeface="IBM Plex Sans" pitchFamily="34" charset="-120"/>
              </a:rPr>
              <a:t>декларация 3-НДФЛ за год (п. 1 ст. 229)</a:t>
            </a:r>
            <a:endParaRPr lang="en-US" sz="1300" dirty="0"/>
          </a:p>
        </p:txBody>
      </p:sp>
      <p:sp>
        <p:nvSpPr>
          <p:cNvPr id="23" name="Text 21"/>
          <p:cNvSpPr/>
          <p:nvPr/>
        </p:nvSpPr>
        <p:spPr>
          <a:xfrm>
            <a:off x="6457950" y="4440982"/>
            <a:ext cx="1320800" cy="48766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1E2A3F"/>
                </a:solidFill>
                <a:latin typeface="IBM Plex Sans" pitchFamily="34" charset="0"/>
                <a:ea typeface="IBM Plex Sans" pitchFamily="34" charset="-122"/>
                <a:cs typeface="IBM Plex Sans" pitchFamily="34" charset="-120"/>
              </a:rPr>
              <a:t>15 июля</a:t>
            </a:r>
            <a:endParaRPr lang="en-US" sz="1400" dirty="0"/>
          </a:p>
        </p:txBody>
      </p:sp>
      <p:sp>
        <p:nvSpPr>
          <p:cNvPr id="24" name="Text 22"/>
          <p:cNvSpPr/>
          <p:nvPr/>
        </p:nvSpPr>
        <p:spPr>
          <a:xfrm>
            <a:off x="7880350" y="4440982"/>
            <a:ext cx="3335655" cy="48766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E2A3F"/>
                </a:solidFill>
                <a:latin typeface="IBM Plex Sans" pitchFamily="34" charset="0"/>
                <a:ea typeface="IBM Plex Sans" pitchFamily="34" charset="-122"/>
                <a:cs typeface="IBM Plex Sans" pitchFamily="34" charset="-120"/>
              </a:rPr>
              <a:t>налог за год за вычетом авансов (п. 6 ст. 227)</a:t>
            </a:r>
            <a:endParaRPr lang="en-US" sz="1300" dirty="0"/>
          </a:p>
        </p:txBody>
      </p:sp>
      <p:sp>
        <p:nvSpPr>
          <p:cNvPr id="25" name="Text 23"/>
          <p:cNvSpPr/>
          <p:nvPr/>
        </p:nvSpPr>
        <p:spPr>
          <a:xfrm>
            <a:off x="812800" y="355600"/>
            <a:ext cx="605969"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4A5363"/>
                </a:solidFill>
                <a:latin typeface="IBM Plex Sans" pitchFamily="34" charset="0"/>
                <a:ea typeface="IBM Plex Sans" pitchFamily="34" charset="-122"/>
                <a:cs typeface="IBM Plex Sans" pitchFamily="34" charset="-120"/>
              </a:rPr>
              <a:t>ФПНК</a:t>
            </a:r>
            <a:endParaRPr lang="en-US" sz="1200" dirty="0"/>
          </a:p>
        </p:txBody>
      </p:sp>
      <p:sp>
        <p:nvSpPr>
          <p:cNvPr id="26" name="Text 24"/>
          <p:cNvSpPr/>
          <p:nvPr/>
        </p:nvSpPr>
        <p:spPr>
          <a:xfrm>
            <a:off x="7002879" y="355600"/>
            <a:ext cx="4376321"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200" dirty="0"/>
          </a:p>
        </p:txBody>
      </p:sp>
      <p:sp>
        <p:nvSpPr>
          <p:cNvPr id="27" name="Text 25"/>
          <p:cNvSpPr/>
          <p:nvPr/>
        </p:nvSpPr>
        <p:spPr>
          <a:xfrm>
            <a:off x="812800" y="6090940"/>
            <a:ext cx="10883392" cy="43686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Сроки — года, следующего за налоговым периодом (кроме авансов ИП). Если срок выпадает на выходной, он переносится на ближайший рабочий день (п. 7 ст. 6.1 НК РФ).</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CE6D9"/>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Сроки для налоговых агентов и отчётность</a:t>
            </a:r>
            <a:endParaRPr lang="en-US" sz="3200" dirty="0"/>
          </a:p>
        </p:txBody>
      </p:sp>
      <p:sp>
        <p:nvSpPr>
          <p:cNvPr id="3" name="Text 1"/>
          <p:cNvSpPr/>
          <p:nvPr/>
        </p:nvSpPr>
        <p:spPr>
          <a:xfrm>
            <a:off x="812800" y="1483320"/>
            <a:ext cx="10883392" cy="256530"/>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1E2A3F"/>
                </a:solidFill>
                <a:latin typeface="IBM Plex Sans" pitchFamily="34" charset="0"/>
                <a:ea typeface="IBM Plex Sans" pitchFamily="34" charset="-122"/>
                <a:cs typeface="IBM Plex Sans" pitchFamily="34" charset="-120"/>
              </a:rPr>
              <a:t>Уплата НДФЛ (п. 6 ст. 226) и уведомления об исчисленных суммах (п. 9 ст. 58)</a:t>
            </a:r>
            <a:endParaRPr lang="en-US" sz="1300" dirty="0"/>
          </a:p>
        </p:txBody>
      </p:sp>
      <p:sp>
        <p:nvSpPr>
          <p:cNvPr id="4" name="Shape 2"/>
          <p:cNvSpPr/>
          <p:nvPr/>
        </p:nvSpPr>
        <p:spPr>
          <a:xfrm>
            <a:off x="812800" y="1790650"/>
            <a:ext cx="10566400" cy="1449983"/>
          </a:xfrm>
          <a:prstGeom prst="rect">
            <a:avLst/>
          </a:prstGeom>
          <a:solidFill>
            <a:srgbClr val="FFFDF8"/>
          </a:solidFill>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825500" y="1803350"/>
          <a:ext cx="10553700" cy="1437284"/>
        </p:xfrm>
        <a:graphic>
          <a:graphicData uri="http://schemas.openxmlformats.org/drawingml/2006/table">
            <a:tbl>
              <a:tblPr/>
              <a:tblGrid>
                <a:gridCol w="3588258">
                  <a:extLst>
                    <a:ext uri="{9D8B030D-6E8A-4147-A177-3AD203B41FA5}">
                      <a16:colId xmlns:a16="http://schemas.microsoft.com/office/drawing/2014/main" val="20000"/>
                    </a:ext>
                  </a:extLst>
                </a:gridCol>
                <a:gridCol w="3482721">
                  <a:extLst>
                    <a:ext uri="{9D8B030D-6E8A-4147-A177-3AD203B41FA5}">
                      <a16:colId xmlns:a16="http://schemas.microsoft.com/office/drawing/2014/main" val="20001"/>
                    </a:ext>
                  </a:extLst>
                </a:gridCol>
                <a:gridCol w="3482721">
                  <a:extLst>
                    <a:ext uri="{9D8B030D-6E8A-4147-A177-3AD203B41FA5}">
                      <a16:colId xmlns:a16="http://schemas.microsoft.com/office/drawing/2014/main" val="20002"/>
                    </a:ext>
                  </a:extLst>
                </a:gridCol>
              </a:tblGrid>
              <a:tr h="359321">
                <a:tc>
                  <a:txBody>
                    <a:bodyPr/>
                    <a:lstStyle/>
                    <a:p>
                      <a:pPr marL="0" indent="0">
                        <a:lnSpc>
                          <a:spcPts val="1820"/>
                        </a:lnSpc>
                        <a:buNone/>
                      </a:pPr>
                      <a:r>
                        <a:rPr lang="en-US" sz="1300" b="1" dirty="0">
                          <a:solidFill>
                            <a:srgbClr val="F6F3EC"/>
                          </a:solidFill>
                          <a:latin typeface="IBM Plex Sans" pitchFamily="34" charset="0"/>
                          <a:ea typeface="IBM Plex Sans" pitchFamily="34" charset="-122"/>
                          <a:cs typeface="IBM Plex Sans" pitchFamily="34" charset="-120"/>
                        </a:rPr>
                        <a:t>Налог удержан</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nSpc>
                          <a:spcPts val="1820"/>
                        </a:lnSpc>
                        <a:buNone/>
                      </a:pPr>
                      <a:r>
                        <a:rPr lang="en-US" sz="1300" b="1" dirty="0">
                          <a:solidFill>
                            <a:srgbClr val="F6F3EC"/>
                          </a:solidFill>
                          <a:latin typeface="IBM Plex Sans" pitchFamily="34" charset="0"/>
                          <a:ea typeface="IBM Plex Sans" pitchFamily="34" charset="-122"/>
                          <a:cs typeface="IBM Plex Sans" pitchFamily="34" charset="-120"/>
                        </a:rPr>
                        <a:t>Уведомление</a:t>
                      </a:r>
                      <a:endParaRPr lang="en-US" sz="1300" dirty="0">
                        <a:latin typeface="IBM Plex Sans" charset="0"/>
                        <a:ea typeface="IBM Plex Sans" charset="0"/>
                        <a:cs typeface="IBM Plex Sans" charset="0"/>
                      </a:endParaRPr>
                    </a:p>
                  </a:txBody>
                  <a:tcPr marL="57785" marR="57785" marT="57785" marB="57785">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nSpc>
                          <a:spcPts val="1820"/>
                        </a:lnSpc>
                        <a:buNone/>
                      </a:pPr>
                      <a:r>
                        <a:rPr lang="en-US" sz="1300" b="1" dirty="0">
                          <a:solidFill>
                            <a:srgbClr val="F6F3EC"/>
                          </a:solidFill>
                          <a:latin typeface="IBM Plex Sans" pitchFamily="34" charset="0"/>
                          <a:ea typeface="IBM Plex Sans" pitchFamily="34" charset="-122"/>
                          <a:cs typeface="IBM Plex Sans" pitchFamily="34" charset="-120"/>
                        </a:rPr>
                        <a:t>Уплата</a:t>
                      </a:r>
                      <a:endParaRPr lang="en-US" sz="1300" dirty="0">
                        <a:latin typeface="IBM Plex Sans" charset="0"/>
                        <a:ea typeface="IBM Plex Sans" charset="0"/>
                        <a:cs typeface="IBM Plex Sans" charset="0"/>
                      </a:endParaRPr>
                    </a:p>
                  </a:txBody>
                  <a:tcPr marL="57785" marR="57785" marT="57785" marB="57785">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extLst>
                  <a:ext uri="{0D108BD9-81ED-4DB2-BD59-A6C34878D82A}">
                    <a16:rowId xmlns:a16="http://schemas.microsoft.com/office/drawing/2014/main" val="10000"/>
                  </a:ext>
                </a:extLst>
              </a:tr>
              <a:tr h="359321">
                <a:tc>
                  <a:txBody>
                    <a:bodyPr/>
                    <a:lstStyle/>
                    <a:p>
                      <a:pPr marL="0" indent="0">
                        <a:lnSpc>
                          <a:spcPts val="1820"/>
                        </a:lnSpc>
                        <a:buNone/>
                      </a:pPr>
                      <a:r>
                        <a:rPr lang="en-US" sz="1300" dirty="0">
                          <a:solidFill>
                            <a:srgbClr val="1E2A3F"/>
                          </a:solidFill>
                          <a:latin typeface="IBM Plex Sans" pitchFamily="34" charset="0"/>
                          <a:ea typeface="IBM Plex Sans" pitchFamily="34" charset="-122"/>
                          <a:cs typeface="IBM Plex Sans" pitchFamily="34" charset="-120"/>
                        </a:rPr>
                        <a:t>с 1 по 22 число</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820"/>
                        </a:lnSpc>
                        <a:buNone/>
                      </a:pPr>
                      <a:r>
                        <a:rPr lang="en-US" sz="1300" dirty="0">
                          <a:solidFill>
                            <a:srgbClr val="1E2A3F"/>
                          </a:solidFill>
                          <a:latin typeface="IBM Plex Sans" pitchFamily="34" charset="0"/>
                          <a:ea typeface="IBM Plex Sans" pitchFamily="34" charset="-122"/>
                          <a:cs typeface="IBM Plex Sans" pitchFamily="34" charset="-120"/>
                        </a:rPr>
                        <a:t>до 25 числа</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820"/>
                        </a:lnSpc>
                        <a:buNone/>
                      </a:pPr>
                      <a:r>
                        <a:rPr lang="en-US" sz="1300" dirty="0">
                          <a:solidFill>
                            <a:srgbClr val="1E2A3F"/>
                          </a:solidFill>
                          <a:latin typeface="IBM Plex Sans" pitchFamily="34" charset="0"/>
                          <a:ea typeface="IBM Plex Sans" pitchFamily="34" charset="-122"/>
                          <a:cs typeface="IBM Plex Sans" pitchFamily="34" charset="-120"/>
                        </a:rPr>
                        <a:t>до 28 числа того же месяца</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1"/>
                  </a:ext>
                </a:extLst>
              </a:tr>
              <a:tr h="359321">
                <a:tc>
                  <a:txBody>
                    <a:bodyPr/>
                    <a:lstStyle/>
                    <a:p>
                      <a:pPr marL="0" indent="0">
                        <a:lnSpc>
                          <a:spcPts val="1820"/>
                        </a:lnSpc>
                        <a:buNone/>
                      </a:pPr>
                      <a:r>
                        <a:rPr lang="en-US" sz="1300" dirty="0">
                          <a:solidFill>
                            <a:srgbClr val="1E2A3F"/>
                          </a:solidFill>
                          <a:latin typeface="IBM Plex Sans" pitchFamily="34" charset="0"/>
                          <a:ea typeface="IBM Plex Sans" pitchFamily="34" charset="-122"/>
                          <a:cs typeface="IBM Plex Sans" pitchFamily="34" charset="-120"/>
                        </a:rPr>
                        <a:t>с 23 по последнее число</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820"/>
                        </a:lnSpc>
                        <a:buNone/>
                      </a:pPr>
                      <a:r>
                        <a:rPr lang="en-US" sz="1300" dirty="0">
                          <a:solidFill>
                            <a:srgbClr val="1E2A3F"/>
                          </a:solidFill>
                          <a:latin typeface="IBM Plex Sans" pitchFamily="34" charset="0"/>
                          <a:ea typeface="IBM Plex Sans" pitchFamily="34" charset="-122"/>
                          <a:cs typeface="IBM Plex Sans" pitchFamily="34" charset="-120"/>
                        </a:rPr>
                        <a:t>до 3 числа следующего месяца</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820"/>
                        </a:lnSpc>
                        <a:buNone/>
                      </a:pPr>
                      <a:r>
                        <a:rPr lang="en-US" sz="1300" dirty="0">
                          <a:solidFill>
                            <a:srgbClr val="1E2A3F"/>
                          </a:solidFill>
                          <a:latin typeface="IBM Plex Sans" pitchFamily="34" charset="0"/>
                          <a:ea typeface="IBM Plex Sans" pitchFamily="34" charset="-122"/>
                          <a:cs typeface="IBM Plex Sans" pitchFamily="34" charset="-120"/>
                        </a:rPr>
                        <a:t>до 5 числа следующего месяца</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2"/>
                  </a:ext>
                </a:extLst>
              </a:tr>
              <a:tr h="359321">
                <a:tc>
                  <a:txBody>
                    <a:bodyPr/>
                    <a:lstStyle/>
                    <a:p>
                      <a:pPr marL="0" indent="0">
                        <a:lnSpc>
                          <a:spcPts val="1820"/>
                        </a:lnSpc>
                        <a:buNone/>
                      </a:pPr>
                      <a:r>
                        <a:rPr lang="en-US" sz="1300" dirty="0">
                          <a:solidFill>
                            <a:srgbClr val="1E2A3F"/>
                          </a:solidFill>
                          <a:latin typeface="IBM Plex Sans" pitchFamily="34" charset="0"/>
                          <a:ea typeface="IBM Plex Sans" pitchFamily="34" charset="-122"/>
                          <a:cs typeface="IBM Plex Sans" pitchFamily="34" charset="-120"/>
                        </a:rPr>
                        <a:t>с 23 по 31 декабря</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820"/>
                        </a:lnSpc>
                        <a:buNone/>
                      </a:pPr>
                      <a:r>
                        <a:rPr lang="en-US" sz="1300" dirty="0">
                          <a:solidFill>
                            <a:srgbClr val="1E2A3F"/>
                          </a:solidFill>
                          <a:latin typeface="IBM Plex Sans" pitchFamily="34" charset="0"/>
                          <a:ea typeface="IBM Plex Sans" pitchFamily="34" charset="-122"/>
                          <a:cs typeface="IBM Plex Sans" pitchFamily="34" charset="-120"/>
                        </a:rPr>
                        <a:t>последний рабочий день года</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820"/>
                        </a:lnSpc>
                        <a:buNone/>
                      </a:pPr>
                      <a:r>
                        <a:rPr lang="en-US" sz="1300" dirty="0">
                          <a:solidFill>
                            <a:srgbClr val="1E2A3F"/>
                          </a:solidFill>
                          <a:latin typeface="IBM Plex Sans" pitchFamily="34" charset="0"/>
                          <a:ea typeface="IBM Plex Sans" pitchFamily="34" charset="-122"/>
                          <a:cs typeface="IBM Plex Sans" pitchFamily="34" charset="-120"/>
                        </a:rPr>
                        <a:t>последний рабочий день года</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6" name="Shape 3"/>
          <p:cNvSpPr/>
          <p:nvPr/>
        </p:nvSpPr>
        <p:spPr>
          <a:xfrm>
            <a:off x="815975" y="3447008"/>
            <a:ext cx="5181600" cy="1484561"/>
          </a:xfrm>
          <a:prstGeom prst="roundRect">
            <a:avLst>
              <a:gd name="adj" fmla="val 6630"/>
            </a:avLst>
          </a:prstGeom>
          <a:solidFill>
            <a:srgbClr val="FFFDF8"/>
          </a:solidFill>
          <a:ln w="6350">
            <a:solidFill>
              <a:srgbClr val="DDD5C4"/>
            </a:solidFill>
            <a:prstDash val="solid"/>
          </a:ln>
        </p:spPr>
      </p:sp>
      <p:sp>
        <p:nvSpPr>
          <p:cNvPr id="7" name="Text 4"/>
          <p:cNvSpPr/>
          <p:nvPr/>
        </p:nvSpPr>
        <p:spPr>
          <a:xfrm>
            <a:off x="1073150" y="3653383"/>
            <a:ext cx="4807268" cy="26923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E2A3F"/>
                </a:solidFill>
                <a:latin typeface="IBM Plex Sans" pitchFamily="34" charset="0"/>
                <a:ea typeface="IBM Plex Sans" pitchFamily="34" charset="-122"/>
                <a:cs typeface="IBM Plex Sans" pitchFamily="34" charset="-120"/>
              </a:rPr>
              <a:t>Расчёт 6-НДФЛ</a:t>
            </a:r>
            <a:endParaRPr lang="en-US" sz="1600" dirty="0"/>
          </a:p>
        </p:txBody>
      </p:sp>
      <p:sp>
        <p:nvSpPr>
          <p:cNvPr id="8" name="Text 5"/>
          <p:cNvSpPr/>
          <p:nvPr/>
        </p:nvSpPr>
        <p:spPr>
          <a:xfrm>
            <a:off x="1073150" y="3973413"/>
            <a:ext cx="4807268" cy="48766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363"/>
                </a:solidFill>
                <a:latin typeface="IBM Plex Sans" pitchFamily="34" charset="0"/>
                <a:ea typeface="IBM Plex Sans" pitchFamily="34" charset="-122"/>
                <a:cs typeface="IBM Plex Sans" pitchFamily="34" charset="-120"/>
              </a:rPr>
              <a:t>За I квартал, полугодие и 9 месяцев — до 25 числа месяца после периода; за год — до 25 февраля следующего года.</a:t>
            </a:r>
            <a:endParaRPr lang="en-US" sz="1300" dirty="0"/>
          </a:p>
        </p:txBody>
      </p:sp>
      <p:sp>
        <p:nvSpPr>
          <p:cNvPr id="9" name="Text 6"/>
          <p:cNvSpPr/>
          <p:nvPr/>
        </p:nvSpPr>
        <p:spPr>
          <a:xfrm>
            <a:off x="1073150" y="4511873"/>
            <a:ext cx="4807268"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п. 2 ст. 230 НК РФ</a:t>
            </a:r>
            <a:endParaRPr lang="en-US" sz="1200" dirty="0"/>
          </a:p>
        </p:txBody>
      </p:sp>
      <p:sp>
        <p:nvSpPr>
          <p:cNvPr id="10" name="Shape 7"/>
          <p:cNvSpPr/>
          <p:nvPr/>
        </p:nvSpPr>
        <p:spPr>
          <a:xfrm>
            <a:off x="6203950" y="3443833"/>
            <a:ext cx="5175250" cy="1490911"/>
          </a:xfrm>
          <a:prstGeom prst="roundRect">
            <a:avLst>
              <a:gd name="adj" fmla="val 6815"/>
            </a:avLst>
          </a:prstGeom>
          <a:solidFill>
            <a:srgbClr val="1E2A3F"/>
          </a:solidFill>
          <a:ln/>
        </p:spPr>
      </p:sp>
      <p:sp>
        <p:nvSpPr>
          <p:cNvPr id="11" name="Text 8"/>
          <p:cNvSpPr/>
          <p:nvPr/>
        </p:nvSpPr>
        <p:spPr>
          <a:xfrm>
            <a:off x="6457950" y="3647033"/>
            <a:ext cx="4807268" cy="26923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F6F3EC"/>
                </a:solidFill>
                <a:latin typeface="IBM Plex Sans" pitchFamily="34" charset="0"/>
                <a:ea typeface="IBM Plex Sans" pitchFamily="34" charset="-122"/>
                <a:cs typeface="IBM Plex Sans" pitchFamily="34" charset="-120"/>
              </a:rPr>
              <a:t>Налог не удалось удержать</a:t>
            </a:r>
            <a:endParaRPr lang="en-US" sz="1600" dirty="0"/>
          </a:p>
        </p:txBody>
      </p:sp>
      <p:sp>
        <p:nvSpPr>
          <p:cNvPr id="12" name="Text 9"/>
          <p:cNvSpPr/>
          <p:nvPr/>
        </p:nvSpPr>
        <p:spPr>
          <a:xfrm>
            <a:off x="6457950" y="3967063"/>
            <a:ext cx="4807268" cy="48766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C9D1DE"/>
                </a:solidFill>
                <a:latin typeface="IBM Plex Sans" pitchFamily="34" charset="0"/>
                <a:ea typeface="IBM Plex Sans" pitchFamily="34" charset="-122"/>
                <a:cs typeface="IBM Plex Sans" pitchFamily="34" charset="-120"/>
              </a:rPr>
              <a:t>Агент сообщает об этом налогоплательщику и в ИФНС не позднее 25 февраля следующего года.</a:t>
            </a:r>
            <a:endParaRPr lang="en-US" sz="1300" dirty="0"/>
          </a:p>
        </p:txBody>
      </p:sp>
      <p:sp>
        <p:nvSpPr>
          <p:cNvPr id="13" name="Text 10"/>
          <p:cNvSpPr/>
          <p:nvPr/>
        </p:nvSpPr>
        <p:spPr>
          <a:xfrm>
            <a:off x="6457950" y="4505523"/>
            <a:ext cx="4807268"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E59A7D"/>
                </a:solidFill>
                <a:latin typeface="IBM Plex Sans" pitchFamily="34" charset="0"/>
                <a:ea typeface="IBM Plex Sans" pitchFamily="34" charset="-122"/>
                <a:cs typeface="IBM Plex Sans" pitchFamily="34" charset="-120"/>
              </a:rPr>
              <a:t>п. 5 ст. 226 НК РФ</a:t>
            </a:r>
            <a:endParaRPr lang="en-US" sz="1200" dirty="0"/>
          </a:p>
        </p:txBody>
      </p:sp>
      <p:sp>
        <p:nvSpPr>
          <p:cNvPr id="14" name="Text 11"/>
          <p:cNvSpPr/>
          <p:nvPr/>
        </p:nvSpPr>
        <p:spPr>
          <a:xfrm>
            <a:off x="812800" y="355600"/>
            <a:ext cx="605969"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4A5363"/>
                </a:solidFill>
                <a:latin typeface="IBM Plex Sans" pitchFamily="34" charset="0"/>
                <a:ea typeface="IBM Plex Sans" pitchFamily="34" charset="-122"/>
                <a:cs typeface="IBM Plex Sans" pitchFamily="34" charset="-120"/>
              </a:rPr>
              <a:t>ФПНК</a:t>
            </a:r>
            <a:endParaRPr lang="en-US" sz="1200" dirty="0"/>
          </a:p>
        </p:txBody>
      </p:sp>
      <p:sp>
        <p:nvSpPr>
          <p:cNvPr id="15" name="Text 12"/>
          <p:cNvSpPr/>
          <p:nvPr/>
        </p:nvSpPr>
        <p:spPr>
          <a:xfrm>
            <a:off x="7002879" y="355600"/>
            <a:ext cx="4376321"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200" dirty="0"/>
          </a:p>
        </p:txBody>
      </p:sp>
      <p:sp>
        <p:nvSpPr>
          <p:cNvPr id="16" name="Text 13"/>
          <p:cNvSpPr/>
          <p:nvPr/>
        </p:nvSpPr>
        <p:spPr>
          <a:xfrm>
            <a:off x="812800" y="6296670"/>
            <a:ext cx="10883392" cy="23113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В 2026 году 6-НДФЛ сдают 27.04, 27.07, 26.10; за 2026 год — до 25.02.2027. Сроки, выпавшие на выходной, переносятся (п. 7 ст. 6.1 НК РФ).</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Как плательщик уплачивает налог</a:t>
            </a:r>
            <a:endParaRPr lang="en-US" sz="3200" dirty="0"/>
          </a:p>
        </p:txBody>
      </p:sp>
      <p:sp>
        <p:nvSpPr>
          <p:cNvPr id="3" name="Shape 1"/>
          <p:cNvSpPr/>
          <p:nvPr/>
        </p:nvSpPr>
        <p:spPr>
          <a:xfrm>
            <a:off x="815975" y="1537295"/>
            <a:ext cx="5175250" cy="2764582"/>
          </a:xfrm>
          <a:prstGeom prst="roundRect">
            <a:avLst>
              <a:gd name="adj" fmla="val 3560"/>
            </a:avLst>
          </a:prstGeom>
          <a:solidFill>
            <a:srgbClr val="FFFDF8"/>
          </a:solidFill>
          <a:ln w="6350">
            <a:solidFill>
              <a:srgbClr val="DDD5C4"/>
            </a:solidFill>
            <a:prstDash val="solid"/>
          </a:ln>
        </p:spPr>
      </p:sp>
      <p:sp>
        <p:nvSpPr>
          <p:cNvPr id="4" name="Text 2"/>
          <p:cNvSpPr/>
          <p:nvPr/>
        </p:nvSpPr>
        <p:spPr>
          <a:xfrm>
            <a:off x="1073150" y="1794470"/>
            <a:ext cx="4800727"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E2A3F"/>
                </a:solidFill>
                <a:latin typeface="IBM Plex Sans" pitchFamily="34" charset="0"/>
                <a:ea typeface="IBM Plex Sans" pitchFamily="34" charset="-122"/>
                <a:cs typeface="IBM Plex Sans" pitchFamily="34" charset="-120"/>
              </a:rPr>
              <a:t>Через налогового агента</a:t>
            </a:r>
            <a:endParaRPr lang="en-US" sz="2000" dirty="0"/>
          </a:p>
        </p:txBody>
      </p:sp>
      <p:sp>
        <p:nvSpPr>
          <p:cNvPr id="5" name="Text 3"/>
          <p:cNvSpPr/>
          <p:nvPr/>
        </p:nvSpPr>
        <p:spPr>
          <a:xfrm>
            <a:off x="1073150" y="2200870"/>
            <a:ext cx="4800727" cy="77207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363"/>
                </a:solidFill>
                <a:latin typeface="IBM Plex Sans" pitchFamily="34" charset="0"/>
                <a:ea typeface="IBM Plex Sans" pitchFamily="34" charset="-122"/>
                <a:cs typeface="IBM Plex Sans" pitchFamily="34" charset="-120"/>
              </a:rPr>
              <a:t>Работодатель, банк или брокер сам рассчитывает, удерживает и перечисляет налог. Декларацию подавать не нужно.</a:t>
            </a:r>
            <a:endParaRPr lang="en-US" sz="1400" dirty="0"/>
          </a:p>
        </p:txBody>
      </p:sp>
      <p:sp>
        <p:nvSpPr>
          <p:cNvPr id="6" name="Text 4"/>
          <p:cNvSpPr/>
          <p:nvPr/>
        </p:nvSpPr>
        <p:spPr>
          <a:xfrm>
            <a:off x="1151382" y="3049141"/>
            <a:ext cx="4714875" cy="772071"/>
          </a:xfrm>
          <a:prstGeom prst="rect">
            <a:avLst/>
          </a:prstGeom>
          <a:noFill/>
          <a:ln/>
        </p:spPr>
        <p:txBody>
          <a:bodyPr wrap="square" lIns="0" tIns="0" rIns="0" bIns="0" rtlCol="0" anchor="t">
            <a:normAutofit/>
          </a:bodyPr>
          <a:lstStyle/>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зарплата и премии</a:t>
            </a:r>
            <a:endParaRPr lang="en-US" sz="1400" dirty="0"/>
          </a:p>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оплата по договору ГПХ с организацией</a:t>
            </a:r>
            <a:endParaRPr lang="en-US" sz="1400" dirty="0"/>
          </a:p>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дивиденды, доходы у брокера</a:t>
            </a:r>
            <a:endParaRPr lang="en-US" sz="1400" dirty="0"/>
          </a:p>
        </p:txBody>
      </p:sp>
      <p:sp>
        <p:nvSpPr>
          <p:cNvPr id="7" name="Shape 5"/>
          <p:cNvSpPr/>
          <p:nvPr/>
        </p:nvSpPr>
        <p:spPr>
          <a:xfrm>
            <a:off x="6200775" y="1537295"/>
            <a:ext cx="5175250" cy="2764582"/>
          </a:xfrm>
          <a:prstGeom prst="roundRect">
            <a:avLst>
              <a:gd name="adj" fmla="val 3560"/>
            </a:avLst>
          </a:prstGeom>
          <a:solidFill>
            <a:srgbClr val="FFFDF8"/>
          </a:solidFill>
          <a:ln w="6350">
            <a:solidFill>
              <a:srgbClr val="DDD5C4"/>
            </a:solidFill>
            <a:prstDash val="solid"/>
          </a:ln>
        </p:spPr>
      </p:sp>
      <p:sp>
        <p:nvSpPr>
          <p:cNvPr id="8" name="Text 6"/>
          <p:cNvSpPr/>
          <p:nvPr/>
        </p:nvSpPr>
        <p:spPr>
          <a:xfrm>
            <a:off x="6457950" y="1794470"/>
            <a:ext cx="4800727"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1E2A3F"/>
                </a:solidFill>
                <a:latin typeface="IBM Plex Sans" pitchFamily="34" charset="0"/>
                <a:ea typeface="IBM Plex Sans" pitchFamily="34" charset="-122"/>
                <a:cs typeface="IBM Plex Sans" pitchFamily="34" charset="-120"/>
              </a:rPr>
              <a:t>Самостоятельно</a:t>
            </a:r>
            <a:endParaRPr lang="en-US" sz="2000" dirty="0"/>
          </a:p>
        </p:txBody>
      </p:sp>
      <p:sp>
        <p:nvSpPr>
          <p:cNvPr id="9" name="Text 7"/>
          <p:cNvSpPr/>
          <p:nvPr/>
        </p:nvSpPr>
        <p:spPr>
          <a:xfrm>
            <a:off x="6457950" y="2200870"/>
            <a:ext cx="4800727" cy="52318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363"/>
                </a:solidFill>
                <a:latin typeface="IBM Plex Sans" pitchFamily="34" charset="0"/>
                <a:ea typeface="IBM Plex Sans" pitchFamily="34" charset="-122"/>
                <a:cs typeface="IBM Plex Sans" pitchFamily="34" charset="-120"/>
              </a:rPr>
              <a:t>Декларация 3-НДФЛ — до 30 апреля, уплата налога — до 15 июля следующего года.</a:t>
            </a:r>
            <a:endParaRPr lang="en-US" sz="1400" dirty="0"/>
          </a:p>
        </p:txBody>
      </p:sp>
      <p:sp>
        <p:nvSpPr>
          <p:cNvPr id="10" name="Text 8"/>
          <p:cNvSpPr/>
          <p:nvPr/>
        </p:nvSpPr>
        <p:spPr>
          <a:xfrm>
            <a:off x="6536182" y="2800251"/>
            <a:ext cx="4714875" cy="1269851"/>
          </a:xfrm>
          <a:prstGeom prst="rect">
            <a:avLst/>
          </a:prstGeom>
          <a:noFill/>
          <a:ln/>
        </p:spPr>
        <p:txBody>
          <a:bodyPr wrap="square" lIns="0" tIns="0" rIns="0" bIns="0" rtlCol="0" anchor="t">
            <a:normAutofit/>
          </a:bodyPr>
          <a:lstStyle/>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продажа имущества раньше минимального срока владения</a:t>
            </a:r>
            <a:endParaRPr lang="en-US" sz="1400" dirty="0"/>
          </a:p>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сдача жилья в аренду физлицу</a:t>
            </a:r>
            <a:endParaRPr lang="en-US" sz="1400" dirty="0"/>
          </a:p>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доходы из-за рубежа</a:t>
            </a:r>
            <a:endParaRPr lang="en-US" sz="1400" dirty="0"/>
          </a:p>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подарки не от родственников: жильё, авто, акции</a:t>
            </a:r>
            <a:endParaRPr lang="en-US" sz="1400" dirty="0"/>
          </a:p>
        </p:txBody>
      </p:sp>
      <p:sp>
        <p:nvSpPr>
          <p:cNvPr id="11" name="Shape 9"/>
          <p:cNvSpPr/>
          <p:nvPr/>
        </p:nvSpPr>
        <p:spPr>
          <a:xfrm>
            <a:off x="812800" y="4559052"/>
            <a:ext cx="10566400" cy="904180"/>
          </a:xfrm>
          <a:prstGeom prst="roundRect">
            <a:avLst>
              <a:gd name="adj" fmla="val 11237"/>
            </a:avLst>
          </a:prstGeom>
          <a:solidFill>
            <a:srgbClr val="1E2A3F"/>
          </a:solidFill>
          <a:ln/>
        </p:spPr>
      </p:sp>
      <p:sp>
        <p:nvSpPr>
          <p:cNvPr id="12" name="Text 10"/>
          <p:cNvSpPr/>
          <p:nvPr/>
        </p:nvSpPr>
        <p:spPr>
          <a:xfrm>
            <a:off x="1066800" y="4904482"/>
            <a:ext cx="651520" cy="238720"/>
          </a:xfrm>
          <a:prstGeom prst="rect">
            <a:avLst/>
          </a:prstGeom>
          <a:noFill/>
          <a:ln/>
        </p:spPr>
        <p:txBody>
          <a:bodyPr wrap="none" lIns="0" tIns="0" rIns="0" bIns="0" rtlCol="0" anchor="t">
            <a:normAutofit/>
          </a:bodyPr>
          <a:lstStyle/>
          <a:p>
            <a:pPr marL="0" indent="0" algn="l">
              <a:lnSpc>
                <a:spcPts val="1680"/>
              </a:lnSpc>
              <a:buNone/>
            </a:pPr>
            <a:r>
              <a:rPr lang="en-US" sz="1200" b="1" kern="0" spc="150" dirty="0">
                <a:solidFill>
                  <a:srgbClr val="E59A7D"/>
                </a:solidFill>
                <a:latin typeface="IBM Plex Sans" pitchFamily="34" charset="0"/>
                <a:ea typeface="IBM Plex Sans" pitchFamily="34" charset="-122"/>
                <a:cs typeface="IBM Plex Sans" pitchFamily="34" charset="-120"/>
              </a:rPr>
              <a:t>ПРИМЕР</a:t>
            </a:r>
            <a:endParaRPr lang="en-US" sz="1200" dirty="0"/>
          </a:p>
        </p:txBody>
      </p:sp>
      <p:sp>
        <p:nvSpPr>
          <p:cNvPr id="13" name="Text 11"/>
          <p:cNvSpPr/>
          <p:nvPr/>
        </p:nvSpPr>
        <p:spPr>
          <a:xfrm>
            <a:off x="1870720" y="4762252"/>
            <a:ext cx="9532114" cy="52318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F6F3EC"/>
                </a:solidFill>
                <a:latin typeface="IBM Plex Sans" pitchFamily="34" charset="0"/>
                <a:ea typeface="IBM Plex Sans" pitchFamily="34" charset="-122"/>
                <a:cs typeface="IBM Plex Sans" pitchFamily="34" charset="-120"/>
              </a:rPr>
              <a:t>Ольга сдаёт квартиру за 30 000 ₽ в месяц: 360 000 ₽ × 13% = </a:t>
            </a:r>
            <a:r>
              <a:rPr lang="en-US" sz="1400" b="1" dirty="0">
                <a:solidFill>
                  <a:srgbClr val="F6F3EC"/>
                </a:solidFill>
                <a:latin typeface="IBM Plex Sans" pitchFamily="34" charset="0"/>
                <a:ea typeface="IBM Plex Sans" pitchFamily="34" charset="-122"/>
                <a:cs typeface="IBM Plex Sans" pitchFamily="34" charset="-120"/>
              </a:rPr>
              <a:t>46 800 ₽</a:t>
            </a:r>
            <a:r>
              <a:rPr lang="en-US" sz="1400" dirty="0">
                <a:solidFill>
                  <a:srgbClr val="F6F3EC"/>
                </a:solidFill>
                <a:latin typeface="IBM Plex Sans" pitchFamily="34" charset="0"/>
                <a:ea typeface="IBM Plex Sans" pitchFamily="34" charset="-122"/>
                <a:cs typeface="IBM Plex Sans" pitchFamily="34" charset="-120"/>
              </a:rPr>
              <a:t> налога за год. Подаёт 3-НДФЛ до 30 апреля и платит до 15 июля.</a:t>
            </a:r>
            <a:endParaRPr lang="en-US" sz="1400" dirty="0"/>
          </a:p>
        </p:txBody>
      </p:sp>
      <p:sp>
        <p:nvSpPr>
          <p:cNvPr id="14" name="Text 12"/>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363"/>
                </a:solidFill>
                <a:latin typeface="IBM Plex Sans" pitchFamily="34" charset="0"/>
                <a:ea typeface="IBM Plex Sans" pitchFamily="34" charset="-122"/>
                <a:cs typeface="IBM Plex Sans" pitchFamily="34" charset="-120"/>
              </a:rPr>
              <a:t>Если агент не смог удержать налог, ФНС пришлёт уведомление — его нужно оплатить до 1 декабря.</a:t>
            </a:r>
            <a:endParaRPr lang="en-US" sz="1200" dirty="0"/>
          </a:p>
        </p:txBody>
      </p:sp>
      <p:sp>
        <p:nvSpPr>
          <p:cNvPr id="15" name="Text 13"/>
          <p:cNvSpPr/>
          <p:nvPr/>
        </p:nvSpPr>
        <p:spPr>
          <a:xfrm>
            <a:off x="812800" y="355600"/>
            <a:ext cx="605969"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4A5363"/>
                </a:solidFill>
                <a:latin typeface="IBM Plex Sans" pitchFamily="34" charset="0"/>
                <a:ea typeface="IBM Plex Sans" pitchFamily="34" charset="-122"/>
                <a:cs typeface="IBM Plex Sans" pitchFamily="34" charset="-120"/>
              </a:rPr>
              <a:t>ФПНК</a:t>
            </a:r>
            <a:endParaRPr lang="en-US" sz="1200" dirty="0"/>
          </a:p>
        </p:txBody>
      </p:sp>
      <p:sp>
        <p:nvSpPr>
          <p:cNvPr id="16" name="Text 14"/>
          <p:cNvSpPr/>
          <p:nvPr/>
        </p:nvSpPr>
        <p:spPr>
          <a:xfrm>
            <a:off x="7002879" y="355600"/>
            <a:ext cx="4376321"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ECE6D9"/>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Дети тоже платят НДФЛ</a:t>
            </a:r>
            <a:endParaRPr lang="en-US" sz="3200" dirty="0"/>
          </a:p>
        </p:txBody>
      </p:sp>
      <p:sp>
        <p:nvSpPr>
          <p:cNvPr id="3" name="Shape 1"/>
          <p:cNvSpPr/>
          <p:nvPr/>
        </p:nvSpPr>
        <p:spPr>
          <a:xfrm>
            <a:off x="812800" y="1534120"/>
            <a:ext cx="50800" cy="906661"/>
          </a:xfrm>
          <a:prstGeom prst="roundRect">
            <a:avLst>
              <a:gd name="adj" fmla="val 50000"/>
            </a:avLst>
          </a:prstGeom>
          <a:solidFill>
            <a:srgbClr val="B5482F"/>
          </a:solidFill>
          <a:ln/>
        </p:spPr>
      </p:sp>
      <p:sp>
        <p:nvSpPr>
          <p:cNvPr id="4" name="Text 2"/>
          <p:cNvSpPr/>
          <p:nvPr/>
        </p:nvSpPr>
        <p:spPr>
          <a:xfrm>
            <a:off x="1117600" y="1534120"/>
            <a:ext cx="10464800" cy="932061"/>
          </a:xfrm>
          <a:prstGeom prst="rect">
            <a:avLst/>
          </a:prstGeom>
          <a:noFill/>
          <a:ln/>
        </p:spPr>
        <p:txBody>
          <a:bodyPr wrap="square" lIns="0" tIns="0" rIns="0" bIns="0" rtlCol="0" anchor="t">
            <a:normAutofit/>
          </a:bodyPr>
          <a:lstStyle/>
          <a:p>
            <a:pPr marL="0" indent="0" algn="l">
              <a:lnSpc>
                <a:spcPts val="2380"/>
              </a:lnSpc>
              <a:buNone/>
            </a:pPr>
            <a:r>
              <a:rPr lang="en-US" sz="1700" dirty="0">
                <a:solidFill>
                  <a:srgbClr val="1E2A3F"/>
                </a:solidFill>
                <a:latin typeface="PT Serif" pitchFamily="18" charset="0"/>
                <a:ea typeface="PT Serif" pitchFamily="18" charset="-122"/>
                <a:cs typeface="PT Serif" pitchFamily="18" charset="-120"/>
              </a:rPr>
              <a:t>Возраст не освобождает от налога. Если у ребёнка есть облагаемый доход, плательщик — сам ребёнок, а его обязанности исполняют родители как законные представители: подают 3-НДФЛ от его имени и платят налог, в том числе через свой личный кабинет на сайте ФНС.</a:t>
            </a:r>
            <a:endParaRPr lang="en-US" sz="1700" dirty="0"/>
          </a:p>
        </p:txBody>
      </p:sp>
      <p:sp>
        <p:nvSpPr>
          <p:cNvPr id="5" name="Shape 3"/>
          <p:cNvSpPr/>
          <p:nvPr/>
        </p:nvSpPr>
        <p:spPr>
          <a:xfrm>
            <a:off x="815975" y="2697956"/>
            <a:ext cx="5175250" cy="2383582"/>
          </a:xfrm>
          <a:prstGeom prst="roundRect">
            <a:avLst>
              <a:gd name="adj" fmla="val 4129"/>
            </a:avLst>
          </a:prstGeom>
          <a:solidFill>
            <a:srgbClr val="FFFDF8"/>
          </a:solidFill>
          <a:ln w="6350">
            <a:solidFill>
              <a:srgbClr val="DDD5C4"/>
            </a:solidFill>
            <a:prstDash val="solid"/>
          </a:ln>
        </p:spPr>
      </p:sp>
      <p:sp>
        <p:nvSpPr>
          <p:cNvPr id="6" name="Text 4"/>
          <p:cNvSpPr/>
          <p:nvPr/>
        </p:nvSpPr>
        <p:spPr>
          <a:xfrm>
            <a:off x="1073150" y="2955131"/>
            <a:ext cx="4800727" cy="29969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B5482F"/>
                </a:solidFill>
                <a:latin typeface="IBM Plex Sans" pitchFamily="34" charset="0"/>
                <a:ea typeface="IBM Plex Sans" pitchFamily="34" charset="-122"/>
                <a:cs typeface="IBM Plex Sans" pitchFamily="34" charset="-120"/>
              </a:rPr>
              <a:t>Облагается</a:t>
            </a:r>
            <a:endParaRPr lang="en-US" sz="1800" dirty="0"/>
          </a:p>
        </p:txBody>
      </p:sp>
      <p:sp>
        <p:nvSpPr>
          <p:cNvPr id="7" name="Text 5"/>
          <p:cNvSpPr/>
          <p:nvPr/>
        </p:nvSpPr>
        <p:spPr>
          <a:xfrm>
            <a:off x="1151382" y="3331021"/>
            <a:ext cx="4714875" cy="1518741"/>
          </a:xfrm>
          <a:prstGeom prst="rect">
            <a:avLst/>
          </a:prstGeom>
          <a:noFill/>
          <a:ln/>
        </p:spPr>
        <p:txBody>
          <a:bodyPr wrap="square" lIns="0" tIns="0" rIns="0" bIns="0" rtlCol="0" anchor="t">
            <a:normAutofit/>
          </a:bodyPr>
          <a:lstStyle/>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зарплата подростка — удерживает работодатель</a:t>
            </a:r>
            <a:endParaRPr lang="en-US" sz="1400" dirty="0"/>
          </a:p>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продажа доли или квартиры раньше минимального срока владения</a:t>
            </a:r>
            <a:endParaRPr lang="en-US" sz="1400" dirty="0"/>
          </a:p>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сдача в аренду имущества ребёнка</a:t>
            </a:r>
            <a:endParaRPr lang="en-US" sz="1400" dirty="0"/>
          </a:p>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подарки не от членов семьи: жильё, авто, акции</a:t>
            </a:r>
            <a:endParaRPr lang="en-US" sz="1400" dirty="0"/>
          </a:p>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проценты по вкладам сверх необлагаемого лимита</a:t>
            </a:r>
            <a:endParaRPr lang="en-US" sz="1400" dirty="0"/>
          </a:p>
        </p:txBody>
      </p:sp>
      <p:sp>
        <p:nvSpPr>
          <p:cNvPr id="8" name="Shape 6"/>
          <p:cNvSpPr/>
          <p:nvPr/>
        </p:nvSpPr>
        <p:spPr>
          <a:xfrm>
            <a:off x="6200775" y="2697956"/>
            <a:ext cx="5175250" cy="2383582"/>
          </a:xfrm>
          <a:prstGeom prst="roundRect">
            <a:avLst>
              <a:gd name="adj" fmla="val 4129"/>
            </a:avLst>
          </a:prstGeom>
          <a:solidFill>
            <a:srgbClr val="FFFDF8"/>
          </a:solidFill>
          <a:ln w="6350">
            <a:solidFill>
              <a:srgbClr val="DDD5C4"/>
            </a:solidFill>
            <a:prstDash val="solid"/>
          </a:ln>
        </p:spPr>
      </p:sp>
      <p:sp>
        <p:nvSpPr>
          <p:cNvPr id="9" name="Text 7"/>
          <p:cNvSpPr/>
          <p:nvPr/>
        </p:nvSpPr>
        <p:spPr>
          <a:xfrm>
            <a:off x="6457950" y="2955131"/>
            <a:ext cx="4800727" cy="29969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2F6B5A"/>
                </a:solidFill>
                <a:latin typeface="IBM Plex Sans" pitchFamily="34" charset="0"/>
                <a:ea typeface="IBM Plex Sans" pitchFamily="34" charset="-122"/>
                <a:cs typeface="IBM Plex Sans" pitchFamily="34" charset="-120"/>
              </a:rPr>
              <a:t>Не облагается</a:t>
            </a:r>
            <a:endParaRPr lang="en-US" sz="1800" dirty="0"/>
          </a:p>
        </p:txBody>
      </p:sp>
      <p:sp>
        <p:nvSpPr>
          <p:cNvPr id="10" name="Text 8"/>
          <p:cNvSpPr/>
          <p:nvPr/>
        </p:nvSpPr>
        <p:spPr>
          <a:xfrm>
            <a:off x="6536182" y="3331021"/>
            <a:ext cx="4714875" cy="1269851"/>
          </a:xfrm>
          <a:prstGeom prst="rect">
            <a:avLst/>
          </a:prstGeom>
          <a:noFill/>
          <a:ln/>
        </p:spPr>
        <p:txBody>
          <a:bodyPr wrap="square" lIns="0" tIns="0" rIns="0" bIns="0" rtlCol="0" anchor="t">
            <a:normAutofit/>
          </a:bodyPr>
          <a:lstStyle/>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подарки от членов семьи и близких родственников</a:t>
            </a:r>
            <a:endParaRPr lang="en-US" sz="1400" dirty="0"/>
          </a:p>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алименты и детские пособия</a:t>
            </a:r>
            <a:endParaRPr lang="en-US" sz="1400" dirty="0"/>
          </a:p>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стипендии</a:t>
            </a:r>
            <a:endParaRPr lang="en-US" sz="1400" dirty="0"/>
          </a:p>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продажа жилья семьёй с двумя и более детьми — при соблюдении условий п. 2.1 ст. 217.1 НК РФ</a:t>
            </a:r>
            <a:endParaRPr lang="en-US" sz="1400" dirty="0"/>
          </a:p>
        </p:txBody>
      </p:sp>
      <p:sp>
        <p:nvSpPr>
          <p:cNvPr id="11" name="Text 9"/>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363"/>
                </a:solidFill>
                <a:latin typeface="IBM Plex Sans" pitchFamily="34" charset="0"/>
                <a:ea typeface="IBM Plex Sans" pitchFamily="34" charset="-122"/>
                <a:cs typeface="IBM Plex Sans" pitchFamily="34" charset="-120"/>
              </a:rPr>
              <a:t>Сдать декларацию самостоятельно ребёнок вправе после 18 лет; до этого — только через законного представителя.</a:t>
            </a:r>
            <a:endParaRPr lang="en-US" sz="1200" dirty="0"/>
          </a:p>
        </p:txBody>
      </p:sp>
      <p:sp>
        <p:nvSpPr>
          <p:cNvPr id="12" name="Text 10"/>
          <p:cNvSpPr/>
          <p:nvPr/>
        </p:nvSpPr>
        <p:spPr>
          <a:xfrm>
            <a:off x="812800" y="355600"/>
            <a:ext cx="605969"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4A5363"/>
                </a:solidFill>
                <a:latin typeface="IBM Plex Sans" pitchFamily="34" charset="0"/>
                <a:ea typeface="IBM Plex Sans" pitchFamily="34" charset="-122"/>
                <a:cs typeface="IBM Plex Sans" pitchFamily="34" charset="-120"/>
              </a:rPr>
              <a:t>ФПНК</a:t>
            </a:r>
            <a:endParaRPr lang="en-US" sz="1200" dirty="0"/>
          </a:p>
        </p:txBody>
      </p:sp>
      <p:sp>
        <p:nvSpPr>
          <p:cNvPr id="13" name="Text 11"/>
          <p:cNvSpPr/>
          <p:nvPr/>
        </p:nvSpPr>
        <p:spPr>
          <a:xfrm>
            <a:off x="7002879" y="355600"/>
            <a:ext cx="4376321"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Примеры: доходы несовершеннолетних</a:t>
            </a:r>
            <a:endParaRPr lang="en-US" sz="3200" dirty="0"/>
          </a:p>
        </p:txBody>
      </p:sp>
      <p:sp>
        <p:nvSpPr>
          <p:cNvPr id="3" name="Shape 1"/>
          <p:cNvSpPr/>
          <p:nvPr/>
        </p:nvSpPr>
        <p:spPr>
          <a:xfrm>
            <a:off x="815975" y="1537295"/>
            <a:ext cx="3380284" cy="4301530"/>
          </a:xfrm>
          <a:prstGeom prst="roundRect">
            <a:avLst>
              <a:gd name="adj" fmla="val 2912"/>
            </a:avLst>
          </a:prstGeom>
          <a:solidFill>
            <a:srgbClr val="FFFDF8"/>
          </a:solidFill>
          <a:ln w="6350">
            <a:solidFill>
              <a:srgbClr val="DDD5C4"/>
            </a:solidFill>
            <a:prstDash val="solid"/>
          </a:ln>
        </p:spPr>
      </p:sp>
      <p:sp>
        <p:nvSpPr>
          <p:cNvPr id="4" name="Text 2"/>
          <p:cNvSpPr/>
          <p:nvPr/>
        </p:nvSpPr>
        <p:spPr>
          <a:xfrm>
            <a:off x="1073150" y="1794470"/>
            <a:ext cx="295191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5482F"/>
                </a:solidFill>
                <a:latin typeface="IBM Plex Sans" pitchFamily="34" charset="0"/>
                <a:ea typeface="IBM Plex Sans" pitchFamily="34" charset="-122"/>
                <a:cs typeface="IBM Plex Sans" pitchFamily="34" charset="-120"/>
              </a:rPr>
              <a:t>ИВАН, 16 ЛЕТ</a:t>
            </a:r>
            <a:endParaRPr lang="en-US" sz="1200" dirty="0"/>
          </a:p>
        </p:txBody>
      </p:sp>
      <p:sp>
        <p:nvSpPr>
          <p:cNvPr id="5" name="Text 3"/>
          <p:cNvSpPr/>
          <p:nvPr/>
        </p:nvSpPr>
        <p:spPr>
          <a:xfrm>
            <a:off x="1073150" y="2109391"/>
            <a:ext cx="2951912" cy="29969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E2A3F"/>
                </a:solidFill>
                <a:latin typeface="IBM Plex Sans" pitchFamily="34" charset="0"/>
                <a:ea typeface="IBM Plex Sans" pitchFamily="34" charset="-122"/>
                <a:cs typeface="IBM Plex Sans" pitchFamily="34" charset="-120"/>
              </a:rPr>
              <a:t>Летняя подработка</a:t>
            </a:r>
            <a:endParaRPr lang="en-US" sz="1800" dirty="0"/>
          </a:p>
        </p:txBody>
      </p:sp>
      <p:sp>
        <p:nvSpPr>
          <p:cNvPr id="6" name="Text 4"/>
          <p:cNvSpPr/>
          <p:nvPr/>
        </p:nvSpPr>
        <p:spPr>
          <a:xfrm>
            <a:off x="1073150" y="2485281"/>
            <a:ext cx="2951912" cy="48766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363"/>
                </a:solidFill>
                <a:latin typeface="IBM Plex Sans" pitchFamily="34" charset="0"/>
                <a:ea typeface="IBM Plex Sans" pitchFamily="34" charset="-122"/>
                <a:cs typeface="IBM Plex Sans" pitchFamily="34" charset="-120"/>
              </a:rPr>
              <a:t>Работал курьером по трудовому договору и заработал 60 000 ₽.</a:t>
            </a:r>
            <a:endParaRPr lang="en-US" sz="1300" dirty="0"/>
          </a:p>
        </p:txBody>
      </p:sp>
      <p:sp>
        <p:nvSpPr>
          <p:cNvPr id="7" name="Text 5"/>
          <p:cNvSpPr/>
          <p:nvPr/>
        </p:nvSpPr>
        <p:spPr>
          <a:xfrm>
            <a:off x="1073150" y="4626670"/>
            <a:ext cx="2951912" cy="416520"/>
          </a:xfrm>
          <a:prstGeom prst="rect">
            <a:avLst/>
          </a:prstGeom>
          <a:noFill/>
          <a:ln/>
        </p:spPr>
        <p:txBody>
          <a:bodyPr wrap="square" lIns="0" tIns="0" rIns="0" bIns="0" rtlCol="0" anchor="t">
            <a:normAutofit/>
          </a:bodyPr>
          <a:lstStyle/>
          <a:p>
            <a:pPr marL="0" indent="0" algn="l">
              <a:lnSpc>
                <a:spcPts val="3080"/>
              </a:lnSpc>
              <a:buNone/>
            </a:pPr>
            <a:r>
              <a:rPr lang="en-US" sz="2200" b="1" dirty="0">
                <a:solidFill>
                  <a:srgbClr val="B5482F"/>
                </a:solidFill>
                <a:latin typeface="IBM Plex Sans" pitchFamily="34" charset="0"/>
                <a:ea typeface="IBM Plex Sans" pitchFamily="34" charset="-122"/>
                <a:cs typeface="IBM Plex Sans" pitchFamily="34" charset="-120"/>
              </a:rPr>
              <a:t>7 800 ₽</a:t>
            </a:r>
            <a:endParaRPr lang="en-US" sz="2200" dirty="0"/>
          </a:p>
        </p:txBody>
      </p:sp>
      <p:sp>
        <p:nvSpPr>
          <p:cNvPr id="8" name="Text 6"/>
          <p:cNvSpPr/>
          <p:nvPr/>
        </p:nvSpPr>
        <p:spPr>
          <a:xfrm>
            <a:off x="1073150" y="5119390"/>
            <a:ext cx="2951912" cy="48766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E2A3F"/>
                </a:solidFill>
                <a:latin typeface="IBM Plex Sans" pitchFamily="34" charset="0"/>
                <a:ea typeface="IBM Plex Sans" pitchFamily="34" charset="-122"/>
                <a:cs typeface="IBM Plex Sans" pitchFamily="34" charset="-120"/>
              </a:rPr>
              <a:t>13% удержал работодатель. Декларация не нужна.</a:t>
            </a:r>
            <a:endParaRPr lang="en-US" sz="1300" dirty="0"/>
          </a:p>
        </p:txBody>
      </p:sp>
      <p:sp>
        <p:nvSpPr>
          <p:cNvPr id="9" name="Shape 7"/>
          <p:cNvSpPr/>
          <p:nvPr/>
        </p:nvSpPr>
        <p:spPr>
          <a:xfrm>
            <a:off x="4405809" y="1537295"/>
            <a:ext cx="3380333" cy="4301530"/>
          </a:xfrm>
          <a:prstGeom prst="roundRect">
            <a:avLst>
              <a:gd name="adj" fmla="val 2912"/>
            </a:avLst>
          </a:prstGeom>
          <a:solidFill>
            <a:srgbClr val="FFFDF8"/>
          </a:solidFill>
          <a:ln w="6350">
            <a:solidFill>
              <a:srgbClr val="DDD5C4"/>
            </a:solidFill>
            <a:prstDash val="solid"/>
          </a:ln>
        </p:spPr>
      </p:sp>
      <p:sp>
        <p:nvSpPr>
          <p:cNvPr id="10" name="Text 8"/>
          <p:cNvSpPr/>
          <p:nvPr/>
        </p:nvSpPr>
        <p:spPr>
          <a:xfrm>
            <a:off x="4662984" y="1794470"/>
            <a:ext cx="2951963"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5482F"/>
                </a:solidFill>
                <a:latin typeface="IBM Plex Sans" pitchFamily="34" charset="0"/>
                <a:ea typeface="IBM Plex Sans" pitchFamily="34" charset="-122"/>
                <a:cs typeface="IBM Plex Sans" pitchFamily="34" charset="-120"/>
              </a:rPr>
              <a:t>МАША, 12 ЛЕТ</a:t>
            </a:r>
            <a:endParaRPr lang="en-US" sz="1200" dirty="0"/>
          </a:p>
        </p:txBody>
      </p:sp>
      <p:sp>
        <p:nvSpPr>
          <p:cNvPr id="11" name="Text 9"/>
          <p:cNvSpPr/>
          <p:nvPr/>
        </p:nvSpPr>
        <p:spPr>
          <a:xfrm>
            <a:off x="4662984" y="2109391"/>
            <a:ext cx="2951963" cy="29969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E2A3F"/>
                </a:solidFill>
                <a:latin typeface="IBM Plex Sans" pitchFamily="34" charset="0"/>
                <a:ea typeface="IBM Plex Sans" pitchFamily="34" charset="-122"/>
                <a:cs typeface="IBM Plex Sans" pitchFamily="34" charset="-120"/>
              </a:rPr>
              <a:t>Продажа комнаты</a:t>
            </a:r>
            <a:endParaRPr lang="en-US" sz="1800" dirty="0"/>
          </a:p>
        </p:txBody>
      </p:sp>
      <p:sp>
        <p:nvSpPr>
          <p:cNvPr id="12" name="Text 10"/>
          <p:cNvSpPr/>
          <p:nvPr/>
        </p:nvSpPr>
        <p:spPr>
          <a:xfrm>
            <a:off x="4662984" y="2485281"/>
            <a:ext cx="2951963" cy="71879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363"/>
                </a:solidFill>
                <a:latin typeface="IBM Plex Sans" pitchFamily="34" charset="0"/>
                <a:ea typeface="IBM Plex Sans" pitchFamily="34" charset="-122"/>
                <a:cs typeface="IBM Plex Sans" pitchFamily="34" charset="-120"/>
              </a:rPr>
              <a:t>Бабушка подарила комнату 2 года назад; её продали за 2 400 000 ₽. Срок владения меньше 3 лет.</a:t>
            </a:r>
            <a:endParaRPr lang="en-US" sz="1300" dirty="0"/>
          </a:p>
        </p:txBody>
      </p:sp>
      <p:sp>
        <p:nvSpPr>
          <p:cNvPr id="13" name="Text 11"/>
          <p:cNvSpPr/>
          <p:nvPr/>
        </p:nvSpPr>
        <p:spPr>
          <a:xfrm>
            <a:off x="4662984" y="4626670"/>
            <a:ext cx="2951963" cy="416520"/>
          </a:xfrm>
          <a:prstGeom prst="rect">
            <a:avLst/>
          </a:prstGeom>
          <a:noFill/>
          <a:ln/>
        </p:spPr>
        <p:txBody>
          <a:bodyPr wrap="square" lIns="0" tIns="0" rIns="0" bIns="0" rtlCol="0" anchor="t">
            <a:normAutofit/>
          </a:bodyPr>
          <a:lstStyle/>
          <a:p>
            <a:pPr marL="0" indent="0" algn="l">
              <a:lnSpc>
                <a:spcPts val="3080"/>
              </a:lnSpc>
              <a:buNone/>
            </a:pPr>
            <a:r>
              <a:rPr lang="en-US" sz="2200" b="1" dirty="0">
                <a:solidFill>
                  <a:srgbClr val="B5482F"/>
                </a:solidFill>
                <a:latin typeface="IBM Plex Sans" pitchFamily="34" charset="0"/>
                <a:ea typeface="IBM Plex Sans" pitchFamily="34" charset="-122"/>
                <a:cs typeface="IBM Plex Sans" pitchFamily="34" charset="-120"/>
              </a:rPr>
              <a:t>182 000 ₽</a:t>
            </a:r>
            <a:endParaRPr lang="en-US" sz="2200" dirty="0"/>
          </a:p>
        </p:txBody>
      </p:sp>
      <p:sp>
        <p:nvSpPr>
          <p:cNvPr id="14" name="Text 12"/>
          <p:cNvSpPr/>
          <p:nvPr/>
        </p:nvSpPr>
        <p:spPr>
          <a:xfrm>
            <a:off x="4662984" y="5119390"/>
            <a:ext cx="2951963" cy="48766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E2A3F"/>
                </a:solidFill>
                <a:latin typeface="IBM Plex Sans" pitchFamily="34" charset="0"/>
                <a:ea typeface="IBM Plex Sans" pitchFamily="34" charset="-122"/>
                <a:cs typeface="IBM Plex Sans" pitchFamily="34" charset="-120"/>
              </a:rPr>
              <a:t>(2,4 млн − вычет 1 млн) × 13%. 3-НДФЛ за Машу подают родители.</a:t>
            </a:r>
            <a:endParaRPr lang="en-US" sz="1300" dirty="0"/>
          </a:p>
        </p:txBody>
      </p:sp>
      <p:sp>
        <p:nvSpPr>
          <p:cNvPr id="15" name="Shape 13"/>
          <p:cNvSpPr/>
          <p:nvPr/>
        </p:nvSpPr>
        <p:spPr>
          <a:xfrm>
            <a:off x="7995692" y="1537295"/>
            <a:ext cx="3380333" cy="4301530"/>
          </a:xfrm>
          <a:prstGeom prst="roundRect">
            <a:avLst>
              <a:gd name="adj" fmla="val 2912"/>
            </a:avLst>
          </a:prstGeom>
          <a:solidFill>
            <a:srgbClr val="FFFDF8"/>
          </a:solidFill>
          <a:ln w="6350">
            <a:solidFill>
              <a:srgbClr val="DDD5C4"/>
            </a:solidFill>
            <a:prstDash val="solid"/>
          </a:ln>
        </p:spPr>
      </p:sp>
      <p:sp>
        <p:nvSpPr>
          <p:cNvPr id="16" name="Text 14"/>
          <p:cNvSpPr/>
          <p:nvPr/>
        </p:nvSpPr>
        <p:spPr>
          <a:xfrm>
            <a:off x="8252867" y="1794470"/>
            <a:ext cx="2951963"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5482F"/>
                </a:solidFill>
                <a:latin typeface="IBM Plex Sans" pitchFamily="34" charset="0"/>
                <a:ea typeface="IBM Plex Sans" pitchFamily="34" charset="-122"/>
                <a:cs typeface="IBM Plex Sans" pitchFamily="34" charset="-120"/>
              </a:rPr>
              <a:t>ПЕТЯ, 15 ЛЕТ</a:t>
            </a:r>
            <a:endParaRPr lang="en-US" sz="1200" dirty="0"/>
          </a:p>
        </p:txBody>
      </p:sp>
      <p:sp>
        <p:nvSpPr>
          <p:cNvPr id="17" name="Text 15"/>
          <p:cNvSpPr/>
          <p:nvPr/>
        </p:nvSpPr>
        <p:spPr>
          <a:xfrm>
            <a:off x="8252867" y="2109391"/>
            <a:ext cx="2951963" cy="29969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E2A3F"/>
                </a:solidFill>
                <a:latin typeface="IBM Plex Sans" pitchFamily="34" charset="0"/>
                <a:ea typeface="IBM Plex Sans" pitchFamily="34" charset="-122"/>
                <a:cs typeface="IBM Plex Sans" pitchFamily="34" charset="-120"/>
              </a:rPr>
              <a:t>Подарок от дяди</a:t>
            </a:r>
            <a:endParaRPr lang="en-US" sz="1800" dirty="0"/>
          </a:p>
        </p:txBody>
      </p:sp>
      <p:sp>
        <p:nvSpPr>
          <p:cNvPr id="18" name="Text 16"/>
          <p:cNvSpPr/>
          <p:nvPr/>
        </p:nvSpPr>
        <p:spPr>
          <a:xfrm>
            <a:off x="8252867" y="2485281"/>
            <a:ext cx="2951963" cy="94992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363"/>
                </a:solidFill>
                <a:latin typeface="IBM Plex Sans" pitchFamily="34" charset="0"/>
                <a:ea typeface="IBM Plex Sans" pitchFamily="34" charset="-122"/>
                <a:cs typeface="IBM Plex Sans" pitchFamily="34" charset="-120"/>
              </a:rPr>
              <a:t>Дядя подарил автомобиль стоимостью 900 000 ₽. Дядя не входит в круг близких родственников.</a:t>
            </a:r>
            <a:endParaRPr lang="en-US" sz="1300" dirty="0"/>
          </a:p>
        </p:txBody>
      </p:sp>
      <p:sp>
        <p:nvSpPr>
          <p:cNvPr id="19" name="Text 17"/>
          <p:cNvSpPr/>
          <p:nvPr/>
        </p:nvSpPr>
        <p:spPr>
          <a:xfrm>
            <a:off x="8252867" y="4626670"/>
            <a:ext cx="2951963" cy="416520"/>
          </a:xfrm>
          <a:prstGeom prst="rect">
            <a:avLst/>
          </a:prstGeom>
          <a:noFill/>
          <a:ln/>
        </p:spPr>
        <p:txBody>
          <a:bodyPr wrap="square" lIns="0" tIns="0" rIns="0" bIns="0" rtlCol="0" anchor="t">
            <a:normAutofit/>
          </a:bodyPr>
          <a:lstStyle/>
          <a:p>
            <a:pPr marL="0" indent="0" algn="l">
              <a:lnSpc>
                <a:spcPts val="3080"/>
              </a:lnSpc>
              <a:buNone/>
            </a:pPr>
            <a:r>
              <a:rPr lang="en-US" sz="2200" b="1" dirty="0">
                <a:solidFill>
                  <a:srgbClr val="B5482F"/>
                </a:solidFill>
                <a:latin typeface="IBM Plex Sans" pitchFamily="34" charset="0"/>
                <a:ea typeface="IBM Plex Sans" pitchFamily="34" charset="-122"/>
                <a:cs typeface="IBM Plex Sans" pitchFamily="34" charset="-120"/>
              </a:rPr>
              <a:t>117 000 ₽</a:t>
            </a:r>
            <a:endParaRPr lang="en-US" sz="2200" dirty="0"/>
          </a:p>
        </p:txBody>
      </p:sp>
      <p:sp>
        <p:nvSpPr>
          <p:cNvPr id="20" name="Text 18"/>
          <p:cNvSpPr/>
          <p:nvPr/>
        </p:nvSpPr>
        <p:spPr>
          <a:xfrm>
            <a:off x="8252867" y="5119390"/>
            <a:ext cx="2951963" cy="48766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E2A3F"/>
                </a:solidFill>
                <a:latin typeface="IBM Plex Sans" pitchFamily="34" charset="0"/>
                <a:ea typeface="IBM Plex Sans" pitchFamily="34" charset="-122"/>
                <a:cs typeface="IBM Plex Sans" pitchFamily="34" charset="-120"/>
              </a:rPr>
              <a:t>13% с рыночной стоимости. </a:t>
            </a:r>
            <a:endParaRPr lang="en-US" sz="1300" dirty="0"/>
          </a:p>
        </p:txBody>
      </p:sp>
      <p:sp>
        <p:nvSpPr>
          <p:cNvPr id="21" name="Text 19"/>
          <p:cNvSpPr/>
          <p:nvPr/>
        </p:nvSpPr>
        <p:spPr>
          <a:xfrm>
            <a:off x="812800" y="6238280"/>
            <a:ext cx="113792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363"/>
                </a:solidFill>
                <a:latin typeface="IBM Plex Sans" pitchFamily="34" charset="0"/>
                <a:ea typeface="IBM Plex Sans" pitchFamily="34" charset="-122"/>
                <a:cs typeface="IBM Plex Sans" pitchFamily="34" charset="-120"/>
              </a:rPr>
              <a:t>Если в семье Маши двое и более несовершеннолетних детей и выполнены условия ст. 217.1 НК РФ, доход от продажи освобождается от налога.</a:t>
            </a:r>
            <a:endParaRPr lang="en-US" sz="1200" dirty="0"/>
          </a:p>
        </p:txBody>
      </p:sp>
      <p:sp>
        <p:nvSpPr>
          <p:cNvPr id="22" name="Text 20"/>
          <p:cNvSpPr/>
          <p:nvPr/>
        </p:nvSpPr>
        <p:spPr>
          <a:xfrm>
            <a:off x="812800" y="355600"/>
            <a:ext cx="605969"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4A5363"/>
                </a:solidFill>
                <a:latin typeface="IBM Plex Sans" pitchFamily="34" charset="0"/>
                <a:ea typeface="IBM Plex Sans" pitchFamily="34" charset="-122"/>
                <a:cs typeface="IBM Plex Sans" pitchFamily="34" charset="-120"/>
              </a:rPr>
              <a:t>ФПНК</a:t>
            </a:r>
            <a:endParaRPr lang="en-US" sz="1200" dirty="0"/>
          </a:p>
        </p:txBody>
      </p:sp>
      <p:sp>
        <p:nvSpPr>
          <p:cNvPr id="23" name="Text 21"/>
          <p:cNvSpPr/>
          <p:nvPr/>
        </p:nvSpPr>
        <p:spPr>
          <a:xfrm>
            <a:off x="7002879" y="355600"/>
            <a:ext cx="4376321"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Резидент или нерезидент: правило 183 дней</a:t>
            </a:r>
            <a:endParaRPr lang="en-US" sz="3200" dirty="0"/>
          </a:p>
        </p:txBody>
      </p:sp>
      <p:sp>
        <p:nvSpPr>
          <p:cNvPr id="3" name="Shape 1"/>
          <p:cNvSpPr/>
          <p:nvPr/>
        </p:nvSpPr>
        <p:spPr>
          <a:xfrm>
            <a:off x="815975" y="1511895"/>
            <a:ext cx="5175250" cy="1311821"/>
          </a:xfrm>
          <a:prstGeom prst="roundRect">
            <a:avLst>
              <a:gd name="adj" fmla="val 7503"/>
            </a:avLst>
          </a:prstGeom>
          <a:solidFill>
            <a:srgbClr val="FFFDF8"/>
          </a:solidFill>
          <a:ln w="6350">
            <a:solidFill>
              <a:srgbClr val="DDD5C4"/>
            </a:solidFill>
            <a:prstDash val="solid"/>
          </a:ln>
        </p:spPr>
      </p:sp>
      <p:sp>
        <p:nvSpPr>
          <p:cNvPr id="4" name="Text 2"/>
          <p:cNvSpPr/>
          <p:nvPr/>
        </p:nvSpPr>
        <p:spPr>
          <a:xfrm>
            <a:off x="1073150" y="1743670"/>
            <a:ext cx="4800727" cy="29969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B5482F"/>
                </a:solidFill>
                <a:latin typeface="IBM Plex Sans" pitchFamily="34" charset="0"/>
                <a:ea typeface="IBM Plex Sans" pitchFamily="34" charset="-122"/>
                <a:cs typeface="IBM Plex Sans" pitchFamily="34" charset="-120"/>
              </a:rPr>
              <a:t>Налоговый резидент</a:t>
            </a:r>
            <a:endParaRPr lang="en-US" sz="1800" dirty="0"/>
          </a:p>
        </p:txBody>
      </p:sp>
      <p:sp>
        <p:nvSpPr>
          <p:cNvPr id="5" name="Text 3"/>
          <p:cNvSpPr/>
          <p:nvPr/>
        </p:nvSpPr>
        <p:spPr>
          <a:xfrm>
            <a:off x="1073150" y="2094161"/>
            <a:ext cx="4800727" cy="52318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 дату получения дохода находится в РФ не меньше 183 календарных дней в течение 12 месяцев подряд.</a:t>
            </a:r>
            <a:endParaRPr lang="en-US" sz="1400" dirty="0"/>
          </a:p>
        </p:txBody>
      </p:sp>
      <p:sp>
        <p:nvSpPr>
          <p:cNvPr id="6" name="Shape 4"/>
          <p:cNvSpPr/>
          <p:nvPr/>
        </p:nvSpPr>
        <p:spPr>
          <a:xfrm>
            <a:off x="6200775" y="1511895"/>
            <a:ext cx="5175250" cy="1311821"/>
          </a:xfrm>
          <a:prstGeom prst="roundRect">
            <a:avLst>
              <a:gd name="adj" fmla="val 7503"/>
            </a:avLst>
          </a:prstGeom>
          <a:solidFill>
            <a:srgbClr val="FFFDF8"/>
          </a:solidFill>
          <a:ln w="6350">
            <a:solidFill>
              <a:srgbClr val="DDD5C4"/>
            </a:solidFill>
            <a:prstDash val="solid"/>
          </a:ln>
        </p:spPr>
      </p:sp>
      <p:sp>
        <p:nvSpPr>
          <p:cNvPr id="7" name="Text 5"/>
          <p:cNvSpPr/>
          <p:nvPr/>
        </p:nvSpPr>
        <p:spPr>
          <a:xfrm>
            <a:off x="6457950" y="1743670"/>
            <a:ext cx="4800727" cy="29969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B5482F"/>
                </a:solidFill>
                <a:latin typeface="IBM Plex Sans" pitchFamily="34" charset="0"/>
                <a:ea typeface="IBM Plex Sans" pitchFamily="34" charset="-122"/>
                <a:cs typeface="IBM Plex Sans" pitchFamily="34" charset="-120"/>
              </a:rPr>
              <a:t>Нерезидент</a:t>
            </a:r>
            <a:endParaRPr lang="en-US" sz="1800" dirty="0"/>
          </a:p>
        </p:txBody>
      </p:sp>
      <p:sp>
        <p:nvSpPr>
          <p:cNvPr id="8" name="Text 6"/>
          <p:cNvSpPr/>
          <p:nvPr/>
        </p:nvSpPr>
        <p:spPr>
          <a:xfrm>
            <a:off x="6457950" y="2094161"/>
            <a:ext cx="4800727" cy="52318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 дату получения дохода находится в РФ меньше 183 календарных дней в течение 12 месяцев подряд.</a:t>
            </a:r>
            <a:endParaRPr lang="en-US" sz="1400" dirty="0"/>
          </a:p>
        </p:txBody>
      </p:sp>
      <p:sp>
        <p:nvSpPr>
          <p:cNvPr id="9" name="Text 7"/>
          <p:cNvSpPr/>
          <p:nvPr/>
        </p:nvSpPr>
        <p:spPr>
          <a:xfrm>
            <a:off x="812800" y="3055491"/>
            <a:ext cx="10883392" cy="52318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E2A3F"/>
                </a:solidFill>
                <a:latin typeface="IBM Plex Sans" pitchFamily="34" charset="0"/>
                <a:ea typeface="IBM Plex Sans" pitchFamily="34" charset="-122"/>
                <a:cs typeface="IBM Plex Sans" pitchFamily="34" charset="-120"/>
              </a:rPr>
              <a:t>Статус не зависит от гражданства, ВНЖ или РВП. Его определяют на дату получения дохода, а окончательно — по итогам года.</a:t>
            </a:r>
            <a:endParaRPr lang="en-US" sz="1400" dirty="0"/>
          </a:p>
        </p:txBody>
      </p:sp>
      <p:sp>
        <p:nvSpPr>
          <p:cNvPr id="10" name="Shape 8"/>
          <p:cNvSpPr/>
          <p:nvPr/>
        </p:nvSpPr>
        <p:spPr>
          <a:xfrm>
            <a:off x="812800" y="3781871"/>
            <a:ext cx="10566400" cy="1168301"/>
          </a:xfrm>
          <a:prstGeom prst="roundRect">
            <a:avLst>
              <a:gd name="adj" fmla="val 8696"/>
            </a:avLst>
          </a:prstGeom>
          <a:solidFill>
            <a:srgbClr val="1E2A3F"/>
          </a:solidFill>
          <a:ln/>
        </p:spPr>
      </p:sp>
      <p:sp>
        <p:nvSpPr>
          <p:cNvPr id="11" name="Text 9"/>
          <p:cNvSpPr/>
          <p:nvPr/>
        </p:nvSpPr>
        <p:spPr>
          <a:xfrm>
            <a:off x="1066800" y="3985071"/>
            <a:ext cx="5023104"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E59A7D"/>
                </a:solidFill>
                <a:latin typeface="IBM Plex Sans" pitchFamily="34" charset="0"/>
                <a:ea typeface="IBM Plex Sans" pitchFamily="34" charset="-122"/>
                <a:cs typeface="IBM Plex Sans" pitchFamily="34" charset="-120"/>
              </a:rPr>
              <a:t>ПРИМЕР 1 · НЕРЕЗИДЕНТ</a:t>
            </a:r>
            <a:endParaRPr lang="en-US" sz="1200" dirty="0"/>
          </a:p>
        </p:txBody>
      </p:sp>
      <p:sp>
        <p:nvSpPr>
          <p:cNvPr id="12" name="Text 10"/>
          <p:cNvSpPr/>
          <p:nvPr/>
        </p:nvSpPr>
        <p:spPr>
          <a:xfrm>
            <a:off x="1066800" y="4249192"/>
            <a:ext cx="5023104" cy="52318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F6F3EC"/>
                </a:solidFill>
                <a:latin typeface="IBM Plex Sans" pitchFamily="34" charset="0"/>
                <a:ea typeface="IBM Plex Sans" pitchFamily="34" charset="-122"/>
                <a:cs typeface="IBM Plex Sans" pitchFamily="34" charset="-120"/>
              </a:rPr>
              <a:t>Олег, гражданин РФ, работал по контракту за рубежом и за 12 месяцев до выплаты провёл в России 120 дней.</a:t>
            </a:r>
            <a:endParaRPr lang="en-US" sz="1400" dirty="0"/>
          </a:p>
        </p:txBody>
      </p:sp>
      <p:sp>
        <p:nvSpPr>
          <p:cNvPr id="13" name="Text 11"/>
          <p:cNvSpPr/>
          <p:nvPr/>
        </p:nvSpPr>
        <p:spPr>
          <a:xfrm>
            <a:off x="6248400" y="3985071"/>
            <a:ext cx="5023104"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E59A7D"/>
                </a:solidFill>
                <a:latin typeface="IBM Plex Sans" pitchFamily="34" charset="0"/>
                <a:ea typeface="IBM Plex Sans" pitchFamily="34" charset="-122"/>
                <a:cs typeface="IBM Plex Sans" pitchFamily="34" charset="-120"/>
              </a:rPr>
              <a:t>ПРИМЕР 2 · РЕЗИДЕНТ</a:t>
            </a:r>
            <a:endParaRPr lang="en-US" sz="1200" dirty="0"/>
          </a:p>
        </p:txBody>
      </p:sp>
      <p:sp>
        <p:nvSpPr>
          <p:cNvPr id="14" name="Text 12"/>
          <p:cNvSpPr/>
          <p:nvPr/>
        </p:nvSpPr>
        <p:spPr>
          <a:xfrm>
            <a:off x="6248400" y="4249192"/>
            <a:ext cx="5023104" cy="52318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F6F3EC"/>
                </a:solidFill>
                <a:latin typeface="IBM Plex Sans" pitchFamily="34" charset="0"/>
                <a:ea typeface="IBM Plex Sans" pitchFamily="34" charset="-122"/>
                <a:cs typeface="IBM Plex Sans" pitchFamily="34" charset="-120"/>
              </a:rPr>
              <a:t>Рустам, иностранный гражданин без ВНЖ и РВП, прожил в России 200 дней из последних 12 месяцев.</a:t>
            </a:r>
            <a:endParaRPr lang="en-US" sz="1400" dirty="0"/>
          </a:p>
        </p:txBody>
      </p:sp>
      <p:sp>
        <p:nvSpPr>
          <p:cNvPr id="15" name="Text 13"/>
          <p:cNvSpPr/>
          <p:nvPr/>
        </p:nvSpPr>
        <p:spPr>
          <a:xfrm>
            <a:off x="812800" y="355600"/>
            <a:ext cx="605969"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4A5363"/>
                </a:solidFill>
                <a:latin typeface="IBM Plex Sans" pitchFamily="34" charset="0"/>
                <a:ea typeface="IBM Plex Sans" pitchFamily="34" charset="-122"/>
                <a:cs typeface="IBM Plex Sans" pitchFamily="34" charset="-120"/>
              </a:rPr>
              <a:t>ФПНК</a:t>
            </a:r>
            <a:endParaRPr lang="en-US" sz="1200" dirty="0"/>
          </a:p>
        </p:txBody>
      </p:sp>
      <p:sp>
        <p:nvSpPr>
          <p:cNvPr id="16" name="Text 14"/>
          <p:cNvSpPr/>
          <p:nvPr/>
        </p:nvSpPr>
        <p:spPr>
          <a:xfrm>
            <a:off x="7002879" y="355600"/>
            <a:ext cx="4376321"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200" dirty="0"/>
          </a:p>
        </p:txBody>
      </p:sp>
      <p:sp>
        <p:nvSpPr>
          <p:cNvPr id="17" name="Text 15"/>
          <p:cNvSpPr/>
          <p:nvPr/>
        </p:nvSpPr>
        <p:spPr>
          <a:xfrm>
            <a:off x="812800" y="6296670"/>
            <a:ext cx="10883392" cy="23113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Основание: п. 2 ст. 207 НК РФ; Письма Минфина от 27.07.2022 N 03-04-05/72454, от 24.06.2019 N 03-04-05/46120</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ECE6D9"/>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Как подтвердить статус резидента</a:t>
            </a:r>
            <a:endParaRPr lang="en-US" sz="3200" dirty="0"/>
          </a:p>
        </p:txBody>
      </p:sp>
      <p:sp>
        <p:nvSpPr>
          <p:cNvPr id="3" name="Text 1"/>
          <p:cNvSpPr/>
          <p:nvPr/>
        </p:nvSpPr>
        <p:spPr>
          <a:xfrm>
            <a:off x="812800" y="1508720"/>
            <a:ext cx="9810750"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E2A3F"/>
                </a:solidFill>
                <a:latin typeface="IBM Plex Sans" pitchFamily="34" charset="0"/>
                <a:ea typeface="IBM Plex Sans" pitchFamily="34" charset="-122"/>
                <a:cs typeface="IBM Plex Sans" pitchFamily="34" charset="-120"/>
              </a:rPr>
              <a:t>Документы нужны иностранцам и россиянам, которые часто выезжают за границу. Подходит всё, что подтверждает нахождение работника в России:</a:t>
            </a:r>
            <a:endParaRPr lang="en-US" sz="1600" dirty="0"/>
          </a:p>
        </p:txBody>
      </p:sp>
      <p:sp>
        <p:nvSpPr>
          <p:cNvPr id="4" name="Shape 2"/>
          <p:cNvSpPr/>
          <p:nvPr/>
        </p:nvSpPr>
        <p:spPr>
          <a:xfrm>
            <a:off x="815975" y="2309416"/>
            <a:ext cx="2520950" cy="1539180"/>
          </a:xfrm>
          <a:prstGeom prst="roundRect">
            <a:avLst>
              <a:gd name="adj" fmla="val 6395"/>
            </a:avLst>
          </a:prstGeom>
          <a:solidFill>
            <a:srgbClr val="FFFDF8"/>
          </a:solidFill>
          <a:ln w="6350">
            <a:solidFill>
              <a:srgbClr val="DDD5C4"/>
            </a:solidFill>
            <a:prstDash val="solid"/>
          </a:ln>
        </p:spPr>
      </p:sp>
      <p:pic>
        <p:nvPicPr>
          <p:cNvPr id="5" name="Image 0" descr="Globe"/>
          <p:cNvPicPr>
            <a:picLocks noChangeAspect="1"/>
          </p:cNvPicPr>
          <p:nvPr/>
        </p:nvPicPr>
        <p:blipFill>
          <a:blip r:embed="rId3"/>
          <a:srcRect/>
          <a:stretch/>
        </p:blipFill>
        <p:spPr>
          <a:xfrm>
            <a:off x="1022350" y="2515791"/>
            <a:ext cx="304800" cy="304800"/>
          </a:xfrm>
          <a:prstGeom prst="rect">
            <a:avLst/>
          </a:prstGeom>
        </p:spPr>
      </p:pic>
      <p:sp>
        <p:nvSpPr>
          <p:cNvPr id="6" name="Text 3"/>
          <p:cNvSpPr/>
          <p:nvPr/>
        </p:nvSpPr>
        <p:spPr>
          <a:xfrm>
            <a:off x="1022350" y="2922191"/>
            <a:ext cx="2171446" cy="74543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Копия загранпаспорта с отметками о пересечении границы</a:t>
            </a:r>
            <a:endParaRPr lang="en-US" sz="1400" dirty="0"/>
          </a:p>
        </p:txBody>
      </p:sp>
      <p:sp>
        <p:nvSpPr>
          <p:cNvPr id="7" name="Shape 4"/>
          <p:cNvSpPr/>
          <p:nvPr/>
        </p:nvSpPr>
        <p:spPr>
          <a:xfrm>
            <a:off x="3495675" y="2309416"/>
            <a:ext cx="2520950" cy="1539180"/>
          </a:xfrm>
          <a:prstGeom prst="roundRect">
            <a:avLst>
              <a:gd name="adj" fmla="val 6395"/>
            </a:avLst>
          </a:prstGeom>
          <a:solidFill>
            <a:srgbClr val="FFFDF8"/>
          </a:solidFill>
          <a:ln w="6350">
            <a:solidFill>
              <a:srgbClr val="DDD5C4"/>
            </a:solidFill>
            <a:prstDash val="solid"/>
          </a:ln>
        </p:spPr>
      </p:sp>
      <p:pic>
        <p:nvPicPr>
          <p:cNvPr id="8" name="Image 1" descr="Book"/>
          <p:cNvPicPr>
            <a:picLocks noChangeAspect="1"/>
          </p:cNvPicPr>
          <p:nvPr/>
        </p:nvPicPr>
        <p:blipFill>
          <a:blip r:embed="rId4"/>
          <a:srcRect/>
          <a:stretch/>
        </p:blipFill>
        <p:spPr>
          <a:xfrm>
            <a:off x="3702050" y="2515791"/>
            <a:ext cx="304800" cy="304800"/>
          </a:xfrm>
          <a:prstGeom prst="rect">
            <a:avLst/>
          </a:prstGeom>
        </p:spPr>
      </p:pic>
      <p:sp>
        <p:nvSpPr>
          <p:cNvPr id="9" name="Text 5"/>
          <p:cNvSpPr/>
          <p:nvPr/>
        </p:nvSpPr>
        <p:spPr>
          <a:xfrm>
            <a:off x="3702050" y="2922191"/>
            <a:ext cx="2171446"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Миграционная карта</a:t>
            </a:r>
            <a:endParaRPr lang="en-US" sz="1400" dirty="0"/>
          </a:p>
        </p:txBody>
      </p:sp>
      <p:sp>
        <p:nvSpPr>
          <p:cNvPr id="10" name="Shape 6"/>
          <p:cNvSpPr/>
          <p:nvPr/>
        </p:nvSpPr>
        <p:spPr>
          <a:xfrm>
            <a:off x="6175375" y="2309416"/>
            <a:ext cx="2520950" cy="1539180"/>
          </a:xfrm>
          <a:prstGeom prst="roundRect">
            <a:avLst>
              <a:gd name="adj" fmla="val 6395"/>
            </a:avLst>
          </a:prstGeom>
          <a:solidFill>
            <a:srgbClr val="FFFDF8"/>
          </a:solidFill>
          <a:ln w="6350">
            <a:solidFill>
              <a:srgbClr val="DDD5C4"/>
            </a:solidFill>
            <a:prstDash val="solid"/>
          </a:ln>
        </p:spPr>
      </p:sp>
      <p:pic>
        <p:nvPicPr>
          <p:cNvPr id="11" name="Image 2" descr="Clock"/>
          <p:cNvPicPr>
            <a:picLocks noChangeAspect="1"/>
          </p:cNvPicPr>
          <p:nvPr/>
        </p:nvPicPr>
        <p:blipFill>
          <a:blip r:embed="rId5"/>
          <a:srcRect/>
          <a:stretch/>
        </p:blipFill>
        <p:spPr>
          <a:xfrm>
            <a:off x="6381750" y="2515791"/>
            <a:ext cx="304800" cy="304800"/>
          </a:xfrm>
          <a:prstGeom prst="rect">
            <a:avLst/>
          </a:prstGeom>
        </p:spPr>
      </p:pic>
      <p:sp>
        <p:nvSpPr>
          <p:cNvPr id="12" name="Text 7"/>
          <p:cNvSpPr/>
          <p:nvPr/>
        </p:nvSpPr>
        <p:spPr>
          <a:xfrm>
            <a:off x="6381750" y="2922191"/>
            <a:ext cx="2171446"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Табель учёта рабочего времени</a:t>
            </a:r>
            <a:endParaRPr lang="en-US" sz="1400" dirty="0"/>
          </a:p>
        </p:txBody>
      </p:sp>
      <p:sp>
        <p:nvSpPr>
          <p:cNvPr id="13" name="Shape 8"/>
          <p:cNvSpPr/>
          <p:nvPr/>
        </p:nvSpPr>
        <p:spPr>
          <a:xfrm>
            <a:off x="8855075" y="2309416"/>
            <a:ext cx="2520950" cy="1539180"/>
          </a:xfrm>
          <a:prstGeom prst="roundRect">
            <a:avLst>
              <a:gd name="adj" fmla="val 6395"/>
            </a:avLst>
          </a:prstGeom>
          <a:solidFill>
            <a:srgbClr val="FFFDF8"/>
          </a:solidFill>
          <a:ln w="6350">
            <a:solidFill>
              <a:srgbClr val="DDD5C4"/>
            </a:solidFill>
            <a:prstDash val="solid"/>
          </a:ln>
        </p:spPr>
      </p:sp>
      <p:pic>
        <p:nvPicPr>
          <p:cNvPr id="14" name="Image 3" descr="Check"/>
          <p:cNvPicPr>
            <a:picLocks noChangeAspect="1"/>
          </p:cNvPicPr>
          <p:nvPr/>
        </p:nvPicPr>
        <p:blipFill>
          <a:blip r:embed="rId6"/>
          <a:srcRect/>
          <a:stretch/>
        </p:blipFill>
        <p:spPr>
          <a:xfrm>
            <a:off x="9061450" y="2515791"/>
            <a:ext cx="304800" cy="304800"/>
          </a:xfrm>
          <a:prstGeom prst="rect">
            <a:avLst/>
          </a:prstGeom>
        </p:spPr>
      </p:pic>
      <p:sp>
        <p:nvSpPr>
          <p:cNvPr id="15" name="Text 9"/>
          <p:cNvSpPr/>
          <p:nvPr/>
        </p:nvSpPr>
        <p:spPr>
          <a:xfrm>
            <a:off x="9061450" y="2922191"/>
            <a:ext cx="2171446"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Другие документы о нахождении в России</a:t>
            </a:r>
            <a:endParaRPr lang="en-US" sz="1400" dirty="0"/>
          </a:p>
        </p:txBody>
      </p:sp>
      <p:sp>
        <p:nvSpPr>
          <p:cNvPr id="16" name="Shape 10"/>
          <p:cNvSpPr/>
          <p:nvPr/>
        </p:nvSpPr>
        <p:spPr>
          <a:xfrm>
            <a:off x="812800" y="4080371"/>
            <a:ext cx="10566400" cy="904180"/>
          </a:xfrm>
          <a:prstGeom prst="roundRect">
            <a:avLst>
              <a:gd name="adj" fmla="val 11237"/>
            </a:avLst>
          </a:prstGeom>
          <a:solidFill>
            <a:srgbClr val="1E2A3F"/>
          </a:solidFill>
          <a:ln/>
        </p:spPr>
      </p:sp>
      <p:sp>
        <p:nvSpPr>
          <p:cNvPr id="17" name="Text 11"/>
          <p:cNvSpPr/>
          <p:nvPr/>
        </p:nvSpPr>
        <p:spPr>
          <a:xfrm>
            <a:off x="1066800" y="4425801"/>
            <a:ext cx="456754" cy="238720"/>
          </a:xfrm>
          <a:prstGeom prst="rect">
            <a:avLst/>
          </a:prstGeom>
          <a:noFill/>
          <a:ln/>
        </p:spPr>
        <p:txBody>
          <a:bodyPr wrap="none" lIns="0" tIns="0" rIns="0" bIns="0" rtlCol="0" anchor="t">
            <a:normAutofit/>
          </a:bodyPr>
          <a:lstStyle/>
          <a:p>
            <a:pPr marL="0" indent="0" algn="l">
              <a:lnSpc>
                <a:spcPts val="1680"/>
              </a:lnSpc>
              <a:buNone/>
            </a:pPr>
            <a:r>
              <a:rPr lang="en-US" sz="1200" b="1" kern="0" spc="150" dirty="0">
                <a:solidFill>
                  <a:srgbClr val="E59A7D"/>
                </a:solidFill>
                <a:latin typeface="IBM Plex Sans" pitchFamily="34" charset="0"/>
                <a:ea typeface="IBM Plex Sans" pitchFamily="34" charset="-122"/>
                <a:cs typeface="IBM Plex Sans" pitchFamily="34" charset="-120"/>
              </a:rPr>
              <a:t>ПРИМЕР</a:t>
            </a:r>
            <a:endParaRPr lang="en-US" sz="1200" dirty="0"/>
          </a:p>
        </p:txBody>
      </p:sp>
      <p:sp>
        <p:nvSpPr>
          <p:cNvPr id="18" name="Text 12"/>
          <p:cNvSpPr/>
          <p:nvPr/>
        </p:nvSpPr>
        <p:spPr>
          <a:xfrm>
            <a:off x="1675954" y="4283571"/>
            <a:ext cx="9732724" cy="52318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F6F3EC"/>
                </a:solidFill>
                <a:latin typeface="IBM Plex Sans" pitchFamily="34" charset="0"/>
                <a:ea typeface="IBM Plex Sans" pitchFamily="34" charset="-122"/>
                <a:cs typeface="IBM Plex Sans" pitchFamily="34" charset="-120"/>
              </a:rPr>
              <a:t>Анна, гражданка РФ, часто ездит за границу. Чтобы бухгалтерия обоснованно облагала её доход как доход резидента, Анна передаёт копию загранпаспорта с отметками, а дни в России сверяют с табелем.</a:t>
            </a:r>
            <a:endParaRPr lang="en-US" sz="1400" dirty="0"/>
          </a:p>
        </p:txBody>
      </p:sp>
      <p:sp>
        <p:nvSpPr>
          <p:cNvPr id="19" name="Text 13"/>
          <p:cNvSpPr/>
          <p:nvPr/>
        </p:nvSpPr>
        <p:spPr>
          <a:xfrm>
            <a:off x="812800" y="355600"/>
            <a:ext cx="605969"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4A5363"/>
                </a:solidFill>
                <a:latin typeface="IBM Plex Sans" pitchFamily="34" charset="0"/>
                <a:ea typeface="IBM Plex Sans" pitchFamily="34" charset="-122"/>
                <a:cs typeface="IBM Plex Sans" pitchFamily="34" charset="-120"/>
              </a:rPr>
              <a:t>ФПНК</a:t>
            </a:r>
            <a:endParaRPr lang="en-US" sz="1200" dirty="0"/>
          </a:p>
        </p:txBody>
      </p:sp>
      <p:sp>
        <p:nvSpPr>
          <p:cNvPr id="20" name="Text 14"/>
          <p:cNvSpPr/>
          <p:nvPr/>
        </p:nvSpPr>
        <p:spPr>
          <a:xfrm>
            <a:off x="7002879" y="355600"/>
            <a:ext cx="4376321"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200" dirty="0"/>
          </a:p>
        </p:txBody>
      </p:sp>
      <p:sp>
        <p:nvSpPr>
          <p:cNvPr id="21" name="Text 15"/>
          <p:cNvSpPr/>
          <p:nvPr/>
        </p:nvSpPr>
        <p:spPr>
          <a:xfrm>
            <a:off x="812800" y="6296670"/>
            <a:ext cx="10883392" cy="23113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Основание: п. 2 ст. 207 НК РФ; Письма Минфина от 21.04.2020 N 03-04-05/31921, ФНС от 22.05.2018 N БС-4-11/9701@</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Резидент стал нерезидентом</a:t>
            </a:r>
            <a:endParaRPr lang="en-US" sz="3200" dirty="0"/>
          </a:p>
        </p:txBody>
      </p:sp>
      <p:sp>
        <p:nvSpPr>
          <p:cNvPr id="3" name="Text 1"/>
          <p:cNvSpPr/>
          <p:nvPr/>
        </p:nvSpPr>
        <p:spPr>
          <a:xfrm>
            <a:off x="812800" y="1508720"/>
            <a:ext cx="5042726" cy="29969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B5482F"/>
                </a:solidFill>
                <a:latin typeface="IBM Plex Sans" pitchFamily="34" charset="0"/>
                <a:ea typeface="IBM Plex Sans" pitchFamily="34" charset="-122"/>
                <a:cs typeface="IBM Plex Sans" pitchFamily="34" charset="-120"/>
              </a:rPr>
              <a:t>Что делает работодатель</a:t>
            </a:r>
            <a:endParaRPr lang="en-US" sz="1800" dirty="0"/>
          </a:p>
        </p:txBody>
      </p:sp>
      <p:sp>
        <p:nvSpPr>
          <p:cNvPr id="4" name="Text 2"/>
          <p:cNvSpPr/>
          <p:nvPr/>
        </p:nvSpPr>
        <p:spPr>
          <a:xfrm>
            <a:off x="869752" y="1910011"/>
            <a:ext cx="4978154" cy="1767632"/>
          </a:xfrm>
          <a:prstGeom prst="rect">
            <a:avLst/>
          </a:prstGeom>
          <a:noFill/>
          <a:ln/>
        </p:spPr>
        <p:txBody>
          <a:bodyPr wrap="square" lIns="0" tIns="0" rIns="0" bIns="0" rtlCol="0" anchor="t">
            <a:normAutofit/>
          </a:bodyPr>
          <a:lstStyle/>
          <a:p>
            <a:pPr marL="197048" indent="-197048" algn="l">
              <a:lnSpc>
                <a:spcPts val="1960"/>
              </a:lnSpc>
              <a:buSzPct val="100000"/>
              <a:buFontTx/>
              <a:buAutoNum type="arabicPeriod"/>
            </a:pPr>
            <a:r>
              <a:rPr lang="en-US" sz="1400" dirty="0">
                <a:solidFill>
                  <a:srgbClr val="1E2A3F"/>
                </a:solidFill>
                <a:latin typeface="IBM Plex Sans" pitchFamily="34" charset="0"/>
                <a:ea typeface="IBM Plex Sans" pitchFamily="34" charset="-122"/>
                <a:cs typeface="IBM Plex Sans" pitchFamily="34" charset="-120"/>
              </a:rPr>
              <a:t>Пересчитывает НДФЛ с доходов с начала года по ставке 30% без вычетов</a:t>
            </a:r>
            <a:endParaRPr lang="en-US" sz="1400" dirty="0"/>
          </a:p>
          <a:p>
            <a:pPr marL="197048" indent="-197048" algn="l">
              <a:lnSpc>
                <a:spcPts val="1960"/>
              </a:lnSpc>
              <a:buSzPct val="100000"/>
              <a:buFontTx/>
              <a:buAutoNum type="arabicPeriod"/>
            </a:pPr>
            <a:r>
              <a:rPr lang="en-US" sz="1400" dirty="0">
                <a:solidFill>
                  <a:srgbClr val="1E2A3F"/>
                </a:solidFill>
                <a:latin typeface="IBM Plex Sans" pitchFamily="34" charset="0"/>
                <a:ea typeface="IBM Plex Sans" pitchFamily="34" charset="-122"/>
                <a:cs typeface="IBM Plex Sans" pitchFamily="34" charset="-120"/>
              </a:rPr>
              <a:t>Засчитывает ранее удержанный налог</a:t>
            </a:r>
            <a:endParaRPr lang="en-US" sz="1400" dirty="0"/>
          </a:p>
          <a:p>
            <a:pPr marL="197048" indent="-197048" algn="l">
              <a:lnSpc>
                <a:spcPts val="1960"/>
              </a:lnSpc>
              <a:buSzPct val="100000"/>
              <a:buFontTx/>
              <a:buAutoNum type="arabicPeriod"/>
            </a:pPr>
            <a:r>
              <a:rPr lang="en-US" sz="1400" dirty="0">
                <a:solidFill>
                  <a:srgbClr val="1E2A3F"/>
                </a:solidFill>
                <a:latin typeface="IBM Plex Sans" pitchFamily="34" charset="0"/>
                <a:ea typeface="IBM Plex Sans" pitchFamily="34" charset="-122"/>
                <a:cs typeface="IBM Plex Sans" pitchFamily="34" charset="-120"/>
              </a:rPr>
              <a:t>Удерживает недостающую сумму из выплат — не более 20% каждой выплаты</a:t>
            </a:r>
            <a:endParaRPr lang="en-US" sz="1400" dirty="0"/>
          </a:p>
          <a:p>
            <a:pPr marL="197048" indent="-197048" algn="l">
              <a:lnSpc>
                <a:spcPts val="1960"/>
              </a:lnSpc>
              <a:buSzPct val="100000"/>
              <a:buFontTx/>
              <a:buAutoNum type="arabicPeriod"/>
            </a:pPr>
            <a:r>
              <a:rPr lang="en-US" sz="1400" dirty="0">
                <a:solidFill>
                  <a:srgbClr val="1E2A3F"/>
                </a:solidFill>
                <a:latin typeface="IBM Plex Sans" pitchFamily="34" charset="0"/>
                <a:ea typeface="IBM Plex Sans" pitchFamily="34" charset="-122"/>
                <a:cs typeface="IBM Plex Sans" pitchFamily="34" charset="-120"/>
              </a:rPr>
              <a:t>О налоге, не удержанном до 31 января следующего года, сообщает в ИФНС</a:t>
            </a:r>
            <a:endParaRPr lang="en-US" sz="1400" dirty="0"/>
          </a:p>
        </p:txBody>
      </p:sp>
      <p:sp>
        <p:nvSpPr>
          <p:cNvPr id="5" name="Shape 3"/>
          <p:cNvSpPr/>
          <p:nvPr/>
        </p:nvSpPr>
        <p:spPr>
          <a:xfrm>
            <a:off x="5965825" y="1511895"/>
            <a:ext cx="5410200" cy="3613894"/>
          </a:xfrm>
          <a:prstGeom prst="roundRect">
            <a:avLst>
              <a:gd name="adj" fmla="val 2724"/>
            </a:avLst>
          </a:prstGeom>
          <a:solidFill>
            <a:srgbClr val="FFFDF8"/>
          </a:solidFill>
          <a:ln w="6350">
            <a:solidFill>
              <a:srgbClr val="DDD5C4"/>
            </a:solidFill>
            <a:prstDash val="solid"/>
          </a:ln>
        </p:spPr>
      </p:sp>
      <p:sp>
        <p:nvSpPr>
          <p:cNvPr id="6" name="Text 4"/>
          <p:cNvSpPr/>
          <p:nvPr/>
        </p:nvSpPr>
        <p:spPr>
          <a:xfrm>
            <a:off x="6223000" y="1743670"/>
            <a:ext cx="5042726"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5482F"/>
                </a:solidFill>
                <a:latin typeface="IBM Plex Sans" pitchFamily="34" charset="0"/>
                <a:ea typeface="IBM Plex Sans" pitchFamily="34" charset="-122"/>
                <a:cs typeface="IBM Plex Sans" pitchFamily="34" charset="-120"/>
              </a:rPr>
              <a:t>ПРИМЕР</a:t>
            </a:r>
            <a:endParaRPr lang="en-US" sz="1200" dirty="0"/>
          </a:p>
        </p:txBody>
      </p:sp>
      <p:sp>
        <p:nvSpPr>
          <p:cNvPr id="7" name="Text 5"/>
          <p:cNvSpPr/>
          <p:nvPr/>
        </p:nvSpPr>
        <p:spPr>
          <a:xfrm>
            <a:off x="6223000" y="2058591"/>
            <a:ext cx="5042726" cy="94992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363"/>
                </a:solidFill>
                <a:latin typeface="IBM Plex Sans" pitchFamily="34" charset="0"/>
                <a:ea typeface="IBM Plex Sans" pitchFamily="34" charset="-122"/>
                <a:cs typeface="IBM Plex Sans" pitchFamily="34" charset="-120"/>
              </a:rPr>
              <a:t>Радж, гражданин Индии, работает по разрешению на работу, зарплата 100 000 ₽. С мая по октябрь он был на родине в отпуске без сохранения зарплаты; в ноябре стало ясно, что за год он не будет резидентом.</a:t>
            </a:r>
            <a:endParaRPr lang="en-US" sz="13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6235700" y="3097411"/>
          <a:ext cx="4883150" cy="1796605"/>
        </p:xfrm>
        <a:graphic>
          <a:graphicData uri="http://schemas.openxmlformats.org/drawingml/2006/table">
            <a:tbl>
              <a:tblPr/>
              <a:tblGrid>
                <a:gridCol w="3027553">
                  <a:extLst>
                    <a:ext uri="{9D8B030D-6E8A-4147-A177-3AD203B41FA5}">
                      <a16:colId xmlns:a16="http://schemas.microsoft.com/office/drawing/2014/main" val="20000"/>
                    </a:ext>
                  </a:extLst>
                </a:gridCol>
                <a:gridCol w="1855597">
                  <a:extLst>
                    <a:ext uri="{9D8B030D-6E8A-4147-A177-3AD203B41FA5}">
                      <a16:colId xmlns:a16="http://schemas.microsoft.com/office/drawing/2014/main" val="20001"/>
                    </a:ext>
                  </a:extLst>
                </a:gridCol>
              </a:tblGrid>
              <a:tr h="359321">
                <a:tc>
                  <a:txBody>
                    <a:bodyPr/>
                    <a:lstStyle/>
                    <a:p>
                      <a:pPr marL="0" indent="0">
                        <a:lnSpc>
                          <a:spcPts val="1820"/>
                        </a:lnSpc>
                        <a:buNone/>
                      </a:pPr>
                      <a:r>
                        <a:rPr lang="en-US" sz="1300" b="1" dirty="0">
                          <a:solidFill>
                            <a:srgbClr val="1E2A3F"/>
                          </a:solidFill>
                          <a:latin typeface="IBM Plex Sans" pitchFamily="34" charset="0"/>
                          <a:ea typeface="IBM Plex Sans" pitchFamily="34" charset="-122"/>
                          <a:cs typeface="IBM Plex Sans" pitchFamily="34" charset="-120"/>
                        </a:rPr>
                        <a:t>Январь–апрель</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BCBBB8"/>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BCBBB8"/>
                      </a:solidFill>
                      <a:prstDash val="solid"/>
                      <a:round/>
                      <a:headEnd type="none" w="med" len="med"/>
                      <a:tailEnd type="none" w="med" len="med"/>
                    </a:lnB>
                    <a:solidFill>
                      <a:srgbClr val="ECEAE6"/>
                    </a:solidFill>
                  </a:tcPr>
                </a:tc>
                <a:tc>
                  <a:txBody>
                    <a:bodyPr/>
                    <a:lstStyle/>
                    <a:p>
                      <a:pPr marL="0" indent="0" algn="r">
                        <a:lnSpc>
                          <a:spcPts val="1820"/>
                        </a:lnSpc>
                        <a:buNone/>
                      </a:pPr>
                      <a:r>
                        <a:rPr lang="en-US" sz="1300" b="1" dirty="0">
                          <a:solidFill>
                            <a:srgbClr val="1E2A3F"/>
                          </a:solidFill>
                          <a:latin typeface="IBM Plex Sans" pitchFamily="34" charset="0"/>
                          <a:ea typeface="IBM Plex Sans" pitchFamily="34" charset="-122"/>
                          <a:cs typeface="IBM Plex Sans" pitchFamily="34" charset="-120"/>
                        </a:rPr>
                        <a:t>Сумма</a:t>
                      </a:r>
                      <a:endParaRPr lang="en-US" sz="1300" dirty="0">
                        <a:latin typeface="IBM Plex Sans" charset="0"/>
                        <a:ea typeface="IBM Plex Sans" charset="0"/>
                        <a:cs typeface="IBM Plex Sans" charset="0"/>
                      </a:endParaRPr>
                    </a:p>
                  </a:txBody>
                  <a:tcPr marL="57785" marR="57785" marT="57785" marB="57785">
                    <a:lnL w="12700" cap="flat" cmpd="sng" algn="ctr">
                      <a:solidFill>
                        <a:srgbClr val="BCBBB8"/>
                      </a:solidFill>
                      <a:prstDash val="solid"/>
                      <a:round/>
                      <a:headEnd type="none" w="med" len="med"/>
                      <a:tailEnd type="none" w="med" len="med"/>
                    </a:lnL>
                    <a:lnR w="12700" cap="flat" cmpd="sng" algn="ctr">
                      <a:solidFill>
                        <a:srgbClr val="BCBBB8"/>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BCBBB8"/>
                      </a:solidFill>
                      <a:prstDash val="solid"/>
                      <a:round/>
                      <a:headEnd type="none" w="med" len="med"/>
                      <a:tailEnd type="none" w="med" len="med"/>
                    </a:lnB>
                    <a:solidFill>
                      <a:srgbClr val="ECEAE6"/>
                    </a:solidFill>
                  </a:tcPr>
                </a:tc>
                <a:extLst>
                  <a:ext uri="{0D108BD9-81ED-4DB2-BD59-A6C34878D82A}">
                    <a16:rowId xmlns:a16="http://schemas.microsoft.com/office/drawing/2014/main" val="10000"/>
                  </a:ext>
                </a:extLst>
              </a:tr>
              <a:tr h="359321">
                <a:tc>
                  <a:txBody>
                    <a:bodyPr/>
                    <a:lstStyle/>
                    <a:p>
                      <a:pPr marL="0" indent="0">
                        <a:lnSpc>
                          <a:spcPts val="1820"/>
                        </a:lnSpc>
                        <a:buNone/>
                      </a:pPr>
                      <a:r>
                        <a:rPr lang="en-US" sz="1300" dirty="0">
                          <a:solidFill>
                            <a:srgbClr val="1E2A3F"/>
                          </a:solidFill>
                          <a:latin typeface="IBM Plex Sans" pitchFamily="34" charset="0"/>
                          <a:ea typeface="IBM Plex Sans" pitchFamily="34" charset="-122"/>
                          <a:cs typeface="IBM Plex Sans" pitchFamily="34" charset="-120"/>
                        </a:rPr>
                        <a:t>Доход</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BCBBB8"/>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820"/>
                        </a:lnSpc>
                        <a:buNone/>
                      </a:pPr>
                      <a:r>
                        <a:rPr lang="en-US" sz="1300" dirty="0">
                          <a:solidFill>
                            <a:srgbClr val="1E2A3F"/>
                          </a:solidFill>
                          <a:latin typeface="IBM Plex Sans" pitchFamily="34" charset="0"/>
                          <a:ea typeface="IBM Plex Sans" pitchFamily="34" charset="-122"/>
                          <a:cs typeface="IBM Plex Sans" pitchFamily="34" charset="-120"/>
                        </a:rPr>
                        <a:t>400 000 ₽</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BCBBB8"/>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1"/>
                  </a:ext>
                </a:extLst>
              </a:tr>
              <a:tr h="359321">
                <a:tc>
                  <a:txBody>
                    <a:bodyPr/>
                    <a:lstStyle/>
                    <a:p>
                      <a:pPr marL="0" indent="0">
                        <a:lnSpc>
                          <a:spcPts val="1820"/>
                        </a:lnSpc>
                        <a:buNone/>
                      </a:pPr>
                      <a:r>
                        <a:rPr lang="en-US" sz="1300" dirty="0">
                          <a:solidFill>
                            <a:srgbClr val="1E2A3F"/>
                          </a:solidFill>
                          <a:latin typeface="IBM Plex Sans" pitchFamily="34" charset="0"/>
                          <a:ea typeface="IBM Plex Sans" pitchFamily="34" charset="-122"/>
                          <a:cs typeface="IBM Plex Sans" pitchFamily="34" charset="-120"/>
                        </a:rPr>
                        <a:t>Удержано по 13%</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820"/>
                        </a:lnSpc>
                        <a:buNone/>
                      </a:pPr>
                      <a:r>
                        <a:rPr lang="en-US" sz="1300" dirty="0">
                          <a:solidFill>
                            <a:srgbClr val="1E2A3F"/>
                          </a:solidFill>
                          <a:latin typeface="IBM Plex Sans" pitchFamily="34" charset="0"/>
                          <a:ea typeface="IBM Plex Sans" pitchFamily="34" charset="-122"/>
                          <a:cs typeface="IBM Plex Sans" pitchFamily="34" charset="-120"/>
                        </a:rPr>
                        <a:t>52 000 ₽</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2"/>
                  </a:ext>
                </a:extLst>
              </a:tr>
              <a:tr h="359321">
                <a:tc>
                  <a:txBody>
                    <a:bodyPr/>
                    <a:lstStyle/>
                    <a:p>
                      <a:pPr marL="0" indent="0">
                        <a:lnSpc>
                          <a:spcPts val="1820"/>
                        </a:lnSpc>
                        <a:buNone/>
                      </a:pPr>
                      <a:r>
                        <a:rPr lang="en-US" sz="1300" dirty="0">
                          <a:solidFill>
                            <a:srgbClr val="1E2A3F"/>
                          </a:solidFill>
                          <a:latin typeface="IBM Plex Sans" pitchFamily="34" charset="0"/>
                          <a:ea typeface="IBM Plex Sans" pitchFamily="34" charset="-122"/>
                          <a:cs typeface="IBM Plex Sans" pitchFamily="34" charset="-120"/>
                        </a:rPr>
                        <a:t>Пересчёт по 30%</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820"/>
                        </a:lnSpc>
                        <a:buNone/>
                      </a:pPr>
                      <a:r>
                        <a:rPr lang="en-US" sz="1300" dirty="0">
                          <a:solidFill>
                            <a:srgbClr val="1E2A3F"/>
                          </a:solidFill>
                          <a:latin typeface="IBM Plex Sans" pitchFamily="34" charset="0"/>
                          <a:ea typeface="IBM Plex Sans" pitchFamily="34" charset="-122"/>
                          <a:cs typeface="IBM Plex Sans" pitchFamily="34" charset="-120"/>
                        </a:rPr>
                        <a:t>120 000 ₽</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3"/>
                  </a:ext>
                </a:extLst>
              </a:tr>
              <a:tr h="359321">
                <a:tc>
                  <a:txBody>
                    <a:bodyPr/>
                    <a:lstStyle/>
                    <a:p>
                      <a:pPr marL="0" indent="0">
                        <a:lnSpc>
                          <a:spcPts val="1820"/>
                        </a:lnSpc>
                        <a:buNone/>
                      </a:pPr>
                      <a:r>
                        <a:rPr lang="en-US" sz="1300" dirty="0">
                          <a:solidFill>
                            <a:srgbClr val="1E2A3F"/>
                          </a:solidFill>
                          <a:latin typeface="IBM Plex Sans" pitchFamily="34" charset="0"/>
                          <a:ea typeface="IBM Plex Sans" pitchFamily="34" charset="-122"/>
                          <a:cs typeface="IBM Plex Sans" pitchFamily="34" charset="-120"/>
                        </a:rPr>
                        <a:t>Доудержать</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tc>
                  <a:txBody>
                    <a:bodyPr/>
                    <a:lstStyle/>
                    <a:p>
                      <a:pPr marL="0" indent="0" algn="r">
                        <a:lnSpc>
                          <a:spcPts val="1820"/>
                        </a:lnSpc>
                        <a:buNone/>
                      </a:pPr>
                      <a:r>
                        <a:rPr lang="en-US" sz="1300" dirty="0">
                          <a:solidFill>
                            <a:srgbClr val="1E2A3F"/>
                          </a:solidFill>
                          <a:latin typeface="IBM Plex Sans" pitchFamily="34" charset="0"/>
                          <a:ea typeface="IBM Plex Sans" pitchFamily="34" charset="-122"/>
                          <a:cs typeface="IBM Plex Sans" pitchFamily="34" charset="-120"/>
                        </a:rPr>
                        <a:t>68 000 ₽</a:t>
                      </a:r>
                      <a:endParaRPr lang="en-US" sz="1300" dirty="0">
                        <a:latin typeface="IBM Plex Sans" charset="0"/>
                        <a:ea typeface="IBM Plex Sans" charset="0"/>
                        <a:cs typeface="IBM Plex Sans" charset="0"/>
                      </a:endParaRPr>
                    </a:p>
                  </a:txBody>
                  <a:tcPr marL="57785" marR="57785" marT="57785" marB="57785">
                    <a:lnL w="12700" cap="flat" cmpd="sng" algn="ctr">
                      <a:solidFill>
                        <a:srgbClr val="C2B5B0"/>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extLst>
                  <a:ext uri="{0D108BD9-81ED-4DB2-BD59-A6C34878D82A}">
                    <a16:rowId xmlns:a16="http://schemas.microsoft.com/office/drawing/2014/main" val="10004"/>
                  </a:ext>
                </a:extLst>
              </a:tr>
            </a:tbl>
          </a:graphicData>
        </a:graphic>
      </p:graphicFrame>
      <p:sp>
        <p:nvSpPr>
          <p:cNvPr id="9" name="Text 6"/>
          <p:cNvSpPr/>
          <p:nvPr/>
        </p:nvSpPr>
        <p:spPr>
          <a:xfrm>
            <a:off x="812800" y="355600"/>
            <a:ext cx="605969"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4A5363"/>
                </a:solidFill>
                <a:latin typeface="IBM Plex Sans" pitchFamily="34" charset="0"/>
                <a:ea typeface="IBM Plex Sans" pitchFamily="34" charset="-122"/>
                <a:cs typeface="IBM Plex Sans" pitchFamily="34" charset="-120"/>
              </a:rPr>
              <a:t>ФПНК</a:t>
            </a:r>
            <a:endParaRPr lang="en-US" sz="1200" dirty="0"/>
          </a:p>
        </p:txBody>
      </p:sp>
      <p:sp>
        <p:nvSpPr>
          <p:cNvPr id="10" name="Text 7"/>
          <p:cNvSpPr/>
          <p:nvPr/>
        </p:nvSpPr>
        <p:spPr>
          <a:xfrm>
            <a:off x="7002879" y="355600"/>
            <a:ext cx="4376321"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200" dirty="0"/>
          </a:p>
        </p:txBody>
      </p:sp>
      <p:sp>
        <p:nvSpPr>
          <p:cNvPr id="11" name="Text 8"/>
          <p:cNvSpPr/>
          <p:nvPr/>
        </p:nvSpPr>
        <p:spPr>
          <a:xfrm>
            <a:off x="812800" y="6296670"/>
            <a:ext cx="10883392" cy="23113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Основание: п. 2 ст. 207, п. 4 ст. 210, п. 3 ст. 224, пп. 4, 5 ст. 226 НК РФ</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ECE6D9"/>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Смена статуса в расчёте 6-НДФЛ</a:t>
            </a:r>
            <a:endParaRPr lang="en-US" sz="3200" dirty="0"/>
          </a:p>
        </p:txBody>
      </p:sp>
      <p:sp>
        <p:nvSpPr>
          <p:cNvPr id="3" name="Text 1"/>
          <p:cNvSpPr/>
          <p:nvPr/>
        </p:nvSpPr>
        <p:spPr>
          <a:xfrm>
            <a:off x="812800" y="1508720"/>
            <a:ext cx="5042726" cy="29969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B5482F"/>
                </a:solidFill>
                <a:latin typeface="IBM Plex Sans" pitchFamily="34" charset="0"/>
                <a:ea typeface="IBM Plex Sans" pitchFamily="34" charset="-122"/>
                <a:cs typeface="IBM Plex Sans" pitchFamily="34" charset="-120"/>
              </a:rPr>
              <a:t>Работник стал нерезидентом</a:t>
            </a:r>
            <a:endParaRPr lang="en-US" sz="1800" dirty="0"/>
          </a:p>
        </p:txBody>
      </p:sp>
      <p:sp>
        <p:nvSpPr>
          <p:cNvPr id="4" name="Text 2"/>
          <p:cNvSpPr/>
          <p:nvPr/>
        </p:nvSpPr>
        <p:spPr>
          <a:xfrm>
            <a:off x="891032" y="1910011"/>
            <a:ext cx="4956873" cy="1767632"/>
          </a:xfrm>
          <a:prstGeom prst="rect">
            <a:avLst/>
          </a:prstGeom>
          <a:noFill/>
          <a:ln/>
        </p:spPr>
        <p:txBody>
          <a:bodyPr wrap="square" lIns="0" tIns="0" rIns="0" bIns="0" rtlCol="0" anchor="t">
            <a:normAutofit/>
          </a:bodyPr>
          <a:lstStyle/>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Уточнённый 6-НДФЛ подавать не нужно</a:t>
            </a:r>
            <a:endParaRPr lang="en-US" sz="1400" dirty="0"/>
          </a:p>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Доходы с начала года и налог с них показывают в разделе 2 по ставке 30%</a:t>
            </a:r>
            <a:endParaRPr lang="en-US" sz="1400" dirty="0"/>
          </a:p>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Из-за пересчёта возникает долг: строка 140 больше строки 160</a:t>
            </a:r>
            <a:endParaRPr lang="en-US" sz="1400" dirty="0"/>
          </a:p>
          <a:p>
            <a:pPr marL="175768" indent="-175768" algn="l">
              <a:lnSpc>
                <a:spcPts val="1960"/>
              </a:lnSpc>
              <a:buSzPct val="100000"/>
              <a:buChar char="•"/>
            </a:pPr>
            <a:r>
              <a:rPr lang="en-US" sz="1400" dirty="0">
                <a:solidFill>
                  <a:srgbClr val="1E2A3F"/>
                </a:solidFill>
                <a:latin typeface="IBM Plex Sans" pitchFamily="34" charset="0"/>
                <a:ea typeface="IBM Plex Sans" pitchFamily="34" charset="-122"/>
                <a:cs typeface="IBM Plex Sans" pitchFamily="34" charset="-120"/>
              </a:rPr>
              <a:t>Налог, не удержанный до 31 января следующего года, — в строке 170</a:t>
            </a:r>
            <a:endParaRPr lang="en-US" sz="1400" dirty="0"/>
          </a:p>
        </p:txBody>
      </p:sp>
      <p:sp>
        <p:nvSpPr>
          <p:cNvPr id="5" name="Shape 3"/>
          <p:cNvSpPr/>
          <p:nvPr/>
        </p:nvSpPr>
        <p:spPr>
          <a:xfrm>
            <a:off x="5965825" y="1511895"/>
            <a:ext cx="5410200" cy="2971651"/>
          </a:xfrm>
          <a:prstGeom prst="roundRect">
            <a:avLst>
              <a:gd name="adj" fmla="val 3312"/>
            </a:avLst>
          </a:prstGeom>
          <a:solidFill>
            <a:srgbClr val="FFFDF8"/>
          </a:solidFill>
          <a:ln w="6350">
            <a:solidFill>
              <a:srgbClr val="DDD5C4"/>
            </a:solidFill>
            <a:prstDash val="solid"/>
          </a:ln>
        </p:spPr>
      </p:sp>
      <p:sp>
        <p:nvSpPr>
          <p:cNvPr id="6" name="Text 4"/>
          <p:cNvSpPr/>
          <p:nvPr/>
        </p:nvSpPr>
        <p:spPr>
          <a:xfrm>
            <a:off x="6223000" y="1743670"/>
            <a:ext cx="5042726"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5482F"/>
                </a:solidFill>
                <a:latin typeface="IBM Plex Sans" pitchFamily="34" charset="0"/>
                <a:ea typeface="IBM Plex Sans" pitchFamily="34" charset="-122"/>
                <a:cs typeface="IBM Plex Sans" pitchFamily="34" charset="-120"/>
              </a:rPr>
              <a:t>ПРИМЕР: ГОДОВОЙ РАСЧЁТ ПО РАДЖУ</a:t>
            </a:r>
            <a:endParaRPr lang="en-US" sz="1200" dirty="0"/>
          </a:p>
        </p:txBody>
      </p:sp>
      <p:sp>
        <p:nvSpPr>
          <p:cNvPr id="7" name="Text 5"/>
          <p:cNvSpPr/>
          <p:nvPr/>
        </p:nvSpPr>
        <p:spPr>
          <a:xfrm>
            <a:off x="6223000" y="2058591"/>
            <a:ext cx="5149850" cy="25653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363"/>
                </a:solidFill>
                <a:latin typeface="IBM Plex Sans" pitchFamily="34" charset="0"/>
                <a:ea typeface="IBM Plex Sans" pitchFamily="34" charset="-122"/>
                <a:cs typeface="IBM Plex Sans" pitchFamily="34" charset="-120"/>
              </a:rPr>
              <a:t>Доход за год — 600 000 ₽ (январь–апрель и ноябрь–декабрь)</a:t>
            </a:r>
            <a:endParaRPr lang="en-US" sz="1300" dirty="0"/>
          </a:p>
        </p:txBody>
      </p:sp>
      <p:sp>
        <p:nvSpPr>
          <p:cNvPr id="8" name="Shape 6"/>
          <p:cNvSpPr/>
          <p:nvPr/>
        </p:nvSpPr>
        <p:spPr>
          <a:xfrm>
            <a:off x="6223000" y="2968526"/>
            <a:ext cx="4895850" cy="0"/>
          </a:xfrm>
          <a:prstGeom prst="line">
            <a:avLst/>
          </a:prstGeom>
          <a:noFill/>
          <a:ln w="6350">
            <a:solidFill>
              <a:srgbClr val="DDD5C4"/>
            </a:solidFill>
            <a:prstDash val="solid"/>
          </a:ln>
        </p:spPr>
      </p:sp>
      <p:sp>
        <p:nvSpPr>
          <p:cNvPr id="9" name="Text 7"/>
          <p:cNvSpPr/>
          <p:nvPr/>
        </p:nvSpPr>
        <p:spPr>
          <a:xfrm>
            <a:off x="6223000" y="2518321"/>
            <a:ext cx="660400" cy="345430"/>
          </a:xfrm>
          <a:prstGeom prst="rect">
            <a:avLst/>
          </a:prstGeom>
          <a:noFill/>
          <a:ln/>
        </p:spPr>
        <p:txBody>
          <a:bodyPr wrap="square" lIns="0" tIns="0" rIns="0" bIns="0" rtlCol="0" anchor="t">
            <a:normAutofit/>
          </a:bodyPr>
          <a:lstStyle/>
          <a:p>
            <a:pPr marL="0" indent="0" algn="l">
              <a:lnSpc>
                <a:spcPts val="2520"/>
              </a:lnSpc>
              <a:buNone/>
            </a:pPr>
            <a:r>
              <a:rPr lang="en-US" sz="1800" b="1" dirty="0">
                <a:solidFill>
                  <a:srgbClr val="B5482F"/>
                </a:solidFill>
                <a:latin typeface="IBM Plex Sans" pitchFamily="34" charset="0"/>
                <a:ea typeface="IBM Plex Sans" pitchFamily="34" charset="-122"/>
                <a:cs typeface="IBM Plex Sans" pitchFamily="34" charset="-120"/>
              </a:rPr>
              <a:t>140</a:t>
            </a:r>
            <a:endParaRPr lang="en-US" sz="1800" dirty="0"/>
          </a:p>
        </p:txBody>
      </p:sp>
      <p:sp>
        <p:nvSpPr>
          <p:cNvPr id="10" name="Text 8"/>
          <p:cNvSpPr/>
          <p:nvPr/>
        </p:nvSpPr>
        <p:spPr>
          <a:xfrm>
            <a:off x="6985000" y="2566888"/>
            <a:ext cx="4257866" cy="248245"/>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1E2A3F"/>
                </a:solidFill>
                <a:latin typeface="IBM Plex Sans" pitchFamily="34" charset="0"/>
                <a:ea typeface="IBM Plex Sans" pitchFamily="34" charset="-122"/>
                <a:cs typeface="IBM Plex Sans" pitchFamily="34" charset="-120"/>
              </a:rPr>
              <a:t>Исчислено: 600 000 × 30% = </a:t>
            </a:r>
            <a:r>
              <a:rPr lang="en-US" sz="1300" b="1" dirty="0">
                <a:solidFill>
                  <a:srgbClr val="1E2A3F"/>
                </a:solidFill>
                <a:latin typeface="IBM Plex Sans" pitchFamily="34" charset="0"/>
                <a:ea typeface="IBM Plex Sans" pitchFamily="34" charset="-122"/>
                <a:cs typeface="IBM Plex Sans" pitchFamily="34" charset="-120"/>
              </a:rPr>
              <a:t>180 000 ₽</a:t>
            </a:r>
            <a:endParaRPr lang="en-US" sz="1300" dirty="0"/>
          </a:p>
        </p:txBody>
      </p:sp>
      <p:sp>
        <p:nvSpPr>
          <p:cNvPr id="11" name="Shape 9"/>
          <p:cNvSpPr/>
          <p:nvPr/>
        </p:nvSpPr>
        <p:spPr>
          <a:xfrm>
            <a:off x="6223000" y="3548906"/>
            <a:ext cx="4895850" cy="0"/>
          </a:xfrm>
          <a:prstGeom prst="line">
            <a:avLst/>
          </a:prstGeom>
          <a:noFill/>
          <a:ln w="6350">
            <a:solidFill>
              <a:srgbClr val="DDD5C4"/>
            </a:solidFill>
            <a:prstDash val="solid"/>
          </a:ln>
        </p:spPr>
      </p:sp>
      <p:sp>
        <p:nvSpPr>
          <p:cNvPr id="12" name="Text 10"/>
          <p:cNvSpPr/>
          <p:nvPr/>
        </p:nvSpPr>
        <p:spPr>
          <a:xfrm>
            <a:off x="6223000" y="3098701"/>
            <a:ext cx="660400" cy="345430"/>
          </a:xfrm>
          <a:prstGeom prst="rect">
            <a:avLst/>
          </a:prstGeom>
          <a:noFill/>
          <a:ln/>
        </p:spPr>
        <p:txBody>
          <a:bodyPr wrap="square" lIns="0" tIns="0" rIns="0" bIns="0" rtlCol="0" anchor="t">
            <a:normAutofit/>
          </a:bodyPr>
          <a:lstStyle/>
          <a:p>
            <a:pPr marL="0" indent="0" algn="l">
              <a:lnSpc>
                <a:spcPts val="2520"/>
              </a:lnSpc>
              <a:buNone/>
            </a:pPr>
            <a:r>
              <a:rPr lang="en-US" sz="1800" b="1" dirty="0">
                <a:solidFill>
                  <a:srgbClr val="B5482F"/>
                </a:solidFill>
                <a:latin typeface="IBM Plex Sans" pitchFamily="34" charset="0"/>
                <a:ea typeface="IBM Plex Sans" pitchFamily="34" charset="-122"/>
                <a:cs typeface="IBM Plex Sans" pitchFamily="34" charset="-120"/>
              </a:rPr>
              <a:t>160</a:t>
            </a:r>
            <a:endParaRPr lang="en-US" sz="1800" dirty="0"/>
          </a:p>
        </p:txBody>
      </p:sp>
      <p:sp>
        <p:nvSpPr>
          <p:cNvPr id="13" name="Text 11"/>
          <p:cNvSpPr/>
          <p:nvPr/>
        </p:nvSpPr>
        <p:spPr>
          <a:xfrm>
            <a:off x="6985000" y="3147268"/>
            <a:ext cx="4257866" cy="248245"/>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1E2A3F"/>
                </a:solidFill>
                <a:latin typeface="IBM Plex Sans" pitchFamily="34" charset="0"/>
                <a:ea typeface="IBM Plex Sans" pitchFamily="34" charset="-122"/>
                <a:cs typeface="IBM Plex Sans" pitchFamily="34" charset="-120"/>
              </a:rPr>
              <a:t>Удержано — меньше строки 140 на сумму долга</a:t>
            </a:r>
            <a:endParaRPr lang="en-US" sz="1300" dirty="0"/>
          </a:p>
        </p:txBody>
      </p:sp>
      <p:sp>
        <p:nvSpPr>
          <p:cNvPr id="14" name="Text 12"/>
          <p:cNvSpPr/>
          <p:nvPr/>
        </p:nvSpPr>
        <p:spPr>
          <a:xfrm>
            <a:off x="6223000" y="3741886"/>
            <a:ext cx="660400" cy="345430"/>
          </a:xfrm>
          <a:prstGeom prst="rect">
            <a:avLst/>
          </a:prstGeom>
          <a:noFill/>
          <a:ln/>
        </p:spPr>
        <p:txBody>
          <a:bodyPr wrap="square" lIns="0" tIns="0" rIns="0" bIns="0" rtlCol="0" anchor="t">
            <a:normAutofit/>
          </a:bodyPr>
          <a:lstStyle/>
          <a:p>
            <a:pPr marL="0" indent="0" algn="l">
              <a:lnSpc>
                <a:spcPts val="2520"/>
              </a:lnSpc>
              <a:buNone/>
            </a:pPr>
            <a:r>
              <a:rPr lang="en-US" sz="1800" b="1" dirty="0">
                <a:solidFill>
                  <a:srgbClr val="B5482F"/>
                </a:solidFill>
                <a:latin typeface="IBM Plex Sans" pitchFamily="34" charset="0"/>
                <a:ea typeface="IBM Plex Sans" pitchFamily="34" charset="-122"/>
                <a:cs typeface="IBM Plex Sans" pitchFamily="34" charset="-120"/>
              </a:rPr>
              <a:t>170</a:t>
            </a:r>
            <a:endParaRPr lang="en-US" sz="1800" dirty="0"/>
          </a:p>
        </p:txBody>
      </p:sp>
      <p:sp>
        <p:nvSpPr>
          <p:cNvPr id="15" name="Text 13"/>
          <p:cNvSpPr/>
          <p:nvPr/>
        </p:nvSpPr>
        <p:spPr>
          <a:xfrm>
            <a:off x="6985000" y="3679081"/>
            <a:ext cx="4257866" cy="471091"/>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1E2A3F"/>
                </a:solidFill>
                <a:latin typeface="IBM Plex Sans" pitchFamily="34" charset="0"/>
                <a:ea typeface="IBM Plex Sans" pitchFamily="34" charset="-122"/>
                <a:cs typeface="IBM Plex Sans" pitchFamily="34" charset="-120"/>
              </a:rPr>
              <a:t>Не удержано — то, что не удалось удержать до 31 января</a:t>
            </a:r>
            <a:endParaRPr lang="en-US" sz="1300" dirty="0"/>
          </a:p>
        </p:txBody>
      </p:sp>
      <p:sp>
        <p:nvSpPr>
          <p:cNvPr id="16" name="Text 14"/>
          <p:cNvSpPr/>
          <p:nvPr/>
        </p:nvSpPr>
        <p:spPr>
          <a:xfrm>
            <a:off x="812800" y="355600"/>
            <a:ext cx="605969"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4A5363"/>
                </a:solidFill>
                <a:latin typeface="IBM Plex Sans" pitchFamily="34" charset="0"/>
                <a:ea typeface="IBM Plex Sans" pitchFamily="34" charset="-122"/>
                <a:cs typeface="IBM Plex Sans" pitchFamily="34" charset="-120"/>
              </a:rPr>
              <a:t>ФПНК</a:t>
            </a:r>
            <a:endParaRPr lang="en-US" sz="1200" dirty="0"/>
          </a:p>
        </p:txBody>
      </p:sp>
      <p:sp>
        <p:nvSpPr>
          <p:cNvPr id="17" name="Text 15"/>
          <p:cNvSpPr/>
          <p:nvPr/>
        </p:nvSpPr>
        <p:spPr>
          <a:xfrm>
            <a:off x="7002879" y="355600"/>
            <a:ext cx="4376321"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200" dirty="0"/>
          </a:p>
        </p:txBody>
      </p:sp>
      <p:sp>
        <p:nvSpPr>
          <p:cNvPr id="18" name="Text 16"/>
          <p:cNvSpPr/>
          <p:nvPr/>
        </p:nvSpPr>
        <p:spPr>
          <a:xfrm>
            <a:off x="812800" y="6296670"/>
            <a:ext cx="10883392" cy="23113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Основание: п. 2 ст. 230, п. 5 ст. 226 НК РФ; Письмо ФНС от 30.04.2021 N БС-4-11/6168@</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Нерезидент стал резидентом</a:t>
            </a:r>
            <a:endParaRPr lang="en-US" sz="3200" dirty="0"/>
          </a:p>
        </p:txBody>
      </p:sp>
      <p:sp>
        <p:nvSpPr>
          <p:cNvPr id="3" name="Text 1"/>
          <p:cNvSpPr/>
          <p:nvPr/>
        </p:nvSpPr>
        <p:spPr>
          <a:xfrm>
            <a:off x="812800" y="1508720"/>
            <a:ext cx="5042726" cy="29969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B5482F"/>
                </a:solidFill>
                <a:latin typeface="IBM Plex Sans" pitchFamily="34" charset="0"/>
                <a:ea typeface="IBM Plex Sans" pitchFamily="34" charset="-122"/>
                <a:cs typeface="IBM Plex Sans" pitchFamily="34" charset="-120"/>
              </a:rPr>
              <a:t>Что делает работодатель</a:t>
            </a:r>
            <a:endParaRPr lang="en-US" sz="1800" dirty="0"/>
          </a:p>
        </p:txBody>
      </p:sp>
      <p:sp>
        <p:nvSpPr>
          <p:cNvPr id="4" name="Text 2"/>
          <p:cNvSpPr/>
          <p:nvPr/>
        </p:nvSpPr>
        <p:spPr>
          <a:xfrm>
            <a:off x="869752" y="1910011"/>
            <a:ext cx="4978154" cy="1518741"/>
          </a:xfrm>
          <a:prstGeom prst="rect">
            <a:avLst/>
          </a:prstGeom>
          <a:noFill/>
          <a:ln/>
        </p:spPr>
        <p:txBody>
          <a:bodyPr wrap="square" lIns="0" tIns="0" rIns="0" bIns="0" rtlCol="0" anchor="t">
            <a:normAutofit/>
          </a:bodyPr>
          <a:lstStyle/>
          <a:p>
            <a:pPr marL="197048" indent="-197048" algn="l">
              <a:lnSpc>
                <a:spcPts val="1960"/>
              </a:lnSpc>
              <a:buSzPct val="100000"/>
              <a:buFontTx/>
              <a:buAutoNum type="arabicPeriod"/>
            </a:pPr>
            <a:r>
              <a:rPr lang="en-US" sz="1400" dirty="0">
                <a:solidFill>
                  <a:srgbClr val="1E2A3F"/>
                </a:solidFill>
                <a:latin typeface="IBM Plex Sans" pitchFamily="34" charset="0"/>
                <a:ea typeface="IBM Plex Sans" pitchFamily="34" charset="-122"/>
                <a:cs typeface="IBM Plex Sans" pitchFamily="34" charset="-120"/>
              </a:rPr>
              <a:t>Пересчитывает НДФЛ с доходов с начала года по прогрессивной шкале с применением вычетов</a:t>
            </a:r>
            <a:endParaRPr lang="en-US" sz="1400" dirty="0"/>
          </a:p>
          <a:p>
            <a:pPr marL="197048" indent="-197048" algn="l">
              <a:lnSpc>
                <a:spcPts val="1960"/>
              </a:lnSpc>
              <a:buSzPct val="100000"/>
              <a:buFontTx/>
              <a:buAutoNum type="arabicPeriod"/>
            </a:pPr>
            <a:r>
              <a:rPr lang="en-US" sz="1400" dirty="0">
                <a:solidFill>
                  <a:srgbClr val="1E2A3F"/>
                </a:solidFill>
                <a:latin typeface="IBM Plex Sans" pitchFamily="34" charset="0"/>
                <a:ea typeface="IBM Plex Sans" pitchFamily="34" charset="-122"/>
                <a:cs typeface="IBM Plex Sans" pitchFamily="34" charset="-120"/>
              </a:rPr>
              <a:t>Засчитывает налог, удержанный по ставке 30%, в счёт налога с последующих выплат</a:t>
            </a:r>
            <a:endParaRPr lang="en-US" sz="1400" dirty="0"/>
          </a:p>
          <a:p>
            <a:pPr marL="197048" indent="-197048" algn="l">
              <a:lnSpc>
                <a:spcPts val="1960"/>
              </a:lnSpc>
              <a:buSzPct val="100000"/>
              <a:buFontTx/>
              <a:buAutoNum type="arabicPeriod"/>
            </a:pPr>
            <a:r>
              <a:rPr lang="en-US" sz="1400" dirty="0">
                <a:solidFill>
                  <a:srgbClr val="1E2A3F"/>
                </a:solidFill>
                <a:latin typeface="IBM Plex Sans" pitchFamily="34" charset="0"/>
                <a:ea typeface="IBM Plex Sans" pitchFamily="34" charset="-122"/>
                <a:cs typeface="IBM Plex Sans" pitchFamily="34" charset="-120"/>
              </a:rPr>
              <a:t>Переплату, не зачтённую на конец года, работник возвращает через свою ИФНС</a:t>
            </a:r>
            <a:endParaRPr lang="en-US" sz="1400" dirty="0"/>
          </a:p>
        </p:txBody>
      </p:sp>
      <p:sp>
        <p:nvSpPr>
          <p:cNvPr id="5" name="Shape 3"/>
          <p:cNvSpPr/>
          <p:nvPr/>
        </p:nvSpPr>
        <p:spPr>
          <a:xfrm>
            <a:off x="5965825" y="1511895"/>
            <a:ext cx="5410200" cy="3613894"/>
          </a:xfrm>
          <a:prstGeom prst="roundRect">
            <a:avLst>
              <a:gd name="adj" fmla="val 2724"/>
            </a:avLst>
          </a:prstGeom>
          <a:solidFill>
            <a:srgbClr val="FFFDF8"/>
          </a:solidFill>
          <a:ln w="6350">
            <a:solidFill>
              <a:srgbClr val="DDD5C4"/>
            </a:solidFill>
            <a:prstDash val="solid"/>
          </a:ln>
        </p:spPr>
      </p:sp>
      <p:sp>
        <p:nvSpPr>
          <p:cNvPr id="6" name="Text 4"/>
          <p:cNvSpPr/>
          <p:nvPr/>
        </p:nvSpPr>
        <p:spPr>
          <a:xfrm>
            <a:off x="6223000" y="1743670"/>
            <a:ext cx="5042726"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5482F"/>
                </a:solidFill>
                <a:latin typeface="IBM Plex Sans" pitchFamily="34" charset="0"/>
                <a:ea typeface="IBM Plex Sans" pitchFamily="34" charset="-122"/>
                <a:cs typeface="IBM Plex Sans" pitchFamily="34" charset="-120"/>
              </a:rPr>
              <a:t>ПРИМЕР</a:t>
            </a:r>
            <a:endParaRPr lang="en-US" sz="1200" dirty="0"/>
          </a:p>
        </p:txBody>
      </p:sp>
      <p:sp>
        <p:nvSpPr>
          <p:cNvPr id="7" name="Text 5"/>
          <p:cNvSpPr/>
          <p:nvPr/>
        </p:nvSpPr>
        <p:spPr>
          <a:xfrm>
            <a:off x="6223000" y="2058591"/>
            <a:ext cx="5042726" cy="94992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363"/>
                </a:solidFill>
                <a:latin typeface="IBM Plex Sans" pitchFamily="34" charset="0"/>
                <a:ea typeface="IBM Plex Sans" pitchFamily="34" charset="-122"/>
                <a:cs typeface="IBM Plex Sans" pitchFamily="34" charset="-120"/>
              </a:rPr>
              <a:t>Томас, иностранный гражданин, приехал 10 января и работает по разрешению на работу. 11 июля он пробыл в России 183 дня и стал резидентом; права на вычеты у него нет.</a:t>
            </a:r>
            <a:endParaRPr lang="en-US" sz="13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6235700" y="3097411"/>
          <a:ext cx="4883150" cy="1796605"/>
        </p:xfrm>
        <a:graphic>
          <a:graphicData uri="http://schemas.openxmlformats.org/drawingml/2006/table">
            <a:tbl>
              <a:tblPr/>
              <a:tblGrid>
                <a:gridCol w="3027553">
                  <a:extLst>
                    <a:ext uri="{9D8B030D-6E8A-4147-A177-3AD203B41FA5}">
                      <a16:colId xmlns:a16="http://schemas.microsoft.com/office/drawing/2014/main" val="20000"/>
                    </a:ext>
                  </a:extLst>
                </a:gridCol>
                <a:gridCol w="1855597">
                  <a:extLst>
                    <a:ext uri="{9D8B030D-6E8A-4147-A177-3AD203B41FA5}">
                      <a16:colId xmlns:a16="http://schemas.microsoft.com/office/drawing/2014/main" val="20001"/>
                    </a:ext>
                  </a:extLst>
                </a:gridCol>
              </a:tblGrid>
              <a:tr h="359321">
                <a:tc>
                  <a:txBody>
                    <a:bodyPr/>
                    <a:lstStyle/>
                    <a:p>
                      <a:pPr marL="0" indent="0">
                        <a:lnSpc>
                          <a:spcPts val="1820"/>
                        </a:lnSpc>
                        <a:buNone/>
                      </a:pPr>
                      <a:r>
                        <a:rPr lang="en-US" sz="1300" b="1" dirty="0">
                          <a:solidFill>
                            <a:srgbClr val="1E2A3F"/>
                          </a:solidFill>
                          <a:latin typeface="IBM Plex Sans" pitchFamily="34" charset="0"/>
                          <a:ea typeface="IBM Plex Sans" pitchFamily="34" charset="-122"/>
                          <a:cs typeface="IBM Plex Sans" pitchFamily="34" charset="-120"/>
                        </a:rPr>
                        <a:t>Январь–июнь</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BCBBB8"/>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BCBBB8"/>
                      </a:solidFill>
                      <a:prstDash val="solid"/>
                      <a:round/>
                      <a:headEnd type="none" w="med" len="med"/>
                      <a:tailEnd type="none" w="med" len="med"/>
                    </a:lnB>
                    <a:solidFill>
                      <a:srgbClr val="ECEAE6"/>
                    </a:solidFill>
                  </a:tcPr>
                </a:tc>
                <a:tc>
                  <a:txBody>
                    <a:bodyPr/>
                    <a:lstStyle/>
                    <a:p>
                      <a:pPr marL="0" indent="0" algn="r">
                        <a:lnSpc>
                          <a:spcPts val="1820"/>
                        </a:lnSpc>
                        <a:buNone/>
                      </a:pPr>
                      <a:r>
                        <a:rPr lang="en-US" sz="1300" b="1" dirty="0">
                          <a:solidFill>
                            <a:srgbClr val="1E2A3F"/>
                          </a:solidFill>
                          <a:latin typeface="IBM Plex Sans" pitchFamily="34" charset="0"/>
                          <a:ea typeface="IBM Plex Sans" pitchFamily="34" charset="-122"/>
                          <a:cs typeface="IBM Plex Sans" pitchFamily="34" charset="-120"/>
                        </a:rPr>
                        <a:t>Сумма</a:t>
                      </a:r>
                      <a:endParaRPr lang="en-US" sz="1300" dirty="0">
                        <a:latin typeface="IBM Plex Sans" charset="0"/>
                        <a:ea typeface="IBM Plex Sans" charset="0"/>
                        <a:cs typeface="IBM Plex Sans" charset="0"/>
                      </a:endParaRPr>
                    </a:p>
                  </a:txBody>
                  <a:tcPr marL="57785" marR="57785" marT="57785" marB="57785">
                    <a:lnL w="12700" cap="flat" cmpd="sng" algn="ctr">
                      <a:solidFill>
                        <a:srgbClr val="BCBBB8"/>
                      </a:solidFill>
                      <a:prstDash val="solid"/>
                      <a:round/>
                      <a:headEnd type="none" w="med" len="med"/>
                      <a:tailEnd type="none" w="med" len="med"/>
                    </a:lnL>
                    <a:lnR w="12700" cap="flat" cmpd="sng" algn="ctr">
                      <a:solidFill>
                        <a:srgbClr val="BCBBB8"/>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BCBBB8"/>
                      </a:solidFill>
                      <a:prstDash val="solid"/>
                      <a:round/>
                      <a:headEnd type="none" w="med" len="med"/>
                      <a:tailEnd type="none" w="med" len="med"/>
                    </a:lnB>
                    <a:solidFill>
                      <a:srgbClr val="ECEAE6"/>
                    </a:solidFill>
                  </a:tcPr>
                </a:tc>
                <a:extLst>
                  <a:ext uri="{0D108BD9-81ED-4DB2-BD59-A6C34878D82A}">
                    <a16:rowId xmlns:a16="http://schemas.microsoft.com/office/drawing/2014/main" val="10000"/>
                  </a:ext>
                </a:extLst>
              </a:tr>
              <a:tr h="359321">
                <a:tc>
                  <a:txBody>
                    <a:bodyPr/>
                    <a:lstStyle/>
                    <a:p>
                      <a:pPr marL="0" indent="0">
                        <a:lnSpc>
                          <a:spcPts val="1820"/>
                        </a:lnSpc>
                        <a:buNone/>
                      </a:pPr>
                      <a:r>
                        <a:rPr lang="en-US" sz="1300" dirty="0">
                          <a:solidFill>
                            <a:srgbClr val="1E2A3F"/>
                          </a:solidFill>
                          <a:latin typeface="IBM Plex Sans" pitchFamily="34" charset="0"/>
                          <a:ea typeface="IBM Plex Sans" pitchFamily="34" charset="-122"/>
                          <a:cs typeface="IBM Plex Sans" pitchFamily="34" charset="-120"/>
                        </a:rPr>
                        <a:t>Доход</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BCBBB8"/>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820"/>
                        </a:lnSpc>
                        <a:buNone/>
                      </a:pPr>
                      <a:r>
                        <a:rPr lang="en-US" sz="1300" dirty="0">
                          <a:solidFill>
                            <a:srgbClr val="1E2A3F"/>
                          </a:solidFill>
                          <a:latin typeface="IBM Plex Sans" pitchFamily="34" charset="0"/>
                          <a:ea typeface="IBM Plex Sans" pitchFamily="34" charset="-122"/>
                          <a:cs typeface="IBM Plex Sans" pitchFamily="34" charset="-120"/>
                        </a:rPr>
                        <a:t>700 000 ₽</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BCBBB8"/>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1"/>
                  </a:ext>
                </a:extLst>
              </a:tr>
              <a:tr h="359321">
                <a:tc>
                  <a:txBody>
                    <a:bodyPr/>
                    <a:lstStyle/>
                    <a:p>
                      <a:pPr marL="0" indent="0">
                        <a:lnSpc>
                          <a:spcPts val="1820"/>
                        </a:lnSpc>
                        <a:buNone/>
                      </a:pPr>
                      <a:r>
                        <a:rPr lang="en-US" sz="1300" dirty="0">
                          <a:solidFill>
                            <a:srgbClr val="1E2A3F"/>
                          </a:solidFill>
                          <a:latin typeface="IBM Plex Sans" pitchFamily="34" charset="0"/>
                          <a:ea typeface="IBM Plex Sans" pitchFamily="34" charset="-122"/>
                          <a:cs typeface="IBM Plex Sans" pitchFamily="34" charset="-120"/>
                        </a:rPr>
                        <a:t>Удержано по 30%</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820"/>
                        </a:lnSpc>
                        <a:buNone/>
                      </a:pPr>
                      <a:r>
                        <a:rPr lang="en-US" sz="1300" dirty="0">
                          <a:solidFill>
                            <a:srgbClr val="1E2A3F"/>
                          </a:solidFill>
                          <a:latin typeface="IBM Plex Sans" pitchFamily="34" charset="0"/>
                          <a:ea typeface="IBM Plex Sans" pitchFamily="34" charset="-122"/>
                          <a:cs typeface="IBM Plex Sans" pitchFamily="34" charset="-120"/>
                        </a:rPr>
                        <a:t>210 000 ₽</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2"/>
                  </a:ext>
                </a:extLst>
              </a:tr>
              <a:tr h="359321">
                <a:tc>
                  <a:txBody>
                    <a:bodyPr/>
                    <a:lstStyle/>
                    <a:p>
                      <a:pPr marL="0" indent="0">
                        <a:lnSpc>
                          <a:spcPts val="1820"/>
                        </a:lnSpc>
                        <a:buNone/>
                      </a:pPr>
                      <a:r>
                        <a:rPr lang="en-US" sz="1300" dirty="0">
                          <a:solidFill>
                            <a:srgbClr val="1E2A3F"/>
                          </a:solidFill>
                          <a:latin typeface="IBM Plex Sans" pitchFamily="34" charset="0"/>
                          <a:ea typeface="IBM Plex Sans" pitchFamily="34" charset="-122"/>
                          <a:cs typeface="IBM Plex Sans" pitchFamily="34" charset="-120"/>
                        </a:rPr>
                        <a:t>Пересчёт по 13%</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820"/>
                        </a:lnSpc>
                        <a:buNone/>
                      </a:pPr>
                      <a:r>
                        <a:rPr lang="en-US" sz="1300" dirty="0">
                          <a:solidFill>
                            <a:srgbClr val="1E2A3F"/>
                          </a:solidFill>
                          <a:latin typeface="IBM Plex Sans" pitchFamily="34" charset="0"/>
                          <a:ea typeface="IBM Plex Sans" pitchFamily="34" charset="-122"/>
                          <a:cs typeface="IBM Plex Sans" pitchFamily="34" charset="-120"/>
                        </a:rPr>
                        <a:t>91 000 ₽</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3"/>
                  </a:ext>
                </a:extLst>
              </a:tr>
              <a:tr h="359321">
                <a:tc>
                  <a:txBody>
                    <a:bodyPr/>
                    <a:lstStyle/>
                    <a:p>
                      <a:pPr marL="0" indent="0">
                        <a:lnSpc>
                          <a:spcPts val="1820"/>
                        </a:lnSpc>
                        <a:buNone/>
                      </a:pPr>
                      <a:r>
                        <a:rPr lang="en-US" sz="1300" dirty="0">
                          <a:solidFill>
                            <a:srgbClr val="1E2A3F"/>
                          </a:solidFill>
                          <a:latin typeface="IBM Plex Sans" pitchFamily="34" charset="0"/>
                          <a:ea typeface="IBM Plex Sans" pitchFamily="34" charset="-122"/>
                          <a:cs typeface="IBM Plex Sans" pitchFamily="34" charset="-120"/>
                        </a:rPr>
                        <a:t>Переплата к зачёту</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B1BCB7"/>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B1BCB7"/>
                      </a:solidFill>
                      <a:prstDash val="solid"/>
                      <a:round/>
                      <a:headEnd type="none" w="med" len="med"/>
                      <a:tailEnd type="none" w="med" len="med"/>
                    </a:lnB>
                    <a:solidFill>
                      <a:srgbClr val="DDEBE5"/>
                    </a:solidFill>
                  </a:tcPr>
                </a:tc>
                <a:tc>
                  <a:txBody>
                    <a:bodyPr/>
                    <a:lstStyle/>
                    <a:p>
                      <a:pPr marL="0" indent="0" algn="r">
                        <a:lnSpc>
                          <a:spcPts val="1820"/>
                        </a:lnSpc>
                        <a:buNone/>
                      </a:pPr>
                      <a:r>
                        <a:rPr lang="en-US" sz="1300" dirty="0">
                          <a:solidFill>
                            <a:srgbClr val="1E2A3F"/>
                          </a:solidFill>
                          <a:latin typeface="IBM Plex Sans" pitchFamily="34" charset="0"/>
                          <a:ea typeface="IBM Plex Sans" pitchFamily="34" charset="-122"/>
                          <a:cs typeface="IBM Plex Sans" pitchFamily="34" charset="-120"/>
                        </a:rPr>
                        <a:t>119 000 ₽</a:t>
                      </a:r>
                      <a:endParaRPr lang="en-US" sz="1300" dirty="0">
                        <a:latin typeface="IBM Plex Sans" charset="0"/>
                        <a:ea typeface="IBM Plex Sans" charset="0"/>
                        <a:cs typeface="IBM Plex Sans" charset="0"/>
                      </a:endParaRPr>
                    </a:p>
                  </a:txBody>
                  <a:tcPr marL="57785" marR="57785" marT="57785" marB="57785">
                    <a:lnL w="12700" cap="flat" cmpd="sng" algn="ctr">
                      <a:solidFill>
                        <a:srgbClr val="B1BCB7"/>
                      </a:solidFill>
                      <a:prstDash val="solid"/>
                      <a:round/>
                      <a:headEnd type="none" w="med" len="med"/>
                      <a:tailEnd type="none" w="med" len="med"/>
                    </a:lnL>
                    <a:lnR w="12700" cap="flat" cmpd="sng" algn="ctr">
                      <a:solidFill>
                        <a:srgbClr val="B1BCB7"/>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B1BCB7"/>
                      </a:solidFill>
                      <a:prstDash val="solid"/>
                      <a:round/>
                      <a:headEnd type="none" w="med" len="med"/>
                      <a:tailEnd type="none" w="med" len="med"/>
                    </a:lnB>
                    <a:solidFill>
                      <a:srgbClr val="DDEBE5"/>
                    </a:solidFill>
                  </a:tcPr>
                </a:tc>
                <a:extLst>
                  <a:ext uri="{0D108BD9-81ED-4DB2-BD59-A6C34878D82A}">
                    <a16:rowId xmlns:a16="http://schemas.microsoft.com/office/drawing/2014/main" val="10004"/>
                  </a:ext>
                </a:extLst>
              </a:tr>
            </a:tbl>
          </a:graphicData>
        </a:graphic>
      </p:graphicFrame>
      <p:sp>
        <p:nvSpPr>
          <p:cNvPr id="9" name="Text 6"/>
          <p:cNvSpPr/>
          <p:nvPr/>
        </p:nvSpPr>
        <p:spPr>
          <a:xfrm>
            <a:off x="812800" y="355600"/>
            <a:ext cx="605969"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4A5363"/>
                </a:solidFill>
                <a:latin typeface="IBM Plex Sans" pitchFamily="34" charset="0"/>
                <a:ea typeface="IBM Plex Sans" pitchFamily="34" charset="-122"/>
                <a:cs typeface="IBM Plex Sans" pitchFamily="34" charset="-120"/>
              </a:rPr>
              <a:t>ФПНК</a:t>
            </a:r>
            <a:endParaRPr lang="en-US" sz="1200" dirty="0"/>
          </a:p>
        </p:txBody>
      </p:sp>
      <p:sp>
        <p:nvSpPr>
          <p:cNvPr id="10" name="Text 7"/>
          <p:cNvSpPr/>
          <p:nvPr/>
        </p:nvSpPr>
        <p:spPr>
          <a:xfrm>
            <a:off x="7002879" y="355600"/>
            <a:ext cx="4376321"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200" dirty="0"/>
          </a:p>
        </p:txBody>
      </p:sp>
      <p:sp>
        <p:nvSpPr>
          <p:cNvPr id="11" name="Text 8"/>
          <p:cNvSpPr/>
          <p:nvPr/>
        </p:nvSpPr>
        <p:spPr>
          <a:xfrm>
            <a:off x="812800" y="6296670"/>
            <a:ext cx="10883392" cy="23113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Основание: п. 2 ст. 207, п. 3 ст. 210, п. 1 ст. 224, ст. 231 НК РФ; Письмо ФНС от 13.08.2021 N СД-4-11/11455@</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ECE6D9"/>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Когда статус не влияет на ставку</a:t>
            </a:r>
            <a:endParaRPr lang="en-US" sz="3200" dirty="0"/>
          </a:p>
        </p:txBody>
      </p:sp>
      <p:sp>
        <p:nvSpPr>
          <p:cNvPr id="3" name="Text 1"/>
          <p:cNvSpPr/>
          <p:nvPr/>
        </p:nvSpPr>
        <p:spPr>
          <a:xfrm>
            <a:off x="812800" y="1508720"/>
            <a:ext cx="9810750"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E2A3F"/>
                </a:solidFill>
                <a:latin typeface="IBM Plex Sans" pitchFamily="34" charset="0"/>
                <a:ea typeface="IBM Plex Sans" pitchFamily="34" charset="-122"/>
                <a:cs typeface="IBM Plex Sans" pitchFamily="34" charset="-120"/>
              </a:rPr>
              <a:t>Доходы дистанционных работников и высококвалифицированных специалистов (ВКС) облагаются по прогрессивной шкале независимо от резидентства.</a:t>
            </a:r>
            <a:endParaRPr lang="en-US" sz="1600" dirty="0"/>
          </a:p>
        </p:txBody>
      </p:sp>
      <p:sp>
        <p:nvSpPr>
          <p:cNvPr id="4" name="Shape 2"/>
          <p:cNvSpPr/>
          <p:nvPr/>
        </p:nvSpPr>
        <p:spPr>
          <a:xfrm>
            <a:off x="815975" y="2309416"/>
            <a:ext cx="5175250" cy="2434431"/>
          </a:xfrm>
          <a:prstGeom prst="roundRect">
            <a:avLst>
              <a:gd name="adj" fmla="val 4043"/>
            </a:avLst>
          </a:prstGeom>
          <a:solidFill>
            <a:srgbClr val="FFFDF8"/>
          </a:solidFill>
          <a:ln w="6350">
            <a:solidFill>
              <a:srgbClr val="DDD5C4"/>
            </a:solidFill>
            <a:prstDash val="solid"/>
          </a:ln>
        </p:spPr>
      </p:sp>
      <p:sp>
        <p:nvSpPr>
          <p:cNvPr id="5" name="Text 3"/>
          <p:cNvSpPr/>
          <p:nvPr/>
        </p:nvSpPr>
        <p:spPr>
          <a:xfrm>
            <a:off x="1073150" y="2541191"/>
            <a:ext cx="4800727"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5482F"/>
                </a:solidFill>
                <a:latin typeface="IBM Plex Sans" pitchFamily="34" charset="0"/>
                <a:ea typeface="IBM Plex Sans" pitchFamily="34" charset="-122"/>
                <a:cs typeface="IBM Plex Sans" pitchFamily="34" charset="-120"/>
              </a:rPr>
              <a:t>ДИСТАНЦИОННЫЙ РАБОТНИК</a:t>
            </a:r>
            <a:endParaRPr lang="en-US" sz="1200" dirty="0"/>
          </a:p>
        </p:txBody>
      </p:sp>
      <p:sp>
        <p:nvSpPr>
          <p:cNvPr id="6" name="Text 4"/>
          <p:cNvSpPr/>
          <p:nvPr/>
        </p:nvSpPr>
        <p:spPr>
          <a:xfrm>
            <a:off x="1073150" y="2856111"/>
            <a:ext cx="4800727" cy="94992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363"/>
                </a:solidFill>
                <a:latin typeface="IBM Plex Sans" pitchFamily="34" charset="0"/>
                <a:ea typeface="IBM Plex Sans" pitchFamily="34" charset="-122"/>
                <a:cs typeface="IBM Plex Sans" pitchFamily="34" charset="-120"/>
              </a:rPr>
              <a:t>Дмитрий, гражданин РФ, живёт за границей и по трудовому договору дистанционно работает на российскую компанию. Зарплата — 200 000 ₽ в месяц. Он нерезидент.</a:t>
            </a:r>
            <a:endParaRPr lang="en-US" sz="1300" dirty="0"/>
          </a:p>
        </p:txBody>
      </p:sp>
      <p:sp>
        <p:nvSpPr>
          <p:cNvPr id="7" name="Text 5"/>
          <p:cNvSpPr/>
          <p:nvPr/>
        </p:nvSpPr>
        <p:spPr>
          <a:xfrm>
            <a:off x="1073150" y="3882231"/>
            <a:ext cx="1660922" cy="416520"/>
          </a:xfrm>
          <a:prstGeom prst="rect">
            <a:avLst/>
          </a:prstGeom>
          <a:noFill/>
          <a:ln/>
        </p:spPr>
        <p:txBody>
          <a:bodyPr wrap="square" lIns="0" tIns="0" rIns="0" bIns="0" rtlCol="0" anchor="t">
            <a:normAutofit/>
          </a:bodyPr>
          <a:lstStyle/>
          <a:p>
            <a:pPr marL="0" indent="0" algn="l">
              <a:lnSpc>
                <a:spcPts val="3080"/>
              </a:lnSpc>
              <a:buNone/>
            </a:pPr>
            <a:r>
              <a:rPr lang="en-US" sz="2200" b="1" dirty="0">
                <a:solidFill>
                  <a:srgbClr val="B5482F"/>
                </a:solidFill>
                <a:latin typeface="IBM Plex Sans" pitchFamily="34" charset="0"/>
                <a:ea typeface="IBM Plex Sans" pitchFamily="34" charset="-122"/>
                <a:cs typeface="IBM Plex Sans" pitchFamily="34" charset="-120"/>
              </a:rPr>
              <a:t>26 000 ₽</a:t>
            </a:r>
            <a:endParaRPr lang="en-US" sz="2200" dirty="0"/>
          </a:p>
        </p:txBody>
      </p:sp>
      <p:sp>
        <p:nvSpPr>
          <p:cNvPr id="8" name="Text 6"/>
          <p:cNvSpPr/>
          <p:nvPr/>
        </p:nvSpPr>
        <p:spPr>
          <a:xfrm>
            <a:off x="1073150" y="4298752"/>
            <a:ext cx="176252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363"/>
                </a:solidFill>
                <a:latin typeface="IBM Plex Sans" pitchFamily="34" charset="0"/>
                <a:ea typeface="IBM Plex Sans" pitchFamily="34" charset="-122"/>
                <a:cs typeface="IBM Plex Sans" pitchFamily="34" charset="-120"/>
              </a:rPr>
              <a:t>НДФЛ в месяц по 13%</a:t>
            </a:r>
            <a:endParaRPr lang="en-US" sz="1200" dirty="0"/>
          </a:p>
        </p:txBody>
      </p:sp>
      <p:sp>
        <p:nvSpPr>
          <p:cNvPr id="9" name="Text 7"/>
          <p:cNvSpPr/>
          <p:nvPr/>
        </p:nvSpPr>
        <p:spPr>
          <a:xfrm>
            <a:off x="2835672" y="3882231"/>
            <a:ext cx="1924951" cy="416520"/>
          </a:xfrm>
          <a:prstGeom prst="rect">
            <a:avLst/>
          </a:prstGeom>
          <a:noFill/>
          <a:ln/>
        </p:spPr>
        <p:txBody>
          <a:bodyPr wrap="square" lIns="0" tIns="0" rIns="0" bIns="0" rtlCol="0" anchor="t">
            <a:normAutofit/>
          </a:bodyPr>
          <a:lstStyle/>
          <a:p>
            <a:pPr marL="0" indent="0" algn="l">
              <a:lnSpc>
                <a:spcPts val="3080"/>
              </a:lnSpc>
              <a:buNone/>
            </a:pPr>
            <a:r>
              <a:rPr lang="en-US" sz="2200" b="1" strike="sngStrike" dirty="0">
                <a:solidFill>
                  <a:srgbClr val="8A8F99"/>
                </a:solidFill>
                <a:latin typeface="IBM Plex Sans" pitchFamily="34" charset="0"/>
                <a:ea typeface="IBM Plex Sans" pitchFamily="34" charset="-122"/>
                <a:cs typeface="IBM Plex Sans" pitchFamily="34" charset="-120"/>
              </a:rPr>
              <a:t>60 000 ₽</a:t>
            </a:r>
            <a:endParaRPr lang="en-US" sz="2200" dirty="0"/>
          </a:p>
        </p:txBody>
      </p:sp>
      <p:sp>
        <p:nvSpPr>
          <p:cNvPr id="10" name="Text 8"/>
          <p:cNvSpPr/>
          <p:nvPr/>
        </p:nvSpPr>
        <p:spPr>
          <a:xfrm>
            <a:off x="2835672" y="4298752"/>
            <a:ext cx="2242661"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363"/>
                </a:solidFill>
                <a:latin typeface="IBM Plex Sans" pitchFamily="34" charset="0"/>
                <a:ea typeface="IBM Plex Sans" pitchFamily="34" charset="-122"/>
                <a:cs typeface="IBM Plex Sans" pitchFamily="34" charset="-120"/>
              </a:rPr>
              <a:t>по 30% — не применяется</a:t>
            </a:r>
            <a:endParaRPr lang="en-US" sz="1200" dirty="0"/>
          </a:p>
        </p:txBody>
      </p:sp>
      <p:sp>
        <p:nvSpPr>
          <p:cNvPr id="11" name="Shape 9"/>
          <p:cNvSpPr/>
          <p:nvPr/>
        </p:nvSpPr>
        <p:spPr>
          <a:xfrm>
            <a:off x="6200775" y="2309416"/>
            <a:ext cx="5175250" cy="2434431"/>
          </a:xfrm>
          <a:prstGeom prst="roundRect">
            <a:avLst>
              <a:gd name="adj" fmla="val 4043"/>
            </a:avLst>
          </a:prstGeom>
          <a:solidFill>
            <a:srgbClr val="FFFDF8"/>
          </a:solidFill>
          <a:ln w="6350">
            <a:solidFill>
              <a:srgbClr val="DDD5C4"/>
            </a:solidFill>
            <a:prstDash val="solid"/>
          </a:ln>
        </p:spPr>
      </p:sp>
      <p:sp>
        <p:nvSpPr>
          <p:cNvPr id="12" name="Text 10"/>
          <p:cNvSpPr/>
          <p:nvPr/>
        </p:nvSpPr>
        <p:spPr>
          <a:xfrm>
            <a:off x="6457950" y="2541191"/>
            <a:ext cx="4800727"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5482F"/>
                </a:solidFill>
                <a:latin typeface="IBM Plex Sans" pitchFamily="34" charset="0"/>
                <a:ea typeface="IBM Plex Sans" pitchFamily="34" charset="-122"/>
                <a:cs typeface="IBM Plex Sans" pitchFamily="34" charset="-120"/>
              </a:rPr>
              <a:t>ВКС</a:t>
            </a:r>
            <a:endParaRPr lang="en-US" sz="1200" dirty="0"/>
          </a:p>
        </p:txBody>
      </p:sp>
      <p:sp>
        <p:nvSpPr>
          <p:cNvPr id="13" name="Text 11"/>
          <p:cNvSpPr/>
          <p:nvPr/>
        </p:nvSpPr>
        <p:spPr>
          <a:xfrm>
            <a:off x="6457950" y="2856111"/>
            <a:ext cx="4800727" cy="71879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363"/>
                </a:solidFill>
                <a:latin typeface="IBM Plex Sans" pitchFamily="34" charset="0"/>
                <a:ea typeface="IBM Plex Sans" pitchFamily="34" charset="-122"/>
                <a:cs typeface="IBM Plex Sans" pitchFamily="34" charset="-120"/>
              </a:rPr>
              <a:t>Инженер-иностранец приехал в Россию как ВКС. Первые месяцы он нерезидент, но с зарплаты сразу удерживают НДФЛ по прогрессивной шкале.</a:t>
            </a:r>
            <a:endParaRPr lang="en-US" sz="1300" dirty="0"/>
          </a:p>
        </p:txBody>
      </p:sp>
      <p:sp>
        <p:nvSpPr>
          <p:cNvPr id="14" name="Text 12"/>
          <p:cNvSpPr/>
          <p:nvPr/>
        </p:nvSpPr>
        <p:spPr>
          <a:xfrm>
            <a:off x="6457950" y="3651101"/>
            <a:ext cx="4800727" cy="52318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1E2A3F"/>
                </a:solidFill>
                <a:latin typeface="IBM Plex Sans" pitchFamily="34" charset="0"/>
                <a:ea typeface="IBM Plex Sans" pitchFamily="34" charset="-122"/>
                <a:cs typeface="IBM Plex Sans" pitchFamily="34" charset="-120"/>
              </a:rPr>
              <a:t>Итог:</a:t>
            </a:r>
            <a:r>
              <a:rPr lang="en-US" sz="1400" dirty="0">
                <a:solidFill>
                  <a:srgbClr val="1E2A3F"/>
                </a:solidFill>
                <a:latin typeface="IBM Plex Sans" pitchFamily="34" charset="0"/>
                <a:ea typeface="IBM Plex Sans" pitchFamily="34" charset="-122"/>
                <a:cs typeface="IBM Plex Sans" pitchFamily="34" charset="-120"/>
              </a:rPr>
              <a:t> при смене статуса пересчитывать налог по ставке 30% или обратно не нужно.</a:t>
            </a:r>
            <a:endParaRPr lang="en-US" sz="1400" dirty="0"/>
          </a:p>
        </p:txBody>
      </p:sp>
      <p:sp>
        <p:nvSpPr>
          <p:cNvPr id="15" name="Text 13"/>
          <p:cNvSpPr/>
          <p:nvPr/>
        </p:nvSpPr>
        <p:spPr>
          <a:xfrm>
            <a:off x="812800" y="355600"/>
            <a:ext cx="605969"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4A5363"/>
                </a:solidFill>
                <a:latin typeface="IBM Plex Sans" pitchFamily="34" charset="0"/>
                <a:ea typeface="IBM Plex Sans" pitchFamily="34" charset="-122"/>
                <a:cs typeface="IBM Plex Sans" pitchFamily="34" charset="-120"/>
              </a:rPr>
              <a:t>ФПНК</a:t>
            </a:r>
            <a:endParaRPr lang="en-US" sz="1200" dirty="0"/>
          </a:p>
        </p:txBody>
      </p:sp>
      <p:sp>
        <p:nvSpPr>
          <p:cNvPr id="16" name="Text 14"/>
          <p:cNvSpPr/>
          <p:nvPr/>
        </p:nvSpPr>
        <p:spPr>
          <a:xfrm>
            <a:off x="7002879" y="355600"/>
            <a:ext cx="4376321"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200" dirty="0"/>
          </a:p>
        </p:txBody>
      </p:sp>
      <p:sp>
        <p:nvSpPr>
          <p:cNvPr id="17" name="Text 15"/>
          <p:cNvSpPr/>
          <p:nvPr/>
        </p:nvSpPr>
        <p:spPr>
          <a:xfrm>
            <a:off x="812800" y="6296670"/>
            <a:ext cx="10883392" cy="23113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Основание: пп. 6.2 п. 1 ст. 208, п. 3.1 ст. 224 НК РФ</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Что такое доход: ст. 41 НК РФ</a:t>
            </a:r>
            <a:endParaRPr lang="en-US" sz="3200" dirty="0"/>
          </a:p>
        </p:txBody>
      </p:sp>
      <p:sp>
        <p:nvSpPr>
          <p:cNvPr id="3" name="Shape 1"/>
          <p:cNvSpPr/>
          <p:nvPr/>
        </p:nvSpPr>
        <p:spPr>
          <a:xfrm>
            <a:off x="812800" y="1483320"/>
            <a:ext cx="2289175" cy="1161951"/>
          </a:xfrm>
          <a:prstGeom prst="roundRect">
            <a:avLst>
              <a:gd name="adj" fmla="val 8744"/>
            </a:avLst>
          </a:prstGeom>
          <a:solidFill>
            <a:srgbClr val="1E2A3F"/>
          </a:solidFill>
          <a:ln/>
        </p:spPr>
      </p:sp>
      <p:sp>
        <p:nvSpPr>
          <p:cNvPr id="4" name="Text 2"/>
          <p:cNvSpPr/>
          <p:nvPr/>
        </p:nvSpPr>
        <p:spPr>
          <a:xfrm>
            <a:off x="965200" y="1610320"/>
            <a:ext cx="2043906"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E59A7D"/>
                </a:solidFill>
                <a:latin typeface="IBM Plex Sans" pitchFamily="34" charset="0"/>
                <a:ea typeface="IBM Plex Sans" pitchFamily="34" charset="-122"/>
                <a:cs typeface="IBM Plex Sans" pitchFamily="34" charset="-120"/>
              </a:rPr>
              <a:t>1</a:t>
            </a:r>
            <a:endParaRPr lang="en-US" sz="1200" dirty="0"/>
          </a:p>
        </p:txBody>
      </p:sp>
      <p:sp>
        <p:nvSpPr>
          <p:cNvPr id="5" name="Text 3"/>
          <p:cNvSpPr/>
          <p:nvPr/>
        </p:nvSpPr>
        <p:spPr>
          <a:xfrm>
            <a:off x="965200" y="1861741"/>
            <a:ext cx="2043906" cy="240010"/>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F6F3EC"/>
                </a:solidFill>
                <a:latin typeface="IBM Plex Sans" pitchFamily="34" charset="0"/>
                <a:ea typeface="IBM Plex Sans" pitchFamily="34" charset="-122"/>
                <a:cs typeface="IBM Plex Sans" pitchFamily="34" charset="-120"/>
              </a:rPr>
              <a:t>Экономическая выгода</a:t>
            </a:r>
            <a:endParaRPr lang="en-US" sz="1300" dirty="0"/>
          </a:p>
        </p:txBody>
      </p:sp>
      <p:pic>
        <p:nvPicPr>
          <p:cNvPr id="6" name="Image 0" descr="arrow-right"/>
          <p:cNvPicPr>
            <a:picLocks noChangeAspect="1"/>
          </p:cNvPicPr>
          <p:nvPr/>
        </p:nvPicPr>
        <p:blipFill>
          <a:blip r:embed="rId3"/>
          <a:srcRect/>
          <a:stretch/>
        </p:blipFill>
        <p:spPr>
          <a:xfrm>
            <a:off x="3178175" y="1988096"/>
            <a:ext cx="304800" cy="152400"/>
          </a:xfrm>
          <a:prstGeom prst="rect">
            <a:avLst/>
          </a:prstGeom>
        </p:spPr>
      </p:pic>
      <p:sp>
        <p:nvSpPr>
          <p:cNvPr id="7" name="Shape 4"/>
          <p:cNvSpPr/>
          <p:nvPr/>
        </p:nvSpPr>
        <p:spPr>
          <a:xfrm>
            <a:off x="3562350" y="1486495"/>
            <a:ext cx="2295525" cy="1155601"/>
          </a:xfrm>
          <a:prstGeom prst="roundRect">
            <a:avLst>
              <a:gd name="adj" fmla="val 8517"/>
            </a:avLst>
          </a:prstGeom>
          <a:solidFill>
            <a:srgbClr val="FFFDF8"/>
          </a:solidFill>
          <a:ln w="6350">
            <a:solidFill>
              <a:srgbClr val="DDD5C4"/>
            </a:solidFill>
            <a:prstDash val="solid"/>
          </a:ln>
        </p:spPr>
      </p:sp>
      <p:sp>
        <p:nvSpPr>
          <p:cNvPr id="8" name="Text 5"/>
          <p:cNvSpPr/>
          <p:nvPr/>
        </p:nvSpPr>
        <p:spPr>
          <a:xfrm>
            <a:off x="3717925" y="1616670"/>
            <a:ext cx="2043906"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2</a:t>
            </a:r>
            <a:endParaRPr lang="en-US" sz="1200" dirty="0"/>
          </a:p>
        </p:txBody>
      </p:sp>
      <p:sp>
        <p:nvSpPr>
          <p:cNvPr id="9" name="Text 6"/>
          <p:cNvSpPr/>
          <p:nvPr/>
        </p:nvSpPr>
        <p:spPr>
          <a:xfrm>
            <a:off x="3717925" y="1868091"/>
            <a:ext cx="2043906" cy="454620"/>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1E2A3F"/>
                </a:solidFill>
                <a:latin typeface="IBM Plex Sans" pitchFamily="34" charset="0"/>
                <a:ea typeface="IBM Plex Sans" pitchFamily="34" charset="-122"/>
                <a:cs typeface="IBM Plex Sans" pitchFamily="34" charset="-120"/>
              </a:rPr>
              <a:t>в денежной или натуральной форме</a:t>
            </a:r>
            <a:endParaRPr lang="en-US" sz="1300" dirty="0"/>
          </a:p>
        </p:txBody>
      </p:sp>
      <p:pic>
        <p:nvPicPr>
          <p:cNvPr id="10" name="Image 1" descr="arrow-right"/>
          <p:cNvPicPr>
            <a:picLocks noChangeAspect="1"/>
          </p:cNvPicPr>
          <p:nvPr/>
        </p:nvPicPr>
        <p:blipFill>
          <a:blip r:embed="rId3"/>
          <a:srcRect/>
          <a:stretch/>
        </p:blipFill>
        <p:spPr>
          <a:xfrm>
            <a:off x="5937250" y="1988096"/>
            <a:ext cx="304800" cy="152400"/>
          </a:xfrm>
          <a:prstGeom prst="rect">
            <a:avLst/>
          </a:prstGeom>
        </p:spPr>
      </p:pic>
      <p:sp>
        <p:nvSpPr>
          <p:cNvPr id="11" name="Shape 7"/>
          <p:cNvSpPr/>
          <p:nvPr/>
        </p:nvSpPr>
        <p:spPr>
          <a:xfrm>
            <a:off x="6321425" y="1486495"/>
            <a:ext cx="2295525" cy="1155601"/>
          </a:xfrm>
          <a:prstGeom prst="roundRect">
            <a:avLst>
              <a:gd name="adj" fmla="val 8517"/>
            </a:avLst>
          </a:prstGeom>
          <a:solidFill>
            <a:srgbClr val="FFFDF8"/>
          </a:solidFill>
          <a:ln w="6350">
            <a:solidFill>
              <a:srgbClr val="DDD5C4"/>
            </a:solidFill>
            <a:prstDash val="solid"/>
          </a:ln>
        </p:spPr>
      </p:sp>
      <p:sp>
        <p:nvSpPr>
          <p:cNvPr id="12" name="Text 8"/>
          <p:cNvSpPr/>
          <p:nvPr/>
        </p:nvSpPr>
        <p:spPr>
          <a:xfrm>
            <a:off x="6477000" y="1616670"/>
            <a:ext cx="2043906"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3</a:t>
            </a:r>
            <a:endParaRPr lang="en-US" sz="1200" dirty="0"/>
          </a:p>
        </p:txBody>
      </p:sp>
      <p:sp>
        <p:nvSpPr>
          <p:cNvPr id="13" name="Text 9"/>
          <p:cNvSpPr/>
          <p:nvPr/>
        </p:nvSpPr>
        <p:spPr>
          <a:xfrm>
            <a:off x="6477000" y="1868091"/>
            <a:ext cx="2043906" cy="669230"/>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1E2A3F"/>
                </a:solidFill>
                <a:latin typeface="IBM Plex Sans" pitchFamily="34" charset="0"/>
                <a:ea typeface="IBM Plex Sans" pitchFamily="34" charset="-122"/>
                <a:cs typeface="IBM Plex Sans" pitchFamily="34" charset="-120"/>
              </a:rPr>
              <a:t>учитывается, если её можно оценить, и в той мере, в какой можно</a:t>
            </a:r>
            <a:endParaRPr lang="en-US" sz="1300" dirty="0"/>
          </a:p>
        </p:txBody>
      </p:sp>
      <p:pic>
        <p:nvPicPr>
          <p:cNvPr id="14" name="Image 2" descr="arrow-right"/>
          <p:cNvPicPr>
            <a:picLocks noChangeAspect="1"/>
          </p:cNvPicPr>
          <p:nvPr/>
        </p:nvPicPr>
        <p:blipFill>
          <a:blip r:embed="rId3"/>
          <a:srcRect/>
          <a:stretch/>
        </p:blipFill>
        <p:spPr>
          <a:xfrm>
            <a:off x="8696325" y="1988096"/>
            <a:ext cx="304800" cy="152400"/>
          </a:xfrm>
          <a:prstGeom prst="rect">
            <a:avLst/>
          </a:prstGeom>
        </p:spPr>
      </p:pic>
      <p:sp>
        <p:nvSpPr>
          <p:cNvPr id="15" name="Shape 10"/>
          <p:cNvSpPr/>
          <p:nvPr/>
        </p:nvSpPr>
        <p:spPr>
          <a:xfrm>
            <a:off x="9080500" y="1486495"/>
            <a:ext cx="2295525" cy="1155601"/>
          </a:xfrm>
          <a:prstGeom prst="roundRect">
            <a:avLst>
              <a:gd name="adj" fmla="val 8517"/>
            </a:avLst>
          </a:prstGeom>
          <a:solidFill>
            <a:srgbClr val="FFFDF8"/>
          </a:solidFill>
          <a:ln w="6350">
            <a:solidFill>
              <a:srgbClr val="DDD5C4"/>
            </a:solidFill>
            <a:prstDash val="solid"/>
          </a:ln>
        </p:spPr>
      </p:sp>
      <p:sp>
        <p:nvSpPr>
          <p:cNvPr id="16" name="Text 11"/>
          <p:cNvSpPr/>
          <p:nvPr/>
        </p:nvSpPr>
        <p:spPr>
          <a:xfrm>
            <a:off x="9236075" y="1616670"/>
            <a:ext cx="2043906"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4</a:t>
            </a:r>
            <a:endParaRPr lang="en-US" sz="1200" dirty="0"/>
          </a:p>
        </p:txBody>
      </p:sp>
      <p:sp>
        <p:nvSpPr>
          <p:cNvPr id="17" name="Text 12"/>
          <p:cNvSpPr/>
          <p:nvPr/>
        </p:nvSpPr>
        <p:spPr>
          <a:xfrm>
            <a:off x="9236075" y="1868091"/>
            <a:ext cx="2043906" cy="454620"/>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1E2A3F"/>
                </a:solidFill>
                <a:latin typeface="IBM Plex Sans" pitchFamily="34" charset="0"/>
                <a:ea typeface="IBM Plex Sans" pitchFamily="34" charset="-122"/>
                <a:cs typeface="IBM Plex Sans" pitchFamily="34" charset="-120"/>
              </a:rPr>
              <a:t>определяется по главе 23 «НДФЛ» (и главе 25)</a:t>
            </a:r>
            <a:endParaRPr lang="en-US" sz="1300" dirty="0"/>
          </a:p>
        </p:txBody>
      </p:sp>
      <p:sp>
        <p:nvSpPr>
          <p:cNvPr id="18" name="Shape 13"/>
          <p:cNvSpPr/>
          <p:nvPr/>
        </p:nvSpPr>
        <p:spPr>
          <a:xfrm>
            <a:off x="815975" y="2851646"/>
            <a:ext cx="3418384" cy="1370261"/>
          </a:xfrm>
          <a:prstGeom prst="roundRect">
            <a:avLst>
              <a:gd name="adj" fmla="val 7183"/>
            </a:avLst>
          </a:prstGeom>
          <a:solidFill>
            <a:srgbClr val="FFFDF8"/>
          </a:solidFill>
          <a:ln w="6350">
            <a:solidFill>
              <a:srgbClr val="DDD5C4"/>
            </a:solidFill>
            <a:prstDash val="solid"/>
          </a:ln>
        </p:spPr>
      </p:sp>
      <p:sp>
        <p:nvSpPr>
          <p:cNvPr id="19" name="Text 14"/>
          <p:cNvSpPr/>
          <p:nvPr/>
        </p:nvSpPr>
        <p:spPr>
          <a:xfrm>
            <a:off x="1022350" y="3007221"/>
            <a:ext cx="3095803"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5482F"/>
                </a:solidFill>
                <a:latin typeface="IBM Plex Sans" pitchFamily="34" charset="0"/>
                <a:ea typeface="IBM Plex Sans" pitchFamily="34" charset="-122"/>
                <a:cs typeface="IBM Plex Sans" pitchFamily="34" charset="-120"/>
              </a:rPr>
              <a:t>ДЕНЬГИ</a:t>
            </a:r>
            <a:endParaRPr lang="en-US" sz="1200" dirty="0"/>
          </a:p>
        </p:txBody>
      </p:sp>
      <p:sp>
        <p:nvSpPr>
          <p:cNvPr id="20" name="Text 15"/>
          <p:cNvSpPr/>
          <p:nvPr/>
        </p:nvSpPr>
        <p:spPr>
          <a:xfrm>
            <a:off x="1022350" y="3271341"/>
            <a:ext cx="3095803" cy="25653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363"/>
                </a:solidFill>
                <a:latin typeface="IBM Plex Sans" pitchFamily="34" charset="0"/>
                <a:ea typeface="IBM Plex Sans" pitchFamily="34" charset="-122"/>
                <a:cs typeface="IBM Plex Sans" pitchFamily="34" charset="-120"/>
              </a:rPr>
              <a:t>Зарплата 100 000 ₽</a:t>
            </a:r>
            <a:endParaRPr lang="en-US" sz="1300" dirty="0"/>
          </a:p>
        </p:txBody>
      </p:sp>
      <p:sp>
        <p:nvSpPr>
          <p:cNvPr id="21" name="Text 16"/>
          <p:cNvSpPr/>
          <p:nvPr/>
        </p:nvSpPr>
        <p:spPr>
          <a:xfrm>
            <a:off x="1022350" y="3835202"/>
            <a:ext cx="3095803" cy="25653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E2A3F"/>
                </a:solidFill>
                <a:latin typeface="IBM Plex Sans" pitchFamily="34" charset="0"/>
                <a:ea typeface="IBM Plex Sans" pitchFamily="34" charset="-122"/>
                <a:cs typeface="IBM Plex Sans" pitchFamily="34" charset="-120"/>
              </a:rPr>
              <a:t>100 000 × 13% = </a:t>
            </a:r>
            <a:r>
              <a:rPr lang="en-US" sz="1300" b="1" dirty="0">
                <a:solidFill>
                  <a:srgbClr val="1E2A3F"/>
                </a:solidFill>
                <a:latin typeface="IBM Plex Sans" pitchFamily="34" charset="0"/>
                <a:ea typeface="IBM Plex Sans" pitchFamily="34" charset="-122"/>
                <a:cs typeface="IBM Plex Sans" pitchFamily="34" charset="-120"/>
              </a:rPr>
              <a:t>13 000 ₽</a:t>
            </a:r>
            <a:endParaRPr lang="en-US" sz="1300" dirty="0"/>
          </a:p>
        </p:txBody>
      </p:sp>
      <p:sp>
        <p:nvSpPr>
          <p:cNvPr id="22" name="Shape 17"/>
          <p:cNvSpPr/>
          <p:nvPr/>
        </p:nvSpPr>
        <p:spPr>
          <a:xfrm>
            <a:off x="4393109" y="2851646"/>
            <a:ext cx="3418433" cy="1370261"/>
          </a:xfrm>
          <a:prstGeom prst="roundRect">
            <a:avLst>
              <a:gd name="adj" fmla="val 7183"/>
            </a:avLst>
          </a:prstGeom>
          <a:solidFill>
            <a:srgbClr val="FFFDF8"/>
          </a:solidFill>
          <a:ln w="6350">
            <a:solidFill>
              <a:srgbClr val="DDD5C4"/>
            </a:solidFill>
            <a:prstDash val="solid"/>
          </a:ln>
        </p:spPr>
      </p:sp>
      <p:sp>
        <p:nvSpPr>
          <p:cNvPr id="23" name="Text 18"/>
          <p:cNvSpPr/>
          <p:nvPr/>
        </p:nvSpPr>
        <p:spPr>
          <a:xfrm>
            <a:off x="4599484" y="3007221"/>
            <a:ext cx="3095854"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5482F"/>
                </a:solidFill>
                <a:latin typeface="IBM Plex Sans" pitchFamily="34" charset="0"/>
                <a:ea typeface="IBM Plex Sans" pitchFamily="34" charset="-122"/>
                <a:cs typeface="IBM Plex Sans" pitchFamily="34" charset="-120"/>
              </a:rPr>
              <a:t>НАТУРАЛЬНАЯ ФОРМА</a:t>
            </a:r>
            <a:endParaRPr lang="en-US" sz="1200" dirty="0"/>
          </a:p>
        </p:txBody>
      </p:sp>
      <p:sp>
        <p:nvSpPr>
          <p:cNvPr id="24" name="Text 19"/>
          <p:cNvSpPr/>
          <p:nvPr/>
        </p:nvSpPr>
        <p:spPr>
          <a:xfrm>
            <a:off x="4599484" y="3271341"/>
            <a:ext cx="3095854" cy="48766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363"/>
                </a:solidFill>
                <a:latin typeface="IBM Plex Sans" pitchFamily="34" charset="0"/>
                <a:ea typeface="IBM Plex Sans" pitchFamily="34" charset="-122"/>
                <a:cs typeface="IBM Plex Sans" pitchFamily="34" charset="-120"/>
              </a:rPr>
              <a:t>Работодатель оплатил за сотрудника аренду квартиры 50 000 ₽</a:t>
            </a:r>
            <a:endParaRPr lang="en-US" sz="1300" dirty="0"/>
          </a:p>
        </p:txBody>
      </p:sp>
      <p:sp>
        <p:nvSpPr>
          <p:cNvPr id="25" name="Text 20"/>
          <p:cNvSpPr/>
          <p:nvPr/>
        </p:nvSpPr>
        <p:spPr>
          <a:xfrm>
            <a:off x="4599484" y="3835202"/>
            <a:ext cx="3095854" cy="25653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E2A3F"/>
                </a:solidFill>
                <a:latin typeface="IBM Plex Sans" pitchFamily="34" charset="0"/>
                <a:ea typeface="IBM Plex Sans" pitchFamily="34" charset="-122"/>
                <a:cs typeface="IBM Plex Sans" pitchFamily="34" charset="-120"/>
              </a:rPr>
              <a:t>50 000 × 13% = </a:t>
            </a:r>
            <a:r>
              <a:rPr lang="en-US" sz="1300" b="1" dirty="0">
                <a:solidFill>
                  <a:srgbClr val="1E2A3F"/>
                </a:solidFill>
                <a:latin typeface="IBM Plex Sans" pitchFamily="34" charset="0"/>
                <a:ea typeface="IBM Plex Sans" pitchFamily="34" charset="-122"/>
                <a:cs typeface="IBM Plex Sans" pitchFamily="34" charset="-120"/>
              </a:rPr>
              <a:t>6 500 ₽</a:t>
            </a:r>
            <a:endParaRPr lang="en-US" sz="1300" dirty="0"/>
          </a:p>
        </p:txBody>
      </p:sp>
      <p:sp>
        <p:nvSpPr>
          <p:cNvPr id="26" name="Shape 21"/>
          <p:cNvSpPr/>
          <p:nvPr/>
        </p:nvSpPr>
        <p:spPr>
          <a:xfrm>
            <a:off x="7967117" y="2848471"/>
            <a:ext cx="3412083" cy="1376611"/>
          </a:xfrm>
          <a:prstGeom prst="roundRect">
            <a:avLst>
              <a:gd name="adj" fmla="val 7380"/>
            </a:avLst>
          </a:prstGeom>
          <a:solidFill>
            <a:srgbClr val="DDEBE5"/>
          </a:solidFill>
          <a:ln/>
        </p:spPr>
      </p:sp>
      <p:sp>
        <p:nvSpPr>
          <p:cNvPr id="27" name="Text 22"/>
          <p:cNvSpPr/>
          <p:nvPr/>
        </p:nvSpPr>
        <p:spPr>
          <a:xfrm>
            <a:off x="8170317" y="3000871"/>
            <a:ext cx="3095854"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1F4D40"/>
                </a:solidFill>
                <a:latin typeface="IBM Plex Sans" pitchFamily="34" charset="0"/>
                <a:ea typeface="IBM Plex Sans" pitchFamily="34" charset="-122"/>
                <a:cs typeface="IBM Plex Sans" pitchFamily="34" charset="-120"/>
              </a:rPr>
              <a:t>НЕЛЬЗЯ ОЦЕНИТЬ</a:t>
            </a:r>
            <a:endParaRPr lang="en-US" sz="1200" dirty="0"/>
          </a:p>
        </p:txBody>
      </p:sp>
      <p:sp>
        <p:nvSpPr>
          <p:cNvPr id="28" name="Text 23"/>
          <p:cNvSpPr/>
          <p:nvPr/>
        </p:nvSpPr>
        <p:spPr>
          <a:xfrm>
            <a:off x="8170317" y="3264991"/>
            <a:ext cx="3095854" cy="48766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E2A3F"/>
                </a:solidFill>
                <a:latin typeface="IBM Plex Sans" pitchFamily="34" charset="0"/>
                <a:ea typeface="IBM Plex Sans" pitchFamily="34" charset="-122"/>
                <a:cs typeface="IBM Plex Sans" pitchFamily="34" charset="-120"/>
              </a:rPr>
              <a:t>Кофе в офисе для всех: выгоду конкретного сотрудника не оценить</a:t>
            </a:r>
            <a:endParaRPr lang="en-US" sz="1300" dirty="0"/>
          </a:p>
        </p:txBody>
      </p:sp>
      <p:sp>
        <p:nvSpPr>
          <p:cNvPr id="29" name="Text 24"/>
          <p:cNvSpPr/>
          <p:nvPr/>
        </p:nvSpPr>
        <p:spPr>
          <a:xfrm>
            <a:off x="8170317" y="3841552"/>
            <a:ext cx="3095854" cy="25653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E2A3F"/>
                </a:solidFill>
                <a:latin typeface="IBM Plex Sans" pitchFamily="34" charset="0"/>
                <a:ea typeface="IBM Plex Sans" pitchFamily="34" charset="-122"/>
                <a:cs typeface="IBM Plex Sans" pitchFamily="34" charset="-120"/>
              </a:rPr>
              <a:t>Дохода нет — </a:t>
            </a:r>
            <a:r>
              <a:rPr lang="en-US" sz="1300" b="1" dirty="0">
                <a:solidFill>
                  <a:srgbClr val="1E2A3F"/>
                </a:solidFill>
                <a:latin typeface="IBM Plex Sans" pitchFamily="34" charset="0"/>
                <a:ea typeface="IBM Plex Sans" pitchFamily="34" charset="-122"/>
                <a:cs typeface="IBM Plex Sans" pitchFamily="34" charset="-120"/>
              </a:rPr>
              <a:t>0 ₽</a:t>
            </a:r>
            <a:endParaRPr lang="en-US" sz="1300" dirty="0"/>
          </a:p>
        </p:txBody>
      </p:sp>
      <p:sp>
        <p:nvSpPr>
          <p:cNvPr id="30" name="Text 25"/>
          <p:cNvSpPr/>
          <p:nvPr/>
        </p:nvSpPr>
        <p:spPr>
          <a:xfrm>
            <a:off x="812800" y="355600"/>
            <a:ext cx="605969"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4A5363"/>
                </a:solidFill>
                <a:latin typeface="IBM Plex Sans" pitchFamily="34" charset="0"/>
                <a:ea typeface="IBM Plex Sans" pitchFamily="34" charset="-122"/>
                <a:cs typeface="IBM Plex Sans" pitchFamily="34" charset="-120"/>
              </a:rPr>
              <a:t>ФПНК</a:t>
            </a:r>
            <a:endParaRPr lang="en-US" sz="1200" dirty="0"/>
          </a:p>
        </p:txBody>
      </p:sp>
      <p:sp>
        <p:nvSpPr>
          <p:cNvPr id="31" name="Text 26"/>
          <p:cNvSpPr/>
          <p:nvPr/>
        </p:nvSpPr>
        <p:spPr>
          <a:xfrm>
            <a:off x="7002879" y="355600"/>
            <a:ext cx="4376321"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200" dirty="0"/>
          </a:p>
        </p:txBody>
      </p:sp>
      <p:sp>
        <p:nvSpPr>
          <p:cNvPr id="32" name="Text 27"/>
          <p:cNvSpPr/>
          <p:nvPr/>
        </p:nvSpPr>
        <p:spPr>
          <a:xfrm>
            <a:off x="812800" y="6296670"/>
            <a:ext cx="10883392" cy="23113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Основание: п. 1 ст. 41 НК РФ; доходы в натуральной форме — ст. 211 НК РФ</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ECE6D9"/>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Возмещение убытков: доход или нет</a:t>
            </a:r>
            <a:endParaRPr lang="en-US" sz="3200" dirty="0"/>
          </a:p>
        </p:txBody>
      </p:sp>
      <p:sp>
        <p:nvSpPr>
          <p:cNvPr id="3" name="Shape 1"/>
          <p:cNvSpPr/>
          <p:nvPr/>
        </p:nvSpPr>
        <p:spPr>
          <a:xfrm>
            <a:off x="812800" y="1457920"/>
            <a:ext cx="5207000" cy="1490911"/>
          </a:xfrm>
          <a:prstGeom prst="roundRect">
            <a:avLst>
              <a:gd name="adj" fmla="val 6815"/>
            </a:avLst>
          </a:prstGeom>
          <a:solidFill>
            <a:srgbClr val="DDEBE5"/>
          </a:solidFill>
          <a:ln/>
        </p:spPr>
      </p:sp>
      <p:sp>
        <p:nvSpPr>
          <p:cNvPr id="4" name="Text 2"/>
          <p:cNvSpPr/>
          <p:nvPr/>
        </p:nvSpPr>
        <p:spPr>
          <a:xfrm>
            <a:off x="1016000" y="1610320"/>
            <a:ext cx="4944618"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1F4D40"/>
                </a:solidFill>
                <a:latin typeface="IBM Plex Sans" pitchFamily="34" charset="0"/>
                <a:ea typeface="IBM Plex Sans" pitchFamily="34" charset="-122"/>
                <a:cs typeface="IBM Plex Sans" pitchFamily="34" charset="-120"/>
              </a:rPr>
              <a:t>НЕ ДОХОД</a:t>
            </a:r>
            <a:endParaRPr lang="en-US" sz="1200" dirty="0"/>
          </a:p>
        </p:txBody>
      </p:sp>
      <p:sp>
        <p:nvSpPr>
          <p:cNvPr id="5" name="Text 3"/>
          <p:cNvSpPr/>
          <p:nvPr/>
        </p:nvSpPr>
        <p:spPr>
          <a:xfrm>
            <a:off x="1016000" y="1887141"/>
            <a:ext cx="4944618"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E2A3F"/>
                </a:solidFill>
                <a:latin typeface="IBM Plex Sans" pitchFamily="34" charset="0"/>
                <a:ea typeface="IBM Plex Sans" pitchFamily="34" charset="-122"/>
                <a:cs typeface="IBM Plex Sans" pitchFamily="34" charset="-120"/>
              </a:rPr>
              <a:t>Реальный ущерб и его индексация</a:t>
            </a:r>
            <a:endParaRPr lang="en-US" sz="1500" dirty="0"/>
          </a:p>
        </p:txBody>
      </p:sp>
      <p:sp>
        <p:nvSpPr>
          <p:cNvPr id="6" name="Text 4"/>
          <p:cNvSpPr/>
          <p:nvPr/>
        </p:nvSpPr>
        <p:spPr>
          <a:xfrm>
            <a:off x="1016000" y="2179241"/>
            <a:ext cx="4944618" cy="64259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1E2A3F"/>
                </a:solidFill>
                <a:latin typeface="IBM Plex Sans" pitchFamily="34" charset="0"/>
                <a:ea typeface="IBM Plex Sans" pitchFamily="34" charset="-122"/>
                <a:cs typeface="IBM Plex Sans" pitchFamily="34" charset="-120"/>
              </a:rPr>
              <a:t>Расходы на восстановление нарушенного права (п. 2 ст. 15 ГК РФ) не дают экономической выгоды. Индексация для восстановления покупательной способности — тоже не доход.</a:t>
            </a:r>
            <a:endParaRPr lang="en-US" sz="1200" dirty="0"/>
          </a:p>
        </p:txBody>
      </p:sp>
      <p:sp>
        <p:nvSpPr>
          <p:cNvPr id="7" name="Shape 5"/>
          <p:cNvSpPr/>
          <p:nvPr/>
        </p:nvSpPr>
        <p:spPr>
          <a:xfrm>
            <a:off x="6172200" y="1457920"/>
            <a:ext cx="5207000" cy="1490911"/>
          </a:xfrm>
          <a:prstGeom prst="roundRect">
            <a:avLst>
              <a:gd name="adj" fmla="val 6815"/>
            </a:avLst>
          </a:prstGeom>
          <a:solidFill>
            <a:srgbClr val="F3E3DC"/>
          </a:solidFill>
          <a:ln/>
        </p:spPr>
      </p:sp>
      <p:sp>
        <p:nvSpPr>
          <p:cNvPr id="8" name="Text 6"/>
          <p:cNvSpPr/>
          <p:nvPr/>
        </p:nvSpPr>
        <p:spPr>
          <a:xfrm>
            <a:off x="6375400" y="1610320"/>
            <a:ext cx="4944618"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8E3420"/>
                </a:solidFill>
                <a:latin typeface="IBM Plex Sans" pitchFamily="34" charset="0"/>
                <a:ea typeface="IBM Plex Sans" pitchFamily="34" charset="-122"/>
                <a:cs typeface="IBM Plex Sans" pitchFamily="34" charset="-120"/>
              </a:rPr>
              <a:t>ДОХОД</a:t>
            </a:r>
            <a:endParaRPr lang="en-US" sz="1200" dirty="0"/>
          </a:p>
        </p:txBody>
      </p:sp>
      <p:sp>
        <p:nvSpPr>
          <p:cNvPr id="9" name="Text 7"/>
          <p:cNvSpPr/>
          <p:nvPr/>
        </p:nvSpPr>
        <p:spPr>
          <a:xfrm>
            <a:off x="6375400" y="1887141"/>
            <a:ext cx="4944618"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E2A3F"/>
                </a:solidFill>
                <a:latin typeface="IBM Plex Sans" pitchFamily="34" charset="0"/>
                <a:ea typeface="IBM Plex Sans" pitchFamily="34" charset="-122"/>
                <a:cs typeface="IBM Plex Sans" pitchFamily="34" charset="-120"/>
              </a:rPr>
              <a:t>Упущенная выгода</a:t>
            </a:r>
            <a:endParaRPr lang="en-US" sz="1500" dirty="0"/>
          </a:p>
        </p:txBody>
      </p:sp>
      <p:sp>
        <p:nvSpPr>
          <p:cNvPr id="10" name="Text 8"/>
          <p:cNvSpPr/>
          <p:nvPr/>
        </p:nvSpPr>
        <p:spPr>
          <a:xfrm>
            <a:off x="6375400" y="2179241"/>
            <a:ext cx="4944618" cy="64259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1E2A3F"/>
                </a:solidFill>
                <a:latin typeface="IBM Plex Sans" pitchFamily="34" charset="0"/>
                <a:ea typeface="IBM Plex Sans" pitchFamily="34" charset="-122"/>
                <a:cs typeface="IBM Plex Sans" pitchFamily="34" charset="-120"/>
              </a:rPr>
              <a:t>Признаётся налогооблагаемым доходом. Отсутствие возмещения ущерба в ст. 217 НК РФ не делает его доходом, если нет выгоды по ст. 41.</a:t>
            </a:r>
            <a:endParaRPr lang="en-US" sz="1200" dirty="0"/>
          </a:p>
        </p:txBody>
      </p:sp>
      <p:sp>
        <p:nvSpPr>
          <p:cNvPr id="11" name="Text 9"/>
          <p:cNvSpPr/>
          <p:nvPr/>
        </p:nvSpPr>
        <p:spPr>
          <a:xfrm>
            <a:off x="812800" y="3126631"/>
            <a:ext cx="10883392" cy="256530"/>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1E2A3F"/>
                </a:solidFill>
                <a:latin typeface="IBM Plex Sans" pitchFamily="34" charset="0"/>
                <a:ea typeface="IBM Plex Sans" pitchFamily="34" charset="-122"/>
                <a:cs typeface="IBM Plex Sans" pitchFamily="34" charset="-120"/>
              </a:rPr>
              <a:t>Расчёт: суд взыскал в пользу Петрова после залива сдаваемой квартиры</a:t>
            </a:r>
            <a:endParaRPr lang="en-US" sz="1300" dirty="0"/>
          </a:p>
        </p:txBody>
      </p:sp>
      <p:sp>
        <p:nvSpPr>
          <p:cNvPr id="12" name="Shape 10"/>
          <p:cNvSpPr/>
          <p:nvPr/>
        </p:nvSpPr>
        <p:spPr>
          <a:xfrm>
            <a:off x="812800" y="3433961"/>
            <a:ext cx="10566400" cy="1676102"/>
          </a:xfrm>
          <a:prstGeom prst="rect">
            <a:avLst/>
          </a:prstGeom>
          <a:solidFill>
            <a:srgbClr val="FFFDF8"/>
          </a:solidFill>
          <a:ln/>
        </p:spPr>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825500" y="3446661"/>
          <a:ext cx="10553700" cy="1663400"/>
        </p:xfrm>
        <a:graphic>
          <a:graphicData uri="http://schemas.openxmlformats.org/drawingml/2006/table">
            <a:tbl>
              <a:tblPr/>
              <a:tblGrid>
                <a:gridCol w="4854702">
                  <a:extLst>
                    <a:ext uri="{9D8B030D-6E8A-4147-A177-3AD203B41FA5}">
                      <a16:colId xmlns:a16="http://schemas.microsoft.com/office/drawing/2014/main" val="20000"/>
                    </a:ext>
                  </a:extLst>
                </a:gridCol>
                <a:gridCol w="2110740">
                  <a:extLst>
                    <a:ext uri="{9D8B030D-6E8A-4147-A177-3AD203B41FA5}">
                      <a16:colId xmlns:a16="http://schemas.microsoft.com/office/drawing/2014/main" val="20001"/>
                    </a:ext>
                  </a:extLst>
                </a:gridCol>
                <a:gridCol w="1688592">
                  <a:extLst>
                    <a:ext uri="{9D8B030D-6E8A-4147-A177-3AD203B41FA5}">
                      <a16:colId xmlns:a16="http://schemas.microsoft.com/office/drawing/2014/main" val="20002"/>
                    </a:ext>
                  </a:extLst>
                </a:gridCol>
                <a:gridCol w="1899666">
                  <a:extLst>
                    <a:ext uri="{9D8B030D-6E8A-4147-A177-3AD203B41FA5}">
                      <a16:colId xmlns:a16="http://schemas.microsoft.com/office/drawing/2014/main" val="20003"/>
                    </a:ext>
                  </a:extLst>
                </a:gridCol>
              </a:tblGrid>
              <a:tr h="332680">
                <a:tc>
                  <a:txBody>
                    <a:bodyPr/>
                    <a:lstStyle/>
                    <a:p>
                      <a:pPr marL="0" indent="0">
                        <a:lnSpc>
                          <a:spcPts val="1680"/>
                        </a:lnSpc>
                        <a:buNone/>
                      </a:pPr>
                      <a:r>
                        <a:rPr lang="en-US" sz="1200" b="1" dirty="0">
                          <a:solidFill>
                            <a:srgbClr val="F6F3EC"/>
                          </a:solidFill>
                          <a:latin typeface="IBM Plex Sans" pitchFamily="34" charset="0"/>
                          <a:ea typeface="IBM Plex Sans" pitchFamily="34" charset="-122"/>
                          <a:cs typeface="IBM Plex Sans" pitchFamily="34" charset="-120"/>
                        </a:rPr>
                        <a:t>Выплата</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gn="r">
                        <a:lnSpc>
                          <a:spcPts val="1680"/>
                        </a:lnSpc>
                        <a:buNone/>
                      </a:pPr>
                      <a:r>
                        <a:rPr lang="en-US" sz="1200" b="1" dirty="0">
                          <a:solidFill>
                            <a:srgbClr val="F6F3EC"/>
                          </a:solidFill>
                          <a:latin typeface="IBM Plex Sans" pitchFamily="34" charset="0"/>
                          <a:ea typeface="IBM Plex Sans" pitchFamily="34" charset="-122"/>
                          <a:cs typeface="IBM Plex Sans" pitchFamily="34" charset="-120"/>
                        </a:rPr>
                        <a:t>Сумма</a:t>
                      </a:r>
                      <a:endParaRPr lang="en-US" sz="1200" dirty="0">
                        <a:latin typeface="IBM Plex Sans" charset="0"/>
                        <a:ea typeface="IBM Plex Sans" charset="0"/>
                        <a:cs typeface="IBM Plex Sans" charset="0"/>
                      </a:endParaRPr>
                    </a:p>
                  </a:txBody>
                  <a:tcPr marL="53340" marR="53340" marT="53340" marB="5334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nSpc>
                          <a:spcPts val="1680"/>
                        </a:lnSpc>
                        <a:buNone/>
                      </a:pPr>
                      <a:r>
                        <a:rPr lang="en-US" sz="1200" b="1" dirty="0">
                          <a:solidFill>
                            <a:srgbClr val="F6F3EC"/>
                          </a:solidFill>
                          <a:latin typeface="IBM Plex Sans" pitchFamily="34" charset="0"/>
                          <a:ea typeface="IBM Plex Sans" pitchFamily="34" charset="-122"/>
                          <a:cs typeface="IBM Plex Sans" pitchFamily="34" charset="-120"/>
                        </a:rPr>
                        <a:t>Доход?</a:t>
                      </a:r>
                      <a:endParaRPr lang="en-US" sz="1200" dirty="0">
                        <a:latin typeface="IBM Plex Sans" charset="0"/>
                        <a:ea typeface="IBM Plex Sans" charset="0"/>
                        <a:cs typeface="IBM Plex Sans" charset="0"/>
                      </a:endParaRPr>
                    </a:p>
                  </a:txBody>
                  <a:tcPr marL="53340" marR="53340" marT="53340" marB="5334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gn="r">
                        <a:lnSpc>
                          <a:spcPts val="1680"/>
                        </a:lnSpc>
                        <a:buNone/>
                      </a:pPr>
                      <a:r>
                        <a:rPr lang="en-US" sz="1200" b="1" dirty="0">
                          <a:solidFill>
                            <a:srgbClr val="F6F3EC"/>
                          </a:solidFill>
                          <a:latin typeface="IBM Plex Sans" pitchFamily="34" charset="0"/>
                          <a:ea typeface="IBM Plex Sans" pitchFamily="34" charset="-122"/>
                          <a:cs typeface="IBM Plex Sans" pitchFamily="34" charset="-120"/>
                        </a:rPr>
                        <a:t>НДФЛ</a:t>
                      </a:r>
                      <a:endParaRPr lang="en-US" sz="1200" dirty="0">
                        <a:latin typeface="IBM Plex Sans" charset="0"/>
                        <a:ea typeface="IBM Plex Sans" charset="0"/>
                        <a:cs typeface="IBM Plex Sans" charset="0"/>
                      </a:endParaRPr>
                    </a:p>
                  </a:txBody>
                  <a:tcPr marL="53340" marR="53340" marT="53340" marB="5334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extLst>
                  <a:ext uri="{0D108BD9-81ED-4DB2-BD59-A6C34878D82A}">
                    <a16:rowId xmlns:a16="http://schemas.microsoft.com/office/drawing/2014/main" val="10000"/>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Стоимость ремонта (реальный ущерб)</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300 000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нет</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1"/>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Индексация присуждённой суммы</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15 000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нет</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2"/>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Неполученная арендная плата (упущенная выгода)</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120 000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да</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15 600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3"/>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Итого</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435 000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2B5B0"/>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tc>
                  <a:txBody>
                    <a:bodyPr/>
                    <a:lstStyle/>
                    <a:p>
                      <a:pPr marL="0" indent="0">
                        <a:lnSpc>
                          <a:spcPts val="1680"/>
                        </a:lnSpc>
                        <a:buNone/>
                      </a:pPr>
                      <a:endParaRPr lang="en-US" sz="1200" dirty="0">
                        <a:latin typeface="IBM Plex Sans" charset="0"/>
                        <a:ea typeface="IBM Plex Sans" charset="0"/>
                        <a:cs typeface="IBM Plex Sans" charset="0"/>
                      </a:endParaRPr>
                    </a:p>
                  </a:txBody>
                  <a:tcPr marL="53340" marR="53340" marT="53340" marB="53340">
                    <a:lnL w="12700" cap="flat" cmpd="sng" algn="ctr">
                      <a:solidFill>
                        <a:srgbClr val="C2B5B0"/>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15 600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2B5B0"/>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extLst>
                  <a:ext uri="{0D108BD9-81ED-4DB2-BD59-A6C34878D82A}">
                    <a16:rowId xmlns:a16="http://schemas.microsoft.com/office/drawing/2014/main" val="10004"/>
                  </a:ext>
                </a:extLst>
              </a:tr>
            </a:tbl>
          </a:graphicData>
        </a:graphic>
      </p:graphicFrame>
      <p:sp>
        <p:nvSpPr>
          <p:cNvPr id="14" name="Text 11"/>
          <p:cNvSpPr/>
          <p:nvPr/>
        </p:nvSpPr>
        <p:spPr>
          <a:xfrm>
            <a:off x="812800" y="355600"/>
            <a:ext cx="605969"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4A5363"/>
                </a:solidFill>
                <a:latin typeface="IBM Plex Sans" pitchFamily="34" charset="0"/>
                <a:ea typeface="IBM Plex Sans" pitchFamily="34" charset="-122"/>
                <a:cs typeface="IBM Plex Sans" pitchFamily="34" charset="-120"/>
              </a:rPr>
              <a:t>ФПНК</a:t>
            </a:r>
            <a:endParaRPr lang="en-US" sz="1200" dirty="0"/>
          </a:p>
        </p:txBody>
      </p:sp>
      <p:sp>
        <p:nvSpPr>
          <p:cNvPr id="15" name="Text 12"/>
          <p:cNvSpPr/>
          <p:nvPr/>
        </p:nvSpPr>
        <p:spPr>
          <a:xfrm>
            <a:off x="7002879" y="355600"/>
            <a:ext cx="4376321"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200" dirty="0"/>
          </a:p>
        </p:txBody>
      </p:sp>
      <p:sp>
        <p:nvSpPr>
          <p:cNvPr id="16" name="Text 13"/>
          <p:cNvSpPr/>
          <p:nvPr/>
        </p:nvSpPr>
        <p:spPr>
          <a:xfrm>
            <a:off x="812800" y="6141740"/>
            <a:ext cx="10883392" cy="43686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Основание: ст. 41 НК РФ; п. 2 ст. 15 ГК РФ; Письмо ФНС от 02.04.2020 N БВ-4-7/5648; Определение ВС РФ от 29.01.2018 N 309-КГ17-13845 (дело N А76-26431/2016)</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Уступка права требования по займу</a:t>
            </a:r>
            <a:endParaRPr lang="en-US" sz="3200" dirty="0"/>
          </a:p>
        </p:txBody>
      </p:sp>
      <p:sp>
        <p:nvSpPr>
          <p:cNvPr id="3" name="Text 1"/>
          <p:cNvSpPr/>
          <p:nvPr/>
        </p:nvSpPr>
        <p:spPr>
          <a:xfrm>
            <a:off x="812800" y="1483320"/>
            <a:ext cx="10464800" cy="52318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E2A3F"/>
                </a:solidFill>
                <a:latin typeface="IBM Plex Sans" pitchFamily="34" charset="0"/>
                <a:ea typeface="IBM Plex Sans" pitchFamily="34" charset="-122"/>
                <a:cs typeface="IBM Plex Sans" pitchFamily="34" charset="-120"/>
              </a:rPr>
              <a:t>Специального порядка в главе 23 нет, поэтому по ст. 41 НК РФ база — экономическая выгода: разница между выручкой по уступке и суммой, уплаченной за приобретение права.</a:t>
            </a:r>
            <a:endParaRPr lang="en-US" sz="1400" dirty="0"/>
          </a:p>
        </p:txBody>
      </p:sp>
      <p:sp>
        <p:nvSpPr>
          <p:cNvPr id="4" name="Shape 2"/>
          <p:cNvSpPr/>
          <p:nvPr/>
        </p:nvSpPr>
        <p:spPr>
          <a:xfrm>
            <a:off x="815975" y="2187476"/>
            <a:ext cx="3147467" cy="1401961"/>
          </a:xfrm>
          <a:prstGeom prst="roundRect">
            <a:avLst>
              <a:gd name="adj" fmla="val 7021"/>
            </a:avLst>
          </a:prstGeom>
          <a:solidFill>
            <a:srgbClr val="FFFDF8"/>
          </a:solidFill>
          <a:ln w="6350">
            <a:solidFill>
              <a:srgbClr val="DDD5C4"/>
            </a:solidFill>
            <a:prstDash val="solid"/>
          </a:ln>
        </p:spPr>
      </p:sp>
      <p:sp>
        <p:nvSpPr>
          <p:cNvPr id="5" name="Text 3"/>
          <p:cNvSpPr/>
          <p:nvPr/>
        </p:nvSpPr>
        <p:spPr>
          <a:xfrm>
            <a:off x="996950" y="2343051"/>
            <a:ext cx="286908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B5482F"/>
                </a:solidFill>
                <a:latin typeface="IBM Plex Sans" pitchFamily="34" charset="0"/>
                <a:ea typeface="IBM Plex Sans" pitchFamily="34" charset="-122"/>
                <a:cs typeface="IBM Plex Sans" pitchFamily="34" charset="-120"/>
              </a:rPr>
              <a:t>КУПИЛ ПРАВО</a:t>
            </a:r>
            <a:endParaRPr lang="en-US" sz="1200" dirty="0"/>
          </a:p>
        </p:txBody>
      </p:sp>
      <p:sp>
        <p:nvSpPr>
          <p:cNvPr id="6" name="Text 4"/>
          <p:cNvSpPr/>
          <p:nvPr/>
        </p:nvSpPr>
        <p:spPr>
          <a:xfrm>
            <a:off x="996950" y="2594471"/>
            <a:ext cx="2869082" cy="471091"/>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1E2A3F"/>
                </a:solidFill>
                <a:latin typeface="IBM Plex Sans" pitchFamily="34" charset="0"/>
                <a:ea typeface="IBM Plex Sans" pitchFamily="34" charset="-122"/>
                <a:cs typeface="IBM Plex Sans" pitchFamily="34" charset="-120"/>
              </a:rPr>
              <a:t>Право требования долга 1 000 000 ₽ куплено за</a:t>
            </a:r>
            <a:endParaRPr lang="en-US" sz="1300" dirty="0"/>
          </a:p>
        </p:txBody>
      </p:sp>
      <p:sp>
        <p:nvSpPr>
          <p:cNvPr id="7" name="Text 5"/>
          <p:cNvSpPr/>
          <p:nvPr/>
        </p:nvSpPr>
        <p:spPr>
          <a:xfrm>
            <a:off x="996950" y="3078262"/>
            <a:ext cx="2869082"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1E2A3F"/>
                </a:solidFill>
                <a:latin typeface="IBM Plex Sans" pitchFamily="34" charset="0"/>
                <a:ea typeface="IBM Plex Sans" pitchFamily="34" charset="-122"/>
                <a:cs typeface="IBM Plex Sans" pitchFamily="34" charset="-120"/>
              </a:rPr>
              <a:t>700 000 ₽</a:t>
            </a:r>
            <a:endParaRPr lang="en-US" sz="2000" dirty="0"/>
          </a:p>
        </p:txBody>
      </p:sp>
      <p:pic>
        <p:nvPicPr>
          <p:cNvPr id="8" name="Image 0" descr="arrow-right"/>
          <p:cNvPicPr>
            <a:picLocks noChangeAspect="1"/>
          </p:cNvPicPr>
          <p:nvPr/>
        </p:nvPicPr>
        <p:blipFill>
          <a:blip r:embed="rId3"/>
          <a:srcRect/>
          <a:stretch/>
        </p:blipFill>
        <p:spPr>
          <a:xfrm>
            <a:off x="4068217" y="2799556"/>
            <a:ext cx="355600" cy="177800"/>
          </a:xfrm>
          <a:prstGeom prst="rect">
            <a:avLst/>
          </a:prstGeom>
        </p:spPr>
      </p:pic>
      <p:sp>
        <p:nvSpPr>
          <p:cNvPr id="9" name="Shape 6"/>
          <p:cNvSpPr/>
          <p:nvPr/>
        </p:nvSpPr>
        <p:spPr>
          <a:xfrm>
            <a:off x="4528592" y="2187476"/>
            <a:ext cx="3147516" cy="1401961"/>
          </a:xfrm>
          <a:prstGeom prst="roundRect">
            <a:avLst>
              <a:gd name="adj" fmla="val 7021"/>
            </a:avLst>
          </a:prstGeom>
          <a:solidFill>
            <a:srgbClr val="FFFDF8"/>
          </a:solidFill>
          <a:ln w="6350">
            <a:solidFill>
              <a:srgbClr val="DDD5C4"/>
            </a:solidFill>
            <a:prstDash val="solid"/>
          </a:ln>
        </p:spPr>
      </p:sp>
      <p:sp>
        <p:nvSpPr>
          <p:cNvPr id="10" name="Text 7"/>
          <p:cNvSpPr/>
          <p:nvPr/>
        </p:nvSpPr>
        <p:spPr>
          <a:xfrm>
            <a:off x="4709567" y="2343051"/>
            <a:ext cx="2869133"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B5482F"/>
                </a:solidFill>
                <a:latin typeface="IBM Plex Sans" pitchFamily="34" charset="0"/>
                <a:ea typeface="IBM Plex Sans" pitchFamily="34" charset="-122"/>
                <a:cs typeface="IBM Plex Sans" pitchFamily="34" charset="-120"/>
              </a:rPr>
              <a:t>УСТУПИЛ ПРАВО</a:t>
            </a:r>
            <a:endParaRPr lang="en-US" sz="1200" dirty="0"/>
          </a:p>
        </p:txBody>
      </p:sp>
      <p:sp>
        <p:nvSpPr>
          <p:cNvPr id="11" name="Text 8"/>
          <p:cNvSpPr/>
          <p:nvPr/>
        </p:nvSpPr>
        <p:spPr>
          <a:xfrm>
            <a:off x="4709567" y="2594471"/>
            <a:ext cx="2869133" cy="248245"/>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1E2A3F"/>
                </a:solidFill>
                <a:latin typeface="IBM Plex Sans" pitchFamily="34" charset="0"/>
                <a:ea typeface="IBM Plex Sans" pitchFamily="34" charset="-122"/>
                <a:cs typeface="IBM Plex Sans" pitchFamily="34" charset="-120"/>
              </a:rPr>
              <a:t>По договору уступки получено</a:t>
            </a:r>
            <a:endParaRPr lang="en-US" sz="1300" dirty="0"/>
          </a:p>
        </p:txBody>
      </p:sp>
      <p:sp>
        <p:nvSpPr>
          <p:cNvPr id="12" name="Text 9"/>
          <p:cNvSpPr/>
          <p:nvPr/>
        </p:nvSpPr>
        <p:spPr>
          <a:xfrm>
            <a:off x="4709567" y="2855416"/>
            <a:ext cx="2869133"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1E2A3F"/>
                </a:solidFill>
                <a:latin typeface="IBM Plex Sans" pitchFamily="34" charset="0"/>
                <a:ea typeface="IBM Plex Sans" pitchFamily="34" charset="-122"/>
                <a:cs typeface="IBM Plex Sans" pitchFamily="34" charset="-120"/>
              </a:rPr>
              <a:t>900 000 ₽</a:t>
            </a:r>
            <a:endParaRPr lang="en-US" sz="2000" dirty="0"/>
          </a:p>
        </p:txBody>
      </p:sp>
      <p:pic>
        <p:nvPicPr>
          <p:cNvPr id="13" name="Image 1" descr="arrow-right"/>
          <p:cNvPicPr>
            <a:picLocks noChangeAspect="1"/>
          </p:cNvPicPr>
          <p:nvPr/>
        </p:nvPicPr>
        <p:blipFill>
          <a:blip r:embed="rId3"/>
          <a:srcRect/>
          <a:stretch/>
        </p:blipFill>
        <p:spPr>
          <a:xfrm>
            <a:off x="7780883" y="2799556"/>
            <a:ext cx="355600" cy="177800"/>
          </a:xfrm>
          <a:prstGeom prst="rect">
            <a:avLst/>
          </a:prstGeom>
        </p:spPr>
      </p:pic>
      <p:sp>
        <p:nvSpPr>
          <p:cNvPr id="14" name="Shape 10"/>
          <p:cNvSpPr/>
          <p:nvPr/>
        </p:nvSpPr>
        <p:spPr>
          <a:xfrm>
            <a:off x="8238083" y="2184301"/>
            <a:ext cx="3141117" cy="1408311"/>
          </a:xfrm>
          <a:prstGeom prst="roundRect">
            <a:avLst>
              <a:gd name="adj" fmla="val 7214"/>
            </a:avLst>
          </a:prstGeom>
          <a:solidFill>
            <a:srgbClr val="1E2A3F"/>
          </a:solidFill>
          <a:ln/>
        </p:spPr>
      </p:sp>
      <p:sp>
        <p:nvSpPr>
          <p:cNvPr id="15" name="Text 11"/>
          <p:cNvSpPr/>
          <p:nvPr/>
        </p:nvSpPr>
        <p:spPr>
          <a:xfrm>
            <a:off x="8415883" y="2336701"/>
            <a:ext cx="286908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E59A7D"/>
                </a:solidFill>
                <a:latin typeface="IBM Plex Sans" pitchFamily="34" charset="0"/>
                <a:ea typeface="IBM Plex Sans" pitchFamily="34" charset="-122"/>
                <a:cs typeface="IBM Plex Sans" pitchFamily="34" charset="-120"/>
              </a:rPr>
              <a:t>ДОХОД</a:t>
            </a:r>
            <a:endParaRPr lang="en-US" sz="1200" dirty="0"/>
          </a:p>
        </p:txBody>
      </p:sp>
      <p:sp>
        <p:nvSpPr>
          <p:cNvPr id="16" name="Text 12"/>
          <p:cNvSpPr/>
          <p:nvPr/>
        </p:nvSpPr>
        <p:spPr>
          <a:xfrm>
            <a:off x="8415883" y="2588121"/>
            <a:ext cx="2869082" cy="248245"/>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C9D1DE"/>
                </a:solidFill>
                <a:latin typeface="IBM Plex Sans" pitchFamily="34" charset="0"/>
                <a:ea typeface="IBM Plex Sans" pitchFamily="34" charset="-122"/>
                <a:cs typeface="IBM Plex Sans" pitchFamily="34" charset="-120"/>
              </a:rPr>
              <a:t>900 000 − 700 000</a:t>
            </a:r>
            <a:endParaRPr lang="en-US" sz="1300" dirty="0"/>
          </a:p>
        </p:txBody>
      </p:sp>
      <p:sp>
        <p:nvSpPr>
          <p:cNvPr id="17" name="Text 13"/>
          <p:cNvSpPr/>
          <p:nvPr/>
        </p:nvSpPr>
        <p:spPr>
          <a:xfrm>
            <a:off x="8415883" y="2849066"/>
            <a:ext cx="2869082"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F6F3EC"/>
                </a:solidFill>
                <a:latin typeface="IBM Plex Sans" pitchFamily="34" charset="0"/>
                <a:ea typeface="IBM Plex Sans" pitchFamily="34" charset="-122"/>
                <a:cs typeface="IBM Plex Sans" pitchFamily="34" charset="-120"/>
              </a:rPr>
              <a:t>200 000 ₽</a:t>
            </a:r>
            <a:endParaRPr lang="en-US" sz="2000" dirty="0"/>
          </a:p>
        </p:txBody>
      </p:sp>
      <p:sp>
        <p:nvSpPr>
          <p:cNvPr id="18" name="Shape 14"/>
          <p:cNvSpPr/>
          <p:nvPr/>
        </p:nvSpPr>
        <p:spPr>
          <a:xfrm>
            <a:off x="812800" y="3795812"/>
            <a:ext cx="5207000" cy="535930"/>
          </a:xfrm>
          <a:prstGeom prst="roundRect">
            <a:avLst>
              <a:gd name="adj" fmla="val 18958"/>
            </a:avLst>
          </a:prstGeom>
          <a:solidFill>
            <a:srgbClr val="F3E3DC"/>
          </a:solidFill>
          <a:ln/>
        </p:spPr>
      </p:sp>
      <p:sp>
        <p:nvSpPr>
          <p:cNvPr id="19" name="Text 15"/>
          <p:cNvSpPr/>
          <p:nvPr/>
        </p:nvSpPr>
        <p:spPr>
          <a:xfrm>
            <a:off x="1016000" y="3957092"/>
            <a:ext cx="1001564" cy="238720"/>
          </a:xfrm>
          <a:prstGeom prst="rect">
            <a:avLst/>
          </a:prstGeom>
          <a:noFill/>
          <a:ln/>
        </p:spPr>
        <p:txBody>
          <a:bodyPr wrap="none" lIns="0" tIns="0" rIns="0" bIns="0" rtlCol="0" anchor="t">
            <a:normAutofit/>
          </a:bodyPr>
          <a:lstStyle/>
          <a:p>
            <a:pPr marL="0" indent="0" algn="l">
              <a:lnSpc>
                <a:spcPts val="1680"/>
              </a:lnSpc>
              <a:buNone/>
            </a:pPr>
            <a:r>
              <a:rPr lang="en-US" sz="1200" b="1" kern="0" spc="100" dirty="0">
                <a:solidFill>
                  <a:srgbClr val="8E3420"/>
                </a:solidFill>
                <a:latin typeface="IBM Plex Sans" pitchFamily="34" charset="0"/>
                <a:ea typeface="IBM Plex Sans" pitchFamily="34" charset="-122"/>
                <a:cs typeface="IBM Plex Sans" pitchFamily="34" charset="-120"/>
              </a:rPr>
              <a:t>ВАРИАНТ 1</a:t>
            </a:r>
            <a:endParaRPr lang="en-US" sz="1200" dirty="0"/>
          </a:p>
        </p:txBody>
      </p:sp>
      <p:sp>
        <p:nvSpPr>
          <p:cNvPr id="20" name="Text 16"/>
          <p:cNvSpPr/>
          <p:nvPr/>
        </p:nvSpPr>
        <p:spPr>
          <a:xfrm>
            <a:off x="2119164" y="3948212"/>
            <a:ext cx="3048238" cy="25653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E2A3F"/>
                </a:solidFill>
                <a:latin typeface="IBM Plex Sans" pitchFamily="34" charset="0"/>
                <a:ea typeface="IBM Plex Sans" pitchFamily="34" charset="-122"/>
                <a:cs typeface="IBM Plex Sans" pitchFamily="34" charset="-120"/>
              </a:rPr>
              <a:t>200 000 × 13% = </a:t>
            </a:r>
            <a:r>
              <a:rPr lang="en-US" sz="1300" b="1" dirty="0">
                <a:solidFill>
                  <a:srgbClr val="1E2A3F"/>
                </a:solidFill>
                <a:latin typeface="IBM Plex Sans" pitchFamily="34" charset="0"/>
                <a:ea typeface="IBM Plex Sans" pitchFamily="34" charset="-122"/>
                <a:cs typeface="IBM Plex Sans" pitchFamily="34" charset="-120"/>
              </a:rPr>
              <a:t>26 000 ₽</a:t>
            </a:r>
            <a:r>
              <a:rPr lang="en-US" sz="1300" dirty="0">
                <a:solidFill>
                  <a:srgbClr val="1E2A3F"/>
                </a:solidFill>
                <a:latin typeface="IBM Plex Sans" pitchFamily="34" charset="0"/>
                <a:ea typeface="IBM Plex Sans" pitchFamily="34" charset="-122"/>
                <a:cs typeface="IBM Plex Sans" pitchFamily="34" charset="-120"/>
              </a:rPr>
              <a:t> НДФЛ</a:t>
            </a:r>
            <a:endParaRPr lang="en-US" sz="1300" dirty="0"/>
          </a:p>
        </p:txBody>
      </p:sp>
      <p:sp>
        <p:nvSpPr>
          <p:cNvPr id="21" name="Shape 17"/>
          <p:cNvSpPr/>
          <p:nvPr/>
        </p:nvSpPr>
        <p:spPr>
          <a:xfrm>
            <a:off x="6172200" y="3795812"/>
            <a:ext cx="5207000" cy="535930"/>
          </a:xfrm>
          <a:prstGeom prst="roundRect">
            <a:avLst>
              <a:gd name="adj" fmla="val 18958"/>
            </a:avLst>
          </a:prstGeom>
          <a:solidFill>
            <a:srgbClr val="DDEBE5"/>
          </a:solidFill>
          <a:ln/>
        </p:spPr>
      </p:sp>
      <p:sp>
        <p:nvSpPr>
          <p:cNvPr id="22" name="Text 18"/>
          <p:cNvSpPr/>
          <p:nvPr/>
        </p:nvSpPr>
        <p:spPr>
          <a:xfrm>
            <a:off x="6375400" y="3957092"/>
            <a:ext cx="1001564" cy="238720"/>
          </a:xfrm>
          <a:prstGeom prst="rect">
            <a:avLst/>
          </a:prstGeom>
          <a:noFill/>
          <a:ln/>
        </p:spPr>
        <p:txBody>
          <a:bodyPr wrap="none" lIns="0" tIns="0" rIns="0" bIns="0" rtlCol="0" anchor="t">
            <a:normAutofit/>
          </a:bodyPr>
          <a:lstStyle/>
          <a:p>
            <a:pPr marL="0" indent="0" algn="l">
              <a:lnSpc>
                <a:spcPts val="1680"/>
              </a:lnSpc>
              <a:buNone/>
            </a:pPr>
            <a:r>
              <a:rPr lang="en-US" sz="1200" b="1" kern="0" spc="100" dirty="0">
                <a:solidFill>
                  <a:srgbClr val="1F4D40"/>
                </a:solidFill>
                <a:latin typeface="IBM Plex Sans" pitchFamily="34" charset="0"/>
                <a:ea typeface="IBM Plex Sans" pitchFamily="34" charset="-122"/>
                <a:cs typeface="IBM Plex Sans" pitchFamily="34" charset="-120"/>
              </a:rPr>
              <a:t>ВАРИАНТ 2</a:t>
            </a:r>
            <a:endParaRPr lang="en-US" sz="1200" dirty="0"/>
          </a:p>
        </p:txBody>
      </p:sp>
      <p:sp>
        <p:nvSpPr>
          <p:cNvPr id="23" name="Text 19"/>
          <p:cNvSpPr/>
          <p:nvPr/>
        </p:nvSpPr>
        <p:spPr>
          <a:xfrm>
            <a:off x="7478564" y="3948212"/>
            <a:ext cx="3900636" cy="25653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E2A3F"/>
                </a:solidFill>
                <a:latin typeface="IBM Plex Sans" pitchFamily="34" charset="0"/>
                <a:ea typeface="IBM Plex Sans" pitchFamily="34" charset="-122"/>
                <a:cs typeface="IBM Plex Sans" pitchFamily="34" charset="-120"/>
              </a:rPr>
              <a:t>Уступил за 650 000 ₽ — выгоды нет, НДФЛ </a:t>
            </a:r>
            <a:r>
              <a:rPr lang="en-US" sz="1300" b="1" dirty="0">
                <a:solidFill>
                  <a:srgbClr val="1E2A3F"/>
                </a:solidFill>
                <a:latin typeface="IBM Plex Sans" pitchFamily="34" charset="0"/>
                <a:ea typeface="IBM Plex Sans" pitchFamily="34" charset="-122"/>
                <a:cs typeface="IBM Plex Sans" pitchFamily="34" charset="-120"/>
              </a:rPr>
              <a:t>0 ₽</a:t>
            </a:r>
            <a:endParaRPr lang="en-US" sz="1300" dirty="0"/>
          </a:p>
        </p:txBody>
      </p:sp>
      <p:sp>
        <p:nvSpPr>
          <p:cNvPr id="24" name="Text 20"/>
          <p:cNvSpPr/>
          <p:nvPr/>
        </p:nvSpPr>
        <p:spPr>
          <a:xfrm>
            <a:off x="812800" y="355600"/>
            <a:ext cx="605969"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4A5363"/>
                </a:solidFill>
                <a:latin typeface="IBM Plex Sans" pitchFamily="34" charset="0"/>
                <a:ea typeface="IBM Plex Sans" pitchFamily="34" charset="-122"/>
                <a:cs typeface="IBM Plex Sans" pitchFamily="34" charset="-120"/>
              </a:rPr>
              <a:t>ФПНК</a:t>
            </a:r>
            <a:endParaRPr lang="en-US" sz="1200" dirty="0"/>
          </a:p>
        </p:txBody>
      </p:sp>
      <p:sp>
        <p:nvSpPr>
          <p:cNvPr id="25" name="Text 21"/>
          <p:cNvSpPr/>
          <p:nvPr/>
        </p:nvSpPr>
        <p:spPr>
          <a:xfrm>
            <a:off x="7002879" y="355600"/>
            <a:ext cx="4376321"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200" dirty="0"/>
          </a:p>
        </p:txBody>
      </p:sp>
      <p:sp>
        <p:nvSpPr>
          <p:cNvPr id="26" name="Text 22"/>
          <p:cNvSpPr/>
          <p:nvPr/>
        </p:nvSpPr>
        <p:spPr>
          <a:xfrm>
            <a:off x="812800" y="6141740"/>
            <a:ext cx="10883392" cy="43686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Основание: ст. 41 НК РФ; Постановление Президиума ВС РФ от 22.07.2015 N 8-ПВ15; Письмо ФНС России от 09.02.2016 N БС-4-11/1889@; Письмо Минфина России от 08.07.2024 N 03-04-05/63428</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ECE6D9"/>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Курсовая разница по валютному займу</a:t>
            </a:r>
            <a:endParaRPr lang="en-US" sz="3200" dirty="0"/>
          </a:p>
        </p:txBody>
      </p:sp>
      <p:sp>
        <p:nvSpPr>
          <p:cNvPr id="3" name="Text 1"/>
          <p:cNvSpPr/>
          <p:nvPr/>
        </p:nvSpPr>
        <p:spPr>
          <a:xfrm>
            <a:off x="812800" y="1483320"/>
            <a:ext cx="10464800" cy="52318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E2A3F"/>
                </a:solidFill>
                <a:latin typeface="IBM Plex Sans" pitchFamily="34" charset="0"/>
                <a:ea typeface="IBM Plex Sans" pitchFamily="34" charset="-122"/>
                <a:cs typeface="IBM Plex Sans" pitchFamily="34" charset="-120"/>
              </a:rPr>
              <a:t>Заём выражен в иностранной валюте и возвращается в рублях по курсу на дату возврата. Положительная разница — не доход: заёмщик возвращает ту сумму займа, которая установлена договором.</a:t>
            </a:r>
            <a:endParaRPr lang="en-US" sz="1400" dirty="0"/>
          </a:p>
        </p:txBody>
      </p:sp>
      <p:sp>
        <p:nvSpPr>
          <p:cNvPr id="4" name="Shape 2"/>
          <p:cNvSpPr/>
          <p:nvPr/>
        </p:nvSpPr>
        <p:spPr>
          <a:xfrm>
            <a:off x="815975" y="2187476"/>
            <a:ext cx="3147467" cy="1179116"/>
          </a:xfrm>
          <a:prstGeom prst="roundRect">
            <a:avLst>
              <a:gd name="adj" fmla="val 8347"/>
            </a:avLst>
          </a:prstGeom>
          <a:solidFill>
            <a:srgbClr val="FFFDF8"/>
          </a:solidFill>
          <a:ln w="6350">
            <a:solidFill>
              <a:srgbClr val="DDD5C4"/>
            </a:solidFill>
            <a:prstDash val="solid"/>
          </a:ln>
        </p:spPr>
      </p:sp>
      <p:sp>
        <p:nvSpPr>
          <p:cNvPr id="5" name="Text 3"/>
          <p:cNvSpPr/>
          <p:nvPr/>
        </p:nvSpPr>
        <p:spPr>
          <a:xfrm>
            <a:off x="996950" y="2343051"/>
            <a:ext cx="286908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B5482F"/>
                </a:solidFill>
                <a:latin typeface="IBM Plex Sans" pitchFamily="34" charset="0"/>
                <a:ea typeface="IBM Plex Sans" pitchFamily="34" charset="-122"/>
                <a:cs typeface="IBM Plex Sans" pitchFamily="34" charset="-120"/>
              </a:rPr>
              <a:t>ВЫДАЧА ЗАЙМА</a:t>
            </a:r>
            <a:endParaRPr lang="en-US" sz="1200" dirty="0"/>
          </a:p>
        </p:txBody>
      </p:sp>
      <p:sp>
        <p:nvSpPr>
          <p:cNvPr id="6" name="Text 4"/>
          <p:cNvSpPr/>
          <p:nvPr/>
        </p:nvSpPr>
        <p:spPr>
          <a:xfrm>
            <a:off x="996950" y="2594471"/>
            <a:ext cx="2869082" cy="248245"/>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1E2A3F"/>
                </a:solidFill>
                <a:latin typeface="IBM Plex Sans" pitchFamily="34" charset="0"/>
                <a:ea typeface="IBM Plex Sans" pitchFamily="34" charset="-122"/>
                <a:cs typeface="IBM Plex Sans" pitchFamily="34" charset="-120"/>
              </a:rPr>
              <a:t>10 000 $ × 80 ₽</a:t>
            </a:r>
            <a:endParaRPr lang="en-US" sz="1300" dirty="0"/>
          </a:p>
        </p:txBody>
      </p:sp>
      <p:sp>
        <p:nvSpPr>
          <p:cNvPr id="7" name="Text 5"/>
          <p:cNvSpPr/>
          <p:nvPr/>
        </p:nvSpPr>
        <p:spPr>
          <a:xfrm>
            <a:off x="996950" y="2855416"/>
            <a:ext cx="2869082"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1E2A3F"/>
                </a:solidFill>
                <a:latin typeface="IBM Plex Sans" pitchFamily="34" charset="0"/>
                <a:ea typeface="IBM Plex Sans" pitchFamily="34" charset="-122"/>
                <a:cs typeface="IBM Plex Sans" pitchFamily="34" charset="-120"/>
              </a:rPr>
              <a:t>800 000 ₽</a:t>
            </a:r>
            <a:endParaRPr lang="en-US" sz="2000" dirty="0"/>
          </a:p>
        </p:txBody>
      </p:sp>
      <p:pic>
        <p:nvPicPr>
          <p:cNvPr id="8" name="Image 0" descr="arrow-right"/>
          <p:cNvPicPr>
            <a:picLocks noChangeAspect="1"/>
          </p:cNvPicPr>
          <p:nvPr/>
        </p:nvPicPr>
        <p:blipFill>
          <a:blip r:embed="rId3"/>
          <a:srcRect/>
          <a:stretch/>
        </p:blipFill>
        <p:spPr>
          <a:xfrm>
            <a:off x="4068217" y="2688134"/>
            <a:ext cx="355600" cy="177800"/>
          </a:xfrm>
          <a:prstGeom prst="rect">
            <a:avLst/>
          </a:prstGeom>
        </p:spPr>
      </p:pic>
      <p:sp>
        <p:nvSpPr>
          <p:cNvPr id="9" name="Shape 6"/>
          <p:cNvSpPr/>
          <p:nvPr/>
        </p:nvSpPr>
        <p:spPr>
          <a:xfrm>
            <a:off x="4528592" y="2187476"/>
            <a:ext cx="3147516" cy="1179116"/>
          </a:xfrm>
          <a:prstGeom prst="roundRect">
            <a:avLst>
              <a:gd name="adj" fmla="val 8347"/>
            </a:avLst>
          </a:prstGeom>
          <a:solidFill>
            <a:srgbClr val="FFFDF8"/>
          </a:solidFill>
          <a:ln w="6350">
            <a:solidFill>
              <a:srgbClr val="DDD5C4"/>
            </a:solidFill>
            <a:prstDash val="solid"/>
          </a:ln>
        </p:spPr>
      </p:sp>
      <p:sp>
        <p:nvSpPr>
          <p:cNvPr id="10" name="Text 7"/>
          <p:cNvSpPr/>
          <p:nvPr/>
        </p:nvSpPr>
        <p:spPr>
          <a:xfrm>
            <a:off x="4709567" y="2343051"/>
            <a:ext cx="2869133"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B5482F"/>
                </a:solidFill>
                <a:latin typeface="IBM Plex Sans" pitchFamily="34" charset="0"/>
                <a:ea typeface="IBM Plex Sans" pitchFamily="34" charset="-122"/>
                <a:cs typeface="IBM Plex Sans" pitchFamily="34" charset="-120"/>
              </a:rPr>
              <a:t>ВОЗВРАТ ЗАЙМА</a:t>
            </a:r>
            <a:endParaRPr lang="en-US" sz="1200" dirty="0"/>
          </a:p>
        </p:txBody>
      </p:sp>
      <p:sp>
        <p:nvSpPr>
          <p:cNvPr id="11" name="Text 8"/>
          <p:cNvSpPr/>
          <p:nvPr/>
        </p:nvSpPr>
        <p:spPr>
          <a:xfrm>
            <a:off x="4709567" y="2594471"/>
            <a:ext cx="2869133" cy="248245"/>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1E2A3F"/>
                </a:solidFill>
                <a:latin typeface="IBM Plex Sans" pitchFamily="34" charset="0"/>
                <a:ea typeface="IBM Plex Sans" pitchFamily="34" charset="-122"/>
                <a:cs typeface="IBM Plex Sans" pitchFamily="34" charset="-120"/>
              </a:rPr>
              <a:t>10 000 $ × 95 ₽</a:t>
            </a:r>
            <a:endParaRPr lang="en-US" sz="1300" dirty="0"/>
          </a:p>
        </p:txBody>
      </p:sp>
      <p:sp>
        <p:nvSpPr>
          <p:cNvPr id="12" name="Text 9"/>
          <p:cNvSpPr/>
          <p:nvPr/>
        </p:nvSpPr>
        <p:spPr>
          <a:xfrm>
            <a:off x="4709567" y="2855416"/>
            <a:ext cx="2869133"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1E2A3F"/>
                </a:solidFill>
                <a:latin typeface="IBM Plex Sans" pitchFamily="34" charset="0"/>
                <a:ea typeface="IBM Plex Sans" pitchFamily="34" charset="-122"/>
                <a:cs typeface="IBM Plex Sans" pitchFamily="34" charset="-120"/>
              </a:rPr>
              <a:t>950 000 ₽</a:t>
            </a:r>
            <a:endParaRPr lang="en-US" sz="2000" dirty="0"/>
          </a:p>
        </p:txBody>
      </p:sp>
      <p:pic>
        <p:nvPicPr>
          <p:cNvPr id="13" name="Image 1" descr="arrow-right"/>
          <p:cNvPicPr>
            <a:picLocks noChangeAspect="1"/>
          </p:cNvPicPr>
          <p:nvPr/>
        </p:nvPicPr>
        <p:blipFill>
          <a:blip r:embed="rId3"/>
          <a:srcRect/>
          <a:stretch/>
        </p:blipFill>
        <p:spPr>
          <a:xfrm>
            <a:off x="7780883" y="2688134"/>
            <a:ext cx="355600" cy="177800"/>
          </a:xfrm>
          <a:prstGeom prst="rect">
            <a:avLst/>
          </a:prstGeom>
        </p:spPr>
      </p:pic>
      <p:sp>
        <p:nvSpPr>
          <p:cNvPr id="14" name="Shape 10"/>
          <p:cNvSpPr/>
          <p:nvPr/>
        </p:nvSpPr>
        <p:spPr>
          <a:xfrm>
            <a:off x="8238083" y="2184301"/>
            <a:ext cx="3141117" cy="1185466"/>
          </a:xfrm>
          <a:prstGeom prst="roundRect">
            <a:avLst>
              <a:gd name="adj" fmla="val 8570"/>
            </a:avLst>
          </a:prstGeom>
          <a:solidFill>
            <a:srgbClr val="DDEBE5"/>
          </a:solidFill>
          <a:ln/>
        </p:spPr>
      </p:sp>
      <p:sp>
        <p:nvSpPr>
          <p:cNvPr id="15" name="Text 11"/>
          <p:cNvSpPr/>
          <p:nvPr/>
        </p:nvSpPr>
        <p:spPr>
          <a:xfrm>
            <a:off x="8415883" y="2336701"/>
            <a:ext cx="286908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1F4D40"/>
                </a:solidFill>
                <a:latin typeface="IBM Plex Sans" pitchFamily="34" charset="0"/>
                <a:ea typeface="IBM Plex Sans" pitchFamily="34" charset="-122"/>
                <a:cs typeface="IBM Plex Sans" pitchFamily="34" charset="-120"/>
              </a:rPr>
              <a:t>РАЗНИЦА</a:t>
            </a:r>
            <a:endParaRPr lang="en-US" sz="1200" dirty="0"/>
          </a:p>
        </p:txBody>
      </p:sp>
      <p:sp>
        <p:nvSpPr>
          <p:cNvPr id="16" name="Text 12"/>
          <p:cNvSpPr/>
          <p:nvPr/>
        </p:nvSpPr>
        <p:spPr>
          <a:xfrm>
            <a:off x="8415883" y="2588121"/>
            <a:ext cx="2869082" cy="248245"/>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1E2A3F"/>
                </a:solidFill>
                <a:latin typeface="IBM Plex Sans" pitchFamily="34" charset="0"/>
                <a:ea typeface="IBM Plex Sans" pitchFamily="34" charset="-122"/>
                <a:cs typeface="IBM Plex Sans" pitchFamily="34" charset="-120"/>
              </a:rPr>
              <a:t>950 000 − 800 000 = 150 000 ₽</a:t>
            </a:r>
            <a:endParaRPr lang="en-US" sz="1300" dirty="0"/>
          </a:p>
        </p:txBody>
      </p:sp>
      <p:sp>
        <p:nvSpPr>
          <p:cNvPr id="17" name="Text 13"/>
          <p:cNvSpPr/>
          <p:nvPr/>
        </p:nvSpPr>
        <p:spPr>
          <a:xfrm>
            <a:off x="8415883" y="2849066"/>
            <a:ext cx="2869082"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1F4D40"/>
                </a:solidFill>
                <a:latin typeface="IBM Plex Sans" pitchFamily="34" charset="0"/>
                <a:ea typeface="IBM Plex Sans" pitchFamily="34" charset="-122"/>
                <a:cs typeface="IBM Plex Sans" pitchFamily="34" charset="-120"/>
              </a:rPr>
              <a:t>не доход</a:t>
            </a:r>
            <a:endParaRPr lang="en-US" sz="2000" dirty="0"/>
          </a:p>
        </p:txBody>
      </p:sp>
      <p:sp>
        <p:nvSpPr>
          <p:cNvPr id="18" name="Shape 14"/>
          <p:cNvSpPr/>
          <p:nvPr/>
        </p:nvSpPr>
        <p:spPr>
          <a:xfrm>
            <a:off x="812800" y="3572966"/>
            <a:ext cx="5207000" cy="535930"/>
          </a:xfrm>
          <a:prstGeom prst="roundRect">
            <a:avLst>
              <a:gd name="adj" fmla="val 18958"/>
            </a:avLst>
          </a:prstGeom>
          <a:solidFill>
            <a:srgbClr val="F3E3DC"/>
          </a:solidFill>
          <a:ln/>
        </p:spPr>
      </p:sp>
      <p:sp>
        <p:nvSpPr>
          <p:cNvPr id="19" name="Text 15"/>
          <p:cNvSpPr/>
          <p:nvPr/>
        </p:nvSpPr>
        <p:spPr>
          <a:xfrm>
            <a:off x="1016000" y="3734246"/>
            <a:ext cx="849015" cy="238720"/>
          </a:xfrm>
          <a:prstGeom prst="rect">
            <a:avLst/>
          </a:prstGeom>
          <a:noFill/>
          <a:ln/>
        </p:spPr>
        <p:txBody>
          <a:bodyPr wrap="none" lIns="0" tIns="0" rIns="0" bIns="0" rtlCol="0" anchor="t">
            <a:normAutofit/>
          </a:bodyPr>
          <a:lstStyle/>
          <a:p>
            <a:pPr marL="0" indent="0" algn="l">
              <a:lnSpc>
                <a:spcPts val="1680"/>
              </a:lnSpc>
              <a:buNone/>
            </a:pPr>
            <a:r>
              <a:rPr lang="en-US" sz="1200" b="1" kern="0" spc="100" dirty="0">
                <a:solidFill>
                  <a:srgbClr val="8E3420"/>
                </a:solidFill>
                <a:latin typeface="IBM Plex Sans" pitchFamily="34" charset="0"/>
                <a:ea typeface="IBM Plex Sans" pitchFamily="34" charset="-122"/>
                <a:cs typeface="IBM Plex Sans" pitchFamily="34" charset="-120"/>
              </a:rPr>
              <a:t>НЕВЕРНО</a:t>
            </a:r>
            <a:endParaRPr lang="en-US" sz="1200" dirty="0"/>
          </a:p>
        </p:txBody>
      </p:sp>
      <p:sp>
        <p:nvSpPr>
          <p:cNvPr id="20" name="Text 16"/>
          <p:cNvSpPr/>
          <p:nvPr/>
        </p:nvSpPr>
        <p:spPr>
          <a:xfrm>
            <a:off x="1966615" y="3725366"/>
            <a:ext cx="2417505" cy="25653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E2A3F"/>
                </a:solidFill>
                <a:latin typeface="IBM Plex Sans" pitchFamily="34" charset="0"/>
                <a:ea typeface="IBM Plex Sans" pitchFamily="34" charset="-122"/>
                <a:cs typeface="IBM Plex Sans" pitchFamily="34" charset="-120"/>
              </a:rPr>
              <a:t>150 000 × 13% = 19 500 ₽</a:t>
            </a:r>
            <a:endParaRPr lang="en-US" sz="1300" dirty="0"/>
          </a:p>
        </p:txBody>
      </p:sp>
      <p:sp>
        <p:nvSpPr>
          <p:cNvPr id="21" name="Shape 17"/>
          <p:cNvSpPr/>
          <p:nvPr/>
        </p:nvSpPr>
        <p:spPr>
          <a:xfrm>
            <a:off x="6172200" y="3572966"/>
            <a:ext cx="5207000" cy="535930"/>
          </a:xfrm>
          <a:prstGeom prst="roundRect">
            <a:avLst>
              <a:gd name="adj" fmla="val 18958"/>
            </a:avLst>
          </a:prstGeom>
          <a:solidFill>
            <a:srgbClr val="DDEBE5"/>
          </a:solidFill>
          <a:ln/>
        </p:spPr>
      </p:sp>
      <p:sp>
        <p:nvSpPr>
          <p:cNvPr id="22" name="Text 18"/>
          <p:cNvSpPr/>
          <p:nvPr/>
        </p:nvSpPr>
        <p:spPr>
          <a:xfrm>
            <a:off x="6375400" y="3734246"/>
            <a:ext cx="622598" cy="238720"/>
          </a:xfrm>
          <a:prstGeom prst="rect">
            <a:avLst/>
          </a:prstGeom>
          <a:noFill/>
          <a:ln/>
        </p:spPr>
        <p:txBody>
          <a:bodyPr wrap="none" lIns="0" tIns="0" rIns="0" bIns="0" rtlCol="0" anchor="t">
            <a:normAutofit/>
          </a:bodyPr>
          <a:lstStyle/>
          <a:p>
            <a:pPr marL="0" indent="0" algn="l">
              <a:lnSpc>
                <a:spcPts val="1680"/>
              </a:lnSpc>
              <a:buNone/>
            </a:pPr>
            <a:r>
              <a:rPr lang="en-US" sz="1200" b="1" kern="0" spc="100" dirty="0">
                <a:solidFill>
                  <a:srgbClr val="1F4D40"/>
                </a:solidFill>
                <a:latin typeface="IBM Plex Sans" pitchFamily="34" charset="0"/>
                <a:ea typeface="IBM Plex Sans" pitchFamily="34" charset="-122"/>
                <a:cs typeface="IBM Plex Sans" pitchFamily="34" charset="-120"/>
              </a:rPr>
              <a:t>ВЕРНО</a:t>
            </a:r>
            <a:endParaRPr lang="en-US" sz="1200" dirty="0"/>
          </a:p>
        </p:txBody>
      </p:sp>
      <p:sp>
        <p:nvSpPr>
          <p:cNvPr id="23" name="Text 19"/>
          <p:cNvSpPr/>
          <p:nvPr/>
        </p:nvSpPr>
        <p:spPr>
          <a:xfrm>
            <a:off x="7099598" y="3725366"/>
            <a:ext cx="3758029" cy="25653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E2A3F"/>
                </a:solidFill>
                <a:latin typeface="IBM Plex Sans" pitchFamily="34" charset="0"/>
                <a:ea typeface="IBM Plex Sans" pitchFamily="34" charset="-122"/>
                <a:cs typeface="IBM Plex Sans" pitchFamily="34" charset="-120"/>
              </a:rPr>
              <a:t>Экономической выгоды нет — НДФЛ </a:t>
            </a:r>
            <a:r>
              <a:rPr lang="en-US" sz="1300" b="1" dirty="0">
                <a:solidFill>
                  <a:srgbClr val="1E2A3F"/>
                </a:solidFill>
                <a:latin typeface="IBM Plex Sans" pitchFamily="34" charset="0"/>
                <a:ea typeface="IBM Plex Sans" pitchFamily="34" charset="-122"/>
                <a:cs typeface="IBM Plex Sans" pitchFamily="34" charset="-120"/>
              </a:rPr>
              <a:t>0 ₽</a:t>
            </a:r>
            <a:endParaRPr lang="en-US" sz="1300" dirty="0"/>
          </a:p>
        </p:txBody>
      </p:sp>
      <p:sp>
        <p:nvSpPr>
          <p:cNvPr id="24" name="Text 20"/>
          <p:cNvSpPr/>
          <p:nvPr/>
        </p:nvSpPr>
        <p:spPr>
          <a:xfrm>
            <a:off x="812800" y="355600"/>
            <a:ext cx="605969"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4A5363"/>
                </a:solidFill>
                <a:latin typeface="IBM Plex Sans" pitchFamily="34" charset="0"/>
                <a:ea typeface="IBM Plex Sans" pitchFamily="34" charset="-122"/>
                <a:cs typeface="IBM Plex Sans" pitchFamily="34" charset="-120"/>
              </a:rPr>
              <a:t>ФПНК</a:t>
            </a:r>
            <a:endParaRPr lang="en-US" sz="1200" dirty="0"/>
          </a:p>
        </p:txBody>
      </p:sp>
      <p:sp>
        <p:nvSpPr>
          <p:cNvPr id="25" name="Text 21"/>
          <p:cNvSpPr/>
          <p:nvPr/>
        </p:nvSpPr>
        <p:spPr>
          <a:xfrm>
            <a:off x="7002879" y="355600"/>
            <a:ext cx="4376321"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200" dirty="0"/>
          </a:p>
        </p:txBody>
      </p:sp>
      <p:sp>
        <p:nvSpPr>
          <p:cNvPr id="26" name="Text 22"/>
          <p:cNvSpPr/>
          <p:nvPr/>
        </p:nvSpPr>
        <p:spPr>
          <a:xfrm>
            <a:off x="812800" y="6296670"/>
            <a:ext cx="10883392" cy="23113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Основание: ст. 41 НК РФ; Письмо ФНС России от 21.01.2016 N БС-4-11/647@; Постановление Президиума ВАС РФ от 06.11.2012 N 7423/12</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Позиция судов приоритетнее разъяснений</a:t>
            </a:r>
            <a:endParaRPr lang="en-US" sz="3200" dirty="0"/>
          </a:p>
        </p:txBody>
      </p:sp>
      <p:sp>
        <p:nvSpPr>
          <p:cNvPr id="3" name="Shape 1"/>
          <p:cNvSpPr/>
          <p:nvPr/>
        </p:nvSpPr>
        <p:spPr>
          <a:xfrm>
            <a:off x="812800" y="1457920"/>
            <a:ext cx="3556000" cy="704800"/>
          </a:xfrm>
          <a:prstGeom prst="roundRect">
            <a:avLst>
              <a:gd name="adj" fmla="val 14415"/>
            </a:avLst>
          </a:prstGeom>
          <a:solidFill>
            <a:srgbClr val="1E2A3F"/>
          </a:solidFill>
          <a:ln/>
        </p:spPr>
      </p:sp>
      <p:sp>
        <p:nvSpPr>
          <p:cNvPr id="4" name="Text 2"/>
          <p:cNvSpPr/>
          <p:nvPr/>
        </p:nvSpPr>
        <p:spPr>
          <a:xfrm>
            <a:off x="990600" y="1584920"/>
            <a:ext cx="3296412" cy="240010"/>
          </a:xfrm>
          <a:prstGeom prst="rect">
            <a:avLst/>
          </a:prstGeom>
          <a:noFill/>
          <a:ln/>
        </p:spPr>
        <p:txBody>
          <a:bodyPr wrap="square" lIns="0" tIns="0" rIns="0" bIns="0" rtlCol="0" anchor="t">
            <a:normAutofit/>
          </a:bodyPr>
          <a:lstStyle/>
          <a:p>
            <a:pPr marL="0" indent="0" algn="l">
              <a:lnSpc>
                <a:spcPts val="1690"/>
              </a:lnSpc>
              <a:buNone/>
            </a:pPr>
            <a:r>
              <a:rPr lang="en-US" sz="1300" b="1" dirty="0">
                <a:solidFill>
                  <a:srgbClr val="F6F3EC"/>
                </a:solidFill>
                <a:latin typeface="IBM Plex Sans" pitchFamily="34" charset="0"/>
                <a:ea typeface="IBM Plex Sans" pitchFamily="34" charset="-122"/>
                <a:cs typeface="IBM Plex Sans" pitchFamily="34" charset="-120"/>
              </a:rPr>
              <a:t>Акты ВС РФ и ВАС РФ</a:t>
            </a:r>
            <a:endParaRPr lang="en-US" sz="1300" dirty="0"/>
          </a:p>
        </p:txBody>
      </p:sp>
      <p:sp>
        <p:nvSpPr>
          <p:cNvPr id="5" name="Text 3"/>
          <p:cNvSpPr/>
          <p:nvPr/>
        </p:nvSpPr>
        <p:spPr>
          <a:xfrm>
            <a:off x="990600" y="1837630"/>
            <a:ext cx="3296412" cy="22349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C9D1DE"/>
                </a:solidFill>
                <a:latin typeface="IBM Plex Sans" pitchFamily="34" charset="0"/>
                <a:ea typeface="IBM Plex Sans" pitchFamily="34" charset="-122"/>
                <a:cs typeface="IBM Plex Sans" pitchFamily="34" charset="-120"/>
              </a:rPr>
              <a:t>решения, постановления, письма</a:t>
            </a:r>
            <a:endParaRPr lang="en-US" sz="1200" dirty="0"/>
          </a:p>
        </p:txBody>
      </p:sp>
      <p:pic>
        <p:nvPicPr>
          <p:cNvPr id="6" name="Image 0" descr="arrow-down"/>
          <p:cNvPicPr>
            <a:picLocks noChangeAspect="1"/>
          </p:cNvPicPr>
          <p:nvPr/>
        </p:nvPicPr>
        <p:blipFill>
          <a:blip r:embed="rId3"/>
          <a:srcRect/>
          <a:stretch/>
        </p:blipFill>
        <p:spPr>
          <a:xfrm>
            <a:off x="2501900" y="2238921"/>
            <a:ext cx="177800" cy="279400"/>
          </a:xfrm>
          <a:prstGeom prst="rect">
            <a:avLst/>
          </a:prstGeom>
        </p:spPr>
      </p:pic>
      <p:sp>
        <p:nvSpPr>
          <p:cNvPr id="7" name="Text 4"/>
          <p:cNvSpPr/>
          <p:nvPr/>
        </p:nvSpPr>
        <p:spPr>
          <a:xfrm>
            <a:off x="815975" y="2597696"/>
            <a:ext cx="3549650" cy="877540"/>
          </a:xfrm>
          <a:prstGeom prst="roundRect">
            <a:avLst>
              <a:gd name="adj" fmla="val 11216"/>
            </a:avLst>
          </a:prstGeom>
          <a:solidFill>
            <a:srgbClr val="FFFDF8"/>
          </a:solidFill>
          <a:ln w="6350">
            <a:solidFill>
              <a:srgbClr val="DDD5C4"/>
            </a:solidFill>
            <a:prstDash val="solid"/>
          </a:ln>
        </p:spPr>
        <p:txBody>
          <a:bodyPr wrap="square" lIns="152147" tIns="101347" rIns="56516" bIns="75947" rtlCol="0" anchor="t">
            <a:normAutofit/>
          </a:bodyPr>
          <a:lstStyle/>
          <a:p>
            <a:pPr marL="0" indent="0" algn="l">
              <a:lnSpc>
                <a:spcPts val="1620"/>
              </a:lnSpc>
              <a:buNone/>
            </a:pPr>
            <a:r>
              <a:rPr lang="en-US" sz="1200" dirty="0">
                <a:solidFill>
                  <a:srgbClr val="1E2A3F"/>
                </a:solidFill>
                <a:latin typeface="IBM Plex Sans" pitchFamily="34" charset="0"/>
                <a:ea typeface="IBM Plex Sans" pitchFamily="34" charset="-122"/>
                <a:cs typeface="IBM Plex Sans" pitchFamily="34" charset="-120"/>
              </a:rPr>
              <a:t>Налоговые органы руководствуются ими со дня размещения на сайтах судов или официального опубликования</a:t>
            </a:r>
            <a:endParaRPr lang="en-US" sz="1200" dirty="0"/>
          </a:p>
        </p:txBody>
      </p:sp>
      <p:pic>
        <p:nvPicPr>
          <p:cNvPr id="8" name="Image 1" descr="arrow-down"/>
          <p:cNvPicPr>
            <a:picLocks noChangeAspect="1"/>
          </p:cNvPicPr>
          <p:nvPr/>
        </p:nvPicPr>
        <p:blipFill>
          <a:blip r:embed="rId3"/>
          <a:srcRect/>
          <a:stretch/>
        </p:blipFill>
        <p:spPr>
          <a:xfrm>
            <a:off x="2501900" y="3554611"/>
            <a:ext cx="177800" cy="279400"/>
          </a:xfrm>
          <a:prstGeom prst="rect">
            <a:avLst/>
          </a:prstGeom>
        </p:spPr>
      </p:pic>
      <p:sp>
        <p:nvSpPr>
          <p:cNvPr id="9" name="Text 5"/>
          <p:cNvSpPr/>
          <p:nvPr/>
        </p:nvSpPr>
        <p:spPr>
          <a:xfrm>
            <a:off x="812800" y="3910211"/>
            <a:ext cx="3556000" cy="665460"/>
          </a:xfrm>
          <a:prstGeom prst="roundRect">
            <a:avLst>
              <a:gd name="adj" fmla="val 15268"/>
            </a:avLst>
          </a:prstGeom>
          <a:solidFill>
            <a:srgbClr val="F3E3DC"/>
          </a:solidFill>
          <a:ln/>
        </p:spPr>
        <p:txBody>
          <a:bodyPr wrap="square" lIns="148042" tIns="97242" rIns="52030" bIns="71842" rtlCol="0" anchor="t">
            <a:normAutofit/>
          </a:bodyPr>
          <a:lstStyle/>
          <a:p>
            <a:pPr marL="0" indent="0" algn="l">
              <a:lnSpc>
                <a:spcPts val="1620"/>
              </a:lnSpc>
              <a:buNone/>
            </a:pPr>
            <a:r>
              <a:rPr lang="en-US" sz="1200" dirty="0">
                <a:solidFill>
                  <a:srgbClr val="1E2A3F"/>
                </a:solidFill>
                <a:latin typeface="IBM Plex Sans" pitchFamily="34" charset="0"/>
                <a:ea typeface="IBM Plex Sans" pitchFamily="34" charset="-122"/>
                <a:cs typeface="IBM Plex Sans" pitchFamily="34" charset="-120"/>
              </a:rPr>
              <a:t>Несогласованные с ними письма Минфина и ФНС не применяются</a:t>
            </a:r>
            <a:endParaRPr lang="en-US" sz="1200" dirty="0"/>
          </a:p>
        </p:txBody>
      </p:sp>
      <p:sp>
        <p:nvSpPr>
          <p:cNvPr id="10" name="Text 6"/>
          <p:cNvSpPr/>
          <p:nvPr/>
        </p:nvSpPr>
        <p:spPr>
          <a:xfrm>
            <a:off x="4572000" y="1457920"/>
            <a:ext cx="7011416" cy="256530"/>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1E2A3F"/>
                </a:solidFill>
                <a:latin typeface="IBM Plex Sans" pitchFamily="34" charset="0"/>
                <a:ea typeface="IBM Plex Sans" pitchFamily="34" charset="-122"/>
                <a:cs typeface="IBM Plex Sans" pitchFamily="34" charset="-120"/>
              </a:rPr>
              <a:t>Как позиция суда переходит в разъяснения</a:t>
            </a:r>
            <a:endParaRPr lang="en-US" sz="1300" dirty="0"/>
          </a:p>
        </p:txBody>
      </p:sp>
      <p:sp>
        <p:nvSpPr>
          <p:cNvPr id="11" name="Shape 7"/>
          <p:cNvSpPr/>
          <p:nvPr/>
        </p:nvSpPr>
        <p:spPr>
          <a:xfrm>
            <a:off x="4572000" y="1765250"/>
            <a:ext cx="6807200" cy="2196703"/>
          </a:xfrm>
          <a:prstGeom prst="rect">
            <a:avLst/>
          </a:prstGeom>
          <a:solidFill>
            <a:srgbClr val="FFFDF8"/>
          </a:solidFill>
          <a:ln/>
        </p:spPr>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4584700" y="1777950"/>
          <a:ext cx="6794500" cy="2184003"/>
        </p:xfrm>
        <a:graphic>
          <a:graphicData uri="http://schemas.openxmlformats.org/drawingml/2006/table">
            <a:tbl>
              <a:tblPr/>
              <a:tblGrid>
                <a:gridCol w="3397250">
                  <a:extLst>
                    <a:ext uri="{9D8B030D-6E8A-4147-A177-3AD203B41FA5}">
                      <a16:colId xmlns:a16="http://schemas.microsoft.com/office/drawing/2014/main" val="20000"/>
                    </a:ext>
                  </a:extLst>
                </a:gridCol>
                <a:gridCol w="3397250">
                  <a:extLst>
                    <a:ext uri="{9D8B030D-6E8A-4147-A177-3AD203B41FA5}">
                      <a16:colId xmlns:a16="http://schemas.microsoft.com/office/drawing/2014/main" val="20001"/>
                    </a:ext>
                  </a:extLst>
                </a:gridCol>
              </a:tblGrid>
              <a:tr h="332680">
                <a:tc>
                  <a:txBody>
                    <a:bodyPr/>
                    <a:lstStyle/>
                    <a:p>
                      <a:pPr marL="0" indent="0">
                        <a:lnSpc>
                          <a:spcPts val="1680"/>
                        </a:lnSpc>
                        <a:buNone/>
                      </a:pPr>
                      <a:r>
                        <a:rPr lang="en-US" sz="1200" b="1" dirty="0">
                          <a:solidFill>
                            <a:srgbClr val="F6F3EC"/>
                          </a:solidFill>
                          <a:latin typeface="IBM Plex Sans" pitchFamily="34" charset="0"/>
                          <a:ea typeface="IBM Plex Sans" pitchFamily="34" charset="-122"/>
                          <a:cs typeface="IBM Plex Sans" pitchFamily="34" charset="-120"/>
                        </a:rPr>
                        <a:t>Суд</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nSpc>
                          <a:spcPts val="1680"/>
                        </a:lnSpc>
                        <a:buNone/>
                      </a:pPr>
                      <a:r>
                        <a:rPr lang="en-US" sz="1200" b="1" dirty="0">
                          <a:solidFill>
                            <a:srgbClr val="F6F3EC"/>
                          </a:solidFill>
                          <a:latin typeface="IBM Plex Sans" pitchFamily="34" charset="0"/>
                          <a:ea typeface="IBM Plex Sans" pitchFamily="34" charset="-122"/>
                          <a:cs typeface="IBM Plex Sans" pitchFamily="34" charset="-120"/>
                        </a:rPr>
                        <a:t>Разъяснение</a:t>
                      </a:r>
                      <a:endParaRPr lang="en-US" sz="1200" dirty="0">
                        <a:latin typeface="IBM Plex Sans" charset="0"/>
                        <a:ea typeface="IBM Plex Sans" charset="0"/>
                        <a:cs typeface="IBM Plex Sans" charset="0"/>
                      </a:endParaRPr>
                    </a:p>
                  </a:txBody>
                  <a:tcPr marL="53340" marR="53340" marT="53340" marB="5334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extLst>
                  <a:ext uri="{0D108BD9-81ED-4DB2-BD59-A6C34878D82A}">
                    <a16:rowId xmlns:a16="http://schemas.microsoft.com/office/drawing/2014/main" val="10000"/>
                  </a:ext>
                </a:extLst>
              </a:tr>
              <a:tr h="546001">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Постановление Президиума ВАС РФ от 06.11.2012 N 7423/12 — курсовая разница</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Письмо ФНС от 21.01.2016 N БС-4-11/647@</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1"/>
                  </a:ext>
                </a:extLst>
              </a:tr>
              <a:tr h="759321">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Постановление Президиума ВС РФ от 22.07.2015 N 8-ПВ15 — уступка права требования</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Письмо ФНС от 09.02.2016 N БС-4-11/1889@; Письмо Минфина от 08.07.2024 N 03-04-05/63428</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2"/>
                  </a:ext>
                </a:extLst>
              </a:tr>
              <a:tr h="546001">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Определение ВС РФ от 29.01.2018 N 309-КГ17-13845 — возмещение убытков</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Письмо ФНС от 02.04.2020 N БВ-4-7/5648</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13" name="Text 8"/>
          <p:cNvSpPr/>
          <p:nvPr/>
        </p:nvSpPr>
        <p:spPr>
          <a:xfrm>
            <a:off x="812800" y="355600"/>
            <a:ext cx="605969"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4A5363"/>
                </a:solidFill>
                <a:latin typeface="IBM Plex Sans" pitchFamily="34" charset="0"/>
                <a:ea typeface="IBM Plex Sans" pitchFamily="34" charset="-122"/>
                <a:cs typeface="IBM Plex Sans" pitchFamily="34" charset="-120"/>
              </a:rPr>
              <a:t>ФПНК</a:t>
            </a:r>
            <a:endParaRPr lang="en-US" sz="1200" dirty="0"/>
          </a:p>
        </p:txBody>
      </p:sp>
      <p:sp>
        <p:nvSpPr>
          <p:cNvPr id="14" name="Text 9"/>
          <p:cNvSpPr/>
          <p:nvPr/>
        </p:nvSpPr>
        <p:spPr>
          <a:xfrm>
            <a:off x="7002879" y="355600"/>
            <a:ext cx="4376321"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200" dirty="0"/>
          </a:p>
        </p:txBody>
      </p:sp>
      <p:sp>
        <p:nvSpPr>
          <p:cNvPr id="15" name="Text 10"/>
          <p:cNvSpPr/>
          <p:nvPr/>
        </p:nvSpPr>
        <p:spPr>
          <a:xfrm>
            <a:off x="812800" y="6296670"/>
            <a:ext cx="10883392" cy="23113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Основание: Письмо Минфина России от 07.11.2013 N 03-01-13/01/47571, доведённое Письмом ФНС России от 26.11.2013 N ГД-4-3/21097</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ECE6D9"/>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Доход или нет: сводный расчёт</a:t>
            </a:r>
            <a:endParaRPr lang="en-US" sz="3200" dirty="0"/>
          </a:p>
        </p:txBody>
      </p:sp>
      <p:sp>
        <p:nvSpPr>
          <p:cNvPr id="3" name="Shape 1"/>
          <p:cNvSpPr/>
          <p:nvPr/>
        </p:nvSpPr>
        <p:spPr>
          <a:xfrm>
            <a:off x="812800" y="1457920"/>
            <a:ext cx="10566400" cy="3006824"/>
          </a:xfrm>
          <a:prstGeom prst="rect">
            <a:avLst/>
          </a:prstGeom>
          <a:solidFill>
            <a:srgbClr val="FFFDF8"/>
          </a:solidFill>
          <a:ln/>
        </p:spPr>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5500" y="1470620"/>
          <a:ext cx="10553700" cy="2994124"/>
        </p:xfrm>
        <a:graphic>
          <a:graphicData uri="http://schemas.openxmlformats.org/drawingml/2006/table">
            <a:tbl>
              <a:tblPr/>
              <a:tblGrid>
                <a:gridCol w="4643628">
                  <a:extLst>
                    <a:ext uri="{9D8B030D-6E8A-4147-A177-3AD203B41FA5}">
                      <a16:colId xmlns:a16="http://schemas.microsoft.com/office/drawing/2014/main" val="20000"/>
                    </a:ext>
                  </a:extLst>
                </a:gridCol>
                <a:gridCol w="1688592">
                  <a:extLst>
                    <a:ext uri="{9D8B030D-6E8A-4147-A177-3AD203B41FA5}">
                      <a16:colId xmlns:a16="http://schemas.microsoft.com/office/drawing/2014/main" val="20001"/>
                    </a:ext>
                  </a:extLst>
                </a:gridCol>
                <a:gridCol w="2532888">
                  <a:extLst>
                    <a:ext uri="{9D8B030D-6E8A-4147-A177-3AD203B41FA5}">
                      <a16:colId xmlns:a16="http://schemas.microsoft.com/office/drawing/2014/main" val="20002"/>
                    </a:ext>
                  </a:extLst>
                </a:gridCol>
                <a:gridCol w="1688592">
                  <a:extLst>
                    <a:ext uri="{9D8B030D-6E8A-4147-A177-3AD203B41FA5}">
                      <a16:colId xmlns:a16="http://schemas.microsoft.com/office/drawing/2014/main" val="20003"/>
                    </a:ext>
                  </a:extLst>
                </a:gridCol>
              </a:tblGrid>
              <a:tr h="332680">
                <a:tc>
                  <a:txBody>
                    <a:bodyPr/>
                    <a:lstStyle/>
                    <a:p>
                      <a:pPr marL="0" indent="0">
                        <a:lnSpc>
                          <a:spcPts val="1680"/>
                        </a:lnSpc>
                        <a:buNone/>
                      </a:pPr>
                      <a:r>
                        <a:rPr lang="en-US" sz="1200" b="1" dirty="0">
                          <a:solidFill>
                            <a:srgbClr val="F6F3EC"/>
                          </a:solidFill>
                          <a:latin typeface="IBM Plex Sans" pitchFamily="34" charset="0"/>
                          <a:ea typeface="IBM Plex Sans" pitchFamily="34" charset="-122"/>
                          <a:cs typeface="IBM Plex Sans" pitchFamily="34" charset="-120"/>
                        </a:rPr>
                        <a:t>Ситуация</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gn="r">
                        <a:lnSpc>
                          <a:spcPts val="1680"/>
                        </a:lnSpc>
                        <a:buNone/>
                      </a:pPr>
                      <a:r>
                        <a:rPr lang="en-US" sz="1200" b="1" dirty="0">
                          <a:solidFill>
                            <a:srgbClr val="F6F3EC"/>
                          </a:solidFill>
                          <a:latin typeface="IBM Plex Sans" pitchFamily="34" charset="0"/>
                          <a:ea typeface="IBM Plex Sans" pitchFamily="34" charset="-122"/>
                          <a:cs typeface="IBM Plex Sans" pitchFamily="34" charset="-120"/>
                        </a:rPr>
                        <a:t>Сумма</a:t>
                      </a:r>
                      <a:endParaRPr lang="en-US" sz="1200" dirty="0">
                        <a:latin typeface="IBM Plex Sans" charset="0"/>
                        <a:ea typeface="IBM Plex Sans" charset="0"/>
                        <a:cs typeface="IBM Plex Sans" charset="0"/>
                      </a:endParaRPr>
                    </a:p>
                  </a:txBody>
                  <a:tcPr marL="53340" marR="53340" marT="53340" marB="5334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nSpc>
                          <a:spcPts val="1680"/>
                        </a:lnSpc>
                        <a:buNone/>
                      </a:pPr>
                      <a:r>
                        <a:rPr lang="en-US" sz="1200" b="1" dirty="0">
                          <a:solidFill>
                            <a:srgbClr val="F6F3EC"/>
                          </a:solidFill>
                          <a:latin typeface="IBM Plex Sans" pitchFamily="34" charset="0"/>
                          <a:ea typeface="IBM Plex Sans" pitchFamily="34" charset="-122"/>
                          <a:cs typeface="IBM Plex Sans" pitchFamily="34" charset="-120"/>
                        </a:rPr>
                        <a:t>Доход по ст. 41?</a:t>
                      </a:r>
                      <a:endParaRPr lang="en-US" sz="1200" dirty="0">
                        <a:latin typeface="IBM Plex Sans" charset="0"/>
                        <a:ea typeface="IBM Plex Sans" charset="0"/>
                        <a:cs typeface="IBM Plex Sans" charset="0"/>
                      </a:endParaRPr>
                    </a:p>
                  </a:txBody>
                  <a:tcPr marL="53340" marR="53340" marT="53340" marB="5334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gn="r">
                        <a:lnSpc>
                          <a:spcPts val="1680"/>
                        </a:lnSpc>
                        <a:buNone/>
                      </a:pPr>
                      <a:r>
                        <a:rPr lang="en-US" sz="1200" b="1" dirty="0">
                          <a:solidFill>
                            <a:srgbClr val="F6F3EC"/>
                          </a:solidFill>
                          <a:latin typeface="IBM Plex Sans" pitchFamily="34" charset="0"/>
                          <a:ea typeface="IBM Plex Sans" pitchFamily="34" charset="-122"/>
                          <a:cs typeface="IBM Plex Sans" pitchFamily="34" charset="-120"/>
                        </a:rPr>
                        <a:t>НДФЛ 13%</a:t>
                      </a:r>
                      <a:endParaRPr lang="en-US" sz="1200" dirty="0">
                        <a:latin typeface="IBM Plex Sans" charset="0"/>
                        <a:ea typeface="IBM Plex Sans" charset="0"/>
                        <a:cs typeface="IBM Plex Sans" charset="0"/>
                      </a:endParaRPr>
                    </a:p>
                  </a:txBody>
                  <a:tcPr marL="53340" marR="53340" marT="53340" marB="5334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extLst>
                  <a:ext uri="{0D108BD9-81ED-4DB2-BD59-A6C34878D82A}">
                    <a16:rowId xmlns:a16="http://schemas.microsoft.com/office/drawing/2014/main" val="10000"/>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Зарплата</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100 000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да, деньги</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13 000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1"/>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Аренда квартиры сотрудника за счёт работодателя</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50 000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да, натуральная форма</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6 500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2"/>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Возмещение реального ущерба</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300 000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нет</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3"/>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Индексация суммы ущерба</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15 000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нет</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4"/>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Упущенная выгода</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120 000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да</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15 600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5"/>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Уступка права требования: 900 000 − 700 000</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200 000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да, разница</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26 000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6"/>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Курсовая разница по валютному займу</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150 000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нет</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7"/>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Итого по примерам</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tc>
                  <a:txBody>
                    <a:bodyPr/>
                    <a:lstStyle/>
                    <a:p>
                      <a:pPr marL="0" indent="0" algn="r">
                        <a:lnSpc>
                          <a:spcPts val="1680"/>
                        </a:lnSpc>
                        <a:buNone/>
                      </a:pPr>
                      <a:endParaRPr lang="en-US" sz="1200" dirty="0">
                        <a:latin typeface="IBM Plex Sans" charset="0"/>
                        <a:ea typeface="IBM Plex Sans" charset="0"/>
                        <a:cs typeface="IBM Plex Sans" charset="0"/>
                      </a:endParaRPr>
                    </a:p>
                  </a:txBody>
                  <a:tcPr marL="53340" marR="53340" marT="53340" marB="53340">
                    <a:lnL w="12700" cap="flat" cmpd="sng" algn="ctr">
                      <a:solidFill>
                        <a:srgbClr val="C2B5B0"/>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tc>
                  <a:txBody>
                    <a:bodyPr/>
                    <a:lstStyle/>
                    <a:p>
                      <a:pPr marL="0" indent="0">
                        <a:lnSpc>
                          <a:spcPts val="1680"/>
                        </a:lnSpc>
                        <a:buNone/>
                      </a:pPr>
                      <a:endParaRPr lang="en-US" sz="1200" dirty="0">
                        <a:latin typeface="IBM Plex Sans" charset="0"/>
                        <a:ea typeface="IBM Plex Sans" charset="0"/>
                        <a:cs typeface="IBM Plex Sans" charset="0"/>
                      </a:endParaRPr>
                    </a:p>
                  </a:txBody>
                  <a:tcPr marL="53340" marR="53340" marT="53340" marB="53340">
                    <a:lnL w="12700" cap="flat" cmpd="sng" algn="ctr">
                      <a:solidFill>
                        <a:srgbClr val="C2B5B0"/>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61 100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2B5B0"/>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extLst>
                  <a:ext uri="{0D108BD9-81ED-4DB2-BD59-A6C34878D82A}">
                    <a16:rowId xmlns:a16="http://schemas.microsoft.com/office/drawing/2014/main" val="10008"/>
                  </a:ext>
                </a:extLst>
              </a:tr>
            </a:tbl>
          </a:graphicData>
        </a:graphic>
      </p:graphicFrame>
      <p:sp>
        <p:nvSpPr>
          <p:cNvPr id="5" name="Shape 2"/>
          <p:cNvSpPr/>
          <p:nvPr/>
        </p:nvSpPr>
        <p:spPr>
          <a:xfrm>
            <a:off x="812800" y="4642545"/>
            <a:ext cx="10566400" cy="535930"/>
          </a:xfrm>
          <a:prstGeom prst="roundRect">
            <a:avLst>
              <a:gd name="adj" fmla="val 18958"/>
            </a:avLst>
          </a:prstGeom>
          <a:solidFill>
            <a:srgbClr val="1E2A3F"/>
          </a:solidFill>
          <a:ln/>
        </p:spPr>
      </p:sp>
      <p:sp>
        <p:nvSpPr>
          <p:cNvPr id="6" name="Text 3"/>
          <p:cNvSpPr/>
          <p:nvPr/>
        </p:nvSpPr>
        <p:spPr>
          <a:xfrm>
            <a:off x="1016000" y="4803825"/>
            <a:ext cx="911027" cy="238720"/>
          </a:xfrm>
          <a:prstGeom prst="rect">
            <a:avLst/>
          </a:prstGeom>
          <a:noFill/>
          <a:ln/>
        </p:spPr>
        <p:txBody>
          <a:bodyPr wrap="none" lIns="0" tIns="0" rIns="0" bIns="0" rtlCol="0" anchor="t">
            <a:normAutofit/>
          </a:bodyPr>
          <a:lstStyle/>
          <a:p>
            <a:pPr marL="0" indent="0" algn="l">
              <a:lnSpc>
                <a:spcPts val="1680"/>
              </a:lnSpc>
              <a:buNone/>
            </a:pPr>
            <a:r>
              <a:rPr lang="en-US" sz="1200" b="1" kern="0" spc="150" dirty="0">
                <a:solidFill>
                  <a:srgbClr val="E59A7D"/>
                </a:solidFill>
                <a:latin typeface="IBM Plex Sans" pitchFamily="34" charset="0"/>
                <a:ea typeface="IBM Plex Sans" pitchFamily="34" charset="-122"/>
                <a:cs typeface="IBM Plex Sans" pitchFamily="34" charset="-120"/>
              </a:rPr>
              <a:t>ПРАВИЛО</a:t>
            </a:r>
            <a:endParaRPr lang="en-US" sz="1200" dirty="0"/>
          </a:p>
        </p:txBody>
      </p:sp>
      <p:sp>
        <p:nvSpPr>
          <p:cNvPr id="7" name="Text 4"/>
          <p:cNvSpPr/>
          <p:nvPr/>
        </p:nvSpPr>
        <p:spPr>
          <a:xfrm>
            <a:off x="2028627" y="4794945"/>
            <a:ext cx="8995291" cy="25653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F6F3EC"/>
                </a:solidFill>
                <a:latin typeface="IBM Plex Sans" pitchFamily="34" charset="0"/>
                <a:ea typeface="IBM Plex Sans" pitchFamily="34" charset="-122"/>
                <a:cs typeface="IBM Plex Sans" pitchFamily="34" charset="-120"/>
              </a:rPr>
              <a:t>Нет экономической выгоды — нет дохода, даже если освобождение не названо в ст. 217 НК РФ.</a:t>
            </a:r>
            <a:endParaRPr lang="en-US" sz="1300" dirty="0"/>
          </a:p>
        </p:txBody>
      </p:sp>
      <p:sp>
        <p:nvSpPr>
          <p:cNvPr id="8" name="Text 5"/>
          <p:cNvSpPr/>
          <p:nvPr/>
        </p:nvSpPr>
        <p:spPr>
          <a:xfrm>
            <a:off x="812800" y="355600"/>
            <a:ext cx="605969"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4A5363"/>
                </a:solidFill>
                <a:latin typeface="IBM Plex Sans" pitchFamily="34" charset="0"/>
                <a:ea typeface="IBM Plex Sans" pitchFamily="34" charset="-122"/>
                <a:cs typeface="IBM Plex Sans" pitchFamily="34" charset="-120"/>
              </a:rPr>
              <a:t>ФПНК</a:t>
            </a:r>
            <a:endParaRPr lang="en-US" sz="1200" dirty="0"/>
          </a:p>
        </p:txBody>
      </p:sp>
      <p:sp>
        <p:nvSpPr>
          <p:cNvPr id="9" name="Text 6"/>
          <p:cNvSpPr/>
          <p:nvPr/>
        </p:nvSpPr>
        <p:spPr>
          <a:xfrm>
            <a:off x="7002879" y="355600"/>
            <a:ext cx="4376321"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200" dirty="0"/>
          </a:p>
        </p:txBody>
      </p:sp>
      <p:sp>
        <p:nvSpPr>
          <p:cNvPr id="10" name="Text 7"/>
          <p:cNvSpPr/>
          <p:nvPr/>
        </p:nvSpPr>
        <p:spPr>
          <a:xfrm>
            <a:off x="812800" y="6296670"/>
            <a:ext cx="10883392" cy="23113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Основание: ст. 41, 211, 217 НК РФ и разъяснения, приведённые на предыдущих слайдах</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Статус и источник: что облагается в РФ</a:t>
            </a:r>
            <a:endParaRPr lang="en-US" sz="3200" dirty="0"/>
          </a:p>
        </p:txBody>
      </p:sp>
      <p:sp>
        <p:nvSpPr>
          <p:cNvPr id="3" name="Shape 1"/>
          <p:cNvSpPr/>
          <p:nvPr/>
        </p:nvSpPr>
        <p:spPr>
          <a:xfrm>
            <a:off x="812800" y="1483320"/>
            <a:ext cx="2286000" cy="741611"/>
          </a:xfrm>
          <a:prstGeom prst="roundRect">
            <a:avLst>
              <a:gd name="adj" fmla="val 10275"/>
            </a:avLst>
          </a:prstGeom>
          <a:solidFill>
            <a:srgbClr val="1E2A3F"/>
          </a:solidFill>
          <a:ln/>
        </p:spPr>
      </p:sp>
      <p:sp>
        <p:nvSpPr>
          <p:cNvPr id="4" name="Text 2"/>
          <p:cNvSpPr/>
          <p:nvPr/>
        </p:nvSpPr>
        <p:spPr>
          <a:xfrm>
            <a:off x="990600" y="1610320"/>
            <a:ext cx="1988312" cy="2742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Источник в РФ</a:t>
            </a:r>
            <a:endParaRPr lang="en-US" sz="1400" dirty="0"/>
          </a:p>
        </p:txBody>
      </p:sp>
      <p:sp>
        <p:nvSpPr>
          <p:cNvPr id="5" name="Text 3"/>
          <p:cNvSpPr/>
          <p:nvPr/>
        </p:nvSpPr>
        <p:spPr>
          <a:xfrm>
            <a:off x="990600" y="1884611"/>
            <a:ext cx="198831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D1DE"/>
                </a:solidFill>
                <a:latin typeface="IBM Plex Sans" pitchFamily="34" charset="0"/>
                <a:ea typeface="IBM Plex Sans" pitchFamily="34" charset="-122"/>
                <a:cs typeface="IBM Plex Sans" pitchFamily="34" charset="-120"/>
              </a:rPr>
              <a:t>п. 1 ст. 208</a:t>
            </a:r>
            <a:endParaRPr lang="en-US" sz="1200" dirty="0"/>
          </a:p>
        </p:txBody>
      </p:sp>
      <p:sp>
        <p:nvSpPr>
          <p:cNvPr id="6" name="Shape 4"/>
          <p:cNvSpPr/>
          <p:nvPr/>
        </p:nvSpPr>
        <p:spPr>
          <a:xfrm>
            <a:off x="3175000" y="1483320"/>
            <a:ext cx="4064000" cy="741611"/>
          </a:xfrm>
          <a:prstGeom prst="roundRect">
            <a:avLst>
              <a:gd name="adj" fmla="val 10275"/>
            </a:avLst>
          </a:prstGeom>
          <a:solidFill>
            <a:srgbClr val="1E2A3F"/>
          </a:solidFill>
          <a:ln/>
        </p:spPr>
      </p:sp>
      <p:sp>
        <p:nvSpPr>
          <p:cNvPr id="7" name="Text 5"/>
          <p:cNvSpPr/>
          <p:nvPr/>
        </p:nvSpPr>
        <p:spPr>
          <a:xfrm>
            <a:off x="3352800" y="1610320"/>
            <a:ext cx="3819652" cy="2742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Источник за рубежом</a:t>
            </a:r>
            <a:endParaRPr lang="en-US" sz="1400" dirty="0"/>
          </a:p>
        </p:txBody>
      </p:sp>
      <p:sp>
        <p:nvSpPr>
          <p:cNvPr id="8" name="Text 6"/>
          <p:cNvSpPr/>
          <p:nvPr/>
        </p:nvSpPr>
        <p:spPr>
          <a:xfrm>
            <a:off x="3352800" y="1884611"/>
            <a:ext cx="381965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D1DE"/>
                </a:solidFill>
                <a:latin typeface="IBM Plex Sans" pitchFamily="34" charset="0"/>
                <a:ea typeface="IBM Plex Sans" pitchFamily="34" charset="-122"/>
                <a:cs typeface="IBM Plex Sans" pitchFamily="34" charset="-120"/>
              </a:rPr>
              <a:t>п. 3 ст. 208</a:t>
            </a:r>
            <a:endParaRPr lang="en-US" sz="1200" dirty="0"/>
          </a:p>
        </p:txBody>
      </p:sp>
      <p:sp>
        <p:nvSpPr>
          <p:cNvPr id="9" name="Text 7"/>
          <p:cNvSpPr/>
          <p:nvPr/>
        </p:nvSpPr>
        <p:spPr>
          <a:xfrm>
            <a:off x="7315200" y="1483320"/>
            <a:ext cx="4064000" cy="741611"/>
          </a:xfrm>
          <a:prstGeom prst="roundRect">
            <a:avLst>
              <a:gd name="adj" fmla="val 10275"/>
            </a:avLst>
          </a:prstGeom>
          <a:solidFill>
            <a:srgbClr val="ECE6D9"/>
          </a:solidFill>
          <a:ln/>
        </p:spPr>
        <p:txBody>
          <a:bodyPr wrap="square" lIns="155482" tIns="104682" rIns="44230" bIns="104682" rtlCol="0" anchor="ctr">
            <a:normAutofit/>
          </a:bodyPr>
          <a:lstStyle/>
          <a:p>
            <a:pPr marL="0" indent="0" algn="l">
              <a:lnSpc>
                <a:spcPts val="1960"/>
              </a:lnSpc>
              <a:buNone/>
            </a:pPr>
            <a:r>
              <a:rPr lang="en-US" sz="1400" b="1" dirty="0">
                <a:solidFill>
                  <a:srgbClr val="1E2A3F"/>
                </a:solidFill>
                <a:latin typeface="IBM Plex Sans" pitchFamily="34" charset="0"/>
                <a:ea typeface="IBM Plex Sans" pitchFamily="34" charset="-122"/>
                <a:cs typeface="IBM Plex Sans" pitchFamily="34" charset="-120"/>
              </a:rPr>
              <a:t>Резидент</a:t>
            </a:r>
            <a:endParaRPr lang="en-US" sz="1400" dirty="0"/>
          </a:p>
        </p:txBody>
      </p:sp>
      <p:sp>
        <p:nvSpPr>
          <p:cNvPr id="10" name="Shape 8"/>
          <p:cNvSpPr/>
          <p:nvPr/>
        </p:nvSpPr>
        <p:spPr>
          <a:xfrm>
            <a:off x="812800" y="2301131"/>
            <a:ext cx="2286000" cy="508000"/>
          </a:xfrm>
          <a:prstGeom prst="roundRect">
            <a:avLst>
              <a:gd name="adj" fmla="val 15000"/>
            </a:avLst>
          </a:prstGeom>
          <a:solidFill>
            <a:srgbClr val="DDEBE5"/>
          </a:solidFill>
          <a:ln/>
        </p:spPr>
      </p:sp>
      <p:pic>
        <p:nvPicPr>
          <p:cNvPr id="11" name="Image 0" descr="Check"/>
          <p:cNvPicPr>
            <a:picLocks noChangeAspect="1"/>
          </p:cNvPicPr>
          <p:nvPr/>
        </p:nvPicPr>
        <p:blipFill>
          <a:blip r:embed="rId3"/>
          <a:srcRect/>
          <a:stretch/>
        </p:blipFill>
        <p:spPr>
          <a:xfrm>
            <a:off x="990600" y="2428131"/>
            <a:ext cx="254000" cy="254000"/>
          </a:xfrm>
          <a:prstGeom prst="rect">
            <a:avLst/>
          </a:prstGeom>
        </p:spPr>
      </p:pic>
      <p:sp>
        <p:nvSpPr>
          <p:cNvPr id="12" name="Text 9"/>
          <p:cNvSpPr/>
          <p:nvPr/>
        </p:nvSpPr>
        <p:spPr>
          <a:xfrm>
            <a:off x="1346200" y="2430661"/>
            <a:ext cx="1179493" cy="2742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1F4D40"/>
                </a:solidFill>
                <a:latin typeface="IBM Plex Sans" pitchFamily="34" charset="0"/>
                <a:ea typeface="IBM Plex Sans" pitchFamily="34" charset="-122"/>
                <a:cs typeface="IBM Plex Sans" pitchFamily="34" charset="-120"/>
              </a:rPr>
              <a:t>Облагается</a:t>
            </a:r>
            <a:endParaRPr lang="en-US" sz="1400" dirty="0"/>
          </a:p>
        </p:txBody>
      </p:sp>
      <p:sp>
        <p:nvSpPr>
          <p:cNvPr id="13" name="Shape 10"/>
          <p:cNvSpPr/>
          <p:nvPr/>
        </p:nvSpPr>
        <p:spPr>
          <a:xfrm>
            <a:off x="3175000" y="2301131"/>
            <a:ext cx="4064000" cy="508000"/>
          </a:xfrm>
          <a:prstGeom prst="roundRect">
            <a:avLst>
              <a:gd name="adj" fmla="val 15000"/>
            </a:avLst>
          </a:prstGeom>
          <a:solidFill>
            <a:srgbClr val="DDEBE5"/>
          </a:solidFill>
          <a:ln/>
        </p:spPr>
      </p:sp>
      <p:pic>
        <p:nvPicPr>
          <p:cNvPr id="14" name="Image 1" descr="Check"/>
          <p:cNvPicPr>
            <a:picLocks noChangeAspect="1"/>
          </p:cNvPicPr>
          <p:nvPr/>
        </p:nvPicPr>
        <p:blipFill>
          <a:blip r:embed="rId3"/>
          <a:srcRect/>
          <a:stretch/>
        </p:blipFill>
        <p:spPr>
          <a:xfrm>
            <a:off x="3352800" y="2428131"/>
            <a:ext cx="254000" cy="254000"/>
          </a:xfrm>
          <a:prstGeom prst="rect">
            <a:avLst/>
          </a:prstGeom>
        </p:spPr>
      </p:pic>
      <p:sp>
        <p:nvSpPr>
          <p:cNvPr id="15" name="Text 11"/>
          <p:cNvSpPr/>
          <p:nvPr/>
        </p:nvSpPr>
        <p:spPr>
          <a:xfrm>
            <a:off x="3708400" y="2430661"/>
            <a:ext cx="1179493" cy="2742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1F4D40"/>
                </a:solidFill>
                <a:latin typeface="IBM Plex Sans" pitchFamily="34" charset="0"/>
                <a:ea typeface="IBM Plex Sans" pitchFamily="34" charset="-122"/>
                <a:cs typeface="IBM Plex Sans" pitchFamily="34" charset="-120"/>
              </a:rPr>
              <a:t>Облагается</a:t>
            </a:r>
            <a:endParaRPr lang="en-US" sz="1400" dirty="0"/>
          </a:p>
        </p:txBody>
      </p:sp>
      <p:sp>
        <p:nvSpPr>
          <p:cNvPr id="16" name="Text 12"/>
          <p:cNvSpPr/>
          <p:nvPr/>
        </p:nvSpPr>
        <p:spPr>
          <a:xfrm>
            <a:off x="7315200" y="2301131"/>
            <a:ext cx="4064000" cy="508000"/>
          </a:xfrm>
          <a:prstGeom prst="roundRect">
            <a:avLst>
              <a:gd name="adj" fmla="val 15000"/>
            </a:avLst>
          </a:prstGeom>
          <a:solidFill>
            <a:srgbClr val="ECE6D9"/>
          </a:solidFill>
          <a:ln/>
        </p:spPr>
        <p:txBody>
          <a:bodyPr wrap="square" lIns="155482" tIns="94537" rIns="44230" bIns="94537" rtlCol="0" anchor="ctr">
            <a:normAutofit/>
          </a:bodyPr>
          <a:lstStyle/>
          <a:p>
            <a:pPr marL="0" indent="0" algn="l">
              <a:lnSpc>
                <a:spcPts val="1960"/>
              </a:lnSpc>
              <a:buNone/>
            </a:pPr>
            <a:r>
              <a:rPr lang="en-US" sz="1400" b="1" dirty="0">
                <a:solidFill>
                  <a:srgbClr val="1E2A3F"/>
                </a:solidFill>
                <a:latin typeface="IBM Plex Sans" pitchFamily="34" charset="0"/>
                <a:ea typeface="IBM Plex Sans" pitchFamily="34" charset="-122"/>
                <a:cs typeface="IBM Plex Sans" pitchFamily="34" charset="-120"/>
              </a:rPr>
              <a:t>Нерезидент</a:t>
            </a:r>
            <a:endParaRPr lang="en-US" sz="1400" dirty="0"/>
          </a:p>
        </p:txBody>
      </p:sp>
      <p:sp>
        <p:nvSpPr>
          <p:cNvPr id="17" name="Shape 13"/>
          <p:cNvSpPr/>
          <p:nvPr/>
        </p:nvSpPr>
        <p:spPr>
          <a:xfrm>
            <a:off x="812800" y="2885331"/>
            <a:ext cx="2286000" cy="508000"/>
          </a:xfrm>
          <a:prstGeom prst="roundRect">
            <a:avLst>
              <a:gd name="adj" fmla="val 15000"/>
            </a:avLst>
          </a:prstGeom>
          <a:solidFill>
            <a:srgbClr val="DDEBE5"/>
          </a:solidFill>
          <a:ln/>
        </p:spPr>
      </p:sp>
      <p:pic>
        <p:nvPicPr>
          <p:cNvPr id="18" name="Image 2" descr="Check"/>
          <p:cNvPicPr>
            <a:picLocks noChangeAspect="1"/>
          </p:cNvPicPr>
          <p:nvPr/>
        </p:nvPicPr>
        <p:blipFill>
          <a:blip r:embed="rId3"/>
          <a:srcRect/>
          <a:stretch/>
        </p:blipFill>
        <p:spPr>
          <a:xfrm>
            <a:off x="990600" y="3012331"/>
            <a:ext cx="254000" cy="254000"/>
          </a:xfrm>
          <a:prstGeom prst="rect">
            <a:avLst/>
          </a:prstGeom>
        </p:spPr>
      </p:pic>
      <p:sp>
        <p:nvSpPr>
          <p:cNvPr id="19" name="Text 14"/>
          <p:cNvSpPr/>
          <p:nvPr/>
        </p:nvSpPr>
        <p:spPr>
          <a:xfrm>
            <a:off x="1346200" y="3014861"/>
            <a:ext cx="1179493" cy="2742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1F4D40"/>
                </a:solidFill>
                <a:latin typeface="IBM Plex Sans" pitchFamily="34" charset="0"/>
                <a:ea typeface="IBM Plex Sans" pitchFamily="34" charset="-122"/>
                <a:cs typeface="IBM Plex Sans" pitchFamily="34" charset="-120"/>
              </a:rPr>
              <a:t>Облагается</a:t>
            </a:r>
            <a:endParaRPr lang="en-US" sz="1400" dirty="0"/>
          </a:p>
        </p:txBody>
      </p:sp>
      <p:sp>
        <p:nvSpPr>
          <p:cNvPr id="20" name="Text 15"/>
          <p:cNvSpPr/>
          <p:nvPr/>
        </p:nvSpPr>
        <p:spPr>
          <a:xfrm>
            <a:off x="3175000" y="2885331"/>
            <a:ext cx="4064000" cy="508000"/>
          </a:xfrm>
          <a:prstGeom prst="roundRect">
            <a:avLst>
              <a:gd name="adj" fmla="val 15000"/>
            </a:avLst>
          </a:prstGeom>
          <a:solidFill>
            <a:srgbClr val="F3E3DC"/>
          </a:solidFill>
          <a:ln/>
        </p:spPr>
        <p:txBody>
          <a:bodyPr wrap="square" lIns="155482" tIns="94537" rIns="155482" bIns="94537" rtlCol="0" anchor="ctr">
            <a:normAutofit/>
          </a:bodyPr>
          <a:lstStyle/>
          <a:p>
            <a:pPr marL="0" indent="0" algn="l">
              <a:lnSpc>
                <a:spcPts val="1960"/>
              </a:lnSpc>
              <a:buNone/>
            </a:pPr>
            <a:r>
              <a:rPr lang="en-US" sz="1400" b="1" dirty="0">
                <a:solidFill>
                  <a:srgbClr val="8E3420"/>
                </a:solidFill>
                <a:latin typeface="IBM Plex Sans" pitchFamily="34" charset="0"/>
                <a:ea typeface="IBM Plex Sans" pitchFamily="34" charset="-122"/>
                <a:cs typeface="IBM Plex Sans" pitchFamily="34" charset="-120"/>
              </a:rPr>
              <a:t>— Не облагается в РФ</a:t>
            </a:r>
            <a:endParaRPr lang="en-US" sz="1400" dirty="0"/>
          </a:p>
        </p:txBody>
      </p:sp>
      <p:sp>
        <p:nvSpPr>
          <p:cNvPr id="21" name="Shape 16"/>
          <p:cNvSpPr/>
          <p:nvPr/>
        </p:nvSpPr>
        <p:spPr>
          <a:xfrm>
            <a:off x="815975" y="3599706"/>
            <a:ext cx="10560050" cy="1456581"/>
          </a:xfrm>
          <a:prstGeom prst="roundRect">
            <a:avLst>
              <a:gd name="adj" fmla="val 6757"/>
            </a:avLst>
          </a:prstGeom>
          <a:solidFill>
            <a:srgbClr val="FFFDF8"/>
          </a:solidFill>
          <a:ln w="6350">
            <a:solidFill>
              <a:srgbClr val="DDD5C4"/>
            </a:solidFill>
            <a:prstDash val="solid"/>
          </a:ln>
        </p:spPr>
      </p:sp>
      <p:sp>
        <p:nvSpPr>
          <p:cNvPr id="22" name="Text 17"/>
          <p:cNvSpPr/>
          <p:nvPr/>
        </p:nvSpPr>
        <p:spPr>
          <a:xfrm>
            <a:off x="1073150" y="3780681"/>
            <a:ext cx="10347071"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5482F"/>
                </a:solidFill>
                <a:latin typeface="IBM Plex Sans" pitchFamily="34" charset="0"/>
                <a:ea typeface="IBM Plex Sans" pitchFamily="34" charset="-122"/>
                <a:cs typeface="IBM Plex Sans" pitchFamily="34" charset="-120"/>
              </a:rPr>
              <a:t>ПРИМЕР</a:t>
            </a:r>
            <a:endParaRPr lang="en-US" sz="1200" dirty="0"/>
          </a:p>
        </p:txBody>
      </p:sp>
      <p:sp>
        <p:nvSpPr>
          <p:cNvPr id="23" name="Text 18"/>
          <p:cNvSpPr/>
          <p:nvPr/>
        </p:nvSpPr>
        <p:spPr>
          <a:xfrm>
            <a:off x="1073150" y="4070201"/>
            <a:ext cx="10347071" cy="25653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363"/>
                </a:solidFill>
                <a:latin typeface="IBM Plex Sans" pitchFamily="34" charset="0"/>
                <a:ea typeface="IBM Plex Sans" pitchFamily="34" charset="-122"/>
                <a:cs typeface="IBM Plex Sans" pitchFamily="34" charset="-120"/>
              </a:rPr>
              <a:t>Анна получила за год зарплату в Москве 1 000 000 ₽ (пп. 6 п. 1) и доход от сдачи квартиры в Сербии 300 000 ₽ (пп. 4 п. 3).</a:t>
            </a:r>
            <a:endParaRPr lang="en-US" sz="1300" dirty="0"/>
          </a:p>
        </p:txBody>
      </p:sp>
      <p:sp>
        <p:nvSpPr>
          <p:cNvPr id="24" name="Text 19"/>
          <p:cNvSpPr/>
          <p:nvPr/>
        </p:nvSpPr>
        <p:spPr>
          <a:xfrm>
            <a:off x="1073150" y="4377531"/>
            <a:ext cx="5042726" cy="52318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1E2A3F"/>
                </a:solidFill>
                <a:latin typeface="IBM Plex Sans" pitchFamily="34" charset="0"/>
                <a:ea typeface="IBM Plex Sans" pitchFamily="34" charset="-122"/>
                <a:cs typeface="IBM Plex Sans" pitchFamily="34" charset="-120"/>
              </a:rPr>
              <a:t>Резидент:</a:t>
            </a:r>
            <a:r>
              <a:rPr lang="en-US" sz="1400" dirty="0">
                <a:solidFill>
                  <a:srgbClr val="1E2A3F"/>
                </a:solidFill>
                <a:latin typeface="IBM Plex Sans" pitchFamily="34" charset="0"/>
                <a:ea typeface="IBM Plex Sans" pitchFamily="34" charset="-122"/>
                <a:cs typeface="IBM Plex Sans" pitchFamily="34" charset="-120"/>
              </a:rPr>
              <a:t> (1 000 000 + 300 000) × 13% = </a:t>
            </a:r>
            <a:r>
              <a:rPr lang="en-US" sz="1400" b="1" dirty="0">
                <a:solidFill>
                  <a:srgbClr val="B5482F"/>
                </a:solidFill>
                <a:latin typeface="IBM Plex Sans" pitchFamily="34" charset="0"/>
                <a:ea typeface="IBM Plex Sans" pitchFamily="34" charset="-122"/>
                <a:cs typeface="IBM Plex Sans" pitchFamily="34" charset="-120"/>
              </a:rPr>
              <a:t>169 000 ₽</a:t>
            </a:r>
            <a:endParaRPr lang="en-US" sz="1400" dirty="0"/>
          </a:p>
        </p:txBody>
      </p:sp>
      <p:sp>
        <p:nvSpPr>
          <p:cNvPr id="25" name="Text 20"/>
          <p:cNvSpPr/>
          <p:nvPr/>
        </p:nvSpPr>
        <p:spPr>
          <a:xfrm>
            <a:off x="6223000" y="4377531"/>
            <a:ext cx="5042726" cy="52318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1E2A3F"/>
                </a:solidFill>
                <a:latin typeface="IBM Plex Sans" pitchFamily="34" charset="0"/>
                <a:ea typeface="IBM Plex Sans" pitchFamily="34" charset="-122"/>
                <a:cs typeface="IBM Plex Sans" pitchFamily="34" charset="-120"/>
              </a:rPr>
              <a:t>Нерезидент:</a:t>
            </a:r>
            <a:r>
              <a:rPr lang="en-US" sz="1400" dirty="0">
                <a:solidFill>
                  <a:srgbClr val="1E2A3F"/>
                </a:solidFill>
                <a:latin typeface="IBM Plex Sans" pitchFamily="34" charset="0"/>
                <a:ea typeface="IBM Plex Sans" pitchFamily="34" charset="-122"/>
                <a:cs typeface="IBM Plex Sans" pitchFamily="34" charset="-120"/>
              </a:rPr>
              <a:t> 1 000 000 × 30% = </a:t>
            </a:r>
            <a:r>
              <a:rPr lang="en-US" sz="1400" b="1" dirty="0">
                <a:solidFill>
                  <a:srgbClr val="B5482F"/>
                </a:solidFill>
                <a:latin typeface="IBM Plex Sans" pitchFamily="34" charset="0"/>
                <a:ea typeface="IBM Plex Sans" pitchFamily="34" charset="-122"/>
                <a:cs typeface="IBM Plex Sans" pitchFamily="34" charset="-120"/>
              </a:rPr>
              <a:t>300 000 ₽</a:t>
            </a:r>
            <a:r>
              <a:rPr lang="en-US" sz="1400" dirty="0">
                <a:solidFill>
                  <a:srgbClr val="1E2A3F"/>
                </a:solidFill>
                <a:latin typeface="IBM Plex Sans" pitchFamily="34" charset="0"/>
                <a:ea typeface="IBM Plex Sans" pitchFamily="34" charset="-122"/>
                <a:cs typeface="IBM Plex Sans" pitchFamily="34" charset="-120"/>
              </a:rPr>
              <a:t>; аренда в Сербии в РФ не облагается</a:t>
            </a:r>
            <a:endParaRPr lang="en-US" sz="1400" dirty="0"/>
          </a:p>
        </p:txBody>
      </p:sp>
      <p:sp>
        <p:nvSpPr>
          <p:cNvPr id="26" name="Text 21"/>
          <p:cNvSpPr/>
          <p:nvPr/>
        </p:nvSpPr>
        <p:spPr>
          <a:xfrm>
            <a:off x="812800" y="355600"/>
            <a:ext cx="605969"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4A5363"/>
                </a:solidFill>
                <a:latin typeface="IBM Plex Sans" pitchFamily="34" charset="0"/>
                <a:ea typeface="IBM Plex Sans" pitchFamily="34" charset="-122"/>
                <a:cs typeface="IBM Plex Sans" pitchFamily="34" charset="-120"/>
              </a:rPr>
              <a:t>ФПНК</a:t>
            </a:r>
            <a:endParaRPr lang="en-US" sz="1200" dirty="0"/>
          </a:p>
        </p:txBody>
      </p:sp>
      <p:sp>
        <p:nvSpPr>
          <p:cNvPr id="27" name="Text 22"/>
          <p:cNvSpPr/>
          <p:nvPr/>
        </p:nvSpPr>
        <p:spPr>
          <a:xfrm>
            <a:off x="7002879" y="355600"/>
            <a:ext cx="4376321"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200" dirty="0"/>
          </a:p>
        </p:txBody>
      </p:sp>
      <p:sp>
        <p:nvSpPr>
          <p:cNvPr id="28" name="Text 23"/>
          <p:cNvSpPr/>
          <p:nvPr/>
        </p:nvSpPr>
        <p:spPr>
          <a:xfrm>
            <a:off x="812800" y="6296670"/>
            <a:ext cx="10883392" cy="23113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Основание: ст. 208, 209, п. 1, 3 ст. 224 НК РФ. Если источник нельзя определить однозначно, его определяет Минфин России (п. 4 ст. 208).</a:t>
            </a:r>
            <a:endParaRPr 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ECE6D9"/>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Доходы от источников в РФ (п. 1 ст. 208)</a:t>
            </a:r>
            <a:endParaRPr lang="en-US" sz="3200" dirty="0"/>
          </a:p>
        </p:txBody>
      </p:sp>
      <p:sp>
        <p:nvSpPr>
          <p:cNvPr id="3" name="Shape 1"/>
          <p:cNvSpPr/>
          <p:nvPr/>
        </p:nvSpPr>
        <p:spPr>
          <a:xfrm>
            <a:off x="815975" y="1461095"/>
            <a:ext cx="2578100" cy="857151"/>
          </a:xfrm>
          <a:prstGeom prst="roundRect">
            <a:avLst>
              <a:gd name="adj" fmla="val 8520"/>
            </a:avLst>
          </a:prstGeom>
          <a:solidFill>
            <a:srgbClr val="FFFDF8"/>
          </a:solidFill>
          <a:ln w="6350">
            <a:solidFill>
              <a:srgbClr val="DDD5C4"/>
            </a:solidFill>
            <a:prstDash val="solid"/>
          </a:ln>
        </p:spPr>
      </p:sp>
      <p:sp>
        <p:nvSpPr>
          <p:cNvPr id="4" name="Text 2"/>
          <p:cNvSpPr/>
          <p:nvPr/>
        </p:nvSpPr>
        <p:spPr>
          <a:xfrm>
            <a:off x="946150" y="1565870"/>
            <a:ext cx="2387283"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пп. 1</a:t>
            </a:r>
            <a:endParaRPr lang="en-US" sz="1200" dirty="0"/>
          </a:p>
        </p:txBody>
      </p:sp>
      <p:sp>
        <p:nvSpPr>
          <p:cNvPr id="5" name="Text 3"/>
          <p:cNvSpPr/>
          <p:nvPr/>
        </p:nvSpPr>
        <p:spPr>
          <a:xfrm>
            <a:off x="946150" y="1817291"/>
            <a:ext cx="2387283" cy="42158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1E2A3F"/>
                </a:solidFill>
                <a:latin typeface="IBM Plex Sans" pitchFamily="34" charset="0"/>
                <a:ea typeface="IBM Plex Sans" pitchFamily="34" charset="-122"/>
                <a:cs typeface="IBM Plex Sans" pitchFamily="34" charset="-120"/>
              </a:rPr>
              <a:t>Дивиденды и проценты от российских организаций</a:t>
            </a:r>
            <a:endParaRPr lang="en-US" sz="1200" dirty="0"/>
          </a:p>
        </p:txBody>
      </p:sp>
      <p:sp>
        <p:nvSpPr>
          <p:cNvPr id="6" name="Shape 4"/>
          <p:cNvSpPr/>
          <p:nvPr/>
        </p:nvSpPr>
        <p:spPr>
          <a:xfrm>
            <a:off x="3476625" y="1461095"/>
            <a:ext cx="2578100" cy="857151"/>
          </a:xfrm>
          <a:prstGeom prst="roundRect">
            <a:avLst>
              <a:gd name="adj" fmla="val 8520"/>
            </a:avLst>
          </a:prstGeom>
          <a:solidFill>
            <a:srgbClr val="FFFDF8"/>
          </a:solidFill>
          <a:ln w="6350">
            <a:solidFill>
              <a:srgbClr val="DDD5C4"/>
            </a:solidFill>
            <a:prstDash val="solid"/>
          </a:ln>
        </p:spPr>
      </p:sp>
      <p:sp>
        <p:nvSpPr>
          <p:cNvPr id="7" name="Text 5"/>
          <p:cNvSpPr/>
          <p:nvPr/>
        </p:nvSpPr>
        <p:spPr>
          <a:xfrm>
            <a:off x="3606800" y="1565870"/>
            <a:ext cx="2387283"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пп. 2</a:t>
            </a:r>
            <a:endParaRPr lang="en-US" sz="1200" dirty="0"/>
          </a:p>
        </p:txBody>
      </p:sp>
      <p:sp>
        <p:nvSpPr>
          <p:cNvPr id="8" name="Text 6"/>
          <p:cNvSpPr/>
          <p:nvPr/>
        </p:nvSpPr>
        <p:spPr>
          <a:xfrm>
            <a:off x="3606800" y="1817291"/>
            <a:ext cx="2387283" cy="42158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1E2A3F"/>
                </a:solidFill>
                <a:latin typeface="IBM Plex Sans" pitchFamily="34" charset="0"/>
                <a:ea typeface="IBM Plex Sans" pitchFamily="34" charset="-122"/>
                <a:cs typeface="IBM Plex Sans" pitchFamily="34" charset="-120"/>
              </a:rPr>
              <a:t>Страховые выплаты от российских организаций</a:t>
            </a:r>
            <a:endParaRPr lang="en-US" sz="1200" dirty="0"/>
          </a:p>
        </p:txBody>
      </p:sp>
      <p:sp>
        <p:nvSpPr>
          <p:cNvPr id="9" name="Shape 7"/>
          <p:cNvSpPr/>
          <p:nvPr/>
        </p:nvSpPr>
        <p:spPr>
          <a:xfrm>
            <a:off x="6137275" y="1461095"/>
            <a:ext cx="2578100" cy="857151"/>
          </a:xfrm>
          <a:prstGeom prst="roundRect">
            <a:avLst>
              <a:gd name="adj" fmla="val 8520"/>
            </a:avLst>
          </a:prstGeom>
          <a:solidFill>
            <a:srgbClr val="FFFDF8"/>
          </a:solidFill>
          <a:ln w="6350">
            <a:solidFill>
              <a:srgbClr val="DDD5C4"/>
            </a:solidFill>
            <a:prstDash val="solid"/>
          </a:ln>
        </p:spPr>
      </p:sp>
      <p:sp>
        <p:nvSpPr>
          <p:cNvPr id="10" name="Text 8"/>
          <p:cNvSpPr/>
          <p:nvPr/>
        </p:nvSpPr>
        <p:spPr>
          <a:xfrm>
            <a:off x="6267450" y="1565870"/>
            <a:ext cx="2387283"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пп. 3</a:t>
            </a:r>
            <a:endParaRPr lang="en-US" sz="1200" dirty="0"/>
          </a:p>
        </p:txBody>
      </p:sp>
      <p:sp>
        <p:nvSpPr>
          <p:cNvPr id="11" name="Text 9"/>
          <p:cNvSpPr/>
          <p:nvPr/>
        </p:nvSpPr>
        <p:spPr>
          <a:xfrm>
            <a:off x="6267450" y="1817291"/>
            <a:ext cx="2387283" cy="42158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1E2A3F"/>
                </a:solidFill>
                <a:latin typeface="IBM Plex Sans" pitchFamily="34" charset="0"/>
                <a:ea typeface="IBM Plex Sans" pitchFamily="34" charset="-122"/>
                <a:cs typeface="IBM Plex Sans" pitchFamily="34" charset="-120"/>
              </a:rPr>
              <a:t>Использование авторских и смежных прав в РФ</a:t>
            </a:r>
            <a:endParaRPr lang="en-US" sz="1200" dirty="0"/>
          </a:p>
        </p:txBody>
      </p:sp>
      <p:sp>
        <p:nvSpPr>
          <p:cNvPr id="12" name="Shape 10"/>
          <p:cNvSpPr/>
          <p:nvPr/>
        </p:nvSpPr>
        <p:spPr>
          <a:xfrm>
            <a:off x="8797925" y="1461095"/>
            <a:ext cx="2578100" cy="857151"/>
          </a:xfrm>
          <a:prstGeom prst="roundRect">
            <a:avLst>
              <a:gd name="adj" fmla="val 8520"/>
            </a:avLst>
          </a:prstGeom>
          <a:solidFill>
            <a:srgbClr val="FFFDF8"/>
          </a:solidFill>
          <a:ln w="6350">
            <a:solidFill>
              <a:srgbClr val="DDD5C4"/>
            </a:solidFill>
            <a:prstDash val="solid"/>
          </a:ln>
        </p:spPr>
      </p:sp>
      <p:sp>
        <p:nvSpPr>
          <p:cNvPr id="13" name="Text 11"/>
          <p:cNvSpPr/>
          <p:nvPr/>
        </p:nvSpPr>
        <p:spPr>
          <a:xfrm>
            <a:off x="8928100" y="1565870"/>
            <a:ext cx="2387283"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пп. 4</a:t>
            </a:r>
            <a:endParaRPr lang="en-US" sz="1200" dirty="0"/>
          </a:p>
        </p:txBody>
      </p:sp>
      <p:sp>
        <p:nvSpPr>
          <p:cNvPr id="14" name="Text 12"/>
          <p:cNvSpPr/>
          <p:nvPr/>
        </p:nvSpPr>
        <p:spPr>
          <a:xfrm>
            <a:off x="8928100" y="1817291"/>
            <a:ext cx="2387283" cy="42158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1E2A3F"/>
                </a:solidFill>
                <a:latin typeface="IBM Plex Sans" pitchFamily="34" charset="0"/>
                <a:ea typeface="IBM Plex Sans" pitchFamily="34" charset="-122"/>
                <a:cs typeface="IBM Plex Sans" pitchFamily="34" charset="-120"/>
              </a:rPr>
              <a:t>Аренда имущества, находящегося в РФ</a:t>
            </a:r>
            <a:endParaRPr lang="en-US" sz="1200" dirty="0"/>
          </a:p>
        </p:txBody>
      </p:sp>
      <p:sp>
        <p:nvSpPr>
          <p:cNvPr id="15" name="Shape 13"/>
          <p:cNvSpPr/>
          <p:nvPr/>
        </p:nvSpPr>
        <p:spPr>
          <a:xfrm>
            <a:off x="815975" y="2400796"/>
            <a:ext cx="2578100" cy="1055241"/>
          </a:xfrm>
          <a:prstGeom prst="roundRect">
            <a:avLst>
              <a:gd name="adj" fmla="val 6920"/>
            </a:avLst>
          </a:prstGeom>
          <a:solidFill>
            <a:srgbClr val="FFFDF8"/>
          </a:solidFill>
          <a:ln w="6350">
            <a:solidFill>
              <a:srgbClr val="DDD5C4"/>
            </a:solidFill>
            <a:prstDash val="solid"/>
          </a:ln>
        </p:spPr>
      </p:sp>
      <p:sp>
        <p:nvSpPr>
          <p:cNvPr id="16" name="Text 14"/>
          <p:cNvSpPr/>
          <p:nvPr/>
        </p:nvSpPr>
        <p:spPr>
          <a:xfrm>
            <a:off x="946150" y="2505571"/>
            <a:ext cx="2387283"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пп. 5</a:t>
            </a:r>
            <a:endParaRPr lang="en-US" sz="1200" dirty="0"/>
          </a:p>
        </p:txBody>
      </p:sp>
      <p:sp>
        <p:nvSpPr>
          <p:cNvPr id="17" name="Text 15"/>
          <p:cNvSpPr/>
          <p:nvPr/>
        </p:nvSpPr>
        <p:spPr>
          <a:xfrm>
            <a:off x="946150" y="2756991"/>
            <a:ext cx="2387283" cy="619671"/>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1E2A3F"/>
                </a:solidFill>
                <a:latin typeface="IBM Plex Sans" pitchFamily="34" charset="0"/>
                <a:ea typeface="IBM Plex Sans" pitchFamily="34" charset="-122"/>
                <a:cs typeface="IBM Plex Sans" pitchFamily="34" charset="-120"/>
              </a:rPr>
              <a:t>Продажа недвижимости и иного имущества в РФ, акций и долей в РФ</a:t>
            </a:r>
            <a:endParaRPr lang="en-US" sz="1200" dirty="0"/>
          </a:p>
        </p:txBody>
      </p:sp>
      <p:sp>
        <p:nvSpPr>
          <p:cNvPr id="18" name="Shape 16"/>
          <p:cNvSpPr/>
          <p:nvPr/>
        </p:nvSpPr>
        <p:spPr>
          <a:xfrm>
            <a:off x="3476625" y="2400796"/>
            <a:ext cx="2578100" cy="1055241"/>
          </a:xfrm>
          <a:prstGeom prst="roundRect">
            <a:avLst>
              <a:gd name="adj" fmla="val 6920"/>
            </a:avLst>
          </a:prstGeom>
          <a:solidFill>
            <a:srgbClr val="FFFDF8"/>
          </a:solidFill>
          <a:ln w="6350">
            <a:solidFill>
              <a:srgbClr val="DDD5C4"/>
            </a:solidFill>
            <a:prstDash val="solid"/>
          </a:ln>
        </p:spPr>
      </p:sp>
      <p:sp>
        <p:nvSpPr>
          <p:cNvPr id="19" name="Text 17"/>
          <p:cNvSpPr/>
          <p:nvPr/>
        </p:nvSpPr>
        <p:spPr>
          <a:xfrm>
            <a:off x="3606800" y="2505571"/>
            <a:ext cx="2387283"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пп. 6</a:t>
            </a:r>
            <a:endParaRPr lang="en-US" sz="1200" dirty="0"/>
          </a:p>
        </p:txBody>
      </p:sp>
      <p:sp>
        <p:nvSpPr>
          <p:cNvPr id="20" name="Text 18"/>
          <p:cNvSpPr/>
          <p:nvPr/>
        </p:nvSpPr>
        <p:spPr>
          <a:xfrm>
            <a:off x="3606800" y="2756991"/>
            <a:ext cx="2387283" cy="619671"/>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1E2A3F"/>
                </a:solidFill>
                <a:latin typeface="IBM Plex Sans" pitchFamily="34" charset="0"/>
                <a:ea typeface="IBM Plex Sans" pitchFamily="34" charset="-122"/>
                <a:cs typeface="IBM Plex Sans" pitchFamily="34" charset="-120"/>
              </a:rPr>
              <a:t>Оплата труда и услуг в РФ; вознаграждение директоров российской организации</a:t>
            </a:r>
            <a:endParaRPr lang="en-US" sz="1200" dirty="0"/>
          </a:p>
        </p:txBody>
      </p:sp>
      <p:sp>
        <p:nvSpPr>
          <p:cNvPr id="21" name="Shape 19"/>
          <p:cNvSpPr/>
          <p:nvPr/>
        </p:nvSpPr>
        <p:spPr>
          <a:xfrm>
            <a:off x="6137275" y="2400796"/>
            <a:ext cx="2578100" cy="1055241"/>
          </a:xfrm>
          <a:prstGeom prst="roundRect">
            <a:avLst>
              <a:gd name="adj" fmla="val 6920"/>
            </a:avLst>
          </a:prstGeom>
          <a:solidFill>
            <a:srgbClr val="FFFDF8"/>
          </a:solidFill>
          <a:ln w="6350">
            <a:solidFill>
              <a:srgbClr val="DDD5C4"/>
            </a:solidFill>
            <a:prstDash val="solid"/>
          </a:ln>
        </p:spPr>
      </p:sp>
      <p:sp>
        <p:nvSpPr>
          <p:cNvPr id="22" name="Text 20"/>
          <p:cNvSpPr/>
          <p:nvPr/>
        </p:nvSpPr>
        <p:spPr>
          <a:xfrm>
            <a:off x="6267450" y="2505571"/>
            <a:ext cx="2387283"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пп. 6.1</a:t>
            </a:r>
            <a:endParaRPr lang="en-US" sz="1200" dirty="0"/>
          </a:p>
        </p:txBody>
      </p:sp>
      <p:sp>
        <p:nvSpPr>
          <p:cNvPr id="23" name="Text 21"/>
          <p:cNvSpPr/>
          <p:nvPr/>
        </p:nvSpPr>
        <p:spPr>
          <a:xfrm>
            <a:off x="6267450" y="2756991"/>
            <a:ext cx="2387283" cy="42158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1E2A3F"/>
                </a:solidFill>
                <a:latin typeface="IBM Plex Sans" pitchFamily="34" charset="0"/>
                <a:ea typeface="IBM Plex Sans" pitchFamily="34" charset="-122"/>
                <a:cs typeface="IBM Plex Sans" pitchFamily="34" charset="-120"/>
              </a:rPr>
              <a:t>Зарплата экипажей судов под флагом РФ</a:t>
            </a:r>
            <a:endParaRPr lang="en-US" sz="1200" dirty="0"/>
          </a:p>
        </p:txBody>
      </p:sp>
      <p:sp>
        <p:nvSpPr>
          <p:cNvPr id="24" name="Shape 22"/>
          <p:cNvSpPr/>
          <p:nvPr/>
        </p:nvSpPr>
        <p:spPr>
          <a:xfrm>
            <a:off x="8797925" y="2400796"/>
            <a:ext cx="2578100" cy="1055241"/>
          </a:xfrm>
          <a:prstGeom prst="roundRect">
            <a:avLst>
              <a:gd name="adj" fmla="val 6920"/>
            </a:avLst>
          </a:prstGeom>
          <a:solidFill>
            <a:srgbClr val="FFFDF8"/>
          </a:solidFill>
          <a:ln w="6350">
            <a:solidFill>
              <a:srgbClr val="DDD5C4"/>
            </a:solidFill>
            <a:prstDash val="solid"/>
          </a:ln>
        </p:spPr>
      </p:sp>
      <p:sp>
        <p:nvSpPr>
          <p:cNvPr id="25" name="Text 23"/>
          <p:cNvSpPr/>
          <p:nvPr/>
        </p:nvSpPr>
        <p:spPr>
          <a:xfrm>
            <a:off x="8928100" y="2505571"/>
            <a:ext cx="2387283"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пп. 6.2</a:t>
            </a:r>
            <a:endParaRPr lang="en-US" sz="1200" dirty="0"/>
          </a:p>
        </p:txBody>
      </p:sp>
      <p:sp>
        <p:nvSpPr>
          <p:cNvPr id="26" name="Text 24"/>
          <p:cNvSpPr/>
          <p:nvPr/>
        </p:nvSpPr>
        <p:spPr>
          <a:xfrm>
            <a:off x="8928100" y="2756991"/>
            <a:ext cx="2387283" cy="619671"/>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1E2A3F"/>
                </a:solidFill>
                <a:latin typeface="IBM Plex Sans" pitchFamily="34" charset="0"/>
                <a:ea typeface="IBM Plex Sans" pitchFamily="34" charset="-122"/>
                <a:cs typeface="IBM Plex Sans" pitchFamily="34" charset="-120"/>
              </a:rPr>
              <a:t>Дистанционная работа по договору с российской организацией</a:t>
            </a:r>
            <a:endParaRPr lang="en-US" sz="1200" dirty="0"/>
          </a:p>
        </p:txBody>
      </p:sp>
      <p:sp>
        <p:nvSpPr>
          <p:cNvPr id="27" name="Shape 25"/>
          <p:cNvSpPr/>
          <p:nvPr/>
        </p:nvSpPr>
        <p:spPr>
          <a:xfrm>
            <a:off x="815975" y="3538587"/>
            <a:ext cx="2578100" cy="857151"/>
          </a:xfrm>
          <a:prstGeom prst="roundRect">
            <a:avLst>
              <a:gd name="adj" fmla="val 8520"/>
            </a:avLst>
          </a:prstGeom>
          <a:solidFill>
            <a:srgbClr val="FFFDF8"/>
          </a:solidFill>
          <a:ln w="6350">
            <a:solidFill>
              <a:srgbClr val="DDD5C4"/>
            </a:solidFill>
            <a:prstDash val="solid"/>
          </a:ln>
        </p:spPr>
      </p:sp>
      <p:sp>
        <p:nvSpPr>
          <p:cNvPr id="28" name="Text 26"/>
          <p:cNvSpPr/>
          <p:nvPr/>
        </p:nvSpPr>
        <p:spPr>
          <a:xfrm>
            <a:off x="946150" y="3643362"/>
            <a:ext cx="2387283"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пп. 6.3</a:t>
            </a:r>
            <a:endParaRPr lang="en-US" sz="1200" dirty="0"/>
          </a:p>
        </p:txBody>
      </p:sp>
      <p:sp>
        <p:nvSpPr>
          <p:cNvPr id="29" name="Text 27"/>
          <p:cNvSpPr/>
          <p:nvPr/>
        </p:nvSpPr>
        <p:spPr>
          <a:xfrm>
            <a:off x="946150" y="3894782"/>
            <a:ext cx="2387283" cy="42158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1E2A3F"/>
                </a:solidFill>
                <a:latin typeface="IBM Plex Sans" pitchFamily="34" charset="0"/>
                <a:ea typeface="IBM Plex Sans" pitchFamily="34" charset="-122"/>
                <a:cs typeface="IBM Plex Sans" pitchFamily="34" charset="-120"/>
              </a:rPr>
              <a:t>Работа и услуги через интернет с российской инфраструктурой</a:t>
            </a:r>
            <a:endParaRPr lang="en-US" sz="1200" dirty="0"/>
          </a:p>
        </p:txBody>
      </p:sp>
      <p:sp>
        <p:nvSpPr>
          <p:cNvPr id="30" name="Shape 28"/>
          <p:cNvSpPr/>
          <p:nvPr/>
        </p:nvSpPr>
        <p:spPr>
          <a:xfrm>
            <a:off x="3476625" y="3538587"/>
            <a:ext cx="2578100" cy="857151"/>
          </a:xfrm>
          <a:prstGeom prst="roundRect">
            <a:avLst>
              <a:gd name="adj" fmla="val 8520"/>
            </a:avLst>
          </a:prstGeom>
          <a:solidFill>
            <a:srgbClr val="FFFDF8"/>
          </a:solidFill>
          <a:ln w="6350">
            <a:solidFill>
              <a:srgbClr val="DDD5C4"/>
            </a:solidFill>
            <a:prstDash val="solid"/>
          </a:ln>
        </p:spPr>
      </p:sp>
      <p:sp>
        <p:nvSpPr>
          <p:cNvPr id="31" name="Text 29"/>
          <p:cNvSpPr/>
          <p:nvPr/>
        </p:nvSpPr>
        <p:spPr>
          <a:xfrm>
            <a:off x="3606800" y="3643362"/>
            <a:ext cx="2387283"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пп. 7</a:t>
            </a:r>
            <a:endParaRPr lang="en-US" sz="1200" dirty="0"/>
          </a:p>
        </p:txBody>
      </p:sp>
      <p:sp>
        <p:nvSpPr>
          <p:cNvPr id="32" name="Text 30"/>
          <p:cNvSpPr/>
          <p:nvPr/>
        </p:nvSpPr>
        <p:spPr>
          <a:xfrm>
            <a:off x="3606800" y="3894782"/>
            <a:ext cx="2387283" cy="42158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1E2A3F"/>
                </a:solidFill>
                <a:latin typeface="IBM Plex Sans" pitchFamily="34" charset="0"/>
                <a:ea typeface="IBM Plex Sans" pitchFamily="34" charset="-122"/>
                <a:cs typeface="IBM Plex Sans" pitchFamily="34" charset="-120"/>
              </a:rPr>
              <a:t>Пенсии, пособия, стипендии по российскому законодательству</a:t>
            </a:r>
            <a:endParaRPr lang="en-US" sz="1200" dirty="0"/>
          </a:p>
        </p:txBody>
      </p:sp>
      <p:sp>
        <p:nvSpPr>
          <p:cNvPr id="33" name="Shape 31"/>
          <p:cNvSpPr/>
          <p:nvPr/>
        </p:nvSpPr>
        <p:spPr>
          <a:xfrm>
            <a:off x="6137275" y="3538587"/>
            <a:ext cx="2578100" cy="857151"/>
          </a:xfrm>
          <a:prstGeom prst="roundRect">
            <a:avLst>
              <a:gd name="adj" fmla="val 8520"/>
            </a:avLst>
          </a:prstGeom>
          <a:solidFill>
            <a:srgbClr val="FFFDF8"/>
          </a:solidFill>
          <a:ln w="6350">
            <a:solidFill>
              <a:srgbClr val="DDD5C4"/>
            </a:solidFill>
            <a:prstDash val="solid"/>
          </a:ln>
        </p:spPr>
      </p:sp>
      <p:sp>
        <p:nvSpPr>
          <p:cNvPr id="34" name="Text 32"/>
          <p:cNvSpPr/>
          <p:nvPr/>
        </p:nvSpPr>
        <p:spPr>
          <a:xfrm>
            <a:off x="6267450" y="3643362"/>
            <a:ext cx="2387283"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пп. 8, 9</a:t>
            </a:r>
            <a:endParaRPr lang="en-US" sz="1200" dirty="0"/>
          </a:p>
        </p:txBody>
      </p:sp>
      <p:sp>
        <p:nvSpPr>
          <p:cNvPr id="35" name="Text 33"/>
          <p:cNvSpPr/>
          <p:nvPr/>
        </p:nvSpPr>
        <p:spPr>
          <a:xfrm>
            <a:off x="6267450" y="3894782"/>
            <a:ext cx="2387283" cy="42158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1E2A3F"/>
                </a:solidFill>
                <a:latin typeface="IBM Plex Sans" pitchFamily="34" charset="0"/>
                <a:ea typeface="IBM Plex Sans" pitchFamily="34" charset="-122"/>
                <a:cs typeface="IBM Plex Sans" pitchFamily="34" charset="-120"/>
              </a:rPr>
              <a:t>Перевозки в РФ и из РФ; трубопроводы, ЛЭП, связь в РФ</a:t>
            </a:r>
            <a:endParaRPr lang="en-US" sz="1200" dirty="0"/>
          </a:p>
        </p:txBody>
      </p:sp>
      <p:sp>
        <p:nvSpPr>
          <p:cNvPr id="36" name="Shape 34"/>
          <p:cNvSpPr/>
          <p:nvPr/>
        </p:nvSpPr>
        <p:spPr>
          <a:xfrm>
            <a:off x="8794750" y="3535412"/>
            <a:ext cx="2584450" cy="863501"/>
          </a:xfrm>
          <a:prstGeom prst="roundRect">
            <a:avLst>
              <a:gd name="adj" fmla="val 8825"/>
            </a:avLst>
          </a:prstGeom>
          <a:solidFill>
            <a:srgbClr val="1E2A3F"/>
          </a:solidFill>
          <a:ln/>
        </p:spPr>
      </p:sp>
      <p:sp>
        <p:nvSpPr>
          <p:cNvPr id="37" name="Text 35"/>
          <p:cNvSpPr/>
          <p:nvPr/>
        </p:nvSpPr>
        <p:spPr>
          <a:xfrm>
            <a:off x="8921750" y="3637012"/>
            <a:ext cx="2400364"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E59A7D"/>
                </a:solidFill>
                <a:latin typeface="IBM Plex Sans" pitchFamily="34" charset="0"/>
                <a:ea typeface="IBM Plex Sans" pitchFamily="34" charset="-122"/>
                <a:cs typeface="IBM Plex Sans" pitchFamily="34" charset="-120"/>
              </a:rPr>
              <a:t>пп. 9.3, 10</a:t>
            </a:r>
            <a:endParaRPr lang="en-US" sz="1200" dirty="0"/>
          </a:p>
        </p:txBody>
      </p:sp>
      <p:sp>
        <p:nvSpPr>
          <p:cNvPr id="38" name="Text 36"/>
          <p:cNvSpPr/>
          <p:nvPr/>
        </p:nvSpPr>
        <p:spPr>
          <a:xfrm>
            <a:off x="8921750" y="3888432"/>
            <a:ext cx="2400364" cy="406400"/>
          </a:xfrm>
          <a:prstGeom prst="rect">
            <a:avLst/>
          </a:prstGeom>
          <a:noFill/>
          <a:ln/>
        </p:spPr>
        <p:txBody>
          <a:bodyPr wrap="square" lIns="0" tIns="0" rIns="0" bIns="0" rtlCol="0" anchor="t">
            <a:normAutofit/>
          </a:bodyPr>
          <a:lstStyle/>
          <a:p>
            <a:pPr marL="0" indent="0" algn="l">
              <a:lnSpc>
                <a:spcPts val="1500"/>
              </a:lnSpc>
              <a:buNone/>
            </a:pPr>
            <a:r>
              <a:rPr lang="en-US" sz="1200" dirty="0">
                <a:solidFill>
                  <a:srgbClr val="F6F3EC"/>
                </a:solidFill>
                <a:latin typeface="IBM Plex Sans" pitchFamily="34" charset="0"/>
                <a:ea typeface="IBM Plex Sans" pitchFamily="34" charset="-122"/>
                <a:cs typeface="IBM Plex Sans" pitchFamily="34" charset="-120"/>
              </a:rPr>
              <a:t>Майнинг в РФ и иные доходы от деятельности в РФ</a:t>
            </a:r>
            <a:endParaRPr lang="en-US" sz="1200" dirty="0"/>
          </a:p>
        </p:txBody>
      </p:sp>
      <p:sp>
        <p:nvSpPr>
          <p:cNvPr id="39" name="Shape 37"/>
          <p:cNvSpPr/>
          <p:nvPr/>
        </p:nvSpPr>
        <p:spPr>
          <a:xfrm>
            <a:off x="819150" y="4583063"/>
            <a:ext cx="10553700" cy="712391"/>
          </a:xfrm>
          <a:prstGeom prst="roundRect">
            <a:avLst>
              <a:gd name="adj" fmla="val 13370"/>
            </a:avLst>
          </a:prstGeom>
          <a:solidFill>
            <a:srgbClr val="FFFDF8"/>
          </a:solidFill>
          <a:ln w="12700">
            <a:solidFill>
              <a:srgbClr val="B5482F"/>
            </a:solidFill>
            <a:prstDash val="solid"/>
          </a:ln>
        </p:spPr>
      </p:sp>
      <p:sp>
        <p:nvSpPr>
          <p:cNvPr id="40" name="Text 38"/>
          <p:cNvSpPr/>
          <p:nvPr/>
        </p:nvSpPr>
        <p:spPr>
          <a:xfrm>
            <a:off x="1028700" y="4832598"/>
            <a:ext cx="645765" cy="238720"/>
          </a:xfrm>
          <a:prstGeom prst="rect">
            <a:avLst/>
          </a:prstGeom>
          <a:noFill/>
          <a:ln/>
        </p:spPr>
        <p:txBody>
          <a:bodyPr wrap="none" lIns="0" tIns="0" rIns="0" bIns="0" rtlCol="0" anchor="t">
            <a:normAutofit/>
          </a:bodyPr>
          <a:lstStyle/>
          <a:p>
            <a:pPr marL="0" indent="0" algn="l">
              <a:lnSpc>
                <a:spcPts val="1680"/>
              </a:lnSpc>
              <a:buNone/>
            </a:pPr>
            <a:r>
              <a:rPr lang="en-US" sz="1200" b="1" kern="0" spc="150" dirty="0">
                <a:solidFill>
                  <a:srgbClr val="B5482F"/>
                </a:solidFill>
                <a:latin typeface="IBM Plex Sans" pitchFamily="34" charset="0"/>
                <a:ea typeface="IBM Plex Sans" pitchFamily="34" charset="-122"/>
                <a:cs typeface="IBM Plex Sans" pitchFamily="34" charset="-120"/>
              </a:rPr>
              <a:t>ПРИМЕР</a:t>
            </a:r>
            <a:endParaRPr lang="en-US" sz="1200" dirty="0"/>
          </a:p>
        </p:txBody>
      </p:sp>
      <p:sp>
        <p:nvSpPr>
          <p:cNvPr id="41" name="Text 39"/>
          <p:cNvSpPr/>
          <p:nvPr/>
        </p:nvSpPr>
        <p:spPr>
          <a:xfrm>
            <a:off x="1826865" y="4716413"/>
            <a:ext cx="9616528" cy="471091"/>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1E2A3F"/>
                </a:solidFill>
                <a:latin typeface="IBM Plex Sans" pitchFamily="34" charset="0"/>
                <a:ea typeface="IBM Plex Sans" pitchFamily="34" charset="-122"/>
                <a:cs typeface="IBM Plex Sans" pitchFamily="34" charset="-120"/>
              </a:rPr>
              <a:t>Директор российского ООО живёт в Дубае и получает 500 000 ₽ — доход из РФ (пп. 6), где бы он ни работал. Нерезидент: 500 000 × 30% = </a:t>
            </a:r>
            <a:r>
              <a:rPr lang="en-US" sz="1300" b="1" dirty="0">
                <a:solidFill>
                  <a:srgbClr val="1E2A3F"/>
                </a:solidFill>
                <a:latin typeface="IBM Plex Sans" pitchFamily="34" charset="0"/>
                <a:ea typeface="IBM Plex Sans" pitchFamily="34" charset="-122"/>
                <a:cs typeface="IBM Plex Sans" pitchFamily="34" charset="-120"/>
              </a:rPr>
              <a:t>150 000 ₽</a:t>
            </a:r>
            <a:endParaRPr lang="en-US" sz="1300" dirty="0"/>
          </a:p>
        </p:txBody>
      </p:sp>
      <p:sp>
        <p:nvSpPr>
          <p:cNvPr id="42" name="Text 40"/>
          <p:cNvSpPr/>
          <p:nvPr/>
        </p:nvSpPr>
        <p:spPr>
          <a:xfrm>
            <a:off x="812800" y="355600"/>
            <a:ext cx="605969"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4A5363"/>
                </a:solidFill>
                <a:latin typeface="IBM Plex Sans" pitchFamily="34" charset="0"/>
                <a:ea typeface="IBM Plex Sans" pitchFamily="34" charset="-122"/>
                <a:cs typeface="IBM Plex Sans" pitchFamily="34" charset="-120"/>
              </a:rPr>
              <a:t>ФПНК</a:t>
            </a:r>
            <a:endParaRPr lang="en-US" sz="1200" dirty="0"/>
          </a:p>
        </p:txBody>
      </p:sp>
      <p:sp>
        <p:nvSpPr>
          <p:cNvPr id="43" name="Text 41"/>
          <p:cNvSpPr/>
          <p:nvPr/>
        </p:nvSpPr>
        <p:spPr>
          <a:xfrm>
            <a:off x="7002879" y="355600"/>
            <a:ext cx="4376321"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200" dirty="0"/>
          </a:p>
        </p:txBody>
      </p:sp>
      <p:sp>
        <p:nvSpPr>
          <p:cNvPr id="44" name="Text 42"/>
          <p:cNvSpPr/>
          <p:nvPr/>
        </p:nvSpPr>
        <p:spPr>
          <a:xfrm>
            <a:off x="812800" y="6296670"/>
            <a:ext cx="10883392" cy="23113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Основание: п. 1 ст. 208, п. 3 ст. 224 НК РФ</a:t>
            </a:r>
            <a:endParaRPr lang="en-US" sz="1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Доходы от источников за рубежом (п. 3 ст. 208)</a:t>
            </a:r>
            <a:endParaRPr lang="en-US" sz="3200" dirty="0"/>
          </a:p>
        </p:txBody>
      </p:sp>
      <p:sp>
        <p:nvSpPr>
          <p:cNvPr id="3" name="Shape 1"/>
          <p:cNvSpPr/>
          <p:nvPr/>
        </p:nvSpPr>
        <p:spPr>
          <a:xfrm>
            <a:off x="815975" y="1461095"/>
            <a:ext cx="2578100" cy="857151"/>
          </a:xfrm>
          <a:prstGeom prst="roundRect">
            <a:avLst>
              <a:gd name="adj" fmla="val 8520"/>
            </a:avLst>
          </a:prstGeom>
          <a:solidFill>
            <a:srgbClr val="FFFDF8"/>
          </a:solidFill>
          <a:ln w="6350">
            <a:solidFill>
              <a:srgbClr val="DDD5C4"/>
            </a:solidFill>
            <a:prstDash val="solid"/>
          </a:ln>
        </p:spPr>
      </p:sp>
      <p:sp>
        <p:nvSpPr>
          <p:cNvPr id="4" name="Text 2"/>
          <p:cNvSpPr/>
          <p:nvPr/>
        </p:nvSpPr>
        <p:spPr>
          <a:xfrm>
            <a:off x="946150" y="1565870"/>
            <a:ext cx="2387283"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пп. 1</a:t>
            </a:r>
            <a:endParaRPr lang="en-US" sz="1200" dirty="0"/>
          </a:p>
        </p:txBody>
      </p:sp>
      <p:sp>
        <p:nvSpPr>
          <p:cNvPr id="5" name="Text 3"/>
          <p:cNvSpPr/>
          <p:nvPr/>
        </p:nvSpPr>
        <p:spPr>
          <a:xfrm>
            <a:off x="946150" y="1817291"/>
            <a:ext cx="2387283" cy="42158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1E2A3F"/>
                </a:solidFill>
                <a:latin typeface="IBM Plex Sans" pitchFamily="34" charset="0"/>
                <a:ea typeface="IBM Plex Sans" pitchFamily="34" charset="-122"/>
                <a:cs typeface="IBM Plex Sans" pitchFamily="34" charset="-120"/>
              </a:rPr>
              <a:t>Дивиденды и проценты от иностранных организаций</a:t>
            </a:r>
            <a:endParaRPr lang="en-US" sz="1200" dirty="0"/>
          </a:p>
        </p:txBody>
      </p:sp>
      <p:sp>
        <p:nvSpPr>
          <p:cNvPr id="6" name="Shape 4"/>
          <p:cNvSpPr/>
          <p:nvPr/>
        </p:nvSpPr>
        <p:spPr>
          <a:xfrm>
            <a:off x="3476625" y="1461095"/>
            <a:ext cx="2578100" cy="857151"/>
          </a:xfrm>
          <a:prstGeom prst="roundRect">
            <a:avLst>
              <a:gd name="adj" fmla="val 8520"/>
            </a:avLst>
          </a:prstGeom>
          <a:solidFill>
            <a:srgbClr val="FFFDF8"/>
          </a:solidFill>
          <a:ln w="6350">
            <a:solidFill>
              <a:srgbClr val="DDD5C4"/>
            </a:solidFill>
            <a:prstDash val="solid"/>
          </a:ln>
        </p:spPr>
      </p:sp>
      <p:sp>
        <p:nvSpPr>
          <p:cNvPr id="7" name="Text 5"/>
          <p:cNvSpPr/>
          <p:nvPr/>
        </p:nvSpPr>
        <p:spPr>
          <a:xfrm>
            <a:off x="3606800" y="1565870"/>
            <a:ext cx="2387283"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пп. 2</a:t>
            </a:r>
            <a:endParaRPr lang="en-US" sz="1200" dirty="0"/>
          </a:p>
        </p:txBody>
      </p:sp>
      <p:sp>
        <p:nvSpPr>
          <p:cNvPr id="8" name="Text 6"/>
          <p:cNvSpPr/>
          <p:nvPr/>
        </p:nvSpPr>
        <p:spPr>
          <a:xfrm>
            <a:off x="3606800" y="1817291"/>
            <a:ext cx="2387283" cy="42158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1E2A3F"/>
                </a:solidFill>
                <a:latin typeface="IBM Plex Sans" pitchFamily="34" charset="0"/>
                <a:ea typeface="IBM Plex Sans" pitchFamily="34" charset="-122"/>
                <a:cs typeface="IBM Plex Sans" pitchFamily="34" charset="-120"/>
              </a:rPr>
              <a:t>Страховые выплаты от иностранных организаций</a:t>
            </a:r>
            <a:endParaRPr lang="en-US" sz="1200" dirty="0"/>
          </a:p>
        </p:txBody>
      </p:sp>
      <p:sp>
        <p:nvSpPr>
          <p:cNvPr id="9" name="Shape 7"/>
          <p:cNvSpPr/>
          <p:nvPr/>
        </p:nvSpPr>
        <p:spPr>
          <a:xfrm>
            <a:off x="6137275" y="1461095"/>
            <a:ext cx="2578100" cy="857151"/>
          </a:xfrm>
          <a:prstGeom prst="roundRect">
            <a:avLst>
              <a:gd name="adj" fmla="val 8520"/>
            </a:avLst>
          </a:prstGeom>
          <a:solidFill>
            <a:srgbClr val="FFFDF8"/>
          </a:solidFill>
          <a:ln w="6350">
            <a:solidFill>
              <a:srgbClr val="DDD5C4"/>
            </a:solidFill>
            <a:prstDash val="solid"/>
          </a:ln>
        </p:spPr>
      </p:sp>
      <p:sp>
        <p:nvSpPr>
          <p:cNvPr id="10" name="Text 8"/>
          <p:cNvSpPr/>
          <p:nvPr/>
        </p:nvSpPr>
        <p:spPr>
          <a:xfrm>
            <a:off x="6267450" y="1565870"/>
            <a:ext cx="2387283"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пп. 3</a:t>
            </a:r>
            <a:endParaRPr lang="en-US" sz="1200" dirty="0"/>
          </a:p>
        </p:txBody>
      </p:sp>
      <p:sp>
        <p:nvSpPr>
          <p:cNvPr id="11" name="Text 9"/>
          <p:cNvSpPr/>
          <p:nvPr/>
        </p:nvSpPr>
        <p:spPr>
          <a:xfrm>
            <a:off x="6267450" y="1817291"/>
            <a:ext cx="2387283" cy="42158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1E2A3F"/>
                </a:solidFill>
                <a:latin typeface="IBM Plex Sans" pitchFamily="34" charset="0"/>
                <a:ea typeface="IBM Plex Sans" pitchFamily="34" charset="-122"/>
                <a:cs typeface="IBM Plex Sans" pitchFamily="34" charset="-120"/>
              </a:rPr>
              <a:t>Использование авторских прав за рубежом</a:t>
            </a:r>
            <a:endParaRPr lang="en-US" sz="1200" dirty="0"/>
          </a:p>
        </p:txBody>
      </p:sp>
      <p:sp>
        <p:nvSpPr>
          <p:cNvPr id="12" name="Shape 10"/>
          <p:cNvSpPr/>
          <p:nvPr/>
        </p:nvSpPr>
        <p:spPr>
          <a:xfrm>
            <a:off x="8797925" y="1461095"/>
            <a:ext cx="2578100" cy="857151"/>
          </a:xfrm>
          <a:prstGeom prst="roundRect">
            <a:avLst>
              <a:gd name="adj" fmla="val 8520"/>
            </a:avLst>
          </a:prstGeom>
          <a:solidFill>
            <a:srgbClr val="FFFDF8"/>
          </a:solidFill>
          <a:ln w="6350">
            <a:solidFill>
              <a:srgbClr val="DDD5C4"/>
            </a:solidFill>
            <a:prstDash val="solid"/>
          </a:ln>
        </p:spPr>
      </p:sp>
      <p:sp>
        <p:nvSpPr>
          <p:cNvPr id="13" name="Text 11"/>
          <p:cNvSpPr/>
          <p:nvPr/>
        </p:nvSpPr>
        <p:spPr>
          <a:xfrm>
            <a:off x="8928100" y="1565870"/>
            <a:ext cx="2387283"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пп. 4</a:t>
            </a:r>
            <a:endParaRPr lang="en-US" sz="1200" dirty="0"/>
          </a:p>
        </p:txBody>
      </p:sp>
      <p:sp>
        <p:nvSpPr>
          <p:cNvPr id="14" name="Text 12"/>
          <p:cNvSpPr/>
          <p:nvPr/>
        </p:nvSpPr>
        <p:spPr>
          <a:xfrm>
            <a:off x="8928100" y="1817291"/>
            <a:ext cx="2387283" cy="22349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1E2A3F"/>
                </a:solidFill>
                <a:latin typeface="IBM Plex Sans" pitchFamily="34" charset="0"/>
                <a:ea typeface="IBM Plex Sans" pitchFamily="34" charset="-122"/>
                <a:cs typeface="IBM Plex Sans" pitchFamily="34" charset="-120"/>
              </a:rPr>
              <a:t>Аренда имущества за рубежом</a:t>
            </a:r>
            <a:endParaRPr lang="en-US" sz="1200" dirty="0"/>
          </a:p>
        </p:txBody>
      </p:sp>
      <p:sp>
        <p:nvSpPr>
          <p:cNvPr id="15" name="Shape 13"/>
          <p:cNvSpPr/>
          <p:nvPr/>
        </p:nvSpPr>
        <p:spPr>
          <a:xfrm>
            <a:off x="815975" y="2400796"/>
            <a:ext cx="2578100" cy="1055241"/>
          </a:xfrm>
          <a:prstGeom prst="roundRect">
            <a:avLst>
              <a:gd name="adj" fmla="val 6920"/>
            </a:avLst>
          </a:prstGeom>
          <a:solidFill>
            <a:srgbClr val="FFFDF8"/>
          </a:solidFill>
          <a:ln w="6350">
            <a:solidFill>
              <a:srgbClr val="DDD5C4"/>
            </a:solidFill>
            <a:prstDash val="solid"/>
          </a:ln>
        </p:spPr>
      </p:sp>
      <p:sp>
        <p:nvSpPr>
          <p:cNvPr id="16" name="Text 14"/>
          <p:cNvSpPr/>
          <p:nvPr/>
        </p:nvSpPr>
        <p:spPr>
          <a:xfrm>
            <a:off x="946150" y="2505571"/>
            <a:ext cx="2387283"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пп. 5</a:t>
            </a:r>
            <a:endParaRPr lang="en-US" sz="1200" dirty="0"/>
          </a:p>
        </p:txBody>
      </p:sp>
      <p:sp>
        <p:nvSpPr>
          <p:cNvPr id="17" name="Text 15"/>
          <p:cNvSpPr/>
          <p:nvPr/>
        </p:nvSpPr>
        <p:spPr>
          <a:xfrm>
            <a:off x="946150" y="2756991"/>
            <a:ext cx="2387283" cy="619671"/>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1E2A3F"/>
                </a:solidFill>
                <a:latin typeface="IBM Plex Sans" pitchFamily="34" charset="0"/>
                <a:ea typeface="IBM Plex Sans" pitchFamily="34" charset="-122"/>
                <a:cs typeface="IBM Plex Sans" pitchFamily="34" charset="-120"/>
              </a:rPr>
              <a:t>Продажа недвижимости, ценных бумаг и иного имущества за рубежом</a:t>
            </a:r>
            <a:endParaRPr lang="en-US" sz="1200" dirty="0"/>
          </a:p>
        </p:txBody>
      </p:sp>
      <p:sp>
        <p:nvSpPr>
          <p:cNvPr id="18" name="Shape 16"/>
          <p:cNvSpPr/>
          <p:nvPr/>
        </p:nvSpPr>
        <p:spPr>
          <a:xfrm>
            <a:off x="3476625" y="2400796"/>
            <a:ext cx="2578100" cy="1055241"/>
          </a:xfrm>
          <a:prstGeom prst="roundRect">
            <a:avLst>
              <a:gd name="adj" fmla="val 6920"/>
            </a:avLst>
          </a:prstGeom>
          <a:solidFill>
            <a:srgbClr val="FFFDF8"/>
          </a:solidFill>
          <a:ln w="6350">
            <a:solidFill>
              <a:srgbClr val="DDD5C4"/>
            </a:solidFill>
            <a:prstDash val="solid"/>
          </a:ln>
        </p:spPr>
      </p:sp>
      <p:sp>
        <p:nvSpPr>
          <p:cNvPr id="19" name="Text 17"/>
          <p:cNvSpPr/>
          <p:nvPr/>
        </p:nvSpPr>
        <p:spPr>
          <a:xfrm>
            <a:off x="3606800" y="2505571"/>
            <a:ext cx="2387283"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пп. 6</a:t>
            </a:r>
            <a:endParaRPr lang="en-US" sz="1200" dirty="0"/>
          </a:p>
        </p:txBody>
      </p:sp>
      <p:sp>
        <p:nvSpPr>
          <p:cNvPr id="20" name="Text 18"/>
          <p:cNvSpPr/>
          <p:nvPr/>
        </p:nvSpPr>
        <p:spPr>
          <a:xfrm>
            <a:off x="3606800" y="2756991"/>
            <a:ext cx="2387283" cy="619671"/>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1E2A3F"/>
                </a:solidFill>
                <a:latin typeface="IBM Plex Sans" pitchFamily="34" charset="0"/>
                <a:ea typeface="IBM Plex Sans" pitchFamily="34" charset="-122"/>
                <a:cs typeface="IBM Plex Sans" pitchFamily="34" charset="-120"/>
              </a:rPr>
              <a:t>Работа и услуги за рубежом; вознаграждение директоров иностранной организации</a:t>
            </a:r>
            <a:endParaRPr lang="en-US" sz="1200" dirty="0"/>
          </a:p>
        </p:txBody>
      </p:sp>
      <p:sp>
        <p:nvSpPr>
          <p:cNvPr id="21" name="Shape 19"/>
          <p:cNvSpPr/>
          <p:nvPr/>
        </p:nvSpPr>
        <p:spPr>
          <a:xfrm>
            <a:off x="6137275" y="2400796"/>
            <a:ext cx="2578100" cy="1055241"/>
          </a:xfrm>
          <a:prstGeom prst="roundRect">
            <a:avLst>
              <a:gd name="adj" fmla="val 6920"/>
            </a:avLst>
          </a:prstGeom>
          <a:solidFill>
            <a:srgbClr val="FFFDF8"/>
          </a:solidFill>
          <a:ln w="6350">
            <a:solidFill>
              <a:srgbClr val="DDD5C4"/>
            </a:solidFill>
            <a:prstDash val="solid"/>
          </a:ln>
        </p:spPr>
      </p:sp>
      <p:sp>
        <p:nvSpPr>
          <p:cNvPr id="22" name="Text 20"/>
          <p:cNvSpPr/>
          <p:nvPr/>
        </p:nvSpPr>
        <p:spPr>
          <a:xfrm>
            <a:off x="6267450" y="2505571"/>
            <a:ext cx="2387283"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пп. 6.1</a:t>
            </a:r>
            <a:endParaRPr lang="en-US" sz="1200" dirty="0"/>
          </a:p>
        </p:txBody>
      </p:sp>
      <p:sp>
        <p:nvSpPr>
          <p:cNvPr id="23" name="Text 21"/>
          <p:cNvSpPr/>
          <p:nvPr/>
        </p:nvSpPr>
        <p:spPr>
          <a:xfrm>
            <a:off x="6267450" y="2756991"/>
            <a:ext cx="2387283" cy="42158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1E2A3F"/>
                </a:solidFill>
                <a:latin typeface="IBM Plex Sans" pitchFamily="34" charset="0"/>
                <a:ea typeface="IBM Plex Sans" pitchFamily="34" charset="-122"/>
                <a:cs typeface="IBM Plex Sans" pitchFamily="34" charset="-120"/>
              </a:rPr>
              <a:t>Работа и услуги через интернет — кроме случаев пп. 6.3 п. 1</a:t>
            </a:r>
            <a:endParaRPr lang="en-US" sz="1200" dirty="0"/>
          </a:p>
        </p:txBody>
      </p:sp>
      <p:sp>
        <p:nvSpPr>
          <p:cNvPr id="24" name="Shape 22"/>
          <p:cNvSpPr/>
          <p:nvPr/>
        </p:nvSpPr>
        <p:spPr>
          <a:xfrm>
            <a:off x="8797925" y="2400796"/>
            <a:ext cx="2578100" cy="1055241"/>
          </a:xfrm>
          <a:prstGeom prst="roundRect">
            <a:avLst>
              <a:gd name="adj" fmla="val 6920"/>
            </a:avLst>
          </a:prstGeom>
          <a:solidFill>
            <a:srgbClr val="FFFDF8"/>
          </a:solidFill>
          <a:ln w="6350">
            <a:solidFill>
              <a:srgbClr val="DDD5C4"/>
            </a:solidFill>
            <a:prstDash val="solid"/>
          </a:ln>
        </p:spPr>
      </p:sp>
      <p:sp>
        <p:nvSpPr>
          <p:cNvPr id="25" name="Text 23"/>
          <p:cNvSpPr/>
          <p:nvPr/>
        </p:nvSpPr>
        <p:spPr>
          <a:xfrm>
            <a:off x="8928100" y="2505571"/>
            <a:ext cx="2387283"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пп. 7</a:t>
            </a:r>
            <a:endParaRPr lang="en-US" sz="1200" dirty="0"/>
          </a:p>
        </p:txBody>
      </p:sp>
      <p:sp>
        <p:nvSpPr>
          <p:cNvPr id="26" name="Text 24"/>
          <p:cNvSpPr/>
          <p:nvPr/>
        </p:nvSpPr>
        <p:spPr>
          <a:xfrm>
            <a:off x="8928100" y="2756991"/>
            <a:ext cx="2387283" cy="42158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1E2A3F"/>
                </a:solidFill>
                <a:latin typeface="IBM Plex Sans" pitchFamily="34" charset="0"/>
                <a:ea typeface="IBM Plex Sans" pitchFamily="34" charset="-122"/>
                <a:cs typeface="IBM Plex Sans" pitchFamily="34" charset="-120"/>
              </a:rPr>
              <a:t>Пенсии и пособия по законам иностранных государств</a:t>
            </a:r>
            <a:endParaRPr lang="en-US" sz="1200" dirty="0"/>
          </a:p>
        </p:txBody>
      </p:sp>
      <p:sp>
        <p:nvSpPr>
          <p:cNvPr id="27" name="Shape 25"/>
          <p:cNvSpPr/>
          <p:nvPr/>
        </p:nvSpPr>
        <p:spPr>
          <a:xfrm>
            <a:off x="815975" y="3538587"/>
            <a:ext cx="2578100" cy="857151"/>
          </a:xfrm>
          <a:prstGeom prst="roundRect">
            <a:avLst>
              <a:gd name="adj" fmla="val 8520"/>
            </a:avLst>
          </a:prstGeom>
          <a:solidFill>
            <a:srgbClr val="FFFDF8"/>
          </a:solidFill>
          <a:ln w="6350">
            <a:solidFill>
              <a:srgbClr val="DDD5C4"/>
            </a:solidFill>
            <a:prstDash val="solid"/>
          </a:ln>
        </p:spPr>
      </p:sp>
      <p:sp>
        <p:nvSpPr>
          <p:cNvPr id="28" name="Text 26"/>
          <p:cNvSpPr/>
          <p:nvPr/>
        </p:nvSpPr>
        <p:spPr>
          <a:xfrm>
            <a:off x="946150" y="3643362"/>
            <a:ext cx="2387283"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пп. 8</a:t>
            </a:r>
            <a:endParaRPr lang="en-US" sz="1200" dirty="0"/>
          </a:p>
        </p:txBody>
      </p:sp>
      <p:sp>
        <p:nvSpPr>
          <p:cNvPr id="29" name="Text 27"/>
          <p:cNvSpPr/>
          <p:nvPr/>
        </p:nvSpPr>
        <p:spPr>
          <a:xfrm>
            <a:off x="946150" y="3894782"/>
            <a:ext cx="2387283" cy="42158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1E2A3F"/>
                </a:solidFill>
                <a:latin typeface="IBM Plex Sans" pitchFamily="34" charset="0"/>
                <a:ea typeface="IBM Plex Sans" pitchFamily="34" charset="-122"/>
                <a:cs typeface="IBM Plex Sans" pitchFamily="34" charset="-120"/>
              </a:rPr>
              <a:t>Доходы от транспорта, кроме указанных в пп. 8 п. 1</a:t>
            </a:r>
            <a:endParaRPr lang="en-US" sz="1200" dirty="0"/>
          </a:p>
        </p:txBody>
      </p:sp>
      <p:sp>
        <p:nvSpPr>
          <p:cNvPr id="30" name="Shape 28"/>
          <p:cNvSpPr/>
          <p:nvPr/>
        </p:nvSpPr>
        <p:spPr>
          <a:xfrm>
            <a:off x="3476625" y="3538587"/>
            <a:ext cx="2578100" cy="857151"/>
          </a:xfrm>
          <a:prstGeom prst="roundRect">
            <a:avLst>
              <a:gd name="adj" fmla="val 8520"/>
            </a:avLst>
          </a:prstGeom>
          <a:solidFill>
            <a:srgbClr val="FFFDF8"/>
          </a:solidFill>
          <a:ln w="6350">
            <a:solidFill>
              <a:srgbClr val="DDD5C4"/>
            </a:solidFill>
            <a:prstDash val="solid"/>
          </a:ln>
        </p:spPr>
      </p:sp>
      <p:sp>
        <p:nvSpPr>
          <p:cNvPr id="31" name="Text 29"/>
          <p:cNvSpPr/>
          <p:nvPr/>
        </p:nvSpPr>
        <p:spPr>
          <a:xfrm>
            <a:off x="3606800" y="3643362"/>
            <a:ext cx="2387283"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пп. 8.1, 8.2</a:t>
            </a:r>
            <a:endParaRPr lang="en-US" sz="1200" dirty="0"/>
          </a:p>
        </p:txBody>
      </p:sp>
      <p:sp>
        <p:nvSpPr>
          <p:cNvPr id="32" name="Text 30"/>
          <p:cNvSpPr/>
          <p:nvPr/>
        </p:nvSpPr>
        <p:spPr>
          <a:xfrm>
            <a:off x="3606800" y="3894782"/>
            <a:ext cx="2387283" cy="42158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1E2A3F"/>
                </a:solidFill>
                <a:latin typeface="IBM Plex Sans" pitchFamily="34" charset="0"/>
                <a:ea typeface="IBM Plex Sans" pitchFamily="34" charset="-122"/>
                <a:cs typeface="IBM Plex Sans" pitchFamily="34" charset="-120"/>
              </a:rPr>
              <a:t>Прибыль контролируемой иностранной компании</a:t>
            </a:r>
            <a:endParaRPr lang="en-US" sz="1200" dirty="0"/>
          </a:p>
        </p:txBody>
      </p:sp>
      <p:sp>
        <p:nvSpPr>
          <p:cNvPr id="33" name="Shape 31"/>
          <p:cNvSpPr/>
          <p:nvPr/>
        </p:nvSpPr>
        <p:spPr>
          <a:xfrm>
            <a:off x="6137275" y="3538587"/>
            <a:ext cx="2578100" cy="857151"/>
          </a:xfrm>
          <a:prstGeom prst="roundRect">
            <a:avLst>
              <a:gd name="adj" fmla="val 8520"/>
            </a:avLst>
          </a:prstGeom>
          <a:solidFill>
            <a:srgbClr val="FFFDF8"/>
          </a:solidFill>
          <a:ln w="6350">
            <a:solidFill>
              <a:srgbClr val="DDD5C4"/>
            </a:solidFill>
            <a:prstDash val="solid"/>
          </a:ln>
        </p:spPr>
      </p:sp>
      <p:sp>
        <p:nvSpPr>
          <p:cNvPr id="34" name="Text 32"/>
          <p:cNvSpPr/>
          <p:nvPr/>
        </p:nvSpPr>
        <p:spPr>
          <a:xfrm>
            <a:off x="6267450" y="3643362"/>
            <a:ext cx="2387283"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пп. 9</a:t>
            </a:r>
            <a:endParaRPr lang="en-US" sz="1200" dirty="0"/>
          </a:p>
        </p:txBody>
      </p:sp>
      <p:sp>
        <p:nvSpPr>
          <p:cNvPr id="35" name="Text 33"/>
          <p:cNvSpPr/>
          <p:nvPr/>
        </p:nvSpPr>
        <p:spPr>
          <a:xfrm>
            <a:off x="6267450" y="3894782"/>
            <a:ext cx="2387283" cy="42158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1E2A3F"/>
                </a:solidFill>
                <a:latin typeface="IBM Plex Sans" pitchFamily="34" charset="0"/>
                <a:ea typeface="IBM Plex Sans" pitchFamily="34" charset="-122"/>
                <a:cs typeface="IBM Plex Sans" pitchFamily="34" charset="-120"/>
              </a:rPr>
              <a:t>Иные доходы от деятельности за рубежом</a:t>
            </a:r>
            <a:endParaRPr lang="en-US" sz="1200" dirty="0"/>
          </a:p>
        </p:txBody>
      </p:sp>
      <p:sp>
        <p:nvSpPr>
          <p:cNvPr id="36" name="Shape 34"/>
          <p:cNvSpPr/>
          <p:nvPr/>
        </p:nvSpPr>
        <p:spPr>
          <a:xfrm>
            <a:off x="8794750" y="3535412"/>
            <a:ext cx="2584450" cy="863501"/>
          </a:xfrm>
          <a:prstGeom prst="roundRect">
            <a:avLst>
              <a:gd name="adj" fmla="val 8825"/>
            </a:avLst>
          </a:prstGeom>
          <a:solidFill>
            <a:srgbClr val="1E2A3F"/>
          </a:solidFill>
          <a:ln/>
        </p:spPr>
      </p:sp>
      <p:sp>
        <p:nvSpPr>
          <p:cNvPr id="37" name="Text 35"/>
          <p:cNvSpPr/>
          <p:nvPr/>
        </p:nvSpPr>
        <p:spPr>
          <a:xfrm>
            <a:off x="8921750" y="3637012"/>
            <a:ext cx="2400364"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E59A7D"/>
                </a:solidFill>
                <a:latin typeface="IBM Plex Sans" pitchFamily="34" charset="0"/>
                <a:ea typeface="IBM Plex Sans" pitchFamily="34" charset="-122"/>
                <a:cs typeface="IBM Plex Sans" pitchFamily="34" charset="-120"/>
              </a:rPr>
              <a:t>Важно</a:t>
            </a:r>
            <a:endParaRPr lang="en-US" sz="1200" dirty="0"/>
          </a:p>
        </p:txBody>
      </p:sp>
      <p:sp>
        <p:nvSpPr>
          <p:cNvPr id="38" name="Text 36"/>
          <p:cNvSpPr/>
          <p:nvPr/>
        </p:nvSpPr>
        <p:spPr>
          <a:xfrm>
            <a:off x="8921750" y="3888432"/>
            <a:ext cx="2400364" cy="406400"/>
          </a:xfrm>
          <a:prstGeom prst="rect">
            <a:avLst/>
          </a:prstGeom>
          <a:noFill/>
          <a:ln/>
        </p:spPr>
        <p:txBody>
          <a:bodyPr wrap="square" lIns="0" tIns="0" rIns="0" bIns="0" rtlCol="0" anchor="t">
            <a:normAutofit/>
          </a:bodyPr>
          <a:lstStyle/>
          <a:p>
            <a:pPr marL="0" indent="0" algn="l">
              <a:lnSpc>
                <a:spcPts val="1500"/>
              </a:lnSpc>
              <a:buNone/>
            </a:pPr>
            <a:r>
              <a:rPr lang="en-US" sz="1200" dirty="0">
                <a:solidFill>
                  <a:srgbClr val="F6F3EC"/>
                </a:solidFill>
                <a:latin typeface="IBM Plex Sans" pitchFamily="34" charset="0"/>
                <a:ea typeface="IBM Plex Sans" pitchFamily="34" charset="-122"/>
                <a:cs typeface="IBM Plex Sans" pitchFamily="34" charset="-120"/>
              </a:rPr>
              <a:t>Облагаются в РФ только у резидентов</a:t>
            </a:r>
            <a:endParaRPr lang="en-US" sz="1200" dirty="0"/>
          </a:p>
        </p:txBody>
      </p:sp>
      <p:sp>
        <p:nvSpPr>
          <p:cNvPr id="39" name="Shape 37"/>
          <p:cNvSpPr/>
          <p:nvPr/>
        </p:nvSpPr>
        <p:spPr>
          <a:xfrm>
            <a:off x="819150" y="4583063"/>
            <a:ext cx="10553700" cy="712391"/>
          </a:xfrm>
          <a:prstGeom prst="roundRect">
            <a:avLst>
              <a:gd name="adj" fmla="val 13370"/>
            </a:avLst>
          </a:prstGeom>
          <a:solidFill>
            <a:srgbClr val="FFFDF8"/>
          </a:solidFill>
          <a:ln w="12700">
            <a:solidFill>
              <a:srgbClr val="B5482F"/>
            </a:solidFill>
            <a:prstDash val="solid"/>
          </a:ln>
        </p:spPr>
      </p:sp>
      <p:sp>
        <p:nvSpPr>
          <p:cNvPr id="40" name="Text 38"/>
          <p:cNvSpPr/>
          <p:nvPr/>
        </p:nvSpPr>
        <p:spPr>
          <a:xfrm>
            <a:off x="1028700" y="4832598"/>
            <a:ext cx="683865" cy="238720"/>
          </a:xfrm>
          <a:prstGeom prst="rect">
            <a:avLst/>
          </a:prstGeom>
          <a:noFill/>
          <a:ln/>
        </p:spPr>
        <p:txBody>
          <a:bodyPr wrap="none" lIns="0" tIns="0" rIns="0" bIns="0" rtlCol="0" anchor="t">
            <a:normAutofit/>
          </a:bodyPr>
          <a:lstStyle/>
          <a:p>
            <a:pPr marL="0" indent="0" algn="l">
              <a:lnSpc>
                <a:spcPts val="1680"/>
              </a:lnSpc>
              <a:buNone/>
            </a:pPr>
            <a:r>
              <a:rPr lang="en-US" sz="1200" b="1" kern="0" spc="150" dirty="0">
                <a:solidFill>
                  <a:srgbClr val="B5482F"/>
                </a:solidFill>
                <a:latin typeface="IBM Plex Sans" pitchFamily="34" charset="0"/>
                <a:ea typeface="IBM Plex Sans" pitchFamily="34" charset="-122"/>
                <a:cs typeface="IBM Plex Sans" pitchFamily="34" charset="-120"/>
              </a:rPr>
              <a:t>ПРИМЕР</a:t>
            </a:r>
            <a:endParaRPr lang="en-US" sz="1200" dirty="0"/>
          </a:p>
        </p:txBody>
      </p:sp>
      <p:sp>
        <p:nvSpPr>
          <p:cNvPr id="41" name="Text 39"/>
          <p:cNvSpPr/>
          <p:nvPr/>
        </p:nvSpPr>
        <p:spPr>
          <a:xfrm>
            <a:off x="1864965" y="4716413"/>
            <a:ext cx="9577285" cy="471091"/>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1E2A3F"/>
                </a:solidFill>
                <a:latin typeface="IBM Plex Sans" pitchFamily="34" charset="0"/>
                <a:ea typeface="IBM Plex Sans" pitchFamily="34" charset="-122"/>
                <a:cs typeface="IBM Plex Sans" pitchFamily="34" charset="-120"/>
              </a:rPr>
              <a:t>Резидент получил 200 000 ₽ процентов по вкладу в иностранном банке (пп. 1). Агента нет — подаёт 3-НДФЛ сам: 200 000 × 13% = </a:t>
            </a:r>
            <a:r>
              <a:rPr lang="en-US" sz="1300" b="1" dirty="0">
                <a:solidFill>
                  <a:srgbClr val="1E2A3F"/>
                </a:solidFill>
                <a:latin typeface="IBM Plex Sans" pitchFamily="34" charset="0"/>
                <a:ea typeface="IBM Plex Sans" pitchFamily="34" charset="-122"/>
                <a:cs typeface="IBM Plex Sans" pitchFamily="34" charset="-120"/>
              </a:rPr>
              <a:t>26 000 ₽</a:t>
            </a:r>
            <a:endParaRPr lang="en-US" sz="1300" dirty="0"/>
          </a:p>
        </p:txBody>
      </p:sp>
      <p:sp>
        <p:nvSpPr>
          <p:cNvPr id="42" name="Text 40"/>
          <p:cNvSpPr/>
          <p:nvPr/>
        </p:nvSpPr>
        <p:spPr>
          <a:xfrm>
            <a:off x="812800" y="355600"/>
            <a:ext cx="605969"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4A5363"/>
                </a:solidFill>
                <a:latin typeface="IBM Plex Sans" pitchFamily="34" charset="0"/>
                <a:ea typeface="IBM Plex Sans" pitchFamily="34" charset="-122"/>
                <a:cs typeface="IBM Plex Sans" pitchFamily="34" charset="-120"/>
              </a:rPr>
              <a:t>ФПНК</a:t>
            </a:r>
            <a:endParaRPr lang="en-US" sz="1200" dirty="0"/>
          </a:p>
        </p:txBody>
      </p:sp>
      <p:sp>
        <p:nvSpPr>
          <p:cNvPr id="43" name="Text 41"/>
          <p:cNvSpPr/>
          <p:nvPr/>
        </p:nvSpPr>
        <p:spPr>
          <a:xfrm>
            <a:off x="7002879" y="355600"/>
            <a:ext cx="4376321"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200" dirty="0"/>
          </a:p>
        </p:txBody>
      </p:sp>
      <p:sp>
        <p:nvSpPr>
          <p:cNvPr id="44" name="Text 42"/>
          <p:cNvSpPr/>
          <p:nvPr/>
        </p:nvSpPr>
        <p:spPr>
          <a:xfrm>
            <a:off x="812800" y="6296670"/>
            <a:ext cx="10883392" cy="23113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Основание: п. 3 ст. 208, ст. 209, 228 НК РФ. Налог, уплаченный за рубежом, может быть зачтён в РФ (ст. 232 НК РФ).</a:t>
            </a:r>
            <a:endParaRPr lang="en-US" sz="1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ECE6D9"/>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Интернет-доходы: где источник</a:t>
            </a:r>
            <a:endParaRPr lang="en-US" sz="3200" dirty="0"/>
          </a:p>
        </p:txBody>
      </p:sp>
      <p:sp>
        <p:nvSpPr>
          <p:cNvPr id="3" name="Shape 1"/>
          <p:cNvSpPr/>
          <p:nvPr/>
        </p:nvSpPr>
        <p:spPr>
          <a:xfrm>
            <a:off x="815975" y="1461095"/>
            <a:ext cx="3147467" cy="1781721"/>
          </a:xfrm>
          <a:prstGeom prst="roundRect">
            <a:avLst>
              <a:gd name="adj" fmla="val 5524"/>
            </a:avLst>
          </a:prstGeom>
          <a:solidFill>
            <a:srgbClr val="FFFDF8"/>
          </a:solidFill>
          <a:ln w="6350">
            <a:solidFill>
              <a:srgbClr val="DDD5C4"/>
            </a:solidFill>
            <a:prstDash val="solid"/>
          </a:ln>
        </p:spPr>
      </p:sp>
      <p:sp>
        <p:nvSpPr>
          <p:cNvPr id="4" name="Text 2"/>
          <p:cNvSpPr/>
          <p:nvPr/>
        </p:nvSpPr>
        <p:spPr>
          <a:xfrm>
            <a:off x="996950" y="1616670"/>
            <a:ext cx="286908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B5482F"/>
                </a:solidFill>
                <a:latin typeface="IBM Plex Sans" pitchFamily="34" charset="0"/>
                <a:ea typeface="IBM Plex Sans" pitchFamily="34" charset="-122"/>
                <a:cs typeface="IBM Plex Sans" pitchFamily="34" charset="-120"/>
              </a:rPr>
              <a:t>ШАГ 1</a:t>
            </a:r>
            <a:endParaRPr lang="en-US" sz="1200" dirty="0"/>
          </a:p>
        </p:txBody>
      </p:sp>
      <p:sp>
        <p:nvSpPr>
          <p:cNvPr id="5" name="Text 3"/>
          <p:cNvSpPr/>
          <p:nvPr/>
        </p:nvSpPr>
        <p:spPr>
          <a:xfrm>
            <a:off x="996950" y="1906191"/>
            <a:ext cx="2869082" cy="64259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1E2A3F"/>
                </a:solidFill>
                <a:latin typeface="IBM Plex Sans" pitchFamily="34" charset="0"/>
                <a:ea typeface="IBM Plex Sans" pitchFamily="34" charset="-122"/>
                <a:cs typeface="IBM Plex Sans" pitchFamily="34" charset="-120"/>
              </a:rPr>
              <a:t>Использованы российские домены и сетевые адреса, информационные системы или серверы в РФ?</a:t>
            </a:r>
            <a:endParaRPr lang="en-US" sz="1200" dirty="0"/>
          </a:p>
        </p:txBody>
      </p:sp>
      <p:sp>
        <p:nvSpPr>
          <p:cNvPr id="6" name="Text 4"/>
          <p:cNvSpPr/>
          <p:nvPr/>
        </p:nvSpPr>
        <p:spPr>
          <a:xfrm>
            <a:off x="996950" y="2675781"/>
            <a:ext cx="2869082" cy="436860"/>
          </a:xfrm>
          <a:prstGeom prst="rect">
            <a:avLst/>
          </a:prstGeom>
          <a:noFill/>
          <a:ln/>
        </p:spPr>
        <p:txBody>
          <a:bodyPr wrap="square" lIns="0" tIns="0" rIns="0" bIns="0" rtlCol="0" anchor="t">
            <a:normAutofit/>
          </a:bodyPr>
          <a:lstStyle/>
          <a:p>
            <a:pPr marL="0" indent="0" algn="l">
              <a:lnSpc>
                <a:spcPts val="1620"/>
              </a:lnSpc>
              <a:buNone/>
            </a:pPr>
            <a:r>
              <a:rPr lang="en-US" sz="1200" b="1" dirty="0">
                <a:solidFill>
                  <a:srgbClr val="8E3420"/>
                </a:solidFill>
                <a:latin typeface="IBM Plex Sans" pitchFamily="34" charset="0"/>
                <a:ea typeface="IBM Plex Sans" pitchFamily="34" charset="-122"/>
                <a:cs typeface="IBM Plex Sans" pitchFamily="34" charset="-120"/>
              </a:rPr>
              <a:t>Нет</a:t>
            </a:r>
            <a:r>
              <a:rPr lang="en-US" sz="1200" dirty="0">
                <a:solidFill>
                  <a:srgbClr val="8E3420"/>
                </a:solidFill>
                <a:latin typeface="IBM Plex Sans" pitchFamily="34" charset="0"/>
                <a:ea typeface="IBM Plex Sans" pitchFamily="34" charset="-122"/>
                <a:cs typeface="IBM Plex Sans" pitchFamily="34" charset="-120"/>
              </a:rPr>
              <a:t> → источник за рубежом (пп. 6.1 п. 3)</a:t>
            </a:r>
            <a:endParaRPr lang="en-US" sz="1200" dirty="0"/>
          </a:p>
        </p:txBody>
      </p:sp>
      <p:pic>
        <p:nvPicPr>
          <p:cNvPr id="7" name="Image 0" descr="arrow-right"/>
          <p:cNvPicPr>
            <a:picLocks noChangeAspect="1"/>
          </p:cNvPicPr>
          <p:nvPr/>
        </p:nvPicPr>
        <p:blipFill>
          <a:blip r:embed="rId3"/>
          <a:srcRect/>
          <a:stretch/>
        </p:blipFill>
        <p:spPr>
          <a:xfrm>
            <a:off x="4068217" y="2263031"/>
            <a:ext cx="355600" cy="177800"/>
          </a:xfrm>
          <a:prstGeom prst="rect">
            <a:avLst/>
          </a:prstGeom>
        </p:spPr>
      </p:pic>
      <p:sp>
        <p:nvSpPr>
          <p:cNvPr id="8" name="Shape 5"/>
          <p:cNvSpPr/>
          <p:nvPr/>
        </p:nvSpPr>
        <p:spPr>
          <a:xfrm>
            <a:off x="4528592" y="1461095"/>
            <a:ext cx="3147516" cy="1781721"/>
          </a:xfrm>
          <a:prstGeom prst="roundRect">
            <a:avLst>
              <a:gd name="adj" fmla="val 5524"/>
            </a:avLst>
          </a:prstGeom>
          <a:solidFill>
            <a:srgbClr val="FFFDF8"/>
          </a:solidFill>
          <a:ln w="6350">
            <a:solidFill>
              <a:srgbClr val="DDD5C4"/>
            </a:solidFill>
            <a:prstDash val="solid"/>
          </a:ln>
        </p:spPr>
      </p:sp>
      <p:sp>
        <p:nvSpPr>
          <p:cNvPr id="9" name="Text 6"/>
          <p:cNvSpPr/>
          <p:nvPr/>
        </p:nvSpPr>
        <p:spPr>
          <a:xfrm>
            <a:off x="4709567" y="1616670"/>
            <a:ext cx="2869133"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B5482F"/>
                </a:solidFill>
                <a:latin typeface="IBM Plex Sans" pitchFamily="34" charset="0"/>
                <a:ea typeface="IBM Plex Sans" pitchFamily="34" charset="-122"/>
                <a:cs typeface="IBM Plex Sans" pitchFamily="34" charset="-120"/>
              </a:rPr>
              <a:t>ШАГ 2 · ХОТЯ БЫ ОДНО</a:t>
            </a:r>
            <a:endParaRPr lang="en-US" sz="1200" dirty="0"/>
          </a:p>
        </p:txBody>
      </p:sp>
      <p:sp>
        <p:nvSpPr>
          <p:cNvPr id="10" name="Text 7"/>
          <p:cNvSpPr/>
          <p:nvPr/>
        </p:nvSpPr>
        <p:spPr>
          <a:xfrm>
            <a:off x="4808373" y="1906191"/>
            <a:ext cx="2762707" cy="848320"/>
          </a:xfrm>
          <a:prstGeom prst="rect">
            <a:avLst/>
          </a:prstGeom>
          <a:noFill/>
          <a:ln/>
        </p:spPr>
        <p:txBody>
          <a:bodyPr wrap="square" lIns="0" tIns="0" rIns="0" bIns="0" rtlCol="0" anchor="t">
            <a:normAutofit/>
          </a:bodyPr>
          <a:lstStyle/>
          <a:p>
            <a:pPr marL="155194" indent="-155194" algn="l">
              <a:lnSpc>
                <a:spcPts val="1620"/>
              </a:lnSpc>
              <a:buSzPct val="100000"/>
              <a:buChar char="•"/>
            </a:pPr>
            <a:r>
              <a:rPr lang="en-US" sz="1200" dirty="0">
                <a:solidFill>
                  <a:srgbClr val="1E2A3F"/>
                </a:solidFill>
                <a:latin typeface="IBM Plex Sans" pitchFamily="34" charset="0"/>
                <a:ea typeface="IBM Plex Sans" pitchFamily="34" charset="-122"/>
                <a:cs typeface="IBM Plex Sans" pitchFamily="34" charset="-120"/>
              </a:rPr>
              <a:t>исполнитель — резидент РФ</a:t>
            </a:r>
            <a:endParaRPr lang="en-US" sz="1200" dirty="0"/>
          </a:p>
          <a:p>
            <a:pPr marL="155194" indent="-155194" algn="l">
              <a:lnSpc>
                <a:spcPts val="1620"/>
              </a:lnSpc>
              <a:buSzPct val="100000"/>
              <a:buChar char="•"/>
            </a:pPr>
            <a:r>
              <a:rPr lang="en-US" sz="1200" dirty="0">
                <a:solidFill>
                  <a:srgbClr val="1E2A3F"/>
                </a:solidFill>
                <a:latin typeface="IBM Plex Sans" pitchFamily="34" charset="0"/>
                <a:ea typeface="IBM Plex Sans" pitchFamily="34" charset="-122"/>
                <a:cs typeface="IBM Plex Sans" pitchFamily="34" charset="-120"/>
              </a:rPr>
              <a:t>оплата на счёт в банке в РФ</a:t>
            </a:r>
            <a:endParaRPr lang="en-US" sz="1200" dirty="0"/>
          </a:p>
          <a:p>
            <a:pPr marL="155194" indent="-155194" algn="l">
              <a:lnSpc>
                <a:spcPts val="1620"/>
              </a:lnSpc>
              <a:buSzPct val="100000"/>
              <a:buChar char="•"/>
            </a:pPr>
            <a:r>
              <a:rPr lang="en-US" sz="1200" dirty="0">
                <a:solidFill>
                  <a:srgbClr val="1E2A3F"/>
                </a:solidFill>
                <a:latin typeface="IBM Plex Sans" pitchFamily="34" charset="0"/>
                <a:ea typeface="IBM Plex Sans" pitchFamily="34" charset="-122"/>
                <a:cs typeface="IBM Plex Sans" pitchFamily="34" charset="-120"/>
              </a:rPr>
              <a:t>платит российская организация, ИП, нотариус или адвокат</a:t>
            </a:r>
            <a:endParaRPr lang="en-US" sz="1200" dirty="0"/>
          </a:p>
        </p:txBody>
      </p:sp>
      <p:sp>
        <p:nvSpPr>
          <p:cNvPr id="11" name="Text 8"/>
          <p:cNvSpPr/>
          <p:nvPr/>
        </p:nvSpPr>
        <p:spPr>
          <a:xfrm>
            <a:off x="4709567" y="2881511"/>
            <a:ext cx="2869133" cy="231130"/>
          </a:xfrm>
          <a:prstGeom prst="rect">
            <a:avLst/>
          </a:prstGeom>
          <a:noFill/>
          <a:ln/>
        </p:spPr>
        <p:txBody>
          <a:bodyPr wrap="square" lIns="0" tIns="0" rIns="0" bIns="0" rtlCol="0" anchor="t">
            <a:normAutofit/>
          </a:bodyPr>
          <a:lstStyle/>
          <a:p>
            <a:pPr marL="0" indent="0" algn="l">
              <a:lnSpc>
                <a:spcPts val="1620"/>
              </a:lnSpc>
              <a:buNone/>
            </a:pPr>
            <a:r>
              <a:rPr lang="en-US" sz="1200" b="1" dirty="0">
                <a:solidFill>
                  <a:srgbClr val="8E3420"/>
                </a:solidFill>
                <a:latin typeface="IBM Plex Sans" pitchFamily="34" charset="0"/>
                <a:ea typeface="IBM Plex Sans" pitchFamily="34" charset="-122"/>
                <a:cs typeface="IBM Plex Sans" pitchFamily="34" charset="-120"/>
              </a:rPr>
              <a:t>Нет</a:t>
            </a:r>
            <a:r>
              <a:rPr lang="en-US" sz="1200" dirty="0">
                <a:solidFill>
                  <a:srgbClr val="8E3420"/>
                </a:solidFill>
                <a:latin typeface="IBM Plex Sans" pitchFamily="34" charset="0"/>
                <a:ea typeface="IBM Plex Sans" pitchFamily="34" charset="-122"/>
                <a:cs typeface="IBM Plex Sans" pitchFamily="34" charset="-120"/>
              </a:rPr>
              <a:t> → источник за рубежом</a:t>
            </a:r>
            <a:endParaRPr lang="en-US" sz="1200" dirty="0"/>
          </a:p>
        </p:txBody>
      </p:sp>
      <p:pic>
        <p:nvPicPr>
          <p:cNvPr id="12" name="Image 1" descr="arrow-right"/>
          <p:cNvPicPr>
            <a:picLocks noChangeAspect="1"/>
          </p:cNvPicPr>
          <p:nvPr/>
        </p:nvPicPr>
        <p:blipFill>
          <a:blip r:embed="rId3"/>
          <a:srcRect/>
          <a:stretch/>
        </p:blipFill>
        <p:spPr>
          <a:xfrm>
            <a:off x="7780883" y="2263031"/>
            <a:ext cx="355600" cy="177800"/>
          </a:xfrm>
          <a:prstGeom prst="rect">
            <a:avLst/>
          </a:prstGeom>
        </p:spPr>
      </p:pic>
      <p:sp>
        <p:nvSpPr>
          <p:cNvPr id="13" name="Shape 9"/>
          <p:cNvSpPr/>
          <p:nvPr/>
        </p:nvSpPr>
        <p:spPr>
          <a:xfrm>
            <a:off x="8238083" y="1457920"/>
            <a:ext cx="3141117" cy="1788071"/>
          </a:xfrm>
          <a:prstGeom prst="roundRect">
            <a:avLst>
              <a:gd name="adj" fmla="val 5682"/>
            </a:avLst>
          </a:prstGeom>
          <a:solidFill>
            <a:srgbClr val="1E2A3F"/>
          </a:solidFill>
          <a:ln/>
        </p:spPr>
      </p:sp>
      <p:sp>
        <p:nvSpPr>
          <p:cNvPr id="14" name="Text 10"/>
          <p:cNvSpPr/>
          <p:nvPr/>
        </p:nvSpPr>
        <p:spPr>
          <a:xfrm>
            <a:off x="8415883" y="1910011"/>
            <a:ext cx="286908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E59A7D"/>
                </a:solidFill>
                <a:latin typeface="IBM Plex Sans" pitchFamily="34" charset="0"/>
                <a:ea typeface="IBM Plex Sans" pitchFamily="34" charset="-122"/>
                <a:cs typeface="IBM Plex Sans" pitchFamily="34" charset="-120"/>
              </a:rPr>
              <a:t>ДА И ДА</a:t>
            </a:r>
            <a:endParaRPr lang="en-US" sz="1200" dirty="0"/>
          </a:p>
        </p:txBody>
      </p:sp>
      <p:sp>
        <p:nvSpPr>
          <p:cNvPr id="15" name="Text 11"/>
          <p:cNvSpPr/>
          <p:nvPr/>
        </p:nvSpPr>
        <p:spPr>
          <a:xfrm>
            <a:off x="8415883" y="2199531"/>
            <a:ext cx="2869082" cy="330200"/>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F6F3EC"/>
                </a:solidFill>
                <a:latin typeface="PT Serif" pitchFamily="18" charset="0"/>
                <a:ea typeface="PT Serif" pitchFamily="18" charset="-122"/>
                <a:cs typeface="PT Serif" pitchFamily="18" charset="-120"/>
              </a:rPr>
              <a:t>Источник в РФ</a:t>
            </a:r>
            <a:endParaRPr lang="en-US" sz="2000" dirty="0"/>
          </a:p>
        </p:txBody>
      </p:sp>
      <p:sp>
        <p:nvSpPr>
          <p:cNvPr id="16" name="Text 12"/>
          <p:cNvSpPr/>
          <p:nvPr/>
        </p:nvSpPr>
        <p:spPr>
          <a:xfrm>
            <a:off x="8415883" y="2580531"/>
            <a:ext cx="286908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D1DE"/>
                </a:solidFill>
                <a:latin typeface="IBM Plex Sans" pitchFamily="34" charset="0"/>
                <a:ea typeface="IBM Plex Sans" pitchFamily="34" charset="-122"/>
                <a:cs typeface="IBM Plex Sans" pitchFamily="34" charset="-120"/>
              </a:rPr>
              <a:t>пп. 6.3 п. 1 ст. 208</a:t>
            </a:r>
            <a:endParaRPr lang="en-US" sz="1200" dirty="0"/>
          </a:p>
        </p:txBody>
      </p:sp>
      <p:sp>
        <p:nvSpPr>
          <p:cNvPr id="17" name="Shape 13"/>
          <p:cNvSpPr/>
          <p:nvPr/>
        </p:nvSpPr>
        <p:spPr>
          <a:xfrm>
            <a:off x="815975" y="3426966"/>
            <a:ext cx="5175250" cy="1268661"/>
          </a:xfrm>
          <a:prstGeom prst="roundRect">
            <a:avLst>
              <a:gd name="adj" fmla="val 7758"/>
            </a:avLst>
          </a:prstGeom>
          <a:solidFill>
            <a:srgbClr val="FFFDF8"/>
          </a:solidFill>
          <a:ln w="6350">
            <a:solidFill>
              <a:srgbClr val="DDD5C4"/>
            </a:solidFill>
            <a:prstDash val="solid"/>
          </a:ln>
        </p:spPr>
      </p:sp>
      <p:sp>
        <p:nvSpPr>
          <p:cNvPr id="18" name="Text 14"/>
          <p:cNvSpPr/>
          <p:nvPr/>
        </p:nvSpPr>
        <p:spPr>
          <a:xfrm>
            <a:off x="1022350" y="3582541"/>
            <a:ext cx="4905375"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5482F"/>
                </a:solidFill>
                <a:latin typeface="IBM Plex Sans" pitchFamily="34" charset="0"/>
                <a:ea typeface="IBM Plex Sans" pitchFamily="34" charset="-122"/>
                <a:cs typeface="IBM Plex Sans" pitchFamily="34" charset="-120"/>
              </a:rPr>
              <a:t>ПРИМЕР 1 · ИСТОЧНИК В РФ</a:t>
            </a:r>
            <a:endParaRPr lang="en-US" sz="1200" dirty="0"/>
          </a:p>
        </p:txBody>
      </p:sp>
      <p:sp>
        <p:nvSpPr>
          <p:cNvPr id="19" name="Text 15"/>
          <p:cNvSpPr/>
          <p:nvPr/>
        </p:nvSpPr>
        <p:spPr>
          <a:xfrm>
            <a:off x="1022350" y="3846661"/>
            <a:ext cx="4905375" cy="71879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E2A3F"/>
                </a:solidFill>
                <a:latin typeface="IBM Plex Sans" pitchFamily="34" charset="0"/>
                <a:ea typeface="IBM Plex Sans" pitchFamily="34" charset="-122"/>
                <a:cs typeface="IBM Plex Sans" pitchFamily="34" charset="-120"/>
              </a:rPr>
              <a:t>Дизайнер-нерезидент из Сербии делает сайт в зоне .ru для российской компании по договору ГПХ за 200 000 ₽. Компания удерживает 200 000 × 30% = </a:t>
            </a:r>
            <a:r>
              <a:rPr lang="en-US" sz="1300" b="1" dirty="0">
                <a:solidFill>
                  <a:srgbClr val="1E2A3F"/>
                </a:solidFill>
                <a:latin typeface="IBM Plex Sans" pitchFamily="34" charset="0"/>
                <a:ea typeface="IBM Plex Sans" pitchFamily="34" charset="-122"/>
                <a:cs typeface="IBM Plex Sans" pitchFamily="34" charset="-120"/>
              </a:rPr>
              <a:t>60 000 ₽</a:t>
            </a:r>
            <a:endParaRPr lang="en-US" sz="1300" dirty="0"/>
          </a:p>
        </p:txBody>
      </p:sp>
      <p:sp>
        <p:nvSpPr>
          <p:cNvPr id="20" name="Shape 16"/>
          <p:cNvSpPr/>
          <p:nvPr/>
        </p:nvSpPr>
        <p:spPr>
          <a:xfrm>
            <a:off x="6200775" y="3426966"/>
            <a:ext cx="5175250" cy="1268661"/>
          </a:xfrm>
          <a:prstGeom prst="roundRect">
            <a:avLst>
              <a:gd name="adj" fmla="val 7758"/>
            </a:avLst>
          </a:prstGeom>
          <a:solidFill>
            <a:srgbClr val="FFFDF8"/>
          </a:solidFill>
          <a:ln w="6350">
            <a:solidFill>
              <a:srgbClr val="DDD5C4"/>
            </a:solidFill>
            <a:prstDash val="solid"/>
          </a:ln>
        </p:spPr>
      </p:sp>
      <p:sp>
        <p:nvSpPr>
          <p:cNvPr id="21" name="Text 17"/>
          <p:cNvSpPr/>
          <p:nvPr/>
        </p:nvSpPr>
        <p:spPr>
          <a:xfrm>
            <a:off x="6407150" y="3582541"/>
            <a:ext cx="4905375"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5482F"/>
                </a:solidFill>
                <a:latin typeface="IBM Plex Sans" pitchFamily="34" charset="0"/>
                <a:ea typeface="IBM Plex Sans" pitchFamily="34" charset="-122"/>
                <a:cs typeface="IBM Plex Sans" pitchFamily="34" charset="-120"/>
              </a:rPr>
              <a:t>ПРИМЕР 2 · ЗА РУБЕЖОМ</a:t>
            </a:r>
            <a:endParaRPr lang="en-US" sz="1200" dirty="0"/>
          </a:p>
        </p:txBody>
      </p:sp>
      <p:sp>
        <p:nvSpPr>
          <p:cNvPr id="22" name="Text 18"/>
          <p:cNvSpPr/>
          <p:nvPr/>
        </p:nvSpPr>
        <p:spPr>
          <a:xfrm>
            <a:off x="6407150" y="3846661"/>
            <a:ext cx="4905375" cy="71879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E2A3F"/>
                </a:solidFill>
                <a:latin typeface="IBM Plex Sans" pitchFamily="34" charset="0"/>
                <a:ea typeface="IBM Plex Sans" pitchFamily="34" charset="-122"/>
                <a:cs typeface="IBM Plex Sans" pitchFamily="34" charset="-120"/>
              </a:rPr>
              <a:t>Тот же дизайнер делает сайт на зарубежном хостинге для сербской компании, оплата — на сербский счёт. Источник за рубежом: в РФ налог </a:t>
            </a:r>
            <a:r>
              <a:rPr lang="en-US" sz="1300" b="1" dirty="0">
                <a:solidFill>
                  <a:srgbClr val="1E2A3F"/>
                </a:solidFill>
                <a:latin typeface="IBM Plex Sans" pitchFamily="34" charset="0"/>
                <a:ea typeface="IBM Plex Sans" pitchFamily="34" charset="-122"/>
                <a:cs typeface="IBM Plex Sans" pitchFamily="34" charset="-120"/>
              </a:rPr>
              <a:t>0 ₽</a:t>
            </a:r>
            <a:endParaRPr lang="en-US" sz="1300" dirty="0"/>
          </a:p>
        </p:txBody>
      </p:sp>
      <p:sp>
        <p:nvSpPr>
          <p:cNvPr id="23" name="Text 19"/>
          <p:cNvSpPr/>
          <p:nvPr/>
        </p:nvSpPr>
        <p:spPr>
          <a:xfrm>
            <a:off x="812800" y="355600"/>
            <a:ext cx="605969"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4A5363"/>
                </a:solidFill>
                <a:latin typeface="IBM Plex Sans" pitchFamily="34" charset="0"/>
                <a:ea typeface="IBM Plex Sans" pitchFamily="34" charset="-122"/>
                <a:cs typeface="IBM Plex Sans" pitchFamily="34" charset="-120"/>
              </a:rPr>
              <a:t>ФПНК</a:t>
            </a:r>
            <a:endParaRPr lang="en-US" sz="1200" dirty="0"/>
          </a:p>
        </p:txBody>
      </p:sp>
      <p:sp>
        <p:nvSpPr>
          <p:cNvPr id="24" name="Text 20"/>
          <p:cNvSpPr/>
          <p:nvPr/>
        </p:nvSpPr>
        <p:spPr>
          <a:xfrm>
            <a:off x="7002879" y="355600"/>
            <a:ext cx="4376321"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200" dirty="0"/>
          </a:p>
        </p:txBody>
      </p:sp>
      <p:sp>
        <p:nvSpPr>
          <p:cNvPr id="25" name="Text 21"/>
          <p:cNvSpPr/>
          <p:nvPr/>
        </p:nvSpPr>
        <p:spPr>
          <a:xfrm>
            <a:off x="812800" y="6296670"/>
            <a:ext cx="11379200" cy="23113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Основание: пп. 6.3 п. 1, пп. 6.1 п. 3 ст. 208, п. 3 ст. 224 НК РФ. Дистанционная работа по трудовому договору — отдельное правило пп. 6.2 п. 1.</a:t>
            </a:r>
            <a:endParaRPr lang="en-US"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Расчёт: одни доходы — разный статус</a:t>
            </a:r>
            <a:endParaRPr lang="en-US" sz="3200" dirty="0"/>
          </a:p>
        </p:txBody>
      </p:sp>
      <p:sp>
        <p:nvSpPr>
          <p:cNvPr id="3" name="Shape 1"/>
          <p:cNvSpPr/>
          <p:nvPr/>
        </p:nvSpPr>
        <p:spPr>
          <a:xfrm>
            <a:off x="812800" y="1457920"/>
            <a:ext cx="10566400" cy="1449983"/>
          </a:xfrm>
          <a:prstGeom prst="rect">
            <a:avLst/>
          </a:prstGeom>
          <a:solidFill>
            <a:srgbClr val="FFFDF8"/>
          </a:solidFill>
          <a:ln/>
        </p:spPr>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5500" y="1470620"/>
          <a:ext cx="10553700" cy="1437284"/>
        </p:xfrm>
        <a:graphic>
          <a:graphicData uri="http://schemas.openxmlformats.org/drawingml/2006/table">
            <a:tbl>
              <a:tblPr/>
              <a:tblGrid>
                <a:gridCol w="4221480">
                  <a:extLst>
                    <a:ext uri="{9D8B030D-6E8A-4147-A177-3AD203B41FA5}">
                      <a16:colId xmlns:a16="http://schemas.microsoft.com/office/drawing/2014/main" val="20000"/>
                    </a:ext>
                  </a:extLst>
                </a:gridCol>
                <a:gridCol w="2321814">
                  <a:extLst>
                    <a:ext uri="{9D8B030D-6E8A-4147-A177-3AD203B41FA5}">
                      <a16:colId xmlns:a16="http://schemas.microsoft.com/office/drawing/2014/main" val="20001"/>
                    </a:ext>
                  </a:extLst>
                </a:gridCol>
                <a:gridCol w="4010406">
                  <a:extLst>
                    <a:ext uri="{9D8B030D-6E8A-4147-A177-3AD203B41FA5}">
                      <a16:colId xmlns:a16="http://schemas.microsoft.com/office/drawing/2014/main" val="20002"/>
                    </a:ext>
                  </a:extLst>
                </a:gridCol>
              </a:tblGrid>
              <a:tr h="359321">
                <a:tc>
                  <a:txBody>
                    <a:bodyPr/>
                    <a:lstStyle/>
                    <a:p>
                      <a:pPr marL="0" indent="0">
                        <a:lnSpc>
                          <a:spcPts val="1820"/>
                        </a:lnSpc>
                        <a:buNone/>
                      </a:pPr>
                      <a:r>
                        <a:rPr lang="en-US" sz="1300" b="1" dirty="0">
                          <a:solidFill>
                            <a:srgbClr val="F6F3EC"/>
                          </a:solidFill>
                          <a:latin typeface="IBM Plex Sans" pitchFamily="34" charset="0"/>
                          <a:ea typeface="IBM Plex Sans" pitchFamily="34" charset="-122"/>
                          <a:cs typeface="IBM Plex Sans" pitchFamily="34" charset="-120"/>
                        </a:rPr>
                        <a:t>Доходы Ивана за год</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gn="r">
                        <a:lnSpc>
                          <a:spcPts val="1820"/>
                        </a:lnSpc>
                        <a:buNone/>
                      </a:pPr>
                      <a:r>
                        <a:rPr lang="en-US" sz="1300" b="1" dirty="0">
                          <a:solidFill>
                            <a:srgbClr val="F6F3EC"/>
                          </a:solidFill>
                          <a:latin typeface="IBM Plex Sans" pitchFamily="34" charset="0"/>
                          <a:ea typeface="IBM Plex Sans" pitchFamily="34" charset="-122"/>
                          <a:cs typeface="IBM Plex Sans" pitchFamily="34" charset="-120"/>
                        </a:rPr>
                        <a:t>Сумма</a:t>
                      </a:r>
                      <a:endParaRPr lang="en-US" sz="1300" dirty="0">
                        <a:latin typeface="IBM Plex Sans" charset="0"/>
                        <a:ea typeface="IBM Plex Sans" charset="0"/>
                        <a:cs typeface="IBM Plex Sans" charset="0"/>
                      </a:endParaRPr>
                    </a:p>
                  </a:txBody>
                  <a:tcPr marL="57785" marR="57785" marT="57785" marB="57785">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nSpc>
                          <a:spcPts val="1820"/>
                        </a:lnSpc>
                        <a:buNone/>
                      </a:pPr>
                      <a:r>
                        <a:rPr lang="en-US" sz="1300" b="1" dirty="0">
                          <a:solidFill>
                            <a:srgbClr val="F6F3EC"/>
                          </a:solidFill>
                          <a:latin typeface="IBM Plex Sans" pitchFamily="34" charset="0"/>
                          <a:ea typeface="IBM Plex Sans" pitchFamily="34" charset="-122"/>
                          <a:cs typeface="IBM Plex Sans" pitchFamily="34" charset="-120"/>
                        </a:rPr>
                        <a:t>Источник (ст. 208)</a:t>
                      </a:r>
                      <a:endParaRPr lang="en-US" sz="1300" dirty="0">
                        <a:latin typeface="IBM Plex Sans" charset="0"/>
                        <a:ea typeface="IBM Plex Sans" charset="0"/>
                        <a:cs typeface="IBM Plex Sans" charset="0"/>
                      </a:endParaRPr>
                    </a:p>
                  </a:txBody>
                  <a:tcPr marL="57785" marR="57785" marT="57785" marB="57785">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extLst>
                  <a:ext uri="{0D108BD9-81ED-4DB2-BD59-A6C34878D82A}">
                    <a16:rowId xmlns:a16="http://schemas.microsoft.com/office/drawing/2014/main" val="10000"/>
                  </a:ext>
                </a:extLst>
              </a:tr>
              <a:tr h="359321">
                <a:tc>
                  <a:txBody>
                    <a:bodyPr/>
                    <a:lstStyle/>
                    <a:p>
                      <a:pPr marL="0" indent="0">
                        <a:lnSpc>
                          <a:spcPts val="1820"/>
                        </a:lnSpc>
                        <a:buNone/>
                      </a:pPr>
                      <a:r>
                        <a:rPr lang="en-US" sz="1300" dirty="0">
                          <a:solidFill>
                            <a:srgbClr val="1E2A3F"/>
                          </a:solidFill>
                          <a:latin typeface="IBM Plex Sans" pitchFamily="34" charset="0"/>
                          <a:ea typeface="IBM Plex Sans" pitchFamily="34" charset="-122"/>
                          <a:cs typeface="IBM Plex Sans" pitchFamily="34" charset="-120"/>
                        </a:rPr>
                        <a:t>Зарплата в Москве</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820"/>
                        </a:lnSpc>
                        <a:buNone/>
                      </a:pPr>
                      <a:r>
                        <a:rPr lang="en-US" sz="1300" dirty="0">
                          <a:solidFill>
                            <a:srgbClr val="1E2A3F"/>
                          </a:solidFill>
                          <a:latin typeface="IBM Plex Sans" pitchFamily="34" charset="0"/>
                          <a:ea typeface="IBM Plex Sans" pitchFamily="34" charset="-122"/>
                          <a:cs typeface="IBM Plex Sans" pitchFamily="34" charset="-120"/>
                        </a:rPr>
                        <a:t>1 800 000 ₽</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820"/>
                        </a:lnSpc>
                        <a:buNone/>
                      </a:pPr>
                      <a:r>
                        <a:rPr lang="en-US" sz="1300" dirty="0">
                          <a:solidFill>
                            <a:srgbClr val="1E2A3F"/>
                          </a:solidFill>
                          <a:latin typeface="IBM Plex Sans" pitchFamily="34" charset="0"/>
                          <a:ea typeface="IBM Plex Sans" pitchFamily="34" charset="-122"/>
                          <a:cs typeface="IBM Plex Sans" pitchFamily="34" charset="-120"/>
                        </a:rPr>
                        <a:t>РФ, пп. 6 п. 1</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1"/>
                  </a:ext>
                </a:extLst>
              </a:tr>
              <a:tr h="359321">
                <a:tc>
                  <a:txBody>
                    <a:bodyPr/>
                    <a:lstStyle/>
                    <a:p>
                      <a:pPr marL="0" indent="0">
                        <a:lnSpc>
                          <a:spcPts val="1820"/>
                        </a:lnSpc>
                        <a:buNone/>
                      </a:pPr>
                      <a:r>
                        <a:rPr lang="en-US" sz="1300" dirty="0">
                          <a:solidFill>
                            <a:srgbClr val="1E2A3F"/>
                          </a:solidFill>
                          <a:latin typeface="IBM Plex Sans" pitchFamily="34" charset="0"/>
                          <a:ea typeface="IBM Plex Sans" pitchFamily="34" charset="-122"/>
                          <a:cs typeface="IBM Plex Sans" pitchFamily="34" charset="-120"/>
                        </a:rPr>
                        <a:t>Аренда квартиры в Турции</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820"/>
                        </a:lnSpc>
                        <a:buNone/>
                      </a:pPr>
                      <a:r>
                        <a:rPr lang="en-US" sz="1300" dirty="0">
                          <a:solidFill>
                            <a:srgbClr val="1E2A3F"/>
                          </a:solidFill>
                          <a:latin typeface="IBM Plex Sans" pitchFamily="34" charset="0"/>
                          <a:ea typeface="IBM Plex Sans" pitchFamily="34" charset="-122"/>
                          <a:cs typeface="IBM Plex Sans" pitchFamily="34" charset="-120"/>
                        </a:rPr>
                        <a:t>900 000 ₽</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820"/>
                        </a:lnSpc>
                        <a:buNone/>
                      </a:pPr>
                      <a:r>
                        <a:rPr lang="en-US" sz="1300" dirty="0">
                          <a:solidFill>
                            <a:srgbClr val="1E2A3F"/>
                          </a:solidFill>
                          <a:latin typeface="IBM Plex Sans" pitchFamily="34" charset="0"/>
                          <a:ea typeface="IBM Plex Sans" pitchFamily="34" charset="-122"/>
                          <a:cs typeface="IBM Plex Sans" pitchFamily="34" charset="-120"/>
                        </a:rPr>
                        <a:t>за рубежом, пп. 4 п. 3</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2"/>
                  </a:ext>
                </a:extLst>
              </a:tr>
              <a:tr h="359321">
                <a:tc>
                  <a:txBody>
                    <a:bodyPr/>
                    <a:lstStyle/>
                    <a:p>
                      <a:pPr marL="0" indent="0">
                        <a:lnSpc>
                          <a:spcPts val="1820"/>
                        </a:lnSpc>
                        <a:buNone/>
                      </a:pPr>
                      <a:r>
                        <a:rPr lang="en-US" sz="1300" dirty="0">
                          <a:solidFill>
                            <a:srgbClr val="1E2A3F"/>
                          </a:solidFill>
                          <a:latin typeface="IBM Plex Sans" pitchFamily="34" charset="0"/>
                          <a:ea typeface="IBM Plex Sans" pitchFamily="34" charset="-122"/>
                          <a:cs typeface="IBM Plex Sans" pitchFamily="34" charset="-120"/>
                        </a:rPr>
                        <a:t>Дивиденды иностранной компании</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820"/>
                        </a:lnSpc>
                        <a:buNone/>
                      </a:pPr>
                      <a:r>
                        <a:rPr lang="en-US" sz="1300" dirty="0">
                          <a:solidFill>
                            <a:srgbClr val="1E2A3F"/>
                          </a:solidFill>
                          <a:latin typeface="IBM Plex Sans" pitchFamily="34" charset="0"/>
                          <a:ea typeface="IBM Plex Sans" pitchFamily="34" charset="-122"/>
                          <a:cs typeface="IBM Plex Sans" pitchFamily="34" charset="-120"/>
                        </a:rPr>
                        <a:t>100 000 ₽</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820"/>
                        </a:lnSpc>
                        <a:buNone/>
                      </a:pPr>
                      <a:r>
                        <a:rPr lang="en-US" sz="1300" dirty="0">
                          <a:solidFill>
                            <a:srgbClr val="1E2A3F"/>
                          </a:solidFill>
                          <a:latin typeface="IBM Plex Sans" pitchFamily="34" charset="0"/>
                          <a:ea typeface="IBM Plex Sans" pitchFamily="34" charset="-122"/>
                          <a:cs typeface="IBM Plex Sans" pitchFamily="34" charset="-120"/>
                        </a:rPr>
                        <a:t>за рубежом, пп. 1 п. 3</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5" name="Shape 2"/>
          <p:cNvSpPr/>
          <p:nvPr/>
        </p:nvSpPr>
        <p:spPr>
          <a:xfrm>
            <a:off x="815975" y="3088878"/>
            <a:ext cx="5181600" cy="1873200"/>
          </a:xfrm>
          <a:prstGeom prst="roundRect">
            <a:avLst>
              <a:gd name="adj" fmla="val 5254"/>
            </a:avLst>
          </a:prstGeom>
          <a:solidFill>
            <a:srgbClr val="FFFDF8"/>
          </a:solidFill>
          <a:ln w="6350">
            <a:solidFill>
              <a:srgbClr val="DDD5C4"/>
            </a:solidFill>
            <a:prstDash val="solid"/>
          </a:ln>
        </p:spPr>
      </p:sp>
      <p:sp>
        <p:nvSpPr>
          <p:cNvPr id="6" name="Text 3"/>
          <p:cNvSpPr/>
          <p:nvPr/>
        </p:nvSpPr>
        <p:spPr>
          <a:xfrm>
            <a:off x="1047750" y="3269853"/>
            <a:ext cx="4859592" cy="26923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B5482F"/>
                </a:solidFill>
                <a:latin typeface="IBM Plex Sans" pitchFamily="34" charset="0"/>
                <a:ea typeface="IBM Plex Sans" pitchFamily="34" charset="-122"/>
                <a:cs typeface="IBM Plex Sans" pitchFamily="34" charset="-120"/>
              </a:rPr>
              <a:t>Иван — резидент</a:t>
            </a:r>
            <a:endParaRPr lang="en-US" sz="1600" dirty="0"/>
          </a:p>
        </p:txBody>
      </p:sp>
      <p:sp>
        <p:nvSpPr>
          <p:cNvPr id="7" name="Text 4"/>
          <p:cNvSpPr/>
          <p:nvPr/>
        </p:nvSpPr>
        <p:spPr>
          <a:xfrm>
            <a:off x="1047750" y="3577183"/>
            <a:ext cx="4859592" cy="25653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E2A3F"/>
                </a:solidFill>
                <a:latin typeface="IBM Plex Sans" pitchFamily="34" charset="0"/>
                <a:ea typeface="IBM Plex Sans" pitchFamily="34" charset="-122"/>
                <a:cs typeface="IBM Plex Sans" pitchFamily="34" charset="-120"/>
              </a:rPr>
              <a:t>Основная база: 1 800 000 + 900 000 = 2 700 000 ₽</a:t>
            </a:r>
            <a:endParaRPr lang="en-US" sz="1300" dirty="0"/>
          </a:p>
        </p:txBody>
      </p:sp>
      <p:sp>
        <p:nvSpPr>
          <p:cNvPr id="8" name="Text 5"/>
          <p:cNvSpPr/>
          <p:nvPr/>
        </p:nvSpPr>
        <p:spPr>
          <a:xfrm>
            <a:off x="1047750" y="3871813"/>
            <a:ext cx="4859592" cy="25653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E2A3F"/>
                </a:solidFill>
                <a:latin typeface="IBM Plex Sans" pitchFamily="34" charset="0"/>
                <a:ea typeface="IBM Plex Sans" pitchFamily="34" charset="-122"/>
                <a:cs typeface="IBM Plex Sans" pitchFamily="34" charset="-120"/>
              </a:rPr>
              <a:t>2 400 000 × 13% + 300 000 × 15% = 357 000 ₽</a:t>
            </a:r>
            <a:endParaRPr lang="en-US" sz="1300" dirty="0"/>
          </a:p>
        </p:txBody>
      </p:sp>
      <p:sp>
        <p:nvSpPr>
          <p:cNvPr id="9" name="Text 6"/>
          <p:cNvSpPr/>
          <p:nvPr/>
        </p:nvSpPr>
        <p:spPr>
          <a:xfrm>
            <a:off x="1047750" y="4166443"/>
            <a:ext cx="4859592" cy="25653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E2A3F"/>
                </a:solidFill>
                <a:latin typeface="IBM Plex Sans" pitchFamily="34" charset="0"/>
                <a:ea typeface="IBM Plex Sans" pitchFamily="34" charset="-122"/>
                <a:cs typeface="IBM Plex Sans" pitchFamily="34" charset="-120"/>
              </a:rPr>
              <a:t>Дивиденды: 100 000 × 13% = 13 000 ₽</a:t>
            </a:r>
            <a:endParaRPr lang="en-US" sz="1300" dirty="0"/>
          </a:p>
        </p:txBody>
      </p:sp>
      <p:sp>
        <p:nvSpPr>
          <p:cNvPr id="10" name="Text 7"/>
          <p:cNvSpPr/>
          <p:nvPr/>
        </p:nvSpPr>
        <p:spPr>
          <a:xfrm>
            <a:off x="1047750" y="4461073"/>
            <a:ext cx="4859592" cy="345430"/>
          </a:xfrm>
          <a:prstGeom prst="rect">
            <a:avLst/>
          </a:prstGeom>
          <a:noFill/>
          <a:ln/>
        </p:spPr>
        <p:txBody>
          <a:bodyPr wrap="square" lIns="0" tIns="0" rIns="0" bIns="0" rtlCol="0" anchor="t">
            <a:normAutofit/>
          </a:bodyPr>
          <a:lstStyle/>
          <a:p>
            <a:pPr marL="0" indent="0" algn="l">
              <a:lnSpc>
                <a:spcPts val="2520"/>
              </a:lnSpc>
              <a:buNone/>
            </a:pPr>
            <a:r>
              <a:rPr lang="en-US" sz="1800" b="1" dirty="0">
                <a:solidFill>
                  <a:srgbClr val="B5482F"/>
                </a:solidFill>
                <a:latin typeface="IBM Plex Sans" pitchFamily="34" charset="0"/>
                <a:ea typeface="IBM Plex Sans" pitchFamily="34" charset="-122"/>
                <a:cs typeface="IBM Plex Sans" pitchFamily="34" charset="-120"/>
              </a:rPr>
              <a:t>Итого 370 000 ₽</a:t>
            </a:r>
            <a:endParaRPr lang="en-US" sz="1800" dirty="0"/>
          </a:p>
        </p:txBody>
      </p:sp>
      <p:sp>
        <p:nvSpPr>
          <p:cNvPr id="11" name="Shape 8"/>
          <p:cNvSpPr/>
          <p:nvPr/>
        </p:nvSpPr>
        <p:spPr>
          <a:xfrm>
            <a:off x="6203950" y="3085703"/>
            <a:ext cx="5175250" cy="1879550"/>
          </a:xfrm>
          <a:prstGeom prst="roundRect">
            <a:avLst>
              <a:gd name="adj" fmla="val 5406"/>
            </a:avLst>
          </a:prstGeom>
          <a:solidFill>
            <a:srgbClr val="1E2A3F"/>
          </a:solidFill>
          <a:ln/>
        </p:spPr>
      </p:sp>
      <p:sp>
        <p:nvSpPr>
          <p:cNvPr id="12" name="Text 9"/>
          <p:cNvSpPr/>
          <p:nvPr/>
        </p:nvSpPr>
        <p:spPr>
          <a:xfrm>
            <a:off x="6432550" y="3263503"/>
            <a:ext cx="4859592" cy="26923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E59A7D"/>
                </a:solidFill>
                <a:latin typeface="IBM Plex Sans" pitchFamily="34" charset="0"/>
                <a:ea typeface="IBM Plex Sans" pitchFamily="34" charset="-122"/>
                <a:cs typeface="IBM Plex Sans" pitchFamily="34" charset="-120"/>
              </a:rPr>
              <a:t>Иван — нерезидент</a:t>
            </a:r>
            <a:endParaRPr lang="en-US" sz="1600" dirty="0"/>
          </a:p>
        </p:txBody>
      </p:sp>
      <p:sp>
        <p:nvSpPr>
          <p:cNvPr id="13" name="Text 10"/>
          <p:cNvSpPr/>
          <p:nvPr/>
        </p:nvSpPr>
        <p:spPr>
          <a:xfrm>
            <a:off x="6432550" y="3570833"/>
            <a:ext cx="4859592" cy="25653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F6F3EC"/>
                </a:solidFill>
                <a:latin typeface="IBM Plex Sans" pitchFamily="34" charset="0"/>
                <a:ea typeface="IBM Plex Sans" pitchFamily="34" charset="-122"/>
                <a:cs typeface="IBM Plex Sans" pitchFamily="34" charset="-120"/>
              </a:rPr>
              <a:t>Облагается только доход из РФ:</a:t>
            </a:r>
            <a:endParaRPr lang="en-US" sz="1300" dirty="0"/>
          </a:p>
        </p:txBody>
      </p:sp>
      <p:sp>
        <p:nvSpPr>
          <p:cNvPr id="14" name="Text 11"/>
          <p:cNvSpPr/>
          <p:nvPr/>
        </p:nvSpPr>
        <p:spPr>
          <a:xfrm>
            <a:off x="6432550" y="3865463"/>
            <a:ext cx="4859592" cy="25653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F6F3EC"/>
                </a:solidFill>
                <a:latin typeface="IBM Plex Sans" pitchFamily="34" charset="0"/>
                <a:ea typeface="IBM Plex Sans" pitchFamily="34" charset="-122"/>
                <a:cs typeface="IBM Plex Sans" pitchFamily="34" charset="-120"/>
              </a:rPr>
              <a:t>1 800 000 × 30% = 540 000 ₽</a:t>
            </a:r>
            <a:endParaRPr lang="en-US" sz="1300" dirty="0"/>
          </a:p>
        </p:txBody>
      </p:sp>
      <p:sp>
        <p:nvSpPr>
          <p:cNvPr id="15" name="Text 12"/>
          <p:cNvSpPr/>
          <p:nvPr/>
        </p:nvSpPr>
        <p:spPr>
          <a:xfrm>
            <a:off x="6432550" y="4160093"/>
            <a:ext cx="4859592" cy="25653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C9D1DE"/>
                </a:solidFill>
                <a:latin typeface="IBM Plex Sans" pitchFamily="34" charset="0"/>
                <a:ea typeface="IBM Plex Sans" pitchFamily="34" charset="-122"/>
                <a:cs typeface="IBM Plex Sans" pitchFamily="34" charset="-120"/>
              </a:rPr>
              <a:t>Аренда в Турции и дивиденды в РФ не облагаются</a:t>
            </a:r>
            <a:endParaRPr lang="en-US" sz="1300" dirty="0"/>
          </a:p>
        </p:txBody>
      </p:sp>
      <p:sp>
        <p:nvSpPr>
          <p:cNvPr id="16" name="Text 13"/>
          <p:cNvSpPr/>
          <p:nvPr/>
        </p:nvSpPr>
        <p:spPr>
          <a:xfrm>
            <a:off x="6432550" y="4454723"/>
            <a:ext cx="4859592" cy="345430"/>
          </a:xfrm>
          <a:prstGeom prst="rect">
            <a:avLst/>
          </a:prstGeom>
          <a:noFill/>
          <a:ln/>
        </p:spPr>
        <p:txBody>
          <a:bodyPr wrap="square" lIns="0" tIns="0" rIns="0" bIns="0" rtlCol="0" anchor="t">
            <a:normAutofit/>
          </a:bodyPr>
          <a:lstStyle/>
          <a:p>
            <a:pPr marL="0" indent="0" algn="l">
              <a:lnSpc>
                <a:spcPts val="2520"/>
              </a:lnSpc>
              <a:buNone/>
            </a:pPr>
            <a:r>
              <a:rPr lang="en-US" sz="1800" b="1" dirty="0">
                <a:solidFill>
                  <a:srgbClr val="E59A7D"/>
                </a:solidFill>
                <a:latin typeface="IBM Plex Sans" pitchFamily="34" charset="0"/>
                <a:ea typeface="IBM Plex Sans" pitchFamily="34" charset="-122"/>
                <a:cs typeface="IBM Plex Sans" pitchFamily="34" charset="-120"/>
              </a:rPr>
              <a:t>Итого 540 000 ₽</a:t>
            </a:r>
            <a:endParaRPr lang="en-US" sz="1800" dirty="0"/>
          </a:p>
        </p:txBody>
      </p:sp>
      <p:sp>
        <p:nvSpPr>
          <p:cNvPr id="17" name="Text 14"/>
          <p:cNvSpPr/>
          <p:nvPr/>
        </p:nvSpPr>
        <p:spPr>
          <a:xfrm>
            <a:off x="812800" y="355600"/>
            <a:ext cx="605969"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4A5363"/>
                </a:solidFill>
                <a:latin typeface="IBM Plex Sans" pitchFamily="34" charset="0"/>
                <a:ea typeface="IBM Plex Sans" pitchFamily="34" charset="-122"/>
                <a:cs typeface="IBM Plex Sans" pitchFamily="34" charset="-120"/>
              </a:rPr>
              <a:t>ФПНК</a:t>
            </a:r>
            <a:endParaRPr lang="en-US" sz="1200" dirty="0"/>
          </a:p>
        </p:txBody>
      </p:sp>
      <p:sp>
        <p:nvSpPr>
          <p:cNvPr id="18" name="Text 15"/>
          <p:cNvSpPr/>
          <p:nvPr/>
        </p:nvSpPr>
        <p:spPr>
          <a:xfrm>
            <a:off x="7002879" y="355600"/>
            <a:ext cx="4376321"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200" dirty="0"/>
          </a:p>
        </p:txBody>
      </p:sp>
      <p:sp>
        <p:nvSpPr>
          <p:cNvPr id="19" name="Text 16"/>
          <p:cNvSpPr/>
          <p:nvPr/>
        </p:nvSpPr>
        <p:spPr>
          <a:xfrm>
            <a:off x="812800" y="6296670"/>
            <a:ext cx="10883392" cy="23113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Основание: ст. 208, 209, 210, п. 1, 1.1, 3 ст. 224 НК РФ. Налог, уплаченный в Турции, резидент может зачесть (ст. 232 НК РФ).</a:t>
            </a:r>
            <a:endParaRPr lang="en-US" sz="1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ECE6D9"/>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Что не относится к доходам</a:t>
            </a:r>
            <a:endParaRPr lang="en-US" sz="3200" dirty="0"/>
          </a:p>
        </p:txBody>
      </p:sp>
      <p:sp>
        <p:nvSpPr>
          <p:cNvPr id="3" name="Shape 1"/>
          <p:cNvSpPr/>
          <p:nvPr/>
        </p:nvSpPr>
        <p:spPr>
          <a:xfrm>
            <a:off x="815975" y="1461095"/>
            <a:ext cx="5175250" cy="2343051"/>
          </a:xfrm>
          <a:prstGeom prst="roundRect">
            <a:avLst>
              <a:gd name="adj" fmla="val 4201"/>
            </a:avLst>
          </a:prstGeom>
          <a:solidFill>
            <a:srgbClr val="FFFDF8"/>
          </a:solidFill>
          <a:ln w="6350">
            <a:solidFill>
              <a:srgbClr val="DDD5C4"/>
            </a:solidFill>
            <a:prstDash val="solid"/>
          </a:ln>
        </p:spPr>
      </p:sp>
      <p:sp>
        <p:nvSpPr>
          <p:cNvPr id="4" name="Text 2"/>
          <p:cNvSpPr/>
          <p:nvPr/>
        </p:nvSpPr>
        <p:spPr>
          <a:xfrm>
            <a:off x="1047750" y="1642070"/>
            <a:ext cx="4853051"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E2A3F"/>
                </a:solidFill>
                <a:latin typeface="IBM Plex Sans" pitchFamily="34" charset="0"/>
                <a:ea typeface="IBM Plex Sans" pitchFamily="34" charset="-122"/>
                <a:cs typeface="IBM Plex Sans" pitchFamily="34" charset="-120"/>
              </a:rPr>
              <a:t>Не доходы от источников в РФ</a:t>
            </a:r>
            <a:endParaRPr lang="en-US" sz="1500" dirty="0"/>
          </a:p>
        </p:txBody>
      </p:sp>
      <p:sp>
        <p:nvSpPr>
          <p:cNvPr id="5" name="Text 3"/>
          <p:cNvSpPr/>
          <p:nvPr/>
        </p:nvSpPr>
        <p:spPr>
          <a:xfrm>
            <a:off x="1047750" y="1946870"/>
            <a:ext cx="4853051"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п. 2 ст. 208</a:t>
            </a:r>
            <a:endParaRPr lang="en-US" sz="1200" dirty="0"/>
          </a:p>
        </p:txBody>
      </p:sp>
      <p:sp>
        <p:nvSpPr>
          <p:cNvPr id="6" name="Text 4"/>
          <p:cNvSpPr/>
          <p:nvPr/>
        </p:nvSpPr>
        <p:spPr>
          <a:xfrm>
            <a:off x="1133094" y="2236391"/>
            <a:ext cx="4760087" cy="1181050"/>
          </a:xfrm>
          <a:prstGeom prst="rect">
            <a:avLst/>
          </a:prstGeom>
          <a:noFill/>
          <a:ln/>
        </p:spPr>
        <p:txBody>
          <a:bodyPr wrap="square" lIns="0" tIns="0" rIns="0" bIns="0" rtlCol="0" anchor="t">
            <a:normAutofit/>
          </a:bodyPr>
          <a:lstStyle/>
          <a:p>
            <a:pPr marL="168656" indent="-168656" algn="l">
              <a:lnSpc>
                <a:spcPts val="1820"/>
              </a:lnSpc>
              <a:buSzPct val="100000"/>
              <a:buChar char="•"/>
            </a:pPr>
            <a:r>
              <a:rPr lang="en-US" sz="1300" dirty="0">
                <a:solidFill>
                  <a:srgbClr val="1E2A3F"/>
                </a:solidFill>
                <a:latin typeface="IBM Plex Sans" pitchFamily="34" charset="0"/>
                <a:ea typeface="IBM Plex Sans" pitchFamily="34" charset="-122"/>
                <a:cs typeface="IBM Plex Sans" pitchFamily="34" charset="-120"/>
              </a:rPr>
              <a:t>выигрыши нерезидента в казино и залах игровых автоматов</a:t>
            </a:r>
            <a:endParaRPr lang="en-US" sz="1300" dirty="0"/>
          </a:p>
          <a:p>
            <a:pPr marL="168656" indent="-168656" algn="l">
              <a:lnSpc>
                <a:spcPts val="1820"/>
              </a:lnSpc>
              <a:buSzPct val="100000"/>
              <a:buChar char="•"/>
            </a:pPr>
            <a:r>
              <a:rPr lang="en-US" sz="1300" dirty="0">
                <a:solidFill>
                  <a:srgbClr val="1E2A3F"/>
                </a:solidFill>
                <a:latin typeface="IBM Plex Sans" pitchFamily="34" charset="0"/>
                <a:ea typeface="IBM Plex Sans" pitchFamily="34" charset="-122"/>
                <a:cs typeface="IBM Plex Sans" pitchFamily="34" charset="-120"/>
              </a:rPr>
              <a:t>доходы физлица от внешнеторговых операций по закупке товара в РФ и его ввозу в РФ — при соблюдении условий</a:t>
            </a:r>
            <a:endParaRPr lang="en-US" sz="1300" dirty="0"/>
          </a:p>
        </p:txBody>
      </p:sp>
      <p:sp>
        <p:nvSpPr>
          <p:cNvPr id="7" name="Shape 5"/>
          <p:cNvSpPr/>
          <p:nvPr/>
        </p:nvSpPr>
        <p:spPr>
          <a:xfrm>
            <a:off x="6200775" y="1461095"/>
            <a:ext cx="5175250" cy="2343051"/>
          </a:xfrm>
          <a:prstGeom prst="roundRect">
            <a:avLst>
              <a:gd name="adj" fmla="val 4201"/>
            </a:avLst>
          </a:prstGeom>
          <a:solidFill>
            <a:srgbClr val="FFFDF8"/>
          </a:solidFill>
          <a:ln w="6350">
            <a:solidFill>
              <a:srgbClr val="DDD5C4"/>
            </a:solidFill>
            <a:prstDash val="solid"/>
          </a:ln>
        </p:spPr>
      </p:sp>
      <p:sp>
        <p:nvSpPr>
          <p:cNvPr id="8" name="Text 6"/>
          <p:cNvSpPr/>
          <p:nvPr/>
        </p:nvSpPr>
        <p:spPr>
          <a:xfrm>
            <a:off x="6432550" y="1642070"/>
            <a:ext cx="4853051"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E2A3F"/>
                </a:solidFill>
                <a:latin typeface="IBM Plex Sans" pitchFamily="34" charset="0"/>
                <a:ea typeface="IBM Plex Sans" pitchFamily="34" charset="-122"/>
                <a:cs typeface="IBM Plex Sans" pitchFamily="34" charset="-120"/>
              </a:rPr>
              <a:t>Не признаются доходами</a:t>
            </a:r>
            <a:endParaRPr lang="en-US" sz="1500" dirty="0"/>
          </a:p>
        </p:txBody>
      </p:sp>
      <p:sp>
        <p:nvSpPr>
          <p:cNvPr id="9" name="Text 7"/>
          <p:cNvSpPr/>
          <p:nvPr/>
        </p:nvSpPr>
        <p:spPr>
          <a:xfrm>
            <a:off x="6432550" y="1946870"/>
            <a:ext cx="4853051"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п. 5 ст. 208</a:t>
            </a:r>
            <a:endParaRPr lang="en-US" sz="1200" dirty="0"/>
          </a:p>
        </p:txBody>
      </p:sp>
      <p:sp>
        <p:nvSpPr>
          <p:cNvPr id="10" name="Text 8"/>
          <p:cNvSpPr/>
          <p:nvPr/>
        </p:nvSpPr>
        <p:spPr>
          <a:xfrm>
            <a:off x="6517894" y="2236391"/>
            <a:ext cx="4760087" cy="1412180"/>
          </a:xfrm>
          <a:prstGeom prst="rect">
            <a:avLst/>
          </a:prstGeom>
          <a:noFill/>
          <a:ln/>
        </p:spPr>
        <p:txBody>
          <a:bodyPr wrap="square" lIns="0" tIns="0" rIns="0" bIns="0" rtlCol="0" anchor="t">
            <a:normAutofit/>
          </a:bodyPr>
          <a:lstStyle/>
          <a:p>
            <a:pPr marL="168656" indent="-168656" algn="l">
              <a:lnSpc>
                <a:spcPts val="1820"/>
              </a:lnSpc>
              <a:buSzPct val="100000"/>
              <a:buChar char="•"/>
            </a:pPr>
            <a:r>
              <a:rPr lang="en-US" sz="1300" dirty="0">
                <a:solidFill>
                  <a:srgbClr val="1E2A3F"/>
                </a:solidFill>
                <a:latin typeface="IBM Plex Sans" pitchFamily="34" charset="0"/>
                <a:ea typeface="IBM Plex Sans" pitchFamily="34" charset="-122"/>
                <a:cs typeface="IBM Plex Sans" pitchFamily="34" charset="-120"/>
              </a:rPr>
              <a:t>операции между членами семьи и близкими родственниками — кроме ГПХ и трудовых договоров</a:t>
            </a:r>
            <a:endParaRPr lang="en-US" sz="1300" dirty="0"/>
          </a:p>
          <a:p>
            <a:pPr marL="168656" indent="-168656" algn="l">
              <a:lnSpc>
                <a:spcPts val="1820"/>
              </a:lnSpc>
              <a:buSzPct val="100000"/>
              <a:buChar char="•"/>
            </a:pPr>
            <a:r>
              <a:rPr lang="en-US" sz="1300" dirty="0">
                <a:solidFill>
                  <a:srgbClr val="1E2A3F"/>
                </a:solidFill>
                <a:latin typeface="IBM Plex Sans" pitchFamily="34" charset="0"/>
                <a:ea typeface="IBM Plex Sans" pitchFamily="34" charset="-122"/>
                <a:cs typeface="IBM Plex Sans" pitchFamily="34" charset="-120"/>
              </a:rPr>
              <a:t>налоги, взносы, пени и штрафы, уплаченные за человека другим физлицом</a:t>
            </a:r>
            <a:endParaRPr lang="en-US" sz="1300" dirty="0"/>
          </a:p>
          <a:p>
            <a:pPr marL="168656" indent="-168656" algn="l">
              <a:lnSpc>
                <a:spcPts val="1820"/>
              </a:lnSpc>
              <a:buSzPct val="100000"/>
              <a:buChar char="•"/>
            </a:pPr>
            <a:r>
              <a:rPr lang="en-US" sz="1300" dirty="0">
                <a:solidFill>
                  <a:srgbClr val="1E2A3F"/>
                </a:solidFill>
                <a:latin typeface="IBM Plex Sans" pitchFamily="34" charset="0"/>
                <a:ea typeface="IBM Plex Sans" pitchFamily="34" charset="-122"/>
                <a:cs typeface="IBM Plex Sans" pitchFamily="34" charset="-120"/>
              </a:rPr>
              <a:t>НДФЛ, уплаченный агентом за работника по итогам проверки</a:t>
            </a:r>
            <a:endParaRPr lang="en-US" sz="1300" dirty="0"/>
          </a:p>
        </p:txBody>
      </p:sp>
      <p:sp>
        <p:nvSpPr>
          <p:cNvPr id="11" name="Shape 9"/>
          <p:cNvSpPr/>
          <p:nvPr/>
        </p:nvSpPr>
        <p:spPr>
          <a:xfrm>
            <a:off x="812800" y="3985121"/>
            <a:ext cx="5181600" cy="1031180"/>
          </a:xfrm>
          <a:prstGeom prst="roundRect">
            <a:avLst>
              <a:gd name="adj" fmla="val 9853"/>
            </a:avLst>
          </a:prstGeom>
          <a:solidFill>
            <a:srgbClr val="DDEBE5"/>
          </a:solidFill>
          <a:ln/>
        </p:spPr>
      </p:sp>
      <p:sp>
        <p:nvSpPr>
          <p:cNvPr id="12" name="Text 10"/>
          <p:cNvSpPr/>
          <p:nvPr/>
        </p:nvSpPr>
        <p:spPr>
          <a:xfrm>
            <a:off x="1016000" y="4137521"/>
            <a:ext cx="4918456"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1F4D40"/>
                </a:solidFill>
                <a:latin typeface="IBM Plex Sans" pitchFamily="34" charset="0"/>
                <a:ea typeface="IBM Plex Sans" pitchFamily="34" charset="-122"/>
                <a:cs typeface="IBM Plex Sans" pitchFamily="34" charset="-120"/>
              </a:rPr>
              <a:t>ДОХОДА НЕТ</a:t>
            </a:r>
            <a:endParaRPr lang="en-US" sz="1200" dirty="0"/>
          </a:p>
        </p:txBody>
      </p:sp>
      <p:sp>
        <p:nvSpPr>
          <p:cNvPr id="13" name="Text 11"/>
          <p:cNvSpPr/>
          <p:nvPr/>
        </p:nvSpPr>
        <p:spPr>
          <a:xfrm>
            <a:off x="1016000" y="4401641"/>
            <a:ext cx="4918456" cy="48766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E2A3F"/>
                </a:solidFill>
                <a:latin typeface="IBM Plex Sans" pitchFamily="34" charset="0"/>
                <a:ea typeface="IBM Plex Sans" pitchFamily="34" charset="-122"/>
                <a:cs typeface="IBM Plex Sans" pitchFamily="34" charset="-120"/>
              </a:rPr>
              <a:t>Мама оплатила за дочь налог на имущество 12 000 ₽ — у дочери дохода нет, НДФЛ </a:t>
            </a:r>
            <a:r>
              <a:rPr lang="en-US" sz="1300" b="1" dirty="0">
                <a:solidFill>
                  <a:srgbClr val="1E2A3F"/>
                </a:solidFill>
                <a:latin typeface="IBM Plex Sans" pitchFamily="34" charset="0"/>
                <a:ea typeface="IBM Plex Sans" pitchFamily="34" charset="-122"/>
                <a:cs typeface="IBM Plex Sans" pitchFamily="34" charset="-120"/>
              </a:rPr>
              <a:t>0 ₽</a:t>
            </a:r>
            <a:endParaRPr lang="en-US" sz="1300" dirty="0"/>
          </a:p>
        </p:txBody>
      </p:sp>
      <p:sp>
        <p:nvSpPr>
          <p:cNvPr id="14" name="Shape 12"/>
          <p:cNvSpPr/>
          <p:nvPr/>
        </p:nvSpPr>
        <p:spPr>
          <a:xfrm>
            <a:off x="6197600" y="3985121"/>
            <a:ext cx="5181600" cy="1031180"/>
          </a:xfrm>
          <a:prstGeom prst="roundRect">
            <a:avLst>
              <a:gd name="adj" fmla="val 9853"/>
            </a:avLst>
          </a:prstGeom>
          <a:solidFill>
            <a:srgbClr val="F3E3DC"/>
          </a:solidFill>
          <a:ln/>
        </p:spPr>
      </p:sp>
      <p:sp>
        <p:nvSpPr>
          <p:cNvPr id="15" name="Text 13"/>
          <p:cNvSpPr/>
          <p:nvPr/>
        </p:nvSpPr>
        <p:spPr>
          <a:xfrm>
            <a:off x="6400800" y="4137521"/>
            <a:ext cx="4918456"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8E3420"/>
                </a:solidFill>
                <a:latin typeface="IBM Plex Sans" pitchFamily="34" charset="0"/>
                <a:ea typeface="IBM Plex Sans" pitchFamily="34" charset="-122"/>
                <a:cs typeface="IBM Plex Sans" pitchFamily="34" charset="-120"/>
              </a:rPr>
              <a:t>ДОХОД ЕСТЬ</a:t>
            </a:r>
            <a:endParaRPr lang="en-US" sz="1200" dirty="0"/>
          </a:p>
        </p:txBody>
      </p:sp>
      <p:sp>
        <p:nvSpPr>
          <p:cNvPr id="16" name="Text 14"/>
          <p:cNvSpPr/>
          <p:nvPr/>
        </p:nvSpPr>
        <p:spPr>
          <a:xfrm>
            <a:off x="6400800" y="4401641"/>
            <a:ext cx="4918456" cy="48766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E2A3F"/>
                </a:solidFill>
                <a:latin typeface="IBM Plex Sans" pitchFamily="34" charset="0"/>
                <a:ea typeface="IBM Plex Sans" pitchFamily="34" charset="-122"/>
                <a:cs typeface="IBM Plex Sans" pitchFamily="34" charset="-120"/>
              </a:rPr>
              <a:t>Мама по договору ГПХ заплатила дочери 50 000 ₽ за ремонт. Дочь подаёт 3-НДФЛ: 50 000 × 13% = </a:t>
            </a:r>
            <a:r>
              <a:rPr lang="en-US" sz="1300" b="1" dirty="0">
                <a:solidFill>
                  <a:srgbClr val="1E2A3F"/>
                </a:solidFill>
                <a:latin typeface="IBM Plex Sans" pitchFamily="34" charset="0"/>
                <a:ea typeface="IBM Plex Sans" pitchFamily="34" charset="-122"/>
                <a:cs typeface="IBM Plex Sans" pitchFamily="34" charset="-120"/>
              </a:rPr>
              <a:t>6 500 ₽</a:t>
            </a:r>
            <a:endParaRPr lang="en-US" sz="1300" dirty="0"/>
          </a:p>
        </p:txBody>
      </p:sp>
      <p:sp>
        <p:nvSpPr>
          <p:cNvPr id="17" name="Text 15"/>
          <p:cNvSpPr/>
          <p:nvPr/>
        </p:nvSpPr>
        <p:spPr>
          <a:xfrm>
            <a:off x="812800" y="355600"/>
            <a:ext cx="605969"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4A5363"/>
                </a:solidFill>
                <a:latin typeface="IBM Plex Sans" pitchFamily="34" charset="0"/>
                <a:ea typeface="IBM Plex Sans" pitchFamily="34" charset="-122"/>
                <a:cs typeface="IBM Plex Sans" pitchFamily="34" charset="-120"/>
              </a:rPr>
              <a:t>ФПНК</a:t>
            </a:r>
            <a:endParaRPr lang="en-US" sz="1200" dirty="0"/>
          </a:p>
        </p:txBody>
      </p:sp>
      <p:sp>
        <p:nvSpPr>
          <p:cNvPr id="18" name="Text 16"/>
          <p:cNvSpPr/>
          <p:nvPr/>
        </p:nvSpPr>
        <p:spPr>
          <a:xfrm>
            <a:off x="7002879" y="355600"/>
            <a:ext cx="4376321"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200" dirty="0"/>
          </a:p>
        </p:txBody>
      </p:sp>
      <p:sp>
        <p:nvSpPr>
          <p:cNvPr id="19" name="Text 17"/>
          <p:cNvSpPr/>
          <p:nvPr/>
        </p:nvSpPr>
        <p:spPr>
          <a:xfrm>
            <a:off x="812800" y="6296670"/>
            <a:ext cx="10883392" cy="23113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Основание: п. 2, 5 ст. 208, ст. 228 НК РФ. Члены семьи и близкие родственники определяются по Семейному кодексу РФ.</a:t>
            </a:r>
            <a:endParaRPr lang="en-US" sz="12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Два направления устранения двойного налога</a:t>
            </a:r>
            <a:endParaRPr lang="en-US" sz="3200" dirty="0"/>
          </a:p>
        </p:txBody>
      </p:sp>
      <p:pic>
        <p:nvPicPr>
          <p:cNvPr id="3" name="Image 0" descr="Home"/>
          <p:cNvPicPr>
            <a:picLocks noChangeAspect="1"/>
          </p:cNvPicPr>
          <p:nvPr/>
        </p:nvPicPr>
        <p:blipFill>
          <a:blip r:embed="rId3"/>
          <a:srcRect/>
          <a:stretch/>
        </p:blipFill>
        <p:spPr>
          <a:xfrm>
            <a:off x="812800" y="1503611"/>
            <a:ext cx="279400" cy="279400"/>
          </a:xfrm>
          <a:prstGeom prst="rect">
            <a:avLst/>
          </a:prstGeom>
        </p:spPr>
      </p:pic>
      <p:sp>
        <p:nvSpPr>
          <p:cNvPr id="4" name="Text 1"/>
          <p:cNvSpPr/>
          <p:nvPr/>
        </p:nvSpPr>
        <p:spPr>
          <a:xfrm>
            <a:off x="1193800" y="1483320"/>
            <a:ext cx="1743194" cy="345430"/>
          </a:xfrm>
          <a:prstGeom prst="rect">
            <a:avLst/>
          </a:prstGeom>
          <a:noFill/>
          <a:ln/>
        </p:spPr>
        <p:txBody>
          <a:bodyPr wrap="square" lIns="0" tIns="0" rIns="0" bIns="0" rtlCol="0" anchor="t">
            <a:normAutofit/>
          </a:bodyPr>
          <a:lstStyle/>
          <a:p>
            <a:pPr marL="0" indent="0" algn="l">
              <a:lnSpc>
                <a:spcPts val="2520"/>
              </a:lnSpc>
              <a:buNone/>
            </a:pPr>
            <a:r>
              <a:rPr lang="en-US" sz="1800" b="1" dirty="0">
                <a:solidFill>
                  <a:srgbClr val="1E2A3F"/>
                </a:solidFill>
                <a:latin typeface="IBM Plex Sans" pitchFamily="34" charset="0"/>
                <a:ea typeface="IBM Plex Sans" pitchFamily="34" charset="-122"/>
                <a:cs typeface="IBM Plex Sans" pitchFamily="34" charset="-120"/>
              </a:rPr>
              <a:t>Резидент РФ</a:t>
            </a:r>
            <a:endParaRPr lang="en-US" sz="1800" dirty="0"/>
          </a:p>
        </p:txBody>
      </p:sp>
      <p:sp>
        <p:nvSpPr>
          <p:cNvPr id="5" name="Shape 2"/>
          <p:cNvSpPr/>
          <p:nvPr/>
        </p:nvSpPr>
        <p:spPr>
          <a:xfrm>
            <a:off x="815975" y="1882725"/>
            <a:ext cx="5124450" cy="804515"/>
          </a:xfrm>
          <a:prstGeom prst="roundRect">
            <a:avLst>
              <a:gd name="adj" fmla="val 12234"/>
            </a:avLst>
          </a:prstGeom>
          <a:solidFill>
            <a:srgbClr val="FFFDF8"/>
          </a:solidFill>
          <a:ln w="6350">
            <a:solidFill>
              <a:srgbClr val="DDD5C4"/>
            </a:solidFill>
            <a:prstDash val="solid"/>
          </a:ln>
        </p:spPr>
      </p:sp>
      <p:sp>
        <p:nvSpPr>
          <p:cNvPr id="6" name="Text 3"/>
          <p:cNvSpPr/>
          <p:nvPr/>
        </p:nvSpPr>
        <p:spPr>
          <a:xfrm>
            <a:off x="996950" y="2012900"/>
            <a:ext cx="4905375" cy="2742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B5482F"/>
                </a:solidFill>
                <a:latin typeface="IBM Plex Sans" pitchFamily="34" charset="0"/>
                <a:ea typeface="IBM Plex Sans" pitchFamily="34" charset="-122"/>
                <a:cs typeface="IBM Plex Sans" pitchFamily="34" charset="-120"/>
              </a:rPr>
              <a:t>Доход</a:t>
            </a:r>
            <a:endParaRPr lang="en-US" sz="1400" dirty="0"/>
          </a:p>
        </p:txBody>
      </p:sp>
      <p:sp>
        <p:nvSpPr>
          <p:cNvPr id="7" name="Text 4"/>
          <p:cNvSpPr/>
          <p:nvPr/>
        </p:nvSpPr>
        <p:spPr>
          <a:xfrm>
            <a:off x="996950" y="2299891"/>
            <a:ext cx="4905375" cy="282575"/>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1E2A3F"/>
                </a:solidFill>
                <a:latin typeface="IBM Plex Sans" pitchFamily="34" charset="0"/>
                <a:ea typeface="IBM Plex Sans" pitchFamily="34" charset="-122"/>
                <a:cs typeface="IBM Plex Sans" pitchFamily="34" charset="-120"/>
              </a:rPr>
              <a:t>получен за рубежом, налог там уплачен</a:t>
            </a:r>
            <a:endParaRPr lang="en-US" sz="1500" dirty="0"/>
          </a:p>
        </p:txBody>
      </p:sp>
      <p:pic>
        <p:nvPicPr>
          <p:cNvPr id="8" name="Image 1" descr="arrow-down"/>
          <p:cNvPicPr>
            <a:picLocks noChangeAspect="1"/>
          </p:cNvPicPr>
          <p:nvPr/>
        </p:nvPicPr>
        <p:blipFill>
          <a:blip r:embed="rId4"/>
          <a:srcRect/>
          <a:stretch/>
        </p:blipFill>
        <p:spPr>
          <a:xfrm>
            <a:off x="3289300" y="2766616"/>
            <a:ext cx="177800" cy="228600"/>
          </a:xfrm>
          <a:prstGeom prst="rect">
            <a:avLst/>
          </a:prstGeom>
        </p:spPr>
      </p:pic>
      <p:sp>
        <p:nvSpPr>
          <p:cNvPr id="9" name="Shape 5"/>
          <p:cNvSpPr/>
          <p:nvPr/>
        </p:nvSpPr>
        <p:spPr>
          <a:xfrm>
            <a:off x="815975" y="3074591"/>
            <a:ext cx="5124450" cy="804515"/>
          </a:xfrm>
          <a:prstGeom prst="roundRect">
            <a:avLst>
              <a:gd name="adj" fmla="val 12234"/>
            </a:avLst>
          </a:prstGeom>
          <a:solidFill>
            <a:srgbClr val="FFFDF8"/>
          </a:solidFill>
          <a:ln w="6350">
            <a:solidFill>
              <a:srgbClr val="DDD5C4"/>
            </a:solidFill>
            <a:prstDash val="solid"/>
          </a:ln>
        </p:spPr>
      </p:sp>
      <p:sp>
        <p:nvSpPr>
          <p:cNvPr id="10" name="Text 6"/>
          <p:cNvSpPr/>
          <p:nvPr/>
        </p:nvSpPr>
        <p:spPr>
          <a:xfrm>
            <a:off x="996950" y="3204766"/>
            <a:ext cx="4905375" cy="2742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B5482F"/>
                </a:solidFill>
                <a:latin typeface="IBM Plex Sans" pitchFamily="34" charset="0"/>
                <a:ea typeface="IBM Plex Sans" pitchFamily="34" charset="-122"/>
                <a:cs typeface="IBM Plex Sans" pitchFamily="34" charset="-120"/>
              </a:rPr>
              <a:t>Механизм</a:t>
            </a:r>
            <a:endParaRPr lang="en-US" sz="1400" dirty="0"/>
          </a:p>
        </p:txBody>
      </p:sp>
      <p:sp>
        <p:nvSpPr>
          <p:cNvPr id="11" name="Text 7"/>
          <p:cNvSpPr/>
          <p:nvPr/>
        </p:nvSpPr>
        <p:spPr>
          <a:xfrm>
            <a:off x="996950" y="3491756"/>
            <a:ext cx="4905375" cy="282575"/>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1E2A3F"/>
                </a:solidFill>
                <a:latin typeface="IBM Plex Sans" pitchFamily="34" charset="0"/>
                <a:ea typeface="IBM Plex Sans" pitchFamily="34" charset="-122"/>
                <a:cs typeface="IBM Plex Sans" pitchFamily="34" charset="-120"/>
              </a:rPr>
              <a:t>зачёт иностранного налога в счёт НДФЛ</a:t>
            </a:r>
            <a:endParaRPr lang="en-US" sz="1500" dirty="0"/>
          </a:p>
        </p:txBody>
      </p:sp>
      <p:pic>
        <p:nvPicPr>
          <p:cNvPr id="12" name="Image 2" descr="arrow-down"/>
          <p:cNvPicPr>
            <a:picLocks noChangeAspect="1"/>
          </p:cNvPicPr>
          <p:nvPr/>
        </p:nvPicPr>
        <p:blipFill>
          <a:blip r:embed="rId4"/>
          <a:srcRect/>
          <a:stretch/>
        </p:blipFill>
        <p:spPr>
          <a:xfrm>
            <a:off x="3289300" y="3958481"/>
            <a:ext cx="177800" cy="228600"/>
          </a:xfrm>
          <a:prstGeom prst="rect">
            <a:avLst/>
          </a:prstGeom>
        </p:spPr>
      </p:pic>
      <p:sp>
        <p:nvSpPr>
          <p:cNvPr id="13" name="Shape 8"/>
          <p:cNvSpPr/>
          <p:nvPr/>
        </p:nvSpPr>
        <p:spPr>
          <a:xfrm>
            <a:off x="812800" y="4263281"/>
            <a:ext cx="5130800" cy="798165"/>
          </a:xfrm>
          <a:prstGeom prst="roundRect">
            <a:avLst>
              <a:gd name="adj" fmla="val 12729"/>
            </a:avLst>
          </a:prstGeom>
          <a:solidFill>
            <a:srgbClr val="1E2A3F"/>
          </a:solidFill>
          <a:ln/>
        </p:spPr>
      </p:sp>
      <p:sp>
        <p:nvSpPr>
          <p:cNvPr id="14" name="Text 9"/>
          <p:cNvSpPr/>
          <p:nvPr/>
        </p:nvSpPr>
        <p:spPr>
          <a:xfrm>
            <a:off x="990600" y="4390281"/>
            <a:ext cx="4918456" cy="2742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E59A7D"/>
                </a:solidFill>
                <a:latin typeface="IBM Plex Sans" pitchFamily="34" charset="0"/>
                <a:ea typeface="IBM Plex Sans" pitchFamily="34" charset="-122"/>
                <a:cs typeface="IBM Plex Sans" pitchFamily="34" charset="-120"/>
              </a:rPr>
              <a:t>Кто применяет</a:t>
            </a:r>
            <a:endParaRPr lang="en-US" sz="1400" dirty="0"/>
          </a:p>
        </p:txBody>
      </p:sp>
      <p:sp>
        <p:nvSpPr>
          <p:cNvPr id="15" name="Text 10"/>
          <p:cNvSpPr/>
          <p:nvPr/>
        </p:nvSpPr>
        <p:spPr>
          <a:xfrm>
            <a:off x="990600" y="4677271"/>
            <a:ext cx="4918456" cy="282575"/>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F6F3EC"/>
                </a:solidFill>
                <a:latin typeface="IBM Plex Sans" pitchFamily="34" charset="0"/>
                <a:ea typeface="IBM Plex Sans" pitchFamily="34" charset="-122"/>
                <a:cs typeface="IBM Plex Sans" pitchFamily="34" charset="-120"/>
              </a:rPr>
              <a:t>инспекция — по декларации после окончания года</a:t>
            </a:r>
            <a:endParaRPr lang="en-US" sz="1500" dirty="0"/>
          </a:p>
        </p:txBody>
      </p:sp>
      <p:pic>
        <p:nvPicPr>
          <p:cNvPr id="16" name="Image 3" descr="Globe"/>
          <p:cNvPicPr>
            <a:picLocks noChangeAspect="1"/>
          </p:cNvPicPr>
          <p:nvPr/>
        </p:nvPicPr>
        <p:blipFill>
          <a:blip r:embed="rId5"/>
          <a:srcRect/>
          <a:stretch/>
        </p:blipFill>
        <p:spPr>
          <a:xfrm>
            <a:off x="6248400" y="1503611"/>
            <a:ext cx="279400" cy="279400"/>
          </a:xfrm>
          <a:prstGeom prst="rect">
            <a:avLst/>
          </a:prstGeom>
        </p:spPr>
      </p:pic>
      <p:sp>
        <p:nvSpPr>
          <p:cNvPr id="17" name="Text 11"/>
          <p:cNvSpPr/>
          <p:nvPr/>
        </p:nvSpPr>
        <p:spPr>
          <a:xfrm>
            <a:off x="6629400" y="1483320"/>
            <a:ext cx="2087761" cy="345430"/>
          </a:xfrm>
          <a:prstGeom prst="rect">
            <a:avLst/>
          </a:prstGeom>
          <a:noFill/>
          <a:ln/>
        </p:spPr>
        <p:txBody>
          <a:bodyPr wrap="square" lIns="0" tIns="0" rIns="0" bIns="0" rtlCol="0" anchor="t">
            <a:normAutofit/>
          </a:bodyPr>
          <a:lstStyle/>
          <a:p>
            <a:pPr marL="0" indent="0" algn="l">
              <a:lnSpc>
                <a:spcPts val="2520"/>
              </a:lnSpc>
              <a:buNone/>
            </a:pPr>
            <a:r>
              <a:rPr lang="en-US" sz="1800" b="1" dirty="0">
                <a:solidFill>
                  <a:srgbClr val="1E2A3F"/>
                </a:solidFill>
                <a:latin typeface="IBM Plex Sans" pitchFamily="34" charset="0"/>
                <a:ea typeface="IBM Plex Sans" pitchFamily="34" charset="-122"/>
                <a:cs typeface="IBM Plex Sans" pitchFamily="34" charset="-120"/>
              </a:rPr>
              <a:t>Нерезидент РФ</a:t>
            </a:r>
            <a:endParaRPr lang="en-US" sz="1800" dirty="0"/>
          </a:p>
        </p:txBody>
      </p:sp>
      <p:sp>
        <p:nvSpPr>
          <p:cNvPr id="18" name="Shape 12"/>
          <p:cNvSpPr/>
          <p:nvPr/>
        </p:nvSpPr>
        <p:spPr>
          <a:xfrm>
            <a:off x="6251575" y="1882725"/>
            <a:ext cx="5124450" cy="804515"/>
          </a:xfrm>
          <a:prstGeom prst="roundRect">
            <a:avLst>
              <a:gd name="adj" fmla="val 12234"/>
            </a:avLst>
          </a:prstGeom>
          <a:solidFill>
            <a:srgbClr val="FFFDF8"/>
          </a:solidFill>
          <a:ln w="6350">
            <a:solidFill>
              <a:srgbClr val="DDD5C4"/>
            </a:solidFill>
            <a:prstDash val="solid"/>
          </a:ln>
        </p:spPr>
      </p:sp>
      <p:sp>
        <p:nvSpPr>
          <p:cNvPr id="19" name="Text 13"/>
          <p:cNvSpPr/>
          <p:nvPr/>
        </p:nvSpPr>
        <p:spPr>
          <a:xfrm>
            <a:off x="6432550" y="2012900"/>
            <a:ext cx="4905375" cy="2742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B5482F"/>
                </a:solidFill>
                <a:latin typeface="IBM Plex Sans" pitchFamily="34" charset="0"/>
                <a:ea typeface="IBM Plex Sans" pitchFamily="34" charset="-122"/>
                <a:cs typeface="IBM Plex Sans" pitchFamily="34" charset="-120"/>
              </a:rPr>
              <a:t>Доход</a:t>
            </a:r>
            <a:endParaRPr lang="en-US" sz="1400" dirty="0"/>
          </a:p>
        </p:txBody>
      </p:sp>
      <p:sp>
        <p:nvSpPr>
          <p:cNvPr id="20" name="Text 14"/>
          <p:cNvSpPr/>
          <p:nvPr/>
        </p:nvSpPr>
        <p:spPr>
          <a:xfrm>
            <a:off x="6432550" y="2299891"/>
            <a:ext cx="4905375" cy="282575"/>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1E2A3F"/>
                </a:solidFill>
                <a:latin typeface="IBM Plex Sans" pitchFamily="34" charset="0"/>
                <a:ea typeface="IBM Plex Sans" pitchFamily="34" charset="-122"/>
                <a:cs typeface="IBM Plex Sans" pitchFamily="34" charset="-120"/>
              </a:rPr>
              <a:t>только от источников в РФ (п. 2 ст. 209)</a:t>
            </a:r>
            <a:endParaRPr lang="en-US" sz="1500" dirty="0"/>
          </a:p>
        </p:txBody>
      </p:sp>
      <p:pic>
        <p:nvPicPr>
          <p:cNvPr id="21" name="Image 4" descr="arrow-down"/>
          <p:cNvPicPr>
            <a:picLocks noChangeAspect="1"/>
          </p:cNvPicPr>
          <p:nvPr/>
        </p:nvPicPr>
        <p:blipFill>
          <a:blip r:embed="rId4"/>
          <a:srcRect/>
          <a:stretch/>
        </p:blipFill>
        <p:spPr>
          <a:xfrm>
            <a:off x="8724900" y="2766616"/>
            <a:ext cx="177800" cy="228600"/>
          </a:xfrm>
          <a:prstGeom prst="rect">
            <a:avLst/>
          </a:prstGeom>
        </p:spPr>
      </p:pic>
      <p:sp>
        <p:nvSpPr>
          <p:cNvPr id="22" name="Shape 15"/>
          <p:cNvSpPr/>
          <p:nvPr/>
        </p:nvSpPr>
        <p:spPr>
          <a:xfrm>
            <a:off x="6251575" y="3074591"/>
            <a:ext cx="5124450" cy="804515"/>
          </a:xfrm>
          <a:prstGeom prst="roundRect">
            <a:avLst>
              <a:gd name="adj" fmla="val 12234"/>
            </a:avLst>
          </a:prstGeom>
          <a:solidFill>
            <a:srgbClr val="FFFDF8"/>
          </a:solidFill>
          <a:ln w="6350">
            <a:solidFill>
              <a:srgbClr val="DDD5C4"/>
            </a:solidFill>
            <a:prstDash val="solid"/>
          </a:ln>
        </p:spPr>
      </p:sp>
      <p:sp>
        <p:nvSpPr>
          <p:cNvPr id="23" name="Text 16"/>
          <p:cNvSpPr/>
          <p:nvPr/>
        </p:nvSpPr>
        <p:spPr>
          <a:xfrm>
            <a:off x="6432550" y="3204766"/>
            <a:ext cx="4905375" cy="2742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B5482F"/>
                </a:solidFill>
                <a:latin typeface="IBM Plex Sans" pitchFamily="34" charset="0"/>
                <a:ea typeface="IBM Plex Sans" pitchFamily="34" charset="-122"/>
                <a:cs typeface="IBM Plex Sans" pitchFamily="34" charset="-120"/>
              </a:rPr>
              <a:t>Механизм</a:t>
            </a:r>
            <a:endParaRPr lang="en-US" sz="1400" dirty="0"/>
          </a:p>
        </p:txBody>
      </p:sp>
      <p:sp>
        <p:nvSpPr>
          <p:cNvPr id="24" name="Text 17"/>
          <p:cNvSpPr/>
          <p:nvPr/>
        </p:nvSpPr>
        <p:spPr>
          <a:xfrm>
            <a:off x="6432550" y="3491756"/>
            <a:ext cx="4905375" cy="282575"/>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1E2A3F"/>
                </a:solidFill>
                <a:latin typeface="IBM Plex Sans" pitchFamily="34" charset="0"/>
                <a:ea typeface="IBM Plex Sans" pitchFamily="34" charset="-122"/>
                <a:cs typeface="IBM Plex Sans" pitchFamily="34" charset="-120"/>
              </a:rPr>
              <a:t>освобождение от НДФЛ или меньший налог</a:t>
            </a:r>
            <a:endParaRPr lang="en-US" sz="1500" dirty="0"/>
          </a:p>
        </p:txBody>
      </p:sp>
      <p:pic>
        <p:nvPicPr>
          <p:cNvPr id="25" name="Image 5" descr="arrow-down"/>
          <p:cNvPicPr>
            <a:picLocks noChangeAspect="1"/>
          </p:cNvPicPr>
          <p:nvPr/>
        </p:nvPicPr>
        <p:blipFill>
          <a:blip r:embed="rId4"/>
          <a:srcRect/>
          <a:stretch/>
        </p:blipFill>
        <p:spPr>
          <a:xfrm>
            <a:off x="8724900" y="3958481"/>
            <a:ext cx="177800" cy="228600"/>
          </a:xfrm>
          <a:prstGeom prst="rect">
            <a:avLst/>
          </a:prstGeom>
        </p:spPr>
      </p:pic>
      <p:sp>
        <p:nvSpPr>
          <p:cNvPr id="26" name="Shape 18"/>
          <p:cNvSpPr/>
          <p:nvPr/>
        </p:nvSpPr>
        <p:spPr>
          <a:xfrm>
            <a:off x="6248400" y="4263281"/>
            <a:ext cx="5130800" cy="798165"/>
          </a:xfrm>
          <a:prstGeom prst="roundRect">
            <a:avLst>
              <a:gd name="adj" fmla="val 12729"/>
            </a:avLst>
          </a:prstGeom>
          <a:solidFill>
            <a:srgbClr val="1E2A3F"/>
          </a:solidFill>
          <a:ln/>
        </p:spPr>
      </p:sp>
      <p:sp>
        <p:nvSpPr>
          <p:cNvPr id="27" name="Text 19"/>
          <p:cNvSpPr/>
          <p:nvPr/>
        </p:nvSpPr>
        <p:spPr>
          <a:xfrm>
            <a:off x="6426200" y="4390281"/>
            <a:ext cx="4918456" cy="2742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E59A7D"/>
                </a:solidFill>
                <a:latin typeface="IBM Plex Sans" pitchFamily="34" charset="0"/>
                <a:ea typeface="IBM Plex Sans" pitchFamily="34" charset="-122"/>
                <a:cs typeface="IBM Plex Sans" pitchFamily="34" charset="-120"/>
              </a:rPr>
              <a:t>Кто применяет</a:t>
            </a:r>
            <a:endParaRPr lang="en-US" sz="1400" dirty="0"/>
          </a:p>
        </p:txBody>
      </p:sp>
      <p:sp>
        <p:nvSpPr>
          <p:cNvPr id="28" name="Text 20"/>
          <p:cNvSpPr/>
          <p:nvPr/>
        </p:nvSpPr>
        <p:spPr>
          <a:xfrm>
            <a:off x="6426200" y="4677271"/>
            <a:ext cx="4918456" cy="282575"/>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F6F3EC"/>
                </a:solidFill>
                <a:latin typeface="IBM Plex Sans" pitchFamily="34" charset="0"/>
                <a:ea typeface="IBM Plex Sans" pitchFamily="34" charset="-122"/>
                <a:cs typeface="IBM Plex Sans" pitchFamily="34" charset="-120"/>
              </a:rPr>
              <a:t>налоговый агент — при выплате или после неё</a:t>
            </a:r>
            <a:endParaRPr lang="en-US" sz="1500" dirty="0"/>
          </a:p>
        </p:txBody>
      </p:sp>
      <p:sp>
        <p:nvSpPr>
          <p:cNvPr id="29" name="Text 21"/>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30" name="Text 22"/>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31" name="Text 23"/>
          <p:cNvSpPr/>
          <p:nvPr/>
        </p:nvSpPr>
        <p:spPr>
          <a:xfrm>
            <a:off x="812800" y="6262390"/>
            <a:ext cx="1088339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п. 2 ст. 209, ст. 232 НК РФ. Оба механизма работают только при наличии международного соглашения</a:t>
            </a:r>
            <a:endParaRPr lang="en-US" sz="14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Резидент: алгоритм зачёта налога</a:t>
            </a:r>
            <a:endParaRPr lang="en-US" sz="3200" dirty="0"/>
          </a:p>
        </p:txBody>
      </p:sp>
      <p:sp>
        <p:nvSpPr>
          <p:cNvPr id="3" name="Shape 1"/>
          <p:cNvSpPr/>
          <p:nvPr/>
        </p:nvSpPr>
        <p:spPr>
          <a:xfrm>
            <a:off x="815975" y="1486495"/>
            <a:ext cx="2216150" cy="1736080"/>
          </a:xfrm>
          <a:prstGeom prst="roundRect">
            <a:avLst>
              <a:gd name="adj" fmla="val 5669"/>
            </a:avLst>
          </a:prstGeom>
          <a:solidFill>
            <a:srgbClr val="FFFDF8"/>
          </a:solidFill>
          <a:ln w="6350">
            <a:solidFill>
              <a:srgbClr val="DDD5C4"/>
            </a:solidFill>
            <a:prstDash val="solid"/>
          </a:ln>
        </p:spPr>
      </p:sp>
      <p:sp>
        <p:nvSpPr>
          <p:cNvPr id="4" name="Text 2"/>
          <p:cNvSpPr/>
          <p:nvPr/>
        </p:nvSpPr>
        <p:spPr>
          <a:xfrm>
            <a:off x="996950" y="1642070"/>
            <a:ext cx="1909826" cy="345430"/>
          </a:xfrm>
          <a:prstGeom prst="rect">
            <a:avLst/>
          </a:prstGeom>
          <a:noFill/>
          <a:ln/>
        </p:spPr>
        <p:txBody>
          <a:bodyPr wrap="square" lIns="0" tIns="0" rIns="0" bIns="0" rtlCol="0" anchor="t">
            <a:normAutofit/>
          </a:bodyPr>
          <a:lstStyle/>
          <a:p>
            <a:pPr marL="0" indent="0" algn="l">
              <a:lnSpc>
                <a:spcPts val="2520"/>
              </a:lnSpc>
              <a:buNone/>
            </a:pPr>
            <a:r>
              <a:rPr lang="en-US" sz="1800" b="1" dirty="0">
                <a:solidFill>
                  <a:srgbClr val="B5482F"/>
                </a:solidFill>
                <a:latin typeface="IBM Plex Sans" pitchFamily="34" charset="0"/>
                <a:ea typeface="IBM Plex Sans" pitchFamily="34" charset="-122"/>
                <a:cs typeface="IBM Plex Sans" pitchFamily="34" charset="-120"/>
              </a:rPr>
              <a:t>1</a:t>
            </a:r>
            <a:endParaRPr lang="en-US" sz="1800" dirty="0"/>
          </a:p>
        </p:txBody>
      </p:sp>
      <p:sp>
        <p:nvSpPr>
          <p:cNvPr id="5" name="Text 3"/>
          <p:cNvSpPr/>
          <p:nvPr/>
        </p:nvSpPr>
        <p:spPr>
          <a:xfrm>
            <a:off x="996950" y="2012900"/>
            <a:ext cx="1909826" cy="796925"/>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1E2A3F"/>
                </a:solidFill>
                <a:latin typeface="IBM Plex Sans" pitchFamily="34" charset="0"/>
                <a:ea typeface="IBM Plex Sans" pitchFamily="34" charset="-122"/>
                <a:cs typeface="IBM Plex Sans" pitchFamily="34" charset="-120"/>
              </a:rPr>
              <a:t>Доход получен за рубежом, налог там уплачен</a:t>
            </a:r>
            <a:endParaRPr lang="en-US" sz="1500" dirty="0"/>
          </a:p>
        </p:txBody>
      </p:sp>
      <p:pic>
        <p:nvPicPr>
          <p:cNvPr id="6" name="Image 0" descr="arrow-right"/>
          <p:cNvPicPr>
            <a:picLocks noChangeAspect="1"/>
          </p:cNvPicPr>
          <p:nvPr/>
        </p:nvPicPr>
        <p:blipFill>
          <a:blip r:embed="rId3"/>
          <a:srcRect/>
          <a:stretch/>
        </p:blipFill>
        <p:spPr>
          <a:xfrm>
            <a:off x="3136900" y="2265611"/>
            <a:ext cx="355600" cy="177800"/>
          </a:xfrm>
          <a:prstGeom prst="rect">
            <a:avLst/>
          </a:prstGeom>
        </p:spPr>
      </p:pic>
      <p:sp>
        <p:nvSpPr>
          <p:cNvPr id="7" name="Shape 4"/>
          <p:cNvSpPr/>
          <p:nvPr/>
        </p:nvSpPr>
        <p:spPr>
          <a:xfrm>
            <a:off x="3603625" y="1492845"/>
            <a:ext cx="2203450" cy="1723380"/>
          </a:xfrm>
          <a:prstGeom prst="roundRect">
            <a:avLst>
              <a:gd name="adj" fmla="val 5343"/>
            </a:avLst>
          </a:prstGeom>
          <a:solidFill>
            <a:srgbClr val="FFFDF8"/>
          </a:solidFill>
          <a:ln w="19050">
            <a:solidFill>
              <a:srgbClr val="B5482F"/>
            </a:solidFill>
            <a:prstDash val="solid"/>
          </a:ln>
        </p:spPr>
      </p:sp>
      <p:sp>
        <p:nvSpPr>
          <p:cNvPr id="8" name="Text 5"/>
          <p:cNvSpPr/>
          <p:nvPr/>
        </p:nvSpPr>
        <p:spPr>
          <a:xfrm>
            <a:off x="3790950" y="1654770"/>
            <a:ext cx="1883664" cy="345430"/>
          </a:xfrm>
          <a:prstGeom prst="rect">
            <a:avLst/>
          </a:prstGeom>
          <a:noFill/>
          <a:ln/>
        </p:spPr>
        <p:txBody>
          <a:bodyPr wrap="square" lIns="0" tIns="0" rIns="0" bIns="0" rtlCol="0" anchor="t">
            <a:normAutofit/>
          </a:bodyPr>
          <a:lstStyle/>
          <a:p>
            <a:pPr marL="0" indent="0" algn="l">
              <a:lnSpc>
                <a:spcPts val="2520"/>
              </a:lnSpc>
              <a:buNone/>
            </a:pPr>
            <a:r>
              <a:rPr lang="en-US" sz="1800" b="1" dirty="0">
                <a:solidFill>
                  <a:srgbClr val="B5482F"/>
                </a:solidFill>
                <a:latin typeface="IBM Plex Sans" pitchFamily="34" charset="0"/>
                <a:ea typeface="IBM Plex Sans" pitchFamily="34" charset="-122"/>
                <a:cs typeface="IBM Plex Sans" pitchFamily="34" charset="-120"/>
              </a:rPr>
              <a:t>2 ?</a:t>
            </a:r>
            <a:endParaRPr lang="en-US" sz="1800" dirty="0"/>
          </a:p>
        </p:txBody>
      </p:sp>
      <p:sp>
        <p:nvSpPr>
          <p:cNvPr id="9" name="Text 6"/>
          <p:cNvSpPr/>
          <p:nvPr/>
        </p:nvSpPr>
        <p:spPr>
          <a:xfrm>
            <a:off x="3790950" y="2025600"/>
            <a:ext cx="1883664" cy="1054100"/>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1E2A3F"/>
                </a:solidFill>
                <a:latin typeface="IBM Plex Sans" pitchFamily="34" charset="0"/>
                <a:ea typeface="IBM Plex Sans" pitchFamily="34" charset="-122"/>
                <a:cs typeface="IBM Plex Sans" pitchFamily="34" charset="-120"/>
              </a:rPr>
              <a:t>Соглашение РФ с этим государством предусматривает зачёт?</a:t>
            </a:r>
            <a:endParaRPr lang="en-US" sz="1500" dirty="0"/>
          </a:p>
        </p:txBody>
      </p:sp>
      <p:sp>
        <p:nvSpPr>
          <p:cNvPr id="10" name="Text 7"/>
          <p:cNvSpPr/>
          <p:nvPr/>
        </p:nvSpPr>
        <p:spPr>
          <a:xfrm>
            <a:off x="5963989" y="2128490"/>
            <a:ext cx="264021" cy="274290"/>
          </a:xfrm>
          <a:prstGeom prst="rect">
            <a:avLst/>
          </a:prstGeom>
          <a:noFill/>
          <a:ln/>
        </p:spPr>
        <p:txBody>
          <a:bodyPr wrap="square" lIns="0" tIns="0" rIns="0" bIns="0" rtlCol="0" anchor="t">
            <a:normAutofit/>
          </a:bodyPr>
          <a:lstStyle/>
          <a:p>
            <a:pPr marL="0" indent="0" algn="ctr">
              <a:lnSpc>
                <a:spcPts val="1960"/>
              </a:lnSpc>
              <a:buNone/>
            </a:pPr>
            <a:r>
              <a:rPr lang="en-US" sz="1400" b="1" dirty="0">
                <a:solidFill>
                  <a:srgbClr val="1F4D40"/>
                </a:solidFill>
                <a:latin typeface="IBM Plex Sans" pitchFamily="34" charset="0"/>
                <a:ea typeface="IBM Plex Sans" pitchFamily="34" charset="-122"/>
                <a:cs typeface="IBM Plex Sans" pitchFamily="34" charset="-120"/>
              </a:rPr>
              <a:t>да</a:t>
            </a:r>
            <a:endParaRPr lang="en-US" sz="1400" dirty="0"/>
          </a:p>
        </p:txBody>
      </p:sp>
      <p:pic>
        <p:nvPicPr>
          <p:cNvPr id="11" name="Image 1" descr="arrow-right"/>
          <p:cNvPicPr>
            <a:picLocks noChangeAspect="1"/>
          </p:cNvPicPr>
          <p:nvPr/>
        </p:nvPicPr>
        <p:blipFill>
          <a:blip r:embed="rId4"/>
          <a:srcRect/>
          <a:stretch/>
        </p:blipFill>
        <p:spPr>
          <a:xfrm>
            <a:off x="5918200" y="2402780"/>
            <a:ext cx="355600" cy="177800"/>
          </a:xfrm>
          <a:prstGeom prst="rect">
            <a:avLst/>
          </a:prstGeom>
        </p:spPr>
      </p:pic>
      <p:sp>
        <p:nvSpPr>
          <p:cNvPr id="12" name="Shape 8"/>
          <p:cNvSpPr/>
          <p:nvPr/>
        </p:nvSpPr>
        <p:spPr>
          <a:xfrm>
            <a:off x="6378575" y="1486495"/>
            <a:ext cx="2216150" cy="1736080"/>
          </a:xfrm>
          <a:prstGeom prst="roundRect">
            <a:avLst>
              <a:gd name="adj" fmla="val 5669"/>
            </a:avLst>
          </a:prstGeom>
          <a:solidFill>
            <a:srgbClr val="FFFDF8"/>
          </a:solidFill>
          <a:ln w="6350">
            <a:solidFill>
              <a:srgbClr val="DDD5C4"/>
            </a:solidFill>
            <a:prstDash val="solid"/>
          </a:ln>
        </p:spPr>
      </p:sp>
      <p:sp>
        <p:nvSpPr>
          <p:cNvPr id="13" name="Text 9"/>
          <p:cNvSpPr/>
          <p:nvPr/>
        </p:nvSpPr>
        <p:spPr>
          <a:xfrm>
            <a:off x="6559550" y="1642070"/>
            <a:ext cx="1909826" cy="345430"/>
          </a:xfrm>
          <a:prstGeom prst="rect">
            <a:avLst/>
          </a:prstGeom>
          <a:noFill/>
          <a:ln/>
        </p:spPr>
        <p:txBody>
          <a:bodyPr wrap="square" lIns="0" tIns="0" rIns="0" bIns="0" rtlCol="0" anchor="t">
            <a:normAutofit/>
          </a:bodyPr>
          <a:lstStyle/>
          <a:p>
            <a:pPr marL="0" indent="0" algn="l">
              <a:lnSpc>
                <a:spcPts val="2520"/>
              </a:lnSpc>
              <a:buNone/>
            </a:pPr>
            <a:r>
              <a:rPr lang="en-US" sz="1800" b="1" dirty="0">
                <a:solidFill>
                  <a:srgbClr val="B5482F"/>
                </a:solidFill>
                <a:latin typeface="IBM Plex Sans" pitchFamily="34" charset="0"/>
                <a:ea typeface="IBM Plex Sans" pitchFamily="34" charset="-122"/>
                <a:cs typeface="IBM Plex Sans" pitchFamily="34" charset="-120"/>
              </a:rPr>
              <a:t>3</a:t>
            </a:r>
            <a:endParaRPr lang="en-US" sz="1800" dirty="0"/>
          </a:p>
        </p:txBody>
      </p:sp>
      <p:sp>
        <p:nvSpPr>
          <p:cNvPr id="14" name="Text 10"/>
          <p:cNvSpPr/>
          <p:nvPr/>
        </p:nvSpPr>
        <p:spPr>
          <a:xfrm>
            <a:off x="6559550" y="2012900"/>
            <a:ext cx="1909826" cy="1054100"/>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1E2A3F"/>
                </a:solidFill>
                <a:latin typeface="IBM Plex Sans" pitchFamily="34" charset="0"/>
                <a:ea typeface="IBM Plex Sans" pitchFamily="34" charset="-122"/>
                <a:cs typeface="IBM Plex Sans" pitchFamily="34" charset="-120"/>
              </a:rPr>
              <a:t>После окончания года — декларация и подтверждающие документы</a:t>
            </a:r>
            <a:endParaRPr lang="en-US" sz="1500" dirty="0"/>
          </a:p>
        </p:txBody>
      </p:sp>
      <p:pic>
        <p:nvPicPr>
          <p:cNvPr id="15" name="Image 2" descr="arrow-right"/>
          <p:cNvPicPr>
            <a:picLocks noChangeAspect="1"/>
          </p:cNvPicPr>
          <p:nvPr/>
        </p:nvPicPr>
        <p:blipFill>
          <a:blip r:embed="rId4"/>
          <a:srcRect/>
          <a:stretch/>
        </p:blipFill>
        <p:spPr>
          <a:xfrm>
            <a:off x="8699500" y="2265611"/>
            <a:ext cx="355600" cy="177800"/>
          </a:xfrm>
          <a:prstGeom prst="rect">
            <a:avLst/>
          </a:prstGeom>
        </p:spPr>
      </p:pic>
      <p:sp>
        <p:nvSpPr>
          <p:cNvPr id="16" name="Shape 11"/>
          <p:cNvSpPr/>
          <p:nvPr/>
        </p:nvSpPr>
        <p:spPr>
          <a:xfrm>
            <a:off x="9156700" y="1483320"/>
            <a:ext cx="2222500" cy="1742430"/>
          </a:xfrm>
          <a:prstGeom prst="roundRect">
            <a:avLst>
              <a:gd name="adj" fmla="val 5831"/>
            </a:avLst>
          </a:prstGeom>
          <a:solidFill>
            <a:srgbClr val="1E2A3F"/>
          </a:solidFill>
          <a:ln/>
        </p:spPr>
      </p:sp>
      <p:sp>
        <p:nvSpPr>
          <p:cNvPr id="17" name="Text 12"/>
          <p:cNvSpPr/>
          <p:nvPr/>
        </p:nvSpPr>
        <p:spPr>
          <a:xfrm>
            <a:off x="9334500" y="1911945"/>
            <a:ext cx="1922907" cy="345430"/>
          </a:xfrm>
          <a:prstGeom prst="rect">
            <a:avLst/>
          </a:prstGeom>
          <a:noFill/>
          <a:ln/>
        </p:spPr>
        <p:txBody>
          <a:bodyPr wrap="square" lIns="0" tIns="0" rIns="0" bIns="0" rtlCol="0" anchor="t">
            <a:normAutofit/>
          </a:bodyPr>
          <a:lstStyle/>
          <a:p>
            <a:pPr marL="0" indent="0" algn="l">
              <a:lnSpc>
                <a:spcPts val="2520"/>
              </a:lnSpc>
              <a:buNone/>
            </a:pPr>
            <a:r>
              <a:rPr lang="en-US" sz="1800" b="1" dirty="0">
                <a:solidFill>
                  <a:srgbClr val="E59A7D"/>
                </a:solidFill>
                <a:latin typeface="IBM Plex Sans" pitchFamily="34" charset="0"/>
                <a:ea typeface="IBM Plex Sans" pitchFamily="34" charset="-122"/>
                <a:cs typeface="IBM Plex Sans" pitchFamily="34" charset="-120"/>
              </a:rPr>
              <a:t>4</a:t>
            </a:r>
            <a:endParaRPr lang="en-US" sz="1800" dirty="0"/>
          </a:p>
        </p:txBody>
      </p:sp>
      <p:sp>
        <p:nvSpPr>
          <p:cNvPr id="18" name="Text 13"/>
          <p:cNvSpPr/>
          <p:nvPr/>
        </p:nvSpPr>
        <p:spPr>
          <a:xfrm>
            <a:off x="9334500" y="2282775"/>
            <a:ext cx="1922907" cy="539750"/>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F6F3EC"/>
                </a:solidFill>
                <a:latin typeface="IBM Plex Sans" pitchFamily="34" charset="0"/>
                <a:ea typeface="IBM Plex Sans" pitchFamily="34" charset="-122"/>
                <a:cs typeface="IBM Plex Sans" pitchFamily="34" charset="-120"/>
              </a:rPr>
              <a:t>Инспекция проводит зачёт</a:t>
            </a:r>
            <a:endParaRPr lang="en-US" sz="1500" dirty="0"/>
          </a:p>
        </p:txBody>
      </p:sp>
      <p:pic>
        <p:nvPicPr>
          <p:cNvPr id="19" name="Image 3" descr="arrow-down"/>
          <p:cNvPicPr>
            <a:picLocks noChangeAspect="1"/>
          </p:cNvPicPr>
          <p:nvPr/>
        </p:nvPicPr>
        <p:blipFill>
          <a:blip r:embed="rId5"/>
          <a:srcRect/>
          <a:stretch/>
        </p:blipFill>
        <p:spPr>
          <a:xfrm>
            <a:off x="1651099" y="3428950"/>
            <a:ext cx="177800" cy="279400"/>
          </a:xfrm>
          <a:prstGeom prst="rect">
            <a:avLst/>
          </a:prstGeom>
        </p:spPr>
      </p:pic>
      <p:sp>
        <p:nvSpPr>
          <p:cNvPr id="20" name="Text 14"/>
          <p:cNvSpPr/>
          <p:nvPr/>
        </p:nvSpPr>
        <p:spPr>
          <a:xfrm>
            <a:off x="1905099" y="3444180"/>
            <a:ext cx="350282" cy="2742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8E3420"/>
                </a:solidFill>
                <a:latin typeface="IBM Plex Sans" pitchFamily="34" charset="0"/>
                <a:ea typeface="IBM Plex Sans" pitchFamily="34" charset="-122"/>
                <a:cs typeface="IBM Plex Sans" pitchFamily="34" charset="-120"/>
              </a:rPr>
              <a:t>нет</a:t>
            </a:r>
            <a:endParaRPr lang="en-US" sz="1400" dirty="0"/>
          </a:p>
        </p:txBody>
      </p:sp>
      <p:sp>
        <p:nvSpPr>
          <p:cNvPr id="21" name="Text 15"/>
          <p:cNvSpPr/>
          <p:nvPr/>
        </p:nvSpPr>
        <p:spPr>
          <a:xfrm>
            <a:off x="812800" y="3759150"/>
            <a:ext cx="2222500" cy="1025525"/>
          </a:xfrm>
          <a:prstGeom prst="roundRect">
            <a:avLst>
              <a:gd name="adj" fmla="val 9907"/>
            </a:avLst>
          </a:prstGeom>
          <a:solidFill>
            <a:srgbClr val="F3E3DC"/>
          </a:solidFill>
          <a:ln/>
        </p:spPr>
        <p:txBody>
          <a:bodyPr wrap="square" lIns="148042" tIns="97242" rIns="92035" bIns="71842" rtlCol="0" anchor="t">
            <a:normAutofit/>
          </a:bodyPr>
          <a:lstStyle/>
          <a:p>
            <a:pPr marL="0" indent="0" algn="l">
              <a:lnSpc>
                <a:spcPts val="2025"/>
              </a:lnSpc>
              <a:buNone/>
            </a:pPr>
            <a:r>
              <a:rPr lang="en-US" sz="1500" dirty="0">
                <a:solidFill>
                  <a:srgbClr val="1E2A3F"/>
                </a:solidFill>
                <a:latin typeface="IBM Plex Sans" pitchFamily="34" charset="0"/>
                <a:ea typeface="IBM Plex Sans" pitchFamily="34" charset="-122"/>
                <a:cs typeface="IBM Plex Sans" pitchFamily="34" charset="-120"/>
              </a:rPr>
              <a:t>Зачёт невозможен — НДФЛ уплачивается в полном размере</a:t>
            </a:r>
            <a:endParaRPr lang="en-US" sz="1500" dirty="0"/>
          </a:p>
        </p:txBody>
      </p:sp>
      <p:sp>
        <p:nvSpPr>
          <p:cNvPr id="22" name="Shape 16"/>
          <p:cNvSpPr/>
          <p:nvPr/>
        </p:nvSpPr>
        <p:spPr>
          <a:xfrm>
            <a:off x="3038475" y="3625800"/>
            <a:ext cx="8337550" cy="1155700"/>
          </a:xfrm>
          <a:prstGeom prst="roundRect">
            <a:avLst>
              <a:gd name="adj" fmla="val 8516"/>
            </a:avLst>
          </a:prstGeom>
          <a:solidFill>
            <a:srgbClr val="FFFDF8"/>
          </a:solidFill>
          <a:ln w="6350">
            <a:solidFill>
              <a:srgbClr val="DDD5C4"/>
            </a:solidFill>
            <a:prstDash val="solid"/>
          </a:ln>
        </p:spPr>
      </p:sp>
      <p:pic>
        <p:nvPicPr>
          <p:cNvPr id="23" name="Image 4" descr="Warning"/>
          <p:cNvPicPr>
            <a:picLocks noChangeAspect="1"/>
          </p:cNvPicPr>
          <p:nvPr/>
        </p:nvPicPr>
        <p:blipFill>
          <a:blip r:embed="rId6"/>
          <a:srcRect/>
          <a:stretch/>
        </p:blipFill>
        <p:spPr>
          <a:xfrm>
            <a:off x="3219450" y="3787725"/>
            <a:ext cx="254000" cy="254000"/>
          </a:xfrm>
          <a:prstGeom prst="rect">
            <a:avLst/>
          </a:prstGeom>
        </p:spPr>
      </p:pic>
      <p:sp>
        <p:nvSpPr>
          <p:cNvPr id="24" name="Text 17"/>
          <p:cNvSpPr/>
          <p:nvPr/>
        </p:nvSpPr>
        <p:spPr>
          <a:xfrm>
            <a:off x="3575050" y="3781375"/>
            <a:ext cx="1889998"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E2A3F"/>
                </a:solidFill>
                <a:latin typeface="IBM Plex Sans" pitchFamily="34" charset="0"/>
                <a:ea typeface="IBM Plex Sans" pitchFamily="34" charset="-122"/>
                <a:cs typeface="IBM Plex Sans" pitchFamily="34" charset="-120"/>
              </a:rPr>
              <a:t>Налоговый агент</a:t>
            </a:r>
            <a:endParaRPr lang="en-US" sz="1500" dirty="0"/>
          </a:p>
        </p:txBody>
      </p:sp>
      <p:sp>
        <p:nvSpPr>
          <p:cNvPr id="25" name="Text 18"/>
          <p:cNvSpPr/>
          <p:nvPr/>
        </p:nvSpPr>
        <p:spPr>
          <a:xfrm>
            <a:off x="3219450" y="4111575"/>
            <a:ext cx="8214868" cy="539750"/>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1E2A3F"/>
                </a:solidFill>
                <a:latin typeface="IBM Plex Sans" pitchFamily="34" charset="0"/>
                <a:ea typeface="IBM Plex Sans" pitchFamily="34" charset="-122"/>
                <a:cs typeface="IBM Plex Sans" pitchFamily="34" charset="-120"/>
              </a:rPr>
              <a:t>иностранный налог не учитывает при расчёте и удержании НДФЛ — зачёт только через инспекцию</a:t>
            </a:r>
            <a:endParaRPr lang="en-US" sz="1500" dirty="0"/>
          </a:p>
        </p:txBody>
      </p:sp>
      <p:sp>
        <p:nvSpPr>
          <p:cNvPr id="26" name="Text 19"/>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27" name="Text 20"/>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28" name="Text 21"/>
          <p:cNvSpPr/>
          <p:nvPr/>
        </p:nvSpPr>
        <p:spPr>
          <a:xfrm>
            <a:off x="812800" y="6262390"/>
            <a:ext cx="1088339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п. п. 1–4 ст. 232 НК РФ</a:t>
            </a:r>
            <a:endParaRPr lang="en-US" sz="14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Документы для зачёта</a:t>
            </a:r>
            <a:endParaRPr lang="en-US" sz="3200" dirty="0"/>
          </a:p>
        </p:txBody>
      </p:sp>
      <p:sp>
        <p:nvSpPr>
          <p:cNvPr id="3" name="Text 1"/>
          <p:cNvSpPr/>
          <p:nvPr/>
        </p:nvSpPr>
        <p:spPr>
          <a:xfrm>
            <a:off x="812800" y="1483320"/>
            <a:ext cx="10883392"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A5363"/>
                </a:solidFill>
                <a:latin typeface="IBM Plex Sans" pitchFamily="34" charset="0"/>
                <a:ea typeface="IBM Plex Sans" pitchFamily="34" charset="-122"/>
                <a:cs typeface="IBM Plex Sans" pitchFamily="34" charset="-120"/>
              </a:rPr>
              <a:t>Налог удержан у источника выплаты в иностранном государстве — к декларации прикладывают:</a:t>
            </a:r>
            <a:endParaRPr lang="en-US" sz="1500" dirty="0"/>
          </a:p>
        </p:txBody>
      </p:sp>
      <p:sp>
        <p:nvSpPr>
          <p:cNvPr id="4" name="Shape 2"/>
          <p:cNvSpPr/>
          <p:nvPr/>
        </p:nvSpPr>
        <p:spPr>
          <a:xfrm>
            <a:off x="815975" y="1956395"/>
            <a:ext cx="2638822" cy="2210991"/>
          </a:xfrm>
          <a:prstGeom prst="roundRect">
            <a:avLst>
              <a:gd name="adj" fmla="val 4452"/>
            </a:avLst>
          </a:prstGeom>
          <a:solidFill>
            <a:srgbClr val="FFFDF8"/>
          </a:solidFill>
          <a:ln w="6350">
            <a:solidFill>
              <a:srgbClr val="DDD5C4"/>
            </a:solidFill>
            <a:prstDash val="solid"/>
          </a:ln>
        </p:spPr>
      </p:sp>
      <p:pic>
        <p:nvPicPr>
          <p:cNvPr id="5" name="Image 0" descr="Book"/>
          <p:cNvPicPr>
            <a:picLocks noChangeAspect="1"/>
          </p:cNvPicPr>
          <p:nvPr/>
        </p:nvPicPr>
        <p:blipFill>
          <a:blip r:embed="rId3"/>
          <a:srcRect/>
          <a:stretch/>
        </p:blipFill>
        <p:spPr>
          <a:xfrm>
            <a:off x="996950" y="2111970"/>
            <a:ext cx="279400" cy="279400"/>
          </a:xfrm>
          <a:prstGeom prst="rect">
            <a:avLst/>
          </a:prstGeom>
        </p:spPr>
      </p:pic>
      <p:sp>
        <p:nvSpPr>
          <p:cNvPr id="6" name="Text 3"/>
          <p:cNvSpPr/>
          <p:nvPr/>
        </p:nvSpPr>
        <p:spPr>
          <a:xfrm>
            <a:off x="996950" y="2454870"/>
            <a:ext cx="2345178" cy="5588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E2A3F"/>
                </a:solidFill>
                <a:latin typeface="IBM Plex Sans" pitchFamily="34" charset="0"/>
                <a:ea typeface="IBM Plex Sans" pitchFamily="34" charset="-122"/>
                <a:cs typeface="IBM Plex Sans" pitchFamily="34" charset="-120"/>
              </a:rPr>
              <a:t>Документ источника выплаты</a:t>
            </a:r>
            <a:endParaRPr lang="en-US" sz="1500" dirty="0"/>
          </a:p>
        </p:txBody>
      </p:sp>
      <p:sp>
        <p:nvSpPr>
          <p:cNvPr id="7" name="Text 4"/>
          <p:cNvSpPr/>
          <p:nvPr/>
        </p:nvSpPr>
        <p:spPr>
          <a:xfrm>
            <a:off x="996950" y="3051770"/>
            <a:ext cx="2345178" cy="985441"/>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суммы дохода по месяцам календарного года и суммы удержанного налога</a:t>
            </a:r>
            <a:endParaRPr lang="en-US" sz="1400" dirty="0"/>
          </a:p>
        </p:txBody>
      </p:sp>
      <p:sp>
        <p:nvSpPr>
          <p:cNvPr id="8" name="Text 5"/>
          <p:cNvSpPr/>
          <p:nvPr/>
        </p:nvSpPr>
        <p:spPr>
          <a:xfrm>
            <a:off x="3534172" y="2848521"/>
            <a:ext cx="304800" cy="452090"/>
          </a:xfrm>
          <a:prstGeom prst="rect">
            <a:avLst/>
          </a:prstGeom>
          <a:noFill/>
          <a:ln/>
        </p:spPr>
        <p:txBody>
          <a:bodyPr wrap="square" lIns="0" tIns="0" rIns="0" bIns="0" rtlCol="0" anchor="t">
            <a:normAutofit/>
          </a:bodyPr>
          <a:lstStyle/>
          <a:p>
            <a:pPr marL="0" indent="0" algn="ctr">
              <a:lnSpc>
                <a:spcPts val="3360"/>
              </a:lnSpc>
              <a:buNone/>
            </a:pPr>
            <a:r>
              <a:rPr lang="en-US" sz="2400" b="1" dirty="0">
                <a:solidFill>
                  <a:srgbClr val="B5482F"/>
                </a:solidFill>
                <a:latin typeface="IBM Plex Sans" pitchFamily="34" charset="0"/>
                <a:ea typeface="IBM Plex Sans" pitchFamily="34" charset="-122"/>
                <a:cs typeface="IBM Plex Sans" pitchFamily="34" charset="-120"/>
              </a:rPr>
              <a:t>+</a:t>
            </a:r>
            <a:endParaRPr lang="en-US" sz="2400" dirty="0"/>
          </a:p>
        </p:txBody>
      </p:sp>
      <p:sp>
        <p:nvSpPr>
          <p:cNvPr id="9" name="Shape 6"/>
          <p:cNvSpPr/>
          <p:nvPr/>
        </p:nvSpPr>
        <p:spPr>
          <a:xfrm>
            <a:off x="3918347" y="1956395"/>
            <a:ext cx="2113359" cy="2210991"/>
          </a:xfrm>
          <a:prstGeom prst="roundRect">
            <a:avLst>
              <a:gd name="adj" fmla="val 4657"/>
            </a:avLst>
          </a:prstGeom>
          <a:solidFill>
            <a:srgbClr val="FFFDF8"/>
          </a:solidFill>
          <a:ln w="6350">
            <a:solidFill>
              <a:srgbClr val="DDD5C4"/>
            </a:solidFill>
            <a:prstDash val="solid"/>
          </a:ln>
        </p:spPr>
      </p:sp>
      <p:pic>
        <p:nvPicPr>
          <p:cNvPr id="10" name="Image 1" descr="Link"/>
          <p:cNvPicPr>
            <a:picLocks noChangeAspect="1"/>
          </p:cNvPicPr>
          <p:nvPr/>
        </p:nvPicPr>
        <p:blipFill>
          <a:blip r:embed="rId4"/>
          <a:srcRect/>
          <a:stretch/>
        </p:blipFill>
        <p:spPr>
          <a:xfrm>
            <a:off x="4099322" y="2111970"/>
            <a:ext cx="279400" cy="279400"/>
          </a:xfrm>
          <a:prstGeom prst="rect">
            <a:avLst/>
          </a:prstGeom>
        </p:spPr>
      </p:pic>
      <p:sp>
        <p:nvSpPr>
          <p:cNvPr id="11" name="Text 7"/>
          <p:cNvSpPr/>
          <p:nvPr/>
        </p:nvSpPr>
        <p:spPr>
          <a:xfrm>
            <a:off x="4099322" y="2454870"/>
            <a:ext cx="1803952"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E2A3F"/>
                </a:solidFill>
                <a:latin typeface="IBM Plex Sans" pitchFamily="34" charset="0"/>
                <a:ea typeface="IBM Plex Sans" pitchFamily="34" charset="-122"/>
                <a:cs typeface="IBM Plex Sans" pitchFamily="34" charset="-120"/>
              </a:rPr>
              <a:t>Копия</a:t>
            </a:r>
            <a:endParaRPr lang="en-US" sz="1500" dirty="0"/>
          </a:p>
        </p:txBody>
      </p:sp>
      <p:sp>
        <p:nvSpPr>
          <p:cNvPr id="12" name="Text 8"/>
          <p:cNvSpPr/>
          <p:nvPr/>
        </p:nvSpPr>
        <p:spPr>
          <a:xfrm>
            <a:off x="4099322" y="2785070"/>
            <a:ext cx="180395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этого документа</a:t>
            </a:r>
            <a:endParaRPr lang="en-US" sz="1400" dirty="0"/>
          </a:p>
        </p:txBody>
      </p:sp>
      <p:sp>
        <p:nvSpPr>
          <p:cNvPr id="13" name="Text 9"/>
          <p:cNvSpPr/>
          <p:nvPr/>
        </p:nvSpPr>
        <p:spPr>
          <a:xfrm>
            <a:off x="6111081" y="2848521"/>
            <a:ext cx="304800" cy="452090"/>
          </a:xfrm>
          <a:prstGeom prst="rect">
            <a:avLst/>
          </a:prstGeom>
          <a:noFill/>
          <a:ln/>
        </p:spPr>
        <p:txBody>
          <a:bodyPr wrap="square" lIns="0" tIns="0" rIns="0" bIns="0" rtlCol="0" anchor="t">
            <a:normAutofit/>
          </a:bodyPr>
          <a:lstStyle/>
          <a:p>
            <a:pPr marL="0" indent="0" algn="ctr">
              <a:lnSpc>
                <a:spcPts val="3360"/>
              </a:lnSpc>
              <a:buNone/>
            </a:pPr>
            <a:r>
              <a:rPr lang="en-US" sz="2400" b="1" dirty="0">
                <a:solidFill>
                  <a:srgbClr val="B5482F"/>
                </a:solidFill>
                <a:latin typeface="IBM Plex Sans" pitchFamily="34" charset="0"/>
                <a:ea typeface="IBM Plex Sans" pitchFamily="34" charset="-122"/>
                <a:cs typeface="IBM Plex Sans" pitchFamily="34" charset="-120"/>
              </a:rPr>
              <a:t>+</a:t>
            </a:r>
            <a:endParaRPr lang="en-US" sz="2400" dirty="0"/>
          </a:p>
        </p:txBody>
      </p:sp>
      <p:sp>
        <p:nvSpPr>
          <p:cNvPr id="14" name="Shape 10"/>
          <p:cNvSpPr/>
          <p:nvPr/>
        </p:nvSpPr>
        <p:spPr>
          <a:xfrm>
            <a:off x="6495256" y="1956395"/>
            <a:ext cx="2113359" cy="2210991"/>
          </a:xfrm>
          <a:prstGeom prst="roundRect">
            <a:avLst>
              <a:gd name="adj" fmla="val 4657"/>
            </a:avLst>
          </a:prstGeom>
          <a:solidFill>
            <a:srgbClr val="FFFDF8"/>
          </a:solidFill>
          <a:ln w="6350">
            <a:solidFill>
              <a:srgbClr val="DDD5C4"/>
            </a:solidFill>
            <a:prstDash val="solid"/>
          </a:ln>
        </p:spPr>
      </p:sp>
      <p:pic>
        <p:nvPicPr>
          <p:cNvPr id="15" name="Image 2" descr="Verified"/>
          <p:cNvPicPr>
            <a:picLocks noChangeAspect="1"/>
          </p:cNvPicPr>
          <p:nvPr/>
        </p:nvPicPr>
        <p:blipFill>
          <a:blip r:embed="rId5"/>
          <a:srcRect/>
          <a:stretch/>
        </p:blipFill>
        <p:spPr>
          <a:xfrm>
            <a:off x="6676231" y="2111970"/>
            <a:ext cx="279400" cy="279400"/>
          </a:xfrm>
          <a:prstGeom prst="rect">
            <a:avLst/>
          </a:prstGeom>
        </p:spPr>
      </p:pic>
      <p:sp>
        <p:nvSpPr>
          <p:cNvPr id="16" name="Text 11"/>
          <p:cNvSpPr/>
          <p:nvPr/>
        </p:nvSpPr>
        <p:spPr>
          <a:xfrm>
            <a:off x="6676231" y="2454870"/>
            <a:ext cx="1803952"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E2A3F"/>
                </a:solidFill>
                <a:latin typeface="IBM Plex Sans" pitchFamily="34" charset="0"/>
                <a:ea typeface="IBM Plex Sans" pitchFamily="34" charset="-122"/>
                <a:cs typeface="IBM Plex Sans" pitchFamily="34" charset="-120"/>
              </a:rPr>
              <a:t>Перевод</a:t>
            </a:r>
            <a:endParaRPr lang="en-US" sz="1500" dirty="0"/>
          </a:p>
        </p:txBody>
      </p:sp>
      <p:sp>
        <p:nvSpPr>
          <p:cNvPr id="17" name="Text 12"/>
          <p:cNvSpPr/>
          <p:nvPr/>
        </p:nvSpPr>
        <p:spPr>
          <a:xfrm>
            <a:off x="6676231" y="2785070"/>
            <a:ext cx="1803952" cy="74543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на русский язык, заверенный нотариально</a:t>
            </a:r>
            <a:endParaRPr lang="en-US" sz="1400" dirty="0"/>
          </a:p>
        </p:txBody>
      </p:sp>
      <p:pic>
        <p:nvPicPr>
          <p:cNvPr id="18" name="Image 3" descr="arrow-right"/>
          <p:cNvPicPr>
            <a:picLocks noChangeAspect="1"/>
          </p:cNvPicPr>
          <p:nvPr/>
        </p:nvPicPr>
        <p:blipFill>
          <a:blip r:embed="rId6"/>
          <a:srcRect/>
          <a:stretch/>
        </p:blipFill>
        <p:spPr>
          <a:xfrm>
            <a:off x="8764191" y="2972991"/>
            <a:ext cx="355600" cy="177800"/>
          </a:xfrm>
          <a:prstGeom prst="rect">
            <a:avLst/>
          </a:prstGeom>
        </p:spPr>
      </p:pic>
      <p:sp>
        <p:nvSpPr>
          <p:cNvPr id="19" name="Shape 13"/>
          <p:cNvSpPr/>
          <p:nvPr/>
        </p:nvSpPr>
        <p:spPr>
          <a:xfrm>
            <a:off x="9272191" y="1953220"/>
            <a:ext cx="2107009" cy="2217341"/>
          </a:xfrm>
          <a:prstGeom prst="roundRect">
            <a:avLst>
              <a:gd name="adj" fmla="val 4822"/>
            </a:avLst>
          </a:prstGeom>
          <a:solidFill>
            <a:srgbClr val="1E2A3F"/>
          </a:solidFill>
          <a:ln/>
        </p:spPr>
      </p:sp>
      <p:sp>
        <p:nvSpPr>
          <p:cNvPr id="20" name="Text 14"/>
          <p:cNvSpPr/>
          <p:nvPr/>
        </p:nvSpPr>
        <p:spPr>
          <a:xfrm>
            <a:off x="9449991" y="2656780"/>
            <a:ext cx="1803952"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E59A7D"/>
                </a:solidFill>
                <a:latin typeface="IBM Plex Sans" pitchFamily="34" charset="0"/>
                <a:ea typeface="IBM Plex Sans" pitchFamily="34" charset="-122"/>
                <a:cs typeface="IBM Plex Sans" pitchFamily="34" charset="-120"/>
              </a:rPr>
              <a:t>Декларация</a:t>
            </a:r>
            <a:endParaRPr lang="en-US" sz="1500" dirty="0"/>
          </a:p>
        </p:txBody>
      </p:sp>
      <p:sp>
        <p:nvSpPr>
          <p:cNvPr id="21" name="Text 15"/>
          <p:cNvSpPr/>
          <p:nvPr/>
        </p:nvSpPr>
        <p:spPr>
          <a:xfrm>
            <a:off x="9449991" y="2986980"/>
            <a:ext cx="1803952"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F6F3EC"/>
                </a:solidFill>
                <a:latin typeface="IBM Plex Sans" pitchFamily="34" charset="0"/>
                <a:ea typeface="IBM Plex Sans" pitchFamily="34" charset="-122"/>
                <a:cs typeface="IBM Plex Sans" pitchFamily="34" charset="-120"/>
              </a:rPr>
              <a:t>в инспекцию по окончании года</a:t>
            </a:r>
            <a:endParaRPr lang="en-US" sz="1400" dirty="0"/>
          </a:p>
        </p:txBody>
      </p:sp>
      <p:sp>
        <p:nvSpPr>
          <p:cNvPr id="22" name="Shape 16"/>
          <p:cNvSpPr/>
          <p:nvPr/>
        </p:nvSpPr>
        <p:spPr>
          <a:xfrm>
            <a:off x="812800" y="4373761"/>
            <a:ext cx="10566400" cy="584200"/>
          </a:xfrm>
          <a:prstGeom prst="roundRect">
            <a:avLst>
              <a:gd name="adj" fmla="val 17391"/>
            </a:avLst>
          </a:prstGeom>
          <a:solidFill>
            <a:srgbClr val="ECE6D9"/>
          </a:solidFill>
          <a:ln/>
        </p:spPr>
      </p:sp>
      <p:pic>
        <p:nvPicPr>
          <p:cNvPr id="23" name="Image 4" descr="Warning"/>
          <p:cNvPicPr>
            <a:picLocks noChangeAspect="1"/>
          </p:cNvPicPr>
          <p:nvPr/>
        </p:nvPicPr>
        <p:blipFill>
          <a:blip r:embed="rId7"/>
          <a:srcRect/>
          <a:stretch/>
        </p:blipFill>
        <p:spPr>
          <a:xfrm>
            <a:off x="1016000" y="4526161"/>
            <a:ext cx="279400" cy="279400"/>
          </a:xfrm>
          <a:prstGeom prst="rect">
            <a:avLst/>
          </a:prstGeom>
        </p:spPr>
      </p:pic>
      <p:sp>
        <p:nvSpPr>
          <p:cNvPr id="24" name="Text 17"/>
          <p:cNvSpPr/>
          <p:nvPr/>
        </p:nvSpPr>
        <p:spPr>
          <a:xfrm>
            <a:off x="1447800" y="4532511"/>
            <a:ext cx="9931400"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E2A3F"/>
                </a:solidFill>
                <a:latin typeface="IBM Plex Sans" pitchFamily="34" charset="0"/>
                <a:ea typeface="IBM Plex Sans" pitchFamily="34" charset="-122"/>
                <a:cs typeface="IBM Plex Sans" pitchFamily="34" charset="-120"/>
              </a:rPr>
              <a:t>Зачёт проводит только инспекция. Налоговый агент налог, уплаченный за границей, не учитывает</a:t>
            </a:r>
            <a:endParaRPr lang="en-US" sz="1500" dirty="0"/>
          </a:p>
        </p:txBody>
      </p:sp>
      <p:sp>
        <p:nvSpPr>
          <p:cNvPr id="25" name="Text 18"/>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26" name="Text 19"/>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27" name="Text 20"/>
          <p:cNvSpPr/>
          <p:nvPr/>
        </p:nvSpPr>
        <p:spPr>
          <a:xfrm>
            <a:off x="812800" y="6262390"/>
            <a:ext cx="1088339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п. п. 1–4 ст. 232 НК РФ; Письмо ФНС России от 15.04.2026 N ШЮ-36-13/2999@</a:t>
            </a:r>
            <a:endParaRPr lang="en-US" sz="14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Расчёт: с зачётом и без</a:t>
            </a:r>
            <a:endParaRPr lang="en-US" sz="3200" dirty="0"/>
          </a:p>
        </p:txBody>
      </p:sp>
      <p:sp>
        <p:nvSpPr>
          <p:cNvPr id="3" name="Text 1"/>
          <p:cNvSpPr/>
          <p:nvPr/>
        </p:nvSpPr>
        <p:spPr>
          <a:xfrm>
            <a:off x="812800" y="1457920"/>
            <a:ext cx="10883392"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A5363"/>
                </a:solidFill>
                <a:latin typeface="IBM Plex Sans" pitchFamily="34" charset="0"/>
                <a:ea typeface="IBM Plex Sans" pitchFamily="34" charset="-122"/>
                <a:cs typeface="IBM Plex Sans" pitchFamily="34" charset="-120"/>
              </a:rPr>
              <a:t>Резидент РФ сдаёт квартиру за рубежом: доход 600 000 ₽, там удержан налог 60 000 ₽. НДФЛ 13%: 600 000 × 13% = 78 000 ₽</a:t>
            </a:r>
            <a:endParaRPr lang="en-US" sz="1500" dirty="0"/>
          </a:p>
        </p:txBody>
      </p:sp>
      <p:sp>
        <p:nvSpPr>
          <p:cNvPr id="4" name="Shape 2"/>
          <p:cNvSpPr/>
          <p:nvPr/>
        </p:nvSpPr>
        <p:spPr>
          <a:xfrm>
            <a:off x="815975" y="2172295"/>
            <a:ext cx="10560050" cy="2038350"/>
          </a:xfrm>
          <a:prstGeom prst="roundRect">
            <a:avLst>
              <a:gd name="adj" fmla="val 4829"/>
            </a:avLst>
          </a:prstGeom>
          <a:solidFill>
            <a:srgbClr val="FFFDF8"/>
          </a:solidFill>
          <a:ln w="6350">
            <a:solidFill>
              <a:srgbClr val="DDD5C4"/>
            </a:solidFill>
            <a:prstDash val="solid"/>
          </a:ln>
        </p:spPr>
      </p:sp>
      <p:sp>
        <p:nvSpPr>
          <p:cNvPr id="5" name="Text 3"/>
          <p:cNvSpPr/>
          <p:nvPr/>
        </p:nvSpPr>
        <p:spPr>
          <a:xfrm>
            <a:off x="1047750" y="2378670"/>
            <a:ext cx="10399395"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E2A3F"/>
                </a:solidFill>
                <a:latin typeface="IBM Plex Sans" pitchFamily="34" charset="0"/>
                <a:ea typeface="IBM Plex Sans" pitchFamily="34" charset="-122"/>
                <a:cs typeface="IBM Plex Sans" pitchFamily="34" charset="-120"/>
              </a:rPr>
              <a:t>Соглашение предусматривает зачёт</a:t>
            </a:r>
            <a:endParaRPr lang="en-US" sz="1500" dirty="0"/>
          </a:p>
        </p:txBody>
      </p:sp>
      <p:sp>
        <p:nvSpPr>
          <p:cNvPr id="6" name="Text 4"/>
          <p:cNvSpPr/>
          <p:nvPr/>
        </p:nvSpPr>
        <p:spPr>
          <a:xfrm>
            <a:off x="1047750" y="2708870"/>
            <a:ext cx="2482850" cy="406400"/>
          </a:xfrm>
          <a:custGeom>
            <a:avLst/>
            <a:gdLst/>
            <a:ahLst/>
            <a:cxnLst/>
            <a:rect l="l" t="t" r="r" b="b"/>
            <a:pathLst>
              <a:path w="2482850" h="406400">
                <a:moveTo>
                  <a:pt x="50800" y="0"/>
                </a:moveTo>
                <a:lnTo>
                  <a:pt x="2482850" y="0"/>
                </a:lnTo>
                <a:lnTo>
                  <a:pt x="2482850" y="406400"/>
                </a:lnTo>
                <a:lnTo>
                  <a:pt x="50800" y="406400"/>
                </a:lnTo>
                <a:arcTo wR="50800" hR="50800" stAng="5400000" swAng="5400000"/>
                <a:lnTo>
                  <a:pt x="0" y="50800"/>
                </a:lnTo>
                <a:arcTo wR="50800" hR="50800" stAng="10800000" swAng="5400000"/>
                <a:close/>
              </a:path>
            </a:pathLst>
          </a:custGeom>
          <a:solidFill>
            <a:srgbClr val="8A8F99"/>
          </a:solidFill>
          <a:ln/>
        </p:spPr>
        <p:txBody>
          <a:bodyPr wrap="square" lIns="0" tIns="0" rIns="0" bIns="0" rtlCol="0" anchor="ctr">
            <a:normAutofit/>
          </a:bodyPr>
          <a:lstStyle/>
          <a:p>
            <a:pPr marL="0" indent="0" algn="ctr">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60 000 за рубежом</a:t>
            </a:r>
            <a:endParaRPr lang="en-US" sz="1400" dirty="0"/>
          </a:p>
        </p:txBody>
      </p:sp>
      <p:sp>
        <p:nvSpPr>
          <p:cNvPr id="7" name="Text 5"/>
          <p:cNvSpPr/>
          <p:nvPr/>
        </p:nvSpPr>
        <p:spPr>
          <a:xfrm>
            <a:off x="3530600" y="2708870"/>
            <a:ext cx="742950" cy="406400"/>
          </a:xfrm>
          <a:custGeom>
            <a:avLst/>
            <a:gdLst/>
            <a:ahLst/>
            <a:cxnLst/>
            <a:rect l="l" t="t" r="r" b="b"/>
            <a:pathLst>
              <a:path w="742950" h="406400">
                <a:moveTo>
                  <a:pt x="0" y="0"/>
                </a:moveTo>
                <a:lnTo>
                  <a:pt x="692150" y="0"/>
                </a:lnTo>
                <a:arcTo wR="50800" hR="50800" stAng="16200000" swAng="5400000"/>
                <a:lnTo>
                  <a:pt x="742950" y="355600"/>
                </a:lnTo>
                <a:arcTo wR="50800" hR="50800" stAng="0" swAng="5400000"/>
                <a:lnTo>
                  <a:pt x="0" y="406400"/>
                </a:lnTo>
                <a:lnTo>
                  <a:pt x="0" y="0"/>
                </a:lnTo>
                <a:close/>
              </a:path>
            </a:pathLst>
          </a:custGeom>
          <a:solidFill>
            <a:srgbClr val="2F6B5A"/>
          </a:solidFill>
          <a:ln/>
        </p:spPr>
        <p:txBody>
          <a:bodyPr wrap="square" lIns="0" tIns="0" rIns="0" bIns="0" rtlCol="0" anchor="ctr">
            <a:normAutofit/>
          </a:bodyPr>
          <a:lstStyle/>
          <a:p>
            <a:pPr marL="0" indent="0" algn="ctr">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18 000</a:t>
            </a:r>
            <a:endParaRPr lang="en-US" sz="1400" dirty="0"/>
          </a:p>
        </p:txBody>
      </p:sp>
      <p:sp>
        <p:nvSpPr>
          <p:cNvPr id="8" name="Text 6"/>
          <p:cNvSpPr/>
          <p:nvPr/>
        </p:nvSpPr>
        <p:spPr>
          <a:xfrm>
            <a:off x="4425950" y="2783483"/>
            <a:ext cx="1613952" cy="282575"/>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1E2A3F"/>
                </a:solidFill>
                <a:latin typeface="IBM Plex Sans" pitchFamily="34" charset="0"/>
                <a:ea typeface="IBM Plex Sans" pitchFamily="34" charset="-122"/>
                <a:cs typeface="IBM Plex Sans" pitchFamily="34" charset="-120"/>
              </a:rPr>
              <a:t>Итого </a:t>
            </a:r>
            <a:r>
              <a:rPr lang="en-US" sz="1500" b="1" dirty="0">
                <a:solidFill>
                  <a:srgbClr val="1E2A3F"/>
                </a:solidFill>
                <a:latin typeface="IBM Plex Sans" pitchFamily="34" charset="0"/>
                <a:ea typeface="IBM Plex Sans" pitchFamily="34" charset="-122"/>
                <a:cs typeface="IBM Plex Sans" pitchFamily="34" charset="-120"/>
              </a:rPr>
              <a:t>78 000 ₽</a:t>
            </a:r>
            <a:endParaRPr lang="en-US" sz="1500" dirty="0"/>
          </a:p>
        </p:txBody>
      </p:sp>
      <p:sp>
        <p:nvSpPr>
          <p:cNvPr id="9" name="Text 7"/>
          <p:cNvSpPr/>
          <p:nvPr/>
        </p:nvSpPr>
        <p:spPr>
          <a:xfrm>
            <a:off x="1047750" y="3267670"/>
            <a:ext cx="10399395"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E2A3F"/>
                </a:solidFill>
                <a:latin typeface="IBM Plex Sans" pitchFamily="34" charset="0"/>
                <a:ea typeface="IBM Plex Sans" pitchFamily="34" charset="-122"/>
                <a:cs typeface="IBM Plex Sans" pitchFamily="34" charset="-120"/>
              </a:rPr>
              <a:t>Зачёт не предусмотрен</a:t>
            </a:r>
            <a:endParaRPr lang="en-US" sz="1500" dirty="0"/>
          </a:p>
        </p:txBody>
      </p:sp>
      <p:sp>
        <p:nvSpPr>
          <p:cNvPr id="10" name="Text 8"/>
          <p:cNvSpPr/>
          <p:nvPr/>
        </p:nvSpPr>
        <p:spPr>
          <a:xfrm>
            <a:off x="1047750" y="3597870"/>
            <a:ext cx="2482850" cy="406400"/>
          </a:xfrm>
          <a:custGeom>
            <a:avLst/>
            <a:gdLst/>
            <a:ahLst/>
            <a:cxnLst/>
            <a:rect l="l" t="t" r="r" b="b"/>
            <a:pathLst>
              <a:path w="2482850" h="406400">
                <a:moveTo>
                  <a:pt x="50800" y="0"/>
                </a:moveTo>
                <a:lnTo>
                  <a:pt x="2482850" y="0"/>
                </a:lnTo>
                <a:lnTo>
                  <a:pt x="2482850" y="406400"/>
                </a:lnTo>
                <a:lnTo>
                  <a:pt x="50800" y="406400"/>
                </a:lnTo>
                <a:arcTo wR="50800" hR="50800" stAng="5400000" swAng="5400000"/>
                <a:lnTo>
                  <a:pt x="0" y="50800"/>
                </a:lnTo>
                <a:arcTo wR="50800" hR="50800" stAng="10800000" swAng="5400000"/>
                <a:close/>
              </a:path>
            </a:pathLst>
          </a:custGeom>
          <a:solidFill>
            <a:srgbClr val="8A8F99"/>
          </a:solidFill>
          <a:ln/>
        </p:spPr>
        <p:txBody>
          <a:bodyPr wrap="square" lIns="0" tIns="0" rIns="0" bIns="0" rtlCol="0" anchor="ctr">
            <a:normAutofit/>
          </a:bodyPr>
          <a:lstStyle/>
          <a:p>
            <a:pPr marL="0" indent="0" algn="ctr">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60 000 за рубежом</a:t>
            </a:r>
            <a:endParaRPr lang="en-US" sz="1400" dirty="0"/>
          </a:p>
        </p:txBody>
      </p:sp>
      <p:sp>
        <p:nvSpPr>
          <p:cNvPr id="11" name="Text 9"/>
          <p:cNvSpPr/>
          <p:nvPr/>
        </p:nvSpPr>
        <p:spPr>
          <a:xfrm>
            <a:off x="3530600" y="3597870"/>
            <a:ext cx="3232150" cy="406400"/>
          </a:xfrm>
          <a:custGeom>
            <a:avLst/>
            <a:gdLst/>
            <a:ahLst/>
            <a:cxnLst/>
            <a:rect l="l" t="t" r="r" b="b"/>
            <a:pathLst>
              <a:path w="3232150" h="406400">
                <a:moveTo>
                  <a:pt x="0" y="0"/>
                </a:moveTo>
                <a:lnTo>
                  <a:pt x="3181350" y="0"/>
                </a:lnTo>
                <a:arcTo wR="50800" hR="50800" stAng="16200000" swAng="5400000"/>
                <a:lnTo>
                  <a:pt x="3232150" y="355600"/>
                </a:lnTo>
                <a:arcTo wR="50800" hR="50800" stAng="0" swAng="5400000"/>
                <a:lnTo>
                  <a:pt x="0" y="406400"/>
                </a:lnTo>
                <a:lnTo>
                  <a:pt x="0" y="0"/>
                </a:lnTo>
                <a:close/>
              </a:path>
            </a:pathLst>
          </a:custGeom>
          <a:solidFill>
            <a:srgbClr val="B5482F"/>
          </a:solidFill>
          <a:ln/>
        </p:spPr>
        <p:txBody>
          <a:bodyPr wrap="square" lIns="0" tIns="0" rIns="0" bIns="0" rtlCol="0" anchor="ctr">
            <a:normAutofit/>
          </a:bodyPr>
          <a:lstStyle/>
          <a:p>
            <a:pPr marL="0" indent="0" algn="ctr">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78 000 в РФ</a:t>
            </a:r>
            <a:endParaRPr lang="en-US" sz="1400" dirty="0"/>
          </a:p>
        </p:txBody>
      </p:sp>
      <p:sp>
        <p:nvSpPr>
          <p:cNvPr id="12" name="Text 10"/>
          <p:cNvSpPr/>
          <p:nvPr/>
        </p:nvSpPr>
        <p:spPr>
          <a:xfrm>
            <a:off x="6915150" y="3672483"/>
            <a:ext cx="1751112" cy="282575"/>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1E2A3F"/>
                </a:solidFill>
                <a:latin typeface="IBM Plex Sans" pitchFamily="34" charset="0"/>
                <a:ea typeface="IBM Plex Sans" pitchFamily="34" charset="-122"/>
                <a:cs typeface="IBM Plex Sans" pitchFamily="34" charset="-120"/>
              </a:rPr>
              <a:t>Итого </a:t>
            </a:r>
            <a:r>
              <a:rPr lang="en-US" sz="1500" b="1" dirty="0">
                <a:solidFill>
                  <a:srgbClr val="1E2A3F"/>
                </a:solidFill>
                <a:latin typeface="IBM Plex Sans" pitchFamily="34" charset="0"/>
                <a:ea typeface="IBM Plex Sans" pitchFamily="34" charset="-122"/>
                <a:cs typeface="IBM Plex Sans" pitchFamily="34" charset="-120"/>
              </a:rPr>
              <a:t>138 000 ₽</a:t>
            </a:r>
            <a:endParaRPr lang="en-US" sz="1500" dirty="0"/>
          </a:p>
        </p:txBody>
      </p:sp>
      <p:sp>
        <p:nvSpPr>
          <p:cNvPr id="13" name="Shape 11"/>
          <p:cNvSpPr/>
          <p:nvPr/>
        </p:nvSpPr>
        <p:spPr>
          <a:xfrm>
            <a:off x="812800" y="4391620"/>
            <a:ext cx="5207000" cy="798165"/>
          </a:xfrm>
          <a:prstGeom prst="roundRect">
            <a:avLst>
              <a:gd name="adj" fmla="val 12729"/>
            </a:avLst>
          </a:prstGeom>
          <a:solidFill>
            <a:srgbClr val="DDEBE5"/>
          </a:solidFill>
          <a:ln/>
        </p:spPr>
      </p:sp>
      <p:sp>
        <p:nvSpPr>
          <p:cNvPr id="14" name="Text 12"/>
          <p:cNvSpPr/>
          <p:nvPr/>
        </p:nvSpPr>
        <p:spPr>
          <a:xfrm>
            <a:off x="990600" y="4518620"/>
            <a:ext cx="4996942" cy="2742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1F4D40"/>
                </a:solidFill>
                <a:latin typeface="IBM Plex Sans" pitchFamily="34" charset="0"/>
                <a:ea typeface="IBM Plex Sans" pitchFamily="34" charset="-122"/>
                <a:cs typeface="IBM Plex Sans" pitchFamily="34" charset="-120"/>
              </a:rPr>
              <a:t>С зачётом — доплата в РФ</a:t>
            </a:r>
            <a:endParaRPr lang="en-US" sz="1400" dirty="0"/>
          </a:p>
        </p:txBody>
      </p:sp>
      <p:sp>
        <p:nvSpPr>
          <p:cNvPr id="15" name="Text 13"/>
          <p:cNvSpPr/>
          <p:nvPr/>
        </p:nvSpPr>
        <p:spPr>
          <a:xfrm>
            <a:off x="990600" y="4805611"/>
            <a:ext cx="4996942" cy="282575"/>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1E2A3F"/>
                </a:solidFill>
                <a:latin typeface="IBM Plex Sans" pitchFamily="34" charset="0"/>
                <a:ea typeface="IBM Plex Sans" pitchFamily="34" charset="-122"/>
                <a:cs typeface="IBM Plex Sans" pitchFamily="34" charset="-120"/>
              </a:rPr>
              <a:t>78 000 − 60 000 = </a:t>
            </a:r>
            <a:r>
              <a:rPr lang="en-US" sz="1500" b="1" dirty="0">
                <a:solidFill>
                  <a:srgbClr val="1E2A3F"/>
                </a:solidFill>
                <a:latin typeface="IBM Plex Sans" pitchFamily="34" charset="0"/>
                <a:ea typeface="IBM Plex Sans" pitchFamily="34" charset="-122"/>
                <a:cs typeface="IBM Plex Sans" pitchFamily="34" charset="-120"/>
              </a:rPr>
              <a:t>18 000 ₽</a:t>
            </a:r>
            <a:endParaRPr lang="en-US" sz="1500" dirty="0"/>
          </a:p>
        </p:txBody>
      </p:sp>
      <p:sp>
        <p:nvSpPr>
          <p:cNvPr id="16" name="Shape 14"/>
          <p:cNvSpPr/>
          <p:nvPr/>
        </p:nvSpPr>
        <p:spPr>
          <a:xfrm>
            <a:off x="6172200" y="4391620"/>
            <a:ext cx="5207000" cy="798165"/>
          </a:xfrm>
          <a:prstGeom prst="roundRect">
            <a:avLst>
              <a:gd name="adj" fmla="val 12729"/>
            </a:avLst>
          </a:prstGeom>
          <a:solidFill>
            <a:srgbClr val="F3E3DC"/>
          </a:solidFill>
          <a:ln/>
        </p:spPr>
      </p:sp>
      <p:sp>
        <p:nvSpPr>
          <p:cNvPr id="17" name="Text 15"/>
          <p:cNvSpPr/>
          <p:nvPr/>
        </p:nvSpPr>
        <p:spPr>
          <a:xfrm>
            <a:off x="6350000" y="4518620"/>
            <a:ext cx="4996942" cy="2742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8E3420"/>
                </a:solidFill>
                <a:latin typeface="IBM Plex Sans" pitchFamily="34" charset="0"/>
                <a:ea typeface="IBM Plex Sans" pitchFamily="34" charset="-122"/>
                <a:cs typeface="IBM Plex Sans" pitchFamily="34" charset="-120"/>
              </a:rPr>
              <a:t>Без зачёта — двойной налог</a:t>
            </a:r>
            <a:endParaRPr lang="en-US" sz="1400" dirty="0"/>
          </a:p>
        </p:txBody>
      </p:sp>
      <p:sp>
        <p:nvSpPr>
          <p:cNvPr id="18" name="Text 16"/>
          <p:cNvSpPr/>
          <p:nvPr/>
        </p:nvSpPr>
        <p:spPr>
          <a:xfrm>
            <a:off x="6350000" y="4805611"/>
            <a:ext cx="4996942" cy="282575"/>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1E2A3F"/>
                </a:solidFill>
                <a:latin typeface="IBM Plex Sans" pitchFamily="34" charset="0"/>
                <a:ea typeface="IBM Plex Sans" pitchFamily="34" charset="-122"/>
                <a:cs typeface="IBM Plex Sans" pitchFamily="34" charset="-120"/>
              </a:rPr>
              <a:t>60 000 + 78 000 = </a:t>
            </a:r>
            <a:r>
              <a:rPr lang="en-US" sz="1500" b="1" dirty="0">
                <a:solidFill>
                  <a:srgbClr val="1E2A3F"/>
                </a:solidFill>
                <a:latin typeface="IBM Plex Sans" pitchFamily="34" charset="0"/>
                <a:ea typeface="IBM Plex Sans" pitchFamily="34" charset="-122"/>
                <a:cs typeface="IBM Plex Sans" pitchFamily="34" charset="-120"/>
              </a:rPr>
              <a:t>138 000 ₽</a:t>
            </a:r>
            <a:endParaRPr lang="en-US" sz="1500" dirty="0"/>
          </a:p>
        </p:txBody>
      </p:sp>
      <p:sp>
        <p:nvSpPr>
          <p:cNvPr id="19" name="Text 17"/>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20" name="Text 18"/>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21" name="Text 19"/>
          <p:cNvSpPr/>
          <p:nvPr/>
        </p:nvSpPr>
        <p:spPr>
          <a:xfrm>
            <a:off x="812800" y="6262390"/>
            <a:ext cx="1088339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Суммы условные; доход резидента в пределах 2,4 млн ₽. Основание: п. п. 1–4 ст. 232, п. 1 ст. 224 НК РФ</a:t>
            </a:r>
            <a:endParaRPr lang="en-US" sz="14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Пример: автор — резидент Армении</a:t>
            </a:r>
            <a:endParaRPr lang="en-US" sz="3200" dirty="0"/>
          </a:p>
        </p:txBody>
      </p:sp>
      <p:sp>
        <p:nvSpPr>
          <p:cNvPr id="3" name="Shape 1"/>
          <p:cNvSpPr/>
          <p:nvPr/>
        </p:nvSpPr>
        <p:spPr>
          <a:xfrm>
            <a:off x="815975" y="1461095"/>
            <a:ext cx="2152650" cy="2141091"/>
          </a:xfrm>
          <a:prstGeom prst="roundRect">
            <a:avLst>
              <a:gd name="adj" fmla="val 4597"/>
            </a:avLst>
          </a:prstGeom>
          <a:solidFill>
            <a:srgbClr val="FFFDF8"/>
          </a:solidFill>
          <a:ln w="6350">
            <a:solidFill>
              <a:srgbClr val="DDD5C4"/>
            </a:solidFill>
            <a:prstDash val="solid"/>
          </a:ln>
        </p:spPr>
      </p:sp>
      <p:pic>
        <p:nvPicPr>
          <p:cNvPr id="4" name="Image 0" descr="Users"/>
          <p:cNvPicPr>
            <a:picLocks noChangeAspect="1"/>
          </p:cNvPicPr>
          <p:nvPr/>
        </p:nvPicPr>
        <p:blipFill>
          <a:blip r:embed="rId3"/>
          <a:srcRect/>
          <a:stretch/>
        </p:blipFill>
        <p:spPr>
          <a:xfrm>
            <a:off x="996950" y="1616670"/>
            <a:ext cx="279400" cy="279400"/>
          </a:xfrm>
          <a:prstGeom prst="rect">
            <a:avLst/>
          </a:prstGeom>
        </p:spPr>
      </p:pic>
      <p:sp>
        <p:nvSpPr>
          <p:cNvPr id="5" name="Text 2"/>
          <p:cNvSpPr/>
          <p:nvPr/>
        </p:nvSpPr>
        <p:spPr>
          <a:xfrm>
            <a:off x="996950" y="1946870"/>
            <a:ext cx="1844421" cy="2742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B5482F"/>
                </a:solidFill>
                <a:latin typeface="IBM Plex Sans" pitchFamily="34" charset="0"/>
                <a:ea typeface="IBM Plex Sans" pitchFamily="34" charset="-122"/>
                <a:cs typeface="IBM Plex Sans" pitchFamily="34" charset="-120"/>
              </a:rPr>
              <a:t>Кто</a:t>
            </a:r>
            <a:endParaRPr lang="en-US" sz="1400" dirty="0"/>
          </a:p>
        </p:txBody>
      </p:sp>
      <p:sp>
        <p:nvSpPr>
          <p:cNvPr id="6" name="Text 3"/>
          <p:cNvSpPr/>
          <p:nvPr/>
        </p:nvSpPr>
        <p:spPr>
          <a:xfrm>
            <a:off x="996950" y="2246561"/>
            <a:ext cx="1844421" cy="74543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Автор — налоговый резидент Армении, не резидент РФ</a:t>
            </a:r>
            <a:endParaRPr lang="en-US" sz="1400" dirty="0"/>
          </a:p>
        </p:txBody>
      </p:sp>
      <p:pic>
        <p:nvPicPr>
          <p:cNvPr id="7" name="Image 1" descr="arrow-right"/>
          <p:cNvPicPr>
            <a:picLocks noChangeAspect="1"/>
          </p:cNvPicPr>
          <p:nvPr/>
        </p:nvPicPr>
        <p:blipFill>
          <a:blip r:embed="rId4"/>
          <a:srcRect/>
          <a:stretch/>
        </p:blipFill>
        <p:spPr>
          <a:xfrm>
            <a:off x="3035300" y="2449066"/>
            <a:ext cx="330200" cy="165100"/>
          </a:xfrm>
          <a:prstGeom prst="rect">
            <a:avLst/>
          </a:prstGeom>
        </p:spPr>
      </p:pic>
      <p:sp>
        <p:nvSpPr>
          <p:cNvPr id="8" name="Shape 4"/>
          <p:cNvSpPr/>
          <p:nvPr/>
        </p:nvSpPr>
        <p:spPr>
          <a:xfrm>
            <a:off x="3432175" y="1461095"/>
            <a:ext cx="2406650" cy="2141091"/>
          </a:xfrm>
          <a:prstGeom prst="roundRect">
            <a:avLst>
              <a:gd name="adj" fmla="val 4597"/>
            </a:avLst>
          </a:prstGeom>
          <a:solidFill>
            <a:srgbClr val="FFFDF8"/>
          </a:solidFill>
          <a:ln w="6350">
            <a:solidFill>
              <a:srgbClr val="DDD5C4"/>
            </a:solidFill>
            <a:prstDash val="solid"/>
          </a:ln>
        </p:spPr>
      </p:sp>
      <p:pic>
        <p:nvPicPr>
          <p:cNvPr id="9" name="Image 2" descr="Book"/>
          <p:cNvPicPr>
            <a:picLocks noChangeAspect="1"/>
          </p:cNvPicPr>
          <p:nvPr/>
        </p:nvPicPr>
        <p:blipFill>
          <a:blip r:embed="rId5"/>
          <a:srcRect/>
          <a:stretch/>
        </p:blipFill>
        <p:spPr>
          <a:xfrm>
            <a:off x="3613150" y="1616670"/>
            <a:ext cx="279400" cy="279400"/>
          </a:xfrm>
          <a:prstGeom prst="rect">
            <a:avLst/>
          </a:prstGeom>
        </p:spPr>
      </p:pic>
      <p:sp>
        <p:nvSpPr>
          <p:cNvPr id="10" name="Text 5"/>
          <p:cNvSpPr/>
          <p:nvPr/>
        </p:nvSpPr>
        <p:spPr>
          <a:xfrm>
            <a:off x="3613150" y="1946870"/>
            <a:ext cx="2106041" cy="2742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B5482F"/>
                </a:solidFill>
                <a:latin typeface="IBM Plex Sans" pitchFamily="34" charset="0"/>
                <a:ea typeface="IBM Plex Sans" pitchFamily="34" charset="-122"/>
                <a:cs typeface="IBM Plex Sans" pitchFamily="34" charset="-120"/>
              </a:rPr>
              <a:t>Доход</a:t>
            </a:r>
            <a:endParaRPr lang="en-US" sz="1400" dirty="0"/>
          </a:p>
        </p:txBody>
      </p:sp>
      <p:sp>
        <p:nvSpPr>
          <p:cNvPr id="11" name="Text 6"/>
          <p:cNvSpPr/>
          <p:nvPr/>
        </p:nvSpPr>
        <p:spPr>
          <a:xfrm>
            <a:off x="3613150" y="2246561"/>
            <a:ext cx="2106041" cy="1225451"/>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вознаграждение российской организации за право использования произведения в РФ</a:t>
            </a:r>
            <a:endParaRPr lang="en-US" sz="1400" dirty="0"/>
          </a:p>
        </p:txBody>
      </p:sp>
      <p:pic>
        <p:nvPicPr>
          <p:cNvPr id="12" name="Image 3" descr="arrow-right"/>
          <p:cNvPicPr>
            <a:picLocks noChangeAspect="1"/>
          </p:cNvPicPr>
          <p:nvPr/>
        </p:nvPicPr>
        <p:blipFill>
          <a:blip r:embed="rId4"/>
          <a:srcRect/>
          <a:stretch/>
        </p:blipFill>
        <p:spPr>
          <a:xfrm>
            <a:off x="5905500" y="2449066"/>
            <a:ext cx="330200" cy="165100"/>
          </a:xfrm>
          <a:prstGeom prst="rect">
            <a:avLst/>
          </a:prstGeom>
        </p:spPr>
      </p:pic>
      <p:sp>
        <p:nvSpPr>
          <p:cNvPr id="13" name="Shape 7"/>
          <p:cNvSpPr/>
          <p:nvPr/>
        </p:nvSpPr>
        <p:spPr>
          <a:xfrm>
            <a:off x="6299200" y="1457920"/>
            <a:ext cx="5080000" cy="2147441"/>
          </a:xfrm>
          <a:prstGeom prst="roundRect">
            <a:avLst>
              <a:gd name="adj" fmla="val 4731"/>
            </a:avLst>
          </a:prstGeom>
          <a:solidFill>
            <a:srgbClr val="F3E3DC"/>
          </a:solidFill>
          <a:ln/>
        </p:spPr>
      </p:sp>
      <p:pic>
        <p:nvPicPr>
          <p:cNvPr id="14" name="Image 4" descr="Warning"/>
          <p:cNvPicPr>
            <a:picLocks noChangeAspect="1"/>
          </p:cNvPicPr>
          <p:nvPr/>
        </p:nvPicPr>
        <p:blipFill>
          <a:blip r:embed="rId6"/>
          <a:srcRect/>
          <a:stretch/>
        </p:blipFill>
        <p:spPr>
          <a:xfrm>
            <a:off x="6477000" y="1610320"/>
            <a:ext cx="279400" cy="279400"/>
          </a:xfrm>
          <a:prstGeom prst="rect">
            <a:avLst/>
          </a:prstGeom>
        </p:spPr>
      </p:pic>
      <p:sp>
        <p:nvSpPr>
          <p:cNvPr id="15" name="Text 8"/>
          <p:cNvSpPr/>
          <p:nvPr/>
        </p:nvSpPr>
        <p:spPr>
          <a:xfrm>
            <a:off x="6477000" y="1940520"/>
            <a:ext cx="4866132" cy="2742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8E3420"/>
                </a:solidFill>
                <a:latin typeface="IBM Plex Sans" pitchFamily="34" charset="0"/>
                <a:ea typeface="IBM Plex Sans" pitchFamily="34" charset="-122"/>
                <a:cs typeface="IBM Plex Sans" pitchFamily="34" charset="-120"/>
              </a:rPr>
              <a:t>По НК РФ</a:t>
            </a:r>
            <a:endParaRPr lang="en-US" sz="1400" dirty="0"/>
          </a:p>
        </p:txBody>
      </p:sp>
      <p:sp>
        <p:nvSpPr>
          <p:cNvPr id="16" name="Text 9"/>
          <p:cNvSpPr/>
          <p:nvPr/>
        </p:nvSpPr>
        <p:spPr>
          <a:xfrm>
            <a:off x="6477000" y="2240211"/>
            <a:ext cx="486613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доход от источника в РФ — облагается НДФЛ</a:t>
            </a:r>
            <a:endParaRPr lang="en-US" sz="1400" dirty="0"/>
          </a:p>
        </p:txBody>
      </p:sp>
      <p:sp>
        <p:nvSpPr>
          <p:cNvPr id="17" name="Text 10"/>
          <p:cNvSpPr/>
          <p:nvPr/>
        </p:nvSpPr>
        <p:spPr>
          <a:xfrm>
            <a:off x="6477000" y="2531021"/>
            <a:ext cx="4866132"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8E3420"/>
                </a:solidFill>
                <a:latin typeface="IBM Plex Sans" pitchFamily="34" charset="0"/>
                <a:ea typeface="IBM Plex Sans" pitchFamily="34" charset="-122"/>
                <a:cs typeface="IBM Plex Sans" pitchFamily="34" charset="-120"/>
              </a:rPr>
              <a:t>пп. 3 п. 1 ст. 208, п. 2 ст. 209</a:t>
            </a:r>
            <a:endParaRPr lang="en-US" sz="1400" dirty="0"/>
          </a:p>
        </p:txBody>
      </p:sp>
      <p:sp>
        <p:nvSpPr>
          <p:cNvPr id="18" name="Shape 11"/>
          <p:cNvSpPr/>
          <p:nvPr/>
        </p:nvSpPr>
        <p:spPr>
          <a:xfrm>
            <a:off x="812800" y="3783161"/>
            <a:ext cx="7239000" cy="1564531"/>
          </a:xfrm>
          <a:prstGeom prst="roundRect">
            <a:avLst>
              <a:gd name="adj" fmla="val 6494"/>
            </a:avLst>
          </a:prstGeom>
          <a:solidFill>
            <a:srgbClr val="1E2A3F"/>
          </a:solidFill>
          <a:ln/>
        </p:spPr>
      </p:sp>
      <p:sp>
        <p:nvSpPr>
          <p:cNvPr id="19" name="Text 12"/>
          <p:cNvSpPr/>
          <p:nvPr/>
        </p:nvSpPr>
        <p:spPr>
          <a:xfrm>
            <a:off x="1016000" y="3935561"/>
            <a:ext cx="7037578" cy="2742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E59A7D"/>
                </a:solidFill>
                <a:latin typeface="IBM Plex Sans" pitchFamily="34" charset="0"/>
                <a:ea typeface="IBM Plex Sans" pitchFamily="34" charset="-122"/>
                <a:cs typeface="IBM Plex Sans" pitchFamily="34" charset="-120"/>
              </a:rPr>
              <a:t>Но действует Соглашение</a:t>
            </a:r>
            <a:endParaRPr lang="en-US" sz="1400" dirty="0"/>
          </a:p>
        </p:txBody>
      </p:sp>
      <p:sp>
        <p:nvSpPr>
          <p:cNvPr id="20" name="Text 13"/>
          <p:cNvSpPr/>
          <p:nvPr/>
        </p:nvSpPr>
        <p:spPr>
          <a:xfrm>
            <a:off x="1016000" y="4235252"/>
            <a:ext cx="7037578" cy="985441"/>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F6F3EC"/>
                </a:solidFill>
                <a:latin typeface="IBM Plex Sans" pitchFamily="34" charset="0"/>
                <a:ea typeface="IBM Plex Sans" pitchFamily="34" charset="-122"/>
                <a:cs typeface="IBM Plex Sans" pitchFamily="34" charset="-120"/>
              </a:rPr>
              <a:t>между Правительством РФ и Правительством Республики Армения от 28.12.1996 «Об устранении двойного налогообложения на доходы и имущество»: авторское вознаграждение по общему правилу облагается только в Армении (п. п. 1, 2 Соглашения)</a:t>
            </a:r>
            <a:endParaRPr lang="en-US" sz="1400" dirty="0"/>
          </a:p>
        </p:txBody>
      </p:sp>
      <p:pic>
        <p:nvPicPr>
          <p:cNvPr id="21" name="Image 5" descr="arrow-right"/>
          <p:cNvPicPr>
            <a:picLocks noChangeAspect="1"/>
          </p:cNvPicPr>
          <p:nvPr/>
        </p:nvPicPr>
        <p:blipFill>
          <a:blip r:embed="rId7"/>
          <a:srcRect/>
          <a:stretch/>
        </p:blipFill>
        <p:spPr>
          <a:xfrm>
            <a:off x="8216900" y="4482852"/>
            <a:ext cx="330200" cy="165100"/>
          </a:xfrm>
          <a:prstGeom prst="rect">
            <a:avLst/>
          </a:prstGeom>
        </p:spPr>
      </p:pic>
      <p:sp>
        <p:nvSpPr>
          <p:cNvPr id="22" name="Shape 14"/>
          <p:cNvSpPr/>
          <p:nvPr/>
        </p:nvSpPr>
        <p:spPr>
          <a:xfrm>
            <a:off x="8712200" y="3783161"/>
            <a:ext cx="2667000" cy="1564531"/>
          </a:xfrm>
          <a:prstGeom prst="roundRect">
            <a:avLst>
              <a:gd name="adj" fmla="val 6494"/>
            </a:avLst>
          </a:prstGeom>
          <a:solidFill>
            <a:srgbClr val="DDEBE5"/>
          </a:solidFill>
          <a:ln/>
        </p:spPr>
      </p:sp>
      <p:pic>
        <p:nvPicPr>
          <p:cNvPr id="23" name="Image 6" descr="CheckCircle"/>
          <p:cNvPicPr>
            <a:picLocks noChangeAspect="1"/>
          </p:cNvPicPr>
          <p:nvPr/>
        </p:nvPicPr>
        <p:blipFill>
          <a:blip r:embed="rId8"/>
          <a:srcRect/>
          <a:stretch/>
        </p:blipFill>
        <p:spPr>
          <a:xfrm>
            <a:off x="8915400" y="4001542"/>
            <a:ext cx="279400" cy="279400"/>
          </a:xfrm>
          <a:prstGeom prst="rect">
            <a:avLst/>
          </a:prstGeom>
        </p:spPr>
      </p:pic>
      <p:sp>
        <p:nvSpPr>
          <p:cNvPr id="24" name="Text 15"/>
          <p:cNvSpPr/>
          <p:nvPr/>
        </p:nvSpPr>
        <p:spPr>
          <a:xfrm>
            <a:off x="8915400" y="4331742"/>
            <a:ext cx="2328418"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F4D40"/>
                </a:solidFill>
                <a:latin typeface="IBM Plex Sans" pitchFamily="34" charset="0"/>
                <a:ea typeface="IBM Plex Sans" pitchFamily="34" charset="-122"/>
                <a:cs typeface="IBM Plex Sans" pitchFamily="34" charset="-120"/>
              </a:rPr>
              <a:t>Итог</a:t>
            </a:r>
            <a:endParaRPr lang="en-US" sz="1500" dirty="0"/>
          </a:p>
        </p:txBody>
      </p:sp>
      <p:sp>
        <p:nvSpPr>
          <p:cNvPr id="25" name="Text 16"/>
          <p:cNvSpPr/>
          <p:nvPr/>
        </p:nvSpPr>
        <p:spPr>
          <a:xfrm>
            <a:off x="8915400" y="4649242"/>
            <a:ext cx="2328418"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Организация НДФЛ не удерживает</a:t>
            </a:r>
            <a:endParaRPr lang="en-US" sz="1400" dirty="0"/>
          </a:p>
        </p:txBody>
      </p:sp>
      <p:sp>
        <p:nvSpPr>
          <p:cNvPr id="26" name="Text 17"/>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27" name="Text 18"/>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28" name="Text 19"/>
          <p:cNvSpPr/>
          <p:nvPr/>
        </p:nvSpPr>
        <p:spPr>
          <a:xfrm>
            <a:off x="812800" y="6022380"/>
            <a:ext cx="10883392"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пп. 3 п. 1 ст. 208, п. 2 ст. 209, п. п. 5–8 ст. 232 НК РФ; Соглашение между Правительством РФ и Правительством Республики Армения от 28.12.1996</a:t>
            </a:r>
            <a:endParaRPr lang="en-US" sz="14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Приостановление договоров: что проверить</a:t>
            </a:r>
            <a:endParaRPr lang="en-US" sz="3200" dirty="0"/>
          </a:p>
        </p:txBody>
      </p:sp>
      <p:sp>
        <p:nvSpPr>
          <p:cNvPr id="3" name="Shape 1"/>
          <p:cNvSpPr/>
          <p:nvPr/>
        </p:nvSpPr>
        <p:spPr>
          <a:xfrm>
            <a:off x="812800" y="1457920"/>
            <a:ext cx="5207000" cy="1084511"/>
          </a:xfrm>
          <a:prstGeom prst="roundRect">
            <a:avLst>
              <a:gd name="adj" fmla="val 9368"/>
            </a:avLst>
          </a:prstGeom>
          <a:solidFill>
            <a:srgbClr val="F3E3DC"/>
          </a:solidFill>
          <a:ln/>
        </p:spPr>
      </p:sp>
      <p:sp>
        <p:nvSpPr>
          <p:cNvPr id="4" name="Text 2"/>
          <p:cNvSpPr/>
          <p:nvPr/>
        </p:nvSpPr>
        <p:spPr>
          <a:xfrm>
            <a:off x="990600" y="1610320"/>
            <a:ext cx="4996942" cy="2742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8E3420"/>
                </a:solidFill>
                <a:latin typeface="IBM Plex Sans" pitchFamily="34" charset="0"/>
                <a:ea typeface="IBM Plex Sans" pitchFamily="34" charset="-122"/>
                <a:cs typeface="IBM Plex Sans" pitchFamily="34" charset="-120"/>
              </a:rPr>
              <a:t>Приостановлена часть положений</a:t>
            </a:r>
            <a:endParaRPr lang="en-US" sz="1400" dirty="0"/>
          </a:p>
        </p:txBody>
      </p:sp>
      <p:sp>
        <p:nvSpPr>
          <p:cNvPr id="5" name="Text 3"/>
          <p:cNvSpPr/>
          <p:nvPr/>
        </p:nvSpPr>
        <p:spPr>
          <a:xfrm>
            <a:off x="990600" y="1910011"/>
            <a:ext cx="4996942"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Указ Президента РФ от 08.08.2023 N 585; Федеральный закон от 19.12.2023 N 598-ФЗ</a:t>
            </a:r>
            <a:endParaRPr lang="en-US" sz="1400" dirty="0"/>
          </a:p>
        </p:txBody>
      </p:sp>
      <p:sp>
        <p:nvSpPr>
          <p:cNvPr id="6" name="Shape 4"/>
          <p:cNvSpPr/>
          <p:nvPr/>
        </p:nvSpPr>
        <p:spPr>
          <a:xfrm>
            <a:off x="6172200" y="1457920"/>
            <a:ext cx="5207000" cy="1084511"/>
          </a:xfrm>
          <a:prstGeom prst="roundRect">
            <a:avLst>
              <a:gd name="adj" fmla="val 9368"/>
            </a:avLst>
          </a:prstGeom>
          <a:solidFill>
            <a:srgbClr val="DDEBE5"/>
          </a:solidFill>
          <a:ln/>
        </p:spPr>
      </p:sp>
      <p:sp>
        <p:nvSpPr>
          <p:cNvPr id="7" name="Text 5"/>
          <p:cNvSpPr/>
          <p:nvPr/>
        </p:nvSpPr>
        <p:spPr>
          <a:xfrm>
            <a:off x="6350000" y="1610320"/>
            <a:ext cx="4996942" cy="2742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1F4D40"/>
                </a:solidFill>
                <a:latin typeface="IBM Plex Sans" pitchFamily="34" charset="0"/>
                <a:ea typeface="IBM Plex Sans" pitchFamily="34" charset="-122"/>
                <a:cs typeface="IBM Plex Sans" pitchFamily="34" charset="-120"/>
              </a:rPr>
              <a:t>Сохраняют действие</a:t>
            </a:r>
            <a:endParaRPr lang="en-US" sz="1400" dirty="0"/>
          </a:p>
        </p:txBody>
      </p:sp>
      <p:sp>
        <p:nvSpPr>
          <p:cNvPr id="8" name="Text 6"/>
          <p:cNvSpPr/>
          <p:nvPr/>
        </p:nvSpPr>
        <p:spPr>
          <a:xfrm>
            <a:off x="6350000" y="1910011"/>
            <a:ext cx="4996942"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статьи договоров об устранении двойного налогообложения</a:t>
            </a:r>
            <a:endParaRPr lang="en-US" sz="1400" dirty="0"/>
          </a:p>
        </p:txBody>
      </p:sp>
      <p:sp>
        <p:nvSpPr>
          <p:cNvPr id="9" name="Shape 7"/>
          <p:cNvSpPr/>
          <p:nvPr/>
        </p:nvSpPr>
        <p:spPr>
          <a:xfrm>
            <a:off x="815975" y="2723406"/>
            <a:ext cx="2257425" cy="1967855"/>
          </a:xfrm>
          <a:prstGeom prst="roundRect">
            <a:avLst>
              <a:gd name="adj" fmla="val 5002"/>
            </a:avLst>
          </a:prstGeom>
          <a:solidFill>
            <a:srgbClr val="FFFDF8"/>
          </a:solidFill>
          <a:ln w="6350">
            <a:solidFill>
              <a:srgbClr val="DDD5C4"/>
            </a:solidFill>
            <a:prstDash val="solid"/>
          </a:ln>
        </p:spPr>
      </p:sp>
      <p:sp>
        <p:nvSpPr>
          <p:cNvPr id="10" name="Text 8"/>
          <p:cNvSpPr/>
          <p:nvPr/>
        </p:nvSpPr>
        <p:spPr>
          <a:xfrm>
            <a:off x="996950" y="2878981"/>
            <a:ext cx="1952339" cy="345430"/>
          </a:xfrm>
          <a:prstGeom prst="rect">
            <a:avLst/>
          </a:prstGeom>
          <a:noFill/>
          <a:ln/>
        </p:spPr>
        <p:txBody>
          <a:bodyPr wrap="square" lIns="0" tIns="0" rIns="0" bIns="0" rtlCol="0" anchor="t">
            <a:normAutofit/>
          </a:bodyPr>
          <a:lstStyle/>
          <a:p>
            <a:pPr marL="0" indent="0" algn="l">
              <a:lnSpc>
                <a:spcPts val="2520"/>
              </a:lnSpc>
              <a:buNone/>
            </a:pPr>
            <a:r>
              <a:rPr lang="en-US" sz="1800" b="1" dirty="0">
                <a:solidFill>
                  <a:srgbClr val="B5482F"/>
                </a:solidFill>
                <a:latin typeface="IBM Plex Sans" pitchFamily="34" charset="0"/>
                <a:ea typeface="IBM Plex Sans" pitchFamily="34" charset="-122"/>
                <a:cs typeface="IBM Plex Sans" pitchFamily="34" charset="-120"/>
              </a:rPr>
              <a:t>1</a:t>
            </a:r>
            <a:endParaRPr lang="en-US" sz="1800" dirty="0"/>
          </a:p>
        </p:txBody>
      </p:sp>
      <p:sp>
        <p:nvSpPr>
          <p:cNvPr id="11" name="Text 9"/>
          <p:cNvSpPr/>
          <p:nvPr/>
        </p:nvSpPr>
        <p:spPr>
          <a:xfrm>
            <a:off x="996950" y="3249811"/>
            <a:ext cx="1952339" cy="796925"/>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1E2A3F"/>
                </a:solidFill>
                <a:latin typeface="IBM Plex Sans" pitchFamily="34" charset="0"/>
                <a:ea typeface="IBM Plex Sans" pitchFamily="34" charset="-122"/>
                <a:cs typeface="IBM Plex Sans" pitchFamily="34" charset="-120"/>
              </a:rPr>
              <a:t>Есть ли договор РФ с государством, где уплачен налог?</a:t>
            </a:r>
            <a:endParaRPr lang="en-US" sz="1500" dirty="0"/>
          </a:p>
        </p:txBody>
      </p:sp>
      <p:pic>
        <p:nvPicPr>
          <p:cNvPr id="12" name="Image 0" descr="arrow-right"/>
          <p:cNvPicPr>
            <a:picLocks noChangeAspect="1"/>
          </p:cNvPicPr>
          <p:nvPr/>
        </p:nvPicPr>
        <p:blipFill>
          <a:blip r:embed="rId3"/>
          <a:srcRect/>
          <a:stretch/>
        </p:blipFill>
        <p:spPr>
          <a:xfrm>
            <a:off x="3152775" y="3618409"/>
            <a:ext cx="355600" cy="177800"/>
          </a:xfrm>
          <a:prstGeom prst="rect">
            <a:avLst/>
          </a:prstGeom>
        </p:spPr>
      </p:pic>
      <p:sp>
        <p:nvSpPr>
          <p:cNvPr id="13" name="Shape 10"/>
          <p:cNvSpPr/>
          <p:nvPr/>
        </p:nvSpPr>
        <p:spPr>
          <a:xfrm>
            <a:off x="3587750" y="2723406"/>
            <a:ext cx="2257425" cy="1967855"/>
          </a:xfrm>
          <a:prstGeom prst="roundRect">
            <a:avLst>
              <a:gd name="adj" fmla="val 5002"/>
            </a:avLst>
          </a:prstGeom>
          <a:solidFill>
            <a:srgbClr val="FFFDF8"/>
          </a:solidFill>
          <a:ln w="6350">
            <a:solidFill>
              <a:srgbClr val="DDD5C4"/>
            </a:solidFill>
            <a:prstDash val="solid"/>
          </a:ln>
        </p:spPr>
      </p:sp>
      <p:sp>
        <p:nvSpPr>
          <p:cNvPr id="14" name="Text 11"/>
          <p:cNvSpPr/>
          <p:nvPr/>
        </p:nvSpPr>
        <p:spPr>
          <a:xfrm>
            <a:off x="3768725" y="2878981"/>
            <a:ext cx="1952339" cy="345430"/>
          </a:xfrm>
          <a:prstGeom prst="rect">
            <a:avLst/>
          </a:prstGeom>
          <a:noFill/>
          <a:ln/>
        </p:spPr>
        <p:txBody>
          <a:bodyPr wrap="square" lIns="0" tIns="0" rIns="0" bIns="0" rtlCol="0" anchor="t">
            <a:normAutofit/>
          </a:bodyPr>
          <a:lstStyle/>
          <a:p>
            <a:pPr marL="0" indent="0" algn="l">
              <a:lnSpc>
                <a:spcPts val="2520"/>
              </a:lnSpc>
              <a:buNone/>
            </a:pPr>
            <a:r>
              <a:rPr lang="en-US" sz="1800" b="1" dirty="0">
                <a:solidFill>
                  <a:srgbClr val="B5482F"/>
                </a:solidFill>
                <a:latin typeface="IBM Plex Sans" pitchFamily="34" charset="0"/>
                <a:ea typeface="IBM Plex Sans" pitchFamily="34" charset="-122"/>
                <a:cs typeface="IBM Plex Sans" pitchFamily="34" charset="-120"/>
              </a:rPr>
              <a:t>2</a:t>
            </a:r>
            <a:endParaRPr lang="en-US" sz="1800" dirty="0"/>
          </a:p>
        </p:txBody>
      </p:sp>
      <p:sp>
        <p:nvSpPr>
          <p:cNvPr id="15" name="Text 12"/>
          <p:cNvSpPr/>
          <p:nvPr/>
        </p:nvSpPr>
        <p:spPr>
          <a:xfrm>
            <a:off x="3768725" y="3249811"/>
            <a:ext cx="1952339" cy="1311275"/>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1E2A3F"/>
                </a:solidFill>
                <a:latin typeface="IBM Plex Sans" pitchFamily="34" charset="0"/>
                <a:ea typeface="IBM Plex Sans" pitchFamily="34" charset="-122"/>
                <a:cs typeface="IBM Plex Sans" pitchFamily="34" charset="-120"/>
              </a:rPr>
              <a:t>Входит ли нужная статья в перечень сохраняющих действие положений?</a:t>
            </a:r>
            <a:endParaRPr lang="en-US" sz="1500" dirty="0"/>
          </a:p>
        </p:txBody>
      </p:sp>
      <p:pic>
        <p:nvPicPr>
          <p:cNvPr id="16" name="Image 1" descr="arrow-right"/>
          <p:cNvPicPr>
            <a:picLocks noChangeAspect="1"/>
          </p:cNvPicPr>
          <p:nvPr/>
        </p:nvPicPr>
        <p:blipFill>
          <a:blip r:embed="rId3"/>
          <a:srcRect/>
          <a:stretch/>
        </p:blipFill>
        <p:spPr>
          <a:xfrm>
            <a:off x="5924550" y="3618409"/>
            <a:ext cx="355600" cy="177800"/>
          </a:xfrm>
          <a:prstGeom prst="rect">
            <a:avLst/>
          </a:prstGeom>
        </p:spPr>
      </p:pic>
      <p:sp>
        <p:nvSpPr>
          <p:cNvPr id="17" name="Shape 13"/>
          <p:cNvSpPr/>
          <p:nvPr/>
        </p:nvSpPr>
        <p:spPr>
          <a:xfrm>
            <a:off x="6359525" y="2723406"/>
            <a:ext cx="2257425" cy="1967855"/>
          </a:xfrm>
          <a:prstGeom prst="roundRect">
            <a:avLst>
              <a:gd name="adj" fmla="val 5002"/>
            </a:avLst>
          </a:prstGeom>
          <a:solidFill>
            <a:srgbClr val="FFFDF8"/>
          </a:solidFill>
          <a:ln w="6350">
            <a:solidFill>
              <a:srgbClr val="DDD5C4"/>
            </a:solidFill>
            <a:prstDash val="solid"/>
          </a:ln>
        </p:spPr>
      </p:sp>
      <p:sp>
        <p:nvSpPr>
          <p:cNvPr id="18" name="Text 14"/>
          <p:cNvSpPr/>
          <p:nvPr/>
        </p:nvSpPr>
        <p:spPr>
          <a:xfrm>
            <a:off x="6540500" y="2878981"/>
            <a:ext cx="1952339" cy="345430"/>
          </a:xfrm>
          <a:prstGeom prst="rect">
            <a:avLst/>
          </a:prstGeom>
          <a:noFill/>
          <a:ln/>
        </p:spPr>
        <p:txBody>
          <a:bodyPr wrap="square" lIns="0" tIns="0" rIns="0" bIns="0" rtlCol="0" anchor="t">
            <a:normAutofit/>
          </a:bodyPr>
          <a:lstStyle/>
          <a:p>
            <a:pPr marL="0" indent="0" algn="l">
              <a:lnSpc>
                <a:spcPts val="2520"/>
              </a:lnSpc>
              <a:buNone/>
            </a:pPr>
            <a:r>
              <a:rPr lang="en-US" sz="1800" b="1" dirty="0">
                <a:solidFill>
                  <a:srgbClr val="B5482F"/>
                </a:solidFill>
                <a:latin typeface="IBM Plex Sans" pitchFamily="34" charset="0"/>
                <a:ea typeface="IBM Plex Sans" pitchFamily="34" charset="-122"/>
                <a:cs typeface="IBM Plex Sans" pitchFamily="34" charset="-120"/>
              </a:rPr>
              <a:t>3</a:t>
            </a:r>
            <a:endParaRPr lang="en-US" sz="1800" dirty="0"/>
          </a:p>
        </p:txBody>
      </p:sp>
      <p:sp>
        <p:nvSpPr>
          <p:cNvPr id="19" name="Text 15"/>
          <p:cNvSpPr/>
          <p:nvPr/>
        </p:nvSpPr>
        <p:spPr>
          <a:xfrm>
            <a:off x="6540500" y="3249811"/>
            <a:ext cx="1952339" cy="1311275"/>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1E2A3F"/>
                </a:solidFill>
                <a:latin typeface="IBM Plex Sans" pitchFamily="34" charset="0"/>
                <a:ea typeface="IBM Plex Sans" pitchFamily="34" charset="-122"/>
                <a:cs typeface="IBM Plex Sans" pitchFamily="34" charset="-120"/>
              </a:rPr>
              <a:t>Есть ли официальное уведомление этого государства о приостановлении?</a:t>
            </a:r>
            <a:endParaRPr lang="en-US" sz="1500" dirty="0"/>
          </a:p>
        </p:txBody>
      </p:sp>
      <p:pic>
        <p:nvPicPr>
          <p:cNvPr id="20" name="Image 2" descr="arrow-right"/>
          <p:cNvPicPr>
            <a:picLocks noChangeAspect="1"/>
          </p:cNvPicPr>
          <p:nvPr/>
        </p:nvPicPr>
        <p:blipFill>
          <a:blip r:embed="rId3"/>
          <a:srcRect/>
          <a:stretch/>
        </p:blipFill>
        <p:spPr>
          <a:xfrm>
            <a:off x="8696325" y="3618409"/>
            <a:ext cx="355600" cy="177800"/>
          </a:xfrm>
          <a:prstGeom prst="rect">
            <a:avLst/>
          </a:prstGeom>
        </p:spPr>
      </p:pic>
      <p:sp>
        <p:nvSpPr>
          <p:cNvPr id="21" name="Shape 16"/>
          <p:cNvSpPr/>
          <p:nvPr/>
        </p:nvSpPr>
        <p:spPr>
          <a:xfrm>
            <a:off x="9128125" y="2720231"/>
            <a:ext cx="2251075" cy="1974205"/>
          </a:xfrm>
          <a:prstGeom prst="roundRect">
            <a:avLst>
              <a:gd name="adj" fmla="val 5146"/>
            </a:avLst>
          </a:prstGeom>
          <a:solidFill>
            <a:srgbClr val="1E2A3F"/>
          </a:solidFill>
          <a:ln/>
        </p:spPr>
      </p:sp>
      <p:sp>
        <p:nvSpPr>
          <p:cNvPr id="22" name="Text 17"/>
          <p:cNvSpPr/>
          <p:nvPr/>
        </p:nvSpPr>
        <p:spPr>
          <a:xfrm>
            <a:off x="9305925" y="3291384"/>
            <a:ext cx="1952339"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E59A7D"/>
                </a:solidFill>
                <a:latin typeface="IBM Plex Sans" pitchFamily="34" charset="0"/>
                <a:ea typeface="IBM Plex Sans" pitchFamily="34" charset="-122"/>
                <a:cs typeface="IBM Plex Sans" pitchFamily="34" charset="-120"/>
              </a:rPr>
              <a:t>Вывод</a:t>
            </a:r>
            <a:endParaRPr lang="en-US" sz="1500" dirty="0"/>
          </a:p>
        </p:txBody>
      </p:sp>
      <p:sp>
        <p:nvSpPr>
          <p:cNvPr id="23" name="Text 18"/>
          <p:cNvSpPr/>
          <p:nvPr/>
        </p:nvSpPr>
        <p:spPr>
          <a:xfrm>
            <a:off x="9305925" y="3608884"/>
            <a:ext cx="1952339" cy="539750"/>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F6F3EC"/>
                </a:solidFill>
                <a:latin typeface="IBM Plex Sans" pitchFamily="34" charset="0"/>
                <a:ea typeface="IBM Plex Sans" pitchFamily="34" charset="-122"/>
                <a:cs typeface="IBM Plex Sans" pitchFamily="34" charset="-120"/>
              </a:rPr>
              <a:t>возможен ли зачёт по этому договору</a:t>
            </a:r>
            <a:endParaRPr lang="en-US" sz="1500" dirty="0"/>
          </a:p>
        </p:txBody>
      </p:sp>
      <p:sp>
        <p:nvSpPr>
          <p:cNvPr id="24" name="Text 19"/>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25" name="Text 20"/>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26" name="Text 21"/>
          <p:cNvSpPr/>
          <p:nvPr/>
        </p:nvSpPr>
        <p:spPr>
          <a:xfrm>
            <a:off x="812800" y="6262390"/>
            <a:ext cx="1088339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Уведомления — по дипломатическим каналам. Основание: Письмо Минфина России от 03.10.2025 N 03-04-07/96092</a:t>
            </a:r>
            <a:endParaRPr lang="en-US" sz="14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Нерезидент: алгоритм налогового агента</a:t>
            </a:r>
            <a:endParaRPr lang="en-US" sz="3200" dirty="0"/>
          </a:p>
        </p:txBody>
      </p:sp>
      <p:sp>
        <p:nvSpPr>
          <p:cNvPr id="3" name="Shape 1"/>
          <p:cNvSpPr/>
          <p:nvPr/>
        </p:nvSpPr>
        <p:spPr>
          <a:xfrm>
            <a:off x="815975" y="1486495"/>
            <a:ext cx="2089150" cy="2377232"/>
          </a:xfrm>
          <a:prstGeom prst="roundRect">
            <a:avLst>
              <a:gd name="adj" fmla="val 4711"/>
            </a:avLst>
          </a:prstGeom>
          <a:solidFill>
            <a:srgbClr val="FFFDF8"/>
          </a:solidFill>
          <a:ln w="6350">
            <a:solidFill>
              <a:srgbClr val="DDD5C4"/>
            </a:solidFill>
            <a:prstDash val="solid"/>
          </a:ln>
        </p:spPr>
      </p:sp>
      <p:sp>
        <p:nvSpPr>
          <p:cNvPr id="4" name="Text 2"/>
          <p:cNvSpPr/>
          <p:nvPr/>
        </p:nvSpPr>
        <p:spPr>
          <a:xfrm>
            <a:off x="996950" y="1642070"/>
            <a:ext cx="1779016" cy="345430"/>
          </a:xfrm>
          <a:prstGeom prst="rect">
            <a:avLst/>
          </a:prstGeom>
          <a:noFill/>
          <a:ln/>
        </p:spPr>
        <p:txBody>
          <a:bodyPr wrap="square" lIns="0" tIns="0" rIns="0" bIns="0" rtlCol="0" anchor="t">
            <a:normAutofit/>
          </a:bodyPr>
          <a:lstStyle/>
          <a:p>
            <a:pPr marL="0" indent="0" algn="l">
              <a:lnSpc>
                <a:spcPts val="2520"/>
              </a:lnSpc>
              <a:buNone/>
            </a:pPr>
            <a:r>
              <a:rPr lang="en-US" sz="1800" b="1" dirty="0">
                <a:solidFill>
                  <a:srgbClr val="B5482F"/>
                </a:solidFill>
                <a:latin typeface="IBM Plex Sans" pitchFamily="34" charset="0"/>
                <a:ea typeface="IBM Plex Sans" pitchFamily="34" charset="-122"/>
                <a:cs typeface="IBM Plex Sans" pitchFamily="34" charset="-120"/>
              </a:rPr>
              <a:t>1</a:t>
            </a:r>
            <a:endParaRPr lang="en-US" sz="1800" dirty="0"/>
          </a:p>
        </p:txBody>
      </p:sp>
      <p:sp>
        <p:nvSpPr>
          <p:cNvPr id="5" name="Text 3"/>
          <p:cNvSpPr/>
          <p:nvPr/>
        </p:nvSpPr>
        <p:spPr>
          <a:xfrm>
            <a:off x="996950" y="2012900"/>
            <a:ext cx="1779016" cy="1568450"/>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1E2A3F"/>
                </a:solidFill>
                <a:latin typeface="IBM Plex Sans" pitchFamily="34" charset="0"/>
                <a:ea typeface="IBM Plex Sans" pitchFamily="34" charset="-122"/>
                <a:cs typeface="IBM Plex Sans" pitchFamily="34" charset="-120"/>
              </a:rPr>
              <a:t>Выплата нерезиденту дохода, который по соглашению освобождён от НДФЛ</a:t>
            </a:r>
            <a:endParaRPr lang="en-US" sz="1500" dirty="0"/>
          </a:p>
        </p:txBody>
      </p:sp>
      <p:pic>
        <p:nvPicPr>
          <p:cNvPr id="6" name="Image 0" descr="arrow-right"/>
          <p:cNvPicPr>
            <a:picLocks noChangeAspect="1"/>
          </p:cNvPicPr>
          <p:nvPr/>
        </p:nvPicPr>
        <p:blipFill>
          <a:blip r:embed="rId3"/>
          <a:srcRect/>
          <a:stretch/>
        </p:blipFill>
        <p:spPr>
          <a:xfrm>
            <a:off x="2971800" y="2592536"/>
            <a:ext cx="330200" cy="165100"/>
          </a:xfrm>
          <a:prstGeom prst="rect">
            <a:avLst/>
          </a:prstGeom>
        </p:spPr>
      </p:pic>
      <p:sp>
        <p:nvSpPr>
          <p:cNvPr id="7" name="Shape 4"/>
          <p:cNvSpPr/>
          <p:nvPr/>
        </p:nvSpPr>
        <p:spPr>
          <a:xfrm>
            <a:off x="3375025" y="1492845"/>
            <a:ext cx="2076450" cy="2364532"/>
          </a:xfrm>
          <a:prstGeom prst="roundRect">
            <a:avLst>
              <a:gd name="adj" fmla="val 4434"/>
            </a:avLst>
          </a:prstGeom>
          <a:solidFill>
            <a:srgbClr val="FFFDF8"/>
          </a:solidFill>
          <a:ln w="19050">
            <a:solidFill>
              <a:srgbClr val="B5482F"/>
            </a:solidFill>
            <a:prstDash val="solid"/>
          </a:ln>
        </p:spPr>
      </p:sp>
      <p:sp>
        <p:nvSpPr>
          <p:cNvPr id="8" name="Text 5"/>
          <p:cNvSpPr/>
          <p:nvPr/>
        </p:nvSpPr>
        <p:spPr>
          <a:xfrm>
            <a:off x="3562350" y="1654770"/>
            <a:ext cx="1752854" cy="345430"/>
          </a:xfrm>
          <a:prstGeom prst="rect">
            <a:avLst/>
          </a:prstGeom>
          <a:noFill/>
          <a:ln/>
        </p:spPr>
        <p:txBody>
          <a:bodyPr wrap="square" lIns="0" tIns="0" rIns="0" bIns="0" rtlCol="0" anchor="t">
            <a:normAutofit/>
          </a:bodyPr>
          <a:lstStyle/>
          <a:p>
            <a:pPr marL="0" indent="0" algn="l">
              <a:lnSpc>
                <a:spcPts val="2520"/>
              </a:lnSpc>
              <a:buNone/>
            </a:pPr>
            <a:r>
              <a:rPr lang="en-US" sz="1800" b="1" dirty="0">
                <a:solidFill>
                  <a:srgbClr val="B5482F"/>
                </a:solidFill>
                <a:latin typeface="IBM Plex Sans" pitchFamily="34" charset="0"/>
                <a:ea typeface="IBM Plex Sans" pitchFamily="34" charset="-122"/>
                <a:cs typeface="IBM Plex Sans" pitchFamily="34" charset="-120"/>
              </a:rPr>
              <a:t>2 ?</a:t>
            </a:r>
            <a:endParaRPr lang="en-US" sz="1800" dirty="0"/>
          </a:p>
        </p:txBody>
      </p:sp>
      <p:sp>
        <p:nvSpPr>
          <p:cNvPr id="9" name="Text 6"/>
          <p:cNvSpPr/>
          <p:nvPr/>
        </p:nvSpPr>
        <p:spPr>
          <a:xfrm>
            <a:off x="3562350" y="2025600"/>
            <a:ext cx="1752854" cy="1054100"/>
          </a:xfrm>
          <a:prstGeom prst="rect">
            <a:avLst/>
          </a:prstGeom>
          <a:noFill/>
          <a:ln/>
        </p:spPr>
        <p:txBody>
          <a:bodyPr wrap="square" lIns="0" tIns="0" rIns="0" bIns="0" rtlCol="0" anchor="t">
            <a:normAutofit/>
          </a:bodyPr>
          <a:lstStyle/>
          <a:p>
            <a:pPr marL="0" indent="0" algn="l">
              <a:lnSpc>
                <a:spcPts val="2025"/>
              </a:lnSpc>
              <a:buNone/>
            </a:pPr>
            <a:r>
              <a:rPr lang="en-US" sz="1500" dirty="0">
                <a:solidFill>
                  <a:srgbClr val="1E2A3F"/>
                </a:solidFill>
                <a:latin typeface="IBM Plex Sans" pitchFamily="34" charset="0"/>
                <a:ea typeface="IBM Plex Sans" pitchFamily="34" charset="-122"/>
                <a:cs typeface="IBM Plex Sans" pitchFamily="34" charset="-120"/>
              </a:rPr>
              <a:t>Когда получено подтверждение статуса резидента другой страны?</a:t>
            </a:r>
            <a:endParaRPr lang="en-US" sz="1500" dirty="0"/>
          </a:p>
        </p:txBody>
      </p:sp>
      <p:pic>
        <p:nvPicPr>
          <p:cNvPr id="10" name="Image 1" descr="arrow-right"/>
          <p:cNvPicPr>
            <a:picLocks noChangeAspect="1"/>
          </p:cNvPicPr>
          <p:nvPr/>
        </p:nvPicPr>
        <p:blipFill>
          <a:blip r:embed="rId3"/>
          <a:srcRect/>
          <a:stretch/>
        </p:blipFill>
        <p:spPr>
          <a:xfrm>
            <a:off x="5524500" y="2592536"/>
            <a:ext cx="330200" cy="165100"/>
          </a:xfrm>
          <a:prstGeom prst="rect">
            <a:avLst/>
          </a:prstGeom>
        </p:spPr>
      </p:pic>
      <p:sp>
        <p:nvSpPr>
          <p:cNvPr id="11" name="Shape 7"/>
          <p:cNvSpPr/>
          <p:nvPr/>
        </p:nvSpPr>
        <p:spPr>
          <a:xfrm>
            <a:off x="5918200" y="1483320"/>
            <a:ext cx="2667000" cy="1140966"/>
          </a:xfrm>
          <a:prstGeom prst="roundRect">
            <a:avLst>
              <a:gd name="adj" fmla="val 8905"/>
            </a:avLst>
          </a:prstGeom>
          <a:solidFill>
            <a:srgbClr val="DDEBE5"/>
          </a:solidFill>
          <a:ln/>
        </p:spPr>
      </p:sp>
      <p:sp>
        <p:nvSpPr>
          <p:cNvPr id="12" name="Text 8"/>
          <p:cNvSpPr/>
          <p:nvPr/>
        </p:nvSpPr>
        <p:spPr>
          <a:xfrm>
            <a:off x="6070600" y="1610320"/>
            <a:ext cx="2433066" cy="243433"/>
          </a:xfrm>
          <a:prstGeom prst="rect">
            <a:avLst/>
          </a:prstGeom>
          <a:noFill/>
          <a:ln/>
        </p:spPr>
        <p:txBody>
          <a:bodyPr wrap="square" lIns="0" tIns="0" rIns="0" bIns="0" rtlCol="0" anchor="t">
            <a:normAutofit/>
          </a:bodyPr>
          <a:lstStyle/>
          <a:p>
            <a:pPr marL="0" indent="0" algn="l">
              <a:lnSpc>
                <a:spcPts val="1721"/>
              </a:lnSpc>
              <a:buNone/>
            </a:pPr>
            <a:r>
              <a:rPr lang="en-US" sz="1229" b="1" dirty="0">
                <a:solidFill>
                  <a:srgbClr val="1F4D40"/>
                </a:solidFill>
                <a:latin typeface="IBM Plex Sans" pitchFamily="34" charset="0"/>
                <a:ea typeface="IBM Plex Sans" pitchFamily="34" charset="-122"/>
                <a:cs typeface="IBM Plex Sans" pitchFamily="34" charset="-120"/>
              </a:rPr>
              <a:t>До выплаты</a:t>
            </a:r>
            <a:endParaRPr lang="en-US" sz="1229" dirty="0"/>
          </a:p>
        </p:txBody>
      </p:sp>
      <p:sp>
        <p:nvSpPr>
          <p:cNvPr id="13" name="Text 9"/>
          <p:cNvSpPr/>
          <p:nvPr/>
        </p:nvSpPr>
        <p:spPr>
          <a:xfrm>
            <a:off x="6070600" y="1866454"/>
            <a:ext cx="2433066" cy="656233"/>
          </a:xfrm>
          <a:prstGeom prst="rect">
            <a:avLst/>
          </a:prstGeom>
          <a:noFill/>
          <a:ln/>
        </p:spPr>
        <p:txBody>
          <a:bodyPr wrap="square" lIns="0" tIns="0" rIns="0" bIns="0" rtlCol="0" anchor="t">
            <a:normAutofit/>
          </a:bodyPr>
          <a:lstStyle/>
          <a:p>
            <a:pPr marL="0" indent="0" algn="l">
              <a:lnSpc>
                <a:spcPts val="1654"/>
              </a:lnSpc>
              <a:buNone/>
            </a:pPr>
            <a:r>
              <a:rPr lang="en-US" sz="1225" dirty="0">
                <a:solidFill>
                  <a:srgbClr val="1E2A3F"/>
                </a:solidFill>
                <a:latin typeface="IBM Plex Sans" pitchFamily="34" charset="0"/>
                <a:ea typeface="IBM Plex Sans" pitchFamily="34" charset="-122"/>
                <a:cs typeface="IBM Plex Sans" pitchFamily="34" charset="-120"/>
              </a:rPr>
              <a:t>налог не удерживается или удерживается в меньшем размере</a:t>
            </a:r>
            <a:endParaRPr lang="en-US" sz="1225" dirty="0"/>
          </a:p>
        </p:txBody>
      </p:sp>
      <p:sp>
        <p:nvSpPr>
          <p:cNvPr id="14" name="Shape 10"/>
          <p:cNvSpPr/>
          <p:nvPr/>
        </p:nvSpPr>
        <p:spPr>
          <a:xfrm>
            <a:off x="5918200" y="2725886"/>
            <a:ext cx="2667000" cy="1141016"/>
          </a:xfrm>
          <a:prstGeom prst="roundRect">
            <a:avLst>
              <a:gd name="adj" fmla="val 8904"/>
            </a:avLst>
          </a:prstGeom>
          <a:solidFill>
            <a:srgbClr val="F3E3DC"/>
          </a:solidFill>
          <a:ln/>
        </p:spPr>
      </p:sp>
      <p:sp>
        <p:nvSpPr>
          <p:cNvPr id="15" name="Text 11"/>
          <p:cNvSpPr/>
          <p:nvPr/>
        </p:nvSpPr>
        <p:spPr>
          <a:xfrm>
            <a:off x="6070600" y="2852886"/>
            <a:ext cx="2433066" cy="27429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8E3420"/>
                </a:solidFill>
                <a:latin typeface="IBM Plex Sans" pitchFamily="34" charset="0"/>
                <a:ea typeface="IBM Plex Sans" pitchFamily="34" charset="-122"/>
                <a:cs typeface="IBM Plex Sans" pitchFamily="34" charset="-120"/>
              </a:rPr>
              <a:t>После выплаты</a:t>
            </a:r>
            <a:endParaRPr lang="en-US" sz="1400" dirty="0"/>
          </a:p>
        </p:txBody>
      </p:sp>
      <p:sp>
        <p:nvSpPr>
          <p:cNvPr id="16" name="Text 12"/>
          <p:cNvSpPr/>
          <p:nvPr/>
        </p:nvSpPr>
        <p:spPr>
          <a:xfrm>
            <a:off x="6070600" y="3139877"/>
            <a:ext cx="2433066"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излишне удержанный НДФЛ возвращается</a:t>
            </a:r>
            <a:endParaRPr lang="en-US" sz="1400" dirty="0"/>
          </a:p>
        </p:txBody>
      </p:sp>
      <p:pic>
        <p:nvPicPr>
          <p:cNvPr id="17" name="Image 2" descr="arrow-right"/>
          <p:cNvPicPr>
            <a:picLocks noChangeAspect="1"/>
          </p:cNvPicPr>
          <p:nvPr/>
        </p:nvPicPr>
        <p:blipFill>
          <a:blip r:embed="rId3"/>
          <a:srcRect/>
          <a:stretch/>
        </p:blipFill>
        <p:spPr>
          <a:xfrm>
            <a:off x="8648700" y="2592536"/>
            <a:ext cx="330200" cy="165100"/>
          </a:xfrm>
          <a:prstGeom prst="rect">
            <a:avLst/>
          </a:prstGeom>
        </p:spPr>
      </p:pic>
      <p:sp>
        <p:nvSpPr>
          <p:cNvPr id="18" name="Shape 13"/>
          <p:cNvSpPr/>
          <p:nvPr/>
        </p:nvSpPr>
        <p:spPr>
          <a:xfrm>
            <a:off x="9042400" y="1483320"/>
            <a:ext cx="2336800" cy="2383582"/>
          </a:xfrm>
          <a:prstGeom prst="roundRect">
            <a:avLst>
              <a:gd name="adj" fmla="val 4348"/>
            </a:avLst>
          </a:prstGeom>
          <a:solidFill>
            <a:srgbClr val="1E2A3F"/>
          </a:solidFill>
          <a:ln/>
        </p:spPr>
      </p:sp>
      <p:sp>
        <p:nvSpPr>
          <p:cNvPr id="19" name="Text 14"/>
          <p:cNvSpPr/>
          <p:nvPr/>
        </p:nvSpPr>
        <p:spPr>
          <a:xfrm>
            <a:off x="9220200" y="2078236"/>
            <a:ext cx="2040636" cy="345430"/>
          </a:xfrm>
          <a:prstGeom prst="rect">
            <a:avLst/>
          </a:prstGeom>
          <a:noFill/>
          <a:ln/>
        </p:spPr>
        <p:txBody>
          <a:bodyPr wrap="square" lIns="0" tIns="0" rIns="0" bIns="0" rtlCol="0" anchor="t">
            <a:normAutofit/>
          </a:bodyPr>
          <a:lstStyle/>
          <a:p>
            <a:pPr marL="0" indent="0" algn="l">
              <a:lnSpc>
                <a:spcPts val="2520"/>
              </a:lnSpc>
              <a:buNone/>
            </a:pPr>
            <a:r>
              <a:rPr lang="en-US" sz="1800" b="1" dirty="0">
                <a:solidFill>
                  <a:srgbClr val="E59A7D"/>
                </a:solidFill>
                <a:latin typeface="IBM Plex Sans" pitchFamily="34" charset="0"/>
                <a:ea typeface="IBM Plex Sans" pitchFamily="34" charset="-122"/>
                <a:cs typeface="IBM Plex Sans" pitchFamily="34" charset="-120"/>
              </a:rPr>
              <a:t>3</a:t>
            </a:r>
            <a:endParaRPr lang="en-US" sz="1800" dirty="0"/>
          </a:p>
        </p:txBody>
      </p:sp>
      <p:sp>
        <p:nvSpPr>
          <p:cNvPr id="20" name="Text 15"/>
          <p:cNvSpPr/>
          <p:nvPr/>
        </p:nvSpPr>
        <p:spPr>
          <a:xfrm>
            <a:off x="9220200" y="2461766"/>
            <a:ext cx="2040636"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F6F3EC"/>
                </a:solidFill>
                <a:latin typeface="IBM Plex Sans" pitchFamily="34" charset="0"/>
                <a:ea typeface="IBM Plex Sans" pitchFamily="34" charset="-122"/>
                <a:cs typeface="IBM Plex Sans" pitchFamily="34" charset="-120"/>
              </a:rPr>
              <a:t>Сведения в ИФНС</a:t>
            </a:r>
            <a:endParaRPr lang="en-US" sz="1500" dirty="0"/>
          </a:p>
        </p:txBody>
      </p:sp>
      <p:sp>
        <p:nvSpPr>
          <p:cNvPr id="21" name="Text 16"/>
          <p:cNvSpPr/>
          <p:nvPr/>
        </p:nvSpPr>
        <p:spPr>
          <a:xfrm>
            <a:off x="9220200" y="2791966"/>
            <a:ext cx="2040636"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C9D1DE"/>
                </a:solidFill>
                <a:latin typeface="IBM Plex Sans" pitchFamily="34" charset="0"/>
                <a:ea typeface="IBM Plex Sans" pitchFamily="34" charset="-122"/>
                <a:cs typeface="IBM Plex Sans" pitchFamily="34" charset="-120"/>
              </a:rPr>
              <a:t>в течение 30 рабочих дней с даты выплаты</a:t>
            </a:r>
            <a:endParaRPr lang="en-US" sz="1400" dirty="0"/>
          </a:p>
        </p:txBody>
      </p:sp>
      <p:sp>
        <p:nvSpPr>
          <p:cNvPr id="22" name="Shape 17"/>
          <p:cNvSpPr/>
          <p:nvPr/>
        </p:nvSpPr>
        <p:spPr>
          <a:xfrm>
            <a:off x="815975" y="4073277"/>
            <a:ext cx="10560050" cy="844550"/>
          </a:xfrm>
          <a:prstGeom prst="roundRect">
            <a:avLst>
              <a:gd name="adj" fmla="val 11654"/>
            </a:avLst>
          </a:prstGeom>
          <a:solidFill>
            <a:srgbClr val="FFFDF8"/>
          </a:solidFill>
          <a:ln w="6350">
            <a:solidFill>
              <a:srgbClr val="DDD5C4"/>
            </a:solidFill>
            <a:prstDash val="solid"/>
          </a:ln>
        </p:spPr>
      </p:sp>
      <p:pic>
        <p:nvPicPr>
          <p:cNvPr id="23" name="Image 3" descr="Database"/>
          <p:cNvPicPr>
            <a:picLocks noChangeAspect="1"/>
          </p:cNvPicPr>
          <p:nvPr/>
        </p:nvPicPr>
        <p:blipFill>
          <a:blip r:embed="rId4"/>
          <a:srcRect t="-174" b="-174"/>
          <a:stretch/>
        </p:blipFill>
        <p:spPr>
          <a:xfrm>
            <a:off x="1022350" y="4355852"/>
            <a:ext cx="227806" cy="279400"/>
          </a:xfrm>
          <a:prstGeom prst="rect">
            <a:avLst/>
          </a:prstGeom>
        </p:spPr>
      </p:pic>
      <p:sp>
        <p:nvSpPr>
          <p:cNvPr id="24" name="Text 18"/>
          <p:cNvSpPr/>
          <p:nvPr/>
        </p:nvSpPr>
        <p:spPr>
          <a:xfrm>
            <a:off x="1402556" y="4228852"/>
            <a:ext cx="10060107"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E2A3F"/>
                </a:solidFill>
                <a:latin typeface="IBM Plex Sans" pitchFamily="34" charset="0"/>
                <a:ea typeface="IBM Plex Sans" pitchFamily="34" charset="-122"/>
                <a:cs typeface="IBM Plex Sans" pitchFamily="34" charset="-120"/>
              </a:rPr>
              <a:t>В сведениях — иностранные физлица, выплаченные им доходы без удержания НДФЛ по соглашению и возвращённые суммы налога</a:t>
            </a:r>
            <a:endParaRPr lang="en-US" sz="1500" dirty="0"/>
          </a:p>
        </p:txBody>
      </p:sp>
      <p:sp>
        <p:nvSpPr>
          <p:cNvPr id="25" name="Text 19"/>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26" name="Text 20"/>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27" name="Text 21"/>
          <p:cNvSpPr/>
          <p:nvPr/>
        </p:nvSpPr>
        <p:spPr>
          <a:xfrm>
            <a:off x="812800" y="6262390"/>
            <a:ext cx="1088339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Основание: п. 2 ст. 209, п. п. 5–8 ст. 232, п. 6 ст. 6.1 НК РФ. Сведения подаются в инспекцию по месту учёта агента</a:t>
            </a:r>
            <a:endParaRPr lang="en-US" sz="14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Расчёт: три сценария для агента</a:t>
            </a:r>
            <a:endParaRPr lang="en-US" sz="3200" dirty="0"/>
          </a:p>
        </p:txBody>
      </p:sp>
      <p:sp>
        <p:nvSpPr>
          <p:cNvPr id="3" name="Text 1"/>
          <p:cNvSpPr/>
          <p:nvPr/>
        </p:nvSpPr>
        <p:spPr>
          <a:xfrm>
            <a:off x="812800" y="1457920"/>
            <a:ext cx="10883392"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A5363"/>
                </a:solidFill>
                <a:latin typeface="IBM Plex Sans" pitchFamily="34" charset="0"/>
                <a:ea typeface="IBM Plex Sans" pitchFamily="34" charset="-122"/>
                <a:cs typeface="IBM Plex Sans" pitchFamily="34" charset="-120"/>
              </a:rPr>
              <a:t>Нерезиденту выплачивается 100 000 ₽. Без соглашения — 30%: 30 000 ₽ налога</a:t>
            </a:r>
            <a:endParaRPr lang="en-US" sz="1500" dirty="0"/>
          </a:p>
        </p:txBody>
      </p:sp>
      <p:sp>
        <p:nvSpPr>
          <p:cNvPr id="4" name="Shape 2"/>
          <p:cNvSpPr/>
          <p:nvPr/>
        </p:nvSpPr>
        <p:spPr>
          <a:xfrm>
            <a:off x="815975" y="1905595"/>
            <a:ext cx="3414167" cy="1875681"/>
          </a:xfrm>
          <a:prstGeom prst="roundRect">
            <a:avLst>
              <a:gd name="adj" fmla="val 5247"/>
            </a:avLst>
          </a:prstGeom>
          <a:solidFill>
            <a:srgbClr val="FFFDF8"/>
          </a:solidFill>
          <a:ln w="6350">
            <a:solidFill>
              <a:srgbClr val="DDD5C4"/>
            </a:solidFill>
            <a:prstDash val="solid"/>
          </a:ln>
        </p:spPr>
      </p:sp>
      <p:sp>
        <p:nvSpPr>
          <p:cNvPr id="5" name="Text 3"/>
          <p:cNvSpPr/>
          <p:nvPr/>
        </p:nvSpPr>
        <p:spPr>
          <a:xfrm>
            <a:off x="1022350" y="2086570"/>
            <a:ext cx="3091459"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1F4D40"/>
                </a:solidFill>
                <a:latin typeface="IBM Plex Sans" pitchFamily="34" charset="0"/>
                <a:ea typeface="IBM Plex Sans" pitchFamily="34" charset="-122"/>
                <a:cs typeface="IBM Plex Sans" pitchFamily="34" charset="-120"/>
              </a:rPr>
              <a:t>ОСВОБОЖДЕНИЕ</a:t>
            </a:r>
            <a:endParaRPr lang="en-US" sz="1400" dirty="0"/>
          </a:p>
        </p:txBody>
      </p:sp>
      <p:sp>
        <p:nvSpPr>
          <p:cNvPr id="6" name="Text 4"/>
          <p:cNvSpPr/>
          <p:nvPr/>
        </p:nvSpPr>
        <p:spPr>
          <a:xfrm>
            <a:off x="1022350" y="2411661"/>
            <a:ext cx="3091459"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подтверждение получено до выплаты</a:t>
            </a:r>
            <a:endParaRPr lang="en-US" sz="1400" dirty="0"/>
          </a:p>
        </p:txBody>
      </p:sp>
      <p:sp>
        <p:nvSpPr>
          <p:cNvPr id="7" name="Text 5"/>
          <p:cNvSpPr/>
          <p:nvPr/>
        </p:nvSpPr>
        <p:spPr>
          <a:xfrm>
            <a:off x="1022350" y="3044081"/>
            <a:ext cx="3091459"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Удержано: </a:t>
            </a:r>
            <a:r>
              <a:rPr lang="en-US" sz="1400" b="1" dirty="0">
                <a:solidFill>
                  <a:srgbClr val="1E2A3F"/>
                </a:solidFill>
                <a:latin typeface="IBM Plex Sans" pitchFamily="34" charset="0"/>
                <a:ea typeface="IBM Plex Sans" pitchFamily="34" charset="-122"/>
                <a:cs typeface="IBM Plex Sans" pitchFamily="34" charset="-120"/>
              </a:rPr>
              <a:t>0 ₽</a:t>
            </a:r>
            <a:endParaRPr lang="en-US" sz="1400" dirty="0"/>
          </a:p>
        </p:txBody>
      </p:sp>
      <p:sp>
        <p:nvSpPr>
          <p:cNvPr id="8" name="Text 6"/>
          <p:cNvSpPr/>
          <p:nvPr/>
        </p:nvSpPr>
        <p:spPr>
          <a:xfrm>
            <a:off x="1022350" y="3360291"/>
            <a:ext cx="3091459"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Выплачено: </a:t>
            </a:r>
            <a:r>
              <a:rPr lang="en-US" sz="1400" b="1" dirty="0">
                <a:solidFill>
                  <a:srgbClr val="1E2A3F"/>
                </a:solidFill>
                <a:latin typeface="IBM Plex Sans" pitchFamily="34" charset="0"/>
                <a:ea typeface="IBM Plex Sans" pitchFamily="34" charset="-122"/>
                <a:cs typeface="IBM Plex Sans" pitchFamily="34" charset="-120"/>
              </a:rPr>
              <a:t>100 000 ₽</a:t>
            </a:r>
            <a:endParaRPr lang="en-US" sz="1400" dirty="0"/>
          </a:p>
        </p:txBody>
      </p:sp>
      <p:sp>
        <p:nvSpPr>
          <p:cNvPr id="9" name="Shape 7"/>
          <p:cNvSpPr/>
          <p:nvPr/>
        </p:nvSpPr>
        <p:spPr>
          <a:xfrm>
            <a:off x="4388892" y="1905595"/>
            <a:ext cx="3414216" cy="1875681"/>
          </a:xfrm>
          <a:prstGeom prst="roundRect">
            <a:avLst>
              <a:gd name="adj" fmla="val 5247"/>
            </a:avLst>
          </a:prstGeom>
          <a:solidFill>
            <a:srgbClr val="FFFDF8"/>
          </a:solidFill>
          <a:ln w="6350">
            <a:solidFill>
              <a:srgbClr val="DDD5C4"/>
            </a:solidFill>
            <a:prstDash val="solid"/>
          </a:ln>
        </p:spPr>
      </p:sp>
      <p:sp>
        <p:nvSpPr>
          <p:cNvPr id="10" name="Text 8"/>
          <p:cNvSpPr/>
          <p:nvPr/>
        </p:nvSpPr>
        <p:spPr>
          <a:xfrm>
            <a:off x="4595267" y="2086570"/>
            <a:ext cx="3091510"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B5482F"/>
                </a:solidFill>
                <a:latin typeface="IBM Plex Sans" pitchFamily="34" charset="0"/>
                <a:ea typeface="IBM Plex Sans" pitchFamily="34" charset="-122"/>
                <a:cs typeface="IBM Plex Sans" pitchFamily="34" charset="-120"/>
              </a:rPr>
              <a:t>МЕНЬШИЙ НАЛОГ</a:t>
            </a:r>
            <a:endParaRPr lang="en-US" sz="1400" dirty="0"/>
          </a:p>
        </p:txBody>
      </p:sp>
      <p:sp>
        <p:nvSpPr>
          <p:cNvPr id="11" name="Text 9"/>
          <p:cNvSpPr/>
          <p:nvPr/>
        </p:nvSpPr>
        <p:spPr>
          <a:xfrm>
            <a:off x="4595267" y="2411661"/>
            <a:ext cx="3091510"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по соглашению — 10%, подтверждение до выплаты</a:t>
            </a:r>
            <a:endParaRPr lang="en-US" sz="1400" dirty="0"/>
          </a:p>
        </p:txBody>
      </p:sp>
      <p:sp>
        <p:nvSpPr>
          <p:cNvPr id="12" name="Text 10"/>
          <p:cNvSpPr/>
          <p:nvPr/>
        </p:nvSpPr>
        <p:spPr>
          <a:xfrm>
            <a:off x="4595267" y="3044081"/>
            <a:ext cx="3091510"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Удержано: </a:t>
            </a:r>
            <a:r>
              <a:rPr lang="en-US" sz="1400" b="1" dirty="0">
                <a:solidFill>
                  <a:srgbClr val="1E2A3F"/>
                </a:solidFill>
                <a:latin typeface="IBM Plex Sans" pitchFamily="34" charset="0"/>
                <a:ea typeface="IBM Plex Sans" pitchFamily="34" charset="-122"/>
                <a:cs typeface="IBM Plex Sans" pitchFamily="34" charset="-120"/>
              </a:rPr>
              <a:t>10 000 ₽</a:t>
            </a:r>
            <a:endParaRPr lang="en-US" sz="1400" dirty="0"/>
          </a:p>
        </p:txBody>
      </p:sp>
      <p:sp>
        <p:nvSpPr>
          <p:cNvPr id="13" name="Text 11"/>
          <p:cNvSpPr/>
          <p:nvPr/>
        </p:nvSpPr>
        <p:spPr>
          <a:xfrm>
            <a:off x="4595267" y="3360291"/>
            <a:ext cx="3091510"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Выплачено: </a:t>
            </a:r>
            <a:r>
              <a:rPr lang="en-US" sz="1400" b="1" dirty="0">
                <a:solidFill>
                  <a:srgbClr val="1E2A3F"/>
                </a:solidFill>
                <a:latin typeface="IBM Plex Sans" pitchFamily="34" charset="0"/>
                <a:ea typeface="IBM Plex Sans" pitchFamily="34" charset="-122"/>
                <a:cs typeface="IBM Plex Sans" pitchFamily="34" charset="-120"/>
              </a:rPr>
              <a:t>90 000 ₽</a:t>
            </a:r>
            <a:endParaRPr lang="en-US" sz="1400" dirty="0"/>
          </a:p>
        </p:txBody>
      </p:sp>
      <p:sp>
        <p:nvSpPr>
          <p:cNvPr id="14" name="Shape 12"/>
          <p:cNvSpPr/>
          <p:nvPr/>
        </p:nvSpPr>
        <p:spPr>
          <a:xfrm>
            <a:off x="7961858" y="1905595"/>
            <a:ext cx="3414167" cy="1875681"/>
          </a:xfrm>
          <a:prstGeom prst="roundRect">
            <a:avLst>
              <a:gd name="adj" fmla="val 5247"/>
            </a:avLst>
          </a:prstGeom>
          <a:solidFill>
            <a:srgbClr val="FFFDF8"/>
          </a:solidFill>
          <a:ln w="6350">
            <a:solidFill>
              <a:srgbClr val="DDD5C4"/>
            </a:solidFill>
            <a:prstDash val="solid"/>
          </a:ln>
        </p:spPr>
      </p:sp>
      <p:sp>
        <p:nvSpPr>
          <p:cNvPr id="15" name="Text 13"/>
          <p:cNvSpPr/>
          <p:nvPr/>
        </p:nvSpPr>
        <p:spPr>
          <a:xfrm>
            <a:off x="8168233" y="2086570"/>
            <a:ext cx="3091459"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8E3420"/>
                </a:solidFill>
                <a:latin typeface="IBM Plex Sans" pitchFamily="34" charset="0"/>
                <a:ea typeface="IBM Plex Sans" pitchFamily="34" charset="-122"/>
                <a:cs typeface="IBM Plex Sans" pitchFamily="34" charset="-120"/>
              </a:rPr>
              <a:t>ВОЗВРАТ</a:t>
            </a:r>
            <a:endParaRPr lang="en-US" sz="1400" dirty="0"/>
          </a:p>
        </p:txBody>
      </p:sp>
      <p:sp>
        <p:nvSpPr>
          <p:cNvPr id="16" name="Text 14"/>
          <p:cNvSpPr/>
          <p:nvPr/>
        </p:nvSpPr>
        <p:spPr>
          <a:xfrm>
            <a:off x="8168233" y="2411661"/>
            <a:ext cx="3091459"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освобождение, подтверждение после выплаты</a:t>
            </a:r>
            <a:endParaRPr lang="en-US" sz="1400" dirty="0"/>
          </a:p>
        </p:txBody>
      </p:sp>
      <p:sp>
        <p:nvSpPr>
          <p:cNvPr id="17" name="Text 15"/>
          <p:cNvSpPr/>
          <p:nvPr/>
        </p:nvSpPr>
        <p:spPr>
          <a:xfrm>
            <a:off x="8168233" y="3044081"/>
            <a:ext cx="3091459"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Удержано: </a:t>
            </a:r>
            <a:r>
              <a:rPr lang="en-US" sz="1400" b="1" dirty="0">
                <a:solidFill>
                  <a:srgbClr val="1E2A3F"/>
                </a:solidFill>
                <a:latin typeface="IBM Plex Sans" pitchFamily="34" charset="0"/>
                <a:ea typeface="IBM Plex Sans" pitchFamily="34" charset="-122"/>
                <a:cs typeface="IBM Plex Sans" pitchFamily="34" charset="-120"/>
              </a:rPr>
              <a:t>30 000 ₽</a:t>
            </a:r>
            <a:endParaRPr lang="en-US" sz="1400" dirty="0"/>
          </a:p>
        </p:txBody>
      </p:sp>
      <p:sp>
        <p:nvSpPr>
          <p:cNvPr id="18" name="Text 16"/>
          <p:cNvSpPr/>
          <p:nvPr/>
        </p:nvSpPr>
        <p:spPr>
          <a:xfrm>
            <a:off x="8168233" y="3360291"/>
            <a:ext cx="3091459"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1E2A3F"/>
                </a:solidFill>
                <a:latin typeface="IBM Plex Sans" pitchFamily="34" charset="0"/>
                <a:ea typeface="IBM Plex Sans" pitchFamily="34" charset="-122"/>
                <a:cs typeface="IBM Plex Sans" pitchFamily="34" charset="-120"/>
              </a:rPr>
              <a:t>Возвращено: </a:t>
            </a:r>
            <a:r>
              <a:rPr lang="en-US" sz="1400" b="1" dirty="0">
                <a:solidFill>
                  <a:srgbClr val="1E2A3F"/>
                </a:solidFill>
                <a:latin typeface="IBM Plex Sans" pitchFamily="34" charset="0"/>
                <a:ea typeface="IBM Plex Sans" pitchFamily="34" charset="-122"/>
                <a:cs typeface="IBM Plex Sans" pitchFamily="34" charset="-120"/>
              </a:rPr>
              <a:t>30 000 ₽</a:t>
            </a:r>
            <a:endParaRPr lang="en-US" sz="1400" dirty="0"/>
          </a:p>
        </p:txBody>
      </p:sp>
      <p:sp>
        <p:nvSpPr>
          <p:cNvPr id="19" name="Shape 17"/>
          <p:cNvSpPr/>
          <p:nvPr/>
        </p:nvSpPr>
        <p:spPr>
          <a:xfrm>
            <a:off x="812800" y="3962251"/>
            <a:ext cx="10566400" cy="553690"/>
          </a:xfrm>
          <a:prstGeom prst="roundRect">
            <a:avLst>
              <a:gd name="adj" fmla="val 18350"/>
            </a:avLst>
          </a:prstGeom>
          <a:solidFill>
            <a:srgbClr val="1E2A3F"/>
          </a:solidFill>
          <a:ln/>
        </p:spPr>
      </p:sp>
      <p:sp>
        <p:nvSpPr>
          <p:cNvPr id="20" name="Text 18"/>
          <p:cNvSpPr/>
          <p:nvPr/>
        </p:nvSpPr>
        <p:spPr>
          <a:xfrm>
            <a:off x="1016000" y="4114651"/>
            <a:ext cx="1287363" cy="274290"/>
          </a:xfrm>
          <a:prstGeom prst="rect">
            <a:avLst/>
          </a:prstGeom>
          <a:noFill/>
          <a:ln/>
        </p:spPr>
        <p:txBody>
          <a:bodyPr wrap="none" lIns="0" tIns="0" rIns="0" bIns="0" rtlCol="0" anchor="t">
            <a:normAutofit/>
          </a:bodyPr>
          <a:lstStyle/>
          <a:p>
            <a:pPr marL="0" indent="0" algn="l">
              <a:lnSpc>
                <a:spcPts val="1960"/>
              </a:lnSpc>
              <a:buNone/>
            </a:pPr>
            <a:r>
              <a:rPr lang="en-US" sz="1400" b="1" dirty="0">
                <a:solidFill>
                  <a:srgbClr val="E59A7D"/>
                </a:solidFill>
                <a:latin typeface="IBM Plex Sans" pitchFamily="34" charset="0"/>
                <a:ea typeface="IBM Plex Sans" pitchFamily="34" charset="-122"/>
                <a:cs typeface="IBM Plex Sans" pitchFamily="34" charset="-120"/>
              </a:rPr>
              <a:t>Дата выплаты</a:t>
            </a:r>
            <a:endParaRPr lang="en-US" sz="1400" dirty="0"/>
          </a:p>
        </p:txBody>
      </p:sp>
      <p:pic>
        <p:nvPicPr>
          <p:cNvPr id="21" name="Image 0" descr="arrow-right"/>
          <p:cNvPicPr>
            <a:picLocks noChangeAspect="1"/>
          </p:cNvPicPr>
          <p:nvPr/>
        </p:nvPicPr>
        <p:blipFill>
          <a:blip r:embed="rId3"/>
          <a:srcRect/>
          <a:stretch/>
        </p:blipFill>
        <p:spPr>
          <a:xfrm>
            <a:off x="2354163" y="4156521"/>
            <a:ext cx="330200" cy="165100"/>
          </a:xfrm>
          <a:prstGeom prst="rect">
            <a:avLst/>
          </a:prstGeom>
        </p:spPr>
      </p:pic>
      <p:sp>
        <p:nvSpPr>
          <p:cNvPr id="22" name="Text 19"/>
          <p:cNvSpPr/>
          <p:nvPr/>
        </p:nvSpPr>
        <p:spPr>
          <a:xfrm>
            <a:off x="2785963" y="4114651"/>
            <a:ext cx="1487736" cy="274290"/>
          </a:xfrm>
          <a:prstGeom prst="rect">
            <a:avLst/>
          </a:prstGeom>
          <a:noFill/>
          <a:ln/>
        </p:spPr>
        <p:txBody>
          <a:bodyPr wrap="none" lIns="0" tIns="0" rIns="0" bIns="0" rtlCol="0" anchor="t">
            <a:normAutofit/>
          </a:bodyPr>
          <a:lstStyle/>
          <a:p>
            <a:pPr marL="0" indent="0" algn="l">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30 рабочих дней</a:t>
            </a:r>
            <a:endParaRPr lang="en-US" sz="1400" dirty="0"/>
          </a:p>
        </p:txBody>
      </p:sp>
      <p:pic>
        <p:nvPicPr>
          <p:cNvPr id="23" name="Image 1" descr="arrow-right"/>
          <p:cNvPicPr>
            <a:picLocks noChangeAspect="1"/>
          </p:cNvPicPr>
          <p:nvPr/>
        </p:nvPicPr>
        <p:blipFill>
          <a:blip r:embed="rId3"/>
          <a:srcRect/>
          <a:stretch/>
        </p:blipFill>
        <p:spPr>
          <a:xfrm>
            <a:off x="4324499" y="4156521"/>
            <a:ext cx="330200" cy="165100"/>
          </a:xfrm>
          <a:prstGeom prst="rect">
            <a:avLst/>
          </a:prstGeom>
        </p:spPr>
      </p:pic>
      <p:sp>
        <p:nvSpPr>
          <p:cNvPr id="24" name="Text 20"/>
          <p:cNvSpPr/>
          <p:nvPr/>
        </p:nvSpPr>
        <p:spPr>
          <a:xfrm>
            <a:off x="4756299" y="4119066"/>
            <a:ext cx="4402276"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F6F3EC"/>
                </a:solidFill>
                <a:latin typeface="IBM Plex Sans" pitchFamily="34" charset="0"/>
                <a:ea typeface="IBM Plex Sans" pitchFamily="34" charset="-122"/>
                <a:cs typeface="IBM Plex Sans" pitchFamily="34" charset="-120"/>
              </a:rPr>
              <a:t>сведения в ИФНС — во всех трёх сценариях</a:t>
            </a:r>
            <a:endParaRPr lang="en-US" sz="1400" dirty="0"/>
          </a:p>
        </p:txBody>
      </p:sp>
      <p:sp>
        <p:nvSpPr>
          <p:cNvPr id="25" name="Text 21"/>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26" name="Text 22"/>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27" name="Text 23"/>
          <p:cNvSpPr/>
          <p:nvPr/>
        </p:nvSpPr>
        <p:spPr>
          <a:xfrm>
            <a:off x="812800" y="6262390"/>
            <a:ext cx="10883392" cy="26541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Суммы и ставка 10% условные. Основание: п. 3 ст. 224, п. п. 5–8 ст. 232, п. 6 ст. 6.1 НК РФ</a:t>
            </a:r>
            <a:endParaRPr lang="en-US" sz="14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Сводная таблица</a:t>
            </a:r>
            <a:endParaRPr lang="en-US" sz="3200" dirty="0"/>
          </a:p>
        </p:txBody>
      </p:sp>
      <p:sp>
        <p:nvSpPr>
          <p:cNvPr id="3" name="Shape 1"/>
          <p:cNvSpPr/>
          <p:nvPr/>
        </p:nvSpPr>
        <p:spPr>
          <a:xfrm>
            <a:off x="812800" y="1457920"/>
            <a:ext cx="10566400" cy="3349675"/>
          </a:xfrm>
          <a:prstGeom prst="rect">
            <a:avLst/>
          </a:prstGeom>
          <a:solidFill>
            <a:srgbClr val="FFFDF8"/>
          </a:solidFill>
          <a:ln/>
        </p:spPr>
      </p:sp>
      <p:graphicFrame>
        <p:nvGraphicFramePr>
          <p:cNvPr id="4" name="Table 0"/>
          <p:cNvGraphicFramePr>
            <a:graphicFrameLocks noGrp="1"/>
          </p:cNvGraphicFramePr>
          <p:nvPr/>
        </p:nvGraphicFramePr>
        <p:xfrm>
          <a:off x="825500" y="1470620"/>
          <a:ext cx="10553700" cy="3336978"/>
        </p:xfrm>
        <a:graphic>
          <a:graphicData uri="http://schemas.openxmlformats.org/drawingml/2006/table">
            <a:tbl>
              <a:tblPr/>
              <a:tblGrid>
                <a:gridCol w="2321814">
                  <a:extLst>
                    <a:ext uri="{9D8B030D-6E8A-4147-A177-3AD203B41FA5}">
                      <a16:colId xmlns:a16="http://schemas.microsoft.com/office/drawing/2014/main" val="20000"/>
                    </a:ext>
                  </a:extLst>
                </a:gridCol>
                <a:gridCol w="4115943">
                  <a:extLst>
                    <a:ext uri="{9D8B030D-6E8A-4147-A177-3AD203B41FA5}">
                      <a16:colId xmlns:a16="http://schemas.microsoft.com/office/drawing/2014/main" val="20001"/>
                    </a:ext>
                  </a:extLst>
                </a:gridCol>
                <a:gridCol w="4115943">
                  <a:extLst>
                    <a:ext uri="{9D8B030D-6E8A-4147-A177-3AD203B41FA5}">
                      <a16:colId xmlns:a16="http://schemas.microsoft.com/office/drawing/2014/main" val="20002"/>
                    </a:ext>
                  </a:extLst>
                </a:gridCol>
              </a:tblGrid>
              <a:tr h="386011">
                <a:tc>
                  <a:txBody>
                    <a:bodyPr/>
                    <a:lstStyle/>
                    <a:p>
                      <a:pPr marL="0" indent="0">
                        <a:lnSpc>
                          <a:spcPts val="1960"/>
                        </a:lnSpc>
                        <a:buNone/>
                      </a:pP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Резидент РФ</a:t>
                      </a:r>
                      <a:endParaRPr lang="en-US" sz="1400" dirty="0">
                        <a:latin typeface="IBM Plex Sans" charset="0"/>
                        <a:ea typeface="IBM Plex Sans" charset="0"/>
                        <a:cs typeface="IBM Plex Sans" charset="0"/>
                      </a:endParaRPr>
                    </a:p>
                  </a:txBody>
                  <a:tcPr marL="62230" marR="62230" marT="62230" marB="6223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nSpc>
                          <a:spcPts val="1960"/>
                        </a:lnSpc>
                        <a:buNone/>
                      </a:pPr>
                      <a:r>
                        <a:rPr lang="en-US" sz="1400" b="1" dirty="0">
                          <a:solidFill>
                            <a:srgbClr val="F6F3EC"/>
                          </a:solidFill>
                          <a:latin typeface="IBM Plex Sans" pitchFamily="34" charset="0"/>
                          <a:ea typeface="IBM Plex Sans" pitchFamily="34" charset="-122"/>
                          <a:cs typeface="IBM Plex Sans" pitchFamily="34" charset="-120"/>
                        </a:rPr>
                        <a:t>Нерезидент РФ</a:t>
                      </a:r>
                      <a:endParaRPr lang="en-US" sz="1400" dirty="0">
                        <a:latin typeface="IBM Plex Sans" charset="0"/>
                        <a:ea typeface="IBM Plex Sans" charset="0"/>
                        <a:cs typeface="IBM Plex Sans" charset="0"/>
                      </a:endParaRPr>
                    </a:p>
                  </a:txBody>
                  <a:tcPr marL="62230" marR="62230" marT="62230" marB="6223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extLst>
                  <a:ext uri="{0D108BD9-81ED-4DB2-BD59-A6C34878D82A}">
                    <a16:rowId xmlns:a16="http://schemas.microsoft.com/office/drawing/2014/main" val="10000"/>
                  </a:ext>
                </a:extLst>
              </a:tr>
              <a:tr h="38601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Облагается в РФ</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все доходы, в т. ч. зарубежные</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только доходы от источников в РФ</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1"/>
                  </a:ext>
                </a:extLst>
              </a:tr>
              <a:tr h="38601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Механизм</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зачёт налога, уплаченного за границей</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освобождение или меньший налог</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2"/>
                  </a:ext>
                </a:extLst>
              </a:tr>
              <a:tr h="38601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Кто применяет</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инспекция</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налоговый агент</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3"/>
                  </a:ext>
                </a:extLst>
              </a:tr>
              <a:tr h="38601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Когда</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по окончании года</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при выплате или после неё — возврат</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4"/>
                  </a:ext>
                </a:extLst>
              </a:tr>
              <a:tr h="63490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Документы</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декларация, документ источника, копия, нотариальный перевод</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подтверждение статуса резидента иностранного государства</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5"/>
                  </a:ext>
                </a:extLst>
              </a:tr>
              <a:tr h="38601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Сведения в ИФНС</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30 рабочих дней с даты выплаты</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6"/>
                  </a:ext>
                </a:extLst>
              </a:tr>
              <a:tr h="386011">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Норма</a:t>
                      </a:r>
                      <a:endParaRPr lang="en-US" sz="1400" dirty="0">
                        <a:latin typeface="IBM Plex Sans" charset="0"/>
                        <a:ea typeface="IBM Plex Sans" charset="0"/>
                        <a:cs typeface="IBM Plex Sans" charset="0"/>
                      </a:endParaRPr>
                    </a:p>
                  </a:txBody>
                  <a:tcPr marL="62230" marR="62230" marT="62230" marB="62230">
                    <a:lnL w="12700" cap="flat" cmpd="sng" algn="ctr">
                      <a:solidFill>
                        <a:srgbClr val="CBCAC6"/>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п. п. 1–4 ст. 232</a:t>
                      </a:r>
                      <a:endParaRPr lang="en-US" sz="1400" dirty="0">
                        <a:latin typeface="IBM Plex Sans" charset="0"/>
                        <a:ea typeface="IBM Plex Sans" charset="0"/>
                        <a:cs typeface="IBM Plex Sans" charset="0"/>
                      </a:endParaRPr>
                    </a:p>
                  </a:txBody>
                  <a:tcPr marL="62230" marR="62230" marT="62230" marB="62230">
                    <a:lnL w="12700" cap="flat" cmpd="sng" algn="ctr">
                      <a:solidFill>
                        <a:srgbClr val="C2B5B0"/>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tc>
                  <a:txBody>
                    <a:bodyPr/>
                    <a:lstStyle/>
                    <a:p>
                      <a:pPr marL="0" indent="0">
                        <a:lnSpc>
                          <a:spcPts val="1960"/>
                        </a:lnSpc>
                        <a:buNone/>
                      </a:pPr>
                      <a:r>
                        <a:rPr lang="en-US" sz="1400" dirty="0">
                          <a:solidFill>
                            <a:srgbClr val="1E2A3F"/>
                          </a:solidFill>
                          <a:latin typeface="IBM Plex Sans" pitchFamily="34" charset="0"/>
                          <a:ea typeface="IBM Plex Sans" pitchFamily="34" charset="-122"/>
                          <a:cs typeface="IBM Plex Sans" pitchFamily="34" charset="-120"/>
                        </a:rPr>
                        <a:t>п. 2 ст. 209, п. п. 5–8 ст. 232</a:t>
                      </a:r>
                      <a:endParaRPr lang="en-US" sz="1400" dirty="0">
                        <a:latin typeface="IBM Plex Sans" charset="0"/>
                        <a:ea typeface="IBM Plex Sans" charset="0"/>
                        <a:cs typeface="IBM Plex Sans" charset="0"/>
                      </a:endParaRPr>
                    </a:p>
                  </a:txBody>
                  <a:tcPr marL="62230" marR="62230" marT="62230" marB="62230">
                    <a:lnL w="12700" cap="flat" cmpd="sng" algn="ctr">
                      <a:solidFill>
                        <a:srgbClr val="C2B5B0"/>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extLst>
                  <a:ext uri="{0D108BD9-81ED-4DB2-BD59-A6C34878D82A}">
                    <a16:rowId xmlns:a16="http://schemas.microsoft.com/office/drawing/2014/main" val="10007"/>
                  </a:ext>
                </a:extLst>
              </a:tr>
            </a:tbl>
          </a:graphicData>
        </a:graphic>
      </p:graphicFrame>
      <p:sp>
        <p:nvSpPr>
          <p:cNvPr id="5" name="Text 2"/>
          <p:cNvSpPr/>
          <p:nvPr/>
        </p:nvSpPr>
        <p:spPr>
          <a:xfrm>
            <a:off x="812800" y="355600"/>
            <a:ext cx="696813" cy="274290"/>
          </a:xfrm>
          <a:prstGeom prst="rect">
            <a:avLst/>
          </a:prstGeom>
          <a:noFill/>
          <a:ln/>
        </p:spPr>
        <p:txBody>
          <a:bodyPr wrap="square" lIns="0" tIns="0" rIns="0" bIns="0" rtlCol="0" anchor="t">
            <a:normAutofit/>
          </a:bodyPr>
          <a:lstStyle/>
          <a:p>
            <a:pPr marL="0" indent="0" algn="l">
              <a:lnSpc>
                <a:spcPts val="1960"/>
              </a:lnSpc>
              <a:buNone/>
            </a:pPr>
            <a:r>
              <a:rPr lang="en-US" sz="1400" b="1" kern="0" spc="100" dirty="0">
                <a:solidFill>
                  <a:srgbClr val="4A5363"/>
                </a:solidFill>
                <a:latin typeface="IBM Plex Sans" pitchFamily="34" charset="0"/>
                <a:ea typeface="IBM Plex Sans" pitchFamily="34" charset="-122"/>
                <a:cs typeface="IBM Plex Sans" pitchFamily="34" charset="-120"/>
              </a:rPr>
              <a:t>ФПНК</a:t>
            </a:r>
            <a:endParaRPr lang="en-US" sz="1400" dirty="0"/>
          </a:p>
        </p:txBody>
      </p:sp>
      <p:sp>
        <p:nvSpPr>
          <p:cNvPr id="6" name="Text 3"/>
          <p:cNvSpPr/>
          <p:nvPr/>
        </p:nvSpPr>
        <p:spPr>
          <a:xfrm>
            <a:off x="6273443" y="355600"/>
            <a:ext cx="5105757" cy="274290"/>
          </a:xfrm>
          <a:prstGeom prst="rect">
            <a:avLst/>
          </a:prstGeom>
          <a:noFill/>
          <a:ln/>
        </p:spPr>
        <p:txBody>
          <a:bodyPr wrap="square" lIns="0" tIns="0" rIns="0" bIns="0" rtlCol="0" anchor="t">
            <a:normAutofit/>
          </a:bodyPr>
          <a:lstStyle/>
          <a:p>
            <a:pPr marL="0" indent="0" algn="r">
              <a:lnSpc>
                <a:spcPts val="1960"/>
              </a:lnSpc>
              <a:buNone/>
            </a:pPr>
            <a:r>
              <a:rPr lang="en-US" sz="14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400" dirty="0"/>
          </a:p>
        </p:txBody>
      </p:sp>
      <p:sp>
        <p:nvSpPr>
          <p:cNvPr id="7" name="Text 4"/>
          <p:cNvSpPr/>
          <p:nvPr/>
        </p:nvSpPr>
        <p:spPr>
          <a:xfrm>
            <a:off x="812800" y="6022380"/>
            <a:ext cx="10883392" cy="505420"/>
          </a:xfrm>
          <a:prstGeom prst="rect">
            <a:avLst/>
          </a:prstGeom>
          <a:noFill/>
          <a:ln/>
        </p:spPr>
        <p:txBody>
          <a:bodyPr wrap="square" lIns="0" tIns="0" rIns="0" bIns="0" rtlCol="0" anchor="t">
            <a:normAutofit/>
          </a:bodyPr>
          <a:lstStyle/>
          <a:p>
            <a:pPr marL="0" indent="0" algn="l">
              <a:lnSpc>
                <a:spcPts val="1890"/>
              </a:lnSpc>
              <a:buNone/>
            </a:pPr>
            <a:r>
              <a:rPr lang="en-US" sz="1400" dirty="0">
                <a:solidFill>
                  <a:srgbClr val="4A5363"/>
                </a:solidFill>
                <a:latin typeface="IBM Plex Sans" pitchFamily="34" charset="0"/>
                <a:ea typeface="IBM Plex Sans" pitchFamily="34" charset="-122"/>
                <a:cs typeface="IBM Plex Sans" pitchFamily="34" charset="-120"/>
              </a:rPr>
              <a:t>Условие для обоих: соглашение РФ с иностранным государством и действующие статьи об устранении двойного налогообложения</a:t>
            </a:r>
            <a:endParaRPr lang="en-US" sz="14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0">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Доход в натуральной форме: налоговая база</a:t>
            </a:r>
            <a:endParaRPr lang="en-US" sz="3200" dirty="0"/>
          </a:p>
        </p:txBody>
      </p:sp>
      <p:sp>
        <p:nvSpPr>
          <p:cNvPr id="3" name="Shape 1"/>
          <p:cNvSpPr/>
          <p:nvPr/>
        </p:nvSpPr>
        <p:spPr>
          <a:xfrm>
            <a:off x="815975" y="1486495"/>
            <a:ext cx="2352675" cy="1106041"/>
          </a:xfrm>
          <a:prstGeom prst="roundRect">
            <a:avLst>
              <a:gd name="adj" fmla="val 8899"/>
            </a:avLst>
          </a:prstGeom>
          <a:solidFill>
            <a:srgbClr val="FFFDF8"/>
          </a:solidFill>
          <a:ln w="6350">
            <a:solidFill>
              <a:srgbClr val="DDD5C4"/>
            </a:solidFill>
            <a:prstDash val="solid"/>
          </a:ln>
        </p:spPr>
      </p:sp>
      <p:sp>
        <p:nvSpPr>
          <p:cNvPr id="4" name="Text 2"/>
          <p:cNvSpPr/>
          <p:nvPr/>
        </p:nvSpPr>
        <p:spPr>
          <a:xfrm>
            <a:off x="971550" y="1616670"/>
            <a:ext cx="2102771"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Рыночная цена</a:t>
            </a:r>
            <a:endParaRPr lang="en-US" sz="1200" dirty="0"/>
          </a:p>
        </p:txBody>
      </p:sp>
      <p:sp>
        <p:nvSpPr>
          <p:cNvPr id="5" name="Text 3"/>
          <p:cNvSpPr/>
          <p:nvPr/>
        </p:nvSpPr>
        <p:spPr>
          <a:xfrm>
            <a:off x="971550" y="1868091"/>
            <a:ext cx="2102771" cy="619671"/>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1E2A3F"/>
                </a:solidFill>
                <a:latin typeface="IBM Plex Sans" pitchFamily="34" charset="0"/>
                <a:ea typeface="IBM Plex Sans" pitchFamily="34" charset="-122"/>
                <a:cs typeface="IBM Plex Sans" pitchFamily="34" charset="-120"/>
              </a:rPr>
              <a:t>товаров, работ, услуг, имущества — по правилам, аналогичным ст. 105.3</a:t>
            </a:r>
            <a:endParaRPr lang="en-US" sz="1200" dirty="0"/>
          </a:p>
        </p:txBody>
      </p:sp>
      <p:sp>
        <p:nvSpPr>
          <p:cNvPr id="6" name="Text 4"/>
          <p:cNvSpPr/>
          <p:nvPr/>
        </p:nvSpPr>
        <p:spPr>
          <a:xfrm>
            <a:off x="3222625" y="1843931"/>
            <a:ext cx="279400" cy="416520"/>
          </a:xfrm>
          <a:prstGeom prst="rect">
            <a:avLst/>
          </a:prstGeom>
          <a:noFill/>
          <a:ln/>
        </p:spPr>
        <p:txBody>
          <a:bodyPr wrap="square" lIns="0" tIns="0" rIns="0" bIns="0" rtlCol="0" anchor="t">
            <a:normAutofit/>
          </a:bodyPr>
          <a:lstStyle/>
          <a:p>
            <a:pPr marL="0" indent="0" algn="ctr">
              <a:lnSpc>
                <a:spcPts val="3080"/>
              </a:lnSpc>
              <a:buNone/>
            </a:pPr>
            <a:r>
              <a:rPr lang="en-US" sz="2200" b="1" dirty="0">
                <a:solidFill>
                  <a:srgbClr val="B5482F"/>
                </a:solidFill>
                <a:latin typeface="IBM Plex Sans" pitchFamily="34" charset="0"/>
                <a:ea typeface="IBM Plex Sans" pitchFamily="34" charset="-122"/>
                <a:cs typeface="IBM Plex Sans" pitchFamily="34" charset="-120"/>
              </a:rPr>
              <a:t>+</a:t>
            </a:r>
            <a:endParaRPr lang="en-US" sz="2200" dirty="0"/>
          </a:p>
        </p:txBody>
      </p:sp>
      <p:sp>
        <p:nvSpPr>
          <p:cNvPr id="7" name="Shape 5"/>
          <p:cNvSpPr/>
          <p:nvPr/>
        </p:nvSpPr>
        <p:spPr>
          <a:xfrm>
            <a:off x="3556000" y="1486495"/>
            <a:ext cx="2352675" cy="1106041"/>
          </a:xfrm>
          <a:prstGeom prst="roundRect">
            <a:avLst>
              <a:gd name="adj" fmla="val 8899"/>
            </a:avLst>
          </a:prstGeom>
          <a:solidFill>
            <a:srgbClr val="FFFDF8"/>
          </a:solidFill>
          <a:ln w="6350">
            <a:solidFill>
              <a:srgbClr val="DDD5C4"/>
            </a:solidFill>
            <a:prstDash val="solid"/>
          </a:ln>
        </p:spPr>
      </p:sp>
      <p:sp>
        <p:nvSpPr>
          <p:cNvPr id="8" name="Text 6"/>
          <p:cNvSpPr/>
          <p:nvPr/>
        </p:nvSpPr>
        <p:spPr>
          <a:xfrm>
            <a:off x="3711575" y="1616670"/>
            <a:ext cx="2102771"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НДС и акцизы</a:t>
            </a:r>
            <a:endParaRPr lang="en-US" sz="1200" dirty="0"/>
          </a:p>
        </p:txBody>
      </p:sp>
      <p:sp>
        <p:nvSpPr>
          <p:cNvPr id="9" name="Text 7"/>
          <p:cNvSpPr/>
          <p:nvPr/>
        </p:nvSpPr>
        <p:spPr>
          <a:xfrm>
            <a:off x="3711575" y="1868091"/>
            <a:ext cx="2102771" cy="22349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1E2A3F"/>
                </a:solidFill>
                <a:latin typeface="IBM Plex Sans" pitchFamily="34" charset="0"/>
                <a:ea typeface="IBM Plex Sans" pitchFamily="34" charset="-122"/>
                <a:cs typeface="IBM Plex Sans" pitchFamily="34" charset="-120"/>
              </a:rPr>
              <a:t>включаются в стоимость</a:t>
            </a:r>
            <a:endParaRPr lang="en-US" sz="1200" dirty="0"/>
          </a:p>
        </p:txBody>
      </p:sp>
      <p:sp>
        <p:nvSpPr>
          <p:cNvPr id="10" name="Text 8"/>
          <p:cNvSpPr/>
          <p:nvPr/>
        </p:nvSpPr>
        <p:spPr>
          <a:xfrm>
            <a:off x="5962650" y="1843931"/>
            <a:ext cx="279400" cy="416520"/>
          </a:xfrm>
          <a:prstGeom prst="rect">
            <a:avLst/>
          </a:prstGeom>
          <a:noFill/>
          <a:ln/>
        </p:spPr>
        <p:txBody>
          <a:bodyPr wrap="square" lIns="0" tIns="0" rIns="0" bIns="0" rtlCol="0" anchor="t">
            <a:normAutofit/>
          </a:bodyPr>
          <a:lstStyle/>
          <a:p>
            <a:pPr marL="0" indent="0" algn="ctr">
              <a:lnSpc>
                <a:spcPts val="3080"/>
              </a:lnSpc>
              <a:buNone/>
            </a:pPr>
            <a:r>
              <a:rPr lang="en-US" sz="2200" b="1" dirty="0">
                <a:solidFill>
                  <a:srgbClr val="B5482F"/>
                </a:solidFill>
                <a:latin typeface="IBM Plex Sans" pitchFamily="34" charset="0"/>
                <a:ea typeface="IBM Plex Sans" pitchFamily="34" charset="-122"/>
                <a:cs typeface="IBM Plex Sans" pitchFamily="34" charset="-120"/>
              </a:rPr>
              <a:t>−</a:t>
            </a:r>
            <a:endParaRPr lang="en-US" sz="2200" dirty="0"/>
          </a:p>
        </p:txBody>
      </p:sp>
      <p:sp>
        <p:nvSpPr>
          <p:cNvPr id="11" name="Shape 9"/>
          <p:cNvSpPr/>
          <p:nvPr/>
        </p:nvSpPr>
        <p:spPr>
          <a:xfrm>
            <a:off x="6296025" y="1486495"/>
            <a:ext cx="2352675" cy="1106041"/>
          </a:xfrm>
          <a:prstGeom prst="roundRect">
            <a:avLst>
              <a:gd name="adj" fmla="val 8899"/>
            </a:avLst>
          </a:prstGeom>
          <a:solidFill>
            <a:srgbClr val="FFFDF8"/>
          </a:solidFill>
          <a:ln w="6350">
            <a:solidFill>
              <a:srgbClr val="DDD5C4"/>
            </a:solidFill>
            <a:prstDash val="solid"/>
          </a:ln>
        </p:spPr>
      </p:sp>
      <p:sp>
        <p:nvSpPr>
          <p:cNvPr id="12" name="Text 10"/>
          <p:cNvSpPr/>
          <p:nvPr/>
        </p:nvSpPr>
        <p:spPr>
          <a:xfrm>
            <a:off x="6451600" y="1616670"/>
            <a:ext cx="2102771"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Частичная оплата</a:t>
            </a:r>
            <a:endParaRPr lang="en-US" sz="1200" dirty="0"/>
          </a:p>
        </p:txBody>
      </p:sp>
      <p:sp>
        <p:nvSpPr>
          <p:cNvPr id="13" name="Text 11"/>
          <p:cNvSpPr/>
          <p:nvPr/>
        </p:nvSpPr>
        <p:spPr>
          <a:xfrm>
            <a:off x="6451600" y="1868091"/>
            <a:ext cx="2102771" cy="42158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1E2A3F"/>
                </a:solidFill>
                <a:latin typeface="IBM Plex Sans" pitchFamily="34" charset="0"/>
                <a:ea typeface="IBM Plex Sans" pitchFamily="34" charset="-122"/>
                <a:cs typeface="IBM Plex Sans" pitchFamily="34" charset="-120"/>
              </a:rPr>
              <a:t>то, что заплатил сам налогоплательщик</a:t>
            </a:r>
            <a:endParaRPr lang="en-US" sz="1200" dirty="0"/>
          </a:p>
        </p:txBody>
      </p:sp>
      <p:sp>
        <p:nvSpPr>
          <p:cNvPr id="14" name="Text 12"/>
          <p:cNvSpPr/>
          <p:nvPr/>
        </p:nvSpPr>
        <p:spPr>
          <a:xfrm>
            <a:off x="8702675" y="1843931"/>
            <a:ext cx="279400" cy="416520"/>
          </a:xfrm>
          <a:prstGeom prst="rect">
            <a:avLst/>
          </a:prstGeom>
          <a:noFill/>
          <a:ln/>
        </p:spPr>
        <p:txBody>
          <a:bodyPr wrap="square" lIns="0" tIns="0" rIns="0" bIns="0" rtlCol="0" anchor="t">
            <a:normAutofit/>
          </a:bodyPr>
          <a:lstStyle/>
          <a:p>
            <a:pPr marL="0" indent="0" algn="ctr">
              <a:lnSpc>
                <a:spcPts val="3080"/>
              </a:lnSpc>
              <a:buNone/>
            </a:pPr>
            <a:r>
              <a:rPr lang="en-US" sz="2200" b="1" dirty="0">
                <a:solidFill>
                  <a:srgbClr val="B5482F"/>
                </a:solidFill>
                <a:latin typeface="IBM Plex Sans" pitchFamily="34" charset="0"/>
                <a:ea typeface="IBM Plex Sans" pitchFamily="34" charset="-122"/>
                <a:cs typeface="IBM Plex Sans" pitchFamily="34" charset="-120"/>
              </a:rPr>
              <a:t>=</a:t>
            </a:r>
            <a:endParaRPr lang="en-US" sz="2200" dirty="0"/>
          </a:p>
        </p:txBody>
      </p:sp>
      <p:sp>
        <p:nvSpPr>
          <p:cNvPr id="15" name="Shape 13"/>
          <p:cNvSpPr/>
          <p:nvPr/>
        </p:nvSpPr>
        <p:spPr>
          <a:xfrm>
            <a:off x="9032875" y="1483320"/>
            <a:ext cx="2346325" cy="1112391"/>
          </a:xfrm>
          <a:prstGeom prst="roundRect">
            <a:avLst>
              <a:gd name="adj" fmla="val 9133"/>
            </a:avLst>
          </a:prstGeom>
          <a:solidFill>
            <a:srgbClr val="1E2A3F"/>
          </a:solidFill>
          <a:ln/>
        </p:spPr>
      </p:sp>
      <p:sp>
        <p:nvSpPr>
          <p:cNvPr id="16" name="Text 14"/>
          <p:cNvSpPr/>
          <p:nvPr/>
        </p:nvSpPr>
        <p:spPr>
          <a:xfrm>
            <a:off x="9185275" y="1610320"/>
            <a:ext cx="2102771"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E59A7D"/>
                </a:solidFill>
                <a:latin typeface="IBM Plex Sans" pitchFamily="34" charset="0"/>
                <a:ea typeface="IBM Plex Sans" pitchFamily="34" charset="-122"/>
                <a:cs typeface="IBM Plex Sans" pitchFamily="34" charset="-120"/>
              </a:rPr>
              <a:t>Налоговая база</a:t>
            </a:r>
            <a:endParaRPr lang="en-US" sz="1200" dirty="0"/>
          </a:p>
        </p:txBody>
      </p:sp>
      <p:sp>
        <p:nvSpPr>
          <p:cNvPr id="17" name="Text 15"/>
          <p:cNvSpPr/>
          <p:nvPr/>
        </p:nvSpPr>
        <p:spPr>
          <a:xfrm>
            <a:off x="9185275" y="1861741"/>
            <a:ext cx="2102771" cy="223490"/>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F6F3EC"/>
                </a:solidFill>
                <a:latin typeface="IBM Plex Sans" pitchFamily="34" charset="0"/>
                <a:ea typeface="IBM Plex Sans" pitchFamily="34" charset="-122"/>
                <a:cs typeface="IBM Plex Sans" pitchFamily="34" charset="-120"/>
              </a:rPr>
              <a:t>с неё исчисляется НДФЛ</a:t>
            </a:r>
            <a:endParaRPr lang="en-US" sz="1200" dirty="0"/>
          </a:p>
        </p:txBody>
      </p:sp>
      <p:sp>
        <p:nvSpPr>
          <p:cNvPr id="18" name="Shape 16"/>
          <p:cNvSpPr/>
          <p:nvPr/>
        </p:nvSpPr>
        <p:spPr>
          <a:xfrm>
            <a:off x="815975" y="2802086"/>
            <a:ext cx="5610523" cy="2533352"/>
          </a:xfrm>
          <a:prstGeom prst="roundRect">
            <a:avLst>
              <a:gd name="adj" fmla="val 3885"/>
            </a:avLst>
          </a:prstGeom>
          <a:solidFill>
            <a:srgbClr val="FFFDF8"/>
          </a:solidFill>
          <a:ln w="6350">
            <a:solidFill>
              <a:srgbClr val="DDD5C4"/>
            </a:solidFill>
            <a:prstDash val="solid"/>
          </a:ln>
        </p:spPr>
      </p:sp>
      <p:sp>
        <p:nvSpPr>
          <p:cNvPr id="19" name="Text 17"/>
          <p:cNvSpPr/>
          <p:nvPr/>
        </p:nvSpPr>
        <p:spPr>
          <a:xfrm>
            <a:off x="1047750" y="2983061"/>
            <a:ext cx="530138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5482F"/>
                </a:solidFill>
                <a:latin typeface="IBM Plex Sans" pitchFamily="34" charset="0"/>
                <a:ea typeface="IBM Plex Sans" pitchFamily="34" charset="-122"/>
                <a:cs typeface="IBM Plex Sans" pitchFamily="34" charset="-120"/>
              </a:rPr>
              <a:t>ПРИМЕР</a:t>
            </a:r>
            <a:endParaRPr lang="en-US" sz="1200" dirty="0"/>
          </a:p>
        </p:txBody>
      </p:sp>
      <p:sp>
        <p:nvSpPr>
          <p:cNvPr id="20" name="Text 18"/>
          <p:cNvSpPr/>
          <p:nvPr/>
        </p:nvSpPr>
        <p:spPr>
          <a:xfrm>
            <a:off x="1047750" y="3272582"/>
            <a:ext cx="5301382" cy="48766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363"/>
                </a:solidFill>
                <a:latin typeface="IBM Plex Sans" pitchFamily="34" charset="0"/>
                <a:ea typeface="IBM Plex Sans" pitchFamily="34" charset="-122"/>
                <a:cs typeface="IBM Plex Sans" pitchFamily="34" charset="-120"/>
              </a:rPr>
              <a:t>Организация передала сотруднику ноутбук. Рыночная цена с НДС — 120 000 ₽, сотрудник доплатил 30 000 ₽.</a:t>
            </a:r>
            <a:endParaRPr lang="en-US" sz="1300" dirty="0"/>
          </a:p>
        </p:txBody>
      </p:sp>
      <p:graphicFrame>
        <p:nvGraphicFramePr>
          <p:cNvPr id="21" name="Table 0"/>
          <p:cNvGraphicFramePr>
            <a:graphicFrameLocks noGrp="1"/>
          </p:cNvGraphicFramePr>
          <p:nvPr>
            <p:extLst>
              <p:ext uri="{D42A27DB-BD31-4B8C-83A1-F6EECF244321}">
                <p14:modId xmlns:p14="http://schemas.microsoft.com/office/powerpoint/2010/main" val="1579011935"/>
              </p:ext>
            </p:extLst>
          </p:nvPr>
        </p:nvGraphicFramePr>
        <p:xfrm>
          <a:off x="1060450" y="3823742"/>
          <a:ext cx="5134272" cy="1330720"/>
        </p:xfrm>
        <a:graphic>
          <a:graphicData uri="http://schemas.openxmlformats.org/drawingml/2006/table">
            <a:tbl>
              <a:tblPr/>
              <a:tblGrid>
                <a:gridCol w="3337277">
                  <a:extLst>
                    <a:ext uri="{9D8B030D-6E8A-4147-A177-3AD203B41FA5}">
                      <a16:colId xmlns:a16="http://schemas.microsoft.com/office/drawing/2014/main" val="20000"/>
                    </a:ext>
                  </a:extLst>
                </a:gridCol>
                <a:gridCol w="1796995">
                  <a:extLst>
                    <a:ext uri="{9D8B030D-6E8A-4147-A177-3AD203B41FA5}">
                      <a16:colId xmlns:a16="http://schemas.microsoft.com/office/drawing/2014/main" val="20001"/>
                    </a:ext>
                  </a:extLst>
                </a:gridCol>
              </a:tblGrid>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Стоимость с НДС</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120 000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0"/>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 Частичная оплата</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30 000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1"/>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 Налоговая база</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90 000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2"/>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НДФЛ 13%</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11 700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2B5B0"/>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extLst>
                  <a:ext uri="{0D108BD9-81ED-4DB2-BD59-A6C34878D82A}">
                    <a16:rowId xmlns:a16="http://schemas.microsoft.com/office/drawing/2014/main" val="10003"/>
                  </a:ext>
                </a:extLst>
              </a:tr>
            </a:tbl>
          </a:graphicData>
        </a:graphic>
      </p:graphicFrame>
      <p:sp>
        <p:nvSpPr>
          <p:cNvPr id="22" name="Shape 19"/>
          <p:cNvSpPr/>
          <p:nvPr/>
        </p:nvSpPr>
        <p:spPr>
          <a:xfrm>
            <a:off x="6632873" y="2798911"/>
            <a:ext cx="4746327" cy="2539702"/>
          </a:xfrm>
          <a:prstGeom prst="roundRect">
            <a:avLst>
              <a:gd name="adj" fmla="val 4000"/>
            </a:avLst>
          </a:prstGeom>
          <a:solidFill>
            <a:srgbClr val="1E2A3F"/>
          </a:solidFill>
          <a:ln/>
        </p:spPr>
      </p:sp>
      <p:sp>
        <p:nvSpPr>
          <p:cNvPr id="23" name="Text 20"/>
          <p:cNvSpPr/>
          <p:nvPr/>
        </p:nvSpPr>
        <p:spPr>
          <a:xfrm>
            <a:off x="6861473" y="2976711"/>
            <a:ext cx="4417801"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E59A7D"/>
                </a:solidFill>
                <a:latin typeface="IBM Plex Sans" pitchFamily="34" charset="0"/>
                <a:ea typeface="IBM Plex Sans" pitchFamily="34" charset="-122"/>
                <a:cs typeface="IBM Plex Sans" pitchFamily="34" charset="-120"/>
              </a:rPr>
              <a:t>КАК УДЕРЖИВАЕТСЯ</a:t>
            </a:r>
            <a:endParaRPr lang="en-US" sz="1200" dirty="0"/>
          </a:p>
        </p:txBody>
      </p:sp>
      <p:sp>
        <p:nvSpPr>
          <p:cNvPr id="24" name="Text 21"/>
          <p:cNvSpPr/>
          <p:nvPr/>
        </p:nvSpPr>
        <p:spPr>
          <a:xfrm>
            <a:off x="6861473" y="3266232"/>
            <a:ext cx="4417801" cy="71879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F6F3EC"/>
                </a:solidFill>
                <a:latin typeface="IBM Plex Sans" pitchFamily="34" charset="0"/>
                <a:ea typeface="IBM Plex Sans" pitchFamily="34" charset="-122"/>
                <a:cs typeface="IBM Plex Sans" pitchFamily="34" charset="-120"/>
              </a:rPr>
              <a:t>Денег в натуральном доходе нет, поэтому агент удерживает налог из ближайшей денежной выплаты — не более 50% её суммы.</a:t>
            </a:r>
            <a:endParaRPr lang="en-US" sz="1300" dirty="0"/>
          </a:p>
        </p:txBody>
      </p:sp>
      <p:sp>
        <p:nvSpPr>
          <p:cNvPr id="25" name="Text 22"/>
          <p:cNvSpPr/>
          <p:nvPr/>
        </p:nvSpPr>
        <p:spPr>
          <a:xfrm>
            <a:off x="6861473" y="4035822"/>
            <a:ext cx="4417801" cy="48766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C9D1DE"/>
                </a:solidFill>
                <a:latin typeface="IBM Plex Sans" pitchFamily="34" charset="0"/>
                <a:ea typeface="IBM Plex Sans" pitchFamily="34" charset="-122"/>
                <a:cs typeface="IBM Plex Sans" pitchFamily="34" charset="-120"/>
              </a:rPr>
              <a:t>Не удалось удержать до конца года — агент сообщает работнику и в ИФНС.</a:t>
            </a:r>
            <a:endParaRPr lang="en-US" sz="1300" dirty="0"/>
          </a:p>
        </p:txBody>
      </p:sp>
      <p:sp>
        <p:nvSpPr>
          <p:cNvPr id="26" name="Text 23"/>
          <p:cNvSpPr/>
          <p:nvPr/>
        </p:nvSpPr>
        <p:spPr>
          <a:xfrm>
            <a:off x="6861473" y="4574282"/>
            <a:ext cx="4417801"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E59A7D"/>
                </a:solidFill>
                <a:latin typeface="IBM Plex Sans" pitchFamily="34" charset="0"/>
                <a:ea typeface="IBM Plex Sans" pitchFamily="34" charset="-122"/>
                <a:cs typeface="IBM Plex Sans" pitchFamily="34" charset="-120"/>
              </a:rPr>
              <a:t>пп. 4, 5 ст. 226 НК РФ</a:t>
            </a:r>
            <a:endParaRPr lang="en-US" sz="1200" dirty="0"/>
          </a:p>
        </p:txBody>
      </p:sp>
      <p:sp>
        <p:nvSpPr>
          <p:cNvPr id="27" name="Text 24"/>
          <p:cNvSpPr/>
          <p:nvPr/>
        </p:nvSpPr>
        <p:spPr>
          <a:xfrm>
            <a:off x="812800" y="355600"/>
            <a:ext cx="605969"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4A5363"/>
                </a:solidFill>
                <a:latin typeface="IBM Plex Sans" pitchFamily="34" charset="0"/>
                <a:ea typeface="IBM Plex Sans" pitchFamily="34" charset="-122"/>
                <a:cs typeface="IBM Plex Sans" pitchFamily="34" charset="-120"/>
              </a:rPr>
              <a:t>ФПНК</a:t>
            </a:r>
            <a:endParaRPr lang="en-US" sz="1200" dirty="0"/>
          </a:p>
        </p:txBody>
      </p:sp>
      <p:sp>
        <p:nvSpPr>
          <p:cNvPr id="28" name="Text 25"/>
          <p:cNvSpPr/>
          <p:nvPr/>
        </p:nvSpPr>
        <p:spPr>
          <a:xfrm>
            <a:off x="7002879" y="355600"/>
            <a:ext cx="4376321"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200" dirty="0"/>
          </a:p>
        </p:txBody>
      </p:sp>
      <p:sp>
        <p:nvSpPr>
          <p:cNvPr id="29" name="Text 26"/>
          <p:cNvSpPr/>
          <p:nvPr/>
        </p:nvSpPr>
        <p:spPr>
          <a:xfrm>
            <a:off x="812800" y="6296670"/>
            <a:ext cx="10883392" cy="23113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Основание: п. 1 ст. 211, ст. 105.3, пп. 4, 5 ст. 226 НК РФ</a:t>
            </a:r>
            <a:endParaRPr lang="en-US" sz="12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31">
    <p:bg>
      <p:bgPr>
        <a:solidFill>
          <a:srgbClr val="ECE6D9"/>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Что относится к натуральным доходам</a:t>
            </a:r>
            <a:endParaRPr lang="en-US" sz="3200" dirty="0"/>
          </a:p>
        </p:txBody>
      </p:sp>
      <p:sp>
        <p:nvSpPr>
          <p:cNvPr id="3" name="Shape 1"/>
          <p:cNvSpPr/>
          <p:nvPr/>
        </p:nvSpPr>
        <p:spPr>
          <a:xfrm>
            <a:off x="815975" y="1461095"/>
            <a:ext cx="3448050" cy="1603921"/>
          </a:xfrm>
          <a:prstGeom prst="roundRect">
            <a:avLst>
              <a:gd name="adj" fmla="val 6137"/>
            </a:avLst>
          </a:prstGeom>
          <a:solidFill>
            <a:srgbClr val="FFFDF8"/>
          </a:solidFill>
          <a:ln w="6350">
            <a:solidFill>
              <a:srgbClr val="DDD5C4"/>
            </a:solidFill>
            <a:prstDash val="solid"/>
          </a:ln>
        </p:spPr>
      </p:sp>
      <p:sp>
        <p:nvSpPr>
          <p:cNvPr id="4" name="Text 2"/>
          <p:cNvSpPr/>
          <p:nvPr/>
        </p:nvSpPr>
        <p:spPr>
          <a:xfrm>
            <a:off x="996950" y="1616670"/>
            <a:ext cx="3178683"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пп. 1 п. 2</a:t>
            </a:r>
            <a:endParaRPr lang="en-US" sz="1200" dirty="0"/>
          </a:p>
        </p:txBody>
      </p:sp>
      <p:sp>
        <p:nvSpPr>
          <p:cNvPr id="5" name="Text 3"/>
          <p:cNvSpPr/>
          <p:nvPr/>
        </p:nvSpPr>
        <p:spPr>
          <a:xfrm>
            <a:off x="996950" y="1880791"/>
            <a:ext cx="3178683" cy="105405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1E2A3F"/>
                </a:solidFill>
                <a:latin typeface="IBM Plex Sans" pitchFamily="34" charset="0"/>
                <a:ea typeface="IBM Plex Sans" pitchFamily="34" charset="-122"/>
                <a:cs typeface="IBM Plex Sans" pitchFamily="34" charset="-120"/>
              </a:rPr>
              <a:t>Оплата за человека организацией или ИП: коммунальных услуг, питания, отдыха, обучения в его интересах; сберегательные взносы в НПФ по договору долгосрочных сбережений</a:t>
            </a:r>
            <a:endParaRPr lang="en-US" sz="1200" dirty="0"/>
          </a:p>
        </p:txBody>
      </p:sp>
      <p:sp>
        <p:nvSpPr>
          <p:cNvPr id="6" name="Shape 4"/>
          <p:cNvSpPr/>
          <p:nvPr/>
        </p:nvSpPr>
        <p:spPr>
          <a:xfrm>
            <a:off x="4371975" y="1461095"/>
            <a:ext cx="3448050" cy="1603921"/>
          </a:xfrm>
          <a:prstGeom prst="roundRect">
            <a:avLst>
              <a:gd name="adj" fmla="val 6137"/>
            </a:avLst>
          </a:prstGeom>
          <a:solidFill>
            <a:srgbClr val="FFFDF8"/>
          </a:solidFill>
          <a:ln w="6350">
            <a:solidFill>
              <a:srgbClr val="DDD5C4"/>
            </a:solidFill>
            <a:prstDash val="solid"/>
          </a:ln>
        </p:spPr>
      </p:sp>
      <p:sp>
        <p:nvSpPr>
          <p:cNvPr id="7" name="Text 5"/>
          <p:cNvSpPr/>
          <p:nvPr/>
        </p:nvSpPr>
        <p:spPr>
          <a:xfrm>
            <a:off x="4552950" y="1616670"/>
            <a:ext cx="3178683"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пп. 1.1 п. 2</a:t>
            </a:r>
            <a:endParaRPr lang="en-US" sz="1200" dirty="0"/>
          </a:p>
        </p:txBody>
      </p:sp>
      <p:sp>
        <p:nvSpPr>
          <p:cNvPr id="8" name="Text 6"/>
          <p:cNvSpPr/>
          <p:nvPr/>
        </p:nvSpPr>
        <p:spPr>
          <a:xfrm>
            <a:off x="4552950" y="1880791"/>
            <a:ext cx="3178683" cy="84832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1E2A3F"/>
                </a:solidFill>
                <a:latin typeface="IBM Plex Sans" pitchFamily="34" charset="0"/>
                <a:ea typeface="IBM Plex Sans" pitchFamily="34" charset="-122"/>
                <a:cs typeface="IBM Plex Sans" pitchFamily="34" charset="-120"/>
              </a:rPr>
              <a:t>Имущественные права при выходе из организации или её ликвидации; права требования к организации — безвозмездно или с частичной оплатой</a:t>
            </a:r>
            <a:endParaRPr lang="en-US" sz="1200" dirty="0"/>
          </a:p>
        </p:txBody>
      </p:sp>
      <p:sp>
        <p:nvSpPr>
          <p:cNvPr id="9" name="Shape 7"/>
          <p:cNvSpPr/>
          <p:nvPr/>
        </p:nvSpPr>
        <p:spPr>
          <a:xfrm>
            <a:off x="7927975" y="1461095"/>
            <a:ext cx="3448050" cy="1603921"/>
          </a:xfrm>
          <a:prstGeom prst="roundRect">
            <a:avLst>
              <a:gd name="adj" fmla="val 6137"/>
            </a:avLst>
          </a:prstGeom>
          <a:solidFill>
            <a:srgbClr val="FFFDF8"/>
          </a:solidFill>
          <a:ln w="6350">
            <a:solidFill>
              <a:srgbClr val="DDD5C4"/>
            </a:solidFill>
            <a:prstDash val="solid"/>
          </a:ln>
        </p:spPr>
      </p:sp>
      <p:sp>
        <p:nvSpPr>
          <p:cNvPr id="10" name="Text 8"/>
          <p:cNvSpPr/>
          <p:nvPr/>
        </p:nvSpPr>
        <p:spPr>
          <a:xfrm>
            <a:off x="8108950" y="1616670"/>
            <a:ext cx="3178683"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пп. 1.2 п. 2</a:t>
            </a:r>
            <a:endParaRPr lang="en-US" sz="1200" dirty="0"/>
          </a:p>
        </p:txBody>
      </p:sp>
      <p:sp>
        <p:nvSpPr>
          <p:cNvPr id="11" name="Text 9"/>
          <p:cNvSpPr/>
          <p:nvPr/>
        </p:nvSpPr>
        <p:spPr>
          <a:xfrm>
            <a:off x="8108950" y="1880791"/>
            <a:ext cx="3178683" cy="64259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1E2A3F"/>
                </a:solidFill>
                <a:latin typeface="IBM Plex Sans" pitchFamily="34" charset="0"/>
                <a:ea typeface="IBM Plex Sans" pitchFamily="34" charset="-122"/>
                <a:cs typeface="IBM Plex Sans" pitchFamily="34" charset="-120"/>
              </a:rPr>
              <a:t>Цифровые финансовые активы и гибридные цифровые права — безвозмездно или с частичной оплатой</a:t>
            </a:r>
            <a:endParaRPr lang="en-US" sz="1200" dirty="0"/>
          </a:p>
        </p:txBody>
      </p:sp>
      <p:sp>
        <p:nvSpPr>
          <p:cNvPr id="12" name="Shape 10"/>
          <p:cNvSpPr/>
          <p:nvPr/>
        </p:nvSpPr>
        <p:spPr>
          <a:xfrm>
            <a:off x="815975" y="3172966"/>
            <a:ext cx="3448050" cy="1192461"/>
          </a:xfrm>
          <a:prstGeom prst="roundRect">
            <a:avLst>
              <a:gd name="adj" fmla="val 8254"/>
            </a:avLst>
          </a:prstGeom>
          <a:solidFill>
            <a:srgbClr val="FFFDF8"/>
          </a:solidFill>
          <a:ln w="6350">
            <a:solidFill>
              <a:srgbClr val="DDD5C4"/>
            </a:solidFill>
            <a:prstDash val="solid"/>
          </a:ln>
        </p:spPr>
      </p:sp>
      <p:sp>
        <p:nvSpPr>
          <p:cNvPr id="13" name="Text 11"/>
          <p:cNvSpPr/>
          <p:nvPr/>
        </p:nvSpPr>
        <p:spPr>
          <a:xfrm>
            <a:off x="996950" y="3328541"/>
            <a:ext cx="3178683"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пп. 2 п. 2</a:t>
            </a:r>
            <a:endParaRPr lang="en-US" sz="1200" dirty="0"/>
          </a:p>
        </p:txBody>
      </p:sp>
      <p:sp>
        <p:nvSpPr>
          <p:cNvPr id="14" name="Text 12"/>
          <p:cNvSpPr/>
          <p:nvPr/>
        </p:nvSpPr>
        <p:spPr>
          <a:xfrm>
            <a:off x="996950" y="3592661"/>
            <a:ext cx="3178683" cy="64259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1E2A3F"/>
                </a:solidFill>
                <a:latin typeface="IBM Plex Sans" pitchFamily="34" charset="0"/>
                <a:ea typeface="IBM Plex Sans" pitchFamily="34" charset="-122"/>
                <a:cs typeface="IBM Plex Sans" pitchFamily="34" charset="-120"/>
              </a:rPr>
              <a:t>Товары, работы и услуги в интересах человека — безвозмездно или с частичной оплатой</a:t>
            </a:r>
            <a:endParaRPr lang="en-US" sz="1200" dirty="0"/>
          </a:p>
        </p:txBody>
      </p:sp>
      <p:sp>
        <p:nvSpPr>
          <p:cNvPr id="15" name="Shape 13"/>
          <p:cNvSpPr/>
          <p:nvPr/>
        </p:nvSpPr>
        <p:spPr>
          <a:xfrm>
            <a:off x="4371975" y="3172966"/>
            <a:ext cx="3448050" cy="1192461"/>
          </a:xfrm>
          <a:prstGeom prst="roundRect">
            <a:avLst>
              <a:gd name="adj" fmla="val 8254"/>
            </a:avLst>
          </a:prstGeom>
          <a:solidFill>
            <a:srgbClr val="FFFDF8"/>
          </a:solidFill>
          <a:ln w="6350">
            <a:solidFill>
              <a:srgbClr val="DDD5C4"/>
            </a:solidFill>
            <a:prstDash val="solid"/>
          </a:ln>
        </p:spPr>
      </p:sp>
      <p:sp>
        <p:nvSpPr>
          <p:cNvPr id="16" name="Text 14"/>
          <p:cNvSpPr/>
          <p:nvPr/>
        </p:nvSpPr>
        <p:spPr>
          <a:xfrm>
            <a:off x="4552950" y="3328541"/>
            <a:ext cx="3178683"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пп. 3 п. 2</a:t>
            </a:r>
            <a:endParaRPr lang="en-US" sz="1200" dirty="0"/>
          </a:p>
        </p:txBody>
      </p:sp>
      <p:sp>
        <p:nvSpPr>
          <p:cNvPr id="17" name="Text 15"/>
          <p:cNvSpPr/>
          <p:nvPr/>
        </p:nvSpPr>
        <p:spPr>
          <a:xfrm>
            <a:off x="4552950" y="3592661"/>
            <a:ext cx="3178683" cy="23113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1E2A3F"/>
                </a:solidFill>
                <a:latin typeface="IBM Plex Sans" pitchFamily="34" charset="0"/>
                <a:ea typeface="IBM Plex Sans" pitchFamily="34" charset="-122"/>
                <a:cs typeface="IBM Plex Sans" pitchFamily="34" charset="-120"/>
              </a:rPr>
              <a:t>Оплата труда в натуральной форме</a:t>
            </a:r>
            <a:endParaRPr lang="en-US" sz="1200" dirty="0"/>
          </a:p>
        </p:txBody>
      </p:sp>
      <p:sp>
        <p:nvSpPr>
          <p:cNvPr id="18" name="Shape 16"/>
          <p:cNvSpPr/>
          <p:nvPr/>
        </p:nvSpPr>
        <p:spPr>
          <a:xfrm>
            <a:off x="7927975" y="3172966"/>
            <a:ext cx="3448050" cy="1192461"/>
          </a:xfrm>
          <a:prstGeom prst="roundRect">
            <a:avLst>
              <a:gd name="adj" fmla="val 8254"/>
            </a:avLst>
          </a:prstGeom>
          <a:solidFill>
            <a:srgbClr val="FFFDF8"/>
          </a:solidFill>
          <a:ln w="6350">
            <a:solidFill>
              <a:srgbClr val="DDD5C4"/>
            </a:solidFill>
            <a:prstDash val="solid"/>
          </a:ln>
        </p:spPr>
      </p:sp>
      <p:sp>
        <p:nvSpPr>
          <p:cNvPr id="19" name="Text 17"/>
          <p:cNvSpPr/>
          <p:nvPr/>
        </p:nvSpPr>
        <p:spPr>
          <a:xfrm>
            <a:off x="8108950" y="3328541"/>
            <a:ext cx="3178683"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B5482F"/>
                </a:solidFill>
                <a:latin typeface="IBM Plex Sans" pitchFamily="34" charset="0"/>
                <a:ea typeface="IBM Plex Sans" pitchFamily="34" charset="-122"/>
                <a:cs typeface="IBM Plex Sans" pitchFamily="34" charset="-120"/>
              </a:rPr>
              <a:t>абз. 3 п. 1</a:t>
            </a:r>
            <a:endParaRPr lang="en-US" sz="1200" dirty="0"/>
          </a:p>
        </p:txBody>
      </p:sp>
      <p:sp>
        <p:nvSpPr>
          <p:cNvPr id="20" name="Text 18"/>
          <p:cNvSpPr/>
          <p:nvPr/>
        </p:nvSpPr>
        <p:spPr>
          <a:xfrm>
            <a:off x="8108950" y="3592661"/>
            <a:ext cx="3178683" cy="43686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1E2A3F"/>
                </a:solidFill>
                <a:latin typeface="IBM Plex Sans" pitchFamily="34" charset="0"/>
                <a:ea typeface="IBM Plex Sans" pitchFamily="34" charset="-122"/>
                <a:cs typeface="IBM Plex Sans" pitchFamily="34" charset="-120"/>
              </a:rPr>
              <a:t>Цифровая валюта, полученная в результате майнинга</a:t>
            </a:r>
            <a:endParaRPr lang="en-US" sz="1200" dirty="0"/>
          </a:p>
        </p:txBody>
      </p:sp>
      <p:sp>
        <p:nvSpPr>
          <p:cNvPr id="21" name="Shape 19"/>
          <p:cNvSpPr/>
          <p:nvPr/>
        </p:nvSpPr>
        <p:spPr>
          <a:xfrm>
            <a:off x="812800" y="4546402"/>
            <a:ext cx="10566400" cy="767060"/>
          </a:xfrm>
          <a:prstGeom prst="roundRect">
            <a:avLst>
              <a:gd name="adj" fmla="val 13245"/>
            </a:avLst>
          </a:prstGeom>
          <a:solidFill>
            <a:srgbClr val="1E2A3F"/>
          </a:solidFill>
          <a:ln/>
        </p:spPr>
      </p:sp>
      <p:sp>
        <p:nvSpPr>
          <p:cNvPr id="22" name="Text 20"/>
          <p:cNvSpPr/>
          <p:nvPr/>
        </p:nvSpPr>
        <p:spPr>
          <a:xfrm>
            <a:off x="1016000" y="4823271"/>
            <a:ext cx="1451124" cy="238720"/>
          </a:xfrm>
          <a:prstGeom prst="rect">
            <a:avLst/>
          </a:prstGeom>
          <a:noFill/>
          <a:ln/>
        </p:spPr>
        <p:txBody>
          <a:bodyPr wrap="none" lIns="0" tIns="0" rIns="0" bIns="0" rtlCol="0" anchor="t">
            <a:normAutofit/>
          </a:bodyPr>
          <a:lstStyle/>
          <a:p>
            <a:pPr marL="0" indent="0" algn="l">
              <a:lnSpc>
                <a:spcPts val="1680"/>
              </a:lnSpc>
              <a:buNone/>
            </a:pPr>
            <a:r>
              <a:rPr lang="en-US" sz="1200" b="1" kern="0" spc="150" dirty="0">
                <a:solidFill>
                  <a:srgbClr val="E59A7D"/>
                </a:solidFill>
                <a:latin typeface="IBM Plex Sans" pitchFamily="34" charset="0"/>
                <a:ea typeface="IBM Plex Sans" pitchFamily="34" charset="-122"/>
                <a:cs typeface="IBM Plex Sans" pitchFamily="34" charset="-120"/>
              </a:rPr>
              <a:t>НЕ ОТНОСИТСЯ · П. 3</a:t>
            </a:r>
            <a:endParaRPr lang="en-US" sz="1200" dirty="0"/>
          </a:p>
        </p:txBody>
      </p:sp>
      <p:sp>
        <p:nvSpPr>
          <p:cNvPr id="23" name="Text 21"/>
          <p:cNvSpPr/>
          <p:nvPr/>
        </p:nvSpPr>
        <p:spPr>
          <a:xfrm>
            <a:off x="2568724" y="4698802"/>
            <a:ext cx="8865494" cy="48766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F6F3EC"/>
                </a:solidFill>
                <a:latin typeface="IBM Plex Sans" pitchFamily="34" charset="0"/>
                <a:ea typeface="IBM Plex Sans" pitchFamily="34" charset="-122"/>
                <a:cs typeface="IBM Plex Sans" pitchFamily="34" charset="-120"/>
              </a:rPr>
              <a:t>Имущество, права на результаты интеллектуальной деятельности, работы и услуги (кроме денег), полученные при выкупе гибридных цифровых прав</a:t>
            </a:r>
            <a:endParaRPr lang="en-US" sz="1300" dirty="0"/>
          </a:p>
        </p:txBody>
      </p:sp>
      <p:sp>
        <p:nvSpPr>
          <p:cNvPr id="24" name="Text 22"/>
          <p:cNvSpPr/>
          <p:nvPr/>
        </p:nvSpPr>
        <p:spPr>
          <a:xfrm>
            <a:off x="812800" y="355600"/>
            <a:ext cx="605969"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4A5363"/>
                </a:solidFill>
                <a:latin typeface="IBM Plex Sans" pitchFamily="34" charset="0"/>
                <a:ea typeface="IBM Plex Sans" pitchFamily="34" charset="-122"/>
                <a:cs typeface="IBM Plex Sans" pitchFamily="34" charset="-120"/>
              </a:rPr>
              <a:t>ФПНК</a:t>
            </a:r>
            <a:endParaRPr lang="en-US" sz="1200" dirty="0"/>
          </a:p>
        </p:txBody>
      </p:sp>
      <p:sp>
        <p:nvSpPr>
          <p:cNvPr id="25" name="Text 23"/>
          <p:cNvSpPr/>
          <p:nvPr/>
        </p:nvSpPr>
        <p:spPr>
          <a:xfrm>
            <a:off x="7002879" y="355600"/>
            <a:ext cx="4376321"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200" dirty="0"/>
          </a:p>
        </p:txBody>
      </p:sp>
      <p:sp>
        <p:nvSpPr>
          <p:cNvPr id="26" name="Text 24"/>
          <p:cNvSpPr/>
          <p:nvPr/>
        </p:nvSpPr>
        <p:spPr>
          <a:xfrm>
            <a:off x="812800" y="6296670"/>
            <a:ext cx="10883392" cy="23113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Основание: пп. 1–3 ст. 211 НК РФ. Гибридные цифровые права — включающие одновременно ЦФА и утилитарные цифровые права.</a:t>
            </a:r>
            <a:endParaRPr lang="en-US" sz="12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32">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Расчёт: работодатель платит за сотрудника</a:t>
            </a:r>
            <a:endParaRPr lang="en-US" sz="3200" dirty="0"/>
          </a:p>
        </p:txBody>
      </p:sp>
      <p:sp>
        <p:nvSpPr>
          <p:cNvPr id="3" name="Text 1"/>
          <p:cNvSpPr/>
          <p:nvPr/>
        </p:nvSpPr>
        <p:spPr>
          <a:xfrm>
            <a:off x="812800" y="1457920"/>
            <a:ext cx="10883392" cy="27429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E2A3F"/>
                </a:solidFill>
                <a:latin typeface="IBM Plex Sans" pitchFamily="34" charset="0"/>
                <a:ea typeface="IBM Plex Sans" pitchFamily="34" charset="-122"/>
                <a:cs typeface="IBM Plex Sans" pitchFamily="34" charset="-120"/>
              </a:rPr>
              <a:t>Компания в течение года оплачивала за сотрудницу Ольгу (пп. 1 п. 2 ст. 211):</a:t>
            </a:r>
            <a:endParaRPr lang="en-US" sz="1400" dirty="0"/>
          </a:p>
        </p:txBody>
      </p:sp>
      <p:sp>
        <p:nvSpPr>
          <p:cNvPr id="4" name="Shape 2"/>
          <p:cNvSpPr/>
          <p:nvPr/>
        </p:nvSpPr>
        <p:spPr>
          <a:xfrm>
            <a:off x="812800" y="1884611"/>
            <a:ext cx="10566400" cy="2341463"/>
          </a:xfrm>
          <a:prstGeom prst="rect">
            <a:avLst/>
          </a:prstGeom>
          <a:solidFill>
            <a:srgbClr val="FFFDF8"/>
          </a:solidFill>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825500" y="1897311"/>
          <a:ext cx="10553700" cy="2328763"/>
        </p:xfrm>
        <a:graphic>
          <a:graphicData uri="http://schemas.openxmlformats.org/drawingml/2006/table">
            <a:tbl>
              <a:tblPr/>
              <a:tblGrid>
                <a:gridCol w="5487924">
                  <a:extLst>
                    <a:ext uri="{9D8B030D-6E8A-4147-A177-3AD203B41FA5}">
                      <a16:colId xmlns:a16="http://schemas.microsoft.com/office/drawing/2014/main" val="20000"/>
                    </a:ext>
                  </a:extLst>
                </a:gridCol>
                <a:gridCol w="2743962">
                  <a:extLst>
                    <a:ext uri="{9D8B030D-6E8A-4147-A177-3AD203B41FA5}">
                      <a16:colId xmlns:a16="http://schemas.microsoft.com/office/drawing/2014/main" val="20001"/>
                    </a:ext>
                  </a:extLst>
                </a:gridCol>
                <a:gridCol w="2321814">
                  <a:extLst>
                    <a:ext uri="{9D8B030D-6E8A-4147-A177-3AD203B41FA5}">
                      <a16:colId xmlns:a16="http://schemas.microsoft.com/office/drawing/2014/main" val="20002"/>
                    </a:ext>
                  </a:extLst>
                </a:gridCol>
              </a:tblGrid>
              <a:tr h="332680">
                <a:tc>
                  <a:txBody>
                    <a:bodyPr/>
                    <a:lstStyle/>
                    <a:p>
                      <a:pPr marL="0" indent="0">
                        <a:lnSpc>
                          <a:spcPts val="1680"/>
                        </a:lnSpc>
                        <a:buNone/>
                      </a:pPr>
                      <a:r>
                        <a:rPr lang="en-US" sz="1200" b="1" dirty="0">
                          <a:solidFill>
                            <a:srgbClr val="F6F3EC"/>
                          </a:solidFill>
                          <a:latin typeface="IBM Plex Sans" pitchFamily="34" charset="0"/>
                          <a:ea typeface="IBM Plex Sans" pitchFamily="34" charset="-122"/>
                          <a:cs typeface="IBM Plex Sans" pitchFamily="34" charset="-120"/>
                        </a:rPr>
                        <a:t>Что оплачено</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gn="r">
                        <a:lnSpc>
                          <a:spcPts val="1680"/>
                        </a:lnSpc>
                        <a:buNone/>
                      </a:pPr>
                      <a:r>
                        <a:rPr lang="en-US" sz="1200" b="1" dirty="0">
                          <a:solidFill>
                            <a:srgbClr val="F6F3EC"/>
                          </a:solidFill>
                          <a:latin typeface="IBM Plex Sans" pitchFamily="34" charset="0"/>
                          <a:ea typeface="IBM Plex Sans" pitchFamily="34" charset="-122"/>
                          <a:cs typeface="IBM Plex Sans" pitchFamily="34" charset="-120"/>
                        </a:rPr>
                        <a:t>Расчёт</a:t>
                      </a:r>
                      <a:endParaRPr lang="en-US" sz="1200" dirty="0">
                        <a:latin typeface="IBM Plex Sans" charset="0"/>
                        <a:ea typeface="IBM Plex Sans" charset="0"/>
                        <a:cs typeface="IBM Plex Sans" charset="0"/>
                      </a:endParaRPr>
                    </a:p>
                  </a:txBody>
                  <a:tcPr marL="53340" marR="53340" marT="53340" marB="5334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gn="r">
                        <a:lnSpc>
                          <a:spcPts val="1680"/>
                        </a:lnSpc>
                        <a:buNone/>
                      </a:pPr>
                      <a:r>
                        <a:rPr lang="en-US" sz="1200" b="1" dirty="0">
                          <a:solidFill>
                            <a:srgbClr val="F6F3EC"/>
                          </a:solidFill>
                          <a:latin typeface="IBM Plex Sans" pitchFamily="34" charset="0"/>
                          <a:ea typeface="IBM Plex Sans" pitchFamily="34" charset="-122"/>
                          <a:cs typeface="IBM Plex Sans" pitchFamily="34" charset="-120"/>
                        </a:rPr>
                        <a:t>Доход</a:t>
                      </a:r>
                      <a:endParaRPr lang="en-US" sz="1200" dirty="0">
                        <a:latin typeface="IBM Plex Sans" charset="0"/>
                        <a:ea typeface="IBM Plex Sans" charset="0"/>
                        <a:cs typeface="IBM Plex Sans" charset="0"/>
                      </a:endParaRPr>
                    </a:p>
                  </a:txBody>
                  <a:tcPr marL="53340" marR="53340" marT="53340" marB="5334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extLst>
                  <a:ext uri="{0D108BD9-81ED-4DB2-BD59-A6C34878D82A}">
                    <a16:rowId xmlns:a16="http://schemas.microsoft.com/office/drawing/2014/main" val="10000"/>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Питание в столовой</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6 000 × 12</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72 000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1"/>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Коммунальные услуги по её квартире</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5 000 × 12</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60 000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2"/>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Курсы иностранного языка в её интересах</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50 000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3"/>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Взносы в НПФ по договору долгосрочных сбережений</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2 000 × 12</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24 000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4"/>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Доход в натуральной форме</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BCB8AD"/>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BCB8AD"/>
                      </a:solidFill>
                      <a:prstDash val="solid"/>
                      <a:round/>
                      <a:headEnd type="none" w="med" len="med"/>
                      <a:tailEnd type="none" w="med" len="med"/>
                    </a:lnB>
                    <a:solidFill>
                      <a:srgbClr val="ECE6D9"/>
                    </a:solidFill>
                  </a:tcPr>
                </a:tc>
                <a:tc>
                  <a:txBody>
                    <a:bodyPr/>
                    <a:lstStyle/>
                    <a:p>
                      <a:pPr marL="0" indent="0" algn="r">
                        <a:lnSpc>
                          <a:spcPts val="1680"/>
                        </a:lnSpc>
                        <a:buNone/>
                      </a:pPr>
                      <a:endParaRPr lang="en-US" sz="1200" dirty="0">
                        <a:latin typeface="IBM Plex Sans" charset="0"/>
                        <a:ea typeface="IBM Plex Sans" charset="0"/>
                        <a:cs typeface="IBM Plex Sans" charset="0"/>
                      </a:endParaRPr>
                    </a:p>
                  </a:txBody>
                  <a:tcPr marL="53340" marR="53340" marT="53340" marB="53340">
                    <a:lnL w="12700" cap="flat" cmpd="sng" algn="ctr">
                      <a:solidFill>
                        <a:srgbClr val="BCB8AD"/>
                      </a:solidFill>
                      <a:prstDash val="solid"/>
                      <a:round/>
                      <a:headEnd type="none" w="med" len="med"/>
                      <a:tailEnd type="none" w="med" len="med"/>
                    </a:lnL>
                    <a:lnR w="12700" cap="flat" cmpd="sng" algn="ctr">
                      <a:solidFill>
                        <a:srgbClr val="BCB8AD"/>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BCB8AD"/>
                      </a:solidFill>
                      <a:prstDash val="solid"/>
                      <a:round/>
                      <a:headEnd type="none" w="med" len="med"/>
                      <a:tailEnd type="none" w="med" len="med"/>
                    </a:lnB>
                    <a:solidFill>
                      <a:srgbClr val="ECE6D9"/>
                    </a:solidFill>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206 000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BCB8AD"/>
                      </a:solidFill>
                      <a:prstDash val="solid"/>
                      <a:round/>
                      <a:headEnd type="none" w="med" len="med"/>
                      <a:tailEnd type="none" w="med" len="med"/>
                    </a:lnL>
                    <a:lnR w="12700" cap="flat" cmpd="sng" algn="ctr">
                      <a:solidFill>
                        <a:srgbClr val="BCB8AD"/>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BCB8AD"/>
                      </a:solidFill>
                      <a:prstDash val="solid"/>
                      <a:round/>
                      <a:headEnd type="none" w="med" len="med"/>
                      <a:tailEnd type="none" w="med" len="med"/>
                    </a:lnB>
                    <a:solidFill>
                      <a:srgbClr val="ECE6D9"/>
                    </a:solidFill>
                  </a:tcPr>
                </a:tc>
                <a:extLst>
                  <a:ext uri="{0D108BD9-81ED-4DB2-BD59-A6C34878D82A}">
                    <a16:rowId xmlns:a16="http://schemas.microsoft.com/office/drawing/2014/main" val="10005"/>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НДФЛ 13%</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BCB8AD"/>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206 000 × 13%</a:t>
                      </a:r>
                      <a:endParaRPr lang="en-US" sz="1200" dirty="0">
                        <a:latin typeface="IBM Plex Sans" charset="0"/>
                        <a:ea typeface="IBM Plex Sans" charset="0"/>
                        <a:cs typeface="IBM Plex Sans" charset="0"/>
                      </a:endParaRPr>
                    </a:p>
                  </a:txBody>
                  <a:tcPr marL="53340" marR="53340" marT="53340" marB="53340">
                    <a:lnL w="12700" cap="flat" cmpd="sng" algn="ctr">
                      <a:solidFill>
                        <a:srgbClr val="C2B5B0"/>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BCB8AD"/>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26 780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2B5B0"/>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BCB8AD"/>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extLst>
                  <a:ext uri="{0D108BD9-81ED-4DB2-BD59-A6C34878D82A}">
                    <a16:rowId xmlns:a16="http://schemas.microsoft.com/office/drawing/2014/main" val="10006"/>
                  </a:ext>
                </a:extLst>
              </a:tr>
            </a:tbl>
          </a:graphicData>
        </a:graphic>
      </p:graphicFrame>
      <p:sp>
        <p:nvSpPr>
          <p:cNvPr id="6" name="Shape 3"/>
          <p:cNvSpPr/>
          <p:nvPr/>
        </p:nvSpPr>
        <p:spPr>
          <a:xfrm>
            <a:off x="812800" y="4403874"/>
            <a:ext cx="10566400" cy="767060"/>
          </a:xfrm>
          <a:prstGeom prst="roundRect">
            <a:avLst>
              <a:gd name="adj" fmla="val 13245"/>
            </a:avLst>
          </a:prstGeom>
          <a:solidFill>
            <a:srgbClr val="1E2A3F"/>
          </a:solidFill>
          <a:ln/>
        </p:spPr>
      </p:sp>
      <p:sp>
        <p:nvSpPr>
          <p:cNvPr id="7" name="Text 4"/>
          <p:cNvSpPr/>
          <p:nvPr/>
        </p:nvSpPr>
        <p:spPr>
          <a:xfrm>
            <a:off x="1016000" y="4680744"/>
            <a:ext cx="1062881" cy="238720"/>
          </a:xfrm>
          <a:prstGeom prst="rect">
            <a:avLst/>
          </a:prstGeom>
          <a:noFill/>
          <a:ln/>
        </p:spPr>
        <p:txBody>
          <a:bodyPr wrap="none" lIns="0" tIns="0" rIns="0" bIns="0" rtlCol="0" anchor="t">
            <a:normAutofit/>
          </a:bodyPr>
          <a:lstStyle/>
          <a:p>
            <a:pPr marL="0" indent="0" algn="l">
              <a:lnSpc>
                <a:spcPts val="1680"/>
              </a:lnSpc>
              <a:buNone/>
            </a:pPr>
            <a:r>
              <a:rPr lang="en-US" sz="1200" b="1" kern="0" spc="150" dirty="0">
                <a:solidFill>
                  <a:srgbClr val="E59A7D"/>
                </a:solidFill>
                <a:latin typeface="IBM Plex Sans" pitchFamily="34" charset="0"/>
                <a:ea typeface="IBM Plex Sans" pitchFamily="34" charset="-122"/>
                <a:cs typeface="IBM Plex Sans" pitchFamily="34" charset="-120"/>
              </a:rPr>
              <a:t>УДЕРЖАНИЕ</a:t>
            </a:r>
            <a:endParaRPr lang="en-US" sz="1200" dirty="0"/>
          </a:p>
        </p:txBody>
      </p:sp>
      <p:sp>
        <p:nvSpPr>
          <p:cNvPr id="8" name="Text 5"/>
          <p:cNvSpPr/>
          <p:nvPr/>
        </p:nvSpPr>
        <p:spPr>
          <a:xfrm>
            <a:off x="2180481" y="4556274"/>
            <a:ext cx="9265385" cy="48766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F6F3EC"/>
                </a:solidFill>
                <a:latin typeface="IBM Plex Sans" pitchFamily="34" charset="0"/>
                <a:ea typeface="IBM Plex Sans" pitchFamily="34" charset="-122"/>
                <a:cs typeface="IBM Plex Sans" pitchFamily="34" charset="-120"/>
              </a:rPr>
              <a:t>Налог удерживается из денежной зарплаты Ольги: в среднем 26 780 ÷ 12 ≈ 2 232 ₽ в месяц дополнительно к налогу с зарплаты.</a:t>
            </a:r>
            <a:endParaRPr lang="en-US" sz="1300" dirty="0"/>
          </a:p>
        </p:txBody>
      </p:sp>
      <p:sp>
        <p:nvSpPr>
          <p:cNvPr id="9" name="Text 6"/>
          <p:cNvSpPr/>
          <p:nvPr/>
        </p:nvSpPr>
        <p:spPr>
          <a:xfrm>
            <a:off x="812800" y="355600"/>
            <a:ext cx="605969"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4A5363"/>
                </a:solidFill>
                <a:latin typeface="IBM Plex Sans" pitchFamily="34" charset="0"/>
                <a:ea typeface="IBM Plex Sans" pitchFamily="34" charset="-122"/>
                <a:cs typeface="IBM Plex Sans" pitchFamily="34" charset="-120"/>
              </a:rPr>
              <a:t>ФПНК</a:t>
            </a:r>
            <a:endParaRPr lang="en-US" sz="1200" dirty="0"/>
          </a:p>
        </p:txBody>
      </p:sp>
      <p:sp>
        <p:nvSpPr>
          <p:cNvPr id="10" name="Text 7"/>
          <p:cNvSpPr/>
          <p:nvPr/>
        </p:nvSpPr>
        <p:spPr>
          <a:xfrm>
            <a:off x="7002879" y="355600"/>
            <a:ext cx="4376321"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200" dirty="0"/>
          </a:p>
        </p:txBody>
      </p:sp>
      <p:sp>
        <p:nvSpPr>
          <p:cNvPr id="11" name="Text 8"/>
          <p:cNvSpPr/>
          <p:nvPr/>
        </p:nvSpPr>
        <p:spPr>
          <a:xfrm>
            <a:off x="812800" y="6296670"/>
            <a:ext cx="10883392" cy="23113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Основание: пп. 1 п. 2 ст. 211, п. 4 ст. 226 НК РФ. Оплату конкретно за Ольгу можно оценить, поэтому доход возникает (ст. 41 НК РФ).</a:t>
            </a:r>
            <a:endParaRPr lang="en-US" sz="12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33">
    <p:bg>
      <p:bgPr>
        <a:solidFill>
          <a:srgbClr val="ECE6D9"/>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Безвозмездно или со скидкой: расчёты</a:t>
            </a:r>
            <a:endParaRPr lang="en-US" sz="3200" dirty="0"/>
          </a:p>
        </p:txBody>
      </p:sp>
      <p:sp>
        <p:nvSpPr>
          <p:cNvPr id="3" name="Shape 1"/>
          <p:cNvSpPr/>
          <p:nvPr/>
        </p:nvSpPr>
        <p:spPr>
          <a:xfrm>
            <a:off x="815975" y="1461095"/>
            <a:ext cx="5175250" cy="3230364"/>
          </a:xfrm>
          <a:prstGeom prst="roundRect">
            <a:avLst>
              <a:gd name="adj" fmla="val 3047"/>
            </a:avLst>
          </a:prstGeom>
          <a:solidFill>
            <a:srgbClr val="FFFDF8"/>
          </a:solidFill>
          <a:ln w="6350">
            <a:solidFill>
              <a:srgbClr val="DDD5C4"/>
            </a:solidFill>
            <a:prstDash val="solid"/>
          </a:ln>
        </p:spPr>
      </p:sp>
      <p:sp>
        <p:nvSpPr>
          <p:cNvPr id="4" name="Text 2"/>
          <p:cNvSpPr/>
          <p:nvPr/>
        </p:nvSpPr>
        <p:spPr>
          <a:xfrm>
            <a:off x="1047750" y="1642070"/>
            <a:ext cx="4853051"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5482F"/>
                </a:solidFill>
                <a:latin typeface="IBM Plex Sans" pitchFamily="34" charset="0"/>
                <a:ea typeface="IBM Plex Sans" pitchFamily="34" charset="-122"/>
                <a:cs typeface="IBM Plex Sans" pitchFamily="34" charset="-120"/>
              </a:rPr>
              <a:t>ЧАСТИЧНАЯ ОПЛАТА · ПП. 2 П. 2</a:t>
            </a:r>
            <a:endParaRPr lang="en-US" sz="1200" dirty="0"/>
          </a:p>
        </p:txBody>
      </p:sp>
      <p:sp>
        <p:nvSpPr>
          <p:cNvPr id="5" name="Text 3"/>
          <p:cNvSpPr/>
          <p:nvPr/>
        </p:nvSpPr>
        <p:spPr>
          <a:xfrm>
            <a:off x="1047750" y="1931591"/>
            <a:ext cx="4853051" cy="48766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363"/>
                </a:solidFill>
                <a:latin typeface="IBM Plex Sans" pitchFamily="34" charset="0"/>
                <a:ea typeface="IBM Plex Sans" pitchFamily="34" charset="-122"/>
                <a:cs typeface="IBM Plex Sans" pitchFamily="34" charset="-120"/>
              </a:rPr>
              <a:t>Компания продала сотруднику свой автомобиль. Рыночная цена с НДС — 1 500 000 ₽, сотрудник заплатил 900 000 ₽.</a:t>
            </a:r>
            <a:endParaRPr lang="en-US" sz="13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1060450" y="2482751"/>
          <a:ext cx="4699000" cy="1796604"/>
        </p:xfrm>
        <a:graphic>
          <a:graphicData uri="http://schemas.openxmlformats.org/drawingml/2006/table">
            <a:tbl>
              <a:tblPr/>
              <a:tblGrid>
                <a:gridCol w="2913380">
                  <a:extLst>
                    <a:ext uri="{9D8B030D-6E8A-4147-A177-3AD203B41FA5}">
                      <a16:colId xmlns:a16="http://schemas.microsoft.com/office/drawing/2014/main" val="20000"/>
                    </a:ext>
                  </a:extLst>
                </a:gridCol>
                <a:gridCol w="1785620">
                  <a:extLst>
                    <a:ext uri="{9D8B030D-6E8A-4147-A177-3AD203B41FA5}">
                      <a16:colId xmlns:a16="http://schemas.microsoft.com/office/drawing/2014/main" val="20001"/>
                    </a:ext>
                  </a:extLst>
                </a:gridCol>
              </a:tblGrid>
              <a:tr h="359321">
                <a:tc>
                  <a:txBody>
                    <a:bodyPr/>
                    <a:lstStyle/>
                    <a:p>
                      <a:pPr marL="0" indent="0">
                        <a:lnSpc>
                          <a:spcPts val="1820"/>
                        </a:lnSpc>
                        <a:buNone/>
                      </a:pPr>
                      <a:r>
                        <a:rPr lang="en-US" sz="1300" b="1" dirty="0">
                          <a:solidFill>
                            <a:srgbClr val="1E2A3F"/>
                          </a:solidFill>
                          <a:latin typeface="IBM Plex Sans" pitchFamily="34" charset="0"/>
                          <a:ea typeface="IBM Plex Sans" pitchFamily="34" charset="-122"/>
                          <a:cs typeface="IBM Plex Sans" pitchFamily="34" charset="-120"/>
                        </a:rPr>
                        <a:t>Показатель</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BCBBB8"/>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BCBBB8"/>
                      </a:solidFill>
                      <a:prstDash val="solid"/>
                      <a:round/>
                      <a:headEnd type="none" w="med" len="med"/>
                      <a:tailEnd type="none" w="med" len="med"/>
                    </a:lnB>
                    <a:solidFill>
                      <a:srgbClr val="ECEAE6"/>
                    </a:solidFill>
                  </a:tcPr>
                </a:tc>
                <a:tc>
                  <a:txBody>
                    <a:bodyPr/>
                    <a:lstStyle/>
                    <a:p>
                      <a:pPr marL="0" indent="0" algn="r">
                        <a:lnSpc>
                          <a:spcPts val="1820"/>
                        </a:lnSpc>
                        <a:buNone/>
                      </a:pPr>
                      <a:r>
                        <a:rPr lang="en-US" sz="1300" b="1" dirty="0">
                          <a:solidFill>
                            <a:srgbClr val="1E2A3F"/>
                          </a:solidFill>
                          <a:latin typeface="IBM Plex Sans" pitchFamily="34" charset="0"/>
                          <a:ea typeface="IBM Plex Sans" pitchFamily="34" charset="-122"/>
                          <a:cs typeface="IBM Plex Sans" pitchFamily="34" charset="-120"/>
                        </a:rPr>
                        <a:t>Сумма</a:t>
                      </a:r>
                      <a:endParaRPr lang="en-US" sz="1300" dirty="0">
                        <a:latin typeface="IBM Plex Sans" charset="0"/>
                        <a:ea typeface="IBM Plex Sans" charset="0"/>
                        <a:cs typeface="IBM Plex Sans" charset="0"/>
                      </a:endParaRPr>
                    </a:p>
                  </a:txBody>
                  <a:tcPr marL="57785" marR="57785" marT="57785" marB="57785">
                    <a:lnL w="12700" cap="flat" cmpd="sng" algn="ctr">
                      <a:solidFill>
                        <a:srgbClr val="BCBBB8"/>
                      </a:solidFill>
                      <a:prstDash val="solid"/>
                      <a:round/>
                      <a:headEnd type="none" w="med" len="med"/>
                      <a:tailEnd type="none" w="med" len="med"/>
                    </a:lnL>
                    <a:lnR w="12700" cap="flat" cmpd="sng" algn="ctr">
                      <a:solidFill>
                        <a:srgbClr val="BCBBB8"/>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BCBBB8"/>
                      </a:solidFill>
                      <a:prstDash val="solid"/>
                      <a:round/>
                      <a:headEnd type="none" w="med" len="med"/>
                      <a:tailEnd type="none" w="med" len="med"/>
                    </a:lnB>
                    <a:solidFill>
                      <a:srgbClr val="ECEAE6"/>
                    </a:solidFill>
                  </a:tcPr>
                </a:tc>
                <a:extLst>
                  <a:ext uri="{0D108BD9-81ED-4DB2-BD59-A6C34878D82A}">
                    <a16:rowId xmlns:a16="http://schemas.microsoft.com/office/drawing/2014/main" val="10000"/>
                  </a:ext>
                </a:extLst>
              </a:tr>
              <a:tr h="359321">
                <a:tc>
                  <a:txBody>
                    <a:bodyPr/>
                    <a:lstStyle/>
                    <a:p>
                      <a:pPr marL="0" indent="0">
                        <a:lnSpc>
                          <a:spcPts val="1820"/>
                        </a:lnSpc>
                        <a:buNone/>
                      </a:pPr>
                      <a:r>
                        <a:rPr lang="en-US" sz="1300" dirty="0">
                          <a:solidFill>
                            <a:srgbClr val="1E2A3F"/>
                          </a:solidFill>
                          <a:latin typeface="IBM Plex Sans" pitchFamily="34" charset="0"/>
                          <a:ea typeface="IBM Plex Sans" pitchFamily="34" charset="-122"/>
                          <a:cs typeface="IBM Plex Sans" pitchFamily="34" charset="-120"/>
                        </a:rPr>
                        <a:t>Рыночная цена</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BCBBB8"/>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820"/>
                        </a:lnSpc>
                        <a:buNone/>
                      </a:pPr>
                      <a:r>
                        <a:rPr lang="en-US" sz="1300" dirty="0">
                          <a:solidFill>
                            <a:srgbClr val="1E2A3F"/>
                          </a:solidFill>
                          <a:latin typeface="IBM Plex Sans" pitchFamily="34" charset="0"/>
                          <a:ea typeface="IBM Plex Sans" pitchFamily="34" charset="-122"/>
                          <a:cs typeface="IBM Plex Sans" pitchFamily="34" charset="-120"/>
                        </a:rPr>
                        <a:t>1 500 000 ₽</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BCBBB8"/>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1"/>
                  </a:ext>
                </a:extLst>
              </a:tr>
              <a:tr h="359321">
                <a:tc>
                  <a:txBody>
                    <a:bodyPr/>
                    <a:lstStyle/>
                    <a:p>
                      <a:pPr marL="0" indent="0">
                        <a:lnSpc>
                          <a:spcPts val="1820"/>
                        </a:lnSpc>
                        <a:buNone/>
                      </a:pPr>
                      <a:r>
                        <a:rPr lang="en-US" sz="1300" dirty="0">
                          <a:solidFill>
                            <a:srgbClr val="1E2A3F"/>
                          </a:solidFill>
                          <a:latin typeface="IBM Plex Sans" pitchFamily="34" charset="0"/>
                          <a:ea typeface="IBM Plex Sans" pitchFamily="34" charset="-122"/>
                          <a:cs typeface="IBM Plex Sans" pitchFamily="34" charset="-120"/>
                        </a:rPr>
                        <a:t>− Оплачено</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820"/>
                        </a:lnSpc>
                        <a:buNone/>
                      </a:pPr>
                      <a:r>
                        <a:rPr lang="en-US" sz="1300" dirty="0">
                          <a:solidFill>
                            <a:srgbClr val="1E2A3F"/>
                          </a:solidFill>
                          <a:latin typeface="IBM Plex Sans" pitchFamily="34" charset="0"/>
                          <a:ea typeface="IBM Plex Sans" pitchFamily="34" charset="-122"/>
                          <a:cs typeface="IBM Plex Sans" pitchFamily="34" charset="-120"/>
                        </a:rPr>
                        <a:t>900 000 ₽</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2"/>
                  </a:ext>
                </a:extLst>
              </a:tr>
              <a:tr h="359321">
                <a:tc>
                  <a:txBody>
                    <a:bodyPr/>
                    <a:lstStyle/>
                    <a:p>
                      <a:pPr marL="0" indent="0">
                        <a:lnSpc>
                          <a:spcPts val="1820"/>
                        </a:lnSpc>
                        <a:buNone/>
                      </a:pPr>
                      <a:r>
                        <a:rPr lang="en-US" sz="1300" dirty="0">
                          <a:solidFill>
                            <a:srgbClr val="1E2A3F"/>
                          </a:solidFill>
                          <a:latin typeface="IBM Plex Sans" pitchFamily="34" charset="0"/>
                          <a:ea typeface="IBM Plex Sans" pitchFamily="34" charset="-122"/>
                          <a:cs typeface="IBM Plex Sans" pitchFamily="34" charset="-120"/>
                        </a:rPr>
                        <a:t>= Доход</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820"/>
                        </a:lnSpc>
                        <a:buNone/>
                      </a:pPr>
                      <a:r>
                        <a:rPr lang="en-US" sz="1300" dirty="0">
                          <a:solidFill>
                            <a:srgbClr val="1E2A3F"/>
                          </a:solidFill>
                          <a:latin typeface="IBM Plex Sans" pitchFamily="34" charset="0"/>
                          <a:ea typeface="IBM Plex Sans" pitchFamily="34" charset="-122"/>
                          <a:cs typeface="IBM Plex Sans" pitchFamily="34" charset="-120"/>
                        </a:rPr>
                        <a:t>600 000 ₽</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3"/>
                  </a:ext>
                </a:extLst>
              </a:tr>
              <a:tr h="359321">
                <a:tc>
                  <a:txBody>
                    <a:bodyPr/>
                    <a:lstStyle/>
                    <a:p>
                      <a:pPr marL="0" indent="0">
                        <a:lnSpc>
                          <a:spcPts val="1820"/>
                        </a:lnSpc>
                        <a:buNone/>
                      </a:pPr>
                      <a:r>
                        <a:rPr lang="en-US" sz="1300" dirty="0">
                          <a:solidFill>
                            <a:srgbClr val="1E2A3F"/>
                          </a:solidFill>
                          <a:latin typeface="IBM Plex Sans" pitchFamily="34" charset="0"/>
                          <a:ea typeface="IBM Plex Sans" pitchFamily="34" charset="-122"/>
                          <a:cs typeface="IBM Plex Sans" pitchFamily="34" charset="-120"/>
                        </a:rPr>
                        <a:t>НДФЛ 13%</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tc>
                  <a:txBody>
                    <a:bodyPr/>
                    <a:lstStyle/>
                    <a:p>
                      <a:pPr marL="0" indent="0" algn="r">
                        <a:lnSpc>
                          <a:spcPts val="1820"/>
                        </a:lnSpc>
                        <a:buNone/>
                      </a:pPr>
                      <a:r>
                        <a:rPr lang="en-US" sz="1300" dirty="0">
                          <a:solidFill>
                            <a:srgbClr val="1E2A3F"/>
                          </a:solidFill>
                          <a:latin typeface="IBM Plex Sans" pitchFamily="34" charset="0"/>
                          <a:ea typeface="IBM Plex Sans" pitchFamily="34" charset="-122"/>
                          <a:cs typeface="IBM Plex Sans" pitchFamily="34" charset="-120"/>
                        </a:rPr>
                        <a:t>78 000 ₽</a:t>
                      </a:r>
                      <a:endParaRPr lang="en-US" sz="1300" dirty="0">
                        <a:latin typeface="IBM Plex Sans" charset="0"/>
                        <a:ea typeface="IBM Plex Sans" charset="0"/>
                        <a:cs typeface="IBM Plex Sans" charset="0"/>
                      </a:endParaRPr>
                    </a:p>
                  </a:txBody>
                  <a:tcPr marL="57785" marR="57785" marT="57785" marB="57785">
                    <a:lnL w="12700" cap="flat" cmpd="sng" algn="ctr">
                      <a:solidFill>
                        <a:srgbClr val="C2B5B0"/>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extLst>
                  <a:ext uri="{0D108BD9-81ED-4DB2-BD59-A6C34878D82A}">
                    <a16:rowId xmlns:a16="http://schemas.microsoft.com/office/drawing/2014/main" val="10004"/>
                  </a:ext>
                </a:extLst>
              </a:tr>
            </a:tbl>
          </a:graphicData>
        </a:graphic>
      </p:graphicFrame>
      <p:sp>
        <p:nvSpPr>
          <p:cNvPr id="7" name="Shape 4"/>
          <p:cNvSpPr/>
          <p:nvPr/>
        </p:nvSpPr>
        <p:spPr>
          <a:xfrm>
            <a:off x="6200775" y="1461095"/>
            <a:ext cx="5175250" cy="3230364"/>
          </a:xfrm>
          <a:prstGeom prst="roundRect">
            <a:avLst>
              <a:gd name="adj" fmla="val 3047"/>
            </a:avLst>
          </a:prstGeom>
          <a:solidFill>
            <a:srgbClr val="FFFDF8"/>
          </a:solidFill>
          <a:ln w="6350">
            <a:solidFill>
              <a:srgbClr val="DDD5C4"/>
            </a:solidFill>
            <a:prstDash val="solid"/>
          </a:ln>
        </p:spPr>
      </p:sp>
      <p:sp>
        <p:nvSpPr>
          <p:cNvPr id="8" name="Text 5"/>
          <p:cNvSpPr/>
          <p:nvPr/>
        </p:nvSpPr>
        <p:spPr>
          <a:xfrm>
            <a:off x="6432550" y="1642070"/>
            <a:ext cx="4853051"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5482F"/>
                </a:solidFill>
                <a:latin typeface="IBM Plex Sans" pitchFamily="34" charset="0"/>
                <a:ea typeface="IBM Plex Sans" pitchFamily="34" charset="-122"/>
                <a:cs typeface="IBM Plex Sans" pitchFamily="34" charset="-120"/>
              </a:rPr>
              <a:t>БЕЗВОЗМЕЗДНО · ПП. 2 П. 2</a:t>
            </a:r>
            <a:endParaRPr lang="en-US" sz="1200" dirty="0"/>
          </a:p>
        </p:txBody>
      </p:sp>
      <p:sp>
        <p:nvSpPr>
          <p:cNvPr id="9" name="Text 6"/>
          <p:cNvSpPr/>
          <p:nvPr/>
        </p:nvSpPr>
        <p:spPr>
          <a:xfrm>
            <a:off x="6432550" y="1931591"/>
            <a:ext cx="4853051" cy="71879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363"/>
                </a:solidFill>
                <a:latin typeface="IBM Plex Sans" pitchFamily="34" charset="0"/>
                <a:ea typeface="IBM Plex Sans" pitchFamily="34" charset="-122"/>
                <a:cs typeface="IBM Plex Sans" pitchFamily="34" charset="-120"/>
              </a:rPr>
              <a:t>Организация подарила сотруднику телевизор рыночной стоимостью 60 000 ₽ с НДС. Других подарков в году не было.</a:t>
            </a:r>
            <a:endParaRPr lang="en-US" sz="1300" dirty="0"/>
          </a:p>
        </p:txBody>
      </p:sp>
      <p:graphicFrame>
        <p:nvGraphicFramePr>
          <p:cNvPr id="10" name="Table 1"/>
          <p:cNvGraphicFramePr>
            <a:graphicFrameLocks noGrp="1"/>
          </p:cNvGraphicFramePr>
          <p:nvPr>
            <p:extLst>
              <p:ext uri="{D42A27DB-BD31-4B8C-83A1-F6EECF244321}">
                <p14:modId xmlns:p14="http://schemas.microsoft.com/office/powerpoint/2010/main" val="1579011935"/>
              </p:ext>
            </p:extLst>
          </p:nvPr>
        </p:nvGraphicFramePr>
        <p:xfrm>
          <a:off x="6445250" y="2713881"/>
          <a:ext cx="4699000" cy="1796604"/>
        </p:xfrm>
        <a:graphic>
          <a:graphicData uri="http://schemas.openxmlformats.org/drawingml/2006/table">
            <a:tbl>
              <a:tblPr/>
              <a:tblGrid>
                <a:gridCol w="2913380">
                  <a:extLst>
                    <a:ext uri="{9D8B030D-6E8A-4147-A177-3AD203B41FA5}">
                      <a16:colId xmlns:a16="http://schemas.microsoft.com/office/drawing/2014/main" val="20000"/>
                    </a:ext>
                  </a:extLst>
                </a:gridCol>
                <a:gridCol w="1785620">
                  <a:extLst>
                    <a:ext uri="{9D8B030D-6E8A-4147-A177-3AD203B41FA5}">
                      <a16:colId xmlns:a16="http://schemas.microsoft.com/office/drawing/2014/main" val="20001"/>
                    </a:ext>
                  </a:extLst>
                </a:gridCol>
              </a:tblGrid>
              <a:tr h="359321">
                <a:tc>
                  <a:txBody>
                    <a:bodyPr/>
                    <a:lstStyle/>
                    <a:p>
                      <a:pPr marL="0" indent="0">
                        <a:lnSpc>
                          <a:spcPts val="1820"/>
                        </a:lnSpc>
                        <a:buNone/>
                      </a:pPr>
                      <a:r>
                        <a:rPr lang="en-US" sz="1300" b="1" dirty="0">
                          <a:solidFill>
                            <a:srgbClr val="1E2A3F"/>
                          </a:solidFill>
                          <a:latin typeface="IBM Plex Sans" pitchFamily="34" charset="0"/>
                          <a:ea typeface="IBM Plex Sans" pitchFamily="34" charset="-122"/>
                          <a:cs typeface="IBM Plex Sans" pitchFamily="34" charset="-120"/>
                        </a:rPr>
                        <a:t>Показатель</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BCBBB8"/>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BCBBB8"/>
                      </a:solidFill>
                      <a:prstDash val="solid"/>
                      <a:round/>
                      <a:headEnd type="none" w="med" len="med"/>
                      <a:tailEnd type="none" w="med" len="med"/>
                    </a:lnB>
                    <a:solidFill>
                      <a:srgbClr val="ECEAE6"/>
                    </a:solidFill>
                  </a:tcPr>
                </a:tc>
                <a:tc>
                  <a:txBody>
                    <a:bodyPr/>
                    <a:lstStyle/>
                    <a:p>
                      <a:pPr marL="0" indent="0" algn="r">
                        <a:lnSpc>
                          <a:spcPts val="1820"/>
                        </a:lnSpc>
                        <a:buNone/>
                      </a:pPr>
                      <a:r>
                        <a:rPr lang="en-US" sz="1300" b="1" dirty="0">
                          <a:solidFill>
                            <a:srgbClr val="1E2A3F"/>
                          </a:solidFill>
                          <a:latin typeface="IBM Plex Sans" pitchFamily="34" charset="0"/>
                          <a:ea typeface="IBM Plex Sans" pitchFamily="34" charset="-122"/>
                          <a:cs typeface="IBM Plex Sans" pitchFamily="34" charset="-120"/>
                        </a:rPr>
                        <a:t>Сумма</a:t>
                      </a:r>
                      <a:endParaRPr lang="en-US" sz="1300" dirty="0">
                        <a:latin typeface="IBM Plex Sans" charset="0"/>
                        <a:ea typeface="IBM Plex Sans" charset="0"/>
                        <a:cs typeface="IBM Plex Sans" charset="0"/>
                      </a:endParaRPr>
                    </a:p>
                  </a:txBody>
                  <a:tcPr marL="57785" marR="57785" marT="57785" marB="57785">
                    <a:lnL w="12700" cap="flat" cmpd="sng" algn="ctr">
                      <a:solidFill>
                        <a:srgbClr val="BCBBB8"/>
                      </a:solidFill>
                      <a:prstDash val="solid"/>
                      <a:round/>
                      <a:headEnd type="none" w="med" len="med"/>
                      <a:tailEnd type="none" w="med" len="med"/>
                    </a:lnL>
                    <a:lnR w="12700" cap="flat" cmpd="sng" algn="ctr">
                      <a:solidFill>
                        <a:srgbClr val="BCBBB8"/>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BCBBB8"/>
                      </a:solidFill>
                      <a:prstDash val="solid"/>
                      <a:round/>
                      <a:headEnd type="none" w="med" len="med"/>
                      <a:tailEnd type="none" w="med" len="med"/>
                    </a:lnB>
                    <a:solidFill>
                      <a:srgbClr val="ECEAE6"/>
                    </a:solidFill>
                  </a:tcPr>
                </a:tc>
                <a:extLst>
                  <a:ext uri="{0D108BD9-81ED-4DB2-BD59-A6C34878D82A}">
                    <a16:rowId xmlns:a16="http://schemas.microsoft.com/office/drawing/2014/main" val="10000"/>
                  </a:ext>
                </a:extLst>
              </a:tr>
              <a:tr h="359321">
                <a:tc>
                  <a:txBody>
                    <a:bodyPr/>
                    <a:lstStyle/>
                    <a:p>
                      <a:pPr marL="0" indent="0">
                        <a:lnSpc>
                          <a:spcPts val="1820"/>
                        </a:lnSpc>
                        <a:buNone/>
                      </a:pPr>
                      <a:r>
                        <a:rPr lang="en-US" sz="1300" dirty="0">
                          <a:solidFill>
                            <a:srgbClr val="1E2A3F"/>
                          </a:solidFill>
                          <a:latin typeface="IBM Plex Sans" pitchFamily="34" charset="0"/>
                          <a:ea typeface="IBM Plex Sans" pitchFamily="34" charset="-122"/>
                          <a:cs typeface="IBM Plex Sans" pitchFamily="34" charset="-120"/>
                        </a:rPr>
                        <a:t>Стоимость подарка</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BCBBB8"/>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820"/>
                        </a:lnSpc>
                        <a:buNone/>
                      </a:pPr>
                      <a:r>
                        <a:rPr lang="en-US" sz="1300" dirty="0">
                          <a:solidFill>
                            <a:srgbClr val="1E2A3F"/>
                          </a:solidFill>
                          <a:latin typeface="IBM Plex Sans" pitchFamily="34" charset="0"/>
                          <a:ea typeface="IBM Plex Sans" pitchFamily="34" charset="-122"/>
                          <a:cs typeface="IBM Plex Sans" pitchFamily="34" charset="-120"/>
                        </a:rPr>
                        <a:t>60 000 ₽</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BCBBB8"/>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1"/>
                  </a:ext>
                </a:extLst>
              </a:tr>
              <a:tr h="359321">
                <a:tc>
                  <a:txBody>
                    <a:bodyPr/>
                    <a:lstStyle/>
                    <a:p>
                      <a:pPr marL="0" indent="0">
                        <a:lnSpc>
                          <a:spcPts val="1820"/>
                        </a:lnSpc>
                        <a:buNone/>
                      </a:pPr>
                      <a:r>
                        <a:rPr lang="en-US" sz="1300" dirty="0">
                          <a:solidFill>
                            <a:srgbClr val="1E2A3F"/>
                          </a:solidFill>
                          <a:latin typeface="IBM Plex Sans" pitchFamily="34" charset="0"/>
                          <a:ea typeface="IBM Plex Sans" pitchFamily="34" charset="-122"/>
                          <a:cs typeface="IBM Plex Sans" pitchFamily="34" charset="-120"/>
                        </a:rPr>
                        <a:t>− Необлагаемые 4 000 ₽</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820"/>
                        </a:lnSpc>
                        <a:buNone/>
                      </a:pPr>
                      <a:r>
                        <a:rPr lang="en-US" sz="1300" dirty="0">
                          <a:solidFill>
                            <a:srgbClr val="1E2A3F"/>
                          </a:solidFill>
                          <a:latin typeface="IBM Plex Sans" pitchFamily="34" charset="0"/>
                          <a:ea typeface="IBM Plex Sans" pitchFamily="34" charset="-122"/>
                          <a:cs typeface="IBM Plex Sans" pitchFamily="34" charset="-120"/>
                        </a:rPr>
                        <a:t>4 000 ₽</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2"/>
                  </a:ext>
                </a:extLst>
              </a:tr>
              <a:tr h="359321">
                <a:tc>
                  <a:txBody>
                    <a:bodyPr/>
                    <a:lstStyle/>
                    <a:p>
                      <a:pPr marL="0" indent="0">
                        <a:lnSpc>
                          <a:spcPts val="1820"/>
                        </a:lnSpc>
                        <a:buNone/>
                      </a:pPr>
                      <a:r>
                        <a:rPr lang="en-US" sz="1300" dirty="0">
                          <a:solidFill>
                            <a:srgbClr val="1E2A3F"/>
                          </a:solidFill>
                          <a:latin typeface="IBM Plex Sans" pitchFamily="34" charset="0"/>
                          <a:ea typeface="IBM Plex Sans" pitchFamily="34" charset="-122"/>
                          <a:cs typeface="IBM Plex Sans" pitchFamily="34" charset="-120"/>
                        </a:rPr>
                        <a:t>= Доход</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820"/>
                        </a:lnSpc>
                        <a:buNone/>
                      </a:pPr>
                      <a:r>
                        <a:rPr lang="en-US" sz="1300" dirty="0">
                          <a:solidFill>
                            <a:srgbClr val="1E2A3F"/>
                          </a:solidFill>
                          <a:latin typeface="IBM Plex Sans" pitchFamily="34" charset="0"/>
                          <a:ea typeface="IBM Plex Sans" pitchFamily="34" charset="-122"/>
                          <a:cs typeface="IBM Plex Sans" pitchFamily="34" charset="-120"/>
                        </a:rPr>
                        <a:t>56 000 ₽</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3"/>
                  </a:ext>
                </a:extLst>
              </a:tr>
              <a:tr h="359321">
                <a:tc>
                  <a:txBody>
                    <a:bodyPr/>
                    <a:lstStyle/>
                    <a:p>
                      <a:pPr marL="0" indent="0">
                        <a:lnSpc>
                          <a:spcPts val="1820"/>
                        </a:lnSpc>
                        <a:buNone/>
                      </a:pPr>
                      <a:r>
                        <a:rPr lang="en-US" sz="1300" dirty="0">
                          <a:solidFill>
                            <a:srgbClr val="1E2A3F"/>
                          </a:solidFill>
                          <a:latin typeface="IBM Plex Sans" pitchFamily="34" charset="0"/>
                          <a:ea typeface="IBM Plex Sans" pitchFamily="34" charset="-122"/>
                          <a:cs typeface="IBM Plex Sans" pitchFamily="34" charset="-120"/>
                        </a:rPr>
                        <a:t>НДФЛ 13%</a:t>
                      </a:r>
                      <a:endParaRPr lang="en-US" sz="1300" dirty="0">
                        <a:latin typeface="IBM Plex Sans" charset="0"/>
                        <a:ea typeface="IBM Plex Sans" charset="0"/>
                        <a:cs typeface="IBM Plex Sans" charset="0"/>
                      </a:endParaRPr>
                    </a:p>
                  </a:txBody>
                  <a:tcPr marL="57785" marR="57785" marT="57785" marB="57785">
                    <a:lnL w="12700" cap="flat" cmpd="sng" algn="ctr">
                      <a:solidFill>
                        <a:srgbClr val="CBCAC6"/>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tc>
                  <a:txBody>
                    <a:bodyPr/>
                    <a:lstStyle/>
                    <a:p>
                      <a:pPr marL="0" indent="0" algn="r">
                        <a:lnSpc>
                          <a:spcPts val="1820"/>
                        </a:lnSpc>
                        <a:buNone/>
                      </a:pPr>
                      <a:r>
                        <a:rPr lang="en-US" sz="1300" dirty="0">
                          <a:solidFill>
                            <a:srgbClr val="1E2A3F"/>
                          </a:solidFill>
                          <a:latin typeface="IBM Plex Sans" pitchFamily="34" charset="0"/>
                          <a:ea typeface="IBM Plex Sans" pitchFamily="34" charset="-122"/>
                          <a:cs typeface="IBM Plex Sans" pitchFamily="34" charset="-120"/>
                        </a:rPr>
                        <a:t>7 280 ₽</a:t>
                      </a:r>
                      <a:endParaRPr lang="en-US" sz="1300" dirty="0">
                        <a:latin typeface="IBM Plex Sans" charset="0"/>
                        <a:ea typeface="IBM Plex Sans" charset="0"/>
                        <a:cs typeface="IBM Plex Sans" charset="0"/>
                      </a:endParaRPr>
                    </a:p>
                  </a:txBody>
                  <a:tcPr marL="57785" marR="57785" marT="57785" marB="57785">
                    <a:lnL w="12700" cap="flat" cmpd="sng" algn="ctr">
                      <a:solidFill>
                        <a:srgbClr val="C2B5B0"/>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extLst>
                  <a:ext uri="{0D108BD9-81ED-4DB2-BD59-A6C34878D82A}">
                    <a16:rowId xmlns:a16="http://schemas.microsoft.com/office/drawing/2014/main" val="10004"/>
                  </a:ext>
                </a:extLst>
              </a:tr>
            </a:tbl>
          </a:graphicData>
        </a:graphic>
      </p:graphicFrame>
      <p:sp>
        <p:nvSpPr>
          <p:cNvPr id="11" name="Text 7"/>
          <p:cNvSpPr/>
          <p:nvPr/>
        </p:nvSpPr>
        <p:spPr>
          <a:xfrm>
            <a:off x="812800" y="355600"/>
            <a:ext cx="605969"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4A5363"/>
                </a:solidFill>
                <a:latin typeface="IBM Plex Sans" pitchFamily="34" charset="0"/>
                <a:ea typeface="IBM Plex Sans" pitchFamily="34" charset="-122"/>
                <a:cs typeface="IBM Plex Sans" pitchFamily="34" charset="-120"/>
              </a:rPr>
              <a:t>ФПНК</a:t>
            </a:r>
            <a:endParaRPr lang="en-US" sz="1200" dirty="0"/>
          </a:p>
        </p:txBody>
      </p:sp>
      <p:sp>
        <p:nvSpPr>
          <p:cNvPr id="12" name="Text 8"/>
          <p:cNvSpPr/>
          <p:nvPr/>
        </p:nvSpPr>
        <p:spPr>
          <a:xfrm>
            <a:off x="7002879" y="355600"/>
            <a:ext cx="4376321"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200" dirty="0"/>
          </a:p>
        </p:txBody>
      </p:sp>
      <p:sp>
        <p:nvSpPr>
          <p:cNvPr id="13" name="Text 9"/>
          <p:cNvSpPr/>
          <p:nvPr/>
        </p:nvSpPr>
        <p:spPr>
          <a:xfrm>
            <a:off x="812800" y="6296670"/>
            <a:ext cx="10883392" cy="23113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Основание: п. 1, пп. 2 п. 2 ст. 211 НК РФ; подарки от организаций и ИП до 4 000 ₽ в год не облагаются — п. 28 ст. 217 НК РФ</a:t>
            </a:r>
            <a:endParaRPr lang="en-US" sz="12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34">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Майнинг и цифровые активы</a:t>
            </a:r>
            <a:endParaRPr lang="en-US" sz="3200" dirty="0"/>
          </a:p>
        </p:txBody>
      </p:sp>
      <p:sp>
        <p:nvSpPr>
          <p:cNvPr id="3" name="Shape 1"/>
          <p:cNvSpPr/>
          <p:nvPr/>
        </p:nvSpPr>
        <p:spPr>
          <a:xfrm>
            <a:off x="815975" y="1461095"/>
            <a:ext cx="3418384" cy="2475111"/>
          </a:xfrm>
          <a:prstGeom prst="roundRect">
            <a:avLst>
              <a:gd name="adj" fmla="val 3977"/>
            </a:avLst>
          </a:prstGeom>
          <a:solidFill>
            <a:srgbClr val="FFFDF8"/>
          </a:solidFill>
          <a:ln w="6350">
            <a:solidFill>
              <a:srgbClr val="DDD5C4"/>
            </a:solidFill>
            <a:prstDash val="solid"/>
          </a:ln>
        </p:spPr>
      </p:sp>
      <p:sp>
        <p:nvSpPr>
          <p:cNvPr id="4" name="Text 2"/>
          <p:cNvSpPr/>
          <p:nvPr/>
        </p:nvSpPr>
        <p:spPr>
          <a:xfrm>
            <a:off x="1022350" y="1642070"/>
            <a:ext cx="3095803"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B5482F"/>
                </a:solidFill>
                <a:latin typeface="IBM Plex Sans" pitchFamily="34" charset="0"/>
                <a:ea typeface="IBM Plex Sans" pitchFamily="34" charset="-122"/>
                <a:cs typeface="IBM Plex Sans" pitchFamily="34" charset="-120"/>
              </a:rPr>
              <a:t>МАЙНИНГ · АБЗ. 3–4 П. 1</a:t>
            </a:r>
            <a:endParaRPr lang="en-US" sz="1200" dirty="0"/>
          </a:p>
        </p:txBody>
      </p:sp>
      <p:sp>
        <p:nvSpPr>
          <p:cNvPr id="5" name="Text 3"/>
          <p:cNvSpPr/>
          <p:nvPr/>
        </p:nvSpPr>
        <p:spPr>
          <a:xfrm>
            <a:off x="1022350" y="1931591"/>
            <a:ext cx="3095803" cy="64259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Стоимость — по рыночной котировке на дату фактического получения (порядок как в ст. 282.3)</a:t>
            </a:r>
            <a:endParaRPr lang="en-US" sz="1200" dirty="0"/>
          </a:p>
        </p:txBody>
      </p:sp>
      <p:sp>
        <p:nvSpPr>
          <p:cNvPr id="6" name="Text 4"/>
          <p:cNvSpPr/>
          <p:nvPr/>
        </p:nvSpPr>
        <p:spPr>
          <a:xfrm>
            <a:off x="1022350" y="2624981"/>
            <a:ext cx="3095803" cy="48766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E2A3F"/>
                </a:solidFill>
                <a:latin typeface="IBM Plex Sans" pitchFamily="34" charset="0"/>
                <a:ea typeface="IBM Plex Sans" pitchFamily="34" charset="-122"/>
                <a:cs typeface="IBM Plex Sans" pitchFamily="34" charset="-120"/>
              </a:rPr>
              <a:t>Добыто 0,05 единицы криптовалюты при котировке 9 000 000 ₽</a:t>
            </a:r>
            <a:endParaRPr lang="en-US" sz="1300" dirty="0"/>
          </a:p>
        </p:txBody>
      </p:sp>
      <p:sp>
        <p:nvSpPr>
          <p:cNvPr id="7" name="Text 5"/>
          <p:cNvSpPr/>
          <p:nvPr/>
        </p:nvSpPr>
        <p:spPr>
          <a:xfrm>
            <a:off x="1022350" y="3163441"/>
            <a:ext cx="3095803" cy="25653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E2A3F"/>
                </a:solidFill>
                <a:latin typeface="IBM Plex Sans" pitchFamily="34" charset="0"/>
                <a:ea typeface="IBM Plex Sans" pitchFamily="34" charset="-122"/>
                <a:cs typeface="IBM Plex Sans" pitchFamily="34" charset="-120"/>
              </a:rPr>
              <a:t>Доход: 0,05 × 9 000 000 = 450 000 ₽</a:t>
            </a:r>
            <a:endParaRPr lang="en-US" sz="1300" dirty="0"/>
          </a:p>
        </p:txBody>
      </p:sp>
      <p:sp>
        <p:nvSpPr>
          <p:cNvPr id="8" name="Text 6"/>
          <p:cNvSpPr/>
          <p:nvPr/>
        </p:nvSpPr>
        <p:spPr>
          <a:xfrm>
            <a:off x="1022350" y="3470771"/>
            <a:ext cx="3095803" cy="30986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B5482F"/>
                </a:solidFill>
                <a:latin typeface="IBM Plex Sans" pitchFamily="34" charset="0"/>
                <a:ea typeface="IBM Plex Sans" pitchFamily="34" charset="-122"/>
                <a:cs typeface="IBM Plex Sans" pitchFamily="34" charset="-120"/>
              </a:rPr>
              <a:t>НДФЛ 58 500 ₽</a:t>
            </a:r>
            <a:endParaRPr lang="en-US" sz="1600" dirty="0"/>
          </a:p>
        </p:txBody>
      </p:sp>
      <p:sp>
        <p:nvSpPr>
          <p:cNvPr id="9" name="Shape 7"/>
          <p:cNvSpPr/>
          <p:nvPr/>
        </p:nvSpPr>
        <p:spPr>
          <a:xfrm>
            <a:off x="4393109" y="1461095"/>
            <a:ext cx="3418433" cy="2475111"/>
          </a:xfrm>
          <a:prstGeom prst="roundRect">
            <a:avLst>
              <a:gd name="adj" fmla="val 3977"/>
            </a:avLst>
          </a:prstGeom>
          <a:solidFill>
            <a:srgbClr val="FFFDF8"/>
          </a:solidFill>
          <a:ln w="6350">
            <a:solidFill>
              <a:srgbClr val="DDD5C4"/>
            </a:solidFill>
            <a:prstDash val="solid"/>
          </a:ln>
        </p:spPr>
      </p:sp>
      <p:sp>
        <p:nvSpPr>
          <p:cNvPr id="10" name="Text 8"/>
          <p:cNvSpPr/>
          <p:nvPr/>
        </p:nvSpPr>
        <p:spPr>
          <a:xfrm>
            <a:off x="4599484" y="1642070"/>
            <a:ext cx="3095854"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B5482F"/>
                </a:solidFill>
                <a:latin typeface="IBM Plex Sans" pitchFamily="34" charset="0"/>
                <a:ea typeface="IBM Plex Sans" pitchFamily="34" charset="-122"/>
                <a:cs typeface="IBM Plex Sans" pitchFamily="34" charset="-120"/>
              </a:rPr>
              <a:t>ЦФА · ПП. 1.2 П. 2</a:t>
            </a:r>
            <a:endParaRPr lang="en-US" sz="1200" dirty="0"/>
          </a:p>
        </p:txBody>
      </p:sp>
      <p:sp>
        <p:nvSpPr>
          <p:cNvPr id="11" name="Text 9"/>
          <p:cNvSpPr/>
          <p:nvPr/>
        </p:nvSpPr>
        <p:spPr>
          <a:xfrm>
            <a:off x="4599484" y="1931591"/>
            <a:ext cx="3095854" cy="43686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Стоимость определяется в порядке ст. 105.3, минус частичная оплата</a:t>
            </a:r>
            <a:endParaRPr lang="en-US" sz="1200" dirty="0"/>
          </a:p>
        </p:txBody>
      </p:sp>
      <p:sp>
        <p:nvSpPr>
          <p:cNvPr id="12" name="Text 10"/>
          <p:cNvSpPr/>
          <p:nvPr/>
        </p:nvSpPr>
        <p:spPr>
          <a:xfrm>
            <a:off x="4599484" y="2419251"/>
            <a:ext cx="3095854" cy="48766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E2A3F"/>
                </a:solidFill>
                <a:latin typeface="IBM Plex Sans" pitchFamily="34" charset="0"/>
                <a:ea typeface="IBM Plex Sans" pitchFamily="34" charset="-122"/>
                <a:cs typeface="IBM Plex Sans" pitchFamily="34" charset="-120"/>
              </a:rPr>
              <a:t>Получены ЦФА рыночной стоимостью 100 000 ₽ за 20 000 ₽</a:t>
            </a:r>
            <a:endParaRPr lang="en-US" sz="1300" dirty="0"/>
          </a:p>
        </p:txBody>
      </p:sp>
      <p:sp>
        <p:nvSpPr>
          <p:cNvPr id="13" name="Text 11"/>
          <p:cNvSpPr/>
          <p:nvPr/>
        </p:nvSpPr>
        <p:spPr>
          <a:xfrm>
            <a:off x="4599484" y="2957711"/>
            <a:ext cx="3095854" cy="25653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E2A3F"/>
                </a:solidFill>
                <a:latin typeface="IBM Plex Sans" pitchFamily="34" charset="0"/>
                <a:ea typeface="IBM Plex Sans" pitchFamily="34" charset="-122"/>
                <a:cs typeface="IBM Plex Sans" pitchFamily="34" charset="-120"/>
              </a:rPr>
              <a:t>Доход: 100 000 − 20 000 = 80 000 ₽</a:t>
            </a:r>
            <a:endParaRPr lang="en-US" sz="1300" dirty="0"/>
          </a:p>
        </p:txBody>
      </p:sp>
      <p:sp>
        <p:nvSpPr>
          <p:cNvPr id="14" name="Text 12"/>
          <p:cNvSpPr/>
          <p:nvPr/>
        </p:nvSpPr>
        <p:spPr>
          <a:xfrm>
            <a:off x="4599484" y="3265041"/>
            <a:ext cx="3095854" cy="30986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B5482F"/>
                </a:solidFill>
                <a:latin typeface="IBM Plex Sans" pitchFamily="34" charset="0"/>
                <a:ea typeface="IBM Plex Sans" pitchFamily="34" charset="-122"/>
                <a:cs typeface="IBM Plex Sans" pitchFamily="34" charset="-120"/>
              </a:rPr>
              <a:t>НДФЛ 10 400 ₽</a:t>
            </a:r>
            <a:endParaRPr lang="en-US" sz="1600" dirty="0"/>
          </a:p>
        </p:txBody>
      </p:sp>
      <p:sp>
        <p:nvSpPr>
          <p:cNvPr id="15" name="Shape 13"/>
          <p:cNvSpPr/>
          <p:nvPr/>
        </p:nvSpPr>
        <p:spPr>
          <a:xfrm>
            <a:off x="7967117" y="1457920"/>
            <a:ext cx="3412083" cy="2481461"/>
          </a:xfrm>
          <a:prstGeom prst="roundRect">
            <a:avLst>
              <a:gd name="adj" fmla="val 4094"/>
            </a:avLst>
          </a:prstGeom>
          <a:solidFill>
            <a:srgbClr val="DDEBE5"/>
          </a:solidFill>
          <a:ln/>
        </p:spPr>
      </p:sp>
      <p:sp>
        <p:nvSpPr>
          <p:cNvPr id="16" name="Text 14"/>
          <p:cNvSpPr/>
          <p:nvPr/>
        </p:nvSpPr>
        <p:spPr>
          <a:xfrm>
            <a:off x="8170317" y="1635720"/>
            <a:ext cx="3095854"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1F4D40"/>
                </a:solidFill>
                <a:latin typeface="IBM Plex Sans" pitchFamily="34" charset="0"/>
                <a:ea typeface="IBM Plex Sans" pitchFamily="34" charset="-122"/>
                <a:cs typeface="IBM Plex Sans" pitchFamily="34" charset="-120"/>
              </a:rPr>
              <a:t>ИСКЛЮЧЕНИЕ · П. 3</a:t>
            </a:r>
            <a:endParaRPr lang="en-US" sz="1200" dirty="0"/>
          </a:p>
        </p:txBody>
      </p:sp>
      <p:sp>
        <p:nvSpPr>
          <p:cNvPr id="17" name="Text 15"/>
          <p:cNvSpPr/>
          <p:nvPr/>
        </p:nvSpPr>
        <p:spPr>
          <a:xfrm>
            <a:off x="8170317" y="1925241"/>
            <a:ext cx="3095854" cy="23113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1E2A3F"/>
                </a:solidFill>
                <a:latin typeface="IBM Plex Sans" pitchFamily="34" charset="0"/>
                <a:ea typeface="IBM Plex Sans" pitchFamily="34" charset="-122"/>
                <a:cs typeface="IBM Plex Sans" pitchFamily="34" charset="-120"/>
              </a:rPr>
              <a:t>Выкуп гибридного цифрового права</a:t>
            </a:r>
            <a:endParaRPr lang="en-US" sz="1200" dirty="0"/>
          </a:p>
        </p:txBody>
      </p:sp>
      <p:sp>
        <p:nvSpPr>
          <p:cNvPr id="18" name="Text 16"/>
          <p:cNvSpPr/>
          <p:nvPr/>
        </p:nvSpPr>
        <p:spPr>
          <a:xfrm>
            <a:off x="8170317" y="2207171"/>
            <a:ext cx="3095854" cy="48766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E2A3F"/>
                </a:solidFill>
                <a:latin typeface="IBM Plex Sans" pitchFamily="34" charset="0"/>
                <a:ea typeface="IBM Plex Sans" pitchFamily="34" charset="-122"/>
                <a:cs typeface="IBM Plex Sans" pitchFamily="34" charset="-120"/>
              </a:rPr>
              <a:t>При выкупе права его владелец получил товар стоимостью 50 000 ₽</a:t>
            </a:r>
            <a:endParaRPr lang="en-US" sz="1300" dirty="0"/>
          </a:p>
        </p:txBody>
      </p:sp>
      <p:sp>
        <p:nvSpPr>
          <p:cNvPr id="19" name="Text 17"/>
          <p:cNvSpPr/>
          <p:nvPr/>
        </p:nvSpPr>
        <p:spPr>
          <a:xfrm>
            <a:off x="8170317" y="2745631"/>
            <a:ext cx="3095854" cy="25653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E2A3F"/>
                </a:solidFill>
                <a:latin typeface="IBM Plex Sans" pitchFamily="34" charset="0"/>
                <a:ea typeface="IBM Plex Sans" pitchFamily="34" charset="-122"/>
                <a:cs typeface="IBM Plex Sans" pitchFamily="34" charset="-120"/>
              </a:rPr>
              <a:t>Это не доход в натуральной форме</a:t>
            </a:r>
            <a:endParaRPr lang="en-US" sz="1300" dirty="0"/>
          </a:p>
        </p:txBody>
      </p:sp>
      <p:sp>
        <p:nvSpPr>
          <p:cNvPr id="20" name="Text 18"/>
          <p:cNvSpPr/>
          <p:nvPr/>
        </p:nvSpPr>
        <p:spPr>
          <a:xfrm>
            <a:off x="8170317" y="3052961"/>
            <a:ext cx="3095854" cy="30986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1F4D40"/>
                </a:solidFill>
                <a:latin typeface="IBM Plex Sans" pitchFamily="34" charset="0"/>
                <a:ea typeface="IBM Plex Sans" pitchFamily="34" charset="-122"/>
                <a:cs typeface="IBM Plex Sans" pitchFamily="34" charset="-120"/>
              </a:rPr>
              <a:t>НДФЛ 0 ₽</a:t>
            </a:r>
            <a:endParaRPr lang="en-US" sz="1600" dirty="0"/>
          </a:p>
        </p:txBody>
      </p:sp>
      <p:sp>
        <p:nvSpPr>
          <p:cNvPr id="21" name="Text 19"/>
          <p:cNvSpPr/>
          <p:nvPr/>
        </p:nvSpPr>
        <p:spPr>
          <a:xfrm>
            <a:off x="812800" y="355600"/>
            <a:ext cx="605969"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4A5363"/>
                </a:solidFill>
                <a:latin typeface="IBM Plex Sans" pitchFamily="34" charset="0"/>
                <a:ea typeface="IBM Plex Sans" pitchFamily="34" charset="-122"/>
                <a:cs typeface="IBM Plex Sans" pitchFamily="34" charset="-120"/>
              </a:rPr>
              <a:t>ФПНК</a:t>
            </a:r>
            <a:endParaRPr lang="en-US" sz="1200" dirty="0"/>
          </a:p>
        </p:txBody>
      </p:sp>
      <p:sp>
        <p:nvSpPr>
          <p:cNvPr id="22" name="Text 20"/>
          <p:cNvSpPr/>
          <p:nvPr/>
        </p:nvSpPr>
        <p:spPr>
          <a:xfrm>
            <a:off x="7002879" y="355600"/>
            <a:ext cx="4376321"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200" dirty="0"/>
          </a:p>
        </p:txBody>
      </p:sp>
      <p:sp>
        <p:nvSpPr>
          <p:cNvPr id="23" name="Text 21"/>
          <p:cNvSpPr/>
          <p:nvPr/>
        </p:nvSpPr>
        <p:spPr>
          <a:xfrm>
            <a:off x="812800" y="6296670"/>
            <a:ext cx="10883392" cy="23113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Основание: п. 1, пп. 1.2 п. 2, п. 3 ст. 211, ст. 105.3, 282.3 НК РФ. Расчёты — по ставке 13% для дохода до 2,4 млн ₽.</a:t>
            </a:r>
            <a:endParaRPr lang="en-US" sz="12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35">
    <p:bg>
      <p:bgPr>
        <a:solidFill>
          <a:srgbClr val="ECE6D9"/>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Бесплатное питание: позиция суда</a:t>
            </a:r>
            <a:endParaRPr lang="en-US" sz="3200" dirty="0"/>
          </a:p>
        </p:txBody>
      </p:sp>
      <p:sp>
        <p:nvSpPr>
          <p:cNvPr id="3" name="Text 1"/>
          <p:cNvSpPr/>
          <p:nvPr/>
        </p:nvSpPr>
        <p:spPr>
          <a:xfrm>
            <a:off x="812800" y="1457920"/>
            <a:ext cx="10883392" cy="25653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363"/>
                </a:solidFill>
                <a:latin typeface="IBM Plex Sans" pitchFamily="34" charset="0"/>
                <a:ea typeface="IBM Plex Sans" pitchFamily="34" charset="-122"/>
                <a:cs typeface="IBM Plex Sans" pitchFamily="34" charset="-120"/>
              </a:rPr>
              <a:t>Постановление АС Северо-Западного округа от 16.10.2025 N Ф07-10954/2025 по делу N А56-57278/2024</a:t>
            </a:r>
            <a:endParaRPr lang="en-US" sz="1300" dirty="0"/>
          </a:p>
        </p:txBody>
      </p:sp>
      <p:sp>
        <p:nvSpPr>
          <p:cNvPr id="4" name="Shape 2"/>
          <p:cNvSpPr/>
          <p:nvPr/>
        </p:nvSpPr>
        <p:spPr>
          <a:xfrm>
            <a:off x="815975" y="1870025"/>
            <a:ext cx="2295525" cy="1603921"/>
          </a:xfrm>
          <a:prstGeom prst="roundRect">
            <a:avLst>
              <a:gd name="adj" fmla="val 6137"/>
            </a:avLst>
          </a:prstGeom>
          <a:solidFill>
            <a:srgbClr val="FFFDF8"/>
          </a:solidFill>
          <a:ln w="6350">
            <a:solidFill>
              <a:srgbClr val="DDD5C4"/>
            </a:solidFill>
            <a:prstDash val="solid"/>
          </a:ln>
        </p:spPr>
      </p:sp>
      <p:sp>
        <p:nvSpPr>
          <p:cNvPr id="5" name="Text 3"/>
          <p:cNvSpPr/>
          <p:nvPr/>
        </p:nvSpPr>
        <p:spPr>
          <a:xfrm>
            <a:off x="996950" y="2025600"/>
            <a:ext cx="199158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B5482F"/>
                </a:solidFill>
                <a:latin typeface="IBM Plex Sans" pitchFamily="34" charset="0"/>
                <a:ea typeface="IBM Plex Sans" pitchFamily="34" charset="-122"/>
                <a:cs typeface="IBM Plex Sans" pitchFamily="34" charset="-120"/>
              </a:rPr>
              <a:t>ИНСПЕКЦИЯ</a:t>
            </a:r>
            <a:endParaRPr lang="en-US" sz="1200" dirty="0"/>
          </a:p>
        </p:txBody>
      </p:sp>
      <p:sp>
        <p:nvSpPr>
          <p:cNvPr id="6" name="Text 4"/>
          <p:cNvSpPr/>
          <p:nvPr/>
        </p:nvSpPr>
        <p:spPr>
          <a:xfrm>
            <a:off x="996950" y="2289721"/>
            <a:ext cx="1991582" cy="84832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1E2A3F"/>
                </a:solidFill>
                <a:latin typeface="IBM Plex Sans" pitchFamily="34" charset="0"/>
                <a:ea typeface="IBM Plex Sans" pitchFamily="34" charset="-122"/>
                <a:cs typeface="IBM Plex Sans" pitchFamily="34" charset="-120"/>
              </a:rPr>
              <a:t>Бесплатное питание за счёт работодателя — доход работников, облагаемый НДФЛ</a:t>
            </a:r>
            <a:endParaRPr lang="en-US" sz="1200" dirty="0"/>
          </a:p>
        </p:txBody>
      </p:sp>
      <p:pic>
        <p:nvPicPr>
          <p:cNvPr id="7" name="Image 0" descr="arrow-right"/>
          <p:cNvPicPr>
            <a:picLocks noChangeAspect="1"/>
          </p:cNvPicPr>
          <p:nvPr/>
        </p:nvPicPr>
        <p:blipFill>
          <a:blip r:embed="rId3"/>
          <a:srcRect/>
          <a:stretch/>
        </p:blipFill>
        <p:spPr>
          <a:xfrm>
            <a:off x="3190875" y="2595761"/>
            <a:ext cx="304800" cy="152400"/>
          </a:xfrm>
          <a:prstGeom prst="rect">
            <a:avLst/>
          </a:prstGeom>
        </p:spPr>
      </p:pic>
      <p:sp>
        <p:nvSpPr>
          <p:cNvPr id="8" name="Shape 5"/>
          <p:cNvSpPr/>
          <p:nvPr/>
        </p:nvSpPr>
        <p:spPr>
          <a:xfrm>
            <a:off x="3575050" y="1870025"/>
            <a:ext cx="2295525" cy="1603921"/>
          </a:xfrm>
          <a:prstGeom prst="roundRect">
            <a:avLst>
              <a:gd name="adj" fmla="val 6137"/>
            </a:avLst>
          </a:prstGeom>
          <a:solidFill>
            <a:srgbClr val="FFFDF8"/>
          </a:solidFill>
          <a:ln w="6350">
            <a:solidFill>
              <a:srgbClr val="DDD5C4"/>
            </a:solidFill>
            <a:prstDash val="solid"/>
          </a:ln>
        </p:spPr>
      </p:sp>
      <p:sp>
        <p:nvSpPr>
          <p:cNvPr id="9" name="Text 6"/>
          <p:cNvSpPr/>
          <p:nvPr/>
        </p:nvSpPr>
        <p:spPr>
          <a:xfrm>
            <a:off x="3756025" y="2025600"/>
            <a:ext cx="199158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B5482F"/>
                </a:solidFill>
                <a:latin typeface="IBM Plex Sans" pitchFamily="34" charset="0"/>
                <a:ea typeface="IBM Plex Sans" pitchFamily="34" charset="-122"/>
                <a:cs typeface="IBM Plex Sans" pitchFamily="34" charset="-120"/>
              </a:rPr>
              <a:t>ФАКТЫ</a:t>
            </a:r>
            <a:endParaRPr lang="en-US" sz="1200" dirty="0"/>
          </a:p>
        </p:txBody>
      </p:sp>
      <p:sp>
        <p:nvSpPr>
          <p:cNvPr id="10" name="Text 7"/>
          <p:cNvSpPr/>
          <p:nvPr/>
        </p:nvSpPr>
        <p:spPr>
          <a:xfrm>
            <a:off x="3756025" y="2289721"/>
            <a:ext cx="1991582" cy="105405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1E2A3F"/>
                </a:solidFill>
                <a:latin typeface="IBM Plex Sans" pitchFamily="34" charset="0"/>
                <a:ea typeface="IBM Plex Sans" pitchFamily="34" charset="-122"/>
                <a:cs typeface="IBM Plex Sans" pitchFamily="34" charset="-120"/>
              </a:rPr>
              <a:t>Система питания не позволяла подсчитать, сколько съел каждый; учёт дохода каждого работника не вёлся</a:t>
            </a:r>
            <a:endParaRPr lang="en-US" sz="1200" dirty="0"/>
          </a:p>
        </p:txBody>
      </p:sp>
      <p:pic>
        <p:nvPicPr>
          <p:cNvPr id="11" name="Image 1" descr="arrow-right"/>
          <p:cNvPicPr>
            <a:picLocks noChangeAspect="1"/>
          </p:cNvPicPr>
          <p:nvPr/>
        </p:nvPicPr>
        <p:blipFill>
          <a:blip r:embed="rId3"/>
          <a:srcRect/>
          <a:stretch/>
        </p:blipFill>
        <p:spPr>
          <a:xfrm>
            <a:off x="5949950" y="2595761"/>
            <a:ext cx="304800" cy="152400"/>
          </a:xfrm>
          <a:prstGeom prst="rect">
            <a:avLst/>
          </a:prstGeom>
        </p:spPr>
      </p:pic>
      <p:sp>
        <p:nvSpPr>
          <p:cNvPr id="12" name="Shape 8"/>
          <p:cNvSpPr/>
          <p:nvPr/>
        </p:nvSpPr>
        <p:spPr>
          <a:xfrm>
            <a:off x="6334125" y="1870025"/>
            <a:ext cx="2295525" cy="1603921"/>
          </a:xfrm>
          <a:prstGeom prst="roundRect">
            <a:avLst>
              <a:gd name="adj" fmla="val 6137"/>
            </a:avLst>
          </a:prstGeom>
          <a:solidFill>
            <a:srgbClr val="FFFDF8"/>
          </a:solidFill>
          <a:ln w="6350">
            <a:solidFill>
              <a:srgbClr val="DDD5C4"/>
            </a:solidFill>
            <a:prstDash val="solid"/>
          </a:ln>
        </p:spPr>
      </p:sp>
      <p:sp>
        <p:nvSpPr>
          <p:cNvPr id="13" name="Text 9"/>
          <p:cNvSpPr/>
          <p:nvPr/>
        </p:nvSpPr>
        <p:spPr>
          <a:xfrm>
            <a:off x="6515100" y="2025600"/>
            <a:ext cx="199158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B5482F"/>
                </a:solidFill>
                <a:latin typeface="IBM Plex Sans" pitchFamily="34" charset="0"/>
                <a:ea typeface="IBM Plex Sans" pitchFamily="34" charset="-122"/>
                <a:cs typeface="IBM Plex Sans" pitchFamily="34" charset="-120"/>
              </a:rPr>
              <a:t>РАСЧЁТ ИФНС</a:t>
            </a:r>
            <a:endParaRPr lang="en-US" sz="1200" dirty="0"/>
          </a:p>
        </p:txBody>
      </p:sp>
      <p:sp>
        <p:nvSpPr>
          <p:cNvPr id="14" name="Text 10"/>
          <p:cNvSpPr/>
          <p:nvPr/>
        </p:nvSpPr>
        <p:spPr>
          <a:xfrm>
            <a:off x="6515100" y="2289721"/>
            <a:ext cx="1991582" cy="84832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1E2A3F"/>
                </a:solidFill>
                <a:latin typeface="IBM Plex Sans" pitchFamily="34" charset="0"/>
                <a:ea typeface="IBM Plex Sans" pitchFamily="34" charset="-122"/>
                <a:cs typeface="IBM Plex Sans" pitchFamily="34" charset="-120"/>
              </a:rPr>
              <a:t>Доход каждого — стоимость питания в расчёте на одного человека</a:t>
            </a:r>
            <a:endParaRPr lang="en-US" sz="1200" dirty="0"/>
          </a:p>
        </p:txBody>
      </p:sp>
      <p:pic>
        <p:nvPicPr>
          <p:cNvPr id="15" name="Image 2" descr="arrow-right"/>
          <p:cNvPicPr>
            <a:picLocks noChangeAspect="1"/>
          </p:cNvPicPr>
          <p:nvPr/>
        </p:nvPicPr>
        <p:blipFill>
          <a:blip r:embed="rId3"/>
          <a:srcRect/>
          <a:stretch/>
        </p:blipFill>
        <p:spPr>
          <a:xfrm>
            <a:off x="8709025" y="2595761"/>
            <a:ext cx="304800" cy="152400"/>
          </a:xfrm>
          <a:prstGeom prst="rect">
            <a:avLst/>
          </a:prstGeom>
        </p:spPr>
      </p:pic>
      <p:sp>
        <p:nvSpPr>
          <p:cNvPr id="16" name="Shape 11"/>
          <p:cNvSpPr/>
          <p:nvPr/>
        </p:nvSpPr>
        <p:spPr>
          <a:xfrm>
            <a:off x="9090025" y="1866850"/>
            <a:ext cx="2289175" cy="1610271"/>
          </a:xfrm>
          <a:prstGeom prst="roundRect">
            <a:avLst>
              <a:gd name="adj" fmla="val 6309"/>
            </a:avLst>
          </a:prstGeom>
          <a:solidFill>
            <a:srgbClr val="1E2A3F"/>
          </a:solidFill>
          <a:ln/>
        </p:spPr>
      </p:sp>
      <p:sp>
        <p:nvSpPr>
          <p:cNvPr id="17" name="Text 12"/>
          <p:cNvSpPr/>
          <p:nvPr/>
        </p:nvSpPr>
        <p:spPr>
          <a:xfrm>
            <a:off x="9267825" y="2019250"/>
            <a:ext cx="199158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E59A7D"/>
                </a:solidFill>
                <a:latin typeface="IBM Plex Sans" pitchFamily="34" charset="0"/>
                <a:ea typeface="IBM Plex Sans" pitchFamily="34" charset="-122"/>
                <a:cs typeface="IBM Plex Sans" pitchFamily="34" charset="-120"/>
              </a:rPr>
              <a:t>СУД</a:t>
            </a:r>
            <a:endParaRPr lang="en-US" sz="1200" dirty="0"/>
          </a:p>
        </p:txBody>
      </p:sp>
      <p:sp>
        <p:nvSpPr>
          <p:cNvPr id="18" name="Text 13"/>
          <p:cNvSpPr/>
          <p:nvPr/>
        </p:nvSpPr>
        <p:spPr>
          <a:xfrm>
            <a:off x="9267825" y="2283371"/>
            <a:ext cx="1991582" cy="64259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F6F3EC"/>
                </a:solidFill>
                <a:latin typeface="IBM Plex Sans" pitchFamily="34" charset="0"/>
                <a:ea typeface="IBM Plex Sans" pitchFamily="34" charset="-122"/>
                <a:cs typeface="IBM Plex Sans" pitchFamily="34" charset="-120"/>
              </a:rPr>
              <a:t>Доначисление НДФЛ, пеней и штрафа правомерно</a:t>
            </a:r>
            <a:endParaRPr lang="en-US" sz="1200" dirty="0"/>
          </a:p>
        </p:txBody>
      </p:sp>
      <p:sp>
        <p:nvSpPr>
          <p:cNvPr id="19" name="Shape 14"/>
          <p:cNvSpPr/>
          <p:nvPr/>
        </p:nvSpPr>
        <p:spPr>
          <a:xfrm>
            <a:off x="812800" y="3654921"/>
            <a:ext cx="10566400" cy="767060"/>
          </a:xfrm>
          <a:prstGeom prst="roundRect">
            <a:avLst>
              <a:gd name="adj" fmla="val 13245"/>
            </a:avLst>
          </a:prstGeom>
          <a:solidFill>
            <a:srgbClr val="F3E3DC"/>
          </a:solidFill>
          <a:ln/>
        </p:spPr>
      </p:sp>
      <p:sp>
        <p:nvSpPr>
          <p:cNvPr id="20" name="Text 15"/>
          <p:cNvSpPr/>
          <p:nvPr/>
        </p:nvSpPr>
        <p:spPr>
          <a:xfrm>
            <a:off x="1016000" y="3931791"/>
            <a:ext cx="908000" cy="238720"/>
          </a:xfrm>
          <a:prstGeom prst="rect">
            <a:avLst/>
          </a:prstGeom>
          <a:noFill/>
          <a:ln/>
        </p:spPr>
        <p:txBody>
          <a:bodyPr wrap="none" lIns="0" tIns="0" rIns="0" bIns="0" rtlCol="0" anchor="t">
            <a:normAutofit/>
          </a:bodyPr>
          <a:lstStyle/>
          <a:p>
            <a:pPr marL="0" indent="0" algn="l">
              <a:lnSpc>
                <a:spcPts val="1680"/>
              </a:lnSpc>
              <a:buNone/>
            </a:pPr>
            <a:r>
              <a:rPr lang="en-US" sz="1200" b="1" kern="0" spc="150" dirty="0">
                <a:solidFill>
                  <a:srgbClr val="8E3420"/>
                </a:solidFill>
                <a:latin typeface="IBM Plex Sans" pitchFamily="34" charset="0"/>
                <a:ea typeface="IBM Plex Sans" pitchFamily="34" charset="-122"/>
                <a:cs typeface="IBM Plex Sans" pitchFamily="34" charset="-120"/>
              </a:rPr>
              <a:t>КЛЮЧЕВОЕ</a:t>
            </a:r>
            <a:endParaRPr lang="en-US" sz="1200" dirty="0"/>
          </a:p>
        </p:txBody>
      </p:sp>
      <p:sp>
        <p:nvSpPr>
          <p:cNvPr id="21" name="Text 16"/>
          <p:cNvSpPr/>
          <p:nvPr/>
        </p:nvSpPr>
        <p:spPr>
          <a:xfrm>
            <a:off x="2025600" y="3807321"/>
            <a:ext cx="9424912" cy="48766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E2A3F"/>
                </a:solidFill>
                <a:latin typeface="IBM Plex Sans" pitchFamily="34" charset="0"/>
                <a:ea typeface="IBM Plex Sans" pitchFamily="34" charset="-122"/>
                <a:cs typeface="IBM Plex Sans" pitchFamily="34" charset="-120"/>
              </a:rPr>
              <a:t>Ни на проверке, ни при обжаловании, ни в суде общество не представило контррасчёт налоговой базы с документальным обоснованием.</a:t>
            </a:r>
            <a:endParaRPr lang="en-US" sz="1300" dirty="0"/>
          </a:p>
        </p:txBody>
      </p:sp>
      <p:sp>
        <p:nvSpPr>
          <p:cNvPr id="22" name="Text 17"/>
          <p:cNvSpPr/>
          <p:nvPr/>
        </p:nvSpPr>
        <p:spPr>
          <a:xfrm>
            <a:off x="812800" y="355600"/>
            <a:ext cx="605969"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4A5363"/>
                </a:solidFill>
                <a:latin typeface="IBM Plex Sans" pitchFamily="34" charset="0"/>
                <a:ea typeface="IBM Plex Sans" pitchFamily="34" charset="-122"/>
                <a:cs typeface="IBM Plex Sans" pitchFamily="34" charset="-120"/>
              </a:rPr>
              <a:t>ФПНК</a:t>
            </a:r>
            <a:endParaRPr lang="en-US" sz="1200" dirty="0"/>
          </a:p>
        </p:txBody>
      </p:sp>
      <p:sp>
        <p:nvSpPr>
          <p:cNvPr id="23" name="Text 18"/>
          <p:cNvSpPr/>
          <p:nvPr/>
        </p:nvSpPr>
        <p:spPr>
          <a:xfrm>
            <a:off x="7002879" y="355600"/>
            <a:ext cx="4376321"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200" dirty="0"/>
          </a:p>
        </p:txBody>
      </p:sp>
      <p:sp>
        <p:nvSpPr>
          <p:cNvPr id="24" name="Text 19"/>
          <p:cNvSpPr/>
          <p:nvPr/>
        </p:nvSpPr>
        <p:spPr>
          <a:xfrm>
            <a:off x="812800" y="6296670"/>
            <a:ext cx="10883392" cy="23113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Связанные нормы: ст. 41, пп. 1 п. 2 ст. 211, ст. 226 НК РФ</a:t>
            </a:r>
            <a:endParaRPr lang="en-US" sz="12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36">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Расчёт: питание «на одного человека»</a:t>
            </a:r>
            <a:endParaRPr lang="en-US" sz="3200" dirty="0"/>
          </a:p>
        </p:txBody>
      </p:sp>
      <p:sp>
        <p:nvSpPr>
          <p:cNvPr id="3" name="Text 1"/>
          <p:cNvSpPr/>
          <p:nvPr/>
        </p:nvSpPr>
        <p:spPr>
          <a:xfrm>
            <a:off x="812800" y="1457920"/>
            <a:ext cx="5565352" cy="256530"/>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1E2A3F"/>
                </a:solidFill>
                <a:latin typeface="IBM Plex Sans" pitchFamily="34" charset="0"/>
                <a:ea typeface="IBM Plex Sans" pitchFamily="34" charset="-122"/>
                <a:cs typeface="IBM Plex Sans" pitchFamily="34" charset="-120"/>
              </a:rPr>
              <a:t>Метод инспекции (условные данные)</a:t>
            </a:r>
            <a:endParaRPr lang="en-US" sz="1300" dirty="0"/>
          </a:p>
        </p:txBody>
      </p:sp>
      <p:sp>
        <p:nvSpPr>
          <p:cNvPr id="4" name="Shape 2"/>
          <p:cNvSpPr/>
          <p:nvPr/>
        </p:nvSpPr>
        <p:spPr>
          <a:xfrm>
            <a:off x="812800" y="1765250"/>
            <a:ext cx="5403255" cy="2341463"/>
          </a:xfrm>
          <a:prstGeom prst="rect">
            <a:avLst/>
          </a:prstGeom>
          <a:solidFill>
            <a:srgbClr val="FFFDF8"/>
          </a:solidFill>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825500" y="1777950"/>
          <a:ext cx="5390555" cy="2328763"/>
        </p:xfrm>
        <a:graphic>
          <a:graphicData uri="http://schemas.openxmlformats.org/drawingml/2006/table">
            <a:tbl>
              <a:tblPr/>
              <a:tblGrid>
                <a:gridCol w="3449955">
                  <a:extLst>
                    <a:ext uri="{9D8B030D-6E8A-4147-A177-3AD203B41FA5}">
                      <a16:colId xmlns:a16="http://schemas.microsoft.com/office/drawing/2014/main" val="20000"/>
                    </a:ext>
                  </a:extLst>
                </a:gridCol>
                <a:gridCol w="1940600">
                  <a:extLst>
                    <a:ext uri="{9D8B030D-6E8A-4147-A177-3AD203B41FA5}">
                      <a16:colId xmlns:a16="http://schemas.microsoft.com/office/drawing/2014/main" val="20001"/>
                    </a:ext>
                  </a:extLst>
                </a:gridCol>
              </a:tblGrid>
              <a:tr h="332680">
                <a:tc>
                  <a:txBody>
                    <a:bodyPr/>
                    <a:lstStyle/>
                    <a:p>
                      <a:pPr marL="0" indent="0">
                        <a:lnSpc>
                          <a:spcPts val="1680"/>
                        </a:lnSpc>
                        <a:buNone/>
                      </a:pPr>
                      <a:r>
                        <a:rPr lang="en-US" sz="1200" b="1" dirty="0">
                          <a:solidFill>
                            <a:srgbClr val="F6F3EC"/>
                          </a:solidFill>
                          <a:latin typeface="IBM Plex Sans" pitchFamily="34" charset="0"/>
                          <a:ea typeface="IBM Plex Sans" pitchFamily="34" charset="-122"/>
                          <a:cs typeface="IBM Plex Sans" pitchFamily="34" charset="-120"/>
                        </a:rPr>
                        <a:t>Показатель</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gn="r">
                        <a:lnSpc>
                          <a:spcPts val="1680"/>
                        </a:lnSpc>
                        <a:buNone/>
                      </a:pPr>
                      <a:r>
                        <a:rPr lang="en-US" sz="1200" b="1" dirty="0">
                          <a:solidFill>
                            <a:srgbClr val="F6F3EC"/>
                          </a:solidFill>
                          <a:latin typeface="IBM Plex Sans" pitchFamily="34" charset="0"/>
                          <a:ea typeface="IBM Plex Sans" pitchFamily="34" charset="-122"/>
                          <a:cs typeface="IBM Plex Sans" pitchFamily="34" charset="-120"/>
                        </a:rPr>
                        <a:t>Сумма</a:t>
                      </a:r>
                      <a:endParaRPr lang="en-US" sz="1200" dirty="0">
                        <a:latin typeface="IBM Plex Sans" charset="0"/>
                        <a:ea typeface="IBM Plex Sans" charset="0"/>
                        <a:cs typeface="IBM Plex Sans" charset="0"/>
                      </a:endParaRPr>
                    </a:p>
                  </a:txBody>
                  <a:tcPr marL="53340" marR="53340" marT="53340" marB="5334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extLst>
                  <a:ext uri="{0D108BD9-81ED-4DB2-BD59-A6C34878D82A}">
                    <a16:rowId xmlns:a16="http://schemas.microsoft.com/office/drawing/2014/main" val="10000"/>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Расходы на питание за год</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12 000 000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1"/>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Количество работников</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200</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2"/>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Доход на 1 работника</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60 000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3"/>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НДФЛ на 1 работника, 13%</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7 800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4"/>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Неудержанный НДФЛ, 200 чел.</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BCB8AD"/>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BCB8AD"/>
                      </a:solidFill>
                      <a:prstDash val="solid"/>
                      <a:round/>
                      <a:headEnd type="none" w="med" len="med"/>
                      <a:tailEnd type="none" w="med" len="med"/>
                    </a:lnB>
                    <a:solidFill>
                      <a:srgbClr val="ECE6D9"/>
                    </a:solidFill>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1 560 000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BCB8AD"/>
                      </a:solidFill>
                      <a:prstDash val="solid"/>
                      <a:round/>
                      <a:headEnd type="none" w="med" len="med"/>
                      <a:tailEnd type="none" w="med" len="med"/>
                    </a:lnL>
                    <a:lnR w="12700" cap="flat" cmpd="sng" algn="ctr">
                      <a:solidFill>
                        <a:srgbClr val="BCB8AD"/>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BCB8AD"/>
                      </a:solidFill>
                      <a:prstDash val="solid"/>
                      <a:round/>
                      <a:headEnd type="none" w="med" len="med"/>
                      <a:tailEnd type="none" w="med" len="med"/>
                    </a:lnB>
                    <a:solidFill>
                      <a:srgbClr val="ECE6D9"/>
                    </a:solidFill>
                  </a:tcPr>
                </a:tc>
                <a:extLst>
                  <a:ext uri="{0D108BD9-81ED-4DB2-BD59-A6C34878D82A}">
                    <a16:rowId xmlns:a16="http://schemas.microsoft.com/office/drawing/2014/main" val="10005"/>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Штраф агенту 20% (ст. 123)</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BCB8AD"/>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312 000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2B5B0"/>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BCB8AD"/>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extLst>
                  <a:ext uri="{0D108BD9-81ED-4DB2-BD59-A6C34878D82A}">
                    <a16:rowId xmlns:a16="http://schemas.microsoft.com/office/drawing/2014/main" val="10006"/>
                  </a:ext>
                </a:extLst>
              </a:tr>
            </a:tbl>
          </a:graphicData>
        </a:graphic>
      </p:graphicFrame>
      <p:sp>
        <p:nvSpPr>
          <p:cNvPr id="6" name="Text 3"/>
          <p:cNvSpPr/>
          <p:nvPr/>
        </p:nvSpPr>
        <p:spPr>
          <a:xfrm>
            <a:off x="812800" y="4182914"/>
            <a:ext cx="5565352" cy="23113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Плюс пени за каждый день просрочки (ст. 75 НК РФ)</a:t>
            </a:r>
            <a:endParaRPr lang="en-US" sz="1200" dirty="0"/>
          </a:p>
        </p:txBody>
      </p:sp>
      <p:sp>
        <p:nvSpPr>
          <p:cNvPr id="7" name="Shape 4"/>
          <p:cNvSpPr/>
          <p:nvPr/>
        </p:nvSpPr>
        <p:spPr>
          <a:xfrm>
            <a:off x="6419255" y="1457920"/>
            <a:ext cx="4959945" cy="2930723"/>
          </a:xfrm>
          <a:prstGeom prst="roundRect">
            <a:avLst>
              <a:gd name="adj" fmla="val 3467"/>
            </a:avLst>
          </a:prstGeom>
          <a:solidFill>
            <a:srgbClr val="DDEBE5"/>
          </a:solidFill>
          <a:ln/>
        </p:spPr>
      </p:sp>
      <p:sp>
        <p:nvSpPr>
          <p:cNvPr id="8" name="Text 5"/>
          <p:cNvSpPr/>
          <p:nvPr/>
        </p:nvSpPr>
        <p:spPr>
          <a:xfrm>
            <a:off x="6647855" y="1635720"/>
            <a:ext cx="4637828"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1F4D40"/>
                </a:solidFill>
                <a:latin typeface="IBM Plex Sans" pitchFamily="34" charset="0"/>
                <a:ea typeface="IBM Plex Sans" pitchFamily="34" charset="-122"/>
                <a:cs typeface="IBM Plex Sans" pitchFamily="34" charset="-120"/>
              </a:rPr>
              <a:t>ЕСЛИ ВЕСТИ УЧЁТ</a:t>
            </a:r>
            <a:endParaRPr lang="en-US" sz="1200" dirty="0"/>
          </a:p>
        </p:txBody>
      </p:sp>
      <p:sp>
        <p:nvSpPr>
          <p:cNvPr id="9" name="Text 6"/>
          <p:cNvSpPr/>
          <p:nvPr/>
        </p:nvSpPr>
        <p:spPr>
          <a:xfrm>
            <a:off x="6647855" y="1925241"/>
            <a:ext cx="4637828" cy="48766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E2A3F"/>
                </a:solidFill>
                <a:latin typeface="IBM Plex Sans" pitchFamily="34" charset="0"/>
                <a:ea typeface="IBM Plex Sans" pitchFamily="34" charset="-122"/>
                <a:cs typeface="IBM Plex Sans" pitchFamily="34" charset="-120"/>
              </a:rPr>
              <a:t>Электронные карты или талоны фиксируют, сколько потребил каждый:</a:t>
            </a:r>
            <a:endParaRPr lang="en-US" sz="1300" dirty="0"/>
          </a:p>
        </p:txBody>
      </p:sp>
      <p:sp>
        <p:nvSpPr>
          <p:cNvPr id="10" name="Shape 7"/>
          <p:cNvSpPr/>
          <p:nvPr/>
        </p:nvSpPr>
        <p:spPr>
          <a:xfrm>
            <a:off x="6647855" y="2901206"/>
            <a:ext cx="4502745" cy="0"/>
          </a:xfrm>
          <a:prstGeom prst="line">
            <a:avLst/>
          </a:prstGeom>
          <a:noFill/>
          <a:ln w="6350">
            <a:solidFill>
              <a:srgbClr val="A9CDBF"/>
            </a:solidFill>
            <a:prstDash val="solid"/>
          </a:ln>
        </p:spPr>
      </p:sp>
      <p:sp>
        <p:nvSpPr>
          <p:cNvPr id="11" name="Text 8"/>
          <p:cNvSpPr/>
          <p:nvPr/>
        </p:nvSpPr>
        <p:spPr>
          <a:xfrm>
            <a:off x="6647855" y="2565301"/>
            <a:ext cx="3934213" cy="25653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E2A3F"/>
                </a:solidFill>
                <a:latin typeface="IBM Plex Sans" pitchFamily="34" charset="0"/>
                <a:ea typeface="IBM Plex Sans" pitchFamily="34" charset="-122"/>
                <a:cs typeface="IBM Plex Sans" pitchFamily="34" charset="-120"/>
              </a:rPr>
              <a:t>Иванов: 45 000 ₽</a:t>
            </a:r>
            <a:endParaRPr lang="en-US" sz="1300" dirty="0"/>
          </a:p>
        </p:txBody>
      </p:sp>
      <p:sp>
        <p:nvSpPr>
          <p:cNvPr id="12" name="Text 9"/>
          <p:cNvSpPr/>
          <p:nvPr/>
        </p:nvSpPr>
        <p:spPr>
          <a:xfrm>
            <a:off x="10569079" y="2565301"/>
            <a:ext cx="632321" cy="256530"/>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1E2A3F"/>
                </a:solidFill>
                <a:latin typeface="IBM Plex Sans" pitchFamily="34" charset="0"/>
                <a:ea typeface="IBM Plex Sans" pitchFamily="34" charset="-122"/>
                <a:cs typeface="IBM Plex Sans" pitchFamily="34" charset="-120"/>
              </a:rPr>
              <a:t>5 850 ₽</a:t>
            </a:r>
            <a:endParaRPr lang="en-US" sz="1300" dirty="0"/>
          </a:p>
        </p:txBody>
      </p:sp>
      <p:sp>
        <p:nvSpPr>
          <p:cNvPr id="13" name="Shape 10"/>
          <p:cNvSpPr/>
          <p:nvPr/>
        </p:nvSpPr>
        <p:spPr>
          <a:xfrm>
            <a:off x="6647855" y="3418086"/>
            <a:ext cx="4502745" cy="0"/>
          </a:xfrm>
          <a:prstGeom prst="line">
            <a:avLst/>
          </a:prstGeom>
          <a:noFill/>
          <a:ln w="6350">
            <a:solidFill>
              <a:srgbClr val="A9CDBF"/>
            </a:solidFill>
            <a:prstDash val="solid"/>
          </a:ln>
        </p:spPr>
      </p:sp>
      <p:sp>
        <p:nvSpPr>
          <p:cNvPr id="14" name="Text 11"/>
          <p:cNvSpPr/>
          <p:nvPr/>
        </p:nvSpPr>
        <p:spPr>
          <a:xfrm>
            <a:off x="6647855" y="3082181"/>
            <a:ext cx="3934213" cy="25653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E2A3F"/>
                </a:solidFill>
                <a:latin typeface="IBM Plex Sans" pitchFamily="34" charset="0"/>
                <a:ea typeface="IBM Plex Sans" pitchFamily="34" charset="-122"/>
                <a:cs typeface="IBM Plex Sans" pitchFamily="34" charset="-120"/>
              </a:rPr>
              <a:t>Петров: 75 000 ₽</a:t>
            </a:r>
            <a:endParaRPr lang="en-US" sz="1300" dirty="0"/>
          </a:p>
        </p:txBody>
      </p:sp>
      <p:sp>
        <p:nvSpPr>
          <p:cNvPr id="15" name="Text 12"/>
          <p:cNvSpPr/>
          <p:nvPr/>
        </p:nvSpPr>
        <p:spPr>
          <a:xfrm>
            <a:off x="10569079" y="3082181"/>
            <a:ext cx="632321" cy="256530"/>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1E2A3F"/>
                </a:solidFill>
                <a:latin typeface="IBM Plex Sans" pitchFamily="34" charset="0"/>
                <a:ea typeface="IBM Plex Sans" pitchFamily="34" charset="-122"/>
                <a:cs typeface="IBM Plex Sans" pitchFamily="34" charset="-120"/>
              </a:rPr>
              <a:t>9 750 ₽</a:t>
            </a:r>
            <a:endParaRPr lang="en-US" sz="1300" dirty="0"/>
          </a:p>
        </p:txBody>
      </p:sp>
      <p:sp>
        <p:nvSpPr>
          <p:cNvPr id="16" name="Text 13"/>
          <p:cNvSpPr/>
          <p:nvPr/>
        </p:nvSpPr>
        <p:spPr>
          <a:xfrm>
            <a:off x="6647855" y="3497461"/>
            <a:ext cx="4637828" cy="48766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E2A3F"/>
                </a:solidFill>
                <a:latin typeface="IBM Plex Sans" pitchFamily="34" charset="0"/>
                <a:ea typeface="IBM Plex Sans" pitchFamily="34" charset="-122"/>
                <a:cs typeface="IBM Plex Sans" pitchFamily="34" charset="-120"/>
              </a:rPr>
              <a:t>Налог удерживается по факту и вовремя — без доначислений и штрафа.</a:t>
            </a:r>
            <a:endParaRPr lang="en-US" sz="1300" dirty="0"/>
          </a:p>
        </p:txBody>
      </p:sp>
      <p:sp>
        <p:nvSpPr>
          <p:cNvPr id="17" name="Text 14"/>
          <p:cNvSpPr/>
          <p:nvPr/>
        </p:nvSpPr>
        <p:spPr>
          <a:xfrm>
            <a:off x="812800" y="355600"/>
            <a:ext cx="605969"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4A5363"/>
                </a:solidFill>
                <a:latin typeface="IBM Plex Sans" pitchFamily="34" charset="0"/>
                <a:ea typeface="IBM Plex Sans" pitchFamily="34" charset="-122"/>
                <a:cs typeface="IBM Plex Sans" pitchFamily="34" charset="-120"/>
              </a:rPr>
              <a:t>ФПНК</a:t>
            </a:r>
            <a:endParaRPr lang="en-US" sz="1200" dirty="0"/>
          </a:p>
        </p:txBody>
      </p:sp>
      <p:sp>
        <p:nvSpPr>
          <p:cNvPr id="18" name="Text 15"/>
          <p:cNvSpPr/>
          <p:nvPr/>
        </p:nvSpPr>
        <p:spPr>
          <a:xfrm>
            <a:off x="7002879" y="355600"/>
            <a:ext cx="4376321"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200" dirty="0"/>
          </a:p>
        </p:txBody>
      </p:sp>
      <p:sp>
        <p:nvSpPr>
          <p:cNvPr id="19" name="Text 16"/>
          <p:cNvSpPr/>
          <p:nvPr/>
        </p:nvSpPr>
        <p:spPr>
          <a:xfrm>
            <a:off x="812800" y="6296670"/>
            <a:ext cx="10883392" cy="23113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По мотивам Постановления АС Северо-Западного округа от 16.10.2025 N Ф07-10954/2025. Суммы условные.</a:t>
            </a:r>
            <a:endParaRPr lang="en-US" sz="12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37">
    <p:bg>
      <p:bgPr>
        <a:solidFill>
          <a:srgbClr val="ECE6D9"/>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Лизинг автомобилей для «своих»</a:t>
            </a:r>
            <a:endParaRPr lang="en-US" sz="3200" dirty="0"/>
          </a:p>
        </p:txBody>
      </p:sp>
      <p:sp>
        <p:nvSpPr>
          <p:cNvPr id="3" name="Text 1"/>
          <p:cNvSpPr/>
          <p:nvPr/>
        </p:nvSpPr>
        <p:spPr>
          <a:xfrm>
            <a:off x="812800" y="1457920"/>
            <a:ext cx="10883392" cy="25653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363"/>
                </a:solidFill>
                <a:latin typeface="IBM Plex Sans" pitchFamily="34" charset="0"/>
                <a:ea typeface="IBM Plex Sans" pitchFamily="34" charset="-122"/>
                <a:cs typeface="IBM Plex Sans" pitchFamily="34" charset="-120"/>
              </a:rPr>
              <a:t>Постановление АС Поволжского округа от 03.10.2025 N Ф06-5183/2025 по делу N А65-24507/2024</a:t>
            </a:r>
            <a:endParaRPr lang="en-US" sz="1300" dirty="0"/>
          </a:p>
        </p:txBody>
      </p:sp>
      <p:sp>
        <p:nvSpPr>
          <p:cNvPr id="4" name="Shape 2"/>
          <p:cNvSpPr/>
          <p:nvPr/>
        </p:nvSpPr>
        <p:spPr>
          <a:xfrm>
            <a:off x="815975" y="1870025"/>
            <a:ext cx="2295525" cy="1710630"/>
          </a:xfrm>
          <a:prstGeom prst="roundRect">
            <a:avLst>
              <a:gd name="adj" fmla="val 5754"/>
            </a:avLst>
          </a:prstGeom>
          <a:solidFill>
            <a:srgbClr val="FFFDF8"/>
          </a:solidFill>
          <a:ln w="6350">
            <a:solidFill>
              <a:srgbClr val="DDD5C4"/>
            </a:solidFill>
            <a:prstDash val="solid"/>
          </a:ln>
        </p:spPr>
      </p:sp>
      <p:sp>
        <p:nvSpPr>
          <p:cNvPr id="5" name="Text 3"/>
          <p:cNvSpPr/>
          <p:nvPr/>
        </p:nvSpPr>
        <p:spPr>
          <a:xfrm>
            <a:off x="996950" y="2025600"/>
            <a:ext cx="1991582" cy="345430"/>
          </a:xfrm>
          <a:prstGeom prst="rect">
            <a:avLst/>
          </a:prstGeom>
          <a:noFill/>
          <a:ln/>
        </p:spPr>
        <p:txBody>
          <a:bodyPr wrap="square" lIns="0" tIns="0" rIns="0" bIns="0" rtlCol="0" anchor="t">
            <a:normAutofit/>
          </a:bodyPr>
          <a:lstStyle/>
          <a:p>
            <a:pPr marL="0" indent="0" algn="l">
              <a:lnSpc>
                <a:spcPts val="2520"/>
              </a:lnSpc>
              <a:buNone/>
            </a:pPr>
            <a:r>
              <a:rPr lang="en-US" sz="1800" b="1" dirty="0">
                <a:solidFill>
                  <a:srgbClr val="B5482F"/>
                </a:solidFill>
                <a:latin typeface="IBM Plex Sans" pitchFamily="34" charset="0"/>
                <a:ea typeface="IBM Plex Sans" pitchFamily="34" charset="-122"/>
                <a:cs typeface="IBM Plex Sans" pitchFamily="34" charset="-120"/>
              </a:rPr>
              <a:t>1</a:t>
            </a:r>
            <a:endParaRPr lang="en-US" sz="1800" dirty="0"/>
          </a:p>
        </p:txBody>
      </p:sp>
      <p:sp>
        <p:nvSpPr>
          <p:cNvPr id="6" name="Text 4"/>
          <p:cNvSpPr/>
          <p:nvPr/>
        </p:nvSpPr>
        <p:spPr>
          <a:xfrm>
            <a:off x="996950" y="2396430"/>
            <a:ext cx="1991582" cy="84832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1E2A3F"/>
                </a:solidFill>
                <a:latin typeface="IBM Plex Sans" pitchFamily="34" charset="0"/>
                <a:ea typeface="IBM Plex Sans" pitchFamily="34" charset="-122"/>
                <a:cs typeface="IBM Plex Sans" pitchFamily="34" charset="-120"/>
              </a:rPr>
              <a:t>Общество-лизингополучатель заключает договоры лизинга автомобилей</a:t>
            </a:r>
            <a:endParaRPr lang="en-US" sz="1200" dirty="0"/>
          </a:p>
        </p:txBody>
      </p:sp>
      <p:pic>
        <p:nvPicPr>
          <p:cNvPr id="7" name="Image 0" descr="arrow-right"/>
          <p:cNvPicPr>
            <a:picLocks noChangeAspect="1"/>
          </p:cNvPicPr>
          <p:nvPr/>
        </p:nvPicPr>
        <p:blipFill>
          <a:blip r:embed="rId3"/>
          <a:srcRect/>
          <a:stretch/>
        </p:blipFill>
        <p:spPr>
          <a:xfrm>
            <a:off x="3190875" y="2649141"/>
            <a:ext cx="304800" cy="152400"/>
          </a:xfrm>
          <a:prstGeom prst="rect">
            <a:avLst/>
          </a:prstGeom>
        </p:spPr>
      </p:pic>
      <p:sp>
        <p:nvSpPr>
          <p:cNvPr id="8" name="Shape 5"/>
          <p:cNvSpPr/>
          <p:nvPr/>
        </p:nvSpPr>
        <p:spPr>
          <a:xfrm>
            <a:off x="3575050" y="1870025"/>
            <a:ext cx="2295525" cy="1710630"/>
          </a:xfrm>
          <a:prstGeom prst="roundRect">
            <a:avLst>
              <a:gd name="adj" fmla="val 5754"/>
            </a:avLst>
          </a:prstGeom>
          <a:solidFill>
            <a:srgbClr val="FFFDF8"/>
          </a:solidFill>
          <a:ln w="6350">
            <a:solidFill>
              <a:srgbClr val="DDD5C4"/>
            </a:solidFill>
            <a:prstDash val="solid"/>
          </a:ln>
        </p:spPr>
      </p:sp>
      <p:sp>
        <p:nvSpPr>
          <p:cNvPr id="9" name="Text 6"/>
          <p:cNvSpPr/>
          <p:nvPr/>
        </p:nvSpPr>
        <p:spPr>
          <a:xfrm>
            <a:off x="3756025" y="2025600"/>
            <a:ext cx="1991582" cy="345430"/>
          </a:xfrm>
          <a:prstGeom prst="rect">
            <a:avLst/>
          </a:prstGeom>
          <a:noFill/>
          <a:ln/>
        </p:spPr>
        <p:txBody>
          <a:bodyPr wrap="square" lIns="0" tIns="0" rIns="0" bIns="0" rtlCol="0" anchor="t">
            <a:normAutofit/>
          </a:bodyPr>
          <a:lstStyle/>
          <a:p>
            <a:pPr marL="0" indent="0" algn="l">
              <a:lnSpc>
                <a:spcPts val="2520"/>
              </a:lnSpc>
              <a:buNone/>
            </a:pPr>
            <a:r>
              <a:rPr lang="en-US" sz="1800" b="1" dirty="0">
                <a:solidFill>
                  <a:srgbClr val="B5482F"/>
                </a:solidFill>
                <a:latin typeface="IBM Plex Sans" pitchFamily="34" charset="0"/>
                <a:ea typeface="IBM Plex Sans" pitchFamily="34" charset="-122"/>
                <a:cs typeface="IBM Plex Sans" pitchFamily="34" charset="-120"/>
              </a:rPr>
              <a:t>2</a:t>
            </a:r>
            <a:endParaRPr lang="en-US" sz="1800" dirty="0"/>
          </a:p>
        </p:txBody>
      </p:sp>
      <p:sp>
        <p:nvSpPr>
          <p:cNvPr id="10" name="Text 7"/>
          <p:cNvSpPr/>
          <p:nvPr/>
        </p:nvSpPr>
        <p:spPr>
          <a:xfrm>
            <a:off x="3756025" y="2396430"/>
            <a:ext cx="1991582" cy="105405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1E2A3F"/>
                </a:solidFill>
                <a:latin typeface="IBM Plex Sans" pitchFamily="34" charset="0"/>
                <a:ea typeface="IBM Plex Sans" pitchFamily="34" charset="-122"/>
                <a:cs typeface="IBM Plex Sans" pitchFamily="34" charset="-120"/>
              </a:rPr>
              <a:t>В течение месяца — договоры безвозмездного пользования с взаимозависимыми лицами</a:t>
            </a:r>
            <a:endParaRPr lang="en-US" sz="1200" dirty="0"/>
          </a:p>
        </p:txBody>
      </p:sp>
      <p:pic>
        <p:nvPicPr>
          <p:cNvPr id="11" name="Image 1" descr="arrow-right"/>
          <p:cNvPicPr>
            <a:picLocks noChangeAspect="1"/>
          </p:cNvPicPr>
          <p:nvPr/>
        </p:nvPicPr>
        <p:blipFill>
          <a:blip r:embed="rId3"/>
          <a:srcRect/>
          <a:stretch/>
        </p:blipFill>
        <p:spPr>
          <a:xfrm>
            <a:off x="5949950" y="2649141"/>
            <a:ext cx="304800" cy="152400"/>
          </a:xfrm>
          <a:prstGeom prst="rect">
            <a:avLst/>
          </a:prstGeom>
        </p:spPr>
      </p:pic>
      <p:sp>
        <p:nvSpPr>
          <p:cNvPr id="12" name="Shape 8"/>
          <p:cNvSpPr/>
          <p:nvPr/>
        </p:nvSpPr>
        <p:spPr>
          <a:xfrm>
            <a:off x="6334125" y="1870025"/>
            <a:ext cx="2295525" cy="1710630"/>
          </a:xfrm>
          <a:prstGeom prst="roundRect">
            <a:avLst>
              <a:gd name="adj" fmla="val 5754"/>
            </a:avLst>
          </a:prstGeom>
          <a:solidFill>
            <a:srgbClr val="FFFDF8"/>
          </a:solidFill>
          <a:ln w="6350">
            <a:solidFill>
              <a:srgbClr val="DDD5C4"/>
            </a:solidFill>
            <a:prstDash val="solid"/>
          </a:ln>
        </p:spPr>
      </p:sp>
      <p:sp>
        <p:nvSpPr>
          <p:cNvPr id="13" name="Text 9"/>
          <p:cNvSpPr/>
          <p:nvPr/>
        </p:nvSpPr>
        <p:spPr>
          <a:xfrm>
            <a:off x="6515100" y="2025600"/>
            <a:ext cx="1991582" cy="345430"/>
          </a:xfrm>
          <a:prstGeom prst="rect">
            <a:avLst/>
          </a:prstGeom>
          <a:noFill/>
          <a:ln/>
        </p:spPr>
        <p:txBody>
          <a:bodyPr wrap="square" lIns="0" tIns="0" rIns="0" bIns="0" rtlCol="0" anchor="t">
            <a:normAutofit/>
          </a:bodyPr>
          <a:lstStyle/>
          <a:p>
            <a:pPr marL="0" indent="0" algn="l">
              <a:lnSpc>
                <a:spcPts val="2520"/>
              </a:lnSpc>
              <a:buNone/>
            </a:pPr>
            <a:r>
              <a:rPr lang="en-US" sz="1800" b="1" dirty="0">
                <a:solidFill>
                  <a:srgbClr val="B5482F"/>
                </a:solidFill>
                <a:latin typeface="IBM Plex Sans" pitchFamily="34" charset="0"/>
                <a:ea typeface="IBM Plex Sans" pitchFamily="34" charset="-122"/>
                <a:cs typeface="IBM Plex Sans" pitchFamily="34" charset="-120"/>
              </a:rPr>
              <a:t>3</a:t>
            </a:r>
            <a:endParaRPr lang="en-US" sz="1800" dirty="0"/>
          </a:p>
        </p:txBody>
      </p:sp>
      <p:sp>
        <p:nvSpPr>
          <p:cNvPr id="14" name="Text 10"/>
          <p:cNvSpPr/>
          <p:nvPr/>
        </p:nvSpPr>
        <p:spPr>
          <a:xfrm>
            <a:off x="6515100" y="2396430"/>
            <a:ext cx="1991582" cy="84832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1E2A3F"/>
                </a:solidFill>
                <a:latin typeface="IBM Plex Sans" pitchFamily="34" charset="0"/>
                <a:ea typeface="IBM Plex Sans" pitchFamily="34" charset="-122"/>
                <a:cs typeface="IBM Plex Sans" pitchFamily="34" charset="-120"/>
              </a:rPr>
              <a:t>При выкупном платеже машины переоформлены на этих лиц по минимальной цене</a:t>
            </a:r>
            <a:endParaRPr lang="en-US" sz="1200" dirty="0"/>
          </a:p>
        </p:txBody>
      </p:sp>
      <p:pic>
        <p:nvPicPr>
          <p:cNvPr id="15" name="Image 2" descr="arrow-right"/>
          <p:cNvPicPr>
            <a:picLocks noChangeAspect="1"/>
          </p:cNvPicPr>
          <p:nvPr/>
        </p:nvPicPr>
        <p:blipFill>
          <a:blip r:embed="rId3"/>
          <a:srcRect/>
          <a:stretch/>
        </p:blipFill>
        <p:spPr>
          <a:xfrm>
            <a:off x="8709025" y="2649141"/>
            <a:ext cx="304800" cy="152400"/>
          </a:xfrm>
          <a:prstGeom prst="rect">
            <a:avLst/>
          </a:prstGeom>
        </p:spPr>
      </p:pic>
      <p:sp>
        <p:nvSpPr>
          <p:cNvPr id="16" name="Shape 11"/>
          <p:cNvSpPr/>
          <p:nvPr/>
        </p:nvSpPr>
        <p:spPr>
          <a:xfrm>
            <a:off x="9090025" y="1866850"/>
            <a:ext cx="2289175" cy="1716980"/>
          </a:xfrm>
          <a:prstGeom prst="roundRect">
            <a:avLst>
              <a:gd name="adj" fmla="val 5917"/>
            </a:avLst>
          </a:prstGeom>
          <a:solidFill>
            <a:srgbClr val="1E2A3F"/>
          </a:solidFill>
          <a:ln/>
        </p:spPr>
      </p:sp>
      <p:sp>
        <p:nvSpPr>
          <p:cNvPr id="17" name="Text 12"/>
          <p:cNvSpPr/>
          <p:nvPr/>
        </p:nvSpPr>
        <p:spPr>
          <a:xfrm>
            <a:off x="9267825" y="2019250"/>
            <a:ext cx="1991582" cy="345430"/>
          </a:xfrm>
          <a:prstGeom prst="rect">
            <a:avLst/>
          </a:prstGeom>
          <a:noFill/>
          <a:ln/>
        </p:spPr>
        <p:txBody>
          <a:bodyPr wrap="square" lIns="0" tIns="0" rIns="0" bIns="0" rtlCol="0" anchor="t">
            <a:normAutofit/>
          </a:bodyPr>
          <a:lstStyle/>
          <a:p>
            <a:pPr marL="0" indent="0" algn="l">
              <a:lnSpc>
                <a:spcPts val="2520"/>
              </a:lnSpc>
              <a:buNone/>
            </a:pPr>
            <a:r>
              <a:rPr lang="en-US" sz="1800" b="1" dirty="0">
                <a:solidFill>
                  <a:srgbClr val="E59A7D"/>
                </a:solidFill>
                <a:latin typeface="IBM Plex Sans" pitchFamily="34" charset="0"/>
                <a:ea typeface="IBM Plex Sans" pitchFamily="34" charset="-122"/>
                <a:cs typeface="IBM Plex Sans" pitchFamily="34" charset="-120"/>
              </a:rPr>
              <a:t>!</a:t>
            </a:r>
            <a:endParaRPr lang="en-US" sz="1800" dirty="0"/>
          </a:p>
        </p:txBody>
      </p:sp>
      <p:sp>
        <p:nvSpPr>
          <p:cNvPr id="18" name="Text 13"/>
          <p:cNvSpPr/>
          <p:nvPr/>
        </p:nvSpPr>
        <p:spPr>
          <a:xfrm>
            <a:off x="9267825" y="2390080"/>
            <a:ext cx="1991582" cy="84832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F6F3EC"/>
                </a:solidFill>
                <a:latin typeface="IBM Plex Sans" pitchFamily="34" charset="0"/>
                <a:ea typeface="IBM Plex Sans" pitchFamily="34" charset="-122"/>
                <a:cs typeface="IBM Plex Sans" pitchFamily="34" charset="-120"/>
              </a:rPr>
              <a:t>У физлиц — доход в натуральной форме; общество должно было удержать НДФЛ</a:t>
            </a:r>
            <a:endParaRPr lang="en-US" sz="1200" dirty="0"/>
          </a:p>
        </p:txBody>
      </p:sp>
      <p:sp>
        <p:nvSpPr>
          <p:cNvPr id="19" name="Shape 14"/>
          <p:cNvSpPr/>
          <p:nvPr/>
        </p:nvSpPr>
        <p:spPr>
          <a:xfrm>
            <a:off x="812800" y="3761631"/>
            <a:ext cx="5200650" cy="1262311"/>
          </a:xfrm>
          <a:prstGeom prst="roundRect">
            <a:avLst>
              <a:gd name="adj" fmla="val 8049"/>
            </a:avLst>
          </a:prstGeom>
          <a:solidFill>
            <a:srgbClr val="F3E3DC"/>
          </a:solidFill>
          <a:ln/>
        </p:spPr>
      </p:sp>
      <p:sp>
        <p:nvSpPr>
          <p:cNvPr id="20" name="Text 15"/>
          <p:cNvSpPr/>
          <p:nvPr/>
        </p:nvSpPr>
        <p:spPr>
          <a:xfrm>
            <a:off x="1016000" y="3914031"/>
            <a:ext cx="4938078"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8E3420"/>
                </a:solidFill>
                <a:latin typeface="IBM Plex Sans" pitchFamily="34" charset="0"/>
                <a:ea typeface="IBM Plex Sans" pitchFamily="34" charset="-122"/>
                <a:cs typeface="IBM Plex Sans" pitchFamily="34" charset="-120"/>
              </a:rPr>
              <a:t>ВЫВОД СУДА</a:t>
            </a:r>
            <a:endParaRPr lang="en-US" sz="1200" dirty="0"/>
          </a:p>
        </p:txBody>
      </p:sp>
      <p:sp>
        <p:nvSpPr>
          <p:cNvPr id="21" name="Text 16"/>
          <p:cNvSpPr/>
          <p:nvPr/>
        </p:nvSpPr>
        <p:spPr>
          <a:xfrm>
            <a:off x="1016000" y="4178151"/>
            <a:ext cx="4938078" cy="71879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E2A3F"/>
                </a:solidFill>
                <a:latin typeface="IBM Plex Sans" pitchFamily="34" charset="0"/>
                <a:ea typeface="IBM Plex Sans" pitchFamily="34" charset="-122"/>
                <a:cs typeface="IBM Plex Sans" pitchFamily="34" charset="-120"/>
              </a:rPr>
              <a:t>Лизинг — не для деятельности общества, а для необоснованных вычетов НДС и занижения базы по прибыли.</a:t>
            </a:r>
            <a:endParaRPr lang="en-US" sz="1300" dirty="0"/>
          </a:p>
        </p:txBody>
      </p:sp>
      <p:sp>
        <p:nvSpPr>
          <p:cNvPr id="22" name="Shape 17"/>
          <p:cNvSpPr/>
          <p:nvPr/>
        </p:nvSpPr>
        <p:spPr>
          <a:xfrm>
            <a:off x="6169025" y="3764806"/>
            <a:ext cx="5207000" cy="1255961"/>
          </a:xfrm>
          <a:prstGeom prst="roundRect">
            <a:avLst>
              <a:gd name="adj" fmla="val 7837"/>
            </a:avLst>
          </a:prstGeom>
          <a:solidFill>
            <a:srgbClr val="FFFDF8"/>
          </a:solidFill>
          <a:ln w="6350">
            <a:solidFill>
              <a:srgbClr val="DDD5C4"/>
            </a:solidFill>
            <a:prstDash val="solid"/>
          </a:ln>
        </p:spPr>
      </p:sp>
      <p:sp>
        <p:nvSpPr>
          <p:cNvPr id="23" name="Text 18"/>
          <p:cNvSpPr/>
          <p:nvPr/>
        </p:nvSpPr>
        <p:spPr>
          <a:xfrm>
            <a:off x="6375400" y="3920381"/>
            <a:ext cx="4938078"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5482F"/>
                </a:solidFill>
                <a:latin typeface="IBM Plex Sans" pitchFamily="34" charset="0"/>
                <a:ea typeface="IBM Plex Sans" pitchFamily="34" charset="-122"/>
                <a:cs typeface="IBM Plex Sans" pitchFamily="34" charset="-120"/>
              </a:rPr>
              <a:t>ДОНАЧИСЛЕНО</a:t>
            </a:r>
            <a:endParaRPr lang="en-US" sz="1200" dirty="0"/>
          </a:p>
        </p:txBody>
      </p:sp>
      <p:sp>
        <p:nvSpPr>
          <p:cNvPr id="24" name="Text 19"/>
          <p:cNvSpPr/>
          <p:nvPr/>
        </p:nvSpPr>
        <p:spPr>
          <a:xfrm>
            <a:off x="6375400" y="4184501"/>
            <a:ext cx="4938078" cy="48766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E2A3F"/>
                </a:solidFill>
                <a:latin typeface="IBM Plex Sans" pitchFamily="34" charset="0"/>
                <a:ea typeface="IBM Plex Sans" pitchFamily="34" charset="-122"/>
                <a:cs typeface="IBM Plex Sans" pitchFamily="34" charset="-120"/>
              </a:rPr>
              <a:t>НДФЛ как налоговому агенту, а также НДС и налог на прибыль организаций.</a:t>
            </a:r>
            <a:endParaRPr lang="en-US" sz="1300" dirty="0"/>
          </a:p>
        </p:txBody>
      </p:sp>
      <p:sp>
        <p:nvSpPr>
          <p:cNvPr id="25" name="Text 20"/>
          <p:cNvSpPr/>
          <p:nvPr/>
        </p:nvSpPr>
        <p:spPr>
          <a:xfrm>
            <a:off x="812800" y="355600"/>
            <a:ext cx="605969"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4A5363"/>
                </a:solidFill>
                <a:latin typeface="IBM Plex Sans" pitchFamily="34" charset="0"/>
                <a:ea typeface="IBM Plex Sans" pitchFamily="34" charset="-122"/>
                <a:cs typeface="IBM Plex Sans" pitchFamily="34" charset="-120"/>
              </a:rPr>
              <a:t>ФПНК</a:t>
            </a:r>
            <a:endParaRPr lang="en-US" sz="1200" dirty="0"/>
          </a:p>
        </p:txBody>
      </p:sp>
      <p:sp>
        <p:nvSpPr>
          <p:cNvPr id="26" name="Text 21"/>
          <p:cNvSpPr/>
          <p:nvPr/>
        </p:nvSpPr>
        <p:spPr>
          <a:xfrm>
            <a:off x="7002879" y="355600"/>
            <a:ext cx="4376321"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200" dirty="0"/>
          </a:p>
        </p:txBody>
      </p:sp>
      <p:sp>
        <p:nvSpPr>
          <p:cNvPr id="27" name="Text 22"/>
          <p:cNvSpPr/>
          <p:nvPr/>
        </p:nvSpPr>
        <p:spPr>
          <a:xfrm>
            <a:off x="812800" y="6296670"/>
            <a:ext cx="10883392" cy="23113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Связанные нормы: пп. 2 п. 2 ст. 211, ст. 226 НК РФ</a:t>
            </a:r>
            <a:endParaRPr lang="en-US" sz="12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38">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Расчёт: автомобиль по минимальной цене</a:t>
            </a:r>
            <a:endParaRPr lang="en-US" sz="3200" dirty="0"/>
          </a:p>
        </p:txBody>
      </p:sp>
      <p:sp>
        <p:nvSpPr>
          <p:cNvPr id="3" name="Shape 1"/>
          <p:cNvSpPr/>
          <p:nvPr/>
        </p:nvSpPr>
        <p:spPr>
          <a:xfrm>
            <a:off x="815975" y="1461095"/>
            <a:ext cx="3232150" cy="1169591"/>
          </a:xfrm>
          <a:prstGeom prst="roundRect">
            <a:avLst>
              <a:gd name="adj" fmla="val 8415"/>
            </a:avLst>
          </a:prstGeom>
          <a:solidFill>
            <a:srgbClr val="FFFDF8"/>
          </a:solidFill>
          <a:ln w="6350">
            <a:solidFill>
              <a:srgbClr val="DDD5C4"/>
            </a:solidFill>
            <a:prstDash val="solid"/>
          </a:ln>
        </p:spPr>
      </p:sp>
      <p:sp>
        <p:nvSpPr>
          <p:cNvPr id="4" name="Text 2"/>
          <p:cNvSpPr/>
          <p:nvPr/>
        </p:nvSpPr>
        <p:spPr>
          <a:xfrm>
            <a:off x="996950" y="1616670"/>
            <a:ext cx="2956306"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B5482F"/>
                </a:solidFill>
                <a:latin typeface="IBM Plex Sans" pitchFamily="34" charset="0"/>
                <a:ea typeface="IBM Plex Sans" pitchFamily="34" charset="-122"/>
                <a:cs typeface="IBM Plex Sans" pitchFamily="34" charset="-120"/>
              </a:rPr>
              <a:t>РЫНОЧНАЯ СТОИМОСТЬ</a:t>
            </a:r>
            <a:endParaRPr lang="en-US" sz="1200" dirty="0"/>
          </a:p>
        </p:txBody>
      </p:sp>
      <p:sp>
        <p:nvSpPr>
          <p:cNvPr id="5" name="Text 3"/>
          <p:cNvSpPr/>
          <p:nvPr/>
        </p:nvSpPr>
        <p:spPr>
          <a:xfrm>
            <a:off x="996950" y="1868091"/>
            <a:ext cx="2956306"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1E2A3F"/>
                </a:solidFill>
                <a:latin typeface="IBM Plex Sans" pitchFamily="34" charset="0"/>
                <a:ea typeface="IBM Plex Sans" pitchFamily="34" charset="-122"/>
                <a:cs typeface="IBM Plex Sans" pitchFamily="34" charset="-120"/>
              </a:rPr>
              <a:t>4 000 000 ₽</a:t>
            </a:r>
            <a:endParaRPr lang="en-US" sz="2000" dirty="0"/>
          </a:p>
        </p:txBody>
      </p:sp>
      <p:sp>
        <p:nvSpPr>
          <p:cNvPr id="6" name="Text 4"/>
          <p:cNvSpPr/>
          <p:nvPr/>
        </p:nvSpPr>
        <p:spPr>
          <a:xfrm>
            <a:off x="996950" y="2261791"/>
            <a:ext cx="2956306"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363"/>
                </a:solidFill>
                <a:latin typeface="IBM Plex Sans" pitchFamily="34" charset="0"/>
                <a:ea typeface="IBM Plex Sans" pitchFamily="34" charset="-122"/>
                <a:cs typeface="IBM Plex Sans" pitchFamily="34" charset="-120"/>
              </a:rPr>
              <a:t>оплачена обществом через лизинг</a:t>
            </a:r>
            <a:endParaRPr lang="en-US" sz="1200" dirty="0"/>
          </a:p>
        </p:txBody>
      </p:sp>
      <p:sp>
        <p:nvSpPr>
          <p:cNvPr id="7" name="Text 5"/>
          <p:cNvSpPr/>
          <p:nvPr/>
        </p:nvSpPr>
        <p:spPr>
          <a:xfrm>
            <a:off x="4127500" y="1850330"/>
            <a:ext cx="279400" cy="416520"/>
          </a:xfrm>
          <a:prstGeom prst="rect">
            <a:avLst/>
          </a:prstGeom>
          <a:noFill/>
          <a:ln/>
        </p:spPr>
        <p:txBody>
          <a:bodyPr wrap="square" lIns="0" tIns="0" rIns="0" bIns="0" rtlCol="0" anchor="t">
            <a:normAutofit/>
          </a:bodyPr>
          <a:lstStyle/>
          <a:p>
            <a:pPr marL="0" indent="0" algn="ctr">
              <a:lnSpc>
                <a:spcPts val="3080"/>
              </a:lnSpc>
              <a:buNone/>
            </a:pPr>
            <a:r>
              <a:rPr lang="en-US" sz="2200" b="1" dirty="0">
                <a:solidFill>
                  <a:srgbClr val="B5482F"/>
                </a:solidFill>
                <a:latin typeface="IBM Plex Sans" pitchFamily="34" charset="0"/>
                <a:ea typeface="IBM Plex Sans" pitchFamily="34" charset="-122"/>
                <a:cs typeface="IBM Plex Sans" pitchFamily="34" charset="-120"/>
              </a:rPr>
              <a:t>−</a:t>
            </a:r>
            <a:endParaRPr lang="en-US" sz="2200" dirty="0"/>
          </a:p>
        </p:txBody>
      </p:sp>
      <p:sp>
        <p:nvSpPr>
          <p:cNvPr id="8" name="Shape 6"/>
          <p:cNvSpPr/>
          <p:nvPr/>
        </p:nvSpPr>
        <p:spPr>
          <a:xfrm>
            <a:off x="4486275" y="1461095"/>
            <a:ext cx="3232150" cy="1169591"/>
          </a:xfrm>
          <a:prstGeom prst="roundRect">
            <a:avLst>
              <a:gd name="adj" fmla="val 8415"/>
            </a:avLst>
          </a:prstGeom>
          <a:solidFill>
            <a:srgbClr val="FFFDF8"/>
          </a:solidFill>
          <a:ln w="6350">
            <a:solidFill>
              <a:srgbClr val="DDD5C4"/>
            </a:solidFill>
            <a:prstDash val="solid"/>
          </a:ln>
        </p:spPr>
      </p:sp>
      <p:sp>
        <p:nvSpPr>
          <p:cNvPr id="9" name="Text 7"/>
          <p:cNvSpPr/>
          <p:nvPr/>
        </p:nvSpPr>
        <p:spPr>
          <a:xfrm>
            <a:off x="4667250" y="1616670"/>
            <a:ext cx="2956306"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B5482F"/>
                </a:solidFill>
                <a:latin typeface="IBM Plex Sans" pitchFamily="34" charset="0"/>
                <a:ea typeface="IBM Plex Sans" pitchFamily="34" charset="-122"/>
                <a:cs typeface="IBM Plex Sans" pitchFamily="34" charset="-120"/>
              </a:rPr>
              <a:t>ВЫКУПНАЯ ЦЕНА</a:t>
            </a:r>
            <a:endParaRPr lang="en-US" sz="1200" dirty="0"/>
          </a:p>
        </p:txBody>
      </p:sp>
      <p:sp>
        <p:nvSpPr>
          <p:cNvPr id="10" name="Text 8"/>
          <p:cNvSpPr/>
          <p:nvPr/>
        </p:nvSpPr>
        <p:spPr>
          <a:xfrm>
            <a:off x="4667250" y="1868091"/>
            <a:ext cx="2956306"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1E2A3F"/>
                </a:solidFill>
                <a:latin typeface="IBM Plex Sans" pitchFamily="34" charset="0"/>
                <a:ea typeface="IBM Plex Sans" pitchFamily="34" charset="-122"/>
                <a:cs typeface="IBM Plex Sans" pitchFamily="34" charset="-120"/>
              </a:rPr>
              <a:t>10 000 ₽</a:t>
            </a:r>
            <a:endParaRPr lang="en-US" sz="2000" dirty="0"/>
          </a:p>
        </p:txBody>
      </p:sp>
      <p:sp>
        <p:nvSpPr>
          <p:cNvPr id="11" name="Text 9"/>
          <p:cNvSpPr/>
          <p:nvPr/>
        </p:nvSpPr>
        <p:spPr>
          <a:xfrm>
            <a:off x="4667250" y="2261791"/>
            <a:ext cx="2956306"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363"/>
                </a:solidFill>
                <a:latin typeface="IBM Plex Sans" pitchFamily="34" charset="0"/>
                <a:ea typeface="IBM Plex Sans" pitchFamily="34" charset="-122"/>
                <a:cs typeface="IBM Plex Sans" pitchFamily="34" charset="-120"/>
              </a:rPr>
              <a:t>заплатило физлицо</a:t>
            </a:r>
            <a:endParaRPr lang="en-US" sz="1200" dirty="0"/>
          </a:p>
        </p:txBody>
      </p:sp>
      <p:sp>
        <p:nvSpPr>
          <p:cNvPr id="12" name="Text 10"/>
          <p:cNvSpPr/>
          <p:nvPr/>
        </p:nvSpPr>
        <p:spPr>
          <a:xfrm>
            <a:off x="7797800" y="1850330"/>
            <a:ext cx="279400" cy="416520"/>
          </a:xfrm>
          <a:prstGeom prst="rect">
            <a:avLst/>
          </a:prstGeom>
          <a:noFill/>
          <a:ln/>
        </p:spPr>
        <p:txBody>
          <a:bodyPr wrap="square" lIns="0" tIns="0" rIns="0" bIns="0" rtlCol="0" anchor="t">
            <a:normAutofit/>
          </a:bodyPr>
          <a:lstStyle/>
          <a:p>
            <a:pPr marL="0" indent="0" algn="ctr">
              <a:lnSpc>
                <a:spcPts val="3080"/>
              </a:lnSpc>
              <a:buNone/>
            </a:pPr>
            <a:r>
              <a:rPr lang="en-US" sz="2200" b="1" dirty="0">
                <a:solidFill>
                  <a:srgbClr val="B5482F"/>
                </a:solidFill>
                <a:latin typeface="IBM Plex Sans" pitchFamily="34" charset="0"/>
                <a:ea typeface="IBM Plex Sans" pitchFamily="34" charset="-122"/>
                <a:cs typeface="IBM Plex Sans" pitchFamily="34" charset="-120"/>
              </a:rPr>
              <a:t>=</a:t>
            </a:r>
            <a:endParaRPr lang="en-US" sz="2200" dirty="0"/>
          </a:p>
        </p:txBody>
      </p:sp>
      <p:sp>
        <p:nvSpPr>
          <p:cNvPr id="13" name="Shape 11"/>
          <p:cNvSpPr/>
          <p:nvPr/>
        </p:nvSpPr>
        <p:spPr>
          <a:xfrm>
            <a:off x="8153400" y="1457920"/>
            <a:ext cx="3225800" cy="1175941"/>
          </a:xfrm>
          <a:prstGeom prst="roundRect">
            <a:avLst>
              <a:gd name="adj" fmla="val 8640"/>
            </a:avLst>
          </a:prstGeom>
          <a:solidFill>
            <a:srgbClr val="1E2A3F"/>
          </a:solidFill>
          <a:ln/>
        </p:spPr>
      </p:sp>
      <p:sp>
        <p:nvSpPr>
          <p:cNvPr id="14" name="Text 12"/>
          <p:cNvSpPr/>
          <p:nvPr/>
        </p:nvSpPr>
        <p:spPr>
          <a:xfrm>
            <a:off x="8331200" y="1610320"/>
            <a:ext cx="2956306"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E59A7D"/>
                </a:solidFill>
                <a:latin typeface="IBM Plex Sans" pitchFamily="34" charset="0"/>
                <a:ea typeface="IBM Plex Sans" pitchFamily="34" charset="-122"/>
                <a:cs typeface="IBM Plex Sans" pitchFamily="34" charset="-120"/>
              </a:rPr>
              <a:t>ДОХОД ФИЗЛИЦА</a:t>
            </a:r>
            <a:endParaRPr lang="en-US" sz="1200" dirty="0"/>
          </a:p>
        </p:txBody>
      </p:sp>
      <p:sp>
        <p:nvSpPr>
          <p:cNvPr id="15" name="Text 13"/>
          <p:cNvSpPr/>
          <p:nvPr/>
        </p:nvSpPr>
        <p:spPr>
          <a:xfrm>
            <a:off x="8331200" y="1861741"/>
            <a:ext cx="2956306"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F6F3EC"/>
                </a:solidFill>
                <a:latin typeface="IBM Plex Sans" pitchFamily="34" charset="0"/>
                <a:ea typeface="IBM Plex Sans" pitchFamily="34" charset="-122"/>
                <a:cs typeface="IBM Plex Sans" pitchFamily="34" charset="-120"/>
              </a:rPr>
              <a:t>3 990 000 ₽</a:t>
            </a:r>
            <a:endParaRPr lang="en-US" sz="2000" dirty="0"/>
          </a:p>
        </p:txBody>
      </p:sp>
      <p:sp>
        <p:nvSpPr>
          <p:cNvPr id="16" name="Text 14"/>
          <p:cNvSpPr/>
          <p:nvPr/>
        </p:nvSpPr>
        <p:spPr>
          <a:xfrm>
            <a:off x="8331200" y="2255441"/>
            <a:ext cx="2956306"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D1DE"/>
                </a:solidFill>
                <a:latin typeface="IBM Plex Sans" pitchFamily="34" charset="0"/>
                <a:ea typeface="IBM Plex Sans" pitchFamily="34" charset="-122"/>
                <a:cs typeface="IBM Plex Sans" pitchFamily="34" charset="-120"/>
              </a:rPr>
              <a:t>натуральная форма</a:t>
            </a:r>
            <a:endParaRPr lang="en-US" sz="1200" dirty="0"/>
          </a:p>
        </p:txBody>
      </p:sp>
      <p:sp>
        <p:nvSpPr>
          <p:cNvPr id="17" name="Shape 15"/>
          <p:cNvSpPr/>
          <p:nvPr/>
        </p:nvSpPr>
        <p:spPr>
          <a:xfrm>
            <a:off x="812800" y="2811661"/>
            <a:ext cx="10566400" cy="1676102"/>
          </a:xfrm>
          <a:prstGeom prst="rect">
            <a:avLst/>
          </a:prstGeom>
          <a:solidFill>
            <a:srgbClr val="FFFDF8"/>
          </a:solidFill>
          <a:ln/>
        </p:spPr>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825500" y="2824361"/>
          <a:ext cx="10553700" cy="1663402"/>
        </p:xfrm>
        <a:graphic>
          <a:graphicData uri="http://schemas.openxmlformats.org/drawingml/2006/table">
            <a:tbl>
              <a:tblPr/>
              <a:tblGrid>
                <a:gridCol w="6121146">
                  <a:extLst>
                    <a:ext uri="{9D8B030D-6E8A-4147-A177-3AD203B41FA5}">
                      <a16:colId xmlns:a16="http://schemas.microsoft.com/office/drawing/2014/main" val="20000"/>
                    </a:ext>
                  </a:extLst>
                </a:gridCol>
                <a:gridCol w="2321814">
                  <a:extLst>
                    <a:ext uri="{9D8B030D-6E8A-4147-A177-3AD203B41FA5}">
                      <a16:colId xmlns:a16="http://schemas.microsoft.com/office/drawing/2014/main" val="20001"/>
                    </a:ext>
                  </a:extLst>
                </a:gridCol>
                <a:gridCol w="2110740">
                  <a:extLst>
                    <a:ext uri="{9D8B030D-6E8A-4147-A177-3AD203B41FA5}">
                      <a16:colId xmlns:a16="http://schemas.microsoft.com/office/drawing/2014/main" val="20002"/>
                    </a:ext>
                  </a:extLst>
                </a:gridCol>
              </a:tblGrid>
              <a:tr h="332680">
                <a:tc>
                  <a:txBody>
                    <a:bodyPr/>
                    <a:lstStyle/>
                    <a:p>
                      <a:pPr marL="0" indent="0">
                        <a:lnSpc>
                          <a:spcPts val="1680"/>
                        </a:lnSpc>
                        <a:buNone/>
                      </a:pPr>
                      <a:r>
                        <a:rPr lang="en-US" sz="1200" b="1" dirty="0">
                          <a:solidFill>
                            <a:srgbClr val="F6F3EC"/>
                          </a:solidFill>
                          <a:latin typeface="IBM Plex Sans" pitchFamily="34" charset="0"/>
                          <a:ea typeface="IBM Plex Sans" pitchFamily="34" charset="-122"/>
                          <a:cs typeface="IBM Plex Sans" pitchFamily="34" charset="-120"/>
                        </a:rPr>
                        <a:t>НДФЛ по прогрессивной шкале</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gn="r">
                        <a:lnSpc>
                          <a:spcPts val="1680"/>
                        </a:lnSpc>
                        <a:buNone/>
                      </a:pPr>
                      <a:r>
                        <a:rPr lang="en-US" sz="1200" b="1" dirty="0">
                          <a:solidFill>
                            <a:srgbClr val="F6F3EC"/>
                          </a:solidFill>
                          <a:latin typeface="IBM Plex Sans" pitchFamily="34" charset="0"/>
                          <a:ea typeface="IBM Plex Sans" pitchFamily="34" charset="-122"/>
                          <a:cs typeface="IBM Plex Sans" pitchFamily="34" charset="-120"/>
                        </a:rPr>
                        <a:t>Расчёт</a:t>
                      </a:r>
                      <a:endParaRPr lang="en-US" sz="1200" dirty="0">
                        <a:latin typeface="IBM Plex Sans" charset="0"/>
                        <a:ea typeface="IBM Plex Sans" charset="0"/>
                        <a:cs typeface="IBM Plex Sans" charset="0"/>
                      </a:endParaRPr>
                    </a:p>
                  </a:txBody>
                  <a:tcPr marL="53340" marR="53340" marT="53340" marB="5334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gn="r">
                        <a:lnSpc>
                          <a:spcPts val="1680"/>
                        </a:lnSpc>
                        <a:buNone/>
                      </a:pPr>
                      <a:r>
                        <a:rPr lang="en-US" sz="1200" b="1" dirty="0">
                          <a:solidFill>
                            <a:srgbClr val="F6F3EC"/>
                          </a:solidFill>
                          <a:latin typeface="IBM Plex Sans" pitchFamily="34" charset="0"/>
                          <a:ea typeface="IBM Plex Sans" pitchFamily="34" charset="-122"/>
                          <a:cs typeface="IBM Plex Sans" pitchFamily="34" charset="-120"/>
                        </a:rPr>
                        <a:t>Сумма</a:t>
                      </a:r>
                      <a:endParaRPr lang="en-US" sz="1200" dirty="0">
                        <a:latin typeface="IBM Plex Sans" charset="0"/>
                        <a:ea typeface="IBM Plex Sans" charset="0"/>
                        <a:cs typeface="IBM Plex Sans" charset="0"/>
                      </a:endParaRPr>
                    </a:p>
                  </a:txBody>
                  <a:tcPr marL="53340" marR="53340" marT="53340" marB="5334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extLst>
                  <a:ext uri="{0D108BD9-81ED-4DB2-BD59-A6C34878D82A}">
                    <a16:rowId xmlns:a16="http://schemas.microsoft.com/office/drawing/2014/main" val="10000"/>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Часть дохода до 2,4 млн ₽ — 13%</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2 400 000 × 13%</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312 000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1"/>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Часть дохода свыше 2,4 млн ₽ — 15%</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1 590 000 × 15%</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238 500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2"/>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НДФЛ, который общество должно было удержать</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BCB8AD"/>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BCB8AD"/>
                      </a:solidFill>
                      <a:prstDash val="solid"/>
                      <a:round/>
                      <a:headEnd type="none" w="med" len="med"/>
                      <a:tailEnd type="none" w="med" len="med"/>
                    </a:lnB>
                    <a:solidFill>
                      <a:srgbClr val="ECE6D9"/>
                    </a:solidFill>
                  </a:tcPr>
                </a:tc>
                <a:tc>
                  <a:txBody>
                    <a:bodyPr/>
                    <a:lstStyle/>
                    <a:p>
                      <a:pPr marL="0" indent="0" algn="r">
                        <a:lnSpc>
                          <a:spcPts val="1680"/>
                        </a:lnSpc>
                        <a:buNone/>
                      </a:pPr>
                      <a:endParaRPr lang="en-US" sz="1200" dirty="0">
                        <a:latin typeface="IBM Plex Sans" charset="0"/>
                        <a:ea typeface="IBM Plex Sans" charset="0"/>
                        <a:cs typeface="IBM Plex Sans" charset="0"/>
                      </a:endParaRPr>
                    </a:p>
                  </a:txBody>
                  <a:tcPr marL="53340" marR="53340" marT="53340" marB="53340">
                    <a:lnL w="12700" cap="flat" cmpd="sng" algn="ctr">
                      <a:solidFill>
                        <a:srgbClr val="BCB8AD"/>
                      </a:solidFill>
                      <a:prstDash val="solid"/>
                      <a:round/>
                      <a:headEnd type="none" w="med" len="med"/>
                      <a:tailEnd type="none" w="med" len="med"/>
                    </a:lnL>
                    <a:lnR w="12700" cap="flat" cmpd="sng" algn="ctr">
                      <a:solidFill>
                        <a:srgbClr val="BCB8AD"/>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BCB8AD"/>
                      </a:solidFill>
                      <a:prstDash val="solid"/>
                      <a:round/>
                      <a:headEnd type="none" w="med" len="med"/>
                      <a:tailEnd type="none" w="med" len="med"/>
                    </a:lnB>
                    <a:solidFill>
                      <a:srgbClr val="ECE6D9"/>
                    </a:solidFill>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550 500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BCB8AD"/>
                      </a:solidFill>
                      <a:prstDash val="solid"/>
                      <a:round/>
                      <a:headEnd type="none" w="med" len="med"/>
                      <a:tailEnd type="none" w="med" len="med"/>
                    </a:lnL>
                    <a:lnR w="12700" cap="flat" cmpd="sng" algn="ctr">
                      <a:solidFill>
                        <a:srgbClr val="BCB8AD"/>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BCB8AD"/>
                      </a:solidFill>
                      <a:prstDash val="solid"/>
                      <a:round/>
                      <a:headEnd type="none" w="med" len="med"/>
                      <a:tailEnd type="none" w="med" len="med"/>
                    </a:lnB>
                    <a:solidFill>
                      <a:srgbClr val="ECE6D9"/>
                    </a:solidFill>
                  </a:tcPr>
                </a:tc>
                <a:extLst>
                  <a:ext uri="{0D108BD9-81ED-4DB2-BD59-A6C34878D82A}">
                    <a16:rowId xmlns:a16="http://schemas.microsoft.com/office/drawing/2014/main" val="10003"/>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Штраф агенту 20% (ст. 123)</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BCB8AD"/>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550 500 × 20%</a:t>
                      </a:r>
                      <a:endParaRPr lang="en-US" sz="1200" dirty="0">
                        <a:latin typeface="IBM Plex Sans" charset="0"/>
                        <a:ea typeface="IBM Plex Sans" charset="0"/>
                        <a:cs typeface="IBM Plex Sans" charset="0"/>
                      </a:endParaRPr>
                    </a:p>
                  </a:txBody>
                  <a:tcPr marL="53340" marR="53340" marT="53340" marB="53340">
                    <a:lnL w="12700" cap="flat" cmpd="sng" algn="ctr">
                      <a:solidFill>
                        <a:srgbClr val="C2B5B0"/>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BCB8AD"/>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110 100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2B5B0"/>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BCB8AD"/>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extLst>
                  <a:ext uri="{0D108BD9-81ED-4DB2-BD59-A6C34878D82A}">
                    <a16:rowId xmlns:a16="http://schemas.microsoft.com/office/drawing/2014/main" val="10004"/>
                  </a:ext>
                </a:extLst>
              </a:tr>
            </a:tbl>
          </a:graphicData>
        </a:graphic>
      </p:graphicFrame>
      <p:sp>
        <p:nvSpPr>
          <p:cNvPr id="19" name="Text 16"/>
          <p:cNvSpPr/>
          <p:nvPr/>
        </p:nvSpPr>
        <p:spPr>
          <a:xfrm>
            <a:off x="812800" y="355600"/>
            <a:ext cx="605969"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4A5363"/>
                </a:solidFill>
                <a:latin typeface="IBM Plex Sans" pitchFamily="34" charset="0"/>
                <a:ea typeface="IBM Plex Sans" pitchFamily="34" charset="-122"/>
                <a:cs typeface="IBM Plex Sans" pitchFamily="34" charset="-120"/>
              </a:rPr>
              <a:t>ФПНК</a:t>
            </a:r>
            <a:endParaRPr lang="en-US" sz="1200" dirty="0"/>
          </a:p>
        </p:txBody>
      </p:sp>
      <p:sp>
        <p:nvSpPr>
          <p:cNvPr id="20" name="Text 17"/>
          <p:cNvSpPr/>
          <p:nvPr/>
        </p:nvSpPr>
        <p:spPr>
          <a:xfrm>
            <a:off x="7002879" y="355600"/>
            <a:ext cx="4376321"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200" dirty="0"/>
          </a:p>
        </p:txBody>
      </p:sp>
      <p:sp>
        <p:nvSpPr>
          <p:cNvPr id="21" name="Text 18"/>
          <p:cNvSpPr/>
          <p:nvPr/>
        </p:nvSpPr>
        <p:spPr>
          <a:xfrm>
            <a:off x="812800" y="6090940"/>
            <a:ext cx="10883392" cy="43686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По мотивам Постановления АС Поволжского округа от 03.10.2025 N Ф06-5183/2025. Суммы условные; других доходов у физлица нет. Плюс пени (ст. 75 НК РФ).</a:t>
            </a:r>
            <a:endParaRPr lang="en-US" sz="12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39">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Два теста Верховного Суда</a:t>
            </a:r>
            <a:endParaRPr lang="en-US" sz="3200" dirty="0"/>
          </a:p>
        </p:txBody>
      </p:sp>
      <p:sp>
        <p:nvSpPr>
          <p:cNvPr id="3" name="Text 1"/>
          <p:cNvSpPr/>
          <p:nvPr/>
        </p:nvSpPr>
        <p:spPr>
          <a:xfrm>
            <a:off x="812800" y="1457920"/>
            <a:ext cx="10883392" cy="25653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363"/>
                </a:solidFill>
                <a:latin typeface="IBM Plex Sans" pitchFamily="34" charset="0"/>
                <a:ea typeface="IBM Plex Sans" pitchFamily="34" charset="-122"/>
                <a:cs typeface="IBM Plex Sans" pitchFamily="34" charset="-120"/>
              </a:rPr>
              <a:t>Обзор практики рассмотрения судами дел, связанных с применением главы 23 НК РФ (утв. Президиумом ВС РФ 21.10.2015)</a:t>
            </a:r>
            <a:endParaRPr lang="en-US" sz="1300" dirty="0"/>
          </a:p>
        </p:txBody>
      </p:sp>
      <p:sp>
        <p:nvSpPr>
          <p:cNvPr id="4" name="Shape 2"/>
          <p:cNvSpPr/>
          <p:nvPr/>
        </p:nvSpPr>
        <p:spPr>
          <a:xfrm>
            <a:off x="815975" y="1870025"/>
            <a:ext cx="3215184" cy="1584821"/>
          </a:xfrm>
          <a:prstGeom prst="roundRect">
            <a:avLst>
              <a:gd name="adj" fmla="val 6210"/>
            </a:avLst>
          </a:prstGeom>
          <a:solidFill>
            <a:srgbClr val="FFFDF8"/>
          </a:solidFill>
          <a:ln w="6350">
            <a:solidFill>
              <a:srgbClr val="DDD5C4"/>
            </a:solidFill>
            <a:prstDash val="solid"/>
          </a:ln>
        </p:spPr>
      </p:sp>
      <p:sp>
        <p:nvSpPr>
          <p:cNvPr id="5" name="Text 3"/>
          <p:cNvSpPr/>
          <p:nvPr/>
        </p:nvSpPr>
        <p:spPr>
          <a:xfrm>
            <a:off x="996950" y="2025600"/>
            <a:ext cx="2938831"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B5482F"/>
                </a:solidFill>
                <a:latin typeface="IBM Plex Sans" pitchFamily="34" charset="0"/>
                <a:ea typeface="IBM Plex Sans" pitchFamily="34" charset="-122"/>
                <a:cs typeface="IBM Plex Sans" pitchFamily="34" charset="-120"/>
              </a:rPr>
              <a:t>ТЕСТ 1 · П. 3 ОБЗОРА</a:t>
            </a:r>
            <a:endParaRPr lang="en-US" sz="1200" dirty="0"/>
          </a:p>
        </p:txBody>
      </p:sp>
      <p:sp>
        <p:nvSpPr>
          <p:cNvPr id="6" name="Text 4"/>
          <p:cNvSpPr/>
          <p:nvPr/>
        </p:nvSpPr>
        <p:spPr>
          <a:xfrm>
            <a:off x="996950" y="2289721"/>
            <a:ext cx="2938831" cy="248245"/>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1E2A3F"/>
                </a:solidFill>
                <a:latin typeface="IBM Plex Sans" pitchFamily="34" charset="0"/>
                <a:ea typeface="IBM Plex Sans" pitchFamily="34" charset="-122"/>
                <a:cs typeface="IBM Plex Sans" pitchFamily="34" charset="-120"/>
              </a:rPr>
              <a:t>Чей интерес преобладает?</a:t>
            </a:r>
            <a:endParaRPr lang="en-US" sz="1300" dirty="0"/>
          </a:p>
        </p:txBody>
      </p:sp>
      <p:sp>
        <p:nvSpPr>
          <p:cNvPr id="7" name="Text 5"/>
          <p:cNvSpPr/>
          <p:nvPr/>
        </p:nvSpPr>
        <p:spPr>
          <a:xfrm>
            <a:off x="996950" y="2837011"/>
            <a:ext cx="3031034" cy="231130"/>
          </a:xfrm>
          <a:prstGeom prst="rect">
            <a:avLst/>
          </a:prstGeom>
          <a:noFill/>
          <a:ln/>
        </p:spPr>
        <p:txBody>
          <a:bodyPr wrap="square" lIns="0" tIns="0" rIns="0" bIns="0" rtlCol="0" anchor="t">
            <a:normAutofit/>
          </a:bodyPr>
          <a:lstStyle/>
          <a:p>
            <a:pPr marL="0" indent="0" algn="l">
              <a:lnSpc>
                <a:spcPts val="1620"/>
              </a:lnSpc>
              <a:buNone/>
            </a:pPr>
            <a:r>
              <a:rPr lang="en-US" sz="1200" b="1" dirty="0">
                <a:solidFill>
                  <a:srgbClr val="1F4D40"/>
                </a:solidFill>
                <a:latin typeface="IBM Plex Sans" pitchFamily="34" charset="0"/>
                <a:ea typeface="IBM Plex Sans" pitchFamily="34" charset="-122"/>
                <a:cs typeface="IBM Plex Sans" pitchFamily="34" charset="-120"/>
              </a:rPr>
              <a:t>Интерес организации</a:t>
            </a:r>
            <a:r>
              <a:rPr lang="en-US" sz="1200" dirty="0">
                <a:solidFill>
                  <a:srgbClr val="1F4D40"/>
                </a:solidFill>
                <a:latin typeface="IBM Plex Sans" pitchFamily="34" charset="0"/>
                <a:ea typeface="IBM Plex Sans" pitchFamily="34" charset="-122"/>
                <a:cs typeface="IBM Plex Sans" pitchFamily="34" charset="-120"/>
              </a:rPr>
              <a:t> → не облагается</a:t>
            </a:r>
            <a:endParaRPr lang="en-US" sz="1200" dirty="0"/>
          </a:p>
        </p:txBody>
      </p:sp>
      <p:sp>
        <p:nvSpPr>
          <p:cNvPr id="8" name="Text 6"/>
          <p:cNvSpPr/>
          <p:nvPr/>
        </p:nvSpPr>
        <p:spPr>
          <a:xfrm>
            <a:off x="996950" y="3093541"/>
            <a:ext cx="2938831" cy="231130"/>
          </a:xfrm>
          <a:prstGeom prst="rect">
            <a:avLst/>
          </a:prstGeom>
          <a:noFill/>
          <a:ln/>
        </p:spPr>
        <p:txBody>
          <a:bodyPr wrap="square" lIns="0" tIns="0" rIns="0" bIns="0" rtlCol="0" anchor="t">
            <a:normAutofit/>
          </a:bodyPr>
          <a:lstStyle/>
          <a:p>
            <a:pPr marL="0" indent="0" algn="l">
              <a:lnSpc>
                <a:spcPts val="1620"/>
              </a:lnSpc>
              <a:buNone/>
            </a:pPr>
            <a:r>
              <a:rPr lang="en-US" sz="1200" b="1" dirty="0">
                <a:solidFill>
                  <a:srgbClr val="8E3420"/>
                </a:solidFill>
                <a:latin typeface="IBM Plex Sans" pitchFamily="34" charset="0"/>
                <a:ea typeface="IBM Plex Sans" pitchFamily="34" charset="-122"/>
                <a:cs typeface="IBM Plex Sans" pitchFamily="34" charset="-120"/>
              </a:rPr>
              <a:t>Личные нужды</a:t>
            </a:r>
            <a:r>
              <a:rPr lang="en-US" sz="1200" dirty="0">
                <a:solidFill>
                  <a:srgbClr val="8E3420"/>
                </a:solidFill>
                <a:latin typeface="IBM Plex Sans" pitchFamily="34" charset="0"/>
                <a:ea typeface="IBM Plex Sans" pitchFamily="34" charset="-122"/>
                <a:cs typeface="IBM Plex Sans" pitchFamily="34" charset="-120"/>
              </a:rPr>
              <a:t> → к тесту 2</a:t>
            </a:r>
            <a:endParaRPr lang="en-US" sz="1200" dirty="0"/>
          </a:p>
        </p:txBody>
      </p:sp>
      <p:pic>
        <p:nvPicPr>
          <p:cNvPr id="9" name="Image 0" descr="arrow-right"/>
          <p:cNvPicPr>
            <a:picLocks noChangeAspect="1"/>
          </p:cNvPicPr>
          <p:nvPr/>
        </p:nvPicPr>
        <p:blipFill>
          <a:blip r:embed="rId3"/>
          <a:srcRect/>
          <a:stretch/>
        </p:blipFill>
        <p:spPr>
          <a:xfrm>
            <a:off x="4110534" y="2586236"/>
            <a:ext cx="304800" cy="152400"/>
          </a:xfrm>
          <a:prstGeom prst="rect">
            <a:avLst/>
          </a:prstGeom>
        </p:spPr>
      </p:pic>
      <p:sp>
        <p:nvSpPr>
          <p:cNvPr id="10" name="Shape 7"/>
          <p:cNvSpPr/>
          <p:nvPr/>
        </p:nvSpPr>
        <p:spPr>
          <a:xfrm>
            <a:off x="4494709" y="1870025"/>
            <a:ext cx="3215233" cy="1584821"/>
          </a:xfrm>
          <a:prstGeom prst="roundRect">
            <a:avLst>
              <a:gd name="adj" fmla="val 6210"/>
            </a:avLst>
          </a:prstGeom>
          <a:solidFill>
            <a:srgbClr val="FFFDF8"/>
          </a:solidFill>
          <a:ln w="6350">
            <a:solidFill>
              <a:srgbClr val="DDD5C4"/>
            </a:solidFill>
            <a:prstDash val="solid"/>
          </a:ln>
        </p:spPr>
      </p:sp>
      <p:sp>
        <p:nvSpPr>
          <p:cNvPr id="11" name="Text 8"/>
          <p:cNvSpPr/>
          <p:nvPr/>
        </p:nvSpPr>
        <p:spPr>
          <a:xfrm>
            <a:off x="4675684" y="2025600"/>
            <a:ext cx="293888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B5482F"/>
                </a:solidFill>
                <a:latin typeface="IBM Plex Sans" pitchFamily="34" charset="0"/>
                <a:ea typeface="IBM Plex Sans" pitchFamily="34" charset="-122"/>
                <a:cs typeface="IBM Plex Sans" pitchFamily="34" charset="-120"/>
              </a:rPr>
              <a:t>ТЕСТ 2 · П. 5 ОБЗОРА</a:t>
            </a:r>
            <a:endParaRPr lang="en-US" sz="1200" dirty="0"/>
          </a:p>
        </p:txBody>
      </p:sp>
      <p:sp>
        <p:nvSpPr>
          <p:cNvPr id="12" name="Text 9"/>
          <p:cNvSpPr/>
          <p:nvPr/>
        </p:nvSpPr>
        <p:spPr>
          <a:xfrm>
            <a:off x="4675684" y="2289721"/>
            <a:ext cx="2938882" cy="471091"/>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1E2A3F"/>
                </a:solidFill>
                <a:latin typeface="IBM Plex Sans" pitchFamily="34" charset="0"/>
                <a:ea typeface="IBM Plex Sans" pitchFamily="34" charset="-122"/>
                <a:cs typeface="IBM Plex Sans" pitchFamily="34" charset="-120"/>
              </a:rPr>
              <a:t>Можно определить выгоду каждого?</a:t>
            </a:r>
            <a:endParaRPr lang="en-US" sz="1300" dirty="0"/>
          </a:p>
        </p:txBody>
      </p:sp>
      <p:sp>
        <p:nvSpPr>
          <p:cNvPr id="13" name="Text 10"/>
          <p:cNvSpPr/>
          <p:nvPr/>
        </p:nvSpPr>
        <p:spPr>
          <a:xfrm>
            <a:off x="4675684" y="2837011"/>
            <a:ext cx="2938882" cy="231130"/>
          </a:xfrm>
          <a:prstGeom prst="rect">
            <a:avLst/>
          </a:prstGeom>
          <a:noFill/>
          <a:ln/>
        </p:spPr>
        <p:txBody>
          <a:bodyPr wrap="square" lIns="0" tIns="0" rIns="0" bIns="0" rtlCol="0" anchor="t">
            <a:normAutofit/>
          </a:bodyPr>
          <a:lstStyle/>
          <a:p>
            <a:pPr marL="0" indent="0" algn="l">
              <a:lnSpc>
                <a:spcPts val="1620"/>
              </a:lnSpc>
              <a:buNone/>
            </a:pPr>
            <a:r>
              <a:rPr lang="en-US" sz="1200" b="1" dirty="0">
                <a:solidFill>
                  <a:srgbClr val="1F4D40"/>
                </a:solidFill>
                <a:latin typeface="IBM Plex Sans" pitchFamily="34" charset="0"/>
                <a:ea typeface="IBM Plex Sans" pitchFamily="34" charset="-122"/>
                <a:cs typeface="IBM Plex Sans" pitchFamily="34" charset="-120"/>
              </a:rPr>
              <a:t>Нет, обезличена</a:t>
            </a:r>
            <a:r>
              <a:rPr lang="en-US" sz="1200" dirty="0">
                <a:solidFill>
                  <a:srgbClr val="1F4D40"/>
                </a:solidFill>
                <a:latin typeface="IBM Plex Sans" pitchFamily="34" charset="0"/>
                <a:ea typeface="IBM Plex Sans" pitchFamily="34" charset="-122"/>
                <a:cs typeface="IBM Plex Sans" pitchFamily="34" charset="-120"/>
              </a:rPr>
              <a:t> → не облагается</a:t>
            </a:r>
            <a:endParaRPr lang="en-US" sz="1200" dirty="0"/>
          </a:p>
        </p:txBody>
      </p:sp>
      <p:sp>
        <p:nvSpPr>
          <p:cNvPr id="14" name="Text 11"/>
          <p:cNvSpPr/>
          <p:nvPr/>
        </p:nvSpPr>
        <p:spPr>
          <a:xfrm>
            <a:off x="4675684" y="3093541"/>
            <a:ext cx="2938882" cy="231130"/>
          </a:xfrm>
          <a:prstGeom prst="rect">
            <a:avLst/>
          </a:prstGeom>
          <a:noFill/>
          <a:ln/>
        </p:spPr>
        <p:txBody>
          <a:bodyPr wrap="square" lIns="0" tIns="0" rIns="0" bIns="0" rtlCol="0" anchor="t">
            <a:normAutofit/>
          </a:bodyPr>
          <a:lstStyle/>
          <a:p>
            <a:pPr marL="0" indent="0" algn="l">
              <a:lnSpc>
                <a:spcPts val="1620"/>
              </a:lnSpc>
              <a:buNone/>
            </a:pPr>
            <a:r>
              <a:rPr lang="en-US" sz="1200" b="1" dirty="0">
                <a:solidFill>
                  <a:srgbClr val="8E3420"/>
                </a:solidFill>
                <a:latin typeface="IBM Plex Sans" pitchFamily="34" charset="0"/>
                <a:ea typeface="IBM Plex Sans" pitchFamily="34" charset="-122"/>
                <a:cs typeface="IBM Plex Sans" pitchFamily="34" charset="-120"/>
              </a:rPr>
              <a:t>Да</a:t>
            </a:r>
            <a:r>
              <a:rPr lang="en-US" sz="1200" dirty="0">
                <a:solidFill>
                  <a:srgbClr val="8E3420"/>
                </a:solidFill>
                <a:latin typeface="IBM Plex Sans" pitchFamily="34" charset="0"/>
                <a:ea typeface="IBM Plex Sans" pitchFamily="34" charset="-122"/>
                <a:cs typeface="IBM Plex Sans" pitchFamily="34" charset="-120"/>
              </a:rPr>
              <a:t> → облагается</a:t>
            </a:r>
            <a:endParaRPr lang="en-US" sz="1200" dirty="0"/>
          </a:p>
        </p:txBody>
      </p:sp>
      <p:pic>
        <p:nvPicPr>
          <p:cNvPr id="15" name="Image 1" descr="arrow-right"/>
          <p:cNvPicPr>
            <a:picLocks noChangeAspect="1"/>
          </p:cNvPicPr>
          <p:nvPr/>
        </p:nvPicPr>
        <p:blipFill>
          <a:blip r:embed="rId3"/>
          <a:srcRect/>
          <a:stretch/>
        </p:blipFill>
        <p:spPr>
          <a:xfrm>
            <a:off x="7789317" y="2586236"/>
            <a:ext cx="304800" cy="152400"/>
          </a:xfrm>
          <a:prstGeom prst="rect">
            <a:avLst/>
          </a:prstGeom>
        </p:spPr>
      </p:pic>
      <p:sp>
        <p:nvSpPr>
          <p:cNvPr id="16" name="Shape 12"/>
          <p:cNvSpPr/>
          <p:nvPr/>
        </p:nvSpPr>
        <p:spPr>
          <a:xfrm>
            <a:off x="8170317" y="1866850"/>
            <a:ext cx="3208883" cy="1591171"/>
          </a:xfrm>
          <a:prstGeom prst="roundRect">
            <a:avLst>
              <a:gd name="adj" fmla="val 6385"/>
            </a:avLst>
          </a:prstGeom>
          <a:solidFill>
            <a:srgbClr val="1E2A3F"/>
          </a:solidFill>
          <a:ln/>
        </p:spPr>
      </p:sp>
      <p:sp>
        <p:nvSpPr>
          <p:cNvPr id="17" name="Text 13"/>
          <p:cNvSpPr/>
          <p:nvPr/>
        </p:nvSpPr>
        <p:spPr>
          <a:xfrm>
            <a:off x="8348117" y="2124025"/>
            <a:ext cx="293888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E59A7D"/>
                </a:solidFill>
                <a:latin typeface="IBM Plex Sans" pitchFamily="34" charset="0"/>
                <a:ea typeface="IBM Plex Sans" pitchFamily="34" charset="-122"/>
                <a:cs typeface="IBM Plex Sans" pitchFamily="34" charset="-120"/>
              </a:rPr>
              <a:t>ИТОГ</a:t>
            </a:r>
            <a:endParaRPr lang="en-US" sz="1200" dirty="0"/>
          </a:p>
        </p:txBody>
      </p:sp>
      <p:sp>
        <p:nvSpPr>
          <p:cNvPr id="18" name="Text 14"/>
          <p:cNvSpPr/>
          <p:nvPr/>
        </p:nvSpPr>
        <p:spPr>
          <a:xfrm>
            <a:off x="8348117" y="2388146"/>
            <a:ext cx="2938882" cy="57398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F6F3EC"/>
                </a:solidFill>
                <a:latin typeface="PT Serif" pitchFamily="18" charset="0"/>
                <a:ea typeface="PT Serif" pitchFamily="18" charset="-122"/>
                <a:cs typeface="PT Serif" pitchFamily="18" charset="-120"/>
              </a:rPr>
              <a:t>Доход в натуральной форме</a:t>
            </a:r>
            <a:endParaRPr lang="en-US" sz="1800" dirty="0"/>
          </a:p>
        </p:txBody>
      </p:sp>
      <p:sp>
        <p:nvSpPr>
          <p:cNvPr id="19" name="Text 15"/>
          <p:cNvSpPr/>
          <p:nvPr/>
        </p:nvSpPr>
        <p:spPr>
          <a:xfrm>
            <a:off x="8348117" y="2987526"/>
            <a:ext cx="293888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D1DE"/>
                </a:solidFill>
                <a:latin typeface="IBM Plex Sans" pitchFamily="34" charset="0"/>
                <a:ea typeface="IBM Plex Sans" pitchFamily="34" charset="-122"/>
                <a:cs typeface="IBM Plex Sans" pitchFamily="34" charset="-120"/>
              </a:rPr>
              <a:t>агент удерживает НДФЛ</a:t>
            </a:r>
            <a:endParaRPr lang="en-US" sz="1200" dirty="0"/>
          </a:p>
        </p:txBody>
      </p:sp>
      <p:sp>
        <p:nvSpPr>
          <p:cNvPr id="20" name="Shape 16"/>
          <p:cNvSpPr/>
          <p:nvPr/>
        </p:nvSpPr>
        <p:spPr>
          <a:xfrm>
            <a:off x="819150" y="3642171"/>
            <a:ext cx="10553700" cy="779760"/>
          </a:xfrm>
          <a:prstGeom prst="roundRect">
            <a:avLst>
              <a:gd name="adj" fmla="val 12215"/>
            </a:avLst>
          </a:prstGeom>
          <a:solidFill>
            <a:srgbClr val="FFFDF8"/>
          </a:solidFill>
          <a:ln w="12700">
            <a:solidFill>
              <a:srgbClr val="B5482F"/>
            </a:solidFill>
            <a:prstDash val="solid"/>
          </a:ln>
        </p:spPr>
      </p:sp>
      <p:sp>
        <p:nvSpPr>
          <p:cNvPr id="21" name="Text 17"/>
          <p:cNvSpPr/>
          <p:nvPr/>
        </p:nvSpPr>
        <p:spPr>
          <a:xfrm>
            <a:off x="1028700" y="3925391"/>
            <a:ext cx="1384250" cy="238720"/>
          </a:xfrm>
          <a:prstGeom prst="rect">
            <a:avLst/>
          </a:prstGeom>
          <a:noFill/>
          <a:ln/>
        </p:spPr>
        <p:txBody>
          <a:bodyPr wrap="none" lIns="0" tIns="0" rIns="0" bIns="0" rtlCol="0" anchor="t">
            <a:normAutofit/>
          </a:bodyPr>
          <a:lstStyle/>
          <a:p>
            <a:pPr marL="0" indent="0" algn="l">
              <a:lnSpc>
                <a:spcPts val="1680"/>
              </a:lnSpc>
              <a:buNone/>
            </a:pPr>
            <a:r>
              <a:rPr lang="en-US" sz="1200" b="1" kern="0" spc="150" dirty="0">
                <a:solidFill>
                  <a:srgbClr val="B5482F"/>
                </a:solidFill>
                <a:latin typeface="IBM Plex Sans" pitchFamily="34" charset="0"/>
                <a:ea typeface="IBM Plex Sans" pitchFamily="34" charset="-122"/>
                <a:cs typeface="IBM Plex Sans" pitchFamily="34" charset="-120"/>
              </a:rPr>
              <a:t>ПРИМЕР ИЗ ОБЗОРА</a:t>
            </a:r>
            <a:endParaRPr lang="en-US" sz="1200" dirty="0"/>
          </a:p>
        </p:txBody>
      </p:sp>
      <p:sp>
        <p:nvSpPr>
          <p:cNvPr id="22" name="Text 18"/>
          <p:cNvSpPr/>
          <p:nvPr/>
        </p:nvSpPr>
        <p:spPr>
          <a:xfrm>
            <a:off x="2514550" y="3800921"/>
            <a:ext cx="8908212" cy="48766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E2A3F"/>
                </a:solidFill>
                <a:latin typeface="IBM Plex Sans" pitchFamily="34" charset="0"/>
                <a:ea typeface="IBM Plex Sans" pitchFamily="34" charset="-122"/>
                <a:cs typeface="IBM Plex Sans" pitchFamily="34" charset="-120"/>
              </a:rPr>
              <a:t>Общество оплатило работникам фитнес. Личные нужды + абонемент на каждого → доход. Абонемент 30 000 ₽ × 13% = </a:t>
            </a:r>
            <a:r>
              <a:rPr lang="en-US" sz="1300" b="1" dirty="0">
                <a:solidFill>
                  <a:srgbClr val="1E2A3F"/>
                </a:solidFill>
                <a:latin typeface="IBM Plex Sans" pitchFamily="34" charset="0"/>
                <a:ea typeface="IBM Plex Sans" pitchFamily="34" charset="-122"/>
                <a:cs typeface="IBM Plex Sans" pitchFamily="34" charset="-120"/>
              </a:rPr>
              <a:t>3 900 ₽</a:t>
            </a:r>
            <a:r>
              <a:rPr lang="en-US" sz="1300" dirty="0">
                <a:solidFill>
                  <a:srgbClr val="1E2A3F"/>
                </a:solidFill>
                <a:latin typeface="IBM Plex Sans" pitchFamily="34" charset="0"/>
                <a:ea typeface="IBM Plex Sans" pitchFamily="34" charset="-122"/>
                <a:cs typeface="IBM Plex Sans" pitchFamily="34" charset="-120"/>
              </a:rPr>
              <a:t> с каждого работника.</a:t>
            </a:r>
            <a:endParaRPr lang="en-US" sz="1300" dirty="0"/>
          </a:p>
        </p:txBody>
      </p:sp>
      <p:sp>
        <p:nvSpPr>
          <p:cNvPr id="23" name="Text 19"/>
          <p:cNvSpPr/>
          <p:nvPr/>
        </p:nvSpPr>
        <p:spPr>
          <a:xfrm>
            <a:off x="812800" y="355600"/>
            <a:ext cx="605969"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4A5363"/>
                </a:solidFill>
                <a:latin typeface="IBM Plex Sans" pitchFamily="34" charset="0"/>
                <a:ea typeface="IBM Plex Sans" pitchFamily="34" charset="-122"/>
                <a:cs typeface="IBM Plex Sans" pitchFamily="34" charset="-120"/>
              </a:rPr>
              <a:t>ФПНК</a:t>
            </a:r>
            <a:endParaRPr lang="en-US" sz="1200" dirty="0"/>
          </a:p>
        </p:txBody>
      </p:sp>
      <p:sp>
        <p:nvSpPr>
          <p:cNvPr id="24" name="Text 20"/>
          <p:cNvSpPr/>
          <p:nvPr/>
        </p:nvSpPr>
        <p:spPr>
          <a:xfrm>
            <a:off x="7002879" y="355600"/>
            <a:ext cx="4376321"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200" dirty="0"/>
          </a:p>
        </p:txBody>
      </p:sp>
      <p:sp>
        <p:nvSpPr>
          <p:cNvPr id="25" name="Text 21"/>
          <p:cNvSpPr/>
          <p:nvPr/>
        </p:nvSpPr>
        <p:spPr>
          <a:xfrm>
            <a:off x="812800" y="6296670"/>
            <a:ext cx="10883392" cy="23113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Основание: пп. 3, 5 Обзора (утв. Президиумом ВС РФ 21.10.2015); ст. 41, 211 НК РФ. Сумма абонемента условная.</a:t>
            </a:r>
            <a:endParaRPr lang="en-US" sz="12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0">
    <p:bg>
      <p:bgPr>
        <a:solidFill>
          <a:srgbClr val="ECE6D9"/>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Деловая одежда директора — не доход</a:t>
            </a:r>
            <a:endParaRPr lang="en-US" sz="3200" dirty="0"/>
          </a:p>
        </p:txBody>
      </p:sp>
      <p:sp>
        <p:nvSpPr>
          <p:cNvPr id="3" name="Text 1"/>
          <p:cNvSpPr/>
          <p:nvPr/>
        </p:nvSpPr>
        <p:spPr>
          <a:xfrm>
            <a:off x="812800" y="1457920"/>
            <a:ext cx="10883392" cy="25653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363"/>
                </a:solidFill>
                <a:latin typeface="IBM Plex Sans" pitchFamily="34" charset="0"/>
                <a:ea typeface="IBM Plex Sans" pitchFamily="34" charset="-122"/>
                <a:cs typeface="IBM Plex Sans" pitchFamily="34" charset="-120"/>
              </a:rPr>
              <a:t>Постановление Арбитражного суда Уральского округа от 27.02.2020 по делу N А60-31602/2019</a:t>
            </a:r>
            <a:endParaRPr lang="en-US" sz="1300" dirty="0"/>
          </a:p>
        </p:txBody>
      </p:sp>
      <p:sp>
        <p:nvSpPr>
          <p:cNvPr id="4" name="Shape 2"/>
          <p:cNvSpPr/>
          <p:nvPr/>
        </p:nvSpPr>
        <p:spPr>
          <a:xfrm>
            <a:off x="812800" y="1866850"/>
            <a:ext cx="4406900" cy="1275011"/>
          </a:xfrm>
          <a:prstGeom prst="roundRect">
            <a:avLst>
              <a:gd name="adj" fmla="val 7969"/>
            </a:avLst>
          </a:prstGeom>
          <a:solidFill>
            <a:srgbClr val="F3E3DC"/>
          </a:solidFill>
          <a:ln/>
        </p:spPr>
      </p:sp>
      <p:sp>
        <p:nvSpPr>
          <p:cNvPr id="5" name="Text 3"/>
          <p:cNvSpPr/>
          <p:nvPr/>
        </p:nvSpPr>
        <p:spPr>
          <a:xfrm>
            <a:off x="1016000" y="2019250"/>
            <a:ext cx="4120515"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8E3420"/>
                </a:solidFill>
                <a:latin typeface="IBM Plex Sans" pitchFamily="34" charset="0"/>
                <a:ea typeface="IBM Plex Sans" pitchFamily="34" charset="-122"/>
                <a:cs typeface="IBM Plex Sans" pitchFamily="34" charset="-120"/>
              </a:rPr>
              <a:t>ИНСПЕКЦИЯ</a:t>
            </a:r>
            <a:endParaRPr lang="en-US" sz="1200" dirty="0"/>
          </a:p>
        </p:txBody>
      </p:sp>
      <p:sp>
        <p:nvSpPr>
          <p:cNvPr id="6" name="Text 4"/>
          <p:cNvSpPr/>
          <p:nvPr/>
        </p:nvSpPr>
        <p:spPr>
          <a:xfrm>
            <a:off x="1016000" y="2296071"/>
            <a:ext cx="4120515" cy="48766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E2A3F"/>
                </a:solidFill>
                <a:latin typeface="IBM Plex Sans" pitchFamily="34" charset="0"/>
                <a:ea typeface="IBM Plex Sans" pitchFamily="34" charset="-122"/>
                <a:cs typeface="IBM Plex Sans" pitchFamily="34" charset="-120"/>
              </a:rPr>
              <a:t>Затраты общества на одежду — доход директора в натуральной форме, нужно было удержать НДФЛ.</a:t>
            </a:r>
            <a:endParaRPr lang="en-US" sz="1300" dirty="0"/>
          </a:p>
        </p:txBody>
      </p:sp>
      <p:sp>
        <p:nvSpPr>
          <p:cNvPr id="7" name="Shape 5"/>
          <p:cNvSpPr/>
          <p:nvPr/>
        </p:nvSpPr>
        <p:spPr>
          <a:xfrm>
            <a:off x="5372100" y="1866850"/>
            <a:ext cx="6007100" cy="1275011"/>
          </a:xfrm>
          <a:prstGeom prst="roundRect">
            <a:avLst>
              <a:gd name="adj" fmla="val 7969"/>
            </a:avLst>
          </a:prstGeom>
          <a:solidFill>
            <a:srgbClr val="DDEBE5"/>
          </a:solidFill>
          <a:ln/>
        </p:spPr>
      </p:sp>
      <p:sp>
        <p:nvSpPr>
          <p:cNvPr id="8" name="Text 6"/>
          <p:cNvSpPr/>
          <p:nvPr/>
        </p:nvSpPr>
        <p:spPr>
          <a:xfrm>
            <a:off x="5575300" y="2019250"/>
            <a:ext cx="5768721"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1F4D40"/>
                </a:solidFill>
                <a:latin typeface="IBM Plex Sans" pitchFamily="34" charset="0"/>
                <a:ea typeface="IBM Plex Sans" pitchFamily="34" charset="-122"/>
                <a:cs typeface="IBM Plex Sans" pitchFamily="34" charset="-120"/>
              </a:rPr>
              <a:t>СУД: ДОНАЧИСЛЕНИЕ НЕЗАКОННО</a:t>
            </a:r>
            <a:endParaRPr lang="en-US" sz="1200" dirty="0"/>
          </a:p>
        </p:txBody>
      </p:sp>
      <p:sp>
        <p:nvSpPr>
          <p:cNvPr id="9" name="Text 7"/>
          <p:cNvSpPr/>
          <p:nvPr/>
        </p:nvSpPr>
        <p:spPr>
          <a:xfrm>
            <a:off x="5660644" y="2296071"/>
            <a:ext cx="5675757" cy="718790"/>
          </a:xfrm>
          <a:prstGeom prst="rect">
            <a:avLst/>
          </a:prstGeom>
          <a:noFill/>
          <a:ln/>
        </p:spPr>
        <p:txBody>
          <a:bodyPr wrap="square" lIns="0" tIns="0" rIns="0" bIns="0" rtlCol="0" anchor="t">
            <a:normAutofit/>
          </a:bodyPr>
          <a:lstStyle/>
          <a:p>
            <a:pPr marL="168656" indent="-168656" algn="l">
              <a:lnSpc>
                <a:spcPts val="1820"/>
              </a:lnSpc>
              <a:buSzPct val="100000"/>
              <a:buChar char="•"/>
            </a:pPr>
            <a:r>
              <a:rPr lang="en-US" sz="1300" dirty="0">
                <a:solidFill>
                  <a:srgbClr val="1E2A3F"/>
                </a:solidFill>
                <a:latin typeface="IBM Plex Sans" pitchFamily="34" charset="0"/>
                <a:ea typeface="IBM Plex Sans" pitchFamily="34" charset="-122"/>
                <a:cs typeface="IBM Plex Sans" pitchFamily="34" charset="-120"/>
              </a:rPr>
              <a:t>трудовой договор обязывает общество возмещать расходы на деловой стиль руководителя и имидж предприятия</a:t>
            </a:r>
            <a:endParaRPr lang="en-US" sz="1300" dirty="0"/>
          </a:p>
          <a:p>
            <a:pPr marL="168656" indent="-168656" algn="l">
              <a:lnSpc>
                <a:spcPts val="1820"/>
              </a:lnSpc>
              <a:buSzPct val="100000"/>
              <a:buChar char="•"/>
            </a:pPr>
            <a:r>
              <a:rPr lang="en-US" sz="1300" dirty="0">
                <a:solidFill>
                  <a:srgbClr val="1E2A3F"/>
                </a:solidFill>
                <a:latin typeface="IBM Plex Sans" pitchFamily="34" charset="0"/>
                <a:ea typeface="IBM Plex Sans" pitchFamily="34" charset="-122"/>
                <a:cs typeface="IBM Plex Sans" pitchFamily="34" charset="-120"/>
              </a:rPr>
              <a:t>одежда — собственность общества и директору не передаётся</a:t>
            </a:r>
            <a:endParaRPr lang="en-US" sz="1300" dirty="0"/>
          </a:p>
        </p:txBody>
      </p:sp>
      <p:sp>
        <p:nvSpPr>
          <p:cNvPr id="10" name="Shape 8"/>
          <p:cNvSpPr/>
          <p:nvPr/>
        </p:nvSpPr>
        <p:spPr>
          <a:xfrm>
            <a:off x="815975" y="3322836"/>
            <a:ext cx="5207000" cy="542280"/>
          </a:xfrm>
          <a:prstGeom prst="roundRect">
            <a:avLst>
              <a:gd name="adj" fmla="val 18150"/>
            </a:avLst>
          </a:prstGeom>
          <a:solidFill>
            <a:srgbClr val="FFFDF8"/>
          </a:solidFill>
          <a:ln w="6350">
            <a:solidFill>
              <a:srgbClr val="DDD5C4"/>
            </a:solidFill>
            <a:prstDash val="solid"/>
          </a:ln>
        </p:spPr>
      </p:sp>
      <p:sp>
        <p:nvSpPr>
          <p:cNvPr id="11" name="Text 9"/>
          <p:cNvSpPr/>
          <p:nvPr/>
        </p:nvSpPr>
        <p:spPr>
          <a:xfrm>
            <a:off x="1022350" y="3487291"/>
            <a:ext cx="1244302" cy="238720"/>
          </a:xfrm>
          <a:prstGeom prst="rect">
            <a:avLst/>
          </a:prstGeom>
          <a:noFill/>
          <a:ln/>
        </p:spPr>
        <p:txBody>
          <a:bodyPr wrap="none" lIns="0" tIns="0" rIns="0" bIns="0" rtlCol="0" anchor="t">
            <a:normAutofit/>
          </a:bodyPr>
          <a:lstStyle/>
          <a:p>
            <a:pPr marL="0" indent="0" algn="l">
              <a:lnSpc>
                <a:spcPts val="1680"/>
              </a:lnSpc>
              <a:buNone/>
            </a:pPr>
            <a:r>
              <a:rPr lang="en-US" sz="1200" b="1" kern="0" spc="100" dirty="0">
                <a:solidFill>
                  <a:srgbClr val="8E3420"/>
                </a:solidFill>
                <a:latin typeface="IBM Plex Sans" pitchFamily="34" charset="0"/>
                <a:ea typeface="IBM Plex Sans" pitchFamily="34" charset="-122"/>
                <a:cs typeface="IBM Plex Sans" pitchFamily="34" charset="-120"/>
              </a:rPr>
              <a:t>РАСЧЁТ ИФНС</a:t>
            </a:r>
            <a:endParaRPr lang="en-US" sz="1200" dirty="0"/>
          </a:p>
        </p:txBody>
      </p:sp>
      <p:sp>
        <p:nvSpPr>
          <p:cNvPr id="12" name="Text 10"/>
          <p:cNvSpPr/>
          <p:nvPr/>
        </p:nvSpPr>
        <p:spPr>
          <a:xfrm>
            <a:off x="2368252" y="3478411"/>
            <a:ext cx="3645634" cy="25653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E2A3F"/>
                </a:solidFill>
                <a:latin typeface="IBM Plex Sans" pitchFamily="34" charset="0"/>
                <a:ea typeface="IBM Plex Sans" pitchFamily="34" charset="-122"/>
                <a:cs typeface="IBM Plex Sans" pitchFamily="34" charset="-120"/>
              </a:rPr>
              <a:t>Одежда на 300 000 ₽ × 13% = 39 000 ₽</a:t>
            </a:r>
            <a:endParaRPr lang="en-US" sz="1300" dirty="0"/>
          </a:p>
        </p:txBody>
      </p:sp>
      <p:sp>
        <p:nvSpPr>
          <p:cNvPr id="13" name="Shape 11"/>
          <p:cNvSpPr/>
          <p:nvPr/>
        </p:nvSpPr>
        <p:spPr>
          <a:xfrm>
            <a:off x="6178550" y="3319661"/>
            <a:ext cx="5200650" cy="548630"/>
          </a:xfrm>
          <a:prstGeom prst="roundRect">
            <a:avLst>
              <a:gd name="adj" fmla="val 18519"/>
            </a:avLst>
          </a:prstGeom>
          <a:solidFill>
            <a:srgbClr val="1E2A3F"/>
          </a:solidFill>
          <a:ln/>
        </p:spPr>
      </p:sp>
      <p:sp>
        <p:nvSpPr>
          <p:cNvPr id="14" name="Text 12"/>
          <p:cNvSpPr/>
          <p:nvPr/>
        </p:nvSpPr>
        <p:spPr>
          <a:xfrm>
            <a:off x="6381750" y="3487291"/>
            <a:ext cx="482253" cy="238720"/>
          </a:xfrm>
          <a:prstGeom prst="rect">
            <a:avLst/>
          </a:prstGeom>
          <a:noFill/>
          <a:ln/>
        </p:spPr>
        <p:txBody>
          <a:bodyPr wrap="none" lIns="0" tIns="0" rIns="0" bIns="0" rtlCol="0" anchor="t">
            <a:normAutofit/>
          </a:bodyPr>
          <a:lstStyle/>
          <a:p>
            <a:pPr marL="0" indent="0" algn="l">
              <a:lnSpc>
                <a:spcPts val="1680"/>
              </a:lnSpc>
              <a:buNone/>
            </a:pPr>
            <a:r>
              <a:rPr lang="en-US" sz="1200" b="1" kern="0" spc="100" dirty="0">
                <a:solidFill>
                  <a:srgbClr val="E59A7D"/>
                </a:solidFill>
                <a:latin typeface="IBM Plex Sans" pitchFamily="34" charset="0"/>
                <a:ea typeface="IBM Plex Sans" pitchFamily="34" charset="-122"/>
                <a:cs typeface="IBM Plex Sans" pitchFamily="34" charset="-120"/>
              </a:rPr>
              <a:t>ИТОГ</a:t>
            </a:r>
            <a:endParaRPr lang="en-US" sz="1200" dirty="0"/>
          </a:p>
        </p:txBody>
      </p:sp>
      <p:sp>
        <p:nvSpPr>
          <p:cNvPr id="15" name="Text 13"/>
          <p:cNvSpPr/>
          <p:nvPr/>
        </p:nvSpPr>
        <p:spPr>
          <a:xfrm>
            <a:off x="6965603" y="3478411"/>
            <a:ext cx="2214860" cy="25653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F6F3EC"/>
                </a:solidFill>
                <a:latin typeface="IBM Plex Sans" pitchFamily="34" charset="0"/>
                <a:ea typeface="IBM Plex Sans" pitchFamily="34" charset="-122"/>
                <a:cs typeface="IBM Plex Sans" pitchFamily="34" charset="-120"/>
              </a:rPr>
              <a:t>Дохода нет — НДФЛ </a:t>
            </a:r>
            <a:r>
              <a:rPr lang="en-US" sz="1300" b="1" dirty="0">
                <a:solidFill>
                  <a:srgbClr val="F6F3EC"/>
                </a:solidFill>
                <a:latin typeface="IBM Plex Sans" pitchFamily="34" charset="0"/>
                <a:ea typeface="IBM Plex Sans" pitchFamily="34" charset="-122"/>
                <a:cs typeface="IBM Plex Sans" pitchFamily="34" charset="-120"/>
              </a:rPr>
              <a:t>0 ₽</a:t>
            </a:r>
            <a:endParaRPr lang="en-US" sz="1300" dirty="0"/>
          </a:p>
        </p:txBody>
      </p:sp>
      <p:sp>
        <p:nvSpPr>
          <p:cNvPr id="16" name="Text 14"/>
          <p:cNvSpPr/>
          <p:nvPr/>
        </p:nvSpPr>
        <p:spPr>
          <a:xfrm>
            <a:off x="812800" y="355600"/>
            <a:ext cx="605969"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4A5363"/>
                </a:solidFill>
                <a:latin typeface="IBM Plex Sans" pitchFamily="34" charset="0"/>
                <a:ea typeface="IBM Plex Sans" pitchFamily="34" charset="-122"/>
                <a:cs typeface="IBM Plex Sans" pitchFamily="34" charset="-120"/>
              </a:rPr>
              <a:t>ФПНК</a:t>
            </a:r>
            <a:endParaRPr lang="en-US" sz="1200" dirty="0"/>
          </a:p>
        </p:txBody>
      </p:sp>
      <p:sp>
        <p:nvSpPr>
          <p:cNvPr id="17" name="Text 15"/>
          <p:cNvSpPr/>
          <p:nvPr/>
        </p:nvSpPr>
        <p:spPr>
          <a:xfrm>
            <a:off x="7002879" y="355600"/>
            <a:ext cx="4376321"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200" dirty="0"/>
          </a:p>
        </p:txBody>
      </p:sp>
      <p:sp>
        <p:nvSpPr>
          <p:cNvPr id="18" name="Text 16"/>
          <p:cNvSpPr/>
          <p:nvPr/>
        </p:nvSpPr>
        <p:spPr>
          <a:xfrm>
            <a:off x="812800" y="6296670"/>
            <a:ext cx="10883392" cy="23113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Тест 1 Обзора ВС РФ: преобладает интерес организации. Сумма 300 000 ₽ условная.</a:t>
            </a:r>
            <a:endParaRPr lang="en-US" sz="12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41">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Футбол для работников: доход каждого</a:t>
            </a:r>
            <a:endParaRPr lang="en-US" sz="3200" dirty="0"/>
          </a:p>
        </p:txBody>
      </p:sp>
      <p:sp>
        <p:nvSpPr>
          <p:cNvPr id="3" name="Text 1"/>
          <p:cNvSpPr/>
          <p:nvPr/>
        </p:nvSpPr>
        <p:spPr>
          <a:xfrm>
            <a:off x="812800" y="1457920"/>
            <a:ext cx="10883392" cy="25653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363"/>
                </a:solidFill>
                <a:latin typeface="IBM Plex Sans" pitchFamily="34" charset="0"/>
                <a:ea typeface="IBM Plex Sans" pitchFamily="34" charset="-122"/>
                <a:cs typeface="IBM Plex Sans" pitchFamily="34" charset="-120"/>
              </a:rPr>
              <a:t>Письмо ФНС России от 2 декабря 2020 г. N СД-4-3/19820@ — аренда 1/2 футбольного поля для тренировок</a:t>
            </a:r>
            <a:endParaRPr lang="en-US" sz="1300" dirty="0"/>
          </a:p>
        </p:txBody>
      </p:sp>
      <p:sp>
        <p:nvSpPr>
          <p:cNvPr id="4" name="Shape 2"/>
          <p:cNvSpPr/>
          <p:nvPr/>
        </p:nvSpPr>
        <p:spPr>
          <a:xfrm>
            <a:off x="815975" y="1870025"/>
            <a:ext cx="4704209" cy="621010"/>
          </a:xfrm>
          <a:prstGeom prst="roundRect">
            <a:avLst>
              <a:gd name="adj" fmla="val 11759"/>
            </a:avLst>
          </a:prstGeom>
          <a:solidFill>
            <a:srgbClr val="FFFDF8"/>
          </a:solidFill>
          <a:ln w="6350">
            <a:solidFill>
              <a:srgbClr val="DDD5C4"/>
            </a:solidFill>
            <a:prstDash val="solid"/>
          </a:ln>
        </p:spPr>
      </p:sp>
      <p:sp>
        <p:nvSpPr>
          <p:cNvPr id="5" name="Text 3"/>
          <p:cNvSpPr/>
          <p:nvPr/>
        </p:nvSpPr>
        <p:spPr>
          <a:xfrm>
            <a:off x="971550" y="2038300"/>
            <a:ext cx="254000" cy="30986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B5482F"/>
                </a:solidFill>
                <a:latin typeface="IBM Plex Sans" pitchFamily="34" charset="0"/>
                <a:ea typeface="IBM Plex Sans" pitchFamily="34" charset="-122"/>
                <a:cs typeface="IBM Plex Sans" pitchFamily="34" charset="-120"/>
              </a:rPr>
              <a:t>1</a:t>
            </a:r>
            <a:endParaRPr lang="en-US" sz="1600" dirty="0"/>
          </a:p>
        </p:txBody>
      </p:sp>
      <p:sp>
        <p:nvSpPr>
          <p:cNvPr id="6" name="Text 4"/>
          <p:cNvSpPr/>
          <p:nvPr/>
        </p:nvSpPr>
        <p:spPr>
          <a:xfrm>
            <a:off x="1276350" y="1974800"/>
            <a:ext cx="4210907" cy="43686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1E2A3F"/>
                </a:solidFill>
                <a:latin typeface="IBM Plex Sans" pitchFamily="34" charset="0"/>
                <a:ea typeface="IBM Plex Sans" pitchFamily="34" charset="-122"/>
                <a:cs typeface="IBM Plex Sans" pitchFamily="34" charset="-120"/>
              </a:rPr>
              <a:t>Оплата спортивных занятий — доход в натуральной форме (ст. 211)</a:t>
            </a:r>
            <a:endParaRPr lang="en-US" sz="1200" dirty="0"/>
          </a:p>
        </p:txBody>
      </p:sp>
      <p:sp>
        <p:nvSpPr>
          <p:cNvPr id="7" name="Shape 5"/>
          <p:cNvSpPr/>
          <p:nvPr/>
        </p:nvSpPr>
        <p:spPr>
          <a:xfrm>
            <a:off x="815975" y="2573586"/>
            <a:ext cx="4704209" cy="494010"/>
          </a:xfrm>
          <a:prstGeom prst="roundRect">
            <a:avLst>
              <a:gd name="adj" fmla="val 14782"/>
            </a:avLst>
          </a:prstGeom>
          <a:solidFill>
            <a:srgbClr val="FFFDF8"/>
          </a:solidFill>
          <a:ln w="6350">
            <a:solidFill>
              <a:srgbClr val="DDD5C4"/>
            </a:solidFill>
            <a:prstDash val="solid"/>
          </a:ln>
        </p:spPr>
      </p:sp>
      <p:sp>
        <p:nvSpPr>
          <p:cNvPr id="8" name="Text 6"/>
          <p:cNvSpPr/>
          <p:nvPr/>
        </p:nvSpPr>
        <p:spPr>
          <a:xfrm>
            <a:off x="971550" y="2678361"/>
            <a:ext cx="254000" cy="30986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B5482F"/>
                </a:solidFill>
                <a:latin typeface="IBM Plex Sans" pitchFamily="34" charset="0"/>
                <a:ea typeface="IBM Plex Sans" pitchFamily="34" charset="-122"/>
                <a:cs typeface="IBM Plex Sans" pitchFamily="34" charset="-120"/>
              </a:rPr>
              <a:t>2</a:t>
            </a:r>
            <a:endParaRPr lang="en-US" sz="1600" dirty="0"/>
          </a:p>
        </p:txBody>
      </p:sp>
      <p:sp>
        <p:nvSpPr>
          <p:cNvPr id="9" name="Text 7"/>
          <p:cNvSpPr/>
          <p:nvPr/>
        </p:nvSpPr>
        <p:spPr>
          <a:xfrm>
            <a:off x="1276350" y="2717701"/>
            <a:ext cx="4210907" cy="23113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1E2A3F"/>
                </a:solidFill>
                <a:latin typeface="IBM Plex Sans" pitchFamily="34" charset="0"/>
                <a:ea typeface="IBM Plex Sans" pitchFamily="34" charset="-122"/>
                <a:cs typeface="IBM Plex Sans" pitchFamily="34" charset="-120"/>
              </a:rPr>
              <a:t>Организация — налоговый агент (ст. 226, 230)</a:t>
            </a:r>
            <a:endParaRPr lang="en-US" sz="1200" dirty="0"/>
          </a:p>
        </p:txBody>
      </p:sp>
      <p:sp>
        <p:nvSpPr>
          <p:cNvPr id="10" name="Shape 8"/>
          <p:cNvSpPr/>
          <p:nvPr/>
        </p:nvSpPr>
        <p:spPr>
          <a:xfrm>
            <a:off x="815975" y="3150146"/>
            <a:ext cx="4704209" cy="494010"/>
          </a:xfrm>
          <a:prstGeom prst="roundRect">
            <a:avLst>
              <a:gd name="adj" fmla="val 14782"/>
            </a:avLst>
          </a:prstGeom>
          <a:solidFill>
            <a:srgbClr val="FFFDF8"/>
          </a:solidFill>
          <a:ln w="6350">
            <a:solidFill>
              <a:srgbClr val="DDD5C4"/>
            </a:solidFill>
            <a:prstDash val="solid"/>
          </a:ln>
        </p:spPr>
      </p:sp>
      <p:sp>
        <p:nvSpPr>
          <p:cNvPr id="11" name="Text 9"/>
          <p:cNvSpPr/>
          <p:nvPr/>
        </p:nvSpPr>
        <p:spPr>
          <a:xfrm>
            <a:off x="971550" y="3254921"/>
            <a:ext cx="254000" cy="30986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B5482F"/>
                </a:solidFill>
                <a:latin typeface="IBM Plex Sans" pitchFamily="34" charset="0"/>
                <a:ea typeface="IBM Plex Sans" pitchFamily="34" charset="-122"/>
                <a:cs typeface="IBM Plex Sans" pitchFamily="34" charset="-120"/>
              </a:rPr>
              <a:t>3</a:t>
            </a:r>
            <a:endParaRPr lang="en-US" sz="1600" dirty="0"/>
          </a:p>
        </p:txBody>
      </p:sp>
      <p:sp>
        <p:nvSpPr>
          <p:cNvPr id="12" name="Text 10"/>
          <p:cNvSpPr/>
          <p:nvPr/>
        </p:nvSpPr>
        <p:spPr>
          <a:xfrm>
            <a:off x="1276350" y="3294261"/>
            <a:ext cx="4210907" cy="23113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1E2A3F"/>
                </a:solidFill>
                <a:latin typeface="IBM Plex Sans" pitchFamily="34" charset="0"/>
                <a:ea typeface="IBM Plex Sans" pitchFamily="34" charset="-122"/>
                <a:cs typeface="IBM Plex Sans" pitchFamily="34" charset="-120"/>
              </a:rPr>
              <a:t>Обязана вести учёт доходов каждого (п. 1 ст. 230)</a:t>
            </a:r>
            <a:endParaRPr lang="en-US" sz="1200" dirty="0"/>
          </a:p>
        </p:txBody>
      </p:sp>
      <p:sp>
        <p:nvSpPr>
          <p:cNvPr id="13" name="Shape 11"/>
          <p:cNvSpPr/>
          <p:nvPr/>
        </p:nvSpPr>
        <p:spPr>
          <a:xfrm>
            <a:off x="812800" y="3723531"/>
            <a:ext cx="4710559" cy="487660"/>
          </a:xfrm>
          <a:prstGeom prst="roundRect">
            <a:avLst>
              <a:gd name="adj" fmla="val 15626"/>
            </a:avLst>
          </a:prstGeom>
          <a:solidFill>
            <a:srgbClr val="1E2A3F"/>
          </a:solidFill>
          <a:ln/>
        </p:spPr>
      </p:sp>
      <p:sp>
        <p:nvSpPr>
          <p:cNvPr id="14" name="Text 12"/>
          <p:cNvSpPr/>
          <p:nvPr/>
        </p:nvSpPr>
        <p:spPr>
          <a:xfrm>
            <a:off x="965200" y="3825131"/>
            <a:ext cx="254000" cy="30986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E59A7D"/>
                </a:solidFill>
                <a:latin typeface="IBM Plex Sans" pitchFamily="34" charset="0"/>
                <a:ea typeface="IBM Plex Sans" pitchFamily="34" charset="-122"/>
                <a:cs typeface="IBM Plex Sans" pitchFamily="34" charset="-120"/>
              </a:rPr>
              <a:t>4</a:t>
            </a:r>
            <a:endParaRPr lang="en-US" sz="1600" dirty="0"/>
          </a:p>
        </p:txBody>
      </p:sp>
      <p:sp>
        <p:nvSpPr>
          <p:cNvPr id="15" name="Text 13"/>
          <p:cNvSpPr/>
          <p:nvPr/>
        </p:nvSpPr>
        <p:spPr>
          <a:xfrm>
            <a:off x="1270000" y="3864471"/>
            <a:ext cx="4223988" cy="23113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F6F3EC"/>
                </a:solidFill>
                <a:latin typeface="IBM Plex Sans" pitchFamily="34" charset="0"/>
                <a:ea typeface="IBM Plex Sans" pitchFamily="34" charset="-122"/>
                <a:cs typeface="IBM Plex Sans" pitchFamily="34" charset="-120"/>
              </a:rPr>
              <a:t>Принимает все возможные меры по оценке выгоды</a:t>
            </a:r>
            <a:endParaRPr lang="en-US" sz="1200" dirty="0"/>
          </a:p>
        </p:txBody>
      </p:sp>
      <p:sp>
        <p:nvSpPr>
          <p:cNvPr id="16" name="Text 14"/>
          <p:cNvSpPr/>
          <p:nvPr/>
        </p:nvSpPr>
        <p:spPr>
          <a:xfrm>
            <a:off x="5726559" y="1866850"/>
            <a:ext cx="5822220" cy="256530"/>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1E2A3F"/>
                </a:solidFill>
                <a:latin typeface="IBM Plex Sans" pitchFamily="34" charset="0"/>
                <a:ea typeface="IBM Plex Sans" pitchFamily="34" charset="-122"/>
                <a:cs typeface="IBM Plex Sans" pitchFamily="34" charset="-120"/>
              </a:rPr>
              <a:t>Расчёт по журналу посещений (условные данные)</a:t>
            </a:r>
            <a:endParaRPr lang="en-US" sz="1300" dirty="0"/>
          </a:p>
        </p:txBody>
      </p:sp>
      <p:sp>
        <p:nvSpPr>
          <p:cNvPr id="17" name="Shape 15"/>
          <p:cNvSpPr/>
          <p:nvPr/>
        </p:nvSpPr>
        <p:spPr>
          <a:xfrm>
            <a:off x="5726559" y="2174180"/>
            <a:ext cx="5652641" cy="2008783"/>
          </a:xfrm>
          <a:prstGeom prst="rect">
            <a:avLst/>
          </a:prstGeom>
          <a:solidFill>
            <a:srgbClr val="FFFDF8"/>
          </a:solidFill>
          <a:ln/>
        </p:spPr>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5739259" y="2186880"/>
          <a:ext cx="5639941" cy="1996083"/>
        </p:xfrm>
        <a:graphic>
          <a:graphicData uri="http://schemas.openxmlformats.org/drawingml/2006/table">
            <a:tbl>
              <a:tblPr/>
              <a:tblGrid>
                <a:gridCol w="3383965">
                  <a:extLst>
                    <a:ext uri="{9D8B030D-6E8A-4147-A177-3AD203B41FA5}">
                      <a16:colId xmlns:a16="http://schemas.microsoft.com/office/drawing/2014/main" val="20000"/>
                    </a:ext>
                  </a:extLst>
                </a:gridCol>
                <a:gridCol w="2255976">
                  <a:extLst>
                    <a:ext uri="{9D8B030D-6E8A-4147-A177-3AD203B41FA5}">
                      <a16:colId xmlns:a16="http://schemas.microsoft.com/office/drawing/2014/main" val="20001"/>
                    </a:ext>
                  </a:extLst>
                </a:gridCol>
              </a:tblGrid>
              <a:tr h="332680">
                <a:tc>
                  <a:txBody>
                    <a:bodyPr/>
                    <a:lstStyle/>
                    <a:p>
                      <a:pPr marL="0" indent="0">
                        <a:lnSpc>
                          <a:spcPts val="1680"/>
                        </a:lnSpc>
                        <a:buNone/>
                      </a:pPr>
                      <a:r>
                        <a:rPr lang="en-US" sz="1200" b="1" dirty="0">
                          <a:solidFill>
                            <a:srgbClr val="F6F3EC"/>
                          </a:solidFill>
                          <a:latin typeface="IBM Plex Sans" pitchFamily="34" charset="0"/>
                          <a:ea typeface="IBM Plex Sans" pitchFamily="34" charset="-122"/>
                          <a:cs typeface="IBM Plex Sans" pitchFamily="34" charset="-120"/>
                        </a:rPr>
                        <a:t>Показатель</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gn="r">
                        <a:lnSpc>
                          <a:spcPts val="1680"/>
                        </a:lnSpc>
                        <a:buNone/>
                      </a:pPr>
                      <a:r>
                        <a:rPr lang="en-US" sz="1200" b="1" dirty="0">
                          <a:solidFill>
                            <a:srgbClr val="F6F3EC"/>
                          </a:solidFill>
                          <a:latin typeface="IBM Plex Sans" pitchFamily="34" charset="0"/>
                          <a:ea typeface="IBM Plex Sans" pitchFamily="34" charset="-122"/>
                          <a:cs typeface="IBM Plex Sans" pitchFamily="34" charset="-120"/>
                        </a:rPr>
                        <a:t>Сумма</a:t>
                      </a:r>
                      <a:endParaRPr lang="en-US" sz="1200" dirty="0">
                        <a:latin typeface="IBM Plex Sans" charset="0"/>
                        <a:ea typeface="IBM Plex Sans" charset="0"/>
                        <a:cs typeface="IBM Plex Sans" charset="0"/>
                      </a:endParaRPr>
                    </a:p>
                  </a:txBody>
                  <a:tcPr marL="53340" marR="53340" marT="53340" marB="5334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extLst>
                  <a:ext uri="{0D108BD9-81ED-4DB2-BD59-A6C34878D82A}">
                    <a16:rowId xmlns:a16="http://schemas.microsoft.com/office/drawing/2014/main" val="10000"/>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Аренда: 20 000 ₽ × 40 тренировок</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800 000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1"/>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Всего посещений за год</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400</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2"/>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Стоимость 1 посещения</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2 000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3"/>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Иванов: 30 посещений</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60 000 ₽ → 7 800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4"/>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Петров: 10 посещений</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20 000 ₽ → 2 600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19" name="Text 16"/>
          <p:cNvSpPr/>
          <p:nvPr/>
        </p:nvSpPr>
        <p:spPr>
          <a:xfrm>
            <a:off x="812800" y="355600"/>
            <a:ext cx="605969"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4A5363"/>
                </a:solidFill>
                <a:latin typeface="IBM Plex Sans" pitchFamily="34" charset="0"/>
                <a:ea typeface="IBM Plex Sans" pitchFamily="34" charset="-122"/>
                <a:cs typeface="IBM Plex Sans" pitchFamily="34" charset="-120"/>
              </a:rPr>
              <a:t>ФПНК</a:t>
            </a:r>
            <a:endParaRPr lang="en-US" sz="1200" dirty="0"/>
          </a:p>
        </p:txBody>
      </p:sp>
      <p:sp>
        <p:nvSpPr>
          <p:cNvPr id="20" name="Text 17"/>
          <p:cNvSpPr/>
          <p:nvPr/>
        </p:nvSpPr>
        <p:spPr>
          <a:xfrm>
            <a:off x="7002879" y="355600"/>
            <a:ext cx="4376321"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200" dirty="0"/>
          </a:p>
        </p:txBody>
      </p:sp>
      <p:sp>
        <p:nvSpPr>
          <p:cNvPr id="21" name="Text 18"/>
          <p:cNvSpPr/>
          <p:nvPr/>
        </p:nvSpPr>
        <p:spPr>
          <a:xfrm>
            <a:off x="812800" y="6296670"/>
            <a:ext cx="10883392" cy="23113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Основание: ст. 211, 226, п. 1 ст. 230 НК РФ; Письмо ФНС России от 02.12.2020 N СД-4-3/19820@</a:t>
            </a:r>
            <a:endParaRPr lang="en-US" sz="12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42">
    <p:bg>
      <p:bgPr>
        <a:solidFill>
          <a:srgbClr val="ECE6D9"/>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Проезд и проживание исполнителя по ГПД</a:t>
            </a:r>
            <a:endParaRPr lang="en-US" sz="3200" dirty="0"/>
          </a:p>
        </p:txBody>
      </p:sp>
      <p:sp>
        <p:nvSpPr>
          <p:cNvPr id="3" name="Text 1"/>
          <p:cNvSpPr/>
          <p:nvPr/>
        </p:nvSpPr>
        <p:spPr>
          <a:xfrm>
            <a:off x="812800" y="1457920"/>
            <a:ext cx="10883392" cy="48766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5363"/>
                </a:solidFill>
                <a:latin typeface="IBM Plex Sans" pitchFamily="34" charset="0"/>
                <a:ea typeface="IBM Plex Sans" pitchFamily="34" charset="-122"/>
                <a:cs typeface="IBM Plex Sans" pitchFamily="34" charset="-120"/>
              </a:rPr>
              <a:t>Письмо Минфина России от 31.01.2025 N 03-04-06/8582: оплата (возмещение) проезда и проживания исполнителю по ГПД облагается НДФЛ, если нет оснований для освобождения по ст. 217 НК РФ</a:t>
            </a:r>
            <a:endParaRPr lang="en-US" sz="1300" dirty="0"/>
          </a:p>
        </p:txBody>
      </p:sp>
      <p:sp>
        <p:nvSpPr>
          <p:cNvPr id="4" name="Shape 2"/>
          <p:cNvSpPr/>
          <p:nvPr/>
        </p:nvSpPr>
        <p:spPr>
          <a:xfrm>
            <a:off x="815975" y="2101155"/>
            <a:ext cx="5181600" cy="2327573"/>
          </a:xfrm>
          <a:prstGeom prst="roundRect">
            <a:avLst>
              <a:gd name="adj" fmla="val 4229"/>
            </a:avLst>
          </a:prstGeom>
          <a:solidFill>
            <a:srgbClr val="FFFDF8"/>
          </a:solidFill>
          <a:ln w="6350">
            <a:solidFill>
              <a:srgbClr val="DDD5C4"/>
            </a:solidFill>
            <a:prstDash val="solid"/>
          </a:ln>
        </p:spPr>
      </p:sp>
      <p:sp>
        <p:nvSpPr>
          <p:cNvPr id="5" name="Text 3"/>
          <p:cNvSpPr/>
          <p:nvPr/>
        </p:nvSpPr>
        <p:spPr>
          <a:xfrm>
            <a:off x="1047750" y="2282130"/>
            <a:ext cx="48595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B5482F"/>
                </a:solidFill>
                <a:latin typeface="IBM Plex Sans" pitchFamily="34" charset="0"/>
                <a:ea typeface="IBM Plex Sans" pitchFamily="34" charset="-122"/>
                <a:cs typeface="IBM Plex Sans" pitchFamily="34" charset="-120"/>
              </a:rPr>
              <a:t>ИСПОЛНИТЕЛЬ ПО ГПД</a:t>
            </a:r>
            <a:endParaRPr lang="en-US" sz="12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1060450" y="2584351"/>
          <a:ext cx="4705350" cy="1663400"/>
        </p:xfrm>
        <a:graphic>
          <a:graphicData uri="http://schemas.openxmlformats.org/drawingml/2006/table">
            <a:tbl>
              <a:tblPr/>
              <a:tblGrid>
                <a:gridCol w="2917317">
                  <a:extLst>
                    <a:ext uri="{9D8B030D-6E8A-4147-A177-3AD203B41FA5}">
                      <a16:colId xmlns:a16="http://schemas.microsoft.com/office/drawing/2014/main" val="20000"/>
                    </a:ext>
                  </a:extLst>
                </a:gridCol>
                <a:gridCol w="1788033">
                  <a:extLst>
                    <a:ext uri="{9D8B030D-6E8A-4147-A177-3AD203B41FA5}">
                      <a16:colId xmlns:a16="http://schemas.microsoft.com/office/drawing/2014/main" val="20001"/>
                    </a:ext>
                  </a:extLst>
                </a:gridCol>
              </a:tblGrid>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Вознаграждение</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100 000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0"/>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Оплата проезда</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20 000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1"/>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Оплата проживания</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30 000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2"/>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Доход</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BCB8AD"/>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BCB8AD"/>
                      </a:solidFill>
                      <a:prstDash val="solid"/>
                      <a:round/>
                      <a:headEnd type="none" w="med" len="med"/>
                      <a:tailEnd type="none" w="med" len="med"/>
                    </a:lnB>
                    <a:solidFill>
                      <a:srgbClr val="ECE6D9"/>
                    </a:solidFill>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150 000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BCB8AD"/>
                      </a:solidFill>
                      <a:prstDash val="solid"/>
                      <a:round/>
                      <a:headEnd type="none" w="med" len="med"/>
                      <a:tailEnd type="none" w="med" len="med"/>
                    </a:lnL>
                    <a:lnR w="12700" cap="flat" cmpd="sng" algn="ctr">
                      <a:solidFill>
                        <a:srgbClr val="BCB8AD"/>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BCB8AD"/>
                      </a:solidFill>
                      <a:prstDash val="solid"/>
                      <a:round/>
                      <a:headEnd type="none" w="med" len="med"/>
                      <a:tailEnd type="none" w="med" len="med"/>
                    </a:lnB>
                    <a:solidFill>
                      <a:srgbClr val="ECE6D9"/>
                    </a:solidFill>
                  </a:tcPr>
                </a:tc>
                <a:extLst>
                  <a:ext uri="{0D108BD9-81ED-4DB2-BD59-A6C34878D82A}">
                    <a16:rowId xmlns:a16="http://schemas.microsoft.com/office/drawing/2014/main" val="10003"/>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НДФЛ 13%</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BCB8AD"/>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19 500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2B5B0"/>
                      </a:solidFill>
                      <a:prstDash val="solid"/>
                      <a:round/>
                      <a:headEnd type="none" w="med" len="med"/>
                      <a:tailEnd type="none" w="med" len="med"/>
                    </a:lnL>
                    <a:lnR w="12700" cap="flat" cmpd="sng" algn="ctr">
                      <a:solidFill>
                        <a:srgbClr val="C2B5B0"/>
                      </a:solidFill>
                      <a:prstDash val="solid"/>
                      <a:round/>
                      <a:headEnd type="none" w="med" len="med"/>
                      <a:tailEnd type="none" w="med" len="med"/>
                    </a:lnR>
                    <a:lnT w="12700" cap="flat" cmpd="sng" algn="ctr">
                      <a:solidFill>
                        <a:srgbClr val="BCB8AD"/>
                      </a:solidFill>
                      <a:prstDash val="solid"/>
                      <a:round/>
                      <a:headEnd type="none" w="med" len="med"/>
                      <a:tailEnd type="none" w="med" len="med"/>
                    </a:lnT>
                    <a:lnB w="12700" cap="flat" cmpd="sng" algn="ctr">
                      <a:solidFill>
                        <a:srgbClr val="C2B5B0"/>
                      </a:solidFill>
                      <a:prstDash val="solid"/>
                      <a:round/>
                      <a:headEnd type="none" w="med" len="med"/>
                      <a:tailEnd type="none" w="med" len="med"/>
                    </a:lnB>
                    <a:solidFill>
                      <a:srgbClr val="F3E3DC"/>
                    </a:solidFill>
                  </a:tcPr>
                </a:tc>
                <a:extLst>
                  <a:ext uri="{0D108BD9-81ED-4DB2-BD59-A6C34878D82A}">
                    <a16:rowId xmlns:a16="http://schemas.microsoft.com/office/drawing/2014/main" val="10004"/>
                  </a:ext>
                </a:extLst>
              </a:tr>
            </a:tbl>
          </a:graphicData>
        </a:graphic>
      </p:graphicFrame>
      <p:sp>
        <p:nvSpPr>
          <p:cNvPr id="7" name="Shape 4"/>
          <p:cNvSpPr/>
          <p:nvPr/>
        </p:nvSpPr>
        <p:spPr>
          <a:xfrm>
            <a:off x="6203950" y="2097980"/>
            <a:ext cx="5175250" cy="2333923"/>
          </a:xfrm>
          <a:prstGeom prst="roundRect">
            <a:avLst>
              <a:gd name="adj" fmla="val 4353"/>
            </a:avLst>
          </a:prstGeom>
          <a:solidFill>
            <a:srgbClr val="DDEBE5"/>
          </a:solidFill>
          <a:ln/>
        </p:spPr>
      </p:sp>
      <p:sp>
        <p:nvSpPr>
          <p:cNvPr id="8" name="Text 5"/>
          <p:cNvSpPr/>
          <p:nvPr/>
        </p:nvSpPr>
        <p:spPr>
          <a:xfrm>
            <a:off x="6432550" y="2275780"/>
            <a:ext cx="48595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1F4D40"/>
                </a:solidFill>
                <a:latin typeface="IBM Plex Sans" pitchFamily="34" charset="0"/>
                <a:ea typeface="IBM Plex Sans" pitchFamily="34" charset="-122"/>
                <a:cs typeface="IBM Plex Sans" pitchFamily="34" charset="-120"/>
              </a:rPr>
              <a:t>ДЛЯ СРАВНЕНИЯ: РАБОТНИК В КОМАНДИРОВКЕ</a:t>
            </a:r>
            <a:endParaRPr lang="en-US" sz="1200" dirty="0"/>
          </a:p>
        </p:txBody>
      </p:sp>
      <p:graphicFrame>
        <p:nvGraphicFramePr>
          <p:cNvPr id="9" name="Table 1"/>
          <p:cNvGraphicFramePr>
            <a:graphicFrameLocks noGrp="1"/>
          </p:cNvGraphicFramePr>
          <p:nvPr>
            <p:extLst>
              <p:ext uri="{D42A27DB-BD31-4B8C-83A1-F6EECF244321}">
                <p14:modId xmlns:p14="http://schemas.microsoft.com/office/powerpoint/2010/main" val="1579011935"/>
              </p:ext>
            </p:extLst>
          </p:nvPr>
        </p:nvGraphicFramePr>
        <p:xfrm>
          <a:off x="6445250" y="2578001"/>
          <a:ext cx="4705350" cy="1663400"/>
        </p:xfrm>
        <a:graphic>
          <a:graphicData uri="http://schemas.openxmlformats.org/drawingml/2006/table">
            <a:tbl>
              <a:tblPr/>
              <a:tblGrid>
                <a:gridCol w="2917317">
                  <a:extLst>
                    <a:ext uri="{9D8B030D-6E8A-4147-A177-3AD203B41FA5}">
                      <a16:colId xmlns:a16="http://schemas.microsoft.com/office/drawing/2014/main" val="20000"/>
                    </a:ext>
                  </a:extLst>
                </a:gridCol>
                <a:gridCol w="1788033">
                  <a:extLst>
                    <a:ext uri="{9D8B030D-6E8A-4147-A177-3AD203B41FA5}">
                      <a16:colId xmlns:a16="http://schemas.microsoft.com/office/drawing/2014/main" val="20001"/>
                    </a:ext>
                  </a:extLst>
                </a:gridCol>
              </a:tblGrid>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Зарплата</a:t>
                      </a:r>
                      <a:endParaRPr lang="en-US" sz="1200" dirty="0">
                        <a:latin typeface="IBM Plex Sans" charset="0"/>
                        <a:ea typeface="IBM Plex Sans" charset="0"/>
                        <a:cs typeface="IBM Plex Sans" charset="0"/>
                      </a:endParaRPr>
                    </a:p>
                  </a:txBody>
                  <a:tcPr marL="53340" marR="53340" marT="53340" marB="53340">
                    <a:lnL w="12700" cap="flat" cmpd="sng" algn="ctr">
                      <a:solidFill>
                        <a:srgbClr val="B1BCB7"/>
                      </a:solidFill>
                      <a:prstDash val="solid"/>
                      <a:round/>
                      <a:headEnd type="none" w="med" len="med"/>
                      <a:tailEnd type="none" w="med" len="med"/>
                    </a:lnL>
                    <a:lnR w="12700" cap="flat" cmpd="sng" algn="ctr">
                      <a:solidFill>
                        <a:srgbClr val="B1BCB7"/>
                      </a:solidFill>
                      <a:prstDash val="solid"/>
                      <a:round/>
                      <a:headEnd type="none" w="med" len="med"/>
                      <a:tailEnd type="none" w="med" len="med"/>
                    </a:lnR>
                    <a:lnT w="12700" cap="flat" cmpd="sng" algn="ctr">
                      <a:solidFill>
                        <a:srgbClr val="B1BCB7"/>
                      </a:solidFill>
                      <a:prstDash val="solid"/>
                      <a:round/>
                      <a:headEnd type="none" w="med" len="med"/>
                      <a:tailEnd type="none" w="med" len="med"/>
                    </a:lnT>
                    <a:lnB w="12700" cap="flat" cmpd="sng" algn="ctr">
                      <a:solidFill>
                        <a:srgbClr val="B1BCB7"/>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100 000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B1BCB7"/>
                      </a:solidFill>
                      <a:prstDash val="solid"/>
                      <a:round/>
                      <a:headEnd type="none" w="med" len="med"/>
                      <a:tailEnd type="none" w="med" len="med"/>
                    </a:lnL>
                    <a:lnR w="12700" cap="flat" cmpd="sng" algn="ctr">
                      <a:solidFill>
                        <a:srgbClr val="B1BCB7"/>
                      </a:solidFill>
                      <a:prstDash val="solid"/>
                      <a:round/>
                      <a:headEnd type="none" w="med" len="med"/>
                      <a:tailEnd type="none" w="med" len="med"/>
                    </a:lnR>
                    <a:lnT w="12700" cap="flat" cmpd="sng" algn="ctr">
                      <a:solidFill>
                        <a:srgbClr val="B1BCB7"/>
                      </a:solidFill>
                      <a:prstDash val="solid"/>
                      <a:round/>
                      <a:headEnd type="none" w="med" len="med"/>
                      <a:tailEnd type="none" w="med" len="med"/>
                    </a:lnT>
                    <a:lnB w="12700" cap="flat" cmpd="sng" algn="ctr">
                      <a:solidFill>
                        <a:srgbClr val="B1BCB7"/>
                      </a:solidFill>
                      <a:prstDash val="solid"/>
                      <a:round/>
                      <a:headEnd type="none" w="med" len="med"/>
                      <a:tailEnd type="none" w="med" len="med"/>
                    </a:lnB>
                  </a:tcPr>
                </a:tc>
                <a:extLst>
                  <a:ext uri="{0D108BD9-81ED-4DB2-BD59-A6C34878D82A}">
                    <a16:rowId xmlns:a16="http://schemas.microsoft.com/office/drawing/2014/main" val="10000"/>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Проезд — компенсация</a:t>
                      </a:r>
                      <a:endParaRPr lang="en-US" sz="1200" dirty="0">
                        <a:latin typeface="IBM Plex Sans" charset="0"/>
                        <a:ea typeface="IBM Plex Sans" charset="0"/>
                        <a:cs typeface="IBM Plex Sans" charset="0"/>
                      </a:endParaRPr>
                    </a:p>
                  </a:txBody>
                  <a:tcPr marL="53340" marR="53340" marT="53340" marB="53340">
                    <a:lnL w="12700" cap="flat" cmpd="sng" algn="ctr">
                      <a:solidFill>
                        <a:srgbClr val="B1BCB7"/>
                      </a:solidFill>
                      <a:prstDash val="solid"/>
                      <a:round/>
                      <a:headEnd type="none" w="med" len="med"/>
                      <a:tailEnd type="none" w="med" len="med"/>
                    </a:lnL>
                    <a:lnR w="12700" cap="flat" cmpd="sng" algn="ctr">
                      <a:solidFill>
                        <a:srgbClr val="B1BCB7"/>
                      </a:solidFill>
                      <a:prstDash val="solid"/>
                      <a:round/>
                      <a:headEnd type="none" w="med" len="med"/>
                      <a:tailEnd type="none" w="med" len="med"/>
                    </a:lnR>
                    <a:lnT w="12700" cap="flat" cmpd="sng" algn="ctr">
                      <a:solidFill>
                        <a:srgbClr val="B1BCB7"/>
                      </a:solidFill>
                      <a:prstDash val="solid"/>
                      <a:round/>
                      <a:headEnd type="none" w="med" len="med"/>
                      <a:tailEnd type="none" w="med" len="med"/>
                    </a:lnT>
                    <a:lnB w="12700" cap="flat" cmpd="sng" algn="ctr">
                      <a:solidFill>
                        <a:srgbClr val="B1BCB7"/>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не облагается</a:t>
                      </a:r>
                      <a:endParaRPr lang="en-US" sz="1200" dirty="0">
                        <a:latin typeface="IBM Plex Sans" charset="0"/>
                        <a:ea typeface="IBM Plex Sans" charset="0"/>
                        <a:cs typeface="IBM Plex Sans" charset="0"/>
                      </a:endParaRPr>
                    </a:p>
                  </a:txBody>
                  <a:tcPr marL="53340" marR="53340" marT="53340" marB="53340">
                    <a:lnL w="12700" cap="flat" cmpd="sng" algn="ctr">
                      <a:solidFill>
                        <a:srgbClr val="B1BCB7"/>
                      </a:solidFill>
                      <a:prstDash val="solid"/>
                      <a:round/>
                      <a:headEnd type="none" w="med" len="med"/>
                      <a:tailEnd type="none" w="med" len="med"/>
                    </a:lnL>
                    <a:lnR w="12700" cap="flat" cmpd="sng" algn="ctr">
                      <a:solidFill>
                        <a:srgbClr val="B1BCB7"/>
                      </a:solidFill>
                      <a:prstDash val="solid"/>
                      <a:round/>
                      <a:headEnd type="none" w="med" len="med"/>
                      <a:tailEnd type="none" w="med" len="med"/>
                    </a:lnR>
                    <a:lnT w="12700" cap="flat" cmpd="sng" algn="ctr">
                      <a:solidFill>
                        <a:srgbClr val="B1BCB7"/>
                      </a:solidFill>
                      <a:prstDash val="solid"/>
                      <a:round/>
                      <a:headEnd type="none" w="med" len="med"/>
                      <a:tailEnd type="none" w="med" len="med"/>
                    </a:lnT>
                    <a:lnB w="12700" cap="flat" cmpd="sng" algn="ctr">
                      <a:solidFill>
                        <a:srgbClr val="B1BCB7"/>
                      </a:solidFill>
                      <a:prstDash val="solid"/>
                      <a:round/>
                      <a:headEnd type="none" w="med" len="med"/>
                      <a:tailEnd type="none" w="med" len="med"/>
                    </a:lnB>
                  </a:tcPr>
                </a:tc>
                <a:extLst>
                  <a:ext uri="{0D108BD9-81ED-4DB2-BD59-A6C34878D82A}">
                    <a16:rowId xmlns:a16="http://schemas.microsoft.com/office/drawing/2014/main" val="10001"/>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Проживание — компенсация</a:t>
                      </a:r>
                      <a:endParaRPr lang="en-US" sz="1200" dirty="0">
                        <a:latin typeface="IBM Plex Sans" charset="0"/>
                        <a:ea typeface="IBM Plex Sans" charset="0"/>
                        <a:cs typeface="IBM Plex Sans" charset="0"/>
                      </a:endParaRPr>
                    </a:p>
                  </a:txBody>
                  <a:tcPr marL="53340" marR="53340" marT="53340" marB="53340">
                    <a:lnL w="12700" cap="flat" cmpd="sng" algn="ctr">
                      <a:solidFill>
                        <a:srgbClr val="B1BCB7"/>
                      </a:solidFill>
                      <a:prstDash val="solid"/>
                      <a:round/>
                      <a:headEnd type="none" w="med" len="med"/>
                      <a:tailEnd type="none" w="med" len="med"/>
                    </a:lnL>
                    <a:lnR w="12700" cap="flat" cmpd="sng" algn="ctr">
                      <a:solidFill>
                        <a:srgbClr val="B1BCB7"/>
                      </a:solidFill>
                      <a:prstDash val="solid"/>
                      <a:round/>
                      <a:headEnd type="none" w="med" len="med"/>
                      <a:tailEnd type="none" w="med" len="med"/>
                    </a:lnR>
                    <a:lnT w="12700" cap="flat" cmpd="sng" algn="ctr">
                      <a:solidFill>
                        <a:srgbClr val="B1BCB7"/>
                      </a:solidFill>
                      <a:prstDash val="solid"/>
                      <a:round/>
                      <a:headEnd type="none" w="med" len="med"/>
                      <a:tailEnd type="none" w="med" len="med"/>
                    </a:lnT>
                    <a:lnB w="12700" cap="flat" cmpd="sng" algn="ctr">
                      <a:solidFill>
                        <a:srgbClr val="B1BCB7"/>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не облагается</a:t>
                      </a:r>
                      <a:endParaRPr lang="en-US" sz="1200" dirty="0">
                        <a:latin typeface="IBM Plex Sans" charset="0"/>
                        <a:ea typeface="IBM Plex Sans" charset="0"/>
                        <a:cs typeface="IBM Plex Sans" charset="0"/>
                      </a:endParaRPr>
                    </a:p>
                  </a:txBody>
                  <a:tcPr marL="53340" marR="53340" marT="53340" marB="53340">
                    <a:lnL w="12700" cap="flat" cmpd="sng" algn="ctr">
                      <a:solidFill>
                        <a:srgbClr val="B1BCB7"/>
                      </a:solidFill>
                      <a:prstDash val="solid"/>
                      <a:round/>
                      <a:headEnd type="none" w="med" len="med"/>
                      <a:tailEnd type="none" w="med" len="med"/>
                    </a:lnL>
                    <a:lnR w="12700" cap="flat" cmpd="sng" algn="ctr">
                      <a:solidFill>
                        <a:srgbClr val="B1BCB7"/>
                      </a:solidFill>
                      <a:prstDash val="solid"/>
                      <a:round/>
                      <a:headEnd type="none" w="med" len="med"/>
                      <a:tailEnd type="none" w="med" len="med"/>
                    </a:lnR>
                    <a:lnT w="12700" cap="flat" cmpd="sng" algn="ctr">
                      <a:solidFill>
                        <a:srgbClr val="B1BCB7"/>
                      </a:solidFill>
                      <a:prstDash val="solid"/>
                      <a:round/>
                      <a:headEnd type="none" w="med" len="med"/>
                      <a:tailEnd type="none" w="med" len="med"/>
                    </a:lnT>
                    <a:lnB w="12700" cap="flat" cmpd="sng" algn="ctr">
                      <a:solidFill>
                        <a:srgbClr val="B1BCB7"/>
                      </a:solidFill>
                      <a:prstDash val="solid"/>
                      <a:round/>
                      <a:headEnd type="none" w="med" len="med"/>
                      <a:tailEnd type="none" w="med" len="med"/>
                    </a:lnB>
                  </a:tcPr>
                </a:tc>
                <a:extLst>
                  <a:ext uri="{0D108BD9-81ED-4DB2-BD59-A6C34878D82A}">
                    <a16:rowId xmlns:a16="http://schemas.microsoft.com/office/drawing/2014/main" val="10002"/>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Доход</a:t>
                      </a:r>
                      <a:endParaRPr lang="en-US" sz="1200" dirty="0">
                        <a:latin typeface="IBM Plex Sans" charset="0"/>
                        <a:ea typeface="IBM Plex Sans" charset="0"/>
                        <a:cs typeface="IBM Plex Sans" charset="0"/>
                      </a:endParaRPr>
                    </a:p>
                  </a:txBody>
                  <a:tcPr marL="53340" marR="53340" marT="53340" marB="53340">
                    <a:lnL w="12700" cap="flat" cmpd="sng" algn="ctr">
                      <a:solidFill>
                        <a:srgbClr val="B1BCB7"/>
                      </a:solidFill>
                      <a:prstDash val="solid"/>
                      <a:round/>
                      <a:headEnd type="none" w="med" len="med"/>
                      <a:tailEnd type="none" w="med" len="med"/>
                    </a:lnL>
                    <a:lnR w="12700" cap="flat" cmpd="sng" algn="ctr">
                      <a:solidFill>
                        <a:srgbClr val="A1B3AB"/>
                      </a:solidFill>
                      <a:prstDash val="solid"/>
                      <a:round/>
                      <a:headEnd type="none" w="med" len="med"/>
                      <a:tailEnd type="none" w="med" len="med"/>
                    </a:lnR>
                    <a:lnT w="12700" cap="flat" cmpd="sng" algn="ctr">
                      <a:solidFill>
                        <a:srgbClr val="B1BCB7"/>
                      </a:solidFill>
                      <a:prstDash val="solid"/>
                      <a:round/>
                      <a:headEnd type="none" w="med" len="med"/>
                      <a:tailEnd type="none" w="med" len="med"/>
                    </a:lnT>
                    <a:lnB w="12700" cap="flat" cmpd="sng" algn="ctr">
                      <a:solidFill>
                        <a:srgbClr val="A1B3AB"/>
                      </a:solidFill>
                      <a:prstDash val="solid"/>
                      <a:round/>
                      <a:headEnd type="none" w="med" len="med"/>
                      <a:tailEnd type="none" w="med" len="med"/>
                    </a:lnB>
                    <a:solidFill>
                      <a:srgbClr val="C9E0D6"/>
                    </a:solidFill>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100 000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A1B3AB"/>
                      </a:solidFill>
                      <a:prstDash val="solid"/>
                      <a:round/>
                      <a:headEnd type="none" w="med" len="med"/>
                      <a:tailEnd type="none" w="med" len="med"/>
                    </a:lnL>
                    <a:lnR w="12700" cap="flat" cmpd="sng" algn="ctr">
                      <a:solidFill>
                        <a:srgbClr val="A1B3AB"/>
                      </a:solidFill>
                      <a:prstDash val="solid"/>
                      <a:round/>
                      <a:headEnd type="none" w="med" len="med"/>
                      <a:tailEnd type="none" w="med" len="med"/>
                    </a:lnR>
                    <a:lnT w="12700" cap="flat" cmpd="sng" algn="ctr">
                      <a:solidFill>
                        <a:srgbClr val="B1BCB7"/>
                      </a:solidFill>
                      <a:prstDash val="solid"/>
                      <a:round/>
                      <a:headEnd type="none" w="med" len="med"/>
                      <a:tailEnd type="none" w="med" len="med"/>
                    </a:lnT>
                    <a:lnB w="12700" cap="flat" cmpd="sng" algn="ctr">
                      <a:solidFill>
                        <a:srgbClr val="A1B3AB"/>
                      </a:solidFill>
                      <a:prstDash val="solid"/>
                      <a:round/>
                      <a:headEnd type="none" w="med" len="med"/>
                      <a:tailEnd type="none" w="med" len="med"/>
                    </a:lnB>
                    <a:solidFill>
                      <a:srgbClr val="C9E0D6"/>
                    </a:solidFill>
                  </a:tcPr>
                </a:tc>
                <a:extLst>
                  <a:ext uri="{0D108BD9-81ED-4DB2-BD59-A6C34878D82A}">
                    <a16:rowId xmlns:a16="http://schemas.microsoft.com/office/drawing/2014/main" val="10003"/>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НДФЛ 13%</a:t>
                      </a:r>
                      <a:endParaRPr lang="en-US" sz="1200" dirty="0">
                        <a:latin typeface="IBM Plex Sans" charset="0"/>
                        <a:ea typeface="IBM Plex Sans" charset="0"/>
                        <a:cs typeface="IBM Plex Sans" charset="0"/>
                      </a:endParaRPr>
                    </a:p>
                  </a:txBody>
                  <a:tcPr marL="53340" marR="53340" marT="53340" marB="53340">
                    <a:lnL w="12700" cap="flat" cmpd="sng" algn="ctr">
                      <a:solidFill>
                        <a:srgbClr val="B1BCB7"/>
                      </a:solidFill>
                      <a:prstDash val="solid"/>
                      <a:round/>
                      <a:headEnd type="none" w="med" len="med"/>
                      <a:tailEnd type="none" w="med" len="med"/>
                    </a:lnL>
                    <a:lnR w="12700" cap="flat" cmpd="sng" algn="ctr">
                      <a:solidFill>
                        <a:srgbClr val="A1B3AB"/>
                      </a:solidFill>
                      <a:prstDash val="solid"/>
                      <a:round/>
                      <a:headEnd type="none" w="med" len="med"/>
                      <a:tailEnd type="none" w="med" len="med"/>
                    </a:lnR>
                    <a:lnT w="12700" cap="flat" cmpd="sng" algn="ctr">
                      <a:solidFill>
                        <a:srgbClr val="A1B3AB"/>
                      </a:solidFill>
                      <a:prstDash val="solid"/>
                      <a:round/>
                      <a:headEnd type="none" w="med" len="med"/>
                      <a:tailEnd type="none" w="med" len="med"/>
                    </a:lnT>
                    <a:lnB w="12700" cap="flat" cmpd="sng" algn="ctr">
                      <a:solidFill>
                        <a:srgbClr val="A1B3AB"/>
                      </a:solidFill>
                      <a:prstDash val="solid"/>
                      <a:round/>
                      <a:headEnd type="none" w="med" len="med"/>
                      <a:tailEnd type="none" w="med" len="med"/>
                    </a:lnB>
                    <a:solidFill>
                      <a:srgbClr val="C9E0D6"/>
                    </a:solidFill>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13 000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A1B3AB"/>
                      </a:solidFill>
                      <a:prstDash val="solid"/>
                      <a:round/>
                      <a:headEnd type="none" w="med" len="med"/>
                      <a:tailEnd type="none" w="med" len="med"/>
                    </a:lnL>
                    <a:lnR w="12700" cap="flat" cmpd="sng" algn="ctr">
                      <a:solidFill>
                        <a:srgbClr val="A1B3AB"/>
                      </a:solidFill>
                      <a:prstDash val="solid"/>
                      <a:round/>
                      <a:headEnd type="none" w="med" len="med"/>
                      <a:tailEnd type="none" w="med" len="med"/>
                    </a:lnR>
                    <a:lnT w="12700" cap="flat" cmpd="sng" algn="ctr">
                      <a:solidFill>
                        <a:srgbClr val="A1B3AB"/>
                      </a:solidFill>
                      <a:prstDash val="solid"/>
                      <a:round/>
                      <a:headEnd type="none" w="med" len="med"/>
                      <a:tailEnd type="none" w="med" len="med"/>
                    </a:lnT>
                    <a:lnB w="12700" cap="flat" cmpd="sng" algn="ctr">
                      <a:solidFill>
                        <a:srgbClr val="A1B3AB"/>
                      </a:solidFill>
                      <a:prstDash val="solid"/>
                      <a:round/>
                      <a:headEnd type="none" w="med" len="med"/>
                      <a:tailEnd type="none" w="med" len="med"/>
                    </a:lnB>
                    <a:solidFill>
                      <a:srgbClr val="C9E0D6"/>
                    </a:solidFill>
                  </a:tcPr>
                </a:tc>
                <a:extLst>
                  <a:ext uri="{0D108BD9-81ED-4DB2-BD59-A6C34878D82A}">
                    <a16:rowId xmlns:a16="http://schemas.microsoft.com/office/drawing/2014/main" val="10004"/>
                  </a:ext>
                </a:extLst>
              </a:tr>
            </a:tbl>
          </a:graphicData>
        </a:graphic>
      </p:graphicFrame>
      <p:sp>
        <p:nvSpPr>
          <p:cNvPr id="10" name="Text 6"/>
          <p:cNvSpPr/>
          <p:nvPr/>
        </p:nvSpPr>
        <p:spPr>
          <a:xfrm>
            <a:off x="812800" y="355600"/>
            <a:ext cx="605969"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4A5363"/>
                </a:solidFill>
                <a:latin typeface="IBM Plex Sans" pitchFamily="34" charset="0"/>
                <a:ea typeface="IBM Plex Sans" pitchFamily="34" charset="-122"/>
                <a:cs typeface="IBM Plex Sans" pitchFamily="34" charset="-120"/>
              </a:rPr>
              <a:t>ФПНК</a:t>
            </a:r>
            <a:endParaRPr lang="en-US" sz="1200" dirty="0"/>
          </a:p>
        </p:txBody>
      </p:sp>
      <p:sp>
        <p:nvSpPr>
          <p:cNvPr id="11" name="Text 7"/>
          <p:cNvSpPr/>
          <p:nvPr/>
        </p:nvSpPr>
        <p:spPr>
          <a:xfrm>
            <a:off x="7002879" y="355600"/>
            <a:ext cx="4376321"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200" dirty="0"/>
          </a:p>
        </p:txBody>
      </p:sp>
      <p:sp>
        <p:nvSpPr>
          <p:cNvPr id="12" name="Text 8"/>
          <p:cNvSpPr/>
          <p:nvPr/>
        </p:nvSpPr>
        <p:spPr>
          <a:xfrm>
            <a:off x="812800" y="6090940"/>
            <a:ext cx="10883392" cy="43686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4A5363"/>
                </a:solidFill>
                <a:latin typeface="IBM Plex Sans" pitchFamily="34" charset="0"/>
                <a:ea typeface="IBM Plex Sans" pitchFamily="34" charset="-122"/>
                <a:cs typeface="IBM Plex Sans" pitchFamily="34" charset="-120"/>
              </a:rPr>
              <a:t>Основание: ст. 211, 217 НК РФ; Письмо Минфина России от 31.01.2025 N 03-04-06/8582. Командировочные компенсации работникам — п. 3 ст. 217 НК РФ. Суммы условные.</a:t>
            </a:r>
            <a:endParaRPr lang="en-US" sz="12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43">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1E2A3F"/>
                </a:solidFill>
                <a:latin typeface="PT Serif" pitchFamily="18" charset="0"/>
                <a:ea typeface="PT Serif" pitchFamily="18" charset="-122"/>
                <a:cs typeface="PT Serif" pitchFamily="18" charset="-120"/>
              </a:rPr>
              <a:t>Натуральный доход: сводная схема решений</a:t>
            </a:r>
            <a:endParaRPr lang="en-US" sz="3200" dirty="0"/>
          </a:p>
        </p:txBody>
      </p:sp>
      <p:sp>
        <p:nvSpPr>
          <p:cNvPr id="3" name="Shape 1"/>
          <p:cNvSpPr/>
          <p:nvPr/>
        </p:nvSpPr>
        <p:spPr>
          <a:xfrm>
            <a:off x="812800" y="1457920"/>
            <a:ext cx="10566400" cy="2341463"/>
          </a:xfrm>
          <a:prstGeom prst="rect">
            <a:avLst/>
          </a:prstGeom>
          <a:solidFill>
            <a:srgbClr val="FFFDF8"/>
          </a:solidFill>
          <a:ln/>
        </p:spPr>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5500" y="1470620"/>
          <a:ext cx="10553700" cy="2328760"/>
        </p:xfrm>
        <a:graphic>
          <a:graphicData uri="http://schemas.openxmlformats.org/drawingml/2006/table">
            <a:tbl>
              <a:tblPr/>
              <a:tblGrid>
                <a:gridCol w="4221480">
                  <a:extLst>
                    <a:ext uri="{9D8B030D-6E8A-4147-A177-3AD203B41FA5}">
                      <a16:colId xmlns:a16="http://schemas.microsoft.com/office/drawing/2014/main" val="20000"/>
                    </a:ext>
                  </a:extLst>
                </a:gridCol>
                <a:gridCol w="1583055">
                  <a:extLst>
                    <a:ext uri="{9D8B030D-6E8A-4147-A177-3AD203B41FA5}">
                      <a16:colId xmlns:a16="http://schemas.microsoft.com/office/drawing/2014/main" val="20001"/>
                    </a:ext>
                  </a:extLst>
                </a:gridCol>
                <a:gridCol w="1794129">
                  <a:extLst>
                    <a:ext uri="{9D8B030D-6E8A-4147-A177-3AD203B41FA5}">
                      <a16:colId xmlns:a16="http://schemas.microsoft.com/office/drawing/2014/main" val="20002"/>
                    </a:ext>
                  </a:extLst>
                </a:gridCol>
                <a:gridCol w="1266444">
                  <a:extLst>
                    <a:ext uri="{9D8B030D-6E8A-4147-A177-3AD203B41FA5}">
                      <a16:colId xmlns:a16="http://schemas.microsoft.com/office/drawing/2014/main" val="20003"/>
                    </a:ext>
                  </a:extLst>
                </a:gridCol>
                <a:gridCol w="1688592">
                  <a:extLst>
                    <a:ext uri="{9D8B030D-6E8A-4147-A177-3AD203B41FA5}">
                      <a16:colId xmlns:a16="http://schemas.microsoft.com/office/drawing/2014/main" val="20004"/>
                    </a:ext>
                  </a:extLst>
                </a:gridCol>
              </a:tblGrid>
              <a:tr h="332680">
                <a:tc>
                  <a:txBody>
                    <a:bodyPr/>
                    <a:lstStyle/>
                    <a:p>
                      <a:pPr marL="0" indent="0">
                        <a:lnSpc>
                          <a:spcPts val="1680"/>
                        </a:lnSpc>
                        <a:buNone/>
                      </a:pPr>
                      <a:r>
                        <a:rPr lang="en-US" sz="1200" b="1" dirty="0">
                          <a:solidFill>
                            <a:srgbClr val="F6F3EC"/>
                          </a:solidFill>
                          <a:latin typeface="IBM Plex Sans" pitchFamily="34" charset="0"/>
                          <a:ea typeface="IBM Plex Sans" pitchFamily="34" charset="-122"/>
                          <a:cs typeface="IBM Plex Sans" pitchFamily="34" charset="-120"/>
                        </a:rPr>
                        <a:t>Ситуация</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nSpc>
                          <a:spcPts val="1680"/>
                        </a:lnSpc>
                        <a:buNone/>
                      </a:pPr>
                      <a:r>
                        <a:rPr lang="en-US" sz="1200" b="1" dirty="0">
                          <a:solidFill>
                            <a:srgbClr val="F6F3EC"/>
                          </a:solidFill>
                          <a:latin typeface="IBM Plex Sans" pitchFamily="34" charset="0"/>
                          <a:ea typeface="IBM Plex Sans" pitchFamily="34" charset="-122"/>
                          <a:cs typeface="IBM Plex Sans" pitchFamily="34" charset="-120"/>
                        </a:rPr>
                        <a:t>Чей интерес</a:t>
                      </a:r>
                      <a:endParaRPr lang="en-US" sz="1200" dirty="0">
                        <a:latin typeface="IBM Plex Sans" charset="0"/>
                        <a:ea typeface="IBM Plex Sans" charset="0"/>
                        <a:cs typeface="IBM Plex Sans" charset="0"/>
                      </a:endParaRPr>
                    </a:p>
                  </a:txBody>
                  <a:tcPr marL="53340" marR="53340" marT="53340" marB="5334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nSpc>
                          <a:spcPts val="1680"/>
                        </a:lnSpc>
                        <a:buNone/>
                      </a:pPr>
                      <a:r>
                        <a:rPr lang="en-US" sz="1200" b="1" dirty="0">
                          <a:solidFill>
                            <a:srgbClr val="F6F3EC"/>
                          </a:solidFill>
                          <a:latin typeface="IBM Plex Sans" pitchFamily="34" charset="0"/>
                          <a:ea typeface="IBM Plex Sans" pitchFamily="34" charset="-122"/>
                          <a:cs typeface="IBM Plex Sans" pitchFamily="34" charset="-120"/>
                        </a:rPr>
                        <a:t>Выгода каждого</a:t>
                      </a:r>
                      <a:endParaRPr lang="en-US" sz="1200" dirty="0">
                        <a:latin typeface="IBM Plex Sans" charset="0"/>
                        <a:ea typeface="IBM Plex Sans" charset="0"/>
                        <a:cs typeface="IBM Plex Sans" charset="0"/>
                      </a:endParaRPr>
                    </a:p>
                  </a:txBody>
                  <a:tcPr marL="53340" marR="53340" marT="53340" marB="5334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nSpc>
                          <a:spcPts val="1680"/>
                        </a:lnSpc>
                        <a:buNone/>
                      </a:pPr>
                      <a:r>
                        <a:rPr lang="en-US" sz="1200" b="1" dirty="0">
                          <a:solidFill>
                            <a:srgbClr val="F6F3EC"/>
                          </a:solidFill>
                          <a:latin typeface="IBM Plex Sans" pitchFamily="34" charset="0"/>
                          <a:ea typeface="IBM Plex Sans" pitchFamily="34" charset="-122"/>
                          <a:cs typeface="IBM Plex Sans" pitchFamily="34" charset="-120"/>
                        </a:rPr>
                        <a:t>Доход?</a:t>
                      </a:r>
                      <a:endParaRPr lang="en-US" sz="1200" dirty="0">
                        <a:latin typeface="IBM Plex Sans" charset="0"/>
                        <a:ea typeface="IBM Plex Sans" charset="0"/>
                        <a:cs typeface="IBM Plex Sans" charset="0"/>
                      </a:endParaRPr>
                    </a:p>
                  </a:txBody>
                  <a:tcPr marL="53340" marR="53340" marT="53340" marB="5334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tc>
                  <a:txBody>
                    <a:bodyPr/>
                    <a:lstStyle/>
                    <a:p>
                      <a:pPr marL="0" indent="0" algn="r">
                        <a:lnSpc>
                          <a:spcPts val="1680"/>
                        </a:lnSpc>
                        <a:buNone/>
                      </a:pPr>
                      <a:r>
                        <a:rPr lang="en-US" sz="1200" b="1" dirty="0">
                          <a:solidFill>
                            <a:srgbClr val="F6F3EC"/>
                          </a:solidFill>
                          <a:latin typeface="IBM Plex Sans" pitchFamily="34" charset="0"/>
                          <a:ea typeface="IBM Plex Sans" pitchFamily="34" charset="-122"/>
                          <a:cs typeface="IBM Plex Sans" pitchFamily="34" charset="-120"/>
                        </a:rPr>
                        <a:t>НДФЛ</a:t>
                      </a:r>
                      <a:endParaRPr lang="en-US" sz="1200" dirty="0">
                        <a:latin typeface="IBM Plex Sans" charset="0"/>
                        <a:ea typeface="IBM Plex Sans" charset="0"/>
                        <a:cs typeface="IBM Plex Sans" charset="0"/>
                      </a:endParaRPr>
                    </a:p>
                  </a:txBody>
                  <a:tcPr marL="53340" marR="53340" marT="53340" marB="53340">
                    <a:lnL w="12700" cap="flat" cmpd="sng" algn="ctr">
                      <a:solidFill>
                        <a:srgbClr val="1C2535"/>
                      </a:solidFill>
                      <a:prstDash val="solid"/>
                      <a:round/>
                      <a:headEnd type="none" w="med" len="med"/>
                      <a:tailEnd type="none" w="med" len="med"/>
                    </a:lnL>
                    <a:lnR w="12700" cap="flat" cmpd="sng" algn="ctr">
                      <a:solidFill>
                        <a:srgbClr val="1C2535"/>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1C2535"/>
                      </a:solidFill>
                      <a:prstDash val="solid"/>
                      <a:round/>
                      <a:headEnd type="none" w="med" len="med"/>
                      <a:tailEnd type="none" w="med" len="med"/>
                    </a:lnB>
                    <a:solidFill>
                      <a:srgbClr val="1E2A3F"/>
                    </a:solidFill>
                  </a:tcPr>
                </a:tc>
                <a:extLst>
                  <a:ext uri="{0D108BD9-81ED-4DB2-BD59-A6C34878D82A}">
                    <a16:rowId xmlns:a16="http://schemas.microsoft.com/office/drawing/2014/main" val="10000"/>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Фитнес для работников (Обзор ВС РФ)</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личный</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определима</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да</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3 900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1C2535"/>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1"/>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Деловая одежда директора (А60-31602/2019)</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организации</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нет</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2"/>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Футбол по журналу посещений (СД-4-3/19820@)</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личный</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определима</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да</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7 800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3"/>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Проезд, проживание по ГПД (03-04-06/8582)</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личный</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определима</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да</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6 500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4"/>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Питание без учёта (Ф07-10954/2025)</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личный</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на 1 человека</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да</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7 800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5"/>
                  </a:ext>
                </a:extLst>
              </a:tr>
              <a:tr h="332680">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Кофе в офисе для всех</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общий</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обезличена</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nSpc>
                          <a:spcPts val="1680"/>
                        </a:lnSpc>
                        <a:buNone/>
                      </a:pPr>
                      <a:r>
                        <a:rPr lang="en-US" sz="1200" dirty="0">
                          <a:solidFill>
                            <a:srgbClr val="1E2A3F"/>
                          </a:solidFill>
                          <a:latin typeface="IBM Plex Sans" pitchFamily="34" charset="0"/>
                          <a:ea typeface="IBM Plex Sans" pitchFamily="34" charset="-122"/>
                          <a:cs typeface="IBM Plex Sans" pitchFamily="34" charset="-120"/>
                        </a:rPr>
                        <a:t>нет</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tc>
                  <a:txBody>
                    <a:bodyPr/>
                    <a:lstStyle/>
                    <a:p>
                      <a:pPr marL="0" indent="0" algn="r">
                        <a:lnSpc>
                          <a:spcPts val="1680"/>
                        </a:lnSpc>
                        <a:buNone/>
                      </a:pPr>
                      <a:r>
                        <a:rPr lang="en-US" sz="1200" dirty="0">
                          <a:solidFill>
                            <a:srgbClr val="1E2A3F"/>
                          </a:solidFill>
                          <a:latin typeface="IBM Plex Sans" pitchFamily="34" charset="0"/>
                          <a:ea typeface="IBM Plex Sans" pitchFamily="34" charset="-122"/>
                          <a:cs typeface="IBM Plex Sans" pitchFamily="34" charset="-120"/>
                        </a:rPr>
                        <a:t>0 ₽</a:t>
                      </a:r>
                      <a:endParaRPr lang="en-US" sz="1200" dirty="0">
                        <a:latin typeface="IBM Plex Sans" charset="0"/>
                        <a:ea typeface="IBM Plex Sans" charset="0"/>
                        <a:cs typeface="IBM Plex Sans" charset="0"/>
                      </a:endParaRPr>
                    </a:p>
                  </a:txBody>
                  <a:tcPr marL="53340" marR="53340" marT="53340" marB="53340">
                    <a:lnL w="12700" cap="flat" cmpd="sng" algn="ctr">
                      <a:solidFill>
                        <a:srgbClr val="CBCAC6"/>
                      </a:solidFill>
                      <a:prstDash val="solid"/>
                      <a:round/>
                      <a:headEnd type="none" w="med" len="med"/>
                      <a:tailEnd type="none" w="med" len="med"/>
                    </a:lnL>
                    <a:lnR w="12700" cap="flat" cmpd="sng" algn="ctr">
                      <a:solidFill>
                        <a:srgbClr val="CBCAC6"/>
                      </a:solidFill>
                      <a:prstDash val="solid"/>
                      <a:round/>
                      <a:headEnd type="none" w="med" len="med"/>
                      <a:tailEnd type="none" w="med" len="med"/>
                    </a:lnR>
                    <a:lnT w="12700" cap="flat" cmpd="sng" algn="ctr">
                      <a:solidFill>
                        <a:srgbClr val="CBCAC6"/>
                      </a:solidFill>
                      <a:prstDash val="solid"/>
                      <a:round/>
                      <a:headEnd type="none" w="med" len="med"/>
                      <a:tailEnd type="none" w="med" len="med"/>
                    </a:lnT>
                    <a:lnB w="12700" cap="flat" cmpd="sng" algn="ctr">
                      <a:solidFill>
                        <a:srgbClr val="CBCAC6"/>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5" name="Shape 2"/>
          <p:cNvSpPr/>
          <p:nvPr/>
        </p:nvSpPr>
        <p:spPr>
          <a:xfrm>
            <a:off x="812800" y="3977184"/>
            <a:ext cx="10566400" cy="767060"/>
          </a:xfrm>
          <a:prstGeom prst="roundRect">
            <a:avLst>
              <a:gd name="adj" fmla="val 13245"/>
            </a:avLst>
          </a:prstGeom>
          <a:solidFill>
            <a:srgbClr val="1E2A3F"/>
          </a:solidFill>
          <a:ln/>
        </p:spPr>
      </p:sp>
      <p:sp>
        <p:nvSpPr>
          <p:cNvPr id="6" name="Text 3"/>
          <p:cNvSpPr/>
          <p:nvPr/>
        </p:nvSpPr>
        <p:spPr>
          <a:xfrm>
            <a:off x="1016000" y="4254054"/>
            <a:ext cx="847675" cy="238720"/>
          </a:xfrm>
          <a:prstGeom prst="rect">
            <a:avLst/>
          </a:prstGeom>
          <a:noFill/>
          <a:ln/>
        </p:spPr>
        <p:txBody>
          <a:bodyPr wrap="none" lIns="0" tIns="0" rIns="0" bIns="0" rtlCol="0" anchor="t">
            <a:normAutofit/>
          </a:bodyPr>
          <a:lstStyle/>
          <a:p>
            <a:pPr marL="0" indent="0" algn="l">
              <a:lnSpc>
                <a:spcPts val="1680"/>
              </a:lnSpc>
              <a:buNone/>
            </a:pPr>
            <a:r>
              <a:rPr lang="en-US" sz="1200" b="1" kern="0" spc="150" dirty="0">
                <a:solidFill>
                  <a:srgbClr val="E59A7D"/>
                </a:solidFill>
                <a:latin typeface="IBM Plex Sans" pitchFamily="34" charset="0"/>
                <a:ea typeface="IBM Plex Sans" pitchFamily="34" charset="-122"/>
                <a:cs typeface="IBM Plex Sans" pitchFamily="34" charset="-120"/>
              </a:rPr>
              <a:t>ПРАВИЛО</a:t>
            </a:r>
            <a:endParaRPr lang="en-US" sz="1200" dirty="0"/>
          </a:p>
        </p:txBody>
      </p:sp>
      <p:sp>
        <p:nvSpPr>
          <p:cNvPr id="7" name="Text 4"/>
          <p:cNvSpPr/>
          <p:nvPr/>
        </p:nvSpPr>
        <p:spPr>
          <a:xfrm>
            <a:off x="1965275" y="4129584"/>
            <a:ext cx="9487046" cy="48766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F6F3EC"/>
                </a:solidFill>
                <a:latin typeface="IBM Plex Sans" pitchFamily="34" charset="0"/>
                <a:ea typeface="IBM Plex Sans" pitchFamily="34" charset="-122"/>
                <a:cs typeface="IBM Plex Sans" pitchFamily="34" charset="-120"/>
              </a:rPr>
              <a:t>Облагается выгода, полученная для личных нужд и определимая по каждому человеку. Нет учёта — расчёт сделает инспекция.</a:t>
            </a:r>
            <a:endParaRPr lang="en-US" sz="1300" dirty="0"/>
          </a:p>
        </p:txBody>
      </p:sp>
      <p:sp>
        <p:nvSpPr>
          <p:cNvPr id="8" name="Text 5"/>
          <p:cNvSpPr/>
          <p:nvPr/>
        </p:nvSpPr>
        <p:spPr>
          <a:xfrm>
            <a:off x="812800" y="355600"/>
            <a:ext cx="605969"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4A5363"/>
                </a:solidFill>
                <a:latin typeface="IBM Plex Sans" pitchFamily="34" charset="0"/>
                <a:ea typeface="IBM Plex Sans" pitchFamily="34" charset="-122"/>
                <a:cs typeface="IBM Plex Sans" pitchFamily="34" charset="-120"/>
              </a:rPr>
              <a:t>ФПНК</a:t>
            </a:r>
            <a:endParaRPr lang="en-US" sz="1200" dirty="0"/>
          </a:p>
        </p:txBody>
      </p:sp>
      <p:sp>
        <p:nvSpPr>
          <p:cNvPr id="9" name="Text 6"/>
          <p:cNvSpPr/>
          <p:nvPr/>
        </p:nvSpPr>
        <p:spPr>
          <a:xfrm>
            <a:off x="7002879" y="355600"/>
            <a:ext cx="4376321"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4A5363"/>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2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44">
    <p:bg>
      <p:bgPr>
        <a:solidFill>
          <a:srgbClr val="1E2A3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92720"/>
          </a:xfrm>
          <a:prstGeom prst="rect">
            <a:avLst/>
          </a:prstGeom>
          <a:noFill/>
          <a:ln/>
        </p:spPr>
        <p:txBody>
          <a:bodyPr wrap="square" lIns="0" tIns="0" rIns="0" bIns="0" rtlCol="0" anchor="t">
            <a:normAutofit/>
          </a:bodyPr>
          <a:lstStyle/>
          <a:p>
            <a:pPr marL="0" indent="0" algn="l">
              <a:lnSpc>
                <a:spcPts val="3680"/>
              </a:lnSpc>
              <a:buNone/>
            </a:pPr>
            <a:r>
              <a:rPr lang="en-US" sz="3200" b="1" i="0" dirty="0">
                <a:solidFill>
                  <a:srgbClr val="F6F3EC"/>
                </a:solidFill>
                <a:latin typeface="PT Serif" pitchFamily="18" charset="0"/>
                <a:ea typeface="PT Serif" pitchFamily="18" charset="-122"/>
                <a:cs typeface="PT Serif" pitchFamily="18" charset="-120"/>
              </a:rPr>
              <a:t>Выводы для налоговых агентов</a:t>
            </a:r>
            <a:endParaRPr lang="en-US" sz="3200" dirty="0"/>
          </a:p>
        </p:txBody>
      </p:sp>
      <p:sp>
        <p:nvSpPr>
          <p:cNvPr id="3" name="Shape 1"/>
          <p:cNvSpPr/>
          <p:nvPr/>
        </p:nvSpPr>
        <p:spPr>
          <a:xfrm>
            <a:off x="812800" y="1508720"/>
            <a:ext cx="5207000" cy="853380"/>
          </a:xfrm>
          <a:prstGeom prst="roundRect">
            <a:avLst>
              <a:gd name="adj" fmla="val 11906"/>
            </a:avLst>
          </a:prstGeom>
          <a:solidFill>
            <a:srgbClr val="2A3854"/>
          </a:solidFill>
          <a:ln/>
        </p:spPr>
      </p:sp>
      <p:sp>
        <p:nvSpPr>
          <p:cNvPr id="4" name="Text 2"/>
          <p:cNvSpPr/>
          <p:nvPr/>
        </p:nvSpPr>
        <p:spPr>
          <a:xfrm>
            <a:off x="1016000" y="1686520"/>
            <a:ext cx="355600" cy="523180"/>
          </a:xfrm>
          <a:prstGeom prst="rect">
            <a:avLst/>
          </a:prstGeom>
          <a:noFill/>
          <a:ln/>
        </p:spPr>
        <p:txBody>
          <a:bodyPr wrap="square" lIns="0" tIns="0" rIns="0" bIns="0" rtlCol="0" anchor="t">
            <a:normAutofit/>
          </a:bodyPr>
          <a:lstStyle/>
          <a:p>
            <a:pPr marL="0" indent="0" algn="l">
              <a:lnSpc>
                <a:spcPts val="3080"/>
              </a:lnSpc>
              <a:buNone/>
            </a:pPr>
            <a:r>
              <a:rPr lang="en-US" sz="2200" b="1" dirty="0">
                <a:solidFill>
                  <a:srgbClr val="E59A7D"/>
                </a:solidFill>
                <a:latin typeface="IBM Plex Sans" pitchFamily="34" charset="0"/>
                <a:ea typeface="IBM Plex Sans" pitchFamily="34" charset="-122"/>
                <a:cs typeface="IBM Plex Sans" pitchFamily="34" charset="-120"/>
              </a:rPr>
              <a:t>1</a:t>
            </a:r>
            <a:endParaRPr lang="en-US" sz="2200" dirty="0"/>
          </a:p>
        </p:txBody>
      </p:sp>
      <p:sp>
        <p:nvSpPr>
          <p:cNvPr id="5" name="Text 3"/>
          <p:cNvSpPr/>
          <p:nvPr/>
        </p:nvSpPr>
        <p:spPr>
          <a:xfrm>
            <a:off x="1473200" y="1686520"/>
            <a:ext cx="4473702" cy="52318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F6F3EC"/>
                </a:solidFill>
                <a:latin typeface="IBM Plex Sans" pitchFamily="34" charset="0"/>
                <a:ea typeface="IBM Plex Sans" pitchFamily="34" charset="-122"/>
                <a:cs typeface="IBM Plex Sans" pitchFamily="34" charset="-120"/>
              </a:rPr>
              <a:t>Ведите персональный учёт натуральных доходов: кто, что и на какую сумму получил.</a:t>
            </a:r>
            <a:endParaRPr lang="en-US" sz="1400" dirty="0"/>
          </a:p>
        </p:txBody>
      </p:sp>
      <p:sp>
        <p:nvSpPr>
          <p:cNvPr id="6" name="Shape 4"/>
          <p:cNvSpPr/>
          <p:nvPr/>
        </p:nvSpPr>
        <p:spPr>
          <a:xfrm>
            <a:off x="6172200" y="1508720"/>
            <a:ext cx="5207000" cy="853380"/>
          </a:xfrm>
          <a:prstGeom prst="roundRect">
            <a:avLst>
              <a:gd name="adj" fmla="val 11906"/>
            </a:avLst>
          </a:prstGeom>
          <a:solidFill>
            <a:srgbClr val="2A3854"/>
          </a:solidFill>
          <a:ln/>
        </p:spPr>
      </p:sp>
      <p:sp>
        <p:nvSpPr>
          <p:cNvPr id="7" name="Text 5"/>
          <p:cNvSpPr/>
          <p:nvPr/>
        </p:nvSpPr>
        <p:spPr>
          <a:xfrm>
            <a:off x="6375400" y="1686520"/>
            <a:ext cx="355600" cy="523180"/>
          </a:xfrm>
          <a:prstGeom prst="rect">
            <a:avLst/>
          </a:prstGeom>
          <a:noFill/>
          <a:ln/>
        </p:spPr>
        <p:txBody>
          <a:bodyPr wrap="square" lIns="0" tIns="0" rIns="0" bIns="0" rtlCol="0" anchor="t">
            <a:normAutofit/>
          </a:bodyPr>
          <a:lstStyle/>
          <a:p>
            <a:pPr marL="0" indent="0" algn="l">
              <a:lnSpc>
                <a:spcPts val="3080"/>
              </a:lnSpc>
              <a:buNone/>
            </a:pPr>
            <a:r>
              <a:rPr lang="en-US" sz="2200" b="1" dirty="0">
                <a:solidFill>
                  <a:srgbClr val="E59A7D"/>
                </a:solidFill>
                <a:latin typeface="IBM Plex Sans" pitchFamily="34" charset="0"/>
                <a:ea typeface="IBM Plex Sans" pitchFamily="34" charset="-122"/>
                <a:cs typeface="IBM Plex Sans" pitchFamily="34" charset="-120"/>
              </a:rPr>
              <a:t>2</a:t>
            </a:r>
            <a:endParaRPr lang="en-US" sz="2200" dirty="0"/>
          </a:p>
        </p:txBody>
      </p:sp>
      <p:sp>
        <p:nvSpPr>
          <p:cNvPr id="8" name="Text 6"/>
          <p:cNvSpPr/>
          <p:nvPr/>
        </p:nvSpPr>
        <p:spPr>
          <a:xfrm>
            <a:off x="6832600" y="1686520"/>
            <a:ext cx="4473702" cy="52318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F6F3EC"/>
                </a:solidFill>
                <a:latin typeface="IBM Plex Sans" pitchFamily="34" charset="0"/>
                <a:ea typeface="IBM Plex Sans" pitchFamily="34" charset="-122"/>
                <a:cs typeface="IBM Plex Sans" pitchFamily="34" charset="-120"/>
              </a:rPr>
              <a:t>Нет учёта — инспекция вправе рассчитать доход на одного человека.</a:t>
            </a:r>
            <a:endParaRPr lang="en-US" sz="1400" dirty="0"/>
          </a:p>
        </p:txBody>
      </p:sp>
      <p:sp>
        <p:nvSpPr>
          <p:cNvPr id="9" name="Shape 7"/>
          <p:cNvSpPr/>
          <p:nvPr/>
        </p:nvSpPr>
        <p:spPr>
          <a:xfrm>
            <a:off x="812800" y="2514501"/>
            <a:ext cx="5207000" cy="853380"/>
          </a:xfrm>
          <a:prstGeom prst="roundRect">
            <a:avLst>
              <a:gd name="adj" fmla="val 11906"/>
            </a:avLst>
          </a:prstGeom>
          <a:solidFill>
            <a:srgbClr val="2A3854"/>
          </a:solidFill>
          <a:ln/>
        </p:spPr>
      </p:sp>
      <p:sp>
        <p:nvSpPr>
          <p:cNvPr id="10" name="Text 8"/>
          <p:cNvSpPr/>
          <p:nvPr/>
        </p:nvSpPr>
        <p:spPr>
          <a:xfrm>
            <a:off x="1016000" y="2692301"/>
            <a:ext cx="355600" cy="523180"/>
          </a:xfrm>
          <a:prstGeom prst="rect">
            <a:avLst/>
          </a:prstGeom>
          <a:noFill/>
          <a:ln/>
        </p:spPr>
        <p:txBody>
          <a:bodyPr wrap="square" lIns="0" tIns="0" rIns="0" bIns="0" rtlCol="0" anchor="t">
            <a:normAutofit/>
          </a:bodyPr>
          <a:lstStyle/>
          <a:p>
            <a:pPr marL="0" indent="0" algn="l">
              <a:lnSpc>
                <a:spcPts val="3080"/>
              </a:lnSpc>
              <a:buNone/>
            </a:pPr>
            <a:r>
              <a:rPr lang="en-US" sz="2200" b="1" dirty="0">
                <a:solidFill>
                  <a:srgbClr val="E59A7D"/>
                </a:solidFill>
                <a:latin typeface="IBM Plex Sans" pitchFamily="34" charset="0"/>
                <a:ea typeface="IBM Plex Sans" pitchFamily="34" charset="-122"/>
                <a:cs typeface="IBM Plex Sans" pitchFamily="34" charset="-120"/>
              </a:rPr>
              <a:t>3</a:t>
            </a:r>
            <a:endParaRPr lang="en-US" sz="2200" dirty="0"/>
          </a:p>
        </p:txBody>
      </p:sp>
      <p:sp>
        <p:nvSpPr>
          <p:cNvPr id="11" name="Text 9"/>
          <p:cNvSpPr/>
          <p:nvPr/>
        </p:nvSpPr>
        <p:spPr>
          <a:xfrm>
            <a:off x="1473200" y="2692301"/>
            <a:ext cx="4473702" cy="52318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F6F3EC"/>
                </a:solidFill>
                <a:latin typeface="IBM Plex Sans" pitchFamily="34" charset="0"/>
                <a:ea typeface="IBM Plex Sans" pitchFamily="34" charset="-122"/>
                <a:cs typeface="IBM Plex Sans" pitchFamily="34" charset="-120"/>
              </a:rPr>
              <a:t>Спорите с расчётом — представьте контррасчёт с документами на любой стадии.</a:t>
            </a:r>
            <a:endParaRPr lang="en-US" sz="1400" dirty="0"/>
          </a:p>
        </p:txBody>
      </p:sp>
      <p:sp>
        <p:nvSpPr>
          <p:cNvPr id="12" name="Shape 10"/>
          <p:cNvSpPr/>
          <p:nvPr/>
        </p:nvSpPr>
        <p:spPr>
          <a:xfrm>
            <a:off x="6172200" y="2514501"/>
            <a:ext cx="5207000" cy="853380"/>
          </a:xfrm>
          <a:prstGeom prst="roundRect">
            <a:avLst>
              <a:gd name="adj" fmla="val 11906"/>
            </a:avLst>
          </a:prstGeom>
          <a:solidFill>
            <a:srgbClr val="2A3854"/>
          </a:solidFill>
          <a:ln/>
        </p:spPr>
      </p:sp>
      <p:sp>
        <p:nvSpPr>
          <p:cNvPr id="13" name="Text 11"/>
          <p:cNvSpPr/>
          <p:nvPr/>
        </p:nvSpPr>
        <p:spPr>
          <a:xfrm>
            <a:off x="6375400" y="2692301"/>
            <a:ext cx="355600" cy="523180"/>
          </a:xfrm>
          <a:prstGeom prst="rect">
            <a:avLst/>
          </a:prstGeom>
          <a:noFill/>
          <a:ln/>
        </p:spPr>
        <p:txBody>
          <a:bodyPr wrap="square" lIns="0" tIns="0" rIns="0" bIns="0" rtlCol="0" anchor="t">
            <a:normAutofit/>
          </a:bodyPr>
          <a:lstStyle/>
          <a:p>
            <a:pPr marL="0" indent="0" algn="l">
              <a:lnSpc>
                <a:spcPts val="3080"/>
              </a:lnSpc>
              <a:buNone/>
            </a:pPr>
            <a:r>
              <a:rPr lang="en-US" sz="2200" b="1" dirty="0">
                <a:solidFill>
                  <a:srgbClr val="E59A7D"/>
                </a:solidFill>
                <a:latin typeface="IBM Plex Sans" pitchFamily="34" charset="0"/>
                <a:ea typeface="IBM Plex Sans" pitchFamily="34" charset="-122"/>
                <a:cs typeface="IBM Plex Sans" pitchFamily="34" charset="-120"/>
              </a:rPr>
              <a:t>4</a:t>
            </a:r>
            <a:endParaRPr lang="en-US" sz="2200" dirty="0"/>
          </a:p>
        </p:txBody>
      </p:sp>
      <p:sp>
        <p:nvSpPr>
          <p:cNvPr id="14" name="Text 12"/>
          <p:cNvSpPr/>
          <p:nvPr/>
        </p:nvSpPr>
        <p:spPr>
          <a:xfrm>
            <a:off x="6832600" y="2692301"/>
            <a:ext cx="4473702" cy="52318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F6F3EC"/>
                </a:solidFill>
                <a:latin typeface="IBM Plex Sans" pitchFamily="34" charset="0"/>
                <a:ea typeface="IBM Plex Sans" pitchFamily="34" charset="-122"/>
                <a:cs typeface="IBM Plex Sans" pitchFamily="34" charset="-120"/>
              </a:rPr>
              <a:t>Имущество, переданное «своим» почти бесплатно, — их доход в натуральной форме.</a:t>
            </a:r>
            <a:endParaRPr lang="en-US" sz="1400" dirty="0"/>
          </a:p>
        </p:txBody>
      </p:sp>
      <p:sp>
        <p:nvSpPr>
          <p:cNvPr id="15" name="Shape 13"/>
          <p:cNvSpPr/>
          <p:nvPr/>
        </p:nvSpPr>
        <p:spPr>
          <a:xfrm>
            <a:off x="812800" y="3596481"/>
            <a:ext cx="10566400" cy="535930"/>
          </a:xfrm>
          <a:prstGeom prst="roundRect">
            <a:avLst>
              <a:gd name="adj" fmla="val 18958"/>
            </a:avLst>
          </a:prstGeom>
          <a:solidFill>
            <a:srgbClr val="F6F3EC"/>
          </a:solidFill>
          <a:ln/>
        </p:spPr>
      </p:sp>
      <p:sp>
        <p:nvSpPr>
          <p:cNvPr id="16" name="Text 14"/>
          <p:cNvSpPr/>
          <p:nvPr/>
        </p:nvSpPr>
        <p:spPr>
          <a:xfrm>
            <a:off x="1016000" y="3757761"/>
            <a:ext cx="1398339" cy="238720"/>
          </a:xfrm>
          <a:prstGeom prst="rect">
            <a:avLst/>
          </a:prstGeom>
          <a:noFill/>
          <a:ln/>
        </p:spPr>
        <p:txBody>
          <a:bodyPr wrap="none" lIns="0" tIns="0" rIns="0" bIns="0" rtlCol="0" anchor="t">
            <a:normAutofit/>
          </a:bodyPr>
          <a:lstStyle/>
          <a:p>
            <a:pPr marL="0" indent="0" algn="l">
              <a:lnSpc>
                <a:spcPts val="1680"/>
              </a:lnSpc>
              <a:buNone/>
            </a:pPr>
            <a:r>
              <a:rPr lang="en-US" sz="1200" b="1" kern="0" spc="150" dirty="0">
                <a:solidFill>
                  <a:srgbClr val="B5482F"/>
                </a:solidFill>
                <a:latin typeface="IBM Plex Sans" pitchFamily="34" charset="0"/>
                <a:ea typeface="IBM Plex Sans" pitchFamily="34" charset="-122"/>
                <a:cs typeface="IBM Plex Sans" pitchFamily="34" charset="-120"/>
              </a:rPr>
              <a:t>ЦЕНА ОШИБКИ</a:t>
            </a:r>
            <a:endParaRPr lang="en-US" sz="1200" dirty="0"/>
          </a:p>
        </p:txBody>
      </p:sp>
      <p:sp>
        <p:nvSpPr>
          <p:cNvPr id="17" name="Text 15"/>
          <p:cNvSpPr/>
          <p:nvPr/>
        </p:nvSpPr>
        <p:spPr>
          <a:xfrm>
            <a:off x="2515939" y="3748881"/>
            <a:ext cx="8491061" cy="25653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E2A3F"/>
                </a:solidFill>
                <a:latin typeface="IBM Plex Sans" pitchFamily="34" charset="0"/>
                <a:ea typeface="IBM Plex Sans" pitchFamily="34" charset="-122"/>
                <a:cs typeface="IBM Plex Sans" pitchFamily="34" charset="-120"/>
              </a:rPr>
              <a:t>Неудержанный НДФЛ + штраф 20% + пени, а при схемах — ещё и НДС и налог на прибыль.</a:t>
            </a:r>
            <a:endParaRPr lang="en-US" sz="1300" dirty="0"/>
          </a:p>
        </p:txBody>
      </p:sp>
      <p:sp>
        <p:nvSpPr>
          <p:cNvPr id="18" name="Text 16"/>
          <p:cNvSpPr/>
          <p:nvPr/>
        </p:nvSpPr>
        <p:spPr>
          <a:xfrm>
            <a:off x="812800" y="355600"/>
            <a:ext cx="605969"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C9D1DE"/>
                </a:solidFill>
                <a:latin typeface="IBM Plex Sans" pitchFamily="34" charset="0"/>
                <a:ea typeface="IBM Plex Sans" pitchFamily="34" charset="-122"/>
                <a:cs typeface="IBM Plex Sans" pitchFamily="34" charset="-120"/>
              </a:rPr>
              <a:t>ФПНК</a:t>
            </a:r>
            <a:endParaRPr lang="en-US" sz="1200" dirty="0"/>
          </a:p>
        </p:txBody>
      </p:sp>
      <p:sp>
        <p:nvSpPr>
          <p:cNvPr id="19" name="Text 17"/>
          <p:cNvSpPr/>
          <p:nvPr/>
        </p:nvSpPr>
        <p:spPr>
          <a:xfrm>
            <a:off x="7002879" y="355600"/>
            <a:ext cx="4376321"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C9D1DE"/>
                </a:solidFill>
                <a:latin typeface="IBM Plex Sans" pitchFamily="34" charset="0"/>
                <a:ea typeface="IBM Plex Sans" pitchFamily="34" charset="-122"/>
                <a:cs typeface="IBM Plex Sans" pitchFamily="34" charset="-120"/>
              </a:rPr>
              <a:t>Налогообложение физических и юридических лиц</a:t>
            </a:r>
            <a:endParaRPr lang="en-US" sz="1200" dirty="0"/>
          </a:p>
        </p:txBody>
      </p:sp>
      <p:sp>
        <p:nvSpPr>
          <p:cNvPr id="20" name="Text 18"/>
          <p:cNvSpPr/>
          <p:nvPr/>
        </p:nvSpPr>
        <p:spPr>
          <a:xfrm>
            <a:off x="812800" y="6296670"/>
            <a:ext cx="10883392" cy="23113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C9D1DE"/>
                </a:solidFill>
                <a:latin typeface="IBM Plex Sans" pitchFamily="34" charset="0"/>
                <a:ea typeface="IBM Plex Sans" pitchFamily="34" charset="-122"/>
                <a:cs typeface="IBM Plex Sans" pitchFamily="34" charset="-120"/>
              </a:rPr>
              <a:t>Постановления АС Северо-Западного округа от 16.10.2025 N Ф07-10954/2025 и АС Поволжского округа от 03.10.2025 N Ф06-5183/2025</a:t>
            </a:r>
            <a:endParaRPr lang="en-US" sz="1200" dirty="0"/>
          </a:p>
        </p:txBody>
      </p:sp>
    </p:spTree>
  </p:cSld>
  <p:clrMapOvr>
    <a:masterClrMapping/>
  </p:clrMapOvr>
</p:sld>
</file>

<file path=ppt/theme/theme1.xml><?xml version="1.0" encoding="utf-8"?>
<a:theme xmlns:a="http://schemas.openxmlformats.org/drawingml/2006/main" name="Плательщики НДФЛ">
  <a:themeElements>
    <a:clrScheme name="Плательщики НДФЛ">
      <a:dk1>
        <a:srgbClr val="1E2A3F"/>
      </a:dk1>
      <a:lt1>
        <a:srgbClr val="F6F3EC"/>
      </a:lt1>
      <a:dk2>
        <a:srgbClr val="545C6A"/>
      </a:dk2>
      <a:lt2>
        <a:srgbClr val="E0DFDB"/>
      </a:lt2>
      <a:accent1>
        <a:srgbClr val="B5482F"/>
      </a:accent1>
      <a:accent2>
        <a:srgbClr val="E59A7D"/>
      </a:accent2>
      <a:accent3>
        <a:srgbClr val="1F4D40"/>
      </a:accent3>
      <a:accent4>
        <a:srgbClr val="8E3420"/>
      </a:accent4>
      <a:accent5>
        <a:srgbClr val="2F6B5A"/>
      </a:accent5>
      <a:accent6>
        <a:srgbClr val="4A5363"/>
      </a:accent6>
      <a:hlink>
        <a:srgbClr val="0563C1"/>
      </a:hlink>
      <a:folHlink>
        <a:srgbClr val="954F72"/>
      </a:folHlink>
    </a:clrScheme>
    <a:fontScheme name="Плательщики НДФЛ">
      <a:majorFont>
        <a:latin typeface="PT Serif"/>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BM Plex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166</TotalTime>
  <Words>11080</Words>
  <Application>Microsoft Office PowerPoint</Application>
  <PresentationFormat>Широкоэкранный</PresentationFormat>
  <Paragraphs>1217</Paragraphs>
  <Slides>53</Slides>
  <Notes>53</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53</vt:i4>
      </vt:variant>
    </vt:vector>
  </HeadingPairs>
  <TitlesOfParts>
    <vt:vector size="57" baseType="lpstr">
      <vt:lpstr>Arial</vt:lpstr>
      <vt:lpstr>IBM Plex Sans</vt:lpstr>
      <vt:lpstr>PT Serif</vt:lpstr>
      <vt:lpstr>Плательщики НДФЛ</vt:lpstr>
      <vt:lpstr>Кто платит НДФЛ</vt:lpstr>
      <vt:lpstr>Общая схема НДФЛ: элементы налога</vt:lpstr>
      <vt:lpstr>Налогоплательщики и объект налогообложения</vt:lpstr>
      <vt:lpstr>Налоговые базы</vt:lpstr>
      <vt:lpstr>Налоговые вычеты</vt:lpstr>
      <vt:lpstr>Налоговые ставки</vt:lpstr>
      <vt:lpstr>Сроки: физлица и индивидуальные предприниматели</vt:lpstr>
      <vt:lpstr>Сроки для налоговых агентов и отчётность</vt:lpstr>
      <vt:lpstr>Как плательщик уплачивает налог</vt:lpstr>
      <vt:lpstr>Дети тоже платят НДФЛ</vt:lpstr>
      <vt:lpstr>Примеры: доходы несовершеннолетних</vt:lpstr>
      <vt:lpstr>Резидент или нерезидент: правило 183 дней</vt:lpstr>
      <vt:lpstr>Как подтвердить статус резидента</vt:lpstr>
      <vt:lpstr>Резидент стал нерезидентом</vt:lpstr>
      <vt:lpstr>Смена статуса в расчёте 6-НДФЛ</vt:lpstr>
      <vt:lpstr>Нерезидент стал резидентом</vt:lpstr>
      <vt:lpstr>Когда статус не влияет на ставку</vt:lpstr>
      <vt:lpstr>Что такое доход: ст. 41 НК РФ</vt:lpstr>
      <vt:lpstr>Возмещение убытков: доход или нет</vt:lpstr>
      <vt:lpstr>Уступка права требования по займу</vt:lpstr>
      <vt:lpstr>Курсовая разница по валютному займу</vt:lpstr>
      <vt:lpstr>Позиция судов приоритетнее разъяснений</vt:lpstr>
      <vt:lpstr>Доход или нет: сводный расчёт</vt:lpstr>
      <vt:lpstr>Статус и источник: что облагается в РФ</vt:lpstr>
      <vt:lpstr>Доходы от источников в РФ (п. 1 ст. 208)</vt:lpstr>
      <vt:lpstr>Доходы от источников за рубежом (п. 3 ст. 208)</vt:lpstr>
      <vt:lpstr>Интернет-доходы: где источник</vt:lpstr>
      <vt:lpstr>Расчёт: одни доходы — разный статус</vt:lpstr>
      <vt:lpstr>Что не относится к доходам</vt:lpstr>
      <vt:lpstr>Два направления устранения двойного налога</vt:lpstr>
      <vt:lpstr>Резидент: алгоритм зачёта налога</vt:lpstr>
      <vt:lpstr>Документы для зачёта</vt:lpstr>
      <vt:lpstr>Расчёт: с зачётом и без</vt:lpstr>
      <vt:lpstr>Пример: автор — резидент Армении</vt:lpstr>
      <vt:lpstr>Приостановление договоров: что проверить</vt:lpstr>
      <vt:lpstr>Нерезидент: алгоритм налогового агента</vt:lpstr>
      <vt:lpstr>Расчёт: три сценария для агента</vt:lpstr>
      <vt:lpstr>Сводная таблица</vt:lpstr>
      <vt:lpstr>Доход в натуральной форме: налоговая база</vt:lpstr>
      <vt:lpstr>Что относится к натуральным доходам</vt:lpstr>
      <vt:lpstr>Расчёт: работодатель платит за сотрудника</vt:lpstr>
      <vt:lpstr>Безвозмездно или со скидкой: расчёты</vt:lpstr>
      <vt:lpstr>Майнинг и цифровые активы</vt:lpstr>
      <vt:lpstr>Бесплатное питание: позиция суда</vt:lpstr>
      <vt:lpstr>Расчёт: питание «на одного человека»</vt:lpstr>
      <vt:lpstr>Лизинг автомобилей для «своих»</vt:lpstr>
      <vt:lpstr>Расчёт: автомобиль по минимальной цене</vt:lpstr>
      <vt:lpstr>Два теста Верховного Суда</vt:lpstr>
      <vt:lpstr>Деловая одежда директора — не доход</vt:lpstr>
      <vt:lpstr>Футбол для работников: доход каждого</vt:lpstr>
      <vt:lpstr>Проезд и проживание исполнителя по ГПД</vt:lpstr>
      <vt:lpstr>Натуральный доход: сводная схема решений</vt:lpstr>
      <vt:lpstr>Выводы для налоговых агентов</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Плательщики НДФЛ</dc:title>
  <dc:subject/>
  <dc:creator/>
  <cp:lastModifiedBy>POLINA</cp:lastModifiedBy>
  <cp:revision>3</cp:revision>
  <dcterms:created xsi:type="dcterms:W3CDTF">2026-10-08T19:07:22Z</dcterms:created>
  <dcterms:modified xsi:type="dcterms:W3CDTF">2026-10-09T09:39:29Z</dcterms:modified>
</cp:coreProperties>
</file>