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9" r:id="rId15"/>
    <p:sldId id="300" r:id="rId16"/>
    <p:sldId id="301" r:id="rId17"/>
    <p:sldId id="302" r:id="rId18"/>
    <p:sldId id="303" r:id="rId19"/>
    <p:sldId id="304" r:id="rId20"/>
    <p:sldId id="305" r:id="rId21"/>
    <p:sldId id="306" r:id="rId22"/>
    <p:sldId id="269" r:id="rId23"/>
    <p:sldId id="270" r:id="rId24"/>
    <p:sldId id="307" r:id="rId25"/>
    <p:sldId id="308"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6" d="100"/>
          <a:sy n="116" d="100"/>
        </p:scale>
        <p:origin x="-35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2679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Разбираем, кто платит страховые взносы и с каких выплат, как инспекции переквалифицируют подарки, аренду, ученические договоры, договоры с самозанятыми и дивиденды в оплату труда. Затем — база, минимальная база для директора с 2026 года, пониженные и дополнительные тарифы, порядок расчёта, сроки уплаты и отчётности. Отдельный блок — взносы ИП за себя и уменьшение на них налога по УСН и ПСН.</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Плательщиков две группы. Первая — те, кто производит выплаты и иные вознаграждения физическим лицам: организации, предприниматели и обычные физлица. Вторая — самозанятые в широком смысле: ИП, адвокаты, медиаторы, нотариусы, арбитражные управляющие и другие лица частной практики, которые платят взносы за себя. Плательщики налога на профессиональный доход сюда не входят. Если лицо относится к обеим группам, взносы считаются по каждому основанию отдельно.</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Объект обложения для работодателей — три группы выплат: вознаграждения по трудовым договорам и договорам ГПХ на работы и услуги; вознаграждения авторам по договорам авторского заказа; выплаты за отчуждение исключительного права и по издательским и лицензионным договорам. На практике спор чаще всего идёт не о норме, а о квалификации выплаты: проверяющие доказывают, что под видом подарков, аренды, ученических договоров, договоров с самозанятыми или дивидендов скрыта зарплата. Дальше — судебная практика по каждому случаю.</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Подарки по договору дарения взносами по общему правилу не облагаются, потому что это не вознаграждение за труд. Но в этом деле суды увидели признаки зарплаты: подарки получали только работники по трудовым договорам, а сумма зависела от должности, зарплаты, стажа, квалификации и трудового вклада. Значит, по экономическому содержанию это стимулирующие выплаты в составе системы оплаты труда, и взносы с них начислены правомерно.</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Аренда имущества у работника взносами не облагается, а услуги экипажа облагаются. В деле Верховного суда договор признали арендой, но арендодатель фактически ещё и управлял транспортом. Поскольку выплаты не были разделены на арендную плату и оплату услуг, взносы начислили на всю сумму. Уральский округ перечислил признаки, по которым аренду переквалифицируют в оплату труда или услуг: регулярные сопоставимые выплаты, длительные однотипные отношения, отсутствие документов об использовании транспорта, управление самими собственниками и отсутствие расходов на содержание машин у организации.</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Стипендии по ученическому договору не облагаются взносами, поэтому компании пытаются оформлять так работу новичков. В этом деле суд отклонил такую схему: наставника не было, необходимость учёбы не доказана, срок ученического договора совпадал с испытательным, документы на учёбу не оформлялись, а к стипендиям применяли нормы, рассчитанные на зарплату. Вывод — фактически это трудовые отношения, и взносы начислены правомерно.</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ФНС выделяет три группы признаков, по которым договор с самозанятым маскирует трудовые отношения. Организационная зависимость: регистрация в НПД как условие сотрудничества, распределение по объектам, режим работы и контроль со стороны заказчика. Инфраструктурная зависимость: работа материалами и оборудованием заказчика. И порядок оплаты и учёта услуг, аналогичный трудовому. Всё это показывает, что исполнитель лишён предпринимательской самостоятельности — значит, выплаты могут переквалифицировать в зарплату с начислением НДФЛ и взносов.</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Дивиденды взносами не облагаются, поэтому участникам, которые работают в компании, иногда платят дивиденды вместо зарплаты. Суд указал на три признака подмены: у общества не было чистой прибыли для таких выплат, выплаты шли ежемесячно, хотя закон об ООО допускает распределение прибыли ежеквартально, раз в полгода или раз в год, и суммы многократно превышали зарплату. Такие выплаты не признаются дивидендами.</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Второе дело показывает, как важны сроки. Решение о дивидендах нельзя принять раньше, чем сформирован финансовый результат периода. По уставу общества прибыль распределялась ежеквартально, а срок выплаты в протоколах не был определён — значит, он не может превышать 60 дней. Инспекция же установила, что участникам платили каждый месяц одинаковые суммы ещё до конца квартала и до протоколов собраний. Суд согласился: это не дивиденды, а значит, выплаты облагаются как вознаграждение.</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База для взносов определяется отдельно по каждому физлицу, нарастающим итогом с начала года: в неё входят облагаемые выплаты, начисленные по последний день истекшего месяца. Расчётный период — календарный год, отчётные — первый квартал, полугодие и девять месяцев. Единая предельная база в 2026 году — 2 979 000 рублей; на 2027 год предложено 3 311 000 рублей, но это пока проект.</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2026 года для руководителя коммерческой организации действует минимальная база. Если начисленные ему за месяц облагаемые выплаты меньше МРОТ, база за этот месяц принимается равной МРОТ, установленному на начало года. Необлагаемые суммы из статьи 422 в сравнении не участвуют. Если полномочия действовали неполный месяц, МРОТ берётся пропорционально календарным дням. В 2026 году МРОТ — 27 093 рубля, значит минимальный взнос за директора — 8 127 рублей 90 копеек в месяц.</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ФНС дала шесть ключевых разъяснений по минимальной базе для директора. Районные коэффициенты к МРОТ не применяются. Взносы платятся всегда — даже без трудового договора, без деятельности и без отработанного времени. Если человек руководит несколькими компаниями, взносы начисляет каждая из них; если по уставу директоров несколько — взносы за каждого. Система налогообложения значения не имеет, даже на АУСН. РСВ сдаётся ежеквартально и нулевым быть не может, персонифицированные сведения — ежемесячно; за нарушение возможна блокировка счетов.</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 марте 2026 года ФНС разобрала три особые ситуации. При ликвидации полномочия руководителя переходят к ликвидатору, и минимальная база определяется ежемесячно уже по нему. Если полномочия директора переданы управляющему-ИП, с ним заключается гражданско-правовой договор, и взносы с его вознаграждения платит сам предприниматель, а не компания. При банкротстве арбитражный управляющий также платит взносы сам. Позиция согласована с Минфином.</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Все тарифы 2026 года можно разделить на три группы. Единый тариф применяют все, у кого нет права на льготу. Большинство пониженных тарифов привязаны к единой предельной величине базы: одна ставка до неё, другая — свыше. Для малого и среднего бизнеса и участников инновационных центров льгота действует только на часть выплаты сверх полутора МРОТ за месяц. Любая льгота требует выполнения условий, и при их нарушении взносы пересчитываются по общему тарифу.</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2023 года взносы на три вида страхования считаются по одной ставке. В пределах единой предельной величины базы — 30 процентов, сверх неё — 15,1 процента. Именно к этому тарифу возвращается плательщик, если теряет право на льготу. Сама величина предельной базы устанавливается отдельно и в этих статьях не указана.</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2026 года IT-компании платят 15 процентов в пределах базы и 7,6 процента сверх неё. Это заметное повышение: в 2023–2024 годах ставка была 7,6 процента, а в 2025 году — 7,6 процента на всю сумму выплат. Условия прежние: аккредитация и не менее 70 процентов профильных доходов. Новое правило — тариф применяется с первого числа месяца получения аккредитации. Не вправе применять тариф реорганизованные компании, госкомпании и участники «Сколково» и ИНТЦ — у них своя льгота. Если условие о доходах не выполнено, право теряется с начала расчётного периода.</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ряда отраслей действует единый пониженный тариф: 7,6 процента в пределах базы и ноль сверх неё. Радиоэлектронная промышленность вернулась к этому тарифу с 2026 года после ставки 7,6 на 7,6 в 2025 году. Для социальных НКО и благотворительных организаций 2026 год — последний год с таким тарифом: с 2027 года они перейдут на 15 и 7,6 процента. Для производителей анимации к условиям по доходам и численности добавляется рост выручки на 10 процентов. Религиозные организации применяют такой же тариф по отдельному пункту 2.6.</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Территориальные льготы дают тот же тариф 7,6 процента в пределах базы и ноль сверх неё, но с важной оговоркой: он применяется только к выплатам работникам, занятым в инвестпроекте или на новых рабочих местах. Для большинства режимов срок ограничен десятью годами, а для СЭЗ и промкластеров выгода от льготы не может превышать сумму капвложений или инвестиций. На Курилах тариф действует до 20 лет, но не позднее конца 2046 года.</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Самая большая льгота — нулевой тариф — установлена для выплат членам экипажей судов. Для Российского международного реестра судов она действует до 2037 года, но не распространяется на суда для хранения и перевалки нефти и газа в портах. Для участников специальных административных районов, зарегистрировавших суда в Российском открытом реестре, нулевой тариф действует до 2027 года. В обоих случаях льгота касается только выплат за работу в составе экипажа.</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Малый и средний бизнес с 2026 года применяет пониженный тариф не автоматически, а только при основном виде деятельности из перечня Правительства и доле доходов от него не менее 70 процентов. Обрабатывающие производства платят 7,6 процента с превышения над полутора МРОТ, остальные — 15 процентов. Общепит с численностью более 250 человек должен соблюдать условия освобождения от НДС. Участники «Сколково», ИНТЦ и Технополиса «Эра» применяют такой же тариф 15 процентов в течение 10 лет с ограничениями по прибыли и выручке.</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Пример показывает, как работает льгота от полутора МРОТ. Сначала из месячной выплаты выделяется часть в пределах полутора МРОТ — она облагается по единому тарифу 30 процентов. Превышение облагается по 15 процентов у обычного МСП или по 7,6 процента у обрабатывающих производств. В итоге при выплате 100 тысяч рублей экономия по сравнению с единым тарифом составляет около 8,9 тысячи рублей в месяц для МСП и около 13,3 тысячи — для производства. Размер МРОТ в примере условный, на практике берётся МРОТ на начало расчётного периода.</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2026 года пониженный тариф сохранили только для МСП из приоритетных отраслей. Если условие нарушено, право на тариф теряется с начала расчётного периода, в котором допущено несоответствие. ФНС уточнила детали: при смене основного ОКВЭД на вид не из перечня тариф теряется с начала года, при исключении из реестра МСП — с первого числа месяца исключения. Если же ОКВЭД сменили на вид из перечня, тариф можно применять с первого числа месяца смены при соблюдении остальных условий. Подклассы и группы класса из перечня тоже относятся к нему.</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Общепит сохранил пониженный тариф 15% с выплат сверх полутора МРОТ, то есть сверх 40 639 рублей 50 копеек в месяц; в пределах этой суммы применяется 30%. Условия зависят от численности. До 250 человек включительно — нужна доля доходов от общепита не менее 70% за отчётный или расчётный период. От 250 до 1 500 человек — доля 70% считается по данным прошлого года, и дополнительно среднемесячные выплаты работникам должны быть не ниже средней зарплаты в общепите по региону.</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Часть категорий в статье 427 по-прежнему перечислена, но тарифы для них были установлены только на 2017–2022 годы. В 2026 году они платят взносы по единому тарифу. Резиденты технико-внедренческих ОЭЗ могут применять IT-тариф, если выполняют его условия. Тариф 7,6 на 7,6 для IT и радиоэлектроники действовал только в 2025 году. А социальные НКО и благотворительные организации в 2026 году ещё применяют 7,6 и ноль, но с 2027 года перейдут на 15 и 7,6 процента.</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Таблица собирает все тарифы, которые применяются в 2026 году. Единый тариф — 30 и 15,1 процента. Главное изменение года — IT-компании перешли на 15 и 7,6 процента. Большинство отраслевых и территориальных льгот дают 7,6 процента в пределах базы и ноль сверх неё, экипажи судов — ноль на всю сумму. Для малого и среднего бизнеса и инновационных центров ориентир — не предельная база, а полтора МРОТ в месяц.</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Налоговое законодательство не даёт права отказаться от пониженного тарифа. Если плательщик соответствует критериям, но платит взносы по основному тарифу, у инспекции могут возникнуть вопросы. Особенно если эти завышенные взносы включены в расходы по налогу на прибыль — тогда завышены и расходы.</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Международные договоры могут исключать иностранцев из отдельных видов страхования в России. Тогда единый тариф распределяется по видам: 72,8% суммы — на пенсионное, 18,3% — на медицинское, 8,9% — на страхование по временной нетрудоспособности и материнству, и взносы платятся только по тем видам, где человек застрахован. Например, граждане Китая, которые не являются высококвалифицированными специалистами, временно пребывают в России и работают по трудовому договору, не застрахованы по пенсионному страхованию, но застрахованы по ВНиМ и ОМС.</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граждан стран, с которыми у России есть соглашения, порядок определяется договором. На примере Вьетнама: постоянно и временно проживающие застрахованы и по пенсионному, и по медицинскому страхованию — и по трудовым, и по гражданско-правовым договорам. Временно пребывающие по трудовым договорам не застрахованы ни по ОПС, ни по ОМС; по гражданско-правовым договорам пенсионные взносы с 1 января 2015 года начисляются, медицинские — нет. Детали и сноски — в таблице письма ПФР.</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Дополнительные тарифы на пенсионное страхование применяются к работникам с вредными и тяжёлыми условиями труда. Сначала смотрим, есть ли профессия в списках, утверждённых постановлением № 665. Если нет — доптарифы не уплачиваются, это подтвердил Конституционный суд. Если есть — смотрим, проведена ли спецоценка. Без спецоценки действуют тарифы 9% и 6% по пунктам 1 и 2 статьи 428, а по результатам спецоценки — от 0 до 8% в зависимости от класса условий труда. Для этих взносов в уведомлении указывается свой КБК.</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Взносы считаются помесячно по каждому застрахованному лицу нарастающим итогом: база в пределах единой предельной величины умножается на тариф, прибавляются взносы с выплат сверх предельной базы и взносы по дополнительным тарифам, и вычитается всё, что уже начислено с начала года. Для МСП с пониженным тарифом расчёт идёт в три шага: выплаты в пределах полутора МРОТ за каждый месяц облагаются по 30%, сверх этой суммы — по 15%, затем результаты складываются и добавляются доптарифы. Обратите внимание: в исходной схеме порог был МРОТ — это правило 2025 года; с 2026 года для МСП из приоритетных отраслей и общепита порог — полтора МРОТ.</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Расчёт идёт нарастающим итогом. За январь: 80 000 × 30% = 24 000 рублей, на травматизм — 720. За февраль база с начала года 165 000, взносы с неё 49 500, минус уже начисленные 24 000 — получаем 25 500; на травматизм 765. За март база 253 000, взносы 75 900 минус 49 500 — 26 400; на травматизм 792. Итого за квартал 75 900 рублей по единому тарифу и 2 277 рублей на травматизм.</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Пособие за первые три дня болезни, которое выплачивает работодатель, взносами не облагается, поэтому в расчёт идёт только зарплата 70 000 рублей. В пределах полутора МРОТ, то есть 40 639 рублей 50 копеек, тариф 30% — это 12 191,85 рубля. С превышения 29 360,50 рубля тариф 15% — 4 404,08 рубля. Всего — 16 595,93 рубля. По общему тарифу было бы 21 000 рублей.</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Взносы уплачиваются не позднее 28-го числа месяца, следующего за месяцем начисления. В 2026 году четыре срока сдвинуты из-за выходных: 2 марта, 30 марта, 29 июня и 30 ноября. Взносы за декабрь 2026 года платятся 28 января 2027 года. При ликвидации организация подаёт последний расчёт до промежуточного ликвидационного баланса, расчётный период — с начала года по день подачи, а взносы перечисляются в течение 15 календарных дней после подачи расчёта.</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Расчёт по страховым взносам сдаётся в инспекцию ежеквартально: в 2026 году — 27 апреля, 27 июля, 26 октября и за год — 25 января 2027 года. Персонифицированные сведения о физлицах — за первый и второй месяц каждого квартала, до 25-го числа следующего месяца; за третий месяц их заменяет РСВ. Отчётность по взносам на травматизм — раздел 2 формы ЕФС-1 — сдаётся в Социальный фонд ежеквартально. Если средняя численность больше 10 человек, отчитываться можно только электронно.</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Предприниматель платит за себя два вида взносов. Первый — фиксированный платёж, который не зависит от дохода: в 2026 году это 57 390 рублей на пенсионное и медицинское страхование единой суммой. Второй — 1% с дохода, превышающего 300 000 рублей за год. Взносы на пенсионное страхование ограничены сверху: в 2026 году — не более 321 818 рублей. В таблице — суммы за последние четыре года для сравнения.</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Фиксированные взносы за год платятся не позднее 28 декабря того же года — так с 2025 года, раньше крайним сроком было 31 декабря. Взнос 1% с дохода сверх 300 000 рублей платится не позднее 1 июля следующего года. Если предприниматель прекращает деятельность, взносы нужно заплатить в течение 15 календарных дней с даты снятия с учёта.</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Если предприниматель работал не весь год, фиксированный взнос считается пропорционально: годовая сумма делится на 12 и умножается на число полных месяцев плюс долю неполного месяца по дням. При закрытии берутся полные месяцы до месяца прекращения и дни с начала этого месяца по дату записи в ЕГРИП. При регистрации — наоборот. Пример: ИП зарегистрирован 21 марта 2024 года. Полных месяцев — девять, с апреля по декабрь, это 37 125 рублей; в марте 11 дней из 31 — ещё 1 463,71. Итого 38 588,71 рубля. Проверить расчёт можно в калькуляторе на сайте ФНС.</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Предприниматель освобождается от фиксированных взносов за периоды военной службы, ухода за ребёнком до полутора лет, ухода за инвалидом первой группы, ребёнком-инвалидом или пожилым человеком старше 80 лет, а также проживания с супругом-военнослужащим или супругом-дипломатом. Обязательное условие — в этот период деятельность не велась. Для освобождения подаётся заявление по форме из письма ФНС, документы о самом периоде и доказательства отсутствия деятельности — например, декларации с нулевым доходом.</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Помимо заявления нужны документы, подтверждающие сам период. Для военной службы по призыву — военный билет или справки военкомата и архивов. Для ухода за ребёнком — свидетельство о рождении. Для периодов необоснованного содержания под стражей — документы учреждения и о реабилитации. Для ухода за инвалидом или пожилым человеком — решение Социального фонда или сведения о стаже из формы СЗИ-ИЛС.</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супругов военнослужащих-контрактников нужны справки воинских частей или военкоматов и справка службы занятости; если служба проходила за рубежом — только справки частей и военкоматов. Для супругов работников загранучреждений — справки направивших органов. Для добровольческих формирований и военной службы по контракту по пункту 7 статьи 38 закона о воинской обязанности — справки подразделений и военкоматов либо копия контракта с выпиской из приказа.</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После поправок закона № 389-ФЗ предприниматели на упрощёнке и патенте уменьшают налог и авансовые платежи на свои фиксированные взносы и на 1% без необходимости сначала их заплатить. ФНС прямо указала: не нужно ни заявление о зачёте в счёт предстоящей обязанности, ни переплата на едином налоговом счёте или на КБК взносов. Достаточно, чтобы взносы подлежали уплате за соответствующий год.</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Первый пример: доход за 2022 год — 900 тысяч, 1% с превышения — 6 000 рублей, он уплачен 1 июля 2023 года. Фиксированные взносы за 2023 год, 45 842 рубля, ещё не уплачены, но аванс за девять месяцев всё равно можно уменьшить на обе суммы — 51 842 рубля. К уплате остаётся 18 158 рублей. Второй пример: доход только в третьем квартале — 800 тысяч, аванс 48 000. Уменьшаем на фиксированные взносы и на 2 158 рублей из 1%, к уплате ноль. Оставшиеся 2 842 рубля из 1% можно учесть при уменьшении налога за 2024 год, если в четвёртом квартале дохода не будет.</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 упрощёнке с объектом «доходы минус расходы» налоги и взносы по общему правилу учитываются в расходах только после уплаты. С 2025 года для предпринимателей сделано исключение: взносы на пенсионное и медицинское страхование за себя можно включить в расходы в сумме, подлежащей уплате, даже если срок их уплаты — первый рабочий день следующего года. А взносы за периоды до 2025 года, уплаченные после 31 декабря 2024 года, учитываются в расходах в 2025–2027 годах.</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Взносы на страхование от несчастных случаев на производстве начисляются на выплаты по трудовым договорам. По гражданско-правовым договорам на работы и услуги и по договорам авторского заказа — только если уплата взносов прямо предусмотрена договором. Это ключевое отличие от единого тарифа. Не облагаются суммы из статьи 20.2: отдельные виды материальной помощи, пособие по временной нетрудоспособности, часть компенсаций при увольнении. Для дистанционных работников не облагается возмещение расходов на своё оборудование и программы — в размере, установленном договором или локальным актом, но не более 35 рублей за день удалённой работы, либо в размере документально подтверждённых расходов.</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 базу включаются только облагаемые выплаты — и денежные, и натуральные, в том месяце, когда они начислены. Предельной базы для взносов на травматизм нет, поэтому они начисляются со всей суммы. Взносы считаются по итогам каждого месяца: база за месяц умножается на тариф с учётом скидки или надбавки, если она установлена. Сведения о начисленных взносах подаются в Социальный фонд ежеквартально в составе формы ЕФС-1 не позднее 25-го числа месяца после квартала.</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Тариф взносов на травматизм зависит от класса профессионального риска основного вида деятельности. Основной вид определяется по коду ОКВЭД в ЕГРЮЛ или ЕГРИП на 15 апреля текущего года; если он изменился, Социальный фонд до 1 мая сообщит тариф на текущий год. Если при проверке выяснится, что фактическая деятельность не совпадает с кодом в реестре, тариф определят по фактическому виду. К тарифу фонд может установить скидку или надбавку. Новой организации тариф на первый год сообщают уведомлением при регистрации. Плательщики на АУСН — исключение, о них отдельно.</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Взносы на травматизм платятся не в налоговую, а в Социальный фонд, и срок у них свой — не позднее 15-го числа месяца, следующего за месяцем начисления, с переносом на рабочий день. Это частая ошибка: единый тариф платится до 28-го. За просрочку начисляются пени, но не больше суммы самой недоимки. О долге фонд сообщает требованием. Если недоимка с пенями за год не больше 500 рублей и сохраняется на конец периода, требование направляют в течение трёх месяцев со дня выявления.</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Если требование не исполнено, фонд взыскивает долг сам. В общем случае решение о взыскании за счёт денег на счетах принимается в течение двух месяцев после срока, указанного в требовании. Если счетов нет или денег не хватает, взыскивают за счёт иного имущества — постановление выносится в течение года. Для небольшой недоимки, до 3 000 рублей, сроки увеличены: 14 месяцев на решение и три года на постановление, считая от срока самого раннего требования. Если фонд пропустил срок, он может пойти в суд.</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Для отдельных категорий страхователей сроки уплаты взносов на травматизм продлевались. Актуальное на 2026 год: в Крыму и Севастополе взносы за июнь–декабрь 2026 года можно заплатить по 27 января 2027 года, а затем в рассрочку равными частями в течение 12 месяцев. Для пострадавших от атак беспилотников на объекты группы «РСВ» сроки с августа 2026 по июль 2027 года продлены на 12 месяцев с рассрочкой. Ранее похожие меры действовали для пострадавших от паводка в Оренбургской области и для приграничья Белгородской области.</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 автоматизированной упрощёнке взносы на травматизм не считают от базы и тарифа. Платится фиксированная сумма — в 2026 году 2 959 рублей в год, независимо от числа работников, класса риска и размера выплат; скидки и надбавки не применяются. Платят её ежемесячно по одной двенадцатой, в общий срок — до 15-го числа следующего месяца. Взносы нужны, если есть работники или если уплата прямо предусмотрена договором подряда или оказания услуг. Сумма ежегодно индексируется.</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 АУСН взносы на пенсионное, медицинское и социальное страхование не начисляются вовсе — остаётся только фиксированный взнос на травматизм. Исключение — предприниматель, который параллельно ведёт частную практику: адвокат, нотариус, арбитражный управляющий, оценщик. С дохода от этой деятельности сверх 300 000 рублей он платит 1% на пенсионное страхование. При уходе с АУСН тариф на травматизм устанавливается в общем порядке с месяца прекращения режима, документ о тарифе фонд направит в течение 14 календарных дней. При регистрации фонд присылает информационный листок с суммой, сроками и реквизитами.</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Итоговая таблица собирает ключевые цифры 2026 года: МРОТ 27 093 рубля — он же минимальная база для директора; предельная база 2 979 000; единый тариф 30% и 15,1% сверх базы; пониженный тариф 15% для приоритетных МСП и общепита с выплат сверх полутора МРОТ; срок уплаты — 28-е число; фиксированный взнос ИП — 57 390 рублей не позднее 28 декабря и максимум пенсионных взносов ИП — 321 818 рублей.</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Спасибо за внимание. Центр подготовки налоговых консультантов проводит обучение, консультирует и сопровождает налоговые проверки. Новости и разборы — в телеграм-канале Федеральной Палаты налоговых консультантов.</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20"/>
          </a:xfrm>
          <a:prstGeom prst="rect">
            <a:avLst/>
          </a:prstGeom>
          <a:noFill/>
          <a:ln/>
        </p:spPr>
        <p:txBody>
          <a:bodyPr wrap="square" lIns="0" tIns="0" rIns="0" bIns="0" rtlCol="0" anchor="t"/>
          <a:lstStyle>
            <a:lvl1pPr marL="0" indent="0" algn="l">
              <a:lnSpc>
                <a:spcPct val="115000"/>
              </a:lnSpc>
              <a:buNone/>
              <a:defRPr lang="en-US" sz="3200" dirty="0">
                <a:solidFill>
                  <a:srgbClr val="1E2A3F"/>
                </a:solidFill>
                <a:latin typeface="PT Serif" pitchFamily="34" charset="0"/>
                <a:ea typeface="PT Serif" pitchFamily="34" charset="-122"/>
                <a:cs typeface="PT Serif"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20"/>
            <a:ext cx="10566400" cy="4460280"/>
          </a:xfrm>
          <a:prstGeom prst="rect">
            <a:avLst/>
          </a:prstGeom>
          <a:noFill/>
          <a:ln/>
        </p:spPr>
        <p:txBody>
          <a:bodyPr wrap="square" lIns="0" tIns="0" rIns="0" bIns="0" rtlCol="0" anchor="t"/>
          <a:lstStyle>
            <a:lvl1pPr marL="0" indent="0" algn="l">
              <a:lnSpc>
                <a:spcPct val="140000"/>
              </a:lnSpc>
              <a:buNone/>
              <a:defRPr lang="en-US" sz="1600" dirty="0">
                <a:solidFill>
                  <a:srgbClr val="4A5363"/>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20"/>
          </a:xfrm>
          <a:prstGeom prst="rect">
            <a:avLst/>
          </a:prstGeom>
          <a:noFill/>
          <a:ln/>
        </p:spPr>
        <p:txBody>
          <a:bodyPr wrap="square" lIns="0" tIns="0" rIns="0" bIns="0" rtlCol="0" anchor="t"/>
          <a:lstStyle>
            <a:lvl1pPr marL="0" indent="0" algn="l">
              <a:lnSpc>
                <a:spcPct val="115000"/>
              </a:lnSpc>
              <a:buNone/>
              <a:defRPr lang="en-US" sz="3200" dirty="0">
                <a:solidFill>
                  <a:srgbClr val="1E2A3F"/>
                </a:solidFill>
                <a:latin typeface="PT Serif" pitchFamily="34" charset="0"/>
                <a:ea typeface="PT Serif" pitchFamily="34" charset="-122"/>
                <a:cs typeface="PT Serif"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20"/>
            <a:ext cx="10566400" cy="4460280"/>
          </a:xfrm>
          <a:prstGeom prst="rect">
            <a:avLst/>
          </a:prstGeom>
          <a:noFill/>
          <a:ln/>
        </p:spPr>
        <p:txBody>
          <a:bodyPr wrap="square" lIns="0" tIns="0" rIns="0" bIns="0" rtlCol="0" anchor="t"/>
          <a:lstStyle>
            <a:lvl1pPr marL="0" indent="0" algn="l">
              <a:lnSpc>
                <a:spcPct val="140000"/>
              </a:lnSpc>
              <a:buNone/>
              <a:defRPr lang="en-US" sz="1600" dirty="0">
                <a:solidFill>
                  <a:srgbClr val="4A5363"/>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ww.nalog.gov.ru/rn77/service/ops/"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cpnk.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A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kern="0" spc="200" dirty="0">
                <a:solidFill>
                  <a:srgbClr val="E59A7D"/>
                </a:solidFill>
                <a:latin typeface="IBM Plex Sans" pitchFamily="34" charset="0"/>
                <a:ea typeface="IBM Plex Sans" pitchFamily="34" charset="-122"/>
                <a:cs typeface="IBM Plex Sans" pitchFamily="34" charset="-120"/>
              </a:rPr>
              <a:t>ОБЯЗАТЕЛЬНОЕ СОЦИАЛЬНОЕ СТРАХОВАНИЕ</a:t>
            </a:r>
            <a:endParaRPr lang="en-US" sz="1600" dirty="0"/>
          </a:p>
        </p:txBody>
      </p:sp>
      <p:sp>
        <p:nvSpPr>
          <p:cNvPr id="3" name="Text 1"/>
          <p:cNvSpPr>
            <a:spLocks noGrp="1"/>
          </p:cNvSpPr>
          <p:nvPr>
            <p:ph type="title"/>
          </p:nvPr>
        </p:nvSpPr>
        <p:spPr>
          <a:xfrm>
            <a:off x="812800" y="130046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3EC"/>
                </a:solidFill>
                <a:latin typeface="PT Serif" pitchFamily="18" charset="0"/>
                <a:ea typeface="PT Serif" pitchFamily="18" charset="-122"/>
                <a:cs typeface="PT Serif" pitchFamily="18" charset="-120"/>
              </a:rPr>
              <a:t>Страховые взносы</a:t>
            </a:r>
            <a:endParaRPr lang="en-US" sz="6000" dirty="0"/>
          </a:p>
        </p:txBody>
      </p:sp>
      <p:sp>
        <p:nvSpPr>
          <p:cNvPr id="4" name="Shape 2"/>
          <p:cNvSpPr/>
          <p:nvPr/>
        </p:nvSpPr>
        <p:spPr>
          <a:xfrm>
            <a:off x="812800" y="4264720"/>
            <a:ext cx="50800" cy="1028700"/>
          </a:xfrm>
          <a:prstGeom prst="roundRect">
            <a:avLst>
              <a:gd name="adj" fmla="val 50000"/>
            </a:avLst>
          </a:prstGeom>
          <a:solidFill>
            <a:srgbClr val="E59A7D"/>
          </a:solidFill>
          <a:ln/>
        </p:spPr>
      </p:sp>
      <p:sp>
        <p:nvSpPr>
          <p:cNvPr id="5" name="Text 3"/>
          <p:cNvSpPr/>
          <p:nvPr/>
        </p:nvSpPr>
        <p:spPr>
          <a:xfrm>
            <a:off x="1117600" y="4264720"/>
            <a:ext cx="9156700" cy="10541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F6F3EC"/>
                </a:solidFill>
                <a:latin typeface="PT Serif" pitchFamily="18" charset="0"/>
                <a:ea typeface="PT Serif" pitchFamily="18" charset="-122"/>
                <a:cs typeface="PT Serif" pitchFamily="18" charset="-120"/>
              </a:rPr>
              <a:t>Плательщики, объект и база, тарифы и сроки, взносы ИП за себя и судебная практика по переквалификации выплат — по правилам </a:t>
            </a:r>
            <a:r>
              <a:rPr lang="en-US" sz="2000" dirty="0">
                <a:solidFill>
                  <a:srgbClr val="E59A7D"/>
                </a:solidFill>
                <a:latin typeface="PT Serif" pitchFamily="18" charset="0"/>
                <a:ea typeface="PT Serif" pitchFamily="18" charset="-122"/>
                <a:cs typeface="PT Serif" pitchFamily="18" charset="-120"/>
              </a:rPr>
              <a:t>главы 34 НК РФ</a:t>
            </a:r>
            <a:endParaRPr lang="en-US" sz="2000" dirty="0"/>
          </a:p>
        </p:txBody>
      </p:sp>
      <p:sp>
        <p:nvSpPr>
          <p:cNvPr id="6" name="Text 4"/>
          <p:cNvSpPr/>
          <p:nvPr/>
        </p:nvSpPr>
        <p:spPr>
          <a:xfrm>
            <a:off x="812800" y="5547420"/>
            <a:ext cx="1088339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Лектор: Колмакова Полина Владимировна — ведущий эксперт в области налогообложения, налоговый консультант, член Федеральной Палаты налоговых консультантов</a:t>
            </a:r>
            <a:endParaRPr lang="en-US" sz="1400" dirty="0"/>
          </a:p>
        </p:txBody>
      </p:sp>
      <p:sp>
        <p:nvSpPr>
          <p:cNvPr id="7" name="Text 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C9D1DE"/>
                </a:solidFill>
                <a:latin typeface="IBM Plex Sans" pitchFamily="34" charset="0"/>
                <a:ea typeface="IBM Plex Sans" pitchFamily="34" charset="-122"/>
                <a:cs typeface="IBM Plex Sans" pitchFamily="34" charset="-120"/>
              </a:rPr>
              <a:t>ФПНК</a:t>
            </a:r>
            <a:endParaRPr lang="en-US" sz="1400" dirty="0"/>
          </a:p>
        </p:txBody>
      </p:sp>
      <p:sp>
        <p:nvSpPr>
          <p:cNvPr id="8" name="Text 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C9D1DE"/>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Плательщики взносов (ст. 419 НК РФ)</a:t>
            </a:r>
            <a:endParaRPr lang="en-US" sz="3200" dirty="0"/>
          </a:p>
        </p:txBody>
      </p:sp>
      <p:sp>
        <p:nvSpPr>
          <p:cNvPr id="3" name="Shape 1"/>
          <p:cNvSpPr/>
          <p:nvPr/>
        </p:nvSpPr>
        <p:spPr>
          <a:xfrm>
            <a:off x="815975" y="1486495"/>
            <a:ext cx="5200650" cy="2502991"/>
          </a:xfrm>
          <a:prstGeom prst="roundRect">
            <a:avLst>
              <a:gd name="adj" fmla="val 3932"/>
            </a:avLst>
          </a:prstGeom>
          <a:solidFill>
            <a:srgbClr val="FFFDF8"/>
          </a:solidFill>
          <a:ln w="6350">
            <a:solidFill>
              <a:srgbClr val="DDD5C4"/>
            </a:solidFill>
            <a:prstDash val="solid"/>
          </a:ln>
        </p:spPr>
      </p:sp>
      <p:pic>
        <p:nvPicPr>
          <p:cNvPr id="4" name="Image 0" descr="Users"/>
          <p:cNvPicPr>
            <a:picLocks noChangeAspect="1"/>
          </p:cNvPicPr>
          <p:nvPr/>
        </p:nvPicPr>
        <p:blipFill>
          <a:blip r:embed="rId3"/>
          <a:srcRect/>
          <a:stretch/>
        </p:blipFill>
        <p:spPr>
          <a:xfrm>
            <a:off x="1022350" y="1667470"/>
            <a:ext cx="304800" cy="304800"/>
          </a:xfrm>
          <a:prstGeom prst="rect">
            <a:avLst/>
          </a:prstGeom>
        </p:spPr>
      </p:pic>
      <p:sp>
        <p:nvSpPr>
          <p:cNvPr id="5" name="Text 2"/>
          <p:cNvSpPr/>
          <p:nvPr/>
        </p:nvSpPr>
        <p:spPr>
          <a:xfrm>
            <a:off x="1428750" y="1695400"/>
            <a:ext cx="1675507"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пп. 1 п. 1 ст. 419</a:t>
            </a:r>
            <a:endParaRPr lang="en-US" sz="1400" dirty="0"/>
          </a:p>
        </p:txBody>
      </p:sp>
      <p:sp>
        <p:nvSpPr>
          <p:cNvPr id="6" name="Text 3"/>
          <p:cNvSpPr/>
          <p:nvPr/>
        </p:nvSpPr>
        <p:spPr>
          <a:xfrm>
            <a:off x="1022350" y="2061170"/>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Производят выплаты физлицам</a:t>
            </a:r>
            <a:endParaRPr lang="en-US" sz="1800" dirty="0"/>
          </a:p>
        </p:txBody>
      </p:sp>
      <p:sp>
        <p:nvSpPr>
          <p:cNvPr id="7" name="Text 4"/>
          <p:cNvSpPr/>
          <p:nvPr/>
        </p:nvSpPr>
        <p:spPr>
          <a:xfrm>
            <a:off x="1100582" y="2424361"/>
            <a:ext cx="4845685" cy="77207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организации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индивидуальные предприниматели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физические лица, не являющиеся ИП</a:t>
            </a:r>
            <a:endParaRPr lang="en-US" sz="1400" dirty="0"/>
          </a:p>
        </p:txBody>
      </p:sp>
      <p:sp>
        <p:nvSpPr>
          <p:cNvPr id="8" name="Shape 5"/>
          <p:cNvSpPr/>
          <p:nvPr/>
        </p:nvSpPr>
        <p:spPr>
          <a:xfrm>
            <a:off x="6175375" y="1486495"/>
            <a:ext cx="5200650" cy="2502991"/>
          </a:xfrm>
          <a:prstGeom prst="roundRect">
            <a:avLst>
              <a:gd name="adj" fmla="val 3932"/>
            </a:avLst>
          </a:prstGeom>
          <a:solidFill>
            <a:srgbClr val="FFFDF8"/>
          </a:solidFill>
          <a:ln w="6350">
            <a:solidFill>
              <a:srgbClr val="DDD5C4"/>
            </a:solidFill>
            <a:prstDash val="solid"/>
          </a:ln>
        </p:spPr>
      </p:sp>
      <p:sp>
        <p:nvSpPr>
          <p:cNvPr id="10" name="Text 7"/>
          <p:cNvSpPr/>
          <p:nvPr/>
        </p:nvSpPr>
        <p:spPr>
          <a:xfrm>
            <a:off x="6381750" y="1675398"/>
            <a:ext cx="1675507"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пп. 2 п. 1 ст. 419</a:t>
            </a:r>
            <a:endParaRPr lang="en-US" sz="1400" dirty="0"/>
          </a:p>
        </p:txBody>
      </p:sp>
      <p:sp>
        <p:nvSpPr>
          <p:cNvPr id="11" name="Text 8"/>
          <p:cNvSpPr/>
          <p:nvPr/>
        </p:nvSpPr>
        <p:spPr>
          <a:xfrm>
            <a:off x="6381750" y="2040830"/>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Платят за себя</a:t>
            </a:r>
            <a:endParaRPr lang="en-US" sz="1800" dirty="0"/>
          </a:p>
        </p:txBody>
      </p:sp>
      <p:sp>
        <p:nvSpPr>
          <p:cNvPr id="12" name="Text 9"/>
          <p:cNvSpPr/>
          <p:nvPr/>
        </p:nvSpPr>
        <p:spPr>
          <a:xfrm>
            <a:off x="6459982" y="2404021"/>
            <a:ext cx="4845685" cy="77207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ИП, адвокаты, медиаторы</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нотариусы, арбитражные управляющие, оценщики, патентные поверенные и иные лица</a:t>
            </a:r>
            <a:endParaRPr lang="en-US" sz="1400" dirty="0"/>
          </a:p>
        </p:txBody>
      </p:sp>
      <p:sp>
        <p:nvSpPr>
          <p:cNvPr id="13" name="Text 10"/>
          <p:cNvSpPr/>
          <p:nvPr/>
        </p:nvSpPr>
        <p:spPr>
          <a:xfrm>
            <a:off x="6381750" y="3328491"/>
            <a:ext cx="4931537"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Кроме плательщиков налога на профессиональный доход</a:t>
            </a:r>
            <a:endParaRPr lang="en-US" sz="1400" dirty="0"/>
          </a:p>
        </p:txBody>
      </p:sp>
      <p:sp>
        <p:nvSpPr>
          <p:cNvPr id="14" name="Shape 11"/>
          <p:cNvSpPr/>
          <p:nvPr/>
        </p:nvSpPr>
        <p:spPr>
          <a:xfrm>
            <a:off x="812800" y="4195862"/>
            <a:ext cx="10566400" cy="838200"/>
          </a:xfrm>
          <a:prstGeom prst="roundRect">
            <a:avLst>
              <a:gd name="adj" fmla="val 12121"/>
            </a:avLst>
          </a:prstGeom>
          <a:solidFill>
            <a:srgbClr val="1E2A3F"/>
          </a:solidFill>
          <a:ln/>
        </p:spPr>
      </p:sp>
      <p:sp>
        <p:nvSpPr>
          <p:cNvPr id="15" name="Text 12"/>
          <p:cNvSpPr/>
          <p:nvPr/>
        </p:nvSpPr>
        <p:spPr>
          <a:xfrm>
            <a:off x="1016000" y="4490492"/>
            <a:ext cx="1223863"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ДВА СТАТУСА</a:t>
            </a:r>
            <a:endParaRPr lang="en-US" sz="1400" dirty="0"/>
          </a:p>
        </p:txBody>
      </p:sp>
      <p:sp>
        <p:nvSpPr>
          <p:cNvPr id="16" name="Text 13"/>
          <p:cNvSpPr/>
          <p:nvPr/>
        </p:nvSpPr>
        <p:spPr>
          <a:xfrm>
            <a:off x="2545492" y="4348262"/>
            <a:ext cx="889554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ИП с работниками платит взносы и с выплат работникам, и за себя — по каждому основанию отдельно (п. 2 ст. 419)</a:t>
            </a:r>
            <a:endParaRPr lang="en-US" sz="1500" dirty="0"/>
          </a:p>
        </p:txBody>
      </p:sp>
      <p:sp>
        <p:nvSpPr>
          <p:cNvPr id="17" name="Text 1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8" name="Text 1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9" name="Text 1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 2 ст. 419 НК РФ</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Объект обложения (ст. 420 НК РФ)</a:t>
            </a:r>
            <a:endParaRPr lang="en-US" sz="3200" dirty="0"/>
          </a:p>
        </p:txBody>
      </p:sp>
      <p:sp>
        <p:nvSpPr>
          <p:cNvPr id="3" name="Text 1"/>
          <p:cNvSpPr/>
          <p:nvPr/>
        </p:nvSpPr>
        <p:spPr>
          <a:xfrm>
            <a:off x="812800" y="14579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Для лиц, производящих выплаты и иные вознаграждения в пользу физических лиц</a:t>
            </a:r>
            <a:endParaRPr lang="en-US" sz="1500" dirty="0"/>
          </a:p>
        </p:txBody>
      </p:sp>
      <p:sp>
        <p:nvSpPr>
          <p:cNvPr id="4" name="Shape 2"/>
          <p:cNvSpPr/>
          <p:nvPr/>
        </p:nvSpPr>
        <p:spPr>
          <a:xfrm>
            <a:off x="815975" y="1905595"/>
            <a:ext cx="3414167" cy="2388791"/>
          </a:xfrm>
          <a:prstGeom prst="roundRect">
            <a:avLst>
              <a:gd name="adj" fmla="val 4120"/>
            </a:avLst>
          </a:prstGeom>
          <a:solidFill>
            <a:srgbClr val="FFFDF8"/>
          </a:solidFill>
          <a:ln w="6350">
            <a:solidFill>
              <a:srgbClr val="DDD5C4"/>
            </a:solidFill>
            <a:prstDash val="solid"/>
          </a:ln>
        </p:spPr>
      </p:sp>
      <p:sp>
        <p:nvSpPr>
          <p:cNvPr id="5" name="Text 3"/>
          <p:cNvSpPr/>
          <p:nvPr/>
        </p:nvSpPr>
        <p:spPr>
          <a:xfrm>
            <a:off x="1022350" y="2086570"/>
            <a:ext cx="309145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01</a:t>
            </a:r>
            <a:endParaRPr lang="en-US" sz="3200" dirty="0"/>
          </a:p>
        </p:txBody>
      </p:sp>
      <p:sp>
        <p:nvSpPr>
          <p:cNvPr id="6" name="Text 4"/>
          <p:cNvSpPr/>
          <p:nvPr/>
        </p:nvSpPr>
        <p:spPr>
          <a:xfrm>
            <a:off x="1022350" y="2569170"/>
            <a:ext cx="3091459" cy="533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Трудовые и гражданско-правовые договоры</a:t>
            </a:r>
            <a:endParaRPr lang="en-US" sz="1600" dirty="0"/>
          </a:p>
        </p:txBody>
      </p:sp>
      <p:sp>
        <p:nvSpPr>
          <p:cNvPr id="7" name="Text 5"/>
          <p:cNvSpPr/>
          <p:nvPr/>
        </p:nvSpPr>
        <p:spPr>
          <a:xfrm>
            <a:off x="1022350" y="3153370"/>
            <a:ext cx="3091459"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Вознаграждения в рамках трудовых отношений и по договорам на выполнение работ, оказание услуг</a:t>
            </a:r>
            <a:endParaRPr lang="en-US" sz="1400" dirty="0"/>
          </a:p>
        </p:txBody>
      </p:sp>
      <p:sp>
        <p:nvSpPr>
          <p:cNvPr id="8" name="Shape 6"/>
          <p:cNvSpPr/>
          <p:nvPr/>
        </p:nvSpPr>
        <p:spPr>
          <a:xfrm>
            <a:off x="4388892" y="1905595"/>
            <a:ext cx="3414216" cy="2388791"/>
          </a:xfrm>
          <a:prstGeom prst="roundRect">
            <a:avLst>
              <a:gd name="adj" fmla="val 4120"/>
            </a:avLst>
          </a:prstGeom>
          <a:solidFill>
            <a:srgbClr val="FFFDF8"/>
          </a:solidFill>
          <a:ln w="6350">
            <a:solidFill>
              <a:srgbClr val="DDD5C4"/>
            </a:solidFill>
            <a:prstDash val="solid"/>
          </a:ln>
        </p:spPr>
      </p:sp>
      <p:sp>
        <p:nvSpPr>
          <p:cNvPr id="9" name="Text 7"/>
          <p:cNvSpPr/>
          <p:nvPr/>
        </p:nvSpPr>
        <p:spPr>
          <a:xfrm>
            <a:off x="4595267" y="2086570"/>
            <a:ext cx="309151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02</a:t>
            </a:r>
            <a:endParaRPr lang="en-US" sz="3200" dirty="0"/>
          </a:p>
        </p:txBody>
      </p:sp>
      <p:sp>
        <p:nvSpPr>
          <p:cNvPr id="10" name="Text 8"/>
          <p:cNvSpPr/>
          <p:nvPr/>
        </p:nvSpPr>
        <p:spPr>
          <a:xfrm>
            <a:off x="4595267" y="2569170"/>
            <a:ext cx="309151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Авторский заказ</a:t>
            </a:r>
            <a:endParaRPr lang="en-US" sz="1600" dirty="0"/>
          </a:p>
        </p:txBody>
      </p:sp>
      <p:sp>
        <p:nvSpPr>
          <p:cNvPr id="11" name="Text 9"/>
          <p:cNvSpPr/>
          <p:nvPr/>
        </p:nvSpPr>
        <p:spPr>
          <a:xfrm>
            <a:off x="4595267" y="2899370"/>
            <a:ext cx="3091510"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Вознаграждения авторам произведений по договорам авторского заказа</a:t>
            </a:r>
            <a:endParaRPr lang="en-US" sz="1400" dirty="0"/>
          </a:p>
        </p:txBody>
      </p:sp>
      <p:sp>
        <p:nvSpPr>
          <p:cNvPr id="12" name="Shape 10"/>
          <p:cNvSpPr/>
          <p:nvPr/>
        </p:nvSpPr>
        <p:spPr>
          <a:xfrm>
            <a:off x="7961858" y="1905595"/>
            <a:ext cx="3414167" cy="2388791"/>
          </a:xfrm>
          <a:prstGeom prst="roundRect">
            <a:avLst>
              <a:gd name="adj" fmla="val 4120"/>
            </a:avLst>
          </a:prstGeom>
          <a:solidFill>
            <a:srgbClr val="FFFDF8"/>
          </a:solidFill>
          <a:ln w="6350">
            <a:solidFill>
              <a:srgbClr val="DDD5C4"/>
            </a:solidFill>
            <a:prstDash val="solid"/>
          </a:ln>
        </p:spPr>
      </p:sp>
      <p:sp>
        <p:nvSpPr>
          <p:cNvPr id="13" name="Text 11"/>
          <p:cNvSpPr/>
          <p:nvPr/>
        </p:nvSpPr>
        <p:spPr>
          <a:xfrm>
            <a:off x="8168233" y="2086570"/>
            <a:ext cx="309145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03</a:t>
            </a:r>
            <a:endParaRPr lang="en-US" sz="3200" dirty="0"/>
          </a:p>
        </p:txBody>
      </p:sp>
      <p:sp>
        <p:nvSpPr>
          <p:cNvPr id="14" name="Text 12"/>
          <p:cNvSpPr/>
          <p:nvPr/>
        </p:nvSpPr>
        <p:spPr>
          <a:xfrm>
            <a:off x="8168233" y="2569170"/>
            <a:ext cx="3091459"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Интеллектуальные права</a:t>
            </a:r>
            <a:endParaRPr lang="en-US" sz="1600" dirty="0"/>
          </a:p>
        </p:txBody>
      </p:sp>
      <p:sp>
        <p:nvSpPr>
          <p:cNvPr id="15" name="Text 13"/>
          <p:cNvSpPr/>
          <p:nvPr/>
        </p:nvSpPr>
        <p:spPr>
          <a:xfrm>
            <a:off x="8168233" y="2899370"/>
            <a:ext cx="3091459"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Отчуждение исключительного права на РИД из пп. 1–12 п. 1 ст. 1225 ГК РФ, издательские и лицензионные договоры</a:t>
            </a:r>
            <a:endParaRPr lang="en-US" sz="1400" dirty="0"/>
          </a:p>
        </p:txBody>
      </p:sp>
      <p:sp>
        <p:nvSpPr>
          <p:cNvPr id="16" name="Shape 14"/>
          <p:cNvSpPr/>
          <p:nvPr/>
        </p:nvSpPr>
        <p:spPr>
          <a:xfrm>
            <a:off x="812800" y="4475361"/>
            <a:ext cx="10566400" cy="838200"/>
          </a:xfrm>
          <a:prstGeom prst="roundRect">
            <a:avLst>
              <a:gd name="adj" fmla="val 12121"/>
            </a:avLst>
          </a:prstGeom>
          <a:solidFill>
            <a:srgbClr val="1E2A3F"/>
          </a:solidFill>
          <a:ln/>
        </p:spPr>
      </p:sp>
      <p:sp>
        <p:nvSpPr>
          <p:cNvPr id="17" name="Text 15"/>
          <p:cNvSpPr/>
          <p:nvPr/>
        </p:nvSpPr>
        <p:spPr>
          <a:xfrm>
            <a:off x="1016000" y="4769991"/>
            <a:ext cx="1059210"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ЗОНА РИСКА</a:t>
            </a:r>
            <a:endParaRPr lang="en-US" sz="1400" dirty="0"/>
          </a:p>
        </p:txBody>
      </p:sp>
      <p:sp>
        <p:nvSpPr>
          <p:cNvPr id="18" name="Text 16"/>
          <p:cNvSpPr/>
          <p:nvPr/>
        </p:nvSpPr>
        <p:spPr>
          <a:xfrm>
            <a:off x="2523058" y="4627761"/>
            <a:ext cx="865568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Инспекции переквалифицируют в оплату труда подарки, аренду, ученические договоры, договоры с самозанятыми и дивиденды</a:t>
            </a:r>
            <a:endParaRPr lang="en-US" sz="15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1 ст. 420 НК РФ; пп. 1–12 п. 1 ст. 1225 ГК РФ</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Подарки работникам как оплата труда</a:t>
            </a:r>
            <a:endParaRPr lang="en-US" sz="3200" dirty="0"/>
          </a:p>
        </p:txBody>
      </p:sp>
      <p:sp>
        <p:nvSpPr>
          <p:cNvPr id="3" name="Shape 1"/>
          <p:cNvSpPr/>
          <p:nvPr/>
        </p:nvSpPr>
        <p:spPr>
          <a:xfrm>
            <a:off x="815975" y="1461095"/>
            <a:ext cx="5660082" cy="2579340"/>
          </a:xfrm>
          <a:prstGeom prst="roundRect">
            <a:avLst>
              <a:gd name="adj" fmla="val 3816"/>
            </a:avLst>
          </a:prstGeom>
          <a:solidFill>
            <a:srgbClr val="FFFDF8"/>
          </a:solidFill>
          <a:ln w="6350">
            <a:solidFill>
              <a:srgbClr val="DDD5C4"/>
            </a:solidFill>
            <a:prstDash val="solid"/>
          </a:ln>
        </p:spPr>
      </p:sp>
      <p:sp>
        <p:nvSpPr>
          <p:cNvPr id="4" name="Text 2"/>
          <p:cNvSpPr/>
          <p:nvPr/>
        </p:nvSpPr>
        <p:spPr>
          <a:xfrm>
            <a:off x="1022350" y="1642070"/>
            <a:ext cx="540475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ЧТО УСТАНОВИЛ СУД</a:t>
            </a:r>
            <a:endParaRPr lang="en-US" sz="1400" dirty="0"/>
          </a:p>
        </p:txBody>
      </p:sp>
      <p:sp>
        <p:nvSpPr>
          <p:cNvPr id="5" name="Text 3"/>
          <p:cNvSpPr/>
          <p:nvPr/>
        </p:nvSpPr>
        <p:spPr>
          <a:xfrm>
            <a:off x="1100582" y="1967161"/>
            <a:ext cx="5318900" cy="1767632"/>
          </a:xfrm>
          <a:prstGeom prst="rect">
            <a:avLst/>
          </a:prstGeom>
          <a:noFill/>
          <a:ln/>
        </p:spPr>
        <p:txBody>
          <a:bodyPr wrap="square" lIns="0" tIns="0" rIns="0" bIns="0" rtlCol="0" anchor="t">
            <a:normAutofit fontScale="92500"/>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денежные подарки получали только работники по трудовым договорам; исполнителям по ГПД их не вручали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размер подарка не был одинаковым для всех</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сумма зависела от должности, управленческих функций, среднегодовой зарплаты, стажа, квалификации и фактического трудового вклада — с учётом отпуска по уходу за ребёнком</a:t>
            </a:r>
            <a:endParaRPr lang="en-US" sz="1400" dirty="0"/>
          </a:p>
        </p:txBody>
      </p:sp>
      <p:pic>
        <p:nvPicPr>
          <p:cNvPr id="6" name="Image 0" descr="arrow-right"/>
          <p:cNvPicPr>
            <a:picLocks noChangeAspect="1"/>
          </p:cNvPicPr>
          <p:nvPr/>
        </p:nvPicPr>
        <p:blipFill>
          <a:blip r:embed="rId3"/>
          <a:srcRect/>
          <a:stretch/>
        </p:blipFill>
        <p:spPr>
          <a:xfrm>
            <a:off x="6555432" y="2674541"/>
            <a:ext cx="304800" cy="152400"/>
          </a:xfrm>
          <a:prstGeom prst="rect">
            <a:avLst/>
          </a:prstGeom>
        </p:spPr>
      </p:pic>
      <p:sp>
        <p:nvSpPr>
          <p:cNvPr id="7" name="Shape 4"/>
          <p:cNvSpPr/>
          <p:nvPr/>
        </p:nvSpPr>
        <p:spPr>
          <a:xfrm>
            <a:off x="6936432" y="1457920"/>
            <a:ext cx="4442768" cy="2585690"/>
          </a:xfrm>
          <a:prstGeom prst="roundRect">
            <a:avLst>
              <a:gd name="adj" fmla="val 3929"/>
            </a:avLst>
          </a:prstGeom>
          <a:solidFill>
            <a:srgbClr val="1E2A3F"/>
          </a:solidFill>
          <a:ln/>
        </p:spPr>
      </p:sp>
      <p:sp>
        <p:nvSpPr>
          <p:cNvPr id="8" name="Text 5"/>
          <p:cNvSpPr/>
          <p:nvPr/>
        </p:nvSpPr>
        <p:spPr>
          <a:xfrm>
            <a:off x="7139632" y="1635720"/>
            <a:ext cx="415745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ВЫВОД СУДА</a:t>
            </a:r>
            <a:endParaRPr lang="en-US" sz="1400" dirty="0"/>
          </a:p>
        </p:txBody>
      </p:sp>
      <p:sp>
        <p:nvSpPr>
          <p:cNvPr id="9" name="Text 6"/>
          <p:cNvSpPr/>
          <p:nvPr/>
        </p:nvSpPr>
        <p:spPr>
          <a:xfrm>
            <a:off x="7139632" y="1986211"/>
            <a:ext cx="4157459"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Выплаты, оформленные договорами дарения, по экономическому содержанию — часть системы оплаты труда и носят стимулирующий характер</a:t>
            </a:r>
            <a:endParaRPr lang="en-US" sz="1500" dirty="0"/>
          </a:p>
        </p:txBody>
      </p:sp>
      <p:sp>
        <p:nvSpPr>
          <p:cNvPr id="10" name="Text 7"/>
          <p:cNvSpPr/>
          <p:nvPr/>
        </p:nvSpPr>
        <p:spPr>
          <a:xfrm>
            <a:off x="7139632" y="3256211"/>
            <a:ext cx="4157459"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E59A7D"/>
                </a:solidFill>
                <a:latin typeface="PT Serif" pitchFamily="18" charset="0"/>
                <a:ea typeface="PT Serif" pitchFamily="18" charset="-122"/>
                <a:cs typeface="PT Serif" pitchFamily="18" charset="-120"/>
              </a:rPr>
              <a:t>Облагаются страховыми взносами</a:t>
            </a:r>
            <a:endParaRPr lang="en-US" sz="2000" dirty="0"/>
          </a:p>
        </p:txBody>
      </p:sp>
      <p:sp>
        <p:nvSpPr>
          <p:cNvPr id="11" name="Text 8"/>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2" name="Text 9"/>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3" name="Text 10"/>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Постановление АС Волго-Вятского округа от 24.03.2021 N Ф01-791/2021; ст. 71 АПК РФ</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Аренда транспорта: скрытая оплата труда</a:t>
            </a:r>
            <a:endParaRPr lang="en-US" sz="3200" dirty="0"/>
          </a:p>
        </p:txBody>
      </p:sp>
      <p:sp>
        <p:nvSpPr>
          <p:cNvPr id="3" name="Shape 1"/>
          <p:cNvSpPr/>
          <p:nvPr/>
        </p:nvSpPr>
        <p:spPr>
          <a:xfrm>
            <a:off x="815975" y="1461095"/>
            <a:ext cx="4668639" cy="3577233"/>
          </a:xfrm>
          <a:prstGeom prst="roundRect">
            <a:avLst>
              <a:gd name="adj" fmla="val 2751"/>
            </a:avLst>
          </a:prstGeom>
          <a:solidFill>
            <a:srgbClr val="FFFDF8"/>
          </a:solidFill>
          <a:ln w="6350">
            <a:solidFill>
              <a:srgbClr val="DDD5C4"/>
            </a:solidFill>
            <a:prstDash val="solid"/>
          </a:ln>
        </p:spPr>
      </p:sp>
      <p:sp>
        <p:nvSpPr>
          <p:cNvPr id="4" name="Text 2"/>
          <p:cNvSpPr/>
          <p:nvPr/>
        </p:nvSpPr>
        <p:spPr>
          <a:xfrm>
            <a:off x="1022350" y="1642070"/>
            <a:ext cx="438356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ВС РФ · АРЕНДА С ЭКИПАЖЕМ</a:t>
            </a:r>
            <a:endParaRPr lang="en-US" sz="1400" dirty="0"/>
          </a:p>
        </p:txBody>
      </p:sp>
      <p:sp>
        <p:nvSpPr>
          <p:cNvPr id="5" name="Text 3"/>
          <p:cNvSpPr/>
          <p:nvPr/>
        </p:nvSpPr>
        <p:spPr>
          <a:xfrm>
            <a:off x="1022350" y="1967161"/>
            <a:ext cx="4383566" cy="102096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Договор признан арендой транспортного средства, но арендодатель фактически оказывал не предусмотренные договором услуги по управлению</a:t>
            </a:r>
            <a:endParaRPr lang="en-US" sz="1400" dirty="0"/>
          </a:p>
        </p:txBody>
      </p:sp>
      <p:sp>
        <p:nvSpPr>
          <p:cNvPr id="6" name="Text 4"/>
          <p:cNvSpPr/>
          <p:nvPr/>
        </p:nvSpPr>
        <p:spPr>
          <a:xfrm>
            <a:off x="1022350" y="3038921"/>
            <a:ext cx="4383566"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Выплаты не разделены на арендную плату и оплату услуг экипажа</a:t>
            </a:r>
            <a:endParaRPr lang="en-US" sz="1400" dirty="0"/>
          </a:p>
        </p:txBody>
      </p:sp>
      <p:sp>
        <p:nvSpPr>
          <p:cNvPr id="7" name="Text 5"/>
          <p:cNvSpPr/>
          <p:nvPr/>
        </p:nvSpPr>
        <p:spPr>
          <a:xfrm>
            <a:off x="1022350" y="3831282"/>
            <a:ext cx="4255889" cy="452090"/>
          </a:xfrm>
          <a:prstGeom prst="roundRect">
            <a:avLst>
              <a:gd name="adj" fmla="val 16855"/>
            </a:avLst>
          </a:prstGeom>
          <a:solidFill>
            <a:srgbClr val="F3E3DC"/>
          </a:solidFill>
          <a:ln/>
        </p:spPr>
        <p:txBody>
          <a:bodyPr wrap="square" lIns="104682" tIns="79282" rIns="0" bIns="53882"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Итог: взносы на всю сумму выплат</a:t>
            </a:r>
            <a:endParaRPr lang="en-US" sz="1400" dirty="0"/>
          </a:p>
        </p:txBody>
      </p:sp>
      <p:sp>
        <p:nvSpPr>
          <p:cNvPr id="8" name="Text 6"/>
          <p:cNvSpPr/>
          <p:nvPr/>
        </p:nvSpPr>
        <p:spPr>
          <a:xfrm>
            <a:off x="1022350" y="4359573"/>
            <a:ext cx="4383566"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Определение ВС РФ от 30.10.2017 N 308-КГ17-15395</a:t>
            </a:r>
            <a:endParaRPr lang="en-US" sz="1400" dirty="0"/>
          </a:p>
        </p:txBody>
      </p:sp>
      <p:sp>
        <p:nvSpPr>
          <p:cNvPr id="9" name="Shape 7"/>
          <p:cNvSpPr/>
          <p:nvPr/>
        </p:nvSpPr>
        <p:spPr>
          <a:xfrm>
            <a:off x="5643364" y="1461095"/>
            <a:ext cx="5732661" cy="3577233"/>
          </a:xfrm>
          <a:prstGeom prst="roundRect">
            <a:avLst>
              <a:gd name="adj" fmla="val 2751"/>
            </a:avLst>
          </a:prstGeom>
          <a:solidFill>
            <a:srgbClr val="FFFDF8"/>
          </a:solidFill>
          <a:ln w="6350">
            <a:solidFill>
              <a:srgbClr val="DDD5C4"/>
            </a:solidFill>
            <a:prstDash val="solid"/>
          </a:ln>
        </p:spPr>
      </p:sp>
      <p:sp>
        <p:nvSpPr>
          <p:cNvPr id="10" name="Text 8"/>
          <p:cNvSpPr/>
          <p:nvPr/>
        </p:nvSpPr>
        <p:spPr>
          <a:xfrm>
            <a:off x="5849739" y="1642070"/>
            <a:ext cx="547950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ПРИЗНАКИ ПЕРЕКВАЛИФИКАЦИИ</a:t>
            </a:r>
            <a:endParaRPr lang="en-US" sz="1400" dirty="0"/>
          </a:p>
        </p:txBody>
      </p:sp>
      <p:sp>
        <p:nvSpPr>
          <p:cNvPr id="11" name="Text 9"/>
          <p:cNvSpPr/>
          <p:nvPr/>
        </p:nvSpPr>
        <p:spPr>
          <a:xfrm>
            <a:off x="5927971" y="1967161"/>
            <a:ext cx="5393656" cy="2265412"/>
          </a:xfrm>
          <a:prstGeom prst="rect">
            <a:avLst/>
          </a:prstGeom>
          <a:noFill/>
          <a:ln/>
        </p:spPr>
        <p:txBody>
          <a:bodyPr wrap="square" lIns="0" tIns="0" rIns="0" bIns="0" rtlCol="0" anchor="t">
            <a:normAutofit fontScale="85000" lnSpcReduction="10000"/>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аренда без экипажа — фактически с экипажем</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аренда — фактически оказание услуг</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вознаграждения ежемесячно и в сопоставимых размерах по всем договорам</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отношения систематические, длительные, однотипные</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нет документов об использовании транспорта для нужд организации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автомобилями управляют сами собственники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организация не несёт расходов на содержание машин</a:t>
            </a:r>
            <a:endParaRPr lang="en-US" sz="1400" dirty="0"/>
          </a:p>
        </p:txBody>
      </p:sp>
      <p:sp>
        <p:nvSpPr>
          <p:cNvPr id="12" name="Text 10"/>
          <p:cNvSpPr/>
          <p:nvPr/>
        </p:nvSpPr>
        <p:spPr>
          <a:xfrm>
            <a:off x="5849739" y="4359573"/>
            <a:ext cx="547950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Постановление АС Уральского округа от 09.07.2015 N Ф09-3788/15</a:t>
            </a:r>
            <a:endParaRPr lang="en-US" sz="1400" dirty="0"/>
          </a:p>
        </p:txBody>
      </p:sp>
      <p:sp>
        <p:nvSpPr>
          <p:cNvPr id="13" name="Text 1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4" name="Text 1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5" name="Text 1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420 НК РФ; Определение ВС РФ N 308-КГ17-15395; Постановление АС УО N Ф09-3788/15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Ученический договор — неудачная экономия</a:t>
            </a:r>
            <a:endParaRPr lang="en-US" sz="3200" dirty="0"/>
          </a:p>
        </p:txBody>
      </p:sp>
      <p:sp>
        <p:nvSpPr>
          <p:cNvPr id="3" name="Text 1"/>
          <p:cNvSpPr/>
          <p:nvPr/>
        </p:nvSpPr>
        <p:spPr>
          <a:xfrm>
            <a:off x="812800" y="14833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Почему суд не признал выплаты стипендиями по ученическому договору</a:t>
            </a:r>
            <a:endParaRPr lang="en-US" sz="1500" dirty="0"/>
          </a:p>
        </p:txBody>
      </p:sp>
      <p:sp>
        <p:nvSpPr>
          <p:cNvPr id="4" name="Shape 2"/>
          <p:cNvSpPr/>
          <p:nvPr/>
        </p:nvSpPr>
        <p:spPr>
          <a:xfrm>
            <a:off x="815975" y="1956395"/>
            <a:ext cx="2025650" cy="1753791"/>
          </a:xfrm>
          <a:prstGeom prst="roundRect">
            <a:avLst>
              <a:gd name="adj" fmla="val 5612"/>
            </a:avLst>
          </a:prstGeom>
          <a:solidFill>
            <a:srgbClr val="FFFDF8"/>
          </a:solidFill>
          <a:ln w="6350">
            <a:solidFill>
              <a:srgbClr val="DDD5C4"/>
            </a:solidFill>
            <a:prstDash val="solid"/>
          </a:ln>
        </p:spPr>
      </p:sp>
      <p:sp>
        <p:nvSpPr>
          <p:cNvPr id="5" name="Text 3"/>
          <p:cNvSpPr/>
          <p:nvPr/>
        </p:nvSpPr>
        <p:spPr>
          <a:xfrm>
            <a:off x="971550" y="2111970"/>
            <a:ext cx="176593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1</a:t>
            </a:r>
            <a:endParaRPr lang="en-US" sz="3200" dirty="0"/>
          </a:p>
        </p:txBody>
      </p:sp>
      <p:sp>
        <p:nvSpPr>
          <p:cNvPr id="6" name="Text 4"/>
          <p:cNvSpPr/>
          <p:nvPr/>
        </p:nvSpPr>
        <p:spPr>
          <a:xfrm>
            <a:off x="971550" y="2594570"/>
            <a:ext cx="1765935"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Нет наставника</a:t>
            </a:r>
            <a:endParaRPr lang="en-US" sz="1400" dirty="0"/>
          </a:p>
        </p:txBody>
      </p:sp>
      <p:sp>
        <p:nvSpPr>
          <p:cNvPr id="7" name="Shape 5"/>
          <p:cNvSpPr/>
          <p:nvPr/>
        </p:nvSpPr>
        <p:spPr>
          <a:xfrm>
            <a:off x="2949575" y="1956395"/>
            <a:ext cx="2025650" cy="1753791"/>
          </a:xfrm>
          <a:prstGeom prst="roundRect">
            <a:avLst>
              <a:gd name="adj" fmla="val 5612"/>
            </a:avLst>
          </a:prstGeom>
          <a:solidFill>
            <a:srgbClr val="FFFDF8"/>
          </a:solidFill>
          <a:ln w="6350">
            <a:solidFill>
              <a:srgbClr val="DDD5C4"/>
            </a:solidFill>
            <a:prstDash val="solid"/>
          </a:ln>
        </p:spPr>
      </p:sp>
      <p:sp>
        <p:nvSpPr>
          <p:cNvPr id="8" name="Text 6"/>
          <p:cNvSpPr/>
          <p:nvPr/>
        </p:nvSpPr>
        <p:spPr>
          <a:xfrm>
            <a:off x="3105150" y="2111970"/>
            <a:ext cx="176593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2</a:t>
            </a:r>
            <a:endParaRPr lang="en-US" sz="3200" dirty="0"/>
          </a:p>
        </p:txBody>
      </p:sp>
      <p:sp>
        <p:nvSpPr>
          <p:cNvPr id="9" name="Text 7"/>
          <p:cNvSpPr/>
          <p:nvPr/>
        </p:nvSpPr>
        <p:spPr>
          <a:xfrm>
            <a:off x="3105150" y="2594570"/>
            <a:ext cx="1765935"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Не доказана необходимость учёбы</a:t>
            </a:r>
            <a:endParaRPr lang="en-US" sz="1400" dirty="0"/>
          </a:p>
        </p:txBody>
      </p:sp>
      <p:sp>
        <p:nvSpPr>
          <p:cNvPr id="10" name="Shape 8"/>
          <p:cNvSpPr/>
          <p:nvPr/>
        </p:nvSpPr>
        <p:spPr>
          <a:xfrm>
            <a:off x="5083175" y="1956395"/>
            <a:ext cx="2025650" cy="1753791"/>
          </a:xfrm>
          <a:prstGeom prst="roundRect">
            <a:avLst>
              <a:gd name="adj" fmla="val 5612"/>
            </a:avLst>
          </a:prstGeom>
          <a:solidFill>
            <a:srgbClr val="FFFDF8"/>
          </a:solidFill>
          <a:ln w="6350">
            <a:solidFill>
              <a:srgbClr val="DDD5C4"/>
            </a:solidFill>
            <a:prstDash val="solid"/>
          </a:ln>
        </p:spPr>
      </p:sp>
      <p:sp>
        <p:nvSpPr>
          <p:cNvPr id="11" name="Text 9"/>
          <p:cNvSpPr/>
          <p:nvPr/>
        </p:nvSpPr>
        <p:spPr>
          <a:xfrm>
            <a:off x="5238750" y="2111970"/>
            <a:ext cx="176593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3</a:t>
            </a:r>
            <a:endParaRPr lang="en-US" sz="3200" dirty="0"/>
          </a:p>
        </p:txBody>
      </p:sp>
      <p:sp>
        <p:nvSpPr>
          <p:cNvPr id="12" name="Text 10"/>
          <p:cNvSpPr/>
          <p:nvPr/>
        </p:nvSpPr>
        <p:spPr>
          <a:xfrm>
            <a:off x="5238750" y="2594570"/>
            <a:ext cx="1765935"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Срок договора равен испытательному сроку</a:t>
            </a:r>
            <a:endParaRPr lang="en-US" sz="1400" dirty="0"/>
          </a:p>
        </p:txBody>
      </p:sp>
      <p:sp>
        <p:nvSpPr>
          <p:cNvPr id="13" name="Shape 11"/>
          <p:cNvSpPr/>
          <p:nvPr/>
        </p:nvSpPr>
        <p:spPr>
          <a:xfrm>
            <a:off x="7216775" y="1956395"/>
            <a:ext cx="2025650" cy="1753791"/>
          </a:xfrm>
          <a:prstGeom prst="roundRect">
            <a:avLst>
              <a:gd name="adj" fmla="val 5612"/>
            </a:avLst>
          </a:prstGeom>
          <a:solidFill>
            <a:srgbClr val="FFFDF8"/>
          </a:solidFill>
          <a:ln w="6350">
            <a:solidFill>
              <a:srgbClr val="DDD5C4"/>
            </a:solidFill>
            <a:prstDash val="solid"/>
          </a:ln>
        </p:spPr>
      </p:sp>
      <p:sp>
        <p:nvSpPr>
          <p:cNvPr id="14" name="Text 12"/>
          <p:cNvSpPr/>
          <p:nvPr/>
        </p:nvSpPr>
        <p:spPr>
          <a:xfrm>
            <a:off x="7372350" y="2111970"/>
            <a:ext cx="176593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4</a:t>
            </a:r>
            <a:endParaRPr lang="en-US" sz="3200" dirty="0"/>
          </a:p>
        </p:txBody>
      </p:sp>
      <p:sp>
        <p:nvSpPr>
          <p:cNvPr id="15" name="Text 13"/>
          <p:cNvSpPr/>
          <p:nvPr/>
        </p:nvSpPr>
        <p:spPr>
          <a:xfrm>
            <a:off x="7372350" y="2594570"/>
            <a:ext cx="1765935"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Документы на учёбу не оформлены должным образом</a:t>
            </a:r>
            <a:endParaRPr lang="en-US" sz="1400" dirty="0"/>
          </a:p>
        </p:txBody>
      </p:sp>
      <p:sp>
        <p:nvSpPr>
          <p:cNvPr id="16" name="Shape 14"/>
          <p:cNvSpPr/>
          <p:nvPr/>
        </p:nvSpPr>
        <p:spPr>
          <a:xfrm>
            <a:off x="9350375" y="1956395"/>
            <a:ext cx="2025650" cy="1753791"/>
          </a:xfrm>
          <a:prstGeom prst="roundRect">
            <a:avLst>
              <a:gd name="adj" fmla="val 5612"/>
            </a:avLst>
          </a:prstGeom>
          <a:solidFill>
            <a:srgbClr val="FFFDF8"/>
          </a:solidFill>
          <a:ln w="6350">
            <a:solidFill>
              <a:srgbClr val="DDD5C4"/>
            </a:solidFill>
            <a:prstDash val="solid"/>
          </a:ln>
        </p:spPr>
      </p:sp>
      <p:sp>
        <p:nvSpPr>
          <p:cNvPr id="17" name="Text 15"/>
          <p:cNvSpPr/>
          <p:nvPr/>
        </p:nvSpPr>
        <p:spPr>
          <a:xfrm>
            <a:off x="9505950" y="2111970"/>
            <a:ext cx="1765935"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5</a:t>
            </a:r>
            <a:endParaRPr lang="en-US" sz="3200" dirty="0"/>
          </a:p>
        </p:txBody>
      </p:sp>
      <p:sp>
        <p:nvSpPr>
          <p:cNvPr id="18" name="Text 16"/>
          <p:cNvSpPr/>
          <p:nvPr/>
        </p:nvSpPr>
        <p:spPr>
          <a:xfrm>
            <a:off x="9505950" y="2594570"/>
            <a:ext cx="1765935"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К стипендиям применяли зарплатные нормы</a:t>
            </a:r>
            <a:endParaRPr lang="en-US" sz="1400" dirty="0"/>
          </a:p>
        </p:txBody>
      </p:sp>
      <p:sp>
        <p:nvSpPr>
          <p:cNvPr id="19" name="Shape 17"/>
          <p:cNvSpPr/>
          <p:nvPr/>
        </p:nvSpPr>
        <p:spPr>
          <a:xfrm>
            <a:off x="812800" y="3916561"/>
            <a:ext cx="10566400" cy="571500"/>
          </a:xfrm>
          <a:prstGeom prst="roundRect">
            <a:avLst>
              <a:gd name="adj" fmla="val 17778"/>
            </a:avLst>
          </a:prstGeom>
          <a:solidFill>
            <a:srgbClr val="1E2A3F"/>
          </a:solidFill>
          <a:ln/>
        </p:spPr>
      </p:sp>
      <p:sp>
        <p:nvSpPr>
          <p:cNvPr id="20" name="Text 18"/>
          <p:cNvSpPr/>
          <p:nvPr/>
        </p:nvSpPr>
        <p:spPr>
          <a:xfrm>
            <a:off x="1016000" y="4077841"/>
            <a:ext cx="571054"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ИТОГ</a:t>
            </a:r>
            <a:endParaRPr lang="en-US" sz="1400" dirty="0"/>
          </a:p>
        </p:txBody>
      </p:sp>
      <p:sp>
        <p:nvSpPr>
          <p:cNvPr id="21" name="Text 19"/>
          <p:cNvSpPr/>
          <p:nvPr/>
        </p:nvSpPr>
        <p:spPr>
          <a:xfrm>
            <a:off x="1688654" y="4068961"/>
            <a:ext cx="823239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«Стипендии» признаны оплатой труда — с них начислены страховые взносы</a:t>
            </a:r>
            <a:endParaRPr lang="en-US" sz="1500" dirty="0"/>
          </a:p>
        </p:txBody>
      </p:sp>
      <p:sp>
        <p:nvSpPr>
          <p:cNvPr id="22" name="Text 20"/>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3" name="Text 21"/>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4" name="Text 22"/>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Определение ВС РФ от 31.03.2022 N 309-ЭС22-2353 по делу N А76-4285/2021</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Договор с самозанятым: зоны риска</a:t>
            </a:r>
            <a:endParaRPr lang="en-US" sz="3200" dirty="0"/>
          </a:p>
        </p:txBody>
      </p:sp>
      <p:sp>
        <p:nvSpPr>
          <p:cNvPr id="3" name="Shape 1"/>
          <p:cNvSpPr/>
          <p:nvPr/>
        </p:nvSpPr>
        <p:spPr>
          <a:xfrm>
            <a:off x="815975" y="1461095"/>
            <a:ext cx="6062018" cy="2594471"/>
          </a:xfrm>
          <a:prstGeom prst="roundRect">
            <a:avLst>
              <a:gd name="adj" fmla="val 3794"/>
            </a:avLst>
          </a:prstGeom>
          <a:solidFill>
            <a:srgbClr val="FFFDF8"/>
          </a:solidFill>
          <a:ln w="6350">
            <a:solidFill>
              <a:srgbClr val="DDD5C4"/>
            </a:solidFill>
            <a:prstDash val="solid"/>
          </a:ln>
        </p:spPr>
      </p:sp>
      <p:pic>
        <p:nvPicPr>
          <p:cNvPr id="4" name="Image 0" descr="Users"/>
          <p:cNvPicPr>
            <a:picLocks noChangeAspect="1"/>
          </p:cNvPicPr>
          <p:nvPr/>
        </p:nvPicPr>
        <p:blipFill>
          <a:blip r:embed="rId3"/>
          <a:srcRect/>
          <a:stretch/>
        </p:blipFill>
        <p:spPr>
          <a:xfrm>
            <a:off x="1022350" y="1642070"/>
            <a:ext cx="279400" cy="279400"/>
          </a:xfrm>
          <a:prstGeom prst="rect">
            <a:avLst/>
          </a:prstGeom>
        </p:spPr>
      </p:pic>
      <p:sp>
        <p:nvSpPr>
          <p:cNvPr id="5" name="Text 2"/>
          <p:cNvSpPr/>
          <p:nvPr/>
        </p:nvSpPr>
        <p:spPr>
          <a:xfrm>
            <a:off x="1403350" y="1657300"/>
            <a:ext cx="4201954"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ОРГАНИЗАЦИОННАЯ ЗАВИСИМОСТЬ</a:t>
            </a:r>
            <a:endParaRPr lang="en-US" sz="1400" dirty="0"/>
          </a:p>
        </p:txBody>
      </p:sp>
      <p:sp>
        <p:nvSpPr>
          <p:cNvPr id="6" name="Text 3"/>
          <p:cNvSpPr/>
          <p:nvPr/>
        </p:nvSpPr>
        <p:spPr>
          <a:xfrm>
            <a:off x="1100582" y="1997670"/>
            <a:ext cx="5732894" cy="1767632"/>
          </a:xfrm>
          <a:prstGeom prst="rect">
            <a:avLst/>
          </a:prstGeom>
          <a:noFill/>
          <a:ln/>
        </p:spPr>
        <p:txBody>
          <a:bodyPr wrap="square" lIns="0" tIns="0" rIns="0" bIns="0" rtlCol="0" anchor="t">
            <a:normAutofit fontScale="77500" lnSpcReduction="20000"/>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регистрация в качестве плательщика НПД — обязательное условие заказчика</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заказчик распределяет самозанятых по объектам (маршрутам) исходя из своих нужд</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заказчик задаёт режим работы: продолжительность дня, смены, время отдыха</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сотрудник заказчика руководит работой и контролирует её</a:t>
            </a:r>
            <a:endParaRPr lang="en-US" sz="1400" dirty="0"/>
          </a:p>
        </p:txBody>
      </p:sp>
      <p:sp>
        <p:nvSpPr>
          <p:cNvPr id="7" name="Shape 4"/>
          <p:cNvSpPr/>
          <p:nvPr/>
        </p:nvSpPr>
        <p:spPr>
          <a:xfrm>
            <a:off x="7036743" y="1461095"/>
            <a:ext cx="4339282" cy="1215330"/>
          </a:xfrm>
          <a:prstGeom prst="roundRect">
            <a:avLst>
              <a:gd name="adj" fmla="val 8099"/>
            </a:avLst>
          </a:prstGeom>
          <a:solidFill>
            <a:srgbClr val="FFFDF8"/>
          </a:solidFill>
          <a:ln w="6350">
            <a:solidFill>
              <a:srgbClr val="DDD5C4"/>
            </a:solidFill>
            <a:prstDash val="solid"/>
          </a:ln>
        </p:spPr>
      </p:sp>
      <p:pic>
        <p:nvPicPr>
          <p:cNvPr id="8" name="Image 1" descr="Wrench"/>
          <p:cNvPicPr>
            <a:picLocks noChangeAspect="1"/>
          </p:cNvPicPr>
          <p:nvPr/>
        </p:nvPicPr>
        <p:blipFill>
          <a:blip r:embed="rId4"/>
          <a:srcRect/>
          <a:stretch/>
        </p:blipFill>
        <p:spPr>
          <a:xfrm>
            <a:off x="7243118" y="1642070"/>
            <a:ext cx="279400" cy="279400"/>
          </a:xfrm>
          <a:prstGeom prst="rect">
            <a:avLst/>
          </a:prstGeom>
        </p:spPr>
      </p:pic>
      <p:sp>
        <p:nvSpPr>
          <p:cNvPr id="9" name="Text 5"/>
          <p:cNvSpPr/>
          <p:nvPr/>
        </p:nvSpPr>
        <p:spPr>
          <a:xfrm>
            <a:off x="7624118" y="1657300"/>
            <a:ext cx="216574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ИНФРАСТРУКТУРА</a:t>
            </a:r>
            <a:endParaRPr lang="en-US" sz="1400" dirty="0"/>
          </a:p>
        </p:txBody>
      </p:sp>
      <p:sp>
        <p:nvSpPr>
          <p:cNvPr id="10" name="Text 6"/>
          <p:cNvSpPr/>
          <p:nvPr/>
        </p:nvSpPr>
        <p:spPr>
          <a:xfrm>
            <a:off x="7243118" y="1997670"/>
            <a:ext cx="404432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Работа выполняется полностью материалами, инструментами и оборудованием заказчика</a:t>
            </a:r>
            <a:endParaRPr lang="en-US" sz="1400" dirty="0"/>
          </a:p>
        </p:txBody>
      </p:sp>
      <p:sp>
        <p:nvSpPr>
          <p:cNvPr id="11" name="Shape 7"/>
          <p:cNvSpPr/>
          <p:nvPr/>
        </p:nvSpPr>
        <p:spPr>
          <a:xfrm>
            <a:off x="7036743" y="2835176"/>
            <a:ext cx="4339282" cy="1220391"/>
          </a:xfrm>
          <a:prstGeom prst="roundRect">
            <a:avLst>
              <a:gd name="adj" fmla="val 8065"/>
            </a:avLst>
          </a:prstGeom>
          <a:solidFill>
            <a:srgbClr val="FFFDF8"/>
          </a:solidFill>
          <a:ln w="6350">
            <a:solidFill>
              <a:srgbClr val="DDD5C4"/>
            </a:solidFill>
            <a:prstDash val="solid"/>
          </a:ln>
        </p:spPr>
      </p:sp>
      <p:sp>
        <p:nvSpPr>
          <p:cNvPr id="13" name="Text 9"/>
          <p:cNvSpPr/>
          <p:nvPr/>
        </p:nvSpPr>
        <p:spPr>
          <a:xfrm>
            <a:off x="7259190" y="3033911"/>
            <a:ext cx="220825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ПОРЯДОК ОПЛАТЫ</a:t>
            </a:r>
            <a:endParaRPr lang="en-US" sz="1400" dirty="0"/>
          </a:p>
        </p:txBody>
      </p:sp>
      <p:sp>
        <p:nvSpPr>
          <p:cNvPr id="14" name="Text 10"/>
          <p:cNvSpPr/>
          <p:nvPr/>
        </p:nvSpPr>
        <p:spPr>
          <a:xfrm>
            <a:off x="7243118" y="3376811"/>
            <a:ext cx="404432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Оплата и учёт услуг — как установлено Трудовым кодексом</a:t>
            </a:r>
            <a:endParaRPr lang="en-US" sz="1400" dirty="0"/>
          </a:p>
        </p:txBody>
      </p:sp>
      <p:sp>
        <p:nvSpPr>
          <p:cNvPr id="15" name="Shape 11"/>
          <p:cNvSpPr/>
          <p:nvPr/>
        </p:nvSpPr>
        <p:spPr>
          <a:xfrm>
            <a:off x="812800" y="4236541"/>
            <a:ext cx="10566400" cy="571500"/>
          </a:xfrm>
          <a:prstGeom prst="roundRect">
            <a:avLst>
              <a:gd name="adj" fmla="val 17778"/>
            </a:avLst>
          </a:prstGeom>
          <a:solidFill>
            <a:srgbClr val="1E2A3F"/>
          </a:solidFill>
          <a:ln/>
        </p:spPr>
      </p:sp>
      <p:sp>
        <p:nvSpPr>
          <p:cNvPr id="16" name="Text 12"/>
          <p:cNvSpPr/>
          <p:nvPr/>
        </p:nvSpPr>
        <p:spPr>
          <a:xfrm>
            <a:off x="1016000" y="4397821"/>
            <a:ext cx="1324471"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ВЫВОД ФНС</a:t>
            </a:r>
            <a:endParaRPr lang="en-US" sz="1400" dirty="0"/>
          </a:p>
        </p:txBody>
      </p:sp>
      <p:sp>
        <p:nvSpPr>
          <p:cNvPr id="17" name="Text 13"/>
          <p:cNvSpPr/>
          <p:nvPr/>
        </p:nvSpPr>
        <p:spPr>
          <a:xfrm>
            <a:off x="2442071" y="4388941"/>
            <a:ext cx="8937129"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Такой плательщик НПД фактически лишён предпринимательской самостоятельности</a:t>
            </a:r>
            <a:endParaRPr lang="en-US" sz="1500" dirty="0"/>
          </a:p>
        </p:txBody>
      </p:sp>
      <p:sp>
        <p:nvSpPr>
          <p:cNvPr id="18" name="Text 1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9" name="Text 1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0" name="Text 1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ФНС России от 16.09.2021 N АБ-4-20/13183@</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Дивиденды вместо зарплаты: признаки</a:t>
            </a:r>
            <a:endParaRPr lang="en-US" sz="3200" dirty="0"/>
          </a:p>
        </p:txBody>
      </p:sp>
      <p:sp>
        <p:nvSpPr>
          <p:cNvPr id="3" name="Shape 1"/>
          <p:cNvSpPr/>
          <p:nvPr/>
        </p:nvSpPr>
        <p:spPr>
          <a:xfrm>
            <a:off x="815975" y="1486495"/>
            <a:ext cx="3414167" cy="2134791"/>
          </a:xfrm>
          <a:prstGeom prst="roundRect">
            <a:avLst>
              <a:gd name="adj" fmla="val 4611"/>
            </a:avLst>
          </a:prstGeom>
          <a:solidFill>
            <a:srgbClr val="FFFDF8"/>
          </a:solidFill>
          <a:ln w="6350">
            <a:solidFill>
              <a:srgbClr val="DDD5C4"/>
            </a:solidFill>
            <a:prstDash val="solid"/>
          </a:ln>
        </p:spPr>
      </p:sp>
      <p:sp>
        <p:nvSpPr>
          <p:cNvPr id="4" name="Text 2"/>
          <p:cNvSpPr/>
          <p:nvPr/>
        </p:nvSpPr>
        <p:spPr>
          <a:xfrm>
            <a:off x="1022350" y="1667470"/>
            <a:ext cx="309145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1</a:t>
            </a:r>
            <a:endParaRPr lang="en-US" sz="3200" dirty="0"/>
          </a:p>
        </p:txBody>
      </p:sp>
      <p:sp>
        <p:nvSpPr>
          <p:cNvPr id="5" name="Text 3"/>
          <p:cNvSpPr/>
          <p:nvPr/>
        </p:nvSpPr>
        <p:spPr>
          <a:xfrm>
            <a:off x="1022350" y="2150070"/>
            <a:ext cx="3091459"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Нет чистой прибыли</a:t>
            </a:r>
            <a:endParaRPr lang="en-US" sz="1600" dirty="0"/>
          </a:p>
        </p:txBody>
      </p:sp>
      <p:sp>
        <p:nvSpPr>
          <p:cNvPr id="6" name="Text 4"/>
          <p:cNvSpPr/>
          <p:nvPr/>
        </p:nvSpPr>
        <p:spPr>
          <a:xfrm>
            <a:off x="1022350" y="2480270"/>
            <a:ext cx="3091459"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В периодах выплат у общества не было прибыли, достаточной для дивидендов</a:t>
            </a:r>
            <a:endParaRPr lang="en-US" sz="1400" dirty="0"/>
          </a:p>
        </p:txBody>
      </p:sp>
      <p:sp>
        <p:nvSpPr>
          <p:cNvPr id="7" name="Shape 5"/>
          <p:cNvSpPr/>
          <p:nvPr/>
        </p:nvSpPr>
        <p:spPr>
          <a:xfrm>
            <a:off x="4388892" y="1486495"/>
            <a:ext cx="3414216" cy="2134791"/>
          </a:xfrm>
          <a:prstGeom prst="roundRect">
            <a:avLst>
              <a:gd name="adj" fmla="val 4611"/>
            </a:avLst>
          </a:prstGeom>
          <a:solidFill>
            <a:srgbClr val="FFFDF8"/>
          </a:solidFill>
          <a:ln w="6350">
            <a:solidFill>
              <a:srgbClr val="DDD5C4"/>
            </a:solidFill>
            <a:prstDash val="solid"/>
          </a:ln>
        </p:spPr>
      </p:sp>
      <p:sp>
        <p:nvSpPr>
          <p:cNvPr id="8" name="Text 6"/>
          <p:cNvSpPr/>
          <p:nvPr/>
        </p:nvSpPr>
        <p:spPr>
          <a:xfrm>
            <a:off x="4595267" y="1667470"/>
            <a:ext cx="309151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2</a:t>
            </a:r>
            <a:endParaRPr lang="en-US" sz="3200" dirty="0"/>
          </a:p>
        </p:txBody>
      </p:sp>
      <p:sp>
        <p:nvSpPr>
          <p:cNvPr id="9" name="Text 7"/>
          <p:cNvSpPr/>
          <p:nvPr/>
        </p:nvSpPr>
        <p:spPr>
          <a:xfrm>
            <a:off x="4595267" y="2150070"/>
            <a:ext cx="309151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Выплаты каждый месяц</a:t>
            </a:r>
            <a:endParaRPr lang="en-US" sz="1600" dirty="0"/>
          </a:p>
        </p:txBody>
      </p:sp>
      <p:sp>
        <p:nvSpPr>
          <p:cNvPr id="10" name="Text 8"/>
          <p:cNvSpPr/>
          <p:nvPr/>
        </p:nvSpPr>
        <p:spPr>
          <a:xfrm>
            <a:off x="4595267" y="2480270"/>
            <a:ext cx="3091510"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Не характерно для дивидендов: ст. 28 Закона N 14-ФЗ — распределение ежеквартально, раз в полгода или год</a:t>
            </a:r>
            <a:endParaRPr lang="en-US" sz="1400" dirty="0"/>
          </a:p>
        </p:txBody>
      </p:sp>
      <p:sp>
        <p:nvSpPr>
          <p:cNvPr id="11" name="Shape 9"/>
          <p:cNvSpPr/>
          <p:nvPr/>
        </p:nvSpPr>
        <p:spPr>
          <a:xfrm>
            <a:off x="7961858" y="1486495"/>
            <a:ext cx="3414167" cy="2134791"/>
          </a:xfrm>
          <a:prstGeom prst="roundRect">
            <a:avLst>
              <a:gd name="adj" fmla="val 4611"/>
            </a:avLst>
          </a:prstGeom>
          <a:solidFill>
            <a:srgbClr val="FFFDF8"/>
          </a:solidFill>
          <a:ln w="6350">
            <a:solidFill>
              <a:srgbClr val="DDD5C4"/>
            </a:solidFill>
            <a:prstDash val="solid"/>
          </a:ln>
        </p:spPr>
      </p:sp>
      <p:sp>
        <p:nvSpPr>
          <p:cNvPr id="12" name="Text 10"/>
          <p:cNvSpPr/>
          <p:nvPr/>
        </p:nvSpPr>
        <p:spPr>
          <a:xfrm>
            <a:off x="8168233" y="1667470"/>
            <a:ext cx="309145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B5482F"/>
                </a:solidFill>
                <a:latin typeface="PT Serif" pitchFamily="18" charset="0"/>
                <a:ea typeface="PT Serif" pitchFamily="18" charset="-122"/>
                <a:cs typeface="PT Serif" pitchFamily="18" charset="-120"/>
              </a:rPr>
              <a:t>3</a:t>
            </a:r>
            <a:endParaRPr lang="en-US" sz="3200" dirty="0"/>
          </a:p>
        </p:txBody>
      </p:sp>
      <p:sp>
        <p:nvSpPr>
          <p:cNvPr id="13" name="Text 11"/>
          <p:cNvSpPr/>
          <p:nvPr/>
        </p:nvSpPr>
        <p:spPr>
          <a:xfrm>
            <a:off x="8168233" y="2150070"/>
            <a:ext cx="3091459"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E2A3F"/>
                </a:solidFill>
                <a:latin typeface="IBM Plex Sans" pitchFamily="34" charset="0"/>
                <a:ea typeface="IBM Plex Sans" pitchFamily="34" charset="-122"/>
                <a:cs typeface="IBM Plex Sans" pitchFamily="34" charset="-120"/>
              </a:rPr>
              <a:t>Больше зарплаты</a:t>
            </a:r>
            <a:endParaRPr lang="en-US" sz="1600" dirty="0"/>
          </a:p>
        </p:txBody>
      </p:sp>
      <p:sp>
        <p:nvSpPr>
          <p:cNvPr id="14" name="Text 12"/>
          <p:cNvSpPr/>
          <p:nvPr/>
        </p:nvSpPr>
        <p:spPr>
          <a:xfrm>
            <a:off x="8168233" y="2480270"/>
            <a:ext cx="3091459"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Ежемесячные «дивиденды» многократно превышали выплачиваемую зарплату</a:t>
            </a:r>
            <a:endParaRPr lang="en-US" sz="1400" dirty="0"/>
          </a:p>
        </p:txBody>
      </p:sp>
      <p:sp>
        <p:nvSpPr>
          <p:cNvPr id="15" name="Shape 13"/>
          <p:cNvSpPr/>
          <p:nvPr/>
        </p:nvSpPr>
        <p:spPr>
          <a:xfrm>
            <a:off x="812800" y="3827661"/>
            <a:ext cx="10566400" cy="571500"/>
          </a:xfrm>
          <a:prstGeom prst="roundRect">
            <a:avLst>
              <a:gd name="adj" fmla="val 17778"/>
            </a:avLst>
          </a:prstGeom>
          <a:solidFill>
            <a:srgbClr val="1E2A3F"/>
          </a:solidFill>
          <a:ln/>
        </p:spPr>
      </p:sp>
      <p:sp>
        <p:nvSpPr>
          <p:cNvPr id="16" name="Text 14"/>
          <p:cNvSpPr/>
          <p:nvPr/>
        </p:nvSpPr>
        <p:spPr>
          <a:xfrm>
            <a:off x="1016000" y="3988941"/>
            <a:ext cx="1416000"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ВЫВОД СУДА</a:t>
            </a:r>
            <a:endParaRPr lang="en-US" sz="1400" dirty="0"/>
          </a:p>
        </p:txBody>
      </p:sp>
      <p:sp>
        <p:nvSpPr>
          <p:cNvPr id="17" name="Text 15"/>
          <p:cNvSpPr/>
          <p:nvPr/>
        </p:nvSpPr>
        <p:spPr>
          <a:xfrm>
            <a:off x="2533600" y="3980061"/>
            <a:ext cx="88456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Выплаты не имеют дивидендного характера — это вознаграждение, облагаемое взносами</a:t>
            </a:r>
            <a:endParaRPr lang="en-US" sz="1500" dirty="0"/>
          </a:p>
        </p:txBody>
      </p:sp>
      <p:sp>
        <p:nvSpPr>
          <p:cNvPr id="18" name="Text 1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9" name="Text 1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0" name="Text 18"/>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Постановление 11 ААС от 02.02.2022 по делу N А55-12841/2021; ст. 28 Федерального закона от 08.02.1998 N 14-ФЗ</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Дивиденды: когда решать и когда платить</a:t>
            </a:r>
            <a:endParaRPr lang="en-US" sz="3200" dirty="0"/>
          </a:p>
        </p:txBody>
      </p:sp>
      <p:sp>
        <p:nvSpPr>
          <p:cNvPr id="3" name="Shape 1"/>
          <p:cNvSpPr/>
          <p:nvPr/>
        </p:nvSpPr>
        <p:spPr>
          <a:xfrm>
            <a:off x="815975" y="1461095"/>
            <a:ext cx="3215184" cy="1377851"/>
          </a:xfrm>
          <a:prstGeom prst="roundRect">
            <a:avLst>
              <a:gd name="adj" fmla="val 7143"/>
            </a:avLst>
          </a:prstGeom>
          <a:solidFill>
            <a:srgbClr val="FFFDF8"/>
          </a:solidFill>
          <a:ln w="6350">
            <a:solidFill>
              <a:srgbClr val="DDD5C4"/>
            </a:solidFill>
            <a:prstDash val="solid"/>
          </a:ln>
        </p:spPr>
      </p:sp>
      <p:sp>
        <p:nvSpPr>
          <p:cNvPr id="4" name="Text 2"/>
          <p:cNvSpPr/>
          <p:nvPr/>
        </p:nvSpPr>
        <p:spPr>
          <a:xfrm>
            <a:off x="996950" y="1616670"/>
            <a:ext cx="2938831"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1 · ФИНРЕЗУЛЬТАТ</a:t>
            </a:r>
            <a:endParaRPr lang="en-US" sz="1400" dirty="0"/>
          </a:p>
        </p:txBody>
      </p:sp>
      <p:sp>
        <p:nvSpPr>
          <p:cNvPr id="5" name="Text 3"/>
          <p:cNvSpPr/>
          <p:nvPr/>
        </p:nvSpPr>
        <p:spPr>
          <a:xfrm>
            <a:off x="996950" y="1916361"/>
            <a:ext cx="2938831"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Решение о дивидендах — не раньше, чем сформирован результат периода</a:t>
            </a:r>
            <a:endParaRPr lang="en-US" sz="1400" dirty="0"/>
          </a:p>
        </p:txBody>
      </p:sp>
      <p:pic>
        <p:nvPicPr>
          <p:cNvPr id="6" name="Image 0" descr="arrow-right"/>
          <p:cNvPicPr>
            <a:picLocks noChangeAspect="1"/>
          </p:cNvPicPr>
          <p:nvPr/>
        </p:nvPicPr>
        <p:blipFill>
          <a:blip r:embed="rId3"/>
          <a:srcRect/>
          <a:stretch/>
        </p:blipFill>
        <p:spPr>
          <a:xfrm>
            <a:off x="4110534" y="2073821"/>
            <a:ext cx="304800" cy="152400"/>
          </a:xfrm>
          <a:prstGeom prst="rect">
            <a:avLst/>
          </a:prstGeom>
        </p:spPr>
      </p:pic>
      <p:sp>
        <p:nvSpPr>
          <p:cNvPr id="7" name="Shape 4"/>
          <p:cNvSpPr/>
          <p:nvPr/>
        </p:nvSpPr>
        <p:spPr>
          <a:xfrm>
            <a:off x="4494709" y="1461095"/>
            <a:ext cx="3215233" cy="1377851"/>
          </a:xfrm>
          <a:prstGeom prst="roundRect">
            <a:avLst>
              <a:gd name="adj" fmla="val 7143"/>
            </a:avLst>
          </a:prstGeom>
          <a:solidFill>
            <a:srgbClr val="FFFDF8"/>
          </a:solidFill>
          <a:ln w="6350">
            <a:solidFill>
              <a:srgbClr val="DDD5C4"/>
            </a:solidFill>
            <a:prstDash val="solid"/>
          </a:ln>
        </p:spPr>
      </p:sp>
      <p:sp>
        <p:nvSpPr>
          <p:cNvPr id="8" name="Text 5"/>
          <p:cNvSpPr/>
          <p:nvPr/>
        </p:nvSpPr>
        <p:spPr>
          <a:xfrm>
            <a:off x="4675684" y="1616670"/>
            <a:ext cx="293888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2 · РЕШЕНИЕ</a:t>
            </a:r>
            <a:endParaRPr lang="en-US" sz="1400" dirty="0"/>
          </a:p>
        </p:txBody>
      </p:sp>
      <p:sp>
        <p:nvSpPr>
          <p:cNvPr id="9" name="Text 6"/>
          <p:cNvSpPr/>
          <p:nvPr/>
        </p:nvSpPr>
        <p:spPr>
          <a:xfrm>
            <a:off x="4675684" y="1916361"/>
            <a:ext cx="2938882"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По уставу — ежеквартально, срок выплаты устанавливает собрание участников</a:t>
            </a:r>
            <a:endParaRPr lang="en-US" sz="1400" dirty="0"/>
          </a:p>
        </p:txBody>
      </p:sp>
      <p:pic>
        <p:nvPicPr>
          <p:cNvPr id="10" name="Image 1" descr="arrow-right"/>
          <p:cNvPicPr>
            <a:picLocks noChangeAspect="1"/>
          </p:cNvPicPr>
          <p:nvPr/>
        </p:nvPicPr>
        <p:blipFill>
          <a:blip r:embed="rId3"/>
          <a:srcRect/>
          <a:stretch/>
        </p:blipFill>
        <p:spPr>
          <a:xfrm>
            <a:off x="7789317" y="2073821"/>
            <a:ext cx="304800" cy="152400"/>
          </a:xfrm>
          <a:prstGeom prst="rect">
            <a:avLst/>
          </a:prstGeom>
        </p:spPr>
      </p:pic>
      <p:sp>
        <p:nvSpPr>
          <p:cNvPr id="11" name="Shape 7"/>
          <p:cNvSpPr/>
          <p:nvPr/>
        </p:nvSpPr>
        <p:spPr>
          <a:xfrm>
            <a:off x="8170317" y="1457920"/>
            <a:ext cx="3208883" cy="1384201"/>
          </a:xfrm>
          <a:prstGeom prst="roundRect">
            <a:avLst>
              <a:gd name="adj" fmla="val 7340"/>
            </a:avLst>
          </a:prstGeom>
          <a:solidFill>
            <a:srgbClr val="1E2A3F"/>
          </a:solidFill>
          <a:ln/>
        </p:spPr>
      </p:sp>
      <p:sp>
        <p:nvSpPr>
          <p:cNvPr id="12" name="Text 8"/>
          <p:cNvSpPr/>
          <p:nvPr/>
        </p:nvSpPr>
        <p:spPr>
          <a:xfrm>
            <a:off x="8348117" y="1610320"/>
            <a:ext cx="293888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3 · ВЫПЛАТА</a:t>
            </a:r>
            <a:endParaRPr lang="en-US" sz="1400" dirty="0"/>
          </a:p>
        </p:txBody>
      </p:sp>
      <p:sp>
        <p:nvSpPr>
          <p:cNvPr id="13" name="Text 9"/>
          <p:cNvSpPr/>
          <p:nvPr/>
        </p:nvSpPr>
        <p:spPr>
          <a:xfrm>
            <a:off x="8348117" y="1910011"/>
            <a:ext cx="293888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Срок не определён — не более 60 дней</a:t>
            </a:r>
            <a:endParaRPr lang="en-US" sz="1400" dirty="0"/>
          </a:p>
        </p:txBody>
      </p:sp>
      <p:sp>
        <p:nvSpPr>
          <p:cNvPr id="14" name="Text 10"/>
          <p:cNvSpPr/>
          <p:nvPr/>
        </p:nvSpPr>
        <p:spPr>
          <a:xfrm>
            <a:off x="8348117" y="2440831"/>
            <a:ext cx="293888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 3 ст. 28 Закона N 14-ФЗ</a:t>
            </a:r>
            <a:endParaRPr lang="en-US" sz="1400" dirty="0"/>
          </a:p>
        </p:txBody>
      </p:sp>
      <p:sp>
        <p:nvSpPr>
          <p:cNvPr id="15" name="Shape 11"/>
          <p:cNvSpPr/>
          <p:nvPr/>
        </p:nvSpPr>
        <p:spPr>
          <a:xfrm>
            <a:off x="812800" y="3019921"/>
            <a:ext cx="5629573" cy="1861641"/>
          </a:xfrm>
          <a:prstGeom prst="roundRect">
            <a:avLst>
              <a:gd name="adj" fmla="val 5458"/>
            </a:avLst>
          </a:prstGeom>
          <a:solidFill>
            <a:srgbClr val="F3E3DC"/>
          </a:solidFill>
          <a:ln/>
        </p:spPr>
      </p:sp>
      <p:sp>
        <p:nvSpPr>
          <p:cNvPr id="16" name="Text 12"/>
          <p:cNvSpPr/>
          <p:nvPr/>
        </p:nvSpPr>
        <p:spPr>
          <a:xfrm>
            <a:off x="1016000" y="3172321"/>
            <a:ext cx="537986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ЧТО УСТАНОВИЛА ИНСПЕКЦИЯ</a:t>
            </a:r>
            <a:endParaRPr lang="en-US" sz="1400" dirty="0"/>
          </a:p>
        </p:txBody>
      </p:sp>
      <p:sp>
        <p:nvSpPr>
          <p:cNvPr id="17" name="Text 13"/>
          <p:cNvSpPr/>
          <p:nvPr/>
        </p:nvSpPr>
        <p:spPr>
          <a:xfrm>
            <a:off x="1094232" y="3484711"/>
            <a:ext cx="5294016" cy="1269851"/>
          </a:xfrm>
          <a:prstGeom prst="rect">
            <a:avLst/>
          </a:prstGeom>
          <a:noFill/>
          <a:ln/>
        </p:spPr>
        <p:txBody>
          <a:bodyPr wrap="square" lIns="0" tIns="0" rIns="0" bIns="0" rtlCol="0" anchor="t">
            <a:normAutofit fontScale="85000" lnSpcReduction="10000"/>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выплаты участникам раз в месяц в одинаковой сумме во всех периодах</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до окончания квартала и до формирования финансового результата</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раньше протоколов внеочередных общих собраний</a:t>
            </a:r>
            <a:endParaRPr lang="en-US" sz="1400" dirty="0"/>
          </a:p>
        </p:txBody>
      </p:sp>
      <p:sp>
        <p:nvSpPr>
          <p:cNvPr id="18" name="Shape 14"/>
          <p:cNvSpPr/>
          <p:nvPr/>
        </p:nvSpPr>
        <p:spPr>
          <a:xfrm>
            <a:off x="6601123" y="3026271"/>
            <a:ext cx="4771727" cy="1848941"/>
          </a:xfrm>
          <a:prstGeom prst="roundRect">
            <a:avLst>
              <a:gd name="adj" fmla="val 5152"/>
            </a:avLst>
          </a:prstGeom>
          <a:solidFill>
            <a:srgbClr val="FFFDF8"/>
          </a:solidFill>
          <a:ln w="12700">
            <a:solidFill>
              <a:srgbClr val="B5482F"/>
            </a:solidFill>
            <a:prstDash val="solid"/>
          </a:ln>
        </p:spPr>
      </p:sp>
      <p:sp>
        <p:nvSpPr>
          <p:cNvPr id="19" name="Text 15"/>
          <p:cNvSpPr/>
          <p:nvPr/>
        </p:nvSpPr>
        <p:spPr>
          <a:xfrm>
            <a:off x="6810673" y="3185021"/>
            <a:ext cx="448320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ВЫВОД СУДА</a:t>
            </a:r>
            <a:endParaRPr lang="en-US" sz="1400" dirty="0"/>
          </a:p>
        </p:txBody>
      </p:sp>
      <p:sp>
        <p:nvSpPr>
          <p:cNvPr id="20" name="Text 16"/>
          <p:cNvSpPr/>
          <p:nvPr/>
        </p:nvSpPr>
        <p:spPr>
          <a:xfrm>
            <a:off x="6810673" y="3497411"/>
            <a:ext cx="4483206"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Выплаты с иной периодичностью и в иные сроки не соответствуют понятию дивидендов (п. 1 ст. 43, п. 4 ст. 224 НК РФ)</a:t>
            </a:r>
            <a:endParaRPr lang="en-US" sz="1500" dirty="0"/>
          </a:p>
        </p:txBody>
      </p:sp>
      <p:sp>
        <p:nvSpPr>
          <p:cNvPr id="21"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2"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3" name="Text 19"/>
          <p:cNvSpPr/>
          <p:nvPr/>
        </p:nvSpPr>
        <p:spPr>
          <a:xfrm>
            <a:off x="812800" y="6262390"/>
            <a:ext cx="11379200"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Постановление АС Северо-Западного округа от 22.05.2023 N Ф07-568/2023; ст. 28 Закона N 14-ФЗ; ст. 43 НК РФ</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База и предельная величина (ст. 421, 423)</a:t>
            </a:r>
            <a:endParaRPr lang="en-US" sz="3200" dirty="0"/>
          </a:p>
        </p:txBody>
      </p:sp>
      <p:sp>
        <p:nvSpPr>
          <p:cNvPr id="3" name="Shape 1"/>
          <p:cNvSpPr/>
          <p:nvPr/>
        </p:nvSpPr>
        <p:spPr>
          <a:xfrm>
            <a:off x="815975" y="1461095"/>
            <a:ext cx="3414167" cy="1391841"/>
          </a:xfrm>
          <a:prstGeom prst="roundRect">
            <a:avLst>
              <a:gd name="adj" fmla="val 7072"/>
            </a:avLst>
          </a:prstGeom>
          <a:solidFill>
            <a:srgbClr val="FFFDF8"/>
          </a:solidFill>
          <a:ln w="6350">
            <a:solidFill>
              <a:srgbClr val="DDD5C4"/>
            </a:solidFill>
            <a:prstDash val="solid"/>
          </a:ln>
        </p:spPr>
      </p:sp>
      <p:sp>
        <p:nvSpPr>
          <p:cNvPr id="5" name="Text 3"/>
          <p:cNvSpPr/>
          <p:nvPr/>
        </p:nvSpPr>
        <p:spPr>
          <a:xfrm>
            <a:off x="996950" y="1615586"/>
            <a:ext cx="2070378"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По каждому лицу</a:t>
            </a:r>
            <a:endParaRPr lang="en-US" sz="1600" dirty="0"/>
          </a:p>
        </p:txBody>
      </p:sp>
      <p:sp>
        <p:nvSpPr>
          <p:cNvPr id="6" name="Text 4"/>
          <p:cNvSpPr/>
          <p:nvPr/>
        </p:nvSpPr>
        <p:spPr>
          <a:xfrm>
            <a:off x="996950" y="1977330"/>
            <a:ext cx="314378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База считается отдельно по каждому работнику (п. 4 ст. 421)</a:t>
            </a:r>
            <a:endParaRPr lang="en-US" sz="1400" dirty="0"/>
          </a:p>
        </p:txBody>
      </p:sp>
      <p:sp>
        <p:nvSpPr>
          <p:cNvPr id="7" name="Shape 5"/>
          <p:cNvSpPr/>
          <p:nvPr/>
        </p:nvSpPr>
        <p:spPr>
          <a:xfrm>
            <a:off x="4388892" y="1461095"/>
            <a:ext cx="3414216" cy="1391841"/>
          </a:xfrm>
          <a:prstGeom prst="roundRect">
            <a:avLst>
              <a:gd name="adj" fmla="val 7072"/>
            </a:avLst>
          </a:prstGeom>
          <a:solidFill>
            <a:srgbClr val="FFFDF8"/>
          </a:solidFill>
          <a:ln w="6350">
            <a:solidFill>
              <a:srgbClr val="DDD5C4"/>
            </a:solidFill>
            <a:prstDash val="solid"/>
          </a:ln>
        </p:spPr>
      </p:sp>
      <p:pic>
        <p:nvPicPr>
          <p:cNvPr id="8" name="Image 0" descr="Chart"/>
          <p:cNvPicPr>
            <a:picLocks noChangeAspect="1"/>
          </p:cNvPicPr>
          <p:nvPr/>
        </p:nvPicPr>
        <p:blipFill>
          <a:blip r:embed="rId3"/>
          <a:srcRect/>
          <a:stretch/>
        </p:blipFill>
        <p:spPr>
          <a:xfrm>
            <a:off x="4569867" y="1616670"/>
            <a:ext cx="279400" cy="279400"/>
          </a:xfrm>
          <a:prstGeom prst="rect">
            <a:avLst/>
          </a:prstGeom>
        </p:spPr>
      </p:pic>
      <p:sp>
        <p:nvSpPr>
          <p:cNvPr id="9" name="Text 6"/>
          <p:cNvSpPr/>
          <p:nvPr/>
        </p:nvSpPr>
        <p:spPr>
          <a:xfrm>
            <a:off x="4950867" y="1634430"/>
            <a:ext cx="2579668"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Нарастающим итогом</a:t>
            </a:r>
            <a:endParaRPr lang="en-US" sz="1600" dirty="0"/>
          </a:p>
        </p:txBody>
      </p:sp>
      <p:sp>
        <p:nvSpPr>
          <p:cNvPr id="10" name="Text 7"/>
          <p:cNvSpPr/>
          <p:nvPr/>
        </p:nvSpPr>
        <p:spPr>
          <a:xfrm>
            <a:off x="4569867" y="1972270"/>
            <a:ext cx="314383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С начала года — облагаемые выплаты, начисленные по последний день истекшего месяца</a:t>
            </a:r>
            <a:endParaRPr lang="en-US" sz="1400" dirty="0"/>
          </a:p>
        </p:txBody>
      </p:sp>
      <p:sp>
        <p:nvSpPr>
          <p:cNvPr id="11" name="Shape 8"/>
          <p:cNvSpPr/>
          <p:nvPr/>
        </p:nvSpPr>
        <p:spPr>
          <a:xfrm>
            <a:off x="7961858" y="1461095"/>
            <a:ext cx="3414167" cy="1391841"/>
          </a:xfrm>
          <a:prstGeom prst="roundRect">
            <a:avLst>
              <a:gd name="adj" fmla="val 7072"/>
            </a:avLst>
          </a:prstGeom>
          <a:solidFill>
            <a:srgbClr val="FFFDF8"/>
          </a:solidFill>
          <a:ln w="6350">
            <a:solidFill>
              <a:srgbClr val="DDD5C4"/>
            </a:solidFill>
            <a:prstDash val="solid"/>
          </a:ln>
        </p:spPr>
      </p:sp>
      <p:sp>
        <p:nvSpPr>
          <p:cNvPr id="13" name="Text 10"/>
          <p:cNvSpPr/>
          <p:nvPr/>
        </p:nvSpPr>
        <p:spPr>
          <a:xfrm>
            <a:off x="8142833" y="1615586"/>
            <a:ext cx="1085076"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Периоды</a:t>
            </a:r>
            <a:endParaRPr lang="en-US" sz="1600" dirty="0"/>
          </a:p>
        </p:txBody>
      </p:sp>
      <p:sp>
        <p:nvSpPr>
          <p:cNvPr id="14" name="Text 11"/>
          <p:cNvSpPr/>
          <p:nvPr/>
        </p:nvSpPr>
        <p:spPr>
          <a:xfrm>
            <a:off x="8142833" y="1977330"/>
            <a:ext cx="3143783"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Расчётный — год; отчётные — I квартал, полугодие, 9 месяцев (ст. 423)</a:t>
            </a:r>
            <a:endParaRPr lang="en-US" sz="1400" dirty="0"/>
          </a:p>
        </p:txBody>
      </p:sp>
      <p:sp>
        <p:nvSpPr>
          <p:cNvPr id="15" name="Shape 12"/>
          <p:cNvSpPr/>
          <p:nvPr/>
        </p:nvSpPr>
        <p:spPr>
          <a:xfrm>
            <a:off x="812800" y="3033911"/>
            <a:ext cx="5200650" cy="1308050"/>
          </a:xfrm>
          <a:prstGeom prst="roundRect">
            <a:avLst>
              <a:gd name="adj" fmla="val 7767"/>
            </a:avLst>
          </a:prstGeom>
          <a:solidFill>
            <a:srgbClr val="1E2A3F"/>
          </a:solidFill>
          <a:ln/>
        </p:spPr>
      </p:sp>
      <p:sp>
        <p:nvSpPr>
          <p:cNvPr id="16" name="Text 13"/>
          <p:cNvSpPr/>
          <p:nvPr/>
        </p:nvSpPr>
        <p:spPr>
          <a:xfrm>
            <a:off x="1016000" y="3211711"/>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ПРЕДЕЛЬНАЯ БАЗА С 01.01.2026</a:t>
            </a:r>
            <a:endParaRPr lang="en-US" sz="1400" dirty="0"/>
          </a:p>
        </p:txBody>
      </p:sp>
      <p:sp>
        <p:nvSpPr>
          <p:cNvPr id="17" name="Text 14"/>
          <p:cNvSpPr/>
          <p:nvPr/>
        </p:nvSpPr>
        <p:spPr>
          <a:xfrm>
            <a:off x="1016000" y="3511401"/>
            <a:ext cx="4938078" cy="665460"/>
          </a:xfrm>
          <a:prstGeom prst="rect">
            <a:avLst/>
          </a:prstGeom>
          <a:noFill/>
          <a:ln/>
        </p:spPr>
        <p:txBody>
          <a:bodyPr wrap="square" lIns="0" tIns="0" rIns="0" bIns="0" rtlCol="0" anchor="t">
            <a:normAutofit/>
          </a:bodyPr>
          <a:lstStyle/>
          <a:p>
            <a:pPr marL="0" indent="0" algn="l">
              <a:lnSpc>
                <a:spcPts val="5040"/>
              </a:lnSpc>
              <a:buNone/>
            </a:pPr>
            <a:r>
              <a:rPr lang="en-US" sz="4800" b="1" dirty="0">
                <a:solidFill>
                  <a:srgbClr val="F6F3EC"/>
                </a:solidFill>
                <a:latin typeface="PT Serif" pitchFamily="18" charset="0"/>
                <a:ea typeface="PT Serif" pitchFamily="18" charset="-122"/>
                <a:cs typeface="PT Serif" pitchFamily="18" charset="-120"/>
              </a:rPr>
              <a:t>2 979 000 ₽</a:t>
            </a:r>
            <a:endParaRPr lang="en-US" sz="4800" dirty="0"/>
          </a:p>
        </p:txBody>
      </p:sp>
      <p:sp>
        <p:nvSpPr>
          <p:cNvPr id="18" name="Shape 15"/>
          <p:cNvSpPr/>
          <p:nvPr/>
        </p:nvSpPr>
        <p:spPr>
          <a:xfrm>
            <a:off x="6169025" y="3037086"/>
            <a:ext cx="5207000" cy="1301700"/>
          </a:xfrm>
          <a:prstGeom prst="roundRect">
            <a:avLst>
              <a:gd name="adj" fmla="val 7561"/>
            </a:avLst>
          </a:prstGeom>
          <a:solidFill>
            <a:srgbClr val="FFFDF8"/>
          </a:solidFill>
          <a:ln w="6350">
            <a:solidFill>
              <a:srgbClr val="DDD5C4"/>
            </a:solidFill>
            <a:prstDash val="solid"/>
          </a:ln>
        </p:spPr>
      </p:sp>
      <p:sp>
        <p:nvSpPr>
          <p:cNvPr id="19" name="Text 16"/>
          <p:cNvSpPr/>
          <p:nvPr/>
        </p:nvSpPr>
        <p:spPr>
          <a:xfrm>
            <a:off x="6375400" y="3218061"/>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ПРОЕКТ С 01.01.2027</a:t>
            </a:r>
            <a:endParaRPr lang="en-US" sz="1400" dirty="0"/>
          </a:p>
        </p:txBody>
      </p:sp>
      <p:sp>
        <p:nvSpPr>
          <p:cNvPr id="20" name="Text 17"/>
          <p:cNvSpPr/>
          <p:nvPr/>
        </p:nvSpPr>
        <p:spPr>
          <a:xfrm>
            <a:off x="6375400" y="3517751"/>
            <a:ext cx="4938078" cy="665460"/>
          </a:xfrm>
          <a:prstGeom prst="rect">
            <a:avLst/>
          </a:prstGeom>
          <a:noFill/>
          <a:ln/>
        </p:spPr>
        <p:txBody>
          <a:bodyPr wrap="square" lIns="0" tIns="0" rIns="0" bIns="0" rtlCol="0" anchor="t">
            <a:normAutofit/>
          </a:bodyPr>
          <a:lstStyle/>
          <a:p>
            <a:pPr marL="0" indent="0" algn="l">
              <a:lnSpc>
                <a:spcPts val="5040"/>
              </a:lnSpc>
              <a:buNone/>
            </a:pPr>
            <a:r>
              <a:rPr lang="en-US" sz="4800" b="1" dirty="0">
                <a:solidFill>
                  <a:srgbClr val="B5482F"/>
                </a:solidFill>
                <a:latin typeface="PT Serif" pitchFamily="18" charset="0"/>
                <a:ea typeface="PT Serif" pitchFamily="18" charset="-122"/>
                <a:cs typeface="PT Serif" pitchFamily="18" charset="-120"/>
              </a:rPr>
              <a:t>3 311 000 ₽</a:t>
            </a:r>
            <a:endParaRPr lang="en-US" sz="4800" dirty="0"/>
          </a:p>
        </p:txBody>
      </p:sp>
      <p:sp>
        <p:nvSpPr>
          <p:cNvPr id="21" name="Text 18"/>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2" name="Text 19"/>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3" name="Text 20"/>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 4, 6 ст. 421, ст. 423 НК РФ. Величина на 2027 год — по проекту, ещё не утверждена.</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Минимальная база для директора с 2026 года</a:t>
            </a:r>
            <a:endParaRPr lang="en-US" sz="3200" dirty="0"/>
          </a:p>
        </p:txBody>
      </p:sp>
      <p:sp>
        <p:nvSpPr>
          <p:cNvPr id="3" name="Shape 1"/>
          <p:cNvSpPr/>
          <p:nvPr/>
        </p:nvSpPr>
        <p:spPr>
          <a:xfrm>
            <a:off x="815975" y="1461095"/>
            <a:ext cx="6243092" cy="2894310"/>
          </a:xfrm>
          <a:prstGeom prst="roundRect">
            <a:avLst>
              <a:gd name="adj" fmla="val 3401"/>
            </a:avLst>
          </a:prstGeom>
          <a:solidFill>
            <a:srgbClr val="FFFDF8"/>
          </a:solidFill>
          <a:ln w="6350">
            <a:solidFill>
              <a:srgbClr val="DDD5C4"/>
            </a:solidFill>
            <a:prstDash val="solid"/>
          </a:ln>
        </p:spPr>
      </p:sp>
      <p:sp>
        <p:nvSpPr>
          <p:cNvPr id="4" name="Text 2"/>
          <p:cNvSpPr/>
          <p:nvPr/>
        </p:nvSpPr>
        <p:spPr>
          <a:xfrm>
            <a:off x="1022350" y="1642070"/>
            <a:ext cx="600525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ПРАВИЛО СТ. 421 НК РФ</a:t>
            </a:r>
            <a:endParaRPr lang="en-US" sz="1400" dirty="0"/>
          </a:p>
        </p:txBody>
      </p:sp>
      <p:sp>
        <p:nvSpPr>
          <p:cNvPr id="5" name="Text 3"/>
          <p:cNvSpPr/>
          <p:nvPr/>
        </p:nvSpPr>
        <p:spPr>
          <a:xfrm>
            <a:off x="1022350" y="1979861"/>
            <a:ext cx="228600" cy="772071"/>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1</a:t>
            </a:r>
            <a:endParaRPr lang="en-US" sz="1600" dirty="0"/>
          </a:p>
        </p:txBody>
      </p:sp>
      <p:sp>
        <p:nvSpPr>
          <p:cNvPr id="6" name="Text 4"/>
          <p:cNvSpPr/>
          <p:nvPr/>
        </p:nvSpPr>
        <p:spPr>
          <a:xfrm>
            <a:off x="1276350" y="1979861"/>
            <a:ext cx="5743632"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Выплаты единоличному исполнительному органу коммерческой организации за месяц меньше МРОТ — база за месяц равна МРОТ на начало года</a:t>
            </a:r>
            <a:endParaRPr lang="en-US" sz="1400" dirty="0"/>
          </a:p>
        </p:txBody>
      </p:sp>
      <p:sp>
        <p:nvSpPr>
          <p:cNvPr id="7" name="Text 5"/>
          <p:cNvSpPr/>
          <p:nvPr/>
        </p:nvSpPr>
        <p:spPr>
          <a:xfrm>
            <a:off x="1022350" y="2815431"/>
            <a:ext cx="22860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2</a:t>
            </a:r>
            <a:endParaRPr lang="en-US" sz="1600" dirty="0"/>
          </a:p>
        </p:txBody>
      </p:sp>
      <p:sp>
        <p:nvSpPr>
          <p:cNvPr id="8" name="Text 6"/>
          <p:cNvSpPr/>
          <p:nvPr/>
        </p:nvSpPr>
        <p:spPr>
          <a:xfrm>
            <a:off x="1276350" y="2815431"/>
            <a:ext cx="5779542" cy="3098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Выплаты, не облагаемые по ст. 422, в сравнении не учитываются</a:t>
            </a:r>
            <a:endParaRPr lang="en-US" sz="1400" dirty="0"/>
          </a:p>
        </p:txBody>
      </p:sp>
      <p:sp>
        <p:nvSpPr>
          <p:cNvPr id="9" name="Text 7"/>
          <p:cNvSpPr/>
          <p:nvPr/>
        </p:nvSpPr>
        <p:spPr>
          <a:xfrm>
            <a:off x="1022350" y="3188791"/>
            <a:ext cx="228600" cy="5231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3</a:t>
            </a:r>
            <a:endParaRPr lang="en-US" sz="1600" dirty="0"/>
          </a:p>
        </p:txBody>
      </p:sp>
      <p:sp>
        <p:nvSpPr>
          <p:cNvPr id="10" name="Text 8"/>
          <p:cNvSpPr/>
          <p:nvPr/>
        </p:nvSpPr>
        <p:spPr>
          <a:xfrm>
            <a:off x="1276350" y="3188791"/>
            <a:ext cx="574363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Неполный месяц полномочий — МРОТ пропорционально календарным дням</a:t>
            </a:r>
            <a:endParaRPr lang="en-US" sz="1400" dirty="0"/>
          </a:p>
        </p:txBody>
      </p:sp>
      <p:sp>
        <p:nvSpPr>
          <p:cNvPr id="11" name="Shape 9"/>
          <p:cNvSpPr/>
          <p:nvPr/>
        </p:nvSpPr>
        <p:spPr>
          <a:xfrm>
            <a:off x="7214642" y="1457920"/>
            <a:ext cx="4164558" cy="1234430"/>
          </a:xfrm>
          <a:prstGeom prst="roundRect">
            <a:avLst>
              <a:gd name="adj" fmla="val 8231"/>
            </a:avLst>
          </a:prstGeom>
          <a:solidFill>
            <a:srgbClr val="1E2A3F"/>
          </a:solidFill>
          <a:ln/>
        </p:spPr>
      </p:sp>
      <p:sp>
        <p:nvSpPr>
          <p:cNvPr id="12" name="Text 10"/>
          <p:cNvSpPr/>
          <p:nvPr/>
        </p:nvSpPr>
        <p:spPr>
          <a:xfrm>
            <a:off x="7417842" y="1635720"/>
            <a:ext cx="3870903" cy="612130"/>
          </a:xfrm>
          <a:prstGeom prst="rect">
            <a:avLst/>
          </a:prstGeom>
          <a:noFill/>
          <a:ln/>
        </p:spPr>
        <p:txBody>
          <a:bodyPr wrap="square" lIns="0" tIns="0" rIns="0" bIns="0" rtlCol="0" anchor="t">
            <a:normAutofit/>
          </a:bodyPr>
          <a:lstStyle/>
          <a:p>
            <a:pPr marL="0" indent="0" algn="l">
              <a:lnSpc>
                <a:spcPts val="4620"/>
              </a:lnSpc>
              <a:buNone/>
            </a:pPr>
            <a:r>
              <a:rPr lang="en-US" sz="4400" b="1" dirty="0">
                <a:solidFill>
                  <a:srgbClr val="E59A7D"/>
                </a:solidFill>
                <a:latin typeface="PT Serif" pitchFamily="18" charset="0"/>
                <a:ea typeface="PT Serif" pitchFamily="18" charset="-122"/>
                <a:cs typeface="PT Serif" pitchFamily="18" charset="-120"/>
              </a:rPr>
              <a:t>27 093 ₽</a:t>
            </a:r>
            <a:endParaRPr lang="en-US" sz="4400" dirty="0"/>
          </a:p>
        </p:txBody>
      </p:sp>
      <p:sp>
        <p:nvSpPr>
          <p:cNvPr id="13" name="Text 11"/>
          <p:cNvSpPr/>
          <p:nvPr/>
        </p:nvSpPr>
        <p:spPr>
          <a:xfrm>
            <a:off x="7417842" y="2247850"/>
            <a:ext cx="396135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МРОТ 2026 — минимальная база в месяц</a:t>
            </a:r>
            <a:endParaRPr lang="en-US" sz="1500" dirty="0"/>
          </a:p>
        </p:txBody>
      </p:sp>
      <p:sp>
        <p:nvSpPr>
          <p:cNvPr id="14" name="Shape 12"/>
          <p:cNvSpPr/>
          <p:nvPr/>
        </p:nvSpPr>
        <p:spPr>
          <a:xfrm>
            <a:off x="7217817" y="2847925"/>
            <a:ext cx="4158208" cy="1507480"/>
          </a:xfrm>
          <a:prstGeom prst="roundRect">
            <a:avLst>
              <a:gd name="adj" fmla="val 6529"/>
            </a:avLst>
          </a:prstGeom>
          <a:solidFill>
            <a:srgbClr val="FFFDF8"/>
          </a:solidFill>
          <a:ln w="6350">
            <a:solidFill>
              <a:srgbClr val="DDD5C4"/>
            </a:solidFill>
            <a:prstDash val="solid"/>
          </a:ln>
        </p:spPr>
      </p:sp>
      <p:sp>
        <p:nvSpPr>
          <p:cNvPr id="15" name="Text 13"/>
          <p:cNvSpPr/>
          <p:nvPr/>
        </p:nvSpPr>
        <p:spPr>
          <a:xfrm>
            <a:off x="7424192" y="3028900"/>
            <a:ext cx="3857822" cy="612130"/>
          </a:xfrm>
          <a:prstGeom prst="rect">
            <a:avLst/>
          </a:prstGeom>
          <a:noFill/>
          <a:ln/>
        </p:spPr>
        <p:txBody>
          <a:bodyPr wrap="square" lIns="0" tIns="0" rIns="0" bIns="0" rtlCol="0" anchor="t">
            <a:normAutofit/>
          </a:bodyPr>
          <a:lstStyle/>
          <a:p>
            <a:pPr marL="0" indent="0" algn="l">
              <a:lnSpc>
                <a:spcPts val="4620"/>
              </a:lnSpc>
              <a:buNone/>
            </a:pPr>
            <a:r>
              <a:rPr lang="en-US" sz="4400" b="1" dirty="0">
                <a:solidFill>
                  <a:srgbClr val="B5482F"/>
                </a:solidFill>
                <a:latin typeface="PT Serif" pitchFamily="18" charset="0"/>
                <a:ea typeface="PT Serif" pitchFamily="18" charset="-122"/>
                <a:cs typeface="PT Serif" pitchFamily="18" charset="-120"/>
              </a:rPr>
              <a:t>8 127,90 ₽</a:t>
            </a:r>
            <a:endParaRPr lang="en-US" sz="4400" dirty="0"/>
          </a:p>
        </p:txBody>
      </p:sp>
      <p:sp>
        <p:nvSpPr>
          <p:cNvPr id="16" name="Text 14"/>
          <p:cNvSpPr/>
          <p:nvPr/>
        </p:nvSpPr>
        <p:spPr>
          <a:xfrm>
            <a:off x="7424192" y="3641030"/>
            <a:ext cx="385782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минимальный взнос в месяц: 27 093 × 30%</a:t>
            </a:r>
            <a:endParaRPr lang="en-US" sz="1500" dirty="0"/>
          </a:p>
        </p:txBody>
      </p:sp>
      <p:sp>
        <p:nvSpPr>
          <p:cNvPr id="17" name="Text 1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8" name="Text 1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9" name="Text 17"/>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421, ст. 422 НК РФ (в ред. с 01.01.2026)</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Директор: ключевые выводы ФНС</a:t>
            </a:r>
            <a:endParaRPr lang="en-US" sz="3200" dirty="0"/>
          </a:p>
        </p:txBody>
      </p:sp>
      <p:sp>
        <p:nvSpPr>
          <p:cNvPr id="3" name="Shape 1"/>
          <p:cNvSpPr/>
          <p:nvPr/>
        </p:nvSpPr>
        <p:spPr>
          <a:xfrm>
            <a:off x="815975" y="1435695"/>
            <a:ext cx="3431084" cy="1305471"/>
          </a:xfrm>
          <a:prstGeom prst="roundRect">
            <a:avLst>
              <a:gd name="adj" fmla="val 7539"/>
            </a:avLst>
          </a:prstGeom>
          <a:solidFill>
            <a:srgbClr val="FFFDF8"/>
          </a:solidFill>
          <a:ln w="6350">
            <a:solidFill>
              <a:srgbClr val="DDD5C4"/>
            </a:solidFill>
            <a:prstDash val="solid"/>
          </a:ln>
        </p:spPr>
      </p:sp>
      <p:sp>
        <p:nvSpPr>
          <p:cNvPr id="4" name="Text 2"/>
          <p:cNvSpPr/>
          <p:nvPr/>
        </p:nvSpPr>
        <p:spPr>
          <a:xfrm>
            <a:off x="996950" y="1578570"/>
            <a:ext cx="3246934"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01 · Без районных коэффициентов</a:t>
            </a:r>
            <a:endParaRPr lang="en-US" sz="1400" dirty="0"/>
          </a:p>
        </p:txBody>
      </p:sp>
      <p:sp>
        <p:nvSpPr>
          <p:cNvPr id="5" name="Text 3"/>
          <p:cNvSpPr/>
          <p:nvPr/>
        </p:nvSpPr>
        <p:spPr>
          <a:xfrm>
            <a:off x="996950" y="1878261"/>
            <a:ext cx="316120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Минимальная база — МРОТ 27 093 ₽, коэффициенты не применяются</a:t>
            </a:r>
            <a:endParaRPr lang="en-US" sz="1400" dirty="0"/>
          </a:p>
        </p:txBody>
      </p:sp>
      <p:sp>
        <p:nvSpPr>
          <p:cNvPr id="6" name="Shape 4"/>
          <p:cNvSpPr/>
          <p:nvPr/>
        </p:nvSpPr>
        <p:spPr>
          <a:xfrm>
            <a:off x="4380409" y="1435695"/>
            <a:ext cx="3431133" cy="1305471"/>
          </a:xfrm>
          <a:prstGeom prst="roundRect">
            <a:avLst>
              <a:gd name="adj" fmla="val 7539"/>
            </a:avLst>
          </a:prstGeom>
          <a:solidFill>
            <a:srgbClr val="FFFDF8"/>
          </a:solidFill>
          <a:ln w="6350">
            <a:solidFill>
              <a:srgbClr val="DDD5C4"/>
            </a:solidFill>
            <a:prstDash val="solid"/>
          </a:ln>
        </p:spPr>
      </p:sp>
      <p:sp>
        <p:nvSpPr>
          <p:cNvPr id="7" name="Text 5"/>
          <p:cNvSpPr/>
          <p:nvPr/>
        </p:nvSpPr>
        <p:spPr>
          <a:xfrm>
            <a:off x="4561384" y="1578570"/>
            <a:ext cx="3161259"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02 · Взносы платятся всегда</a:t>
            </a:r>
            <a:endParaRPr lang="en-US" sz="1400" dirty="0"/>
          </a:p>
        </p:txBody>
      </p:sp>
      <p:sp>
        <p:nvSpPr>
          <p:cNvPr id="8" name="Text 6"/>
          <p:cNvSpPr/>
          <p:nvPr/>
        </p:nvSpPr>
        <p:spPr>
          <a:xfrm>
            <a:off x="4561384" y="1878261"/>
            <a:ext cx="3161259"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Независимо от трудового договора, деятельности и отработанного времени</a:t>
            </a:r>
            <a:endParaRPr lang="en-US" sz="1400" dirty="0"/>
          </a:p>
        </p:txBody>
      </p:sp>
      <p:sp>
        <p:nvSpPr>
          <p:cNvPr id="9" name="Shape 7"/>
          <p:cNvSpPr/>
          <p:nvPr/>
        </p:nvSpPr>
        <p:spPr>
          <a:xfrm>
            <a:off x="7944892" y="1435695"/>
            <a:ext cx="3431084" cy="1305471"/>
          </a:xfrm>
          <a:prstGeom prst="roundRect">
            <a:avLst>
              <a:gd name="adj" fmla="val 7539"/>
            </a:avLst>
          </a:prstGeom>
          <a:solidFill>
            <a:srgbClr val="FFFDF8"/>
          </a:solidFill>
          <a:ln w="6350">
            <a:solidFill>
              <a:srgbClr val="DDD5C4"/>
            </a:solidFill>
            <a:prstDash val="solid"/>
          </a:ln>
        </p:spPr>
      </p:sp>
      <p:sp>
        <p:nvSpPr>
          <p:cNvPr id="10" name="Text 8"/>
          <p:cNvSpPr/>
          <p:nvPr/>
        </p:nvSpPr>
        <p:spPr>
          <a:xfrm>
            <a:off x="8125867" y="1578570"/>
            <a:ext cx="3161208"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03 · Несколько организаций</a:t>
            </a:r>
            <a:endParaRPr lang="en-US" sz="1400" dirty="0"/>
          </a:p>
        </p:txBody>
      </p:sp>
      <p:sp>
        <p:nvSpPr>
          <p:cNvPr id="11" name="Text 9"/>
          <p:cNvSpPr/>
          <p:nvPr/>
        </p:nvSpPr>
        <p:spPr>
          <a:xfrm>
            <a:off x="8125867" y="1878261"/>
            <a:ext cx="3161208"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Каждая, где физлицо — единоличный исполнительный орган, начисляет взносы сама</a:t>
            </a:r>
            <a:endParaRPr lang="en-US" sz="1400" dirty="0"/>
          </a:p>
        </p:txBody>
      </p:sp>
      <p:sp>
        <p:nvSpPr>
          <p:cNvPr id="12" name="Shape 10"/>
          <p:cNvSpPr/>
          <p:nvPr/>
        </p:nvSpPr>
        <p:spPr>
          <a:xfrm>
            <a:off x="815975" y="2874516"/>
            <a:ext cx="3431084" cy="1532781"/>
          </a:xfrm>
          <a:prstGeom prst="roundRect">
            <a:avLst>
              <a:gd name="adj" fmla="val 6421"/>
            </a:avLst>
          </a:prstGeom>
          <a:solidFill>
            <a:srgbClr val="FFFDF8"/>
          </a:solidFill>
          <a:ln w="6350">
            <a:solidFill>
              <a:srgbClr val="DDD5C4"/>
            </a:solidFill>
            <a:prstDash val="solid"/>
          </a:ln>
        </p:spPr>
      </p:sp>
      <p:sp>
        <p:nvSpPr>
          <p:cNvPr id="13" name="Text 11"/>
          <p:cNvSpPr/>
          <p:nvPr/>
        </p:nvSpPr>
        <p:spPr>
          <a:xfrm>
            <a:off x="996950" y="3017391"/>
            <a:ext cx="3161208"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04 · Несколько директоров</a:t>
            </a:r>
            <a:endParaRPr lang="en-US" sz="1400" dirty="0"/>
          </a:p>
        </p:txBody>
      </p:sp>
      <p:sp>
        <p:nvSpPr>
          <p:cNvPr id="14" name="Text 12"/>
          <p:cNvSpPr/>
          <p:nvPr/>
        </p:nvSpPr>
        <p:spPr>
          <a:xfrm>
            <a:off x="996950" y="3317081"/>
            <a:ext cx="316120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Если по уставу таких органов несколько — взносы за каждого</a:t>
            </a:r>
            <a:endParaRPr lang="en-US" sz="1400" dirty="0"/>
          </a:p>
        </p:txBody>
      </p:sp>
      <p:sp>
        <p:nvSpPr>
          <p:cNvPr id="15" name="Shape 13"/>
          <p:cNvSpPr/>
          <p:nvPr/>
        </p:nvSpPr>
        <p:spPr>
          <a:xfrm>
            <a:off x="4380409" y="2874516"/>
            <a:ext cx="3431133" cy="1532781"/>
          </a:xfrm>
          <a:prstGeom prst="roundRect">
            <a:avLst>
              <a:gd name="adj" fmla="val 6421"/>
            </a:avLst>
          </a:prstGeom>
          <a:solidFill>
            <a:srgbClr val="FFFDF8"/>
          </a:solidFill>
          <a:ln w="6350">
            <a:solidFill>
              <a:srgbClr val="DDD5C4"/>
            </a:solidFill>
            <a:prstDash val="solid"/>
          </a:ln>
        </p:spPr>
      </p:sp>
      <p:sp>
        <p:nvSpPr>
          <p:cNvPr id="16" name="Text 14"/>
          <p:cNvSpPr/>
          <p:nvPr/>
        </p:nvSpPr>
        <p:spPr>
          <a:xfrm>
            <a:off x="4561384" y="3017391"/>
            <a:ext cx="3161259"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05 · Режим не важен</a:t>
            </a:r>
            <a:endParaRPr lang="en-US" sz="1400" dirty="0"/>
          </a:p>
        </p:txBody>
      </p:sp>
      <p:sp>
        <p:nvSpPr>
          <p:cNvPr id="17" name="Text 15"/>
          <p:cNvSpPr/>
          <p:nvPr/>
        </p:nvSpPr>
        <p:spPr>
          <a:xfrm>
            <a:off x="4561384" y="3317081"/>
            <a:ext cx="316125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Даже компании на АУСН платят взносы за руководителя</a:t>
            </a:r>
            <a:endParaRPr lang="en-US" sz="1400" dirty="0"/>
          </a:p>
        </p:txBody>
      </p:sp>
      <p:sp>
        <p:nvSpPr>
          <p:cNvPr id="18" name="Shape 16"/>
          <p:cNvSpPr/>
          <p:nvPr/>
        </p:nvSpPr>
        <p:spPr>
          <a:xfrm>
            <a:off x="7941717" y="2871341"/>
            <a:ext cx="3437434" cy="1539131"/>
          </a:xfrm>
          <a:prstGeom prst="roundRect">
            <a:avLst>
              <a:gd name="adj" fmla="val 6601"/>
            </a:avLst>
          </a:prstGeom>
          <a:solidFill>
            <a:srgbClr val="1E2A3F"/>
          </a:solidFill>
          <a:ln/>
        </p:spPr>
      </p:sp>
      <p:sp>
        <p:nvSpPr>
          <p:cNvPr id="19" name="Text 17"/>
          <p:cNvSpPr/>
          <p:nvPr/>
        </p:nvSpPr>
        <p:spPr>
          <a:xfrm>
            <a:off x="8119517" y="3011041"/>
            <a:ext cx="3174289"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59A7D"/>
                </a:solidFill>
                <a:latin typeface="IBM Plex Sans" pitchFamily="34" charset="0"/>
                <a:ea typeface="IBM Plex Sans" pitchFamily="34" charset="-122"/>
                <a:cs typeface="IBM Plex Sans" pitchFamily="34" charset="-120"/>
              </a:rPr>
              <a:t>06 · Отчётность</a:t>
            </a:r>
            <a:endParaRPr lang="en-US" sz="1400" dirty="0"/>
          </a:p>
        </p:txBody>
      </p:sp>
      <p:sp>
        <p:nvSpPr>
          <p:cNvPr id="20" name="Text 18"/>
          <p:cNvSpPr/>
          <p:nvPr/>
        </p:nvSpPr>
        <p:spPr>
          <a:xfrm>
            <a:off x="8119517" y="3310731"/>
            <a:ext cx="3174289"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РСВ ежеквартально, нулевого нет; персонифицированные сведения ежемесячно; за нарушения — блокировка счетов</a:t>
            </a:r>
            <a:endParaRPr lang="en-US" sz="1400" dirty="0"/>
          </a:p>
        </p:txBody>
      </p:sp>
      <p:sp>
        <p:nvSpPr>
          <p:cNvPr id="21" name="Text 1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2" name="Text 2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3" name="Text 2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ФНС России N БС-4-11/11507@; ст. 421 НК РФ</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6004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Директор: ликвидация, управляющий, банкротство</a:t>
            </a:r>
            <a:endParaRPr lang="en-US" sz="3200" dirty="0"/>
          </a:p>
        </p:txBody>
      </p:sp>
      <p:sp>
        <p:nvSpPr>
          <p:cNvPr id="3" name="Text 1"/>
          <p:cNvSpPr/>
          <p:nvPr/>
        </p:nvSpPr>
        <p:spPr>
          <a:xfrm>
            <a:off x="812800" y="192524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ФНС пояснила, когда минимальная база применяется. Позиция согласована с Минфином.</a:t>
            </a:r>
            <a:endParaRPr lang="en-US" sz="1500" dirty="0"/>
          </a:p>
        </p:txBody>
      </p:sp>
      <p:sp>
        <p:nvSpPr>
          <p:cNvPr id="4" name="Shape 2"/>
          <p:cNvSpPr/>
          <p:nvPr/>
        </p:nvSpPr>
        <p:spPr>
          <a:xfrm>
            <a:off x="812800" y="2369741"/>
            <a:ext cx="3420517" cy="2148681"/>
          </a:xfrm>
          <a:prstGeom prst="roundRect">
            <a:avLst>
              <a:gd name="adj" fmla="val 4728"/>
            </a:avLst>
          </a:prstGeom>
          <a:solidFill>
            <a:srgbClr val="F3E3DC"/>
          </a:solidFill>
          <a:ln/>
        </p:spPr>
      </p:sp>
      <p:sp>
        <p:nvSpPr>
          <p:cNvPr id="6" name="Text 4"/>
          <p:cNvSpPr/>
          <p:nvPr/>
        </p:nvSpPr>
        <p:spPr>
          <a:xfrm>
            <a:off x="1016000" y="2541352"/>
            <a:ext cx="1482566"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Ликвидация</a:t>
            </a:r>
            <a:endParaRPr lang="en-US" sz="1600" dirty="0"/>
          </a:p>
        </p:txBody>
      </p:sp>
      <p:sp>
        <p:nvSpPr>
          <p:cNvPr id="7" name="Text 5"/>
          <p:cNvSpPr/>
          <p:nvPr/>
        </p:nvSpPr>
        <p:spPr>
          <a:xfrm>
            <a:off x="1016000" y="2908201"/>
            <a:ext cx="3104540" cy="102096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Полномочия руководителя переходят к ликвидатору — по нему ежемесячно определяется минимальная база</a:t>
            </a:r>
            <a:endParaRPr lang="en-US" sz="1400" dirty="0"/>
          </a:p>
        </p:txBody>
      </p:sp>
      <p:sp>
        <p:nvSpPr>
          <p:cNvPr id="8" name="Text 6"/>
          <p:cNvSpPr/>
          <p:nvPr/>
        </p:nvSpPr>
        <p:spPr>
          <a:xfrm>
            <a:off x="1016000" y="4091732"/>
            <a:ext cx="3104540"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База не ниже МРОТ</a:t>
            </a:r>
            <a:endParaRPr lang="en-US" sz="1400" dirty="0"/>
          </a:p>
        </p:txBody>
      </p:sp>
      <p:sp>
        <p:nvSpPr>
          <p:cNvPr id="9" name="Shape 7"/>
          <p:cNvSpPr/>
          <p:nvPr/>
        </p:nvSpPr>
        <p:spPr>
          <a:xfrm>
            <a:off x="4385717" y="2369741"/>
            <a:ext cx="3420566" cy="2148681"/>
          </a:xfrm>
          <a:prstGeom prst="roundRect">
            <a:avLst>
              <a:gd name="adj" fmla="val 4728"/>
            </a:avLst>
          </a:prstGeom>
          <a:solidFill>
            <a:srgbClr val="DDEBE5"/>
          </a:solidFill>
          <a:ln/>
        </p:spPr>
      </p:sp>
      <p:sp>
        <p:nvSpPr>
          <p:cNvPr id="11" name="Text 9"/>
          <p:cNvSpPr/>
          <p:nvPr/>
        </p:nvSpPr>
        <p:spPr>
          <a:xfrm>
            <a:off x="4588917" y="2541352"/>
            <a:ext cx="1724769" cy="51306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Управляющий — ИП</a:t>
            </a:r>
            <a:endParaRPr lang="en-US" sz="1600" dirty="0"/>
          </a:p>
        </p:txBody>
      </p:sp>
      <p:sp>
        <p:nvSpPr>
          <p:cNvPr id="12" name="Text 10"/>
          <p:cNvSpPr/>
          <p:nvPr/>
        </p:nvSpPr>
        <p:spPr>
          <a:xfrm>
            <a:off x="4588917" y="3192661"/>
            <a:ext cx="3104591"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С ним заключается договор ГПХ — организация взносы не платит, их исчисляет и уплачивает сам ИП</a:t>
            </a:r>
            <a:endParaRPr lang="en-US" sz="1400" dirty="0"/>
          </a:p>
        </p:txBody>
      </p:sp>
      <p:sp>
        <p:nvSpPr>
          <p:cNvPr id="13" name="Text 11"/>
          <p:cNvSpPr/>
          <p:nvPr/>
        </p:nvSpPr>
        <p:spPr>
          <a:xfrm>
            <a:off x="4588917" y="4091732"/>
            <a:ext cx="3104591"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У организации взносов нет</a:t>
            </a:r>
            <a:endParaRPr lang="en-US" sz="1400" dirty="0"/>
          </a:p>
        </p:txBody>
      </p:sp>
      <p:sp>
        <p:nvSpPr>
          <p:cNvPr id="14" name="Shape 12"/>
          <p:cNvSpPr/>
          <p:nvPr/>
        </p:nvSpPr>
        <p:spPr>
          <a:xfrm>
            <a:off x="7958683" y="2369741"/>
            <a:ext cx="3420517" cy="2148681"/>
          </a:xfrm>
          <a:prstGeom prst="roundRect">
            <a:avLst>
              <a:gd name="adj" fmla="val 4728"/>
            </a:avLst>
          </a:prstGeom>
          <a:solidFill>
            <a:srgbClr val="DDEBE5"/>
          </a:solidFill>
          <a:ln/>
        </p:spPr>
      </p:sp>
      <p:sp>
        <p:nvSpPr>
          <p:cNvPr id="16" name="Text 14"/>
          <p:cNvSpPr/>
          <p:nvPr/>
        </p:nvSpPr>
        <p:spPr>
          <a:xfrm>
            <a:off x="8210096" y="2567831"/>
            <a:ext cx="150405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Банкротство</a:t>
            </a:r>
            <a:endParaRPr lang="en-US" sz="1600" dirty="0"/>
          </a:p>
        </p:txBody>
      </p:sp>
      <p:sp>
        <p:nvSpPr>
          <p:cNvPr id="17" name="Text 15"/>
          <p:cNvSpPr/>
          <p:nvPr/>
        </p:nvSpPr>
        <p:spPr>
          <a:xfrm>
            <a:off x="8161883" y="2908201"/>
            <a:ext cx="3104540" cy="102096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Назначается арбитражный управляющий — компания с выплат ему взносы не начисляет, он платит сам</a:t>
            </a:r>
            <a:endParaRPr lang="en-US" sz="1400" dirty="0"/>
          </a:p>
        </p:txBody>
      </p:sp>
      <p:sp>
        <p:nvSpPr>
          <p:cNvPr id="18" name="Text 16"/>
          <p:cNvSpPr/>
          <p:nvPr/>
        </p:nvSpPr>
        <p:spPr>
          <a:xfrm>
            <a:off x="8161883" y="4091732"/>
            <a:ext cx="3104540"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У организации взносов нет</a:t>
            </a:r>
            <a:endParaRPr lang="en-US" sz="14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ФНС России от 18.03.2026 N БС-36-11/2025@</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Три группы тарифов в 2026 году</a:t>
            </a:r>
            <a:endParaRPr lang="en-US" sz="3200" dirty="0"/>
          </a:p>
        </p:txBody>
      </p:sp>
      <p:sp>
        <p:nvSpPr>
          <p:cNvPr id="3" name="Shape 1"/>
          <p:cNvSpPr/>
          <p:nvPr/>
        </p:nvSpPr>
        <p:spPr>
          <a:xfrm>
            <a:off x="815975" y="1486495"/>
            <a:ext cx="3414167" cy="2345581"/>
          </a:xfrm>
          <a:prstGeom prst="roundRect">
            <a:avLst>
              <a:gd name="adj" fmla="val 4196"/>
            </a:avLst>
          </a:prstGeom>
          <a:solidFill>
            <a:srgbClr val="FFFDF8"/>
          </a:solidFill>
          <a:ln w="6350">
            <a:solidFill>
              <a:srgbClr val="DDD5C4"/>
            </a:solidFill>
            <a:prstDash val="solid"/>
          </a:ln>
        </p:spPr>
      </p:sp>
      <p:pic>
        <p:nvPicPr>
          <p:cNvPr id="4" name="Image 0" descr="Users"/>
          <p:cNvPicPr>
            <a:picLocks noChangeAspect="1"/>
          </p:cNvPicPr>
          <p:nvPr/>
        </p:nvPicPr>
        <p:blipFill>
          <a:blip r:embed="rId3"/>
          <a:srcRect/>
          <a:stretch/>
        </p:blipFill>
        <p:spPr>
          <a:xfrm>
            <a:off x="1022350" y="1667470"/>
            <a:ext cx="304800" cy="304800"/>
          </a:xfrm>
          <a:prstGeom prst="rect">
            <a:avLst/>
          </a:prstGeom>
        </p:spPr>
      </p:pic>
      <p:sp>
        <p:nvSpPr>
          <p:cNvPr id="5" name="Text 2"/>
          <p:cNvSpPr/>
          <p:nvPr/>
        </p:nvSpPr>
        <p:spPr>
          <a:xfrm>
            <a:off x="1428750" y="1695400"/>
            <a:ext cx="113121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п. 3 ст. 425</a:t>
            </a:r>
            <a:endParaRPr lang="en-US" sz="1400" dirty="0"/>
          </a:p>
        </p:txBody>
      </p:sp>
      <p:sp>
        <p:nvSpPr>
          <p:cNvPr id="6" name="Text 3"/>
          <p:cNvSpPr/>
          <p:nvPr/>
        </p:nvSpPr>
        <p:spPr>
          <a:xfrm>
            <a:off x="1022350" y="2061170"/>
            <a:ext cx="3091459"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Единый тариф</a:t>
            </a:r>
            <a:endParaRPr lang="en-US" sz="1800" dirty="0"/>
          </a:p>
        </p:txBody>
      </p:sp>
      <p:sp>
        <p:nvSpPr>
          <p:cNvPr id="7" name="Text 4"/>
          <p:cNvSpPr/>
          <p:nvPr/>
        </p:nvSpPr>
        <p:spPr>
          <a:xfrm>
            <a:off x="1022350" y="2424361"/>
            <a:ext cx="309145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Для всех плательщиков без права на льготу</a:t>
            </a:r>
            <a:endParaRPr lang="en-US" sz="1400" dirty="0"/>
          </a:p>
        </p:txBody>
      </p:sp>
      <p:sp>
        <p:nvSpPr>
          <p:cNvPr id="8" name="Text 5"/>
          <p:cNvSpPr/>
          <p:nvPr/>
        </p:nvSpPr>
        <p:spPr>
          <a:xfrm>
            <a:off x="1022350" y="3082181"/>
            <a:ext cx="3091459"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До базы:</a:t>
            </a:r>
            <a:r>
              <a:rPr lang="en-US" sz="1400" dirty="0">
                <a:solidFill>
                  <a:srgbClr val="1E2A3F"/>
                </a:solidFill>
                <a:latin typeface="IBM Plex Sans" pitchFamily="34" charset="0"/>
                <a:ea typeface="IBM Plex Sans" pitchFamily="34" charset="-122"/>
                <a:cs typeface="IBM Plex Sans" pitchFamily="34" charset="-120"/>
              </a:rPr>
              <a:t> 30%</a:t>
            </a:r>
            <a:endParaRPr lang="en-US" sz="1400" dirty="0"/>
          </a:p>
        </p:txBody>
      </p:sp>
      <p:sp>
        <p:nvSpPr>
          <p:cNvPr id="9" name="Text 6"/>
          <p:cNvSpPr/>
          <p:nvPr/>
        </p:nvSpPr>
        <p:spPr>
          <a:xfrm>
            <a:off x="1022350" y="3411091"/>
            <a:ext cx="3091459"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Свыше базы:</a:t>
            </a:r>
            <a:r>
              <a:rPr lang="en-US" sz="1400" dirty="0">
                <a:solidFill>
                  <a:srgbClr val="1E2A3F"/>
                </a:solidFill>
                <a:latin typeface="IBM Plex Sans" pitchFamily="34" charset="0"/>
                <a:ea typeface="IBM Plex Sans" pitchFamily="34" charset="-122"/>
                <a:cs typeface="IBM Plex Sans" pitchFamily="34" charset="-120"/>
              </a:rPr>
              <a:t> 15,1%</a:t>
            </a:r>
            <a:endParaRPr lang="en-US" sz="1400" dirty="0"/>
          </a:p>
        </p:txBody>
      </p:sp>
      <p:sp>
        <p:nvSpPr>
          <p:cNvPr id="10" name="Shape 7"/>
          <p:cNvSpPr/>
          <p:nvPr/>
        </p:nvSpPr>
        <p:spPr>
          <a:xfrm>
            <a:off x="4388892" y="1486495"/>
            <a:ext cx="3414216" cy="2345581"/>
          </a:xfrm>
          <a:prstGeom prst="roundRect">
            <a:avLst>
              <a:gd name="adj" fmla="val 4196"/>
            </a:avLst>
          </a:prstGeom>
          <a:solidFill>
            <a:srgbClr val="FFFDF8"/>
          </a:solidFill>
          <a:ln w="6350">
            <a:solidFill>
              <a:srgbClr val="DDD5C4"/>
            </a:solidFill>
            <a:prstDash val="solid"/>
          </a:ln>
        </p:spPr>
      </p:sp>
      <p:pic>
        <p:nvPicPr>
          <p:cNvPr id="11" name="Image 1" descr="Chart"/>
          <p:cNvPicPr>
            <a:picLocks noChangeAspect="1"/>
          </p:cNvPicPr>
          <p:nvPr/>
        </p:nvPicPr>
        <p:blipFill>
          <a:blip r:embed="rId4"/>
          <a:srcRect/>
          <a:stretch/>
        </p:blipFill>
        <p:spPr>
          <a:xfrm>
            <a:off x="4595267" y="1667470"/>
            <a:ext cx="304800" cy="304800"/>
          </a:xfrm>
          <a:prstGeom prst="rect">
            <a:avLst/>
          </a:prstGeom>
        </p:spPr>
      </p:pic>
      <p:sp>
        <p:nvSpPr>
          <p:cNvPr id="12" name="Text 8"/>
          <p:cNvSpPr/>
          <p:nvPr/>
        </p:nvSpPr>
        <p:spPr>
          <a:xfrm>
            <a:off x="5001667" y="1695400"/>
            <a:ext cx="2798266"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п. 2.2, 2.2-2, 2.3, 2.6 ст. 427</a:t>
            </a:r>
            <a:endParaRPr lang="en-US" sz="1400" dirty="0"/>
          </a:p>
        </p:txBody>
      </p:sp>
      <p:sp>
        <p:nvSpPr>
          <p:cNvPr id="13" name="Text 9"/>
          <p:cNvSpPr/>
          <p:nvPr/>
        </p:nvSpPr>
        <p:spPr>
          <a:xfrm>
            <a:off x="4595267" y="2061170"/>
            <a:ext cx="3091510"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От предельной базы</a:t>
            </a:r>
            <a:endParaRPr lang="en-US" sz="1800" dirty="0"/>
          </a:p>
        </p:txBody>
      </p:sp>
      <p:sp>
        <p:nvSpPr>
          <p:cNvPr id="14" name="Text 10"/>
          <p:cNvSpPr/>
          <p:nvPr/>
        </p:nvSpPr>
        <p:spPr>
          <a:xfrm>
            <a:off x="4595267" y="2424361"/>
            <a:ext cx="3091510"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IT, радиоэлектроника, НКО, особые территории, экипажи судов</a:t>
            </a:r>
            <a:endParaRPr lang="en-US" sz="1400" dirty="0"/>
          </a:p>
        </p:txBody>
      </p:sp>
      <p:sp>
        <p:nvSpPr>
          <p:cNvPr id="15" name="Text 11"/>
          <p:cNvSpPr/>
          <p:nvPr/>
        </p:nvSpPr>
        <p:spPr>
          <a:xfrm>
            <a:off x="4595267" y="3082181"/>
            <a:ext cx="3091510"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До базы:</a:t>
            </a:r>
            <a:r>
              <a:rPr lang="en-US" sz="1400" dirty="0">
                <a:solidFill>
                  <a:srgbClr val="1E2A3F"/>
                </a:solidFill>
                <a:latin typeface="IBM Plex Sans" pitchFamily="34" charset="0"/>
                <a:ea typeface="IBM Plex Sans" pitchFamily="34" charset="-122"/>
                <a:cs typeface="IBM Plex Sans" pitchFamily="34" charset="-120"/>
              </a:rPr>
              <a:t> 15% / 7,6% / 0%</a:t>
            </a:r>
            <a:endParaRPr lang="en-US" sz="1400" dirty="0"/>
          </a:p>
        </p:txBody>
      </p:sp>
      <p:sp>
        <p:nvSpPr>
          <p:cNvPr id="16" name="Text 12"/>
          <p:cNvSpPr/>
          <p:nvPr/>
        </p:nvSpPr>
        <p:spPr>
          <a:xfrm>
            <a:off x="4595267" y="3411091"/>
            <a:ext cx="3091510"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Свыше базы:</a:t>
            </a:r>
            <a:r>
              <a:rPr lang="en-US" sz="1400" dirty="0">
                <a:solidFill>
                  <a:srgbClr val="1E2A3F"/>
                </a:solidFill>
                <a:latin typeface="IBM Plex Sans" pitchFamily="34" charset="0"/>
                <a:ea typeface="IBM Plex Sans" pitchFamily="34" charset="-122"/>
                <a:cs typeface="IBM Plex Sans" pitchFamily="34" charset="-120"/>
              </a:rPr>
              <a:t> 7,6% / 0%</a:t>
            </a:r>
            <a:endParaRPr lang="en-US" sz="1400" dirty="0"/>
          </a:p>
        </p:txBody>
      </p:sp>
      <p:sp>
        <p:nvSpPr>
          <p:cNvPr id="17" name="Shape 13"/>
          <p:cNvSpPr/>
          <p:nvPr/>
        </p:nvSpPr>
        <p:spPr>
          <a:xfrm>
            <a:off x="7961858" y="1486495"/>
            <a:ext cx="3414167" cy="2345581"/>
          </a:xfrm>
          <a:prstGeom prst="roundRect">
            <a:avLst>
              <a:gd name="adj" fmla="val 4196"/>
            </a:avLst>
          </a:prstGeom>
          <a:solidFill>
            <a:srgbClr val="FFFDF8"/>
          </a:solidFill>
          <a:ln w="6350">
            <a:solidFill>
              <a:srgbClr val="DDD5C4"/>
            </a:solidFill>
            <a:prstDash val="solid"/>
          </a:ln>
        </p:spPr>
      </p:sp>
      <p:pic>
        <p:nvPicPr>
          <p:cNvPr id="18" name="Image 2" descr="Key"/>
          <p:cNvPicPr>
            <a:picLocks noChangeAspect="1"/>
          </p:cNvPicPr>
          <p:nvPr/>
        </p:nvPicPr>
        <p:blipFill>
          <a:blip r:embed="rId5"/>
          <a:srcRect/>
          <a:stretch/>
        </p:blipFill>
        <p:spPr>
          <a:xfrm>
            <a:off x="8168233" y="1667470"/>
            <a:ext cx="304800" cy="304800"/>
          </a:xfrm>
          <a:prstGeom prst="rect">
            <a:avLst/>
          </a:prstGeom>
        </p:spPr>
      </p:pic>
      <p:sp>
        <p:nvSpPr>
          <p:cNvPr id="19" name="Text 14"/>
          <p:cNvSpPr/>
          <p:nvPr/>
        </p:nvSpPr>
        <p:spPr>
          <a:xfrm>
            <a:off x="8574633" y="1695400"/>
            <a:ext cx="1757005"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п. 2.4, 2.5 ст. 427</a:t>
            </a:r>
            <a:endParaRPr lang="en-US" sz="1400" dirty="0"/>
          </a:p>
        </p:txBody>
      </p:sp>
      <p:sp>
        <p:nvSpPr>
          <p:cNvPr id="20" name="Text 15"/>
          <p:cNvSpPr/>
          <p:nvPr/>
        </p:nvSpPr>
        <p:spPr>
          <a:xfrm>
            <a:off x="8168233" y="2061170"/>
            <a:ext cx="3091459"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От 1,5 МРОТ</a:t>
            </a:r>
            <a:endParaRPr lang="en-US" sz="1800" dirty="0"/>
          </a:p>
        </p:txBody>
      </p:sp>
      <p:sp>
        <p:nvSpPr>
          <p:cNvPr id="21" name="Text 16"/>
          <p:cNvSpPr/>
          <p:nvPr/>
        </p:nvSpPr>
        <p:spPr>
          <a:xfrm>
            <a:off x="8168233" y="2424361"/>
            <a:ext cx="309145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МСП, участники «Сколково», ИНТЦ и Технополиса «Эра»</a:t>
            </a:r>
            <a:endParaRPr lang="en-US" sz="1400" dirty="0"/>
          </a:p>
        </p:txBody>
      </p:sp>
      <p:sp>
        <p:nvSpPr>
          <p:cNvPr id="22" name="Text 17"/>
          <p:cNvSpPr/>
          <p:nvPr/>
        </p:nvSpPr>
        <p:spPr>
          <a:xfrm>
            <a:off x="8168233" y="3082181"/>
            <a:ext cx="3091459"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До 1,5 МРОТ:</a:t>
            </a:r>
            <a:r>
              <a:rPr lang="en-US" sz="1400" dirty="0">
                <a:solidFill>
                  <a:srgbClr val="1E2A3F"/>
                </a:solidFill>
                <a:latin typeface="IBM Plex Sans" pitchFamily="34" charset="0"/>
                <a:ea typeface="IBM Plex Sans" pitchFamily="34" charset="-122"/>
                <a:cs typeface="IBM Plex Sans" pitchFamily="34" charset="-120"/>
              </a:rPr>
              <a:t> 30%</a:t>
            </a:r>
            <a:endParaRPr lang="en-US" sz="1400" dirty="0"/>
          </a:p>
        </p:txBody>
      </p:sp>
      <p:sp>
        <p:nvSpPr>
          <p:cNvPr id="23" name="Text 18"/>
          <p:cNvSpPr/>
          <p:nvPr/>
        </p:nvSpPr>
        <p:spPr>
          <a:xfrm>
            <a:off x="8168233" y="3411091"/>
            <a:ext cx="3091459" cy="265410"/>
          </a:xfrm>
          <a:prstGeom prst="rect">
            <a:avLst/>
          </a:prstGeom>
          <a:noFill/>
          <a:ln/>
        </p:spPr>
        <p:txBody>
          <a:bodyPr wrap="square" lIns="0" tIns="0" rIns="0" bIns="0" rtlCol="0" anchor="t">
            <a:normAutofit/>
          </a:bodyPr>
          <a:lstStyle/>
          <a:p>
            <a:pPr marL="0" indent="0" algn="l">
              <a:lnSpc>
                <a:spcPts val="1890"/>
              </a:lnSpc>
              <a:buNone/>
            </a:pPr>
            <a:r>
              <a:rPr lang="en-US" sz="1400" b="1" dirty="0">
                <a:solidFill>
                  <a:srgbClr val="1E2A3F"/>
                </a:solidFill>
                <a:latin typeface="IBM Plex Sans" pitchFamily="34" charset="0"/>
                <a:ea typeface="IBM Plex Sans" pitchFamily="34" charset="-122"/>
                <a:cs typeface="IBM Plex Sans" pitchFamily="34" charset="-120"/>
              </a:rPr>
              <a:t>Свыше 1,5 МРОТ:</a:t>
            </a:r>
            <a:r>
              <a:rPr lang="en-US" sz="1400" dirty="0">
                <a:solidFill>
                  <a:srgbClr val="1E2A3F"/>
                </a:solidFill>
                <a:latin typeface="IBM Plex Sans" pitchFamily="34" charset="0"/>
                <a:ea typeface="IBM Plex Sans" pitchFamily="34" charset="-122"/>
                <a:cs typeface="IBM Plex Sans" pitchFamily="34" charset="-120"/>
              </a:rPr>
              <a:t> 15% / 7,6%</a:t>
            </a:r>
            <a:endParaRPr lang="en-US" sz="1400" dirty="0"/>
          </a:p>
        </p:txBody>
      </p:sp>
      <p:sp>
        <p:nvSpPr>
          <p:cNvPr id="24" name="Shape 19"/>
          <p:cNvSpPr/>
          <p:nvPr/>
        </p:nvSpPr>
        <p:spPr>
          <a:xfrm>
            <a:off x="812800" y="4038451"/>
            <a:ext cx="10566400" cy="838200"/>
          </a:xfrm>
          <a:prstGeom prst="roundRect">
            <a:avLst>
              <a:gd name="adj" fmla="val 12121"/>
            </a:avLst>
          </a:prstGeom>
          <a:solidFill>
            <a:srgbClr val="1E2A3F"/>
          </a:solidFill>
          <a:ln/>
        </p:spPr>
      </p:sp>
      <p:sp>
        <p:nvSpPr>
          <p:cNvPr id="25" name="Text 20"/>
          <p:cNvSpPr/>
          <p:nvPr/>
        </p:nvSpPr>
        <p:spPr>
          <a:xfrm>
            <a:off x="1016000" y="4333081"/>
            <a:ext cx="747514"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УСЛОВИЕ</a:t>
            </a:r>
            <a:endParaRPr lang="en-US" sz="1400" dirty="0"/>
          </a:p>
        </p:txBody>
      </p:sp>
      <p:sp>
        <p:nvSpPr>
          <p:cNvPr id="26" name="Text 21"/>
          <p:cNvSpPr/>
          <p:nvPr/>
        </p:nvSpPr>
        <p:spPr>
          <a:xfrm>
            <a:off x="2125362" y="4190851"/>
            <a:ext cx="8905103"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Пониженный тариф — только при выполнении условий п. 4–18 ст. 427. Нарушение, как правило, лишает льготы с начала расчётного периода.</a:t>
            </a:r>
            <a:endParaRPr lang="en-US" sz="1500" dirty="0"/>
          </a:p>
        </p:txBody>
      </p:sp>
      <p:sp>
        <p:nvSpPr>
          <p:cNvPr id="27" name="Text 2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8" name="Text 2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9" name="Text 2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3 ст. 425, п. 2.2–2.6, 3 ст. 427 НК РФ</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Единый тариф страховых взносов</a:t>
            </a:r>
            <a:endParaRPr lang="en-US" sz="3200" dirty="0"/>
          </a:p>
        </p:txBody>
      </p:sp>
      <p:sp>
        <p:nvSpPr>
          <p:cNvPr id="3" name="Shape 1"/>
          <p:cNvSpPr/>
          <p:nvPr/>
        </p:nvSpPr>
        <p:spPr>
          <a:xfrm>
            <a:off x="812800" y="1457920"/>
            <a:ext cx="5200650" cy="1489075"/>
          </a:xfrm>
          <a:prstGeom prst="roundRect">
            <a:avLst>
              <a:gd name="adj" fmla="val 6823"/>
            </a:avLst>
          </a:prstGeom>
          <a:solidFill>
            <a:srgbClr val="1E2A3F"/>
          </a:solidFill>
          <a:ln/>
        </p:spPr>
      </p:sp>
      <p:sp>
        <p:nvSpPr>
          <p:cNvPr id="4" name="Text 2"/>
          <p:cNvSpPr/>
          <p:nvPr/>
        </p:nvSpPr>
        <p:spPr>
          <a:xfrm>
            <a:off x="1016000" y="1661120"/>
            <a:ext cx="4938078"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E59A7D"/>
                </a:solidFill>
                <a:latin typeface="PT Serif" pitchFamily="18" charset="0"/>
                <a:ea typeface="PT Serif" pitchFamily="18" charset="-122"/>
                <a:cs typeface="PT Serif" pitchFamily="18" charset="-120"/>
              </a:rPr>
              <a:t>30%</a:t>
            </a:r>
            <a:endParaRPr lang="en-US" sz="6000" dirty="0"/>
          </a:p>
        </p:txBody>
      </p:sp>
      <p:sp>
        <p:nvSpPr>
          <p:cNvPr id="5" name="Text 3"/>
          <p:cNvSpPr/>
          <p:nvPr/>
        </p:nvSpPr>
        <p:spPr>
          <a:xfrm>
            <a:off x="1016000" y="2473920"/>
            <a:ext cx="4938078"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в пределах единой предельной величины базы</a:t>
            </a:r>
            <a:endParaRPr lang="en-US" sz="1500" dirty="0"/>
          </a:p>
        </p:txBody>
      </p:sp>
      <p:sp>
        <p:nvSpPr>
          <p:cNvPr id="6" name="Shape 4"/>
          <p:cNvSpPr/>
          <p:nvPr/>
        </p:nvSpPr>
        <p:spPr>
          <a:xfrm>
            <a:off x="6169025" y="1461095"/>
            <a:ext cx="5207000" cy="1482725"/>
          </a:xfrm>
          <a:prstGeom prst="roundRect">
            <a:avLst>
              <a:gd name="adj" fmla="val 6638"/>
            </a:avLst>
          </a:prstGeom>
          <a:solidFill>
            <a:srgbClr val="FFFDF8"/>
          </a:solidFill>
          <a:ln w="6350">
            <a:solidFill>
              <a:srgbClr val="DDD5C4"/>
            </a:solidFill>
            <a:prstDash val="solid"/>
          </a:ln>
        </p:spPr>
      </p:sp>
      <p:sp>
        <p:nvSpPr>
          <p:cNvPr id="7" name="Text 5"/>
          <p:cNvSpPr/>
          <p:nvPr/>
        </p:nvSpPr>
        <p:spPr>
          <a:xfrm>
            <a:off x="6375400" y="1667470"/>
            <a:ext cx="4938078"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B5482F"/>
                </a:solidFill>
                <a:latin typeface="PT Serif" pitchFamily="18" charset="0"/>
                <a:ea typeface="PT Serif" pitchFamily="18" charset="-122"/>
                <a:cs typeface="PT Serif" pitchFamily="18" charset="-120"/>
              </a:rPr>
              <a:t>15,1%</a:t>
            </a:r>
            <a:endParaRPr lang="en-US" sz="6000" dirty="0"/>
          </a:p>
        </p:txBody>
      </p:sp>
      <p:sp>
        <p:nvSpPr>
          <p:cNvPr id="8" name="Text 6"/>
          <p:cNvSpPr/>
          <p:nvPr/>
        </p:nvSpPr>
        <p:spPr>
          <a:xfrm>
            <a:off x="6375400" y="2480270"/>
            <a:ext cx="4938078"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свыше единой предельной величины базы</a:t>
            </a:r>
            <a:endParaRPr lang="en-US" sz="1500" dirty="0"/>
          </a:p>
        </p:txBody>
      </p:sp>
      <p:sp>
        <p:nvSpPr>
          <p:cNvPr id="9" name="Shape 7"/>
          <p:cNvSpPr/>
          <p:nvPr/>
        </p:nvSpPr>
        <p:spPr>
          <a:xfrm>
            <a:off x="812800" y="3124795"/>
            <a:ext cx="5200650" cy="1349921"/>
          </a:xfrm>
          <a:prstGeom prst="roundRect">
            <a:avLst>
              <a:gd name="adj" fmla="val 7526"/>
            </a:avLst>
          </a:prstGeom>
          <a:solidFill>
            <a:srgbClr val="F3E3DC"/>
          </a:solidFill>
          <a:ln/>
        </p:spPr>
      </p:sp>
      <p:sp>
        <p:nvSpPr>
          <p:cNvPr id="10" name="Text 8"/>
          <p:cNvSpPr/>
          <p:nvPr/>
        </p:nvSpPr>
        <p:spPr>
          <a:xfrm>
            <a:off x="1016000" y="3277195"/>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ОДИН ТАРИФ — ТРИ ВИДА СТРАХОВАНИЯ</a:t>
            </a:r>
            <a:endParaRPr lang="en-US" sz="1400" dirty="0"/>
          </a:p>
        </p:txBody>
      </p:sp>
      <p:sp>
        <p:nvSpPr>
          <p:cNvPr id="11" name="Text 9"/>
          <p:cNvSpPr/>
          <p:nvPr/>
        </p:nvSpPr>
        <p:spPr>
          <a:xfrm>
            <a:off x="1094232" y="3589586"/>
            <a:ext cx="4852226" cy="745430"/>
          </a:xfrm>
          <a:prstGeom prst="rect">
            <a:avLst/>
          </a:prstGeom>
          <a:noFill/>
          <a:ln/>
        </p:spPr>
        <p:txBody>
          <a:bodyPr wrap="square" lIns="0" tIns="0" rIns="0" bIns="0" rtlCol="0" anchor="t">
            <a:normAutofit/>
          </a:bodyPr>
          <a:lstStyle/>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обязательное пенсионное страхование</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социальное страхование на случай ВНиМ</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обязательное медицинское страхование</a:t>
            </a:r>
            <a:endParaRPr lang="en-US" sz="1400" dirty="0"/>
          </a:p>
        </p:txBody>
      </p:sp>
      <p:sp>
        <p:nvSpPr>
          <p:cNvPr id="12" name="Shape 10"/>
          <p:cNvSpPr/>
          <p:nvPr/>
        </p:nvSpPr>
        <p:spPr>
          <a:xfrm>
            <a:off x="6169025" y="3127970"/>
            <a:ext cx="5207000" cy="1343571"/>
          </a:xfrm>
          <a:prstGeom prst="roundRect">
            <a:avLst>
              <a:gd name="adj" fmla="val 7326"/>
            </a:avLst>
          </a:prstGeom>
          <a:solidFill>
            <a:srgbClr val="FFFDF8"/>
          </a:solidFill>
          <a:ln w="6350">
            <a:solidFill>
              <a:srgbClr val="DDD5C4"/>
            </a:solidFill>
            <a:prstDash val="solid"/>
          </a:ln>
        </p:spPr>
      </p:sp>
      <p:sp>
        <p:nvSpPr>
          <p:cNvPr id="13" name="Text 11"/>
          <p:cNvSpPr/>
          <p:nvPr/>
        </p:nvSpPr>
        <p:spPr>
          <a:xfrm>
            <a:off x="6375400" y="3283545"/>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КОГДА ПРИМЕНЯЕТСЯ</a:t>
            </a:r>
            <a:endParaRPr lang="en-US" sz="1400" dirty="0"/>
          </a:p>
        </p:txBody>
      </p:sp>
      <p:sp>
        <p:nvSpPr>
          <p:cNvPr id="14" name="Text 12"/>
          <p:cNvSpPr/>
          <p:nvPr/>
        </p:nvSpPr>
        <p:spPr>
          <a:xfrm>
            <a:off x="6375400" y="3595936"/>
            <a:ext cx="4938078"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С 2023 года, если главой 34 НК РФ не предусмотрено иное: нет права на пониженный тариф или его условия нарушены</a:t>
            </a:r>
            <a:endParaRPr lang="en-US" sz="1400" dirty="0"/>
          </a:p>
        </p:txBody>
      </p:sp>
      <p:sp>
        <p:nvSpPr>
          <p:cNvPr id="15" name="Text 13"/>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6" name="Text 14"/>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7" name="Text 15"/>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1, 3 ст. 425 НК РФ. Размер предельной базы на 2026 год в статьях 425 и 427 не приводится.</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IT-организации: новый тариф с 2026 года</a:t>
            </a:r>
            <a:endParaRPr lang="en-US" sz="3200" dirty="0"/>
          </a:p>
        </p:txBody>
      </p:sp>
      <p:sp>
        <p:nvSpPr>
          <p:cNvPr id="3" name="Shape 1"/>
          <p:cNvSpPr/>
          <p:nvPr/>
        </p:nvSpPr>
        <p:spPr>
          <a:xfrm>
            <a:off x="812800" y="1457920"/>
            <a:ext cx="3062188" cy="1219200"/>
          </a:xfrm>
          <a:prstGeom prst="roundRect">
            <a:avLst>
              <a:gd name="adj" fmla="val 8333"/>
            </a:avLst>
          </a:prstGeom>
          <a:solidFill>
            <a:srgbClr val="1E2A3F"/>
          </a:solidFill>
          <a:ln/>
        </p:spPr>
      </p:sp>
      <p:sp>
        <p:nvSpPr>
          <p:cNvPr id="4" name="Text 2"/>
          <p:cNvSpPr/>
          <p:nvPr/>
        </p:nvSpPr>
        <p:spPr>
          <a:xfrm>
            <a:off x="1016000" y="1610320"/>
            <a:ext cx="2735462"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E59A7D"/>
                </a:solidFill>
                <a:latin typeface="PT Serif" pitchFamily="18" charset="0"/>
                <a:ea typeface="PT Serif" pitchFamily="18" charset="-122"/>
                <a:cs typeface="PT Serif" pitchFamily="18" charset="-120"/>
              </a:rPr>
              <a:t>15%</a:t>
            </a:r>
            <a:endParaRPr lang="en-US" sz="4800" dirty="0"/>
          </a:p>
        </p:txBody>
      </p:sp>
      <p:sp>
        <p:nvSpPr>
          <p:cNvPr id="5" name="Text 3"/>
          <p:cNvSpPr/>
          <p:nvPr/>
        </p:nvSpPr>
        <p:spPr>
          <a:xfrm>
            <a:off x="1016000" y="2245320"/>
            <a:ext cx="273546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в пределах базы</a:t>
            </a:r>
            <a:endParaRPr lang="en-US" sz="1500" dirty="0"/>
          </a:p>
        </p:txBody>
      </p:sp>
      <p:sp>
        <p:nvSpPr>
          <p:cNvPr id="6" name="Shape 4"/>
          <p:cNvSpPr/>
          <p:nvPr/>
        </p:nvSpPr>
        <p:spPr>
          <a:xfrm>
            <a:off x="4030563" y="1461095"/>
            <a:ext cx="3068538" cy="1212850"/>
          </a:xfrm>
          <a:prstGeom prst="roundRect">
            <a:avLst>
              <a:gd name="adj" fmla="val 8115"/>
            </a:avLst>
          </a:prstGeom>
          <a:solidFill>
            <a:srgbClr val="FFFDF8"/>
          </a:solidFill>
          <a:ln w="6350">
            <a:solidFill>
              <a:srgbClr val="DDD5C4"/>
            </a:solidFill>
            <a:prstDash val="solid"/>
          </a:ln>
        </p:spPr>
      </p:sp>
      <p:sp>
        <p:nvSpPr>
          <p:cNvPr id="7" name="Text 5"/>
          <p:cNvSpPr/>
          <p:nvPr/>
        </p:nvSpPr>
        <p:spPr>
          <a:xfrm>
            <a:off x="4236938" y="1616670"/>
            <a:ext cx="2735462"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B5482F"/>
                </a:solidFill>
                <a:latin typeface="PT Serif" pitchFamily="18" charset="0"/>
                <a:ea typeface="PT Serif" pitchFamily="18" charset="-122"/>
                <a:cs typeface="PT Serif" pitchFamily="18" charset="-120"/>
              </a:rPr>
              <a:t>7,6%</a:t>
            </a:r>
            <a:endParaRPr lang="en-US" sz="4800" dirty="0"/>
          </a:p>
        </p:txBody>
      </p:sp>
      <p:sp>
        <p:nvSpPr>
          <p:cNvPr id="8" name="Text 6"/>
          <p:cNvSpPr/>
          <p:nvPr/>
        </p:nvSpPr>
        <p:spPr>
          <a:xfrm>
            <a:off x="4236938" y="2251670"/>
            <a:ext cx="273546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свыше базы</a:t>
            </a:r>
            <a:endParaRPr lang="en-US" sz="1500" dirty="0"/>
          </a:p>
        </p:txBody>
      </p:sp>
      <p:sp>
        <p:nvSpPr>
          <p:cNvPr id="9" name="Shape 7"/>
          <p:cNvSpPr/>
          <p:nvPr/>
        </p:nvSpPr>
        <p:spPr>
          <a:xfrm>
            <a:off x="7254677" y="1457920"/>
            <a:ext cx="4124523" cy="1219200"/>
          </a:xfrm>
          <a:prstGeom prst="roundRect">
            <a:avLst>
              <a:gd name="adj" fmla="val 8333"/>
            </a:avLst>
          </a:prstGeom>
          <a:solidFill>
            <a:srgbClr val="F3E3DC"/>
          </a:solidFill>
          <a:ln/>
        </p:spPr>
      </p:sp>
      <p:sp>
        <p:nvSpPr>
          <p:cNvPr id="10" name="Text 8"/>
          <p:cNvSpPr/>
          <p:nvPr/>
        </p:nvSpPr>
        <p:spPr>
          <a:xfrm>
            <a:off x="7457877" y="1677640"/>
            <a:ext cx="382966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КАК БЫЛО РАНЬШЕ</a:t>
            </a:r>
            <a:endParaRPr lang="en-US" sz="1400" dirty="0"/>
          </a:p>
        </p:txBody>
      </p:sp>
      <p:sp>
        <p:nvSpPr>
          <p:cNvPr id="11" name="Text 9"/>
          <p:cNvSpPr/>
          <p:nvPr/>
        </p:nvSpPr>
        <p:spPr>
          <a:xfrm>
            <a:off x="7457877" y="1977330"/>
            <a:ext cx="3829667"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2023–2024 — 7,6% / 0%; 2025 — 7,6% / 7,6% (п. 2.2-1)</a:t>
            </a:r>
            <a:endParaRPr lang="en-US" sz="1400" dirty="0"/>
          </a:p>
        </p:txBody>
      </p:sp>
      <p:sp>
        <p:nvSpPr>
          <p:cNvPr id="12" name="Shape 10"/>
          <p:cNvSpPr/>
          <p:nvPr/>
        </p:nvSpPr>
        <p:spPr>
          <a:xfrm>
            <a:off x="812800" y="2854920"/>
            <a:ext cx="5200650" cy="1817241"/>
          </a:xfrm>
          <a:prstGeom prst="roundRect">
            <a:avLst>
              <a:gd name="adj" fmla="val 5591"/>
            </a:avLst>
          </a:prstGeom>
          <a:solidFill>
            <a:srgbClr val="DDEBE5"/>
          </a:solidFill>
          <a:ln/>
        </p:spPr>
      </p:sp>
      <p:sp>
        <p:nvSpPr>
          <p:cNvPr id="13" name="Text 11"/>
          <p:cNvSpPr/>
          <p:nvPr/>
        </p:nvSpPr>
        <p:spPr>
          <a:xfrm>
            <a:off x="990600" y="3007320"/>
            <a:ext cx="499040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УСЛОВИЯ</a:t>
            </a:r>
            <a:endParaRPr lang="en-US" sz="1400" dirty="0"/>
          </a:p>
        </p:txBody>
      </p:sp>
      <p:sp>
        <p:nvSpPr>
          <p:cNvPr id="14" name="Text 12"/>
          <p:cNvSpPr/>
          <p:nvPr/>
        </p:nvSpPr>
        <p:spPr>
          <a:xfrm>
            <a:off x="1068832" y="3319711"/>
            <a:ext cx="4904549" cy="1225451"/>
          </a:xfrm>
          <a:prstGeom prst="rect">
            <a:avLst/>
          </a:prstGeom>
          <a:noFill/>
          <a:ln/>
        </p:spPr>
        <p:txBody>
          <a:bodyPr wrap="square" lIns="0" tIns="0" rIns="0" bIns="0" rtlCol="0" anchor="t">
            <a:normAutofit/>
          </a:bodyPr>
          <a:lstStyle/>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госаккредитация IT-организации или статус резидента технико-внедренческой (промышленно-производственной) ОЭЗ</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не менее 70% доходов — от IT-деятельности</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тариф — с 1-го числа месяца получения аккредитации</a:t>
            </a:r>
            <a:endParaRPr lang="en-US" sz="1400" dirty="0"/>
          </a:p>
        </p:txBody>
      </p:sp>
      <p:sp>
        <p:nvSpPr>
          <p:cNvPr id="15" name="Shape 13"/>
          <p:cNvSpPr/>
          <p:nvPr/>
        </p:nvSpPr>
        <p:spPr>
          <a:xfrm>
            <a:off x="6169025" y="2858095"/>
            <a:ext cx="5207000" cy="1810891"/>
          </a:xfrm>
          <a:prstGeom prst="roundRect">
            <a:avLst>
              <a:gd name="adj" fmla="val 5435"/>
            </a:avLst>
          </a:prstGeom>
          <a:solidFill>
            <a:srgbClr val="FFFDF8"/>
          </a:solidFill>
          <a:ln w="6350">
            <a:solidFill>
              <a:srgbClr val="DDD5C4"/>
            </a:solidFill>
            <a:prstDash val="solid"/>
          </a:ln>
        </p:spPr>
      </p:sp>
      <p:sp>
        <p:nvSpPr>
          <p:cNvPr id="16" name="Text 14"/>
          <p:cNvSpPr/>
          <p:nvPr/>
        </p:nvSpPr>
        <p:spPr>
          <a:xfrm>
            <a:off x="6350000" y="3013670"/>
            <a:ext cx="499040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НЕ ВПРАВЕ ПРИМЕНЯТЬ</a:t>
            </a:r>
            <a:endParaRPr lang="en-US" sz="1400" dirty="0"/>
          </a:p>
        </p:txBody>
      </p:sp>
      <p:sp>
        <p:nvSpPr>
          <p:cNvPr id="17" name="Text 15"/>
          <p:cNvSpPr/>
          <p:nvPr/>
        </p:nvSpPr>
        <p:spPr>
          <a:xfrm>
            <a:off x="6428232" y="3326061"/>
            <a:ext cx="4904549" cy="985441"/>
          </a:xfrm>
          <a:prstGeom prst="rect">
            <a:avLst/>
          </a:prstGeom>
          <a:noFill/>
          <a:ln/>
        </p:spPr>
        <p:txBody>
          <a:bodyPr wrap="square" lIns="0" tIns="0" rIns="0" bIns="0" rtlCol="0" anchor="t">
            <a:normAutofit/>
          </a:bodyPr>
          <a:lstStyle/>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созданные реорганизацией (кроме преобразования) после 01.07.2022</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 долей участия РФ 50% и более</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участники «Сколково» и ИНТЦ</a:t>
            </a:r>
            <a:endParaRPr lang="en-US" sz="1400" dirty="0"/>
          </a:p>
        </p:txBody>
      </p:sp>
      <p:sp>
        <p:nvSpPr>
          <p:cNvPr id="18" name="Text 1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9" name="Text 1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0" name="Text 18"/>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3 п. 1, п. 2.2-2, 5 ст. 427 НК РФ (ред. ФЗ от 28.11.2025 N 425-ФЗ)</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Тариф 7,6% / 0%: отраслевые льготы</a:t>
            </a:r>
            <a:endParaRPr lang="en-US" sz="3200" dirty="0"/>
          </a:p>
        </p:txBody>
      </p:sp>
      <p:sp>
        <p:nvSpPr>
          <p:cNvPr id="3" name="Shape 1"/>
          <p:cNvSpPr/>
          <p:nvPr/>
        </p:nvSpPr>
        <p:spPr>
          <a:xfrm>
            <a:off x="812800" y="1457920"/>
            <a:ext cx="2914650" cy="1033711"/>
          </a:xfrm>
          <a:prstGeom prst="roundRect">
            <a:avLst>
              <a:gd name="adj" fmla="val 9829"/>
            </a:avLst>
          </a:prstGeom>
          <a:solidFill>
            <a:srgbClr val="1E2A3F"/>
          </a:solidFill>
          <a:ln/>
        </p:spPr>
      </p:sp>
      <p:sp>
        <p:nvSpPr>
          <p:cNvPr id="4" name="Text 2"/>
          <p:cNvSpPr/>
          <p:nvPr/>
        </p:nvSpPr>
        <p:spPr>
          <a:xfrm>
            <a:off x="1016000" y="1584920"/>
            <a:ext cx="2583498"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E59A7D"/>
                </a:solidFill>
                <a:latin typeface="PT Serif" pitchFamily="18" charset="0"/>
                <a:ea typeface="PT Serif" pitchFamily="18" charset="-122"/>
                <a:cs typeface="PT Serif" pitchFamily="18" charset="-120"/>
              </a:rPr>
              <a:t>7,6%</a:t>
            </a:r>
            <a:endParaRPr lang="en-US" sz="3600" dirty="0"/>
          </a:p>
        </p:txBody>
      </p:sp>
      <p:sp>
        <p:nvSpPr>
          <p:cNvPr id="5" name="Text 3"/>
          <p:cNvSpPr/>
          <p:nvPr/>
        </p:nvSpPr>
        <p:spPr>
          <a:xfrm>
            <a:off x="1016000" y="2067520"/>
            <a:ext cx="258349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в пределах базы</a:t>
            </a:r>
            <a:endParaRPr lang="en-US" sz="1400" dirty="0"/>
          </a:p>
        </p:txBody>
      </p:sp>
      <p:sp>
        <p:nvSpPr>
          <p:cNvPr id="6" name="Shape 4"/>
          <p:cNvSpPr/>
          <p:nvPr/>
        </p:nvSpPr>
        <p:spPr>
          <a:xfrm>
            <a:off x="3883025" y="1461095"/>
            <a:ext cx="2921000" cy="1027361"/>
          </a:xfrm>
          <a:prstGeom prst="roundRect">
            <a:avLst>
              <a:gd name="adj" fmla="val 9580"/>
            </a:avLst>
          </a:prstGeom>
          <a:solidFill>
            <a:srgbClr val="FFFDF8"/>
          </a:solidFill>
          <a:ln w="6350">
            <a:solidFill>
              <a:srgbClr val="DDD5C4"/>
            </a:solidFill>
            <a:prstDash val="solid"/>
          </a:ln>
        </p:spPr>
      </p:sp>
      <p:sp>
        <p:nvSpPr>
          <p:cNvPr id="7" name="Text 5"/>
          <p:cNvSpPr/>
          <p:nvPr/>
        </p:nvSpPr>
        <p:spPr>
          <a:xfrm>
            <a:off x="4089400" y="1591270"/>
            <a:ext cx="2583498"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B5482F"/>
                </a:solidFill>
                <a:latin typeface="PT Serif" pitchFamily="18" charset="0"/>
                <a:ea typeface="PT Serif" pitchFamily="18" charset="-122"/>
                <a:cs typeface="PT Serif" pitchFamily="18" charset="-120"/>
              </a:rPr>
              <a:t>0%</a:t>
            </a:r>
            <a:endParaRPr lang="en-US" sz="3600" dirty="0"/>
          </a:p>
        </p:txBody>
      </p:sp>
      <p:sp>
        <p:nvSpPr>
          <p:cNvPr id="8" name="Text 6"/>
          <p:cNvSpPr/>
          <p:nvPr/>
        </p:nvSpPr>
        <p:spPr>
          <a:xfrm>
            <a:off x="4089400" y="2073870"/>
            <a:ext cx="258349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свыше базы</a:t>
            </a:r>
            <a:endParaRPr lang="en-US" sz="1400" dirty="0"/>
          </a:p>
        </p:txBody>
      </p:sp>
      <p:sp>
        <p:nvSpPr>
          <p:cNvPr id="9" name="Shape 7"/>
          <p:cNvSpPr/>
          <p:nvPr/>
        </p:nvSpPr>
        <p:spPr>
          <a:xfrm>
            <a:off x="6959600" y="1457920"/>
            <a:ext cx="4419600" cy="1033711"/>
          </a:xfrm>
          <a:prstGeom prst="roundRect">
            <a:avLst>
              <a:gd name="adj" fmla="val 9829"/>
            </a:avLst>
          </a:prstGeom>
          <a:solidFill>
            <a:srgbClr val="F3E3DC"/>
          </a:solidFill>
          <a:ln/>
        </p:spPr>
      </p:sp>
      <p:sp>
        <p:nvSpPr>
          <p:cNvPr id="10" name="Text 8"/>
          <p:cNvSpPr/>
          <p:nvPr/>
        </p:nvSpPr>
        <p:spPr>
          <a:xfrm>
            <a:off x="7162800" y="1584920"/>
            <a:ext cx="413359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ЕДИНЫЙ ПОНИЖЕННЫЙ ТАРИФ</a:t>
            </a:r>
            <a:endParaRPr lang="en-US" sz="1400" dirty="0"/>
          </a:p>
        </p:txBody>
      </p:sp>
      <p:sp>
        <p:nvSpPr>
          <p:cNvPr id="11" name="Text 9"/>
          <p:cNvSpPr/>
          <p:nvPr/>
        </p:nvSpPr>
        <p:spPr>
          <a:xfrm>
            <a:off x="7162800" y="1884611"/>
            <a:ext cx="4133596"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п. 2.2 ст. 427; для религиозных организаций — п. 2.6</a:t>
            </a:r>
            <a:endParaRPr lang="en-US" sz="1400" dirty="0"/>
          </a:p>
        </p:txBody>
      </p:sp>
      <p:sp>
        <p:nvSpPr>
          <p:cNvPr id="12" name="Shape 10"/>
          <p:cNvSpPr/>
          <p:nvPr/>
        </p:nvSpPr>
        <p:spPr>
          <a:xfrm>
            <a:off x="812800" y="2669431"/>
            <a:ext cx="10566400" cy="2714774"/>
          </a:xfrm>
          <a:prstGeom prst="rect">
            <a:avLst/>
          </a:prstGeom>
          <a:solidFill>
            <a:srgbClr val="FFFDF8"/>
          </a:solidFill>
          <a:ln/>
        </p:spPr>
      </p:sp>
      <p:graphicFrame>
        <p:nvGraphicFramePr>
          <p:cNvPr id="13" name="Table 0"/>
          <p:cNvGraphicFramePr>
            <a:graphicFrameLocks noGrp="1"/>
          </p:cNvGraphicFramePr>
          <p:nvPr/>
        </p:nvGraphicFramePr>
        <p:xfrm>
          <a:off x="825500" y="2682131"/>
          <a:ext cx="10553700" cy="2702077"/>
        </p:xfrm>
        <a:graphic>
          <a:graphicData uri="http://schemas.openxmlformats.org/drawingml/2006/table">
            <a:tbl>
              <a:tblPr/>
              <a:tblGrid>
                <a:gridCol w="3799332">
                  <a:extLst>
                    <a:ext uri="{9D8B030D-6E8A-4147-A177-3AD203B41FA5}">
                      <a16:colId xmlns:a16="http://schemas.microsoft.com/office/drawing/2014/main" xmlns="" val="20000"/>
                    </a:ext>
                  </a:extLst>
                </a:gridCol>
                <a:gridCol w="1688592">
                  <a:extLst>
                    <a:ext uri="{9D8B030D-6E8A-4147-A177-3AD203B41FA5}">
                      <a16:colId xmlns:a16="http://schemas.microsoft.com/office/drawing/2014/main" xmlns="" val="20001"/>
                    </a:ext>
                  </a:extLst>
                </a:gridCol>
                <a:gridCol w="5065776">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Плательщики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Период</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Ключевые условия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Радиоэлектроника (пп. 18)</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 2026 г.</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реестр Минпромторга; ≥70% профильных доходов</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Социальные НКО на УСН (пп. 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2023–2026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≥70% доходов — целевые поступления и гранты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Благотворительные на УСН (пп. 8)</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2023–2026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соответствие уставным целям</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Производители анимации (пп. 15)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 2023 г.</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≥90% доходов, реестр, ≥7 работников</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Выплаты студотрядам (пп. 20)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 2023 г.</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студенты очной формы, отряд в реестре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5"/>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Религиозные организации (пп. 23)</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2025–2036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соответствие закону № 125-ФЗ</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14" name="Text 1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5" name="Text 1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6" name="Text 1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7, 8, 15, 18, 20, 23 п. 1, п. 2.2, 2.6, 7, 8, 12, 14, 18 ст. 427 НК РФ</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Тариф 7,6% / 0%: территории и инвестпроекты</a:t>
            </a:r>
            <a:endParaRPr lang="en-US" sz="3200" dirty="0"/>
          </a:p>
        </p:txBody>
      </p:sp>
      <p:sp>
        <p:nvSpPr>
          <p:cNvPr id="3" name="Shape 1"/>
          <p:cNvSpPr/>
          <p:nvPr/>
        </p:nvSpPr>
        <p:spPr>
          <a:xfrm>
            <a:off x="812800" y="1457920"/>
            <a:ext cx="10566400" cy="3349675"/>
          </a:xfrm>
          <a:prstGeom prst="rect">
            <a:avLst/>
          </a:prstGeom>
          <a:solidFill>
            <a:srgbClr val="FFFDF8"/>
          </a:solidFill>
          <a:ln/>
        </p:spPr>
      </p:sp>
      <p:graphicFrame>
        <p:nvGraphicFramePr>
          <p:cNvPr id="4" name="Table 0"/>
          <p:cNvGraphicFramePr>
            <a:graphicFrameLocks noGrp="1"/>
          </p:cNvGraphicFramePr>
          <p:nvPr/>
        </p:nvGraphicFramePr>
        <p:xfrm>
          <a:off x="825500" y="1470620"/>
          <a:ext cx="10553700" cy="3336978"/>
        </p:xfrm>
        <a:graphic>
          <a:graphicData uri="http://schemas.openxmlformats.org/drawingml/2006/table">
            <a:tbl>
              <a:tblPr/>
              <a:tblGrid>
                <a:gridCol w="4643628">
                  <a:extLst>
                    <a:ext uri="{9D8B030D-6E8A-4147-A177-3AD203B41FA5}">
                      <a16:colId xmlns:a16="http://schemas.microsoft.com/office/drawing/2014/main" xmlns="" val="20000"/>
                    </a:ext>
                  </a:extLst>
                </a:gridCol>
                <a:gridCol w="5910072">
                  <a:extLst>
                    <a:ext uri="{9D8B030D-6E8A-4147-A177-3AD203B41FA5}">
                      <a16:colId xmlns:a16="http://schemas.microsoft.com/office/drawing/2014/main" xmlns="" val="20001"/>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Плательщики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Чьи выплаты и сколько действует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СЭЗ Крым и Севастополь (пп. 11)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работники инвестпроекта; лимит — капвложения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Резиденты ТОР (пп. 12)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новые рабочие места; 10 лет (ДФО) или 12 лет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Свободный порт Владивосток (пп. 13)</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новые рабочие места; 10 лет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ОЭЗ в Калининградской области (пп. 14)</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новые рабочие места; 10 лет с включения в реестр</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Курильские острова (пп. 19)</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регистрация после 01.01.2022; до 20 лет, не позднее 2046 г.</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5"/>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Промкластеры со СПИК (пп. 21)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работники проекта; до 7 лет; лимит — инвестиции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6"/>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СЭЗ ДНР, ЛНР, Запорожской и Херсонской обл. (пп. 22)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работники инвестпроекта; лимит — капвложения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5" name="Shape 2"/>
          <p:cNvSpPr/>
          <p:nvPr/>
        </p:nvSpPr>
        <p:spPr>
          <a:xfrm>
            <a:off x="812800" y="4985395"/>
            <a:ext cx="10566400" cy="502890"/>
          </a:xfrm>
          <a:prstGeom prst="roundRect">
            <a:avLst>
              <a:gd name="adj" fmla="val 20203"/>
            </a:avLst>
          </a:prstGeom>
          <a:solidFill>
            <a:srgbClr val="1E2A3F"/>
          </a:solidFill>
          <a:ln/>
        </p:spPr>
      </p:sp>
      <p:sp>
        <p:nvSpPr>
          <p:cNvPr id="6" name="Text 3"/>
          <p:cNvSpPr/>
          <p:nvPr/>
        </p:nvSpPr>
        <p:spPr>
          <a:xfrm>
            <a:off x="1016000" y="5112395"/>
            <a:ext cx="1835990"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ОБЩЕЕ ПРАВИЛО</a:t>
            </a:r>
            <a:endParaRPr lang="en-US" sz="1400" dirty="0"/>
          </a:p>
        </p:txBody>
      </p:sp>
      <p:sp>
        <p:nvSpPr>
          <p:cNvPr id="7" name="Text 4"/>
          <p:cNvSpPr/>
          <p:nvPr/>
        </p:nvSpPr>
        <p:spPr>
          <a:xfrm>
            <a:off x="2950914" y="5112395"/>
            <a:ext cx="7463135"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Льгота — не на весь фонд оплаты, а только на выплаты занятым в проекте</a:t>
            </a:r>
            <a:endParaRPr lang="en-US" sz="1400" dirty="0"/>
          </a:p>
        </p:txBody>
      </p:sp>
      <p:sp>
        <p:nvSpPr>
          <p:cNvPr id="8" name="Text 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9" name="Text 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0" name="Text 7"/>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11–14, 19, 21, 22 п. 1, п. 2.2, 10, 10.1, 11, 15–17 ст. 427 НК РФ</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Тариф 0%: экипажи судов</a:t>
            </a:r>
            <a:endParaRPr lang="en-US" sz="3200" dirty="0"/>
          </a:p>
        </p:txBody>
      </p:sp>
      <p:sp>
        <p:nvSpPr>
          <p:cNvPr id="3" name="Shape 1"/>
          <p:cNvSpPr/>
          <p:nvPr/>
        </p:nvSpPr>
        <p:spPr>
          <a:xfrm>
            <a:off x="812800" y="1457920"/>
            <a:ext cx="5200650" cy="2451001"/>
          </a:xfrm>
          <a:prstGeom prst="roundRect">
            <a:avLst>
              <a:gd name="adj" fmla="val 4145"/>
            </a:avLst>
          </a:prstGeom>
          <a:solidFill>
            <a:srgbClr val="1E2A3F"/>
          </a:solidFill>
          <a:ln/>
        </p:spPr>
      </p:sp>
      <p:sp>
        <p:nvSpPr>
          <p:cNvPr id="4" name="Text 2"/>
          <p:cNvSpPr/>
          <p:nvPr/>
        </p:nvSpPr>
        <p:spPr>
          <a:xfrm>
            <a:off x="1016000" y="1661120"/>
            <a:ext cx="4938078"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E59A7D"/>
                </a:solidFill>
                <a:latin typeface="PT Serif" pitchFamily="18" charset="0"/>
                <a:ea typeface="PT Serif" pitchFamily="18" charset="-122"/>
                <a:cs typeface="PT Serif" pitchFamily="18" charset="-120"/>
              </a:rPr>
              <a:t>0%</a:t>
            </a:r>
            <a:endParaRPr lang="en-US" sz="6000" dirty="0"/>
          </a:p>
        </p:txBody>
      </p:sp>
      <p:sp>
        <p:nvSpPr>
          <p:cNvPr id="5" name="Text 3"/>
          <p:cNvSpPr/>
          <p:nvPr/>
        </p:nvSpPr>
        <p:spPr>
          <a:xfrm>
            <a:off x="1016000" y="2512020"/>
            <a:ext cx="4997450"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C"/>
                </a:solidFill>
                <a:latin typeface="IBM Plex Sans" pitchFamily="34" charset="0"/>
                <a:ea typeface="IBM Plex Sans" pitchFamily="34" charset="-122"/>
                <a:cs typeface="IBM Plex Sans" pitchFamily="34" charset="-120"/>
              </a:rPr>
              <a:t>Российский международный реестр судов</a:t>
            </a:r>
            <a:endParaRPr lang="en-US" sz="1800" dirty="0"/>
          </a:p>
        </p:txBody>
      </p:sp>
      <p:sp>
        <p:nvSpPr>
          <p:cNvPr id="6" name="Text 4"/>
          <p:cNvSpPr/>
          <p:nvPr/>
        </p:nvSpPr>
        <p:spPr>
          <a:xfrm>
            <a:off x="1016000" y="2875211"/>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ПП. 4 · 2023–2037 ГОДЫ</a:t>
            </a:r>
            <a:endParaRPr lang="en-US" sz="1400" dirty="0"/>
          </a:p>
        </p:txBody>
      </p:sp>
      <p:sp>
        <p:nvSpPr>
          <p:cNvPr id="7" name="Text 5"/>
          <p:cNvSpPr/>
          <p:nvPr/>
        </p:nvSpPr>
        <p:spPr>
          <a:xfrm>
            <a:off x="1016000" y="3213001"/>
            <a:ext cx="493807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Кроме судов для хранения и перевалки нефти, нефтепродуктов и СПГ в морских портах РФ</a:t>
            </a:r>
            <a:endParaRPr lang="en-US" sz="1400" dirty="0"/>
          </a:p>
        </p:txBody>
      </p:sp>
      <p:sp>
        <p:nvSpPr>
          <p:cNvPr id="8" name="Shape 6"/>
          <p:cNvSpPr/>
          <p:nvPr/>
        </p:nvSpPr>
        <p:spPr>
          <a:xfrm>
            <a:off x="6169025" y="1461095"/>
            <a:ext cx="5207000" cy="2444651"/>
          </a:xfrm>
          <a:prstGeom prst="roundRect">
            <a:avLst>
              <a:gd name="adj" fmla="val 4026"/>
            </a:avLst>
          </a:prstGeom>
          <a:solidFill>
            <a:srgbClr val="FFFDF8"/>
          </a:solidFill>
          <a:ln w="6350">
            <a:solidFill>
              <a:srgbClr val="DDD5C4"/>
            </a:solidFill>
            <a:prstDash val="solid"/>
          </a:ln>
        </p:spPr>
      </p:sp>
      <p:sp>
        <p:nvSpPr>
          <p:cNvPr id="9" name="Text 7"/>
          <p:cNvSpPr/>
          <p:nvPr/>
        </p:nvSpPr>
        <p:spPr>
          <a:xfrm>
            <a:off x="6375400" y="1667470"/>
            <a:ext cx="4938078"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B5482F"/>
                </a:solidFill>
                <a:latin typeface="PT Serif" pitchFamily="18" charset="0"/>
                <a:ea typeface="PT Serif" pitchFamily="18" charset="-122"/>
                <a:cs typeface="PT Serif" pitchFamily="18" charset="-120"/>
              </a:rPr>
              <a:t>0%</a:t>
            </a:r>
            <a:endParaRPr lang="en-US" sz="6000" dirty="0"/>
          </a:p>
        </p:txBody>
      </p:sp>
      <p:sp>
        <p:nvSpPr>
          <p:cNvPr id="10" name="Text 8"/>
          <p:cNvSpPr/>
          <p:nvPr/>
        </p:nvSpPr>
        <p:spPr>
          <a:xfrm>
            <a:off x="6375400" y="2518370"/>
            <a:ext cx="4938078"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Российский открытый реестр судов</a:t>
            </a:r>
            <a:endParaRPr lang="en-US" sz="1800" dirty="0"/>
          </a:p>
        </p:txBody>
      </p:sp>
      <p:sp>
        <p:nvSpPr>
          <p:cNvPr id="11" name="Text 9"/>
          <p:cNvSpPr/>
          <p:nvPr/>
        </p:nvSpPr>
        <p:spPr>
          <a:xfrm>
            <a:off x="6375400" y="2881561"/>
            <a:ext cx="49380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ПП. 16 · 2023–2027 ГОДЫ</a:t>
            </a:r>
            <a:endParaRPr lang="en-US" sz="1400" dirty="0"/>
          </a:p>
        </p:txBody>
      </p:sp>
      <p:sp>
        <p:nvSpPr>
          <p:cNvPr id="12" name="Text 10"/>
          <p:cNvSpPr/>
          <p:nvPr/>
        </p:nvSpPr>
        <p:spPr>
          <a:xfrm>
            <a:off x="6375400" y="3219351"/>
            <a:ext cx="493807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Участники специальных административных районов в Калининградской области и Приморском крае</a:t>
            </a:r>
            <a:endParaRPr lang="en-US" sz="1400" dirty="0"/>
          </a:p>
        </p:txBody>
      </p:sp>
      <p:sp>
        <p:nvSpPr>
          <p:cNvPr id="13" name="Shape 11"/>
          <p:cNvSpPr/>
          <p:nvPr/>
        </p:nvSpPr>
        <p:spPr>
          <a:xfrm>
            <a:off x="812800" y="4086721"/>
            <a:ext cx="10566400" cy="571500"/>
          </a:xfrm>
          <a:prstGeom prst="roundRect">
            <a:avLst>
              <a:gd name="adj" fmla="val 17778"/>
            </a:avLst>
          </a:prstGeom>
          <a:solidFill>
            <a:srgbClr val="F3E3DC"/>
          </a:solidFill>
          <a:ln/>
        </p:spPr>
      </p:sp>
      <p:sp>
        <p:nvSpPr>
          <p:cNvPr id="14" name="Text 12"/>
          <p:cNvSpPr/>
          <p:nvPr/>
        </p:nvSpPr>
        <p:spPr>
          <a:xfrm>
            <a:off x="1016000" y="4248001"/>
            <a:ext cx="872182"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8E3420"/>
                </a:solidFill>
                <a:latin typeface="IBM Plex Sans" pitchFamily="34" charset="0"/>
                <a:ea typeface="IBM Plex Sans" pitchFamily="34" charset="-122"/>
                <a:cs typeface="IBM Plex Sans" pitchFamily="34" charset="-120"/>
              </a:rPr>
              <a:t>ТОЛЬКО</a:t>
            </a:r>
            <a:endParaRPr lang="en-US" sz="1400" dirty="0"/>
          </a:p>
        </p:txBody>
      </p:sp>
      <p:sp>
        <p:nvSpPr>
          <p:cNvPr id="15" name="Text 13"/>
          <p:cNvSpPr/>
          <p:nvPr/>
        </p:nvSpPr>
        <p:spPr>
          <a:xfrm>
            <a:off x="1989782" y="4239121"/>
            <a:ext cx="938941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выплаты членам экипажа за исполнение трудовых обязанностей — и в пределах базы, и свыше</a:t>
            </a:r>
            <a:endParaRPr lang="en-US" sz="1500" dirty="0"/>
          </a:p>
        </p:txBody>
      </p:sp>
      <p:sp>
        <p:nvSpPr>
          <p:cNvPr id="16" name="Text 1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7" name="Text 1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8" name="Text 1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4, 16 п. 1, п. 2.3 ст. 427 НК РФ</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Тарифы от 1,5 МРОТ: кто применяет</a:t>
            </a:r>
            <a:endParaRPr lang="en-US" sz="3200" dirty="0"/>
          </a:p>
        </p:txBody>
      </p:sp>
      <p:sp>
        <p:nvSpPr>
          <p:cNvPr id="3" name="Shape 1"/>
          <p:cNvSpPr/>
          <p:nvPr/>
        </p:nvSpPr>
        <p:spPr>
          <a:xfrm>
            <a:off x="815975" y="1461095"/>
            <a:ext cx="5200650" cy="1617861"/>
          </a:xfrm>
          <a:prstGeom prst="roundRect">
            <a:avLst>
              <a:gd name="adj" fmla="val 6084"/>
            </a:avLst>
          </a:prstGeom>
          <a:solidFill>
            <a:srgbClr val="FFFDF8"/>
          </a:solidFill>
          <a:ln w="6350">
            <a:solidFill>
              <a:srgbClr val="DDD5C4"/>
            </a:solidFill>
            <a:prstDash val="solid"/>
          </a:ln>
        </p:spPr>
      </p:sp>
      <p:sp>
        <p:nvSpPr>
          <p:cNvPr id="4" name="Text 2"/>
          <p:cNvSpPr/>
          <p:nvPr/>
        </p:nvSpPr>
        <p:spPr>
          <a:xfrm>
            <a:off x="996950" y="1616670"/>
            <a:ext cx="1257300"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B5482F"/>
                </a:solidFill>
                <a:latin typeface="PT Serif" pitchFamily="18" charset="0"/>
                <a:ea typeface="PT Serif" pitchFamily="18" charset="-122"/>
                <a:cs typeface="PT Serif" pitchFamily="18" charset="-120"/>
              </a:rPr>
              <a:t>15%</a:t>
            </a:r>
            <a:endParaRPr lang="en-US" sz="3600" dirty="0"/>
          </a:p>
        </p:txBody>
      </p:sp>
      <p:sp>
        <p:nvSpPr>
          <p:cNvPr id="5" name="Text 3"/>
          <p:cNvSpPr/>
          <p:nvPr/>
        </p:nvSpPr>
        <p:spPr>
          <a:xfrm>
            <a:off x="2355850" y="1616670"/>
            <a:ext cx="3584194"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МСП по перечню ОКВЭД</a:t>
            </a:r>
            <a:endParaRPr lang="en-US" sz="1800" dirty="0"/>
          </a:p>
        </p:txBody>
      </p:sp>
      <p:sp>
        <p:nvSpPr>
          <p:cNvPr id="6" name="Text 4"/>
          <p:cNvSpPr/>
          <p:nvPr/>
        </p:nvSpPr>
        <p:spPr>
          <a:xfrm>
            <a:off x="2355850" y="1941761"/>
            <a:ext cx="3584194" cy="941482"/>
          </a:xfrm>
          <a:prstGeom prst="rect">
            <a:avLst/>
          </a:prstGeom>
          <a:noFill/>
          <a:ln/>
        </p:spPr>
        <p:txBody>
          <a:bodyPr wrap="square" lIns="0" tIns="0" rIns="0" bIns="0" rtlCol="0" anchor="t">
            <a:normAutofit fontScale="85000" lnSpcReduction="10000"/>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 13.3: основной вид деятельности из перечня Правительства в ЕГРЮЛ/ЕГРИП и ≥70% доходов </a:t>
            </a:r>
            <a:r>
              <a:rPr lang="en-US" sz="1400" dirty="0" err="1">
                <a:solidFill>
                  <a:srgbClr val="4A5363"/>
                </a:solidFill>
                <a:latin typeface="IBM Plex Sans" pitchFamily="34" charset="0"/>
                <a:ea typeface="IBM Plex Sans" pitchFamily="34" charset="-122"/>
                <a:cs typeface="IBM Plex Sans" pitchFamily="34" charset="-120"/>
              </a:rPr>
              <a:t>от</a:t>
            </a:r>
            <a:r>
              <a:rPr lang="en-US" sz="1400" dirty="0">
                <a:solidFill>
                  <a:srgbClr val="4A5363"/>
                </a:solidFill>
                <a:latin typeface="IBM Plex Sans" pitchFamily="34" charset="0"/>
                <a:ea typeface="IBM Plex Sans" pitchFamily="34" charset="-122"/>
                <a:cs typeface="IBM Plex Sans" pitchFamily="34" charset="-120"/>
              </a:rPr>
              <a:t> </a:t>
            </a:r>
            <a:r>
              <a:rPr lang="ru-RU" sz="1400" dirty="0" smtClean="0">
                <a:solidFill>
                  <a:srgbClr val="4A5363"/>
                </a:solidFill>
                <a:latin typeface="IBM Plex Sans" pitchFamily="34" charset="0"/>
                <a:ea typeface="IBM Plex Sans" pitchFamily="34" charset="-122"/>
                <a:cs typeface="IBM Plex Sans" pitchFamily="34" charset="-120"/>
              </a:rPr>
              <a:t>всех видов деятельности из перечня</a:t>
            </a:r>
            <a:endParaRPr lang="en-US" sz="1400" dirty="0"/>
          </a:p>
        </p:txBody>
      </p:sp>
      <p:sp>
        <p:nvSpPr>
          <p:cNvPr id="7" name="Shape 5"/>
          <p:cNvSpPr/>
          <p:nvPr/>
        </p:nvSpPr>
        <p:spPr>
          <a:xfrm>
            <a:off x="6172200" y="1457920"/>
            <a:ext cx="5207000" cy="1624211"/>
          </a:xfrm>
          <a:prstGeom prst="roundRect">
            <a:avLst>
              <a:gd name="adj" fmla="val 6255"/>
            </a:avLst>
          </a:prstGeom>
          <a:solidFill>
            <a:srgbClr val="1E2A3F"/>
          </a:solidFill>
          <a:ln/>
        </p:spPr>
      </p:sp>
      <p:sp>
        <p:nvSpPr>
          <p:cNvPr id="8" name="Text 6"/>
          <p:cNvSpPr/>
          <p:nvPr/>
        </p:nvSpPr>
        <p:spPr>
          <a:xfrm>
            <a:off x="6350000" y="1610320"/>
            <a:ext cx="1257300"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E59A7D"/>
                </a:solidFill>
                <a:latin typeface="PT Serif" pitchFamily="18" charset="0"/>
                <a:ea typeface="PT Serif" pitchFamily="18" charset="-122"/>
                <a:cs typeface="PT Serif" pitchFamily="18" charset="-120"/>
              </a:rPr>
              <a:t>7,6%</a:t>
            </a:r>
            <a:endParaRPr lang="en-US" sz="3600" dirty="0"/>
          </a:p>
        </p:txBody>
      </p:sp>
      <p:sp>
        <p:nvSpPr>
          <p:cNvPr id="9" name="Text 7"/>
          <p:cNvSpPr/>
          <p:nvPr/>
        </p:nvSpPr>
        <p:spPr>
          <a:xfrm>
            <a:off x="7708900" y="1610320"/>
            <a:ext cx="3597275" cy="57398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C"/>
                </a:solidFill>
                <a:latin typeface="IBM Plex Sans" pitchFamily="34" charset="0"/>
                <a:ea typeface="IBM Plex Sans" pitchFamily="34" charset="-122"/>
                <a:cs typeface="IBM Plex Sans" pitchFamily="34" charset="-120"/>
              </a:rPr>
              <a:t>МСП в обрабатывающих производствах</a:t>
            </a:r>
            <a:endParaRPr lang="en-US" sz="1800" dirty="0"/>
          </a:p>
        </p:txBody>
      </p:sp>
      <p:sp>
        <p:nvSpPr>
          <p:cNvPr id="10" name="Text 8"/>
          <p:cNvSpPr/>
          <p:nvPr/>
        </p:nvSpPr>
        <p:spPr>
          <a:xfrm>
            <a:off x="7708900" y="2209701"/>
            <a:ext cx="3597275" cy="745430"/>
          </a:xfrm>
          <a:prstGeom prst="rect">
            <a:avLst/>
          </a:prstGeom>
          <a:noFill/>
          <a:ln/>
        </p:spPr>
        <p:txBody>
          <a:bodyPr wrap="square" lIns="0" tIns="0" rIns="0" bIns="0" rtlCol="0" anchor="t">
            <a:normAutofit fontScale="92500"/>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п. 13.2: кроме напитков, табака, кокса и нефтепродуктов, металлургии; ≥70% </a:t>
            </a:r>
            <a:r>
              <a:rPr lang="en-US" sz="1400" dirty="0" err="1" smtClean="0">
                <a:solidFill>
                  <a:srgbClr val="C9D1DE"/>
                </a:solidFill>
                <a:latin typeface="IBM Plex Sans" pitchFamily="34" charset="0"/>
                <a:ea typeface="IBM Plex Sans" pitchFamily="34" charset="-122"/>
                <a:cs typeface="IBM Plex Sans" pitchFamily="34" charset="-120"/>
              </a:rPr>
              <a:t>доходов</a:t>
            </a:r>
            <a:r>
              <a:rPr lang="ru-RU" sz="1400" dirty="0" smtClean="0">
                <a:solidFill>
                  <a:srgbClr val="C9D1DE"/>
                </a:solidFill>
                <a:latin typeface="IBM Plex Sans" pitchFamily="34" charset="0"/>
                <a:ea typeface="IBM Plex Sans" pitchFamily="34" charset="-122"/>
                <a:cs typeface="IBM Plex Sans" pitchFamily="34" charset="-120"/>
              </a:rPr>
              <a:t> от всех видов деятельности из перечня</a:t>
            </a:r>
            <a:endParaRPr lang="en-US" sz="1400" dirty="0"/>
          </a:p>
        </p:txBody>
      </p:sp>
      <p:sp>
        <p:nvSpPr>
          <p:cNvPr id="11" name="Shape 9"/>
          <p:cNvSpPr/>
          <p:nvPr/>
        </p:nvSpPr>
        <p:spPr>
          <a:xfrm>
            <a:off x="815975" y="3237706"/>
            <a:ext cx="5200650" cy="1630561"/>
          </a:xfrm>
          <a:prstGeom prst="roundRect">
            <a:avLst>
              <a:gd name="adj" fmla="val 6036"/>
            </a:avLst>
          </a:prstGeom>
          <a:solidFill>
            <a:srgbClr val="FFFDF8"/>
          </a:solidFill>
          <a:ln w="6350">
            <a:solidFill>
              <a:srgbClr val="DDD5C4"/>
            </a:solidFill>
            <a:prstDash val="solid"/>
          </a:ln>
        </p:spPr>
      </p:sp>
      <p:sp>
        <p:nvSpPr>
          <p:cNvPr id="12" name="Text 10"/>
          <p:cNvSpPr/>
          <p:nvPr/>
        </p:nvSpPr>
        <p:spPr>
          <a:xfrm>
            <a:off x="996950" y="3393281"/>
            <a:ext cx="1257300"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B5482F"/>
                </a:solidFill>
                <a:latin typeface="PT Serif" pitchFamily="18" charset="0"/>
                <a:ea typeface="PT Serif" pitchFamily="18" charset="-122"/>
                <a:cs typeface="PT Serif" pitchFamily="18" charset="-120"/>
              </a:rPr>
              <a:t>15%</a:t>
            </a:r>
            <a:endParaRPr lang="en-US" sz="3600" dirty="0"/>
          </a:p>
        </p:txBody>
      </p:sp>
      <p:sp>
        <p:nvSpPr>
          <p:cNvPr id="13" name="Text 11"/>
          <p:cNvSpPr/>
          <p:nvPr/>
        </p:nvSpPr>
        <p:spPr>
          <a:xfrm>
            <a:off x="2355850" y="3393281"/>
            <a:ext cx="3584194" cy="57398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Общепит, более 250 работников</a:t>
            </a:r>
            <a:endParaRPr lang="en-US" sz="1800" dirty="0"/>
          </a:p>
        </p:txBody>
      </p:sp>
      <p:sp>
        <p:nvSpPr>
          <p:cNvPr id="14" name="Text 12"/>
          <p:cNvSpPr/>
          <p:nvPr/>
        </p:nvSpPr>
        <p:spPr>
          <a:xfrm>
            <a:off x="2355850" y="3992662"/>
            <a:ext cx="358419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 13.1: МСП с ОКВЭД 56 при соблюдении условий пп. 38 п. 3 ст. 149 НК РФ</a:t>
            </a:r>
            <a:endParaRPr lang="en-US" sz="1400" dirty="0"/>
          </a:p>
        </p:txBody>
      </p:sp>
      <p:sp>
        <p:nvSpPr>
          <p:cNvPr id="15" name="Shape 13"/>
          <p:cNvSpPr/>
          <p:nvPr/>
        </p:nvSpPr>
        <p:spPr>
          <a:xfrm>
            <a:off x="6175375" y="3237706"/>
            <a:ext cx="5200650" cy="1630561"/>
          </a:xfrm>
          <a:prstGeom prst="roundRect">
            <a:avLst>
              <a:gd name="adj" fmla="val 6036"/>
            </a:avLst>
          </a:prstGeom>
          <a:solidFill>
            <a:srgbClr val="FFFDF8"/>
          </a:solidFill>
          <a:ln w="6350">
            <a:solidFill>
              <a:srgbClr val="DDD5C4"/>
            </a:solidFill>
            <a:prstDash val="solid"/>
          </a:ln>
        </p:spPr>
      </p:sp>
      <p:sp>
        <p:nvSpPr>
          <p:cNvPr id="16" name="Text 14"/>
          <p:cNvSpPr/>
          <p:nvPr/>
        </p:nvSpPr>
        <p:spPr>
          <a:xfrm>
            <a:off x="6356350" y="3393281"/>
            <a:ext cx="1257300"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B5482F"/>
                </a:solidFill>
                <a:latin typeface="PT Serif" pitchFamily="18" charset="0"/>
                <a:ea typeface="PT Serif" pitchFamily="18" charset="-122"/>
                <a:cs typeface="PT Serif" pitchFamily="18" charset="-120"/>
              </a:rPr>
              <a:t>15%</a:t>
            </a:r>
            <a:endParaRPr lang="en-US" sz="3600" dirty="0"/>
          </a:p>
        </p:txBody>
      </p:sp>
      <p:sp>
        <p:nvSpPr>
          <p:cNvPr id="17" name="Text 15"/>
          <p:cNvSpPr/>
          <p:nvPr/>
        </p:nvSpPr>
        <p:spPr>
          <a:xfrm>
            <a:off x="7715250" y="3393281"/>
            <a:ext cx="3584194" cy="57398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«Сколково», ИНТЦ, Технополис «Эра»</a:t>
            </a:r>
            <a:endParaRPr lang="en-US" sz="1800" dirty="0"/>
          </a:p>
        </p:txBody>
      </p:sp>
      <p:sp>
        <p:nvSpPr>
          <p:cNvPr id="18" name="Text 16"/>
          <p:cNvSpPr/>
          <p:nvPr/>
        </p:nvSpPr>
        <p:spPr>
          <a:xfrm>
            <a:off x="7715250" y="3992662"/>
            <a:ext cx="358419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пп. 10: 10 лет со дня статуса; лимиты — прибыль 300 млн ₽ или выручка 1 млрд ₽</a:t>
            </a:r>
            <a:endParaRPr lang="en-US" sz="14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10, 17 п. 1, п. 2.4, 2.5, 9, 13.1–13.3 ст. 427 НК РФ. Ставка — на превышение над 1,5 МРОТ за месяц.</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выплата 100 000 ₽ за месяц</a:t>
            </a:r>
            <a:endParaRPr lang="en-US" sz="3200" dirty="0"/>
          </a:p>
        </p:txBody>
      </p:sp>
      <p:sp>
        <p:nvSpPr>
          <p:cNvPr id="3" name="Text 1"/>
          <p:cNvSpPr/>
          <p:nvPr/>
        </p:nvSpPr>
        <p:spPr>
          <a:xfrm>
            <a:off x="812800" y="145792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МРОТ на начало 2026 года — 27 093 ₽ (условно): 1,5 МРОТ = 40 639,50 ₽, превышение — 59 360,50 ₽. Часть до 1,5 МРОТ: 40 639,50 × 30% = 12 191,85 ₽</a:t>
            </a:r>
            <a:endParaRPr lang="en-US" sz="1500" dirty="0"/>
          </a:p>
        </p:txBody>
      </p:sp>
      <p:sp>
        <p:nvSpPr>
          <p:cNvPr id="4" name="Shape 2"/>
          <p:cNvSpPr/>
          <p:nvPr/>
        </p:nvSpPr>
        <p:spPr>
          <a:xfrm>
            <a:off x="812800" y="2169120"/>
            <a:ext cx="5524500" cy="1556742"/>
          </a:xfrm>
          <a:prstGeom prst="rect">
            <a:avLst/>
          </a:prstGeom>
          <a:solidFill>
            <a:srgbClr val="FFFDF8"/>
          </a:solidFill>
          <a:ln/>
        </p:spPr>
      </p:sp>
      <p:graphicFrame>
        <p:nvGraphicFramePr>
          <p:cNvPr id="5" name="Table 0"/>
          <p:cNvGraphicFramePr>
            <a:graphicFrameLocks noGrp="1"/>
          </p:cNvGraphicFramePr>
          <p:nvPr/>
        </p:nvGraphicFramePr>
        <p:xfrm>
          <a:off x="825500" y="2181820"/>
          <a:ext cx="5511800" cy="1544044"/>
        </p:xfrm>
        <a:graphic>
          <a:graphicData uri="http://schemas.openxmlformats.org/drawingml/2006/table">
            <a:tbl>
              <a:tblPr/>
              <a:tblGrid>
                <a:gridCol w="2535428">
                  <a:extLst>
                    <a:ext uri="{9D8B030D-6E8A-4147-A177-3AD203B41FA5}">
                      <a16:colId xmlns:a16="http://schemas.microsoft.com/office/drawing/2014/main" xmlns="" val="20000"/>
                    </a:ext>
                  </a:extLst>
                </a:gridCol>
                <a:gridCol w="1212596">
                  <a:extLst>
                    <a:ext uri="{9D8B030D-6E8A-4147-A177-3AD203B41FA5}">
                      <a16:colId xmlns:a16="http://schemas.microsoft.com/office/drawing/2014/main" xmlns="" val="20001"/>
                    </a:ext>
                  </a:extLst>
                </a:gridCol>
                <a:gridCol w="1763776">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Вариант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Свыше</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Взносы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Единый тариф</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30%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30 000,00 ₽</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МСП, п. 2.4</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15%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21 095,93 ₽</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МСП-обработка, п. 2.5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7,6%</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16 703,25 ₽</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3"/>
                  </a:ext>
                </a:extLst>
              </a:tr>
            </a:tbl>
          </a:graphicData>
        </a:graphic>
      </p:graphicFrame>
      <p:sp>
        <p:nvSpPr>
          <p:cNvPr id="6" name="Text 3"/>
          <p:cNvSpPr/>
          <p:nvPr/>
        </p:nvSpPr>
        <p:spPr>
          <a:xfrm>
            <a:off x="812800" y="3827463"/>
            <a:ext cx="5690235"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МСП: 12 191,85 + 59 360,50 × 15% (8 904,08) = 21 095,93 ₽</a:t>
            </a:r>
            <a:endParaRPr lang="en-US" sz="1400" dirty="0"/>
          </a:p>
        </p:txBody>
      </p:sp>
      <p:sp>
        <p:nvSpPr>
          <p:cNvPr id="7" name="Text 4"/>
          <p:cNvSpPr/>
          <p:nvPr/>
        </p:nvSpPr>
        <p:spPr>
          <a:xfrm>
            <a:off x="812800" y="4169073"/>
            <a:ext cx="5690235"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Обработка: 12 191,85 + 59 360,50 × 7,6% (4 511,40) = 16 703,25 ₽</a:t>
            </a:r>
            <a:endParaRPr lang="en-US" sz="1400" dirty="0"/>
          </a:p>
        </p:txBody>
      </p:sp>
      <p:sp>
        <p:nvSpPr>
          <p:cNvPr id="8" name="Shape 5"/>
          <p:cNvSpPr/>
          <p:nvPr/>
        </p:nvSpPr>
        <p:spPr>
          <a:xfrm>
            <a:off x="6543675" y="2172295"/>
            <a:ext cx="4832350" cy="3267621"/>
          </a:xfrm>
          <a:prstGeom prst="roundRect">
            <a:avLst>
              <a:gd name="adj" fmla="val 3012"/>
            </a:avLst>
          </a:prstGeom>
          <a:solidFill>
            <a:srgbClr val="FFFDF8"/>
          </a:solidFill>
          <a:ln w="6350">
            <a:solidFill>
              <a:srgbClr val="DDD5C4"/>
            </a:solidFill>
            <a:prstDash val="solid"/>
          </a:ln>
        </p:spPr>
      </p:sp>
      <p:sp>
        <p:nvSpPr>
          <p:cNvPr id="9" name="Text 6"/>
          <p:cNvSpPr/>
          <p:nvPr/>
        </p:nvSpPr>
        <p:spPr>
          <a:xfrm>
            <a:off x="6750050" y="2327870"/>
            <a:ext cx="455218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ВЗНОСЫ ЗА МЕСЯЦ, ₽</a:t>
            </a:r>
            <a:endParaRPr lang="en-US" sz="1400" dirty="0"/>
          </a:p>
        </p:txBody>
      </p:sp>
      <p:sp>
        <p:nvSpPr>
          <p:cNvPr id="10" name="Text 7"/>
          <p:cNvSpPr/>
          <p:nvPr/>
        </p:nvSpPr>
        <p:spPr>
          <a:xfrm>
            <a:off x="7107545" y="277996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30 000</a:t>
            </a:r>
            <a:endParaRPr lang="en-US" sz="1400" dirty="0"/>
          </a:p>
        </p:txBody>
      </p:sp>
      <p:sp>
        <p:nvSpPr>
          <p:cNvPr id="11" name="Shape 8"/>
          <p:cNvSpPr/>
          <p:nvPr/>
        </p:nvSpPr>
        <p:spPr>
          <a:xfrm>
            <a:off x="7173367" y="3079651"/>
            <a:ext cx="558800" cy="1905000"/>
          </a:xfrm>
          <a:custGeom>
            <a:avLst/>
            <a:gdLst/>
            <a:ahLst/>
            <a:cxnLst/>
            <a:rect l="l" t="t" r="r" b="b"/>
            <a:pathLst>
              <a:path w="558800" h="1905000">
                <a:moveTo>
                  <a:pt x="38100" y="0"/>
                </a:moveTo>
                <a:lnTo>
                  <a:pt x="520700" y="0"/>
                </a:lnTo>
                <a:arcTo wR="38100" hR="38100" stAng="16200000" swAng="5400000"/>
                <a:lnTo>
                  <a:pt x="558800" y="1905000"/>
                </a:lnTo>
                <a:lnTo>
                  <a:pt x="0" y="1905000"/>
                </a:lnTo>
                <a:lnTo>
                  <a:pt x="0" y="38100"/>
                </a:lnTo>
                <a:arcTo wR="38100" hR="38100" stAng="10800000" swAng="5400000"/>
                <a:close/>
              </a:path>
            </a:pathLst>
          </a:custGeom>
          <a:solidFill>
            <a:srgbClr val="1E2A3F"/>
          </a:solidFill>
          <a:ln/>
        </p:spPr>
      </p:sp>
      <p:sp>
        <p:nvSpPr>
          <p:cNvPr id="12" name="Text 9"/>
          <p:cNvSpPr/>
          <p:nvPr/>
        </p:nvSpPr>
        <p:spPr>
          <a:xfrm>
            <a:off x="7065045" y="5035451"/>
            <a:ext cx="775395"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единый</a:t>
            </a:r>
            <a:endParaRPr lang="en-US" sz="1400" dirty="0"/>
          </a:p>
        </p:txBody>
      </p:sp>
      <p:sp>
        <p:nvSpPr>
          <p:cNvPr id="13" name="Text 10"/>
          <p:cNvSpPr/>
          <p:nvPr/>
        </p:nvSpPr>
        <p:spPr>
          <a:xfrm>
            <a:off x="8614579" y="334511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21 096</a:t>
            </a:r>
            <a:endParaRPr lang="en-US" sz="1400" dirty="0"/>
          </a:p>
        </p:txBody>
      </p:sp>
      <p:sp>
        <p:nvSpPr>
          <p:cNvPr id="14" name="Shape 11"/>
          <p:cNvSpPr/>
          <p:nvPr/>
        </p:nvSpPr>
        <p:spPr>
          <a:xfrm>
            <a:off x="8680400" y="3644801"/>
            <a:ext cx="558800" cy="1339850"/>
          </a:xfrm>
          <a:custGeom>
            <a:avLst/>
            <a:gdLst/>
            <a:ahLst/>
            <a:cxnLst/>
            <a:rect l="l" t="t" r="r" b="b"/>
            <a:pathLst>
              <a:path w="558800" h="1339850">
                <a:moveTo>
                  <a:pt x="38100" y="0"/>
                </a:moveTo>
                <a:lnTo>
                  <a:pt x="520700" y="0"/>
                </a:lnTo>
                <a:arcTo wR="38100" hR="38100" stAng="16200000" swAng="5400000"/>
                <a:lnTo>
                  <a:pt x="558800" y="1339850"/>
                </a:lnTo>
                <a:lnTo>
                  <a:pt x="0" y="1339850"/>
                </a:lnTo>
                <a:lnTo>
                  <a:pt x="0" y="38100"/>
                </a:lnTo>
                <a:arcTo wR="38100" hR="38100" stAng="10800000" swAng="5400000"/>
                <a:close/>
              </a:path>
            </a:pathLst>
          </a:custGeom>
          <a:solidFill>
            <a:srgbClr val="B5482F"/>
          </a:solidFill>
          <a:ln/>
        </p:spPr>
      </p:sp>
      <p:sp>
        <p:nvSpPr>
          <p:cNvPr id="15" name="Text 12"/>
          <p:cNvSpPr/>
          <p:nvPr/>
        </p:nvSpPr>
        <p:spPr>
          <a:xfrm>
            <a:off x="8732986" y="5035451"/>
            <a:ext cx="453628"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МСП</a:t>
            </a:r>
            <a:endParaRPr lang="en-US" sz="1400" dirty="0"/>
          </a:p>
        </p:txBody>
      </p:sp>
      <p:sp>
        <p:nvSpPr>
          <p:cNvPr id="16" name="Text 13"/>
          <p:cNvSpPr/>
          <p:nvPr/>
        </p:nvSpPr>
        <p:spPr>
          <a:xfrm>
            <a:off x="10121662" y="362451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16 703</a:t>
            </a:r>
            <a:endParaRPr lang="en-US" sz="1400" dirty="0"/>
          </a:p>
        </p:txBody>
      </p:sp>
      <p:sp>
        <p:nvSpPr>
          <p:cNvPr id="17" name="Shape 14"/>
          <p:cNvSpPr/>
          <p:nvPr/>
        </p:nvSpPr>
        <p:spPr>
          <a:xfrm>
            <a:off x="10187484" y="3924201"/>
            <a:ext cx="558800" cy="1060450"/>
          </a:xfrm>
          <a:custGeom>
            <a:avLst/>
            <a:gdLst/>
            <a:ahLst/>
            <a:cxnLst/>
            <a:rect l="l" t="t" r="r" b="b"/>
            <a:pathLst>
              <a:path w="558800" h="1060450">
                <a:moveTo>
                  <a:pt x="38100" y="0"/>
                </a:moveTo>
                <a:lnTo>
                  <a:pt x="520700" y="0"/>
                </a:lnTo>
                <a:arcTo wR="38100" hR="38100" stAng="16200000" swAng="5400000"/>
                <a:lnTo>
                  <a:pt x="558800" y="1060450"/>
                </a:lnTo>
                <a:lnTo>
                  <a:pt x="0" y="1060450"/>
                </a:lnTo>
                <a:lnTo>
                  <a:pt x="0" y="38100"/>
                </a:lnTo>
                <a:arcTo wR="38100" hR="38100" stAng="10800000" swAng="5400000"/>
                <a:close/>
              </a:path>
            </a:pathLst>
          </a:custGeom>
          <a:solidFill>
            <a:srgbClr val="E59A7D"/>
          </a:solidFill>
          <a:ln/>
        </p:spPr>
      </p:sp>
      <p:sp>
        <p:nvSpPr>
          <p:cNvPr id="18" name="Text 15"/>
          <p:cNvSpPr/>
          <p:nvPr/>
        </p:nvSpPr>
        <p:spPr>
          <a:xfrm>
            <a:off x="9943604" y="5035451"/>
            <a:ext cx="1046559"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обработка</a:t>
            </a:r>
            <a:endParaRPr lang="en-US" sz="1400" dirty="0"/>
          </a:p>
        </p:txBody>
      </p:sp>
      <p:sp>
        <p:nvSpPr>
          <p:cNvPr id="19" name="Text 1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8"/>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3 ст. 425, п. 2.4, 2.5 ст. 427 НК РФ. Размер МРОТ условный; предельная база не превышена.</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4">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МСП из приоритетных отраслей: потеря тарифа</a:t>
            </a:r>
            <a:endParaRPr lang="en-US" sz="3200" dirty="0"/>
          </a:p>
        </p:txBody>
      </p:sp>
      <p:sp>
        <p:nvSpPr>
          <p:cNvPr id="3" name="Text 1"/>
          <p:cNvSpPr/>
          <p:nvPr/>
        </p:nvSpPr>
        <p:spPr>
          <a:xfrm>
            <a:off x="812800" y="145792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С 2026 года пониженный тариф применяют МСП из приоритетных отраслей при соблюдении условий. Нарушение — потеря права с начала периода несоответствия.</a:t>
            </a:r>
            <a:endParaRPr lang="en-US" sz="1500" dirty="0"/>
          </a:p>
        </p:txBody>
      </p:sp>
      <p:sp>
        <p:nvSpPr>
          <p:cNvPr id="4" name="Shape 2"/>
          <p:cNvSpPr/>
          <p:nvPr/>
        </p:nvSpPr>
        <p:spPr>
          <a:xfrm>
            <a:off x="812800" y="2169120"/>
            <a:ext cx="3420517" cy="1996380"/>
          </a:xfrm>
          <a:prstGeom prst="roundRect">
            <a:avLst>
              <a:gd name="adj" fmla="val 5089"/>
            </a:avLst>
          </a:prstGeom>
          <a:solidFill>
            <a:srgbClr val="F3E3DC"/>
          </a:solidFill>
          <a:ln/>
        </p:spPr>
      </p:sp>
      <p:sp>
        <p:nvSpPr>
          <p:cNvPr id="5" name="Text 3"/>
          <p:cNvSpPr/>
          <p:nvPr/>
        </p:nvSpPr>
        <p:spPr>
          <a:xfrm>
            <a:off x="1016000" y="2346920"/>
            <a:ext cx="3104540"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ОКВЭД СМЕНИЛИ НА ВИД НЕ ИЗ ПЕРЕЧНЯ</a:t>
            </a:r>
            <a:endParaRPr lang="en-US" sz="1400" dirty="0"/>
          </a:p>
        </p:txBody>
      </p:sp>
      <p:sp>
        <p:nvSpPr>
          <p:cNvPr id="6" name="Text 4"/>
          <p:cNvSpPr/>
          <p:nvPr/>
        </p:nvSpPr>
        <p:spPr>
          <a:xfrm>
            <a:off x="1016000" y="2920901"/>
            <a:ext cx="3104540"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Право на тариф теряется </a:t>
            </a:r>
            <a:r>
              <a:rPr lang="en-US" sz="1500" b="1" dirty="0">
                <a:solidFill>
                  <a:srgbClr val="1E2A3F"/>
                </a:solidFill>
                <a:latin typeface="IBM Plex Sans" pitchFamily="34" charset="0"/>
                <a:ea typeface="IBM Plex Sans" pitchFamily="34" charset="-122"/>
                <a:cs typeface="IBM Plex Sans" pitchFamily="34" charset="-120"/>
              </a:rPr>
              <a:t>с начала года</a:t>
            </a:r>
            <a:r>
              <a:rPr lang="en-US" sz="1500" dirty="0">
                <a:solidFill>
                  <a:srgbClr val="1E2A3F"/>
                </a:solidFill>
                <a:latin typeface="IBM Plex Sans" pitchFamily="34" charset="0"/>
                <a:ea typeface="IBM Plex Sans" pitchFamily="34" charset="-122"/>
                <a:cs typeface="IBM Plex Sans" pitchFamily="34" charset="-120"/>
              </a:rPr>
              <a:t> смены основного вида деятельности в ЕГРЮЛ (ЕГРИП)</a:t>
            </a:r>
            <a:endParaRPr lang="en-US" sz="1500" dirty="0"/>
          </a:p>
        </p:txBody>
      </p:sp>
      <p:sp>
        <p:nvSpPr>
          <p:cNvPr id="7" name="Shape 5"/>
          <p:cNvSpPr/>
          <p:nvPr/>
        </p:nvSpPr>
        <p:spPr>
          <a:xfrm>
            <a:off x="4385717" y="2169120"/>
            <a:ext cx="3420566" cy="1996380"/>
          </a:xfrm>
          <a:prstGeom prst="roundRect">
            <a:avLst>
              <a:gd name="adj" fmla="val 5089"/>
            </a:avLst>
          </a:prstGeom>
          <a:solidFill>
            <a:srgbClr val="F3E3DC"/>
          </a:solidFill>
          <a:ln/>
        </p:spPr>
      </p:sp>
      <p:sp>
        <p:nvSpPr>
          <p:cNvPr id="8" name="Text 6"/>
          <p:cNvSpPr/>
          <p:nvPr/>
        </p:nvSpPr>
        <p:spPr>
          <a:xfrm>
            <a:off x="4588917" y="2346920"/>
            <a:ext cx="3104591"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ИСКЛЮЧЕНИЕ ИЗ РЕЕСТРА МСП</a:t>
            </a:r>
            <a:endParaRPr lang="en-US" sz="1400" dirty="0"/>
          </a:p>
        </p:txBody>
      </p:sp>
      <p:sp>
        <p:nvSpPr>
          <p:cNvPr id="9" name="Text 7"/>
          <p:cNvSpPr/>
          <p:nvPr/>
        </p:nvSpPr>
        <p:spPr>
          <a:xfrm>
            <a:off x="4588917" y="2920901"/>
            <a:ext cx="3104591"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Право на тариф теряется </a:t>
            </a:r>
            <a:r>
              <a:rPr lang="en-US" sz="1500" b="1" dirty="0">
                <a:solidFill>
                  <a:srgbClr val="1E2A3F"/>
                </a:solidFill>
                <a:latin typeface="IBM Plex Sans" pitchFamily="34" charset="0"/>
                <a:ea typeface="IBM Plex Sans" pitchFamily="34" charset="-122"/>
                <a:cs typeface="IBM Plex Sans" pitchFamily="34" charset="-120"/>
              </a:rPr>
              <a:t>с 1-го числа месяца</a:t>
            </a:r>
            <a:r>
              <a:rPr lang="en-US" sz="1500" dirty="0">
                <a:solidFill>
                  <a:srgbClr val="1E2A3F"/>
                </a:solidFill>
                <a:latin typeface="IBM Plex Sans" pitchFamily="34" charset="0"/>
                <a:ea typeface="IBM Plex Sans" pitchFamily="34" charset="-122"/>
                <a:cs typeface="IBM Plex Sans" pitchFamily="34" charset="-120"/>
              </a:rPr>
              <a:t> исключения</a:t>
            </a:r>
            <a:endParaRPr lang="en-US" sz="1500" dirty="0"/>
          </a:p>
        </p:txBody>
      </p:sp>
      <p:sp>
        <p:nvSpPr>
          <p:cNvPr id="10" name="Shape 8"/>
          <p:cNvSpPr/>
          <p:nvPr/>
        </p:nvSpPr>
        <p:spPr>
          <a:xfrm>
            <a:off x="7958683" y="2169120"/>
            <a:ext cx="3420517" cy="1996380"/>
          </a:xfrm>
          <a:prstGeom prst="roundRect">
            <a:avLst>
              <a:gd name="adj" fmla="val 5089"/>
            </a:avLst>
          </a:prstGeom>
          <a:solidFill>
            <a:srgbClr val="DDEBE5"/>
          </a:solidFill>
          <a:ln/>
        </p:spPr>
      </p:sp>
      <p:sp>
        <p:nvSpPr>
          <p:cNvPr id="11" name="Text 9"/>
          <p:cNvSpPr/>
          <p:nvPr/>
        </p:nvSpPr>
        <p:spPr>
          <a:xfrm>
            <a:off x="8161883" y="2346920"/>
            <a:ext cx="3104540"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ОКВЭД СМЕНИЛИ НА ВИД ИЗ ПЕРЕЧНЯ</a:t>
            </a:r>
            <a:endParaRPr lang="en-US" sz="1400" dirty="0"/>
          </a:p>
        </p:txBody>
      </p:sp>
      <p:sp>
        <p:nvSpPr>
          <p:cNvPr id="12" name="Text 10"/>
          <p:cNvSpPr/>
          <p:nvPr/>
        </p:nvSpPr>
        <p:spPr>
          <a:xfrm>
            <a:off x="8161883" y="2920901"/>
            <a:ext cx="310454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Тариф применяется </a:t>
            </a:r>
            <a:r>
              <a:rPr lang="en-US" sz="1500" b="1" dirty="0">
                <a:solidFill>
                  <a:srgbClr val="1E2A3F"/>
                </a:solidFill>
                <a:latin typeface="IBM Plex Sans" pitchFamily="34" charset="0"/>
                <a:ea typeface="IBM Plex Sans" pitchFamily="34" charset="-122"/>
                <a:cs typeface="IBM Plex Sans" pitchFamily="34" charset="-120"/>
              </a:rPr>
              <a:t>с 1-го числа месяца</a:t>
            </a:r>
            <a:r>
              <a:rPr lang="en-US" sz="1500" dirty="0">
                <a:solidFill>
                  <a:srgbClr val="1E2A3F"/>
                </a:solidFill>
                <a:latin typeface="IBM Plex Sans" pitchFamily="34" charset="0"/>
                <a:ea typeface="IBM Plex Sans" pitchFamily="34" charset="-122"/>
                <a:cs typeface="IBM Plex Sans" pitchFamily="34" charset="-120"/>
              </a:rPr>
              <a:t> смены, если выполнены другие условия</a:t>
            </a:r>
            <a:endParaRPr lang="en-US" sz="1500" dirty="0"/>
          </a:p>
        </p:txBody>
      </p:sp>
      <p:sp>
        <p:nvSpPr>
          <p:cNvPr id="13" name="Shape 11"/>
          <p:cNvSpPr/>
          <p:nvPr/>
        </p:nvSpPr>
        <p:spPr>
          <a:xfrm>
            <a:off x="812800" y="4343301"/>
            <a:ext cx="10566400" cy="838200"/>
          </a:xfrm>
          <a:prstGeom prst="roundRect">
            <a:avLst>
              <a:gd name="adj" fmla="val 12121"/>
            </a:avLst>
          </a:prstGeom>
          <a:solidFill>
            <a:srgbClr val="1E2A3F"/>
          </a:solidFill>
          <a:ln/>
        </p:spPr>
      </p:sp>
      <p:sp>
        <p:nvSpPr>
          <p:cNvPr id="14" name="Text 12"/>
          <p:cNvSpPr/>
          <p:nvPr/>
        </p:nvSpPr>
        <p:spPr>
          <a:xfrm>
            <a:off x="1016000" y="4637931"/>
            <a:ext cx="795089"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ВАЖНО</a:t>
            </a:r>
            <a:endParaRPr lang="en-US" sz="1400" dirty="0"/>
          </a:p>
        </p:txBody>
      </p:sp>
      <p:sp>
        <p:nvSpPr>
          <p:cNvPr id="15" name="Text 13"/>
          <p:cNvSpPr/>
          <p:nvPr/>
        </p:nvSpPr>
        <p:spPr>
          <a:xfrm>
            <a:off x="1912689" y="4495701"/>
            <a:ext cx="954121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Все подклассы, группы, подгруппы и виды деятельности класса (подкласса) из перечня относятся к нему</a:t>
            </a:r>
            <a:endParaRPr lang="en-US" sz="1500" dirty="0"/>
          </a:p>
        </p:txBody>
      </p:sp>
      <p:sp>
        <p:nvSpPr>
          <p:cNvPr id="16" name="Text 1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7" name="Text 1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8" name="Text 1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427 НК РФ; Письмо ФНС России от 17.03.2026 N БС-36-11/1995@</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5">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Общепит: тариф 15% сверх 1,5 МРОТ</a:t>
            </a:r>
            <a:endParaRPr lang="en-US" sz="3200" dirty="0"/>
          </a:p>
        </p:txBody>
      </p:sp>
      <p:sp>
        <p:nvSpPr>
          <p:cNvPr id="3" name="Shape 1"/>
          <p:cNvSpPr/>
          <p:nvPr/>
        </p:nvSpPr>
        <p:spPr>
          <a:xfrm>
            <a:off x="812800" y="1457920"/>
            <a:ext cx="4094262" cy="1219200"/>
          </a:xfrm>
          <a:prstGeom prst="roundRect">
            <a:avLst>
              <a:gd name="adj" fmla="val 8333"/>
            </a:avLst>
          </a:prstGeom>
          <a:solidFill>
            <a:srgbClr val="1E2A3F"/>
          </a:solidFill>
          <a:ln/>
        </p:spPr>
      </p:sp>
      <p:sp>
        <p:nvSpPr>
          <p:cNvPr id="4" name="Text 2"/>
          <p:cNvSpPr/>
          <p:nvPr/>
        </p:nvSpPr>
        <p:spPr>
          <a:xfrm>
            <a:off x="1016000" y="1610320"/>
            <a:ext cx="3798498"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E59A7D"/>
                </a:solidFill>
                <a:latin typeface="PT Serif" pitchFamily="18" charset="0"/>
                <a:ea typeface="PT Serif" pitchFamily="18" charset="-122"/>
                <a:cs typeface="PT Serif" pitchFamily="18" charset="-120"/>
              </a:rPr>
              <a:t>15%</a:t>
            </a:r>
            <a:endParaRPr lang="en-US" sz="4800" dirty="0"/>
          </a:p>
        </p:txBody>
      </p:sp>
      <p:sp>
        <p:nvSpPr>
          <p:cNvPr id="5" name="Text 3"/>
          <p:cNvSpPr/>
          <p:nvPr/>
        </p:nvSpPr>
        <p:spPr>
          <a:xfrm>
            <a:off x="1016000" y="2245320"/>
            <a:ext cx="379849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с выплат сверх порога в месяц</a:t>
            </a:r>
            <a:endParaRPr lang="en-US" sz="1500" dirty="0"/>
          </a:p>
        </p:txBody>
      </p:sp>
      <p:sp>
        <p:nvSpPr>
          <p:cNvPr id="6" name="Shape 4"/>
          <p:cNvSpPr/>
          <p:nvPr/>
        </p:nvSpPr>
        <p:spPr>
          <a:xfrm>
            <a:off x="5062637" y="1461095"/>
            <a:ext cx="6313388" cy="1212850"/>
          </a:xfrm>
          <a:prstGeom prst="roundRect">
            <a:avLst>
              <a:gd name="adj" fmla="val 8115"/>
            </a:avLst>
          </a:prstGeom>
          <a:solidFill>
            <a:srgbClr val="FFFDF8"/>
          </a:solidFill>
          <a:ln w="6350">
            <a:solidFill>
              <a:srgbClr val="DDD5C4"/>
            </a:solidFill>
            <a:prstDash val="solid"/>
          </a:ln>
        </p:spPr>
      </p:sp>
      <p:sp>
        <p:nvSpPr>
          <p:cNvPr id="7" name="Text 5"/>
          <p:cNvSpPr/>
          <p:nvPr/>
        </p:nvSpPr>
        <p:spPr>
          <a:xfrm>
            <a:off x="5269012" y="1616670"/>
            <a:ext cx="6077657"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B5482F"/>
                </a:solidFill>
                <a:latin typeface="PT Serif" pitchFamily="18" charset="0"/>
                <a:ea typeface="PT Serif" pitchFamily="18" charset="-122"/>
                <a:cs typeface="PT Serif" pitchFamily="18" charset="-120"/>
              </a:rPr>
              <a:t>40 639,50 ₽</a:t>
            </a:r>
            <a:endParaRPr lang="en-US" sz="4800" dirty="0"/>
          </a:p>
        </p:txBody>
      </p:sp>
      <p:sp>
        <p:nvSpPr>
          <p:cNvPr id="8" name="Text 6"/>
          <p:cNvSpPr/>
          <p:nvPr/>
        </p:nvSpPr>
        <p:spPr>
          <a:xfrm>
            <a:off x="5269012" y="2251670"/>
            <a:ext cx="607765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порог: 27 093 ₽ × 1,5 — в пределах тариф 30%</a:t>
            </a:r>
            <a:endParaRPr lang="en-US" sz="1500" dirty="0"/>
          </a:p>
        </p:txBody>
      </p:sp>
      <p:sp>
        <p:nvSpPr>
          <p:cNvPr id="9" name="Shape 7"/>
          <p:cNvSpPr/>
          <p:nvPr/>
        </p:nvSpPr>
        <p:spPr>
          <a:xfrm>
            <a:off x="815975" y="2858095"/>
            <a:ext cx="5200650" cy="1631801"/>
          </a:xfrm>
          <a:prstGeom prst="roundRect">
            <a:avLst>
              <a:gd name="adj" fmla="val 6032"/>
            </a:avLst>
          </a:prstGeom>
          <a:solidFill>
            <a:srgbClr val="FFFDF8"/>
          </a:solidFill>
          <a:ln w="6350">
            <a:solidFill>
              <a:srgbClr val="DDD5C4"/>
            </a:solidFill>
            <a:prstDash val="solid"/>
          </a:ln>
        </p:spPr>
      </p:sp>
      <p:sp>
        <p:nvSpPr>
          <p:cNvPr id="10" name="Text 8"/>
          <p:cNvSpPr/>
          <p:nvPr/>
        </p:nvSpPr>
        <p:spPr>
          <a:xfrm>
            <a:off x="1022350" y="3013670"/>
            <a:ext cx="493153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ДО 250 ЧЕЛОВЕК</a:t>
            </a:r>
            <a:endParaRPr lang="en-US" sz="1400" dirty="0"/>
          </a:p>
        </p:txBody>
      </p:sp>
      <p:sp>
        <p:nvSpPr>
          <p:cNvPr id="11" name="Text 9"/>
          <p:cNvSpPr/>
          <p:nvPr/>
        </p:nvSpPr>
        <p:spPr>
          <a:xfrm>
            <a:off x="1100582" y="3338761"/>
            <a:ext cx="4845685" cy="102096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организация общепита в реестре МСП</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среднесписочная численность до 250 включительно</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доля доходов от общепита за отчётный (расчётный) период — не менее 70%</a:t>
            </a:r>
            <a:endParaRPr lang="en-US" sz="1400" dirty="0"/>
          </a:p>
        </p:txBody>
      </p:sp>
      <p:sp>
        <p:nvSpPr>
          <p:cNvPr id="12" name="Shape 10"/>
          <p:cNvSpPr/>
          <p:nvPr/>
        </p:nvSpPr>
        <p:spPr>
          <a:xfrm>
            <a:off x="6175375" y="2858095"/>
            <a:ext cx="5200650" cy="1631801"/>
          </a:xfrm>
          <a:prstGeom prst="roundRect">
            <a:avLst>
              <a:gd name="adj" fmla="val 6032"/>
            </a:avLst>
          </a:prstGeom>
          <a:solidFill>
            <a:srgbClr val="FFFDF8"/>
          </a:solidFill>
          <a:ln w="6350">
            <a:solidFill>
              <a:srgbClr val="DDD5C4"/>
            </a:solidFill>
            <a:prstDash val="solid"/>
          </a:ln>
        </p:spPr>
      </p:sp>
      <p:sp>
        <p:nvSpPr>
          <p:cNvPr id="13" name="Text 11"/>
          <p:cNvSpPr/>
          <p:nvPr/>
        </p:nvSpPr>
        <p:spPr>
          <a:xfrm>
            <a:off x="6381750" y="3013670"/>
            <a:ext cx="493153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СВЫШЕ 250 ДО 1 500 ЧЕЛОВЕК</a:t>
            </a:r>
            <a:endParaRPr lang="en-US" sz="1400" dirty="0"/>
          </a:p>
        </p:txBody>
      </p:sp>
      <p:sp>
        <p:nvSpPr>
          <p:cNvPr id="14" name="Text 12"/>
          <p:cNvSpPr/>
          <p:nvPr/>
        </p:nvSpPr>
        <p:spPr>
          <a:xfrm>
            <a:off x="6459982" y="3338761"/>
            <a:ext cx="4845685" cy="102096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доля доходов от общепита за прошлый год — не менее 70%</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среднемесячные выплаты работникам не ниже средней зарплаты в общепите по субъекту РФ</a:t>
            </a:r>
            <a:endParaRPr lang="en-US" sz="1400" dirty="0"/>
          </a:p>
        </p:txBody>
      </p:sp>
      <p:sp>
        <p:nvSpPr>
          <p:cNvPr id="15" name="Text 13"/>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6" name="Text 14"/>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7" name="Text 15"/>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427 НК РФ; Перечень видов деятельности; Письмо Минфина России от 09.09.2025 N 03-07-07/88081</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Что в 2026 году не действует или изменится</a:t>
            </a:r>
            <a:endParaRPr lang="en-US" sz="3200" dirty="0"/>
          </a:p>
        </p:txBody>
      </p:sp>
      <p:sp>
        <p:nvSpPr>
          <p:cNvPr id="3" name="Shape 1"/>
          <p:cNvSpPr/>
          <p:nvPr/>
        </p:nvSpPr>
        <p:spPr>
          <a:xfrm>
            <a:off x="815975" y="1461095"/>
            <a:ext cx="5735241" cy="2820491"/>
          </a:xfrm>
          <a:prstGeom prst="roundRect">
            <a:avLst>
              <a:gd name="adj" fmla="val 3490"/>
            </a:avLst>
          </a:prstGeom>
          <a:solidFill>
            <a:srgbClr val="FFFDF8"/>
          </a:solidFill>
          <a:ln w="6350">
            <a:solidFill>
              <a:srgbClr val="DDD5C4"/>
            </a:solidFill>
            <a:prstDash val="solid"/>
          </a:ln>
        </p:spPr>
      </p:sp>
      <p:sp>
        <p:nvSpPr>
          <p:cNvPr id="4" name="Text 2"/>
          <p:cNvSpPr/>
          <p:nvPr/>
        </p:nvSpPr>
        <p:spPr>
          <a:xfrm>
            <a:off x="996950" y="1616670"/>
            <a:ext cx="553448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ЛЬГОТЫ НЕТ — ТАРИФ 30% / 15,1%</a:t>
            </a:r>
            <a:endParaRPr lang="en-US" sz="1400" dirty="0"/>
          </a:p>
        </p:txBody>
      </p:sp>
      <p:sp>
        <p:nvSpPr>
          <p:cNvPr id="5" name="Text 3"/>
          <p:cNvSpPr/>
          <p:nvPr/>
        </p:nvSpPr>
        <p:spPr>
          <a:xfrm>
            <a:off x="1075182" y="1941761"/>
            <a:ext cx="5448637" cy="1705471"/>
          </a:xfrm>
          <a:prstGeom prst="rect">
            <a:avLst/>
          </a:prstGeom>
          <a:noFill/>
          <a:ln/>
        </p:spPr>
        <p:txBody>
          <a:bodyPr wrap="square" lIns="0" tIns="0" rIns="0" bIns="0" rtlCol="0" anchor="t">
            <a:normAutofit/>
          </a:bodyPr>
          <a:lstStyle/>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хозяйственные общества при научных и образовательных учреждениях (пп. 1)</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резиденты технико-внедренческих ОЭЗ (пп. 2) — IT-тариф возможен по пп. 3</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упрощенцы с льготными видами деятельности (пп. 5)</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аптеки на ЕНВД (пп. 6)</a:t>
            </a:r>
            <a:endParaRPr lang="en-US" sz="1400" dirty="0"/>
          </a:p>
          <a:p>
            <a:pPr marL="175768" indent="-175768" algn="l">
              <a:lnSpc>
                <a:spcPts val="189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ИП на патенте (пп. 9)</a:t>
            </a:r>
            <a:endParaRPr lang="en-US" sz="1400" dirty="0"/>
          </a:p>
        </p:txBody>
      </p:sp>
      <p:sp>
        <p:nvSpPr>
          <p:cNvPr id="6" name="Text 4"/>
          <p:cNvSpPr/>
          <p:nvPr/>
        </p:nvSpPr>
        <p:spPr>
          <a:xfrm>
            <a:off x="996950" y="3877121"/>
            <a:ext cx="5534489"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Сроки по п. 2 ст. 427 истекли в 2018–2022 гг.</a:t>
            </a:r>
            <a:endParaRPr lang="en-US" sz="1400" dirty="0"/>
          </a:p>
        </p:txBody>
      </p:sp>
      <p:sp>
        <p:nvSpPr>
          <p:cNvPr id="7" name="Shape 5"/>
          <p:cNvSpPr/>
          <p:nvPr/>
        </p:nvSpPr>
        <p:spPr>
          <a:xfrm>
            <a:off x="6706791" y="1457920"/>
            <a:ext cx="4672409" cy="1337221"/>
          </a:xfrm>
          <a:prstGeom prst="roundRect">
            <a:avLst>
              <a:gd name="adj" fmla="val 7598"/>
            </a:avLst>
          </a:prstGeom>
          <a:solidFill>
            <a:srgbClr val="F3E3DC"/>
          </a:solidFill>
          <a:ln/>
        </p:spPr>
      </p:sp>
      <p:sp>
        <p:nvSpPr>
          <p:cNvPr id="8" name="Text 6"/>
          <p:cNvSpPr/>
          <p:nvPr/>
        </p:nvSpPr>
        <p:spPr>
          <a:xfrm>
            <a:off x="6884591" y="1610320"/>
            <a:ext cx="4446314"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ДЕЙСТВОВАЛО ТОЛЬКО В 2025 ГОДУ</a:t>
            </a:r>
            <a:endParaRPr lang="en-US" sz="1400" dirty="0"/>
          </a:p>
        </p:txBody>
      </p:sp>
      <p:sp>
        <p:nvSpPr>
          <p:cNvPr id="9" name="Text 7"/>
          <p:cNvSpPr/>
          <p:nvPr/>
        </p:nvSpPr>
        <p:spPr>
          <a:xfrm>
            <a:off x="6884591" y="1922711"/>
            <a:ext cx="444631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7,6% / 7,6% для IT и радиоэлектроники (п. 2.2-1). В 2026 году IT — 15% / 7,6%, радиоэлектроника — 7,6% / 0%</a:t>
            </a:r>
            <a:endParaRPr lang="en-US" sz="1400" dirty="0"/>
          </a:p>
        </p:txBody>
      </p:sp>
      <p:sp>
        <p:nvSpPr>
          <p:cNvPr id="10" name="Shape 8"/>
          <p:cNvSpPr/>
          <p:nvPr/>
        </p:nvSpPr>
        <p:spPr>
          <a:xfrm>
            <a:off x="6706791" y="2947541"/>
            <a:ext cx="4672409" cy="1337221"/>
          </a:xfrm>
          <a:prstGeom prst="roundRect">
            <a:avLst>
              <a:gd name="adj" fmla="val 7598"/>
            </a:avLst>
          </a:prstGeom>
          <a:solidFill>
            <a:srgbClr val="1E2A3F"/>
          </a:solidFill>
          <a:ln/>
        </p:spPr>
      </p:sp>
      <p:sp>
        <p:nvSpPr>
          <p:cNvPr id="11" name="Text 9"/>
          <p:cNvSpPr/>
          <p:nvPr/>
        </p:nvSpPr>
        <p:spPr>
          <a:xfrm>
            <a:off x="6884591" y="3099941"/>
            <a:ext cx="4446314"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С 2027 ГОДА</a:t>
            </a:r>
            <a:endParaRPr lang="en-US" sz="1400" dirty="0"/>
          </a:p>
        </p:txBody>
      </p:sp>
      <p:sp>
        <p:nvSpPr>
          <p:cNvPr id="12" name="Text 10"/>
          <p:cNvSpPr/>
          <p:nvPr/>
        </p:nvSpPr>
        <p:spPr>
          <a:xfrm>
            <a:off x="6884591" y="3412331"/>
            <a:ext cx="444631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Социальные НКО и благотворительные организации на УСН: 15% / 7,6% на 2027–2036 годы вместо 7,6% / 0% (п. 2.2-2)</a:t>
            </a:r>
            <a:endParaRPr lang="en-US" sz="1400" dirty="0"/>
          </a:p>
        </p:txBody>
      </p:sp>
      <p:sp>
        <p:nvSpPr>
          <p:cNvPr id="13" name="Text 1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4" name="Text 1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5" name="Text 1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1, 2, 5, 6, 9 п. 1, п. 2, 2.2, 2.2-1, 2.2-2 ст. 427 НК РФ</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Сводная таблица тарифов 2026 года</a:t>
            </a:r>
            <a:endParaRPr lang="en-US" sz="3200" dirty="0"/>
          </a:p>
        </p:txBody>
      </p:sp>
      <p:sp>
        <p:nvSpPr>
          <p:cNvPr id="3" name="Shape 1"/>
          <p:cNvSpPr/>
          <p:nvPr/>
        </p:nvSpPr>
        <p:spPr>
          <a:xfrm>
            <a:off x="812800" y="1457920"/>
            <a:ext cx="10566400" cy="3486795"/>
          </a:xfrm>
          <a:prstGeom prst="rect">
            <a:avLst/>
          </a:prstGeom>
          <a:solidFill>
            <a:srgbClr val="FFFDF8"/>
          </a:solidFill>
          <a:ln/>
        </p:spPr>
      </p:sp>
      <p:graphicFrame>
        <p:nvGraphicFramePr>
          <p:cNvPr id="4" name="Table 0"/>
          <p:cNvGraphicFramePr>
            <a:graphicFrameLocks noGrp="1"/>
          </p:cNvGraphicFramePr>
          <p:nvPr/>
        </p:nvGraphicFramePr>
        <p:xfrm>
          <a:off x="825500" y="1470620"/>
          <a:ext cx="10553700" cy="3474099"/>
        </p:xfrm>
        <a:graphic>
          <a:graphicData uri="http://schemas.openxmlformats.org/drawingml/2006/table">
            <a:tbl>
              <a:tblPr/>
              <a:tblGrid>
                <a:gridCol w="4432554">
                  <a:extLst>
                    <a:ext uri="{9D8B030D-6E8A-4147-A177-3AD203B41FA5}">
                      <a16:colId xmlns:a16="http://schemas.microsoft.com/office/drawing/2014/main" xmlns="" val="20000"/>
                    </a:ext>
                  </a:extLst>
                </a:gridCol>
                <a:gridCol w="2005203">
                  <a:extLst>
                    <a:ext uri="{9D8B030D-6E8A-4147-A177-3AD203B41FA5}">
                      <a16:colId xmlns:a16="http://schemas.microsoft.com/office/drawing/2014/main" xmlns="" val="20001"/>
                    </a:ext>
                  </a:extLst>
                </a:gridCol>
                <a:gridCol w="2216277">
                  <a:extLst>
                    <a:ext uri="{9D8B030D-6E8A-4147-A177-3AD203B41FA5}">
                      <a16:colId xmlns:a16="http://schemas.microsoft.com/office/drawing/2014/main" xmlns="" val="20002"/>
                    </a:ext>
                  </a:extLst>
                </a:gridCol>
                <a:gridCol w="1899666">
                  <a:extLst>
                    <a:ext uri="{9D8B030D-6E8A-4147-A177-3AD203B41FA5}">
                      <a16:colId xmlns:a16="http://schemas.microsoft.com/office/drawing/2014/main" xmlns="" val="20003"/>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Плательщики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В пределах базы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Свыше базы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Норма</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Единый тариф</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15,1%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3 ст. 425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IT-организации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15%</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7,6%</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2.2-2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Радиоэлектроника, НКО, благотворительные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2B5B0"/>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2B5B0"/>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2B5B0"/>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2.2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2B5B0"/>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Анимация, студотряды, особые территории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2.2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Религиозные организации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2.6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5"/>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Экипажи судов (РМРС, РОРС)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2.3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6"/>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МСП, «Сколково», ИНТЦ, Технополис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30% до 1,5 МРОТ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15% с превышения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2.4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7"/>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МСП в обрабатывающих производствах</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30% до 1,5 МРОТ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7,6% с превышения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2.5 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5" name="Text 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6" name="Text 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7" name="Text 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Пониженные тарифы — при выполнении условий п. 4–18 ст. 427. Основание: ст. 425, 427 НК РФ</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6">
    <p:bg>
      <p:bgPr>
        <a:solidFill>
          <a:srgbClr val="1E2A3F"/>
        </a:solidFill>
        <a:effectLst/>
      </p:bgPr>
    </p:bg>
    <p:spTree>
      <p:nvGrpSpPr>
        <p:cNvPr id="1" name=""/>
        <p:cNvGrpSpPr/>
        <p:nvPr/>
      </p:nvGrpSpPr>
      <p:grpSpPr>
        <a:xfrm>
          <a:off x="0" y="0"/>
          <a:ext cx="0" cy="0"/>
          <a:chOff x="0" y="0"/>
          <a:chExt cx="0" cy="0"/>
        </a:xfrm>
      </p:grpSpPr>
      <p:sp>
        <p:nvSpPr>
          <p:cNvPr id="2" name="Text 0"/>
          <p:cNvSpPr/>
          <p:nvPr/>
        </p:nvSpPr>
        <p:spPr>
          <a:xfrm>
            <a:off x="812800" y="161672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kern="0" spc="200" dirty="0">
                <a:solidFill>
                  <a:srgbClr val="E59A7D"/>
                </a:solidFill>
                <a:latin typeface="IBM Plex Sans" pitchFamily="34" charset="0"/>
                <a:ea typeface="IBM Plex Sans" pitchFamily="34" charset="-122"/>
                <a:cs typeface="IBM Plex Sans" pitchFamily="34" charset="-120"/>
              </a:rPr>
              <a:t>МОЖНО ЛИ ОТКАЗАТЬСЯ ОТ ПОНИЖЕННОГО ТАРИФА?</a:t>
            </a:r>
            <a:endParaRPr lang="en-US" sz="1600" dirty="0"/>
          </a:p>
        </p:txBody>
      </p:sp>
      <p:sp>
        <p:nvSpPr>
          <p:cNvPr id="3" name="Text 1"/>
          <p:cNvSpPr>
            <a:spLocks noGrp="1"/>
          </p:cNvSpPr>
          <p:nvPr>
            <p:ph type="title"/>
          </p:nvPr>
        </p:nvSpPr>
        <p:spPr>
          <a:xfrm>
            <a:off x="812800" y="2155180"/>
            <a:ext cx="10883392" cy="16256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3EC"/>
                </a:solidFill>
                <a:latin typeface="PT Serif" pitchFamily="18" charset="0"/>
                <a:ea typeface="PT Serif" pitchFamily="18" charset="-122"/>
                <a:cs typeface="PT Serif" pitchFamily="18" charset="-120"/>
              </a:rPr>
              <a:t>Нет — НК РФ этого не предусматривает</a:t>
            </a:r>
            <a:endParaRPr lang="en-US" sz="6000" dirty="0"/>
          </a:p>
        </p:txBody>
      </p:sp>
      <p:sp>
        <p:nvSpPr>
          <p:cNvPr id="4" name="Shape 2"/>
          <p:cNvSpPr/>
          <p:nvPr/>
        </p:nvSpPr>
        <p:spPr>
          <a:xfrm>
            <a:off x="812800" y="4009380"/>
            <a:ext cx="50800" cy="1028700"/>
          </a:xfrm>
          <a:prstGeom prst="roundRect">
            <a:avLst>
              <a:gd name="adj" fmla="val 50000"/>
            </a:avLst>
          </a:prstGeom>
          <a:solidFill>
            <a:srgbClr val="E59A7D"/>
          </a:solidFill>
          <a:ln/>
        </p:spPr>
      </p:sp>
      <p:sp>
        <p:nvSpPr>
          <p:cNvPr id="5" name="Text 3"/>
          <p:cNvSpPr/>
          <p:nvPr/>
        </p:nvSpPr>
        <p:spPr>
          <a:xfrm>
            <a:off x="1117600" y="4009380"/>
            <a:ext cx="9156700" cy="10541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F6F3EC"/>
                </a:solidFill>
                <a:latin typeface="PT Serif" pitchFamily="18" charset="0"/>
                <a:ea typeface="PT Serif" pitchFamily="18" charset="-122"/>
                <a:cs typeface="PT Serif" pitchFamily="18" charset="-120"/>
              </a:rPr>
              <a:t>Если критерии выполнены, а взносы считаются по основному тарифу, возможны претензии — например, когда такие взносы учтены в расходах по налогу на прибыль</a:t>
            </a:r>
            <a:endParaRPr lang="en-US" sz="2000" dirty="0"/>
          </a:p>
        </p:txBody>
      </p:sp>
      <p:sp>
        <p:nvSpPr>
          <p:cNvPr id="6" name="Text 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C9D1DE"/>
                </a:solidFill>
                <a:latin typeface="IBM Plex Sans" pitchFamily="34" charset="0"/>
                <a:ea typeface="IBM Plex Sans" pitchFamily="34" charset="-122"/>
                <a:cs typeface="IBM Plex Sans" pitchFamily="34" charset="-120"/>
              </a:rPr>
              <a:t>ФПНК</a:t>
            </a:r>
            <a:endParaRPr lang="en-US" sz="1400" dirty="0"/>
          </a:p>
        </p:txBody>
      </p:sp>
      <p:sp>
        <p:nvSpPr>
          <p:cNvPr id="7" name="Text 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C9D1DE"/>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8" name="Text 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Основание: Письмо Минфина России от 03.06.2021 N 03-15-05/43471</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7">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Иностранцы, не застрахованные по договору РФ</a:t>
            </a:r>
            <a:endParaRPr lang="en-US" sz="3200" dirty="0"/>
          </a:p>
        </p:txBody>
      </p:sp>
      <p:sp>
        <p:nvSpPr>
          <p:cNvPr id="3" name="Text 1"/>
          <p:cNvSpPr/>
          <p:nvPr/>
        </p:nvSpPr>
        <p:spPr>
          <a:xfrm>
            <a:off x="812800" y="145792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Если по международному договору физлицо не застраховано по какому-либо виду страхования, взносы делятся по видам — в процентах от рассчитанной суммы (п. 6.2 ст. 431)</a:t>
            </a:r>
            <a:endParaRPr lang="en-US" sz="1500" dirty="0"/>
          </a:p>
        </p:txBody>
      </p:sp>
      <p:sp>
        <p:nvSpPr>
          <p:cNvPr id="4" name="Shape 2"/>
          <p:cNvSpPr/>
          <p:nvPr/>
        </p:nvSpPr>
        <p:spPr>
          <a:xfrm>
            <a:off x="812800" y="2169120"/>
            <a:ext cx="3412034" cy="1219200"/>
          </a:xfrm>
          <a:prstGeom prst="roundRect">
            <a:avLst>
              <a:gd name="adj" fmla="val 8333"/>
            </a:avLst>
          </a:prstGeom>
          <a:solidFill>
            <a:srgbClr val="1E2A3F"/>
          </a:solidFill>
          <a:ln/>
        </p:spPr>
      </p:sp>
      <p:sp>
        <p:nvSpPr>
          <p:cNvPr id="5" name="Text 3"/>
          <p:cNvSpPr/>
          <p:nvPr/>
        </p:nvSpPr>
        <p:spPr>
          <a:xfrm>
            <a:off x="1016000" y="2321520"/>
            <a:ext cx="3095803"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E59A7D"/>
                </a:solidFill>
                <a:latin typeface="PT Serif" pitchFamily="18" charset="0"/>
                <a:ea typeface="PT Serif" pitchFamily="18" charset="-122"/>
                <a:cs typeface="PT Serif" pitchFamily="18" charset="-120"/>
              </a:rPr>
              <a:t>72,8%</a:t>
            </a:r>
            <a:endParaRPr lang="en-US" sz="4800" dirty="0"/>
          </a:p>
        </p:txBody>
      </p:sp>
      <p:sp>
        <p:nvSpPr>
          <p:cNvPr id="6" name="Text 4"/>
          <p:cNvSpPr/>
          <p:nvPr/>
        </p:nvSpPr>
        <p:spPr>
          <a:xfrm>
            <a:off x="1016000" y="2956520"/>
            <a:ext cx="309580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на ОПС</a:t>
            </a:r>
            <a:endParaRPr lang="en-US" sz="1500" dirty="0"/>
          </a:p>
        </p:txBody>
      </p:sp>
      <p:sp>
        <p:nvSpPr>
          <p:cNvPr id="7" name="Shape 5"/>
          <p:cNvSpPr/>
          <p:nvPr/>
        </p:nvSpPr>
        <p:spPr>
          <a:xfrm>
            <a:off x="4380409" y="2172295"/>
            <a:ext cx="3418433" cy="1212850"/>
          </a:xfrm>
          <a:prstGeom prst="roundRect">
            <a:avLst>
              <a:gd name="adj" fmla="val 8115"/>
            </a:avLst>
          </a:prstGeom>
          <a:solidFill>
            <a:srgbClr val="FFFDF8"/>
          </a:solidFill>
          <a:ln w="6350">
            <a:solidFill>
              <a:srgbClr val="DDD5C4"/>
            </a:solidFill>
            <a:prstDash val="solid"/>
          </a:ln>
        </p:spPr>
      </p:sp>
      <p:sp>
        <p:nvSpPr>
          <p:cNvPr id="8" name="Text 6"/>
          <p:cNvSpPr/>
          <p:nvPr/>
        </p:nvSpPr>
        <p:spPr>
          <a:xfrm>
            <a:off x="4586784" y="2327870"/>
            <a:ext cx="3095854"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B5482F"/>
                </a:solidFill>
                <a:latin typeface="PT Serif" pitchFamily="18" charset="0"/>
                <a:ea typeface="PT Serif" pitchFamily="18" charset="-122"/>
                <a:cs typeface="PT Serif" pitchFamily="18" charset="-120"/>
              </a:rPr>
              <a:t>18,3%</a:t>
            </a:r>
            <a:endParaRPr lang="en-US" sz="4800" dirty="0"/>
          </a:p>
        </p:txBody>
      </p:sp>
      <p:sp>
        <p:nvSpPr>
          <p:cNvPr id="9" name="Text 7"/>
          <p:cNvSpPr/>
          <p:nvPr/>
        </p:nvSpPr>
        <p:spPr>
          <a:xfrm>
            <a:off x="4586784" y="2962870"/>
            <a:ext cx="309585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на ОМС</a:t>
            </a:r>
            <a:endParaRPr lang="en-US" sz="1500" dirty="0"/>
          </a:p>
        </p:txBody>
      </p:sp>
      <p:sp>
        <p:nvSpPr>
          <p:cNvPr id="10" name="Shape 8"/>
          <p:cNvSpPr/>
          <p:nvPr/>
        </p:nvSpPr>
        <p:spPr>
          <a:xfrm>
            <a:off x="7957592" y="2172295"/>
            <a:ext cx="3418433" cy="1212850"/>
          </a:xfrm>
          <a:prstGeom prst="roundRect">
            <a:avLst>
              <a:gd name="adj" fmla="val 8115"/>
            </a:avLst>
          </a:prstGeom>
          <a:solidFill>
            <a:srgbClr val="FFFDF8"/>
          </a:solidFill>
          <a:ln w="6350">
            <a:solidFill>
              <a:srgbClr val="DDD5C4"/>
            </a:solidFill>
            <a:prstDash val="solid"/>
          </a:ln>
        </p:spPr>
      </p:sp>
      <p:sp>
        <p:nvSpPr>
          <p:cNvPr id="11" name="Text 9"/>
          <p:cNvSpPr/>
          <p:nvPr/>
        </p:nvSpPr>
        <p:spPr>
          <a:xfrm>
            <a:off x="8163967" y="2327870"/>
            <a:ext cx="3095854"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B5482F"/>
                </a:solidFill>
                <a:latin typeface="PT Serif" pitchFamily="18" charset="0"/>
                <a:ea typeface="PT Serif" pitchFamily="18" charset="-122"/>
                <a:cs typeface="PT Serif" pitchFamily="18" charset="-120"/>
              </a:rPr>
              <a:t>8,9%</a:t>
            </a:r>
            <a:endParaRPr lang="en-US" sz="4800" dirty="0"/>
          </a:p>
        </p:txBody>
      </p:sp>
      <p:sp>
        <p:nvSpPr>
          <p:cNvPr id="12" name="Text 10"/>
          <p:cNvSpPr/>
          <p:nvPr/>
        </p:nvSpPr>
        <p:spPr>
          <a:xfrm>
            <a:off x="8163967" y="2962870"/>
            <a:ext cx="309585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на случай ВНиМ</a:t>
            </a:r>
            <a:endParaRPr lang="en-US" sz="1500" dirty="0"/>
          </a:p>
        </p:txBody>
      </p:sp>
      <p:sp>
        <p:nvSpPr>
          <p:cNvPr id="13" name="Shape 11"/>
          <p:cNvSpPr/>
          <p:nvPr/>
        </p:nvSpPr>
        <p:spPr>
          <a:xfrm>
            <a:off x="819150" y="3572470"/>
            <a:ext cx="10553700" cy="1417241"/>
          </a:xfrm>
          <a:prstGeom prst="roundRect">
            <a:avLst>
              <a:gd name="adj" fmla="val 6721"/>
            </a:avLst>
          </a:prstGeom>
          <a:solidFill>
            <a:srgbClr val="FFFDF8"/>
          </a:solidFill>
          <a:ln w="12700">
            <a:solidFill>
              <a:srgbClr val="B5482F"/>
            </a:solidFill>
            <a:prstDash val="solid"/>
          </a:ln>
        </p:spPr>
      </p:sp>
      <p:sp>
        <p:nvSpPr>
          <p:cNvPr id="14" name="Text 12"/>
          <p:cNvSpPr/>
          <p:nvPr/>
        </p:nvSpPr>
        <p:spPr>
          <a:xfrm>
            <a:off x="1028700" y="3731220"/>
            <a:ext cx="1043863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ПРИМЕР · ГРАЖДАНЕ КНР, НЕ ВКС, ВРЕМЕННО ПРЕБЫВАЮЩИЕ, ТРУДОВОЙ ДОГОВОР</a:t>
            </a:r>
            <a:endParaRPr lang="en-US" sz="1400" dirty="0"/>
          </a:p>
        </p:txBody>
      </p:sp>
      <p:sp>
        <p:nvSpPr>
          <p:cNvPr id="15" name="Shape 13"/>
          <p:cNvSpPr/>
          <p:nvPr/>
        </p:nvSpPr>
        <p:spPr>
          <a:xfrm>
            <a:off x="1028700" y="4069011"/>
            <a:ext cx="3310434" cy="761950"/>
          </a:xfrm>
          <a:prstGeom prst="roundRect">
            <a:avLst>
              <a:gd name="adj" fmla="val 10001"/>
            </a:avLst>
          </a:prstGeom>
          <a:solidFill>
            <a:srgbClr val="F3E3DC"/>
          </a:solidFill>
          <a:ln/>
        </p:spPr>
      </p:sp>
      <p:sp>
        <p:nvSpPr>
          <p:cNvPr id="16" name="Text 14"/>
          <p:cNvSpPr/>
          <p:nvPr/>
        </p:nvSpPr>
        <p:spPr>
          <a:xfrm>
            <a:off x="1155700" y="4170611"/>
            <a:ext cx="3148127"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8E3420"/>
                </a:solidFill>
                <a:latin typeface="IBM Plex Sans" pitchFamily="34" charset="0"/>
                <a:ea typeface="IBM Plex Sans" pitchFamily="34" charset="-122"/>
                <a:cs typeface="IBM Plex Sans" pitchFamily="34" charset="-120"/>
              </a:rPr>
              <a:t>ОПС</a:t>
            </a:r>
            <a:endParaRPr lang="en-US" sz="1400" dirty="0"/>
          </a:p>
        </p:txBody>
      </p:sp>
      <p:sp>
        <p:nvSpPr>
          <p:cNvPr id="17" name="Text 15"/>
          <p:cNvSpPr/>
          <p:nvPr/>
        </p:nvSpPr>
        <p:spPr>
          <a:xfrm>
            <a:off x="1155700" y="4444901"/>
            <a:ext cx="3148127"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не застрахованы</a:t>
            </a:r>
            <a:endParaRPr lang="en-US" sz="1600" dirty="0"/>
          </a:p>
        </p:txBody>
      </p:sp>
      <p:sp>
        <p:nvSpPr>
          <p:cNvPr id="18" name="Shape 16"/>
          <p:cNvSpPr/>
          <p:nvPr/>
        </p:nvSpPr>
        <p:spPr>
          <a:xfrm>
            <a:off x="4440734" y="4069011"/>
            <a:ext cx="3310483" cy="761950"/>
          </a:xfrm>
          <a:prstGeom prst="roundRect">
            <a:avLst>
              <a:gd name="adj" fmla="val 10001"/>
            </a:avLst>
          </a:prstGeom>
          <a:solidFill>
            <a:srgbClr val="DDEBE5"/>
          </a:solidFill>
          <a:ln/>
        </p:spPr>
      </p:sp>
      <p:sp>
        <p:nvSpPr>
          <p:cNvPr id="19" name="Text 17"/>
          <p:cNvSpPr/>
          <p:nvPr/>
        </p:nvSpPr>
        <p:spPr>
          <a:xfrm>
            <a:off x="4567734" y="4170611"/>
            <a:ext cx="314817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F4D40"/>
                </a:solidFill>
                <a:latin typeface="IBM Plex Sans" pitchFamily="34" charset="0"/>
                <a:ea typeface="IBM Plex Sans" pitchFamily="34" charset="-122"/>
                <a:cs typeface="IBM Plex Sans" pitchFamily="34" charset="-120"/>
              </a:rPr>
              <a:t>ВНиМ</a:t>
            </a:r>
            <a:endParaRPr lang="en-US" sz="1400" dirty="0"/>
          </a:p>
        </p:txBody>
      </p:sp>
      <p:sp>
        <p:nvSpPr>
          <p:cNvPr id="20" name="Text 18"/>
          <p:cNvSpPr/>
          <p:nvPr/>
        </p:nvSpPr>
        <p:spPr>
          <a:xfrm>
            <a:off x="4567734" y="4444901"/>
            <a:ext cx="314817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застрахованы</a:t>
            </a:r>
            <a:endParaRPr lang="en-US" sz="1600" dirty="0"/>
          </a:p>
        </p:txBody>
      </p:sp>
      <p:sp>
        <p:nvSpPr>
          <p:cNvPr id="21" name="Shape 19"/>
          <p:cNvSpPr/>
          <p:nvPr/>
        </p:nvSpPr>
        <p:spPr>
          <a:xfrm>
            <a:off x="7852817" y="4069011"/>
            <a:ext cx="3310483" cy="761950"/>
          </a:xfrm>
          <a:prstGeom prst="roundRect">
            <a:avLst>
              <a:gd name="adj" fmla="val 10001"/>
            </a:avLst>
          </a:prstGeom>
          <a:solidFill>
            <a:srgbClr val="DDEBE5"/>
          </a:solidFill>
          <a:ln/>
        </p:spPr>
      </p:sp>
      <p:sp>
        <p:nvSpPr>
          <p:cNvPr id="22" name="Text 20"/>
          <p:cNvSpPr/>
          <p:nvPr/>
        </p:nvSpPr>
        <p:spPr>
          <a:xfrm>
            <a:off x="7979817" y="4170611"/>
            <a:ext cx="314817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F4D40"/>
                </a:solidFill>
                <a:latin typeface="IBM Plex Sans" pitchFamily="34" charset="0"/>
                <a:ea typeface="IBM Plex Sans" pitchFamily="34" charset="-122"/>
                <a:cs typeface="IBM Plex Sans" pitchFamily="34" charset="-120"/>
              </a:rPr>
              <a:t>ОМС</a:t>
            </a:r>
            <a:endParaRPr lang="en-US" sz="1400" dirty="0"/>
          </a:p>
        </p:txBody>
      </p:sp>
      <p:sp>
        <p:nvSpPr>
          <p:cNvPr id="23" name="Text 21"/>
          <p:cNvSpPr/>
          <p:nvPr/>
        </p:nvSpPr>
        <p:spPr>
          <a:xfrm>
            <a:off x="7979817" y="4444901"/>
            <a:ext cx="314817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E2A3F"/>
                </a:solidFill>
                <a:latin typeface="IBM Plex Sans" pitchFamily="34" charset="0"/>
                <a:ea typeface="IBM Plex Sans" pitchFamily="34" charset="-122"/>
                <a:cs typeface="IBM Plex Sans" pitchFamily="34" charset="-120"/>
              </a:rPr>
              <a:t>застрахованы</a:t>
            </a:r>
            <a:endParaRPr lang="en-US" sz="1600" dirty="0"/>
          </a:p>
        </p:txBody>
      </p:sp>
      <p:sp>
        <p:nvSpPr>
          <p:cNvPr id="24" name="Text 2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5" name="Text 2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6" name="Text 2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6.2 ст. 431 НК РФ; п. 2 ст. 12 Соглашения; Письмо Минфина России от 06.09.2023 N 03-15-05/84938</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8">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Граждане Вьетнама: кто застрахован</a:t>
            </a:r>
            <a:endParaRPr lang="en-US" sz="3200" dirty="0"/>
          </a:p>
        </p:txBody>
      </p:sp>
      <p:sp>
        <p:nvSpPr>
          <p:cNvPr id="3" name="Text 1"/>
          <p:cNvSpPr/>
          <p:nvPr/>
        </p:nvSpPr>
        <p:spPr>
          <a:xfrm>
            <a:off x="812800" y="14579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Порядок по международному договору РФ (Вьетнам, Китай, КНДР, страны ЕврАзЭС) — на примере Вьетнама</a:t>
            </a:r>
            <a:endParaRPr lang="en-US" sz="1500" dirty="0"/>
          </a:p>
        </p:txBody>
      </p:sp>
      <p:sp>
        <p:nvSpPr>
          <p:cNvPr id="4" name="Shape 2"/>
          <p:cNvSpPr/>
          <p:nvPr/>
        </p:nvSpPr>
        <p:spPr>
          <a:xfrm>
            <a:off x="812800" y="1902420"/>
            <a:ext cx="10566400" cy="1805632"/>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915120"/>
          <a:ext cx="10553700" cy="1792934"/>
        </p:xfrm>
        <a:graphic>
          <a:graphicData uri="http://schemas.openxmlformats.org/drawingml/2006/table">
            <a:tbl>
              <a:tblPr/>
              <a:tblGrid>
                <a:gridCol w="2955036">
                  <a:extLst>
                    <a:ext uri="{9D8B030D-6E8A-4147-A177-3AD203B41FA5}">
                      <a16:colId xmlns:a16="http://schemas.microsoft.com/office/drawing/2014/main" xmlns="" val="20000"/>
                    </a:ext>
                  </a:extLst>
                </a:gridCol>
                <a:gridCol w="1688592">
                  <a:extLst>
                    <a:ext uri="{9D8B030D-6E8A-4147-A177-3AD203B41FA5}">
                      <a16:colId xmlns:a16="http://schemas.microsoft.com/office/drawing/2014/main" xmlns="" val="20001"/>
                    </a:ext>
                  </a:extLst>
                </a:gridCol>
                <a:gridCol w="1688592">
                  <a:extLst>
                    <a:ext uri="{9D8B030D-6E8A-4147-A177-3AD203B41FA5}">
                      <a16:colId xmlns:a16="http://schemas.microsoft.com/office/drawing/2014/main" xmlns="" val="20002"/>
                    </a:ext>
                  </a:extLst>
                </a:gridCol>
                <a:gridCol w="2532888">
                  <a:extLst>
                    <a:ext uri="{9D8B030D-6E8A-4147-A177-3AD203B41FA5}">
                      <a16:colId xmlns:a16="http://schemas.microsoft.com/office/drawing/2014/main" xmlns="" val="20003"/>
                    </a:ext>
                  </a:extLst>
                </a:gridCol>
                <a:gridCol w="1688592">
                  <a:extLst>
                    <a:ext uri="{9D8B030D-6E8A-4147-A177-3AD203B41FA5}">
                      <a16:colId xmlns:a16="http://schemas.microsoft.com/office/drawing/2014/main" xmlns="" val="20004"/>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Правовой статус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ТД · ОПС</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ТД · ОМС</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ГПД · ОПС</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ГПД · ОМС</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Постоянно проживающие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Временно проживающие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ctr">
                        <a:lnSpc>
                          <a:spcPts val="1960"/>
                        </a:lnSpc>
                        <a:buNone/>
                      </a:pPr>
                      <a:r>
                        <a:rPr lang="en-US" sz="1400" dirty="0">
                          <a:solidFill>
                            <a:srgbClr val="1F4D40"/>
                          </a:solidFill>
                          <a:latin typeface="IBM Plex Sans" pitchFamily="34" charset="0"/>
                          <a:ea typeface="IBM Plex Sans" pitchFamily="34" charset="-122"/>
                          <a:cs typeface="IBM Plex Sans" pitchFamily="34" charset="-120"/>
                        </a:rPr>
                        <a:t>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Временно пребывающие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ctr">
                        <a:lnSpc>
                          <a:spcPts val="1960"/>
                        </a:lnSpc>
                        <a:buNone/>
                      </a:pPr>
                      <a:r>
                        <a:rPr lang="en-US" sz="1400" dirty="0">
                          <a:solidFill>
                            <a:srgbClr val="8E3420"/>
                          </a:solidFill>
                          <a:latin typeface="IBM Plex Sans" pitchFamily="34" charset="0"/>
                          <a:ea typeface="IBM Plex Sans" pitchFamily="34" charset="-122"/>
                          <a:cs typeface="IBM Plex Sans" pitchFamily="34" charset="-120"/>
                        </a:rPr>
                        <a:t>нет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ctr">
                        <a:lnSpc>
                          <a:spcPts val="1960"/>
                        </a:lnSpc>
                        <a:buNone/>
                      </a:pPr>
                      <a:r>
                        <a:rPr lang="en-US" sz="1400" dirty="0">
                          <a:solidFill>
                            <a:srgbClr val="8E3420"/>
                          </a:solidFill>
                          <a:latin typeface="IBM Plex Sans" pitchFamily="34" charset="0"/>
                          <a:ea typeface="IBM Plex Sans" pitchFamily="34" charset="-122"/>
                          <a:cs typeface="IBM Plex Sans" pitchFamily="34" charset="-120"/>
                        </a:rPr>
                        <a:t>нет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ctr">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до 2015 — нет</a:t>
                      </a:r>
                      <a:endParaRPr lang="en-US" sz="1400" dirty="0">
                        <a:latin typeface="IBM Plex Sans" charset="0"/>
                        <a:ea typeface="IBM Plex Sans" charset="0"/>
                        <a:cs typeface="IBM Plex Sans" charset="0"/>
                      </a:endParaRPr>
                    </a:p>
                    <a:p>
                      <a:pPr marL="0" indent="0" algn="ctr">
                        <a:lnSpc>
                          <a:spcPts val="1960"/>
                        </a:lnSpc>
                        <a:buNone/>
                      </a:pPr>
                      <a:r>
                        <a:rPr lang="en-US" sz="1400" dirty="0">
                          <a:solidFill>
                            <a:srgbClr val="1E2A3F"/>
                          </a:solidFill>
                          <a:latin typeface="IBM Plex Sans" pitchFamily="34" charset="0"/>
                          <a:ea typeface="IBM Plex Sans" pitchFamily="34" charset="-122"/>
                          <a:cs typeface="IBM Plex Sans" pitchFamily="34" charset="-120"/>
                        </a:rPr>
                        <a:t>с 01.01.2015 — 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ctr">
                        <a:lnSpc>
                          <a:spcPts val="1960"/>
                        </a:lnSpc>
                        <a:buNone/>
                      </a:pPr>
                      <a:r>
                        <a:rPr lang="en-US" sz="1400" dirty="0">
                          <a:solidFill>
                            <a:srgbClr val="8E3420"/>
                          </a:solidFill>
                          <a:latin typeface="IBM Plex Sans" pitchFamily="34" charset="0"/>
                          <a:ea typeface="IBM Plex Sans" pitchFamily="34" charset="-122"/>
                          <a:cs typeface="IBM Plex Sans" pitchFamily="34" charset="-120"/>
                        </a:rPr>
                        <a:t>нет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3"/>
                  </a:ext>
                </a:extLst>
              </a:tr>
            </a:tbl>
          </a:graphicData>
        </a:graphic>
      </p:graphicFrame>
      <p:sp>
        <p:nvSpPr>
          <p:cNvPr id="6" name="Text 3"/>
          <p:cNvSpPr/>
          <p:nvPr/>
        </p:nvSpPr>
        <p:spPr>
          <a:xfrm>
            <a:off x="812800" y="3885853"/>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ТД — трудовой договор, ГПД — гражданско-правовой договор, заключённый работником. Сноски и нормы (Соглашение, Федеральные законы N 167-ФЗ и N 326-ФЗ) — в таблице письма.</a:t>
            </a:r>
            <a:endParaRPr lang="en-US" sz="1400" dirty="0"/>
          </a:p>
        </p:txBody>
      </p:sp>
      <p:sp>
        <p:nvSpPr>
          <p:cNvPr id="7" name="Text 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8" name="Text 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9" name="Text 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ПФР от 23.11.2015 N НП-30-26/16733; ст. 7 Закона N 167-ФЗ; ст. 10 Закона N 326-ФЗ</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9">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Дополнительные тарифы (ст. 428 НК РФ)</a:t>
            </a:r>
            <a:endParaRPr lang="en-US" sz="3200" dirty="0"/>
          </a:p>
        </p:txBody>
      </p:sp>
      <p:sp>
        <p:nvSpPr>
          <p:cNvPr id="3" name="Shape 1"/>
          <p:cNvSpPr/>
          <p:nvPr/>
        </p:nvSpPr>
        <p:spPr>
          <a:xfrm>
            <a:off x="812800" y="1457920"/>
            <a:ext cx="2878634" cy="1410246"/>
          </a:xfrm>
          <a:prstGeom prst="roundRect">
            <a:avLst>
              <a:gd name="adj" fmla="val 7204"/>
            </a:avLst>
          </a:prstGeom>
          <a:solidFill>
            <a:srgbClr val="1E2A3F"/>
          </a:solidFill>
          <a:ln/>
        </p:spPr>
      </p:sp>
      <p:sp>
        <p:nvSpPr>
          <p:cNvPr id="4" name="Text 2"/>
          <p:cNvSpPr/>
          <p:nvPr/>
        </p:nvSpPr>
        <p:spPr>
          <a:xfrm>
            <a:off x="990600" y="1610320"/>
            <a:ext cx="2598725"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ВОПРОС 1</a:t>
            </a:r>
            <a:endParaRPr lang="en-US" sz="1400" dirty="0"/>
          </a:p>
        </p:txBody>
      </p:sp>
      <p:sp>
        <p:nvSpPr>
          <p:cNvPr id="5" name="Text 3"/>
          <p:cNvSpPr/>
          <p:nvPr/>
        </p:nvSpPr>
        <p:spPr>
          <a:xfrm>
            <a:off x="990600" y="1910011"/>
            <a:ext cx="2598725"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Профессия есть в списках?</a:t>
            </a:r>
            <a:endParaRPr lang="en-US" sz="1500" dirty="0"/>
          </a:p>
        </p:txBody>
      </p:sp>
      <p:sp>
        <p:nvSpPr>
          <p:cNvPr id="6" name="Text 4"/>
          <p:cNvSpPr/>
          <p:nvPr/>
        </p:nvSpPr>
        <p:spPr>
          <a:xfrm>
            <a:off x="990600" y="2217986"/>
            <a:ext cx="2598725"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Постановление N 665 от 16.07.2014</a:t>
            </a:r>
            <a:endParaRPr lang="en-US" sz="1400" dirty="0"/>
          </a:p>
        </p:txBody>
      </p:sp>
      <p:pic>
        <p:nvPicPr>
          <p:cNvPr id="7" name="Image 0" descr="arrow-down"/>
          <p:cNvPicPr>
            <a:picLocks noChangeAspect="1"/>
          </p:cNvPicPr>
          <p:nvPr/>
        </p:nvPicPr>
        <p:blipFill>
          <a:blip r:embed="rId3"/>
          <a:srcRect/>
          <a:stretch/>
        </p:blipFill>
        <p:spPr>
          <a:xfrm>
            <a:off x="812800" y="2969766"/>
            <a:ext cx="152400" cy="304800"/>
          </a:xfrm>
          <a:prstGeom prst="rect">
            <a:avLst/>
          </a:prstGeom>
        </p:spPr>
      </p:pic>
      <p:sp>
        <p:nvSpPr>
          <p:cNvPr id="8" name="Text 5"/>
          <p:cNvSpPr/>
          <p:nvPr/>
        </p:nvSpPr>
        <p:spPr>
          <a:xfrm>
            <a:off x="1066800" y="2997696"/>
            <a:ext cx="35028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нет</a:t>
            </a:r>
            <a:endParaRPr lang="en-US" sz="1400" dirty="0"/>
          </a:p>
        </p:txBody>
      </p:sp>
      <p:sp>
        <p:nvSpPr>
          <p:cNvPr id="9" name="Shape 6"/>
          <p:cNvSpPr/>
          <p:nvPr/>
        </p:nvSpPr>
        <p:spPr>
          <a:xfrm>
            <a:off x="812800" y="3376166"/>
            <a:ext cx="2878634" cy="1367730"/>
          </a:xfrm>
          <a:prstGeom prst="roundRect">
            <a:avLst>
              <a:gd name="adj" fmla="val 7428"/>
            </a:avLst>
          </a:prstGeom>
          <a:solidFill>
            <a:srgbClr val="DDEBE5"/>
          </a:solidFill>
          <a:ln/>
        </p:spPr>
      </p:sp>
      <p:sp>
        <p:nvSpPr>
          <p:cNvPr id="10" name="Text 7"/>
          <p:cNvSpPr/>
          <p:nvPr/>
        </p:nvSpPr>
        <p:spPr>
          <a:xfrm>
            <a:off x="990600" y="3528566"/>
            <a:ext cx="2598725" cy="539750"/>
          </a:xfrm>
          <a:prstGeom prst="rect">
            <a:avLst/>
          </a:prstGeom>
          <a:noFill/>
          <a:ln/>
        </p:spPr>
        <p:txBody>
          <a:bodyPr wrap="square" lIns="0" tIns="0" rIns="0" bIns="0" rtlCol="0" anchor="t">
            <a:normAutofit/>
          </a:bodyPr>
          <a:lstStyle/>
          <a:p>
            <a:pPr marL="0" indent="0" algn="l">
              <a:lnSpc>
                <a:spcPts val="2025"/>
              </a:lnSpc>
              <a:buNone/>
            </a:pPr>
            <a:r>
              <a:rPr lang="en-US" sz="1500" b="1" dirty="0">
                <a:solidFill>
                  <a:srgbClr val="1F4D40"/>
                </a:solidFill>
                <a:latin typeface="IBM Plex Sans" pitchFamily="34" charset="0"/>
                <a:ea typeface="IBM Plex Sans" pitchFamily="34" charset="-122"/>
                <a:cs typeface="IBM Plex Sans" pitchFamily="34" charset="-120"/>
              </a:rPr>
              <a:t>Взносы по доптарифам не уплачиваются</a:t>
            </a:r>
            <a:endParaRPr lang="en-US" sz="1500" dirty="0"/>
          </a:p>
        </p:txBody>
      </p:sp>
      <p:sp>
        <p:nvSpPr>
          <p:cNvPr id="11" name="Text 8"/>
          <p:cNvSpPr/>
          <p:nvPr/>
        </p:nvSpPr>
        <p:spPr>
          <a:xfrm>
            <a:off x="990600" y="4093716"/>
            <a:ext cx="2598725"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F4D40"/>
                </a:solidFill>
                <a:latin typeface="IBM Plex Sans" pitchFamily="34" charset="0"/>
                <a:ea typeface="IBM Plex Sans" pitchFamily="34" charset="-122"/>
                <a:cs typeface="IBM Plex Sans" pitchFamily="34" charset="-120"/>
              </a:rPr>
              <a:t>Определение КС РФ от 28.02.2017 N 315-О</a:t>
            </a:r>
            <a:endParaRPr lang="en-US" sz="1400" dirty="0"/>
          </a:p>
        </p:txBody>
      </p:sp>
      <p:sp>
        <p:nvSpPr>
          <p:cNvPr id="12" name="Text 9"/>
          <p:cNvSpPr/>
          <p:nvPr/>
        </p:nvSpPr>
        <p:spPr>
          <a:xfrm>
            <a:off x="3953123" y="1813520"/>
            <a:ext cx="26402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да</a:t>
            </a:r>
            <a:endParaRPr lang="en-US" sz="1400" dirty="0"/>
          </a:p>
        </p:txBody>
      </p:sp>
      <p:pic>
        <p:nvPicPr>
          <p:cNvPr id="13" name="Image 1" descr="arrow-right"/>
          <p:cNvPicPr>
            <a:picLocks noChangeAspect="1"/>
          </p:cNvPicPr>
          <p:nvPr/>
        </p:nvPicPr>
        <p:blipFill>
          <a:blip r:embed="rId4"/>
          <a:srcRect/>
          <a:stretch/>
        </p:blipFill>
        <p:spPr>
          <a:xfrm>
            <a:off x="3881934" y="2113211"/>
            <a:ext cx="406400" cy="152400"/>
          </a:xfrm>
          <a:prstGeom prst="rect">
            <a:avLst/>
          </a:prstGeom>
        </p:spPr>
      </p:pic>
      <p:sp>
        <p:nvSpPr>
          <p:cNvPr id="14" name="Shape 10"/>
          <p:cNvSpPr/>
          <p:nvPr/>
        </p:nvSpPr>
        <p:spPr>
          <a:xfrm>
            <a:off x="4478834" y="1457920"/>
            <a:ext cx="2878683" cy="1118840"/>
          </a:xfrm>
          <a:prstGeom prst="roundRect">
            <a:avLst>
              <a:gd name="adj" fmla="val 9081"/>
            </a:avLst>
          </a:prstGeom>
          <a:solidFill>
            <a:srgbClr val="1E2A3F"/>
          </a:solidFill>
          <a:ln/>
        </p:spPr>
      </p:sp>
      <p:sp>
        <p:nvSpPr>
          <p:cNvPr id="15" name="Text 11"/>
          <p:cNvSpPr/>
          <p:nvPr/>
        </p:nvSpPr>
        <p:spPr>
          <a:xfrm>
            <a:off x="4656634" y="1610320"/>
            <a:ext cx="259877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ВОПРОС 2</a:t>
            </a:r>
            <a:endParaRPr lang="en-US" sz="1400" dirty="0"/>
          </a:p>
        </p:txBody>
      </p:sp>
      <p:sp>
        <p:nvSpPr>
          <p:cNvPr id="16" name="Text 12"/>
          <p:cNvSpPr/>
          <p:nvPr/>
        </p:nvSpPr>
        <p:spPr>
          <a:xfrm>
            <a:off x="4656634" y="1910011"/>
            <a:ext cx="2598776"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Проведена спецоценка условий труда?</a:t>
            </a:r>
            <a:endParaRPr lang="en-US" sz="1500" dirty="0"/>
          </a:p>
        </p:txBody>
      </p:sp>
      <p:pic>
        <p:nvPicPr>
          <p:cNvPr id="17" name="Image 2" descr="arrow-down"/>
          <p:cNvPicPr>
            <a:picLocks noChangeAspect="1"/>
          </p:cNvPicPr>
          <p:nvPr/>
        </p:nvPicPr>
        <p:blipFill>
          <a:blip r:embed="rId5"/>
          <a:srcRect/>
          <a:stretch/>
        </p:blipFill>
        <p:spPr>
          <a:xfrm>
            <a:off x="4478834" y="2678361"/>
            <a:ext cx="152400" cy="304800"/>
          </a:xfrm>
          <a:prstGeom prst="rect">
            <a:avLst/>
          </a:prstGeom>
        </p:spPr>
      </p:pic>
      <p:sp>
        <p:nvSpPr>
          <p:cNvPr id="18" name="Text 13"/>
          <p:cNvSpPr/>
          <p:nvPr/>
        </p:nvSpPr>
        <p:spPr>
          <a:xfrm>
            <a:off x="4732834" y="2706291"/>
            <a:ext cx="264021"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да</a:t>
            </a:r>
            <a:endParaRPr lang="en-US" sz="1400" dirty="0"/>
          </a:p>
        </p:txBody>
      </p:sp>
      <p:sp>
        <p:nvSpPr>
          <p:cNvPr id="19" name="Shape 14"/>
          <p:cNvSpPr/>
          <p:nvPr/>
        </p:nvSpPr>
        <p:spPr>
          <a:xfrm>
            <a:off x="4485184" y="3091111"/>
            <a:ext cx="2865983" cy="1267371"/>
          </a:xfrm>
          <a:prstGeom prst="roundRect">
            <a:avLst>
              <a:gd name="adj" fmla="val 7516"/>
            </a:avLst>
          </a:prstGeom>
          <a:solidFill>
            <a:srgbClr val="FFFDF8"/>
          </a:solidFill>
          <a:ln w="12700">
            <a:solidFill>
              <a:srgbClr val="B5482F"/>
            </a:solidFill>
            <a:prstDash val="solid"/>
          </a:ln>
        </p:spPr>
      </p:sp>
      <p:sp>
        <p:nvSpPr>
          <p:cNvPr id="20" name="Text 15"/>
          <p:cNvSpPr/>
          <p:nvPr/>
        </p:nvSpPr>
        <p:spPr>
          <a:xfrm>
            <a:off x="4669334" y="3249861"/>
            <a:ext cx="2572614" cy="452090"/>
          </a:xfrm>
          <a:prstGeom prst="rect">
            <a:avLst/>
          </a:prstGeom>
          <a:noFill/>
          <a:ln/>
        </p:spPr>
        <p:txBody>
          <a:bodyPr wrap="square" lIns="0" tIns="0" rIns="0" bIns="0" rtlCol="0" anchor="t">
            <a:normAutofit/>
          </a:bodyPr>
          <a:lstStyle/>
          <a:p>
            <a:pPr marL="0" indent="0" algn="l">
              <a:lnSpc>
                <a:spcPts val="3360"/>
              </a:lnSpc>
              <a:buNone/>
            </a:pPr>
            <a:r>
              <a:rPr lang="en-US" sz="3200" b="1" dirty="0">
                <a:solidFill>
                  <a:srgbClr val="B5482F"/>
                </a:solidFill>
                <a:latin typeface="PT Serif" pitchFamily="18" charset="0"/>
                <a:ea typeface="PT Serif" pitchFamily="18" charset="-122"/>
                <a:cs typeface="PT Serif" pitchFamily="18" charset="-120"/>
              </a:rPr>
              <a:t>0–8%</a:t>
            </a:r>
            <a:endParaRPr lang="en-US" sz="3200" dirty="0"/>
          </a:p>
        </p:txBody>
      </p:sp>
      <p:sp>
        <p:nvSpPr>
          <p:cNvPr id="21" name="Text 16"/>
          <p:cNvSpPr/>
          <p:nvPr/>
        </p:nvSpPr>
        <p:spPr>
          <a:xfrm>
            <a:off x="4669334" y="3701951"/>
            <a:ext cx="2572614"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 классу условий труда, п. 3 ст. 428</a:t>
            </a:r>
            <a:endParaRPr lang="en-US" sz="1400" dirty="0"/>
          </a:p>
        </p:txBody>
      </p:sp>
      <p:sp>
        <p:nvSpPr>
          <p:cNvPr id="22" name="Text 17"/>
          <p:cNvSpPr/>
          <p:nvPr/>
        </p:nvSpPr>
        <p:spPr>
          <a:xfrm>
            <a:off x="7576076" y="1813520"/>
            <a:ext cx="350282"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нет</a:t>
            </a:r>
            <a:endParaRPr lang="en-US" sz="1400" dirty="0"/>
          </a:p>
        </p:txBody>
      </p:sp>
      <p:pic>
        <p:nvPicPr>
          <p:cNvPr id="23" name="Image 3" descr="arrow-right"/>
          <p:cNvPicPr>
            <a:picLocks noChangeAspect="1"/>
          </p:cNvPicPr>
          <p:nvPr/>
        </p:nvPicPr>
        <p:blipFill>
          <a:blip r:embed="rId4"/>
          <a:srcRect/>
          <a:stretch/>
        </p:blipFill>
        <p:spPr>
          <a:xfrm>
            <a:off x="7548017" y="2113211"/>
            <a:ext cx="406400" cy="152400"/>
          </a:xfrm>
          <a:prstGeom prst="rect">
            <a:avLst/>
          </a:prstGeom>
        </p:spPr>
      </p:pic>
      <p:sp>
        <p:nvSpPr>
          <p:cNvPr id="24" name="Shape 18"/>
          <p:cNvSpPr/>
          <p:nvPr/>
        </p:nvSpPr>
        <p:spPr>
          <a:xfrm>
            <a:off x="8144917" y="1457920"/>
            <a:ext cx="3234283" cy="1782961"/>
          </a:xfrm>
          <a:prstGeom prst="roundRect">
            <a:avLst>
              <a:gd name="adj" fmla="val 5698"/>
            </a:avLst>
          </a:prstGeom>
          <a:solidFill>
            <a:srgbClr val="F3E3DC"/>
          </a:solidFill>
          <a:ln/>
        </p:spPr>
      </p:sp>
      <p:sp>
        <p:nvSpPr>
          <p:cNvPr id="25" name="Text 19"/>
          <p:cNvSpPr/>
          <p:nvPr/>
        </p:nvSpPr>
        <p:spPr>
          <a:xfrm>
            <a:off x="8322717" y="1610320"/>
            <a:ext cx="2965044" cy="452090"/>
          </a:xfrm>
          <a:prstGeom prst="rect">
            <a:avLst/>
          </a:prstGeom>
          <a:noFill/>
          <a:ln/>
        </p:spPr>
        <p:txBody>
          <a:bodyPr wrap="square" lIns="0" tIns="0" rIns="0" bIns="0" rtlCol="0" anchor="t">
            <a:normAutofit/>
          </a:bodyPr>
          <a:lstStyle/>
          <a:p>
            <a:pPr marL="0" indent="0" algn="l">
              <a:lnSpc>
                <a:spcPts val="3360"/>
              </a:lnSpc>
              <a:buNone/>
            </a:pPr>
            <a:r>
              <a:rPr lang="en-US" sz="3200" b="1" dirty="0">
                <a:solidFill>
                  <a:srgbClr val="8E3420"/>
                </a:solidFill>
                <a:latin typeface="PT Serif" pitchFamily="18" charset="0"/>
                <a:ea typeface="PT Serif" pitchFamily="18" charset="-122"/>
                <a:cs typeface="PT Serif" pitchFamily="18" charset="-120"/>
              </a:rPr>
              <a:t>9%</a:t>
            </a:r>
            <a:endParaRPr lang="en-US" sz="3200" dirty="0"/>
          </a:p>
        </p:txBody>
      </p:sp>
      <p:sp>
        <p:nvSpPr>
          <p:cNvPr id="26" name="Text 20"/>
          <p:cNvSpPr/>
          <p:nvPr/>
        </p:nvSpPr>
        <p:spPr>
          <a:xfrm>
            <a:off x="8322717" y="2062411"/>
            <a:ext cx="2965044"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1 ст. 428</a:t>
            </a:r>
            <a:endParaRPr lang="en-US" sz="1400" dirty="0"/>
          </a:p>
        </p:txBody>
      </p:sp>
      <p:sp>
        <p:nvSpPr>
          <p:cNvPr id="27" name="Text 21"/>
          <p:cNvSpPr/>
          <p:nvPr/>
        </p:nvSpPr>
        <p:spPr>
          <a:xfrm>
            <a:off x="8322717" y="2387501"/>
            <a:ext cx="2965044" cy="452090"/>
          </a:xfrm>
          <a:prstGeom prst="rect">
            <a:avLst/>
          </a:prstGeom>
          <a:noFill/>
          <a:ln/>
        </p:spPr>
        <p:txBody>
          <a:bodyPr wrap="square" lIns="0" tIns="0" rIns="0" bIns="0" rtlCol="0" anchor="t">
            <a:normAutofit/>
          </a:bodyPr>
          <a:lstStyle/>
          <a:p>
            <a:pPr marL="0" indent="0" algn="l">
              <a:lnSpc>
                <a:spcPts val="3360"/>
              </a:lnSpc>
              <a:buNone/>
            </a:pPr>
            <a:r>
              <a:rPr lang="en-US" sz="3200" b="1" dirty="0">
                <a:solidFill>
                  <a:srgbClr val="8E3420"/>
                </a:solidFill>
                <a:latin typeface="PT Serif" pitchFamily="18" charset="0"/>
                <a:ea typeface="PT Serif" pitchFamily="18" charset="-122"/>
                <a:cs typeface="PT Serif" pitchFamily="18" charset="-120"/>
              </a:rPr>
              <a:t>6%</a:t>
            </a:r>
            <a:endParaRPr lang="en-US" sz="3200" dirty="0"/>
          </a:p>
        </p:txBody>
      </p:sp>
      <p:sp>
        <p:nvSpPr>
          <p:cNvPr id="28" name="Text 22"/>
          <p:cNvSpPr/>
          <p:nvPr/>
        </p:nvSpPr>
        <p:spPr>
          <a:xfrm>
            <a:off x="8322717" y="2839591"/>
            <a:ext cx="2965044"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 ст. 428</a:t>
            </a:r>
            <a:endParaRPr lang="en-US" sz="1400" dirty="0"/>
          </a:p>
        </p:txBody>
      </p:sp>
      <p:sp>
        <p:nvSpPr>
          <p:cNvPr id="29" name="Shape 23"/>
          <p:cNvSpPr/>
          <p:nvPr/>
        </p:nvSpPr>
        <p:spPr>
          <a:xfrm>
            <a:off x="815975" y="4924871"/>
            <a:ext cx="10560050" cy="509240"/>
          </a:xfrm>
          <a:prstGeom prst="roundRect">
            <a:avLst>
              <a:gd name="adj" fmla="val 19328"/>
            </a:avLst>
          </a:prstGeom>
          <a:solidFill>
            <a:srgbClr val="FFFDF8"/>
          </a:solidFill>
          <a:ln w="6350">
            <a:solidFill>
              <a:srgbClr val="DDD5C4"/>
            </a:solidFill>
            <a:prstDash val="solid"/>
          </a:ln>
        </p:spPr>
      </p:sp>
      <p:sp>
        <p:nvSpPr>
          <p:cNvPr id="30" name="Text 24"/>
          <p:cNvSpPr/>
          <p:nvPr/>
        </p:nvSpPr>
        <p:spPr>
          <a:xfrm>
            <a:off x="1022350" y="5055046"/>
            <a:ext cx="462310"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B5482F"/>
                </a:solidFill>
                <a:latin typeface="IBM Plex Sans" pitchFamily="34" charset="0"/>
                <a:ea typeface="IBM Plex Sans" pitchFamily="34" charset="-122"/>
                <a:cs typeface="IBM Plex Sans" pitchFamily="34" charset="-120"/>
              </a:rPr>
              <a:t>КБК</a:t>
            </a:r>
            <a:endParaRPr lang="en-US" sz="1400" dirty="0"/>
          </a:p>
        </p:txBody>
      </p:sp>
      <p:sp>
        <p:nvSpPr>
          <p:cNvPr id="31" name="Text 25"/>
          <p:cNvSpPr/>
          <p:nvPr/>
        </p:nvSpPr>
        <p:spPr>
          <a:xfrm>
            <a:off x="1586260" y="5055046"/>
            <a:ext cx="797200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Взносы по ст. 428 и по ст. 429 указываются в уведомлении с собственным КБК</a:t>
            </a:r>
            <a:endParaRPr lang="en-US" sz="1400" dirty="0"/>
          </a:p>
        </p:txBody>
      </p:sp>
      <p:sp>
        <p:nvSpPr>
          <p:cNvPr id="32" name="Text 2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33" name="Text 2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4" name="Text 28"/>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428, 429 НК РФ; Постановление Правительства РФ от 16.07.2014 N 665; Определение КС РФ от 28.02.2017 N 315-О</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0">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Порядок исчисления (ст. 431 НК РФ)</a:t>
            </a:r>
            <a:endParaRPr lang="en-US" sz="3200" dirty="0"/>
          </a:p>
        </p:txBody>
      </p:sp>
      <p:sp>
        <p:nvSpPr>
          <p:cNvPr id="3" name="Shape 1"/>
          <p:cNvSpPr/>
          <p:nvPr/>
        </p:nvSpPr>
        <p:spPr>
          <a:xfrm>
            <a:off x="812800" y="1457920"/>
            <a:ext cx="10566400" cy="1221631"/>
          </a:xfrm>
          <a:prstGeom prst="roundRect">
            <a:avLst>
              <a:gd name="adj" fmla="val 8317"/>
            </a:avLst>
          </a:prstGeom>
          <a:solidFill>
            <a:srgbClr val="1E2A3F"/>
          </a:solidFill>
          <a:ln/>
        </p:spPr>
      </p:sp>
      <p:sp>
        <p:nvSpPr>
          <p:cNvPr id="4" name="Text 2"/>
          <p:cNvSpPr/>
          <p:nvPr/>
        </p:nvSpPr>
        <p:spPr>
          <a:xfrm>
            <a:off x="1041400" y="1610320"/>
            <a:ext cx="10412476" cy="642541"/>
          </a:xfrm>
          <a:prstGeom prst="rect">
            <a:avLst/>
          </a:prstGeom>
          <a:noFill/>
          <a:ln/>
        </p:spPr>
        <p:txBody>
          <a:bodyPr wrap="square" lIns="0" tIns="0" rIns="0" bIns="0" rtlCol="0" anchor="t">
            <a:normAutofit/>
          </a:bodyPr>
          <a:lstStyle/>
          <a:p>
            <a:pPr marL="0" indent="0" algn="l">
              <a:lnSpc>
                <a:spcPts val="2430"/>
              </a:lnSpc>
              <a:buNone/>
            </a:pPr>
            <a:r>
              <a:rPr lang="en-US" sz="1800" b="1" dirty="0">
                <a:solidFill>
                  <a:srgbClr val="F6F3EC"/>
                </a:solidFill>
                <a:latin typeface="PT Serif" pitchFamily="18" charset="0"/>
                <a:ea typeface="PT Serif" pitchFamily="18" charset="-122"/>
                <a:cs typeface="PT Serif" pitchFamily="18" charset="-120"/>
              </a:rPr>
              <a:t>Взносы за месяц = База в пределах ЕПВБ × тариф + взносы сверх ЕПВБ + доптариф на ОПС − взносы с начала года по предыдущий месяц</a:t>
            </a:r>
            <a:endParaRPr lang="en-US" sz="1800" dirty="0"/>
          </a:p>
        </p:txBody>
      </p:sp>
      <p:sp>
        <p:nvSpPr>
          <p:cNvPr id="5" name="Text 3"/>
          <p:cNvSpPr/>
          <p:nvPr/>
        </p:nvSpPr>
        <p:spPr>
          <a:xfrm>
            <a:off x="1041400" y="2278261"/>
            <a:ext cx="1041247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 каждому застрахованному лицу; тариф — единый или единый пониженный</a:t>
            </a:r>
            <a:endParaRPr lang="en-US" sz="1400" dirty="0"/>
          </a:p>
        </p:txBody>
      </p:sp>
      <p:sp>
        <p:nvSpPr>
          <p:cNvPr id="6" name="Shape 4"/>
          <p:cNvSpPr/>
          <p:nvPr/>
        </p:nvSpPr>
        <p:spPr>
          <a:xfrm>
            <a:off x="815975" y="2860526"/>
            <a:ext cx="10560050" cy="1956941"/>
          </a:xfrm>
          <a:prstGeom prst="roundRect">
            <a:avLst>
              <a:gd name="adj" fmla="val 5030"/>
            </a:avLst>
          </a:prstGeom>
          <a:solidFill>
            <a:srgbClr val="FFFDF8"/>
          </a:solidFill>
          <a:ln w="6350">
            <a:solidFill>
              <a:srgbClr val="DDD5C4"/>
            </a:solidFill>
            <a:prstDash val="solid"/>
          </a:ln>
        </p:spPr>
      </p:sp>
      <p:sp>
        <p:nvSpPr>
          <p:cNvPr id="7" name="Text 5"/>
          <p:cNvSpPr/>
          <p:nvPr/>
        </p:nvSpPr>
        <p:spPr>
          <a:xfrm>
            <a:off x="1022350" y="3016101"/>
            <a:ext cx="1045171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МСП С ПОНИЖЕННЫМ ТАРИФОМ В 2026 ГОДУ · ТРИ ШАГА</a:t>
            </a:r>
            <a:endParaRPr lang="en-US" sz="1400" dirty="0"/>
          </a:p>
        </p:txBody>
      </p:sp>
      <p:sp>
        <p:nvSpPr>
          <p:cNvPr id="8" name="Shape 6"/>
          <p:cNvSpPr/>
          <p:nvPr/>
        </p:nvSpPr>
        <p:spPr>
          <a:xfrm>
            <a:off x="1022350" y="3366591"/>
            <a:ext cx="3261668" cy="1295301"/>
          </a:xfrm>
          <a:prstGeom prst="roundRect">
            <a:avLst>
              <a:gd name="adj" fmla="val 5883"/>
            </a:avLst>
          </a:prstGeom>
          <a:solidFill>
            <a:srgbClr val="ECE6D9"/>
          </a:solidFill>
          <a:ln/>
        </p:spPr>
      </p:sp>
      <p:sp>
        <p:nvSpPr>
          <p:cNvPr id="9" name="Text 7"/>
          <p:cNvSpPr/>
          <p:nvPr/>
        </p:nvSpPr>
        <p:spPr>
          <a:xfrm>
            <a:off x="1149350" y="3468191"/>
            <a:ext cx="3097898"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1 · Выплаты с начала года в пределах 1,5 МРОТ за каждый месяц</a:t>
            </a:r>
            <a:endParaRPr lang="en-US" sz="1400" dirty="0"/>
          </a:p>
        </p:txBody>
      </p:sp>
      <p:sp>
        <p:nvSpPr>
          <p:cNvPr id="10" name="Text 8"/>
          <p:cNvSpPr/>
          <p:nvPr/>
        </p:nvSpPr>
        <p:spPr>
          <a:xfrm>
            <a:off x="1149350" y="4240262"/>
            <a:ext cx="3097898"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 30%</a:t>
            </a:r>
            <a:endParaRPr lang="en-US" sz="1800" dirty="0"/>
          </a:p>
        </p:txBody>
      </p:sp>
      <p:sp>
        <p:nvSpPr>
          <p:cNvPr id="11" name="Text 9"/>
          <p:cNvSpPr/>
          <p:nvPr/>
        </p:nvSpPr>
        <p:spPr>
          <a:xfrm>
            <a:off x="4360218" y="3818682"/>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2" name="Shape 10"/>
          <p:cNvSpPr/>
          <p:nvPr/>
        </p:nvSpPr>
        <p:spPr>
          <a:xfrm>
            <a:off x="4715818" y="3491012"/>
            <a:ext cx="3261668" cy="1046411"/>
          </a:xfrm>
          <a:prstGeom prst="roundRect">
            <a:avLst>
              <a:gd name="adj" fmla="val 7282"/>
            </a:avLst>
          </a:prstGeom>
          <a:solidFill>
            <a:srgbClr val="ECE6D9"/>
          </a:solidFill>
          <a:ln/>
        </p:spPr>
      </p:sp>
      <p:sp>
        <p:nvSpPr>
          <p:cNvPr id="13" name="Text 11"/>
          <p:cNvSpPr/>
          <p:nvPr/>
        </p:nvSpPr>
        <p:spPr>
          <a:xfrm>
            <a:off x="4842818" y="3592612"/>
            <a:ext cx="309789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2 · Выплаты с начала года сверх 1,5 МРОТ за каждый месяц</a:t>
            </a:r>
            <a:endParaRPr lang="en-US" sz="1400" dirty="0"/>
          </a:p>
        </p:txBody>
      </p:sp>
      <p:sp>
        <p:nvSpPr>
          <p:cNvPr id="14" name="Text 12"/>
          <p:cNvSpPr/>
          <p:nvPr/>
        </p:nvSpPr>
        <p:spPr>
          <a:xfrm>
            <a:off x="4842818" y="4115792"/>
            <a:ext cx="3097898"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 15%</a:t>
            </a:r>
            <a:endParaRPr lang="en-US" sz="1800" dirty="0"/>
          </a:p>
        </p:txBody>
      </p:sp>
      <p:sp>
        <p:nvSpPr>
          <p:cNvPr id="15" name="Text 13"/>
          <p:cNvSpPr/>
          <p:nvPr/>
        </p:nvSpPr>
        <p:spPr>
          <a:xfrm>
            <a:off x="8053685" y="3818682"/>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6" name="Shape 14"/>
          <p:cNvSpPr/>
          <p:nvPr/>
        </p:nvSpPr>
        <p:spPr>
          <a:xfrm>
            <a:off x="8409285" y="3527822"/>
            <a:ext cx="2760365" cy="972790"/>
          </a:xfrm>
          <a:prstGeom prst="roundRect">
            <a:avLst>
              <a:gd name="adj" fmla="val 7833"/>
            </a:avLst>
          </a:prstGeom>
          <a:solidFill>
            <a:srgbClr val="1E2A3F"/>
          </a:solidFill>
          <a:ln/>
        </p:spPr>
      </p:sp>
      <p:sp>
        <p:nvSpPr>
          <p:cNvPr id="17" name="Text 15"/>
          <p:cNvSpPr/>
          <p:nvPr/>
        </p:nvSpPr>
        <p:spPr>
          <a:xfrm>
            <a:off x="8536285" y="3629422"/>
            <a:ext cx="258155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3 · Сумма шагов</a:t>
            </a:r>
            <a:endParaRPr lang="en-US" sz="1400" dirty="0"/>
          </a:p>
        </p:txBody>
      </p:sp>
      <p:sp>
        <p:nvSpPr>
          <p:cNvPr id="18" name="Text 16"/>
          <p:cNvSpPr/>
          <p:nvPr/>
        </p:nvSpPr>
        <p:spPr>
          <a:xfrm>
            <a:off x="8536285" y="3903712"/>
            <a:ext cx="2581556" cy="5207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F6F3EC"/>
                </a:solidFill>
                <a:latin typeface="IBM Plex Sans" pitchFamily="34" charset="0"/>
                <a:ea typeface="IBM Plex Sans" pitchFamily="34" charset="-122"/>
                <a:cs typeface="IBM Plex Sans" pitchFamily="34" charset="-120"/>
              </a:rPr>
              <a:t>+ доптарифы на ОПС, если есть</a:t>
            </a:r>
            <a:endParaRPr lang="en-US" sz="15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262390"/>
            <a:ext cx="11379200"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425, 427, 428, 431 НК РФ. ЕПВБ — единая предельная величина базы. 1,5 МРОТ в 2026 году — 40 639,50 ₽.</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1">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общий тариф, I квартал</a:t>
            </a:r>
            <a:endParaRPr lang="en-US" sz="3200" dirty="0"/>
          </a:p>
        </p:txBody>
      </p:sp>
      <p:sp>
        <p:nvSpPr>
          <p:cNvPr id="3" name="Text 1"/>
          <p:cNvSpPr/>
          <p:nvPr/>
        </p:nvSpPr>
        <p:spPr>
          <a:xfrm>
            <a:off x="812800" y="145792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Зарплата работника: январь 80 000 ₽, февраль 85 000 ₽, март 88 000 ₽. Единый тариф 30%, взносы на травматизм 0,9%</a:t>
            </a:r>
            <a:endParaRPr lang="en-US" sz="1500" dirty="0"/>
          </a:p>
        </p:txBody>
      </p:sp>
      <p:sp>
        <p:nvSpPr>
          <p:cNvPr id="4" name="Shape 2"/>
          <p:cNvSpPr/>
          <p:nvPr/>
        </p:nvSpPr>
        <p:spPr>
          <a:xfrm>
            <a:off x="812800" y="2169120"/>
            <a:ext cx="5800725" cy="2191643"/>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181820"/>
          <a:ext cx="5788024" cy="2178945"/>
        </p:xfrm>
        <a:graphic>
          <a:graphicData uri="http://schemas.openxmlformats.org/drawingml/2006/table">
            <a:tbl>
              <a:tblPr/>
              <a:tblGrid>
                <a:gridCol w="1041844">
                  <a:extLst>
                    <a:ext uri="{9D8B030D-6E8A-4147-A177-3AD203B41FA5}">
                      <a16:colId xmlns:a16="http://schemas.microsoft.com/office/drawing/2014/main" xmlns="" val="20000"/>
                    </a:ext>
                  </a:extLst>
                </a:gridCol>
                <a:gridCol w="1157605">
                  <a:extLst>
                    <a:ext uri="{9D8B030D-6E8A-4147-A177-3AD203B41FA5}">
                      <a16:colId xmlns:a16="http://schemas.microsoft.com/office/drawing/2014/main" xmlns="" val="20001"/>
                    </a:ext>
                  </a:extLst>
                </a:gridCol>
                <a:gridCol w="1389126">
                  <a:extLst>
                    <a:ext uri="{9D8B030D-6E8A-4147-A177-3AD203B41FA5}">
                      <a16:colId xmlns:a16="http://schemas.microsoft.com/office/drawing/2014/main" xmlns="" val="20002"/>
                    </a:ext>
                  </a:extLst>
                </a:gridCol>
                <a:gridCol w="1157605">
                  <a:extLst>
                    <a:ext uri="{9D8B030D-6E8A-4147-A177-3AD203B41FA5}">
                      <a16:colId xmlns:a16="http://schemas.microsoft.com/office/drawing/2014/main" xmlns="" val="20003"/>
                    </a:ext>
                  </a:extLst>
                </a:gridCol>
                <a:gridCol w="1041844">
                  <a:extLst>
                    <a:ext uri="{9D8B030D-6E8A-4147-A177-3AD203B41FA5}">
                      <a16:colId xmlns:a16="http://schemas.microsoft.com/office/drawing/2014/main" xmlns="" val="20004"/>
                    </a:ext>
                  </a:extLst>
                </a:gridCol>
              </a:tblGrid>
              <a:tr h="63490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Месяц</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Выплаты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База с начала года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Взносы 30%</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НС 0,9%</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Январь</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80 000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80 000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24 000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720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Февраль</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85 000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165 000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25 500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765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Март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88 000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253 000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26 400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792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Итого</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253 000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75 900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2 277</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4"/>
                  </a:ext>
                </a:extLst>
              </a:tr>
            </a:tbl>
          </a:graphicData>
        </a:graphic>
      </p:graphicFrame>
      <p:sp>
        <p:nvSpPr>
          <p:cNvPr id="6" name="Text 3"/>
          <p:cNvSpPr/>
          <p:nvPr/>
        </p:nvSpPr>
        <p:spPr>
          <a:xfrm>
            <a:off x="812800" y="4436963"/>
            <a:ext cx="5974747"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Февраль: (80 000 + 85 000) × 30% − 24 000 = 25 500 ₽; на травматизм: 165 000 × 0,9% − 720 = 765 ₽</a:t>
            </a:r>
            <a:endParaRPr lang="en-US" sz="1400" dirty="0"/>
          </a:p>
        </p:txBody>
      </p:sp>
      <p:sp>
        <p:nvSpPr>
          <p:cNvPr id="7" name="Shape 4"/>
          <p:cNvSpPr/>
          <p:nvPr/>
        </p:nvSpPr>
        <p:spPr>
          <a:xfrm>
            <a:off x="6819900" y="2172295"/>
            <a:ext cx="4556125" cy="3267621"/>
          </a:xfrm>
          <a:prstGeom prst="roundRect">
            <a:avLst>
              <a:gd name="adj" fmla="val 3012"/>
            </a:avLst>
          </a:prstGeom>
          <a:solidFill>
            <a:srgbClr val="FFFDF8"/>
          </a:solidFill>
          <a:ln w="6350">
            <a:solidFill>
              <a:srgbClr val="DDD5C4"/>
            </a:solidFill>
            <a:prstDash val="solid"/>
          </a:ln>
        </p:spPr>
      </p:sp>
      <p:sp>
        <p:nvSpPr>
          <p:cNvPr id="8" name="Text 5"/>
          <p:cNvSpPr/>
          <p:nvPr/>
        </p:nvSpPr>
        <p:spPr>
          <a:xfrm>
            <a:off x="7026275" y="2327870"/>
            <a:ext cx="426767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ВЗНОСЫ 30% ПО МЕСЯЦАМ, ₽</a:t>
            </a:r>
            <a:endParaRPr lang="en-US" sz="1400" dirty="0"/>
          </a:p>
        </p:txBody>
      </p:sp>
      <p:sp>
        <p:nvSpPr>
          <p:cNvPr id="9" name="Text 6"/>
          <p:cNvSpPr/>
          <p:nvPr/>
        </p:nvSpPr>
        <p:spPr>
          <a:xfrm>
            <a:off x="7337733" y="295141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24 000</a:t>
            </a:r>
            <a:endParaRPr lang="en-US" sz="1400" dirty="0"/>
          </a:p>
        </p:txBody>
      </p:sp>
      <p:sp>
        <p:nvSpPr>
          <p:cNvPr id="10" name="Shape 7"/>
          <p:cNvSpPr/>
          <p:nvPr/>
        </p:nvSpPr>
        <p:spPr>
          <a:xfrm>
            <a:off x="7428954" y="3251101"/>
            <a:ext cx="508000" cy="1733550"/>
          </a:xfrm>
          <a:custGeom>
            <a:avLst/>
            <a:gdLst/>
            <a:ahLst/>
            <a:cxnLst/>
            <a:rect l="l" t="t" r="r" b="b"/>
            <a:pathLst>
              <a:path w="508000" h="1733550">
                <a:moveTo>
                  <a:pt x="38100" y="0"/>
                </a:moveTo>
                <a:lnTo>
                  <a:pt x="469900" y="0"/>
                </a:lnTo>
                <a:arcTo wR="38100" hR="38100" stAng="16200000" swAng="5400000"/>
                <a:lnTo>
                  <a:pt x="508000" y="1733550"/>
                </a:lnTo>
                <a:lnTo>
                  <a:pt x="0" y="1733550"/>
                </a:lnTo>
                <a:lnTo>
                  <a:pt x="0" y="38100"/>
                </a:lnTo>
                <a:arcTo wR="38100" hR="38100" stAng="10800000" swAng="5400000"/>
                <a:close/>
              </a:path>
            </a:pathLst>
          </a:custGeom>
          <a:solidFill>
            <a:srgbClr val="B5482F"/>
          </a:solidFill>
          <a:ln/>
        </p:spPr>
      </p:sp>
      <p:sp>
        <p:nvSpPr>
          <p:cNvPr id="11" name="Text 8"/>
          <p:cNvSpPr/>
          <p:nvPr/>
        </p:nvSpPr>
        <p:spPr>
          <a:xfrm>
            <a:off x="7503592" y="5035451"/>
            <a:ext cx="358676"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янв</a:t>
            </a:r>
            <a:endParaRPr lang="en-US" sz="1400" dirty="0"/>
          </a:p>
        </p:txBody>
      </p:sp>
      <p:sp>
        <p:nvSpPr>
          <p:cNvPr id="12" name="Text 9"/>
          <p:cNvSpPr/>
          <p:nvPr/>
        </p:nvSpPr>
        <p:spPr>
          <a:xfrm>
            <a:off x="8752691" y="284346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25 500</a:t>
            </a:r>
            <a:endParaRPr lang="en-US" sz="1400" dirty="0"/>
          </a:p>
        </p:txBody>
      </p:sp>
      <p:sp>
        <p:nvSpPr>
          <p:cNvPr id="13" name="Shape 10"/>
          <p:cNvSpPr/>
          <p:nvPr/>
        </p:nvSpPr>
        <p:spPr>
          <a:xfrm>
            <a:off x="8843913" y="3143151"/>
            <a:ext cx="508000" cy="1841500"/>
          </a:xfrm>
          <a:custGeom>
            <a:avLst/>
            <a:gdLst/>
            <a:ahLst/>
            <a:cxnLst/>
            <a:rect l="l" t="t" r="r" b="b"/>
            <a:pathLst>
              <a:path w="508000" h="1841500">
                <a:moveTo>
                  <a:pt x="38100" y="0"/>
                </a:moveTo>
                <a:lnTo>
                  <a:pt x="469900" y="0"/>
                </a:lnTo>
                <a:arcTo wR="38100" hR="38100" stAng="16200000" swAng="5400000"/>
                <a:lnTo>
                  <a:pt x="508000" y="1841500"/>
                </a:lnTo>
                <a:lnTo>
                  <a:pt x="0" y="1841500"/>
                </a:lnTo>
                <a:lnTo>
                  <a:pt x="0" y="38100"/>
                </a:lnTo>
                <a:arcTo wR="38100" hR="38100" stAng="10800000" swAng="5400000"/>
                <a:close/>
              </a:path>
            </a:pathLst>
          </a:custGeom>
          <a:solidFill>
            <a:srgbClr val="B5482F"/>
          </a:solidFill>
          <a:ln/>
        </p:spPr>
      </p:sp>
      <p:sp>
        <p:nvSpPr>
          <p:cNvPr id="14" name="Text 11"/>
          <p:cNvSpPr/>
          <p:nvPr/>
        </p:nvSpPr>
        <p:spPr>
          <a:xfrm>
            <a:off x="8899609" y="5035451"/>
            <a:ext cx="396657"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фев</a:t>
            </a:r>
            <a:endParaRPr lang="en-US" sz="1400" dirty="0"/>
          </a:p>
        </p:txBody>
      </p:sp>
      <p:sp>
        <p:nvSpPr>
          <p:cNvPr id="15" name="Text 12"/>
          <p:cNvSpPr/>
          <p:nvPr/>
        </p:nvSpPr>
        <p:spPr>
          <a:xfrm>
            <a:off x="10167699" y="2779961"/>
            <a:ext cx="69044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26 400</a:t>
            </a:r>
            <a:endParaRPr lang="en-US" sz="1400" dirty="0"/>
          </a:p>
        </p:txBody>
      </p:sp>
      <p:sp>
        <p:nvSpPr>
          <p:cNvPr id="16" name="Shape 13"/>
          <p:cNvSpPr/>
          <p:nvPr/>
        </p:nvSpPr>
        <p:spPr>
          <a:xfrm>
            <a:off x="10258921" y="3079651"/>
            <a:ext cx="508000" cy="1905000"/>
          </a:xfrm>
          <a:custGeom>
            <a:avLst/>
            <a:gdLst/>
            <a:ahLst/>
            <a:cxnLst/>
            <a:rect l="l" t="t" r="r" b="b"/>
            <a:pathLst>
              <a:path w="508000" h="1905000">
                <a:moveTo>
                  <a:pt x="38100" y="0"/>
                </a:moveTo>
                <a:lnTo>
                  <a:pt x="469900" y="0"/>
                </a:lnTo>
                <a:arcTo wR="38100" hR="38100" stAng="16200000" swAng="5400000"/>
                <a:lnTo>
                  <a:pt x="508000" y="1905000"/>
                </a:lnTo>
                <a:lnTo>
                  <a:pt x="0" y="1905000"/>
                </a:lnTo>
                <a:lnTo>
                  <a:pt x="0" y="38100"/>
                </a:lnTo>
                <a:arcTo wR="38100" hR="38100" stAng="10800000" swAng="5400000"/>
                <a:close/>
              </a:path>
            </a:pathLst>
          </a:custGeom>
          <a:solidFill>
            <a:srgbClr val="B5482F"/>
          </a:solidFill>
          <a:ln/>
        </p:spPr>
      </p:sp>
      <p:sp>
        <p:nvSpPr>
          <p:cNvPr id="17" name="Text 14"/>
          <p:cNvSpPr/>
          <p:nvPr/>
        </p:nvSpPr>
        <p:spPr>
          <a:xfrm>
            <a:off x="10319802" y="5035451"/>
            <a:ext cx="386239" cy="274290"/>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4A5363"/>
                </a:solidFill>
                <a:latin typeface="IBM Plex Sans" pitchFamily="34" charset="0"/>
                <a:ea typeface="IBM Plex Sans" pitchFamily="34" charset="-122"/>
                <a:cs typeface="IBM Plex Sans" pitchFamily="34" charset="-120"/>
              </a:rPr>
              <a:t>мар</a:t>
            </a:r>
            <a:endParaRPr lang="en-US" sz="1400" dirty="0"/>
          </a:p>
        </p:txBody>
      </p:sp>
      <p:sp>
        <p:nvSpPr>
          <p:cNvPr id="18" name="Text 1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9" name="Text 1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0" name="Text 17"/>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421, 425, 431 НК РФ; взносы на травматизм — Федеральный закон N 125-ФЗ. Суммы в рублях.</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2">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МСП в 2026 году</a:t>
            </a:r>
            <a:endParaRPr lang="en-US" sz="3200" dirty="0"/>
          </a:p>
        </p:txBody>
      </p:sp>
      <p:sp>
        <p:nvSpPr>
          <p:cNvPr id="3" name="Text 1"/>
          <p:cNvSpPr/>
          <p:nvPr/>
        </p:nvSpPr>
        <p:spPr>
          <a:xfrm>
            <a:off x="812800" y="14579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Январь: зарплата 70 000 ₽ и пособие за первые 3 дня болезни 4 602,90 ₽ — оно взносами не облагается</a:t>
            </a:r>
            <a:endParaRPr lang="en-US" sz="1500" dirty="0"/>
          </a:p>
        </p:txBody>
      </p:sp>
      <p:sp>
        <p:nvSpPr>
          <p:cNvPr id="4" name="Shape 2"/>
          <p:cNvSpPr/>
          <p:nvPr/>
        </p:nvSpPr>
        <p:spPr>
          <a:xfrm>
            <a:off x="819150" y="1908770"/>
            <a:ext cx="10553700" cy="2064941"/>
          </a:xfrm>
          <a:prstGeom prst="roundRect">
            <a:avLst>
              <a:gd name="adj" fmla="val 4613"/>
            </a:avLst>
          </a:prstGeom>
          <a:solidFill>
            <a:srgbClr val="FFFDF8"/>
          </a:solidFill>
          <a:ln w="12700">
            <a:solidFill>
              <a:srgbClr val="B5482F"/>
            </a:solidFill>
            <a:prstDash val="solid"/>
          </a:ln>
        </p:spPr>
      </p:sp>
      <p:sp>
        <p:nvSpPr>
          <p:cNvPr id="5" name="Shape 3"/>
          <p:cNvSpPr/>
          <p:nvPr/>
        </p:nvSpPr>
        <p:spPr>
          <a:xfrm>
            <a:off x="1028700" y="2092920"/>
            <a:ext cx="4068366" cy="797520"/>
          </a:xfrm>
          <a:prstGeom prst="roundRect">
            <a:avLst>
              <a:gd name="adj" fmla="val 9555"/>
            </a:avLst>
          </a:prstGeom>
          <a:solidFill>
            <a:srgbClr val="ECE6D9"/>
          </a:solidFill>
          <a:ln/>
        </p:spPr>
      </p:sp>
      <p:sp>
        <p:nvSpPr>
          <p:cNvPr id="6" name="Text 4"/>
          <p:cNvSpPr/>
          <p:nvPr/>
        </p:nvSpPr>
        <p:spPr>
          <a:xfrm>
            <a:off x="1155700" y="2194520"/>
            <a:ext cx="3928797"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В пределах 1,5 МРОТ</a:t>
            </a:r>
            <a:endParaRPr lang="en-US" sz="1400" dirty="0"/>
          </a:p>
        </p:txBody>
      </p:sp>
      <p:sp>
        <p:nvSpPr>
          <p:cNvPr id="7" name="Text 5"/>
          <p:cNvSpPr/>
          <p:nvPr/>
        </p:nvSpPr>
        <p:spPr>
          <a:xfrm>
            <a:off x="1155700" y="2468811"/>
            <a:ext cx="3928797"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40 639,50 ₽</a:t>
            </a:r>
            <a:endParaRPr lang="en-US" sz="1800" dirty="0"/>
          </a:p>
        </p:txBody>
      </p:sp>
      <p:sp>
        <p:nvSpPr>
          <p:cNvPr id="8" name="Text 6"/>
          <p:cNvSpPr/>
          <p:nvPr/>
        </p:nvSpPr>
        <p:spPr>
          <a:xfrm>
            <a:off x="5173266" y="2296120"/>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9" name="Shape 7"/>
          <p:cNvSpPr/>
          <p:nvPr/>
        </p:nvSpPr>
        <p:spPr>
          <a:xfrm>
            <a:off x="5528866" y="2092920"/>
            <a:ext cx="2014488" cy="797520"/>
          </a:xfrm>
          <a:prstGeom prst="roundRect">
            <a:avLst>
              <a:gd name="adj" fmla="val 9555"/>
            </a:avLst>
          </a:prstGeom>
          <a:solidFill>
            <a:srgbClr val="ECE6D9"/>
          </a:solidFill>
          <a:ln/>
        </p:spPr>
      </p:sp>
      <p:sp>
        <p:nvSpPr>
          <p:cNvPr id="10" name="Text 8"/>
          <p:cNvSpPr/>
          <p:nvPr/>
        </p:nvSpPr>
        <p:spPr>
          <a:xfrm>
            <a:off x="5655866" y="2194520"/>
            <a:ext cx="181330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Тариф</a:t>
            </a:r>
            <a:endParaRPr lang="en-US" sz="1400" dirty="0"/>
          </a:p>
        </p:txBody>
      </p:sp>
      <p:sp>
        <p:nvSpPr>
          <p:cNvPr id="11" name="Text 9"/>
          <p:cNvSpPr/>
          <p:nvPr/>
        </p:nvSpPr>
        <p:spPr>
          <a:xfrm>
            <a:off x="5655866" y="2468811"/>
            <a:ext cx="1813303"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30%</a:t>
            </a:r>
            <a:endParaRPr lang="en-US" sz="1800" dirty="0"/>
          </a:p>
        </p:txBody>
      </p:sp>
      <p:sp>
        <p:nvSpPr>
          <p:cNvPr id="12" name="Text 10"/>
          <p:cNvSpPr/>
          <p:nvPr/>
        </p:nvSpPr>
        <p:spPr>
          <a:xfrm>
            <a:off x="7619554" y="2296120"/>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3" name="Shape 11"/>
          <p:cNvSpPr/>
          <p:nvPr/>
        </p:nvSpPr>
        <p:spPr>
          <a:xfrm>
            <a:off x="7975154" y="2092920"/>
            <a:ext cx="3188146" cy="797520"/>
          </a:xfrm>
          <a:prstGeom prst="roundRect">
            <a:avLst>
              <a:gd name="adj" fmla="val 9555"/>
            </a:avLst>
          </a:prstGeom>
          <a:solidFill>
            <a:srgbClr val="ECE6D9"/>
          </a:solidFill>
          <a:ln/>
        </p:spPr>
      </p:sp>
      <p:sp>
        <p:nvSpPr>
          <p:cNvPr id="14" name="Text 12"/>
          <p:cNvSpPr/>
          <p:nvPr/>
        </p:nvSpPr>
        <p:spPr>
          <a:xfrm>
            <a:off x="8102154" y="2194520"/>
            <a:ext cx="3022171"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Взносы</a:t>
            </a:r>
            <a:endParaRPr lang="en-US" sz="1400" dirty="0"/>
          </a:p>
        </p:txBody>
      </p:sp>
      <p:sp>
        <p:nvSpPr>
          <p:cNvPr id="15" name="Text 13"/>
          <p:cNvSpPr/>
          <p:nvPr/>
        </p:nvSpPr>
        <p:spPr>
          <a:xfrm>
            <a:off x="8102154" y="2468811"/>
            <a:ext cx="3022171"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12 191,85 ₽</a:t>
            </a:r>
            <a:endParaRPr lang="en-US" sz="1800" dirty="0"/>
          </a:p>
        </p:txBody>
      </p:sp>
      <p:sp>
        <p:nvSpPr>
          <p:cNvPr id="16" name="Shape 14"/>
          <p:cNvSpPr/>
          <p:nvPr/>
        </p:nvSpPr>
        <p:spPr>
          <a:xfrm>
            <a:off x="1028700" y="2992041"/>
            <a:ext cx="4068366" cy="797520"/>
          </a:xfrm>
          <a:prstGeom prst="roundRect">
            <a:avLst>
              <a:gd name="adj" fmla="val 9555"/>
            </a:avLst>
          </a:prstGeom>
          <a:solidFill>
            <a:srgbClr val="ECE6D9"/>
          </a:solidFill>
          <a:ln/>
        </p:spPr>
      </p:sp>
      <p:sp>
        <p:nvSpPr>
          <p:cNvPr id="17" name="Text 15"/>
          <p:cNvSpPr/>
          <p:nvPr/>
        </p:nvSpPr>
        <p:spPr>
          <a:xfrm>
            <a:off x="1155700" y="3093641"/>
            <a:ext cx="3928797"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Сверх 1,5 МРОТ: 70 000 − 40 639,50</a:t>
            </a:r>
            <a:endParaRPr lang="en-US" sz="1400" dirty="0"/>
          </a:p>
        </p:txBody>
      </p:sp>
      <p:sp>
        <p:nvSpPr>
          <p:cNvPr id="18" name="Text 16"/>
          <p:cNvSpPr/>
          <p:nvPr/>
        </p:nvSpPr>
        <p:spPr>
          <a:xfrm>
            <a:off x="1155700" y="3367931"/>
            <a:ext cx="3928797"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29 360,50 ₽</a:t>
            </a:r>
            <a:endParaRPr lang="en-US" sz="1800" dirty="0"/>
          </a:p>
        </p:txBody>
      </p:sp>
      <p:sp>
        <p:nvSpPr>
          <p:cNvPr id="19" name="Text 17"/>
          <p:cNvSpPr/>
          <p:nvPr/>
        </p:nvSpPr>
        <p:spPr>
          <a:xfrm>
            <a:off x="5173266" y="3195241"/>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20" name="Shape 18"/>
          <p:cNvSpPr/>
          <p:nvPr/>
        </p:nvSpPr>
        <p:spPr>
          <a:xfrm>
            <a:off x="5528866" y="2992041"/>
            <a:ext cx="2014488" cy="797520"/>
          </a:xfrm>
          <a:prstGeom prst="roundRect">
            <a:avLst>
              <a:gd name="adj" fmla="val 9555"/>
            </a:avLst>
          </a:prstGeom>
          <a:solidFill>
            <a:srgbClr val="ECE6D9"/>
          </a:solidFill>
          <a:ln/>
        </p:spPr>
      </p:sp>
      <p:sp>
        <p:nvSpPr>
          <p:cNvPr id="21" name="Text 19"/>
          <p:cNvSpPr/>
          <p:nvPr/>
        </p:nvSpPr>
        <p:spPr>
          <a:xfrm>
            <a:off x="5655866" y="3093641"/>
            <a:ext cx="181330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Тариф</a:t>
            </a:r>
            <a:endParaRPr lang="en-US" sz="1400" dirty="0"/>
          </a:p>
        </p:txBody>
      </p:sp>
      <p:sp>
        <p:nvSpPr>
          <p:cNvPr id="22" name="Text 20"/>
          <p:cNvSpPr/>
          <p:nvPr/>
        </p:nvSpPr>
        <p:spPr>
          <a:xfrm>
            <a:off x="5655866" y="3367931"/>
            <a:ext cx="1813303"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15%</a:t>
            </a:r>
            <a:endParaRPr lang="en-US" sz="1800" dirty="0"/>
          </a:p>
        </p:txBody>
      </p:sp>
      <p:sp>
        <p:nvSpPr>
          <p:cNvPr id="23" name="Text 21"/>
          <p:cNvSpPr/>
          <p:nvPr/>
        </p:nvSpPr>
        <p:spPr>
          <a:xfrm>
            <a:off x="7619554" y="3195241"/>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24" name="Shape 22"/>
          <p:cNvSpPr/>
          <p:nvPr/>
        </p:nvSpPr>
        <p:spPr>
          <a:xfrm>
            <a:off x="7975154" y="2992041"/>
            <a:ext cx="3188146" cy="797520"/>
          </a:xfrm>
          <a:prstGeom prst="roundRect">
            <a:avLst>
              <a:gd name="adj" fmla="val 9555"/>
            </a:avLst>
          </a:prstGeom>
          <a:solidFill>
            <a:srgbClr val="ECE6D9"/>
          </a:solidFill>
          <a:ln/>
        </p:spPr>
      </p:sp>
      <p:sp>
        <p:nvSpPr>
          <p:cNvPr id="25" name="Text 23"/>
          <p:cNvSpPr/>
          <p:nvPr/>
        </p:nvSpPr>
        <p:spPr>
          <a:xfrm>
            <a:off x="8102154" y="3093641"/>
            <a:ext cx="3022171"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Взносы</a:t>
            </a:r>
            <a:endParaRPr lang="en-US" sz="1400" dirty="0"/>
          </a:p>
        </p:txBody>
      </p:sp>
      <p:sp>
        <p:nvSpPr>
          <p:cNvPr id="26" name="Text 24"/>
          <p:cNvSpPr/>
          <p:nvPr/>
        </p:nvSpPr>
        <p:spPr>
          <a:xfrm>
            <a:off x="8102154" y="3367931"/>
            <a:ext cx="3022171"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4 404,08 ₽</a:t>
            </a:r>
            <a:endParaRPr lang="en-US" sz="1800" dirty="0"/>
          </a:p>
        </p:txBody>
      </p:sp>
      <p:sp>
        <p:nvSpPr>
          <p:cNvPr id="27" name="Shape 25"/>
          <p:cNvSpPr/>
          <p:nvPr/>
        </p:nvSpPr>
        <p:spPr>
          <a:xfrm>
            <a:off x="812800" y="4157861"/>
            <a:ext cx="5207000" cy="1137890"/>
          </a:xfrm>
          <a:prstGeom prst="roundRect">
            <a:avLst>
              <a:gd name="adj" fmla="val 8929"/>
            </a:avLst>
          </a:prstGeom>
          <a:solidFill>
            <a:srgbClr val="1E2A3F"/>
          </a:solidFill>
          <a:ln/>
        </p:spPr>
      </p:sp>
      <p:sp>
        <p:nvSpPr>
          <p:cNvPr id="28" name="Text 26"/>
          <p:cNvSpPr/>
          <p:nvPr/>
        </p:nvSpPr>
        <p:spPr>
          <a:xfrm>
            <a:off x="1016000" y="4310261"/>
            <a:ext cx="494461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ВСЕГО ВЗНОСОВ</a:t>
            </a:r>
            <a:endParaRPr lang="en-US" sz="1400" dirty="0"/>
          </a:p>
        </p:txBody>
      </p:sp>
      <p:sp>
        <p:nvSpPr>
          <p:cNvPr id="29" name="Text 27"/>
          <p:cNvSpPr/>
          <p:nvPr/>
        </p:nvSpPr>
        <p:spPr>
          <a:xfrm>
            <a:off x="1016000" y="4584551"/>
            <a:ext cx="4944618"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6F3EC"/>
                </a:solidFill>
                <a:latin typeface="PT Serif" pitchFamily="18" charset="0"/>
                <a:ea typeface="PT Serif" pitchFamily="18" charset="-122"/>
                <a:cs typeface="PT Serif" pitchFamily="18" charset="-120"/>
              </a:rPr>
              <a:t>16 595,93 ₽</a:t>
            </a:r>
            <a:endParaRPr lang="en-US" sz="3600" dirty="0"/>
          </a:p>
        </p:txBody>
      </p:sp>
      <p:sp>
        <p:nvSpPr>
          <p:cNvPr id="30" name="Shape 28"/>
          <p:cNvSpPr/>
          <p:nvPr/>
        </p:nvSpPr>
        <p:spPr>
          <a:xfrm>
            <a:off x="6172200" y="4157861"/>
            <a:ext cx="5207000" cy="1137890"/>
          </a:xfrm>
          <a:prstGeom prst="roundRect">
            <a:avLst>
              <a:gd name="adj" fmla="val 8929"/>
            </a:avLst>
          </a:prstGeom>
          <a:solidFill>
            <a:srgbClr val="DDEBE5"/>
          </a:solidFill>
          <a:ln/>
        </p:spPr>
      </p:sp>
      <p:sp>
        <p:nvSpPr>
          <p:cNvPr id="31" name="Text 29"/>
          <p:cNvSpPr/>
          <p:nvPr/>
        </p:nvSpPr>
        <p:spPr>
          <a:xfrm>
            <a:off x="6375400" y="4310261"/>
            <a:ext cx="494461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ДЛЯ СРАВНЕНИЯ</a:t>
            </a:r>
            <a:endParaRPr lang="en-US" sz="1400" dirty="0"/>
          </a:p>
        </p:txBody>
      </p:sp>
      <p:sp>
        <p:nvSpPr>
          <p:cNvPr id="32" name="Text 30"/>
          <p:cNvSpPr/>
          <p:nvPr/>
        </p:nvSpPr>
        <p:spPr>
          <a:xfrm>
            <a:off x="6375400" y="4609951"/>
            <a:ext cx="494461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По общему тарифу: 70 000 × 30% = 21 000 ₽ — экономия 4 404,07 ₽ в месяц</a:t>
            </a:r>
            <a:endParaRPr lang="en-US" sz="1500" dirty="0"/>
          </a:p>
        </p:txBody>
      </p:sp>
      <p:sp>
        <p:nvSpPr>
          <p:cNvPr id="33" name="Text 3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34" name="Text 3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5" name="Text 3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422, 427, 431 НК РФ. МРОТ 2026 — 27 093 ₽.</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3">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Срок уплаты в 2026 году — 28-е число</a:t>
            </a:r>
            <a:endParaRPr lang="en-US" sz="3200" dirty="0"/>
          </a:p>
        </p:txBody>
      </p:sp>
      <p:sp>
        <p:nvSpPr>
          <p:cNvPr id="3" name="Text 1"/>
          <p:cNvSpPr/>
          <p:nvPr/>
        </p:nvSpPr>
        <p:spPr>
          <a:xfrm>
            <a:off x="812800" y="1432520"/>
            <a:ext cx="11379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Не позднее 28-го числа месяца, следующего за месяцем начисления. </a:t>
            </a:r>
            <a:r>
              <a:rPr lang="en-US" sz="1500" b="1" dirty="0">
                <a:solidFill>
                  <a:srgbClr val="B5482F"/>
                </a:solidFill>
                <a:latin typeface="IBM Plex Sans" pitchFamily="34" charset="0"/>
                <a:ea typeface="IBM Plex Sans" pitchFamily="34" charset="-122"/>
                <a:cs typeface="IBM Plex Sans" pitchFamily="34" charset="-120"/>
              </a:rPr>
              <a:t>Выделены</a:t>
            </a:r>
            <a:r>
              <a:rPr lang="en-US" sz="1500" dirty="0">
                <a:solidFill>
                  <a:srgbClr val="4A5363"/>
                </a:solidFill>
                <a:latin typeface="IBM Plex Sans" pitchFamily="34" charset="0"/>
                <a:ea typeface="IBM Plex Sans" pitchFamily="34" charset="-122"/>
                <a:cs typeface="IBM Plex Sans" pitchFamily="34" charset="-120"/>
              </a:rPr>
              <a:t> даты, перенесённые с выходных</a:t>
            </a:r>
            <a:endParaRPr lang="en-US" sz="1500" dirty="0"/>
          </a:p>
        </p:txBody>
      </p:sp>
      <p:sp>
        <p:nvSpPr>
          <p:cNvPr id="4" name="Shape 2"/>
          <p:cNvSpPr/>
          <p:nvPr/>
        </p:nvSpPr>
        <p:spPr>
          <a:xfrm>
            <a:off x="815975" y="1854795"/>
            <a:ext cx="1519734" cy="651470"/>
          </a:xfrm>
          <a:prstGeom prst="roundRect">
            <a:avLst>
              <a:gd name="adj" fmla="val 11209"/>
            </a:avLst>
          </a:prstGeom>
          <a:solidFill>
            <a:srgbClr val="FFFDF8"/>
          </a:solidFill>
          <a:ln w="6350">
            <a:solidFill>
              <a:srgbClr val="DDD5C4"/>
            </a:solidFill>
            <a:prstDash val="solid"/>
          </a:ln>
        </p:spPr>
      </p:sp>
      <p:sp>
        <p:nvSpPr>
          <p:cNvPr id="5" name="Text 3"/>
          <p:cNvSpPr/>
          <p:nvPr/>
        </p:nvSpPr>
        <p:spPr>
          <a:xfrm>
            <a:off x="933450" y="1934170"/>
            <a:ext cx="133558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28.01.2026</a:t>
            </a:r>
            <a:endParaRPr lang="en-US" sz="1500" dirty="0"/>
          </a:p>
        </p:txBody>
      </p:sp>
      <p:sp>
        <p:nvSpPr>
          <p:cNvPr id="6" name="Text 4"/>
          <p:cNvSpPr/>
          <p:nvPr/>
        </p:nvSpPr>
        <p:spPr>
          <a:xfrm>
            <a:off x="933450" y="2213570"/>
            <a:ext cx="133558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декабрь 2025</a:t>
            </a:r>
            <a:endParaRPr lang="en-US" sz="1200" dirty="0"/>
          </a:p>
        </p:txBody>
      </p:sp>
      <p:sp>
        <p:nvSpPr>
          <p:cNvPr id="7" name="Shape 5"/>
          <p:cNvSpPr/>
          <p:nvPr/>
        </p:nvSpPr>
        <p:spPr>
          <a:xfrm>
            <a:off x="2415084" y="1851620"/>
            <a:ext cx="1526133" cy="657820"/>
          </a:xfrm>
          <a:prstGeom prst="roundRect">
            <a:avLst>
              <a:gd name="adj" fmla="val 11584"/>
            </a:avLst>
          </a:prstGeom>
          <a:solidFill>
            <a:srgbClr val="F3E3DC"/>
          </a:solidFill>
          <a:ln/>
        </p:spPr>
      </p:sp>
      <p:sp>
        <p:nvSpPr>
          <p:cNvPr id="8" name="Text 6"/>
          <p:cNvSpPr/>
          <p:nvPr/>
        </p:nvSpPr>
        <p:spPr>
          <a:xfrm>
            <a:off x="2529384" y="1927820"/>
            <a:ext cx="13483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8E3420"/>
                </a:solidFill>
                <a:latin typeface="IBM Plex Sans" pitchFamily="34" charset="0"/>
                <a:ea typeface="IBM Plex Sans" pitchFamily="34" charset="-122"/>
                <a:cs typeface="IBM Plex Sans" pitchFamily="34" charset="-120"/>
              </a:rPr>
              <a:t>02.03.2026</a:t>
            </a:r>
            <a:endParaRPr lang="en-US" sz="1500" dirty="0"/>
          </a:p>
        </p:txBody>
      </p:sp>
      <p:sp>
        <p:nvSpPr>
          <p:cNvPr id="9" name="Text 7"/>
          <p:cNvSpPr/>
          <p:nvPr/>
        </p:nvSpPr>
        <p:spPr>
          <a:xfrm>
            <a:off x="2529384" y="2207220"/>
            <a:ext cx="13483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январь</a:t>
            </a:r>
            <a:endParaRPr lang="en-US" sz="1200" dirty="0"/>
          </a:p>
        </p:txBody>
      </p:sp>
      <p:sp>
        <p:nvSpPr>
          <p:cNvPr id="10" name="Shape 8"/>
          <p:cNvSpPr/>
          <p:nvPr/>
        </p:nvSpPr>
        <p:spPr>
          <a:xfrm>
            <a:off x="4017417" y="1851620"/>
            <a:ext cx="1526133" cy="657820"/>
          </a:xfrm>
          <a:prstGeom prst="roundRect">
            <a:avLst>
              <a:gd name="adj" fmla="val 11584"/>
            </a:avLst>
          </a:prstGeom>
          <a:solidFill>
            <a:srgbClr val="F3E3DC"/>
          </a:solidFill>
          <a:ln/>
        </p:spPr>
      </p:sp>
      <p:sp>
        <p:nvSpPr>
          <p:cNvPr id="11" name="Text 9"/>
          <p:cNvSpPr/>
          <p:nvPr/>
        </p:nvSpPr>
        <p:spPr>
          <a:xfrm>
            <a:off x="4131717" y="1927820"/>
            <a:ext cx="13483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8E3420"/>
                </a:solidFill>
                <a:latin typeface="IBM Plex Sans" pitchFamily="34" charset="0"/>
                <a:ea typeface="IBM Plex Sans" pitchFamily="34" charset="-122"/>
                <a:cs typeface="IBM Plex Sans" pitchFamily="34" charset="-120"/>
              </a:rPr>
              <a:t>30.03.2026</a:t>
            </a:r>
            <a:endParaRPr lang="en-US" sz="1500" dirty="0"/>
          </a:p>
        </p:txBody>
      </p:sp>
      <p:sp>
        <p:nvSpPr>
          <p:cNvPr id="12" name="Text 10"/>
          <p:cNvSpPr/>
          <p:nvPr/>
        </p:nvSpPr>
        <p:spPr>
          <a:xfrm>
            <a:off x="4131717" y="2207220"/>
            <a:ext cx="13483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февраль</a:t>
            </a:r>
            <a:endParaRPr lang="en-US" sz="1200" dirty="0"/>
          </a:p>
        </p:txBody>
      </p:sp>
      <p:sp>
        <p:nvSpPr>
          <p:cNvPr id="13" name="Shape 11"/>
          <p:cNvSpPr/>
          <p:nvPr/>
        </p:nvSpPr>
        <p:spPr>
          <a:xfrm>
            <a:off x="5622925" y="1854795"/>
            <a:ext cx="1519783" cy="651470"/>
          </a:xfrm>
          <a:prstGeom prst="roundRect">
            <a:avLst>
              <a:gd name="adj" fmla="val 11209"/>
            </a:avLst>
          </a:prstGeom>
          <a:solidFill>
            <a:srgbClr val="FFFDF8"/>
          </a:solidFill>
          <a:ln w="6350">
            <a:solidFill>
              <a:srgbClr val="DDD5C4"/>
            </a:solidFill>
            <a:prstDash val="solid"/>
          </a:ln>
        </p:spPr>
      </p:sp>
      <p:sp>
        <p:nvSpPr>
          <p:cNvPr id="14" name="Text 12"/>
          <p:cNvSpPr/>
          <p:nvPr/>
        </p:nvSpPr>
        <p:spPr>
          <a:xfrm>
            <a:off x="5740400" y="1934170"/>
            <a:ext cx="13356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28.04.2026</a:t>
            </a:r>
            <a:endParaRPr lang="en-US" sz="1500" dirty="0"/>
          </a:p>
        </p:txBody>
      </p:sp>
      <p:sp>
        <p:nvSpPr>
          <p:cNvPr id="15" name="Text 13"/>
          <p:cNvSpPr/>
          <p:nvPr/>
        </p:nvSpPr>
        <p:spPr>
          <a:xfrm>
            <a:off x="5740400" y="2213570"/>
            <a:ext cx="13356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март</a:t>
            </a:r>
            <a:endParaRPr lang="en-US" sz="1200" dirty="0"/>
          </a:p>
        </p:txBody>
      </p:sp>
      <p:sp>
        <p:nvSpPr>
          <p:cNvPr id="16" name="Shape 14"/>
          <p:cNvSpPr/>
          <p:nvPr/>
        </p:nvSpPr>
        <p:spPr>
          <a:xfrm>
            <a:off x="815975" y="2588816"/>
            <a:ext cx="1519734" cy="651470"/>
          </a:xfrm>
          <a:prstGeom prst="roundRect">
            <a:avLst>
              <a:gd name="adj" fmla="val 11209"/>
            </a:avLst>
          </a:prstGeom>
          <a:solidFill>
            <a:srgbClr val="FFFDF8"/>
          </a:solidFill>
          <a:ln w="6350">
            <a:solidFill>
              <a:srgbClr val="DDD5C4"/>
            </a:solidFill>
            <a:prstDash val="solid"/>
          </a:ln>
        </p:spPr>
      </p:sp>
      <p:sp>
        <p:nvSpPr>
          <p:cNvPr id="17" name="Text 15"/>
          <p:cNvSpPr/>
          <p:nvPr/>
        </p:nvSpPr>
        <p:spPr>
          <a:xfrm>
            <a:off x="933450" y="2668191"/>
            <a:ext cx="133558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28.05.2026</a:t>
            </a:r>
            <a:endParaRPr lang="en-US" sz="1500" dirty="0"/>
          </a:p>
        </p:txBody>
      </p:sp>
      <p:sp>
        <p:nvSpPr>
          <p:cNvPr id="18" name="Text 16"/>
          <p:cNvSpPr/>
          <p:nvPr/>
        </p:nvSpPr>
        <p:spPr>
          <a:xfrm>
            <a:off x="933450" y="2947591"/>
            <a:ext cx="133558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апрель</a:t>
            </a:r>
            <a:endParaRPr lang="en-US" sz="1200" dirty="0"/>
          </a:p>
        </p:txBody>
      </p:sp>
      <p:sp>
        <p:nvSpPr>
          <p:cNvPr id="19" name="Shape 17"/>
          <p:cNvSpPr/>
          <p:nvPr/>
        </p:nvSpPr>
        <p:spPr>
          <a:xfrm>
            <a:off x="2415084" y="2585641"/>
            <a:ext cx="1526133" cy="657820"/>
          </a:xfrm>
          <a:prstGeom prst="roundRect">
            <a:avLst>
              <a:gd name="adj" fmla="val 11584"/>
            </a:avLst>
          </a:prstGeom>
          <a:solidFill>
            <a:srgbClr val="F3E3DC"/>
          </a:solidFill>
          <a:ln/>
        </p:spPr>
      </p:sp>
      <p:sp>
        <p:nvSpPr>
          <p:cNvPr id="20" name="Text 18"/>
          <p:cNvSpPr/>
          <p:nvPr/>
        </p:nvSpPr>
        <p:spPr>
          <a:xfrm>
            <a:off x="2529384" y="2661841"/>
            <a:ext cx="13483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8E3420"/>
                </a:solidFill>
                <a:latin typeface="IBM Plex Sans" pitchFamily="34" charset="0"/>
                <a:ea typeface="IBM Plex Sans" pitchFamily="34" charset="-122"/>
                <a:cs typeface="IBM Plex Sans" pitchFamily="34" charset="-120"/>
              </a:rPr>
              <a:t>29.06.2026</a:t>
            </a:r>
            <a:endParaRPr lang="en-US" sz="1500" dirty="0"/>
          </a:p>
        </p:txBody>
      </p:sp>
      <p:sp>
        <p:nvSpPr>
          <p:cNvPr id="21" name="Text 19"/>
          <p:cNvSpPr/>
          <p:nvPr/>
        </p:nvSpPr>
        <p:spPr>
          <a:xfrm>
            <a:off x="2529384" y="2941241"/>
            <a:ext cx="13483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май</a:t>
            </a:r>
            <a:endParaRPr lang="en-US" sz="1200" dirty="0"/>
          </a:p>
        </p:txBody>
      </p:sp>
      <p:sp>
        <p:nvSpPr>
          <p:cNvPr id="22" name="Shape 20"/>
          <p:cNvSpPr/>
          <p:nvPr/>
        </p:nvSpPr>
        <p:spPr>
          <a:xfrm>
            <a:off x="4020592" y="2588816"/>
            <a:ext cx="1519783" cy="651470"/>
          </a:xfrm>
          <a:prstGeom prst="roundRect">
            <a:avLst>
              <a:gd name="adj" fmla="val 11209"/>
            </a:avLst>
          </a:prstGeom>
          <a:solidFill>
            <a:srgbClr val="FFFDF8"/>
          </a:solidFill>
          <a:ln w="6350">
            <a:solidFill>
              <a:srgbClr val="DDD5C4"/>
            </a:solidFill>
            <a:prstDash val="solid"/>
          </a:ln>
        </p:spPr>
      </p:sp>
      <p:sp>
        <p:nvSpPr>
          <p:cNvPr id="23" name="Text 21"/>
          <p:cNvSpPr/>
          <p:nvPr/>
        </p:nvSpPr>
        <p:spPr>
          <a:xfrm>
            <a:off x="4138067" y="2668191"/>
            <a:ext cx="13356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28.07.2026</a:t>
            </a:r>
            <a:endParaRPr lang="en-US" sz="1500" dirty="0"/>
          </a:p>
        </p:txBody>
      </p:sp>
      <p:sp>
        <p:nvSpPr>
          <p:cNvPr id="24" name="Text 22"/>
          <p:cNvSpPr/>
          <p:nvPr/>
        </p:nvSpPr>
        <p:spPr>
          <a:xfrm>
            <a:off x="4138067" y="2947591"/>
            <a:ext cx="13356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июнь</a:t>
            </a:r>
            <a:endParaRPr lang="en-US" sz="1200" dirty="0"/>
          </a:p>
        </p:txBody>
      </p:sp>
      <p:sp>
        <p:nvSpPr>
          <p:cNvPr id="25" name="Shape 23"/>
          <p:cNvSpPr/>
          <p:nvPr/>
        </p:nvSpPr>
        <p:spPr>
          <a:xfrm>
            <a:off x="5622925" y="2588816"/>
            <a:ext cx="1519783" cy="651470"/>
          </a:xfrm>
          <a:prstGeom prst="roundRect">
            <a:avLst>
              <a:gd name="adj" fmla="val 11209"/>
            </a:avLst>
          </a:prstGeom>
          <a:solidFill>
            <a:srgbClr val="FFFDF8"/>
          </a:solidFill>
          <a:ln w="6350">
            <a:solidFill>
              <a:srgbClr val="DDD5C4"/>
            </a:solidFill>
            <a:prstDash val="solid"/>
          </a:ln>
        </p:spPr>
      </p:sp>
      <p:sp>
        <p:nvSpPr>
          <p:cNvPr id="26" name="Text 24"/>
          <p:cNvSpPr/>
          <p:nvPr/>
        </p:nvSpPr>
        <p:spPr>
          <a:xfrm>
            <a:off x="5740400" y="2668191"/>
            <a:ext cx="13356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28.08.2026</a:t>
            </a:r>
            <a:endParaRPr lang="en-US" sz="1500" dirty="0"/>
          </a:p>
        </p:txBody>
      </p:sp>
      <p:sp>
        <p:nvSpPr>
          <p:cNvPr id="27" name="Text 25"/>
          <p:cNvSpPr/>
          <p:nvPr/>
        </p:nvSpPr>
        <p:spPr>
          <a:xfrm>
            <a:off x="5740400" y="2947591"/>
            <a:ext cx="13356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июль</a:t>
            </a:r>
            <a:endParaRPr lang="en-US" sz="1200" dirty="0"/>
          </a:p>
        </p:txBody>
      </p:sp>
      <p:sp>
        <p:nvSpPr>
          <p:cNvPr id="28" name="Shape 26"/>
          <p:cNvSpPr/>
          <p:nvPr/>
        </p:nvSpPr>
        <p:spPr>
          <a:xfrm>
            <a:off x="815975" y="3322836"/>
            <a:ext cx="1519734" cy="651470"/>
          </a:xfrm>
          <a:prstGeom prst="roundRect">
            <a:avLst>
              <a:gd name="adj" fmla="val 11209"/>
            </a:avLst>
          </a:prstGeom>
          <a:solidFill>
            <a:srgbClr val="FFFDF8"/>
          </a:solidFill>
          <a:ln w="6350">
            <a:solidFill>
              <a:srgbClr val="DDD5C4"/>
            </a:solidFill>
            <a:prstDash val="solid"/>
          </a:ln>
        </p:spPr>
      </p:sp>
      <p:sp>
        <p:nvSpPr>
          <p:cNvPr id="29" name="Text 27"/>
          <p:cNvSpPr/>
          <p:nvPr/>
        </p:nvSpPr>
        <p:spPr>
          <a:xfrm>
            <a:off x="933450" y="3402211"/>
            <a:ext cx="133558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28.09.2026</a:t>
            </a:r>
            <a:endParaRPr lang="en-US" sz="1500" dirty="0"/>
          </a:p>
        </p:txBody>
      </p:sp>
      <p:sp>
        <p:nvSpPr>
          <p:cNvPr id="30" name="Text 28"/>
          <p:cNvSpPr/>
          <p:nvPr/>
        </p:nvSpPr>
        <p:spPr>
          <a:xfrm>
            <a:off x="933450" y="3681611"/>
            <a:ext cx="133558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август</a:t>
            </a:r>
            <a:endParaRPr lang="en-US" sz="1200" dirty="0"/>
          </a:p>
        </p:txBody>
      </p:sp>
      <p:sp>
        <p:nvSpPr>
          <p:cNvPr id="31" name="Shape 29"/>
          <p:cNvSpPr/>
          <p:nvPr/>
        </p:nvSpPr>
        <p:spPr>
          <a:xfrm>
            <a:off x="2418259" y="3322836"/>
            <a:ext cx="1519783" cy="651470"/>
          </a:xfrm>
          <a:prstGeom prst="roundRect">
            <a:avLst>
              <a:gd name="adj" fmla="val 11209"/>
            </a:avLst>
          </a:prstGeom>
          <a:solidFill>
            <a:srgbClr val="FFFDF8"/>
          </a:solidFill>
          <a:ln w="6350">
            <a:solidFill>
              <a:srgbClr val="DDD5C4"/>
            </a:solidFill>
            <a:prstDash val="solid"/>
          </a:ln>
        </p:spPr>
      </p:sp>
      <p:sp>
        <p:nvSpPr>
          <p:cNvPr id="32" name="Text 30"/>
          <p:cNvSpPr/>
          <p:nvPr/>
        </p:nvSpPr>
        <p:spPr>
          <a:xfrm>
            <a:off x="2535734" y="3402211"/>
            <a:ext cx="13356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28.10.2026</a:t>
            </a:r>
            <a:endParaRPr lang="en-US" sz="1500" dirty="0"/>
          </a:p>
        </p:txBody>
      </p:sp>
      <p:sp>
        <p:nvSpPr>
          <p:cNvPr id="33" name="Text 31"/>
          <p:cNvSpPr/>
          <p:nvPr/>
        </p:nvSpPr>
        <p:spPr>
          <a:xfrm>
            <a:off x="2535734" y="3681611"/>
            <a:ext cx="13356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сентябрь</a:t>
            </a:r>
            <a:endParaRPr lang="en-US" sz="1200" dirty="0"/>
          </a:p>
        </p:txBody>
      </p:sp>
      <p:sp>
        <p:nvSpPr>
          <p:cNvPr id="34" name="Shape 32"/>
          <p:cNvSpPr/>
          <p:nvPr/>
        </p:nvSpPr>
        <p:spPr>
          <a:xfrm>
            <a:off x="4017417" y="3319661"/>
            <a:ext cx="1526133" cy="657820"/>
          </a:xfrm>
          <a:prstGeom prst="roundRect">
            <a:avLst>
              <a:gd name="adj" fmla="val 11584"/>
            </a:avLst>
          </a:prstGeom>
          <a:solidFill>
            <a:srgbClr val="F3E3DC"/>
          </a:solidFill>
          <a:ln/>
        </p:spPr>
      </p:sp>
      <p:sp>
        <p:nvSpPr>
          <p:cNvPr id="35" name="Text 33"/>
          <p:cNvSpPr/>
          <p:nvPr/>
        </p:nvSpPr>
        <p:spPr>
          <a:xfrm>
            <a:off x="4131717" y="3395861"/>
            <a:ext cx="13483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8E3420"/>
                </a:solidFill>
                <a:latin typeface="IBM Plex Sans" pitchFamily="34" charset="0"/>
                <a:ea typeface="IBM Plex Sans" pitchFamily="34" charset="-122"/>
                <a:cs typeface="IBM Plex Sans" pitchFamily="34" charset="-120"/>
              </a:rPr>
              <a:t>30.11.2026</a:t>
            </a:r>
            <a:endParaRPr lang="en-US" sz="1500" dirty="0"/>
          </a:p>
        </p:txBody>
      </p:sp>
      <p:sp>
        <p:nvSpPr>
          <p:cNvPr id="36" name="Text 34"/>
          <p:cNvSpPr/>
          <p:nvPr/>
        </p:nvSpPr>
        <p:spPr>
          <a:xfrm>
            <a:off x="4131717" y="3675261"/>
            <a:ext cx="13483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октябрь</a:t>
            </a:r>
            <a:endParaRPr lang="en-US" sz="1200" dirty="0"/>
          </a:p>
        </p:txBody>
      </p:sp>
      <p:sp>
        <p:nvSpPr>
          <p:cNvPr id="37" name="Shape 35"/>
          <p:cNvSpPr/>
          <p:nvPr/>
        </p:nvSpPr>
        <p:spPr>
          <a:xfrm>
            <a:off x="5622925" y="3322836"/>
            <a:ext cx="1519783" cy="651470"/>
          </a:xfrm>
          <a:prstGeom prst="roundRect">
            <a:avLst>
              <a:gd name="adj" fmla="val 11209"/>
            </a:avLst>
          </a:prstGeom>
          <a:solidFill>
            <a:srgbClr val="FFFDF8"/>
          </a:solidFill>
          <a:ln w="6350">
            <a:solidFill>
              <a:srgbClr val="DDD5C4"/>
            </a:solidFill>
            <a:prstDash val="solid"/>
          </a:ln>
        </p:spPr>
      </p:sp>
      <p:sp>
        <p:nvSpPr>
          <p:cNvPr id="38" name="Text 36"/>
          <p:cNvSpPr/>
          <p:nvPr/>
        </p:nvSpPr>
        <p:spPr>
          <a:xfrm>
            <a:off x="5740400" y="3402211"/>
            <a:ext cx="133563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28.12.2026</a:t>
            </a:r>
            <a:endParaRPr lang="en-US" sz="1500" dirty="0"/>
          </a:p>
        </p:txBody>
      </p:sp>
      <p:sp>
        <p:nvSpPr>
          <p:cNvPr id="39" name="Text 37"/>
          <p:cNvSpPr/>
          <p:nvPr/>
        </p:nvSpPr>
        <p:spPr>
          <a:xfrm>
            <a:off x="5740400" y="3681611"/>
            <a:ext cx="133563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 ноябрь</a:t>
            </a:r>
            <a:endParaRPr lang="en-US" sz="1200" dirty="0"/>
          </a:p>
        </p:txBody>
      </p:sp>
      <p:sp>
        <p:nvSpPr>
          <p:cNvPr id="40" name="Shape 38"/>
          <p:cNvSpPr/>
          <p:nvPr/>
        </p:nvSpPr>
        <p:spPr>
          <a:xfrm>
            <a:off x="812800" y="4053681"/>
            <a:ext cx="1526084" cy="645120"/>
          </a:xfrm>
          <a:prstGeom prst="roundRect">
            <a:avLst>
              <a:gd name="adj" fmla="val 11812"/>
            </a:avLst>
          </a:prstGeom>
          <a:solidFill>
            <a:srgbClr val="1E2A3F"/>
          </a:solidFill>
          <a:ln/>
        </p:spPr>
      </p:sp>
      <p:sp>
        <p:nvSpPr>
          <p:cNvPr id="41" name="Text 39"/>
          <p:cNvSpPr/>
          <p:nvPr/>
        </p:nvSpPr>
        <p:spPr>
          <a:xfrm>
            <a:off x="927100" y="4129881"/>
            <a:ext cx="134828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E59A7D"/>
                </a:solidFill>
                <a:latin typeface="IBM Plex Sans" pitchFamily="34" charset="0"/>
                <a:ea typeface="IBM Plex Sans" pitchFamily="34" charset="-122"/>
                <a:cs typeface="IBM Plex Sans" pitchFamily="34" charset="-120"/>
              </a:rPr>
              <a:t>28.01.2027</a:t>
            </a:r>
            <a:endParaRPr lang="en-US" sz="1500" dirty="0"/>
          </a:p>
        </p:txBody>
      </p:sp>
      <p:sp>
        <p:nvSpPr>
          <p:cNvPr id="42" name="Text 40"/>
          <p:cNvSpPr/>
          <p:nvPr/>
        </p:nvSpPr>
        <p:spPr>
          <a:xfrm>
            <a:off x="927100" y="4409281"/>
            <a:ext cx="134828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за декабрь</a:t>
            </a:r>
            <a:endParaRPr lang="en-US" sz="1200" dirty="0"/>
          </a:p>
        </p:txBody>
      </p:sp>
      <p:sp>
        <p:nvSpPr>
          <p:cNvPr id="43" name="Shape 41"/>
          <p:cNvSpPr/>
          <p:nvPr/>
        </p:nvSpPr>
        <p:spPr>
          <a:xfrm>
            <a:off x="7298283" y="1851620"/>
            <a:ext cx="4080917" cy="2847181"/>
          </a:xfrm>
          <a:prstGeom prst="roundRect">
            <a:avLst>
              <a:gd name="adj" fmla="val 3568"/>
            </a:avLst>
          </a:prstGeom>
          <a:solidFill>
            <a:srgbClr val="1E2A3F"/>
          </a:solidFill>
          <a:ln/>
        </p:spPr>
      </p:sp>
      <p:sp>
        <p:nvSpPr>
          <p:cNvPr id="44" name="Text 42"/>
          <p:cNvSpPr/>
          <p:nvPr/>
        </p:nvSpPr>
        <p:spPr>
          <a:xfrm>
            <a:off x="7476083" y="2004020"/>
            <a:ext cx="3837076"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ПРЕКРАЩЕНИЕ ДЕЯТЕЛЬНОСТИ · П. 15 СТ. 431</a:t>
            </a:r>
            <a:endParaRPr lang="en-US" sz="1400" dirty="0"/>
          </a:p>
        </p:txBody>
      </p:sp>
      <p:sp>
        <p:nvSpPr>
          <p:cNvPr id="45" name="Text 43"/>
          <p:cNvSpPr/>
          <p:nvPr/>
        </p:nvSpPr>
        <p:spPr>
          <a:xfrm>
            <a:off x="7476083" y="2578001"/>
            <a:ext cx="3837076"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Последний РСВ — до составления промежуточного ликвидационного баланса</a:t>
            </a:r>
            <a:endParaRPr lang="en-US" sz="1400" dirty="0"/>
          </a:p>
        </p:txBody>
      </p:sp>
      <p:sp>
        <p:nvSpPr>
          <p:cNvPr id="46" name="Text 44"/>
          <p:cNvSpPr/>
          <p:nvPr/>
        </p:nvSpPr>
        <p:spPr>
          <a:xfrm>
            <a:off x="7476083" y="3151981"/>
            <a:ext cx="3837076"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Расчётный период — с начала года по день подачи расчёта</a:t>
            </a:r>
            <a:endParaRPr lang="en-US" sz="1400" dirty="0"/>
          </a:p>
        </p:txBody>
      </p:sp>
      <p:sp>
        <p:nvSpPr>
          <p:cNvPr id="47" name="Text 45"/>
          <p:cNvSpPr/>
          <p:nvPr/>
        </p:nvSpPr>
        <p:spPr>
          <a:xfrm>
            <a:off x="7476083" y="3830191"/>
            <a:ext cx="3837076"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E59A7D"/>
                </a:solidFill>
                <a:latin typeface="PT Serif" pitchFamily="18" charset="0"/>
                <a:ea typeface="PT Serif" pitchFamily="18" charset="-122"/>
                <a:cs typeface="PT Serif" pitchFamily="18" charset="-120"/>
              </a:rPr>
              <a:t>15 дней</a:t>
            </a:r>
            <a:endParaRPr lang="en-US" sz="2800" dirty="0"/>
          </a:p>
        </p:txBody>
      </p:sp>
      <p:sp>
        <p:nvSpPr>
          <p:cNvPr id="48" name="Text 46"/>
          <p:cNvSpPr/>
          <p:nvPr/>
        </p:nvSpPr>
        <p:spPr>
          <a:xfrm>
            <a:off x="7476083" y="4297511"/>
            <a:ext cx="383707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на уплату со дня подачи расчёта</a:t>
            </a:r>
            <a:endParaRPr lang="en-US" sz="1400" dirty="0"/>
          </a:p>
        </p:txBody>
      </p:sp>
      <p:sp>
        <p:nvSpPr>
          <p:cNvPr id="49" name="Text 4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50" name="Text 4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51" name="Text 49"/>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3, 5, 15 ст. 431, п. 7 ст. 6.1 НК РФ</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4">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Отчётность по взносам в 2026 году</a:t>
            </a:r>
            <a:endParaRPr lang="en-US" sz="3200" dirty="0"/>
          </a:p>
        </p:txBody>
      </p:sp>
      <p:sp>
        <p:nvSpPr>
          <p:cNvPr id="3" name="Shape 1"/>
          <p:cNvSpPr/>
          <p:nvPr/>
        </p:nvSpPr>
        <p:spPr>
          <a:xfrm>
            <a:off x="812800" y="1457920"/>
            <a:ext cx="3572917" cy="2355652"/>
          </a:xfrm>
          <a:prstGeom prst="roundRect">
            <a:avLst>
              <a:gd name="adj" fmla="val 4313"/>
            </a:avLst>
          </a:prstGeom>
          <a:solidFill>
            <a:srgbClr val="1E2A3F"/>
          </a:solidFill>
          <a:ln/>
        </p:spPr>
      </p:sp>
      <p:sp>
        <p:nvSpPr>
          <p:cNvPr id="4" name="Text 2"/>
          <p:cNvSpPr/>
          <p:nvPr/>
        </p:nvSpPr>
        <p:spPr>
          <a:xfrm>
            <a:off x="990600" y="1610320"/>
            <a:ext cx="331383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РСВ · ИФНС · КВАРТАЛ</a:t>
            </a:r>
            <a:endParaRPr lang="en-US" sz="1400" dirty="0"/>
          </a:p>
        </p:txBody>
      </p:sp>
      <p:sp>
        <p:nvSpPr>
          <p:cNvPr id="5" name="Text 3"/>
          <p:cNvSpPr/>
          <p:nvPr/>
        </p:nvSpPr>
        <p:spPr>
          <a:xfrm>
            <a:off x="990600" y="1935411"/>
            <a:ext cx="94071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I квартал</a:t>
            </a:r>
            <a:endParaRPr lang="en-US" sz="1400" dirty="0"/>
          </a:p>
        </p:txBody>
      </p:sp>
      <p:sp>
        <p:nvSpPr>
          <p:cNvPr id="6" name="Text 4"/>
          <p:cNvSpPr/>
          <p:nvPr/>
        </p:nvSpPr>
        <p:spPr>
          <a:xfrm>
            <a:off x="3056166" y="1935411"/>
            <a:ext cx="1151751"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27.04.2026</a:t>
            </a:r>
            <a:endParaRPr lang="en-US" sz="1400" dirty="0"/>
          </a:p>
        </p:txBody>
      </p:sp>
      <p:sp>
        <p:nvSpPr>
          <p:cNvPr id="7" name="Text 5"/>
          <p:cNvSpPr/>
          <p:nvPr/>
        </p:nvSpPr>
        <p:spPr>
          <a:xfrm>
            <a:off x="990600" y="2260501"/>
            <a:ext cx="104572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полугодие</a:t>
            </a:r>
            <a:endParaRPr lang="en-US" sz="1400" dirty="0"/>
          </a:p>
        </p:txBody>
      </p:sp>
      <p:sp>
        <p:nvSpPr>
          <p:cNvPr id="8" name="Text 6"/>
          <p:cNvSpPr/>
          <p:nvPr/>
        </p:nvSpPr>
        <p:spPr>
          <a:xfrm>
            <a:off x="3056166" y="2260501"/>
            <a:ext cx="1151751"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27.07.2026</a:t>
            </a:r>
            <a:endParaRPr lang="en-US" sz="1400" dirty="0"/>
          </a:p>
        </p:txBody>
      </p:sp>
      <p:sp>
        <p:nvSpPr>
          <p:cNvPr id="9" name="Text 7"/>
          <p:cNvSpPr/>
          <p:nvPr/>
        </p:nvSpPr>
        <p:spPr>
          <a:xfrm>
            <a:off x="990600" y="2585591"/>
            <a:ext cx="102971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9 месяцев</a:t>
            </a:r>
            <a:endParaRPr lang="en-US" sz="1400" dirty="0"/>
          </a:p>
        </p:txBody>
      </p:sp>
      <p:sp>
        <p:nvSpPr>
          <p:cNvPr id="10" name="Text 8"/>
          <p:cNvSpPr/>
          <p:nvPr/>
        </p:nvSpPr>
        <p:spPr>
          <a:xfrm>
            <a:off x="3056166" y="2585591"/>
            <a:ext cx="1151751"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26.10.2026</a:t>
            </a:r>
            <a:endParaRPr lang="en-US" sz="1400" dirty="0"/>
          </a:p>
        </p:txBody>
      </p:sp>
      <p:sp>
        <p:nvSpPr>
          <p:cNvPr id="11" name="Text 9"/>
          <p:cNvSpPr/>
          <p:nvPr/>
        </p:nvSpPr>
        <p:spPr>
          <a:xfrm>
            <a:off x="990600" y="2910681"/>
            <a:ext cx="89761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2026 год</a:t>
            </a:r>
            <a:endParaRPr lang="en-US" sz="1400" dirty="0"/>
          </a:p>
        </p:txBody>
      </p:sp>
      <p:sp>
        <p:nvSpPr>
          <p:cNvPr id="12" name="Text 10"/>
          <p:cNvSpPr/>
          <p:nvPr/>
        </p:nvSpPr>
        <p:spPr>
          <a:xfrm>
            <a:off x="3056166" y="2910681"/>
            <a:ext cx="1151751"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25.01.2027</a:t>
            </a:r>
            <a:endParaRPr lang="en-US" sz="1400" dirty="0"/>
          </a:p>
        </p:txBody>
      </p:sp>
      <p:sp>
        <p:nvSpPr>
          <p:cNvPr id="13" name="Shape 11"/>
          <p:cNvSpPr/>
          <p:nvPr/>
        </p:nvSpPr>
        <p:spPr>
          <a:xfrm>
            <a:off x="4541292" y="1461095"/>
            <a:ext cx="3579316" cy="2349302"/>
          </a:xfrm>
          <a:prstGeom prst="roundRect">
            <a:avLst>
              <a:gd name="adj" fmla="val 4190"/>
            </a:avLst>
          </a:prstGeom>
          <a:solidFill>
            <a:srgbClr val="FFFDF8"/>
          </a:solidFill>
          <a:ln w="6350">
            <a:solidFill>
              <a:srgbClr val="DDD5C4"/>
            </a:solidFill>
            <a:prstDash val="solid"/>
          </a:ln>
        </p:spPr>
      </p:sp>
      <p:sp>
        <p:nvSpPr>
          <p:cNvPr id="14" name="Text 12"/>
          <p:cNvSpPr/>
          <p:nvPr/>
        </p:nvSpPr>
        <p:spPr>
          <a:xfrm>
            <a:off x="4722267" y="1616670"/>
            <a:ext cx="3313887"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ПЕРСОНИФИЦИРОВАННЫЕ СВЕДЕНИЯ</a:t>
            </a:r>
            <a:endParaRPr lang="en-US" sz="1400" dirty="0"/>
          </a:p>
        </p:txBody>
      </p:sp>
      <p:sp>
        <p:nvSpPr>
          <p:cNvPr id="15" name="Text 13"/>
          <p:cNvSpPr/>
          <p:nvPr/>
        </p:nvSpPr>
        <p:spPr>
          <a:xfrm>
            <a:off x="4722267" y="2190651"/>
            <a:ext cx="3313887"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За 1-й и 2-й месяц квартала, ИФНС</a:t>
            </a:r>
            <a:endParaRPr lang="en-US" sz="1400" dirty="0"/>
          </a:p>
        </p:txBody>
      </p:sp>
      <p:sp>
        <p:nvSpPr>
          <p:cNvPr id="16" name="Text 14"/>
          <p:cNvSpPr/>
          <p:nvPr/>
        </p:nvSpPr>
        <p:spPr>
          <a:xfrm>
            <a:off x="4722267" y="250686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январь — </a:t>
            </a:r>
            <a:r>
              <a:rPr lang="en-US" sz="1400" b="1" dirty="0">
                <a:solidFill>
                  <a:srgbClr val="1E2A3F"/>
                </a:solidFill>
                <a:latin typeface="IBM Plex Sans" pitchFamily="34" charset="0"/>
                <a:ea typeface="IBM Plex Sans" pitchFamily="34" charset="-122"/>
                <a:cs typeface="IBM Plex Sans" pitchFamily="34" charset="-120"/>
              </a:rPr>
              <a:t>25.02</a:t>
            </a:r>
            <a:endParaRPr lang="en-US" sz="1400" dirty="0"/>
          </a:p>
        </p:txBody>
      </p:sp>
      <p:sp>
        <p:nvSpPr>
          <p:cNvPr id="17" name="Text 15"/>
          <p:cNvSpPr/>
          <p:nvPr/>
        </p:nvSpPr>
        <p:spPr>
          <a:xfrm>
            <a:off x="6407150" y="250686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июль — </a:t>
            </a:r>
            <a:r>
              <a:rPr lang="en-US" sz="1400" b="1" dirty="0">
                <a:solidFill>
                  <a:srgbClr val="1E2A3F"/>
                </a:solidFill>
                <a:latin typeface="IBM Plex Sans" pitchFamily="34" charset="0"/>
                <a:ea typeface="IBM Plex Sans" pitchFamily="34" charset="-122"/>
                <a:cs typeface="IBM Plex Sans" pitchFamily="34" charset="-120"/>
              </a:rPr>
              <a:t>25.08</a:t>
            </a:r>
            <a:endParaRPr lang="en-US" sz="1400" dirty="0"/>
          </a:p>
        </p:txBody>
      </p:sp>
      <p:sp>
        <p:nvSpPr>
          <p:cNvPr id="18" name="Text 16"/>
          <p:cNvSpPr/>
          <p:nvPr/>
        </p:nvSpPr>
        <p:spPr>
          <a:xfrm>
            <a:off x="4722267" y="280655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февраль — </a:t>
            </a:r>
            <a:r>
              <a:rPr lang="en-US" sz="1400" b="1" dirty="0">
                <a:solidFill>
                  <a:srgbClr val="1E2A3F"/>
                </a:solidFill>
                <a:latin typeface="IBM Plex Sans" pitchFamily="34" charset="0"/>
                <a:ea typeface="IBM Plex Sans" pitchFamily="34" charset="-122"/>
                <a:cs typeface="IBM Plex Sans" pitchFamily="34" charset="-120"/>
              </a:rPr>
              <a:t>25.03</a:t>
            </a:r>
            <a:endParaRPr lang="en-US" sz="1400" dirty="0"/>
          </a:p>
        </p:txBody>
      </p:sp>
      <p:sp>
        <p:nvSpPr>
          <p:cNvPr id="19" name="Text 17"/>
          <p:cNvSpPr/>
          <p:nvPr/>
        </p:nvSpPr>
        <p:spPr>
          <a:xfrm>
            <a:off x="6407150" y="280655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август — </a:t>
            </a:r>
            <a:r>
              <a:rPr lang="en-US" sz="1400" b="1" dirty="0">
                <a:solidFill>
                  <a:srgbClr val="1E2A3F"/>
                </a:solidFill>
                <a:latin typeface="IBM Plex Sans" pitchFamily="34" charset="0"/>
                <a:ea typeface="IBM Plex Sans" pitchFamily="34" charset="-122"/>
                <a:cs typeface="IBM Plex Sans" pitchFamily="34" charset="-120"/>
              </a:rPr>
              <a:t>25.09</a:t>
            </a:r>
            <a:endParaRPr lang="en-US" sz="1400" dirty="0"/>
          </a:p>
        </p:txBody>
      </p:sp>
      <p:sp>
        <p:nvSpPr>
          <p:cNvPr id="20" name="Text 18"/>
          <p:cNvSpPr/>
          <p:nvPr/>
        </p:nvSpPr>
        <p:spPr>
          <a:xfrm>
            <a:off x="4722267" y="310624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апрель — </a:t>
            </a:r>
            <a:r>
              <a:rPr lang="en-US" sz="1400" b="1" dirty="0">
                <a:solidFill>
                  <a:srgbClr val="1E2A3F"/>
                </a:solidFill>
                <a:latin typeface="IBM Plex Sans" pitchFamily="34" charset="0"/>
                <a:ea typeface="IBM Plex Sans" pitchFamily="34" charset="-122"/>
                <a:cs typeface="IBM Plex Sans" pitchFamily="34" charset="-120"/>
              </a:rPr>
              <a:t>25.05</a:t>
            </a:r>
            <a:endParaRPr lang="en-US" sz="1400" dirty="0"/>
          </a:p>
        </p:txBody>
      </p:sp>
      <p:sp>
        <p:nvSpPr>
          <p:cNvPr id="21" name="Text 19"/>
          <p:cNvSpPr/>
          <p:nvPr/>
        </p:nvSpPr>
        <p:spPr>
          <a:xfrm>
            <a:off x="6407150" y="3106241"/>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октябрь — </a:t>
            </a:r>
            <a:r>
              <a:rPr lang="en-US" sz="1400" b="1" dirty="0">
                <a:solidFill>
                  <a:srgbClr val="1E2A3F"/>
                </a:solidFill>
                <a:latin typeface="IBM Plex Sans" pitchFamily="34" charset="0"/>
                <a:ea typeface="IBM Plex Sans" pitchFamily="34" charset="-122"/>
                <a:cs typeface="IBM Plex Sans" pitchFamily="34" charset="-120"/>
              </a:rPr>
              <a:t>25.11</a:t>
            </a:r>
            <a:endParaRPr lang="en-US" sz="1400" dirty="0"/>
          </a:p>
        </p:txBody>
      </p:sp>
      <p:sp>
        <p:nvSpPr>
          <p:cNvPr id="22" name="Text 20"/>
          <p:cNvSpPr/>
          <p:nvPr/>
        </p:nvSpPr>
        <p:spPr>
          <a:xfrm>
            <a:off x="4722267" y="3405932"/>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май — </a:t>
            </a:r>
            <a:r>
              <a:rPr lang="en-US" sz="1400" b="1" dirty="0">
                <a:solidFill>
                  <a:srgbClr val="1E2A3F"/>
                </a:solidFill>
                <a:latin typeface="IBM Plex Sans" pitchFamily="34" charset="0"/>
                <a:ea typeface="IBM Plex Sans" pitchFamily="34" charset="-122"/>
                <a:cs typeface="IBM Plex Sans" pitchFamily="34" charset="-120"/>
              </a:rPr>
              <a:t>25.06</a:t>
            </a:r>
            <a:endParaRPr lang="en-US" sz="1400" dirty="0"/>
          </a:p>
        </p:txBody>
      </p:sp>
      <p:sp>
        <p:nvSpPr>
          <p:cNvPr id="23" name="Text 21"/>
          <p:cNvSpPr/>
          <p:nvPr/>
        </p:nvSpPr>
        <p:spPr>
          <a:xfrm>
            <a:off x="6407150" y="3405932"/>
            <a:ext cx="158328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ноябрь — </a:t>
            </a:r>
            <a:r>
              <a:rPr lang="en-US" sz="1400" b="1" dirty="0">
                <a:solidFill>
                  <a:srgbClr val="1E2A3F"/>
                </a:solidFill>
                <a:latin typeface="IBM Plex Sans" pitchFamily="34" charset="0"/>
                <a:ea typeface="IBM Plex Sans" pitchFamily="34" charset="-122"/>
                <a:cs typeface="IBM Plex Sans" pitchFamily="34" charset="-120"/>
              </a:rPr>
              <a:t>25.12</a:t>
            </a:r>
            <a:endParaRPr lang="en-US" sz="1400" dirty="0"/>
          </a:p>
        </p:txBody>
      </p:sp>
      <p:sp>
        <p:nvSpPr>
          <p:cNvPr id="24" name="Shape 22"/>
          <p:cNvSpPr/>
          <p:nvPr/>
        </p:nvSpPr>
        <p:spPr>
          <a:xfrm>
            <a:off x="8279358" y="1461095"/>
            <a:ext cx="3096667" cy="2349302"/>
          </a:xfrm>
          <a:prstGeom prst="roundRect">
            <a:avLst>
              <a:gd name="adj" fmla="val 4190"/>
            </a:avLst>
          </a:prstGeom>
          <a:solidFill>
            <a:srgbClr val="FFFDF8"/>
          </a:solidFill>
          <a:ln w="6350">
            <a:solidFill>
              <a:srgbClr val="DDD5C4"/>
            </a:solidFill>
            <a:prstDash val="solid"/>
          </a:ln>
        </p:spPr>
      </p:sp>
      <p:sp>
        <p:nvSpPr>
          <p:cNvPr id="25" name="Text 23"/>
          <p:cNvSpPr/>
          <p:nvPr/>
        </p:nvSpPr>
        <p:spPr>
          <a:xfrm>
            <a:off x="8460333" y="1616670"/>
            <a:ext cx="281675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ЕФС-1, РАЗД. 2 · СФР</a:t>
            </a:r>
            <a:endParaRPr lang="en-US" sz="1400" dirty="0"/>
          </a:p>
        </p:txBody>
      </p:sp>
      <p:sp>
        <p:nvSpPr>
          <p:cNvPr id="26" name="Text 24"/>
          <p:cNvSpPr/>
          <p:nvPr/>
        </p:nvSpPr>
        <p:spPr>
          <a:xfrm>
            <a:off x="8460333" y="1941761"/>
            <a:ext cx="281675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Взносы на травматизм — ежеквартально</a:t>
            </a:r>
            <a:endParaRPr lang="en-US" sz="1400" dirty="0"/>
          </a:p>
        </p:txBody>
      </p:sp>
      <p:sp>
        <p:nvSpPr>
          <p:cNvPr id="27" name="Text 25"/>
          <p:cNvSpPr/>
          <p:nvPr/>
        </p:nvSpPr>
        <p:spPr>
          <a:xfrm>
            <a:off x="8460333" y="2515741"/>
            <a:ext cx="281675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Письмо ФНС от 28.03.2023 N БС-4-11/3700@</a:t>
            </a:r>
            <a:endParaRPr lang="en-US" sz="1400" dirty="0"/>
          </a:p>
        </p:txBody>
      </p:sp>
      <p:sp>
        <p:nvSpPr>
          <p:cNvPr id="28" name="Shape 26"/>
          <p:cNvSpPr/>
          <p:nvPr/>
        </p:nvSpPr>
        <p:spPr>
          <a:xfrm>
            <a:off x="815975" y="3994547"/>
            <a:ext cx="10560050" cy="829270"/>
          </a:xfrm>
          <a:prstGeom prst="roundRect">
            <a:avLst>
              <a:gd name="adj" fmla="val 11869"/>
            </a:avLst>
          </a:prstGeom>
          <a:solidFill>
            <a:srgbClr val="FFFDF8"/>
          </a:solidFill>
          <a:ln w="6350">
            <a:solidFill>
              <a:srgbClr val="DDD5C4"/>
            </a:solidFill>
            <a:prstDash val="solid"/>
          </a:ln>
        </p:spPr>
      </p:sp>
      <p:sp>
        <p:nvSpPr>
          <p:cNvPr id="29" name="Text 27"/>
          <p:cNvSpPr/>
          <p:nvPr/>
        </p:nvSpPr>
        <p:spPr>
          <a:xfrm>
            <a:off x="1022350" y="4124722"/>
            <a:ext cx="1020316"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B5482F"/>
                </a:solidFill>
                <a:latin typeface="Arial" pitchFamily="34" charset="0"/>
                <a:ea typeface="Arial" pitchFamily="34" charset="-122"/>
                <a:cs typeface="Arial" pitchFamily="34" charset="-120"/>
              </a:rPr>
              <a:t>[icon: Laptop]</a:t>
            </a:r>
            <a:endParaRPr lang="en-US" sz="1600" dirty="0"/>
          </a:p>
        </p:txBody>
      </p:sp>
      <p:sp>
        <p:nvSpPr>
          <p:cNvPr id="30" name="Text 28"/>
          <p:cNvSpPr/>
          <p:nvPr/>
        </p:nvSpPr>
        <p:spPr>
          <a:xfrm>
            <a:off x="2144266" y="4142482"/>
            <a:ext cx="92961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Средняя численность больше 10 человек — расчёт только в электронном виде; 10 и меньше — можно на бумаге (п. 10 ст. 431)</a:t>
            </a:r>
            <a:endParaRPr lang="en-US" sz="1500" dirty="0"/>
          </a:p>
        </p:txBody>
      </p:sp>
      <p:sp>
        <p:nvSpPr>
          <p:cNvPr id="31" name="Text 2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32" name="Text 3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3" name="Text 3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7, 10 ст. 431 НК РФ; п. 7 ст. 6.1 НК РФ — перенос с выходных</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5">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Взносы ИП за себя (ст. 430, 432 НК РФ)</a:t>
            </a:r>
            <a:endParaRPr lang="en-US" sz="3200" dirty="0"/>
          </a:p>
        </p:txBody>
      </p:sp>
      <p:sp>
        <p:nvSpPr>
          <p:cNvPr id="3" name="Shape 1"/>
          <p:cNvSpPr/>
          <p:nvPr/>
        </p:nvSpPr>
        <p:spPr>
          <a:xfrm>
            <a:off x="815975" y="1461095"/>
            <a:ext cx="4704209" cy="1156940"/>
          </a:xfrm>
          <a:prstGeom prst="roundRect">
            <a:avLst>
              <a:gd name="adj" fmla="val 8507"/>
            </a:avLst>
          </a:prstGeom>
          <a:solidFill>
            <a:srgbClr val="FFFDF8"/>
          </a:solidFill>
          <a:ln w="6350">
            <a:solidFill>
              <a:srgbClr val="DDD5C4"/>
            </a:solidFill>
            <a:prstDash val="solid"/>
          </a:ln>
        </p:spPr>
      </p:sp>
      <p:sp>
        <p:nvSpPr>
          <p:cNvPr id="4" name="Text 2"/>
          <p:cNvSpPr/>
          <p:nvPr/>
        </p:nvSpPr>
        <p:spPr>
          <a:xfrm>
            <a:off x="1022350" y="1616670"/>
            <a:ext cx="442020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ФИКСИРОВАННЫЙ ПЛАТЁЖ</a:t>
            </a:r>
            <a:endParaRPr lang="en-US" sz="1400" dirty="0"/>
          </a:p>
        </p:txBody>
      </p:sp>
      <p:sp>
        <p:nvSpPr>
          <p:cNvPr id="5" name="Text 3"/>
          <p:cNvSpPr/>
          <p:nvPr/>
        </p:nvSpPr>
        <p:spPr>
          <a:xfrm>
            <a:off x="1022350" y="1929061"/>
            <a:ext cx="4420203"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Не зависит от дохода; ОПС и ОМС — единой суммой, если доход 300 000 ₽ и меньше</a:t>
            </a:r>
            <a:endParaRPr lang="en-US" sz="1500" dirty="0"/>
          </a:p>
        </p:txBody>
      </p:sp>
      <p:sp>
        <p:nvSpPr>
          <p:cNvPr id="6" name="Shape 4"/>
          <p:cNvSpPr/>
          <p:nvPr/>
        </p:nvSpPr>
        <p:spPr>
          <a:xfrm>
            <a:off x="815975" y="2776786"/>
            <a:ext cx="4704209" cy="1423640"/>
          </a:xfrm>
          <a:prstGeom prst="roundRect">
            <a:avLst>
              <a:gd name="adj" fmla="val 6914"/>
            </a:avLst>
          </a:prstGeom>
          <a:solidFill>
            <a:srgbClr val="FFFDF8"/>
          </a:solidFill>
          <a:ln w="6350">
            <a:solidFill>
              <a:srgbClr val="DDD5C4"/>
            </a:solidFill>
            <a:prstDash val="solid"/>
          </a:ln>
        </p:spPr>
      </p:sp>
      <p:sp>
        <p:nvSpPr>
          <p:cNvPr id="7" name="Text 5"/>
          <p:cNvSpPr/>
          <p:nvPr/>
        </p:nvSpPr>
        <p:spPr>
          <a:xfrm>
            <a:off x="1022350" y="2932361"/>
            <a:ext cx="442020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1% СВЕРХ 300 000 ₽</a:t>
            </a:r>
            <a:endParaRPr lang="en-US" sz="1400" dirty="0"/>
          </a:p>
        </p:txBody>
      </p:sp>
      <p:sp>
        <p:nvSpPr>
          <p:cNvPr id="8" name="Text 6"/>
          <p:cNvSpPr/>
          <p:nvPr/>
        </p:nvSpPr>
        <p:spPr>
          <a:xfrm>
            <a:off x="1022350" y="3244751"/>
            <a:ext cx="442020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Дополнительный взнос на ОПС с дохода, превышающего 300 000 ₽ за год, — с ограничением максимума</a:t>
            </a:r>
            <a:endParaRPr lang="en-US" sz="1500" dirty="0"/>
          </a:p>
        </p:txBody>
      </p:sp>
      <p:sp>
        <p:nvSpPr>
          <p:cNvPr id="9" name="Shape 7"/>
          <p:cNvSpPr/>
          <p:nvPr/>
        </p:nvSpPr>
        <p:spPr>
          <a:xfrm>
            <a:off x="5726559" y="1457920"/>
            <a:ext cx="5652641" cy="1942753"/>
          </a:xfrm>
          <a:prstGeom prst="rect">
            <a:avLst/>
          </a:prstGeom>
          <a:solidFill>
            <a:srgbClr val="FFFDF8"/>
          </a:solidFill>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739259" y="1470620"/>
          <a:ext cx="5639941" cy="1930055"/>
        </p:xfrm>
        <a:graphic>
          <a:graphicData uri="http://schemas.openxmlformats.org/drawingml/2006/table">
            <a:tbl>
              <a:tblPr/>
              <a:tblGrid>
                <a:gridCol w="1240787">
                  <a:extLst>
                    <a:ext uri="{9D8B030D-6E8A-4147-A177-3AD203B41FA5}">
                      <a16:colId xmlns:a16="http://schemas.microsoft.com/office/drawing/2014/main" xmlns="" val="20000"/>
                    </a:ext>
                  </a:extLst>
                </a:gridCol>
                <a:gridCol w="2199577">
                  <a:extLst>
                    <a:ext uri="{9D8B030D-6E8A-4147-A177-3AD203B41FA5}">
                      <a16:colId xmlns:a16="http://schemas.microsoft.com/office/drawing/2014/main" xmlns="" val="20001"/>
                    </a:ext>
                  </a:extLst>
                </a:gridCol>
                <a:gridCol w="2199577">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Год</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Фиксированный, ₽</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Максимум на ОПС, ₽</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2023</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45 842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257 061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2024</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49 500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277 571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53 658</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300 888</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2026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57 390</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960"/>
                        </a:lnSpc>
                        <a:buNone/>
                      </a:pPr>
                      <a:r>
                        <a:rPr lang="en-US" sz="1400" dirty="0">
                          <a:solidFill>
                            <a:srgbClr val="1E2A3F"/>
                          </a:solidFill>
                          <a:latin typeface="IBM Plex Sans" pitchFamily="34" charset="0"/>
                          <a:ea typeface="IBM Plex Sans" pitchFamily="34" charset="-122"/>
                          <a:cs typeface="IBM Plex Sans" pitchFamily="34" charset="-120"/>
                        </a:rPr>
                        <a:t>321 818</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4"/>
                  </a:ext>
                </a:extLst>
              </a:tr>
            </a:tbl>
          </a:graphicData>
        </a:graphic>
      </p:graphicFrame>
      <p:sp>
        <p:nvSpPr>
          <p:cNvPr id="11" name="Text 8"/>
          <p:cNvSpPr/>
          <p:nvPr/>
        </p:nvSpPr>
        <p:spPr>
          <a:xfrm>
            <a:off x="5726559" y="3476873"/>
            <a:ext cx="5822220"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Фиксированный платёж — сумма ОПС и ОМС</a:t>
            </a:r>
            <a:endParaRPr lang="en-US" sz="1400" dirty="0"/>
          </a:p>
        </p:txBody>
      </p:sp>
      <p:sp>
        <p:nvSpPr>
          <p:cNvPr id="12" name="Text 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3" name="Text 1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4" name="Text 1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1 п. 1, п. 1.2 ст. 430, ст. 432 НК РФ</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6">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Сроки уплаты взносов ИП (ст. 432 НК РФ)</a:t>
            </a:r>
            <a:endParaRPr lang="en-US" sz="3200" dirty="0"/>
          </a:p>
        </p:txBody>
      </p:sp>
      <p:sp>
        <p:nvSpPr>
          <p:cNvPr id="3" name="Shape 1"/>
          <p:cNvSpPr/>
          <p:nvPr/>
        </p:nvSpPr>
        <p:spPr>
          <a:xfrm>
            <a:off x="812800" y="1483320"/>
            <a:ext cx="3263900" cy="2496691"/>
          </a:xfrm>
          <a:prstGeom prst="roundRect">
            <a:avLst>
              <a:gd name="adj" fmla="val 4069"/>
            </a:avLst>
          </a:prstGeom>
          <a:solidFill>
            <a:srgbClr val="1E2A3F"/>
          </a:solidFill>
          <a:ln/>
        </p:spPr>
      </p:sp>
      <p:sp>
        <p:nvSpPr>
          <p:cNvPr id="4" name="Text 2"/>
          <p:cNvSpPr/>
          <p:nvPr/>
        </p:nvSpPr>
        <p:spPr>
          <a:xfrm>
            <a:off x="1016000" y="1661120"/>
            <a:ext cx="2943225"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ФИКСИРОВАННЫЙ ПЛАТЁЖ</a:t>
            </a:r>
            <a:endParaRPr lang="en-US" sz="1400" dirty="0"/>
          </a:p>
        </p:txBody>
      </p:sp>
      <p:sp>
        <p:nvSpPr>
          <p:cNvPr id="5" name="Text 3"/>
          <p:cNvSpPr/>
          <p:nvPr/>
        </p:nvSpPr>
        <p:spPr>
          <a:xfrm>
            <a:off x="1016000" y="1986211"/>
            <a:ext cx="2943225"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F6F3EC"/>
                </a:solidFill>
                <a:latin typeface="PT Serif" pitchFamily="18" charset="0"/>
                <a:ea typeface="PT Serif" pitchFamily="18" charset="-122"/>
                <a:cs typeface="PT Serif" pitchFamily="18" charset="-120"/>
              </a:rPr>
              <a:t>28.12</a:t>
            </a:r>
            <a:endParaRPr lang="en-US" sz="4800" dirty="0"/>
          </a:p>
        </p:txBody>
      </p:sp>
      <p:sp>
        <p:nvSpPr>
          <p:cNvPr id="6" name="Text 4"/>
          <p:cNvSpPr/>
          <p:nvPr/>
        </p:nvSpPr>
        <p:spPr>
          <a:xfrm>
            <a:off x="1016000" y="2672011"/>
            <a:ext cx="2943225"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Не позднее 28 декабря текущего года</a:t>
            </a:r>
            <a:endParaRPr lang="en-US" sz="1400" dirty="0"/>
          </a:p>
        </p:txBody>
      </p:sp>
      <p:sp>
        <p:nvSpPr>
          <p:cNvPr id="7" name="Text 5"/>
          <p:cNvSpPr/>
          <p:nvPr/>
        </p:nvSpPr>
        <p:spPr>
          <a:xfrm>
            <a:off x="1016000" y="3322191"/>
            <a:ext cx="2943225"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До 2025 года — не позднее 31 декабря</a:t>
            </a:r>
            <a:endParaRPr lang="en-US" sz="1400" dirty="0"/>
          </a:p>
        </p:txBody>
      </p:sp>
      <p:pic>
        <p:nvPicPr>
          <p:cNvPr id="8" name="Image 0" descr="arrow-right"/>
          <p:cNvPicPr>
            <a:picLocks noChangeAspect="1"/>
          </p:cNvPicPr>
          <p:nvPr/>
        </p:nvPicPr>
        <p:blipFill>
          <a:blip r:embed="rId3"/>
          <a:srcRect/>
          <a:stretch/>
        </p:blipFill>
        <p:spPr>
          <a:xfrm>
            <a:off x="4152900" y="2655441"/>
            <a:ext cx="304800" cy="152400"/>
          </a:xfrm>
          <a:prstGeom prst="rect">
            <a:avLst/>
          </a:prstGeom>
        </p:spPr>
      </p:pic>
      <p:sp>
        <p:nvSpPr>
          <p:cNvPr id="9" name="Shape 6"/>
          <p:cNvSpPr/>
          <p:nvPr/>
        </p:nvSpPr>
        <p:spPr>
          <a:xfrm>
            <a:off x="4537075" y="1486495"/>
            <a:ext cx="3270250" cy="2490341"/>
          </a:xfrm>
          <a:prstGeom prst="roundRect">
            <a:avLst>
              <a:gd name="adj" fmla="val 3952"/>
            </a:avLst>
          </a:prstGeom>
          <a:solidFill>
            <a:srgbClr val="FFFDF8"/>
          </a:solidFill>
          <a:ln w="6350">
            <a:solidFill>
              <a:srgbClr val="DDD5C4"/>
            </a:solidFill>
            <a:prstDash val="solid"/>
          </a:ln>
        </p:spPr>
      </p:sp>
      <p:sp>
        <p:nvSpPr>
          <p:cNvPr id="10" name="Text 7"/>
          <p:cNvSpPr/>
          <p:nvPr/>
        </p:nvSpPr>
        <p:spPr>
          <a:xfrm>
            <a:off x="4743450" y="1667470"/>
            <a:ext cx="2943225"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1% СВЕРХ 300 000 ₽</a:t>
            </a:r>
            <a:endParaRPr lang="en-US" sz="1400" dirty="0"/>
          </a:p>
        </p:txBody>
      </p:sp>
      <p:sp>
        <p:nvSpPr>
          <p:cNvPr id="11" name="Text 8"/>
          <p:cNvSpPr/>
          <p:nvPr/>
        </p:nvSpPr>
        <p:spPr>
          <a:xfrm>
            <a:off x="4743450" y="1992561"/>
            <a:ext cx="2943225"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B5482F"/>
                </a:solidFill>
                <a:latin typeface="PT Serif" pitchFamily="18" charset="0"/>
                <a:ea typeface="PT Serif" pitchFamily="18" charset="-122"/>
                <a:cs typeface="PT Serif" pitchFamily="18" charset="-120"/>
              </a:rPr>
              <a:t>01.07</a:t>
            </a:r>
            <a:endParaRPr lang="en-US" sz="4800" dirty="0"/>
          </a:p>
        </p:txBody>
      </p:sp>
      <p:sp>
        <p:nvSpPr>
          <p:cNvPr id="12" name="Text 9"/>
          <p:cNvSpPr/>
          <p:nvPr/>
        </p:nvSpPr>
        <p:spPr>
          <a:xfrm>
            <a:off x="4743450" y="2678361"/>
            <a:ext cx="2943225"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Не позднее 1 июля года, следующего за расчётным периодом</a:t>
            </a:r>
            <a:endParaRPr lang="en-US" sz="1400" dirty="0"/>
          </a:p>
        </p:txBody>
      </p:sp>
      <p:sp>
        <p:nvSpPr>
          <p:cNvPr id="13" name="Shape 10"/>
          <p:cNvSpPr/>
          <p:nvPr/>
        </p:nvSpPr>
        <p:spPr>
          <a:xfrm>
            <a:off x="8115300" y="1483320"/>
            <a:ext cx="3263900" cy="2496691"/>
          </a:xfrm>
          <a:prstGeom prst="roundRect">
            <a:avLst>
              <a:gd name="adj" fmla="val 4069"/>
            </a:avLst>
          </a:prstGeom>
          <a:solidFill>
            <a:srgbClr val="F3E3DC"/>
          </a:solidFill>
          <a:ln/>
        </p:spPr>
      </p:sp>
      <p:sp>
        <p:nvSpPr>
          <p:cNvPr id="14" name="Text 11"/>
          <p:cNvSpPr/>
          <p:nvPr/>
        </p:nvSpPr>
        <p:spPr>
          <a:xfrm>
            <a:off x="8318500" y="1661120"/>
            <a:ext cx="2943225" cy="52318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ПРЕКРАЩЕНИЕ ДЕЯТЕЛЬНОСТИ</a:t>
            </a:r>
            <a:endParaRPr lang="en-US" sz="1400" dirty="0"/>
          </a:p>
        </p:txBody>
      </p:sp>
      <p:sp>
        <p:nvSpPr>
          <p:cNvPr id="15" name="Text 12"/>
          <p:cNvSpPr/>
          <p:nvPr/>
        </p:nvSpPr>
        <p:spPr>
          <a:xfrm>
            <a:off x="8318500" y="2235101"/>
            <a:ext cx="2943225"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8E3420"/>
                </a:solidFill>
                <a:latin typeface="PT Serif" pitchFamily="18" charset="0"/>
                <a:ea typeface="PT Serif" pitchFamily="18" charset="-122"/>
                <a:cs typeface="PT Serif" pitchFamily="18" charset="-120"/>
              </a:rPr>
              <a:t>15 дней</a:t>
            </a:r>
            <a:endParaRPr lang="en-US" sz="4800" dirty="0"/>
          </a:p>
        </p:txBody>
      </p:sp>
      <p:sp>
        <p:nvSpPr>
          <p:cNvPr id="16" name="Text 13"/>
          <p:cNvSpPr/>
          <p:nvPr/>
        </p:nvSpPr>
        <p:spPr>
          <a:xfrm>
            <a:off x="8318500" y="2920901"/>
            <a:ext cx="2943225"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Календарных — с даты снятия с учёта в налоговом органе</a:t>
            </a:r>
            <a:endParaRPr lang="en-US" sz="1400" dirty="0"/>
          </a:p>
        </p:txBody>
      </p:sp>
      <p:sp>
        <p:nvSpPr>
          <p:cNvPr id="17" name="Text 14"/>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8" name="Text 15"/>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9" name="Text 16"/>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2, 5 ст. 432 НК РФ; п. 7 ст. 6.1 НК РФ — перенос с выходных</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7">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ИП работал неполный год (п. 5 ст. 430)</a:t>
            </a:r>
            <a:endParaRPr lang="en-US" sz="3200" dirty="0"/>
          </a:p>
        </p:txBody>
      </p:sp>
      <p:sp>
        <p:nvSpPr>
          <p:cNvPr id="3" name="Shape 1"/>
          <p:cNvSpPr/>
          <p:nvPr/>
        </p:nvSpPr>
        <p:spPr>
          <a:xfrm>
            <a:off x="812800" y="1457920"/>
            <a:ext cx="10566400" cy="1236911"/>
          </a:xfrm>
          <a:prstGeom prst="roundRect">
            <a:avLst>
              <a:gd name="adj" fmla="val 8214"/>
            </a:avLst>
          </a:prstGeom>
          <a:solidFill>
            <a:srgbClr val="1E2A3F"/>
          </a:solidFill>
          <a:ln/>
        </p:spPr>
      </p:sp>
      <p:sp>
        <p:nvSpPr>
          <p:cNvPr id="4" name="Text 2"/>
          <p:cNvSpPr/>
          <p:nvPr/>
        </p:nvSpPr>
        <p:spPr>
          <a:xfrm>
            <a:off x="1041400" y="1610320"/>
            <a:ext cx="10412476" cy="421630"/>
          </a:xfrm>
          <a:prstGeom prst="rect">
            <a:avLst/>
          </a:prstGeom>
          <a:noFill/>
          <a:ln/>
        </p:spPr>
        <p:txBody>
          <a:bodyPr wrap="square" lIns="0" tIns="0" rIns="0" bIns="0" rtlCol="0" anchor="t">
            <a:normAutofit/>
          </a:bodyPr>
          <a:lstStyle/>
          <a:p>
            <a:pPr marL="0" indent="0" algn="l">
              <a:lnSpc>
                <a:spcPts val="3120"/>
              </a:lnSpc>
              <a:buNone/>
            </a:pPr>
            <a:r>
              <a:rPr lang="en-US" sz="2400" b="1" dirty="0">
                <a:solidFill>
                  <a:srgbClr val="F6F3EC"/>
                </a:solidFill>
                <a:latin typeface="PT Serif" pitchFamily="18" charset="0"/>
                <a:ea typeface="PT Serif" pitchFamily="18" charset="-122"/>
                <a:cs typeface="PT Serif" pitchFamily="18" charset="-120"/>
              </a:rPr>
              <a:t>СВ = ФРСВ / 12 × (М + Дпр / Д)</a:t>
            </a:r>
            <a:endParaRPr lang="en-US" sz="2400" dirty="0"/>
          </a:p>
        </p:txBody>
      </p:sp>
      <p:sp>
        <p:nvSpPr>
          <p:cNvPr id="5" name="Text 3"/>
          <p:cNvSpPr/>
          <p:nvPr/>
        </p:nvSpPr>
        <p:spPr>
          <a:xfrm>
            <a:off x="1041400" y="2044650"/>
            <a:ext cx="10412476"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ФРСВ — фиксированный взнос за год; М — полные месяцы деятельности; Дпр — дни деятельности в неполном месяце; Д — дни в этом месяце</a:t>
            </a:r>
            <a:endParaRPr lang="en-US" sz="1400" dirty="0"/>
          </a:p>
        </p:txBody>
      </p:sp>
      <p:sp>
        <p:nvSpPr>
          <p:cNvPr id="6" name="Shape 4"/>
          <p:cNvSpPr/>
          <p:nvPr/>
        </p:nvSpPr>
        <p:spPr>
          <a:xfrm>
            <a:off x="815975" y="2875806"/>
            <a:ext cx="6006058" cy="1760091"/>
          </a:xfrm>
          <a:prstGeom prst="roundRect">
            <a:avLst>
              <a:gd name="adj" fmla="val 5592"/>
            </a:avLst>
          </a:prstGeom>
          <a:solidFill>
            <a:srgbClr val="FFFDF8"/>
          </a:solidFill>
          <a:ln w="6350">
            <a:solidFill>
              <a:srgbClr val="DDD5C4"/>
            </a:solidFill>
            <a:prstDash val="solid"/>
          </a:ln>
        </p:spPr>
      </p:sp>
      <p:sp>
        <p:nvSpPr>
          <p:cNvPr id="7" name="Text 5"/>
          <p:cNvSpPr/>
          <p:nvPr/>
        </p:nvSpPr>
        <p:spPr>
          <a:xfrm>
            <a:off x="1022350" y="3031381"/>
            <a:ext cx="576110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ПРИМЕР · ИП ЗАРЕГИСТРИРОВАН 21.03.2024</a:t>
            </a:r>
            <a:endParaRPr lang="en-US" sz="1400" dirty="0"/>
          </a:p>
        </p:txBody>
      </p:sp>
      <p:sp>
        <p:nvSpPr>
          <p:cNvPr id="8" name="Text 6"/>
          <p:cNvSpPr/>
          <p:nvPr/>
        </p:nvSpPr>
        <p:spPr>
          <a:xfrm>
            <a:off x="1022350" y="3356471"/>
            <a:ext cx="3202365"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Полные месяцы: 49 500 / 12 × 9</a:t>
            </a:r>
            <a:endParaRPr lang="en-US" sz="1400" dirty="0"/>
          </a:p>
        </p:txBody>
      </p:sp>
      <p:sp>
        <p:nvSpPr>
          <p:cNvPr id="9" name="Text 7"/>
          <p:cNvSpPr/>
          <p:nvPr/>
        </p:nvSpPr>
        <p:spPr>
          <a:xfrm>
            <a:off x="5416342" y="3356471"/>
            <a:ext cx="1199317"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37 125,00 ₽</a:t>
            </a:r>
            <a:endParaRPr lang="en-US" sz="1400" dirty="0"/>
          </a:p>
        </p:txBody>
      </p:sp>
      <p:sp>
        <p:nvSpPr>
          <p:cNvPr id="10" name="Text 8"/>
          <p:cNvSpPr/>
          <p:nvPr/>
        </p:nvSpPr>
        <p:spPr>
          <a:xfrm>
            <a:off x="1022350" y="3681561"/>
            <a:ext cx="267384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Март: 49 500 / 12 / 31 × 11</a:t>
            </a:r>
            <a:endParaRPr lang="en-US" sz="1400" dirty="0"/>
          </a:p>
        </p:txBody>
      </p:sp>
      <p:sp>
        <p:nvSpPr>
          <p:cNvPr id="11" name="Text 9"/>
          <p:cNvSpPr/>
          <p:nvPr/>
        </p:nvSpPr>
        <p:spPr>
          <a:xfrm>
            <a:off x="5544334" y="3681561"/>
            <a:ext cx="1071324" cy="274290"/>
          </a:xfrm>
          <a:prstGeom prst="rect">
            <a:avLst/>
          </a:prstGeom>
          <a:noFill/>
          <a:ln/>
        </p:spPr>
        <p:txBody>
          <a:bodyPr wrap="square" lIns="0" tIns="0" rIns="0" bIns="0" rtlCol="0" anchor="t">
            <a:normAutofit/>
          </a:bodyPr>
          <a:lstStyle/>
          <a:p>
            <a:pPr marL="0" indent="0" algn="r">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1 463,71 ₽</a:t>
            </a:r>
            <a:endParaRPr lang="en-US" sz="1400" dirty="0"/>
          </a:p>
        </p:txBody>
      </p:sp>
      <p:pic>
        <p:nvPicPr>
          <p:cNvPr id="12" name="Image 0" descr="line"/>
          <p:cNvPicPr>
            <a:picLocks noChangeAspect="1"/>
          </p:cNvPicPr>
          <p:nvPr/>
        </p:nvPicPr>
        <p:blipFill>
          <a:blip r:embed="rId3"/>
          <a:srcRect t="-8" b="-8"/>
          <a:stretch/>
        </p:blipFill>
        <p:spPr>
          <a:xfrm>
            <a:off x="1022350" y="4006652"/>
            <a:ext cx="5593308" cy="6350"/>
          </a:xfrm>
          <a:prstGeom prst="rect">
            <a:avLst/>
          </a:prstGeom>
        </p:spPr>
      </p:pic>
      <p:sp>
        <p:nvSpPr>
          <p:cNvPr id="13" name="Text 10"/>
          <p:cNvSpPr/>
          <p:nvPr/>
        </p:nvSpPr>
        <p:spPr>
          <a:xfrm>
            <a:off x="1022350" y="4089202"/>
            <a:ext cx="1983641" cy="41652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Взнос за 2024 год</a:t>
            </a:r>
            <a:endParaRPr lang="en-US" sz="1500" dirty="0"/>
          </a:p>
        </p:txBody>
      </p:sp>
      <p:sp>
        <p:nvSpPr>
          <p:cNvPr id="14" name="Text 11"/>
          <p:cNvSpPr/>
          <p:nvPr/>
        </p:nvSpPr>
        <p:spPr>
          <a:xfrm>
            <a:off x="4816505" y="4089202"/>
            <a:ext cx="1799153" cy="416520"/>
          </a:xfrm>
          <a:prstGeom prst="rect">
            <a:avLst/>
          </a:prstGeom>
          <a:noFill/>
          <a:ln/>
        </p:spPr>
        <p:txBody>
          <a:bodyPr wrap="square" lIns="0" tIns="0" rIns="0" bIns="0" rtlCol="0" anchor="t">
            <a:normAutofit/>
          </a:bodyPr>
          <a:lstStyle/>
          <a:p>
            <a:pPr marL="0" indent="0" algn="r">
              <a:lnSpc>
                <a:spcPts val="3080"/>
              </a:lnSpc>
              <a:buNone/>
            </a:pPr>
            <a:r>
              <a:rPr lang="en-US" sz="2200" b="1" dirty="0">
                <a:solidFill>
                  <a:srgbClr val="B5482F"/>
                </a:solidFill>
                <a:latin typeface="PT Serif" pitchFamily="18" charset="0"/>
                <a:ea typeface="PT Serif" pitchFamily="18" charset="-122"/>
                <a:cs typeface="PT Serif" pitchFamily="18" charset="-120"/>
              </a:rPr>
              <a:t>38 588,71 ₽</a:t>
            </a:r>
            <a:endParaRPr lang="en-US" sz="2200" dirty="0"/>
          </a:p>
        </p:txBody>
      </p:sp>
      <p:sp>
        <p:nvSpPr>
          <p:cNvPr id="15" name="Shape 12"/>
          <p:cNvSpPr/>
          <p:nvPr/>
        </p:nvSpPr>
        <p:spPr>
          <a:xfrm>
            <a:off x="6977608" y="2872631"/>
            <a:ext cx="4401592" cy="1766441"/>
          </a:xfrm>
          <a:prstGeom prst="roundRect">
            <a:avLst>
              <a:gd name="adj" fmla="val 5752"/>
            </a:avLst>
          </a:prstGeom>
          <a:solidFill>
            <a:srgbClr val="DDEBE5"/>
          </a:solidFill>
          <a:ln/>
        </p:spPr>
      </p:sp>
      <p:sp>
        <p:nvSpPr>
          <p:cNvPr id="17" name="Text 14"/>
          <p:cNvSpPr/>
          <p:nvPr/>
        </p:nvSpPr>
        <p:spPr>
          <a:xfrm>
            <a:off x="7180808" y="3031381"/>
            <a:ext cx="2304455"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КАЛЬКУЛЯТОР ФНС</a:t>
            </a:r>
            <a:endParaRPr lang="en-US" sz="1400" dirty="0"/>
          </a:p>
        </p:txBody>
      </p:sp>
      <p:sp>
        <p:nvSpPr>
          <p:cNvPr id="18" name="Text 15"/>
          <p:cNvSpPr/>
          <p:nvPr/>
        </p:nvSpPr>
        <p:spPr>
          <a:xfrm>
            <a:off x="7180808" y="3385691"/>
            <a:ext cx="411504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Расчётный период, период деятельности и доход свыше 300 000 ₽</a:t>
            </a:r>
            <a:endParaRPr lang="en-US" sz="1400" dirty="0"/>
          </a:p>
        </p:txBody>
      </p:sp>
      <p:sp>
        <p:nvSpPr>
          <p:cNvPr id="19" name="Text 16"/>
          <p:cNvSpPr/>
          <p:nvPr/>
        </p:nvSpPr>
        <p:spPr>
          <a:xfrm>
            <a:off x="7180808" y="4237782"/>
            <a:ext cx="4115048" cy="274290"/>
          </a:xfrm>
          <a:prstGeom prst="rect">
            <a:avLst/>
          </a:prstGeom>
          <a:noFill/>
          <a:ln/>
        </p:spPr>
        <p:txBody>
          <a:bodyPr wrap="square" lIns="0" tIns="0" rIns="0" bIns="0" rtlCol="0" anchor="t">
            <a:normAutofit/>
          </a:bodyPr>
          <a:lstStyle/>
          <a:p>
            <a:pPr marL="0" indent="0" algn="l">
              <a:lnSpc>
                <a:spcPts val="1960"/>
              </a:lnSpc>
              <a:buNone/>
            </a:pPr>
            <a:r>
              <a:rPr lang="en-US" sz="1400" u="sng" dirty="0">
                <a:solidFill>
                  <a:srgbClr val="1F4D40"/>
                </a:solidFill>
                <a:latin typeface="IBM Plex Sans" pitchFamily="34" charset="0"/>
                <a:ea typeface="IBM Plex Sans" pitchFamily="34" charset="-122"/>
                <a:cs typeface="IBM Plex Sans" pitchFamily="34" charset="-120"/>
                <a:hlinkClick r:id="rId4">
                  <a:extLst>
                    <a:ext uri="{A12FA001-AC4F-418D-AE19-62706E023703}">
                      <ahyp:hlinkClr xmlns:ahyp="http://schemas.microsoft.com/office/drawing/2018/hyperlinkcolor" xmlns="" val="tx"/>
                    </a:ext>
                  </a:extLst>
                </a:hlinkClick>
              </a:rPr>
              <a:t>nalog.gov.ru/rn77/service/ops</a:t>
            </a:r>
            <a:endParaRPr lang="en-US" sz="1400" dirty="0"/>
          </a:p>
        </p:txBody>
      </p:sp>
      <p:sp>
        <p:nvSpPr>
          <p:cNvPr id="20"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1"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2" name="Text 19"/>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3, 5 ст. 430 НК РФ. При закрытии М — полные месяцы до месяца прекращения, Дпр — дни по дату записи в ЕГРИП.</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28">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Когда ИП может не платить взносы</a:t>
            </a:r>
            <a:endParaRPr lang="en-US" sz="3200" dirty="0"/>
          </a:p>
        </p:txBody>
      </p:sp>
      <p:sp>
        <p:nvSpPr>
          <p:cNvPr id="3" name="Shape 1"/>
          <p:cNvSpPr/>
          <p:nvPr/>
        </p:nvSpPr>
        <p:spPr>
          <a:xfrm>
            <a:off x="815975" y="1435695"/>
            <a:ext cx="10560050" cy="2211040"/>
          </a:xfrm>
          <a:prstGeom prst="roundRect">
            <a:avLst>
              <a:gd name="adj" fmla="val 4452"/>
            </a:avLst>
          </a:prstGeom>
          <a:solidFill>
            <a:srgbClr val="FFFDF8"/>
          </a:solidFill>
          <a:ln w="6350">
            <a:solidFill>
              <a:srgbClr val="DDD5C4"/>
            </a:solidFill>
            <a:prstDash val="solid"/>
          </a:ln>
        </p:spPr>
      </p:sp>
      <p:sp>
        <p:nvSpPr>
          <p:cNvPr id="4" name="Text 2"/>
          <p:cNvSpPr/>
          <p:nvPr/>
        </p:nvSpPr>
        <p:spPr>
          <a:xfrm>
            <a:off x="1022350" y="1591270"/>
            <a:ext cx="1045171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ПЕРИОДЫ ПО П. 7 СТ. 430</a:t>
            </a:r>
            <a:endParaRPr lang="en-US" sz="1400" dirty="0"/>
          </a:p>
        </p:txBody>
      </p:sp>
      <p:sp>
        <p:nvSpPr>
          <p:cNvPr id="5" name="Text 3"/>
          <p:cNvSpPr/>
          <p:nvPr/>
        </p:nvSpPr>
        <p:spPr>
          <a:xfrm>
            <a:off x="1022350" y="1903661"/>
            <a:ext cx="2286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5482F"/>
                </a:solidFill>
                <a:latin typeface="IBM Plex Sans" pitchFamily="34" charset="0"/>
                <a:ea typeface="IBM Plex Sans" pitchFamily="34" charset="-122"/>
                <a:cs typeface="IBM Plex Sans" pitchFamily="34" charset="-120"/>
              </a:rPr>
              <a:t>1</a:t>
            </a:r>
            <a:endParaRPr lang="en-US" sz="1500" dirty="0"/>
          </a:p>
        </p:txBody>
      </p:sp>
      <p:sp>
        <p:nvSpPr>
          <p:cNvPr id="6" name="Text 4"/>
          <p:cNvSpPr/>
          <p:nvPr/>
        </p:nvSpPr>
        <p:spPr>
          <a:xfrm>
            <a:off x="1276350" y="1903661"/>
            <a:ext cx="10190099" cy="2921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Военная служба и приравненная к ней служба (Закон РФ от 12.02.1993 N 4468-1)</a:t>
            </a:r>
            <a:endParaRPr lang="en-US" sz="1400" dirty="0"/>
          </a:p>
        </p:txBody>
      </p:sp>
      <p:sp>
        <p:nvSpPr>
          <p:cNvPr id="7" name="Text 5"/>
          <p:cNvSpPr/>
          <p:nvPr/>
        </p:nvSpPr>
        <p:spPr>
          <a:xfrm>
            <a:off x="1022350" y="2233861"/>
            <a:ext cx="2286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5482F"/>
                </a:solidFill>
                <a:latin typeface="IBM Plex Sans" pitchFamily="34" charset="0"/>
                <a:ea typeface="IBM Plex Sans" pitchFamily="34" charset="-122"/>
                <a:cs typeface="IBM Plex Sans" pitchFamily="34" charset="-120"/>
              </a:rPr>
              <a:t>2</a:t>
            </a:r>
            <a:endParaRPr lang="en-US" sz="1500" dirty="0"/>
          </a:p>
        </p:txBody>
      </p:sp>
      <p:sp>
        <p:nvSpPr>
          <p:cNvPr id="8" name="Text 6"/>
          <p:cNvSpPr/>
          <p:nvPr/>
        </p:nvSpPr>
        <p:spPr>
          <a:xfrm>
            <a:off x="1276350" y="2233861"/>
            <a:ext cx="10190099" cy="2921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Уход за каждым ребёнком до 1,5 лет — не более 6 лет в общей сложности</a:t>
            </a:r>
            <a:endParaRPr lang="en-US" sz="1400" dirty="0"/>
          </a:p>
        </p:txBody>
      </p:sp>
      <p:sp>
        <p:nvSpPr>
          <p:cNvPr id="9" name="Text 7"/>
          <p:cNvSpPr/>
          <p:nvPr/>
        </p:nvSpPr>
        <p:spPr>
          <a:xfrm>
            <a:off x="1022350" y="2564061"/>
            <a:ext cx="2286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5482F"/>
                </a:solidFill>
                <a:latin typeface="IBM Plex Sans" pitchFamily="34" charset="0"/>
                <a:ea typeface="IBM Plex Sans" pitchFamily="34" charset="-122"/>
                <a:cs typeface="IBM Plex Sans" pitchFamily="34" charset="-120"/>
              </a:rPr>
              <a:t>3</a:t>
            </a:r>
            <a:endParaRPr lang="en-US" sz="1500" dirty="0"/>
          </a:p>
        </p:txBody>
      </p:sp>
      <p:sp>
        <p:nvSpPr>
          <p:cNvPr id="10" name="Text 8"/>
          <p:cNvSpPr/>
          <p:nvPr/>
        </p:nvSpPr>
        <p:spPr>
          <a:xfrm>
            <a:off x="1276350" y="2564061"/>
            <a:ext cx="10190099" cy="2921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Уход за инвалидом I группы, ребёнком-инвалидом или лицом, достигшим 80 лет</a:t>
            </a:r>
            <a:endParaRPr lang="en-US" sz="1400" dirty="0"/>
          </a:p>
        </p:txBody>
      </p:sp>
      <p:sp>
        <p:nvSpPr>
          <p:cNvPr id="11" name="Text 9"/>
          <p:cNvSpPr/>
          <p:nvPr/>
        </p:nvSpPr>
        <p:spPr>
          <a:xfrm>
            <a:off x="1022350" y="2894261"/>
            <a:ext cx="2286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5482F"/>
                </a:solidFill>
                <a:latin typeface="IBM Plex Sans" pitchFamily="34" charset="0"/>
                <a:ea typeface="IBM Plex Sans" pitchFamily="34" charset="-122"/>
                <a:cs typeface="IBM Plex Sans" pitchFamily="34" charset="-120"/>
              </a:rPr>
              <a:t>4</a:t>
            </a:r>
            <a:endParaRPr lang="en-US" sz="1500" dirty="0"/>
          </a:p>
        </p:txBody>
      </p:sp>
      <p:sp>
        <p:nvSpPr>
          <p:cNvPr id="12" name="Text 10"/>
          <p:cNvSpPr/>
          <p:nvPr/>
        </p:nvSpPr>
        <p:spPr>
          <a:xfrm>
            <a:off x="1276350" y="2894261"/>
            <a:ext cx="10190099" cy="2921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Жизнь с супругом-военнослужащим по контракту там, где нельзя трудоустроиться, — не более 5 лет</a:t>
            </a:r>
            <a:endParaRPr lang="en-US" sz="1400" dirty="0"/>
          </a:p>
        </p:txBody>
      </p:sp>
      <p:sp>
        <p:nvSpPr>
          <p:cNvPr id="13" name="Text 11"/>
          <p:cNvSpPr/>
          <p:nvPr/>
        </p:nvSpPr>
        <p:spPr>
          <a:xfrm>
            <a:off x="1022350" y="3224461"/>
            <a:ext cx="2286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5482F"/>
                </a:solidFill>
                <a:latin typeface="IBM Plex Sans" pitchFamily="34" charset="0"/>
                <a:ea typeface="IBM Plex Sans" pitchFamily="34" charset="-122"/>
                <a:cs typeface="IBM Plex Sans" pitchFamily="34" charset="-120"/>
              </a:rPr>
              <a:t>5</a:t>
            </a:r>
            <a:endParaRPr lang="en-US" sz="1500" dirty="0"/>
          </a:p>
        </p:txBody>
      </p:sp>
      <p:sp>
        <p:nvSpPr>
          <p:cNvPr id="14" name="Text 12"/>
          <p:cNvSpPr/>
          <p:nvPr/>
        </p:nvSpPr>
        <p:spPr>
          <a:xfrm>
            <a:off x="1276350" y="3224461"/>
            <a:ext cx="10190099" cy="2921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Жизнь за границей с супругом — работником дипломатического представительства или консульства РФ</a:t>
            </a:r>
            <a:endParaRPr lang="en-US" sz="1400" dirty="0"/>
          </a:p>
        </p:txBody>
      </p:sp>
      <p:sp>
        <p:nvSpPr>
          <p:cNvPr id="15" name="Shape 13"/>
          <p:cNvSpPr/>
          <p:nvPr/>
        </p:nvSpPr>
        <p:spPr>
          <a:xfrm>
            <a:off x="812800" y="3802311"/>
            <a:ext cx="10566400" cy="802580"/>
          </a:xfrm>
          <a:prstGeom prst="roundRect">
            <a:avLst>
              <a:gd name="adj" fmla="val 12659"/>
            </a:avLst>
          </a:prstGeom>
          <a:solidFill>
            <a:srgbClr val="1E2A3F"/>
          </a:solidFill>
          <a:ln/>
        </p:spPr>
      </p:sp>
      <p:sp>
        <p:nvSpPr>
          <p:cNvPr id="16" name="Text 14"/>
          <p:cNvSpPr/>
          <p:nvPr/>
        </p:nvSpPr>
        <p:spPr>
          <a:xfrm>
            <a:off x="1016000" y="4079131"/>
            <a:ext cx="989558"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E59A7D"/>
                </a:solidFill>
                <a:latin typeface="IBM Plex Sans" pitchFamily="34" charset="0"/>
                <a:ea typeface="IBM Plex Sans" pitchFamily="34" charset="-122"/>
                <a:cs typeface="IBM Plex Sans" pitchFamily="34" charset="-120"/>
              </a:rPr>
              <a:t>КАК ПОЛУЧИТЬ</a:t>
            </a:r>
            <a:endParaRPr lang="en-US" sz="1400" dirty="0"/>
          </a:p>
        </p:txBody>
      </p:sp>
      <p:sp>
        <p:nvSpPr>
          <p:cNvPr id="17" name="Text 15"/>
          <p:cNvSpPr/>
          <p:nvPr/>
        </p:nvSpPr>
        <p:spPr>
          <a:xfrm>
            <a:off x="2776151" y="3942011"/>
            <a:ext cx="877076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Заявление (форма — Письмо ФНС от 18.03.2025 N БС-4-11/2899@) + документы о периоде + подтверждение, что деятельность не велась, например декларации с нулевым доходом</a:t>
            </a:r>
            <a:endParaRPr lang="en-US" sz="1400" dirty="0"/>
          </a:p>
        </p:txBody>
      </p:sp>
      <p:sp>
        <p:nvSpPr>
          <p:cNvPr id="18" name="Text 1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9" name="Text 1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0" name="Text 18"/>
          <p:cNvSpPr/>
          <p:nvPr/>
        </p:nvSpPr>
        <p:spPr>
          <a:xfrm>
            <a:off x="812800" y="60731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7, 8 ст. 430 НК РФ; Письма Минфина России от 12.02.2020 N 03-15-05/9358, ФНС России от 09.12.2024 N БС-4-11/13952@</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9">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Документы к заявлению: периоды 1–4</a:t>
            </a:r>
            <a:endParaRPr lang="en-US" sz="3200" dirty="0"/>
          </a:p>
        </p:txBody>
      </p:sp>
      <p:sp>
        <p:nvSpPr>
          <p:cNvPr id="3" name="Shape 1"/>
          <p:cNvSpPr/>
          <p:nvPr/>
        </p:nvSpPr>
        <p:spPr>
          <a:xfrm>
            <a:off x="812800" y="1457920"/>
            <a:ext cx="10566400" cy="3187204"/>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3177174"/>
        </p:xfrm>
        <a:graphic>
          <a:graphicData uri="http://schemas.openxmlformats.org/drawingml/2006/table">
            <a:tbl>
              <a:tblPr/>
              <a:tblGrid>
                <a:gridCol w="633222">
                  <a:extLst>
                    <a:ext uri="{9D8B030D-6E8A-4147-A177-3AD203B41FA5}">
                      <a16:colId xmlns:a16="http://schemas.microsoft.com/office/drawing/2014/main" xmlns="" val="20000"/>
                    </a:ext>
                  </a:extLst>
                </a:gridCol>
                <a:gridCol w="4221480">
                  <a:extLst>
                    <a:ext uri="{9D8B030D-6E8A-4147-A177-3AD203B41FA5}">
                      <a16:colId xmlns:a16="http://schemas.microsoft.com/office/drawing/2014/main" xmlns="" val="20001"/>
                    </a:ext>
                  </a:extLst>
                </a:gridCol>
                <a:gridCol w="5698998">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N</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Период</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Подтверждающие документы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Военная служба по призыву</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Копия военного билета, справки военкоматов, воинских подразделений, архивов — с периодами службы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Уход одного из родителей за каждым ребёнком до 1,5 лет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Документы о рождении ребёнка и достижении им 1,5 лет — копия свидетельства о рождении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88379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Содержание под стражей и отбывание наказания необоснованно привлечёнными и реабилитированными лицами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Документы учреждения, исполняющего наказания, о периодах; документы о необоснованном привлечении и реабилитации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4</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Уход за инвалидом I группы, ребёнком-инвалидом до 18 лет или лицом 80+</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Решение СФР об установлении периода ухода или сведения о стаже из формы СЗИ-ИЛС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5" name="Text 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6" name="Text 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7" name="Text 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 3, 5, 6 ч. 1 ст. 12 Федерального закона N 400-ФЗ; п. 8 ст. 430 НК РФ</a:t>
            </a:r>
            <a:endParaRPr lang="en-US" sz="1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0">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Документы к заявлению: периоды 5–8</a:t>
            </a:r>
            <a:endParaRPr lang="en-US" sz="3200" dirty="0"/>
          </a:p>
        </p:txBody>
      </p:sp>
      <p:sp>
        <p:nvSpPr>
          <p:cNvPr id="3" name="Shape 1"/>
          <p:cNvSpPr/>
          <p:nvPr/>
        </p:nvSpPr>
        <p:spPr>
          <a:xfrm>
            <a:off x="812800" y="1457920"/>
            <a:ext cx="10566400" cy="3436094"/>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3428733"/>
        </p:xfrm>
        <a:graphic>
          <a:graphicData uri="http://schemas.openxmlformats.org/drawingml/2006/table">
            <a:tbl>
              <a:tblPr/>
              <a:tblGrid>
                <a:gridCol w="633222">
                  <a:extLst>
                    <a:ext uri="{9D8B030D-6E8A-4147-A177-3AD203B41FA5}">
                      <a16:colId xmlns:a16="http://schemas.microsoft.com/office/drawing/2014/main" xmlns="" val="20000"/>
                    </a:ext>
                  </a:extLst>
                </a:gridCol>
                <a:gridCol w="4221480">
                  <a:extLst>
                    <a:ext uri="{9D8B030D-6E8A-4147-A177-3AD203B41FA5}">
                      <a16:colId xmlns:a16="http://schemas.microsoft.com/office/drawing/2014/main" xmlns="" val="20001"/>
                    </a:ext>
                  </a:extLst>
                </a:gridCol>
                <a:gridCol w="5698998">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N</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Период</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Подтверждающие документы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88379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Жизнь с супругом-военнослужащим по контракту без возможности трудоустройства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Справки воинских частей, военкоматов о службе и совместном проживании; справка службы занятости. Служба за рубежом — только справки частей, военкоматов</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88379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6</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Жизнь за границей с супругом — работником дипмиссии, консульства, торгпредства, международной организации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Справки направивших госорганов (организаций) с периодом совместного проживания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Пребывание в добровольческом формировании (Закон N 61-ФЗ «Об обороне»)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Справки воинских подразделений, военкоматов, архивов, органов в области обороны — с периодами</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8</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Военная служба по контракту по п. 7 ст. 38 Закона N 53-ФЗ</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Копия контракта, выписка из приказа, справка — с датами начала и окончания контракта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5" name="Text 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6" name="Text 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7" name="Text 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7, 8, 12 ч. 1 ст. 12 Федерального закона N 400-ФЗ; Закон N 53-ФЗ; п. 8 ст. 430 НК РФ</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1">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УСН и ПСН: уменьшение на взносы ИП</a:t>
            </a:r>
            <a:endParaRPr lang="en-US" sz="3200" dirty="0"/>
          </a:p>
        </p:txBody>
      </p:sp>
      <p:sp>
        <p:nvSpPr>
          <p:cNvPr id="3" name="Shape 1"/>
          <p:cNvSpPr/>
          <p:nvPr/>
        </p:nvSpPr>
        <p:spPr>
          <a:xfrm>
            <a:off x="812800" y="1483320"/>
            <a:ext cx="10566400" cy="1092200"/>
          </a:xfrm>
          <a:prstGeom prst="roundRect">
            <a:avLst>
              <a:gd name="adj" fmla="val 9302"/>
            </a:avLst>
          </a:prstGeom>
          <a:solidFill>
            <a:srgbClr val="1E2A3F"/>
          </a:solidFill>
          <a:ln/>
        </p:spPr>
      </p:sp>
      <p:sp>
        <p:nvSpPr>
          <p:cNvPr id="4" name="Shape 2"/>
          <p:cNvSpPr/>
          <p:nvPr/>
        </p:nvSpPr>
        <p:spPr>
          <a:xfrm>
            <a:off x="1066800" y="1686520"/>
            <a:ext cx="50800" cy="685800"/>
          </a:xfrm>
          <a:prstGeom prst="roundRect">
            <a:avLst>
              <a:gd name="adj" fmla="val 50000"/>
            </a:avLst>
          </a:prstGeom>
          <a:solidFill>
            <a:srgbClr val="E59A7D"/>
          </a:solidFill>
          <a:ln/>
        </p:spPr>
      </p:sp>
      <p:sp>
        <p:nvSpPr>
          <p:cNvPr id="5" name="Text 3"/>
          <p:cNvSpPr/>
          <p:nvPr/>
        </p:nvSpPr>
        <p:spPr>
          <a:xfrm>
            <a:off x="1371600" y="1686520"/>
            <a:ext cx="10046208"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F6F3EC"/>
                </a:solidFill>
                <a:latin typeface="PT Serif" pitchFamily="18" charset="0"/>
                <a:ea typeface="PT Serif" pitchFamily="18" charset="-122"/>
                <a:cs typeface="PT Serif" pitchFamily="18" charset="-120"/>
              </a:rPr>
              <a:t>Налог и авансы по УСН и ПСН можно уменьшить на взносы ИП по ст. 430 </a:t>
            </a:r>
            <a:r>
              <a:rPr lang="en-US" sz="2000" dirty="0">
                <a:solidFill>
                  <a:srgbClr val="E59A7D"/>
                </a:solidFill>
                <a:latin typeface="PT Serif" pitchFamily="18" charset="0"/>
                <a:ea typeface="PT Serif" pitchFamily="18" charset="-122"/>
                <a:cs typeface="PT Serif" pitchFamily="18" charset="-120"/>
              </a:rPr>
              <a:t>без их фактической уплаты</a:t>
            </a:r>
            <a:r>
              <a:rPr lang="en-US" sz="2000" dirty="0">
                <a:solidFill>
                  <a:srgbClr val="F6F3EC"/>
                </a:solidFill>
                <a:latin typeface="PT Serif" pitchFamily="18" charset="0"/>
                <a:ea typeface="PT Serif" pitchFamily="18" charset="-122"/>
                <a:cs typeface="PT Serif" pitchFamily="18" charset="-120"/>
              </a:rPr>
              <a:t> на момент уменьшения</a:t>
            </a:r>
            <a:endParaRPr lang="en-US" sz="2000" dirty="0"/>
          </a:p>
        </p:txBody>
      </p:sp>
      <p:sp>
        <p:nvSpPr>
          <p:cNvPr id="6" name="Shape 4"/>
          <p:cNvSpPr/>
          <p:nvPr/>
        </p:nvSpPr>
        <p:spPr>
          <a:xfrm>
            <a:off x="812800" y="2778720"/>
            <a:ext cx="5207000" cy="1214090"/>
          </a:xfrm>
          <a:prstGeom prst="roundRect">
            <a:avLst>
              <a:gd name="adj" fmla="val 8368"/>
            </a:avLst>
          </a:prstGeom>
          <a:solidFill>
            <a:srgbClr val="DDEBE5"/>
          </a:solidFill>
          <a:ln/>
        </p:spPr>
      </p:sp>
      <p:sp>
        <p:nvSpPr>
          <p:cNvPr id="7" name="Text 5"/>
          <p:cNvSpPr/>
          <p:nvPr/>
        </p:nvSpPr>
        <p:spPr>
          <a:xfrm>
            <a:off x="1016000" y="2956520"/>
            <a:ext cx="494461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НЕ ТРЕБУЕТСЯ</a:t>
            </a:r>
            <a:endParaRPr lang="en-US" sz="1400" dirty="0"/>
          </a:p>
        </p:txBody>
      </p:sp>
      <p:sp>
        <p:nvSpPr>
          <p:cNvPr id="8" name="Text 6"/>
          <p:cNvSpPr/>
          <p:nvPr/>
        </p:nvSpPr>
        <p:spPr>
          <a:xfrm>
            <a:off x="1016000" y="3281611"/>
            <a:ext cx="494461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Заявление о зачёте в счёт предстоящей обязанности по уплате взносов (ст. 78 НК РФ)</a:t>
            </a:r>
            <a:endParaRPr lang="en-US" sz="1500" dirty="0"/>
          </a:p>
        </p:txBody>
      </p:sp>
      <p:sp>
        <p:nvSpPr>
          <p:cNvPr id="9" name="Shape 7"/>
          <p:cNvSpPr/>
          <p:nvPr/>
        </p:nvSpPr>
        <p:spPr>
          <a:xfrm>
            <a:off x="6172200" y="2778720"/>
            <a:ext cx="5207000" cy="1214090"/>
          </a:xfrm>
          <a:prstGeom prst="roundRect">
            <a:avLst>
              <a:gd name="adj" fmla="val 8368"/>
            </a:avLst>
          </a:prstGeom>
          <a:solidFill>
            <a:srgbClr val="DDEBE5"/>
          </a:solidFill>
          <a:ln/>
        </p:spPr>
      </p:sp>
      <p:sp>
        <p:nvSpPr>
          <p:cNvPr id="10" name="Text 8"/>
          <p:cNvSpPr/>
          <p:nvPr/>
        </p:nvSpPr>
        <p:spPr>
          <a:xfrm>
            <a:off x="6375400" y="2956520"/>
            <a:ext cx="494461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НЕ ТРЕБУЕТСЯ</a:t>
            </a:r>
            <a:endParaRPr lang="en-US" sz="1400" dirty="0"/>
          </a:p>
        </p:txBody>
      </p:sp>
      <p:sp>
        <p:nvSpPr>
          <p:cNvPr id="11" name="Text 9"/>
          <p:cNvSpPr/>
          <p:nvPr/>
        </p:nvSpPr>
        <p:spPr>
          <a:xfrm>
            <a:off x="6375400" y="3281611"/>
            <a:ext cx="494461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Переплата на КБК ЕНП или на КБК страховых взносов</a:t>
            </a:r>
            <a:endParaRPr lang="en-US" sz="1500" dirty="0"/>
          </a:p>
        </p:txBody>
      </p:sp>
      <p:sp>
        <p:nvSpPr>
          <p:cNvPr id="12" name="Text 10"/>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3" name="Text 11"/>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4" name="Text 12"/>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ФНС России от 25.08.2023 N СД-4-3/10872@; Федеральный закон от 31.07.2023 N 389-ФЗ</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2">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Примеры: УСН «доходы», ИП без работников</a:t>
            </a:r>
            <a:endParaRPr lang="en-US" sz="3200" dirty="0"/>
          </a:p>
        </p:txBody>
      </p:sp>
      <p:sp>
        <p:nvSpPr>
          <p:cNvPr id="3" name="Shape 1"/>
          <p:cNvSpPr/>
          <p:nvPr/>
        </p:nvSpPr>
        <p:spPr>
          <a:xfrm>
            <a:off x="815975" y="1461095"/>
            <a:ext cx="5200650" cy="3355132"/>
          </a:xfrm>
          <a:prstGeom prst="roundRect">
            <a:avLst>
              <a:gd name="adj" fmla="val 2934"/>
            </a:avLst>
          </a:prstGeom>
          <a:solidFill>
            <a:srgbClr val="FFFDF8"/>
          </a:solidFill>
          <a:ln w="6350">
            <a:solidFill>
              <a:srgbClr val="DDD5C4"/>
            </a:solidFill>
            <a:prstDash val="solid"/>
          </a:ln>
        </p:spPr>
      </p:sp>
      <p:sp>
        <p:nvSpPr>
          <p:cNvPr id="4" name="Text 2"/>
          <p:cNvSpPr/>
          <p:nvPr/>
        </p:nvSpPr>
        <p:spPr>
          <a:xfrm>
            <a:off x="1022350" y="1616670"/>
            <a:ext cx="493153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ПРИМЕР 1 · АВАНС ЗА 9 МЕСЯЦЕВ 2023</a:t>
            </a:r>
            <a:endParaRPr lang="en-US" sz="1400" dirty="0"/>
          </a:p>
        </p:txBody>
      </p:sp>
      <p:sp>
        <p:nvSpPr>
          <p:cNvPr id="5" name="Text 3"/>
          <p:cNvSpPr/>
          <p:nvPr/>
        </p:nvSpPr>
        <p:spPr>
          <a:xfrm>
            <a:off x="1022350" y="1941761"/>
            <a:ext cx="4931537"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Доход за 2022 год — 900 000 ₽, исчисленный аванс — 70 000 ₽</a:t>
            </a:r>
            <a:endParaRPr lang="en-US" sz="1400" dirty="0"/>
          </a:p>
        </p:txBody>
      </p:sp>
      <p:sp>
        <p:nvSpPr>
          <p:cNvPr id="6" name="Text 4"/>
          <p:cNvSpPr/>
          <p:nvPr/>
        </p:nvSpPr>
        <p:spPr>
          <a:xfrm>
            <a:off x="1022350" y="2497981"/>
            <a:ext cx="4285714"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1% за 2022, уплачен 01.07.2023: (900 000 − 300 000) × 1%</a:t>
            </a:r>
            <a:endParaRPr lang="en-US" sz="1400" dirty="0"/>
          </a:p>
        </p:txBody>
      </p:sp>
      <p:sp>
        <p:nvSpPr>
          <p:cNvPr id="7" name="Text 5"/>
          <p:cNvSpPr/>
          <p:nvPr/>
        </p:nvSpPr>
        <p:spPr>
          <a:xfrm>
            <a:off x="5284837" y="2497981"/>
            <a:ext cx="576213" cy="50542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6 000 ₽</a:t>
            </a:r>
            <a:endParaRPr lang="en-US" sz="1400" dirty="0"/>
          </a:p>
        </p:txBody>
      </p:sp>
      <p:sp>
        <p:nvSpPr>
          <p:cNvPr id="8" name="Text 6"/>
          <p:cNvSpPr/>
          <p:nvPr/>
        </p:nvSpPr>
        <p:spPr>
          <a:xfrm>
            <a:off x="1022350" y="3054201"/>
            <a:ext cx="4054971" cy="27429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Фиксированные за 2023, ещё не уплачены</a:t>
            </a:r>
            <a:endParaRPr lang="en-US" sz="1400" dirty="0"/>
          </a:p>
        </p:txBody>
      </p:sp>
      <p:sp>
        <p:nvSpPr>
          <p:cNvPr id="9" name="Text 7"/>
          <p:cNvSpPr/>
          <p:nvPr/>
        </p:nvSpPr>
        <p:spPr>
          <a:xfrm>
            <a:off x="5077321" y="3054201"/>
            <a:ext cx="783729"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45 842 ₽</a:t>
            </a:r>
            <a:endParaRPr lang="en-US" sz="1400" dirty="0"/>
          </a:p>
        </p:txBody>
      </p:sp>
      <p:sp>
        <p:nvSpPr>
          <p:cNvPr id="10" name="Text 8"/>
          <p:cNvSpPr/>
          <p:nvPr/>
        </p:nvSpPr>
        <p:spPr>
          <a:xfrm>
            <a:off x="1022350" y="3379291"/>
            <a:ext cx="2019479" cy="27429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Уменьшение аванса</a:t>
            </a:r>
            <a:endParaRPr lang="en-US" sz="1400" dirty="0"/>
          </a:p>
        </p:txBody>
      </p:sp>
      <p:sp>
        <p:nvSpPr>
          <p:cNvPr id="11" name="Text 9"/>
          <p:cNvSpPr/>
          <p:nvPr/>
        </p:nvSpPr>
        <p:spPr>
          <a:xfrm>
            <a:off x="5077321" y="3379291"/>
            <a:ext cx="783729"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51 842 ₽</a:t>
            </a:r>
            <a:endParaRPr lang="en-US" sz="1400" dirty="0"/>
          </a:p>
        </p:txBody>
      </p:sp>
      <p:sp>
        <p:nvSpPr>
          <p:cNvPr id="12" name="Shape 10"/>
          <p:cNvSpPr/>
          <p:nvPr/>
        </p:nvSpPr>
        <p:spPr>
          <a:xfrm>
            <a:off x="1022350" y="4172992"/>
            <a:ext cx="4787900" cy="487660"/>
          </a:xfrm>
          <a:prstGeom prst="roundRect">
            <a:avLst>
              <a:gd name="adj" fmla="val 15626"/>
            </a:avLst>
          </a:prstGeom>
          <a:solidFill>
            <a:srgbClr val="1E2A3F"/>
          </a:solidFill>
          <a:ln/>
        </p:spPr>
      </p:sp>
      <p:sp>
        <p:nvSpPr>
          <p:cNvPr id="13" name="Text 11"/>
          <p:cNvSpPr/>
          <p:nvPr/>
        </p:nvSpPr>
        <p:spPr>
          <a:xfrm>
            <a:off x="1149350" y="4274592"/>
            <a:ext cx="2588062" cy="3098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К уплате: 70 000 − 51 842</a:t>
            </a:r>
            <a:endParaRPr lang="en-US" sz="1400" dirty="0"/>
          </a:p>
        </p:txBody>
      </p:sp>
      <p:sp>
        <p:nvSpPr>
          <p:cNvPr id="14" name="Text 12"/>
          <p:cNvSpPr/>
          <p:nvPr/>
        </p:nvSpPr>
        <p:spPr>
          <a:xfrm>
            <a:off x="4845645" y="4274592"/>
            <a:ext cx="888405" cy="309860"/>
          </a:xfrm>
          <a:prstGeom prst="rect">
            <a:avLst/>
          </a:prstGeom>
          <a:noFill/>
          <a:ln/>
        </p:spPr>
        <p:txBody>
          <a:bodyPr wrap="none" lIns="0" tIns="0" rIns="0" bIns="0" rtlCol="0" anchor="t">
            <a:normAutofit/>
          </a:bodyPr>
          <a:lstStyle/>
          <a:p>
            <a:pPr marL="0" indent="0" algn="l">
              <a:lnSpc>
                <a:spcPts val="2240"/>
              </a:lnSpc>
              <a:buNone/>
            </a:pPr>
            <a:r>
              <a:rPr lang="en-US" sz="1600" b="1" dirty="0">
                <a:solidFill>
                  <a:srgbClr val="E59A7D"/>
                </a:solidFill>
                <a:latin typeface="IBM Plex Sans" pitchFamily="34" charset="0"/>
                <a:ea typeface="IBM Plex Sans" pitchFamily="34" charset="-122"/>
                <a:cs typeface="IBM Plex Sans" pitchFamily="34" charset="-120"/>
              </a:rPr>
              <a:t>18 158 ₽</a:t>
            </a:r>
            <a:endParaRPr lang="en-US" sz="1600" dirty="0"/>
          </a:p>
        </p:txBody>
      </p:sp>
      <p:sp>
        <p:nvSpPr>
          <p:cNvPr id="15" name="Shape 13"/>
          <p:cNvSpPr/>
          <p:nvPr/>
        </p:nvSpPr>
        <p:spPr>
          <a:xfrm>
            <a:off x="6175375" y="1461095"/>
            <a:ext cx="5200650" cy="3355132"/>
          </a:xfrm>
          <a:prstGeom prst="roundRect">
            <a:avLst>
              <a:gd name="adj" fmla="val 2934"/>
            </a:avLst>
          </a:prstGeom>
          <a:solidFill>
            <a:srgbClr val="FFFDF8"/>
          </a:solidFill>
          <a:ln w="6350">
            <a:solidFill>
              <a:srgbClr val="DDD5C4"/>
            </a:solidFill>
            <a:prstDash val="solid"/>
          </a:ln>
        </p:spPr>
      </p:sp>
      <p:sp>
        <p:nvSpPr>
          <p:cNvPr id="16" name="Text 14"/>
          <p:cNvSpPr/>
          <p:nvPr/>
        </p:nvSpPr>
        <p:spPr>
          <a:xfrm>
            <a:off x="6381750" y="1616670"/>
            <a:ext cx="493153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ПРИМЕР 2 · АВАНС ЗА III КВАРТАЛ 2023</a:t>
            </a:r>
            <a:endParaRPr lang="en-US" sz="1400" dirty="0"/>
          </a:p>
        </p:txBody>
      </p:sp>
      <p:sp>
        <p:nvSpPr>
          <p:cNvPr id="17" name="Text 15"/>
          <p:cNvSpPr/>
          <p:nvPr/>
        </p:nvSpPr>
        <p:spPr>
          <a:xfrm>
            <a:off x="6381750" y="1941761"/>
            <a:ext cx="4931537"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Доход за III квартал — 800 000 ₽, раньше доходов не было; аванс — 48 000 ₽</a:t>
            </a:r>
            <a:endParaRPr lang="en-US" sz="1400" dirty="0"/>
          </a:p>
        </p:txBody>
      </p:sp>
      <p:sp>
        <p:nvSpPr>
          <p:cNvPr id="18" name="Text 16"/>
          <p:cNvSpPr/>
          <p:nvPr/>
        </p:nvSpPr>
        <p:spPr>
          <a:xfrm>
            <a:off x="6381750" y="2497981"/>
            <a:ext cx="3834110" cy="27429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1% за 2023: (800 000 − 300 000) × 1%</a:t>
            </a:r>
            <a:endParaRPr lang="en-US" sz="1400" dirty="0"/>
          </a:p>
        </p:txBody>
      </p:sp>
      <p:sp>
        <p:nvSpPr>
          <p:cNvPr id="19" name="Text 17"/>
          <p:cNvSpPr/>
          <p:nvPr/>
        </p:nvSpPr>
        <p:spPr>
          <a:xfrm>
            <a:off x="10543431" y="2497981"/>
            <a:ext cx="677019"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5 000 ₽</a:t>
            </a:r>
            <a:endParaRPr lang="en-US" sz="1400" dirty="0"/>
          </a:p>
        </p:txBody>
      </p:sp>
      <p:sp>
        <p:nvSpPr>
          <p:cNvPr id="20" name="Text 18"/>
          <p:cNvSpPr/>
          <p:nvPr/>
        </p:nvSpPr>
        <p:spPr>
          <a:xfrm>
            <a:off x="6381750" y="2823071"/>
            <a:ext cx="3529667" cy="27429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Уменьшение: 45 842 + 2 158 из 1%</a:t>
            </a:r>
            <a:endParaRPr lang="en-US" sz="1400" dirty="0"/>
          </a:p>
        </p:txBody>
      </p:sp>
      <p:sp>
        <p:nvSpPr>
          <p:cNvPr id="21" name="Text 19"/>
          <p:cNvSpPr/>
          <p:nvPr/>
        </p:nvSpPr>
        <p:spPr>
          <a:xfrm>
            <a:off x="10436721" y="2823071"/>
            <a:ext cx="783729"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48 000 ₽</a:t>
            </a:r>
            <a:endParaRPr lang="en-US" sz="1400" dirty="0"/>
          </a:p>
        </p:txBody>
      </p:sp>
      <p:sp>
        <p:nvSpPr>
          <p:cNvPr id="22" name="Shape 20"/>
          <p:cNvSpPr/>
          <p:nvPr/>
        </p:nvSpPr>
        <p:spPr>
          <a:xfrm>
            <a:off x="6381750" y="3148161"/>
            <a:ext cx="4787900" cy="872430"/>
          </a:xfrm>
          <a:prstGeom prst="roundRect">
            <a:avLst>
              <a:gd name="adj" fmla="val 8734"/>
            </a:avLst>
          </a:prstGeom>
          <a:solidFill>
            <a:srgbClr val="DDEBE5"/>
          </a:solidFill>
          <a:ln/>
        </p:spPr>
      </p:sp>
      <p:sp>
        <p:nvSpPr>
          <p:cNvPr id="23" name="Text 21"/>
          <p:cNvSpPr/>
          <p:nvPr/>
        </p:nvSpPr>
        <p:spPr>
          <a:xfrm>
            <a:off x="6483350" y="3224361"/>
            <a:ext cx="4289393"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Остаток 1% (срок 01.07.2024) — в уменьшение налога за 2024 год, если в IV квартале дохода нет</a:t>
            </a:r>
            <a:endParaRPr lang="en-US" sz="1400" dirty="0"/>
          </a:p>
        </p:txBody>
      </p:sp>
      <p:sp>
        <p:nvSpPr>
          <p:cNvPr id="24" name="Text 22"/>
          <p:cNvSpPr/>
          <p:nvPr/>
        </p:nvSpPr>
        <p:spPr>
          <a:xfrm>
            <a:off x="10749409" y="3224361"/>
            <a:ext cx="369441" cy="74543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2 842 ₽</a:t>
            </a:r>
            <a:endParaRPr lang="en-US" sz="1400" dirty="0"/>
          </a:p>
        </p:txBody>
      </p:sp>
      <p:sp>
        <p:nvSpPr>
          <p:cNvPr id="25" name="Shape 23"/>
          <p:cNvSpPr/>
          <p:nvPr/>
        </p:nvSpPr>
        <p:spPr>
          <a:xfrm>
            <a:off x="6381750" y="4172992"/>
            <a:ext cx="4787900" cy="487660"/>
          </a:xfrm>
          <a:prstGeom prst="roundRect">
            <a:avLst>
              <a:gd name="adj" fmla="val 15626"/>
            </a:avLst>
          </a:prstGeom>
          <a:solidFill>
            <a:srgbClr val="1E2A3F"/>
          </a:solidFill>
          <a:ln/>
        </p:spPr>
      </p:sp>
      <p:sp>
        <p:nvSpPr>
          <p:cNvPr id="26" name="Text 24"/>
          <p:cNvSpPr/>
          <p:nvPr/>
        </p:nvSpPr>
        <p:spPr>
          <a:xfrm>
            <a:off x="6508750" y="4274592"/>
            <a:ext cx="2056388" cy="3098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К уплате 28.10.2023</a:t>
            </a:r>
            <a:endParaRPr lang="en-US" sz="1400" dirty="0"/>
          </a:p>
        </p:txBody>
      </p:sp>
      <p:sp>
        <p:nvSpPr>
          <p:cNvPr id="27" name="Text 25"/>
          <p:cNvSpPr/>
          <p:nvPr/>
        </p:nvSpPr>
        <p:spPr>
          <a:xfrm>
            <a:off x="10740678" y="4274592"/>
            <a:ext cx="352772" cy="309860"/>
          </a:xfrm>
          <a:prstGeom prst="rect">
            <a:avLst/>
          </a:prstGeom>
          <a:noFill/>
          <a:ln/>
        </p:spPr>
        <p:txBody>
          <a:bodyPr wrap="none" lIns="0" tIns="0" rIns="0" bIns="0" rtlCol="0" anchor="t">
            <a:normAutofit/>
          </a:bodyPr>
          <a:lstStyle/>
          <a:p>
            <a:pPr marL="0" indent="0" algn="l">
              <a:lnSpc>
                <a:spcPts val="2240"/>
              </a:lnSpc>
              <a:buNone/>
            </a:pPr>
            <a:r>
              <a:rPr lang="en-US" sz="1600" b="1" dirty="0">
                <a:solidFill>
                  <a:srgbClr val="E59A7D"/>
                </a:solidFill>
                <a:latin typeface="IBM Plex Sans" pitchFamily="34" charset="0"/>
                <a:ea typeface="IBM Plex Sans" pitchFamily="34" charset="-122"/>
                <a:cs typeface="IBM Plex Sans" pitchFamily="34" charset="-120"/>
              </a:rPr>
              <a:t>0 ₽</a:t>
            </a:r>
            <a:endParaRPr lang="en-US" sz="1600" dirty="0"/>
          </a:p>
        </p:txBody>
      </p:sp>
      <p:sp>
        <p:nvSpPr>
          <p:cNvPr id="28" name="Text 2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9" name="Text 2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0" name="Text 28"/>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Письмо ФНС России от 25.08.2023 N СД-4-3/10872@; Федеральный закон от 31.07.2023 N 389-ФЗ</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3">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6004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УСН «доходы минус расходы»: взносы ИП в расходах</a:t>
            </a:r>
            <a:endParaRPr lang="en-US" sz="3200" dirty="0"/>
          </a:p>
        </p:txBody>
      </p:sp>
      <p:sp>
        <p:nvSpPr>
          <p:cNvPr id="3" name="Shape 1"/>
          <p:cNvSpPr/>
          <p:nvPr/>
        </p:nvSpPr>
        <p:spPr>
          <a:xfrm>
            <a:off x="815975" y="1928416"/>
            <a:ext cx="4449118" cy="1474440"/>
          </a:xfrm>
          <a:prstGeom prst="roundRect">
            <a:avLst>
              <a:gd name="adj" fmla="val 6675"/>
            </a:avLst>
          </a:prstGeom>
          <a:solidFill>
            <a:srgbClr val="FFFDF8"/>
          </a:solidFill>
          <a:ln w="6350">
            <a:solidFill>
              <a:srgbClr val="DDD5C4"/>
            </a:solidFill>
            <a:prstDash val="solid"/>
          </a:ln>
        </p:spPr>
      </p:sp>
      <p:sp>
        <p:nvSpPr>
          <p:cNvPr id="4" name="Text 2"/>
          <p:cNvSpPr/>
          <p:nvPr/>
        </p:nvSpPr>
        <p:spPr>
          <a:xfrm>
            <a:off x="1022350" y="2109391"/>
            <a:ext cx="415745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ОБЩЕЕ ПРАВИЛО</a:t>
            </a:r>
            <a:endParaRPr lang="en-US" sz="1400" dirty="0"/>
          </a:p>
        </p:txBody>
      </p:sp>
      <p:sp>
        <p:nvSpPr>
          <p:cNvPr id="5" name="Text 3"/>
          <p:cNvSpPr/>
          <p:nvPr/>
        </p:nvSpPr>
        <p:spPr>
          <a:xfrm>
            <a:off x="1022350" y="2434481"/>
            <a:ext cx="4157459"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Налоги, сборы и взносы — в расходах в размере фактически уплаченного</a:t>
            </a:r>
            <a:endParaRPr lang="en-US" sz="1500" dirty="0"/>
          </a:p>
        </p:txBody>
      </p:sp>
      <p:pic>
        <p:nvPicPr>
          <p:cNvPr id="6" name="Image 0" descr="arrow-right"/>
          <p:cNvPicPr>
            <a:picLocks noChangeAspect="1"/>
          </p:cNvPicPr>
          <p:nvPr/>
        </p:nvPicPr>
        <p:blipFill>
          <a:blip r:embed="rId3"/>
          <a:srcRect/>
          <a:stretch/>
        </p:blipFill>
        <p:spPr>
          <a:xfrm>
            <a:off x="5344468" y="2589411"/>
            <a:ext cx="304800" cy="152400"/>
          </a:xfrm>
          <a:prstGeom prst="rect">
            <a:avLst/>
          </a:prstGeom>
        </p:spPr>
      </p:pic>
      <p:sp>
        <p:nvSpPr>
          <p:cNvPr id="7" name="Shape 4"/>
          <p:cNvSpPr/>
          <p:nvPr/>
        </p:nvSpPr>
        <p:spPr>
          <a:xfrm>
            <a:off x="5725468" y="1925241"/>
            <a:ext cx="5653732" cy="1480790"/>
          </a:xfrm>
          <a:prstGeom prst="roundRect">
            <a:avLst>
              <a:gd name="adj" fmla="val 6861"/>
            </a:avLst>
          </a:prstGeom>
          <a:solidFill>
            <a:srgbClr val="1E2A3F"/>
          </a:solidFill>
          <a:ln/>
        </p:spPr>
      </p:sp>
      <p:sp>
        <p:nvSpPr>
          <p:cNvPr id="8" name="Text 5"/>
          <p:cNvSpPr/>
          <p:nvPr/>
        </p:nvSpPr>
        <p:spPr>
          <a:xfrm>
            <a:off x="5928668" y="2103041"/>
            <a:ext cx="540475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С 01.01.2025 ДЛЯ ИП</a:t>
            </a:r>
            <a:endParaRPr lang="en-US" sz="1400" dirty="0"/>
          </a:p>
        </p:txBody>
      </p:sp>
      <p:sp>
        <p:nvSpPr>
          <p:cNvPr id="9" name="Text 6"/>
          <p:cNvSpPr/>
          <p:nvPr/>
        </p:nvSpPr>
        <p:spPr>
          <a:xfrm>
            <a:off x="5928668" y="2428131"/>
            <a:ext cx="5404752"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Взносы на ОПС и ОМС за себя — в расходах в сумме, </a:t>
            </a:r>
            <a:r>
              <a:rPr lang="en-US" sz="1500" b="1" dirty="0">
                <a:solidFill>
                  <a:srgbClr val="F6F3EC"/>
                </a:solidFill>
                <a:latin typeface="IBM Plex Sans" pitchFamily="34" charset="0"/>
                <a:ea typeface="IBM Plex Sans" pitchFamily="34" charset="-122"/>
                <a:cs typeface="IBM Plex Sans" pitchFamily="34" charset="-120"/>
              </a:rPr>
              <a:t>подлежащей уплате</a:t>
            </a:r>
            <a:r>
              <a:rPr lang="en-US" sz="1500" dirty="0">
                <a:solidFill>
                  <a:srgbClr val="F6F3EC"/>
                </a:solidFill>
                <a:latin typeface="IBM Plex Sans" pitchFamily="34" charset="0"/>
                <a:ea typeface="IBM Plex Sans" pitchFamily="34" charset="-122"/>
                <a:cs typeface="IBM Plex Sans" pitchFamily="34" charset="-120"/>
              </a:rPr>
              <a:t>, даже если срок уплаты приходится на первый рабочий день следующего года</a:t>
            </a:r>
            <a:endParaRPr lang="en-US" sz="1500" dirty="0"/>
          </a:p>
        </p:txBody>
      </p:sp>
      <p:sp>
        <p:nvSpPr>
          <p:cNvPr id="10" name="Shape 7"/>
          <p:cNvSpPr/>
          <p:nvPr/>
        </p:nvSpPr>
        <p:spPr>
          <a:xfrm>
            <a:off x="812800" y="3583831"/>
            <a:ext cx="10566400" cy="838200"/>
          </a:xfrm>
          <a:prstGeom prst="roundRect">
            <a:avLst>
              <a:gd name="adj" fmla="val 12121"/>
            </a:avLst>
          </a:prstGeom>
          <a:solidFill>
            <a:srgbClr val="DDEBE5"/>
          </a:solidFill>
          <a:ln/>
        </p:spPr>
      </p:sp>
      <p:sp>
        <p:nvSpPr>
          <p:cNvPr id="11" name="Text 8"/>
          <p:cNvSpPr/>
          <p:nvPr/>
        </p:nvSpPr>
        <p:spPr>
          <a:xfrm>
            <a:off x="1016000" y="3878461"/>
            <a:ext cx="940743"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1F4D40"/>
                </a:solidFill>
                <a:latin typeface="IBM Plex Sans" pitchFamily="34" charset="0"/>
                <a:ea typeface="IBM Plex Sans" pitchFamily="34" charset="-122"/>
                <a:cs typeface="IBM Plex Sans" pitchFamily="34" charset="-120"/>
              </a:rPr>
              <a:t>ПЕРЕХОД</a:t>
            </a:r>
            <a:endParaRPr lang="en-US" sz="1400" dirty="0"/>
          </a:p>
        </p:txBody>
      </p:sp>
      <p:sp>
        <p:nvSpPr>
          <p:cNvPr id="12" name="Text 9"/>
          <p:cNvSpPr/>
          <p:nvPr/>
        </p:nvSpPr>
        <p:spPr>
          <a:xfrm>
            <a:off x="2174790" y="3723531"/>
            <a:ext cx="868985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Взносы, уплаченные после 31.12.2024 за периоды до 2025 года, учитываются в расходах в 2025–2027 годах</a:t>
            </a:r>
            <a:endParaRPr lang="en-US" sz="1500" dirty="0"/>
          </a:p>
        </p:txBody>
      </p:sp>
      <p:sp>
        <p:nvSpPr>
          <p:cNvPr id="13" name="Text 10"/>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4" name="Text 11"/>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5" name="Text 12"/>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3 п. 2 ст. 346.17 НК РФ (в ред. с 01.01.2025)</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4">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Травматизм: какие выплаты облагаются</a:t>
            </a:r>
            <a:endParaRPr lang="en-US" sz="3200" dirty="0"/>
          </a:p>
        </p:txBody>
      </p:sp>
      <p:sp>
        <p:nvSpPr>
          <p:cNvPr id="3" name="Shape 1"/>
          <p:cNvSpPr/>
          <p:nvPr/>
        </p:nvSpPr>
        <p:spPr>
          <a:xfrm>
            <a:off x="815975" y="1461095"/>
            <a:ext cx="4872534" cy="1631801"/>
          </a:xfrm>
          <a:prstGeom prst="roundRect">
            <a:avLst>
              <a:gd name="adj" fmla="val 6032"/>
            </a:avLst>
          </a:prstGeom>
          <a:solidFill>
            <a:srgbClr val="FFFDF8"/>
          </a:solidFill>
          <a:ln w="6350">
            <a:solidFill>
              <a:srgbClr val="DDD5C4"/>
            </a:solidFill>
            <a:prstDash val="solid"/>
          </a:ln>
        </p:spPr>
      </p:sp>
      <p:sp>
        <p:nvSpPr>
          <p:cNvPr id="4" name="Text 2"/>
          <p:cNvSpPr/>
          <p:nvPr/>
        </p:nvSpPr>
        <p:spPr>
          <a:xfrm>
            <a:off x="1022350" y="1616670"/>
            <a:ext cx="4593577"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ОБЛАГАЕТСЯ · П. 1 СТ. 20.1</a:t>
            </a:r>
            <a:endParaRPr lang="en-US" sz="1400" dirty="0"/>
          </a:p>
        </p:txBody>
      </p:sp>
      <p:sp>
        <p:nvSpPr>
          <p:cNvPr id="5" name="Text 3"/>
          <p:cNvSpPr/>
          <p:nvPr/>
        </p:nvSpPr>
        <p:spPr>
          <a:xfrm>
            <a:off x="1100582" y="1941761"/>
            <a:ext cx="4507725" cy="102096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выплаты в рамках трудовых отношений</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выплаты по ГПД на работы, услуги и по договорам авторского заказа — </a:t>
            </a:r>
            <a:r>
              <a:rPr lang="en-US" sz="1400" b="1" dirty="0">
                <a:solidFill>
                  <a:srgbClr val="1E2A3F"/>
                </a:solidFill>
                <a:latin typeface="IBM Plex Sans" pitchFamily="34" charset="0"/>
                <a:ea typeface="IBM Plex Sans" pitchFamily="34" charset="-122"/>
                <a:cs typeface="IBM Plex Sans" pitchFamily="34" charset="-120"/>
              </a:rPr>
              <a:t>если уплата взносов предусмотрена договором</a:t>
            </a:r>
            <a:endParaRPr lang="en-US" sz="1400" dirty="0"/>
          </a:p>
        </p:txBody>
      </p:sp>
      <p:sp>
        <p:nvSpPr>
          <p:cNvPr id="6" name="Shape 4"/>
          <p:cNvSpPr/>
          <p:nvPr/>
        </p:nvSpPr>
        <p:spPr>
          <a:xfrm>
            <a:off x="5844084" y="1457920"/>
            <a:ext cx="5535116" cy="1638151"/>
          </a:xfrm>
          <a:prstGeom prst="roundRect">
            <a:avLst>
              <a:gd name="adj" fmla="val 6202"/>
            </a:avLst>
          </a:prstGeom>
          <a:solidFill>
            <a:srgbClr val="DDEBE5"/>
          </a:solidFill>
          <a:ln/>
        </p:spPr>
      </p:sp>
      <p:sp>
        <p:nvSpPr>
          <p:cNvPr id="7" name="Text 5"/>
          <p:cNvSpPr/>
          <p:nvPr/>
        </p:nvSpPr>
        <p:spPr>
          <a:xfrm>
            <a:off x="6047284" y="1610320"/>
            <a:ext cx="528257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НЕ ОБЛАГАЕТСЯ · СТ. 20.2, НАПРИМЕР</a:t>
            </a:r>
            <a:endParaRPr lang="en-US" sz="1400" dirty="0"/>
          </a:p>
        </p:txBody>
      </p:sp>
      <p:sp>
        <p:nvSpPr>
          <p:cNvPr id="8" name="Text 6"/>
          <p:cNvSpPr/>
          <p:nvPr/>
        </p:nvSpPr>
        <p:spPr>
          <a:xfrm>
            <a:off x="6125516" y="1935411"/>
            <a:ext cx="5196726" cy="77207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отдельные виды материальной помощи (пп. 3, 12 п. 1)</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пособие по временной нетрудоспособности (пп. 1 п. 1)</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отдельные компенсации при увольнении (пп. 2 п. 1)</a:t>
            </a:r>
            <a:endParaRPr lang="en-US" sz="1400" dirty="0"/>
          </a:p>
        </p:txBody>
      </p:sp>
      <p:sp>
        <p:nvSpPr>
          <p:cNvPr id="9" name="Shape 7"/>
          <p:cNvSpPr/>
          <p:nvPr/>
        </p:nvSpPr>
        <p:spPr>
          <a:xfrm>
            <a:off x="812800" y="3273871"/>
            <a:ext cx="10566400" cy="1351161"/>
          </a:xfrm>
          <a:prstGeom prst="roundRect">
            <a:avLst>
              <a:gd name="adj" fmla="val 7519"/>
            </a:avLst>
          </a:prstGeom>
          <a:solidFill>
            <a:srgbClr val="1E2A3F"/>
          </a:solidFill>
          <a:ln/>
        </p:spPr>
      </p:sp>
      <p:sp>
        <p:nvSpPr>
          <p:cNvPr id="10" name="Text 8"/>
          <p:cNvSpPr/>
          <p:nvPr/>
        </p:nvSpPr>
        <p:spPr>
          <a:xfrm>
            <a:off x="1016000" y="3583682"/>
            <a:ext cx="1962150" cy="482600"/>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E59A7D"/>
                </a:solidFill>
                <a:latin typeface="PT Serif" pitchFamily="18" charset="0"/>
                <a:ea typeface="PT Serif" pitchFamily="18" charset="-122"/>
                <a:cs typeface="PT Serif" pitchFamily="18" charset="-120"/>
              </a:rPr>
              <a:t>35 ₽</a:t>
            </a:r>
            <a:endParaRPr lang="en-US" sz="3600" dirty="0"/>
          </a:p>
        </p:txBody>
      </p:sp>
      <p:sp>
        <p:nvSpPr>
          <p:cNvPr id="11" name="Text 9"/>
          <p:cNvSpPr/>
          <p:nvPr/>
        </p:nvSpPr>
        <p:spPr>
          <a:xfrm>
            <a:off x="1016000" y="4066282"/>
            <a:ext cx="196215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за день удалёнки</a:t>
            </a:r>
            <a:endParaRPr lang="en-US" sz="1400" dirty="0"/>
          </a:p>
        </p:txBody>
      </p:sp>
      <p:sp>
        <p:nvSpPr>
          <p:cNvPr id="12" name="Text 10"/>
          <p:cNvSpPr/>
          <p:nvPr/>
        </p:nvSpPr>
        <p:spPr>
          <a:xfrm>
            <a:off x="2819400" y="3409126"/>
            <a:ext cx="8293354"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ДИСТАНЦИОННЫЕ РАБОТНИКИ</a:t>
            </a:r>
            <a:endParaRPr lang="en-US" sz="1400" dirty="0"/>
          </a:p>
        </p:txBody>
      </p:sp>
      <p:sp>
        <p:nvSpPr>
          <p:cNvPr id="13" name="Text 11"/>
          <p:cNvSpPr/>
          <p:nvPr/>
        </p:nvSpPr>
        <p:spPr>
          <a:xfrm>
            <a:off x="2819400" y="3725962"/>
            <a:ext cx="8293354"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Возмещение расходов на своё (арендованное) оборудование, программы, средства защиты информации не облагается: в сумме из коллективного или трудового договора, ЛНА — не более 35 ₽ за день, либо в сумме подтверждённых расходов</a:t>
            </a:r>
            <a:endParaRPr lang="en-US" sz="1400" dirty="0"/>
          </a:p>
        </p:txBody>
      </p:sp>
      <p:sp>
        <p:nvSpPr>
          <p:cNvPr id="14" name="Text 1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5" name="Text 1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6" name="Text 1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1 ст. 20.1, ст. 20.2 (абз. 17 пп. 2 п. 1) Закона N 125-ФЗ; п. 1 ч. 1 ст. 1.4 Закона N 255-ФЗ</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5">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Травматизм: база и расчёт</a:t>
            </a:r>
            <a:endParaRPr lang="en-US" sz="3200" dirty="0"/>
          </a:p>
        </p:txBody>
      </p:sp>
      <p:sp>
        <p:nvSpPr>
          <p:cNvPr id="3" name="Shape 1"/>
          <p:cNvSpPr/>
          <p:nvPr/>
        </p:nvSpPr>
        <p:spPr>
          <a:xfrm>
            <a:off x="815975" y="1461095"/>
            <a:ext cx="3414167" cy="1676301"/>
          </a:xfrm>
          <a:prstGeom prst="roundRect">
            <a:avLst>
              <a:gd name="adj" fmla="val 5872"/>
            </a:avLst>
          </a:prstGeom>
          <a:solidFill>
            <a:srgbClr val="FFFDF8"/>
          </a:solidFill>
          <a:ln w="6350">
            <a:solidFill>
              <a:srgbClr val="DDD5C4"/>
            </a:solidFill>
            <a:prstDash val="solid"/>
          </a:ln>
        </p:spPr>
      </p:sp>
      <p:pic>
        <p:nvPicPr>
          <p:cNvPr id="4" name="Image 0" descr="Check"/>
          <p:cNvPicPr>
            <a:picLocks noChangeAspect="1"/>
          </p:cNvPicPr>
          <p:nvPr/>
        </p:nvPicPr>
        <p:blipFill>
          <a:blip r:embed="rId3"/>
          <a:srcRect/>
          <a:stretch/>
        </p:blipFill>
        <p:spPr>
          <a:xfrm>
            <a:off x="996950" y="1616670"/>
            <a:ext cx="279400" cy="279400"/>
          </a:xfrm>
          <a:prstGeom prst="rect">
            <a:avLst/>
          </a:prstGeom>
        </p:spPr>
      </p:pic>
      <p:sp>
        <p:nvSpPr>
          <p:cNvPr id="5" name="Text 2"/>
          <p:cNvSpPr/>
          <p:nvPr/>
        </p:nvSpPr>
        <p:spPr>
          <a:xfrm>
            <a:off x="1377950" y="1634430"/>
            <a:ext cx="2252901"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Только облагаемое</a:t>
            </a:r>
            <a:endParaRPr lang="en-US" sz="1600" dirty="0"/>
          </a:p>
        </p:txBody>
      </p:sp>
      <p:sp>
        <p:nvSpPr>
          <p:cNvPr id="6" name="Text 3"/>
          <p:cNvSpPr/>
          <p:nvPr/>
        </p:nvSpPr>
        <p:spPr>
          <a:xfrm>
            <a:off x="996950" y="1972270"/>
            <a:ext cx="314378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Облагаемые выплаты — без сумм из ст. 20.2</a:t>
            </a:r>
            <a:endParaRPr lang="en-US" sz="1400" dirty="0"/>
          </a:p>
        </p:txBody>
      </p:sp>
      <p:sp>
        <p:nvSpPr>
          <p:cNvPr id="7" name="Shape 4"/>
          <p:cNvSpPr/>
          <p:nvPr/>
        </p:nvSpPr>
        <p:spPr>
          <a:xfrm>
            <a:off x="4388892" y="1461095"/>
            <a:ext cx="3414216" cy="1676301"/>
          </a:xfrm>
          <a:prstGeom prst="roundRect">
            <a:avLst>
              <a:gd name="adj" fmla="val 5872"/>
            </a:avLst>
          </a:prstGeom>
          <a:solidFill>
            <a:srgbClr val="FFFDF8"/>
          </a:solidFill>
          <a:ln w="6350">
            <a:solidFill>
              <a:srgbClr val="DDD5C4"/>
            </a:solidFill>
            <a:prstDash val="solid"/>
          </a:ln>
        </p:spPr>
      </p:sp>
      <p:sp>
        <p:nvSpPr>
          <p:cNvPr id="9" name="Text 6"/>
          <p:cNvSpPr/>
          <p:nvPr/>
        </p:nvSpPr>
        <p:spPr>
          <a:xfrm>
            <a:off x="4601307" y="1639540"/>
            <a:ext cx="1636713" cy="51306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Деньги и натура</a:t>
            </a:r>
            <a:endParaRPr lang="en-US" sz="1600" dirty="0"/>
          </a:p>
        </p:txBody>
      </p:sp>
      <p:sp>
        <p:nvSpPr>
          <p:cNvPr id="10" name="Text 7"/>
          <p:cNvSpPr/>
          <p:nvPr/>
        </p:nvSpPr>
        <p:spPr>
          <a:xfrm>
            <a:off x="4569867" y="2261791"/>
            <a:ext cx="314383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Выплаты в денежной и натуральной форме — товарами, работами, услугами</a:t>
            </a:r>
            <a:endParaRPr lang="en-US" sz="1400" dirty="0"/>
          </a:p>
        </p:txBody>
      </p:sp>
      <p:sp>
        <p:nvSpPr>
          <p:cNvPr id="11" name="Shape 8"/>
          <p:cNvSpPr/>
          <p:nvPr/>
        </p:nvSpPr>
        <p:spPr>
          <a:xfrm>
            <a:off x="7961858" y="1461095"/>
            <a:ext cx="3414167" cy="1676301"/>
          </a:xfrm>
          <a:prstGeom prst="roundRect">
            <a:avLst>
              <a:gd name="adj" fmla="val 5872"/>
            </a:avLst>
          </a:prstGeom>
          <a:solidFill>
            <a:srgbClr val="FFFDF8"/>
          </a:solidFill>
          <a:ln w="6350">
            <a:solidFill>
              <a:srgbClr val="DDD5C4"/>
            </a:solidFill>
            <a:prstDash val="solid"/>
          </a:ln>
        </p:spPr>
      </p:sp>
      <p:sp>
        <p:nvSpPr>
          <p:cNvPr id="13" name="Text 10"/>
          <p:cNvSpPr/>
          <p:nvPr/>
        </p:nvSpPr>
        <p:spPr>
          <a:xfrm>
            <a:off x="8157028" y="1658795"/>
            <a:ext cx="1716881" cy="51306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Месяц начисления</a:t>
            </a:r>
            <a:endParaRPr lang="en-US" sz="1600" dirty="0"/>
          </a:p>
        </p:txBody>
      </p:sp>
      <p:sp>
        <p:nvSpPr>
          <p:cNvPr id="14" name="Text 11"/>
          <p:cNvSpPr/>
          <p:nvPr/>
        </p:nvSpPr>
        <p:spPr>
          <a:xfrm>
            <a:off x="8142833" y="2261791"/>
            <a:ext cx="314378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Выплаты включают в базу в том месяце, когда их начислили</a:t>
            </a:r>
            <a:endParaRPr lang="en-US" sz="1400" dirty="0"/>
          </a:p>
        </p:txBody>
      </p:sp>
      <p:sp>
        <p:nvSpPr>
          <p:cNvPr id="15" name="Shape 12"/>
          <p:cNvSpPr/>
          <p:nvPr/>
        </p:nvSpPr>
        <p:spPr>
          <a:xfrm>
            <a:off x="812800" y="3318371"/>
            <a:ext cx="4759027" cy="1384201"/>
          </a:xfrm>
          <a:prstGeom prst="roundRect">
            <a:avLst>
              <a:gd name="adj" fmla="val 7340"/>
            </a:avLst>
          </a:prstGeom>
          <a:solidFill>
            <a:srgbClr val="1E2A3F"/>
          </a:solidFill>
          <a:ln/>
        </p:spPr>
      </p:sp>
      <p:sp>
        <p:nvSpPr>
          <p:cNvPr id="16" name="Text 13"/>
          <p:cNvSpPr/>
          <p:nvPr/>
        </p:nvSpPr>
        <p:spPr>
          <a:xfrm>
            <a:off x="1016000" y="3470771"/>
            <a:ext cx="4483206"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ПРЕДЕЛЬНАЯ БАЗА</a:t>
            </a:r>
            <a:endParaRPr lang="en-US" sz="1400" dirty="0"/>
          </a:p>
        </p:txBody>
      </p:sp>
      <p:sp>
        <p:nvSpPr>
          <p:cNvPr id="17" name="Text 14"/>
          <p:cNvSpPr/>
          <p:nvPr/>
        </p:nvSpPr>
        <p:spPr>
          <a:xfrm>
            <a:off x="1016000" y="3770461"/>
            <a:ext cx="4483206" cy="505420"/>
          </a:xfrm>
          <a:prstGeom prst="rect">
            <a:avLst/>
          </a:prstGeom>
          <a:noFill/>
          <a:ln/>
        </p:spPr>
        <p:txBody>
          <a:bodyPr wrap="square" lIns="0" tIns="0" rIns="0" bIns="0" rtlCol="0" anchor="t">
            <a:normAutofit/>
          </a:bodyPr>
          <a:lstStyle/>
          <a:p>
            <a:pPr marL="0" indent="0" algn="l">
              <a:lnSpc>
                <a:spcPts val="3780"/>
              </a:lnSpc>
              <a:buNone/>
            </a:pPr>
            <a:r>
              <a:rPr lang="en-US" sz="3600" b="1" dirty="0">
                <a:solidFill>
                  <a:srgbClr val="F6F3EC"/>
                </a:solidFill>
                <a:latin typeface="PT Serif" pitchFamily="18" charset="0"/>
                <a:ea typeface="PT Serif" pitchFamily="18" charset="-122"/>
                <a:cs typeface="PT Serif" pitchFamily="18" charset="-120"/>
              </a:rPr>
              <a:t>не установлена</a:t>
            </a:r>
            <a:endParaRPr lang="en-US" sz="3600" dirty="0"/>
          </a:p>
        </p:txBody>
      </p:sp>
      <p:sp>
        <p:nvSpPr>
          <p:cNvPr id="18" name="Text 15"/>
          <p:cNvSpPr/>
          <p:nvPr/>
        </p:nvSpPr>
        <p:spPr>
          <a:xfrm>
            <a:off x="1016000" y="4301282"/>
            <a:ext cx="448320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взносы — со всей суммы облагаемых выплат</a:t>
            </a:r>
            <a:endParaRPr lang="en-US" sz="1400" dirty="0"/>
          </a:p>
        </p:txBody>
      </p:sp>
      <p:sp>
        <p:nvSpPr>
          <p:cNvPr id="19" name="Shape 16"/>
          <p:cNvSpPr/>
          <p:nvPr/>
        </p:nvSpPr>
        <p:spPr>
          <a:xfrm>
            <a:off x="5730577" y="3324721"/>
            <a:ext cx="5642273" cy="1371501"/>
          </a:xfrm>
          <a:prstGeom prst="roundRect">
            <a:avLst>
              <a:gd name="adj" fmla="val 6945"/>
            </a:avLst>
          </a:prstGeom>
          <a:solidFill>
            <a:srgbClr val="FFFDF8"/>
          </a:solidFill>
          <a:ln w="12700">
            <a:solidFill>
              <a:srgbClr val="B5482F"/>
            </a:solidFill>
            <a:prstDash val="solid"/>
          </a:ln>
        </p:spPr>
      </p:sp>
      <p:sp>
        <p:nvSpPr>
          <p:cNvPr id="20" name="Text 17"/>
          <p:cNvSpPr/>
          <p:nvPr/>
        </p:nvSpPr>
        <p:spPr>
          <a:xfrm>
            <a:off x="5940127" y="3552031"/>
            <a:ext cx="5379868"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КАЖДЫЙ МЕСЯЦ · П. П. 1, 9 СТ. 22.1</a:t>
            </a:r>
            <a:endParaRPr lang="en-US" sz="1400" dirty="0"/>
          </a:p>
        </p:txBody>
      </p:sp>
      <p:sp>
        <p:nvSpPr>
          <p:cNvPr id="21" name="Text 18"/>
          <p:cNvSpPr/>
          <p:nvPr/>
        </p:nvSpPr>
        <p:spPr>
          <a:xfrm>
            <a:off x="5940127" y="3851721"/>
            <a:ext cx="5379868" cy="642541"/>
          </a:xfrm>
          <a:prstGeom prst="rect">
            <a:avLst/>
          </a:prstGeom>
          <a:noFill/>
          <a:ln/>
        </p:spPr>
        <p:txBody>
          <a:bodyPr wrap="square" lIns="0" tIns="0" rIns="0" bIns="0" rtlCol="0" anchor="t">
            <a:normAutofit/>
          </a:bodyPr>
          <a:lstStyle/>
          <a:p>
            <a:pPr marL="0" indent="0" algn="l">
              <a:lnSpc>
                <a:spcPts val="2430"/>
              </a:lnSpc>
              <a:buNone/>
            </a:pPr>
            <a:r>
              <a:rPr lang="en-US" sz="1800" b="1" dirty="0">
                <a:solidFill>
                  <a:srgbClr val="1E2A3F"/>
                </a:solidFill>
                <a:latin typeface="PT Serif" pitchFamily="18" charset="0"/>
                <a:ea typeface="PT Serif" pitchFamily="18" charset="-122"/>
                <a:cs typeface="PT Serif" pitchFamily="18" charset="-120"/>
              </a:rPr>
              <a:t>Взносы = База за месяц × тариф с учётом скидки (надбавки)</a:t>
            </a:r>
            <a:endParaRPr lang="en-US" sz="1800" dirty="0"/>
          </a:p>
        </p:txBody>
      </p:sp>
      <p:sp>
        <p:nvSpPr>
          <p:cNvPr id="22" name="Shape 19"/>
          <p:cNvSpPr/>
          <p:nvPr/>
        </p:nvSpPr>
        <p:spPr>
          <a:xfrm>
            <a:off x="812800" y="4880372"/>
            <a:ext cx="10566400" cy="502890"/>
          </a:xfrm>
          <a:prstGeom prst="roundRect">
            <a:avLst>
              <a:gd name="adj" fmla="val 20203"/>
            </a:avLst>
          </a:prstGeom>
          <a:solidFill>
            <a:srgbClr val="ECE6D9"/>
          </a:solidFill>
          <a:ln/>
        </p:spPr>
      </p:sp>
      <p:sp>
        <p:nvSpPr>
          <p:cNvPr id="23" name="Text 20"/>
          <p:cNvSpPr/>
          <p:nvPr/>
        </p:nvSpPr>
        <p:spPr>
          <a:xfrm>
            <a:off x="1016000" y="5007372"/>
            <a:ext cx="1384895"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B5482F"/>
                </a:solidFill>
                <a:latin typeface="IBM Plex Sans" pitchFamily="34" charset="0"/>
                <a:ea typeface="IBM Plex Sans" pitchFamily="34" charset="-122"/>
                <a:cs typeface="IBM Plex Sans" pitchFamily="34" charset="-120"/>
              </a:rPr>
              <a:t>ОТЧЁТНОСТЬ</a:t>
            </a:r>
            <a:endParaRPr lang="en-US" sz="1400" dirty="0"/>
          </a:p>
        </p:txBody>
      </p:sp>
      <p:sp>
        <p:nvSpPr>
          <p:cNvPr id="24" name="Text 21"/>
          <p:cNvSpPr/>
          <p:nvPr/>
        </p:nvSpPr>
        <p:spPr>
          <a:xfrm>
            <a:off x="2502495" y="5007372"/>
            <a:ext cx="8876705"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ЕФС-1 в СФР ежеквартально — не позднее 25-го числа месяца после отчётного периода</a:t>
            </a:r>
            <a:endParaRPr lang="en-US" sz="1400" dirty="0"/>
          </a:p>
        </p:txBody>
      </p:sp>
      <p:sp>
        <p:nvSpPr>
          <p:cNvPr id="25" name="Text 2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6" name="Text 2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7" name="Text 2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1–3 ст. 20.1, ст. 20.2, п. п. 1, 9 ст. 22.1, п. 1 ст. 24 Закона N 125-ФЗ; п. 2 ст. 8 Закона N 27-ФЗ</a:t>
            </a:r>
            <a:endParaRPr lang="en-US"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6">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Тариф по классу профессионального риска</a:t>
            </a:r>
            <a:endParaRPr lang="en-US" sz="3200" dirty="0"/>
          </a:p>
        </p:txBody>
      </p:sp>
      <p:sp>
        <p:nvSpPr>
          <p:cNvPr id="3" name="Shape 1"/>
          <p:cNvSpPr/>
          <p:nvPr/>
        </p:nvSpPr>
        <p:spPr>
          <a:xfrm>
            <a:off x="815975" y="1461095"/>
            <a:ext cx="3215184" cy="1630561"/>
          </a:xfrm>
          <a:prstGeom prst="roundRect">
            <a:avLst>
              <a:gd name="adj" fmla="val 6036"/>
            </a:avLst>
          </a:prstGeom>
          <a:solidFill>
            <a:srgbClr val="FFFDF8"/>
          </a:solidFill>
          <a:ln w="6350">
            <a:solidFill>
              <a:srgbClr val="DDD5C4"/>
            </a:solidFill>
            <a:prstDash val="solid"/>
          </a:ln>
        </p:spPr>
      </p:sp>
      <p:sp>
        <p:nvSpPr>
          <p:cNvPr id="4" name="Text 2"/>
          <p:cNvSpPr/>
          <p:nvPr/>
        </p:nvSpPr>
        <p:spPr>
          <a:xfrm>
            <a:off x="996950" y="1616670"/>
            <a:ext cx="2938831"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1 · ОКВЭД НА 15 АПРЕЛЯ</a:t>
            </a:r>
            <a:endParaRPr lang="en-US" sz="1400" dirty="0"/>
          </a:p>
        </p:txBody>
      </p:sp>
      <p:sp>
        <p:nvSpPr>
          <p:cNvPr id="5" name="Text 3"/>
          <p:cNvSpPr/>
          <p:nvPr/>
        </p:nvSpPr>
        <p:spPr>
          <a:xfrm>
            <a:off x="996950" y="1916361"/>
            <a:ext cx="2938831"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Основной вид деятельности — по коду в ЕГРЮЛ (ЕГРИП) на 15 апреля текущего года</a:t>
            </a:r>
            <a:endParaRPr lang="en-US" sz="1400" dirty="0"/>
          </a:p>
        </p:txBody>
      </p:sp>
      <p:sp>
        <p:nvSpPr>
          <p:cNvPr id="6" name="Text 4"/>
          <p:cNvSpPr/>
          <p:nvPr/>
        </p:nvSpPr>
        <p:spPr>
          <a:xfrm>
            <a:off x="996950" y="2687191"/>
            <a:ext cx="2938831"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ч. 3 ст. 21</a:t>
            </a:r>
            <a:endParaRPr lang="en-US" sz="1400" dirty="0"/>
          </a:p>
        </p:txBody>
      </p:sp>
      <p:pic>
        <p:nvPicPr>
          <p:cNvPr id="7" name="Image 0" descr="arrow-right"/>
          <p:cNvPicPr>
            <a:picLocks noChangeAspect="1"/>
          </p:cNvPicPr>
          <p:nvPr/>
        </p:nvPicPr>
        <p:blipFill>
          <a:blip r:embed="rId3"/>
          <a:srcRect/>
          <a:stretch/>
        </p:blipFill>
        <p:spPr>
          <a:xfrm>
            <a:off x="4110534" y="2200176"/>
            <a:ext cx="304800" cy="152400"/>
          </a:xfrm>
          <a:prstGeom prst="rect">
            <a:avLst/>
          </a:prstGeom>
        </p:spPr>
      </p:pic>
      <p:sp>
        <p:nvSpPr>
          <p:cNvPr id="8" name="Shape 5"/>
          <p:cNvSpPr/>
          <p:nvPr/>
        </p:nvSpPr>
        <p:spPr>
          <a:xfrm>
            <a:off x="4494709" y="1461095"/>
            <a:ext cx="3215233" cy="1630561"/>
          </a:xfrm>
          <a:prstGeom prst="roundRect">
            <a:avLst>
              <a:gd name="adj" fmla="val 6036"/>
            </a:avLst>
          </a:prstGeom>
          <a:solidFill>
            <a:srgbClr val="FFFDF8"/>
          </a:solidFill>
          <a:ln w="6350">
            <a:solidFill>
              <a:srgbClr val="DDD5C4"/>
            </a:solidFill>
            <a:prstDash val="solid"/>
          </a:ln>
        </p:spPr>
      </p:sp>
      <p:sp>
        <p:nvSpPr>
          <p:cNvPr id="9" name="Text 6"/>
          <p:cNvSpPr/>
          <p:nvPr/>
        </p:nvSpPr>
        <p:spPr>
          <a:xfrm>
            <a:off x="4675684" y="1616670"/>
            <a:ext cx="293888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2 · КЛАСС РИСКА</a:t>
            </a:r>
            <a:endParaRPr lang="en-US" sz="1400" dirty="0"/>
          </a:p>
        </p:txBody>
      </p:sp>
      <p:sp>
        <p:nvSpPr>
          <p:cNvPr id="10" name="Text 7"/>
          <p:cNvSpPr/>
          <p:nvPr/>
        </p:nvSpPr>
        <p:spPr>
          <a:xfrm>
            <a:off x="4675684" y="1916361"/>
            <a:ext cx="2938882"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Тариф — по классу профессионального риска основного вида</a:t>
            </a:r>
            <a:endParaRPr lang="en-US" sz="1400" dirty="0"/>
          </a:p>
        </p:txBody>
      </p:sp>
      <p:sp>
        <p:nvSpPr>
          <p:cNvPr id="11" name="Text 8"/>
          <p:cNvSpPr/>
          <p:nvPr/>
        </p:nvSpPr>
        <p:spPr>
          <a:xfrm>
            <a:off x="4675684" y="2687191"/>
            <a:ext cx="293888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Правила N 713</a:t>
            </a:r>
            <a:endParaRPr lang="en-US" sz="1400" dirty="0"/>
          </a:p>
        </p:txBody>
      </p:sp>
      <p:pic>
        <p:nvPicPr>
          <p:cNvPr id="12" name="Image 1" descr="arrow-right"/>
          <p:cNvPicPr>
            <a:picLocks noChangeAspect="1"/>
          </p:cNvPicPr>
          <p:nvPr/>
        </p:nvPicPr>
        <p:blipFill>
          <a:blip r:embed="rId3"/>
          <a:srcRect/>
          <a:stretch/>
        </p:blipFill>
        <p:spPr>
          <a:xfrm>
            <a:off x="7789317" y="2200176"/>
            <a:ext cx="304800" cy="152400"/>
          </a:xfrm>
          <a:prstGeom prst="rect">
            <a:avLst/>
          </a:prstGeom>
        </p:spPr>
      </p:pic>
      <p:sp>
        <p:nvSpPr>
          <p:cNvPr id="13" name="Shape 9"/>
          <p:cNvSpPr/>
          <p:nvPr/>
        </p:nvSpPr>
        <p:spPr>
          <a:xfrm>
            <a:off x="8170317" y="1457920"/>
            <a:ext cx="3208883" cy="1636911"/>
          </a:xfrm>
          <a:prstGeom prst="roundRect">
            <a:avLst>
              <a:gd name="adj" fmla="val 6207"/>
            </a:avLst>
          </a:prstGeom>
          <a:solidFill>
            <a:srgbClr val="1E2A3F"/>
          </a:solidFill>
          <a:ln/>
        </p:spPr>
      </p:sp>
      <p:sp>
        <p:nvSpPr>
          <p:cNvPr id="14" name="Text 10"/>
          <p:cNvSpPr/>
          <p:nvPr/>
        </p:nvSpPr>
        <p:spPr>
          <a:xfrm>
            <a:off x="8348117" y="1610320"/>
            <a:ext cx="293888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3 · ДО 1 МАЯ</a:t>
            </a:r>
            <a:endParaRPr lang="en-US" sz="1400" dirty="0"/>
          </a:p>
        </p:txBody>
      </p:sp>
      <p:sp>
        <p:nvSpPr>
          <p:cNvPr id="15" name="Text 11"/>
          <p:cNvSpPr/>
          <p:nvPr/>
        </p:nvSpPr>
        <p:spPr>
          <a:xfrm>
            <a:off x="8348117" y="1910011"/>
            <a:ext cx="2938882"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Вид изменился на 15 апреля — СФР уведомит о тарифе на текущий год</a:t>
            </a:r>
            <a:endParaRPr lang="en-US" sz="1400" dirty="0"/>
          </a:p>
        </p:txBody>
      </p:sp>
      <p:sp>
        <p:nvSpPr>
          <p:cNvPr id="16" name="Text 12"/>
          <p:cNvSpPr/>
          <p:nvPr/>
        </p:nvSpPr>
        <p:spPr>
          <a:xfrm>
            <a:off x="8348117" y="2680841"/>
            <a:ext cx="293888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ч. 4 ст. 21</a:t>
            </a:r>
            <a:endParaRPr lang="en-US" sz="1400" dirty="0"/>
          </a:p>
        </p:txBody>
      </p:sp>
      <p:sp>
        <p:nvSpPr>
          <p:cNvPr id="17" name="Shape 13"/>
          <p:cNvSpPr/>
          <p:nvPr/>
        </p:nvSpPr>
        <p:spPr>
          <a:xfrm>
            <a:off x="812800" y="3272631"/>
            <a:ext cx="3412034" cy="1624211"/>
          </a:xfrm>
          <a:prstGeom prst="roundRect">
            <a:avLst>
              <a:gd name="adj" fmla="val 6255"/>
            </a:avLst>
          </a:prstGeom>
          <a:solidFill>
            <a:srgbClr val="F3E3DC"/>
          </a:solidFill>
          <a:ln/>
        </p:spPr>
      </p:sp>
      <p:sp>
        <p:nvSpPr>
          <p:cNvPr id="18" name="Text 14"/>
          <p:cNvSpPr/>
          <p:nvPr/>
        </p:nvSpPr>
        <p:spPr>
          <a:xfrm>
            <a:off x="990600" y="3425031"/>
            <a:ext cx="3148127"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Проверка СФР</a:t>
            </a:r>
            <a:endParaRPr lang="en-US" sz="1400" dirty="0"/>
          </a:p>
        </p:txBody>
      </p:sp>
      <p:sp>
        <p:nvSpPr>
          <p:cNvPr id="19" name="Text 15"/>
          <p:cNvSpPr/>
          <p:nvPr/>
        </p:nvSpPr>
        <p:spPr>
          <a:xfrm>
            <a:off x="990600" y="3724721"/>
            <a:ext cx="3148127"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Вид не соответствует коду из реестра — тариф по фактической деятельности</a:t>
            </a:r>
            <a:endParaRPr lang="en-US" sz="1400" dirty="0"/>
          </a:p>
        </p:txBody>
      </p:sp>
      <p:sp>
        <p:nvSpPr>
          <p:cNvPr id="20" name="Text 16"/>
          <p:cNvSpPr/>
          <p:nvPr/>
        </p:nvSpPr>
        <p:spPr>
          <a:xfrm>
            <a:off x="990600" y="4495552"/>
            <a:ext cx="3148127"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8E3420"/>
                </a:solidFill>
                <a:latin typeface="IBM Plex Sans" pitchFamily="34" charset="0"/>
                <a:ea typeface="IBM Plex Sans" pitchFamily="34" charset="-122"/>
                <a:cs typeface="IBM Plex Sans" pitchFamily="34" charset="-120"/>
              </a:rPr>
              <a:t>п. 5.2 ст. 26.15, п. 6.1 ст. 26.16</a:t>
            </a:r>
            <a:endParaRPr lang="en-US" sz="1400" dirty="0"/>
          </a:p>
        </p:txBody>
      </p:sp>
      <p:sp>
        <p:nvSpPr>
          <p:cNvPr id="21" name="Shape 17"/>
          <p:cNvSpPr/>
          <p:nvPr/>
        </p:nvSpPr>
        <p:spPr>
          <a:xfrm>
            <a:off x="4380409" y="3275806"/>
            <a:ext cx="3418433" cy="1617861"/>
          </a:xfrm>
          <a:prstGeom prst="roundRect">
            <a:avLst>
              <a:gd name="adj" fmla="val 6084"/>
            </a:avLst>
          </a:prstGeom>
          <a:solidFill>
            <a:srgbClr val="FFFDF8"/>
          </a:solidFill>
          <a:ln w="6350">
            <a:solidFill>
              <a:srgbClr val="DDD5C4"/>
            </a:solidFill>
            <a:prstDash val="solid"/>
          </a:ln>
        </p:spPr>
      </p:sp>
      <p:sp>
        <p:nvSpPr>
          <p:cNvPr id="22" name="Text 18"/>
          <p:cNvSpPr/>
          <p:nvPr/>
        </p:nvSpPr>
        <p:spPr>
          <a:xfrm>
            <a:off x="4561384" y="3431381"/>
            <a:ext cx="3148178"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Скидки и надбавки</a:t>
            </a:r>
            <a:endParaRPr lang="en-US" sz="1400" dirty="0"/>
          </a:p>
        </p:txBody>
      </p:sp>
      <p:sp>
        <p:nvSpPr>
          <p:cNvPr id="23" name="Text 19"/>
          <p:cNvSpPr/>
          <p:nvPr/>
        </p:nvSpPr>
        <p:spPr>
          <a:xfrm>
            <a:off x="4561384" y="3731071"/>
            <a:ext cx="314817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СФР может устанавливать их к тарифу</a:t>
            </a:r>
            <a:endParaRPr lang="en-US" sz="1400" dirty="0"/>
          </a:p>
        </p:txBody>
      </p:sp>
      <p:sp>
        <p:nvSpPr>
          <p:cNvPr id="24" name="Text 20"/>
          <p:cNvSpPr/>
          <p:nvPr/>
        </p:nvSpPr>
        <p:spPr>
          <a:xfrm>
            <a:off x="4561384" y="4261892"/>
            <a:ext cx="314817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 1 ст. 22</a:t>
            </a:r>
            <a:endParaRPr lang="en-US" sz="1400" dirty="0"/>
          </a:p>
        </p:txBody>
      </p:sp>
      <p:sp>
        <p:nvSpPr>
          <p:cNvPr id="25" name="Shape 21"/>
          <p:cNvSpPr/>
          <p:nvPr/>
        </p:nvSpPr>
        <p:spPr>
          <a:xfrm>
            <a:off x="7957592" y="3275806"/>
            <a:ext cx="3418433" cy="1617861"/>
          </a:xfrm>
          <a:prstGeom prst="roundRect">
            <a:avLst>
              <a:gd name="adj" fmla="val 6084"/>
            </a:avLst>
          </a:prstGeom>
          <a:solidFill>
            <a:srgbClr val="FFFDF8"/>
          </a:solidFill>
          <a:ln w="6350">
            <a:solidFill>
              <a:srgbClr val="DDD5C4"/>
            </a:solidFill>
            <a:prstDash val="solid"/>
          </a:ln>
        </p:spPr>
      </p:sp>
      <p:sp>
        <p:nvSpPr>
          <p:cNvPr id="26" name="Text 22"/>
          <p:cNvSpPr/>
          <p:nvPr/>
        </p:nvSpPr>
        <p:spPr>
          <a:xfrm>
            <a:off x="8138567" y="3431381"/>
            <a:ext cx="3148178"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Новая организация</a:t>
            </a:r>
            <a:endParaRPr lang="en-US" sz="1400" dirty="0"/>
          </a:p>
        </p:txBody>
      </p:sp>
      <p:sp>
        <p:nvSpPr>
          <p:cNvPr id="27" name="Text 23"/>
          <p:cNvSpPr/>
          <p:nvPr/>
        </p:nvSpPr>
        <p:spPr>
          <a:xfrm>
            <a:off x="8138567" y="3731071"/>
            <a:ext cx="314817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Тариф на первый год сообщит СФР уведомлением при регистрации</a:t>
            </a:r>
            <a:endParaRPr lang="en-US" sz="1400" dirty="0"/>
          </a:p>
        </p:txBody>
      </p:sp>
      <p:sp>
        <p:nvSpPr>
          <p:cNvPr id="28" name="Text 24"/>
          <p:cNvSpPr/>
          <p:nvPr/>
        </p:nvSpPr>
        <p:spPr>
          <a:xfrm>
            <a:off x="8138567" y="4261892"/>
            <a:ext cx="3148178"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пп. 1 п. 1, п. 2 ст. 6</a:t>
            </a:r>
            <a:endParaRPr lang="en-US" sz="1400" dirty="0"/>
          </a:p>
        </p:txBody>
      </p:sp>
      <p:sp>
        <p:nvSpPr>
          <p:cNvPr id="29" name="Text 2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30" name="Text 2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1" name="Text 27"/>
          <p:cNvSpPr/>
          <p:nvPr/>
        </p:nvSpPr>
        <p:spPr>
          <a:xfrm>
            <a:off x="812800" y="60731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21 Закона N 125-ФЗ; ст. 1 Закона N 179-ФЗ; ст. 1 Закона от 28.11.2025 N 434-ФЗ; Правила, утв. Постановлением Правительства РФ от 01.12.2005 N 713. АУСН — особый порядок.</a:t>
            </a:r>
            <a:endParaRPr lang="en-US" sz="1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37">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Травматизм: уплата в СФР до 15-го числа</a:t>
            </a:r>
            <a:endParaRPr lang="en-US" sz="3200" dirty="0"/>
          </a:p>
        </p:txBody>
      </p:sp>
      <p:sp>
        <p:nvSpPr>
          <p:cNvPr id="3" name="Shape 1"/>
          <p:cNvSpPr/>
          <p:nvPr/>
        </p:nvSpPr>
        <p:spPr>
          <a:xfrm>
            <a:off x="812800" y="1457920"/>
            <a:ext cx="4955332" cy="3329732"/>
          </a:xfrm>
          <a:prstGeom prst="roundRect">
            <a:avLst>
              <a:gd name="adj" fmla="val 3051"/>
            </a:avLst>
          </a:prstGeom>
          <a:solidFill>
            <a:srgbClr val="1E2A3F"/>
          </a:solidFill>
          <a:ln/>
        </p:spPr>
      </p:sp>
      <p:sp>
        <p:nvSpPr>
          <p:cNvPr id="4" name="Text 2"/>
          <p:cNvSpPr/>
          <p:nvPr/>
        </p:nvSpPr>
        <p:spPr>
          <a:xfrm>
            <a:off x="1016000" y="1635720"/>
            <a:ext cx="4685400"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СРОК УПЛАТЫ · П. 4 СТ. 22</a:t>
            </a:r>
            <a:endParaRPr lang="en-US" sz="1400" dirty="0"/>
          </a:p>
        </p:txBody>
      </p:sp>
      <p:sp>
        <p:nvSpPr>
          <p:cNvPr id="5" name="Text 3"/>
          <p:cNvSpPr/>
          <p:nvPr/>
        </p:nvSpPr>
        <p:spPr>
          <a:xfrm>
            <a:off x="1016000" y="1960811"/>
            <a:ext cx="4685400"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F6F3EC"/>
                </a:solidFill>
                <a:latin typeface="PT Serif" pitchFamily="18" charset="0"/>
                <a:ea typeface="PT Serif" pitchFamily="18" charset="-122"/>
                <a:cs typeface="PT Serif" pitchFamily="18" charset="-120"/>
              </a:rPr>
              <a:t>15-е</a:t>
            </a:r>
            <a:endParaRPr lang="en-US" sz="6000" dirty="0"/>
          </a:p>
        </p:txBody>
      </p:sp>
      <p:sp>
        <p:nvSpPr>
          <p:cNvPr id="6" name="Text 4"/>
          <p:cNvSpPr/>
          <p:nvPr/>
        </p:nvSpPr>
        <p:spPr>
          <a:xfrm>
            <a:off x="1016000" y="2799011"/>
            <a:ext cx="468540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3EC"/>
                </a:solidFill>
                <a:latin typeface="IBM Plex Sans" pitchFamily="34" charset="0"/>
                <a:ea typeface="IBM Plex Sans" pitchFamily="34" charset="-122"/>
                <a:cs typeface="IBM Plex Sans" pitchFamily="34" charset="-120"/>
              </a:rPr>
              <a:t>число месяца, следующего за месяцем начисления</a:t>
            </a:r>
            <a:endParaRPr lang="en-US" sz="1500" dirty="0"/>
          </a:p>
        </p:txBody>
      </p:sp>
      <p:sp>
        <p:nvSpPr>
          <p:cNvPr id="7" name="Text 5"/>
          <p:cNvSpPr/>
          <p:nvPr/>
        </p:nvSpPr>
        <p:spPr>
          <a:xfrm>
            <a:off x="1016000" y="3889821"/>
            <a:ext cx="4685400"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Выходной или праздник — перенос на ближайший рабочий день. Для сравнения: единый тариф — до 28-го в ИФНС</a:t>
            </a:r>
            <a:endParaRPr lang="en-US" sz="1400" dirty="0"/>
          </a:p>
        </p:txBody>
      </p:sp>
      <p:sp>
        <p:nvSpPr>
          <p:cNvPr id="8" name="Shape 6"/>
          <p:cNvSpPr/>
          <p:nvPr/>
        </p:nvSpPr>
        <p:spPr>
          <a:xfrm>
            <a:off x="5920532" y="1457920"/>
            <a:ext cx="5458668" cy="1033711"/>
          </a:xfrm>
          <a:prstGeom prst="roundRect">
            <a:avLst>
              <a:gd name="adj" fmla="val 9829"/>
            </a:avLst>
          </a:prstGeom>
          <a:solidFill>
            <a:srgbClr val="F3E3DC"/>
          </a:solidFill>
          <a:ln/>
        </p:spPr>
      </p:sp>
      <p:sp>
        <p:nvSpPr>
          <p:cNvPr id="9" name="Text 7"/>
          <p:cNvSpPr/>
          <p:nvPr/>
        </p:nvSpPr>
        <p:spPr>
          <a:xfrm>
            <a:off x="6098332" y="1584920"/>
            <a:ext cx="5256160"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Пени · ст. 26.11</a:t>
            </a:r>
            <a:endParaRPr lang="en-US" sz="1400" dirty="0"/>
          </a:p>
        </p:txBody>
      </p:sp>
      <p:sp>
        <p:nvSpPr>
          <p:cNvPr id="10" name="Text 8"/>
          <p:cNvSpPr/>
          <p:nvPr/>
        </p:nvSpPr>
        <p:spPr>
          <a:xfrm>
            <a:off x="6098332" y="1884611"/>
            <a:ext cx="5256160"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Начисляются за несвоевременную уплату и не могут превышать саму недоимку (п. 6.1)</a:t>
            </a:r>
            <a:endParaRPr lang="en-US" sz="1400" dirty="0"/>
          </a:p>
        </p:txBody>
      </p:sp>
      <p:sp>
        <p:nvSpPr>
          <p:cNvPr id="11" name="Shape 9"/>
          <p:cNvSpPr/>
          <p:nvPr/>
        </p:nvSpPr>
        <p:spPr>
          <a:xfrm>
            <a:off x="5923707" y="2596406"/>
            <a:ext cx="5452318" cy="1040061"/>
          </a:xfrm>
          <a:prstGeom prst="roundRect">
            <a:avLst>
              <a:gd name="adj" fmla="val 9463"/>
            </a:avLst>
          </a:prstGeom>
          <a:solidFill>
            <a:srgbClr val="FFFDF8"/>
          </a:solidFill>
          <a:ln w="6350">
            <a:solidFill>
              <a:srgbClr val="DDD5C4"/>
            </a:solidFill>
            <a:prstDash val="solid"/>
          </a:ln>
        </p:spPr>
      </p:sp>
      <p:sp>
        <p:nvSpPr>
          <p:cNvPr id="12" name="Text 10"/>
          <p:cNvSpPr/>
          <p:nvPr/>
        </p:nvSpPr>
        <p:spPr>
          <a:xfrm>
            <a:off x="6104682" y="2726581"/>
            <a:ext cx="5243079"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Требование · п. п. 1–3 ст. 26.9</a:t>
            </a:r>
            <a:endParaRPr lang="en-US" sz="1400" dirty="0"/>
          </a:p>
        </p:txBody>
      </p:sp>
      <p:sp>
        <p:nvSpPr>
          <p:cNvPr id="13" name="Text 11"/>
          <p:cNvSpPr/>
          <p:nvPr/>
        </p:nvSpPr>
        <p:spPr>
          <a:xfrm>
            <a:off x="6104682" y="3026271"/>
            <a:ext cx="524307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Фонд требует уплатить недоимку, пени и штрафы; форму утверждает СФР по согласованию с Минтрудом</a:t>
            </a:r>
            <a:endParaRPr lang="en-US" sz="1400" dirty="0"/>
          </a:p>
        </p:txBody>
      </p:sp>
      <p:sp>
        <p:nvSpPr>
          <p:cNvPr id="14" name="Shape 12"/>
          <p:cNvSpPr/>
          <p:nvPr/>
        </p:nvSpPr>
        <p:spPr>
          <a:xfrm>
            <a:off x="5923707" y="3744416"/>
            <a:ext cx="5452318" cy="1040061"/>
          </a:xfrm>
          <a:prstGeom prst="roundRect">
            <a:avLst>
              <a:gd name="adj" fmla="val 9463"/>
            </a:avLst>
          </a:prstGeom>
          <a:solidFill>
            <a:srgbClr val="FFFDF8"/>
          </a:solidFill>
          <a:ln w="6350">
            <a:solidFill>
              <a:srgbClr val="DDD5C4"/>
            </a:solidFill>
            <a:prstDash val="solid"/>
          </a:ln>
        </p:spPr>
      </p:sp>
      <p:sp>
        <p:nvSpPr>
          <p:cNvPr id="15" name="Text 13"/>
          <p:cNvSpPr/>
          <p:nvPr/>
        </p:nvSpPr>
        <p:spPr>
          <a:xfrm>
            <a:off x="6104682" y="3874591"/>
            <a:ext cx="5243079"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Недоимка и пени до 500 ₽ · п. 2.1 ст. 26.9</a:t>
            </a:r>
            <a:endParaRPr lang="en-US" sz="1400" dirty="0"/>
          </a:p>
        </p:txBody>
      </p:sp>
      <p:sp>
        <p:nvSpPr>
          <p:cNvPr id="16" name="Text 14"/>
          <p:cNvSpPr/>
          <p:nvPr/>
        </p:nvSpPr>
        <p:spPr>
          <a:xfrm>
            <a:off x="6104682" y="4174282"/>
            <a:ext cx="524307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Сохраняется на конец расчётного периода — требование в течение 3 месяцев со дня выявления</a:t>
            </a:r>
            <a:endParaRPr lang="en-US" sz="1400" dirty="0"/>
          </a:p>
        </p:txBody>
      </p:sp>
      <p:sp>
        <p:nvSpPr>
          <p:cNvPr id="17" name="Text 15"/>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8" name="Text 16"/>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9" name="Text 17"/>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3, п. п. 1.1, 4 ст. 22, ст. 26.9, 26.11 Закона N 125-ФЗ</a:t>
            </a:r>
            <a:endParaRPr lang="en-US" sz="1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38">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Травматизм: взыскание недоимки фондом</a:t>
            </a:r>
            <a:endParaRPr lang="en-US" sz="3200" dirty="0"/>
          </a:p>
        </p:txBody>
      </p:sp>
      <p:sp>
        <p:nvSpPr>
          <p:cNvPr id="3" name="Text 1"/>
          <p:cNvSpPr/>
          <p:nvPr/>
        </p:nvSpPr>
        <p:spPr>
          <a:xfrm>
            <a:off x="812800" y="1457920"/>
            <a:ext cx="11379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Не оплатили по требованию — недоимку взыскивают по решению (постановлению) территориального органа СФР</a:t>
            </a:r>
            <a:endParaRPr lang="en-US" sz="1500" dirty="0"/>
          </a:p>
        </p:txBody>
      </p:sp>
      <p:sp>
        <p:nvSpPr>
          <p:cNvPr id="4" name="Shape 2"/>
          <p:cNvSpPr/>
          <p:nvPr/>
        </p:nvSpPr>
        <p:spPr>
          <a:xfrm>
            <a:off x="812800" y="1902420"/>
            <a:ext cx="10566400" cy="1917402"/>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915120"/>
          <a:ext cx="10553700" cy="1907372"/>
        </p:xfrm>
        <a:graphic>
          <a:graphicData uri="http://schemas.openxmlformats.org/drawingml/2006/table">
            <a:tbl>
              <a:tblPr/>
              <a:tblGrid>
                <a:gridCol w="4221480">
                  <a:extLst>
                    <a:ext uri="{9D8B030D-6E8A-4147-A177-3AD203B41FA5}">
                      <a16:colId xmlns:a16="http://schemas.microsoft.com/office/drawing/2014/main" xmlns="" val="20000"/>
                    </a:ext>
                  </a:extLst>
                </a:gridCol>
                <a:gridCol w="3166110">
                  <a:extLst>
                    <a:ext uri="{9D8B030D-6E8A-4147-A177-3AD203B41FA5}">
                      <a16:colId xmlns:a16="http://schemas.microsoft.com/office/drawing/2014/main" xmlns="" val="20001"/>
                    </a:ext>
                  </a:extLst>
                </a:gridCol>
                <a:gridCol w="3166110">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Что принимает фонд</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Общий случай</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Недоимка до 3 000 ₽</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Решение о взыскании за счёт денежных средств</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 месяца после срока требования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14 месяцев после срока самого раннего требования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88379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Постановление о взыскании за счёт иного имущества — если нет сведений о счетах или денег не хватает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 год после срока требования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 года после срока самого раннего требования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bl>
          </a:graphicData>
        </a:graphic>
      </p:graphicFrame>
      <p:sp>
        <p:nvSpPr>
          <p:cNvPr id="6" name="Shape 3"/>
          <p:cNvSpPr/>
          <p:nvPr/>
        </p:nvSpPr>
        <p:spPr>
          <a:xfrm>
            <a:off x="812800" y="3997623"/>
            <a:ext cx="10566400" cy="502890"/>
          </a:xfrm>
          <a:prstGeom prst="roundRect">
            <a:avLst>
              <a:gd name="adj" fmla="val 20203"/>
            </a:avLst>
          </a:prstGeom>
          <a:solidFill>
            <a:srgbClr val="F3E3DC"/>
          </a:solidFill>
          <a:ln/>
        </p:spPr>
      </p:sp>
      <p:sp>
        <p:nvSpPr>
          <p:cNvPr id="7" name="Text 4"/>
          <p:cNvSpPr/>
          <p:nvPr/>
        </p:nvSpPr>
        <p:spPr>
          <a:xfrm>
            <a:off x="1016000" y="4124623"/>
            <a:ext cx="1842122" cy="274290"/>
          </a:xfrm>
          <a:prstGeom prst="rect">
            <a:avLst/>
          </a:prstGeom>
          <a:noFill/>
          <a:ln/>
        </p:spPr>
        <p:txBody>
          <a:bodyPr wrap="none" lIns="0" tIns="0" rIns="0" bIns="0" rtlCol="0" anchor="t">
            <a:normAutofit/>
          </a:bodyPr>
          <a:lstStyle/>
          <a:p>
            <a:pPr marL="0" indent="0" algn="l">
              <a:lnSpc>
                <a:spcPts val="1960"/>
              </a:lnSpc>
              <a:buNone/>
            </a:pPr>
            <a:r>
              <a:rPr lang="en-US" sz="1400" b="1" kern="0" spc="150" dirty="0">
                <a:solidFill>
                  <a:srgbClr val="8E3420"/>
                </a:solidFill>
                <a:latin typeface="IBM Plex Sans" pitchFamily="34" charset="0"/>
                <a:ea typeface="IBM Plex Sans" pitchFamily="34" charset="-122"/>
                <a:cs typeface="IBM Plex Sans" pitchFamily="34" charset="-120"/>
              </a:rPr>
              <a:t>СРОК ПРОПУЩЕН</a:t>
            </a:r>
            <a:endParaRPr lang="en-US" sz="1400" dirty="0"/>
          </a:p>
        </p:txBody>
      </p:sp>
      <p:sp>
        <p:nvSpPr>
          <p:cNvPr id="8" name="Text 5"/>
          <p:cNvSpPr/>
          <p:nvPr/>
        </p:nvSpPr>
        <p:spPr>
          <a:xfrm>
            <a:off x="2956868" y="4124623"/>
            <a:ext cx="6958310"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СФР может обратиться с заявлением о взыскании в суд (п. 9 ст. 26.6)</a:t>
            </a:r>
            <a:endParaRPr lang="en-US" sz="1400" dirty="0"/>
          </a:p>
        </p:txBody>
      </p:sp>
      <p:sp>
        <p:nvSpPr>
          <p:cNvPr id="9" name="Text 6"/>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10" name="Text 7"/>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11" name="Text 8"/>
          <p:cNvSpPr/>
          <p:nvPr/>
        </p:nvSpPr>
        <p:spPr>
          <a:xfrm>
            <a:off x="812800" y="63131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8.4 п. 1 ст. 18, п. п. 2, 5, 7, 9, 11, 22, 23 ст. 26.6, п. п. 2, 3, 12 ст. 26.7, п. 8 ст. 26.11 Закона N 125-ФЗ</a:t>
            </a:r>
            <a:endParaRPr lang="en-US" sz="1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39">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Травматизм: продление сроков и рассрочка</a:t>
            </a:r>
            <a:endParaRPr lang="en-US" sz="3200" dirty="0"/>
          </a:p>
        </p:txBody>
      </p:sp>
      <p:sp>
        <p:nvSpPr>
          <p:cNvPr id="3" name="Shape 1"/>
          <p:cNvSpPr/>
          <p:nvPr/>
        </p:nvSpPr>
        <p:spPr>
          <a:xfrm>
            <a:off x="812800" y="1457920"/>
            <a:ext cx="5219700" cy="1624211"/>
          </a:xfrm>
          <a:prstGeom prst="roundRect">
            <a:avLst>
              <a:gd name="adj" fmla="val 6255"/>
            </a:avLst>
          </a:prstGeom>
          <a:solidFill>
            <a:srgbClr val="1E2A3F"/>
          </a:solidFill>
          <a:ln/>
        </p:spPr>
      </p:sp>
      <p:sp>
        <p:nvSpPr>
          <p:cNvPr id="4" name="Text 2"/>
          <p:cNvSpPr/>
          <p:nvPr/>
        </p:nvSpPr>
        <p:spPr>
          <a:xfrm>
            <a:off x="990600" y="1610320"/>
            <a:ext cx="501002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КРЫМ И СЕВАСТОПОЛЬ</a:t>
            </a:r>
            <a:endParaRPr lang="en-US" sz="1400" dirty="0"/>
          </a:p>
        </p:txBody>
      </p:sp>
      <p:sp>
        <p:nvSpPr>
          <p:cNvPr id="5" name="Text 3"/>
          <p:cNvSpPr/>
          <p:nvPr/>
        </p:nvSpPr>
        <p:spPr>
          <a:xfrm>
            <a:off x="990600" y="1910011"/>
            <a:ext cx="5010023"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Взносы за июнь–декабрь 2026 г. — срок продлён по </a:t>
            </a:r>
            <a:r>
              <a:rPr lang="en-US" sz="1400" b="1" dirty="0">
                <a:solidFill>
                  <a:srgbClr val="F6F3EC"/>
                </a:solidFill>
                <a:latin typeface="IBM Plex Sans" pitchFamily="34" charset="0"/>
                <a:ea typeface="IBM Plex Sans" pitchFamily="34" charset="-122"/>
                <a:cs typeface="IBM Plex Sans" pitchFamily="34" charset="-120"/>
              </a:rPr>
              <a:t>27.01.2027</a:t>
            </a:r>
            <a:r>
              <a:rPr lang="en-US" sz="1400" dirty="0">
                <a:solidFill>
                  <a:srgbClr val="F6F3EC"/>
                </a:solidFill>
                <a:latin typeface="IBM Plex Sans" pitchFamily="34" charset="0"/>
                <a:ea typeface="IBM Plex Sans" pitchFamily="34" charset="-122"/>
                <a:cs typeface="IBM Plex Sans" pitchFamily="34" charset="-120"/>
              </a:rPr>
              <a:t>; рассрочка на 12 месяцев по 1/12, не позже последнего числа месяца</a:t>
            </a:r>
            <a:endParaRPr lang="en-US" sz="1400" dirty="0"/>
          </a:p>
        </p:txBody>
      </p:sp>
      <p:sp>
        <p:nvSpPr>
          <p:cNvPr id="6" name="Text 4"/>
          <p:cNvSpPr/>
          <p:nvPr/>
        </p:nvSpPr>
        <p:spPr>
          <a:xfrm>
            <a:off x="990600" y="2680841"/>
            <a:ext cx="501002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Постановление от 25.08.2026 N 1072</a:t>
            </a:r>
            <a:endParaRPr lang="en-US" sz="1400" dirty="0"/>
          </a:p>
        </p:txBody>
      </p:sp>
      <p:sp>
        <p:nvSpPr>
          <p:cNvPr id="7" name="Shape 5"/>
          <p:cNvSpPr/>
          <p:nvPr/>
        </p:nvSpPr>
        <p:spPr>
          <a:xfrm>
            <a:off x="6159500" y="1457920"/>
            <a:ext cx="5219700" cy="1624211"/>
          </a:xfrm>
          <a:prstGeom prst="roundRect">
            <a:avLst>
              <a:gd name="adj" fmla="val 6255"/>
            </a:avLst>
          </a:prstGeom>
          <a:solidFill>
            <a:srgbClr val="1E2A3F"/>
          </a:solidFill>
          <a:ln/>
        </p:spPr>
      </p:sp>
      <p:sp>
        <p:nvSpPr>
          <p:cNvPr id="8" name="Text 6"/>
          <p:cNvSpPr/>
          <p:nvPr/>
        </p:nvSpPr>
        <p:spPr>
          <a:xfrm>
            <a:off x="6337300" y="1610320"/>
            <a:ext cx="501002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АТАКИ БПЛА НА ОБЪЕКТЫ ГРУППЫ «РСВ»</a:t>
            </a:r>
            <a:endParaRPr lang="en-US" sz="1400" dirty="0"/>
          </a:p>
        </p:txBody>
      </p:sp>
      <p:sp>
        <p:nvSpPr>
          <p:cNvPr id="9" name="Text 7"/>
          <p:cNvSpPr/>
          <p:nvPr/>
        </p:nvSpPr>
        <p:spPr>
          <a:xfrm>
            <a:off x="6337300" y="1910011"/>
            <a:ext cx="5010023"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Сроки августа 2026 – июля 2027 г. продлены на </a:t>
            </a:r>
            <a:r>
              <a:rPr lang="en-US" sz="1400" b="1" dirty="0">
                <a:solidFill>
                  <a:srgbClr val="F6F3EC"/>
                </a:solidFill>
                <a:latin typeface="IBM Plex Sans" pitchFamily="34" charset="0"/>
                <a:ea typeface="IBM Plex Sans" pitchFamily="34" charset="-122"/>
                <a:cs typeface="IBM Plex Sans" pitchFamily="34" charset="-120"/>
              </a:rPr>
              <a:t>12 месяцев</a:t>
            </a:r>
            <a:r>
              <a:rPr lang="en-US" sz="1400" dirty="0">
                <a:solidFill>
                  <a:srgbClr val="F6F3EC"/>
                </a:solidFill>
                <a:latin typeface="IBM Plex Sans" pitchFamily="34" charset="0"/>
                <a:ea typeface="IBM Plex Sans" pitchFamily="34" charset="-122"/>
                <a:cs typeface="IBM Plex Sans" pitchFamily="34" charset="-120"/>
              </a:rPr>
              <a:t> с рассрочкой; продление применяют в установленном порядке</a:t>
            </a:r>
            <a:endParaRPr lang="en-US" sz="1400" dirty="0"/>
          </a:p>
        </p:txBody>
      </p:sp>
      <p:sp>
        <p:nvSpPr>
          <p:cNvPr id="10" name="Text 8"/>
          <p:cNvSpPr/>
          <p:nvPr/>
        </p:nvSpPr>
        <p:spPr>
          <a:xfrm>
            <a:off x="6337300" y="2680841"/>
            <a:ext cx="501002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Постановление от 25.08.2026 N 1074</a:t>
            </a:r>
            <a:endParaRPr lang="en-US" sz="1400" dirty="0"/>
          </a:p>
        </p:txBody>
      </p:sp>
      <p:sp>
        <p:nvSpPr>
          <p:cNvPr id="11" name="Shape 9"/>
          <p:cNvSpPr/>
          <p:nvPr/>
        </p:nvSpPr>
        <p:spPr>
          <a:xfrm>
            <a:off x="815975" y="3212306"/>
            <a:ext cx="5213350" cy="1390551"/>
          </a:xfrm>
          <a:prstGeom prst="roundRect">
            <a:avLst>
              <a:gd name="adj" fmla="val 7078"/>
            </a:avLst>
          </a:prstGeom>
          <a:solidFill>
            <a:srgbClr val="FFFDF8"/>
          </a:solidFill>
          <a:ln w="6350">
            <a:solidFill>
              <a:srgbClr val="DDD5C4"/>
            </a:solidFill>
            <a:prstDash val="solid"/>
          </a:ln>
        </p:spPr>
      </p:sp>
      <p:sp>
        <p:nvSpPr>
          <p:cNvPr id="12" name="Text 10"/>
          <p:cNvSpPr/>
          <p:nvPr/>
        </p:nvSpPr>
        <p:spPr>
          <a:xfrm>
            <a:off x="996950" y="3367881"/>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ПАВОДОК В ОРЕНБУРГСКОЙ ОБЛАСТИ</a:t>
            </a:r>
            <a:endParaRPr lang="en-US" sz="1400" dirty="0"/>
          </a:p>
        </p:txBody>
      </p:sp>
      <p:sp>
        <p:nvSpPr>
          <p:cNvPr id="13" name="Text 11"/>
          <p:cNvSpPr/>
          <p:nvPr/>
        </p:nvSpPr>
        <p:spPr>
          <a:xfrm>
            <a:off x="996950" y="3667571"/>
            <a:ext cx="499694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Взносы за март–ноябрь 2024 г. (сроки апрель–декабрь 2024) — продление и рассрочка</a:t>
            </a:r>
            <a:endParaRPr lang="en-US" sz="1400" dirty="0"/>
          </a:p>
        </p:txBody>
      </p:sp>
      <p:sp>
        <p:nvSpPr>
          <p:cNvPr id="14" name="Text 12"/>
          <p:cNvSpPr/>
          <p:nvPr/>
        </p:nvSpPr>
        <p:spPr>
          <a:xfrm>
            <a:off x="996950" y="4198392"/>
            <a:ext cx="499694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Постановление от 30.05.2024 N 722</a:t>
            </a:r>
            <a:endParaRPr lang="en-US" sz="1400" dirty="0"/>
          </a:p>
        </p:txBody>
      </p:sp>
      <p:sp>
        <p:nvSpPr>
          <p:cNvPr id="15" name="Shape 13"/>
          <p:cNvSpPr/>
          <p:nvPr/>
        </p:nvSpPr>
        <p:spPr>
          <a:xfrm>
            <a:off x="6162675" y="3212306"/>
            <a:ext cx="5213350" cy="1390551"/>
          </a:xfrm>
          <a:prstGeom prst="roundRect">
            <a:avLst>
              <a:gd name="adj" fmla="val 7078"/>
            </a:avLst>
          </a:prstGeom>
          <a:solidFill>
            <a:srgbClr val="FFFDF8"/>
          </a:solidFill>
          <a:ln w="6350">
            <a:solidFill>
              <a:srgbClr val="DDD5C4"/>
            </a:solidFill>
            <a:prstDash val="solid"/>
          </a:ln>
        </p:spPr>
      </p:sp>
      <p:sp>
        <p:nvSpPr>
          <p:cNvPr id="16" name="Text 14"/>
          <p:cNvSpPr/>
          <p:nvPr/>
        </p:nvSpPr>
        <p:spPr>
          <a:xfrm>
            <a:off x="6343650" y="3367881"/>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ПРИГРАНИЧЬЕ БЕЛГОРОДСКОЙ ОБЛ. · АУСН</a:t>
            </a:r>
            <a:endParaRPr lang="en-US" sz="1400" dirty="0"/>
          </a:p>
        </p:txBody>
      </p:sp>
      <p:sp>
        <p:nvSpPr>
          <p:cNvPr id="17" name="Text 15"/>
          <p:cNvSpPr/>
          <p:nvPr/>
        </p:nvSpPr>
        <p:spPr>
          <a:xfrm>
            <a:off x="6343650" y="3667571"/>
            <a:ext cx="499694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Платежи апреля–декабря 2024 г. продлены на 12 месяцев с рассрочкой</a:t>
            </a:r>
            <a:endParaRPr lang="en-US" sz="1400" dirty="0"/>
          </a:p>
        </p:txBody>
      </p:sp>
      <p:sp>
        <p:nvSpPr>
          <p:cNvPr id="18" name="Text 16"/>
          <p:cNvSpPr/>
          <p:nvPr/>
        </p:nvSpPr>
        <p:spPr>
          <a:xfrm>
            <a:off x="6343650" y="4198392"/>
            <a:ext cx="499694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Постановление от 18.02.2023 N 259</a:t>
            </a:r>
            <a:endParaRPr lang="en-US" sz="14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постановления Правительства РФ N 1072, 1074 (2026), N 722 (2024), N 259 (2023). Меры — только для отдельных категорий лиц.</a:t>
            </a:r>
            <a:endParaRPr lang="en-US" sz="1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0">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АУСН: фиксированные взносы на травматизм</a:t>
            </a:r>
            <a:endParaRPr lang="en-US" sz="3200" dirty="0"/>
          </a:p>
        </p:txBody>
      </p:sp>
      <p:sp>
        <p:nvSpPr>
          <p:cNvPr id="3" name="Shape 1"/>
          <p:cNvSpPr/>
          <p:nvPr/>
        </p:nvSpPr>
        <p:spPr>
          <a:xfrm>
            <a:off x="812800" y="1457920"/>
            <a:ext cx="5825976" cy="1995140"/>
          </a:xfrm>
          <a:prstGeom prst="roundRect">
            <a:avLst>
              <a:gd name="adj" fmla="val 5092"/>
            </a:avLst>
          </a:prstGeom>
          <a:solidFill>
            <a:srgbClr val="1E2A3F"/>
          </a:solidFill>
          <a:ln/>
        </p:spPr>
      </p:sp>
      <p:sp>
        <p:nvSpPr>
          <p:cNvPr id="4" name="Text 2"/>
          <p:cNvSpPr/>
          <p:nvPr/>
        </p:nvSpPr>
        <p:spPr>
          <a:xfrm>
            <a:off x="1016000" y="1635720"/>
            <a:ext cx="558216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E59A7D"/>
                </a:solidFill>
                <a:latin typeface="IBM Plex Sans" pitchFamily="34" charset="0"/>
                <a:ea typeface="IBM Plex Sans" pitchFamily="34" charset="-122"/>
                <a:cs typeface="IBM Plex Sans" pitchFamily="34" charset="-120"/>
              </a:rPr>
              <a:t>ФИКСИРОВАННЫЙ РАЗМЕР НА 2026 Г.</a:t>
            </a:r>
            <a:endParaRPr lang="en-US" sz="1400" dirty="0"/>
          </a:p>
        </p:txBody>
      </p:sp>
      <p:sp>
        <p:nvSpPr>
          <p:cNvPr id="5" name="Text 3"/>
          <p:cNvSpPr/>
          <p:nvPr/>
        </p:nvSpPr>
        <p:spPr>
          <a:xfrm>
            <a:off x="1016000" y="1935411"/>
            <a:ext cx="5582163"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F6F3EC"/>
                </a:solidFill>
                <a:latin typeface="PT Serif" pitchFamily="18" charset="0"/>
                <a:ea typeface="PT Serif" pitchFamily="18" charset="-122"/>
                <a:cs typeface="PT Serif" pitchFamily="18" charset="-120"/>
              </a:rPr>
              <a:t>2 959 ₽</a:t>
            </a:r>
            <a:endParaRPr lang="en-US" sz="6000" dirty="0"/>
          </a:p>
        </p:txBody>
      </p:sp>
      <p:sp>
        <p:nvSpPr>
          <p:cNvPr id="6" name="Text 4"/>
          <p:cNvSpPr/>
          <p:nvPr/>
        </p:nvSpPr>
        <p:spPr>
          <a:xfrm>
            <a:off x="1016000" y="2748211"/>
            <a:ext cx="558216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1DE"/>
                </a:solidFill>
                <a:latin typeface="IBM Plex Sans" pitchFamily="34" charset="0"/>
                <a:ea typeface="IBM Plex Sans" pitchFamily="34" charset="-122"/>
                <a:cs typeface="IBM Plex Sans" pitchFamily="34" charset="-120"/>
              </a:rPr>
              <a:t>в год — не зависит от числа работников</a:t>
            </a:r>
            <a:endParaRPr lang="en-US" sz="1500" dirty="0"/>
          </a:p>
        </p:txBody>
      </p:sp>
      <p:sp>
        <p:nvSpPr>
          <p:cNvPr id="7" name="Shape 5"/>
          <p:cNvSpPr/>
          <p:nvPr/>
        </p:nvSpPr>
        <p:spPr>
          <a:xfrm>
            <a:off x="6794351" y="1461095"/>
            <a:ext cx="4581674" cy="1988790"/>
          </a:xfrm>
          <a:prstGeom prst="roundRect">
            <a:avLst>
              <a:gd name="adj" fmla="val 4949"/>
            </a:avLst>
          </a:prstGeom>
          <a:solidFill>
            <a:srgbClr val="FFFDF8"/>
          </a:solidFill>
          <a:ln w="6350">
            <a:solidFill>
              <a:srgbClr val="DDD5C4"/>
            </a:solidFill>
            <a:prstDash val="solid"/>
          </a:ln>
        </p:spPr>
      </p:sp>
      <p:sp>
        <p:nvSpPr>
          <p:cNvPr id="8" name="Text 6"/>
          <p:cNvSpPr/>
          <p:nvPr/>
        </p:nvSpPr>
        <p:spPr>
          <a:xfrm>
            <a:off x="7000726" y="1642070"/>
            <a:ext cx="429399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УПЛАТА · П. 4.1 СТ. 22</a:t>
            </a:r>
            <a:endParaRPr lang="en-US" sz="1400" dirty="0"/>
          </a:p>
        </p:txBody>
      </p:sp>
      <p:sp>
        <p:nvSpPr>
          <p:cNvPr id="9" name="Text 7"/>
          <p:cNvSpPr/>
          <p:nvPr/>
        </p:nvSpPr>
        <p:spPr>
          <a:xfrm>
            <a:off x="7000726" y="1941761"/>
            <a:ext cx="4293992" cy="787400"/>
          </a:xfrm>
          <a:prstGeom prst="rect">
            <a:avLst/>
          </a:prstGeom>
          <a:noFill/>
          <a:ln/>
        </p:spPr>
        <p:txBody>
          <a:bodyPr wrap="square" lIns="0" tIns="0" rIns="0" bIns="0" rtlCol="0" anchor="t">
            <a:normAutofit/>
          </a:bodyPr>
          <a:lstStyle/>
          <a:p>
            <a:pPr marL="0" indent="0" algn="l">
              <a:lnSpc>
                <a:spcPts val="6000"/>
              </a:lnSpc>
              <a:buNone/>
            </a:pPr>
            <a:r>
              <a:rPr lang="en-US" sz="6000" b="1" dirty="0">
                <a:solidFill>
                  <a:srgbClr val="B5482F"/>
                </a:solidFill>
                <a:latin typeface="PT Serif" pitchFamily="18" charset="0"/>
                <a:ea typeface="PT Serif" pitchFamily="18" charset="-122"/>
                <a:cs typeface="PT Serif" pitchFamily="18" charset="-120"/>
              </a:rPr>
              <a:t>1/12</a:t>
            </a:r>
            <a:endParaRPr lang="en-US" sz="6000" dirty="0"/>
          </a:p>
        </p:txBody>
      </p:sp>
      <p:sp>
        <p:nvSpPr>
          <p:cNvPr id="10" name="Text 8"/>
          <p:cNvSpPr/>
          <p:nvPr/>
        </p:nvSpPr>
        <p:spPr>
          <a:xfrm>
            <a:off x="7000726" y="2754561"/>
            <a:ext cx="429399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ежемесячно, до 15-го числа следующего месяца</a:t>
            </a:r>
            <a:endParaRPr lang="en-US" sz="1500" dirty="0"/>
          </a:p>
        </p:txBody>
      </p:sp>
      <p:sp>
        <p:nvSpPr>
          <p:cNvPr id="11" name="Shape 9"/>
          <p:cNvSpPr/>
          <p:nvPr/>
        </p:nvSpPr>
        <p:spPr>
          <a:xfrm>
            <a:off x="815975" y="3634036"/>
            <a:ext cx="3414167" cy="1330871"/>
          </a:xfrm>
          <a:prstGeom prst="roundRect">
            <a:avLst>
              <a:gd name="adj" fmla="val 7396"/>
            </a:avLst>
          </a:prstGeom>
          <a:solidFill>
            <a:srgbClr val="FFFDF8"/>
          </a:solidFill>
          <a:ln w="6350">
            <a:solidFill>
              <a:srgbClr val="DDD5C4"/>
            </a:solidFill>
            <a:prstDash val="solid"/>
          </a:ln>
        </p:spPr>
      </p:sp>
      <p:sp>
        <p:nvSpPr>
          <p:cNvPr id="12" name="Text 10"/>
          <p:cNvSpPr/>
          <p:nvPr/>
        </p:nvSpPr>
        <p:spPr>
          <a:xfrm>
            <a:off x="996950" y="3789611"/>
            <a:ext cx="314378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Без базы и тарифа</a:t>
            </a:r>
            <a:endParaRPr lang="en-US" sz="1400" dirty="0"/>
          </a:p>
        </p:txBody>
      </p:sp>
      <p:sp>
        <p:nvSpPr>
          <p:cNvPr id="13" name="Text 11"/>
          <p:cNvSpPr/>
          <p:nvPr/>
        </p:nvSpPr>
        <p:spPr>
          <a:xfrm>
            <a:off x="996950" y="4089301"/>
            <a:ext cx="314378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Класс риска и сумма выплат не важны; скидок и надбавок нет</a:t>
            </a:r>
            <a:endParaRPr lang="en-US" sz="1400" dirty="0"/>
          </a:p>
        </p:txBody>
      </p:sp>
      <p:sp>
        <p:nvSpPr>
          <p:cNvPr id="14" name="Shape 12"/>
          <p:cNvSpPr/>
          <p:nvPr/>
        </p:nvSpPr>
        <p:spPr>
          <a:xfrm>
            <a:off x="4388892" y="3634036"/>
            <a:ext cx="3414216" cy="1330871"/>
          </a:xfrm>
          <a:prstGeom prst="roundRect">
            <a:avLst>
              <a:gd name="adj" fmla="val 7396"/>
            </a:avLst>
          </a:prstGeom>
          <a:solidFill>
            <a:srgbClr val="FFFDF8"/>
          </a:solidFill>
          <a:ln w="6350">
            <a:solidFill>
              <a:srgbClr val="DDD5C4"/>
            </a:solidFill>
            <a:prstDash val="solid"/>
          </a:ln>
        </p:spPr>
      </p:sp>
      <p:sp>
        <p:nvSpPr>
          <p:cNvPr id="15" name="Text 13"/>
          <p:cNvSpPr/>
          <p:nvPr/>
        </p:nvSpPr>
        <p:spPr>
          <a:xfrm>
            <a:off x="4569867" y="3789611"/>
            <a:ext cx="3143834"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Когда платить</a:t>
            </a:r>
            <a:endParaRPr lang="en-US" sz="1400" dirty="0"/>
          </a:p>
        </p:txBody>
      </p:sp>
      <p:sp>
        <p:nvSpPr>
          <p:cNvPr id="16" name="Text 14"/>
          <p:cNvSpPr/>
          <p:nvPr/>
        </p:nvSpPr>
        <p:spPr>
          <a:xfrm>
            <a:off x="4569867" y="4089301"/>
            <a:ext cx="3143834"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Есть работники или уплата прямо предусмотрена договором подряда (услуг)</a:t>
            </a:r>
            <a:endParaRPr lang="en-US" sz="1400" dirty="0"/>
          </a:p>
        </p:txBody>
      </p:sp>
      <p:sp>
        <p:nvSpPr>
          <p:cNvPr id="17" name="Shape 15"/>
          <p:cNvSpPr/>
          <p:nvPr/>
        </p:nvSpPr>
        <p:spPr>
          <a:xfrm>
            <a:off x="7961858" y="3634036"/>
            <a:ext cx="3414167" cy="1330871"/>
          </a:xfrm>
          <a:prstGeom prst="roundRect">
            <a:avLst>
              <a:gd name="adj" fmla="val 7396"/>
            </a:avLst>
          </a:prstGeom>
          <a:solidFill>
            <a:srgbClr val="FFFDF8"/>
          </a:solidFill>
          <a:ln w="6350">
            <a:solidFill>
              <a:srgbClr val="DDD5C4"/>
            </a:solidFill>
            <a:prstDash val="solid"/>
          </a:ln>
        </p:spPr>
      </p:sp>
      <p:sp>
        <p:nvSpPr>
          <p:cNvPr id="18" name="Text 16"/>
          <p:cNvSpPr/>
          <p:nvPr/>
        </p:nvSpPr>
        <p:spPr>
          <a:xfrm>
            <a:off x="8142833" y="3789611"/>
            <a:ext cx="314378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Индексация</a:t>
            </a:r>
            <a:endParaRPr lang="en-US" sz="1400" dirty="0"/>
          </a:p>
        </p:txBody>
      </p:sp>
      <p:sp>
        <p:nvSpPr>
          <p:cNvPr id="19" name="Text 17"/>
          <p:cNvSpPr/>
          <p:nvPr/>
        </p:nvSpPr>
        <p:spPr>
          <a:xfrm>
            <a:off x="8142833" y="4089301"/>
            <a:ext cx="314378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Размер индексируется ежегодно с 1 января</a:t>
            </a:r>
            <a:endParaRPr lang="en-US" sz="1400" dirty="0"/>
          </a:p>
        </p:txBody>
      </p:sp>
      <p:sp>
        <p:nvSpPr>
          <p:cNvPr id="20" name="Text 18"/>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1" name="Text 19"/>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2" name="Text 20"/>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1 ст. 5, п. 1 ст. 20.1, п. п. 2.2, 4, 4.1 ст. 22 Закона N 125-ФЗ; Постановление Правительства РФ от 01.11.2025 N 1729</a:t>
            </a:r>
            <a:endParaRPr lang="en-US" sz="1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1">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АУСН: другие взносы и выход из режима</a:t>
            </a:r>
            <a:endParaRPr lang="en-US" sz="3200" dirty="0"/>
          </a:p>
        </p:txBody>
      </p:sp>
      <p:sp>
        <p:nvSpPr>
          <p:cNvPr id="3" name="Shape 1"/>
          <p:cNvSpPr/>
          <p:nvPr/>
        </p:nvSpPr>
        <p:spPr>
          <a:xfrm>
            <a:off x="812800" y="1457920"/>
            <a:ext cx="5219700" cy="1636911"/>
          </a:xfrm>
          <a:prstGeom prst="roundRect">
            <a:avLst>
              <a:gd name="adj" fmla="val 6207"/>
            </a:avLst>
          </a:prstGeom>
          <a:solidFill>
            <a:srgbClr val="DDEBE5"/>
          </a:solidFill>
          <a:ln/>
        </p:spPr>
      </p:sp>
      <p:sp>
        <p:nvSpPr>
          <p:cNvPr id="4" name="Text 2"/>
          <p:cNvSpPr/>
          <p:nvPr/>
        </p:nvSpPr>
        <p:spPr>
          <a:xfrm>
            <a:off x="990600" y="1610320"/>
            <a:ext cx="501002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ОПС, ОМС, ВНИМ НЕ НАЧИСЛЯЮТСЯ</a:t>
            </a:r>
            <a:endParaRPr lang="en-US" sz="1400" dirty="0"/>
          </a:p>
        </p:txBody>
      </p:sp>
      <p:sp>
        <p:nvSpPr>
          <p:cNvPr id="5" name="Text 3"/>
          <p:cNvSpPr/>
          <p:nvPr/>
        </p:nvSpPr>
        <p:spPr>
          <a:xfrm>
            <a:off x="990600" y="1910011"/>
            <a:ext cx="501002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Организации и ИП на АУСН не начисляют и не уплачивают взносы по единому тарифу</a:t>
            </a:r>
            <a:endParaRPr lang="en-US" sz="1400" dirty="0"/>
          </a:p>
        </p:txBody>
      </p:sp>
      <p:sp>
        <p:nvSpPr>
          <p:cNvPr id="6" name="Text 4"/>
          <p:cNvSpPr/>
          <p:nvPr/>
        </p:nvSpPr>
        <p:spPr>
          <a:xfrm>
            <a:off x="990600" y="2440831"/>
            <a:ext cx="501002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F4D40"/>
                </a:solidFill>
                <a:latin typeface="IBM Plex Sans" pitchFamily="34" charset="0"/>
                <a:ea typeface="IBM Plex Sans" pitchFamily="34" charset="-122"/>
                <a:cs typeface="IBM Plex Sans" pitchFamily="34" charset="-120"/>
              </a:rPr>
              <a:t>ч. 1, 7 ст. 18 Закона N 17-ФЗ</a:t>
            </a:r>
            <a:endParaRPr lang="en-US" sz="1400" dirty="0"/>
          </a:p>
        </p:txBody>
      </p:sp>
      <p:sp>
        <p:nvSpPr>
          <p:cNvPr id="7" name="Shape 5"/>
          <p:cNvSpPr/>
          <p:nvPr/>
        </p:nvSpPr>
        <p:spPr>
          <a:xfrm>
            <a:off x="6162675" y="1461095"/>
            <a:ext cx="5213350" cy="1630561"/>
          </a:xfrm>
          <a:prstGeom prst="roundRect">
            <a:avLst>
              <a:gd name="adj" fmla="val 6036"/>
            </a:avLst>
          </a:prstGeom>
          <a:solidFill>
            <a:srgbClr val="FFFDF8"/>
          </a:solidFill>
          <a:ln w="6350">
            <a:solidFill>
              <a:srgbClr val="DDD5C4"/>
            </a:solidFill>
            <a:prstDash val="solid"/>
          </a:ln>
        </p:spPr>
      </p:sp>
      <p:sp>
        <p:nvSpPr>
          <p:cNvPr id="8" name="Text 6"/>
          <p:cNvSpPr/>
          <p:nvPr/>
        </p:nvSpPr>
        <p:spPr>
          <a:xfrm>
            <a:off x="6343650" y="1616670"/>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СОВМЕЩЕНИЕ С ЧАСТНОЙ ПРАКТИКОЙ</a:t>
            </a:r>
            <a:endParaRPr lang="en-US" sz="1400" dirty="0"/>
          </a:p>
        </p:txBody>
      </p:sp>
      <p:sp>
        <p:nvSpPr>
          <p:cNvPr id="9" name="Text 7"/>
          <p:cNvSpPr/>
          <p:nvPr/>
        </p:nvSpPr>
        <p:spPr>
          <a:xfrm>
            <a:off x="6343650" y="1916361"/>
            <a:ext cx="4996942"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ИП — ещё и адвокат, нотариус, арбитражный управляющий, оценщик и т. п.: </a:t>
            </a:r>
            <a:r>
              <a:rPr lang="en-US" sz="1400" b="1" dirty="0">
                <a:solidFill>
                  <a:srgbClr val="1E2A3F"/>
                </a:solidFill>
                <a:latin typeface="IBM Plex Sans" pitchFamily="34" charset="0"/>
                <a:ea typeface="IBM Plex Sans" pitchFamily="34" charset="-122"/>
                <a:cs typeface="IBM Plex Sans" pitchFamily="34" charset="-120"/>
              </a:rPr>
              <a:t>1% на ОПС</a:t>
            </a:r>
            <a:r>
              <a:rPr lang="en-US" sz="1400" dirty="0">
                <a:solidFill>
                  <a:srgbClr val="1E2A3F"/>
                </a:solidFill>
                <a:latin typeface="IBM Plex Sans" pitchFamily="34" charset="0"/>
                <a:ea typeface="IBM Plex Sans" pitchFamily="34" charset="-122"/>
                <a:cs typeface="IBM Plex Sans" pitchFamily="34" charset="-120"/>
              </a:rPr>
              <a:t> с дохода от этой деятельности сверх 300 000 ₽, с учётом максимума</a:t>
            </a:r>
            <a:endParaRPr lang="en-US" sz="1400" dirty="0"/>
          </a:p>
        </p:txBody>
      </p:sp>
      <p:sp>
        <p:nvSpPr>
          <p:cNvPr id="10" name="Text 8"/>
          <p:cNvSpPr/>
          <p:nvPr/>
        </p:nvSpPr>
        <p:spPr>
          <a:xfrm>
            <a:off x="6343650" y="2687191"/>
            <a:ext cx="499694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пп. 2 п. 1 ст. 419, п. 1.5 ст. 430 НК РФ</a:t>
            </a:r>
            <a:endParaRPr lang="en-US" sz="1400" dirty="0"/>
          </a:p>
        </p:txBody>
      </p:sp>
      <p:sp>
        <p:nvSpPr>
          <p:cNvPr id="11" name="Shape 9"/>
          <p:cNvSpPr/>
          <p:nvPr/>
        </p:nvSpPr>
        <p:spPr>
          <a:xfrm>
            <a:off x="812800" y="3221831"/>
            <a:ext cx="5219700" cy="1624211"/>
          </a:xfrm>
          <a:prstGeom prst="roundRect">
            <a:avLst>
              <a:gd name="adj" fmla="val 6255"/>
            </a:avLst>
          </a:prstGeom>
          <a:solidFill>
            <a:srgbClr val="F3E3DC"/>
          </a:solidFill>
          <a:ln/>
        </p:spPr>
      </p:sp>
      <p:sp>
        <p:nvSpPr>
          <p:cNvPr id="12" name="Text 10"/>
          <p:cNvSpPr/>
          <p:nvPr/>
        </p:nvSpPr>
        <p:spPr>
          <a:xfrm>
            <a:off x="990600" y="3374231"/>
            <a:ext cx="501002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ПРЕКРАЩЕНИЕ АУСН</a:t>
            </a:r>
            <a:endParaRPr lang="en-US" sz="1400" dirty="0"/>
          </a:p>
        </p:txBody>
      </p:sp>
      <p:sp>
        <p:nvSpPr>
          <p:cNvPr id="13" name="Text 11"/>
          <p:cNvSpPr/>
          <p:nvPr/>
        </p:nvSpPr>
        <p:spPr>
          <a:xfrm>
            <a:off x="990600" y="3673921"/>
            <a:ext cx="5010023"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Тариф по п. 1 ст. 22 — с месяца прекращения; документ о тарифе СФР пришлёт в течение 14 дней после сведений из ФНС</a:t>
            </a:r>
            <a:endParaRPr lang="en-US" sz="1400" dirty="0"/>
          </a:p>
        </p:txBody>
      </p:sp>
      <p:sp>
        <p:nvSpPr>
          <p:cNvPr id="14" name="Text 12"/>
          <p:cNvSpPr/>
          <p:nvPr/>
        </p:nvSpPr>
        <p:spPr>
          <a:xfrm>
            <a:off x="990600" y="4444752"/>
            <a:ext cx="5010023"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8E3420"/>
                </a:solidFill>
                <a:latin typeface="IBM Plex Sans" pitchFamily="34" charset="0"/>
                <a:ea typeface="IBM Plex Sans" pitchFamily="34" charset="-122"/>
                <a:cs typeface="IBM Plex Sans" pitchFamily="34" charset="-120"/>
              </a:rPr>
              <a:t>п. 2.2 ст. 22 Закона N 125-ФЗ</a:t>
            </a:r>
            <a:endParaRPr lang="en-US" sz="1400" dirty="0"/>
          </a:p>
        </p:txBody>
      </p:sp>
      <p:sp>
        <p:nvSpPr>
          <p:cNvPr id="15" name="Shape 13"/>
          <p:cNvSpPr/>
          <p:nvPr/>
        </p:nvSpPr>
        <p:spPr>
          <a:xfrm>
            <a:off x="6162675" y="3225006"/>
            <a:ext cx="5213350" cy="1617861"/>
          </a:xfrm>
          <a:prstGeom prst="roundRect">
            <a:avLst>
              <a:gd name="adj" fmla="val 6084"/>
            </a:avLst>
          </a:prstGeom>
          <a:solidFill>
            <a:srgbClr val="FFFDF8"/>
          </a:solidFill>
          <a:ln w="6350">
            <a:solidFill>
              <a:srgbClr val="DDD5C4"/>
            </a:solidFill>
            <a:prstDash val="solid"/>
          </a:ln>
        </p:spPr>
      </p:sp>
      <p:sp>
        <p:nvSpPr>
          <p:cNvPr id="16" name="Text 14"/>
          <p:cNvSpPr/>
          <p:nvPr/>
        </p:nvSpPr>
        <p:spPr>
          <a:xfrm>
            <a:off x="6343650" y="3380581"/>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ИНФОРМАЦИОННЫЙ ЛИСТОК</a:t>
            </a:r>
            <a:endParaRPr lang="en-US" sz="1400" dirty="0"/>
          </a:p>
        </p:txBody>
      </p:sp>
      <p:sp>
        <p:nvSpPr>
          <p:cNvPr id="17" name="Text 15"/>
          <p:cNvSpPr/>
          <p:nvPr/>
        </p:nvSpPr>
        <p:spPr>
          <a:xfrm>
            <a:off x="6343650" y="3680271"/>
            <a:ext cx="499694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При регистрации СФР присылает: фиксированный размер взносов, порядок и сроки уплаты, реквизиты</a:t>
            </a:r>
            <a:endParaRPr lang="en-US" sz="1400" dirty="0"/>
          </a:p>
        </p:txBody>
      </p:sp>
      <p:sp>
        <p:nvSpPr>
          <p:cNvPr id="18" name="Text 16"/>
          <p:cNvSpPr/>
          <p:nvPr/>
        </p:nvSpPr>
        <p:spPr>
          <a:xfrm>
            <a:off x="6343650" y="4211092"/>
            <a:ext cx="499694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пп. «г» п. 18, прил. 4 Порядка, Приказ Минтруда N 768н</a:t>
            </a:r>
            <a:endParaRPr lang="en-US" sz="14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ст. 18 Закона от 25.02.2022 N 17-ФЗ; п. 2.2 ст. 22 Закона N 125-ФЗ; п. 1.5 ст. 430 НК РФ; Приказ Минтруда России от 07.12.2022 N 768н</a:t>
            </a:r>
            <a:endParaRPr lang="en-US" sz="1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2">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Ключевые цифры 2026 года</a:t>
            </a:r>
            <a:endParaRPr lang="en-US" sz="3200" dirty="0"/>
          </a:p>
        </p:txBody>
      </p:sp>
      <p:sp>
        <p:nvSpPr>
          <p:cNvPr id="3" name="Shape 1"/>
          <p:cNvSpPr/>
          <p:nvPr/>
        </p:nvSpPr>
        <p:spPr>
          <a:xfrm>
            <a:off x="812800" y="1457920"/>
            <a:ext cx="10566400" cy="3100784"/>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3088088"/>
        </p:xfrm>
        <a:graphic>
          <a:graphicData uri="http://schemas.openxmlformats.org/drawingml/2006/table">
            <a:tbl>
              <a:tblPr/>
              <a:tblGrid>
                <a:gridCol w="4643628">
                  <a:extLst>
                    <a:ext uri="{9D8B030D-6E8A-4147-A177-3AD203B41FA5}">
                      <a16:colId xmlns:a16="http://schemas.microsoft.com/office/drawing/2014/main" xmlns="" val="20000"/>
                    </a:ext>
                  </a:extLst>
                </a:gridCol>
                <a:gridCol w="3799332">
                  <a:extLst>
                    <a:ext uri="{9D8B030D-6E8A-4147-A177-3AD203B41FA5}">
                      <a16:colId xmlns:a16="http://schemas.microsoft.com/office/drawing/2014/main" xmlns="" val="20001"/>
                    </a:ext>
                  </a:extLst>
                </a:gridCol>
                <a:gridCol w="2110740">
                  <a:extLst>
                    <a:ext uri="{9D8B030D-6E8A-4147-A177-3AD203B41FA5}">
                      <a16:colId xmlns:a16="http://schemas.microsoft.com/office/drawing/2014/main" xmlns="" val="20002"/>
                    </a:ext>
                  </a:extLst>
                </a:gridCol>
              </a:tblGrid>
              <a:tr h="386011">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Показатель</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Значение</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Норма НК РФ</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xmlns=""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МРОТ = минимальная база директора в месяц</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27 093 ₽</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421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Единая предельная база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2 979 000 ₽</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421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Единый тариф</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30% / 15,1% сверх базы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425</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МСП приоритетных отраслей, общепит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15% сверх 1,5 МРОТ — 40 639,50 ₽</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427</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4"/>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Срок уплаты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28-е число следующего месяца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431</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5"/>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Фиксированный взнос ИП</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57 390 ₽ — до 28.12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430, 432</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xmlns="" val="10006"/>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Максимум взносов ИП на ОПС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321 818 ₽</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 430</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xmlns="" val="10007"/>
                  </a:ext>
                </a:extLst>
              </a:tr>
            </a:tbl>
          </a:graphicData>
        </a:graphic>
      </p:graphicFrame>
      <p:sp>
        <p:nvSpPr>
          <p:cNvPr id="5" name="Text 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6" name="Text 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7" name="Text 4"/>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Предельная база на 2027 год — проект 3 311 000 ₽. РСВ — не позднее 25-го числа после квартала.</a:t>
            </a:r>
            <a:endParaRPr lang="en-US" sz="14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3">
    <p:bg>
      <p:bgPr>
        <a:solidFill>
          <a:srgbClr val="1E2A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kern="0" spc="200" dirty="0">
                <a:solidFill>
                  <a:srgbClr val="E59A7D"/>
                </a:solidFill>
                <a:latin typeface="IBM Plex Sans" pitchFamily="34" charset="0"/>
                <a:ea typeface="IBM Plex Sans" pitchFamily="34" charset="-122"/>
                <a:cs typeface="IBM Plex Sans" pitchFamily="34" charset="-120"/>
              </a:rPr>
              <a:t>ЦЕНТР ПОДГОТОВКИ НАЛОГОВЫХ КОНСУЛЬТАНТОВ</a:t>
            </a:r>
            <a:endParaRPr lang="en-US" sz="1600" dirty="0"/>
          </a:p>
        </p:txBody>
      </p:sp>
      <p:sp>
        <p:nvSpPr>
          <p:cNvPr id="3" name="Text 1"/>
          <p:cNvSpPr>
            <a:spLocks noGrp="1"/>
          </p:cNvSpPr>
          <p:nvPr>
            <p:ph type="title"/>
          </p:nvPr>
        </p:nvSpPr>
        <p:spPr>
          <a:xfrm>
            <a:off x="812800" y="130046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3EC"/>
                </a:solidFill>
                <a:latin typeface="PT Serif" pitchFamily="18" charset="0"/>
                <a:ea typeface="PT Serif" pitchFamily="18" charset="-122"/>
                <a:cs typeface="PT Serif" pitchFamily="18" charset="-120"/>
              </a:rPr>
              <a:t>Благодарим за внимание!</a:t>
            </a:r>
            <a:endParaRPr lang="en-US" sz="6000" dirty="0"/>
          </a:p>
        </p:txBody>
      </p:sp>
      <p:sp>
        <p:nvSpPr>
          <p:cNvPr id="4" name="Shape 2"/>
          <p:cNvSpPr/>
          <p:nvPr/>
        </p:nvSpPr>
        <p:spPr>
          <a:xfrm>
            <a:off x="812800" y="3034060"/>
            <a:ext cx="3420517" cy="1173460"/>
          </a:xfrm>
          <a:prstGeom prst="roundRect">
            <a:avLst>
              <a:gd name="adj" fmla="val 8658"/>
            </a:avLst>
          </a:prstGeom>
          <a:solidFill>
            <a:srgbClr val="2A3854"/>
          </a:solidFill>
          <a:ln/>
        </p:spPr>
      </p:sp>
      <p:pic>
        <p:nvPicPr>
          <p:cNvPr id="5" name="Image 0" descr="GraduationCap"/>
          <p:cNvPicPr>
            <a:picLocks noChangeAspect="1"/>
          </p:cNvPicPr>
          <p:nvPr/>
        </p:nvPicPr>
        <p:blipFill>
          <a:blip r:embed="rId3"/>
          <a:srcRect/>
          <a:stretch/>
        </p:blipFill>
        <p:spPr>
          <a:xfrm>
            <a:off x="990600" y="3186460"/>
            <a:ext cx="279400" cy="279400"/>
          </a:xfrm>
          <a:prstGeom prst="rect">
            <a:avLst/>
          </a:prstGeom>
        </p:spPr>
      </p:pic>
      <p:sp>
        <p:nvSpPr>
          <p:cNvPr id="6" name="Text 3"/>
          <p:cNvSpPr/>
          <p:nvPr/>
        </p:nvSpPr>
        <p:spPr>
          <a:xfrm>
            <a:off x="990600" y="3516660"/>
            <a:ext cx="315686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6F3EC"/>
                </a:solidFill>
                <a:latin typeface="IBM Plex Sans" pitchFamily="34" charset="0"/>
                <a:ea typeface="IBM Plex Sans" pitchFamily="34" charset="-122"/>
                <a:cs typeface="IBM Plex Sans" pitchFamily="34" charset="-120"/>
              </a:rPr>
              <a:t>Образовательные услуги</a:t>
            </a:r>
            <a:endParaRPr lang="en-US" sz="1500" dirty="0"/>
          </a:p>
        </p:txBody>
      </p:sp>
      <p:sp>
        <p:nvSpPr>
          <p:cNvPr id="7" name="Shape 4"/>
          <p:cNvSpPr/>
          <p:nvPr/>
        </p:nvSpPr>
        <p:spPr>
          <a:xfrm>
            <a:off x="4385717" y="3034060"/>
            <a:ext cx="3420566" cy="1173460"/>
          </a:xfrm>
          <a:prstGeom prst="roundRect">
            <a:avLst>
              <a:gd name="adj" fmla="val 8658"/>
            </a:avLst>
          </a:prstGeom>
          <a:solidFill>
            <a:srgbClr val="2A3854"/>
          </a:solidFill>
          <a:ln/>
        </p:spPr>
      </p:sp>
      <p:sp>
        <p:nvSpPr>
          <p:cNvPr id="9" name="Text 6"/>
          <p:cNvSpPr/>
          <p:nvPr/>
        </p:nvSpPr>
        <p:spPr>
          <a:xfrm>
            <a:off x="4563517" y="3521720"/>
            <a:ext cx="315691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6F3EC"/>
                </a:solidFill>
                <a:latin typeface="IBM Plex Sans" pitchFamily="34" charset="0"/>
                <a:ea typeface="IBM Plex Sans" pitchFamily="34" charset="-122"/>
                <a:cs typeface="IBM Plex Sans" pitchFamily="34" charset="-120"/>
              </a:rPr>
              <a:t>Консультационные услуги</a:t>
            </a:r>
            <a:endParaRPr lang="en-US" sz="1500" dirty="0"/>
          </a:p>
        </p:txBody>
      </p:sp>
      <p:sp>
        <p:nvSpPr>
          <p:cNvPr id="10" name="Shape 7"/>
          <p:cNvSpPr/>
          <p:nvPr/>
        </p:nvSpPr>
        <p:spPr>
          <a:xfrm>
            <a:off x="7958683" y="3034060"/>
            <a:ext cx="3420517" cy="1173460"/>
          </a:xfrm>
          <a:prstGeom prst="roundRect">
            <a:avLst>
              <a:gd name="adj" fmla="val 8658"/>
            </a:avLst>
          </a:prstGeom>
          <a:solidFill>
            <a:srgbClr val="2A3854"/>
          </a:solidFill>
          <a:ln/>
        </p:spPr>
      </p:sp>
      <p:sp>
        <p:nvSpPr>
          <p:cNvPr id="12" name="Text 9"/>
          <p:cNvSpPr/>
          <p:nvPr/>
        </p:nvSpPr>
        <p:spPr>
          <a:xfrm>
            <a:off x="8136483" y="3341739"/>
            <a:ext cx="3156864"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6F3EC"/>
                </a:solidFill>
                <a:latin typeface="IBM Plex Sans" pitchFamily="34" charset="0"/>
                <a:ea typeface="IBM Plex Sans" pitchFamily="34" charset="-122"/>
                <a:cs typeface="IBM Plex Sans" pitchFamily="34" charset="-120"/>
              </a:rPr>
              <a:t>Сопровождение налоговых проверок</a:t>
            </a:r>
            <a:endParaRPr lang="en-US" sz="1500" dirty="0"/>
          </a:p>
        </p:txBody>
      </p:sp>
      <p:sp>
        <p:nvSpPr>
          <p:cNvPr id="13" name="Shape 10"/>
          <p:cNvSpPr/>
          <p:nvPr/>
        </p:nvSpPr>
        <p:spPr>
          <a:xfrm>
            <a:off x="812800" y="5141020"/>
            <a:ext cx="50800" cy="904180"/>
          </a:xfrm>
          <a:prstGeom prst="roundRect">
            <a:avLst>
              <a:gd name="adj" fmla="val 50000"/>
            </a:avLst>
          </a:prstGeom>
          <a:solidFill>
            <a:srgbClr val="E59A7D"/>
          </a:solidFill>
          <a:ln/>
        </p:spPr>
      </p:sp>
      <p:sp>
        <p:nvSpPr>
          <p:cNvPr id="14" name="Text 11"/>
          <p:cNvSpPr/>
          <p:nvPr/>
        </p:nvSpPr>
        <p:spPr>
          <a:xfrm>
            <a:off x="1117600" y="5141020"/>
            <a:ext cx="10569448"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6F3EC"/>
                </a:solidFill>
                <a:latin typeface="PT Serif" pitchFamily="18" charset="0"/>
                <a:ea typeface="PT Serif" pitchFamily="18" charset="-122"/>
                <a:cs typeface="PT Serif" pitchFamily="18" charset="-120"/>
              </a:rPr>
              <a:t>(495) 925-03-87 · nalog@cpnk.ru · </a:t>
            </a:r>
            <a:r>
              <a:rPr lang="en-US" sz="2000" u="sng" dirty="0">
                <a:solidFill>
                  <a:srgbClr val="F6F3EC"/>
                </a:solidFill>
                <a:latin typeface="PT Serif" pitchFamily="18" charset="0"/>
                <a:ea typeface="PT Serif" pitchFamily="18" charset="-122"/>
                <a:cs typeface="PT Serif" pitchFamily="18" charset="-120"/>
                <a:hlinkClick r:id="rId4">
                  <a:extLst>
                    <a:ext uri="{A12FA001-AC4F-418D-AE19-62706E023703}">
                      <ahyp:hlinkClr xmlns:ahyp="http://schemas.microsoft.com/office/drawing/2018/hyperlinkcolor" xmlns="" val="tx"/>
                    </a:ext>
                  </a:extLst>
                </a:hlinkClick>
              </a:rPr>
              <a:t>cpnk.ru</a:t>
            </a:r>
            <a:endParaRPr lang="en-US" sz="2000" dirty="0"/>
          </a:p>
        </p:txBody>
      </p:sp>
      <p:sp>
        <p:nvSpPr>
          <p:cNvPr id="15" name="Text 12"/>
          <p:cNvSpPr/>
          <p:nvPr/>
        </p:nvSpPr>
        <p:spPr>
          <a:xfrm>
            <a:off x="1117600" y="5547420"/>
            <a:ext cx="10569448"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1DE"/>
                </a:solidFill>
                <a:latin typeface="IBM Plex Sans" pitchFamily="34" charset="0"/>
                <a:ea typeface="IBM Plex Sans" pitchFamily="34" charset="-122"/>
                <a:cs typeface="IBM Plex Sans" pitchFamily="34" charset="-120"/>
              </a:rPr>
              <a:t>Подписывайтесь на новостной телеграм-канал Федеральной Палаты налоговых консультантов — ежедневно только самое важное</a:t>
            </a:r>
            <a:endParaRPr lang="en-US" sz="1400" dirty="0"/>
          </a:p>
        </p:txBody>
      </p:sp>
      <p:sp>
        <p:nvSpPr>
          <p:cNvPr id="16" name="Text 13"/>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C9D1DE"/>
                </a:solidFill>
                <a:latin typeface="IBM Plex Sans" pitchFamily="34" charset="0"/>
                <a:ea typeface="IBM Plex Sans" pitchFamily="34" charset="-122"/>
                <a:cs typeface="IBM Plex Sans" pitchFamily="34" charset="-120"/>
              </a:rPr>
              <a:t>ФПНК</a:t>
            </a:r>
            <a:endParaRPr lang="en-US" sz="1400" dirty="0"/>
          </a:p>
        </p:txBody>
      </p:sp>
      <p:sp>
        <p:nvSpPr>
          <p:cNvPr id="17" name="Text 14"/>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C9D1DE"/>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Tree>
  </p:cSld>
  <p:clrMapOvr>
    <a:masterClrMapping/>
  </p:clrMapOvr>
</p:sld>
</file>

<file path=ppt/theme/theme1.xml><?xml version="1.0" encoding="utf-8"?>
<a:theme xmlns:a="http://schemas.openxmlformats.org/drawingml/2006/main" name="Страховые взносы">
  <a:themeElements>
    <a:clrScheme name="Страховые взносы">
      <a:dk1>
        <a:srgbClr val="4A5363"/>
      </a:dk1>
      <a:lt1>
        <a:srgbClr val="F6F3EC"/>
      </a:lt1>
      <a:dk2>
        <a:srgbClr val="757B85"/>
      </a:dk2>
      <a:lt2>
        <a:srgbClr val="E5E3DE"/>
      </a:lt2>
      <a:accent1>
        <a:srgbClr val="B5482F"/>
      </a:accent1>
      <a:accent2>
        <a:srgbClr val="E59A7D"/>
      </a:accent2>
      <a:accent3>
        <a:srgbClr val="8E3420"/>
      </a:accent3>
      <a:accent4>
        <a:srgbClr val="1F4D40"/>
      </a:accent4>
      <a:accent5>
        <a:srgbClr val="2A3854"/>
      </a:accent5>
      <a:accent6>
        <a:srgbClr val="1E2A3F"/>
      </a:accent6>
      <a:hlink>
        <a:srgbClr val="0563C1"/>
      </a:hlink>
      <a:folHlink>
        <a:srgbClr val="954F72"/>
      </a:folHlink>
    </a:clrScheme>
    <a:fontScheme name="Страховые взносы">
      <a:majorFont>
        <a:latin typeface="PT Serif"/>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11200</Words>
  <Application>Microsoft Office PowerPoint</Application>
  <PresentationFormat>Произвольный</PresentationFormat>
  <Paragraphs>1077</Paragraphs>
  <Slides>53</Slides>
  <Notes>53</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Страховые взносы</vt:lpstr>
      <vt:lpstr>Страховые взносы</vt:lpstr>
      <vt:lpstr>Плательщики взносов (ст. 419 НК РФ)</vt:lpstr>
      <vt:lpstr>Объект обложения (ст. 420 НК РФ)</vt:lpstr>
      <vt:lpstr>Подарки работникам как оплата труда</vt:lpstr>
      <vt:lpstr>Аренда транспорта: скрытая оплата труда</vt:lpstr>
      <vt:lpstr>Ученический договор — неудачная экономия</vt:lpstr>
      <vt:lpstr>Договор с самозанятым: зоны риска</vt:lpstr>
      <vt:lpstr>Дивиденды вместо зарплаты: признаки</vt:lpstr>
      <vt:lpstr>Дивиденды: когда решать и когда платить</vt:lpstr>
      <vt:lpstr>База и предельная величина (ст. 421, 423)</vt:lpstr>
      <vt:lpstr>Минимальная база для директора с 2026 года</vt:lpstr>
      <vt:lpstr>Директор: ключевые выводы ФНС</vt:lpstr>
      <vt:lpstr>Директор: ликвидация, управляющий, банкротство</vt:lpstr>
      <vt:lpstr>Три группы тарифов в 2026 году</vt:lpstr>
      <vt:lpstr>Единый тариф страховых взносов</vt:lpstr>
      <vt:lpstr>IT-организации: новый тариф с 2026 года</vt:lpstr>
      <vt:lpstr>Тариф 7,6% / 0%: отраслевые льготы</vt:lpstr>
      <vt:lpstr>Тариф 7,6% / 0%: территории и инвестпроекты</vt:lpstr>
      <vt:lpstr>Тариф 0%: экипажи судов</vt:lpstr>
      <vt:lpstr>Тарифы от 1,5 МРОТ: кто применяет</vt:lpstr>
      <vt:lpstr>Расчёт: выплата 100 000 ₽ за месяц</vt:lpstr>
      <vt:lpstr>МСП из приоритетных отраслей: потеря тарифа</vt:lpstr>
      <vt:lpstr>Общепит: тариф 15% сверх 1,5 МРОТ</vt:lpstr>
      <vt:lpstr>Что в 2026 году не действует или изменится</vt:lpstr>
      <vt:lpstr>Сводная таблица тарифов 2026 года</vt:lpstr>
      <vt:lpstr>Нет — НК РФ этого не предусматривает</vt:lpstr>
      <vt:lpstr>Иностранцы, не застрахованные по договору РФ</vt:lpstr>
      <vt:lpstr>Граждане Вьетнама: кто застрахован</vt:lpstr>
      <vt:lpstr>Дополнительные тарифы (ст. 428 НК РФ)</vt:lpstr>
      <vt:lpstr>Порядок исчисления (ст. 431 НК РФ)</vt:lpstr>
      <vt:lpstr>Расчёт: общий тариф, I квартал</vt:lpstr>
      <vt:lpstr>Расчёт: МСП в 2026 году</vt:lpstr>
      <vt:lpstr>Срок уплаты в 2026 году — 28-е число</vt:lpstr>
      <vt:lpstr>Отчётность по взносам в 2026 году</vt:lpstr>
      <vt:lpstr>Взносы ИП за себя (ст. 430, 432 НК РФ)</vt:lpstr>
      <vt:lpstr>Сроки уплаты взносов ИП (ст. 432 НК РФ)</vt:lpstr>
      <vt:lpstr>ИП работал неполный год (п. 5 ст. 430)</vt:lpstr>
      <vt:lpstr>Когда ИП может не платить взносы</vt:lpstr>
      <vt:lpstr>Документы к заявлению: периоды 1–4</vt:lpstr>
      <vt:lpstr>Документы к заявлению: периоды 5–8</vt:lpstr>
      <vt:lpstr>УСН и ПСН: уменьшение на взносы ИП</vt:lpstr>
      <vt:lpstr>Примеры: УСН «доходы», ИП без работников</vt:lpstr>
      <vt:lpstr>УСН «доходы минус расходы»: взносы ИП в расходах</vt:lpstr>
      <vt:lpstr>Травматизм: какие выплаты облагаются</vt:lpstr>
      <vt:lpstr>Травматизм: база и расчёт</vt:lpstr>
      <vt:lpstr>Тариф по классу профессионального риска</vt:lpstr>
      <vt:lpstr>Травматизм: уплата в СФР до 15-го числа</vt:lpstr>
      <vt:lpstr>Травматизм: взыскание недоимки фондом</vt:lpstr>
      <vt:lpstr>Травматизм: продление сроков и рассрочка</vt:lpstr>
      <vt:lpstr>АУСН: фиксированные взносы на травматизм</vt:lpstr>
      <vt:lpstr>АУСН: другие взносы и выход из режима</vt:lpstr>
      <vt:lpstr>Ключевые цифры 2026 года</vt:lpstr>
      <vt:lpstr>Благодарим за внимание!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Страховые взносы</dc:title>
  <dc:subject/>
  <dc:creator>POLINA</dc:creator>
  <cp:lastModifiedBy>Колмакова Полина Владимировна</cp:lastModifiedBy>
  <cp:revision>4</cp:revision>
  <dcterms:created xsi:type="dcterms:W3CDTF">2026-10-23T03:00:16Z</dcterms:created>
  <dcterms:modified xsi:type="dcterms:W3CDTF">2026-10-23T07:34:42Z</dcterms:modified>
</cp:coreProperties>
</file>