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00"/>
  </p:handoutMasterIdLst>
  <p:sldIdLst>
    <p:sldId id="257" r:id="rId2"/>
    <p:sldId id="258" r:id="rId3"/>
    <p:sldId id="269" r:id="rId4"/>
    <p:sldId id="298" r:id="rId5"/>
    <p:sldId id="299" r:id="rId6"/>
    <p:sldId id="296" r:id="rId7"/>
    <p:sldId id="279" r:id="rId8"/>
    <p:sldId id="297" r:id="rId9"/>
    <p:sldId id="282" r:id="rId10"/>
    <p:sldId id="281" r:id="rId11"/>
    <p:sldId id="375" r:id="rId12"/>
    <p:sldId id="278" r:id="rId13"/>
    <p:sldId id="283" r:id="rId14"/>
    <p:sldId id="284" r:id="rId15"/>
    <p:sldId id="300" r:id="rId16"/>
    <p:sldId id="301" r:id="rId17"/>
    <p:sldId id="285" r:id="rId18"/>
    <p:sldId id="275" r:id="rId19"/>
    <p:sldId id="306" r:id="rId20"/>
    <p:sldId id="274" r:id="rId21"/>
    <p:sldId id="303" r:id="rId22"/>
    <p:sldId id="307" r:id="rId23"/>
    <p:sldId id="304" r:id="rId24"/>
    <p:sldId id="305" r:id="rId25"/>
    <p:sldId id="310" r:id="rId26"/>
    <p:sldId id="308" r:id="rId27"/>
    <p:sldId id="311" r:id="rId28"/>
    <p:sldId id="312" r:id="rId29"/>
    <p:sldId id="313" r:id="rId30"/>
    <p:sldId id="280" r:id="rId31"/>
    <p:sldId id="277" r:id="rId32"/>
    <p:sldId id="286" r:id="rId33"/>
    <p:sldId id="314" r:id="rId34"/>
    <p:sldId id="288" r:id="rId35"/>
    <p:sldId id="315" r:id="rId36"/>
    <p:sldId id="316" r:id="rId37"/>
    <p:sldId id="302" r:id="rId38"/>
    <p:sldId id="317" r:id="rId39"/>
    <p:sldId id="320" r:id="rId40"/>
    <p:sldId id="322" r:id="rId41"/>
    <p:sldId id="309" r:id="rId42"/>
    <p:sldId id="293" r:id="rId43"/>
    <p:sldId id="323" r:id="rId44"/>
    <p:sldId id="324" r:id="rId45"/>
    <p:sldId id="321" r:id="rId46"/>
    <p:sldId id="330" r:id="rId47"/>
    <p:sldId id="318" r:id="rId48"/>
    <p:sldId id="289" r:id="rId49"/>
    <p:sldId id="331" r:id="rId50"/>
    <p:sldId id="332" r:id="rId51"/>
    <p:sldId id="333" r:id="rId52"/>
    <p:sldId id="377" r:id="rId53"/>
    <p:sldId id="334" r:id="rId54"/>
    <p:sldId id="335" r:id="rId55"/>
    <p:sldId id="336" r:id="rId56"/>
    <p:sldId id="287" r:id="rId57"/>
    <p:sldId id="337" r:id="rId58"/>
    <p:sldId id="338" r:id="rId59"/>
    <p:sldId id="339" r:id="rId60"/>
    <p:sldId id="292" r:id="rId61"/>
    <p:sldId id="340" r:id="rId62"/>
    <p:sldId id="326" r:id="rId63"/>
    <p:sldId id="378" r:id="rId64"/>
    <p:sldId id="376" r:id="rId65"/>
    <p:sldId id="319" r:id="rId66"/>
    <p:sldId id="341" r:id="rId67"/>
    <p:sldId id="342" r:id="rId68"/>
    <p:sldId id="343" r:id="rId69"/>
    <p:sldId id="344" r:id="rId70"/>
    <p:sldId id="345" r:id="rId71"/>
    <p:sldId id="346" r:id="rId72"/>
    <p:sldId id="348" r:id="rId73"/>
    <p:sldId id="349" r:id="rId74"/>
    <p:sldId id="290" r:id="rId75"/>
    <p:sldId id="295" r:id="rId76"/>
    <p:sldId id="355" r:id="rId77"/>
    <p:sldId id="356" r:id="rId78"/>
    <p:sldId id="358" r:id="rId79"/>
    <p:sldId id="359" r:id="rId80"/>
    <p:sldId id="357" r:id="rId81"/>
    <p:sldId id="360" r:id="rId82"/>
    <p:sldId id="361" r:id="rId83"/>
    <p:sldId id="362" r:id="rId84"/>
    <p:sldId id="363" r:id="rId85"/>
    <p:sldId id="364" r:id="rId86"/>
    <p:sldId id="365" r:id="rId87"/>
    <p:sldId id="367" r:id="rId88"/>
    <p:sldId id="368" r:id="rId89"/>
    <p:sldId id="366" r:id="rId90"/>
    <p:sldId id="369" r:id="rId91"/>
    <p:sldId id="370" r:id="rId92"/>
    <p:sldId id="371" r:id="rId93"/>
    <p:sldId id="372" r:id="rId94"/>
    <p:sldId id="373" r:id="rId95"/>
    <p:sldId id="374" r:id="rId96"/>
    <p:sldId id="350" r:id="rId97"/>
    <p:sldId id="351" r:id="rId98"/>
    <p:sldId id="267" r:id="rId9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27" userDrawn="1">
          <p15:clr>
            <a:srgbClr val="A4A3A4"/>
          </p15:clr>
        </p15:guide>
        <p15:guide id="2" pos="386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howGuides="1">
      <p:cViewPr varScale="1">
        <p:scale>
          <a:sx n="111" d="100"/>
          <a:sy n="111" d="100"/>
        </p:scale>
        <p:origin x="906" y="96"/>
      </p:cViewPr>
      <p:guideLst>
        <p:guide orient="horz" pos="2727"/>
        <p:guide pos="3868"/>
      </p:guideLst>
    </p:cSldViewPr>
  </p:slideViewPr>
  <p:notesTextViewPr>
    <p:cViewPr>
      <p:scale>
        <a:sx n="1" d="1"/>
        <a:sy n="1" d="1"/>
      </p:scale>
      <p:origin x="0" y="0"/>
    </p:cViewPr>
  </p:notesTextViewPr>
  <p:notesViewPr>
    <p:cSldViewPr showGuides="1">
      <p:cViewPr varScale="1">
        <p:scale>
          <a:sx n="49" d="100"/>
          <a:sy n="49" d="100"/>
        </p:scale>
        <p:origin x="1842" y="54"/>
      </p:cViewPr>
      <p:guideLst/>
    </p:cSldViewPr>
  </p:notesViewPr>
  <p:gridSpacing cx="45000" cy="450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94B820AE-1B2A-445C-A4B2-53F384576E5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Дата 2">
            <a:extLst>
              <a:ext uri="{FF2B5EF4-FFF2-40B4-BE49-F238E27FC236}">
                <a16:creationId xmlns:a16="http://schemas.microsoft.com/office/drawing/2014/main" id="{935BC12C-CF8A-4105-A637-3CBF4726041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4BB132-54F2-4220-ACD1-3781FBD8318F}" type="datetimeFigureOut">
              <a:rPr lang="ru-RU" smtClean="0"/>
              <a:pPr/>
              <a:t>24.02.2026</a:t>
            </a:fld>
            <a:endParaRPr lang="ru-RU" dirty="0"/>
          </a:p>
        </p:txBody>
      </p:sp>
      <p:sp>
        <p:nvSpPr>
          <p:cNvPr id="4" name="Нижний колонтитул 3">
            <a:extLst>
              <a:ext uri="{FF2B5EF4-FFF2-40B4-BE49-F238E27FC236}">
                <a16:creationId xmlns:a16="http://schemas.microsoft.com/office/drawing/2014/main" id="{32E1266E-0183-4E8F-B15A-84742DCE612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5" name="Номер слайда 4">
            <a:extLst>
              <a:ext uri="{FF2B5EF4-FFF2-40B4-BE49-F238E27FC236}">
                <a16:creationId xmlns:a16="http://schemas.microsoft.com/office/drawing/2014/main" id="{72778227-954E-404E-AF04-7C532D66E78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35F62D6-C5AE-49CC-9150-67E0182FD56F}" type="slidenum">
              <a:rPr lang="ru-RU" smtClean="0"/>
              <a:pPr/>
              <a:t>‹#›</a:t>
            </a:fld>
            <a:endParaRPr lang="ru-RU" dirty="0"/>
          </a:p>
        </p:txBody>
      </p:sp>
    </p:spTree>
    <p:extLst>
      <p:ext uri="{BB962C8B-B14F-4D97-AF65-F5344CB8AC3E}">
        <p14:creationId xmlns:p14="http://schemas.microsoft.com/office/powerpoint/2010/main" val="180817025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CC1583-19C2-445C-95FA-A70871E05F58}"/>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03A5486A-C161-425C-A383-9D1AA1977D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02C422A5-B09C-47C4-9C8A-9B9C05176A6D}"/>
              </a:ext>
            </a:extLst>
          </p:cNvPr>
          <p:cNvSpPr>
            <a:spLocks noGrp="1"/>
          </p:cNvSpPr>
          <p:nvPr>
            <p:ph type="dt" sz="half" idx="10"/>
          </p:nvPr>
        </p:nvSpPr>
        <p:spPr/>
        <p:txBody>
          <a:bodyPr/>
          <a:lstStyle/>
          <a:p>
            <a:fld id="{2293E2BF-9ADC-477C-B985-ED6A3FE2C52E}" type="datetimeFigureOut">
              <a:rPr lang="ru-RU" smtClean="0"/>
              <a:pPr/>
              <a:t>24.02.2026</a:t>
            </a:fld>
            <a:endParaRPr lang="ru-RU" dirty="0"/>
          </a:p>
        </p:txBody>
      </p:sp>
      <p:sp>
        <p:nvSpPr>
          <p:cNvPr id="5" name="Нижний колонтитул 4">
            <a:extLst>
              <a:ext uri="{FF2B5EF4-FFF2-40B4-BE49-F238E27FC236}">
                <a16:creationId xmlns:a16="http://schemas.microsoft.com/office/drawing/2014/main" id="{DB7E6C82-6792-4FBB-A79A-3F80C4AF24F2}"/>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34855793-DEBA-4AE8-B065-700CB9549312}"/>
              </a:ext>
            </a:extLst>
          </p:cNvPr>
          <p:cNvSpPr>
            <a:spLocks noGrp="1"/>
          </p:cNvSpPr>
          <p:nvPr>
            <p:ph type="sldNum" sz="quarter" idx="12"/>
          </p:nvPr>
        </p:nvSpPr>
        <p:spPr/>
        <p:txBody>
          <a:bodyPr/>
          <a:lstStyle/>
          <a:p>
            <a:fld id="{F27424E6-770A-4943-8DFB-C07B33ECB3B4}" type="slidenum">
              <a:rPr lang="ru-RU" smtClean="0"/>
              <a:pPr/>
              <a:t>‹#›</a:t>
            </a:fld>
            <a:endParaRPr lang="ru-RU" dirty="0"/>
          </a:p>
        </p:txBody>
      </p:sp>
    </p:spTree>
    <p:extLst>
      <p:ext uri="{BB962C8B-B14F-4D97-AF65-F5344CB8AC3E}">
        <p14:creationId xmlns:p14="http://schemas.microsoft.com/office/powerpoint/2010/main" val="3692433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Пользовательский маке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721462-A9E1-4536-9F2D-B2F8F2185D48}"/>
              </a:ext>
            </a:extLst>
          </p:cNvPr>
          <p:cNvSpPr>
            <a:spLocks noGrp="1"/>
          </p:cNvSpPr>
          <p:nvPr>
            <p:ph type="title"/>
          </p:nvPr>
        </p:nvSpPr>
        <p:spPr>
          <a:xfrm>
            <a:off x="838200" y="365125"/>
            <a:ext cx="10515599" cy="1325563"/>
          </a:xfrm>
        </p:spPr>
        <p:txBody>
          <a:bodyPr/>
          <a:lstStyle>
            <a:lvl1pPr>
              <a:defRPr b="1">
                <a:solidFill>
                  <a:schemeClr val="accent1"/>
                </a:solidFill>
              </a:defRPr>
            </a:lvl1pPr>
          </a:lstStyle>
          <a:p>
            <a:r>
              <a:rPr lang="ru-RU" dirty="0"/>
              <a:t>Образец заголовка</a:t>
            </a:r>
          </a:p>
        </p:txBody>
      </p:sp>
      <p:sp>
        <p:nvSpPr>
          <p:cNvPr id="6" name="Прямоугольник 5">
            <a:extLst>
              <a:ext uri="{FF2B5EF4-FFF2-40B4-BE49-F238E27FC236}">
                <a16:creationId xmlns:a16="http://schemas.microsoft.com/office/drawing/2014/main" id="{1D1B458C-BFE5-4FED-890B-A3C81CBD9E00}"/>
              </a:ext>
            </a:extLst>
          </p:cNvPr>
          <p:cNvSpPr/>
          <p:nvPr userDrawn="1"/>
        </p:nvSpPr>
        <p:spPr>
          <a:xfrm>
            <a:off x="0" y="0"/>
            <a:ext cx="12192000" cy="9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Прямоугольник 6">
            <a:extLst>
              <a:ext uri="{FF2B5EF4-FFF2-40B4-BE49-F238E27FC236}">
                <a16:creationId xmlns:a16="http://schemas.microsoft.com/office/drawing/2014/main" id="{474EC097-BE1E-47C5-A4A4-558BFD9F9C06}"/>
              </a:ext>
            </a:extLst>
          </p:cNvPr>
          <p:cNvSpPr/>
          <p:nvPr userDrawn="1"/>
        </p:nvSpPr>
        <p:spPr>
          <a:xfrm>
            <a:off x="12450" y="6772425"/>
            <a:ext cx="12192000" cy="9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9" name="Группа 8">
            <a:extLst>
              <a:ext uri="{FF2B5EF4-FFF2-40B4-BE49-F238E27FC236}">
                <a16:creationId xmlns:a16="http://schemas.microsoft.com/office/drawing/2014/main" id="{ECD6CA42-8F84-4EF7-AC44-C6D7CA7B5256}"/>
              </a:ext>
            </a:extLst>
          </p:cNvPr>
          <p:cNvGrpSpPr/>
          <p:nvPr userDrawn="1"/>
        </p:nvGrpSpPr>
        <p:grpSpPr>
          <a:xfrm>
            <a:off x="0" y="49500"/>
            <a:ext cx="2844750" cy="274500"/>
            <a:chOff x="5228062" y="49500"/>
            <a:chExt cx="2844750" cy="274500"/>
          </a:xfrm>
          <a:solidFill>
            <a:schemeClr val="tx2"/>
          </a:solidFill>
        </p:grpSpPr>
        <p:sp>
          <p:nvSpPr>
            <p:cNvPr id="10" name="Прямоугольник 9">
              <a:extLst>
                <a:ext uri="{FF2B5EF4-FFF2-40B4-BE49-F238E27FC236}">
                  <a16:creationId xmlns:a16="http://schemas.microsoft.com/office/drawing/2014/main" id="{EF73193D-4957-4A8F-A457-261D1530DEC3}"/>
                </a:ext>
              </a:extLst>
            </p:cNvPr>
            <p:cNvSpPr/>
            <p:nvPr userDrawn="1"/>
          </p:nvSpPr>
          <p:spPr>
            <a:xfrm>
              <a:off x="5228062" y="495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Блок-схема: объединение 10">
              <a:extLst>
                <a:ext uri="{FF2B5EF4-FFF2-40B4-BE49-F238E27FC236}">
                  <a16:creationId xmlns:a16="http://schemas.microsoft.com/office/drawing/2014/main" id="{9CA2CB59-7E2E-4FE6-B4DA-BC82267C4973}"/>
                </a:ext>
              </a:extLst>
            </p:cNvPr>
            <p:cNvSpPr/>
            <p:nvPr userDrawn="1"/>
          </p:nvSpPr>
          <p:spPr>
            <a:xfrm>
              <a:off x="7465312" y="4950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grpSp>
        <p:nvGrpSpPr>
          <p:cNvPr id="12" name="Группа 11">
            <a:extLst>
              <a:ext uri="{FF2B5EF4-FFF2-40B4-BE49-F238E27FC236}">
                <a16:creationId xmlns:a16="http://schemas.microsoft.com/office/drawing/2014/main" id="{F77822EB-8A6C-4A70-8594-303E6651250C}"/>
              </a:ext>
            </a:extLst>
          </p:cNvPr>
          <p:cNvGrpSpPr/>
          <p:nvPr userDrawn="1"/>
        </p:nvGrpSpPr>
        <p:grpSpPr>
          <a:xfrm>
            <a:off x="9382650" y="6596925"/>
            <a:ext cx="2844750" cy="274500"/>
            <a:chOff x="9347250" y="6571200"/>
            <a:chExt cx="2844750" cy="274500"/>
          </a:xfrm>
          <a:solidFill>
            <a:schemeClr val="tx2"/>
          </a:solidFill>
        </p:grpSpPr>
        <p:sp>
          <p:nvSpPr>
            <p:cNvPr id="13" name="Прямоугольник 12">
              <a:extLst>
                <a:ext uri="{FF2B5EF4-FFF2-40B4-BE49-F238E27FC236}">
                  <a16:creationId xmlns:a16="http://schemas.microsoft.com/office/drawing/2014/main" id="{1DA2A97F-749F-48D2-AE48-5762F540EF28}"/>
                </a:ext>
              </a:extLst>
            </p:cNvPr>
            <p:cNvSpPr/>
            <p:nvPr userDrawn="1"/>
          </p:nvSpPr>
          <p:spPr>
            <a:xfrm>
              <a:off x="9651000" y="65712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4" name="Блок-схема: объединение 13">
              <a:extLst>
                <a:ext uri="{FF2B5EF4-FFF2-40B4-BE49-F238E27FC236}">
                  <a16:creationId xmlns:a16="http://schemas.microsoft.com/office/drawing/2014/main" id="{3E93E1D6-3B3B-47F6-966E-B20E50008B90}"/>
                </a:ext>
              </a:extLst>
            </p:cNvPr>
            <p:cNvSpPr/>
            <p:nvPr userDrawn="1"/>
          </p:nvSpPr>
          <p:spPr>
            <a:xfrm rot="10800000">
              <a:off x="9347250" y="657120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sp>
        <p:nvSpPr>
          <p:cNvPr id="16" name="Текст 18">
            <a:extLst>
              <a:ext uri="{FF2B5EF4-FFF2-40B4-BE49-F238E27FC236}">
                <a16:creationId xmlns:a16="http://schemas.microsoft.com/office/drawing/2014/main" id="{57C0137E-3F0D-4D70-B2CA-0E5AD27AD19D}"/>
              </a:ext>
            </a:extLst>
          </p:cNvPr>
          <p:cNvSpPr>
            <a:spLocks noGrp="1"/>
          </p:cNvSpPr>
          <p:nvPr>
            <p:ph type="body" sz="quarter" idx="14"/>
          </p:nvPr>
        </p:nvSpPr>
        <p:spPr>
          <a:xfrm>
            <a:off x="838200" y="2033588"/>
            <a:ext cx="10444163" cy="4049712"/>
          </a:xfrm>
        </p:spPr>
        <p:txBody>
          <a:bodyPr/>
          <a:lstStyle>
            <a:lvl1pPr marL="0" indent="0">
              <a:buNone/>
              <a:defRPr>
                <a:solidFill>
                  <a:schemeClr val="accent1"/>
                </a:solidFill>
              </a:defRPr>
            </a:lvl1pPr>
            <a:lvl2pPr marL="457200" indent="0">
              <a:buNone/>
              <a:defRPr>
                <a:solidFill>
                  <a:schemeClr val="accent1"/>
                </a:solidFill>
              </a:defRPr>
            </a:lvl2pPr>
            <a:lvl3pPr marL="914400" indent="0">
              <a:buNone/>
              <a:defRPr>
                <a:solidFill>
                  <a:schemeClr val="accent1"/>
                </a:solidFill>
              </a:defRPr>
            </a:lvl3pPr>
            <a:lvl4pPr marL="1371600" indent="0">
              <a:buNone/>
              <a:defRPr>
                <a:solidFill>
                  <a:schemeClr val="accent1"/>
                </a:solidFill>
              </a:defRPr>
            </a:lvl4pPr>
            <a:lvl5pPr marL="1828800" indent="0">
              <a:buNone/>
              <a:defRPr>
                <a:solidFill>
                  <a:schemeClr val="accent1"/>
                </a:solidFill>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2347060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Пользовательский макет">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id="{CBB7FDFF-D2AD-4235-A46C-DC66DD4D1013}"/>
              </a:ext>
            </a:extLst>
          </p:cNvPr>
          <p:cNvSpPr/>
          <p:nvPr userDrawn="1"/>
        </p:nvSpPr>
        <p:spPr>
          <a:xfrm>
            <a:off x="0" y="0"/>
            <a:ext cx="12192000" cy="234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3"/>
              </a:solidFill>
            </a:endParaRPr>
          </a:p>
        </p:txBody>
      </p:sp>
      <p:sp>
        <p:nvSpPr>
          <p:cNvPr id="10" name="Текст 9">
            <a:extLst>
              <a:ext uri="{FF2B5EF4-FFF2-40B4-BE49-F238E27FC236}">
                <a16:creationId xmlns:a16="http://schemas.microsoft.com/office/drawing/2014/main" id="{4070D4A9-B599-4348-B256-0E428B8B824E}"/>
              </a:ext>
            </a:extLst>
          </p:cNvPr>
          <p:cNvSpPr>
            <a:spLocks noGrp="1"/>
          </p:cNvSpPr>
          <p:nvPr>
            <p:ph type="body" sz="quarter" idx="10"/>
          </p:nvPr>
        </p:nvSpPr>
        <p:spPr>
          <a:xfrm>
            <a:off x="785813" y="1314450"/>
            <a:ext cx="10664825" cy="1035050"/>
          </a:xfrm>
        </p:spPr>
        <p:txBody>
          <a:bodyPr/>
          <a:lstStyle>
            <a:lvl1pPr marL="0" indent="0" algn="l">
              <a:buNone/>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12" name="Текст 11">
            <a:extLst>
              <a:ext uri="{FF2B5EF4-FFF2-40B4-BE49-F238E27FC236}">
                <a16:creationId xmlns:a16="http://schemas.microsoft.com/office/drawing/2014/main" id="{6EF77BD0-0A00-4EB4-9CDD-5A98ACBE159B}"/>
              </a:ext>
            </a:extLst>
          </p:cNvPr>
          <p:cNvSpPr>
            <a:spLocks noGrp="1"/>
          </p:cNvSpPr>
          <p:nvPr>
            <p:ph type="body" sz="quarter" idx="11"/>
          </p:nvPr>
        </p:nvSpPr>
        <p:spPr>
          <a:xfrm>
            <a:off x="838200" y="2843213"/>
            <a:ext cx="10612438" cy="37814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3" name="Заголовок 12">
            <a:extLst>
              <a:ext uri="{FF2B5EF4-FFF2-40B4-BE49-F238E27FC236}">
                <a16:creationId xmlns:a16="http://schemas.microsoft.com/office/drawing/2014/main" id="{A9322F2F-857E-4FE4-BE4D-D21B4515EC5F}"/>
              </a:ext>
            </a:extLst>
          </p:cNvPr>
          <p:cNvSpPr>
            <a:spLocks noGrp="1"/>
          </p:cNvSpPr>
          <p:nvPr>
            <p:ph type="title"/>
          </p:nvPr>
        </p:nvSpPr>
        <p:spPr/>
        <p:txBody>
          <a:bodyPr/>
          <a:lstStyle>
            <a:lvl1pPr>
              <a:defRPr>
                <a:solidFill>
                  <a:schemeClr val="accent3"/>
                </a:solidFill>
              </a:defRPr>
            </a:lvl1pPr>
          </a:lstStyle>
          <a:p>
            <a:r>
              <a:rPr lang="ru-RU" dirty="0"/>
              <a:t>Образец заголовка</a:t>
            </a:r>
          </a:p>
        </p:txBody>
      </p:sp>
    </p:spTree>
    <p:extLst>
      <p:ext uri="{BB962C8B-B14F-4D97-AF65-F5344CB8AC3E}">
        <p14:creationId xmlns:p14="http://schemas.microsoft.com/office/powerpoint/2010/main" val="2352163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Пользовательский макет">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id="{CBB7FDFF-D2AD-4235-A46C-DC66DD4D1013}"/>
              </a:ext>
            </a:extLst>
          </p:cNvPr>
          <p:cNvSpPr/>
          <p:nvPr userDrawn="1"/>
        </p:nvSpPr>
        <p:spPr>
          <a:xfrm>
            <a:off x="0" y="4509000"/>
            <a:ext cx="12192000" cy="234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3"/>
              </a:solidFill>
            </a:endParaRPr>
          </a:p>
        </p:txBody>
      </p:sp>
      <p:sp>
        <p:nvSpPr>
          <p:cNvPr id="10" name="Текст 9">
            <a:extLst>
              <a:ext uri="{FF2B5EF4-FFF2-40B4-BE49-F238E27FC236}">
                <a16:creationId xmlns:a16="http://schemas.microsoft.com/office/drawing/2014/main" id="{4070D4A9-B599-4348-B256-0E428B8B824E}"/>
              </a:ext>
            </a:extLst>
          </p:cNvPr>
          <p:cNvSpPr>
            <a:spLocks noGrp="1"/>
          </p:cNvSpPr>
          <p:nvPr>
            <p:ph type="body" sz="quarter" idx="10"/>
          </p:nvPr>
        </p:nvSpPr>
        <p:spPr>
          <a:xfrm>
            <a:off x="785813" y="1314450"/>
            <a:ext cx="10664825" cy="2924550"/>
          </a:xfrm>
        </p:spPr>
        <p:txBody>
          <a:bodyPr/>
          <a:lstStyle>
            <a:lvl1pPr marL="0" indent="0" algn="l">
              <a:buNone/>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Заголовок 3">
            <a:extLst>
              <a:ext uri="{FF2B5EF4-FFF2-40B4-BE49-F238E27FC236}">
                <a16:creationId xmlns:a16="http://schemas.microsoft.com/office/drawing/2014/main" id="{1D6F7538-3390-41DD-B230-F5083FB829A9}"/>
              </a:ext>
            </a:extLst>
          </p:cNvPr>
          <p:cNvSpPr>
            <a:spLocks noGrp="1"/>
          </p:cNvSpPr>
          <p:nvPr>
            <p:ph type="title"/>
          </p:nvPr>
        </p:nvSpPr>
        <p:spPr>
          <a:xfrm>
            <a:off x="785813" y="55937"/>
            <a:ext cx="10515600" cy="917937"/>
          </a:xfrm>
        </p:spPr>
        <p:txBody>
          <a:bodyPr/>
          <a:lstStyle/>
          <a:p>
            <a:r>
              <a:rPr lang="ru-RU"/>
              <a:t>Образец заголовка</a:t>
            </a:r>
          </a:p>
        </p:txBody>
      </p:sp>
    </p:spTree>
    <p:extLst>
      <p:ext uri="{BB962C8B-B14F-4D97-AF65-F5344CB8AC3E}">
        <p14:creationId xmlns:p14="http://schemas.microsoft.com/office/powerpoint/2010/main" val="1682573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Пользовательский маке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AB6D58-97DC-44E4-9E0A-561EED96B0BA}"/>
              </a:ext>
            </a:extLst>
          </p:cNvPr>
          <p:cNvSpPr>
            <a:spLocks noGrp="1"/>
          </p:cNvSpPr>
          <p:nvPr>
            <p:ph type="title"/>
          </p:nvPr>
        </p:nvSpPr>
        <p:spPr>
          <a:xfrm>
            <a:off x="3621000" y="365125"/>
            <a:ext cx="7732800" cy="1038875"/>
          </a:xfrm>
        </p:spPr>
        <p:txBody>
          <a:bodyPr/>
          <a:lstStyle/>
          <a:p>
            <a:r>
              <a:rPr lang="ru-RU"/>
              <a:t>Образец заголовка</a:t>
            </a:r>
          </a:p>
        </p:txBody>
      </p:sp>
      <p:sp>
        <p:nvSpPr>
          <p:cNvPr id="6" name="Прямоугольник 5">
            <a:extLst>
              <a:ext uri="{FF2B5EF4-FFF2-40B4-BE49-F238E27FC236}">
                <a16:creationId xmlns:a16="http://schemas.microsoft.com/office/drawing/2014/main" id="{CBB7FDFF-D2AD-4235-A46C-DC66DD4D1013}"/>
              </a:ext>
            </a:extLst>
          </p:cNvPr>
          <p:cNvSpPr/>
          <p:nvPr userDrawn="1"/>
        </p:nvSpPr>
        <p:spPr>
          <a:xfrm>
            <a:off x="0" y="0"/>
            <a:ext cx="285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Текст 3">
            <a:extLst>
              <a:ext uri="{FF2B5EF4-FFF2-40B4-BE49-F238E27FC236}">
                <a16:creationId xmlns:a16="http://schemas.microsoft.com/office/drawing/2014/main" id="{3E46014F-1F57-473C-840B-91CF6FA9A71D}"/>
              </a:ext>
            </a:extLst>
          </p:cNvPr>
          <p:cNvSpPr>
            <a:spLocks noGrp="1"/>
          </p:cNvSpPr>
          <p:nvPr>
            <p:ph type="body" sz="quarter" idx="10"/>
          </p:nvPr>
        </p:nvSpPr>
        <p:spPr>
          <a:xfrm>
            <a:off x="3576638" y="1673225"/>
            <a:ext cx="7785100" cy="4951413"/>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3395687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721462-A9E1-4536-9F2D-B2F8F2185D48}"/>
              </a:ext>
            </a:extLst>
          </p:cNvPr>
          <p:cNvSpPr>
            <a:spLocks noGrp="1"/>
          </p:cNvSpPr>
          <p:nvPr>
            <p:ph type="title"/>
          </p:nvPr>
        </p:nvSpPr>
        <p:spPr>
          <a:xfrm>
            <a:off x="6095998" y="365125"/>
            <a:ext cx="5257801" cy="1325563"/>
          </a:xfrm>
        </p:spPr>
        <p:txBody>
          <a:bodyPr/>
          <a:lstStyle>
            <a:lvl1pPr>
              <a:defRPr b="1">
                <a:solidFill>
                  <a:schemeClr val="accent1"/>
                </a:solidFill>
              </a:defRPr>
            </a:lvl1pPr>
          </a:lstStyle>
          <a:p>
            <a:r>
              <a:rPr lang="ru-RU" dirty="0"/>
              <a:t>Образец заголовка</a:t>
            </a:r>
          </a:p>
        </p:txBody>
      </p:sp>
      <p:sp>
        <p:nvSpPr>
          <p:cNvPr id="3" name="Дата 2">
            <a:extLst>
              <a:ext uri="{FF2B5EF4-FFF2-40B4-BE49-F238E27FC236}">
                <a16:creationId xmlns:a16="http://schemas.microsoft.com/office/drawing/2014/main" id="{A18D8509-D379-49B3-A4FE-EDBEE0641797}"/>
              </a:ext>
            </a:extLst>
          </p:cNvPr>
          <p:cNvSpPr>
            <a:spLocks noGrp="1"/>
          </p:cNvSpPr>
          <p:nvPr>
            <p:ph type="dt" sz="half" idx="10"/>
          </p:nvPr>
        </p:nvSpPr>
        <p:spPr/>
        <p:txBody>
          <a:bodyPr/>
          <a:lstStyle>
            <a:lvl1pPr>
              <a:defRPr>
                <a:solidFill>
                  <a:schemeClr val="accent1"/>
                </a:solidFill>
              </a:defRPr>
            </a:lvl1pPr>
          </a:lstStyle>
          <a:p>
            <a:fld id="{90FB3E60-2F82-4C12-95B3-7ACC1B0E5862}" type="datetimeFigureOut">
              <a:rPr lang="ru-RU" smtClean="0"/>
              <a:pPr/>
              <a:t>24.02.2026</a:t>
            </a:fld>
            <a:endParaRPr lang="ru-RU" dirty="0"/>
          </a:p>
        </p:txBody>
      </p:sp>
      <p:sp>
        <p:nvSpPr>
          <p:cNvPr id="6" name="Прямоугольник 5">
            <a:extLst>
              <a:ext uri="{FF2B5EF4-FFF2-40B4-BE49-F238E27FC236}">
                <a16:creationId xmlns:a16="http://schemas.microsoft.com/office/drawing/2014/main" id="{1D1B458C-BFE5-4FED-890B-A3C81CBD9E00}"/>
              </a:ext>
            </a:extLst>
          </p:cNvPr>
          <p:cNvSpPr/>
          <p:nvPr userDrawn="1"/>
        </p:nvSpPr>
        <p:spPr>
          <a:xfrm>
            <a:off x="0" y="0"/>
            <a:ext cx="12192000" cy="9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sp>
        <p:nvSpPr>
          <p:cNvPr id="7" name="Прямоугольник 6">
            <a:extLst>
              <a:ext uri="{FF2B5EF4-FFF2-40B4-BE49-F238E27FC236}">
                <a16:creationId xmlns:a16="http://schemas.microsoft.com/office/drawing/2014/main" id="{474EC097-BE1E-47C5-A4A4-558BFD9F9C06}"/>
              </a:ext>
            </a:extLst>
          </p:cNvPr>
          <p:cNvSpPr/>
          <p:nvPr userDrawn="1"/>
        </p:nvSpPr>
        <p:spPr>
          <a:xfrm>
            <a:off x="12450" y="6772425"/>
            <a:ext cx="12192000" cy="9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sp>
        <p:nvSpPr>
          <p:cNvPr id="8" name="Рисунок 2">
            <a:extLst>
              <a:ext uri="{FF2B5EF4-FFF2-40B4-BE49-F238E27FC236}">
                <a16:creationId xmlns:a16="http://schemas.microsoft.com/office/drawing/2014/main" id="{17DD4B55-CA6E-4B68-97C9-646C6EC1FBE1}"/>
              </a:ext>
            </a:extLst>
          </p:cNvPr>
          <p:cNvSpPr>
            <a:spLocks noGrp="1"/>
          </p:cNvSpPr>
          <p:nvPr>
            <p:ph type="pic" sz="quarter" idx="13"/>
          </p:nvPr>
        </p:nvSpPr>
        <p:spPr>
          <a:xfrm>
            <a:off x="20850" y="-575"/>
            <a:ext cx="5186362" cy="6858575"/>
          </a:xfrm>
          <a:solidFill>
            <a:schemeClr val="bg1"/>
          </a:solidFill>
        </p:spPr>
        <p:txBody>
          <a:bodyPr/>
          <a:lstStyle>
            <a:lvl1pPr>
              <a:defRPr>
                <a:solidFill>
                  <a:schemeClr val="accent1"/>
                </a:solidFill>
              </a:defRPr>
            </a:lvl1pPr>
          </a:lstStyle>
          <a:p>
            <a:endParaRPr lang="ru-RU" dirty="0"/>
          </a:p>
        </p:txBody>
      </p:sp>
      <p:grpSp>
        <p:nvGrpSpPr>
          <p:cNvPr id="9" name="Группа 8">
            <a:extLst>
              <a:ext uri="{FF2B5EF4-FFF2-40B4-BE49-F238E27FC236}">
                <a16:creationId xmlns:a16="http://schemas.microsoft.com/office/drawing/2014/main" id="{ECD6CA42-8F84-4EF7-AC44-C6D7CA7B5256}"/>
              </a:ext>
            </a:extLst>
          </p:cNvPr>
          <p:cNvGrpSpPr/>
          <p:nvPr userDrawn="1"/>
        </p:nvGrpSpPr>
        <p:grpSpPr>
          <a:xfrm>
            <a:off x="5207212" y="36075"/>
            <a:ext cx="2844750" cy="274500"/>
            <a:chOff x="5228062" y="49500"/>
            <a:chExt cx="2844750" cy="274500"/>
          </a:xfrm>
          <a:solidFill>
            <a:schemeClr val="accent1"/>
          </a:solidFill>
        </p:grpSpPr>
        <p:sp>
          <p:nvSpPr>
            <p:cNvPr id="10" name="Прямоугольник 9">
              <a:extLst>
                <a:ext uri="{FF2B5EF4-FFF2-40B4-BE49-F238E27FC236}">
                  <a16:creationId xmlns:a16="http://schemas.microsoft.com/office/drawing/2014/main" id="{EF73193D-4957-4A8F-A457-261D1530DEC3}"/>
                </a:ext>
              </a:extLst>
            </p:cNvPr>
            <p:cNvSpPr/>
            <p:nvPr userDrawn="1"/>
          </p:nvSpPr>
          <p:spPr>
            <a:xfrm>
              <a:off x="5228062" y="495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sp>
          <p:nvSpPr>
            <p:cNvPr id="11" name="Блок-схема: объединение 10">
              <a:extLst>
                <a:ext uri="{FF2B5EF4-FFF2-40B4-BE49-F238E27FC236}">
                  <a16:creationId xmlns:a16="http://schemas.microsoft.com/office/drawing/2014/main" id="{9CA2CB59-7E2E-4FE6-B4DA-BC82267C4973}"/>
                </a:ext>
              </a:extLst>
            </p:cNvPr>
            <p:cNvSpPr/>
            <p:nvPr userDrawn="1"/>
          </p:nvSpPr>
          <p:spPr>
            <a:xfrm>
              <a:off x="7465312" y="4950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grpSp>
      <p:grpSp>
        <p:nvGrpSpPr>
          <p:cNvPr id="12" name="Группа 11">
            <a:extLst>
              <a:ext uri="{FF2B5EF4-FFF2-40B4-BE49-F238E27FC236}">
                <a16:creationId xmlns:a16="http://schemas.microsoft.com/office/drawing/2014/main" id="{F77822EB-8A6C-4A70-8594-303E6651250C}"/>
              </a:ext>
            </a:extLst>
          </p:cNvPr>
          <p:cNvGrpSpPr/>
          <p:nvPr userDrawn="1"/>
        </p:nvGrpSpPr>
        <p:grpSpPr>
          <a:xfrm>
            <a:off x="9382650" y="6596925"/>
            <a:ext cx="2844750" cy="274500"/>
            <a:chOff x="9347250" y="6571200"/>
            <a:chExt cx="2844750" cy="274500"/>
          </a:xfrm>
          <a:solidFill>
            <a:schemeClr val="accent1"/>
          </a:solidFill>
        </p:grpSpPr>
        <p:sp>
          <p:nvSpPr>
            <p:cNvPr id="13" name="Прямоугольник 12">
              <a:extLst>
                <a:ext uri="{FF2B5EF4-FFF2-40B4-BE49-F238E27FC236}">
                  <a16:creationId xmlns:a16="http://schemas.microsoft.com/office/drawing/2014/main" id="{1DA2A97F-749F-48D2-AE48-5762F540EF28}"/>
                </a:ext>
              </a:extLst>
            </p:cNvPr>
            <p:cNvSpPr/>
            <p:nvPr userDrawn="1"/>
          </p:nvSpPr>
          <p:spPr>
            <a:xfrm>
              <a:off x="9651000" y="65712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sp>
          <p:nvSpPr>
            <p:cNvPr id="14" name="Блок-схема: объединение 13">
              <a:extLst>
                <a:ext uri="{FF2B5EF4-FFF2-40B4-BE49-F238E27FC236}">
                  <a16:creationId xmlns:a16="http://schemas.microsoft.com/office/drawing/2014/main" id="{3E93E1D6-3B3B-47F6-966E-B20E50008B90}"/>
                </a:ext>
              </a:extLst>
            </p:cNvPr>
            <p:cNvSpPr/>
            <p:nvPr userDrawn="1"/>
          </p:nvSpPr>
          <p:spPr>
            <a:xfrm rot="10800000">
              <a:off x="9347250" y="657120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grpSp>
      <p:sp>
        <p:nvSpPr>
          <p:cNvPr id="16" name="Текст 18">
            <a:extLst>
              <a:ext uri="{FF2B5EF4-FFF2-40B4-BE49-F238E27FC236}">
                <a16:creationId xmlns:a16="http://schemas.microsoft.com/office/drawing/2014/main" id="{57C0137E-3F0D-4D70-B2CA-0E5AD27AD19D}"/>
              </a:ext>
            </a:extLst>
          </p:cNvPr>
          <p:cNvSpPr>
            <a:spLocks noGrp="1"/>
          </p:cNvSpPr>
          <p:nvPr>
            <p:ph type="body" sz="quarter" idx="14"/>
          </p:nvPr>
        </p:nvSpPr>
        <p:spPr>
          <a:xfrm>
            <a:off x="6096000" y="2033588"/>
            <a:ext cx="5186363" cy="4049712"/>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844596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Пустой слайд">
    <p:bg>
      <p:bgPr>
        <a:solidFill>
          <a:schemeClr val="bg1"/>
        </a:solidFill>
        <a:effectLst/>
      </p:bgPr>
    </p:bg>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595E16D1-998B-48A7-9C66-2F192101B82F}"/>
              </a:ext>
            </a:extLst>
          </p:cNvPr>
          <p:cNvSpPr/>
          <p:nvPr userDrawn="1"/>
        </p:nvSpPr>
        <p:spPr>
          <a:xfrm>
            <a:off x="0" y="0"/>
            <a:ext cx="12192000" cy="9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sp>
        <p:nvSpPr>
          <p:cNvPr id="6" name="Прямоугольник 5">
            <a:extLst>
              <a:ext uri="{FF2B5EF4-FFF2-40B4-BE49-F238E27FC236}">
                <a16:creationId xmlns:a16="http://schemas.microsoft.com/office/drawing/2014/main" id="{548120B5-0C92-46E1-BAA0-BA8A5399D9C2}"/>
              </a:ext>
            </a:extLst>
          </p:cNvPr>
          <p:cNvSpPr/>
          <p:nvPr userDrawn="1"/>
        </p:nvSpPr>
        <p:spPr>
          <a:xfrm>
            <a:off x="0" y="6759000"/>
            <a:ext cx="12192000" cy="9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grpSp>
        <p:nvGrpSpPr>
          <p:cNvPr id="7" name="Группа 6">
            <a:extLst>
              <a:ext uri="{FF2B5EF4-FFF2-40B4-BE49-F238E27FC236}">
                <a16:creationId xmlns:a16="http://schemas.microsoft.com/office/drawing/2014/main" id="{7BF0CE19-D07F-45F4-8B53-F4AE3EAC0AF5}"/>
              </a:ext>
            </a:extLst>
          </p:cNvPr>
          <p:cNvGrpSpPr/>
          <p:nvPr userDrawn="1"/>
        </p:nvGrpSpPr>
        <p:grpSpPr>
          <a:xfrm>
            <a:off x="4161000" y="150"/>
            <a:ext cx="2844750" cy="286020"/>
            <a:chOff x="9347250" y="37980"/>
            <a:chExt cx="2844750" cy="286020"/>
          </a:xfrm>
          <a:solidFill>
            <a:schemeClr val="accent1"/>
          </a:solidFill>
        </p:grpSpPr>
        <p:sp>
          <p:nvSpPr>
            <p:cNvPr id="8" name="Прямоугольник 7">
              <a:extLst>
                <a:ext uri="{FF2B5EF4-FFF2-40B4-BE49-F238E27FC236}">
                  <a16:creationId xmlns:a16="http://schemas.microsoft.com/office/drawing/2014/main" id="{56D0ED7C-6F6D-4A0C-B5BF-D4C886121974}"/>
                </a:ext>
              </a:extLst>
            </p:cNvPr>
            <p:cNvSpPr/>
            <p:nvPr userDrawn="1"/>
          </p:nvSpPr>
          <p:spPr>
            <a:xfrm>
              <a:off x="9651000" y="495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sp>
          <p:nvSpPr>
            <p:cNvPr id="9" name="Блок-схема: объединение 8">
              <a:extLst>
                <a:ext uri="{FF2B5EF4-FFF2-40B4-BE49-F238E27FC236}">
                  <a16:creationId xmlns:a16="http://schemas.microsoft.com/office/drawing/2014/main" id="{F6313D72-2173-410E-9DAC-5F683BF77D8C}"/>
                </a:ext>
              </a:extLst>
            </p:cNvPr>
            <p:cNvSpPr/>
            <p:nvPr userDrawn="1"/>
          </p:nvSpPr>
          <p:spPr>
            <a:xfrm>
              <a:off x="9347250" y="3798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grpSp>
      <p:grpSp>
        <p:nvGrpSpPr>
          <p:cNvPr id="10" name="Группа 9">
            <a:extLst>
              <a:ext uri="{FF2B5EF4-FFF2-40B4-BE49-F238E27FC236}">
                <a16:creationId xmlns:a16="http://schemas.microsoft.com/office/drawing/2014/main" id="{9D0FFF0F-DED0-4533-AA04-278237E63B65}"/>
              </a:ext>
            </a:extLst>
          </p:cNvPr>
          <p:cNvGrpSpPr/>
          <p:nvPr userDrawn="1"/>
        </p:nvGrpSpPr>
        <p:grpSpPr>
          <a:xfrm>
            <a:off x="-35250" y="6583500"/>
            <a:ext cx="2844750" cy="274500"/>
            <a:chOff x="-35250" y="6583500"/>
            <a:chExt cx="2844750" cy="274500"/>
          </a:xfrm>
          <a:solidFill>
            <a:schemeClr val="accent1"/>
          </a:solidFill>
        </p:grpSpPr>
        <p:sp>
          <p:nvSpPr>
            <p:cNvPr id="11" name="Прямоугольник 10">
              <a:extLst>
                <a:ext uri="{FF2B5EF4-FFF2-40B4-BE49-F238E27FC236}">
                  <a16:creationId xmlns:a16="http://schemas.microsoft.com/office/drawing/2014/main" id="{01E034F0-B288-495E-B8C4-5A4D6270B72C}"/>
                </a:ext>
              </a:extLst>
            </p:cNvPr>
            <p:cNvSpPr/>
            <p:nvPr userDrawn="1"/>
          </p:nvSpPr>
          <p:spPr>
            <a:xfrm>
              <a:off x="-35250" y="65835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sp>
          <p:nvSpPr>
            <p:cNvPr id="12" name="Блок-схема: объединение 11">
              <a:extLst>
                <a:ext uri="{FF2B5EF4-FFF2-40B4-BE49-F238E27FC236}">
                  <a16:creationId xmlns:a16="http://schemas.microsoft.com/office/drawing/2014/main" id="{7F3095C1-9AE8-47F3-8F8B-8B149C02C892}"/>
                </a:ext>
              </a:extLst>
            </p:cNvPr>
            <p:cNvSpPr/>
            <p:nvPr userDrawn="1"/>
          </p:nvSpPr>
          <p:spPr>
            <a:xfrm rot="10800000">
              <a:off x="2202000" y="658350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grpSp>
      <p:sp>
        <p:nvSpPr>
          <p:cNvPr id="13" name="Рисунок 2">
            <a:extLst>
              <a:ext uri="{FF2B5EF4-FFF2-40B4-BE49-F238E27FC236}">
                <a16:creationId xmlns:a16="http://schemas.microsoft.com/office/drawing/2014/main" id="{9563E350-4964-48DA-95EE-507A76F6014F}"/>
              </a:ext>
            </a:extLst>
          </p:cNvPr>
          <p:cNvSpPr>
            <a:spLocks noGrp="1"/>
          </p:cNvSpPr>
          <p:nvPr>
            <p:ph type="pic" sz="quarter" idx="10"/>
          </p:nvPr>
        </p:nvSpPr>
        <p:spPr>
          <a:xfrm>
            <a:off x="7005638" y="9000"/>
            <a:ext cx="5186362" cy="3330000"/>
          </a:xfrm>
        </p:spPr>
        <p:txBody>
          <a:bodyPr/>
          <a:lstStyle>
            <a:lvl1pPr>
              <a:defRPr>
                <a:solidFill>
                  <a:schemeClr val="accent1"/>
                </a:solidFill>
              </a:defRPr>
            </a:lvl1pPr>
          </a:lstStyle>
          <a:p>
            <a:endParaRPr lang="ru-RU" dirty="0"/>
          </a:p>
        </p:txBody>
      </p:sp>
      <p:sp>
        <p:nvSpPr>
          <p:cNvPr id="14" name="Заголовок 16">
            <a:extLst>
              <a:ext uri="{FF2B5EF4-FFF2-40B4-BE49-F238E27FC236}">
                <a16:creationId xmlns:a16="http://schemas.microsoft.com/office/drawing/2014/main" id="{E44DF226-C979-4C53-9AB3-F30F19A61E56}"/>
              </a:ext>
            </a:extLst>
          </p:cNvPr>
          <p:cNvSpPr>
            <a:spLocks noGrp="1"/>
          </p:cNvSpPr>
          <p:nvPr>
            <p:ph type="title"/>
          </p:nvPr>
        </p:nvSpPr>
        <p:spPr>
          <a:xfrm>
            <a:off x="664987" y="485501"/>
            <a:ext cx="5257800" cy="1325563"/>
          </a:xfrm>
        </p:spPr>
        <p:txBody>
          <a:bodyPr/>
          <a:lstStyle>
            <a:lvl1pPr>
              <a:defRPr b="1">
                <a:solidFill>
                  <a:schemeClr val="accent1"/>
                </a:solidFill>
              </a:defRPr>
            </a:lvl1pPr>
          </a:lstStyle>
          <a:p>
            <a:r>
              <a:rPr lang="ru-RU" dirty="0"/>
              <a:t>Образец заголовка</a:t>
            </a:r>
          </a:p>
        </p:txBody>
      </p:sp>
      <p:sp>
        <p:nvSpPr>
          <p:cNvPr id="15" name="Текст 18">
            <a:extLst>
              <a:ext uri="{FF2B5EF4-FFF2-40B4-BE49-F238E27FC236}">
                <a16:creationId xmlns:a16="http://schemas.microsoft.com/office/drawing/2014/main" id="{C0D997C5-63D2-40A5-8978-8A0E7A482F38}"/>
              </a:ext>
            </a:extLst>
          </p:cNvPr>
          <p:cNvSpPr>
            <a:spLocks noGrp="1"/>
          </p:cNvSpPr>
          <p:nvPr>
            <p:ph type="body" sz="quarter" idx="11"/>
          </p:nvPr>
        </p:nvSpPr>
        <p:spPr>
          <a:xfrm>
            <a:off x="664987" y="2153964"/>
            <a:ext cx="5186363" cy="4049712"/>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6" name="Рисунок 2">
            <a:extLst>
              <a:ext uri="{FF2B5EF4-FFF2-40B4-BE49-F238E27FC236}">
                <a16:creationId xmlns:a16="http://schemas.microsoft.com/office/drawing/2014/main" id="{0DC8507B-223A-4D10-9873-5F8CBA1FA68A}"/>
              </a:ext>
            </a:extLst>
          </p:cNvPr>
          <p:cNvSpPr>
            <a:spLocks noGrp="1"/>
          </p:cNvSpPr>
          <p:nvPr>
            <p:ph type="pic" sz="quarter" idx="12"/>
          </p:nvPr>
        </p:nvSpPr>
        <p:spPr>
          <a:xfrm>
            <a:off x="6984638" y="3519000"/>
            <a:ext cx="5186362" cy="3330000"/>
          </a:xfrm>
        </p:spPr>
        <p:txBody>
          <a:bodyPr/>
          <a:lstStyle>
            <a:lvl1pPr>
              <a:defRPr>
                <a:solidFill>
                  <a:schemeClr val="accent1"/>
                </a:solidFill>
              </a:defRPr>
            </a:lvl1pPr>
          </a:lstStyle>
          <a:p>
            <a:endParaRPr lang="ru-RU" dirty="0"/>
          </a:p>
        </p:txBody>
      </p:sp>
    </p:spTree>
    <p:extLst>
      <p:ext uri="{BB962C8B-B14F-4D97-AF65-F5344CB8AC3E}">
        <p14:creationId xmlns:p14="http://schemas.microsoft.com/office/powerpoint/2010/main" val="3892639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4C31BDB-50F3-43CA-877E-F9C7672D8469}"/>
              </a:ext>
            </a:extLst>
          </p:cNvPr>
          <p:cNvSpPr>
            <a:spLocks noGrp="1"/>
          </p:cNvSpPr>
          <p:nvPr>
            <p:ph type="title"/>
          </p:nvPr>
        </p:nvSpPr>
        <p:spPr/>
        <p:txBody>
          <a:bodyPr/>
          <a:lstStyle>
            <a:lvl1pPr>
              <a:defRPr b="1">
                <a:solidFill>
                  <a:schemeClr val="accent1"/>
                </a:solidFill>
              </a:defRPr>
            </a:lvl1pPr>
          </a:lstStyle>
          <a:p>
            <a:r>
              <a:rPr lang="ru-RU" dirty="0"/>
              <a:t>Образец заголовка</a:t>
            </a:r>
          </a:p>
        </p:txBody>
      </p:sp>
      <p:sp>
        <p:nvSpPr>
          <p:cNvPr id="7" name="Объект 2">
            <a:extLst>
              <a:ext uri="{FF2B5EF4-FFF2-40B4-BE49-F238E27FC236}">
                <a16:creationId xmlns:a16="http://schemas.microsoft.com/office/drawing/2014/main" id="{74453DF6-9509-45CB-BD4E-84F90C1C94D0}"/>
              </a:ext>
            </a:extLst>
          </p:cNvPr>
          <p:cNvSpPr>
            <a:spLocks noGrp="1"/>
          </p:cNvSpPr>
          <p:nvPr>
            <p:ph idx="1"/>
          </p:nvPr>
        </p:nvSpPr>
        <p:spPr>
          <a:xfrm>
            <a:off x="838200" y="1825625"/>
            <a:ext cx="10515600" cy="435133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0" name="Прямоугольник 9">
            <a:extLst>
              <a:ext uri="{FF2B5EF4-FFF2-40B4-BE49-F238E27FC236}">
                <a16:creationId xmlns:a16="http://schemas.microsoft.com/office/drawing/2014/main" id="{8AF27442-62D0-4CA6-81B4-B7FDDA51A9A2}"/>
              </a:ext>
            </a:extLst>
          </p:cNvPr>
          <p:cNvSpPr/>
          <p:nvPr userDrawn="1"/>
        </p:nvSpPr>
        <p:spPr>
          <a:xfrm>
            <a:off x="0" y="0"/>
            <a:ext cx="12192000" cy="9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sp>
        <p:nvSpPr>
          <p:cNvPr id="11" name="Прямоугольник 10">
            <a:extLst>
              <a:ext uri="{FF2B5EF4-FFF2-40B4-BE49-F238E27FC236}">
                <a16:creationId xmlns:a16="http://schemas.microsoft.com/office/drawing/2014/main" id="{E1FD6AC4-0F96-4D40-B8AD-EF85E9EDE11D}"/>
              </a:ext>
            </a:extLst>
          </p:cNvPr>
          <p:cNvSpPr/>
          <p:nvPr userDrawn="1"/>
        </p:nvSpPr>
        <p:spPr>
          <a:xfrm>
            <a:off x="0" y="6759000"/>
            <a:ext cx="12192000" cy="9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grpSp>
        <p:nvGrpSpPr>
          <p:cNvPr id="12" name="Группа 11">
            <a:extLst>
              <a:ext uri="{FF2B5EF4-FFF2-40B4-BE49-F238E27FC236}">
                <a16:creationId xmlns:a16="http://schemas.microsoft.com/office/drawing/2014/main" id="{73640FF5-D492-4210-9DE4-D7B66426125F}"/>
              </a:ext>
            </a:extLst>
          </p:cNvPr>
          <p:cNvGrpSpPr/>
          <p:nvPr userDrawn="1"/>
        </p:nvGrpSpPr>
        <p:grpSpPr>
          <a:xfrm>
            <a:off x="9347250" y="37980"/>
            <a:ext cx="2844750" cy="286020"/>
            <a:chOff x="9347250" y="37980"/>
            <a:chExt cx="2844750" cy="286020"/>
          </a:xfrm>
          <a:solidFill>
            <a:schemeClr val="accent1"/>
          </a:solidFill>
        </p:grpSpPr>
        <p:sp>
          <p:nvSpPr>
            <p:cNvPr id="13" name="Прямоугольник 12">
              <a:extLst>
                <a:ext uri="{FF2B5EF4-FFF2-40B4-BE49-F238E27FC236}">
                  <a16:creationId xmlns:a16="http://schemas.microsoft.com/office/drawing/2014/main" id="{062B47E0-EF90-4ECC-A73E-6E5DA1F62FCD}"/>
                </a:ext>
              </a:extLst>
            </p:cNvPr>
            <p:cNvSpPr/>
            <p:nvPr userDrawn="1"/>
          </p:nvSpPr>
          <p:spPr>
            <a:xfrm>
              <a:off x="9651000" y="495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sp>
          <p:nvSpPr>
            <p:cNvPr id="14" name="Блок-схема: объединение 13">
              <a:extLst>
                <a:ext uri="{FF2B5EF4-FFF2-40B4-BE49-F238E27FC236}">
                  <a16:creationId xmlns:a16="http://schemas.microsoft.com/office/drawing/2014/main" id="{2FC4DE4B-558A-425B-A23E-B63E93533558}"/>
                </a:ext>
              </a:extLst>
            </p:cNvPr>
            <p:cNvSpPr/>
            <p:nvPr userDrawn="1"/>
          </p:nvSpPr>
          <p:spPr>
            <a:xfrm>
              <a:off x="9347250" y="3798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grpSp>
      <p:grpSp>
        <p:nvGrpSpPr>
          <p:cNvPr id="15" name="Группа 14">
            <a:extLst>
              <a:ext uri="{FF2B5EF4-FFF2-40B4-BE49-F238E27FC236}">
                <a16:creationId xmlns:a16="http://schemas.microsoft.com/office/drawing/2014/main" id="{D1C3AA05-E7C7-4C27-A908-2E47AFEBA600}"/>
              </a:ext>
            </a:extLst>
          </p:cNvPr>
          <p:cNvGrpSpPr/>
          <p:nvPr userDrawn="1"/>
        </p:nvGrpSpPr>
        <p:grpSpPr>
          <a:xfrm>
            <a:off x="-35250" y="6583500"/>
            <a:ext cx="2844750" cy="274500"/>
            <a:chOff x="-35250" y="6583500"/>
            <a:chExt cx="2844750" cy="274500"/>
          </a:xfrm>
          <a:solidFill>
            <a:schemeClr val="accent1"/>
          </a:solidFill>
        </p:grpSpPr>
        <p:sp>
          <p:nvSpPr>
            <p:cNvPr id="16" name="Прямоугольник 15">
              <a:extLst>
                <a:ext uri="{FF2B5EF4-FFF2-40B4-BE49-F238E27FC236}">
                  <a16:creationId xmlns:a16="http://schemas.microsoft.com/office/drawing/2014/main" id="{D94BF255-53E4-439B-83D0-7DE93A9900DD}"/>
                </a:ext>
              </a:extLst>
            </p:cNvPr>
            <p:cNvSpPr/>
            <p:nvPr userDrawn="1"/>
          </p:nvSpPr>
          <p:spPr>
            <a:xfrm>
              <a:off x="-35250" y="65835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sp>
          <p:nvSpPr>
            <p:cNvPr id="17" name="Блок-схема: объединение 16">
              <a:extLst>
                <a:ext uri="{FF2B5EF4-FFF2-40B4-BE49-F238E27FC236}">
                  <a16:creationId xmlns:a16="http://schemas.microsoft.com/office/drawing/2014/main" id="{E38044D4-D5F4-4E1E-8B74-E24D6E7B2929}"/>
                </a:ext>
              </a:extLst>
            </p:cNvPr>
            <p:cNvSpPr/>
            <p:nvPr userDrawn="1"/>
          </p:nvSpPr>
          <p:spPr>
            <a:xfrm rot="10800000">
              <a:off x="2202000" y="658350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grpSp>
    </p:spTree>
    <p:extLst>
      <p:ext uri="{BB962C8B-B14F-4D97-AF65-F5344CB8AC3E}">
        <p14:creationId xmlns:p14="http://schemas.microsoft.com/office/powerpoint/2010/main" val="1819083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Пользовательский макет">
    <p:bg>
      <p:bgPr>
        <a:solidFill>
          <a:schemeClr val="bg1"/>
        </a:solidFill>
        <a:effectLst/>
      </p:bgPr>
    </p:bg>
    <p:spTree>
      <p:nvGrpSpPr>
        <p:cNvPr id="1" name=""/>
        <p:cNvGrpSpPr/>
        <p:nvPr/>
      </p:nvGrpSpPr>
      <p:grpSpPr>
        <a:xfrm>
          <a:off x="0" y="0"/>
          <a:ext cx="0" cy="0"/>
          <a:chOff x="0" y="0"/>
          <a:chExt cx="0" cy="0"/>
        </a:xfrm>
      </p:grpSpPr>
      <p:sp>
        <p:nvSpPr>
          <p:cNvPr id="16" name="Заголовок 11">
            <a:extLst>
              <a:ext uri="{FF2B5EF4-FFF2-40B4-BE49-F238E27FC236}">
                <a16:creationId xmlns:a16="http://schemas.microsoft.com/office/drawing/2014/main" id="{AC7B45C4-0029-484F-BC10-E13FF56236DF}"/>
              </a:ext>
            </a:extLst>
          </p:cNvPr>
          <p:cNvSpPr>
            <a:spLocks noGrp="1"/>
          </p:cNvSpPr>
          <p:nvPr>
            <p:ph type="title"/>
          </p:nvPr>
        </p:nvSpPr>
        <p:spPr>
          <a:xfrm>
            <a:off x="425450" y="234000"/>
            <a:ext cx="11341100" cy="1035000"/>
          </a:xfrm>
        </p:spPr>
        <p:txBody>
          <a:bodyPr/>
          <a:lstStyle>
            <a:lvl1pPr>
              <a:defRPr>
                <a:solidFill>
                  <a:schemeClr val="accent1"/>
                </a:solidFill>
              </a:defRPr>
            </a:lvl1pPr>
          </a:lstStyle>
          <a:p>
            <a:r>
              <a:rPr lang="ru-RU" dirty="0"/>
              <a:t>Образец заголовка</a:t>
            </a:r>
          </a:p>
        </p:txBody>
      </p:sp>
      <p:sp>
        <p:nvSpPr>
          <p:cNvPr id="17" name="Рисунок 2">
            <a:extLst>
              <a:ext uri="{FF2B5EF4-FFF2-40B4-BE49-F238E27FC236}">
                <a16:creationId xmlns:a16="http://schemas.microsoft.com/office/drawing/2014/main" id="{F8FF044D-1DB9-4B7C-9D24-F0D3A3DD3C0C}"/>
              </a:ext>
            </a:extLst>
          </p:cNvPr>
          <p:cNvSpPr>
            <a:spLocks noGrp="1"/>
          </p:cNvSpPr>
          <p:nvPr>
            <p:ph type="pic" sz="quarter" idx="13"/>
          </p:nvPr>
        </p:nvSpPr>
        <p:spPr>
          <a:xfrm>
            <a:off x="425450" y="2303463"/>
            <a:ext cx="4005550" cy="1620837"/>
          </a:xfrm>
        </p:spPr>
        <p:txBody>
          <a:bodyPr/>
          <a:lstStyle>
            <a:lvl1pPr>
              <a:defRPr>
                <a:solidFill>
                  <a:schemeClr val="accent1"/>
                </a:solidFill>
              </a:defRPr>
            </a:lvl1pPr>
          </a:lstStyle>
          <a:p>
            <a:endParaRPr lang="ru-RU" dirty="0"/>
          </a:p>
        </p:txBody>
      </p:sp>
      <p:sp>
        <p:nvSpPr>
          <p:cNvPr id="18" name="Рисунок 2">
            <a:extLst>
              <a:ext uri="{FF2B5EF4-FFF2-40B4-BE49-F238E27FC236}">
                <a16:creationId xmlns:a16="http://schemas.microsoft.com/office/drawing/2014/main" id="{738784A2-81B9-4C54-8F48-52CB72EF9714}"/>
              </a:ext>
            </a:extLst>
          </p:cNvPr>
          <p:cNvSpPr>
            <a:spLocks noGrp="1"/>
          </p:cNvSpPr>
          <p:nvPr>
            <p:ph type="pic" sz="quarter" idx="14"/>
          </p:nvPr>
        </p:nvSpPr>
        <p:spPr>
          <a:xfrm>
            <a:off x="4595341" y="2303463"/>
            <a:ext cx="4005550" cy="1620837"/>
          </a:xfrm>
        </p:spPr>
        <p:txBody>
          <a:bodyPr/>
          <a:lstStyle>
            <a:lvl1pPr>
              <a:defRPr>
                <a:solidFill>
                  <a:schemeClr val="accent1"/>
                </a:solidFill>
              </a:defRPr>
            </a:lvl1pPr>
          </a:lstStyle>
          <a:p>
            <a:endParaRPr lang="ru-RU" dirty="0"/>
          </a:p>
        </p:txBody>
      </p:sp>
      <p:sp>
        <p:nvSpPr>
          <p:cNvPr id="19" name="Рисунок 2">
            <a:extLst>
              <a:ext uri="{FF2B5EF4-FFF2-40B4-BE49-F238E27FC236}">
                <a16:creationId xmlns:a16="http://schemas.microsoft.com/office/drawing/2014/main" id="{21C4B4FC-EB7C-4B83-9B03-36AC76ADC66E}"/>
              </a:ext>
            </a:extLst>
          </p:cNvPr>
          <p:cNvSpPr>
            <a:spLocks noGrp="1"/>
          </p:cNvSpPr>
          <p:nvPr>
            <p:ph type="pic" sz="quarter" idx="15"/>
          </p:nvPr>
        </p:nvSpPr>
        <p:spPr>
          <a:xfrm>
            <a:off x="8761675" y="2303463"/>
            <a:ext cx="3004875" cy="1620837"/>
          </a:xfrm>
        </p:spPr>
        <p:txBody>
          <a:bodyPr/>
          <a:lstStyle>
            <a:lvl1pPr>
              <a:defRPr>
                <a:solidFill>
                  <a:schemeClr val="accent1"/>
                </a:solidFill>
              </a:defRPr>
            </a:lvl1pPr>
          </a:lstStyle>
          <a:p>
            <a:endParaRPr lang="ru-RU" dirty="0"/>
          </a:p>
        </p:txBody>
      </p:sp>
      <p:sp>
        <p:nvSpPr>
          <p:cNvPr id="20" name="Рисунок 2">
            <a:extLst>
              <a:ext uri="{FF2B5EF4-FFF2-40B4-BE49-F238E27FC236}">
                <a16:creationId xmlns:a16="http://schemas.microsoft.com/office/drawing/2014/main" id="{FC421DAD-9956-40BC-B396-121BDF52207E}"/>
              </a:ext>
            </a:extLst>
          </p:cNvPr>
          <p:cNvSpPr>
            <a:spLocks noGrp="1"/>
          </p:cNvSpPr>
          <p:nvPr>
            <p:ph type="pic" sz="quarter" idx="16"/>
          </p:nvPr>
        </p:nvSpPr>
        <p:spPr>
          <a:xfrm>
            <a:off x="425450" y="4058163"/>
            <a:ext cx="3004875" cy="1620837"/>
          </a:xfrm>
        </p:spPr>
        <p:txBody>
          <a:bodyPr/>
          <a:lstStyle>
            <a:lvl1pPr>
              <a:defRPr>
                <a:solidFill>
                  <a:schemeClr val="accent1"/>
                </a:solidFill>
              </a:defRPr>
            </a:lvl1pPr>
          </a:lstStyle>
          <a:p>
            <a:endParaRPr lang="ru-RU" dirty="0"/>
          </a:p>
        </p:txBody>
      </p:sp>
      <p:sp>
        <p:nvSpPr>
          <p:cNvPr id="21" name="Рисунок 2">
            <a:extLst>
              <a:ext uri="{FF2B5EF4-FFF2-40B4-BE49-F238E27FC236}">
                <a16:creationId xmlns:a16="http://schemas.microsoft.com/office/drawing/2014/main" id="{0596AFFC-6327-4316-8A52-555C5499A3E5}"/>
              </a:ext>
            </a:extLst>
          </p:cNvPr>
          <p:cNvSpPr>
            <a:spLocks noGrp="1"/>
          </p:cNvSpPr>
          <p:nvPr>
            <p:ph type="pic" sz="quarter" idx="17"/>
          </p:nvPr>
        </p:nvSpPr>
        <p:spPr>
          <a:xfrm>
            <a:off x="3606109" y="4058163"/>
            <a:ext cx="4005550" cy="1620837"/>
          </a:xfrm>
        </p:spPr>
        <p:txBody>
          <a:bodyPr/>
          <a:lstStyle>
            <a:lvl1pPr>
              <a:defRPr>
                <a:solidFill>
                  <a:schemeClr val="accent1"/>
                </a:solidFill>
              </a:defRPr>
            </a:lvl1pPr>
          </a:lstStyle>
          <a:p>
            <a:endParaRPr lang="ru-RU" dirty="0"/>
          </a:p>
        </p:txBody>
      </p:sp>
      <p:sp>
        <p:nvSpPr>
          <p:cNvPr id="22" name="Рисунок 2">
            <a:extLst>
              <a:ext uri="{FF2B5EF4-FFF2-40B4-BE49-F238E27FC236}">
                <a16:creationId xmlns:a16="http://schemas.microsoft.com/office/drawing/2014/main" id="{709A8CBC-B10E-4729-8664-C17D4F6947A6}"/>
              </a:ext>
            </a:extLst>
          </p:cNvPr>
          <p:cNvSpPr>
            <a:spLocks noGrp="1"/>
          </p:cNvSpPr>
          <p:nvPr>
            <p:ph type="pic" sz="quarter" idx="18"/>
          </p:nvPr>
        </p:nvSpPr>
        <p:spPr>
          <a:xfrm>
            <a:off x="7776000" y="4058163"/>
            <a:ext cx="4005550" cy="1620837"/>
          </a:xfrm>
        </p:spPr>
        <p:txBody>
          <a:bodyPr/>
          <a:lstStyle>
            <a:lvl1pPr>
              <a:defRPr>
                <a:solidFill>
                  <a:schemeClr val="accent1"/>
                </a:solidFill>
              </a:defRPr>
            </a:lvl1pPr>
          </a:lstStyle>
          <a:p>
            <a:endParaRPr lang="ru-RU" dirty="0"/>
          </a:p>
        </p:txBody>
      </p:sp>
      <p:sp>
        <p:nvSpPr>
          <p:cNvPr id="23" name="Текст 4">
            <a:extLst>
              <a:ext uri="{FF2B5EF4-FFF2-40B4-BE49-F238E27FC236}">
                <a16:creationId xmlns:a16="http://schemas.microsoft.com/office/drawing/2014/main" id="{05550F69-FB7F-4160-902B-8FE3C5C275BB}"/>
              </a:ext>
            </a:extLst>
          </p:cNvPr>
          <p:cNvSpPr>
            <a:spLocks noGrp="1"/>
          </p:cNvSpPr>
          <p:nvPr>
            <p:ph type="body" sz="quarter" idx="19"/>
          </p:nvPr>
        </p:nvSpPr>
        <p:spPr>
          <a:xfrm>
            <a:off x="439739" y="1493838"/>
            <a:ext cx="11341100" cy="627062"/>
          </a:xfrm>
        </p:spPr>
        <p:txBody>
          <a:bodyPr/>
          <a:lstStyle>
            <a:lvl1pPr marL="0" indent="0">
              <a:buNone/>
              <a:defRPr>
                <a:solidFill>
                  <a:schemeClr val="accent1"/>
                </a:solidFill>
              </a:defRPr>
            </a:lvl1pPr>
            <a:lvl2pPr marL="457200" indent="0">
              <a:buNone/>
              <a:defRPr>
                <a:solidFill>
                  <a:schemeClr val="accent1"/>
                </a:solidFill>
              </a:defRPr>
            </a:lvl2pPr>
            <a:lvl3pPr marL="914400" indent="0">
              <a:buNone/>
              <a:defRPr>
                <a:solidFill>
                  <a:schemeClr val="accent1"/>
                </a:solidFill>
              </a:defRPr>
            </a:lvl3pPr>
            <a:lvl4pPr marL="1371600" indent="0">
              <a:buNone/>
              <a:defRPr>
                <a:solidFill>
                  <a:schemeClr val="accent1"/>
                </a:solidFill>
              </a:defRPr>
            </a:lvl4pPr>
            <a:lvl5pPr marL="1828800" indent="0">
              <a:buNone/>
              <a:defRPr>
                <a:solidFill>
                  <a:schemeClr val="accent1"/>
                </a:solidFill>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2770359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06AB12F-3919-42A5-9D52-28C1DE361DBF}"/>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5B5FE983-91ED-40FC-9704-B9703B862A16}"/>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435FD293-9E72-4E85-80A3-FF4D8D8E6E97}"/>
              </a:ext>
            </a:extLst>
          </p:cNvPr>
          <p:cNvSpPr>
            <a:spLocks noGrp="1"/>
          </p:cNvSpPr>
          <p:nvPr>
            <p:ph type="dt" sz="half" idx="10"/>
          </p:nvPr>
        </p:nvSpPr>
        <p:spPr/>
        <p:txBody>
          <a:bodyPr/>
          <a:lstStyle/>
          <a:p>
            <a:fld id="{2293E2BF-9ADC-477C-B985-ED6A3FE2C52E}" type="datetimeFigureOut">
              <a:rPr lang="ru-RU" smtClean="0"/>
              <a:pPr/>
              <a:t>24.02.2026</a:t>
            </a:fld>
            <a:endParaRPr lang="ru-RU" dirty="0"/>
          </a:p>
        </p:txBody>
      </p:sp>
      <p:sp>
        <p:nvSpPr>
          <p:cNvPr id="5" name="Нижний колонтитул 4">
            <a:extLst>
              <a:ext uri="{FF2B5EF4-FFF2-40B4-BE49-F238E27FC236}">
                <a16:creationId xmlns:a16="http://schemas.microsoft.com/office/drawing/2014/main" id="{7323688E-55E4-4D81-890E-EC336702E823}"/>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147A172E-A83B-408A-B0A4-2E5F7035D2AE}"/>
              </a:ext>
            </a:extLst>
          </p:cNvPr>
          <p:cNvSpPr>
            <a:spLocks noGrp="1"/>
          </p:cNvSpPr>
          <p:nvPr>
            <p:ph type="sldNum" sz="quarter" idx="12"/>
          </p:nvPr>
        </p:nvSpPr>
        <p:spPr/>
        <p:txBody>
          <a:bodyPr/>
          <a:lstStyle/>
          <a:p>
            <a:fld id="{F27424E6-770A-4943-8DFB-C07B33ECB3B4}" type="slidenum">
              <a:rPr lang="ru-RU" smtClean="0"/>
              <a:pPr/>
              <a:t>‹#›</a:t>
            </a:fld>
            <a:endParaRPr lang="ru-RU" dirty="0"/>
          </a:p>
        </p:txBody>
      </p:sp>
    </p:spTree>
    <p:extLst>
      <p:ext uri="{BB962C8B-B14F-4D97-AF65-F5344CB8AC3E}">
        <p14:creationId xmlns:p14="http://schemas.microsoft.com/office/powerpoint/2010/main" val="2658512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3533554-5169-4CC7-A4B9-9D141DCB46B1}"/>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E108A324-4A63-43E6-9BBD-85864AB686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477C24C4-894C-409E-9E39-69CFA6E20C0B}"/>
              </a:ext>
            </a:extLst>
          </p:cNvPr>
          <p:cNvSpPr>
            <a:spLocks noGrp="1"/>
          </p:cNvSpPr>
          <p:nvPr>
            <p:ph type="dt" sz="half" idx="10"/>
          </p:nvPr>
        </p:nvSpPr>
        <p:spPr/>
        <p:txBody>
          <a:bodyPr/>
          <a:lstStyle/>
          <a:p>
            <a:fld id="{2293E2BF-9ADC-477C-B985-ED6A3FE2C52E}" type="datetimeFigureOut">
              <a:rPr lang="ru-RU" smtClean="0"/>
              <a:pPr/>
              <a:t>24.02.2026</a:t>
            </a:fld>
            <a:endParaRPr lang="ru-RU" dirty="0"/>
          </a:p>
        </p:txBody>
      </p:sp>
      <p:sp>
        <p:nvSpPr>
          <p:cNvPr id="5" name="Нижний колонтитул 4">
            <a:extLst>
              <a:ext uri="{FF2B5EF4-FFF2-40B4-BE49-F238E27FC236}">
                <a16:creationId xmlns:a16="http://schemas.microsoft.com/office/drawing/2014/main" id="{00037769-3786-46C2-A86D-ED5F8347B268}"/>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8481EAF2-D9EA-4EE8-B9A7-F2E9680D8F10}"/>
              </a:ext>
            </a:extLst>
          </p:cNvPr>
          <p:cNvSpPr>
            <a:spLocks noGrp="1"/>
          </p:cNvSpPr>
          <p:nvPr>
            <p:ph type="sldNum" sz="quarter" idx="12"/>
          </p:nvPr>
        </p:nvSpPr>
        <p:spPr/>
        <p:txBody>
          <a:bodyPr/>
          <a:lstStyle/>
          <a:p>
            <a:fld id="{F27424E6-770A-4943-8DFB-C07B33ECB3B4}" type="slidenum">
              <a:rPr lang="ru-RU" smtClean="0"/>
              <a:pPr/>
              <a:t>‹#›</a:t>
            </a:fld>
            <a:endParaRPr lang="ru-RU" dirty="0"/>
          </a:p>
        </p:txBody>
      </p:sp>
    </p:spTree>
    <p:extLst>
      <p:ext uri="{BB962C8B-B14F-4D97-AF65-F5344CB8AC3E}">
        <p14:creationId xmlns:p14="http://schemas.microsoft.com/office/powerpoint/2010/main" val="93962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679DA0-77CA-42D1-9E41-301657ACEC63}"/>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23C4ACEA-FC89-4D93-8E7C-FE16DB6CBDD5}"/>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4D149FBB-7482-43D8-98B8-BF5BFD05281D}"/>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795205ED-E192-4047-A673-F6E4B00049D0}"/>
              </a:ext>
            </a:extLst>
          </p:cNvPr>
          <p:cNvSpPr>
            <a:spLocks noGrp="1"/>
          </p:cNvSpPr>
          <p:nvPr>
            <p:ph type="dt" sz="half" idx="10"/>
          </p:nvPr>
        </p:nvSpPr>
        <p:spPr/>
        <p:txBody>
          <a:bodyPr/>
          <a:lstStyle/>
          <a:p>
            <a:fld id="{2293E2BF-9ADC-477C-B985-ED6A3FE2C52E}" type="datetimeFigureOut">
              <a:rPr lang="ru-RU" smtClean="0"/>
              <a:pPr/>
              <a:t>24.02.2026</a:t>
            </a:fld>
            <a:endParaRPr lang="ru-RU" dirty="0"/>
          </a:p>
        </p:txBody>
      </p:sp>
      <p:sp>
        <p:nvSpPr>
          <p:cNvPr id="6" name="Нижний колонтитул 5">
            <a:extLst>
              <a:ext uri="{FF2B5EF4-FFF2-40B4-BE49-F238E27FC236}">
                <a16:creationId xmlns:a16="http://schemas.microsoft.com/office/drawing/2014/main" id="{2878A468-C1C1-4B5B-B81A-B95CA4BF00EB}"/>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a16="http://schemas.microsoft.com/office/drawing/2014/main" id="{B74FA79D-0246-4C47-B9A0-628545E61D46}"/>
              </a:ext>
            </a:extLst>
          </p:cNvPr>
          <p:cNvSpPr>
            <a:spLocks noGrp="1"/>
          </p:cNvSpPr>
          <p:nvPr>
            <p:ph type="sldNum" sz="quarter" idx="12"/>
          </p:nvPr>
        </p:nvSpPr>
        <p:spPr/>
        <p:txBody>
          <a:bodyPr/>
          <a:lstStyle/>
          <a:p>
            <a:fld id="{F27424E6-770A-4943-8DFB-C07B33ECB3B4}" type="slidenum">
              <a:rPr lang="ru-RU" smtClean="0"/>
              <a:pPr/>
              <a:t>‹#›</a:t>
            </a:fld>
            <a:endParaRPr lang="ru-RU" dirty="0"/>
          </a:p>
        </p:txBody>
      </p:sp>
    </p:spTree>
    <p:extLst>
      <p:ext uri="{BB962C8B-B14F-4D97-AF65-F5344CB8AC3E}">
        <p14:creationId xmlns:p14="http://schemas.microsoft.com/office/powerpoint/2010/main" val="4017607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A2D9698-40DB-4AB0-BD05-36AA0D1E7116}"/>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FB14F902-6425-4FA6-93D4-724C523F5F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7A049BD2-C62A-4E57-B887-C32B05B19F80}"/>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37E74049-94B3-49AA-8CD7-9172B01C5E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17109F05-4687-4CFD-A436-163973A05E6B}"/>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4EAC0CE0-2AB5-4CBD-8E60-2ABDF65704F1}"/>
              </a:ext>
            </a:extLst>
          </p:cNvPr>
          <p:cNvSpPr>
            <a:spLocks noGrp="1"/>
          </p:cNvSpPr>
          <p:nvPr>
            <p:ph type="dt" sz="half" idx="10"/>
          </p:nvPr>
        </p:nvSpPr>
        <p:spPr/>
        <p:txBody>
          <a:bodyPr/>
          <a:lstStyle/>
          <a:p>
            <a:fld id="{2293E2BF-9ADC-477C-B985-ED6A3FE2C52E}" type="datetimeFigureOut">
              <a:rPr lang="ru-RU" smtClean="0"/>
              <a:pPr/>
              <a:t>24.02.2026</a:t>
            </a:fld>
            <a:endParaRPr lang="ru-RU" dirty="0"/>
          </a:p>
        </p:txBody>
      </p:sp>
      <p:sp>
        <p:nvSpPr>
          <p:cNvPr id="8" name="Нижний колонтитул 7">
            <a:extLst>
              <a:ext uri="{FF2B5EF4-FFF2-40B4-BE49-F238E27FC236}">
                <a16:creationId xmlns:a16="http://schemas.microsoft.com/office/drawing/2014/main" id="{3B3D1275-E8E5-480E-90E1-4EADE740B5E5}"/>
              </a:ext>
            </a:extLst>
          </p:cNvPr>
          <p:cNvSpPr>
            <a:spLocks noGrp="1"/>
          </p:cNvSpPr>
          <p:nvPr>
            <p:ph type="ftr" sz="quarter" idx="11"/>
          </p:nvPr>
        </p:nvSpPr>
        <p:spPr/>
        <p:txBody>
          <a:bodyPr/>
          <a:lstStyle/>
          <a:p>
            <a:endParaRPr lang="ru-RU" dirty="0"/>
          </a:p>
        </p:txBody>
      </p:sp>
      <p:sp>
        <p:nvSpPr>
          <p:cNvPr id="9" name="Номер слайда 8">
            <a:extLst>
              <a:ext uri="{FF2B5EF4-FFF2-40B4-BE49-F238E27FC236}">
                <a16:creationId xmlns:a16="http://schemas.microsoft.com/office/drawing/2014/main" id="{1BCDE941-E13C-4D42-AF56-C64BB08DFB44}"/>
              </a:ext>
            </a:extLst>
          </p:cNvPr>
          <p:cNvSpPr>
            <a:spLocks noGrp="1"/>
          </p:cNvSpPr>
          <p:nvPr>
            <p:ph type="sldNum" sz="quarter" idx="12"/>
          </p:nvPr>
        </p:nvSpPr>
        <p:spPr/>
        <p:txBody>
          <a:bodyPr/>
          <a:lstStyle/>
          <a:p>
            <a:fld id="{F27424E6-770A-4943-8DFB-C07B33ECB3B4}" type="slidenum">
              <a:rPr lang="ru-RU" smtClean="0"/>
              <a:pPr/>
              <a:t>‹#›</a:t>
            </a:fld>
            <a:endParaRPr lang="ru-RU" dirty="0"/>
          </a:p>
        </p:txBody>
      </p:sp>
    </p:spTree>
    <p:extLst>
      <p:ext uri="{BB962C8B-B14F-4D97-AF65-F5344CB8AC3E}">
        <p14:creationId xmlns:p14="http://schemas.microsoft.com/office/powerpoint/2010/main" val="3090445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770D95C-0797-4F7D-BC50-20E74033F65A}"/>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16A4E088-2564-49AE-8E4F-8DD392A1CF2D}"/>
              </a:ext>
            </a:extLst>
          </p:cNvPr>
          <p:cNvSpPr>
            <a:spLocks noGrp="1"/>
          </p:cNvSpPr>
          <p:nvPr>
            <p:ph type="dt" sz="half" idx="10"/>
          </p:nvPr>
        </p:nvSpPr>
        <p:spPr/>
        <p:txBody>
          <a:bodyPr/>
          <a:lstStyle/>
          <a:p>
            <a:fld id="{2293E2BF-9ADC-477C-B985-ED6A3FE2C52E}" type="datetimeFigureOut">
              <a:rPr lang="ru-RU" smtClean="0"/>
              <a:pPr/>
              <a:t>24.02.2026</a:t>
            </a:fld>
            <a:endParaRPr lang="ru-RU" dirty="0"/>
          </a:p>
        </p:txBody>
      </p:sp>
      <p:sp>
        <p:nvSpPr>
          <p:cNvPr id="4" name="Нижний колонтитул 3">
            <a:extLst>
              <a:ext uri="{FF2B5EF4-FFF2-40B4-BE49-F238E27FC236}">
                <a16:creationId xmlns:a16="http://schemas.microsoft.com/office/drawing/2014/main" id="{01D8E9E9-6661-4367-AB64-688C61CDFCF0}"/>
              </a:ext>
            </a:extLst>
          </p:cNvPr>
          <p:cNvSpPr>
            <a:spLocks noGrp="1"/>
          </p:cNvSpPr>
          <p:nvPr>
            <p:ph type="ftr" sz="quarter" idx="11"/>
          </p:nvPr>
        </p:nvSpPr>
        <p:spPr/>
        <p:txBody>
          <a:bodyPr/>
          <a:lstStyle/>
          <a:p>
            <a:endParaRPr lang="ru-RU" dirty="0"/>
          </a:p>
        </p:txBody>
      </p:sp>
      <p:sp>
        <p:nvSpPr>
          <p:cNvPr id="5" name="Номер слайда 4">
            <a:extLst>
              <a:ext uri="{FF2B5EF4-FFF2-40B4-BE49-F238E27FC236}">
                <a16:creationId xmlns:a16="http://schemas.microsoft.com/office/drawing/2014/main" id="{E15DA628-06E5-4D9C-A79C-DB0B4A4F2A07}"/>
              </a:ext>
            </a:extLst>
          </p:cNvPr>
          <p:cNvSpPr>
            <a:spLocks noGrp="1"/>
          </p:cNvSpPr>
          <p:nvPr>
            <p:ph type="sldNum" sz="quarter" idx="12"/>
          </p:nvPr>
        </p:nvSpPr>
        <p:spPr/>
        <p:txBody>
          <a:bodyPr/>
          <a:lstStyle/>
          <a:p>
            <a:fld id="{F27424E6-770A-4943-8DFB-C07B33ECB3B4}" type="slidenum">
              <a:rPr lang="ru-RU" smtClean="0"/>
              <a:pPr/>
              <a:t>‹#›</a:t>
            </a:fld>
            <a:endParaRPr lang="ru-RU" dirty="0"/>
          </a:p>
        </p:txBody>
      </p:sp>
    </p:spTree>
    <p:extLst>
      <p:ext uri="{BB962C8B-B14F-4D97-AF65-F5344CB8AC3E}">
        <p14:creationId xmlns:p14="http://schemas.microsoft.com/office/powerpoint/2010/main" val="1826673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1F5E2C55-0969-41E2-8FFB-082F86A7F798}"/>
              </a:ext>
            </a:extLst>
          </p:cNvPr>
          <p:cNvSpPr>
            <a:spLocks noGrp="1"/>
          </p:cNvSpPr>
          <p:nvPr>
            <p:ph type="dt" sz="half" idx="10"/>
          </p:nvPr>
        </p:nvSpPr>
        <p:spPr/>
        <p:txBody>
          <a:bodyPr/>
          <a:lstStyle/>
          <a:p>
            <a:fld id="{2293E2BF-9ADC-477C-B985-ED6A3FE2C52E}" type="datetimeFigureOut">
              <a:rPr lang="ru-RU" smtClean="0"/>
              <a:pPr/>
              <a:t>24.02.2026</a:t>
            </a:fld>
            <a:endParaRPr lang="ru-RU" dirty="0"/>
          </a:p>
        </p:txBody>
      </p:sp>
      <p:sp>
        <p:nvSpPr>
          <p:cNvPr id="3" name="Нижний колонтитул 2">
            <a:extLst>
              <a:ext uri="{FF2B5EF4-FFF2-40B4-BE49-F238E27FC236}">
                <a16:creationId xmlns:a16="http://schemas.microsoft.com/office/drawing/2014/main" id="{62CE4470-2816-455C-8E37-FC40595D615F}"/>
              </a:ext>
            </a:extLst>
          </p:cNvPr>
          <p:cNvSpPr>
            <a:spLocks noGrp="1"/>
          </p:cNvSpPr>
          <p:nvPr>
            <p:ph type="ftr" sz="quarter" idx="11"/>
          </p:nvPr>
        </p:nvSpPr>
        <p:spPr/>
        <p:txBody>
          <a:bodyPr/>
          <a:lstStyle/>
          <a:p>
            <a:endParaRPr lang="ru-RU" dirty="0"/>
          </a:p>
        </p:txBody>
      </p:sp>
      <p:sp>
        <p:nvSpPr>
          <p:cNvPr id="4" name="Номер слайда 3">
            <a:extLst>
              <a:ext uri="{FF2B5EF4-FFF2-40B4-BE49-F238E27FC236}">
                <a16:creationId xmlns:a16="http://schemas.microsoft.com/office/drawing/2014/main" id="{10095C40-48B2-41DD-A014-024576B74309}"/>
              </a:ext>
            </a:extLst>
          </p:cNvPr>
          <p:cNvSpPr>
            <a:spLocks noGrp="1"/>
          </p:cNvSpPr>
          <p:nvPr>
            <p:ph type="sldNum" sz="quarter" idx="12"/>
          </p:nvPr>
        </p:nvSpPr>
        <p:spPr/>
        <p:txBody>
          <a:bodyPr/>
          <a:lstStyle/>
          <a:p>
            <a:fld id="{F27424E6-770A-4943-8DFB-C07B33ECB3B4}" type="slidenum">
              <a:rPr lang="ru-RU" smtClean="0"/>
              <a:pPr/>
              <a:t>‹#›</a:t>
            </a:fld>
            <a:endParaRPr lang="ru-RU" dirty="0"/>
          </a:p>
        </p:txBody>
      </p:sp>
    </p:spTree>
    <p:extLst>
      <p:ext uri="{BB962C8B-B14F-4D97-AF65-F5344CB8AC3E}">
        <p14:creationId xmlns:p14="http://schemas.microsoft.com/office/powerpoint/2010/main" val="537554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5042B5-EF30-4606-8317-A279D26E470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AAA24599-6234-48CF-AD9E-314A84EAE2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C3D57904-A3CD-4307-A279-44285096DA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1EA95DA4-8BB1-4E7F-AF48-045C67366AE1}"/>
              </a:ext>
            </a:extLst>
          </p:cNvPr>
          <p:cNvSpPr>
            <a:spLocks noGrp="1"/>
          </p:cNvSpPr>
          <p:nvPr>
            <p:ph type="dt" sz="half" idx="10"/>
          </p:nvPr>
        </p:nvSpPr>
        <p:spPr/>
        <p:txBody>
          <a:bodyPr/>
          <a:lstStyle/>
          <a:p>
            <a:fld id="{2293E2BF-9ADC-477C-B985-ED6A3FE2C52E}" type="datetimeFigureOut">
              <a:rPr lang="ru-RU" smtClean="0"/>
              <a:pPr/>
              <a:t>24.02.2026</a:t>
            </a:fld>
            <a:endParaRPr lang="ru-RU" dirty="0"/>
          </a:p>
        </p:txBody>
      </p:sp>
      <p:sp>
        <p:nvSpPr>
          <p:cNvPr id="6" name="Нижний колонтитул 5">
            <a:extLst>
              <a:ext uri="{FF2B5EF4-FFF2-40B4-BE49-F238E27FC236}">
                <a16:creationId xmlns:a16="http://schemas.microsoft.com/office/drawing/2014/main" id="{1465630F-C522-48EC-9F1F-E5EB2360123C}"/>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a16="http://schemas.microsoft.com/office/drawing/2014/main" id="{7721C11B-307E-411A-A095-F9ECC0B47831}"/>
              </a:ext>
            </a:extLst>
          </p:cNvPr>
          <p:cNvSpPr>
            <a:spLocks noGrp="1"/>
          </p:cNvSpPr>
          <p:nvPr>
            <p:ph type="sldNum" sz="quarter" idx="12"/>
          </p:nvPr>
        </p:nvSpPr>
        <p:spPr/>
        <p:txBody>
          <a:bodyPr/>
          <a:lstStyle/>
          <a:p>
            <a:fld id="{F27424E6-770A-4943-8DFB-C07B33ECB3B4}" type="slidenum">
              <a:rPr lang="ru-RU" smtClean="0"/>
              <a:pPr/>
              <a:t>‹#›</a:t>
            </a:fld>
            <a:endParaRPr lang="ru-RU" dirty="0"/>
          </a:p>
        </p:txBody>
      </p:sp>
    </p:spTree>
    <p:extLst>
      <p:ext uri="{BB962C8B-B14F-4D97-AF65-F5344CB8AC3E}">
        <p14:creationId xmlns:p14="http://schemas.microsoft.com/office/powerpoint/2010/main" val="3453670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431920-2195-4E28-AA90-D5435E4BA315}"/>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091F81EF-CBFD-4115-A513-0A50A4CDC8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a:extLst>
              <a:ext uri="{FF2B5EF4-FFF2-40B4-BE49-F238E27FC236}">
                <a16:creationId xmlns:a16="http://schemas.microsoft.com/office/drawing/2014/main" id="{7AC7EBD3-6E69-4898-8DE6-878FC9E5FD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1E07ABFA-DDA1-49CD-87EA-ED4C527076D9}"/>
              </a:ext>
            </a:extLst>
          </p:cNvPr>
          <p:cNvSpPr>
            <a:spLocks noGrp="1"/>
          </p:cNvSpPr>
          <p:nvPr>
            <p:ph type="dt" sz="half" idx="10"/>
          </p:nvPr>
        </p:nvSpPr>
        <p:spPr/>
        <p:txBody>
          <a:bodyPr/>
          <a:lstStyle/>
          <a:p>
            <a:fld id="{2293E2BF-9ADC-477C-B985-ED6A3FE2C52E}" type="datetimeFigureOut">
              <a:rPr lang="ru-RU" smtClean="0"/>
              <a:pPr/>
              <a:t>24.02.2026</a:t>
            </a:fld>
            <a:endParaRPr lang="ru-RU" dirty="0"/>
          </a:p>
        </p:txBody>
      </p:sp>
      <p:sp>
        <p:nvSpPr>
          <p:cNvPr id="6" name="Нижний колонтитул 5">
            <a:extLst>
              <a:ext uri="{FF2B5EF4-FFF2-40B4-BE49-F238E27FC236}">
                <a16:creationId xmlns:a16="http://schemas.microsoft.com/office/drawing/2014/main" id="{73580AF6-21B1-4083-AAB1-2DACA204BA91}"/>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a16="http://schemas.microsoft.com/office/drawing/2014/main" id="{38C60580-281C-47D0-9648-B147512E3358}"/>
              </a:ext>
            </a:extLst>
          </p:cNvPr>
          <p:cNvSpPr>
            <a:spLocks noGrp="1"/>
          </p:cNvSpPr>
          <p:nvPr>
            <p:ph type="sldNum" sz="quarter" idx="12"/>
          </p:nvPr>
        </p:nvSpPr>
        <p:spPr/>
        <p:txBody>
          <a:bodyPr/>
          <a:lstStyle/>
          <a:p>
            <a:fld id="{F27424E6-770A-4943-8DFB-C07B33ECB3B4}" type="slidenum">
              <a:rPr lang="ru-RU" smtClean="0"/>
              <a:pPr/>
              <a:t>‹#›</a:t>
            </a:fld>
            <a:endParaRPr lang="ru-RU" dirty="0"/>
          </a:p>
        </p:txBody>
      </p:sp>
    </p:spTree>
    <p:extLst>
      <p:ext uri="{BB962C8B-B14F-4D97-AF65-F5344CB8AC3E}">
        <p14:creationId xmlns:p14="http://schemas.microsoft.com/office/powerpoint/2010/main" val="345419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ACEC1A4-0E58-49C3-B439-240A1A9877A4}"/>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8D451F3B-FD5E-4E7C-85E3-1969A7FCC120}"/>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8B9DA68-4033-4F4D-BA02-F06DD5780F3F}"/>
              </a:ext>
            </a:extLst>
          </p:cNvPr>
          <p:cNvSpPr>
            <a:spLocks noGrp="1"/>
          </p:cNvSpPr>
          <p:nvPr>
            <p:ph type="dt" sz="half" idx="10"/>
          </p:nvPr>
        </p:nvSpPr>
        <p:spPr/>
        <p:txBody>
          <a:bodyPr/>
          <a:lstStyle/>
          <a:p>
            <a:fld id="{2293E2BF-9ADC-477C-B985-ED6A3FE2C52E}" type="datetimeFigureOut">
              <a:rPr lang="ru-RU" smtClean="0"/>
              <a:pPr/>
              <a:t>24.02.2026</a:t>
            </a:fld>
            <a:endParaRPr lang="ru-RU" dirty="0"/>
          </a:p>
        </p:txBody>
      </p:sp>
      <p:sp>
        <p:nvSpPr>
          <p:cNvPr id="5" name="Нижний колонтитул 4">
            <a:extLst>
              <a:ext uri="{FF2B5EF4-FFF2-40B4-BE49-F238E27FC236}">
                <a16:creationId xmlns:a16="http://schemas.microsoft.com/office/drawing/2014/main" id="{4E2F5F98-4F93-4447-9EB7-B7EBA24550E8}"/>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CE1C79D1-9967-4DDF-A07B-505B1BB8B517}"/>
              </a:ext>
            </a:extLst>
          </p:cNvPr>
          <p:cNvSpPr>
            <a:spLocks noGrp="1"/>
          </p:cNvSpPr>
          <p:nvPr>
            <p:ph type="sldNum" sz="quarter" idx="12"/>
          </p:nvPr>
        </p:nvSpPr>
        <p:spPr/>
        <p:txBody>
          <a:bodyPr/>
          <a:lstStyle/>
          <a:p>
            <a:fld id="{F27424E6-770A-4943-8DFB-C07B33ECB3B4}" type="slidenum">
              <a:rPr lang="ru-RU" smtClean="0"/>
              <a:pPr/>
              <a:t>‹#›</a:t>
            </a:fld>
            <a:endParaRPr lang="ru-RU" dirty="0"/>
          </a:p>
        </p:txBody>
      </p:sp>
    </p:spTree>
    <p:extLst>
      <p:ext uri="{BB962C8B-B14F-4D97-AF65-F5344CB8AC3E}">
        <p14:creationId xmlns:p14="http://schemas.microsoft.com/office/powerpoint/2010/main" val="2072377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20057E58-D846-4199-8F9E-1C0B7031A875}"/>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B14FF0D0-E51B-4909-9B60-E67E657A9921}"/>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3366614-09B2-4A72-B948-DF23AB3418D5}"/>
              </a:ext>
            </a:extLst>
          </p:cNvPr>
          <p:cNvSpPr>
            <a:spLocks noGrp="1"/>
          </p:cNvSpPr>
          <p:nvPr>
            <p:ph type="dt" sz="half" idx="10"/>
          </p:nvPr>
        </p:nvSpPr>
        <p:spPr/>
        <p:txBody>
          <a:bodyPr/>
          <a:lstStyle/>
          <a:p>
            <a:fld id="{2293E2BF-9ADC-477C-B985-ED6A3FE2C52E}" type="datetimeFigureOut">
              <a:rPr lang="ru-RU" smtClean="0"/>
              <a:pPr/>
              <a:t>24.02.2026</a:t>
            </a:fld>
            <a:endParaRPr lang="ru-RU" dirty="0"/>
          </a:p>
        </p:txBody>
      </p:sp>
      <p:sp>
        <p:nvSpPr>
          <p:cNvPr id="5" name="Нижний колонтитул 4">
            <a:extLst>
              <a:ext uri="{FF2B5EF4-FFF2-40B4-BE49-F238E27FC236}">
                <a16:creationId xmlns:a16="http://schemas.microsoft.com/office/drawing/2014/main" id="{75A4C8D8-0894-4668-A55F-A450833BED6C}"/>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3EE9E2D4-6B9E-42F2-85D8-22619C9B4676}"/>
              </a:ext>
            </a:extLst>
          </p:cNvPr>
          <p:cNvSpPr>
            <a:spLocks noGrp="1"/>
          </p:cNvSpPr>
          <p:nvPr>
            <p:ph type="sldNum" sz="quarter" idx="12"/>
          </p:nvPr>
        </p:nvSpPr>
        <p:spPr/>
        <p:txBody>
          <a:bodyPr/>
          <a:lstStyle/>
          <a:p>
            <a:fld id="{F27424E6-770A-4943-8DFB-C07B33ECB3B4}" type="slidenum">
              <a:rPr lang="ru-RU" smtClean="0"/>
              <a:pPr/>
              <a:t>‹#›</a:t>
            </a:fld>
            <a:endParaRPr lang="ru-RU" dirty="0"/>
          </a:p>
        </p:txBody>
      </p:sp>
    </p:spTree>
    <p:extLst>
      <p:ext uri="{BB962C8B-B14F-4D97-AF65-F5344CB8AC3E}">
        <p14:creationId xmlns:p14="http://schemas.microsoft.com/office/powerpoint/2010/main" val="2159305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hyperlink" Target="https://presentation-creation.ru/" TargetMode="Externa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8E8430-DDB9-4451-9D36-B3AF2E7697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CBE93D94-3035-46FC-A88F-4C3D803A53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FC1E060-1FC4-4335-BB7B-E97E627FA9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93E2BF-9ADC-477C-B985-ED6A3FE2C52E}" type="datetimeFigureOut">
              <a:rPr lang="ru-RU" smtClean="0"/>
              <a:pPr/>
              <a:t>24.02.2026</a:t>
            </a:fld>
            <a:endParaRPr lang="ru-RU" dirty="0"/>
          </a:p>
        </p:txBody>
      </p:sp>
      <p:sp>
        <p:nvSpPr>
          <p:cNvPr id="5" name="Нижний колонтитул 4">
            <a:extLst>
              <a:ext uri="{FF2B5EF4-FFF2-40B4-BE49-F238E27FC236}">
                <a16:creationId xmlns:a16="http://schemas.microsoft.com/office/drawing/2014/main" id="{66DED04A-12F8-4119-ACB5-AA522965E3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a:extLst>
              <a:ext uri="{FF2B5EF4-FFF2-40B4-BE49-F238E27FC236}">
                <a16:creationId xmlns:a16="http://schemas.microsoft.com/office/drawing/2014/main" id="{8DF0D0D2-7346-4BE2-B3F5-7DE8403A21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7424E6-770A-4943-8DFB-C07B33ECB3B4}" type="slidenum">
              <a:rPr lang="ru-RU" smtClean="0"/>
              <a:pPr/>
              <a:t>‹#›</a:t>
            </a:fld>
            <a:endParaRPr lang="ru-RU" dirty="0"/>
          </a:p>
        </p:txBody>
      </p:sp>
      <p:pic>
        <p:nvPicPr>
          <p:cNvPr id="7" name="Рисунок 6">
            <a:hlinkClick r:id="rId21"/>
            <a:extLst>
              <a:ext uri="{FF2B5EF4-FFF2-40B4-BE49-F238E27FC236}">
                <a16:creationId xmlns:a16="http://schemas.microsoft.com/office/drawing/2014/main" id="{43780347-ADC3-4039-95E5-9DAF405C2D48}"/>
              </a:ext>
            </a:extLst>
          </p:cNvPr>
          <p:cNvPicPr>
            <a:picLocks noChangeAspect="1"/>
          </p:cNvPicPr>
          <p:nvPr userDrawn="1"/>
        </p:nvPicPr>
        <p:blipFill>
          <a:blip r:embed="rId22" cstate="print">
            <a:extLst>
              <a:ext uri="{28A0092B-C50C-407E-A947-70E740481C1C}">
                <a14:useLocalDpi xmlns:a14="http://schemas.microsoft.com/office/drawing/2010/main"/>
              </a:ext>
            </a:extLst>
          </a:blip>
          <a:stretch>
            <a:fillRect/>
          </a:stretch>
        </p:blipFill>
        <p:spPr>
          <a:xfrm>
            <a:off x="-1194000" y="367393"/>
            <a:ext cx="757762" cy="757762"/>
          </a:xfrm>
          <a:prstGeom prst="rect">
            <a:avLst/>
          </a:prstGeom>
        </p:spPr>
      </p:pic>
    </p:spTree>
    <p:extLst>
      <p:ext uri="{BB962C8B-B14F-4D97-AF65-F5344CB8AC3E}">
        <p14:creationId xmlns:p14="http://schemas.microsoft.com/office/powerpoint/2010/main" val="280568907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5" r:id="rId3"/>
    <p:sldLayoutId id="2147483667" r:id="rId4"/>
    <p:sldLayoutId id="2147483666" r:id="rId5"/>
    <p:sldLayoutId id="2147483661" r:id="rId6"/>
    <p:sldLayoutId id="2147483662" r:id="rId7"/>
    <p:sldLayoutId id="2147483663" r:id="rId8"/>
    <p:sldLayoutId id="2147483664" r:id="rId9"/>
    <p:sldLayoutId id="2147483650" r:id="rId10"/>
    <p:sldLayoutId id="2147483651" r:id="rId11"/>
    <p:sldLayoutId id="2147483652" r:id="rId12"/>
    <p:sldLayoutId id="2147483653" r:id="rId13"/>
    <p:sldLayoutId id="2147483654" r:id="rId14"/>
    <p:sldLayoutId id="2147483655" r:id="rId15"/>
    <p:sldLayoutId id="2147483656" r:id="rId16"/>
    <p:sldLayoutId id="2147483657" r:id="rId17"/>
    <p:sldLayoutId id="2147483658" r:id="rId18"/>
    <p:sldLayoutId id="2147483659"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consultantplus://offline/ref=58426DBC4A3340D44E0410A7482CC704B431946D3FF20DB610246A05B881F8F86D872AE76FBEE37Bd058J"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npd.nalog.ru/"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consultantplus://offline/ref=B33A63A4F88F0E05576D7E189569328DD61A5224D48B667B564F3DF57B48D2DCE7C457B45579EC7A7BvCN"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bankrot.fedresurs.ru/" TargetMode="Externa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hyperlink" Target="consultantplus://offline/ref=6439A1BD44B6B8EB6F09ED57D36AE52451AA5E457A4A4B653DE6381632242E5995CD79D8829AYA19L"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hyperlink" Target="garantf1://10064072.1742/"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hyperlink" Target="consultantplus://offline/ref=5498C5266275F66FE6B81E8C2BF7126DB28AB3C3025F568A89A0F47DB0E972BF5852ED84ADACA2E2K8vEI" TargetMode="Externa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hyperlink" Target="consultantplus://offline/ref=884D5FEF3A5C9879A3E05D2C1D776743C1E654DFEE4256BC95223560C5A5704A0D9D59EED64A9FtFbBK" TargetMode="Externa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hyperlink" Target="consultantplus://offline/ref=6FD738BD4FBC0A790C1D163BA791A5DEC032FCFCDB17141A5B15C0F1C8A75069866B10EE2A4F22E4q7G7Q"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hyperlink" Target="consultantplus://offline/ref=9CA090885557A3DDAC4C4027A536C06F00871C0C7452D3440A753F0EF82AC55B550324CFq6O" TargetMode="External"/><Relationship Id="rId2" Type="http://schemas.openxmlformats.org/officeDocument/2006/relationships/hyperlink" Target="consultantplus://offline/ref=9CA090885557A3DDAC4C4027A536C06F038E1E01780684465B2031C0qBO" TargetMode="Externa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hyperlink" Target="consultantplus://offline/ref=A84BE12E15DE470D8482C0BC71705ACEB5B1551429A2924253E8D3F51285EBC3AE44C39434n2BCQ" TargetMode="Externa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id="{57A3F9B0-C61E-4C60-847E-58C20F285CD3}"/>
              </a:ext>
            </a:extLst>
          </p:cNvPr>
          <p:cNvSpPr/>
          <p:nvPr/>
        </p:nvSpPr>
        <p:spPr>
          <a:xfrm>
            <a:off x="0" y="0"/>
            <a:ext cx="12192000" cy="6858000"/>
          </a:xfrm>
          <a:prstGeom prst="rect">
            <a:avLst/>
          </a:prstGeom>
          <a:solidFill>
            <a:schemeClr val="accent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a:extLst>
              <a:ext uri="{FF2B5EF4-FFF2-40B4-BE49-F238E27FC236}">
                <a16:creationId xmlns:a16="http://schemas.microsoft.com/office/drawing/2014/main" id="{C3A62C24-D04B-48C3-AA2C-139B09BA2CCB}"/>
              </a:ext>
            </a:extLst>
          </p:cNvPr>
          <p:cNvSpPr/>
          <p:nvPr/>
        </p:nvSpPr>
        <p:spPr>
          <a:xfrm>
            <a:off x="1236000" y="683550"/>
            <a:ext cx="9720000" cy="546750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Прямоугольник 12">
            <a:extLst>
              <a:ext uri="{FF2B5EF4-FFF2-40B4-BE49-F238E27FC236}">
                <a16:creationId xmlns:a16="http://schemas.microsoft.com/office/drawing/2014/main" id="{B7677A69-23E8-4468-B0C1-F200BA6A0BB0}"/>
              </a:ext>
            </a:extLst>
          </p:cNvPr>
          <p:cNvSpPr/>
          <p:nvPr/>
        </p:nvSpPr>
        <p:spPr>
          <a:xfrm>
            <a:off x="456450" y="257400"/>
            <a:ext cx="11318400" cy="6366600"/>
          </a:xfrm>
          <a:prstGeom prst="rect">
            <a:avLst/>
          </a:pr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2" name="Заголовок 6">
            <a:extLst>
              <a:ext uri="{FF2B5EF4-FFF2-40B4-BE49-F238E27FC236}">
                <a16:creationId xmlns:a16="http://schemas.microsoft.com/office/drawing/2014/main" id="{F517E966-A564-45E1-84EA-531571F5224C}"/>
              </a:ext>
            </a:extLst>
          </p:cNvPr>
          <p:cNvSpPr txBox="1">
            <a:spLocks/>
          </p:cNvSpPr>
          <p:nvPr/>
        </p:nvSpPr>
        <p:spPr>
          <a:xfrm>
            <a:off x="1686000" y="1359000"/>
            <a:ext cx="9144000" cy="170096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4000" b="1" dirty="0">
                <a:solidFill>
                  <a:schemeClr val="bg1"/>
                </a:solidFill>
                <a:latin typeface="+mn-lt"/>
              </a:rPr>
              <a:t>Предпринимательская деятельность граждан и юридических лиц</a:t>
            </a:r>
          </a:p>
        </p:txBody>
      </p:sp>
      <p:sp>
        <p:nvSpPr>
          <p:cNvPr id="18" name="Подзаголовок 7">
            <a:extLst>
              <a:ext uri="{FF2B5EF4-FFF2-40B4-BE49-F238E27FC236}">
                <a16:creationId xmlns:a16="http://schemas.microsoft.com/office/drawing/2014/main" id="{E2BDACE4-4494-4579-AE66-C36AE5DA67AB}"/>
              </a:ext>
            </a:extLst>
          </p:cNvPr>
          <p:cNvSpPr txBox="1">
            <a:spLocks/>
          </p:cNvSpPr>
          <p:nvPr/>
        </p:nvSpPr>
        <p:spPr>
          <a:xfrm>
            <a:off x="1236000" y="3609000"/>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ru-RU" sz="2000" b="1" dirty="0">
                <a:solidFill>
                  <a:schemeClr val="bg1"/>
                </a:solidFill>
                <a:cs typeface="Arial" pitchFamily="34" charset="0"/>
              </a:rPr>
              <a:t>Лектор: Кучеренко Кира Керимовна</a:t>
            </a:r>
          </a:p>
          <a:p>
            <a:pPr algn="l">
              <a:lnSpc>
                <a:spcPct val="100000"/>
              </a:lnSpc>
            </a:pPr>
            <a:r>
              <a:rPr lang="ru-RU" sz="1800" dirty="0">
                <a:solidFill>
                  <a:schemeClr val="bg1"/>
                </a:solidFill>
                <a:cs typeface="Arial" pitchFamily="34" charset="0"/>
              </a:rPr>
              <a:t>Кандидат юридических наук</a:t>
            </a:r>
          </a:p>
          <a:p>
            <a:pPr>
              <a:lnSpc>
                <a:spcPct val="100000"/>
              </a:lnSpc>
            </a:pPr>
            <a:endParaRPr lang="ru-RU" sz="1800" dirty="0">
              <a:solidFill>
                <a:schemeClr val="bg1"/>
              </a:solidFill>
            </a:endParaRPr>
          </a:p>
        </p:txBody>
      </p:sp>
      <p:sp>
        <p:nvSpPr>
          <p:cNvPr id="19" name="Текст 7"/>
          <p:cNvSpPr txBox="1">
            <a:spLocks/>
          </p:cNvSpPr>
          <p:nvPr/>
        </p:nvSpPr>
        <p:spPr bwMode="auto">
          <a:xfrm>
            <a:off x="4611000" y="5184000"/>
            <a:ext cx="6323100" cy="873125"/>
          </a:xfrm>
          <a:prstGeom prst="rect">
            <a:avLst/>
          </a:prstGeom>
          <a:noFill/>
          <a:ln w="9525">
            <a:noFill/>
            <a:miter lim="800000"/>
            <a:headEnd/>
            <a:tailEnd/>
          </a:ln>
        </p:spPr>
        <p:txBody>
          <a:bodyPr lIns="100794" tIns="50397" rIns="100794" bIns="50397"/>
          <a:lstStyle/>
          <a:p>
            <a:pPr algn="r">
              <a:buClr>
                <a:srgbClr val="C3260C"/>
              </a:buClr>
              <a:buSzPct val="130000"/>
              <a:buFont typeface="Georgia" pitchFamily="18" charset="0"/>
              <a:buNone/>
              <a:defRPr/>
            </a:pPr>
            <a:r>
              <a:rPr lang="ru-RU" sz="2000" kern="0" dirty="0">
                <a:solidFill>
                  <a:schemeClr val="bg1"/>
                </a:solidFill>
                <a:cs typeface="Arial" pitchFamily="34" charset="0"/>
              </a:rPr>
              <a:t>Центр подготовки налоговых консультантов  </a:t>
            </a:r>
          </a:p>
          <a:p>
            <a:pPr algn="r">
              <a:spcBef>
                <a:spcPct val="20000"/>
              </a:spcBef>
              <a:spcAft>
                <a:spcPts val="331"/>
              </a:spcAft>
              <a:buClr>
                <a:srgbClr val="C3260C"/>
              </a:buClr>
              <a:buSzPct val="130000"/>
              <a:defRPr/>
            </a:pPr>
            <a:r>
              <a:rPr lang="ru-RU" sz="2000" kern="0" dirty="0">
                <a:solidFill>
                  <a:schemeClr val="bg1"/>
                </a:solidFill>
                <a:cs typeface="Arial" pitchFamily="34" charset="0"/>
              </a:rPr>
              <a:t>(495) 925-03-87 </a:t>
            </a:r>
            <a:r>
              <a:rPr lang="en-US" sz="2000" kern="0" dirty="0">
                <a:solidFill>
                  <a:schemeClr val="bg1"/>
                </a:solidFill>
                <a:cs typeface="Arial" pitchFamily="34" charset="0"/>
              </a:rPr>
              <a:t>nalog</a:t>
            </a:r>
            <a:r>
              <a:rPr lang="ru-RU" sz="2000" kern="0" dirty="0">
                <a:solidFill>
                  <a:schemeClr val="bg1"/>
                </a:solidFill>
                <a:cs typeface="Arial" pitchFamily="34" charset="0"/>
              </a:rPr>
              <a:t>@</a:t>
            </a:r>
            <a:r>
              <a:rPr lang="en-US" sz="2000" kern="0" dirty="0">
                <a:solidFill>
                  <a:schemeClr val="bg1"/>
                </a:solidFill>
                <a:cs typeface="Arial" pitchFamily="34" charset="0"/>
              </a:rPr>
              <a:t>cpnk</a:t>
            </a:r>
            <a:r>
              <a:rPr lang="ru-RU" sz="2000" kern="0" dirty="0">
                <a:solidFill>
                  <a:schemeClr val="bg1"/>
                </a:solidFill>
                <a:cs typeface="Arial" pitchFamily="34" charset="0"/>
              </a:rPr>
              <a:t>.</a:t>
            </a:r>
            <a:r>
              <a:rPr lang="en-US" sz="2000" kern="0" dirty="0">
                <a:solidFill>
                  <a:schemeClr val="bg1"/>
                </a:solidFill>
                <a:cs typeface="Arial" pitchFamily="34" charset="0"/>
              </a:rPr>
              <a:t>ru </a:t>
            </a:r>
            <a:r>
              <a:rPr lang="ru-RU" sz="2000" kern="0" dirty="0">
                <a:solidFill>
                  <a:schemeClr val="bg1"/>
                </a:solidFill>
                <a:cs typeface="Arial" pitchFamily="34" charset="0"/>
              </a:rPr>
              <a:t> </a:t>
            </a:r>
            <a:r>
              <a:rPr lang="en-US" sz="2000" kern="0" dirty="0">
                <a:solidFill>
                  <a:schemeClr val="bg1"/>
                </a:solidFill>
                <a:cs typeface="Arial" pitchFamily="34" charset="0"/>
              </a:rPr>
              <a:t>http</a:t>
            </a:r>
            <a:r>
              <a:rPr lang="ru-RU" sz="2000" kern="0" dirty="0">
                <a:solidFill>
                  <a:schemeClr val="bg1"/>
                </a:solidFill>
                <a:cs typeface="Arial" pitchFamily="34" charset="0"/>
              </a:rPr>
              <a:t>://</a:t>
            </a:r>
            <a:r>
              <a:rPr lang="en-US" sz="2000" kern="0" dirty="0">
                <a:solidFill>
                  <a:schemeClr val="bg1"/>
                </a:solidFill>
                <a:cs typeface="Arial" pitchFamily="34" charset="0"/>
              </a:rPr>
              <a:t>cpnk</a:t>
            </a:r>
            <a:r>
              <a:rPr lang="ru-RU" sz="2000" kern="0" dirty="0">
                <a:solidFill>
                  <a:schemeClr val="bg1"/>
                </a:solidFill>
                <a:cs typeface="Arial" pitchFamily="34" charset="0"/>
              </a:rPr>
              <a:t>.</a:t>
            </a:r>
            <a:r>
              <a:rPr lang="en-US" sz="2000" kern="0" dirty="0">
                <a:solidFill>
                  <a:schemeClr val="bg1"/>
                </a:solidFill>
                <a:cs typeface="Arial" pitchFamily="34" charset="0"/>
              </a:rPr>
              <a:t>ru</a:t>
            </a:r>
            <a:r>
              <a:rPr lang="ru-RU" sz="2000" b="1" kern="0" dirty="0">
                <a:solidFill>
                  <a:schemeClr val="bg1"/>
                </a:solidFill>
                <a:cs typeface="Arial" pitchFamily="34" charset="0"/>
              </a:rPr>
              <a:t> </a:t>
            </a:r>
          </a:p>
          <a:p>
            <a:pPr>
              <a:spcBef>
                <a:spcPct val="20000"/>
              </a:spcBef>
              <a:spcAft>
                <a:spcPts val="331"/>
              </a:spcAft>
              <a:buClr>
                <a:srgbClr val="C3260C"/>
              </a:buClr>
              <a:buSzPct val="130000"/>
              <a:defRPr/>
            </a:pPr>
            <a:r>
              <a:rPr lang="ru-RU" kern="0" dirty="0">
                <a:solidFill>
                  <a:schemeClr val="bg1"/>
                </a:solidFill>
                <a:latin typeface="Arial" pitchFamily="34" charset="0"/>
                <a:cs typeface="Arial" pitchFamily="34" charset="0"/>
              </a:rPr>
              <a:t> </a:t>
            </a:r>
          </a:p>
          <a:p>
            <a:pPr>
              <a:spcBef>
                <a:spcPct val="20000"/>
              </a:spcBef>
              <a:spcAft>
                <a:spcPts val="331"/>
              </a:spcAft>
              <a:buClr>
                <a:srgbClr val="C3260C"/>
              </a:buClr>
              <a:buSzPct val="130000"/>
              <a:defRPr/>
            </a:pPr>
            <a:endParaRPr lang="ru-RU" kern="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1595613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41000" y="414000"/>
            <a:ext cx="9090000" cy="677108"/>
          </a:xfrm>
          <a:prstGeom prst="rect">
            <a:avLst/>
          </a:prstGeom>
          <a:noFill/>
        </p:spPr>
        <p:txBody>
          <a:bodyPr wrap="square" rtlCol="0">
            <a:spAutoFit/>
          </a:bodyPr>
          <a:lstStyle/>
          <a:p>
            <a:pPr algn="ctr"/>
            <a:r>
              <a:rPr lang="ru-RU" sz="2400" b="1" dirty="0">
                <a:solidFill>
                  <a:schemeClr val="tx2"/>
                </a:solidFill>
              </a:rPr>
              <a:t>Предпринимательская деятельность граждан</a:t>
            </a:r>
          </a:p>
          <a:p>
            <a:pPr algn="ctr"/>
            <a:r>
              <a:rPr lang="ru-RU" sz="1400" dirty="0">
                <a:solidFill>
                  <a:schemeClr val="tx2"/>
                </a:solidFill>
              </a:rPr>
              <a:t>Юридические свойства всех участников гражданского оборота:</a:t>
            </a:r>
          </a:p>
        </p:txBody>
      </p:sp>
      <p:sp>
        <p:nvSpPr>
          <p:cNvPr id="4" name="TextBox 3"/>
          <p:cNvSpPr txBox="1"/>
          <p:nvPr/>
        </p:nvSpPr>
        <p:spPr>
          <a:xfrm>
            <a:off x="651000" y="1242664"/>
            <a:ext cx="3450464" cy="4493538"/>
          </a:xfrm>
          <a:prstGeom prst="rect">
            <a:avLst/>
          </a:prstGeom>
          <a:noFill/>
        </p:spPr>
        <p:txBody>
          <a:bodyPr wrap="square" rtlCol="0">
            <a:spAutoFit/>
          </a:bodyPr>
          <a:lstStyle/>
          <a:p>
            <a:r>
              <a:rPr lang="ru-RU" sz="1200" dirty="0">
                <a:solidFill>
                  <a:schemeClr val="tx2"/>
                </a:solidFill>
              </a:rPr>
              <a:t>                </a:t>
            </a:r>
            <a:r>
              <a:rPr lang="ru-RU" sz="1200" u="sng" dirty="0">
                <a:solidFill>
                  <a:schemeClr val="tx2"/>
                </a:solidFill>
              </a:rPr>
              <a:t>Правоспособность</a:t>
            </a:r>
          </a:p>
          <a:p>
            <a:pPr algn="just"/>
            <a:r>
              <a:rPr lang="ru-RU" sz="1200" dirty="0">
                <a:solidFill>
                  <a:schemeClr val="tx2"/>
                </a:solidFill>
              </a:rPr>
              <a:t>Способность иметь гражданские права и нести обязанности (право иметь имущество на праве собственности, наследовать и завещать имущество; заниматься предпринимательской и любой иной не запрещенной законом деятельностью; создавать ЮЛ самостоятельно или совместно с другими гражданами и ЮЛ; совершать любые не противоречащие закону сделки и участвовать в обязательствах; избирать место жительства; иметь права авторов произведений науки, литературы и искусства, изобретений и иных охраняемых законом результатов интеллектуальной деятельности; иметь иные имущественные и личные неимущественные права.</a:t>
            </a:r>
          </a:p>
          <a:p>
            <a:pPr algn="just"/>
            <a:endParaRPr lang="ru-RU" sz="1200" dirty="0">
              <a:solidFill>
                <a:schemeClr val="tx2"/>
              </a:solidFill>
            </a:endParaRPr>
          </a:p>
          <a:p>
            <a:pPr algn="just"/>
            <a:r>
              <a:rPr lang="ru-RU" sz="1200" dirty="0">
                <a:solidFill>
                  <a:schemeClr val="tx2"/>
                </a:solidFill>
              </a:rPr>
              <a:t>Возникает в момент рождения и прекращается смертью.</a:t>
            </a:r>
          </a:p>
          <a:p>
            <a:pPr algn="just"/>
            <a:endParaRPr lang="ru-RU" sz="1200" dirty="0">
              <a:solidFill>
                <a:schemeClr val="tx2"/>
              </a:solidFill>
            </a:endParaRPr>
          </a:p>
          <a:p>
            <a:pPr algn="just"/>
            <a:r>
              <a:rPr lang="ru-RU" sz="1200" dirty="0">
                <a:solidFill>
                  <a:schemeClr val="tx2"/>
                </a:solidFill>
              </a:rPr>
              <a:t>Реализация данных потенциальных возможностей зависит от наличия дееспособности.</a:t>
            </a:r>
          </a:p>
          <a:p>
            <a:pPr algn="just"/>
            <a:endParaRPr lang="ru-RU" sz="1050" dirty="0">
              <a:solidFill>
                <a:schemeClr val="tx2"/>
              </a:solidFill>
            </a:endParaRPr>
          </a:p>
        </p:txBody>
      </p:sp>
      <p:sp>
        <p:nvSpPr>
          <p:cNvPr id="5" name="TextBox 4"/>
          <p:cNvSpPr txBox="1"/>
          <p:nvPr/>
        </p:nvSpPr>
        <p:spPr>
          <a:xfrm>
            <a:off x="4276125" y="1277689"/>
            <a:ext cx="7509120" cy="4154984"/>
          </a:xfrm>
          <a:prstGeom prst="rect">
            <a:avLst/>
          </a:prstGeom>
          <a:noFill/>
        </p:spPr>
        <p:txBody>
          <a:bodyPr wrap="square" rtlCol="0">
            <a:spAutoFit/>
          </a:bodyPr>
          <a:lstStyle/>
          <a:p>
            <a:pPr algn="ctr"/>
            <a:r>
              <a:rPr lang="ru-RU" sz="1200" u="sng" dirty="0">
                <a:solidFill>
                  <a:schemeClr val="tx2"/>
                </a:solidFill>
              </a:rPr>
              <a:t>Дееспособность</a:t>
            </a:r>
          </a:p>
          <a:p>
            <a:pPr algn="just"/>
            <a:r>
              <a:rPr lang="ru-RU" sz="1200" dirty="0">
                <a:solidFill>
                  <a:schemeClr val="tx2"/>
                </a:solidFill>
              </a:rPr>
              <a:t> Способность гражданина своими действиями приобретать и осуществлять гражданские права, создавать для себя гражданские обязанности и исполнять их. Требует психической зрелости и способности руководить своими действиями.</a:t>
            </a:r>
          </a:p>
          <a:p>
            <a:pPr algn="just"/>
            <a:endParaRPr lang="ru-RU" sz="1200" dirty="0">
              <a:solidFill>
                <a:schemeClr val="tx2"/>
              </a:solidFill>
            </a:endParaRPr>
          </a:p>
          <a:p>
            <a:pPr algn="just"/>
            <a:r>
              <a:rPr lang="ru-RU" sz="1200" u="sng" dirty="0">
                <a:solidFill>
                  <a:schemeClr val="tx2"/>
                </a:solidFill>
              </a:rPr>
              <a:t>Полная дееспособность </a:t>
            </a:r>
            <a:endParaRPr lang="ru-RU" sz="1200" dirty="0">
              <a:solidFill>
                <a:schemeClr val="tx2"/>
              </a:solidFill>
            </a:endParaRPr>
          </a:p>
          <a:p>
            <a:pPr algn="just"/>
            <a:r>
              <a:rPr lang="ru-RU" sz="1200" b="1" dirty="0">
                <a:solidFill>
                  <a:schemeClr val="tx2"/>
                </a:solidFill>
              </a:rPr>
              <a:t> -   С 18 лет </a:t>
            </a:r>
          </a:p>
          <a:p>
            <a:pPr marL="171450" indent="-171450" algn="just">
              <a:buFontTx/>
              <a:buChar char="-"/>
            </a:pPr>
            <a:r>
              <a:rPr lang="ru-RU" sz="1200" b="1" dirty="0">
                <a:solidFill>
                  <a:schemeClr val="tx2"/>
                </a:solidFill>
              </a:rPr>
              <a:t>С момента вступления в брак (возможно до 18 лет)</a:t>
            </a:r>
          </a:p>
          <a:p>
            <a:pPr marL="171450" indent="-171450" algn="just">
              <a:buFontTx/>
              <a:buChar char="-"/>
            </a:pPr>
            <a:r>
              <a:rPr lang="ru-RU" sz="1200" b="1" dirty="0">
                <a:solidFill>
                  <a:schemeClr val="tx2"/>
                </a:solidFill>
              </a:rPr>
              <a:t>С 16 лет </a:t>
            </a:r>
            <a:r>
              <a:rPr lang="ru-RU" sz="1200" dirty="0">
                <a:solidFill>
                  <a:schemeClr val="tx2"/>
                </a:solidFill>
              </a:rPr>
              <a:t>при работе по трудовому договору либо при осуществлении предпринимательской деятельности с согласия законных представителей (эмансипация)</a:t>
            </a:r>
          </a:p>
          <a:p>
            <a:pPr algn="just"/>
            <a:endParaRPr lang="ru-RU" sz="1200" dirty="0">
              <a:solidFill>
                <a:schemeClr val="tx2"/>
              </a:solidFill>
            </a:endParaRPr>
          </a:p>
          <a:p>
            <a:pPr algn="just"/>
            <a:r>
              <a:rPr lang="ru-RU" sz="1200" u="sng" dirty="0">
                <a:solidFill>
                  <a:schemeClr val="tx2"/>
                </a:solidFill>
              </a:rPr>
              <a:t>Частичная дееспособность </a:t>
            </a:r>
          </a:p>
          <a:p>
            <a:pPr algn="just"/>
            <a:r>
              <a:rPr lang="ru-RU" sz="1200" b="1" dirty="0">
                <a:solidFill>
                  <a:schemeClr val="tx2"/>
                </a:solidFill>
              </a:rPr>
              <a:t>-  С 16 лет </a:t>
            </a:r>
            <a:r>
              <a:rPr lang="ru-RU" sz="1200" dirty="0">
                <a:solidFill>
                  <a:schemeClr val="tx2"/>
                </a:solidFill>
              </a:rPr>
              <a:t>право быть членами кооперативов;</a:t>
            </a:r>
          </a:p>
          <a:p>
            <a:pPr algn="just"/>
            <a:r>
              <a:rPr lang="ru-RU" sz="1200" b="1" dirty="0">
                <a:solidFill>
                  <a:schemeClr val="tx2"/>
                </a:solidFill>
              </a:rPr>
              <a:t>-  С 14 до 18 лет </a:t>
            </a:r>
            <a:r>
              <a:rPr lang="ru-RU" sz="1200" dirty="0">
                <a:solidFill>
                  <a:schemeClr val="tx2"/>
                </a:solidFill>
              </a:rPr>
              <a:t>право  1) Распоряжаться своими заработком, стипендией и иными доходами;</a:t>
            </a:r>
          </a:p>
          <a:p>
            <a:pPr algn="just"/>
            <a:r>
              <a:rPr lang="ru-RU" sz="1200" dirty="0">
                <a:solidFill>
                  <a:schemeClr val="tx2"/>
                </a:solidFill>
              </a:rPr>
              <a:t>2) Осуществлять права автора произведения науки, литературы или искусства, изобретения или иного охраняемого законом результата своей интеллектуальной деятельности;</a:t>
            </a:r>
          </a:p>
          <a:p>
            <a:pPr algn="just"/>
            <a:r>
              <a:rPr lang="ru-RU" sz="1200" dirty="0">
                <a:solidFill>
                  <a:schemeClr val="tx2"/>
                </a:solidFill>
              </a:rPr>
              <a:t>3)  В соответствии с законом вносить вклады в кредитные учреждения и распоряжаться ими;</a:t>
            </a:r>
          </a:p>
          <a:p>
            <a:pPr algn="just"/>
            <a:r>
              <a:rPr lang="ru-RU" sz="1200" dirty="0">
                <a:solidFill>
                  <a:schemeClr val="tx2"/>
                </a:solidFill>
              </a:rPr>
              <a:t>4) Совершать мелкие бытовые сделки, сделки, направленные на безвозмездное получение выгоды, не требующие нотариального удостоверения либо государственной регистрации; сделки по распоряжению средствами, предоставленными законным представителем или с согласия последнего третьим лицом для определенной цели или для свободного распоряжения.</a:t>
            </a:r>
          </a:p>
          <a:p>
            <a:pPr algn="just"/>
            <a:r>
              <a:rPr lang="ru-RU" sz="1200" dirty="0">
                <a:solidFill>
                  <a:schemeClr val="tx2"/>
                </a:solidFill>
              </a:rPr>
              <a:t>Остальные сделки - с письменного согласия своих законных представителей (ст. 27 ГК РФ).</a:t>
            </a:r>
          </a:p>
        </p:txBody>
      </p:sp>
      <p:sp>
        <p:nvSpPr>
          <p:cNvPr id="6" name="TextBox 5"/>
          <p:cNvSpPr txBox="1"/>
          <p:nvPr/>
        </p:nvSpPr>
        <p:spPr>
          <a:xfrm>
            <a:off x="1014150" y="5657775"/>
            <a:ext cx="10845000" cy="830997"/>
          </a:xfrm>
          <a:prstGeom prst="rect">
            <a:avLst/>
          </a:prstGeom>
          <a:noFill/>
        </p:spPr>
        <p:txBody>
          <a:bodyPr wrap="square" rtlCol="0">
            <a:spAutoFit/>
          </a:bodyPr>
          <a:lstStyle/>
          <a:p>
            <a:pPr algn="just"/>
            <a:r>
              <a:rPr lang="ru-RU" sz="1200" b="1" dirty="0">
                <a:solidFill>
                  <a:schemeClr val="tx2"/>
                </a:solidFill>
              </a:rPr>
              <a:t>- С 6 до 14 лет </a:t>
            </a:r>
            <a:r>
              <a:rPr lang="ru-RU" sz="1200" dirty="0">
                <a:solidFill>
                  <a:schemeClr val="tx2"/>
                </a:solidFill>
              </a:rPr>
              <a:t>самостоятельное осуществление мелких бытовых сделок, сделок, направленных на безвозмездное получение выгоды, не требующих нотариального удостоверения либо государственной регистрации; сделок по распоряжению средствами, предоставленными законным представителем или с согласия последнего третьим лицом для определенной цели или для свободного распоряжения.</a:t>
            </a:r>
          </a:p>
          <a:p>
            <a:pPr algn="just"/>
            <a:r>
              <a:rPr lang="ru-RU" sz="1200" dirty="0">
                <a:solidFill>
                  <a:schemeClr val="tx2"/>
                </a:solidFill>
              </a:rPr>
              <a:t>     Имущественную ответственность по любым сделкам несут законные представители (ст. 28 ГК РФ).</a:t>
            </a:r>
          </a:p>
        </p:txBody>
      </p:sp>
    </p:spTree>
    <p:extLst>
      <p:ext uri="{BB962C8B-B14F-4D97-AF65-F5344CB8AC3E}">
        <p14:creationId xmlns:p14="http://schemas.microsoft.com/office/powerpoint/2010/main" val="2099046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5786" y="819000"/>
            <a:ext cx="10395214" cy="5324535"/>
          </a:xfrm>
          <a:prstGeom prst="rect">
            <a:avLst/>
          </a:prstGeom>
          <a:noFill/>
        </p:spPr>
        <p:txBody>
          <a:bodyPr wrap="square" rtlCol="0">
            <a:spAutoFit/>
          </a:bodyPr>
          <a:lstStyle/>
          <a:p>
            <a:pPr indent="534988" algn="just"/>
            <a:r>
              <a:rPr lang="ru-RU" sz="1700" b="1" dirty="0">
                <a:solidFill>
                  <a:schemeClr val="tx2"/>
                </a:solidFill>
              </a:rPr>
              <a:t>Недееспособные – </a:t>
            </a:r>
            <a:r>
              <a:rPr lang="ru-RU" sz="1700" dirty="0">
                <a:solidFill>
                  <a:schemeClr val="tx2"/>
                </a:solidFill>
              </a:rPr>
              <a:t>граждане, которые вследствие психического расстройства не могут понимать значения своих действий или руководить ими (признаются судом). Сделки осуществляет опекун (ст. 29 ГК РФ), учитывая мнение такого гражданина, а при невозможности установления его мнения - с учетом информации о его предпочтениях, полученной от родителей такого гражданина, его прежних опекунов, иных лиц, оказывавших такому гражданину услуги и добросовестно исполнявших свои обязанности.</a:t>
            </a:r>
          </a:p>
          <a:p>
            <a:pPr algn="just"/>
            <a:endParaRPr lang="ru-RU" sz="1700" dirty="0">
              <a:solidFill>
                <a:schemeClr val="tx2"/>
              </a:solidFill>
            </a:endParaRPr>
          </a:p>
          <a:p>
            <a:pPr indent="534988" algn="just"/>
            <a:r>
              <a:rPr lang="ru-RU" sz="1700" b="1" dirty="0">
                <a:solidFill>
                  <a:schemeClr val="tx2"/>
                </a:solidFill>
              </a:rPr>
              <a:t>Ограниченно дееспособные </a:t>
            </a:r>
            <a:r>
              <a:rPr lang="ru-RU" sz="1700" dirty="0">
                <a:solidFill>
                  <a:schemeClr val="tx2"/>
                </a:solidFill>
              </a:rPr>
              <a:t>– </a:t>
            </a:r>
            <a:r>
              <a:rPr lang="ru-RU" sz="1700" u="sng" dirty="0">
                <a:solidFill>
                  <a:schemeClr val="tx2"/>
                </a:solidFill>
              </a:rPr>
              <a:t>граждане, которые вследствие  пристрастия к азартным играм, злоупотребления спиртными напитками или наркотическими средствами ставят свои семьи в тяжелое материальное положение </a:t>
            </a:r>
            <a:r>
              <a:rPr lang="ru-RU" sz="1700" dirty="0">
                <a:solidFill>
                  <a:schemeClr val="tx2"/>
                </a:solidFill>
              </a:rPr>
              <a:t>(признаются судом). Вправе самостоятельно совершать мелкие бытовые сделки, самостоятельно несут имущественную ответственность по совершенным им сделкам и за причиненный им вред (ст. 30 ГК РФ).</a:t>
            </a:r>
            <a:r>
              <a:rPr lang="ru-RU" sz="1700" b="1" dirty="0">
                <a:solidFill>
                  <a:schemeClr val="tx2"/>
                </a:solidFill>
              </a:rPr>
              <a:t> </a:t>
            </a:r>
            <a:endParaRPr lang="en-US" sz="1700" b="1" dirty="0">
              <a:solidFill>
                <a:schemeClr val="tx2"/>
              </a:solidFill>
            </a:endParaRPr>
          </a:p>
          <a:p>
            <a:pPr indent="534988" algn="just"/>
            <a:r>
              <a:rPr lang="ru-RU" sz="1700" dirty="0">
                <a:solidFill>
                  <a:schemeClr val="tx2"/>
                </a:solidFill>
              </a:rPr>
              <a:t>Суммы алиментов, пенсий, пособий, возмещения вреда здоровью и вреда, понесенного в случае смерти кормильца, а также иные выплачиваемые на содержание подопечного средства, за исключением доходов, которыми подопечный вправе распоряжаться самостоятельно, подлежат зачислению на отдельный номинальный счет, открываемый опекуном или попечителем в соответствии с гл. 45 ГК РФ, и расходуются опекуном или попечителем без предварительного разрешения органа опеки и попечительства с предоставлением отчета в порядке, установленном ФЗ «Об опеке и попечительстве». </a:t>
            </a:r>
          </a:p>
          <a:p>
            <a:pPr indent="534988" algn="just"/>
            <a:r>
              <a:rPr lang="ru-RU" sz="1700" dirty="0">
                <a:solidFill>
                  <a:schemeClr val="tx2"/>
                </a:solidFill>
              </a:rPr>
              <a:t>Также</a:t>
            </a:r>
            <a:r>
              <a:rPr lang="ru-RU" sz="1700" b="1" dirty="0">
                <a:solidFill>
                  <a:schemeClr val="tx2"/>
                </a:solidFill>
              </a:rPr>
              <a:t> </a:t>
            </a:r>
            <a:r>
              <a:rPr lang="ru-RU" sz="1700" u="sng" dirty="0">
                <a:solidFill>
                  <a:schemeClr val="tx2"/>
                </a:solidFill>
              </a:rPr>
              <a:t>граждане, которые вследствие психического расстройства могут понимать значение своих действий или руководить ими лишь при помощи других лиц</a:t>
            </a:r>
            <a:r>
              <a:rPr lang="ru-RU" sz="1700" dirty="0">
                <a:solidFill>
                  <a:schemeClr val="tx2"/>
                </a:solidFill>
              </a:rPr>
              <a:t>. Совершают сделки с письменного согласия попечителя. Могут распоряжаться заработком, стипендией и совершать мелкие бытовые сделки. </a:t>
            </a:r>
            <a:endParaRPr lang="ru-RU" sz="1700" b="1" dirty="0">
              <a:solidFill>
                <a:schemeClr val="tx2"/>
              </a:solidFill>
            </a:endParaRPr>
          </a:p>
        </p:txBody>
      </p:sp>
    </p:spTree>
    <p:extLst>
      <p:ext uri="{BB962C8B-B14F-4D97-AF65-F5344CB8AC3E}">
        <p14:creationId xmlns:p14="http://schemas.microsoft.com/office/powerpoint/2010/main" val="2854469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6000" y="819000"/>
            <a:ext cx="10452432" cy="5632311"/>
          </a:xfrm>
          <a:prstGeom prst="rect">
            <a:avLst/>
          </a:prstGeom>
          <a:noFill/>
        </p:spPr>
        <p:txBody>
          <a:bodyPr wrap="square" rtlCol="0">
            <a:spAutoFit/>
          </a:bodyPr>
          <a:lstStyle/>
          <a:p>
            <a:pPr indent="534988" algn="just"/>
            <a:r>
              <a:rPr lang="ru-RU" sz="1500" dirty="0">
                <a:solidFill>
                  <a:schemeClr val="tx2"/>
                </a:solidFill>
              </a:rPr>
              <a:t>Помимо вышеуказанных юридических свойств, для осуществления предпринимательской деятельности граждане должны пройти государственную регистрацию в качестве ИП (главы крестьянских (фермерских) хозяйств -  государственную регистрацию такого хозяйства).</a:t>
            </a:r>
          </a:p>
          <a:p>
            <a:pPr algn="just"/>
            <a:endParaRPr lang="ru-RU" sz="1500" dirty="0">
              <a:solidFill>
                <a:schemeClr val="tx2"/>
              </a:solidFill>
            </a:endParaRPr>
          </a:p>
          <a:p>
            <a:pPr algn="just"/>
            <a:r>
              <a:rPr lang="ru-RU" sz="1500" dirty="0">
                <a:solidFill>
                  <a:schemeClr val="tx2"/>
                </a:solidFill>
              </a:rPr>
              <a:t>(</a:t>
            </a:r>
            <a:r>
              <a:rPr lang="ru-RU" sz="1500" b="1" dirty="0">
                <a:solidFill>
                  <a:schemeClr val="tx2"/>
                </a:solidFill>
              </a:rPr>
              <a:t>!</a:t>
            </a:r>
            <a:r>
              <a:rPr lang="ru-RU" sz="1500" dirty="0">
                <a:solidFill>
                  <a:schemeClr val="tx2"/>
                </a:solidFill>
              </a:rPr>
              <a:t>) </a:t>
            </a:r>
            <a:r>
              <a:rPr lang="ru-RU" sz="1500" b="1" dirty="0">
                <a:solidFill>
                  <a:schemeClr val="tx2"/>
                </a:solidFill>
              </a:rPr>
              <a:t>Гражданин, фактически осуществляющий предпринимательскую деятельность без регистрации, не вправе ссылаться в отношении заключенных им при этом сделок на то, что он не является предпринимателем (п. 4 ст. 23 ГК РФ, ст. 11 НК </a:t>
            </a:r>
            <a:r>
              <a:rPr lang="ru-RU" sz="1500" dirty="0">
                <a:solidFill>
                  <a:schemeClr val="tx2"/>
                </a:solidFill>
              </a:rPr>
              <a:t>РФ). </a:t>
            </a:r>
          </a:p>
          <a:p>
            <a:pPr algn="just"/>
            <a:r>
              <a:rPr lang="ru-RU" sz="1500" b="1" dirty="0">
                <a:solidFill>
                  <a:schemeClr val="tx2"/>
                </a:solidFill>
              </a:rPr>
              <a:t>Суд может применить к таким сделкам правила об обязательствах, связанных с осуществлением предпринимательской деятельности.</a:t>
            </a:r>
          </a:p>
          <a:p>
            <a:pPr algn="just"/>
            <a:endParaRPr lang="ru-RU" sz="1500" b="1" dirty="0">
              <a:solidFill>
                <a:schemeClr val="tx2"/>
              </a:solidFill>
              <a:hlinkClick r:id="rId2"/>
            </a:endParaRPr>
          </a:p>
          <a:p>
            <a:pPr indent="534988" algn="just"/>
            <a:r>
              <a:rPr lang="ru-RU" sz="1500" dirty="0">
                <a:solidFill>
                  <a:schemeClr val="tx2"/>
                </a:solidFill>
              </a:rPr>
              <a:t>Кроме того, законодательство предусматривает административную ответственность за осуществление предпринимательской деятельности без регистрации (ст. 14.1 КоАП РФ) - штраф от 500 до 2000 рублей, без специального разрешения (лицензии) - штраф на граждан в размере от 2000 до 2500 рублей с конфискацией изготовленной продукции, орудий производства и сырья или без таковой; на должностных лиц - от 4000 до 5000 рублей с конфискацией или без таковой; на ЮЛ - от 40 000 до 50 000 рублей с конфискацией или без таковой, а в случаях если в результате такой деятельности был причинен крупный ущерб либо извлечен доход в крупном размере, возможно наступление и уголовной ответственности (ст. 171 УК РФ).</a:t>
            </a:r>
          </a:p>
          <a:p>
            <a:pPr algn="just"/>
            <a:endParaRPr lang="ru-RU" sz="1500" dirty="0">
              <a:solidFill>
                <a:schemeClr val="tx2"/>
              </a:solidFill>
            </a:endParaRPr>
          </a:p>
          <a:p>
            <a:pPr indent="534988" algn="just"/>
            <a:r>
              <a:rPr lang="ru-RU" sz="1500" dirty="0">
                <a:solidFill>
                  <a:schemeClr val="tx2"/>
                </a:solidFill>
              </a:rPr>
              <a:t>О начале осуществления отдельных видов предпринимательской деятельности ИП обязаны уведомить соответствующий уполномоченный федеральный орган исполнительной власти (гостиничные услуги, бытовые услуги, производство одежды, торговля и т.п.) - ст. 8 ФЗ от 26.12.2008 г. № 294-ФЗ.</a:t>
            </a:r>
            <a:r>
              <a:rPr lang="en-US" sz="1500" dirty="0">
                <a:solidFill>
                  <a:schemeClr val="tx2"/>
                </a:solidFill>
              </a:rPr>
              <a:t> </a:t>
            </a:r>
            <a:endParaRPr lang="ru-RU" sz="1500" dirty="0">
              <a:solidFill>
                <a:schemeClr val="tx2"/>
              </a:solidFill>
            </a:endParaRPr>
          </a:p>
          <a:p>
            <a:pPr indent="534988" algn="just"/>
            <a:r>
              <a:rPr lang="ru-RU" sz="1500" dirty="0">
                <a:solidFill>
                  <a:schemeClr val="tx2"/>
                </a:solidFill>
              </a:rPr>
              <a:t>В отношении отдельных видов предпринимательской деятельности законом могут быть предусмотрены условия осуществления гражданами такой деятельности без государственной  регистрации в  качестве индивидуального предпринимателя.</a:t>
            </a:r>
            <a:endParaRPr lang="en-US" sz="1500" dirty="0">
              <a:solidFill>
                <a:schemeClr val="tx2"/>
              </a:solidFill>
            </a:endParaRPr>
          </a:p>
          <a:p>
            <a:pPr algn="just"/>
            <a:endParaRPr lang="ru-RU" sz="1500" dirty="0">
              <a:solidFill>
                <a:schemeClr val="tx2"/>
              </a:solidFill>
            </a:endParaRPr>
          </a:p>
        </p:txBody>
      </p:sp>
    </p:spTree>
    <p:extLst>
      <p:ext uri="{BB962C8B-B14F-4D97-AF65-F5344CB8AC3E}">
        <p14:creationId xmlns:p14="http://schemas.microsoft.com/office/powerpoint/2010/main" val="107584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00336" y="1134000"/>
            <a:ext cx="11114999" cy="3662541"/>
          </a:xfrm>
          <a:prstGeom prst="rect">
            <a:avLst/>
          </a:prstGeom>
        </p:spPr>
        <p:txBody>
          <a:bodyPr wrap="square">
            <a:spAutoFit/>
          </a:bodyPr>
          <a:lstStyle/>
          <a:p>
            <a:pPr algn="just"/>
            <a:r>
              <a:rPr lang="ru-RU" sz="2400" dirty="0">
                <a:solidFill>
                  <a:schemeClr val="tx2"/>
                </a:solidFill>
              </a:rPr>
              <a:t>Самозанятые – плательщики налога на профессиональный доход (федеральный закон от 27 ноября 2018 г. N 422-ФЗ).</a:t>
            </a:r>
          </a:p>
          <a:p>
            <a:pPr algn="just"/>
            <a:r>
              <a:rPr lang="ru-RU" sz="2400" dirty="0">
                <a:solidFill>
                  <a:schemeClr val="tx2"/>
                </a:solidFill>
              </a:rPr>
              <a:t>НДФЛ 4% на доходы от </a:t>
            </a:r>
            <a:r>
              <a:rPr lang="ru-RU" sz="2400" dirty="0" err="1">
                <a:solidFill>
                  <a:schemeClr val="tx2"/>
                </a:solidFill>
              </a:rPr>
              <a:t>физ.лиц</a:t>
            </a:r>
            <a:r>
              <a:rPr lang="ru-RU" sz="2400" dirty="0">
                <a:solidFill>
                  <a:schemeClr val="tx2"/>
                </a:solidFill>
              </a:rPr>
              <a:t>, 6% на доходы от юридических лиц.</a:t>
            </a:r>
          </a:p>
          <a:p>
            <a:pPr algn="just"/>
            <a:r>
              <a:rPr lang="ru-RU" sz="2400" dirty="0">
                <a:solidFill>
                  <a:schemeClr val="tx2"/>
                </a:solidFill>
              </a:rPr>
              <a:t>Виды деятельности:</a:t>
            </a:r>
            <a:r>
              <a:rPr lang="en-US" sz="2400" dirty="0">
                <a:solidFill>
                  <a:schemeClr val="tx2"/>
                </a:solidFill>
              </a:rPr>
              <a:t> </a:t>
            </a:r>
            <a:r>
              <a:rPr lang="ru-RU" sz="2400" dirty="0">
                <a:solidFill>
                  <a:schemeClr val="tx2"/>
                </a:solidFill>
              </a:rPr>
              <a:t>ремонт, IT-сфера, услуги и т.п.</a:t>
            </a:r>
          </a:p>
          <a:p>
            <a:pPr algn="just"/>
            <a:r>
              <a:rPr lang="ru-RU" sz="2400" dirty="0">
                <a:solidFill>
                  <a:schemeClr val="tx2"/>
                </a:solidFill>
              </a:rPr>
              <a:t>При достижении дохода свыше 2,4 млн. режим самозанятости приостанавливается до конца года.</a:t>
            </a:r>
          </a:p>
          <a:p>
            <a:pPr algn="just"/>
            <a:r>
              <a:rPr lang="ru-RU" sz="2400" dirty="0">
                <a:solidFill>
                  <a:schemeClr val="tx2"/>
                </a:solidFill>
              </a:rPr>
              <a:t>Статус самозанятого проверяется на сайте ФНС </a:t>
            </a:r>
            <a:r>
              <a:rPr lang="ru-RU" sz="2400" dirty="0">
                <a:solidFill>
                  <a:schemeClr val="tx2"/>
                </a:solidFill>
                <a:hlinkClick r:id="rId2">
                  <a:extLst>
                    <a:ext uri="{A12FA001-AC4F-418D-AE19-62706E023703}">
                      <ahyp:hlinkClr xmlns:ahyp="http://schemas.microsoft.com/office/drawing/2018/hyperlinkcolor" val="tx"/>
                    </a:ext>
                  </a:extLst>
                </a:hlinkClick>
              </a:rPr>
              <a:t>https://npd.nalog.ru</a:t>
            </a:r>
            <a:r>
              <a:rPr lang="ru-RU" sz="2400" dirty="0">
                <a:solidFill>
                  <a:schemeClr val="tx2"/>
                </a:solidFill>
              </a:rPr>
              <a:t>.</a:t>
            </a:r>
          </a:p>
          <a:p>
            <a:pPr algn="just"/>
            <a:endParaRPr lang="en-US" sz="1600" dirty="0"/>
          </a:p>
          <a:p>
            <a:pPr algn="just"/>
            <a:endParaRPr lang="ru-RU" sz="1600" dirty="0"/>
          </a:p>
          <a:p>
            <a:pPr algn="just"/>
            <a:endParaRPr lang="ru-RU" sz="1600" dirty="0"/>
          </a:p>
          <a:p>
            <a:pPr algn="just"/>
            <a:endParaRPr lang="ru-RU" sz="1600" dirty="0">
              <a:solidFill>
                <a:schemeClr val="tx2"/>
              </a:solidFill>
            </a:endParaRPr>
          </a:p>
        </p:txBody>
      </p:sp>
    </p:spTree>
    <p:extLst>
      <p:ext uri="{BB962C8B-B14F-4D97-AF65-F5344CB8AC3E}">
        <p14:creationId xmlns:p14="http://schemas.microsoft.com/office/powerpoint/2010/main" val="107584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386000" y="729000"/>
            <a:ext cx="2979021" cy="461665"/>
          </a:xfrm>
          <a:prstGeom prst="rect">
            <a:avLst/>
          </a:prstGeom>
        </p:spPr>
        <p:txBody>
          <a:bodyPr wrap="none">
            <a:spAutoFit/>
          </a:bodyPr>
          <a:lstStyle/>
          <a:p>
            <a:pPr marL="182880" indent="0" algn="ctr">
              <a:buFont typeface="Georgia" pitchFamily="18" charset="0"/>
              <a:buNone/>
            </a:pPr>
            <a:r>
              <a:rPr lang="ru-RU" sz="2400" b="1" dirty="0">
                <a:solidFill>
                  <a:schemeClr val="tx2"/>
                </a:solidFill>
              </a:rPr>
              <a:t>Юридические лица</a:t>
            </a:r>
          </a:p>
        </p:txBody>
      </p:sp>
      <p:sp>
        <p:nvSpPr>
          <p:cNvPr id="3" name="Подзаголовок 2"/>
          <p:cNvSpPr txBox="1">
            <a:spLocks/>
          </p:cNvSpPr>
          <p:nvPr/>
        </p:nvSpPr>
        <p:spPr>
          <a:xfrm>
            <a:off x="2824623" y="1329755"/>
            <a:ext cx="6400800" cy="550912"/>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ru-RU" dirty="0">
                <a:solidFill>
                  <a:schemeClr val="tx2"/>
                </a:solidFill>
              </a:rPr>
              <a:t>Понятие, признаки, виды </a:t>
            </a:r>
          </a:p>
        </p:txBody>
      </p:sp>
      <p:sp>
        <p:nvSpPr>
          <p:cNvPr id="4" name="TextBox 3"/>
          <p:cNvSpPr txBox="1"/>
          <p:nvPr/>
        </p:nvSpPr>
        <p:spPr>
          <a:xfrm>
            <a:off x="1056000" y="2034146"/>
            <a:ext cx="10215000" cy="830997"/>
          </a:xfrm>
          <a:prstGeom prst="rect">
            <a:avLst/>
          </a:prstGeom>
          <a:noFill/>
          <a:ln>
            <a:solidFill>
              <a:schemeClr val="tx1"/>
            </a:solidFill>
          </a:ln>
        </p:spPr>
        <p:txBody>
          <a:bodyPr wrap="square" rtlCol="0">
            <a:spAutoFit/>
          </a:bodyPr>
          <a:lstStyle/>
          <a:p>
            <a:pPr algn="ctr"/>
            <a:r>
              <a:rPr lang="ru-RU" sz="1600" b="1" dirty="0">
                <a:solidFill>
                  <a:schemeClr val="tx2"/>
                </a:solidFill>
              </a:rPr>
              <a:t>ЮЛ</a:t>
            </a:r>
            <a:r>
              <a:rPr lang="ru-RU" sz="1600" dirty="0">
                <a:solidFill>
                  <a:schemeClr val="tx2"/>
                </a:solidFill>
              </a:rPr>
              <a:t> – организация, которая имеет обособленное имущество и отвечает им по своим обязательствам, может от своего имени приобретать и осуществлять гражданские права и нести гражданские обязанности, быть истцом и ответчиком в суде (ст. 48 ГК РФ).</a:t>
            </a:r>
          </a:p>
        </p:txBody>
      </p:sp>
      <p:sp>
        <p:nvSpPr>
          <p:cNvPr id="5" name="TextBox 4"/>
          <p:cNvSpPr txBox="1"/>
          <p:nvPr/>
        </p:nvSpPr>
        <p:spPr>
          <a:xfrm>
            <a:off x="1056000" y="3316610"/>
            <a:ext cx="10215000" cy="2062103"/>
          </a:xfrm>
          <a:prstGeom prst="rect">
            <a:avLst/>
          </a:prstGeom>
          <a:noFill/>
          <a:ln>
            <a:solidFill>
              <a:schemeClr val="tx1"/>
            </a:solidFill>
          </a:ln>
        </p:spPr>
        <p:txBody>
          <a:bodyPr wrap="square" rtlCol="0">
            <a:spAutoFit/>
          </a:bodyPr>
          <a:lstStyle/>
          <a:p>
            <a:pPr algn="ctr"/>
            <a:r>
              <a:rPr lang="ru-RU" sz="1600" b="1" dirty="0">
                <a:solidFill>
                  <a:schemeClr val="tx2"/>
                </a:solidFill>
              </a:rPr>
              <a:t>Признаки ЮЛ:</a:t>
            </a:r>
          </a:p>
          <a:p>
            <a:pPr marL="342900" indent="-342900" algn="just">
              <a:buAutoNum type="arabicPeriod"/>
            </a:pPr>
            <a:r>
              <a:rPr lang="ru-RU" sz="1600" dirty="0">
                <a:solidFill>
                  <a:schemeClr val="tx2"/>
                </a:solidFill>
              </a:rPr>
              <a:t>Обособленное имущество;</a:t>
            </a:r>
            <a:endParaRPr lang="en-US" sz="1600" dirty="0">
              <a:solidFill>
                <a:schemeClr val="tx2"/>
              </a:solidFill>
            </a:endParaRPr>
          </a:p>
          <a:p>
            <a:pPr marL="342900" indent="-342900" algn="just">
              <a:buAutoNum type="arabicPeriod"/>
            </a:pPr>
            <a:r>
              <a:rPr lang="ru-RU" sz="1600" dirty="0">
                <a:solidFill>
                  <a:schemeClr val="tx2"/>
                </a:solidFill>
              </a:rPr>
              <a:t>ЮЛ должно быть зарегистрировано в ЕГРЮЛ в одной из организационно-правовых форм, предусмотренных ГК РФ;</a:t>
            </a:r>
          </a:p>
          <a:p>
            <a:pPr marL="342900" indent="-342900" algn="just">
              <a:buFontTx/>
              <a:buAutoNum type="arabicPeriod"/>
            </a:pPr>
            <a:r>
              <a:rPr lang="ru-RU" sz="1600" dirty="0">
                <a:solidFill>
                  <a:schemeClr val="tx2"/>
                </a:solidFill>
              </a:rPr>
              <a:t>Самостоятельная имущественная ответственность. По общему правилу, учредитель (участник) ЮЛ или собственник его имущества и ЮЛ не отвечают по обязательствам друг друга, за исключением случаев, предусмотренных ГК РФ либо учредительными документами ЮЛ;</a:t>
            </a:r>
            <a:endParaRPr lang="en-US" sz="1600" dirty="0">
              <a:solidFill>
                <a:schemeClr val="tx2"/>
              </a:solidFill>
            </a:endParaRPr>
          </a:p>
          <a:p>
            <a:pPr marL="342900" indent="-342900" algn="just">
              <a:buAutoNum type="arabicPeriod"/>
            </a:pPr>
            <a:r>
              <a:rPr lang="ru-RU" sz="1600" dirty="0">
                <a:solidFill>
                  <a:schemeClr val="tx2"/>
                </a:solidFill>
              </a:rPr>
              <a:t>Возможность самостоятельно приобретать права и нести обязанности, выступать истцом и ответчиком в суде. </a:t>
            </a:r>
          </a:p>
        </p:txBody>
      </p:sp>
    </p:spTree>
    <p:extLst>
      <p:ext uri="{BB962C8B-B14F-4D97-AF65-F5344CB8AC3E}">
        <p14:creationId xmlns:p14="http://schemas.microsoft.com/office/powerpoint/2010/main" val="107584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096" y="-36000"/>
            <a:ext cx="12192000" cy="6939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0" y="-81000"/>
            <a:ext cx="2856000" cy="693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TextBox 5"/>
          <p:cNvSpPr txBox="1"/>
          <p:nvPr/>
        </p:nvSpPr>
        <p:spPr>
          <a:xfrm>
            <a:off x="3666000" y="1044000"/>
            <a:ext cx="7695000" cy="4985980"/>
          </a:xfrm>
          <a:prstGeom prst="rect">
            <a:avLst/>
          </a:prstGeom>
          <a:noFill/>
        </p:spPr>
        <p:txBody>
          <a:bodyPr wrap="square" rtlCol="0">
            <a:spAutoFit/>
          </a:bodyPr>
          <a:lstStyle/>
          <a:p>
            <a:endParaRPr lang="en-US" sz="1600" dirty="0">
              <a:solidFill>
                <a:schemeClr val="tx2"/>
              </a:solidFill>
            </a:endParaRPr>
          </a:p>
          <a:p>
            <a:pPr indent="534988" algn="just"/>
            <a:r>
              <a:rPr lang="ru-RU" u="sng" dirty="0">
                <a:solidFill>
                  <a:schemeClr val="tx2"/>
                </a:solidFill>
              </a:rPr>
              <a:t>Правоспособность ЮЛ </a:t>
            </a:r>
            <a:r>
              <a:rPr lang="ru-RU" dirty="0">
                <a:solidFill>
                  <a:schemeClr val="tx2"/>
                </a:solidFill>
              </a:rPr>
              <a:t>– способность иметь гражданские права, соответствующие целям деятельности, предусмотренным в его учредительном документе, и нести связанные с этой деятельностью обязанности (коммерческие организации – любые не запрещенные законом видом деятельности).</a:t>
            </a:r>
          </a:p>
          <a:p>
            <a:pPr algn="just"/>
            <a:r>
              <a:rPr lang="ru-RU" dirty="0">
                <a:solidFill>
                  <a:schemeClr val="tx2"/>
                </a:solidFill>
              </a:rPr>
              <a:t>Возникает в момент создания ЮЛ и прекращается в момент внесения записи о его исключении из ЕГРЮЛ.</a:t>
            </a:r>
          </a:p>
          <a:p>
            <a:pPr algn="just"/>
            <a:endParaRPr lang="ru-RU" u="sng" dirty="0">
              <a:solidFill>
                <a:schemeClr val="tx2"/>
              </a:solidFill>
            </a:endParaRPr>
          </a:p>
          <a:p>
            <a:pPr indent="534988" algn="just"/>
            <a:r>
              <a:rPr lang="ru-RU" u="sng" dirty="0">
                <a:solidFill>
                  <a:schemeClr val="tx2"/>
                </a:solidFill>
              </a:rPr>
              <a:t>Специальная правоспособность </a:t>
            </a:r>
            <a:r>
              <a:rPr lang="ru-RU" dirty="0">
                <a:solidFill>
                  <a:schemeClr val="tx2"/>
                </a:solidFill>
              </a:rPr>
              <a:t>- юридическое лицо может быть ограничено в правах лишь в случае и в порядке, предусмотренном законом (напр., кредитные организации, которые  могут осуществлять только те операции и сделки, которые предусмотрены ст. 5 ФЗ «О банках и банковской деятельности»). Кроме того, заниматься определенными видами деятельности юридическое лицо может только при получении специальных разрешений (лицензий, свидетельств о допуске СРО).</a:t>
            </a:r>
          </a:p>
          <a:p>
            <a:endParaRPr lang="ru-RU" sz="1600" dirty="0">
              <a:solidFill>
                <a:schemeClr val="tx2"/>
              </a:solidFill>
            </a:endParaRPr>
          </a:p>
          <a:p>
            <a:endParaRPr lang="ru-RU" sz="1600" dirty="0">
              <a:solidFill>
                <a:schemeClr val="tx2"/>
              </a:solidFill>
            </a:endParaRPr>
          </a:p>
        </p:txBody>
      </p:sp>
    </p:spTree>
    <p:extLst>
      <p:ext uri="{BB962C8B-B14F-4D97-AF65-F5344CB8AC3E}">
        <p14:creationId xmlns:p14="http://schemas.microsoft.com/office/powerpoint/2010/main" val="2933157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6000" y="331674"/>
            <a:ext cx="10620000" cy="2831544"/>
          </a:xfrm>
          <a:prstGeom prst="rect">
            <a:avLst/>
          </a:prstGeom>
          <a:noFill/>
        </p:spPr>
        <p:txBody>
          <a:bodyPr wrap="square" rtlCol="0">
            <a:spAutoFit/>
          </a:bodyPr>
          <a:lstStyle/>
          <a:p>
            <a:pPr algn="ctr"/>
            <a:r>
              <a:rPr lang="ru-RU" sz="2400" b="1" dirty="0">
                <a:solidFill>
                  <a:schemeClr val="tx2"/>
                </a:solidFill>
              </a:rPr>
              <a:t>Создание ЮЛ</a:t>
            </a:r>
          </a:p>
          <a:p>
            <a:pPr marL="228600" indent="-228600" algn="just">
              <a:buAutoNum type="arabicPeriod"/>
            </a:pPr>
            <a:r>
              <a:rPr lang="ru-RU" sz="1400" b="1" u="sng" dirty="0">
                <a:solidFill>
                  <a:schemeClr val="tx2"/>
                </a:solidFill>
              </a:rPr>
              <a:t>Решение о создании</a:t>
            </a:r>
          </a:p>
          <a:p>
            <a:pPr marL="228600" indent="-228600" algn="just"/>
            <a:endParaRPr lang="ru-RU" sz="1400" dirty="0">
              <a:solidFill>
                <a:schemeClr val="tx2"/>
              </a:solidFill>
            </a:endParaRPr>
          </a:p>
          <a:p>
            <a:pPr marL="228600" indent="-228600" algn="just"/>
            <a:endParaRPr lang="ru-RU" sz="1400" dirty="0">
              <a:solidFill>
                <a:schemeClr val="tx2"/>
              </a:solidFill>
            </a:endParaRPr>
          </a:p>
          <a:p>
            <a:pPr marL="228600" indent="-228600" algn="just"/>
            <a:endParaRPr lang="ru-RU" sz="1400" dirty="0">
              <a:solidFill>
                <a:schemeClr val="tx2"/>
              </a:solidFill>
            </a:endParaRPr>
          </a:p>
          <a:p>
            <a:pPr marL="228600" indent="-228600" algn="just"/>
            <a:endParaRPr lang="ru-RU" sz="1400" dirty="0">
              <a:solidFill>
                <a:schemeClr val="tx2"/>
              </a:solidFill>
            </a:endParaRPr>
          </a:p>
          <a:p>
            <a:pPr marL="228600" indent="-228600" algn="just"/>
            <a:endParaRPr lang="ru-RU" sz="1400" dirty="0">
              <a:solidFill>
                <a:schemeClr val="tx2"/>
              </a:solidFill>
            </a:endParaRPr>
          </a:p>
          <a:p>
            <a:pPr marL="228600" indent="-228600" algn="just"/>
            <a:endParaRPr lang="ru-RU" sz="1400" dirty="0">
              <a:solidFill>
                <a:schemeClr val="tx2"/>
              </a:solidFill>
            </a:endParaRPr>
          </a:p>
          <a:p>
            <a:pPr marL="228600" indent="-228600" algn="just"/>
            <a:endParaRPr lang="ru-RU" sz="1400" dirty="0">
              <a:solidFill>
                <a:schemeClr val="tx2"/>
              </a:solidFill>
            </a:endParaRPr>
          </a:p>
          <a:p>
            <a:pPr marL="228600" indent="-228600" algn="just"/>
            <a:endParaRPr lang="ru-RU" sz="1400" dirty="0">
              <a:solidFill>
                <a:schemeClr val="tx2"/>
              </a:solidFill>
            </a:endParaRPr>
          </a:p>
          <a:p>
            <a:pPr marL="228600" indent="-228600" algn="just"/>
            <a:endParaRPr lang="ru-RU" sz="1400" dirty="0">
              <a:solidFill>
                <a:schemeClr val="tx2"/>
              </a:solidFill>
            </a:endParaRPr>
          </a:p>
          <a:p>
            <a:pPr marL="228600" indent="-228600" algn="just"/>
            <a:endParaRPr lang="ru-RU" sz="1400" dirty="0">
              <a:solidFill>
                <a:schemeClr val="tx2"/>
              </a:solidFill>
            </a:endParaRPr>
          </a:p>
        </p:txBody>
      </p:sp>
      <p:sp>
        <p:nvSpPr>
          <p:cNvPr id="3" name="TextBox 2"/>
          <p:cNvSpPr txBox="1"/>
          <p:nvPr/>
        </p:nvSpPr>
        <p:spPr>
          <a:xfrm>
            <a:off x="1056000" y="1089000"/>
            <a:ext cx="2526084" cy="1384995"/>
          </a:xfrm>
          <a:prstGeom prst="rect">
            <a:avLst/>
          </a:prstGeom>
          <a:noFill/>
          <a:ln>
            <a:solidFill>
              <a:schemeClr val="accent1"/>
            </a:solidFill>
          </a:ln>
        </p:spPr>
        <p:txBody>
          <a:bodyPr wrap="square" rtlCol="0">
            <a:spAutoFit/>
          </a:bodyPr>
          <a:lstStyle/>
          <a:p>
            <a:pPr algn="ctr"/>
            <a:r>
              <a:rPr lang="ru-RU" sz="1400" u="sng" dirty="0">
                <a:solidFill>
                  <a:schemeClr val="tx2"/>
                </a:solidFill>
              </a:rPr>
              <a:t>Распорядительный порядок</a:t>
            </a:r>
          </a:p>
          <a:p>
            <a:pPr algn="just"/>
            <a:r>
              <a:rPr lang="ru-RU" sz="1400" dirty="0">
                <a:solidFill>
                  <a:schemeClr val="tx2"/>
                </a:solidFill>
              </a:rPr>
              <a:t>решение гос. органа или органа местного самоуправления (напр., о создании унитарного предприятия, учреждения) </a:t>
            </a:r>
          </a:p>
        </p:txBody>
      </p:sp>
      <p:sp>
        <p:nvSpPr>
          <p:cNvPr id="4" name="TextBox 3"/>
          <p:cNvSpPr txBox="1"/>
          <p:nvPr/>
        </p:nvSpPr>
        <p:spPr>
          <a:xfrm>
            <a:off x="4255439" y="701005"/>
            <a:ext cx="5904656" cy="2031325"/>
          </a:xfrm>
          <a:prstGeom prst="rect">
            <a:avLst/>
          </a:prstGeom>
          <a:noFill/>
          <a:ln>
            <a:solidFill>
              <a:schemeClr val="accent1"/>
            </a:solidFill>
          </a:ln>
        </p:spPr>
        <p:txBody>
          <a:bodyPr wrap="square" rtlCol="0">
            <a:spAutoFit/>
          </a:bodyPr>
          <a:lstStyle/>
          <a:p>
            <a:pPr algn="ctr"/>
            <a:r>
              <a:rPr lang="ru-RU" sz="1400" u="sng" dirty="0">
                <a:solidFill>
                  <a:schemeClr val="tx2"/>
                </a:solidFill>
              </a:rPr>
              <a:t>Добровольный порядок</a:t>
            </a:r>
          </a:p>
          <a:p>
            <a:pPr algn="ctr"/>
            <a:r>
              <a:rPr lang="ru-RU" sz="1400" dirty="0">
                <a:solidFill>
                  <a:schemeClr val="tx2"/>
                </a:solidFill>
              </a:rPr>
              <a:t>Решение будущих участников</a:t>
            </a:r>
          </a:p>
          <a:p>
            <a:pPr algn="ctr"/>
            <a:endParaRPr lang="ru-RU" sz="1400" dirty="0">
              <a:solidFill>
                <a:schemeClr val="tx2"/>
              </a:solidFill>
            </a:endParaRPr>
          </a:p>
          <a:p>
            <a:pPr algn="ctr"/>
            <a:endParaRPr lang="ru-RU" sz="1400" u="sng" dirty="0">
              <a:solidFill>
                <a:schemeClr val="tx2"/>
              </a:solidFill>
            </a:endParaRPr>
          </a:p>
          <a:p>
            <a:pPr algn="ctr"/>
            <a:endParaRPr lang="ru-RU" sz="1400" u="sng" dirty="0">
              <a:solidFill>
                <a:schemeClr val="tx2"/>
              </a:solidFill>
            </a:endParaRPr>
          </a:p>
          <a:p>
            <a:pPr algn="ctr"/>
            <a:endParaRPr lang="ru-RU" sz="1400" u="sng" dirty="0">
              <a:solidFill>
                <a:schemeClr val="tx2"/>
              </a:solidFill>
            </a:endParaRPr>
          </a:p>
          <a:p>
            <a:pPr algn="ctr"/>
            <a:endParaRPr lang="ru-RU" sz="1400" u="sng" dirty="0">
              <a:solidFill>
                <a:schemeClr val="tx2"/>
              </a:solidFill>
            </a:endParaRPr>
          </a:p>
          <a:p>
            <a:pPr algn="ctr"/>
            <a:endParaRPr lang="ru-RU" sz="1400" u="sng" dirty="0">
              <a:solidFill>
                <a:schemeClr val="tx2"/>
              </a:solidFill>
            </a:endParaRPr>
          </a:p>
          <a:p>
            <a:pPr algn="ctr"/>
            <a:endParaRPr lang="ru-RU" sz="1400" u="sng" dirty="0">
              <a:solidFill>
                <a:schemeClr val="tx2"/>
              </a:solidFill>
            </a:endParaRPr>
          </a:p>
        </p:txBody>
      </p:sp>
      <p:cxnSp>
        <p:nvCxnSpPr>
          <p:cNvPr id="5" name="Прямая со стрелкой 4"/>
          <p:cNvCxnSpPr/>
          <p:nvPr/>
        </p:nvCxnSpPr>
        <p:spPr>
          <a:xfrm flipH="1">
            <a:off x="6243445" y="1204767"/>
            <a:ext cx="598732" cy="35719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Прямая со стрелкой 5"/>
          <p:cNvCxnSpPr/>
          <p:nvPr/>
        </p:nvCxnSpPr>
        <p:spPr>
          <a:xfrm>
            <a:off x="7914712" y="1166637"/>
            <a:ext cx="732999" cy="39532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4345300" y="1595417"/>
            <a:ext cx="3384376" cy="1092607"/>
          </a:xfrm>
          <a:prstGeom prst="rect">
            <a:avLst/>
          </a:prstGeom>
          <a:noFill/>
          <a:ln>
            <a:solidFill>
              <a:schemeClr val="accent1"/>
            </a:solidFill>
          </a:ln>
        </p:spPr>
        <p:txBody>
          <a:bodyPr wrap="square" rtlCol="0">
            <a:spAutoFit/>
          </a:bodyPr>
          <a:lstStyle/>
          <a:p>
            <a:r>
              <a:rPr lang="ru-RU" sz="1300" u="sng" dirty="0">
                <a:solidFill>
                  <a:schemeClr val="tx2"/>
                </a:solidFill>
              </a:rPr>
              <a:t>Разрешительный</a:t>
            </a:r>
          </a:p>
          <a:p>
            <a:r>
              <a:rPr lang="ru-RU" sz="1300" dirty="0">
                <a:solidFill>
                  <a:schemeClr val="tx2"/>
                </a:solidFill>
              </a:rPr>
              <a:t>утверждение уполномоченным органом в случаях, предусмотренных законодательством (напр., создание кредитной организации)</a:t>
            </a:r>
            <a:endParaRPr lang="ru-RU" sz="1300" u="sng" dirty="0">
              <a:solidFill>
                <a:schemeClr val="tx2"/>
              </a:solidFill>
            </a:endParaRPr>
          </a:p>
        </p:txBody>
      </p:sp>
      <p:sp>
        <p:nvSpPr>
          <p:cNvPr id="8" name="TextBox 7"/>
          <p:cNvSpPr txBox="1"/>
          <p:nvPr/>
        </p:nvSpPr>
        <p:spPr>
          <a:xfrm>
            <a:off x="7898777" y="1578169"/>
            <a:ext cx="2071702" cy="1092607"/>
          </a:xfrm>
          <a:prstGeom prst="rect">
            <a:avLst/>
          </a:prstGeom>
          <a:noFill/>
          <a:ln>
            <a:solidFill>
              <a:schemeClr val="accent1"/>
            </a:solidFill>
          </a:ln>
        </p:spPr>
        <p:txBody>
          <a:bodyPr wrap="square" rtlCol="0">
            <a:spAutoFit/>
          </a:bodyPr>
          <a:lstStyle/>
          <a:p>
            <a:r>
              <a:rPr lang="ru-RU" sz="1300" u="sng" dirty="0">
                <a:solidFill>
                  <a:schemeClr val="tx2"/>
                </a:solidFill>
              </a:rPr>
              <a:t>Нормативно-явочный</a:t>
            </a:r>
          </a:p>
          <a:p>
            <a:r>
              <a:rPr lang="ru-RU" sz="1300" dirty="0">
                <a:solidFill>
                  <a:schemeClr val="tx2"/>
                </a:solidFill>
              </a:rPr>
              <a:t>утверждение не требуется.</a:t>
            </a:r>
          </a:p>
          <a:p>
            <a:r>
              <a:rPr lang="ru-RU" sz="1300" dirty="0">
                <a:solidFill>
                  <a:schemeClr val="tx2"/>
                </a:solidFill>
              </a:rPr>
              <a:t>Применяется в большинстве случаев. </a:t>
            </a:r>
            <a:endParaRPr lang="ru-RU" sz="1300" u="sng" dirty="0">
              <a:solidFill>
                <a:schemeClr val="tx2"/>
              </a:solidFill>
            </a:endParaRPr>
          </a:p>
        </p:txBody>
      </p:sp>
      <p:sp>
        <p:nvSpPr>
          <p:cNvPr id="9" name="TextBox 8"/>
          <p:cNvSpPr txBox="1"/>
          <p:nvPr/>
        </p:nvSpPr>
        <p:spPr>
          <a:xfrm>
            <a:off x="696000" y="2759731"/>
            <a:ext cx="11115000" cy="3754874"/>
          </a:xfrm>
          <a:prstGeom prst="rect">
            <a:avLst/>
          </a:prstGeom>
          <a:noFill/>
        </p:spPr>
        <p:txBody>
          <a:bodyPr wrap="square" rtlCol="0">
            <a:spAutoFit/>
          </a:bodyPr>
          <a:lstStyle/>
          <a:p>
            <a:pPr algn="just"/>
            <a:r>
              <a:rPr lang="ru-RU" sz="1400" dirty="0">
                <a:solidFill>
                  <a:schemeClr val="tx2"/>
                </a:solidFill>
              </a:rPr>
              <a:t>2. </a:t>
            </a:r>
            <a:r>
              <a:rPr lang="ru-RU" sz="1400" b="1" u="sng" dirty="0">
                <a:solidFill>
                  <a:schemeClr val="tx2"/>
                </a:solidFill>
              </a:rPr>
              <a:t>Учредительный документ</a:t>
            </a:r>
          </a:p>
          <a:p>
            <a:pPr algn="just"/>
            <a:r>
              <a:rPr lang="ru-RU" sz="1400" dirty="0">
                <a:solidFill>
                  <a:schemeClr val="tx2"/>
                </a:solidFill>
              </a:rPr>
              <a:t>      </a:t>
            </a:r>
            <a:r>
              <a:rPr lang="ru-RU" sz="1400" u="sng" dirty="0">
                <a:solidFill>
                  <a:schemeClr val="tx2"/>
                </a:solidFill>
              </a:rPr>
              <a:t>Устав</a:t>
            </a:r>
            <a:r>
              <a:rPr lang="ru-RU" sz="1400" dirty="0">
                <a:solidFill>
                  <a:schemeClr val="tx2"/>
                </a:solidFill>
              </a:rPr>
              <a:t> (в хозяйственных товариществах - учредительный договор). Может быть типовым с 01.01.2016 г.    </a:t>
            </a:r>
          </a:p>
          <a:p>
            <a:pPr algn="just"/>
            <a:r>
              <a:rPr lang="ru-RU" sz="1400" dirty="0">
                <a:solidFill>
                  <a:schemeClr val="tx2"/>
                </a:solidFill>
              </a:rPr>
              <a:t>      (после утверждения форм типовых уставов). 36 типовых уставов ООО можно применять с 24.06.2019 г.</a:t>
            </a:r>
          </a:p>
          <a:p>
            <a:pPr algn="just"/>
            <a:r>
              <a:rPr lang="ru-RU" sz="1400" dirty="0">
                <a:solidFill>
                  <a:schemeClr val="tx2"/>
                </a:solidFill>
              </a:rPr>
              <a:t>     // Приказ Минэкономразвития РФ от 01.08.2018 г. N 411 "Об утверждении типовых уставов, на основании  </a:t>
            </a:r>
          </a:p>
          <a:p>
            <a:pPr algn="just"/>
            <a:r>
              <a:rPr lang="ru-RU" sz="1400" dirty="0">
                <a:solidFill>
                  <a:schemeClr val="tx2"/>
                </a:solidFill>
              </a:rPr>
              <a:t>      которых могут действовать ООО"</a:t>
            </a:r>
          </a:p>
          <a:p>
            <a:pPr algn="just"/>
            <a:r>
              <a:rPr lang="ru-RU" sz="1400" dirty="0">
                <a:solidFill>
                  <a:schemeClr val="tx2"/>
                </a:solidFill>
              </a:rPr>
              <a:t>      Должен содержать следующие сведения о ЮЛ (ст. 54 ГК РФ):</a:t>
            </a:r>
          </a:p>
          <a:p>
            <a:pPr marL="285750" indent="-285750" algn="just">
              <a:buFont typeface="Arial" pitchFamily="34" charset="0"/>
              <a:buChar char="•"/>
            </a:pPr>
            <a:r>
              <a:rPr lang="ru-RU" sz="1400" u="sng" dirty="0">
                <a:solidFill>
                  <a:schemeClr val="tx2"/>
                </a:solidFill>
              </a:rPr>
              <a:t>Наименование.</a:t>
            </a:r>
            <a:r>
              <a:rPr lang="ru-RU" sz="1400" dirty="0">
                <a:solidFill>
                  <a:schemeClr val="tx2"/>
                </a:solidFill>
              </a:rPr>
              <a:t> Коммерческая организация должна иметь фирменное наименование. Наименование  </a:t>
            </a:r>
          </a:p>
          <a:p>
            <a:pPr algn="just"/>
            <a:r>
              <a:rPr lang="ru-RU" sz="1400" dirty="0">
                <a:solidFill>
                  <a:schemeClr val="tx2"/>
                </a:solidFill>
              </a:rPr>
              <a:t>      некоммерческой организации (а в предусмотренных законом случаях – и коммерческой) должно   </a:t>
            </a:r>
          </a:p>
          <a:p>
            <a:pPr algn="just"/>
            <a:r>
              <a:rPr lang="ru-RU" sz="1400" dirty="0">
                <a:solidFill>
                  <a:schemeClr val="tx2"/>
                </a:solidFill>
              </a:rPr>
              <a:t>      содержать указание на характер ее деятельности. </a:t>
            </a:r>
          </a:p>
          <a:p>
            <a:pPr marL="285750" indent="-285750" algn="just">
              <a:buFont typeface="Arial" pitchFamily="34" charset="0"/>
              <a:buChar char="•"/>
            </a:pPr>
            <a:r>
              <a:rPr lang="ru-RU" sz="1400" u="sng" dirty="0">
                <a:solidFill>
                  <a:schemeClr val="tx2"/>
                </a:solidFill>
              </a:rPr>
              <a:t>Организационно-правовая форма.</a:t>
            </a:r>
          </a:p>
          <a:p>
            <a:pPr marL="285750" indent="-285750" algn="just">
              <a:buFont typeface="Arial" pitchFamily="34" charset="0"/>
              <a:buChar char="•"/>
            </a:pPr>
            <a:r>
              <a:rPr lang="ru-RU" sz="1400" u="sng" dirty="0">
                <a:solidFill>
                  <a:schemeClr val="tx2"/>
                </a:solidFill>
              </a:rPr>
              <a:t>Место нахождения </a:t>
            </a:r>
            <a:r>
              <a:rPr lang="ru-RU" sz="1400" dirty="0">
                <a:solidFill>
                  <a:schemeClr val="tx2"/>
                </a:solidFill>
              </a:rPr>
              <a:t>(место нахождения его постоянно действующего исполнительного органа, а в случае его отсутствия – иного органа или лица, имеющих право действовать от имени юридического лица без доверенности). Указывается в учредительном документе и в ЕГРЮЛ. В учредительном документе достаточно указать наименование населенного пункта (муниципального образования). </a:t>
            </a:r>
            <a:r>
              <a:rPr lang="ru-RU" sz="1400" i="1" dirty="0">
                <a:solidFill>
                  <a:schemeClr val="tx2"/>
                </a:solidFill>
              </a:rPr>
              <a:t>Например: Российская Федерация, г. Москва</a:t>
            </a:r>
          </a:p>
          <a:p>
            <a:pPr marL="285750" indent="-285750" algn="just">
              <a:buFont typeface="Arial" pitchFamily="34" charset="0"/>
              <a:buChar char="•"/>
            </a:pPr>
            <a:r>
              <a:rPr lang="ru-RU" sz="1400" u="sng" dirty="0">
                <a:solidFill>
                  <a:schemeClr val="tx2"/>
                </a:solidFill>
              </a:rPr>
              <a:t>Полный адрес должен быть указан в ЕГРЮЛ, в пределах места нахождения.</a:t>
            </a:r>
            <a:endParaRPr lang="ru-RU" sz="1400" dirty="0">
              <a:solidFill>
                <a:schemeClr val="tx2"/>
              </a:solidFill>
            </a:endParaRPr>
          </a:p>
          <a:p>
            <a:pPr marL="285750" indent="-285750" algn="just">
              <a:buFont typeface="Arial" pitchFamily="34" charset="0"/>
              <a:buChar char="•"/>
            </a:pPr>
            <a:r>
              <a:rPr lang="ru-RU" sz="1400" u="sng" dirty="0">
                <a:solidFill>
                  <a:schemeClr val="tx2"/>
                </a:solidFill>
              </a:rPr>
              <a:t>Порядок управления </a:t>
            </a:r>
            <a:r>
              <a:rPr lang="ru-RU" sz="1400" dirty="0">
                <a:solidFill>
                  <a:schemeClr val="tx2"/>
                </a:solidFill>
              </a:rPr>
              <a:t>деятельностью юридического лица.</a:t>
            </a:r>
          </a:p>
          <a:p>
            <a:pPr marL="285750" indent="-285750" algn="just">
              <a:buFont typeface="Arial" pitchFamily="34" charset="0"/>
              <a:buChar char="•"/>
            </a:pPr>
            <a:r>
              <a:rPr lang="ru-RU" sz="1400" u="sng" dirty="0">
                <a:solidFill>
                  <a:schemeClr val="tx2"/>
                </a:solidFill>
              </a:rPr>
              <a:t>Другие сведения</a:t>
            </a:r>
            <a:r>
              <a:rPr lang="ru-RU" sz="1400" dirty="0">
                <a:solidFill>
                  <a:schemeClr val="tx2"/>
                </a:solidFill>
              </a:rPr>
              <a:t>, предусмотренные законом для юридических лиц соответствующего вида и организационно-правовой формы. </a:t>
            </a:r>
          </a:p>
        </p:txBody>
      </p:sp>
      <p:sp>
        <p:nvSpPr>
          <p:cNvPr id="10" name="Номер слайда 4"/>
          <p:cNvSpPr txBox="1">
            <a:spLocks/>
          </p:cNvSpPr>
          <p:nvPr/>
        </p:nvSpPr>
        <p:spPr>
          <a:xfrm>
            <a:off x="3810000" y="6172200"/>
            <a:ext cx="1828800" cy="365125"/>
          </a:xfrm>
          <a:prstGeom prst="rect">
            <a:avLst/>
          </a:prstGeom>
        </p:spPr>
        <p:txBody>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F6B260-89E0-46A7-86C2-DAFF3277A2FF}" type="slidenum">
              <a:rPr lang="ru-RU" smtClean="0"/>
              <a:pPr/>
              <a:t>8</a:t>
            </a:fld>
            <a:endParaRPr lang="ru-RU" dirty="0"/>
          </a:p>
        </p:txBody>
      </p:sp>
    </p:spTree>
    <p:extLst>
      <p:ext uri="{BB962C8B-B14F-4D97-AF65-F5344CB8AC3E}">
        <p14:creationId xmlns:p14="http://schemas.microsoft.com/office/powerpoint/2010/main" val="107584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459000"/>
            <a:ext cx="11160000" cy="6571030"/>
          </a:xfrm>
          <a:prstGeom prst="rect">
            <a:avLst/>
          </a:prstGeom>
          <a:noFill/>
        </p:spPr>
        <p:txBody>
          <a:bodyPr wrap="square" rtlCol="0">
            <a:spAutoFit/>
          </a:bodyPr>
          <a:lstStyle/>
          <a:p>
            <a:pPr algn="just"/>
            <a:r>
              <a:rPr lang="ru-RU" sz="1600" b="1" dirty="0">
                <a:solidFill>
                  <a:schemeClr val="tx2"/>
                </a:solidFill>
              </a:rPr>
              <a:t>Учредительный договор товарищества</a:t>
            </a:r>
          </a:p>
          <a:p>
            <a:pPr algn="just"/>
            <a:r>
              <a:rPr lang="ru-RU" sz="1500" dirty="0">
                <a:solidFill>
                  <a:schemeClr val="tx2"/>
                </a:solidFill>
              </a:rPr>
              <a:t>определяет порядок совместной деятельности по созданию, условия передачи своего имущества и участия в деятельности ЮЛ, условия и порядок распределения между товарищами прибыли и убытков, управления деятельностью ЮЛ, выхода товарищей из его состава</a:t>
            </a:r>
          </a:p>
          <a:p>
            <a:pPr algn="just"/>
            <a:endParaRPr lang="ru-RU" sz="1500" dirty="0">
              <a:solidFill>
                <a:schemeClr val="tx2"/>
              </a:solidFill>
            </a:endParaRPr>
          </a:p>
          <a:p>
            <a:pPr algn="just"/>
            <a:r>
              <a:rPr lang="ru-RU" sz="1500" dirty="0">
                <a:solidFill>
                  <a:schemeClr val="tx2"/>
                </a:solidFill>
              </a:rPr>
              <a:t>3. Кроме Устава в организации могут быть корпоративный договор (ст. 67.2 ГК РФ), внутренний регламент и иные внутренние документы (ч. 5 ст. 52 ГК РФ), не имеющие статуса учредительных документов).</a:t>
            </a:r>
          </a:p>
          <a:p>
            <a:pPr algn="just"/>
            <a:r>
              <a:rPr lang="ru-RU" sz="1500" u="sng" dirty="0">
                <a:solidFill>
                  <a:schemeClr val="tx2"/>
                </a:solidFill>
              </a:rPr>
              <a:t>Корпоративный договор </a:t>
            </a:r>
            <a:r>
              <a:rPr lang="ru-RU" sz="1500" dirty="0">
                <a:solidFill>
                  <a:schemeClr val="tx2"/>
                </a:solidFill>
              </a:rPr>
              <a:t>предусматривает порядок осуществления участниками корпоративных прав, в соответствии с которым они обязуются осуществлять эти права определенным образом или воздерживаться (отказаться) от их осуществления, в частности:</a:t>
            </a:r>
          </a:p>
          <a:p>
            <a:pPr algn="just"/>
            <a:r>
              <a:rPr lang="ru-RU" sz="1500" dirty="0">
                <a:solidFill>
                  <a:schemeClr val="tx2"/>
                </a:solidFill>
              </a:rPr>
              <a:t>-  Голосовать определенным образом на общем собрании участников общества;</a:t>
            </a:r>
          </a:p>
          <a:p>
            <a:pPr algn="just"/>
            <a:r>
              <a:rPr lang="ru-RU" sz="1500" dirty="0">
                <a:solidFill>
                  <a:schemeClr val="tx2"/>
                </a:solidFill>
              </a:rPr>
              <a:t>-  Согласованно осуществлять иные действия по управлению обществом;</a:t>
            </a:r>
          </a:p>
          <a:p>
            <a:pPr algn="just"/>
            <a:r>
              <a:rPr lang="ru-RU" sz="1500" dirty="0">
                <a:solidFill>
                  <a:schemeClr val="tx2"/>
                </a:solidFill>
              </a:rPr>
              <a:t>- Приобретать или отчуждать доли (акции) в его уставном капитале по определенной цене и (или) при наступлении определенных обстоятельств либо воздерживаться от отчуждения доли (акций) до наступления определенных обстоятельств.</a:t>
            </a:r>
          </a:p>
          <a:p>
            <a:pPr algn="just"/>
            <a:r>
              <a:rPr lang="ru-RU" sz="1500" dirty="0">
                <a:solidFill>
                  <a:schemeClr val="tx2"/>
                </a:solidFill>
              </a:rPr>
              <a:t> </a:t>
            </a:r>
          </a:p>
          <a:p>
            <a:pPr algn="just"/>
            <a:r>
              <a:rPr lang="ru-RU" sz="1500" dirty="0">
                <a:solidFill>
                  <a:schemeClr val="tx2"/>
                </a:solidFill>
              </a:rPr>
              <a:t>В корпоративном договоре не могут быть предусмотрены:</a:t>
            </a:r>
          </a:p>
          <a:p>
            <a:pPr algn="just"/>
            <a:r>
              <a:rPr lang="ru-RU" sz="1500" dirty="0">
                <a:solidFill>
                  <a:schemeClr val="tx2"/>
                </a:solidFill>
              </a:rPr>
              <a:t>-  Обязанность участников голосовать в соответствии с указаниями органов общества;</a:t>
            </a:r>
          </a:p>
          <a:p>
            <a:pPr algn="just"/>
            <a:r>
              <a:rPr lang="ru-RU" sz="1500" dirty="0">
                <a:solidFill>
                  <a:schemeClr val="tx2"/>
                </a:solidFill>
              </a:rPr>
              <a:t>-  Определение структуры органов общества и их компетенции.</a:t>
            </a:r>
          </a:p>
          <a:p>
            <a:pPr indent="534988" algn="just"/>
            <a:r>
              <a:rPr lang="ru-RU" sz="1500" dirty="0">
                <a:solidFill>
                  <a:schemeClr val="tx2"/>
                </a:solidFill>
              </a:rPr>
              <a:t>Для корпоративного договора определена специальная форма. Он должен заключаться путем составления одного документа, подписанного сторонами (п. 3 ст. 67.2 ГК РФ).</a:t>
            </a:r>
          </a:p>
          <a:p>
            <a:pPr indent="534988" algn="just"/>
            <a:r>
              <a:rPr lang="ru-RU" sz="1500" dirty="0">
                <a:solidFill>
                  <a:schemeClr val="tx2"/>
                </a:solidFill>
              </a:rPr>
              <a:t>Установлена обязанность участников хозяйственного общества, заключивших корпоративный договор, уведомить это общество о факте заключения договора. Его содержание при этом раскрывать не требуется. Если указанные лица не исполнят названную обязанность, участники общества, не являющиеся сторонами корпоративного договора, вправе требовать возмещения причиненных им убытков (абз. 1 п. 4 ст. 67.2 ГК РФ).</a:t>
            </a:r>
          </a:p>
          <a:p>
            <a:pPr algn="just"/>
            <a:r>
              <a:rPr lang="ru-RU" sz="1500" dirty="0">
                <a:solidFill>
                  <a:schemeClr val="tx2"/>
                </a:solidFill>
              </a:rPr>
              <a:t> </a:t>
            </a:r>
          </a:p>
          <a:p>
            <a:pPr algn="just"/>
            <a:r>
              <a:rPr lang="ru-RU" sz="1500" dirty="0">
                <a:solidFill>
                  <a:schemeClr val="tx2"/>
                </a:solidFill>
              </a:rPr>
              <a:t>ЮЛ считается созданным со дня его государственной регистрации (внесения записи в ЕГРЮЛ). </a:t>
            </a:r>
          </a:p>
          <a:p>
            <a:pPr algn="just"/>
            <a:r>
              <a:rPr lang="ru-RU" sz="1500" dirty="0">
                <a:solidFill>
                  <a:schemeClr val="tx2"/>
                </a:solidFill>
              </a:rPr>
              <a:t>(!) </a:t>
            </a:r>
            <a:r>
              <a:rPr lang="ru-RU" sz="1500" u="sng" dirty="0">
                <a:solidFill>
                  <a:schemeClr val="tx2"/>
                </a:solidFill>
              </a:rPr>
              <a:t>Лицо, добросовестно полагающееся на данные ЕГРЮЛ, вправе исходить из того, что они соответствуют действительным обстоятельствам. </a:t>
            </a:r>
          </a:p>
        </p:txBody>
      </p:sp>
    </p:spTree>
    <p:extLst>
      <p:ext uri="{BB962C8B-B14F-4D97-AF65-F5344CB8AC3E}">
        <p14:creationId xmlns:p14="http://schemas.microsoft.com/office/powerpoint/2010/main" val="3585238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21000" y="2664000"/>
            <a:ext cx="10035000" cy="4031873"/>
          </a:xfrm>
          <a:prstGeom prst="rect">
            <a:avLst/>
          </a:prstGeom>
          <a:noFill/>
        </p:spPr>
        <p:txBody>
          <a:bodyPr wrap="square" rtlCol="0">
            <a:spAutoFit/>
          </a:bodyPr>
          <a:lstStyle/>
          <a:p>
            <a:pPr indent="534988" algn="just"/>
            <a:r>
              <a:rPr lang="ru-RU" sz="1600" dirty="0">
                <a:solidFill>
                  <a:schemeClr val="accent1"/>
                </a:solidFill>
              </a:rPr>
              <a:t>В регистрирующем органе по месту нахождения постоянно действующего исполнительного органа (либо иного органа, имеющего право действовать без доверенности от имени ЮЛ).</a:t>
            </a:r>
          </a:p>
          <a:p>
            <a:pPr algn="just"/>
            <a:r>
              <a:rPr lang="ru-RU" sz="1600" dirty="0">
                <a:solidFill>
                  <a:schemeClr val="accent1"/>
                </a:solidFill>
              </a:rPr>
              <a:t>Предоставляемые документы:</a:t>
            </a:r>
          </a:p>
          <a:p>
            <a:pPr algn="just"/>
            <a:r>
              <a:rPr lang="ru-RU" sz="1600" dirty="0">
                <a:solidFill>
                  <a:schemeClr val="accent1"/>
                </a:solidFill>
              </a:rPr>
              <a:t>1) Заявление с нотариально заверенной подписью;</a:t>
            </a:r>
          </a:p>
          <a:p>
            <a:pPr algn="just"/>
            <a:r>
              <a:rPr lang="ru-RU" sz="1600" dirty="0">
                <a:solidFill>
                  <a:schemeClr val="accent1"/>
                </a:solidFill>
              </a:rPr>
              <a:t>2) Решение о создании/Протокол общего собрания учредителей;</a:t>
            </a:r>
          </a:p>
          <a:p>
            <a:pPr algn="just"/>
            <a:r>
              <a:rPr lang="ru-RU" sz="1600" dirty="0">
                <a:solidFill>
                  <a:schemeClr val="accent1"/>
                </a:solidFill>
              </a:rPr>
              <a:t>3) Учредительный документ в 2 экз.;</a:t>
            </a:r>
          </a:p>
          <a:p>
            <a:pPr algn="just"/>
            <a:r>
              <a:rPr lang="ru-RU" sz="1600" dirty="0">
                <a:solidFill>
                  <a:schemeClr val="accent1"/>
                </a:solidFill>
              </a:rPr>
              <a:t>4) Документ об уплате госпошлины;</a:t>
            </a:r>
          </a:p>
          <a:p>
            <a:pPr algn="just"/>
            <a:r>
              <a:rPr lang="ru-RU" sz="1600" i="1" dirty="0">
                <a:solidFill>
                  <a:schemeClr val="accent1"/>
                </a:solidFill>
              </a:rPr>
              <a:t>5) Выписка из реестра иностранных ЮЛ страны происхождения – для участников, которые являются иностранными ЮЛ.</a:t>
            </a:r>
          </a:p>
          <a:p>
            <a:pPr algn="just">
              <a:buFontTx/>
              <a:buChar char="-"/>
            </a:pPr>
            <a:endParaRPr lang="ru-RU" sz="1600" i="1" dirty="0">
              <a:solidFill>
                <a:schemeClr val="accent1"/>
              </a:solidFill>
            </a:endParaRPr>
          </a:p>
          <a:p>
            <a:pPr algn="just"/>
            <a:r>
              <a:rPr lang="ru-RU" sz="1600" i="1" dirty="0">
                <a:solidFill>
                  <a:schemeClr val="accent1"/>
                </a:solidFill>
              </a:rPr>
              <a:t>Дополнительно требуются:</a:t>
            </a:r>
          </a:p>
          <a:p>
            <a:pPr algn="just">
              <a:buFont typeface="Arial" pitchFamily="34" charset="0"/>
              <a:buChar char="•"/>
            </a:pPr>
            <a:r>
              <a:rPr lang="ru-RU" sz="1600" dirty="0">
                <a:solidFill>
                  <a:schemeClr val="accent1"/>
                </a:solidFill>
              </a:rPr>
              <a:t> Гарантийное письмо о предоставлении помещения в аренду по месту нахождения;</a:t>
            </a:r>
          </a:p>
          <a:p>
            <a:pPr algn="just">
              <a:buFont typeface="Arial" pitchFamily="34" charset="0"/>
              <a:buChar char="•"/>
            </a:pPr>
            <a:r>
              <a:rPr lang="ru-RU" sz="1600" dirty="0">
                <a:solidFill>
                  <a:schemeClr val="accent1"/>
                </a:solidFill>
              </a:rPr>
              <a:t> Заявление о выборе системы налогообложения (напр., УСН);</a:t>
            </a:r>
          </a:p>
          <a:p>
            <a:pPr algn="just">
              <a:buFont typeface="Arial" pitchFamily="34" charset="0"/>
              <a:buChar char="•"/>
            </a:pPr>
            <a:r>
              <a:rPr lang="ru-RU" sz="1600" dirty="0">
                <a:solidFill>
                  <a:schemeClr val="accent1"/>
                </a:solidFill>
              </a:rPr>
              <a:t> Определить ОКВЭД, соответствующий уставным целям организации.</a:t>
            </a:r>
          </a:p>
          <a:p>
            <a:pPr algn="just"/>
            <a:endParaRPr lang="ru-RU" sz="1600" i="1" dirty="0">
              <a:solidFill>
                <a:schemeClr val="accent1"/>
              </a:solidFill>
            </a:endParaRPr>
          </a:p>
          <a:p>
            <a:pPr algn="just"/>
            <a:r>
              <a:rPr lang="ru-RU" sz="1600" dirty="0">
                <a:solidFill>
                  <a:schemeClr val="accent1"/>
                </a:solidFill>
              </a:rPr>
              <a:t>Срок регистрации ЮЛ при создании – до 3 рабочих дней со дня предоставления документов.</a:t>
            </a:r>
          </a:p>
        </p:txBody>
      </p:sp>
      <p:sp>
        <p:nvSpPr>
          <p:cNvPr id="4" name="Прямоугольник 3"/>
          <p:cNvSpPr/>
          <p:nvPr/>
        </p:nvSpPr>
        <p:spPr>
          <a:xfrm>
            <a:off x="2649678" y="774000"/>
            <a:ext cx="6882333" cy="461665"/>
          </a:xfrm>
          <a:prstGeom prst="rect">
            <a:avLst/>
          </a:prstGeom>
        </p:spPr>
        <p:txBody>
          <a:bodyPr wrap="none">
            <a:spAutoFit/>
          </a:bodyPr>
          <a:lstStyle/>
          <a:p>
            <a:pPr algn="ctr"/>
            <a:r>
              <a:rPr lang="ru-RU" sz="2400" b="1" dirty="0">
                <a:solidFill>
                  <a:schemeClr val="bg1"/>
                </a:solidFill>
              </a:rPr>
              <a:t>Государственная регистрация юридического лица</a:t>
            </a:r>
          </a:p>
        </p:txBody>
      </p:sp>
    </p:spTree>
    <p:extLst>
      <p:ext uri="{BB962C8B-B14F-4D97-AF65-F5344CB8AC3E}">
        <p14:creationId xmlns:p14="http://schemas.microsoft.com/office/powerpoint/2010/main" val="1774272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21000" y="2664000"/>
            <a:ext cx="10035000" cy="3108543"/>
          </a:xfrm>
          <a:prstGeom prst="rect">
            <a:avLst/>
          </a:prstGeom>
          <a:noFill/>
        </p:spPr>
        <p:txBody>
          <a:bodyPr wrap="square" rtlCol="0">
            <a:spAutoFit/>
          </a:bodyPr>
          <a:lstStyle/>
          <a:p>
            <a:pPr algn="l"/>
            <a:r>
              <a:rPr lang="ru-RU" sz="1600" b="0" i="0" dirty="0">
                <a:solidFill>
                  <a:srgbClr val="000000"/>
                </a:solidFill>
                <a:effectLst/>
                <a:latin typeface="arial" panose="020B0604020202020204" pitchFamily="34" charset="0"/>
              </a:rPr>
              <a:t> </a:t>
            </a:r>
            <a:endParaRPr lang="ru-RU" sz="1600" b="0" i="0" dirty="0">
              <a:solidFill>
                <a:srgbClr val="000000"/>
              </a:solidFill>
              <a:effectLst/>
              <a:latin typeface="Tahoma" panose="020B0604030504040204" pitchFamily="34" charset="0"/>
            </a:endParaRPr>
          </a:p>
          <a:p>
            <a:pPr algn="just"/>
            <a:r>
              <a:rPr lang="ru-RU" sz="2000" dirty="0">
                <a:solidFill>
                  <a:schemeClr val="accent1"/>
                </a:solidFill>
              </a:rPr>
              <a:t>При написании адреса используются сокращенные наименования видов населенных пунктов и типов следующих за населенным пунктом </a:t>
            </a:r>
            <a:r>
              <a:rPr lang="ru-RU" sz="2000" dirty="0" err="1">
                <a:solidFill>
                  <a:schemeClr val="accent1"/>
                </a:solidFill>
              </a:rPr>
              <a:t>адресообразующих</a:t>
            </a:r>
            <a:r>
              <a:rPr lang="ru-RU" sz="2000" dirty="0">
                <a:solidFill>
                  <a:schemeClr val="accent1"/>
                </a:solidFill>
              </a:rPr>
              <a:t> элементов в соответствии с Перечнем элементов планировочной структуры, элементов улично-дорожной сети, элементов объектов адресации, типов зданий (сооружений), помещений, используемых в качестве реквизитов адреса, и Правил сокращенного наименования </a:t>
            </a:r>
            <a:r>
              <a:rPr lang="ru-RU" sz="2000" dirty="0" err="1">
                <a:solidFill>
                  <a:schemeClr val="accent1"/>
                </a:solidFill>
              </a:rPr>
              <a:t>адресообразующих</a:t>
            </a:r>
            <a:r>
              <a:rPr lang="ru-RU" sz="2000" dirty="0">
                <a:solidFill>
                  <a:schemeClr val="accent1"/>
                </a:solidFill>
              </a:rPr>
              <a:t> элементов, утвержденными приказом Министерства финансов Российской Федерации от 5 ноября 2015 г. N 171н (Использование в качестве реквизита адреса таких элементов адреса как "этаж", "антресоль", "мансарда", "рабочее место" и т.п. Перечнем типов элементов адреса не предусмотрено).</a:t>
            </a:r>
          </a:p>
        </p:txBody>
      </p:sp>
      <p:sp>
        <p:nvSpPr>
          <p:cNvPr id="4" name="Прямоугольник 3"/>
          <p:cNvSpPr/>
          <p:nvPr/>
        </p:nvSpPr>
        <p:spPr>
          <a:xfrm>
            <a:off x="2649678" y="774000"/>
            <a:ext cx="6882333" cy="461665"/>
          </a:xfrm>
          <a:prstGeom prst="rect">
            <a:avLst/>
          </a:prstGeom>
        </p:spPr>
        <p:txBody>
          <a:bodyPr wrap="none">
            <a:spAutoFit/>
          </a:bodyPr>
          <a:lstStyle/>
          <a:p>
            <a:pPr algn="ctr"/>
            <a:r>
              <a:rPr lang="ru-RU" sz="2400" b="1" dirty="0">
                <a:solidFill>
                  <a:schemeClr val="bg1"/>
                </a:solidFill>
              </a:rPr>
              <a:t>Государственная регистрация юридического лица</a:t>
            </a:r>
          </a:p>
        </p:txBody>
      </p:sp>
    </p:spTree>
    <p:extLst>
      <p:ext uri="{BB962C8B-B14F-4D97-AF65-F5344CB8AC3E}">
        <p14:creationId xmlns:p14="http://schemas.microsoft.com/office/powerpoint/2010/main" val="3721114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6000" y="234000"/>
            <a:ext cx="10755000" cy="4001095"/>
          </a:xfrm>
          <a:prstGeom prst="rect">
            <a:avLst/>
          </a:prstGeom>
          <a:noFill/>
        </p:spPr>
        <p:txBody>
          <a:bodyPr wrap="square" rtlCol="0">
            <a:spAutoFit/>
          </a:bodyPr>
          <a:lstStyle/>
          <a:p>
            <a:pPr algn="just"/>
            <a:endParaRPr lang="ru-RU" sz="1600" b="1" dirty="0">
              <a:solidFill>
                <a:schemeClr val="accent1"/>
              </a:solidFill>
              <a:effectLst>
                <a:outerShdw blurRad="38100" dist="38100" dir="2700000" algn="tl">
                  <a:srgbClr val="000000">
                    <a:alpha val="43137"/>
                  </a:srgbClr>
                </a:outerShdw>
              </a:effectLst>
            </a:endParaRPr>
          </a:p>
          <a:p>
            <a:pPr algn="just"/>
            <a:r>
              <a:rPr lang="ru-RU" sz="1700" b="1" dirty="0">
                <a:solidFill>
                  <a:schemeClr val="accent1"/>
                </a:solidFill>
                <a:effectLst>
                  <a:outerShdw blurRad="38100" dist="38100" dir="2700000" algn="tl">
                    <a:srgbClr val="000000">
                      <a:alpha val="43137"/>
                    </a:srgbClr>
                  </a:outerShdw>
                </a:effectLst>
              </a:rPr>
              <a:t>Печать </a:t>
            </a:r>
            <a:r>
              <a:rPr lang="ru-RU" sz="1700" b="1" dirty="0" err="1">
                <a:solidFill>
                  <a:schemeClr val="accent1"/>
                </a:solidFill>
                <a:effectLst>
                  <a:outerShdw blurRad="38100" dist="38100" dir="2700000" algn="tl">
                    <a:srgbClr val="000000">
                      <a:alpha val="43137"/>
                    </a:srgbClr>
                  </a:outerShdw>
                </a:effectLst>
              </a:rPr>
              <a:t>хоз</a:t>
            </a:r>
            <a:r>
              <a:rPr lang="ru-RU" sz="1700" b="1" dirty="0">
                <a:solidFill>
                  <a:schemeClr val="accent1"/>
                </a:solidFill>
                <a:effectLst>
                  <a:outerShdw blurRad="38100" dist="38100" dir="2700000" algn="tl">
                    <a:srgbClr val="000000">
                      <a:alpha val="43137"/>
                    </a:srgbClr>
                  </a:outerShdw>
                </a:effectLst>
              </a:rPr>
              <a:t>. общества </a:t>
            </a:r>
            <a:r>
              <a:rPr lang="ru-RU" sz="1700" dirty="0">
                <a:solidFill>
                  <a:schemeClr val="accent1"/>
                </a:solidFill>
              </a:rPr>
              <a:t>– с 07.04.2015 г. не является обязательной при создании юридического лица (если планируется – должна быть упомянута в уставе). </a:t>
            </a:r>
          </a:p>
          <a:p>
            <a:endParaRPr lang="ru-RU" sz="1700" dirty="0">
              <a:solidFill>
                <a:schemeClr val="accent1"/>
              </a:solidFill>
            </a:endParaRPr>
          </a:p>
          <a:p>
            <a:pPr algn="just"/>
            <a:r>
              <a:rPr lang="ru-RU" sz="1700" dirty="0">
                <a:solidFill>
                  <a:schemeClr val="accent1"/>
                </a:solidFill>
              </a:rPr>
              <a:t>По уже существующим ООО и АО подлежит применению при наличии и должна быть упомянута в уставе. </a:t>
            </a:r>
          </a:p>
          <a:p>
            <a:endParaRPr lang="ru-RU" sz="1700" dirty="0">
              <a:solidFill>
                <a:schemeClr val="accent1"/>
              </a:solidFill>
            </a:endParaRPr>
          </a:p>
          <a:p>
            <a:pPr algn="just"/>
            <a:r>
              <a:rPr lang="ru-RU" sz="1700" b="1" u="sng" dirty="0">
                <a:solidFill>
                  <a:schemeClr val="accent1"/>
                </a:solidFill>
              </a:rPr>
              <a:t>Оформление документов организации без печати:</a:t>
            </a:r>
          </a:p>
          <a:p>
            <a:pPr algn="just"/>
            <a:endParaRPr lang="ru-RU" sz="1700" dirty="0">
              <a:solidFill>
                <a:schemeClr val="accent1"/>
              </a:solidFill>
            </a:endParaRPr>
          </a:p>
          <a:p>
            <a:pPr algn="just"/>
            <a:r>
              <a:rPr lang="ru-RU" sz="1700" u="sng" dirty="0">
                <a:solidFill>
                  <a:schemeClr val="accent1"/>
                </a:solidFill>
              </a:rPr>
              <a:t>Договор</a:t>
            </a:r>
            <a:r>
              <a:rPr lang="ru-RU" sz="1700" dirty="0">
                <a:solidFill>
                  <a:schemeClr val="accent1"/>
                </a:solidFill>
              </a:rPr>
              <a:t> – печать не является обязательным реквизитом (может предусматриваться как дополнительное условие нормативными актами либо соглашением сторон договора – ст. 160 ГК РФ)</a:t>
            </a:r>
          </a:p>
          <a:p>
            <a:pPr algn="just"/>
            <a:r>
              <a:rPr lang="ru-RU" sz="1700" u="sng" dirty="0">
                <a:solidFill>
                  <a:schemeClr val="accent1"/>
                </a:solidFill>
              </a:rPr>
              <a:t>Доверенность</a:t>
            </a:r>
            <a:r>
              <a:rPr lang="ru-RU" sz="1700" dirty="0">
                <a:solidFill>
                  <a:schemeClr val="accent1"/>
                </a:solidFill>
              </a:rPr>
              <a:t> – печать отменена с 2013 года</a:t>
            </a:r>
          </a:p>
          <a:p>
            <a:pPr algn="just"/>
            <a:r>
              <a:rPr lang="ru-RU" sz="1700" u="sng" dirty="0">
                <a:solidFill>
                  <a:schemeClr val="accent1"/>
                </a:solidFill>
              </a:rPr>
              <a:t>Трудовые книжки </a:t>
            </a:r>
            <a:r>
              <a:rPr lang="ru-RU" sz="1700" dirty="0">
                <a:solidFill>
                  <a:schemeClr val="accent1"/>
                </a:solidFill>
              </a:rPr>
              <a:t>– печать предусмотрена подзаконным актом о ведении трудовых книжек, но подзаконный акт не может противоречить закону</a:t>
            </a:r>
          </a:p>
          <a:p>
            <a:pPr algn="just"/>
            <a:r>
              <a:rPr lang="ru-RU" sz="1700" u="sng" dirty="0">
                <a:solidFill>
                  <a:schemeClr val="accent1"/>
                </a:solidFill>
              </a:rPr>
              <a:t>Отчетные документы </a:t>
            </a:r>
            <a:r>
              <a:rPr lang="ru-RU" sz="1700" dirty="0">
                <a:solidFill>
                  <a:schemeClr val="accent1"/>
                </a:solidFill>
              </a:rPr>
              <a:t>– формы, утв. </a:t>
            </a:r>
            <a:r>
              <a:rPr lang="ru-RU" sz="1700" dirty="0" err="1">
                <a:solidFill>
                  <a:schemeClr val="accent1"/>
                </a:solidFill>
              </a:rPr>
              <a:t>Госстатом</a:t>
            </a:r>
            <a:r>
              <a:rPr lang="ru-RU" sz="1700" dirty="0">
                <a:solidFill>
                  <a:schemeClr val="accent1"/>
                </a:solidFill>
              </a:rPr>
              <a:t> РФ, не обязательны с 2013 года, приказом по организации можно принять формы, не предусматривающие «М.П.»</a:t>
            </a:r>
          </a:p>
        </p:txBody>
      </p:sp>
    </p:spTree>
    <p:extLst>
      <p:ext uri="{BB962C8B-B14F-4D97-AF65-F5344CB8AC3E}">
        <p14:creationId xmlns:p14="http://schemas.microsoft.com/office/powerpoint/2010/main" val="3060071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37075" y="234000"/>
            <a:ext cx="8001056" cy="461665"/>
          </a:xfrm>
          <a:prstGeom prst="rect">
            <a:avLst/>
          </a:prstGeom>
          <a:noFill/>
        </p:spPr>
        <p:txBody>
          <a:bodyPr wrap="square" rtlCol="0">
            <a:spAutoFit/>
          </a:bodyPr>
          <a:lstStyle/>
          <a:p>
            <a:pPr algn="ctr"/>
            <a:r>
              <a:rPr lang="ru-RU" sz="2400" b="1" dirty="0">
                <a:solidFill>
                  <a:schemeClr val="accent1"/>
                </a:solidFill>
              </a:rPr>
              <a:t>Представительства и филиалы</a:t>
            </a:r>
          </a:p>
        </p:txBody>
      </p:sp>
      <p:sp>
        <p:nvSpPr>
          <p:cNvPr id="3" name="TextBox 2"/>
          <p:cNvSpPr txBox="1"/>
          <p:nvPr/>
        </p:nvSpPr>
        <p:spPr>
          <a:xfrm>
            <a:off x="490344" y="971513"/>
            <a:ext cx="5335656" cy="1077218"/>
          </a:xfrm>
          <a:prstGeom prst="rect">
            <a:avLst/>
          </a:prstGeom>
          <a:noFill/>
        </p:spPr>
        <p:txBody>
          <a:bodyPr wrap="square" rtlCol="0">
            <a:spAutoFit/>
          </a:bodyPr>
          <a:lstStyle/>
          <a:p>
            <a:pPr algn="just"/>
            <a:r>
              <a:rPr lang="ru-RU" sz="1600" u="sng" dirty="0">
                <a:solidFill>
                  <a:schemeClr val="accent1"/>
                </a:solidFill>
              </a:rPr>
              <a:t>Представительство</a:t>
            </a:r>
            <a:r>
              <a:rPr lang="ru-RU" sz="1600" dirty="0">
                <a:solidFill>
                  <a:schemeClr val="accent1"/>
                </a:solidFill>
              </a:rPr>
              <a:t> - обособленное подразделение ЮЛ, расположенное вне места его нахождения, которое представляет интересы ЮЛ и осуществляет их защиту. Функции головной компании не осуществляет.</a:t>
            </a:r>
          </a:p>
        </p:txBody>
      </p:sp>
      <p:sp>
        <p:nvSpPr>
          <p:cNvPr id="4" name="TextBox 3"/>
          <p:cNvSpPr txBox="1"/>
          <p:nvPr/>
        </p:nvSpPr>
        <p:spPr>
          <a:xfrm>
            <a:off x="6366000" y="928669"/>
            <a:ext cx="4808704" cy="1323439"/>
          </a:xfrm>
          <a:prstGeom prst="rect">
            <a:avLst/>
          </a:prstGeom>
          <a:noFill/>
        </p:spPr>
        <p:txBody>
          <a:bodyPr wrap="square" rtlCol="0">
            <a:spAutoFit/>
          </a:bodyPr>
          <a:lstStyle/>
          <a:p>
            <a:r>
              <a:rPr lang="ru-RU" sz="1600" u="sng" dirty="0">
                <a:solidFill>
                  <a:schemeClr val="accent1"/>
                </a:solidFill>
              </a:rPr>
              <a:t>Филиал</a:t>
            </a:r>
            <a:r>
              <a:rPr lang="ru-RU" sz="1600" dirty="0">
                <a:solidFill>
                  <a:schemeClr val="accent1"/>
                </a:solidFill>
              </a:rPr>
              <a:t> - обособленное подразделение юридического лица, расположенное вне места его нахождения и осуществляющее </a:t>
            </a:r>
            <a:r>
              <a:rPr lang="ru-RU" sz="1600" u="sng" dirty="0">
                <a:solidFill>
                  <a:schemeClr val="accent1"/>
                </a:solidFill>
              </a:rPr>
              <a:t>все его функции или их часть</a:t>
            </a:r>
            <a:r>
              <a:rPr lang="ru-RU" sz="1600" dirty="0">
                <a:solidFill>
                  <a:schemeClr val="accent1"/>
                </a:solidFill>
              </a:rPr>
              <a:t>, в том числе функции представительства. </a:t>
            </a:r>
          </a:p>
          <a:p>
            <a:endParaRPr lang="ru-RU" sz="1600" dirty="0">
              <a:solidFill>
                <a:schemeClr val="accent1"/>
              </a:solidFill>
            </a:endParaRPr>
          </a:p>
        </p:txBody>
      </p:sp>
      <p:sp>
        <p:nvSpPr>
          <p:cNvPr id="5" name="TextBox 4"/>
          <p:cNvSpPr txBox="1"/>
          <p:nvPr/>
        </p:nvSpPr>
        <p:spPr>
          <a:xfrm>
            <a:off x="412936" y="2420888"/>
            <a:ext cx="11038064" cy="4031873"/>
          </a:xfrm>
          <a:prstGeom prst="rect">
            <a:avLst/>
          </a:prstGeom>
          <a:noFill/>
        </p:spPr>
        <p:txBody>
          <a:bodyPr wrap="square" rtlCol="0">
            <a:spAutoFit/>
          </a:bodyPr>
          <a:lstStyle/>
          <a:p>
            <a:pPr algn="just"/>
            <a:r>
              <a:rPr lang="ru-RU" sz="1600" dirty="0">
                <a:solidFill>
                  <a:schemeClr val="accent1"/>
                </a:solidFill>
              </a:rPr>
              <a:t>Сведения о них указываются в </a:t>
            </a:r>
            <a:r>
              <a:rPr lang="ru-RU" sz="1600" b="1" dirty="0">
                <a:solidFill>
                  <a:schemeClr val="accent1"/>
                </a:solidFill>
              </a:rPr>
              <a:t>ЕГРЮЛ, с 01.09.2014 г. указание сведений в Уставе необязательно</a:t>
            </a:r>
          </a:p>
          <a:p>
            <a:pPr algn="just"/>
            <a:r>
              <a:rPr lang="ru-RU" sz="1600" dirty="0">
                <a:solidFill>
                  <a:schemeClr val="accent1"/>
                </a:solidFill>
              </a:rPr>
              <a:t>Не являются самостоятельными ЮЛ</a:t>
            </a:r>
          </a:p>
          <a:p>
            <a:pPr algn="just"/>
            <a:r>
              <a:rPr lang="ru-RU" sz="1600" dirty="0">
                <a:solidFill>
                  <a:schemeClr val="accent1"/>
                </a:solidFill>
              </a:rPr>
              <a:t>Наделяются имуществом создавшего их ЮЛ, но не приобретают на него право собственности</a:t>
            </a:r>
          </a:p>
          <a:p>
            <a:pPr algn="just"/>
            <a:r>
              <a:rPr lang="ru-RU" sz="1600" dirty="0">
                <a:solidFill>
                  <a:schemeClr val="accent1"/>
                </a:solidFill>
              </a:rPr>
              <a:t>Действуют на основании утвержденных положений</a:t>
            </a:r>
          </a:p>
          <a:p>
            <a:pPr algn="just"/>
            <a:r>
              <a:rPr lang="ru-RU" sz="1600" dirty="0">
                <a:solidFill>
                  <a:schemeClr val="accent1"/>
                </a:solidFill>
              </a:rPr>
              <a:t>Руководители назначаются ЮЛ и действуют на основании его доверенности</a:t>
            </a:r>
          </a:p>
          <a:p>
            <a:pPr algn="just"/>
            <a:r>
              <a:rPr lang="ru-RU" sz="1600" dirty="0">
                <a:solidFill>
                  <a:schemeClr val="accent1"/>
                </a:solidFill>
              </a:rPr>
              <a:t>По обязательствам филиалов и представительств отвечает ЮЛ</a:t>
            </a:r>
          </a:p>
          <a:p>
            <a:pPr algn="just"/>
            <a:r>
              <a:rPr lang="ru-RU" sz="1600" dirty="0">
                <a:solidFill>
                  <a:schemeClr val="accent1"/>
                </a:solidFill>
              </a:rPr>
              <a:t>Не могут быть истцами и ответчиками в суде</a:t>
            </a:r>
          </a:p>
          <a:p>
            <a:pPr algn="just"/>
            <a:r>
              <a:rPr lang="ru-RU" sz="1600" dirty="0">
                <a:solidFill>
                  <a:schemeClr val="accent1"/>
                </a:solidFill>
              </a:rPr>
              <a:t>Должны быть поставлены на налоговый учет</a:t>
            </a:r>
          </a:p>
          <a:p>
            <a:pPr algn="just"/>
            <a:endParaRPr lang="ru-RU" sz="1600" dirty="0">
              <a:solidFill>
                <a:schemeClr val="accent1"/>
              </a:solidFill>
            </a:endParaRPr>
          </a:p>
          <a:p>
            <a:pPr indent="534988" algn="just"/>
            <a:r>
              <a:rPr lang="ru-RU" sz="1600" dirty="0">
                <a:solidFill>
                  <a:schemeClr val="accent1"/>
                </a:solidFill>
              </a:rPr>
              <a:t>Налоговый кодекс РФ предусматривает также иные </a:t>
            </a:r>
            <a:r>
              <a:rPr lang="ru-RU" sz="1600" u="sng" dirty="0">
                <a:solidFill>
                  <a:schemeClr val="accent1"/>
                </a:solidFill>
              </a:rPr>
              <a:t>обособленные подразделения</a:t>
            </a:r>
            <a:r>
              <a:rPr lang="ru-RU" sz="1600" dirty="0">
                <a:solidFill>
                  <a:schemeClr val="accent1"/>
                </a:solidFill>
              </a:rPr>
              <a:t>, которым может не присваиваться статус представительства или филиала. В целях налогообложения обособленным подразделением организации (</a:t>
            </a:r>
            <a:r>
              <a:rPr lang="ru-RU" sz="1600" u="sng" dirty="0">
                <a:solidFill>
                  <a:schemeClr val="accent1"/>
                </a:solidFill>
              </a:rPr>
              <a:t>ст. 11</a:t>
            </a:r>
            <a:r>
              <a:rPr lang="ru-RU" sz="1600" dirty="0">
                <a:solidFill>
                  <a:schemeClr val="accent1"/>
                </a:solidFill>
              </a:rPr>
              <a:t> НК РФ) признается любое территориально обособленное от нее подразделение, по месту нахождения которого оборудованы стационарные рабочие места (т.е. на срок более одного месяца).  Создание такого учредительного документа можно не отражать в ЕГРЮЛ, оно не имеет положения о деятельности и руководитель такого подразделения отсутствует. Цель его – обосновать ведение деятельности организации вне места нахождения. </a:t>
            </a:r>
          </a:p>
          <a:p>
            <a:pPr algn="just"/>
            <a:endParaRPr lang="ru-RU" sz="1600" dirty="0">
              <a:solidFill>
                <a:schemeClr val="accent1"/>
              </a:solidFill>
            </a:endParaRPr>
          </a:p>
        </p:txBody>
      </p:sp>
    </p:spTree>
    <p:extLst>
      <p:ext uri="{BB962C8B-B14F-4D97-AF65-F5344CB8AC3E}">
        <p14:creationId xmlns:p14="http://schemas.microsoft.com/office/powerpoint/2010/main" val="3204069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71000" y="350562"/>
            <a:ext cx="5625880" cy="461665"/>
          </a:xfrm>
          <a:prstGeom prst="rect">
            <a:avLst/>
          </a:prstGeom>
          <a:noFill/>
        </p:spPr>
        <p:txBody>
          <a:bodyPr wrap="square" rtlCol="0">
            <a:spAutoFit/>
          </a:bodyPr>
          <a:lstStyle/>
          <a:p>
            <a:pPr algn="ctr"/>
            <a:r>
              <a:rPr lang="ru-RU" sz="2400" b="1" dirty="0">
                <a:solidFill>
                  <a:schemeClr val="accent1"/>
                </a:solidFill>
              </a:rPr>
              <a:t>Реорганизация ЮЛ</a:t>
            </a:r>
            <a:endParaRPr lang="ru-RU" sz="2400" dirty="0">
              <a:solidFill>
                <a:schemeClr val="accent1"/>
              </a:solidFill>
            </a:endParaRPr>
          </a:p>
        </p:txBody>
      </p:sp>
      <p:sp>
        <p:nvSpPr>
          <p:cNvPr id="5" name="TextBox 4"/>
          <p:cNvSpPr txBox="1"/>
          <p:nvPr/>
        </p:nvSpPr>
        <p:spPr>
          <a:xfrm>
            <a:off x="696000" y="1341993"/>
            <a:ext cx="3060000" cy="1200329"/>
          </a:xfrm>
          <a:prstGeom prst="rect">
            <a:avLst/>
          </a:prstGeom>
          <a:noFill/>
          <a:ln>
            <a:solidFill>
              <a:schemeClr val="accent1"/>
            </a:solidFill>
          </a:ln>
        </p:spPr>
        <p:txBody>
          <a:bodyPr wrap="square" rtlCol="0">
            <a:spAutoFit/>
          </a:bodyPr>
          <a:lstStyle/>
          <a:p>
            <a:r>
              <a:rPr lang="ru-RU" u="sng" dirty="0">
                <a:solidFill>
                  <a:schemeClr val="accent1"/>
                </a:solidFill>
              </a:rPr>
              <a:t>Добровольная</a:t>
            </a:r>
          </a:p>
          <a:p>
            <a:r>
              <a:rPr lang="ru-RU" dirty="0">
                <a:solidFill>
                  <a:schemeClr val="accent1"/>
                </a:solidFill>
              </a:rPr>
              <a:t>По решению участников либо уполномоченного органа ЮЛ</a:t>
            </a:r>
          </a:p>
        </p:txBody>
      </p:sp>
      <p:sp>
        <p:nvSpPr>
          <p:cNvPr id="6" name="TextBox 5"/>
          <p:cNvSpPr txBox="1"/>
          <p:nvPr/>
        </p:nvSpPr>
        <p:spPr>
          <a:xfrm>
            <a:off x="4566000" y="1341992"/>
            <a:ext cx="6525000" cy="5078313"/>
          </a:xfrm>
          <a:prstGeom prst="rect">
            <a:avLst/>
          </a:prstGeom>
          <a:noFill/>
          <a:ln>
            <a:solidFill>
              <a:schemeClr val="accent1"/>
            </a:solidFill>
          </a:ln>
        </p:spPr>
        <p:txBody>
          <a:bodyPr wrap="square" rtlCol="0">
            <a:spAutoFit/>
          </a:bodyPr>
          <a:lstStyle/>
          <a:p>
            <a:r>
              <a:rPr lang="ru-RU" u="sng" dirty="0">
                <a:solidFill>
                  <a:schemeClr val="accent1"/>
                </a:solidFill>
              </a:rPr>
              <a:t>Принудительная </a:t>
            </a:r>
            <a:r>
              <a:rPr lang="ru-RU" dirty="0">
                <a:solidFill>
                  <a:schemeClr val="accent1"/>
                </a:solidFill>
              </a:rPr>
              <a:t>(на основании требования уполномоченного госоргана или органа местного самоуправления либо при его невыполнении – назначенным судом внешним управляющим).</a:t>
            </a:r>
          </a:p>
          <a:p>
            <a:r>
              <a:rPr lang="ru-RU" b="1" dirty="0">
                <a:solidFill>
                  <a:schemeClr val="accent1"/>
                </a:solidFill>
              </a:rPr>
              <a:t>- В случае нарушения порядка получения предварительного согласия антимонопольного органа на осуществление сделок и иных предусмотренных законом действий;</a:t>
            </a:r>
            <a:endParaRPr lang="ru-RU" dirty="0">
              <a:solidFill>
                <a:schemeClr val="accent1"/>
              </a:solidFill>
            </a:endParaRPr>
          </a:p>
          <a:p>
            <a:r>
              <a:rPr lang="ru-RU" b="1" dirty="0">
                <a:solidFill>
                  <a:schemeClr val="accent1"/>
                </a:solidFill>
              </a:rPr>
              <a:t>- Если хозяйственное общество, на которое возложена обязанность уведомлять антимонопольный орган об осуществлении действий, указанных в законе, нарушило установленный порядок уведомления.</a:t>
            </a:r>
            <a:endParaRPr lang="ru-RU" dirty="0">
              <a:solidFill>
                <a:schemeClr val="accent1"/>
              </a:solidFill>
            </a:endParaRPr>
          </a:p>
          <a:p>
            <a:r>
              <a:rPr lang="ru-RU" b="1" dirty="0">
                <a:solidFill>
                  <a:schemeClr val="accent1"/>
                </a:solidFill>
              </a:rPr>
              <a:t>- В случае систематического осуществления монополистической деятельности хозяйственным обществом, занимающим доминирующее положение.</a:t>
            </a:r>
            <a:endParaRPr lang="ru-RU" dirty="0">
              <a:solidFill>
                <a:schemeClr val="accent1"/>
              </a:solidFill>
            </a:endParaRPr>
          </a:p>
          <a:p>
            <a:pPr indent="534988"/>
            <a:r>
              <a:rPr lang="ru-RU" dirty="0">
                <a:solidFill>
                  <a:schemeClr val="accent1"/>
                </a:solidFill>
              </a:rPr>
              <a:t>Монополисты, занимающие доминирующее положение, по решению антимонопольной службы должны быть реорганизованы в форме выделения или разделения во избежание существенного ограничения конкуренции на рынке.</a:t>
            </a:r>
          </a:p>
          <a:p>
            <a:r>
              <a:rPr lang="ru-RU" dirty="0">
                <a:solidFill>
                  <a:schemeClr val="accent1"/>
                </a:solidFill>
              </a:rPr>
              <a:t>(ст. 30, 34, 38 ФЗ «О защите конкуренции»)</a:t>
            </a:r>
          </a:p>
        </p:txBody>
      </p:sp>
    </p:spTree>
    <p:extLst>
      <p:ext uri="{BB962C8B-B14F-4D97-AF65-F5344CB8AC3E}">
        <p14:creationId xmlns:p14="http://schemas.microsoft.com/office/powerpoint/2010/main" val="3028627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85786" y="428604"/>
            <a:ext cx="10485214" cy="4339650"/>
          </a:xfrm>
          <a:prstGeom prst="rect">
            <a:avLst/>
          </a:prstGeom>
          <a:noFill/>
        </p:spPr>
        <p:txBody>
          <a:bodyPr wrap="square" rtlCol="0">
            <a:spAutoFit/>
          </a:bodyPr>
          <a:lstStyle/>
          <a:p>
            <a:pPr algn="ctr"/>
            <a:r>
              <a:rPr lang="ru-RU" sz="2400" b="1" dirty="0">
                <a:solidFill>
                  <a:schemeClr val="accent1"/>
                </a:solidFill>
              </a:rPr>
              <a:t>Формы реорганизации ЮЛ</a:t>
            </a:r>
          </a:p>
          <a:p>
            <a:pPr algn="just"/>
            <a:endParaRPr lang="ru-RU" sz="1600" b="1" dirty="0">
              <a:solidFill>
                <a:schemeClr val="accent1"/>
              </a:solidFill>
            </a:endParaRPr>
          </a:p>
          <a:p>
            <a:pPr algn="just"/>
            <a:r>
              <a:rPr lang="ru-RU" sz="1700" b="1" dirty="0">
                <a:solidFill>
                  <a:schemeClr val="accent1"/>
                </a:solidFill>
              </a:rPr>
              <a:t>1. Слияние</a:t>
            </a:r>
          </a:p>
          <a:p>
            <a:pPr algn="ctr"/>
            <a:endParaRPr lang="ru-RU" sz="1700" b="1" dirty="0">
              <a:solidFill>
                <a:schemeClr val="accent1"/>
              </a:solidFill>
            </a:endParaRPr>
          </a:p>
          <a:p>
            <a:pPr algn="ctr"/>
            <a:endParaRPr lang="ru-RU" sz="1700" b="1" dirty="0">
              <a:solidFill>
                <a:schemeClr val="accent1"/>
              </a:solidFill>
            </a:endParaRPr>
          </a:p>
          <a:p>
            <a:pPr algn="ctr"/>
            <a:endParaRPr lang="ru-RU" sz="1700" b="1" dirty="0">
              <a:solidFill>
                <a:schemeClr val="accent1"/>
              </a:solidFill>
            </a:endParaRPr>
          </a:p>
          <a:p>
            <a:pPr algn="ctr"/>
            <a:endParaRPr lang="ru-RU" sz="1700" b="1" dirty="0">
              <a:solidFill>
                <a:schemeClr val="accent1"/>
              </a:solidFill>
            </a:endParaRPr>
          </a:p>
          <a:p>
            <a:pPr algn="ctr"/>
            <a:endParaRPr lang="ru-RU" sz="1700" b="1" dirty="0">
              <a:solidFill>
                <a:schemeClr val="accent1"/>
              </a:solidFill>
            </a:endParaRPr>
          </a:p>
          <a:p>
            <a:pPr algn="ctr"/>
            <a:endParaRPr lang="ru-RU" sz="1700" b="1" dirty="0">
              <a:solidFill>
                <a:schemeClr val="accent1"/>
              </a:solidFill>
            </a:endParaRPr>
          </a:p>
          <a:p>
            <a:pPr algn="just"/>
            <a:r>
              <a:rPr lang="ru-RU" sz="1700" dirty="0">
                <a:solidFill>
                  <a:schemeClr val="accent1"/>
                </a:solidFill>
              </a:rPr>
              <a:t>Ликвидация одного или нескольких ЮЛ с последующей передачей их прав и обязанностей вновь зарегистрированному ЮЛ. При этом новая компания сохраняет виды деятельности прежних, а также принимает на себя их кредиторов и должников.</a:t>
            </a:r>
          </a:p>
          <a:p>
            <a:pPr algn="just"/>
            <a:endParaRPr lang="ru-RU" sz="1600" dirty="0">
              <a:solidFill>
                <a:schemeClr val="accent1"/>
              </a:solidFill>
            </a:endParaRPr>
          </a:p>
          <a:p>
            <a:pPr algn="just"/>
            <a:endParaRPr lang="ru-RU" sz="1600" dirty="0">
              <a:solidFill>
                <a:schemeClr val="accent1"/>
              </a:solidFill>
            </a:endParaRPr>
          </a:p>
          <a:p>
            <a:pPr algn="just"/>
            <a:r>
              <a:rPr lang="ru-RU" sz="1700" b="1" dirty="0">
                <a:solidFill>
                  <a:schemeClr val="accent1"/>
                </a:solidFill>
              </a:rPr>
              <a:t>2. Присоединение</a:t>
            </a:r>
          </a:p>
          <a:p>
            <a:pPr algn="just"/>
            <a:endParaRPr lang="ru-RU" sz="1700" b="1" dirty="0"/>
          </a:p>
        </p:txBody>
      </p:sp>
      <p:sp>
        <p:nvSpPr>
          <p:cNvPr id="4" name="Овал 3"/>
          <p:cNvSpPr/>
          <p:nvPr/>
        </p:nvSpPr>
        <p:spPr>
          <a:xfrm>
            <a:off x="3286116" y="1609644"/>
            <a:ext cx="714380" cy="7143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cxnSp>
        <p:nvCxnSpPr>
          <p:cNvPr id="5" name="Прямая со стрелкой 4"/>
          <p:cNvCxnSpPr/>
          <p:nvPr/>
        </p:nvCxnSpPr>
        <p:spPr>
          <a:xfrm>
            <a:off x="4179091" y="2004961"/>
            <a:ext cx="928694"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6" name="Овал 5"/>
          <p:cNvSpPr/>
          <p:nvPr/>
        </p:nvSpPr>
        <p:spPr>
          <a:xfrm>
            <a:off x="5314013" y="1590621"/>
            <a:ext cx="714380" cy="7143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Стрелка вправо 6"/>
          <p:cNvSpPr/>
          <p:nvPr/>
        </p:nvSpPr>
        <p:spPr>
          <a:xfrm flipV="1">
            <a:off x="6186000" y="1897804"/>
            <a:ext cx="785818"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Овал 7"/>
          <p:cNvSpPr/>
          <p:nvPr/>
        </p:nvSpPr>
        <p:spPr>
          <a:xfrm>
            <a:off x="7221000" y="1434526"/>
            <a:ext cx="1125000" cy="10715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9" name="Овал 8"/>
          <p:cNvSpPr/>
          <p:nvPr/>
        </p:nvSpPr>
        <p:spPr>
          <a:xfrm>
            <a:off x="3786182" y="4176736"/>
            <a:ext cx="214314" cy="2143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Овал 9"/>
          <p:cNvSpPr/>
          <p:nvPr/>
        </p:nvSpPr>
        <p:spPr>
          <a:xfrm>
            <a:off x="4190963" y="3832629"/>
            <a:ext cx="214314" cy="2143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Овал 10"/>
          <p:cNvSpPr/>
          <p:nvPr/>
        </p:nvSpPr>
        <p:spPr>
          <a:xfrm>
            <a:off x="4140973" y="4643446"/>
            <a:ext cx="214314" cy="2143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cxnSp>
        <p:nvCxnSpPr>
          <p:cNvPr id="12" name="Прямая со стрелкой 11"/>
          <p:cNvCxnSpPr/>
          <p:nvPr/>
        </p:nvCxnSpPr>
        <p:spPr>
          <a:xfrm>
            <a:off x="4456757" y="4031468"/>
            <a:ext cx="857256" cy="17859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a:off x="4000496" y="4307703"/>
            <a:ext cx="1357322" cy="3571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flipV="1">
            <a:off x="4461506" y="4493443"/>
            <a:ext cx="857256" cy="17859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Овал 14"/>
          <p:cNvSpPr/>
          <p:nvPr/>
        </p:nvSpPr>
        <p:spPr>
          <a:xfrm>
            <a:off x="5456889" y="4151719"/>
            <a:ext cx="571504" cy="5000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6" name="Стрелка вправо 15"/>
          <p:cNvSpPr/>
          <p:nvPr/>
        </p:nvSpPr>
        <p:spPr>
          <a:xfrm flipV="1">
            <a:off x="6321000" y="4276736"/>
            <a:ext cx="785818"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7" name="Овал 16"/>
          <p:cNvSpPr/>
          <p:nvPr/>
        </p:nvSpPr>
        <p:spPr>
          <a:xfrm>
            <a:off x="7176277" y="3832629"/>
            <a:ext cx="1214446" cy="10715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8" name="TextBox 17"/>
          <p:cNvSpPr txBox="1"/>
          <p:nvPr/>
        </p:nvSpPr>
        <p:spPr>
          <a:xfrm>
            <a:off x="714348" y="5587425"/>
            <a:ext cx="10421652" cy="615553"/>
          </a:xfrm>
          <a:prstGeom prst="rect">
            <a:avLst/>
          </a:prstGeom>
          <a:noFill/>
        </p:spPr>
        <p:txBody>
          <a:bodyPr wrap="square" rtlCol="0">
            <a:spAutoFit/>
          </a:bodyPr>
          <a:lstStyle/>
          <a:p>
            <a:pPr algn="just"/>
            <a:r>
              <a:rPr lang="ru-RU" sz="1700" dirty="0">
                <a:solidFill>
                  <a:schemeClr val="accent1"/>
                </a:solidFill>
              </a:rPr>
              <a:t>Одна или несколько компаний ликвидируются, а их права и обязанности передаются иной уже существующей организации</a:t>
            </a:r>
          </a:p>
        </p:txBody>
      </p:sp>
      <p:sp>
        <p:nvSpPr>
          <p:cNvPr id="19" name="Номер слайда 3"/>
          <p:cNvSpPr txBox="1">
            <a:spLocks/>
          </p:cNvSpPr>
          <p:nvPr/>
        </p:nvSpPr>
        <p:spPr>
          <a:xfrm>
            <a:off x="3810000" y="6172200"/>
            <a:ext cx="1828800" cy="365125"/>
          </a:xfrm>
          <a:prstGeom prst="rect">
            <a:avLst/>
          </a:prstGeom>
        </p:spPr>
        <p:txBody>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F6B260-89E0-46A7-86C2-DAFF3277A2FF}" type="slidenum">
              <a:rPr lang="ru-RU" smtClean="0"/>
              <a:pPr/>
              <a:t>15</a:t>
            </a:fld>
            <a:endParaRPr lang="ru-RU" dirty="0"/>
          </a:p>
        </p:txBody>
      </p:sp>
    </p:spTree>
    <p:extLst>
      <p:ext uri="{BB962C8B-B14F-4D97-AF65-F5344CB8AC3E}">
        <p14:creationId xmlns:p14="http://schemas.microsoft.com/office/powerpoint/2010/main" val="1528078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17001" y="597881"/>
            <a:ext cx="4699192" cy="353943"/>
          </a:xfrm>
          <a:prstGeom prst="rect">
            <a:avLst/>
          </a:prstGeom>
          <a:noFill/>
        </p:spPr>
        <p:txBody>
          <a:bodyPr wrap="square" rtlCol="0">
            <a:spAutoFit/>
          </a:bodyPr>
          <a:lstStyle/>
          <a:p>
            <a:r>
              <a:rPr lang="ru-RU" sz="1700" b="1" dirty="0">
                <a:solidFill>
                  <a:schemeClr val="accent1"/>
                </a:solidFill>
              </a:rPr>
              <a:t>3. Преобразование</a:t>
            </a:r>
          </a:p>
        </p:txBody>
      </p:sp>
      <p:sp>
        <p:nvSpPr>
          <p:cNvPr id="3" name="Овал 2"/>
          <p:cNvSpPr/>
          <p:nvPr/>
        </p:nvSpPr>
        <p:spPr>
          <a:xfrm>
            <a:off x="1500165" y="1312260"/>
            <a:ext cx="1044265" cy="10687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schemeClr val="accent1"/>
              </a:solidFill>
            </a:endParaRPr>
          </a:p>
        </p:txBody>
      </p:sp>
      <p:sp>
        <p:nvSpPr>
          <p:cNvPr id="4" name="Стрелка вправо 3"/>
          <p:cNvSpPr/>
          <p:nvPr/>
        </p:nvSpPr>
        <p:spPr>
          <a:xfrm>
            <a:off x="2714611" y="1740889"/>
            <a:ext cx="1491807" cy="1644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schemeClr val="accent1"/>
              </a:solidFill>
            </a:endParaRPr>
          </a:p>
        </p:txBody>
      </p:sp>
      <p:sp>
        <p:nvSpPr>
          <p:cNvPr id="5" name="Овал 4"/>
          <p:cNvSpPr/>
          <p:nvPr/>
        </p:nvSpPr>
        <p:spPr>
          <a:xfrm>
            <a:off x="4571999" y="1312260"/>
            <a:ext cx="1044265" cy="10687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schemeClr val="accent1"/>
              </a:solidFill>
            </a:endParaRPr>
          </a:p>
        </p:txBody>
      </p:sp>
      <p:sp>
        <p:nvSpPr>
          <p:cNvPr id="6" name="TextBox 5"/>
          <p:cNvSpPr txBox="1"/>
          <p:nvPr/>
        </p:nvSpPr>
        <p:spPr>
          <a:xfrm>
            <a:off x="1011000" y="2380963"/>
            <a:ext cx="10169999" cy="615553"/>
          </a:xfrm>
          <a:prstGeom prst="rect">
            <a:avLst/>
          </a:prstGeom>
          <a:noFill/>
        </p:spPr>
        <p:txBody>
          <a:bodyPr wrap="square" rtlCol="0">
            <a:spAutoFit/>
          </a:bodyPr>
          <a:lstStyle/>
          <a:p>
            <a:r>
              <a:rPr lang="ru-RU" sz="1700" dirty="0">
                <a:solidFill>
                  <a:schemeClr val="accent1"/>
                </a:solidFill>
              </a:rPr>
              <a:t>Смена организационно-правовой формы ЮЛ (из ООО в АО и т.д.). Права и обязанности юридического лица сохраняются </a:t>
            </a:r>
          </a:p>
        </p:txBody>
      </p:sp>
      <p:sp>
        <p:nvSpPr>
          <p:cNvPr id="7" name="TextBox 6"/>
          <p:cNvSpPr txBox="1"/>
          <p:nvPr/>
        </p:nvSpPr>
        <p:spPr>
          <a:xfrm>
            <a:off x="1017001" y="3182920"/>
            <a:ext cx="5594277" cy="353943"/>
          </a:xfrm>
          <a:prstGeom prst="rect">
            <a:avLst/>
          </a:prstGeom>
          <a:noFill/>
        </p:spPr>
        <p:txBody>
          <a:bodyPr wrap="square" rtlCol="0">
            <a:spAutoFit/>
          </a:bodyPr>
          <a:lstStyle/>
          <a:p>
            <a:r>
              <a:rPr lang="ru-RU" sz="1700" b="1" dirty="0">
                <a:solidFill>
                  <a:schemeClr val="accent1"/>
                </a:solidFill>
              </a:rPr>
              <a:t>4. Выделение</a:t>
            </a:r>
          </a:p>
        </p:txBody>
      </p:sp>
      <p:sp>
        <p:nvSpPr>
          <p:cNvPr id="8" name="Овал 7"/>
          <p:cNvSpPr/>
          <p:nvPr/>
        </p:nvSpPr>
        <p:spPr>
          <a:xfrm>
            <a:off x="1428727" y="3598276"/>
            <a:ext cx="1118855" cy="11509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schemeClr val="accent1"/>
              </a:solidFill>
            </a:endParaRPr>
          </a:p>
        </p:txBody>
      </p:sp>
      <p:sp>
        <p:nvSpPr>
          <p:cNvPr id="9" name="Овал 8"/>
          <p:cNvSpPr/>
          <p:nvPr/>
        </p:nvSpPr>
        <p:spPr>
          <a:xfrm>
            <a:off x="2214546" y="3812590"/>
            <a:ext cx="745904" cy="7398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schemeClr val="accent1"/>
              </a:solidFill>
            </a:endParaRPr>
          </a:p>
        </p:txBody>
      </p:sp>
      <p:sp>
        <p:nvSpPr>
          <p:cNvPr id="10" name="Стрелка вправо 9"/>
          <p:cNvSpPr/>
          <p:nvPr/>
        </p:nvSpPr>
        <p:spPr>
          <a:xfrm flipV="1">
            <a:off x="3214678" y="3955467"/>
            <a:ext cx="820494" cy="2466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schemeClr val="accent1"/>
              </a:solidFill>
            </a:endParaRPr>
          </a:p>
        </p:txBody>
      </p:sp>
      <p:sp>
        <p:nvSpPr>
          <p:cNvPr id="11" name="Овал 10"/>
          <p:cNvSpPr/>
          <p:nvPr/>
        </p:nvSpPr>
        <p:spPr>
          <a:xfrm>
            <a:off x="4143371" y="3598276"/>
            <a:ext cx="1118855" cy="115091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schemeClr val="accent1"/>
              </a:solidFill>
            </a:endParaRPr>
          </a:p>
        </p:txBody>
      </p:sp>
      <p:cxnSp>
        <p:nvCxnSpPr>
          <p:cNvPr id="12" name="Прямая со стрелкой 11"/>
          <p:cNvCxnSpPr/>
          <p:nvPr/>
        </p:nvCxnSpPr>
        <p:spPr>
          <a:xfrm>
            <a:off x="5286380" y="4098343"/>
            <a:ext cx="820494" cy="1827"/>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3" name="Овал 12"/>
          <p:cNvSpPr/>
          <p:nvPr/>
        </p:nvSpPr>
        <p:spPr>
          <a:xfrm>
            <a:off x="6143636" y="3812590"/>
            <a:ext cx="745904" cy="73987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schemeClr val="accent1"/>
              </a:solidFill>
            </a:endParaRPr>
          </a:p>
        </p:txBody>
      </p:sp>
      <p:sp>
        <p:nvSpPr>
          <p:cNvPr id="14" name="TextBox 13"/>
          <p:cNvSpPr txBox="1"/>
          <p:nvPr/>
        </p:nvSpPr>
        <p:spPr>
          <a:xfrm>
            <a:off x="1011002" y="5094000"/>
            <a:ext cx="10034998" cy="615553"/>
          </a:xfrm>
          <a:prstGeom prst="rect">
            <a:avLst/>
          </a:prstGeom>
          <a:noFill/>
        </p:spPr>
        <p:txBody>
          <a:bodyPr wrap="square" rtlCol="0">
            <a:spAutoFit/>
          </a:bodyPr>
          <a:lstStyle/>
          <a:p>
            <a:pPr algn="just"/>
            <a:r>
              <a:rPr lang="ru-RU" sz="1700" dirty="0">
                <a:solidFill>
                  <a:schemeClr val="accent1"/>
                </a:solidFill>
              </a:rPr>
              <a:t>Права и обязанности существующей организации передаются вновь созданному юридическому лицу или нескольким новым юридическим лицам. При этом прежняя организация продолжает свою деятельность</a:t>
            </a:r>
          </a:p>
        </p:txBody>
      </p:sp>
    </p:spTree>
    <p:extLst>
      <p:ext uri="{BB962C8B-B14F-4D97-AF65-F5344CB8AC3E}">
        <p14:creationId xmlns:p14="http://schemas.microsoft.com/office/powerpoint/2010/main" val="985265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19142" y="471747"/>
            <a:ext cx="6786610" cy="338554"/>
          </a:xfrm>
          <a:prstGeom prst="rect">
            <a:avLst/>
          </a:prstGeom>
          <a:noFill/>
        </p:spPr>
        <p:txBody>
          <a:bodyPr wrap="square" rtlCol="0">
            <a:spAutoFit/>
          </a:bodyPr>
          <a:lstStyle/>
          <a:p>
            <a:r>
              <a:rPr lang="ru-RU" sz="1600" b="1" dirty="0">
                <a:solidFill>
                  <a:schemeClr val="accent1"/>
                </a:solidFill>
              </a:rPr>
              <a:t>5. Разделение</a:t>
            </a:r>
          </a:p>
        </p:txBody>
      </p:sp>
      <p:sp>
        <p:nvSpPr>
          <p:cNvPr id="3" name="Овал 2"/>
          <p:cNvSpPr/>
          <p:nvPr/>
        </p:nvSpPr>
        <p:spPr>
          <a:xfrm>
            <a:off x="1735725" y="883400"/>
            <a:ext cx="1214446" cy="107157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Овал 3"/>
          <p:cNvSpPr/>
          <p:nvPr/>
        </p:nvSpPr>
        <p:spPr>
          <a:xfrm>
            <a:off x="4153242" y="804908"/>
            <a:ext cx="357190"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Овал 4"/>
          <p:cNvSpPr/>
          <p:nvPr/>
        </p:nvSpPr>
        <p:spPr>
          <a:xfrm>
            <a:off x="4838876" y="1303719"/>
            <a:ext cx="357190"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Овал 5"/>
          <p:cNvSpPr/>
          <p:nvPr/>
        </p:nvSpPr>
        <p:spPr>
          <a:xfrm>
            <a:off x="4173404" y="1776375"/>
            <a:ext cx="357190" cy="35719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cxnSp>
        <p:nvCxnSpPr>
          <p:cNvPr id="7" name="Прямая со стрелкой 6"/>
          <p:cNvCxnSpPr/>
          <p:nvPr/>
        </p:nvCxnSpPr>
        <p:spPr>
          <a:xfrm flipV="1">
            <a:off x="3103872" y="983503"/>
            <a:ext cx="1071570" cy="285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a:stCxn id="3" idx="6"/>
          </p:cNvCxnSpPr>
          <p:nvPr/>
        </p:nvCxnSpPr>
        <p:spPr>
          <a:xfrm flipV="1">
            <a:off x="2950171" y="1373288"/>
            <a:ext cx="1936561" cy="4589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a:off x="3080009" y="1776375"/>
            <a:ext cx="1071570" cy="17859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018242" y="2126490"/>
            <a:ext cx="10432758" cy="584775"/>
          </a:xfrm>
          <a:prstGeom prst="rect">
            <a:avLst/>
          </a:prstGeom>
          <a:noFill/>
        </p:spPr>
        <p:txBody>
          <a:bodyPr wrap="square" rtlCol="0">
            <a:spAutoFit/>
          </a:bodyPr>
          <a:lstStyle/>
          <a:p>
            <a:pPr algn="just"/>
            <a:r>
              <a:rPr lang="ru-RU" sz="1600" dirty="0">
                <a:solidFill>
                  <a:schemeClr val="accent1"/>
                </a:solidFill>
              </a:rPr>
              <a:t>Юридическое лицо ликвидируется, но его права и обязанности распределяются между несколькими вновь созданными организациями</a:t>
            </a:r>
          </a:p>
        </p:txBody>
      </p:sp>
      <p:sp>
        <p:nvSpPr>
          <p:cNvPr id="11" name="TextBox 10"/>
          <p:cNvSpPr txBox="1"/>
          <p:nvPr/>
        </p:nvSpPr>
        <p:spPr>
          <a:xfrm>
            <a:off x="946124" y="4044678"/>
            <a:ext cx="10504875" cy="2462213"/>
          </a:xfrm>
          <a:prstGeom prst="rect">
            <a:avLst/>
          </a:prstGeom>
          <a:noFill/>
        </p:spPr>
        <p:txBody>
          <a:bodyPr wrap="square" rtlCol="0">
            <a:spAutoFit/>
          </a:bodyPr>
          <a:lstStyle/>
          <a:p>
            <a:pPr algn="just"/>
            <a:r>
              <a:rPr lang="ru-RU" sz="1400" dirty="0">
                <a:solidFill>
                  <a:schemeClr val="accent1"/>
                </a:solidFill>
              </a:rPr>
              <a:t>При реорганизации составляется передаточный акт, который должен быть представлен в регистрирующий орган.</a:t>
            </a:r>
          </a:p>
          <a:p>
            <a:pPr algn="just"/>
            <a:r>
              <a:rPr lang="ru-RU" sz="1400" dirty="0">
                <a:solidFill>
                  <a:schemeClr val="accent1"/>
                </a:solidFill>
              </a:rPr>
              <a:t>(!) Если передаточный акт не позволяет определить правопреемника по обязательствам юридического лица, а также из акта либо иных обстоятельств следует, что активы и обязательства реорганизуемых юридических лиц распределены недобросовестно, что привело к существенному нарушению интересов кредиторов, то и реорганизованное, и вновь созданные юридические лица несут солидарную ответственность (п. 5 ст. 60 ГК РФ).  </a:t>
            </a:r>
          </a:p>
          <a:p>
            <a:pPr algn="just"/>
            <a:endParaRPr lang="ru-RU" sz="1400" dirty="0">
              <a:solidFill>
                <a:schemeClr val="accent1"/>
              </a:solidFill>
            </a:endParaRPr>
          </a:p>
          <a:p>
            <a:pPr algn="just"/>
            <a:r>
              <a:rPr lang="ru-RU" sz="1400" b="1" dirty="0">
                <a:solidFill>
                  <a:schemeClr val="accent1"/>
                </a:solidFill>
              </a:rPr>
              <a:t>Юридическое лицо считается реорганизованным с момента государственной регистрации вновь возникших юридических лиц, за исключением случаев реорганизации в форме присоединения.</a:t>
            </a:r>
          </a:p>
          <a:p>
            <a:pPr algn="just"/>
            <a:r>
              <a:rPr lang="ru-RU" sz="1400" b="1" dirty="0">
                <a:solidFill>
                  <a:schemeClr val="accent1"/>
                </a:solidFill>
              </a:rPr>
              <a:t> </a:t>
            </a:r>
          </a:p>
          <a:p>
            <a:pPr algn="just"/>
            <a:r>
              <a:rPr lang="ru-RU" sz="1400" b="1" dirty="0">
                <a:solidFill>
                  <a:schemeClr val="accent1"/>
                </a:solidFill>
              </a:rPr>
              <a:t>При реорганизации юридического лица в форме присоединения к нему другого юридического лица реорганизация считается завершенной с момента внесения в ЕГРЮЛ записи о прекращении деятельности присоединенного юридического лица.  </a:t>
            </a:r>
          </a:p>
        </p:txBody>
      </p:sp>
      <p:sp>
        <p:nvSpPr>
          <p:cNvPr id="12" name="TextBox 11"/>
          <p:cNvSpPr txBox="1"/>
          <p:nvPr/>
        </p:nvSpPr>
        <p:spPr>
          <a:xfrm>
            <a:off x="1009842" y="2717264"/>
            <a:ext cx="10441158" cy="1169551"/>
          </a:xfrm>
          <a:prstGeom prst="rect">
            <a:avLst/>
          </a:prstGeom>
          <a:noFill/>
        </p:spPr>
        <p:txBody>
          <a:bodyPr wrap="square" rtlCol="0">
            <a:spAutoFit/>
          </a:bodyPr>
          <a:lstStyle/>
          <a:p>
            <a:pPr algn="just"/>
            <a:r>
              <a:rPr lang="ru-RU" sz="1400" dirty="0">
                <a:solidFill>
                  <a:schemeClr val="accent1"/>
                </a:solidFill>
              </a:rPr>
              <a:t>1-3 Разрешительный порядок требуется в случаях, предусмотренных ФЗ (</a:t>
            </a:r>
            <a:r>
              <a:rPr lang="ru-RU" sz="1400" i="1" dirty="0">
                <a:solidFill>
                  <a:schemeClr val="accent1"/>
                </a:solidFill>
              </a:rPr>
              <a:t>напр., монополистическая деятельность</a:t>
            </a:r>
            <a:r>
              <a:rPr lang="ru-RU" sz="1400" dirty="0">
                <a:solidFill>
                  <a:schemeClr val="accent1"/>
                </a:solidFill>
              </a:rPr>
              <a:t>)</a:t>
            </a:r>
          </a:p>
          <a:p>
            <a:pPr algn="just"/>
            <a:r>
              <a:rPr lang="ru-RU" sz="1400" dirty="0">
                <a:solidFill>
                  <a:schemeClr val="accent1"/>
                </a:solidFill>
              </a:rPr>
              <a:t>4-5 Могут быть как добровольными, так и по решению  уполномоченных государственных органов или суда (при невыполнении реорганизации в установленный срок – принудительно через арбитражного управляющего), </a:t>
            </a:r>
            <a:r>
              <a:rPr lang="ru-RU" sz="1400" i="1" dirty="0">
                <a:solidFill>
                  <a:schemeClr val="accent1"/>
                </a:solidFill>
              </a:rPr>
              <a:t>напр., хозяйствующие субъекты, занимающие доминирующее положение, осуществляющие монополистическую деятельность или действия, приводящие к существенному ограничению конкуренции.</a:t>
            </a:r>
          </a:p>
        </p:txBody>
      </p:sp>
    </p:spTree>
    <p:extLst>
      <p:ext uri="{BB962C8B-B14F-4D97-AF65-F5344CB8AC3E}">
        <p14:creationId xmlns:p14="http://schemas.microsoft.com/office/powerpoint/2010/main" val="527583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75371" y="712220"/>
            <a:ext cx="10960004" cy="5909310"/>
          </a:xfrm>
          <a:prstGeom prst="rect">
            <a:avLst/>
          </a:prstGeom>
          <a:noFill/>
        </p:spPr>
        <p:txBody>
          <a:bodyPr wrap="square" rtlCol="0">
            <a:spAutoFit/>
          </a:bodyPr>
          <a:lstStyle/>
          <a:p>
            <a:pPr marL="228600" indent="-228600" algn="just">
              <a:buAutoNum type="arabicPeriod"/>
            </a:pPr>
            <a:r>
              <a:rPr lang="ru-RU" sz="1400" dirty="0">
                <a:solidFill>
                  <a:schemeClr val="accent1"/>
                </a:solidFill>
              </a:rPr>
              <a:t>Решение о реорганизации</a:t>
            </a:r>
          </a:p>
          <a:p>
            <a:pPr marL="228600" indent="-228600" algn="just">
              <a:buAutoNum type="arabicPeriod"/>
            </a:pPr>
            <a:endParaRPr lang="ru-RU" sz="1400" dirty="0">
              <a:solidFill>
                <a:schemeClr val="accent1"/>
              </a:solidFill>
            </a:endParaRPr>
          </a:p>
          <a:p>
            <a:pPr marL="228600" indent="-228600" algn="just">
              <a:buAutoNum type="arabicPeriod"/>
            </a:pPr>
            <a:r>
              <a:rPr lang="ru-RU" sz="1400" dirty="0">
                <a:solidFill>
                  <a:schemeClr val="accent1"/>
                </a:solidFill>
              </a:rPr>
              <a:t>В течение 3 рабочих дней уведомление регистрирующего органа, который вносит в ЕГРЮЛ сведения о реорганизации. В течение 3 месяцев участниками или иными лицами, предусмотренными законом, может быть предъявлено требование о признании решения недействительным</a:t>
            </a:r>
          </a:p>
          <a:p>
            <a:pPr algn="just"/>
            <a:endParaRPr lang="ru-RU" sz="1400" dirty="0">
              <a:solidFill>
                <a:schemeClr val="accent1"/>
              </a:solidFill>
            </a:endParaRPr>
          </a:p>
          <a:p>
            <a:pPr algn="just"/>
            <a:r>
              <a:rPr lang="ru-RU" sz="1400" i="1" u="sng" dirty="0">
                <a:solidFill>
                  <a:schemeClr val="accent1"/>
                </a:solidFill>
              </a:rPr>
              <a:t>(!) При заключении договора с юридическим лицом целесообразно запросить выписку из ЕГРЮЛ либо получить сведения самостоятельно, в том числе, с использованием электронных ресурсов, чтобы получить сведения об актуальном статусе юридического лица (может находиться в процессе реорганизации, ликвидации).</a:t>
            </a:r>
          </a:p>
          <a:p>
            <a:pPr algn="just"/>
            <a:endParaRPr lang="ru-RU" sz="1400" dirty="0">
              <a:solidFill>
                <a:schemeClr val="accent1"/>
              </a:solidFill>
            </a:endParaRPr>
          </a:p>
          <a:p>
            <a:pPr algn="just"/>
            <a:r>
              <a:rPr lang="ru-RU" sz="1400" dirty="0">
                <a:solidFill>
                  <a:schemeClr val="accent1"/>
                </a:solidFill>
              </a:rPr>
              <a:t>3. Один раз в месяц публикация уведомления в СМИ (всего – дважды). </a:t>
            </a:r>
          </a:p>
          <a:p>
            <a:pPr algn="just"/>
            <a:r>
              <a:rPr lang="ru-RU" sz="1400" dirty="0">
                <a:solidFill>
                  <a:schemeClr val="accent1"/>
                </a:solidFill>
              </a:rPr>
              <a:t>    По общему правилу, реорганизуемое юридическое лицо не обязано уведомлять в письменной форме всех  кредиторов о своей реорганизации (если только такая обязанность не предусмотрена законом).</a:t>
            </a:r>
          </a:p>
          <a:p>
            <a:pPr algn="just"/>
            <a:endParaRPr lang="ru-RU" sz="1400" dirty="0">
              <a:solidFill>
                <a:schemeClr val="accent1"/>
              </a:solidFill>
            </a:endParaRPr>
          </a:p>
          <a:p>
            <a:pPr algn="just"/>
            <a:r>
              <a:rPr lang="ru-RU" sz="1400" dirty="0">
                <a:solidFill>
                  <a:schemeClr val="accent1"/>
                </a:solidFill>
              </a:rPr>
              <a:t>4. Кредиторы, чьи права требования возникли до публикации уведомления, вправе потребовать досрочного исполнения обязательства должником, а при невозможности - прекращения обязательства и возмещении связанных с этим убытков (в течение 30 дней с даты последнего опубликования уведомления).  Взамен досрочного исполнения ему может быть предоставлено </a:t>
            </a:r>
            <a:r>
              <a:rPr lang="ru-RU" sz="1400" u="sng" dirty="0">
                <a:solidFill>
                  <a:schemeClr val="accent1"/>
                </a:solidFill>
              </a:rPr>
              <a:t>обеспечение, признаваемое достаточным </a:t>
            </a:r>
          </a:p>
          <a:p>
            <a:pPr algn="just"/>
            <a:r>
              <a:rPr lang="ru-RU" sz="1400" dirty="0">
                <a:solidFill>
                  <a:schemeClr val="accent1"/>
                </a:solidFill>
              </a:rPr>
              <a:t>    (п. 4 ст. 60 ГК РФ). </a:t>
            </a:r>
          </a:p>
          <a:p>
            <a:pPr algn="just"/>
            <a:r>
              <a:rPr lang="ru-RU" sz="1400" dirty="0">
                <a:solidFill>
                  <a:schemeClr val="accent1"/>
                </a:solidFill>
              </a:rPr>
              <a:t>    Предложенное обеспечение считается достаточным, если:</a:t>
            </a:r>
          </a:p>
          <a:p>
            <a:pPr algn="just"/>
            <a:r>
              <a:rPr lang="ru-RU" sz="1400" dirty="0">
                <a:solidFill>
                  <a:schemeClr val="accent1"/>
                </a:solidFill>
              </a:rPr>
              <a:t>    1)   Кредитор согласился принять такое обеспечение;</a:t>
            </a:r>
          </a:p>
          <a:p>
            <a:pPr algn="just"/>
            <a:r>
              <a:rPr lang="ru-RU" sz="1400" dirty="0">
                <a:solidFill>
                  <a:schemeClr val="accent1"/>
                </a:solidFill>
              </a:rPr>
              <a:t>    2) Кредитору выдана независимая безотзывная гарантия кредитной организацией, кредитоспособность которой не вызывает обоснованных сомнений, со сроком действия, не менее чем на 3 месяца превышающим срок исполнения обеспечиваемого обязательства, и с условием платежа по предъявлении кредитором требований к гаранту с приложением доказательств неисполнения обязательства.</a:t>
            </a:r>
          </a:p>
          <a:p>
            <a:pPr algn="just"/>
            <a:endParaRPr lang="ru-RU" sz="1400" dirty="0">
              <a:solidFill>
                <a:schemeClr val="accent1"/>
              </a:solidFill>
            </a:endParaRPr>
          </a:p>
          <a:p>
            <a:pPr algn="just"/>
            <a:r>
              <a:rPr lang="ru-RU" sz="1400" dirty="0">
                <a:solidFill>
                  <a:schemeClr val="accent1"/>
                </a:solidFill>
              </a:rPr>
              <a:t>5. Предоставление в регистрирующий орган заявления, учредительных документов и передаточного акта, документа об уплате госпошлины, документа, подтверждающего представление сведений в территориальный орган Пенсионного фонда РФ.</a:t>
            </a:r>
          </a:p>
        </p:txBody>
      </p:sp>
      <p:sp>
        <p:nvSpPr>
          <p:cNvPr id="2" name="Прямоугольник 1"/>
          <p:cNvSpPr/>
          <p:nvPr/>
        </p:nvSpPr>
        <p:spPr>
          <a:xfrm>
            <a:off x="4254728" y="189000"/>
            <a:ext cx="3476080" cy="461665"/>
          </a:xfrm>
          <a:prstGeom prst="rect">
            <a:avLst/>
          </a:prstGeom>
        </p:spPr>
        <p:txBody>
          <a:bodyPr wrap="none">
            <a:spAutoFit/>
          </a:bodyPr>
          <a:lstStyle/>
          <a:p>
            <a:pPr algn="ctr"/>
            <a:r>
              <a:rPr lang="ru-RU" sz="2400" b="1" dirty="0">
                <a:solidFill>
                  <a:schemeClr val="accent1"/>
                </a:solidFill>
              </a:rPr>
              <a:t>Порядок реорганизации</a:t>
            </a:r>
          </a:p>
        </p:txBody>
      </p:sp>
    </p:spTree>
    <p:extLst>
      <p:ext uri="{BB962C8B-B14F-4D97-AF65-F5344CB8AC3E}">
        <p14:creationId xmlns:p14="http://schemas.microsoft.com/office/powerpoint/2010/main" val="3218938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096" y="-45000"/>
            <a:ext cx="12192000" cy="6939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0" y="-81000"/>
            <a:ext cx="2856000" cy="693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TextBox 6"/>
          <p:cNvSpPr txBox="1"/>
          <p:nvPr/>
        </p:nvSpPr>
        <p:spPr>
          <a:xfrm>
            <a:off x="3549150" y="189000"/>
            <a:ext cx="7965000" cy="830997"/>
          </a:xfrm>
          <a:prstGeom prst="rect">
            <a:avLst/>
          </a:prstGeom>
          <a:noFill/>
        </p:spPr>
        <p:txBody>
          <a:bodyPr wrap="square" rtlCol="0">
            <a:spAutoFit/>
          </a:bodyPr>
          <a:lstStyle/>
          <a:p>
            <a:pPr algn="ctr"/>
            <a:r>
              <a:rPr lang="ru-RU" sz="2400" b="1" dirty="0">
                <a:solidFill>
                  <a:schemeClr val="accent1"/>
                </a:solidFill>
              </a:rPr>
              <a:t>Защита прав кредиторов при реорганизации</a:t>
            </a:r>
          </a:p>
          <a:p>
            <a:endParaRPr lang="ru-RU" sz="2400" dirty="0">
              <a:solidFill>
                <a:schemeClr val="accent1"/>
              </a:solidFill>
            </a:endParaRPr>
          </a:p>
        </p:txBody>
      </p:sp>
      <p:sp>
        <p:nvSpPr>
          <p:cNvPr id="8" name="TextBox 7"/>
          <p:cNvSpPr txBox="1"/>
          <p:nvPr/>
        </p:nvSpPr>
        <p:spPr>
          <a:xfrm>
            <a:off x="3295498" y="1269000"/>
            <a:ext cx="8472304" cy="5601533"/>
          </a:xfrm>
          <a:prstGeom prst="rect">
            <a:avLst/>
          </a:prstGeom>
          <a:noFill/>
        </p:spPr>
        <p:txBody>
          <a:bodyPr wrap="square" rtlCol="0">
            <a:spAutoFit/>
          </a:bodyPr>
          <a:lstStyle/>
          <a:p>
            <a:r>
              <a:rPr lang="ru-RU" b="1" dirty="0">
                <a:solidFill>
                  <a:schemeClr val="accent1"/>
                </a:solidFill>
              </a:rPr>
              <a:t>Признание решения о реорганизации юридического лица недействительным </a:t>
            </a:r>
          </a:p>
          <a:p>
            <a:r>
              <a:rPr lang="ru-RU" dirty="0">
                <a:solidFill>
                  <a:schemeClr val="accent1"/>
                </a:solidFill>
              </a:rPr>
              <a:t>(п. 1 ст. 60.1 ГК РФ)</a:t>
            </a:r>
            <a:endParaRPr lang="ru-RU" b="1" dirty="0">
              <a:solidFill>
                <a:schemeClr val="accent1"/>
              </a:solidFill>
            </a:endParaRPr>
          </a:p>
          <a:p>
            <a:endParaRPr lang="ru-RU" b="1" dirty="0">
              <a:solidFill>
                <a:schemeClr val="accent1"/>
              </a:solidFill>
            </a:endParaRPr>
          </a:p>
          <a:p>
            <a:pPr indent="534988" algn="just"/>
            <a:r>
              <a:rPr lang="ru-RU" dirty="0">
                <a:solidFill>
                  <a:schemeClr val="accent1"/>
                </a:solidFill>
              </a:rPr>
              <a:t>По требованию участников реорганизуемого юридического лица, а также иных лиц, если данное право предоставлено им законом. Предъявить указанное требование в суд можно в течение трех месяцев после внесения в ЕГЮРЛ записи о начале процедуры реорганизации, если иной срок не предусмотрен законом.</a:t>
            </a:r>
          </a:p>
          <a:p>
            <a:pPr indent="534988" algn="just"/>
            <a:r>
              <a:rPr lang="ru-RU" dirty="0">
                <a:solidFill>
                  <a:schemeClr val="accent1"/>
                </a:solidFill>
              </a:rPr>
              <a:t>Если суд признает решение о реорганизации юридического лица недействительным, то это не повлечет ликвидации вновь образованных юридических лиц. Также не признаются недействительными сделки, заключенные данными юридическими лицами (п. 2 ст. 60.1 ГК РФ). Но у участника реорганизованного юридического лица, голосовавшего против этого решения или не участвовавшего в голосовании, а также у кредиторов реорганизованного юридического лица появится право потребовать возмещения убытков. </a:t>
            </a:r>
          </a:p>
          <a:p>
            <a:pPr indent="534988" algn="just"/>
            <a:r>
              <a:rPr lang="ru-RU" dirty="0">
                <a:solidFill>
                  <a:schemeClr val="accent1"/>
                </a:solidFill>
              </a:rPr>
              <a:t>Возместить убытки обязаны лица, которые недобросовестно способствовали принятию решения о реорганизации. Они, а также юридические лица, образованные в результате признанной недействительной реорганизации, отвечают перед участниками и кредиторами реорганизованного лица солидарно (п. 4 ст. 60.1 ГК РФ).</a:t>
            </a:r>
          </a:p>
          <a:p>
            <a:endParaRPr lang="ru-RU" sz="1600" dirty="0">
              <a:solidFill>
                <a:schemeClr val="accent1"/>
              </a:solidFill>
            </a:endParaRPr>
          </a:p>
        </p:txBody>
      </p:sp>
    </p:spTree>
    <p:extLst>
      <p:ext uri="{BB962C8B-B14F-4D97-AF65-F5344CB8AC3E}">
        <p14:creationId xmlns:p14="http://schemas.microsoft.com/office/powerpoint/2010/main" val="3843104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21000" y="1404000"/>
            <a:ext cx="10215000" cy="5062924"/>
          </a:xfrm>
          <a:prstGeom prst="rect">
            <a:avLst/>
          </a:prstGeom>
          <a:noFill/>
        </p:spPr>
        <p:txBody>
          <a:bodyPr wrap="square" rtlCol="0">
            <a:spAutoFit/>
          </a:bodyPr>
          <a:lstStyle/>
          <a:p>
            <a:r>
              <a:rPr lang="ru-RU" sz="1700" dirty="0">
                <a:solidFill>
                  <a:schemeClr val="accent1"/>
                </a:solidFill>
              </a:rPr>
              <a:t>Применяется в отношении корпораций.</a:t>
            </a:r>
          </a:p>
          <a:p>
            <a:pPr algn="just"/>
            <a:r>
              <a:rPr lang="ru-RU" sz="1700" dirty="0">
                <a:solidFill>
                  <a:schemeClr val="accent1"/>
                </a:solidFill>
              </a:rPr>
              <a:t>Суд по требованию участника, голосовавшего против принятия решения о реорганизации или не принимавшего участия в голосовании, может признать реорганизацию несостоявшейся в случае, если решение о реорганизации не принималось участниками реорганизованной корпорации, а также в случае представления для государственной регистрации юридических лиц, создаваемых путем реорганизации, документов, содержащих заведомо недостоверные данные о реорганизации.</a:t>
            </a:r>
          </a:p>
          <a:p>
            <a:pPr algn="just"/>
            <a:r>
              <a:rPr lang="ru-RU" sz="1700" u="sng" dirty="0">
                <a:solidFill>
                  <a:schemeClr val="accent1"/>
                </a:solidFill>
              </a:rPr>
              <a:t>Правовые последствия:</a:t>
            </a:r>
          </a:p>
          <a:p>
            <a:pPr algn="just"/>
            <a:r>
              <a:rPr lang="ru-RU" sz="1700" dirty="0">
                <a:solidFill>
                  <a:schemeClr val="accent1"/>
                </a:solidFill>
              </a:rPr>
              <a:t>1)   Восстанавливаются ЮЛ, существовавшие до реорганизации, с одновременным прекращением ЮЛ, созданных в результате реорганизации;</a:t>
            </a:r>
          </a:p>
          <a:p>
            <a:pPr algn="just"/>
            <a:r>
              <a:rPr lang="ru-RU" sz="1700" dirty="0">
                <a:solidFill>
                  <a:schemeClr val="accent1"/>
                </a:solidFill>
              </a:rPr>
              <a:t>2) Сделки ЮЛ, созданных в результате реорганизации, с лицами, добросовестно полагавшимися на правопреемство, сохраняют силу для восстановленных ЮЛ, которые являются солидарными должниками и кредиторами по таким сделкам;</a:t>
            </a:r>
          </a:p>
          <a:p>
            <a:pPr algn="just"/>
            <a:r>
              <a:rPr lang="ru-RU" sz="1700" dirty="0">
                <a:solidFill>
                  <a:schemeClr val="accent1"/>
                </a:solidFill>
              </a:rPr>
              <a:t>3)  Переход прав и обязанностей признается несостоявшимся, при этом предоставление (платежи, услуги и т.п.), осуществленное в пользу ЮЛ, созданного в результате реорганизации, должниками, добросовестно полагавшимися на правопреемство, признается совершенным в пользу надлежащего лица;</a:t>
            </a:r>
          </a:p>
          <a:p>
            <a:pPr algn="just"/>
            <a:r>
              <a:rPr lang="ru-RU" sz="1700" dirty="0">
                <a:solidFill>
                  <a:schemeClr val="accent1"/>
                </a:solidFill>
              </a:rPr>
              <a:t>4)  Участники ранее существовавшего ЮЛ признаются обладателями долей участия в нем в том размере, в котором доли принадлежали им до реорганизации, а при смене участников в ходе такой реорганизации или по ее окончании доли участников ранее существовавшего ЮЛ возвращаются им.</a:t>
            </a:r>
          </a:p>
          <a:p>
            <a:endParaRPr lang="ru-RU" sz="1700" dirty="0">
              <a:solidFill>
                <a:schemeClr val="accent1"/>
              </a:solidFill>
            </a:endParaRPr>
          </a:p>
        </p:txBody>
      </p:sp>
      <p:sp>
        <p:nvSpPr>
          <p:cNvPr id="2" name="Прямоугольник 1"/>
          <p:cNvSpPr/>
          <p:nvPr/>
        </p:nvSpPr>
        <p:spPr>
          <a:xfrm>
            <a:off x="2091000" y="594000"/>
            <a:ext cx="8057847" cy="461665"/>
          </a:xfrm>
          <a:prstGeom prst="rect">
            <a:avLst/>
          </a:prstGeom>
        </p:spPr>
        <p:txBody>
          <a:bodyPr wrap="none">
            <a:spAutoFit/>
          </a:bodyPr>
          <a:lstStyle/>
          <a:p>
            <a:r>
              <a:rPr lang="ru-RU" sz="2400" b="1" dirty="0">
                <a:solidFill>
                  <a:schemeClr val="accent1"/>
                </a:solidFill>
              </a:rPr>
              <a:t>Признание реорганизации несостоявшейся (ст. 60.2 ГК РФ)</a:t>
            </a:r>
          </a:p>
        </p:txBody>
      </p:sp>
    </p:spTree>
    <p:extLst>
      <p:ext uri="{BB962C8B-B14F-4D97-AF65-F5344CB8AC3E}">
        <p14:creationId xmlns:p14="http://schemas.microsoft.com/office/powerpoint/2010/main" val="1736559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01000" y="285728"/>
            <a:ext cx="7858180" cy="461665"/>
          </a:xfrm>
          <a:prstGeom prst="rect">
            <a:avLst/>
          </a:prstGeom>
          <a:noFill/>
        </p:spPr>
        <p:txBody>
          <a:bodyPr wrap="square" rtlCol="0">
            <a:spAutoFit/>
          </a:bodyPr>
          <a:lstStyle/>
          <a:p>
            <a:pPr algn="ctr"/>
            <a:r>
              <a:rPr lang="ru-RU" sz="2400" b="1" dirty="0">
                <a:solidFill>
                  <a:schemeClr val="accent1"/>
                </a:solidFill>
              </a:rPr>
              <a:t>Ликвидация ЮЛ</a:t>
            </a:r>
          </a:p>
        </p:txBody>
      </p:sp>
      <p:sp>
        <p:nvSpPr>
          <p:cNvPr id="3" name="TextBox 2"/>
          <p:cNvSpPr txBox="1"/>
          <p:nvPr/>
        </p:nvSpPr>
        <p:spPr>
          <a:xfrm>
            <a:off x="1056000" y="1044000"/>
            <a:ext cx="2286016" cy="2554545"/>
          </a:xfrm>
          <a:prstGeom prst="rect">
            <a:avLst/>
          </a:prstGeom>
          <a:noFill/>
          <a:ln>
            <a:solidFill>
              <a:schemeClr val="accent1"/>
            </a:solidFill>
          </a:ln>
        </p:spPr>
        <p:txBody>
          <a:bodyPr wrap="square" rtlCol="0">
            <a:spAutoFit/>
          </a:bodyPr>
          <a:lstStyle/>
          <a:p>
            <a:pPr algn="just"/>
            <a:r>
              <a:rPr lang="ru-RU" sz="1600" u="sng" dirty="0">
                <a:solidFill>
                  <a:schemeClr val="accent1"/>
                </a:solidFill>
              </a:rPr>
              <a:t>Добровольная</a:t>
            </a:r>
          </a:p>
          <a:p>
            <a:pPr algn="just"/>
            <a:r>
              <a:rPr lang="ru-RU" sz="1600" dirty="0">
                <a:solidFill>
                  <a:schemeClr val="accent1"/>
                </a:solidFill>
              </a:rPr>
              <a:t>По решению участников либо уполномоченного органа ЮЛ</a:t>
            </a:r>
          </a:p>
          <a:p>
            <a:pPr algn="just"/>
            <a:endParaRPr lang="ru-RU" sz="1600" dirty="0">
              <a:solidFill>
                <a:schemeClr val="accent1"/>
              </a:solidFill>
            </a:endParaRPr>
          </a:p>
          <a:p>
            <a:pPr algn="just"/>
            <a:endParaRPr lang="ru-RU" sz="1600" dirty="0">
              <a:solidFill>
                <a:schemeClr val="accent1"/>
              </a:solidFill>
            </a:endParaRPr>
          </a:p>
          <a:p>
            <a:pPr algn="just"/>
            <a:endParaRPr lang="ru-RU" sz="1600" dirty="0">
              <a:solidFill>
                <a:schemeClr val="accent1"/>
              </a:solidFill>
            </a:endParaRPr>
          </a:p>
          <a:p>
            <a:pPr algn="just"/>
            <a:endParaRPr lang="ru-RU" sz="1600" dirty="0">
              <a:solidFill>
                <a:schemeClr val="accent1"/>
              </a:solidFill>
            </a:endParaRPr>
          </a:p>
          <a:p>
            <a:pPr algn="just"/>
            <a:endParaRPr lang="ru-RU" sz="1600" dirty="0">
              <a:solidFill>
                <a:schemeClr val="accent1"/>
              </a:solidFill>
            </a:endParaRPr>
          </a:p>
        </p:txBody>
      </p:sp>
      <p:sp>
        <p:nvSpPr>
          <p:cNvPr id="4" name="TextBox 3"/>
          <p:cNvSpPr txBox="1"/>
          <p:nvPr/>
        </p:nvSpPr>
        <p:spPr>
          <a:xfrm>
            <a:off x="3891000" y="1044000"/>
            <a:ext cx="4275000" cy="4770537"/>
          </a:xfrm>
          <a:prstGeom prst="rect">
            <a:avLst/>
          </a:prstGeom>
          <a:noFill/>
          <a:ln>
            <a:solidFill>
              <a:schemeClr val="accent1"/>
            </a:solidFill>
          </a:ln>
        </p:spPr>
        <p:txBody>
          <a:bodyPr wrap="square" rtlCol="0">
            <a:spAutoFit/>
          </a:bodyPr>
          <a:lstStyle/>
          <a:p>
            <a:r>
              <a:rPr lang="ru-RU" sz="1600" u="sng" dirty="0">
                <a:solidFill>
                  <a:schemeClr val="accent1"/>
                </a:solidFill>
              </a:rPr>
              <a:t>По решению суда </a:t>
            </a:r>
            <a:r>
              <a:rPr lang="ru-RU" sz="1600" dirty="0">
                <a:solidFill>
                  <a:schemeClr val="accent1"/>
                </a:solidFill>
              </a:rPr>
              <a:t>(на основании требования уполномоченного госоргана или ОМС)</a:t>
            </a:r>
          </a:p>
          <a:p>
            <a:r>
              <a:rPr lang="ru-RU" sz="1600" dirty="0">
                <a:solidFill>
                  <a:schemeClr val="accent1"/>
                </a:solidFill>
              </a:rPr>
              <a:t>в случае </a:t>
            </a:r>
          </a:p>
          <a:p>
            <a:r>
              <a:rPr lang="ru-RU" sz="1600" dirty="0">
                <a:solidFill>
                  <a:schemeClr val="accent1"/>
                </a:solidFill>
              </a:rPr>
              <a:t>-  Допущенных грубых нарушений закона при создании, если они носят неустранимый характер, </a:t>
            </a:r>
          </a:p>
          <a:p>
            <a:r>
              <a:rPr lang="ru-RU" sz="1600" dirty="0">
                <a:solidFill>
                  <a:schemeClr val="accent1"/>
                </a:solidFill>
              </a:rPr>
              <a:t>- Осуществления деятельности без надлежащего разрешения (лицензии), осуществления запрещенной законом деятельности</a:t>
            </a:r>
          </a:p>
          <a:p>
            <a:r>
              <a:rPr lang="ru-RU" sz="1600" dirty="0">
                <a:solidFill>
                  <a:schemeClr val="accent1"/>
                </a:solidFill>
              </a:rPr>
              <a:t>- Осуществление деятельности с нарушением Конституции РФ (однократном), либо с иными неоднократными или грубыми нарушениями закона или иных правовых актов, </a:t>
            </a:r>
          </a:p>
          <a:p>
            <a:pPr>
              <a:buFontTx/>
              <a:buChar char="-"/>
            </a:pPr>
            <a:r>
              <a:rPr lang="ru-RU" sz="1600" dirty="0">
                <a:solidFill>
                  <a:schemeClr val="accent1"/>
                </a:solidFill>
              </a:rPr>
              <a:t> При систематическом осуществлении некоммерческой организацией деятельности, противоречащей ее уставным целям.</a:t>
            </a:r>
          </a:p>
          <a:p>
            <a:pPr>
              <a:buFontTx/>
              <a:buChar char="-"/>
            </a:pPr>
            <a:endParaRPr lang="ru-RU" sz="1600" dirty="0">
              <a:solidFill>
                <a:schemeClr val="accent1"/>
              </a:solidFill>
            </a:endParaRPr>
          </a:p>
        </p:txBody>
      </p:sp>
      <p:sp>
        <p:nvSpPr>
          <p:cNvPr id="5" name="TextBox 4"/>
          <p:cNvSpPr txBox="1"/>
          <p:nvPr/>
        </p:nvSpPr>
        <p:spPr>
          <a:xfrm>
            <a:off x="8616000" y="1044000"/>
            <a:ext cx="2511016" cy="2554545"/>
          </a:xfrm>
          <a:prstGeom prst="rect">
            <a:avLst/>
          </a:prstGeom>
          <a:noFill/>
          <a:ln>
            <a:solidFill>
              <a:schemeClr val="accent1"/>
            </a:solidFill>
          </a:ln>
        </p:spPr>
        <p:txBody>
          <a:bodyPr wrap="square" rtlCol="0">
            <a:spAutoFit/>
          </a:bodyPr>
          <a:lstStyle/>
          <a:p>
            <a:pPr algn="just"/>
            <a:r>
              <a:rPr lang="ru-RU" sz="1600" dirty="0">
                <a:solidFill>
                  <a:schemeClr val="accent1"/>
                </a:solidFill>
              </a:rPr>
              <a:t>Несостоятельность (банкротство)</a:t>
            </a:r>
          </a:p>
          <a:p>
            <a:pPr algn="just"/>
            <a:r>
              <a:rPr lang="ru-RU" sz="1600" dirty="0">
                <a:solidFill>
                  <a:schemeClr val="accent1"/>
                </a:solidFill>
              </a:rPr>
              <a:t>Кроме учреждения, казенного предприятия, политической партии и религиозной организации (фонд или гос.предприятие – по условиям закона об их создании)</a:t>
            </a:r>
          </a:p>
        </p:txBody>
      </p:sp>
    </p:spTree>
    <p:extLst>
      <p:ext uri="{BB962C8B-B14F-4D97-AF65-F5344CB8AC3E}">
        <p14:creationId xmlns:p14="http://schemas.microsoft.com/office/powerpoint/2010/main" val="596645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502414"/>
            <a:ext cx="11340000" cy="6355586"/>
          </a:xfrm>
          <a:prstGeom prst="rect">
            <a:avLst/>
          </a:prstGeom>
          <a:noFill/>
        </p:spPr>
        <p:txBody>
          <a:bodyPr wrap="square" rtlCol="0">
            <a:spAutoFit/>
          </a:bodyPr>
          <a:lstStyle/>
          <a:p>
            <a:pPr algn="ctr"/>
            <a:endParaRPr lang="ru-RU" sz="1600" b="1" dirty="0">
              <a:solidFill>
                <a:schemeClr val="accent1"/>
              </a:solidFill>
            </a:endParaRPr>
          </a:p>
          <a:p>
            <a:pPr indent="-342900" algn="just">
              <a:buAutoNum type="arabicPeriod"/>
            </a:pPr>
            <a:r>
              <a:rPr lang="ru-RU" sz="1700" dirty="0">
                <a:solidFill>
                  <a:schemeClr val="accent1"/>
                </a:solidFill>
              </a:rPr>
              <a:t>Решение о ликвидации</a:t>
            </a:r>
          </a:p>
          <a:p>
            <a:pPr indent="-342900" algn="just">
              <a:buAutoNum type="arabicPeriod"/>
            </a:pPr>
            <a:r>
              <a:rPr lang="ru-RU" sz="1700" dirty="0">
                <a:solidFill>
                  <a:schemeClr val="accent1"/>
                </a:solidFill>
              </a:rPr>
              <a:t>Уведомление регистрирующего органа для внесения записи в ЕГРЮЛ о процессе ликвидации в течение 3-х раб. дней</a:t>
            </a:r>
          </a:p>
          <a:p>
            <a:pPr indent="-342900" algn="just">
              <a:buAutoNum type="arabicPeriod"/>
            </a:pPr>
            <a:r>
              <a:rPr lang="ru-RU" sz="1700" dirty="0">
                <a:solidFill>
                  <a:schemeClr val="accent1"/>
                </a:solidFill>
              </a:rPr>
              <a:t>Создание ликвидационной комиссии. К ней переходят полномочия по управлению делами юридического лица </a:t>
            </a:r>
          </a:p>
          <a:p>
            <a:pPr indent="-342900" algn="just">
              <a:buAutoNum type="arabicPeriod"/>
            </a:pPr>
            <a:r>
              <a:rPr lang="ru-RU" sz="1700" dirty="0">
                <a:solidFill>
                  <a:schemeClr val="accent1"/>
                </a:solidFill>
              </a:rPr>
              <a:t>Извещение третьих лиц путем публикации в органах печати уведомления о ликвидации и сроке предъявления требований кредиторами (не менее 2 месяцев с момента публикации), письменного уведомления кредиторов</a:t>
            </a:r>
          </a:p>
          <a:p>
            <a:pPr indent="-342900" algn="just">
              <a:buAutoNum type="arabicPeriod"/>
            </a:pPr>
            <a:r>
              <a:rPr lang="ru-RU" sz="1700" dirty="0">
                <a:solidFill>
                  <a:schemeClr val="accent1"/>
                </a:solidFill>
              </a:rPr>
              <a:t>По истечении срока требований кредиторов – выявление кредиторской и дебиторской задолженности и составление промежуточного ликвидационного баланса</a:t>
            </a:r>
          </a:p>
          <a:p>
            <a:pPr indent="-342900" algn="just">
              <a:buAutoNum type="arabicPeriod"/>
            </a:pPr>
            <a:r>
              <a:rPr lang="ru-RU" sz="1700" dirty="0">
                <a:solidFill>
                  <a:schemeClr val="accent1"/>
                </a:solidFill>
              </a:rPr>
              <a:t>Может быть назначена налоговая проверка (</a:t>
            </a:r>
            <a:r>
              <a:rPr lang="ru-RU" sz="1700" i="1" dirty="0">
                <a:solidFill>
                  <a:schemeClr val="accent1"/>
                </a:solidFill>
              </a:rPr>
              <a:t>право, но не обязанность налоговых органов согласно ст. 31 НК РФ</a:t>
            </a:r>
            <a:r>
              <a:rPr lang="ru-RU" sz="1700" dirty="0">
                <a:solidFill>
                  <a:schemeClr val="accent1"/>
                </a:solidFill>
              </a:rPr>
              <a:t>)</a:t>
            </a:r>
          </a:p>
          <a:p>
            <a:pPr indent="-342900" algn="just">
              <a:buAutoNum type="arabicPeriod"/>
            </a:pPr>
            <a:r>
              <a:rPr lang="ru-RU" sz="1700" dirty="0">
                <a:solidFill>
                  <a:schemeClr val="accent1"/>
                </a:solidFill>
              </a:rPr>
              <a:t>Продажа имущества с публичных торгов (в случае недостаточности средств для погашения требований кредиторов)</a:t>
            </a:r>
          </a:p>
          <a:p>
            <a:pPr indent="-342900" algn="just">
              <a:buAutoNum type="arabicPeriod"/>
            </a:pPr>
            <a:r>
              <a:rPr lang="ru-RU" sz="1700" dirty="0">
                <a:solidFill>
                  <a:schemeClr val="accent1"/>
                </a:solidFill>
              </a:rPr>
              <a:t>Выплаты кредиторам </a:t>
            </a:r>
          </a:p>
          <a:p>
            <a:pPr indent="-342900" algn="just">
              <a:buAutoNum type="arabicPeriod"/>
            </a:pPr>
            <a:r>
              <a:rPr lang="ru-RU" sz="1700" dirty="0">
                <a:solidFill>
                  <a:schemeClr val="accent1"/>
                </a:solidFill>
              </a:rPr>
              <a:t>Ликвидационный баланс (</a:t>
            </a:r>
            <a:r>
              <a:rPr lang="ru-RU" sz="1700" u="sng" dirty="0">
                <a:solidFill>
                  <a:schemeClr val="accent1"/>
                </a:solidFill>
              </a:rPr>
              <a:t>в случае недостаточности имущества и денежных средств для погашения заявленных требований кредиторов либо при наличии признаков банкротства комиссия обязана обратиться в арбитражный суд с заявлением о банкротстве</a:t>
            </a:r>
            <a:r>
              <a:rPr lang="ru-RU" sz="1700" dirty="0">
                <a:solidFill>
                  <a:schemeClr val="accent1"/>
                </a:solidFill>
              </a:rPr>
              <a:t>)</a:t>
            </a:r>
          </a:p>
          <a:p>
            <a:pPr indent="-342900" algn="just"/>
            <a:r>
              <a:rPr lang="ru-RU" sz="1700" dirty="0">
                <a:solidFill>
                  <a:schemeClr val="accent1"/>
                </a:solidFill>
              </a:rPr>
              <a:t>10. Передача оставшегося имущества (при наличии) учредителям/участникам, имеющим вещные или обязательственные права</a:t>
            </a:r>
          </a:p>
          <a:p>
            <a:pPr indent="-342900" algn="just"/>
            <a:r>
              <a:rPr lang="ru-RU" sz="1700" dirty="0">
                <a:solidFill>
                  <a:schemeClr val="accent1"/>
                </a:solidFill>
              </a:rPr>
              <a:t>11. Предоставление в регистрирующий орган заявления, ликвидационного баланса, документа об уплате госпошлины, документа, подтверждающего представление сведений в территориальный орган Пенсионного фонда РФ (в случае банкротства определение о завершении конкурсного производства представляется в регистрирующий орган арбитражным судом)  </a:t>
            </a:r>
          </a:p>
          <a:p>
            <a:pPr indent="-342900" algn="just">
              <a:buAutoNum type="arabicPeriod"/>
            </a:pPr>
            <a:endParaRPr lang="ru-RU" sz="1700" dirty="0">
              <a:solidFill>
                <a:schemeClr val="accent1"/>
              </a:solidFill>
            </a:endParaRPr>
          </a:p>
          <a:p>
            <a:pPr indent="-342900" algn="just"/>
            <a:r>
              <a:rPr lang="ru-RU" sz="1700" dirty="0">
                <a:solidFill>
                  <a:schemeClr val="accent1"/>
                </a:solidFill>
              </a:rPr>
              <a:t>        ЮЛ считается прекратившим существование после внесения сведений о прекращении в ЕГРЮЛ.</a:t>
            </a:r>
          </a:p>
          <a:p>
            <a:pPr algn="ctr"/>
            <a:endParaRPr lang="ru-RU" sz="1700" b="1" dirty="0">
              <a:solidFill>
                <a:schemeClr val="accent1"/>
              </a:solidFill>
            </a:endParaRPr>
          </a:p>
        </p:txBody>
      </p:sp>
      <p:sp>
        <p:nvSpPr>
          <p:cNvPr id="4" name="Прямоугольник 3"/>
          <p:cNvSpPr/>
          <p:nvPr/>
        </p:nvSpPr>
        <p:spPr>
          <a:xfrm>
            <a:off x="4268610" y="189000"/>
            <a:ext cx="3618362" cy="461665"/>
          </a:xfrm>
          <a:prstGeom prst="rect">
            <a:avLst/>
          </a:prstGeom>
        </p:spPr>
        <p:txBody>
          <a:bodyPr wrap="none">
            <a:spAutoFit/>
          </a:bodyPr>
          <a:lstStyle/>
          <a:p>
            <a:pPr algn="ctr"/>
            <a:r>
              <a:rPr lang="ru-RU" sz="2400" b="1" dirty="0">
                <a:solidFill>
                  <a:schemeClr val="accent1"/>
                </a:solidFill>
              </a:rPr>
              <a:t>Порядок ликвидации ЮЛ</a:t>
            </a:r>
          </a:p>
        </p:txBody>
      </p:sp>
    </p:spTree>
    <p:extLst>
      <p:ext uri="{BB962C8B-B14F-4D97-AF65-F5344CB8AC3E}">
        <p14:creationId xmlns:p14="http://schemas.microsoft.com/office/powerpoint/2010/main" val="2875715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56000" y="487025"/>
            <a:ext cx="10215000" cy="6370975"/>
          </a:xfrm>
          <a:prstGeom prst="rect">
            <a:avLst/>
          </a:prstGeom>
          <a:noFill/>
        </p:spPr>
        <p:txBody>
          <a:bodyPr wrap="square" rtlCol="0">
            <a:spAutoFit/>
          </a:bodyPr>
          <a:lstStyle/>
          <a:p>
            <a:pPr algn="just"/>
            <a:r>
              <a:rPr lang="ru-RU" sz="1700" dirty="0">
                <a:solidFill>
                  <a:schemeClr val="accent1"/>
                </a:solidFill>
              </a:rPr>
              <a:t>При ликвидации юридического лица требования его кредиторов удовлетворяются </a:t>
            </a:r>
            <a:r>
              <a:rPr lang="ru-RU" sz="1700" u="sng" dirty="0">
                <a:solidFill>
                  <a:schemeClr val="accent1"/>
                </a:solidFill>
              </a:rPr>
              <a:t>в следующей очередности</a:t>
            </a:r>
          </a:p>
          <a:p>
            <a:pPr algn="just"/>
            <a:r>
              <a:rPr lang="ru-RU" sz="1700" dirty="0">
                <a:solidFill>
                  <a:schemeClr val="accent1"/>
                </a:solidFill>
              </a:rPr>
              <a:t> (ст. 64 ГК РФ):</a:t>
            </a:r>
          </a:p>
          <a:p>
            <a:pPr algn="just"/>
            <a:endParaRPr lang="ru-RU" sz="1700" dirty="0">
              <a:solidFill>
                <a:schemeClr val="accent1"/>
              </a:solidFill>
            </a:endParaRPr>
          </a:p>
          <a:p>
            <a:pPr algn="just"/>
            <a:r>
              <a:rPr lang="ru-RU" sz="1700" dirty="0">
                <a:solidFill>
                  <a:schemeClr val="accent1"/>
                </a:solidFill>
              </a:rPr>
              <a:t>- 1 очередь - требования граждан, перед которыми ликвидируемое юридическое лицо несет ответственность за причинение вреда жизни или здоровью (несчастные случаи на производстве), путем капитализации соответствующих повременных платежей, а также по требованиям о компенсации морального вреда, о компенсации сверх возмещения вреда, причиненного вследствие разрушения, повреждения объекта капитального строительства, нарушения требований безопасности при строительстве объекта капитального строительства, требований к обеспечению безопасной эксплуатации здания, сооружения (при ликвидации банков – также требования граждан по договорам банковского вклада или банковского счета, за исключением договоров, связанных с осуществлением гражданином предпринимательской или иной профессиональной деятельности);</a:t>
            </a:r>
          </a:p>
          <a:p>
            <a:pPr algn="just"/>
            <a:r>
              <a:rPr lang="ru-RU" sz="1700" dirty="0">
                <a:solidFill>
                  <a:schemeClr val="accent1"/>
                </a:solidFill>
              </a:rPr>
              <a:t>- 2 очередь - производятся расчеты по выплате выходных пособий и оплате труда лиц, работающих или работавших по трудовому договору, и по выплате вознаграждений авторам результатов интеллектуальной деятельности;</a:t>
            </a:r>
          </a:p>
          <a:p>
            <a:pPr algn="just"/>
            <a:r>
              <a:rPr lang="ru-RU" sz="1700" dirty="0">
                <a:solidFill>
                  <a:schemeClr val="accent1"/>
                </a:solidFill>
              </a:rPr>
              <a:t>- 3 очередь - производятся расчеты по обязательным платежам в бюджет и во внебюджетные фонды;</a:t>
            </a:r>
          </a:p>
          <a:p>
            <a:pPr algn="just"/>
            <a:r>
              <a:rPr lang="ru-RU" sz="1700" dirty="0">
                <a:solidFill>
                  <a:schemeClr val="accent1"/>
                </a:solidFill>
              </a:rPr>
              <a:t>- 4 очередь - производятся расчеты с другими кредиторами.</a:t>
            </a:r>
          </a:p>
          <a:p>
            <a:pPr algn="just"/>
            <a:r>
              <a:rPr lang="ru-RU" sz="1700" dirty="0">
                <a:solidFill>
                  <a:schemeClr val="accent1"/>
                </a:solidFill>
              </a:rPr>
              <a:t> </a:t>
            </a:r>
          </a:p>
          <a:p>
            <a:pPr algn="just"/>
            <a:r>
              <a:rPr lang="ru-RU" sz="1700" dirty="0">
                <a:solidFill>
                  <a:schemeClr val="accent1"/>
                </a:solidFill>
              </a:rPr>
              <a:t>С 01.09.2014 г. требования кредиторов о возмещении убытков в виде упущенной выгоды, о взыскании неустойки (штрафа, пени), в том числе за неисполнение или ненадлежащее исполнение обязанности по уплате обязательных платежей, удовлетворяются после удовлетворения требований кредиторов первой, второй, третьей и четвертой очереди.</a:t>
            </a:r>
          </a:p>
          <a:p>
            <a:pPr algn="just"/>
            <a:endParaRPr lang="ru-RU" sz="1700" dirty="0">
              <a:solidFill>
                <a:schemeClr val="accent1"/>
              </a:solidFill>
            </a:endParaRPr>
          </a:p>
        </p:txBody>
      </p:sp>
    </p:spTree>
    <p:extLst>
      <p:ext uri="{BB962C8B-B14F-4D97-AF65-F5344CB8AC3E}">
        <p14:creationId xmlns:p14="http://schemas.microsoft.com/office/powerpoint/2010/main" val="596645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56000" y="909000"/>
            <a:ext cx="10080000" cy="5586145"/>
          </a:xfrm>
          <a:prstGeom prst="rect">
            <a:avLst/>
          </a:prstGeom>
          <a:noFill/>
        </p:spPr>
        <p:txBody>
          <a:bodyPr wrap="square" rtlCol="0">
            <a:spAutoFit/>
          </a:bodyPr>
          <a:lstStyle/>
          <a:p>
            <a:pPr indent="534988" algn="just"/>
            <a:r>
              <a:rPr lang="ru-RU" sz="1700" dirty="0">
                <a:solidFill>
                  <a:schemeClr val="accent1"/>
                </a:solidFill>
              </a:rPr>
              <a:t>Данный способ прекращения деятельности ЮЛ существовал и ранее (закреплен в ст. 21.1 Федерального закона «О государственной регистрации юридических лиц и индивидуальных предпринимателей»), а в 2014 года был внесен в ст. 64.2 Гражданского кодекса РФ.</a:t>
            </a:r>
          </a:p>
          <a:p>
            <a:pPr indent="534988"/>
            <a:endParaRPr lang="ru-RU" sz="1700" b="1" dirty="0">
              <a:solidFill>
                <a:schemeClr val="accent1"/>
              </a:solidFill>
            </a:endParaRPr>
          </a:p>
          <a:p>
            <a:pPr indent="534988" algn="just"/>
            <a:r>
              <a:rPr lang="ru-RU" sz="1700" dirty="0">
                <a:solidFill>
                  <a:schemeClr val="accent1"/>
                </a:solidFill>
              </a:rPr>
              <a:t>ЮЛ, которое в течение последних 12 месяцев не представляло документы отчетности, предусмотренные законодательством РФ о налогах и сборах, и не осуществляло операций хотя бы по одному банковскому счету, может быть исключено из ЕГРЮЛ </a:t>
            </a:r>
            <a:r>
              <a:rPr lang="ru-RU" sz="1700" u="sng" dirty="0">
                <a:solidFill>
                  <a:schemeClr val="accent1"/>
                </a:solidFill>
              </a:rPr>
              <a:t>либо</a:t>
            </a:r>
          </a:p>
          <a:p>
            <a:pPr indent="534988"/>
            <a:r>
              <a:rPr lang="ru-RU" sz="1700" dirty="0">
                <a:solidFill>
                  <a:schemeClr val="accent1"/>
                </a:solidFill>
              </a:rPr>
              <a:t>В случае, когда невозможно ликвидировать ЮЛ ввиду отсутствия средств на расходы, необходимые для его ликвидации, и невозможно возложить эти расходы на его учредителей (участников);</a:t>
            </a:r>
            <a:r>
              <a:rPr lang="ru-RU" sz="1700" u="sng" dirty="0">
                <a:solidFill>
                  <a:schemeClr val="accent1"/>
                </a:solidFill>
              </a:rPr>
              <a:t> либо</a:t>
            </a:r>
          </a:p>
          <a:p>
            <a:pPr indent="534988"/>
            <a:r>
              <a:rPr lang="ru-RU" sz="1700" dirty="0">
                <a:solidFill>
                  <a:schemeClr val="accent1"/>
                </a:solidFill>
              </a:rPr>
              <a:t>в ЕГРЮЛ имеются сведения, в отношении которых внесена запись об их недостоверности - в течение более чем шести месяцев с момента внесения такой записи.</a:t>
            </a:r>
          </a:p>
          <a:p>
            <a:pPr algn="just"/>
            <a:endParaRPr lang="ru-RU" sz="1700" dirty="0">
              <a:solidFill>
                <a:schemeClr val="accent1"/>
              </a:solidFill>
            </a:endParaRPr>
          </a:p>
          <a:p>
            <a:pPr algn="just"/>
            <a:r>
              <a:rPr lang="ru-RU" sz="1700" dirty="0">
                <a:solidFill>
                  <a:schemeClr val="accent1"/>
                </a:solidFill>
              </a:rPr>
              <a:t>1. При наличии признаков - решение регистрирующего органа о предстоящем исключении ЮЛ из ЕГРЮЛ.</a:t>
            </a:r>
          </a:p>
          <a:p>
            <a:pPr algn="just"/>
            <a:r>
              <a:rPr lang="ru-RU" sz="1700" dirty="0">
                <a:solidFill>
                  <a:schemeClr val="accent1"/>
                </a:solidFill>
              </a:rPr>
              <a:t>2. Публикация решения в органах печати - в течение трех дней. Также публикация сведений о порядке и сроках направления заявлений недействующим ЮЛ, кредиторами или иными лицами, чьи права и законные интересы затрагиваются в связи с исключением, с указанием адреса для направления заявлений (в течение 3 месяцев со дня публикации). Заявления должны быть мотивированными.</a:t>
            </a:r>
          </a:p>
          <a:p>
            <a:pPr algn="just"/>
            <a:r>
              <a:rPr lang="ru-RU" sz="1700" dirty="0">
                <a:solidFill>
                  <a:schemeClr val="accent1"/>
                </a:solidFill>
              </a:rPr>
              <a:t>3. При получении заявлений исключение отменяется.</a:t>
            </a:r>
          </a:p>
          <a:p>
            <a:pPr algn="just"/>
            <a:endParaRPr lang="ru-RU" sz="1700" dirty="0">
              <a:solidFill>
                <a:schemeClr val="accent1"/>
              </a:solidFill>
            </a:endParaRPr>
          </a:p>
          <a:p>
            <a:pPr algn="just"/>
            <a:r>
              <a:rPr lang="ru-RU" sz="1700" dirty="0">
                <a:solidFill>
                  <a:schemeClr val="accent1"/>
                </a:solidFill>
              </a:rPr>
              <a:t>(!) Не применяется, если у регистрирующего органа имеется информация о возбуждении производства по делу о банкротстве данного ЮЛ.</a:t>
            </a:r>
          </a:p>
        </p:txBody>
      </p:sp>
      <p:sp>
        <p:nvSpPr>
          <p:cNvPr id="4" name="Прямоугольник 3"/>
          <p:cNvSpPr/>
          <p:nvPr/>
        </p:nvSpPr>
        <p:spPr>
          <a:xfrm>
            <a:off x="2891993" y="324000"/>
            <a:ext cx="6318012" cy="461665"/>
          </a:xfrm>
          <a:prstGeom prst="rect">
            <a:avLst/>
          </a:prstGeom>
        </p:spPr>
        <p:txBody>
          <a:bodyPr wrap="none">
            <a:spAutoFit/>
          </a:bodyPr>
          <a:lstStyle/>
          <a:p>
            <a:pPr algn="ctr"/>
            <a:r>
              <a:rPr lang="ru-RU" sz="2400" b="1" dirty="0">
                <a:solidFill>
                  <a:schemeClr val="accent1"/>
                </a:solidFill>
              </a:rPr>
              <a:t>Фактическое прекращение деятельности ЮЛ </a:t>
            </a:r>
          </a:p>
        </p:txBody>
      </p:sp>
    </p:spTree>
    <p:extLst>
      <p:ext uri="{BB962C8B-B14F-4D97-AF65-F5344CB8AC3E}">
        <p14:creationId xmlns:p14="http://schemas.microsoft.com/office/powerpoint/2010/main" val="596645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10998" y="1089000"/>
            <a:ext cx="10186125" cy="5555367"/>
          </a:xfrm>
          <a:prstGeom prst="rect">
            <a:avLst/>
          </a:prstGeom>
          <a:noFill/>
        </p:spPr>
        <p:txBody>
          <a:bodyPr wrap="square" rtlCol="0">
            <a:spAutoFit/>
          </a:bodyPr>
          <a:lstStyle/>
          <a:p>
            <a:pPr algn="ctr"/>
            <a:endParaRPr lang="ru-RU" sz="1600" b="1" u="sng" dirty="0">
              <a:solidFill>
                <a:schemeClr val="accent1"/>
              </a:solidFill>
            </a:endParaRPr>
          </a:p>
          <a:p>
            <a:pPr indent="534988" algn="just"/>
            <a:r>
              <a:rPr lang="ru-RU" sz="1700" u="sng" dirty="0">
                <a:solidFill>
                  <a:schemeClr val="accent1"/>
                </a:solidFill>
              </a:rPr>
              <a:t>Появилась возможность распределить имущество, обнаруженное после ликвидации </a:t>
            </a:r>
            <a:r>
              <a:rPr lang="ru-RU" sz="1700" dirty="0">
                <a:solidFill>
                  <a:schemeClr val="accent1"/>
                </a:solidFill>
              </a:rPr>
              <a:t>(п. 5.2. ст. 64 ГК РФ)</a:t>
            </a:r>
          </a:p>
          <a:p>
            <a:pPr indent="534988" algn="just"/>
            <a:r>
              <a:rPr lang="ru-RU" sz="1700" dirty="0">
                <a:solidFill>
                  <a:schemeClr val="accent1"/>
                </a:solidFill>
              </a:rPr>
              <a:t>В случае обнаружения имущества ликвидированного юридического лица, исключенного из ЕГРЮЛ, в том числе в результате признания такого юридического лица несостоятельным (банкротом), заинтересованное лицо или уполномоченный государственный орган вправе обратиться в суд с заявлением о назначении процедуры распределения обнаруженного имущества среди лиц, имеющих на это право. </a:t>
            </a:r>
          </a:p>
          <a:p>
            <a:pPr indent="534988" algn="just"/>
            <a:r>
              <a:rPr lang="ru-RU" sz="1700" dirty="0">
                <a:solidFill>
                  <a:schemeClr val="accent1"/>
                </a:solidFill>
              </a:rPr>
              <a:t>К указанному имуществу относятся также требования ликвидированного юридического лица к третьим лицам, в том числе возникшие из-за нарушения очередности удовлетворения требований кредиторов, вследствие которого заинтересованное лицо не получило исполнение в полном объеме. В этом случае суд назначает арбитражного управляющего, на которого возлагается обязанность распределения обнаруженного имущества ликвидированного юридического лица.</a:t>
            </a:r>
          </a:p>
          <a:p>
            <a:pPr indent="534988" algn="just"/>
            <a:endParaRPr lang="ru-RU" sz="1700" dirty="0">
              <a:solidFill>
                <a:schemeClr val="accent1"/>
              </a:solidFill>
            </a:endParaRPr>
          </a:p>
          <a:p>
            <a:pPr indent="534988" algn="just"/>
            <a:r>
              <a:rPr lang="ru-RU" sz="1700" dirty="0">
                <a:solidFill>
                  <a:schemeClr val="accent1"/>
                </a:solidFill>
              </a:rPr>
              <a:t>Срок давности по распределению обнаруженного имущества ликвидированного юридического лица составляет 5 лет с момента внесения в ЕГРЮЛ сведений о прекращении юридического лица. Процедура распределения обнаруженного имущества ликвидированного юридического лица может быть назначена при наличии средств, достаточных для осуществления данной процедуры, и возможности распределения обнаруженного имущества среди заинтересованных лиц.</a:t>
            </a:r>
          </a:p>
          <a:p>
            <a:pPr algn="just"/>
            <a:r>
              <a:rPr lang="ru-RU" sz="1700" dirty="0">
                <a:solidFill>
                  <a:schemeClr val="accent1"/>
                </a:solidFill>
              </a:rPr>
              <a:t> </a:t>
            </a:r>
          </a:p>
          <a:p>
            <a:endParaRPr lang="ru-RU" sz="1600" dirty="0">
              <a:solidFill>
                <a:schemeClr val="accent1"/>
              </a:solidFill>
            </a:endParaRPr>
          </a:p>
        </p:txBody>
      </p:sp>
      <p:sp>
        <p:nvSpPr>
          <p:cNvPr id="4" name="Прямоугольник 3"/>
          <p:cNvSpPr/>
          <p:nvPr/>
        </p:nvSpPr>
        <p:spPr>
          <a:xfrm>
            <a:off x="2943184" y="324000"/>
            <a:ext cx="6363602" cy="461665"/>
          </a:xfrm>
          <a:prstGeom prst="rect">
            <a:avLst/>
          </a:prstGeom>
        </p:spPr>
        <p:txBody>
          <a:bodyPr wrap="none">
            <a:spAutoFit/>
          </a:bodyPr>
          <a:lstStyle/>
          <a:p>
            <a:pPr algn="ctr"/>
            <a:r>
              <a:rPr lang="ru-RU" sz="2400" b="1" dirty="0">
                <a:solidFill>
                  <a:schemeClr val="accent1"/>
                </a:solidFill>
              </a:rPr>
              <a:t>Защита прав кредиторов при ликвидации ЮЛ</a:t>
            </a:r>
          </a:p>
        </p:txBody>
      </p:sp>
    </p:spTree>
    <p:extLst>
      <p:ext uri="{BB962C8B-B14F-4D97-AF65-F5344CB8AC3E}">
        <p14:creationId xmlns:p14="http://schemas.microsoft.com/office/powerpoint/2010/main" val="2914101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096" y="-45000"/>
            <a:ext cx="12192000" cy="6939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0" y="-81000"/>
            <a:ext cx="2856000" cy="693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TextBox 5"/>
          <p:cNvSpPr txBox="1"/>
          <p:nvPr/>
        </p:nvSpPr>
        <p:spPr>
          <a:xfrm>
            <a:off x="3486000" y="1089000"/>
            <a:ext cx="8100000" cy="5016758"/>
          </a:xfrm>
          <a:prstGeom prst="rect">
            <a:avLst/>
          </a:prstGeom>
          <a:noFill/>
        </p:spPr>
        <p:txBody>
          <a:bodyPr wrap="square" rtlCol="0">
            <a:spAutoFit/>
          </a:bodyPr>
          <a:lstStyle/>
          <a:p>
            <a:pPr algn="just"/>
            <a:r>
              <a:rPr lang="ru-RU" u="sng" dirty="0">
                <a:solidFill>
                  <a:schemeClr val="accent1"/>
                </a:solidFill>
              </a:rPr>
              <a:t>Конкретизированы случаи, когда требования кредиторов считаются погашенными при ликвидации юридического лица (</a:t>
            </a:r>
            <a:r>
              <a:rPr lang="ru-RU" dirty="0">
                <a:solidFill>
                  <a:schemeClr val="accent1"/>
                </a:solidFill>
              </a:rPr>
              <a:t>п. 5.1 ст. 64 ГК РФ):</a:t>
            </a:r>
          </a:p>
          <a:p>
            <a:pPr algn="just"/>
            <a:endParaRPr lang="ru-RU" dirty="0">
              <a:solidFill>
                <a:schemeClr val="accent1"/>
              </a:solidFill>
            </a:endParaRPr>
          </a:p>
          <a:p>
            <a:pPr algn="just"/>
            <a:r>
              <a:rPr lang="ru-RU" dirty="0">
                <a:solidFill>
                  <a:schemeClr val="accent1"/>
                </a:solidFill>
              </a:rPr>
              <a:t>1) Требования кредиторов, не удовлетворенные по причине недостаточности имущества ликвидируемого юридического лица и не удовлетворенные за счет имущества лиц, несущих субсидиарную ответственность по таким требованиям, если ликвидируемое юридическое лицо не может быть признано несостоятельным (банкротом) - казенное предприятие, учреждение, политическая партия и религиозная организация не могут быть признаны банкротами, государственная корпорация или государственная компания и фонды – с ограничениями, установленными законодательством (п. 1 ст. 65 ГК РФ);</a:t>
            </a:r>
          </a:p>
          <a:p>
            <a:pPr algn="just"/>
            <a:r>
              <a:rPr lang="ru-RU" dirty="0">
                <a:solidFill>
                  <a:schemeClr val="accent1"/>
                </a:solidFill>
              </a:rPr>
              <a:t>2) Требования, не признанные ликвидационной комиссией, если кредиторы по таким требованиям не обращались с исками в суд;</a:t>
            </a:r>
          </a:p>
          <a:p>
            <a:pPr algn="just"/>
            <a:r>
              <a:rPr lang="ru-RU" dirty="0">
                <a:solidFill>
                  <a:schemeClr val="accent1"/>
                </a:solidFill>
              </a:rPr>
              <a:t>3)  Требования, в удовлетворении которых решением суда кредиторам отказано.</a:t>
            </a:r>
          </a:p>
          <a:p>
            <a:pPr algn="just"/>
            <a:endParaRPr lang="ru-RU" sz="1600" dirty="0">
              <a:solidFill>
                <a:schemeClr val="accent1"/>
              </a:solidFill>
            </a:endParaRPr>
          </a:p>
          <a:p>
            <a:pPr algn="just"/>
            <a:endParaRPr lang="ru-RU" sz="1600" dirty="0">
              <a:solidFill>
                <a:schemeClr val="accent1"/>
              </a:solidFill>
            </a:endParaRPr>
          </a:p>
        </p:txBody>
      </p:sp>
    </p:spTree>
    <p:extLst>
      <p:ext uri="{BB962C8B-B14F-4D97-AF65-F5344CB8AC3E}">
        <p14:creationId xmlns:p14="http://schemas.microsoft.com/office/powerpoint/2010/main" val="1819061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01000" y="1050225"/>
            <a:ext cx="10080000" cy="5016758"/>
          </a:xfrm>
          <a:prstGeom prst="rect">
            <a:avLst/>
          </a:prstGeom>
          <a:noFill/>
        </p:spPr>
        <p:txBody>
          <a:bodyPr wrap="square" rtlCol="0">
            <a:spAutoFit/>
          </a:bodyPr>
          <a:lstStyle/>
          <a:p>
            <a:pPr algn="ctr"/>
            <a:endParaRPr lang="ru-RU" sz="1600" b="1" dirty="0">
              <a:solidFill>
                <a:schemeClr val="accent1"/>
              </a:solidFill>
            </a:endParaRPr>
          </a:p>
          <a:p>
            <a:pPr algn="ctr"/>
            <a:r>
              <a:rPr lang="ru-RU" sz="1600" dirty="0">
                <a:solidFill>
                  <a:schemeClr val="accent1"/>
                </a:solidFill>
              </a:rPr>
              <a:t>признанная арбитражным судом неспособность должника в полном объеме удовлетворить требования кредиторов по денежным обязательствам и (или) исполнить обязанность по уплате обязательных платежей</a:t>
            </a:r>
          </a:p>
          <a:p>
            <a:pPr algn="ctr"/>
            <a:endParaRPr lang="ru-RU" sz="1600" b="1" dirty="0">
              <a:solidFill>
                <a:schemeClr val="accent1"/>
              </a:solidFill>
              <a:effectLst>
                <a:outerShdw blurRad="38100" dist="38100" dir="2700000" algn="tl">
                  <a:srgbClr val="000000">
                    <a:alpha val="43137"/>
                  </a:srgbClr>
                </a:outerShdw>
              </a:effectLst>
            </a:endParaRPr>
          </a:p>
          <a:p>
            <a:pPr algn="ctr"/>
            <a:r>
              <a:rPr lang="ru-RU" sz="1600" b="1" dirty="0">
                <a:solidFill>
                  <a:schemeClr val="accent1"/>
                </a:solidFill>
                <a:effectLst>
                  <a:outerShdw blurRad="38100" dist="38100" dir="2700000" algn="tl">
                    <a:srgbClr val="000000">
                      <a:alpha val="43137"/>
                    </a:srgbClr>
                  </a:outerShdw>
                </a:effectLst>
              </a:rPr>
              <a:t>Банкротство юридических лиц</a:t>
            </a:r>
          </a:p>
          <a:p>
            <a:pPr algn="ctr"/>
            <a:r>
              <a:rPr lang="ru-RU" sz="1600" u="sng" dirty="0">
                <a:solidFill>
                  <a:schemeClr val="accent1"/>
                </a:solidFill>
              </a:rPr>
              <a:t>С 28.06.2017 г. сведения о возбуждении производства по делу о банкротстве вносятся в ЕГРЮЛ.</a:t>
            </a:r>
          </a:p>
          <a:p>
            <a:pPr algn="just"/>
            <a:r>
              <a:rPr lang="ru-RU" sz="1600" b="1" dirty="0">
                <a:solidFill>
                  <a:schemeClr val="accent1"/>
                </a:solidFill>
              </a:rPr>
              <a:t>Критерии: </a:t>
            </a:r>
          </a:p>
          <a:p>
            <a:pPr marL="285750" indent="-285750" algn="just">
              <a:buFontTx/>
              <a:buChar char="-"/>
            </a:pPr>
            <a:r>
              <a:rPr lang="ru-RU" sz="1600" dirty="0">
                <a:solidFill>
                  <a:schemeClr val="accent1"/>
                </a:solidFill>
              </a:rPr>
              <a:t>Соответствующие обязательства и (или) обязанность не исполнены в течение трех месяцев  с даты, когда они должны были быть исполнены;</a:t>
            </a:r>
          </a:p>
          <a:p>
            <a:pPr marL="285750" lvl="0" indent="-285750" algn="just">
              <a:buFontTx/>
              <a:buChar char="-"/>
            </a:pPr>
            <a:r>
              <a:rPr lang="ru-RU" sz="1600" dirty="0">
                <a:solidFill>
                  <a:schemeClr val="accent1"/>
                </a:solidFill>
              </a:rPr>
              <a:t>Сумма обязательств – от </a:t>
            </a:r>
            <a:r>
              <a:rPr lang="en-US" sz="1600" dirty="0">
                <a:solidFill>
                  <a:schemeClr val="accent1"/>
                </a:solidFill>
              </a:rPr>
              <a:t>2 000 000 </a:t>
            </a:r>
            <a:r>
              <a:rPr lang="ru-RU" sz="1600" dirty="0">
                <a:solidFill>
                  <a:schemeClr val="accent1"/>
                </a:solidFill>
              </a:rPr>
              <a:t>руб. (для стратегических предприятий и естественных монополий  </a:t>
            </a:r>
            <a:r>
              <a:rPr lang="ru-RU" sz="1600" dirty="0">
                <a:solidFill>
                  <a:schemeClr val="accent1"/>
                </a:solidFill>
                <a:highlight>
                  <a:srgbClr val="FFFF00"/>
                </a:highlight>
              </a:rPr>
              <a:t>– от 1 млн. руб.);</a:t>
            </a:r>
          </a:p>
          <a:p>
            <a:pPr marL="285750" lvl="0" indent="-285750">
              <a:buFontTx/>
              <a:buChar char="-"/>
            </a:pPr>
            <a:r>
              <a:rPr lang="ru-RU" sz="1600" dirty="0">
                <a:solidFill>
                  <a:schemeClr val="accent1"/>
                </a:solidFill>
              </a:rPr>
              <a:t>Невозможность удовлетворить заявленные требования кредиторов в ходе ликвидации.</a:t>
            </a:r>
          </a:p>
          <a:p>
            <a:pPr algn="just"/>
            <a:endParaRPr lang="ru-RU" sz="1600" dirty="0">
              <a:solidFill>
                <a:schemeClr val="accent1"/>
              </a:solidFill>
            </a:endParaRPr>
          </a:p>
          <a:p>
            <a:pPr algn="just"/>
            <a:endParaRPr lang="ru-RU" sz="1600" dirty="0">
              <a:solidFill>
                <a:schemeClr val="accent1"/>
              </a:solidFill>
            </a:endParaRPr>
          </a:p>
          <a:p>
            <a:pPr algn="just"/>
            <a:r>
              <a:rPr lang="ru-RU" sz="1600" dirty="0">
                <a:solidFill>
                  <a:schemeClr val="accent1"/>
                </a:solidFill>
              </a:rPr>
              <a:t>Заявители –                                        либо                                                       либо </a:t>
            </a:r>
          </a:p>
          <a:p>
            <a:pPr algn="just"/>
            <a:endParaRPr lang="ru-RU" sz="1600" dirty="0">
              <a:solidFill>
                <a:schemeClr val="accent1"/>
              </a:solidFill>
            </a:endParaRPr>
          </a:p>
          <a:p>
            <a:pPr algn="just"/>
            <a:endParaRPr lang="ru-RU" sz="1600" dirty="0">
              <a:solidFill>
                <a:schemeClr val="accent1"/>
              </a:solidFill>
            </a:endParaRPr>
          </a:p>
          <a:p>
            <a:pPr algn="just"/>
            <a:r>
              <a:rPr lang="ru-RU" sz="1600" i="1" dirty="0">
                <a:solidFill>
                  <a:schemeClr val="accent1"/>
                </a:solidFill>
              </a:rPr>
              <a:t>В 2015 г. </a:t>
            </a:r>
            <a:r>
              <a:rPr lang="ru-RU" sz="1600" dirty="0">
                <a:solidFill>
                  <a:schemeClr val="accent1"/>
                </a:solidFill>
              </a:rPr>
              <a:t>кредитные организации получают первоочередное право подачи заявлений без предварительного судебного решения о взыскании задолженности.</a:t>
            </a:r>
          </a:p>
          <a:p>
            <a:endParaRPr lang="ru-RU" sz="1600" dirty="0">
              <a:solidFill>
                <a:schemeClr val="accent1"/>
              </a:solidFill>
            </a:endParaRPr>
          </a:p>
        </p:txBody>
      </p:sp>
      <p:sp>
        <p:nvSpPr>
          <p:cNvPr id="3" name="TextBox 2"/>
          <p:cNvSpPr txBox="1"/>
          <p:nvPr/>
        </p:nvSpPr>
        <p:spPr>
          <a:xfrm>
            <a:off x="2645514" y="4434998"/>
            <a:ext cx="1166498" cy="338554"/>
          </a:xfrm>
          <a:prstGeom prst="rect">
            <a:avLst/>
          </a:prstGeom>
          <a:noFill/>
          <a:ln>
            <a:solidFill>
              <a:schemeClr val="tx1"/>
            </a:solidFill>
          </a:ln>
        </p:spPr>
        <p:txBody>
          <a:bodyPr wrap="square" rtlCol="0">
            <a:spAutoFit/>
          </a:bodyPr>
          <a:lstStyle/>
          <a:p>
            <a:pPr algn="ctr"/>
            <a:r>
              <a:rPr lang="ru-RU" sz="1600" dirty="0">
                <a:solidFill>
                  <a:schemeClr val="accent1"/>
                </a:solidFill>
              </a:rPr>
              <a:t>должник</a:t>
            </a:r>
          </a:p>
        </p:txBody>
      </p:sp>
      <p:sp>
        <p:nvSpPr>
          <p:cNvPr id="4" name="TextBox 3"/>
          <p:cNvSpPr txBox="1"/>
          <p:nvPr/>
        </p:nvSpPr>
        <p:spPr>
          <a:xfrm>
            <a:off x="4663636" y="4464173"/>
            <a:ext cx="2304256" cy="338554"/>
          </a:xfrm>
          <a:prstGeom prst="rect">
            <a:avLst/>
          </a:prstGeom>
          <a:noFill/>
          <a:ln>
            <a:solidFill>
              <a:schemeClr val="tx1"/>
            </a:solidFill>
          </a:ln>
        </p:spPr>
        <p:txBody>
          <a:bodyPr wrap="square" rtlCol="0">
            <a:spAutoFit/>
          </a:bodyPr>
          <a:lstStyle/>
          <a:p>
            <a:pPr algn="ctr"/>
            <a:r>
              <a:rPr lang="ru-RU" sz="1600" dirty="0">
                <a:solidFill>
                  <a:schemeClr val="accent1"/>
                </a:solidFill>
              </a:rPr>
              <a:t>конкурсный кредитор </a:t>
            </a:r>
          </a:p>
        </p:txBody>
      </p:sp>
      <p:sp>
        <p:nvSpPr>
          <p:cNvPr id="5" name="TextBox 4"/>
          <p:cNvSpPr txBox="1"/>
          <p:nvPr/>
        </p:nvSpPr>
        <p:spPr>
          <a:xfrm>
            <a:off x="7585610" y="4464173"/>
            <a:ext cx="3373539" cy="338554"/>
          </a:xfrm>
          <a:prstGeom prst="rect">
            <a:avLst/>
          </a:prstGeom>
          <a:noFill/>
          <a:ln>
            <a:solidFill>
              <a:schemeClr val="tx1"/>
            </a:solidFill>
          </a:ln>
        </p:spPr>
        <p:txBody>
          <a:bodyPr wrap="square" rtlCol="0">
            <a:spAutoFit/>
          </a:bodyPr>
          <a:lstStyle/>
          <a:p>
            <a:pPr algn="ctr"/>
            <a:r>
              <a:rPr lang="ru-RU" sz="1600" dirty="0">
                <a:solidFill>
                  <a:schemeClr val="accent1"/>
                </a:solidFill>
              </a:rPr>
              <a:t>уполномоченный орган</a:t>
            </a:r>
          </a:p>
        </p:txBody>
      </p:sp>
      <p:sp>
        <p:nvSpPr>
          <p:cNvPr id="6" name="Прямоугольник 5"/>
          <p:cNvSpPr/>
          <p:nvPr/>
        </p:nvSpPr>
        <p:spPr>
          <a:xfrm>
            <a:off x="3720204" y="324000"/>
            <a:ext cx="4620111" cy="461665"/>
          </a:xfrm>
          <a:prstGeom prst="rect">
            <a:avLst/>
          </a:prstGeom>
        </p:spPr>
        <p:txBody>
          <a:bodyPr wrap="none">
            <a:spAutoFit/>
          </a:bodyPr>
          <a:lstStyle/>
          <a:p>
            <a:pPr algn="ctr"/>
            <a:r>
              <a:rPr lang="ru-RU" sz="2400" b="1" dirty="0">
                <a:solidFill>
                  <a:schemeClr val="accent1"/>
                </a:solidFill>
              </a:rPr>
              <a:t>Несостоятельность (банкротство)</a:t>
            </a:r>
          </a:p>
        </p:txBody>
      </p:sp>
    </p:spTree>
    <p:extLst>
      <p:ext uri="{BB962C8B-B14F-4D97-AF65-F5344CB8AC3E}">
        <p14:creationId xmlns:p14="http://schemas.microsoft.com/office/powerpoint/2010/main" val="2914101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0524" y="307520"/>
            <a:ext cx="11465475" cy="6494085"/>
          </a:xfrm>
          <a:prstGeom prst="rect">
            <a:avLst/>
          </a:prstGeom>
          <a:noFill/>
          <a:effectLst>
            <a:glow rad="139700">
              <a:schemeClr val="accent1">
                <a:satMod val="175000"/>
                <a:alpha val="40000"/>
              </a:schemeClr>
            </a:glow>
          </a:effectLst>
          <a:scene3d>
            <a:camera prst="orthographicFront"/>
            <a:lightRig rig="threePt" dir="t"/>
          </a:scene3d>
          <a:sp3d>
            <a:bevelT prst="relaxedInset"/>
          </a:sp3d>
        </p:spPr>
        <p:txBody>
          <a:bodyPr wrap="square" rtlCol="0">
            <a:spAutoFit/>
          </a:bodyPr>
          <a:lstStyle/>
          <a:p>
            <a:pPr algn="ctr"/>
            <a:r>
              <a:rPr lang="ru-RU" sz="2400" b="1" dirty="0">
                <a:solidFill>
                  <a:schemeClr val="accent1"/>
                </a:solidFill>
              </a:rPr>
              <a:t>Преимущества банкротства представляются следующими</a:t>
            </a:r>
            <a:r>
              <a:rPr lang="ru-RU" sz="2400" dirty="0">
                <a:solidFill>
                  <a:schemeClr val="accent1"/>
                </a:solidFill>
              </a:rPr>
              <a:t>:</a:t>
            </a:r>
          </a:p>
          <a:p>
            <a:pPr algn="just"/>
            <a:endParaRPr lang="ru-RU" sz="1600" i="1" dirty="0">
              <a:solidFill>
                <a:schemeClr val="accent1"/>
              </a:solidFill>
              <a:effectLst>
                <a:outerShdw blurRad="38100" dist="38100" dir="2700000" algn="tl">
                  <a:srgbClr val="000000">
                    <a:alpha val="43137"/>
                  </a:srgbClr>
                </a:outerShdw>
              </a:effectLst>
            </a:endParaRPr>
          </a:p>
          <a:p>
            <a:pPr algn="just" fontAlgn="t"/>
            <a:r>
              <a:rPr lang="ru-RU" sz="1600" b="1" dirty="0">
                <a:solidFill>
                  <a:schemeClr val="accent1"/>
                </a:solidFill>
              </a:rPr>
              <a:t>Для владельцев бизнеса:</a:t>
            </a:r>
            <a:endParaRPr lang="ru-RU" sz="1600" dirty="0">
              <a:solidFill>
                <a:schemeClr val="accent1"/>
              </a:solidFill>
            </a:endParaRPr>
          </a:p>
          <a:p>
            <a:pPr algn="just" fontAlgn="t">
              <a:buFont typeface="Arial" pitchFamily="34" charset="0"/>
              <a:buChar char="•"/>
            </a:pPr>
            <a:r>
              <a:rPr lang="ru-RU" sz="1600" dirty="0">
                <a:solidFill>
                  <a:schemeClr val="accent1"/>
                </a:solidFill>
              </a:rPr>
              <a:t> Ликвидация неэффективного, нерентабельного бизнеса;</a:t>
            </a:r>
          </a:p>
          <a:p>
            <a:pPr algn="just" fontAlgn="t">
              <a:buFont typeface="Arial" pitchFamily="34" charset="0"/>
              <a:buChar char="•"/>
            </a:pPr>
            <a:r>
              <a:rPr lang="ru-RU" sz="1600" dirty="0">
                <a:solidFill>
                  <a:schemeClr val="accent1"/>
                </a:solidFill>
              </a:rPr>
              <a:t> Защита от недружественных поглощений;</a:t>
            </a:r>
          </a:p>
          <a:p>
            <a:pPr algn="just" fontAlgn="t">
              <a:buFont typeface="Arial" pitchFamily="34" charset="0"/>
              <a:buChar char="•"/>
            </a:pPr>
            <a:r>
              <a:rPr lang="ru-RU" sz="1600" dirty="0">
                <a:solidFill>
                  <a:schemeClr val="accent1"/>
                </a:solidFill>
              </a:rPr>
              <a:t> Снижение рисков осуществления предпринимательской деятельности.</a:t>
            </a:r>
          </a:p>
          <a:p>
            <a:pPr algn="just" fontAlgn="t"/>
            <a:r>
              <a:rPr lang="ru-RU" sz="1600" b="1" dirty="0">
                <a:solidFill>
                  <a:schemeClr val="accent1"/>
                </a:solidFill>
              </a:rPr>
              <a:t>Для должников:</a:t>
            </a:r>
            <a:endParaRPr lang="ru-RU" sz="1600" dirty="0">
              <a:solidFill>
                <a:schemeClr val="accent1"/>
              </a:solidFill>
            </a:endParaRPr>
          </a:p>
          <a:p>
            <a:pPr algn="just" fontAlgn="t">
              <a:buFont typeface="Arial" pitchFamily="34" charset="0"/>
              <a:buChar char="•"/>
            </a:pPr>
            <a:r>
              <a:rPr lang="ru-RU" sz="1600" dirty="0">
                <a:solidFill>
                  <a:schemeClr val="accent1"/>
                </a:solidFill>
              </a:rPr>
              <a:t> Способ ликвидации фирм с долгами;</a:t>
            </a:r>
          </a:p>
          <a:p>
            <a:pPr algn="just" fontAlgn="t">
              <a:buFont typeface="Arial" pitchFamily="34" charset="0"/>
              <a:buChar char="•"/>
            </a:pPr>
            <a:r>
              <a:rPr lang="ru-RU" sz="1600" dirty="0">
                <a:solidFill>
                  <a:schemeClr val="accent1"/>
                </a:solidFill>
              </a:rPr>
              <a:t> Защита от действий недобросовестных кредиторов. Реструктуризация задолженности, прекращение начисления штрафов, пеней, иных финансовых санкций;</a:t>
            </a:r>
          </a:p>
          <a:p>
            <a:pPr algn="just" fontAlgn="t">
              <a:buFont typeface="Arial" pitchFamily="34" charset="0"/>
              <a:buChar char="•"/>
            </a:pPr>
            <a:r>
              <a:rPr lang="ru-RU" sz="1600" dirty="0">
                <a:solidFill>
                  <a:schemeClr val="accent1"/>
                </a:solidFill>
              </a:rPr>
              <a:t> Снятие арестов с имущества, оптимизация залоговых обеспечений и поручительств;</a:t>
            </a:r>
          </a:p>
          <a:p>
            <a:pPr algn="just" fontAlgn="t">
              <a:buFont typeface="Arial" pitchFamily="34" charset="0"/>
              <a:buChar char="•"/>
            </a:pPr>
            <a:r>
              <a:rPr lang="ru-RU" sz="1600" dirty="0">
                <a:solidFill>
                  <a:schemeClr val="accent1"/>
                </a:solidFill>
              </a:rPr>
              <a:t> Попытка финансового оздоровления, перепрофилирования бизнеса.</a:t>
            </a:r>
          </a:p>
          <a:p>
            <a:pPr algn="just" fontAlgn="t"/>
            <a:r>
              <a:rPr lang="ru-RU" sz="1600" b="1" dirty="0">
                <a:solidFill>
                  <a:schemeClr val="accent1"/>
                </a:solidFill>
              </a:rPr>
              <a:t>Для кредиторов:</a:t>
            </a:r>
            <a:endParaRPr lang="ru-RU" sz="1600" dirty="0">
              <a:solidFill>
                <a:schemeClr val="accent1"/>
              </a:solidFill>
            </a:endParaRPr>
          </a:p>
          <a:p>
            <a:pPr algn="just" fontAlgn="t">
              <a:buFont typeface="Arial" pitchFamily="34" charset="0"/>
              <a:buChar char="•"/>
            </a:pPr>
            <a:r>
              <a:rPr lang="ru-RU" sz="1600" dirty="0">
                <a:solidFill>
                  <a:schemeClr val="accent1"/>
                </a:solidFill>
              </a:rPr>
              <a:t> Эффективное взыскание кредиторской задолженности;</a:t>
            </a:r>
          </a:p>
          <a:p>
            <a:pPr algn="just" fontAlgn="t">
              <a:buFont typeface="Arial" pitchFamily="34" charset="0"/>
              <a:buChar char="•"/>
            </a:pPr>
            <a:r>
              <a:rPr lang="ru-RU" sz="1600" dirty="0">
                <a:solidFill>
                  <a:schemeClr val="accent1"/>
                </a:solidFill>
              </a:rPr>
              <a:t> Привлечение к имущественной, административной и уголовной ответственности руководителей и собственников должника;</a:t>
            </a:r>
          </a:p>
          <a:p>
            <a:pPr algn="just" fontAlgn="t">
              <a:buFont typeface="Arial" pitchFamily="34" charset="0"/>
              <a:buChar char="•"/>
            </a:pPr>
            <a:r>
              <a:rPr lang="ru-RU" sz="1600" dirty="0">
                <a:solidFill>
                  <a:schemeClr val="accent1"/>
                </a:solidFill>
              </a:rPr>
              <a:t> Возврат незаконно выведенных активов должника.</a:t>
            </a:r>
          </a:p>
          <a:p>
            <a:pPr algn="just"/>
            <a:endParaRPr lang="ru-RU" sz="1600" dirty="0">
              <a:solidFill>
                <a:schemeClr val="accent1"/>
              </a:solidFill>
            </a:endParaRPr>
          </a:p>
          <a:p>
            <a:pPr algn="just"/>
            <a:r>
              <a:rPr lang="ru-RU" sz="1600" dirty="0">
                <a:solidFill>
                  <a:schemeClr val="accent1"/>
                </a:solidFill>
              </a:rPr>
              <a:t>Однако в настоящее время признаются следующие недостатки банкротства</a:t>
            </a:r>
          </a:p>
          <a:p>
            <a:pPr algn="just"/>
            <a:r>
              <a:rPr lang="ru-RU" sz="1600" dirty="0">
                <a:solidFill>
                  <a:schemeClr val="accent1"/>
                </a:solidFill>
              </a:rPr>
              <a:t>Требует длительного времени и финансовых затрат</a:t>
            </a:r>
          </a:p>
          <a:p>
            <a:pPr algn="just"/>
            <a:r>
              <a:rPr lang="ru-RU" sz="1600" dirty="0">
                <a:solidFill>
                  <a:schemeClr val="accent1"/>
                </a:solidFill>
              </a:rPr>
              <a:t>Некомпетентность или «ангажированность» арбитражных управляющих и пр.специалистов</a:t>
            </a:r>
          </a:p>
          <a:p>
            <a:pPr algn="just"/>
            <a:r>
              <a:rPr lang="ru-RU" sz="1600" dirty="0">
                <a:solidFill>
                  <a:schemeClr val="accent1"/>
                </a:solidFill>
              </a:rPr>
              <a:t>Риски неликвидности имущества</a:t>
            </a:r>
          </a:p>
          <a:p>
            <a:pPr algn="just"/>
            <a:r>
              <a:rPr lang="ru-RU" sz="1600" dirty="0">
                <a:solidFill>
                  <a:schemeClr val="accent1"/>
                </a:solidFill>
              </a:rPr>
              <a:t>Риски выявления признаков преднамеренного банкротства</a:t>
            </a:r>
          </a:p>
          <a:p>
            <a:pPr algn="just"/>
            <a:endParaRPr lang="ru-RU" sz="1600" dirty="0">
              <a:solidFill>
                <a:schemeClr val="accent1"/>
              </a:solidFill>
            </a:endParaRPr>
          </a:p>
          <a:p>
            <a:pPr algn="just" fontAlgn="t"/>
            <a:r>
              <a:rPr lang="ru-RU" sz="1600" i="1" dirty="0">
                <a:solidFill>
                  <a:schemeClr val="accent1"/>
                </a:solidFill>
              </a:rPr>
              <a:t>В 2015 г. увеличены компенсационный фонд и лимит ответственности СРО арбитражных управляющих (20 млн. и 5 млн. рублей соответственно)</a:t>
            </a:r>
            <a:endParaRPr lang="ru-RU" sz="1600" b="1" dirty="0">
              <a:solidFill>
                <a:schemeClr val="accent1"/>
              </a:solidFill>
            </a:endParaRPr>
          </a:p>
        </p:txBody>
      </p:sp>
    </p:spTree>
    <p:extLst>
      <p:ext uri="{BB962C8B-B14F-4D97-AF65-F5344CB8AC3E}">
        <p14:creationId xmlns:p14="http://schemas.microsoft.com/office/powerpoint/2010/main" val="2413811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6000" y="1359000"/>
            <a:ext cx="11001488" cy="5047536"/>
          </a:xfrm>
          <a:prstGeom prst="rect">
            <a:avLst/>
          </a:prstGeom>
          <a:noFill/>
        </p:spPr>
        <p:txBody>
          <a:bodyPr wrap="square" rtlCol="0">
            <a:spAutoFit/>
          </a:bodyPr>
          <a:lstStyle/>
          <a:p>
            <a:pPr algn="ctr"/>
            <a:endParaRPr lang="ru-RU" sz="1600" b="1" dirty="0">
              <a:solidFill>
                <a:schemeClr val="accent1"/>
              </a:solidFill>
            </a:endParaRPr>
          </a:p>
          <a:p>
            <a:pPr algn="ctr"/>
            <a:r>
              <a:rPr lang="ru-RU" sz="1700" i="1" dirty="0">
                <a:solidFill>
                  <a:schemeClr val="accent1"/>
                </a:solidFill>
              </a:rPr>
              <a:t>(ст. 61.10 – 61.22 Закона от 26.10.2002 г. N 127-ФЗ «О несостоятельности (банкротстве)», Постановление Пленума Верховного Суда РФ от 21 декабря 2017 г. N 53)</a:t>
            </a:r>
          </a:p>
          <a:p>
            <a:pPr algn="just"/>
            <a:endParaRPr lang="ru-RU" sz="1700" dirty="0">
              <a:solidFill>
                <a:schemeClr val="accent1"/>
              </a:solidFill>
            </a:endParaRPr>
          </a:p>
          <a:p>
            <a:pPr marL="285750" indent="-285750" algn="just">
              <a:buFontTx/>
              <a:buChar char="-"/>
            </a:pPr>
            <a:r>
              <a:rPr lang="ru-RU" sz="1700" dirty="0">
                <a:solidFill>
                  <a:schemeClr val="accent1"/>
                </a:solidFill>
              </a:rPr>
              <a:t>Лицо не может быть признано контролирующим должника только на том основании, что оно состояло в отношениях родства или свойства с членами органов должника, либо ему были переданы полномочия на совершение от имени должника отдельных ординарных сделок, в том числе в рамках обычной хозяйственной деятельности, либо оно замещало должности главного бухгалтера, финансового директора должника;</a:t>
            </a:r>
          </a:p>
          <a:p>
            <a:pPr algn="just"/>
            <a:endParaRPr lang="ru-RU" sz="1700" dirty="0">
              <a:solidFill>
                <a:schemeClr val="accent1"/>
              </a:solidFill>
            </a:endParaRPr>
          </a:p>
          <a:p>
            <a:pPr marL="285750" indent="-285750" algn="just">
              <a:buFontTx/>
              <a:buChar char="-"/>
            </a:pPr>
            <a:r>
              <a:rPr lang="ru-RU" sz="1700" dirty="0">
                <a:solidFill>
                  <a:schemeClr val="accent1"/>
                </a:solidFill>
              </a:rPr>
              <a:t>Учитывается трехлетний период, предшествующий моменту, в который должник стал неспособен в полном объеме удовлетворить требования кредиторов;</a:t>
            </a:r>
          </a:p>
          <a:p>
            <a:pPr algn="just"/>
            <a:endParaRPr lang="ru-RU" sz="1700" dirty="0">
              <a:solidFill>
                <a:schemeClr val="accent1"/>
              </a:solidFill>
            </a:endParaRPr>
          </a:p>
          <a:p>
            <a:pPr marL="285750" indent="-285750" algn="just">
              <a:buFontTx/>
              <a:buChar char="-"/>
            </a:pPr>
            <a:r>
              <a:rPr lang="ru-RU" sz="1700" dirty="0">
                <a:solidFill>
                  <a:schemeClr val="accent1"/>
                </a:solidFill>
              </a:rPr>
              <a:t>Номинальный руководитель (формально входящий в состав органов ЮЛ, но не осуществлявший фактическое управление, например, полностью передоверивший управление другому лицу на основании доверенности) не утрачивает статус контролирующего лица и не освобождается от ответственности. Но размер его ответственности может быть уменьшен за «сотрудничество» (если благодаря раскрытой им информации были установлены фактический руководитель и (или) имущество должника либо фактического руководителя, скрывавшееся ими, за счет которого могут быть удовлетворены требования кредиторов).</a:t>
            </a:r>
          </a:p>
          <a:p>
            <a:pPr algn="ctr"/>
            <a:endParaRPr lang="ru-RU" sz="1700" b="1" dirty="0">
              <a:solidFill>
                <a:schemeClr val="accent1"/>
              </a:solidFill>
            </a:endParaRPr>
          </a:p>
        </p:txBody>
      </p:sp>
      <p:sp>
        <p:nvSpPr>
          <p:cNvPr id="3" name="Прямоугольник 2"/>
          <p:cNvSpPr/>
          <p:nvPr/>
        </p:nvSpPr>
        <p:spPr>
          <a:xfrm>
            <a:off x="876000" y="343200"/>
            <a:ext cx="10575000" cy="830997"/>
          </a:xfrm>
          <a:prstGeom prst="rect">
            <a:avLst/>
          </a:prstGeom>
        </p:spPr>
        <p:txBody>
          <a:bodyPr wrap="square">
            <a:spAutoFit/>
          </a:bodyPr>
          <a:lstStyle/>
          <a:p>
            <a:pPr algn="ctr"/>
            <a:r>
              <a:rPr lang="ru-RU" sz="2400" b="1" dirty="0">
                <a:solidFill>
                  <a:schemeClr val="accent1"/>
                </a:solidFill>
              </a:rPr>
              <a:t>Привлечение контролирующих лиц к субсидиарной ответственности </a:t>
            </a:r>
          </a:p>
          <a:p>
            <a:pPr algn="ctr"/>
            <a:r>
              <a:rPr lang="ru-RU" sz="2400" b="1" dirty="0">
                <a:solidFill>
                  <a:schemeClr val="accent1"/>
                </a:solidFill>
              </a:rPr>
              <a:t>в рамках банкротства</a:t>
            </a:r>
          </a:p>
        </p:txBody>
      </p:sp>
    </p:spTree>
    <p:extLst>
      <p:ext uri="{BB962C8B-B14F-4D97-AF65-F5344CB8AC3E}">
        <p14:creationId xmlns:p14="http://schemas.microsoft.com/office/powerpoint/2010/main" val="2413811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56000" y="2439000"/>
            <a:ext cx="10125000" cy="4139595"/>
          </a:xfrm>
          <a:prstGeom prst="rect">
            <a:avLst/>
          </a:prstGeom>
          <a:noFill/>
        </p:spPr>
        <p:txBody>
          <a:bodyPr wrap="square" rtlCol="0">
            <a:spAutoFit/>
          </a:bodyPr>
          <a:lstStyle/>
          <a:p>
            <a:pPr algn="just"/>
            <a:endParaRPr lang="ru-RU" sz="1600" dirty="0">
              <a:solidFill>
                <a:schemeClr val="tx2"/>
              </a:solidFill>
            </a:endParaRPr>
          </a:p>
          <a:p>
            <a:pPr algn="just"/>
            <a:r>
              <a:rPr lang="ru-RU" dirty="0">
                <a:solidFill>
                  <a:schemeClr val="tx2"/>
                </a:solidFill>
              </a:rPr>
              <a:t>Под действиями (бездействием) контролирующего лица, приведшими к невозможности погашения требований кредиторов следует понимать такие действия (бездействие), которые явились необходимой причиной банкротства должника, то есть те, без которых объективное банкротство не наступило бы. Например:</a:t>
            </a:r>
          </a:p>
          <a:p>
            <a:pPr marL="285750" indent="-285750" algn="just">
              <a:buFontTx/>
              <a:buChar char="-"/>
            </a:pPr>
            <a:r>
              <a:rPr lang="ru-RU" dirty="0">
                <a:solidFill>
                  <a:schemeClr val="tx2"/>
                </a:solidFill>
              </a:rPr>
              <a:t>Принятие ключевых деловых решений с нарушением принципов добросовестности и разумности, в том числе согласование, заключение или одобрение сделок на заведомо невыгодных условиях или с заведомо неспособным исполнить обязательство лицом ("фирмой-однодневкой" и т.п.), </a:t>
            </a:r>
          </a:p>
          <a:p>
            <a:pPr marL="285750" indent="-285750" algn="just">
              <a:buFontTx/>
              <a:buChar char="-"/>
            </a:pPr>
            <a:r>
              <a:rPr lang="ru-RU" dirty="0">
                <a:solidFill>
                  <a:schemeClr val="tx2"/>
                </a:solidFill>
              </a:rPr>
              <a:t>Дача указаний по поводу совершения явно убыточных операций, </a:t>
            </a:r>
          </a:p>
          <a:p>
            <a:pPr marL="285750" indent="-285750" algn="just">
              <a:buFontTx/>
              <a:buChar char="-"/>
            </a:pPr>
            <a:r>
              <a:rPr lang="ru-RU" dirty="0">
                <a:solidFill>
                  <a:schemeClr val="tx2"/>
                </a:solidFill>
              </a:rPr>
              <a:t>Назначение на руководящие должности лиц, результат деятельности которых будет очевидно не соответствовать интересам возглавляемой организации и пр.</a:t>
            </a:r>
          </a:p>
          <a:p>
            <a:pPr algn="just"/>
            <a:endParaRPr lang="ru-RU" dirty="0">
              <a:solidFill>
                <a:schemeClr val="tx2"/>
              </a:solidFill>
            </a:endParaRPr>
          </a:p>
          <a:p>
            <a:pPr algn="just"/>
            <a:r>
              <a:rPr lang="ru-RU" dirty="0">
                <a:solidFill>
                  <a:schemeClr val="tx2"/>
                </a:solidFill>
              </a:rPr>
              <a:t>Суд должен проверить наличие причинно-следственной связи между названными действиями (бездействием) и фактически наступившим объективным банкротством. </a:t>
            </a:r>
          </a:p>
          <a:p>
            <a:pPr algn="ctr"/>
            <a:endParaRPr lang="ru-RU" sz="1300" b="1" dirty="0">
              <a:solidFill>
                <a:schemeClr val="tx2"/>
              </a:solidFill>
            </a:endParaRPr>
          </a:p>
        </p:txBody>
      </p:sp>
      <p:sp>
        <p:nvSpPr>
          <p:cNvPr id="5" name="Прямоугольник 4"/>
          <p:cNvSpPr/>
          <p:nvPr/>
        </p:nvSpPr>
        <p:spPr>
          <a:xfrm>
            <a:off x="1074449" y="549000"/>
            <a:ext cx="10125000" cy="830997"/>
          </a:xfrm>
          <a:prstGeom prst="rect">
            <a:avLst/>
          </a:prstGeom>
        </p:spPr>
        <p:txBody>
          <a:bodyPr wrap="square">
            <a:spAutoFit/>
          </a:bodyPr>
          <a:lstStyle/>
          <a:p>
            <a:pPr algn="ctr"/>
            <a:r>
              <a:rPr lang="ru-RU" sz="2400" b="1" dirty="0">
                <a:solidFill>
                  <a:schemeClr val="bg1"/>
                </a:solidFill>
              </a:rPr>
              <a:t>Привлечение контролирующих лиц к субсидиарной ответственности в рамках банкротства</a:t>
            </a:r>
          </a:p>
        </p:txBody>
      </p:sp>
    </p:spTree>
    <p:extLst>
      <p:ext uri="{BB962C8B-B14F-4D97-AF65-F5344CB8AC3E}">
        <p14:creationId xmlns:p14="http://schemas.microsoft.com/office/powerpoint/2010/main" val="713463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11000" y="1629000"/>
            <a:ext cx="10170000" cy="4724370"/>
          </a:xfrm>
          <a:prstGeom prst="rect">
            <a:avLst/>
          </a:prstGeom>
          <a:noFill/>
        </p:spPr>
        <p:txBody>
          <a:bodyPr wrap="square" rtlCol="0">
            <a:spAutoFit/>
          </a:bodyPr>
          <a:lstStyle/>
          <a:p>
            <a:pPr indent="534988" algn="just"/>
            <a:r>
              <a:rPr lang="ru-RU" dirty="0">
                <a:solidFill>
                  <a:schemeClr val="tx2"/>
                </a:solidFill>
              </a:rPr>
              <a:t>Сама по себе непередача предыдущим руководителем новому необходимых документов не освобождает последнего от ответственности и не свидетельствует об отсутствии вины. Добросовестный и разумный руководитель обязан совершить действия по истребованию документации у предыдущего руководителя либо по восстановлению документации иным образом (в частности, путем направления запросов о получении дубликатов документов в компетентные органы, взаимодействия с контрагентами для восстановления первичной документации и т.д.).</a:t>
            </a:r>
          </a:p>
          <a:p>
            <a:pPr indent="534988" algn="just"/>
            <a:r>
              <a:rPr lang="ru-RU" dirty="0">
                <a:solidFill>
                  <a:schemeClr val="tx2"/>
                </a:solidFill>
              </a:rPr>
              <a:t>В случае противоправных действий нескольких руководителей, последовательно сменявших друг друга, связанных с ведением, хранением и восстановлением ими документации, презюмируется, что действий каждого из них было достаточно для доведения должника до банкротства.</a:t>
            </a:r>
          </a:p>
          <a:p>
            <a:pPr indent="534988" algn="just"/>
            <a:endParaRPr lang="ru-RU" dirty="0">
              <a:solidFill>
                <a:schemeClr val="tx2"/>
              </a:solidFill>
            </a:endParaRPr>
          </a:p>
          <a:p>
            <a:pPr indent="534988" algn="just"/>
            <a:r>
              <a:rPr lang="ru-RU" dirty="0">
                <a:solidFill>
                  <a:schemeClr val="tx2"/>
                </a:solidFill>
              </a:rPr>
              <a:t>Арбитражный управляющий имеет право на получение дополнительного </a:t>
            </a:r>
            <a:r>
              <a:rPr lang="ru-RU" u="sng" dirty="0">
                <a:solidFill>
                  <a:schemeClr val="tx2"/>
                </a:solidFill>
              </a:rPr>
              <a:t>стимулирующего вознаграждения</a:t>
            </a:r>
            <a:r>
              <a:rPr lang="ru-RU" dirty="0">
                <a:solidFill>
                  <a:schemeClr val="tx2"/>
                </a:solidFill>
              </a:rPr>
              <a:t> в связи с привлечением к субсидиарной ответственности лиц, контролирующих должника, зависящего от результатов работы и реального вклада управляющего в конечный результат – 30%  от поступившей в конкурсную массу суммы в результате привлечения контролирующих лиц к ответственности.</a:t>
            </a:r>
          </a:p>
          <a:p>
            <a:pPr algn="ctr"/>
            <a:endParaRPr lang="ru-RU" sz="1300" b="1" dirty="0">
              <a:solidFill>
                <a:schemeClr val="tx2"/>
              </a:solidFill>
            </a:endParaRPr>
          </a:p>
        </p:txBody>
      </p:sp>
      <p:sp>
        <p:nvSpPr>
          <p:cNvPr id="3" name="Прямоугольник 2"/>
          <p:cNvSpPr/>
          <p:nvPr/>
        </p:nvSpPr>
        <p:spPr>
          <a:xfrm>
            <a:off x="1146000" y="549000"/>
            <a:ext cx="10575000" cy="830997"/>
          </a:xfrm>
          <a:prstGeom prst="rect">
            <a:avLst/>
          </a:prstGeom>
        </p:spPr>
        <p:txBody>
          <a:bodyPr wrap="square">
            <a:spAutoFit/>
          </a:bodyPr>
          <a:lstStyle/>
          <a:p>
            <a:r>
              <a:rPr lang="ru-RU" sz="2400" b="1" dirty="0">
                <a:solidFill>
                  <a:schemeClr val="accent1"/>
                </a:solidFill>
              </a:rPr>
              <a:t>Привлечение контролирующих лиц к субсидиарной ответственности </a:t>
            </a:r>
          </a:p>
          <a:p>
            <a:pPr algn="ctr"/>
            <a:r>
              <a:rPr lang="ru-RU" sz="2400" b="1" dirty="0">
                <a:solidFill>
                  <a:schemeClr val="accent1"/>
                </a:solidFill>
              </a:rPr>
              <a:t>в рамках банкротства</a:t>
            </a:r>
          </a:p>
        </p:txBody>
      </p:sp>
    </p:spTree>
    <p:extLst>
      <p:ext uri="{BB962C8B-B14F-4D97-AF65-F5344CB8AC3E}">
        <p14:creationId xmlns:p14="http://schemas.microsoft.com/office/powerpoint/2010/main" val="1267806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6000" y="819000"/>
            <a:ext cx="11025000" cy="5478423"/>
          </a:xfrm>
          <a:prstGeom prst="rect">
            <a:avLst/>
          </a:prstGeom>
          <a:noFill/>
        </p:spPr>
        <p:txBody>
          <a:bodyPr wrap="square" rtlCol="0">
            <a:spAutoFit/>
          </a:bodyPr>
          <a:lstStyle/>
          <a:p>
            <a:pPr algn="just"/>
            <a:endParaRPr lang="ru-RU" sz="1400" b="1" dirty="0">
              <a:solidFill>
                <a:schemeClr val="tx2"/>
              </a:solidFill>
            </a:endParaRPr>
          </a:p>
          <a:p>
            <a:pPr algn="just"/>
            <a:r>
              <a:rPr lang="en-US" sz="1400" b="1" dirty="0">
                <a:solidFill>
                  <a:schemeClr val="tx2"/>
                </a:solidFill>
              </a:rPr>
              <a:t>I</a:t>
            </a:r>
            <a:r>
              <a:rPr lang="ru-RU" sz="1400" b="1" dirty="0">
                <a:solidFill>
                  <a:schemeClr val="tx2"/>
                </a:solidFill>
              </a:rPr>
              <a:t>. </a:t>
            </a:r>
            <a:r>
              <a:rPr lang="ru-RU" sz="1400" b="1" u="sng" dirty="0">
                <a:solidFill>
                  <a:schemeClr val="tx2"/>
                </a:solidFill>
              </a:rPr>
              <a:t>Наблюдение</a:t>
            </a:r>
            <a:r>
              <a:rPr lang="ru-RU" sz="1400" b="1" dirty="0">
                <a:solidFill>
                  <a:schemeClr val="tx2"/>
                </a:solidFill>
              </a:rPr>
              <a:t> </a:t>
            </a:r>
            <a:r>
              <a:rPr lang="ru-RU" sz="1400" dirty="0">
                <a:solidFill>
                  <a:schemeClr val="tx2"/>
                </a:solidFill>
              </a:rPr>
              <a:t>- процедура банкротства, применяемая к должнику в целях обеспечения сохранности имущества должника, проведения анализа финансового состояния должника, составления реестра требований кредиторов и проведения первого собрания кредиторов.</a:t>
            </a:r>
          </a:p>
          <a:p>
            <a:pPr algn="just"/>
            <a:r>
              <a:rPr lang="ru-RU" sz="1400" dirty="0">
                <a:solidFill>
                  <a:schemeClr val="tx2"/>
                </a:solidFill>
              </a:rPr>
              <a:t> </a:t>
            </a:r>
          </a:p>
          <a:p>
            <a:pPr algn="just"/>
            <a:r>
              <a:rPr lang="ru-RU" sz="1400" dirty="0">
                <a:solidFill>
                  <a:schemeClr val="tx2"/>
                </a:solidFill>
              </a:rPr>
              <a:t>Длится с даты принятия заявления и до рассмотрения дела судом (не более 7 месяцев).</a:t>
            </a:r>
          </a:p>
          <a:p>
            <a:pPr algn="just"/>
            <a:endParaRPr lang="ru-RU" sz="1400" dirty="0">
              <a:solidFill>
                <a:schemeClr val="tx2"/>
              </a:solidFill>
            </a:endParaRPr>
          </a:p>
          <a:p>
            <a:pPr algn="just"/>
            <a:r>
              <a:rPr lang="ru-RU" sz="1400" dirty="0">
                <a:solidFill>
                  <a:schemeClr val="tx2"/>
                </a:solidFill>
              </a:rPr>
              <a:t>Временный арбитражный управляющий (публикация объявления о введении наблюдения и уведомление выявленных кредиторов).</a:t>
            </a:r>
          </a:p>
          <a:p>
            <a:pPr algn="just"/>
            <a:endParaRPr lang="ru-RU" sz="1400" dirty="0">
              <a:solidFill>
                <a:schemeClr val="tx2"/>
              </a:solidFill>
            </a:endParaRPr>
          </a:p>
          <a:p>
            <a:pPr algn="just"/>
            <a:r>
              <a:rPr lang="ru-RU" sz="1400" dirty="0">
                <a:solidFill>
                  <a:schemeClr val="tx2"/>
                </a:solidFill>
              </a:rPr>
              <a:t>Ограничение полномочий органа управления должника</a:t>
            </a:r>
          </a:p>
          <a:p>
            <a:pPr algn="just"/>
            <a:endParaRPr lang="ru-RU" sz="1400" dirty="0">
              <a:solidFill>
                <a:schemeClr val="tx2"/>
              </a:solidFill>
            </a:endParaRPr>
          </a:p>
          <a:p>
            <a:pPr algn="just"/>
            <a:r>
              <a:rPr lang="ru-RU" sz="1400" dirty="0">
                <a:solidFill>
                  <a:schemeClr val="tx2"/>
                </a:solidFill>
              </a:rPr>
              <a:t>Требования кредиторов – в течение 30 дней с даты публикации. Первое собрание кредиторов не позднее чем за </a:t>
            </a:r>
            <a:r>
              <a:rPr lang="ru-RU" sz="1400" b="1" dirty="0">
                <a:solidFill>
                  <a:schemeClr val="tx2"/>
                </a:solidFill>
              </a:rPr>
              <a:t>10 дней</a:t>
            </a:r>
            <a:r>
              <a:rPr lang="ru-RU" sz="1400" dirty="0">
                <a:solidFill>
                  <a:schemeClr val="tx2"/>
                </a:solidFill>
              </a:rPr>
              <a:t> до даты окончания наблюдения. </a:t>
            </a:r>
          </a:p>
          <a:p>
            <a:pPr algn="just"/>
            <a:endParaRPr lang="ru-RU" sz="1400" b="1" dirty="0">
              <a:solidFill>
                <a:schemeClr val="tx2"/>
              </a:solidFill>
            </a:endParaRPr>
          </a:p>
          <a:p>
            <a:pPr algn="just"/>
            <a:endParaRPr lang="ru-RU" sz="1400" b="1" dirty="0">
              <a:solidFill>
                <a:schemeClr val="tx2"/>
              </a:solidFill>
            </a:endParaRPr>
          </a:p>
          <a:p>
            <a:pPr algn="just"/>
            <a:r>
              <a:rPr lang="ru-RU" sz="1400" b="1" dirty="0">
                <a:solidFill>
                  <a:schemeClr val="tx2"/>
                </a:solidFill>
              </a:rPr>
              <a:t>                                                           с правом голоса                                                                                      без права голоса</a:t>
            </a:r>
          </a:p>
          <a:p>
            <a:pPr algn="just"/>
            <a:r>
              <a:rPr lang="ru-RU" sz="1400" b="1" dirty="0">
                <a:solidFill>
                  <a:schemeClr val="tx2"/>
                </a:solidFill>
              </a:rPr>
              <a:t>                                       </a:t>
            </a:r>
            <a:r>
              <a:rPr lang="ru-RU" sz="1400" dirty="0">
                <a:solidFill>
                  <a:schemeClr val="tx2"/>
                </a:solidFill>
              </a:rPr>
              <a:t>конкурсные кредиторы и уполномоченные                                              руководитель должника</a:t>
            </a:r>
          </a:p>
          <a:p>
            <a:pPr algn="just"/>
            <a:r>
              <a:rPr lang="ru-RU" sz="1400" dirty="0">
                <a:solidFill>
                  <a:schemeClr val="tx2"/>
                </a:solidFill>
              </a:rPr>
              <a:t>                                         органы, </a:t>
            </a:r>
            <a:r>
              <a:rPr lang="ru-RU" sz="1400" i="1" dirty="0">
                <a:solidFill>
                  <a:schemeClr val="tx2"/>
                </a:solidFill>
              </a:rPr>
              <a:t>требования которых внесены                                             </a:t>
            </a:r>
            <a:r>
              <a:rPr lang="ru-RU" sz="1400" dirty="0">
                <a:solidFill>
                  <a:schemeClr val="tx2"/>
                </a:solidFill>
              </a:rPr>
              <a:t>представитель учредителей (участников) </a:t>
            </a:r>
            <a:endParaRPr lang="ru-RU" sz="1400" i="1" dirty="0">
              <a:solidFill>
                <a:schemeClr val="tx2"/>
              </a:solidFill>
            </a:endParaRPr>
          </a:p>
          <a:p>
            <a:pPr algn="just"/>
            <a:r>
              <a:rPr lang="ru-RU" sz="1400" i="1" dirty="0">
                <a:solidFill>
                  <a:schemeClr val="tx2"/>
                </a:solidFill>
              </a:rPr>
              <a:t>                                           в реестр требований кредиторов                                                  </a:t>
            </a:r>
            <a:r>
              <a:rPr lang="ru-RU" sz="1400" dirty="0">
                <a:solidFill>
                  <a:schemeClr val="tx2"/>
                </a:solidFill>
              </a:rPr>
              <a:t>представитель работников должника</a:t>
            </a:r>
          </a:p>
          <a:p>
            <a:pPr algn="just"/>
            <a:endParaRPr lang="ru-RU" sz="1400" dirty="0">
              <a:solidFill>
                <a:schemeClr val="tx2"/>
              </a:solidFill>
            </a:endParaRPr>
          </a:p>
          <a:p>
            <a:pPr algn="just"/>
            <a:r>
              <a:rPr lang="ru-RU" sz="1400" dirty="0">
                <a:solidFill>
                  <a:schemeClr val="tx2"/>
                </a:solidFill>
              </a:rPr>
              <a:t>Решение первого собрания кредиторов об обращении в арбитражный суд с ходатайством о введении финансового оздоровления, введении внешнего управления или признании должника банкротом и об открытии конкурсного производства, или о заключении мирового соглашения</a:t>
            </a:r>
          </a:p>
          <a:p>
            <a:pPr algn="just"/>
            <a:endParaRPr lang="ru-RU" sz="1400" dirty="0">
              <a:solidFill>
                <a:schemeClr val="tx2"/>
              </a:solidFill>
            </a:endParaRPr>
          </a:p>
          <a:p>
            <a:pPr algn="just"/>
            <a:r>
              <a:rPr lang="ru-RU" sz="1400" dirty="0">
                <a:solidFill>
                  <a:schemeClr val="tx2"/>
                </a:solidFill>
              </a:rPr>
              <a:t>Соответствующее определение/решение арбитражного суда</a:t>
            </a:r>
          </a:p>
          <a:p>
            <a:endParaRPr lang="ru-RU" sz="1400" dirty="0">
              <a:solidFill>
                <a:schemeClr val="tx2"/>
              </a:solidFill>
            </a:endParaRPr>
          </a:p>
        </p:txBody>
      </p:sp>
      <p:cxnSp>
        <p:nvCxnSpPr>
          <p:cNvPr id="4" name="Прямая со стрелкой 3"/>
          <p:cNvCxnSpPr/>
          <p:nvPr/>
        </p:nvCxnSpPr>
        <p:spPr>
          <a:xfrm flipH="1">
            <a:off x="3576000" y="3348729"/>
            <a:ext cx="432048"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Прямая со стрелкой 4"/>
          <p:cNvCxnSpPr/>
          <p:nvPr/>
        </p:nvCxnSpPr>
        <p:spPr>
          <a:xfrm>
            <a:off x="7941000" y="3383577"/>
            <a:ext cx="432048"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Прямоугольник 7"/>
          <p:cNvSpPr/>
          <p:nvPr/>
        </p:nvSpPr>
        <p:spPr>
          <a:xfrm>
            <a:off x="4334748" y="264730"/>
            <a:ext cx="3441519" cy="461665"/>
          </a:xfrm>
          <a:prstGeom prst="rect">
            <a:avLst/>
          </a:prstGeom>
        </p:spPr>
        <p:txBody>
          <a:bodyPr wrap="none">
            <a:spAutoFit/>
          </a:bodyPr>
          <a:lstStyle/>
          <a:p>
            <a:pPr algn="ctr"/>
            <a:r>
              <a:rPr lang="ru-RU" sz="2400" b="1" dirty="0">
                <a:solidFill>
                  <a:schemeClr val="tx2"/>
                </a:solidFill>
              </a:rPr>
              <a:t>Процедуры банкротства</a:t>
            </a:r>
          </a:p>
        </p:txBody>
      </p:sp>
    </p:spTree>
    <p:extLst>
      <p:ext uri="{BB962C8B-B14F-4D97-AF65-F5344CB8AC3E}">
        <p14:creationId xmlns:p14="http://schemas.microsoft.com/office/powerpoint/2010/main" val="4225011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594000"/>
            <a:ext cx="11253456" cy="6093976"/>
          </a:xfrm>
          <a:prstGeom prst="rect">
            <a:avLst/>
          </a:prstGeom>
          <a:noFill/>
        </p:spPr>
        <p:txBody>
          <a:bodyPr wrap="square" rtlCol="0">
            <a:spAutoFit/>
          </a:bodyPr>
          <a:lstStyle/>
          <a:p>
            <a:pPr algn="just"/>
            <a:r>
              <a:rPr lang="en-US" sz="1500" b="1" u="sng" dirty="0">
                <a:solidFill>
                  <a:schemeClr val="tx2"/>
                </a:solidFill>
              </a:rPr>
              <a:t>II. </a:t>
            </a:r>
            <a:r>
              <a:rPr lang="ru-RU" sz="1500" b="1" u="sng" dirty="0">
                <a:solidFill>
                  <a:schemeClr val="tx2"/>
                </a:solidFill>
              </a:rPr>
              <a:t>Финансовое оздоровление</a:t>
            </a:r>
            <a:r>
              <a:rPr lang="ru-RU" sz="1500" b="1" dirty="0">
                <a:solidFill>
                  <a:schemeClr val="tx2"/>
                </a:solidFill>
              </a:rPr>
              <a:t> </a:t>
            </a:r>
            <a:r>
              <a:rPr lang="ru-RU" sz="1500" dirty="0">
                <a:solidFill>
                  <a:schemeClr val="tx2"/>
                </a:solidFill>
              </a:rPr>
              <a:t>- процедура банкротства, применяемая к должнику в целях восстановления его платежеспособности и погашения задолженности в соответствии с графиком погашения задолженности</a:t>
            </a:r>
          </a:p>
          <a:p>
            <a:pPr algn="just"/>
            <a:endParaRPr lang="ru-RU" sz="1500" dirty="0">
              <a:solidFill>
                <a:schemeClr val="tx2"/>
              </a:solidFill>
            </a:endParaRPr>
          </a:p>
          <a:p>
            <a:pPr algn="just"/>
            <a:r>
              <a:rPr lang="ru-RU" sz="1500" dirty="0">
                <a:solidFill>
                  <a:schemeClr val="tx2"/>
                </a:solidFill>
              </a:rPr>
              <a:t>Срок (вместе с внешним управлением)– не более 2 лет</a:t>
            </a:r>
          </a:p>
          <a:p>
            <a:pPr algn="just"/>
            <a:endParaRPr lang="ru-RU" sz="1500" dirty="0">
              <a:solidFill>
                <a:schemeClr val="tx2"/>
              </a:solidFill>
            </a:endParaRPr>
          </a:p>
          <a:p>
            <a:pPr algn="just"/>
            <a:r>
              <a:rPr lang="ru-RU" sz="1500" dirty="0">
                <a:solidFill>
                  <a:schemeClr val="tx2"/>
                </a:solidFill>
              </a:rPr>
              <a:t>План финансового оздоровления и график погашения задолженности утверждаются собранием кредиторов</a:t>
            </a:r>
          </a:p>
          <a:p>
            <a:pPr algn="just"/>
            <a:endParaRPr lang="ru-RU" sz="1500" dirty="0">
              <a:solidFill>
                <a:schemeClr val="tx2"/>
              </a:solidFill>
            </a:endParaRPr>
          </a:p>
          <a:p>
            <a:pPr algn="just"/>
            <a:r>
              <a:rPr lang="ru-RU" sz="1500" dirty="0">
                <a:solidFill>
                  <a:schemeClr val="tx2"/>
                </a:solidFill>
              </a:rPr>
              <a:t>Может быть обеспечение исполнения обязательств должником (залогом (ипотекой), банковской гарантией, государственной или муниципальной гарантией, поручительством и др. способами). Соответствующее соглашение заключается в письменной форме в течение 15 дней с даты введения финансового оздоровления.</a:t>
            </a:r>
          </a:p>
          <a:p>
            <a:pPr algn="just"/>
            <a:r>
              <a:rPr lang="ru-RU" sz="1500" dirty="0">
                <a:solidFill>
                  <a:schemeClr val="tx2"/>
                </a:solidFill>
              </a:rPr>
              <a:t>Обеспечение востребуется при просрочке графика более чем на 5 дней</a:t>
            </a:r>
          </a:p>
          <a:p>
            <a:pPr algn="just"/>
            <a:endParaRPr lang="ru-RU" sz="1500" dirty="0">
              <a:solidFill>
                <a:schemeClr val="tx2"/>
              </a:solidFill>
            </a:endParaRPr>
          </a:p>
          <a:p>
            <a:pPr algn="just"/>
            <a:r>
              <a:rPr lang="ru-RU" sz="1500" dirty="0">
                <a:solidFill>
                  <a:schemeClr val="tx2"/>
                </a:solidFill>
              </a:rPr>
              <a:t>Административный управляющий - ограничение полномочий органа управления должника</a:t>
            </a:r>
          </a:p>
          <a:p>
            <a:pPr algn="just"/>
            <a:endParaRPr lang="ru-RU" sz="1500" dirty="0">
              <a:solidFill>
                <a:schemeClr val="tx2"/>
              </a:solidFill>
            </a:endParaRPr>
          </a:p>
          <a:p>
            <a:pPr algn="just"/>
            <a:r>
              <a:rPr lang="ru-RU" sz="1500" dirty="0">
                <a:solidFill>
                  <a:schemeClr val="tx2"/>
                </a:solidFill>
              </a:rPr>
              <a:t>Требования кредиторов направляются в арбитражный суд и административному управляющему, рассматриваются судом и включаются в реестр требований кредиторов только на основании определения суда</a:t>
            </a:r>
            <a:r>
              <a:rPr lang="ru-RU" sz="1500" i="1" dirty="0">
                <a:solidFill>
                  <a:schemeClr val="tx2"/>
                </a:solidFill>
              </a:rPr>
              <a:t> </a:t>
            </a:r>
          </a:p>
          <a:p>
            <a:pPr algn="just"/>
            <a:endParaRPr lang="ru-RU" sz="1500" i="1" dirty="0">
              <a:solidFill>
                <a:schemeClr val="tx2"/>
              </a:solidFill>
            </a:endParaRPr>
          </a:p>
          <a:p>
            <a:pPr algn="just"/>
            <a:r>
              <a:rPr lang="ru-RU" sz="1500" dirty="0">
                <a:solidFill>
                  <a:schemeClr val="tx2"/>
                </a:solidFill>
              </a:rPr>
              <a:t>Приостанавливается исполнение исполнительных документов по имущественным взысканиям; по долгам начисляются проценты только в размере ставки рефинансирования, остальные санкции не применяются и т.п.</a:t>
            </a:r>
          </a:p>
          <a:p>
            <a:pPr algn="just"/>
            <a:endParaRPr lang="ru-RU" sz="1500" dirty="0">
              <a:solidFill>
                <a:schemeClr val="tx2"/>
              </a:solidFill>
            </a:endParaRPr>
          </a:p>
          <a:p>
            <a:pPr algn="just"/>
            <a:r>
              <a:rPr lang="ru-RU" sz="1500" dirty="0">
                <a:solidFill>
                  <a:schemeClr val="tx2"/>
                </a:solidFill>
              </a:rPr>
              <a:t>Не позднее, чем за месяц до истечения срока – должник направляет отчет административному управляющему, на основании которого он готовит заключение.</a:t>
            </a:r>
          </a:p>
          <a:p>
            <a:pPr algn="just"/>
            <a:endParaRPr lang="ru-RU" sz="1500" dirty="0">
              <a:solidFill>
                <a:schemeClr val="tx2"/>
              </a:solidFill>
            </a:endParaRPr>
          </a:p>
          <a:p>
            <a:pPr algn="just"/>
            <a:r>
              <a:rPr lang="ru-RU" sz="1500" dirty="0">
                <a:solidFill>
                  <a:schemeClr val="tx2"/>
                </a:solidFill>
              </a:rPr>
              <a:t>При погашении всех задолженностей производство по делу о банкротстве прекращается.</a:t>
            </a:r>
          </a:p>
          <a:p>
            <a:pPr algn="just"/>
            <a:r>
              <a:rPr lang="ru-RU" sz="1500" dirty="0">
                <a:solidFill>
                  <a:schemeClr val="tx2"/>
                </a:solidFill>
              </a:rPr>
              <a:t>При наличии задолженностей – внешнее управление либо признание банкротом.</a:t>
            </a:r>
          </a:p>
          <a:p>
            <a:endParaRPr lang="ru-RU" sz="1500" dirty="0">
              <a:solidFill>
                <a:schemeClr val="tx2"/>
              </a:solidFill>
            </a:endParaRPr>
          </a:p>
        </p:txBody>
      </p:sp>
    </p:spTree>
    <p:extLst>
      <p:ext uri="{BB962C8B-B14F-4D97-AF65-F5344CB8AC3E}">
        <p14:creationId xmlns:p14="http://schemas.microsoft.com/office/powerpoint/2010/main" val="4118807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50560" y="549000"/>
            <a:ext cx="10569440" cy="6401753"/>
          </a:xfrm>
          <a:prstGeom prst="rect">
            <a:avLst/>
          </a:prstGeom>
          <a:noFill/>
        </p:spPr>
        <p:txBody>
          <a:bodyPr wrap="square" rtlCol="0">
            <a:spAutoFit/>
          </a:bodyPr>
          <a:lstStyle/>
          <a:p>
            <a:pPr algn="just"/>
            <a:r>
              <a:rPr lang="en-US" sz="1500" b="1" u="sng" dirty="0">
                <a:solidFill>
                  <a:schemeClr val="tx2"/>
                </a:solidFill>
              </a:rPr>
              <a:t>III. </a:t>
            </a:r>
            <a:r>
              <a:rPr lang="ru-RU" sz="1500" b="1" u="sng" dirty="0">
                <a:solidFill>
                  <a:schemeClr val="tx2"/>
                </a:solidFill>
              </a:rPr>
              <a:t>Внешнее управление</a:t>
            </a:r>
            <a:r>
              <a:rPr lang="ru-RU" sz="1500" u="sng" dirty="0">
                <a:solidFill>
                  <a:schemeClr val="tx2"/>
                </a:solidFill>
              </a:rPr>
              <a:t> </a:t>
            </a:r>
            <a:r>
              <a:rPr lang="ru-RU" sz="1500" dirty="0">
                <a:solidFill>
                  <a:schemeClr val="tx2"/>
                </a:solidFill>
              </a:rPr>
              <a:t>- процедура банкротства, применяемая к должнику в целях восстановления его платежеспособности</a:t>
            </a:r>
          </a:p>
          <a:p>
            <a:pPr algn="just"/>
            <a:endParaRPr lang="ru-RU" sz="1500" dirty="0">
              <a:solidFill>
                <a:schemeClr val="tx2"/>
              </a:solidFill>
            </a:endParaRPr>
          </a:p>
          <a:p>
            <a:pPr algn="just"/>
            <a:r>
              <a:rPr lang="ru-RU" sz="1500" dirty="0">
                <a:solidFill>
                  <a:schemeClr val="tx2"/>
                </a:solidFill>
              </a:rPr>
              <a:t>Внешний управляющий, полномочия органов управления и руководителя должника прекращаются</a:t>
            </a:r>
          </a:p>
          <a:p>
            <a:pPr algn="just"/>
            <a:endParaRPr lang="ru-RU" sz="1500" dirty="0">
              <a:solidFill>
                <a:schemeClr val="tx2"/>
              </a:solidFill>
            </a:endParaRPr>
          </a:p>
          <a:p>
            <a:pPr algn="just"/>
            <a:r>
              <a:rPr lang="ru-RU" sz="1500" dirty="0">
                <a:solidFill>
                  <a:schemeClr val="tx2"/>
                </a:solidFill>
              </a:rPr>
              <a:t>Мораторий на удовлетворение требований кредиторов по денежным обязательствам и об уплате обязательных платежей, сроки исполнения которых наступили до введения внешнего управления</a:t>
            </a:r>
          </a:p>
          <a:p>
            <a:pPr algn="just"/>
            <a:endParaRPr lang="ru-RU" sz="1500" dirty="0">
              <a:solidFill>
                <a:schemeClr val="tx2"/>
              </a:solidFill>
            </a:endParaRPr>
          </a:p>
          <a:p>
            <a:pPr algn="just"/>
            <a:r>
              <a:rPr lang="ru-RU" sz="1500" dirty="0">
                <a:solidFill>
                  <a:schemeClr val="tx2"/>
                </a:solidFill>
              </a:rPr>
              <a:t>Не позднее чем через месяц после назначения внешний управляющий готовит план внешнего управления</a:t>
            </a:r>
          </a:p>
          <a:p>
            <a:pPr algn="just"/>
            <a:r>
              <a:rPr lang="ru-RU" sz="1500" dirty="0">
                <a:solidFill>
                  <a:schemeClr val="tx2"/>
                </a:solidFill>
              </a:rPr>
              <a:t>                        утверждение собранием кредиторов                                    представление в суд</a:t>
            </a:r>
          </a:p>
          <a:p>
            <a:pPr algn="just"/>
            <a:r>
              <a:rPr lang="ru-RU" sz="1500" dirty="0">
                <a:solidFill>
                  <a:schemeClr val="tx2"/>
                </a:solidFill>
              </a:rPr>
              <a:t>   </a:t>
            </a:r>
          </a:p>
          <a:p>
            <a:r>
              <a:rPr lang="ru-RU" sz="1500" dirty="0">
                <a:solidFill>
                  <a:schemeClr val="tx2"/>
                </a:solidFill>
              </a:rPr>
              <a:t>План может предусматривать следующие меры:</a:t>
            </a:r>
          </a:p>
          <a:p>
            <a:r>
              <a:rPr lang="ru-RU" sz="1500" dirty="0">
                <a:solidFill>
                  <a:schemeClr val="tx2"/>
                </a:solidFill>
              </a:rPr>
              <a:t>-  Перепрофилирование производства;</a:t>
            </a:r>
          </a:p>
          <a:p>
            <a:r>
              <a:rPr lang="ru-RU" sz="1500" dirty="0">
                <a:solidFill>
                  <a:schemeClr val="tx2"/>
                </a:solidFill>
              </a:rPr>
              <a:t>-  Закрытие нерентабельных производств;</a:t>
            </a:r>
          </a:p>
          <a:p>
            <a:r>
              <a:rPr lang="ru-RU" sz="1500" dirty="0">
                <a:solidFill>
                  <a:schemeClr val="tx2"/>
                </a:solidFill>
              </a:rPr>
              <a:t>-  Взыскание дебиторской задолженности;</a:t>
            </a:r>
          </a:p>
          <a:p>
            <a:r>
              <a:rPr lang="ru-RU" sz="1500" dirty="0">
                <a:solidFill>
                  <a:schemeClr val="tx2"/>
                </a:solidFill>
              </a:rPr>
              <a:t>-  Продажа части имущества должника;</a:t>
            </a:r>
          </a:p>
          <a:p>
            <a:pPr>
              <a:buFontTx/>
              <a:buChar char="-"/>
            </a:pPr>
            <a:r>
              <a:rPr lang="ru-RU" sz="1500" dirty="0">
                <a:solidFill>
                  <a:schemeClr val="tx2"/>
                </a:solidFill>
              </a:rPr>
              <a:t>  Уступка прав требования должника;</a:t>
            </a:r>
          </a:p>
          <a:p>
            <a:pPr>
              <a:buFontTx/>
              <a:buChar char="-"/>
            </a:pPr>
            <a:r>
              <a:rPr lang="ru-RU" sz="1500" dirty="0">
                <a:solidFill>
                  <a:schemeClr val="tx2"/>
                </a:solidFill>
              </a:rPr>
              <a:t>  Привлечение взносов третьих лиц в уставный капитал и т.д.</a:t>
            </a:r>
          </a:p>
          <a:p>
            <a:pPr>
              <a:buFontTx/>
              <a:buChar char="-"/>
            </a:pPr>
            <a:endParaRPr lang="ru-RU" sz="1500" dirty="0">
              <a:solidFill>
                <a:schemeClr val="tx2"/>
              </a:solidFill>
            </a:endParaRPr>
          </a:p>
          <a:p>
            <a:r>
              <a:rPr lang="ru-RU" sz="1500" dirty="0">
                <a:solidFill>
                  <a:schemeClr val="tx2"/>
                </a:solidFill>
              </a:rPr>
              <a:t>Кредиторы могут заявлять требования, которые включаются в реестр на основании определения суда.</a:t>
            </a:r>
          </a:p>
          <a:p>
            <a:pPr>
              <a:buFontTx/>
              <a:buChar char="-"/>
            </a:pPr>
            <a:endParaRPr lang="ru-RU" sz="1500" dirty="0">
              <a:solidFill>
                <a:schemeClr val="tx2"/>
              </a:solidFill>
            </a:endParaRPr>
          </a:p>
          <a:p>
            <a:r>
              <a:rPr lang="ru-RU" sz="1500" dirty="0">
                <a:solidFill>
                  <a:schemeClr val="tx2"/>
                </a:solidFill>
              </a:rPr>
              <a:t>Внешний управляющий представляет отчет о реализации плана                         собрание кредиторов                          вносит ходатайство о продлении внешнего управления, о прекращении производства по делу, о признании банкротом либо о мировом соглашении                       соответствующее определение суда</a:t>
            </a:r>
          </a:p>
          <a:p>
            <a:pPr>
              <a:buFontTx/>
              <a:buChar char="-"/>
            </a:pPr>
            <a:endParaRPr lang="ru-RU" sz="1500" dirty="0">
              <a:solidFill>
                <a:schemeClr val="tx2"/>
              </a:solidFill>
            </a:endParaRPr>
          </a:p>
          <a:p>
            <a:r>
              <a:rPr lang="ru-RU" sz="1500" dirty="0">
                <a:solidFill>
                  <a:schemeClr val="tx2"/>
                </a:solidFill>
              </a:rPr>
              <a:t>Срок окончания расчетов с кредиторами – до 6 месяцев, при невыполнении – признание банкротом.</a:t>
            </a:r>
          </a:p>
          <a:p>
            <a:endParaRPr lang="ru-RU" sz="2000" dirty="0">
              <a:solidFill>
                <a:schemeClr val="tx2"/>
              </a:solidFill>
            </a:endParaRPr>
          </a:p>
        </p:txBody>
      </p:sp>
      <p:cxnSp>
        <p:nvCxnSpPr>
          <p:cNvPr id="5" name="Прямая со стрелкой 4"/>
          <p:cNvCxnSpPr/>
          <p:nvPr/>
        </p:nvCxnSpPr>
        <p:spPr>
          <a:xfrm>
            <a:off x="5282966" y="2574000"/>
            <a:ext cx="81303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Прямая со стрелкой 5"/>
          <p:cNvCxnSpPr/>
          <p:nvPr/>
        </p:nvCxnSpPr>
        <p:spPr>
          <a:xfrm>
            <a:off x="786000" y="2574000"/>
            <a:ext cx="81303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Прямая со стрелкой 6"/>
          <p:cNvCxnSpPr/>
          <p:nvPr/>
        </p:nvCxnSpPr>
        <p:spPr>
          <a:xfrm>
            <a:off x="6096000" y="5274000"/>
            <a:ext cx="81303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a:off x="2586000" y="5769000"/>
            <a:ext cx="81303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a:off x="8976000" y="5274000"/>
            <a:ext cx="81303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2507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0784" y="414000"/>
            <a:ext cx="11290431" cy="6247864"/>
          </a:xfrm>
          <a:prstGeom prst="rect">
            <a:avLst/>
          </a:prstGeom>
          <a:noFill/>
        </p:spPr>
        <p:txBody>
          <a:bodyPr wrap="square" rtlCol="0">
            <a:spAutoFit/>
          </a:bodyPr>
          <a:lstStyle/>
          <a:p>
            <a:pPr algn="just"/>
            <a:r>
              <a:rPr lang="en-US" sz="1600" b="1" u="sng" dirty="0">
                <a:solidFill>
                  <a:schemeClr val="tx2"/>
                </a:solidFill>
              </a:rPr>
              <a:t>IV. </a:t>
            </a:r>
            <a:r>
              <a:rPr lang="ru-RU" sz="1600" b="1" u="sng" dirty="0">
                <a:solidFill>
                  <a:schemeClr val="tx2"/>
                </a:solidFill>
              </a:rPr>
              <a:t>Конкурсное производство</a:t>
            </a:r>
            <a:r>
              <a:rPr lang="ru-RU" sz="1600" dirty="0">
                <a:solidFill>
                  <a:schemeClr val="tx2"/>
                </a:solidFill>
              </a:rPr>
              <a:t> - процедура банкротства, применяемая к должнику, признанному банкротом, в целях соразмерного удовлетворения требований кредиторов.</a:t>
            </a:r>
          </a:p>
          <a:p>
            <a:pPr algn="just"/>
            <a:endParaRPr lang="ru-RU" sz="1600" dirty="0">
              <a:solidFill>
                <a:schemeClr val="tx2"/>
              </a:solidFill>
            </a:endParaRPr>
          </a:p>
          <a:p>
            <a:pPr algn="just"/>
            <a:r>
              <a:rPr lang="ru-RU" sz="1600" dirty="0">
                <a:solidFill>
                  <a:schemeClr val="tx2"/>
                </a:solidFill>
              </a:rPr>
              <a:t>Срок – 1 год, продление на 6 мес.</a:t>
            </a:r>
          </a:p>
          <a:p>
            <a:pPr algn="just"/>
            <a:r>
              <a:rPr lang="ru-RU" sz="1600" dirty="0">
                <a:solidFill>
                  <a:schemeClr val="tx2"/>
                </a:solidFill>
              </a:rPr>
              <a:t>Требования кредиторов – в течение 2 месяцев, включаются в реестр на основании определения суда</a:t>
            </a:r>
          </a:p>
          <a:p>
            <a:pPr algn="just"/>
            <a:endParaRPr lang="ru-RU" sz="1600" dirty="0">
              <a:solidFill>
                <a:schemeClr val="tx2"/>
              </a:solidFill>
            </a:endParaRPr>
          </a:p>
          <a:p>
            <a:pPr algn="just"/>
            <a:r>
              <a:rPr lang="ru-RU" sz="1600" dirty="0">
                <a:solidFill>
                  <a:schemeClr val="tx2"/>
                </a:solidFill>
              </a:rPr>
              <a:t>Назначается конкурсный управляющий (в течение 10 дней публикация о признании банкротом), прекращаются полномочия руководителя и иных органов управления должника</a:t>
            </a:r>
          </a:p>
          <a:p>
            <a:r>
              <a:rPr lang="ru-RU" sz="1600" dirty="0">
                <a:solidFill>
                  <a:schemeClr val="tx2"/>
                </a:solidFill>
              </a:rPr>
              <a:t>Конкурсный управляющий:</a:t>
            </a:r>
          </a:p>
          <a:p>
            <a:pPr>
              <a:buFont typeface="Arial" pitchFamily="34" charset="0"/>
              <a:buChar char="•"/>
            </a:pPr>
            <a:r>
              <a:rPr lang="ru-RU" sz="1600" dirty="0">
                <a:solidFill>
                  <a:schemeClr val="tx2"/>
                </a:solidFill>
              </a:rPr>
              <a:t>  Принимает в ведение имущество должника, проводит его инвентаризацию, привлекает независимого оценщика для оценки имущества должника;</a:t>
            </a:r>
          </a:p>
          <a:p>
            <a:pPr>
              <a:buFont typeface="Arial" pitchFamily="34" charset="0"/>
              <a:buChar char="•"/>
            </a:pPr>
            <a:r>
              <a:rPr lang="ru-RU" sz="1600" dirty="0">
                <a:solidFill>
                  <a:schemeClr val="tx2"/>
                </a:solidFill>
              </a:rPr>
              <a:t>  Уведомляет работников должника о предстоящем увольнении не позднее месяца с даты введения конкурсного производства;</a:t>
            </a:r>
          </a:p>
          <a:p>
            <a:pPr>
              <a:buFont typeface="Arial" pitchFamily="34" charset="0"/>
              <a:buChar char="•"/>
            </a:pPr>
            <a:r>
              <a:rPr lang="ru-RU" sz="1600" dirty="0">
                <a:solidFill>
                  <a:schemeClr val="tx2"/>
                </a:solidFill>
              </a:rPr>
              <a:t>  Принимает меры по обеспечению сохранности имущества должника;</a:t>
            </a:r>
          </a:p>
          <a:p>
            <a:pPr>
              <a:buFont typeface="Arial" pitchFamily="34" charset="0"/>
              <a:buChar char="•"/>
            </a:pPr>
            <a:r>
              <a:rPr lang="ru-RU" sz="1600" dirty="0">
                <a:solidFill>
                  <a:schemeClr val="tx2"/>
                </a:solidFill>
              </a:rPr>
              <a:t>  Анализирует финансовое состояние должника;</a:t>
            </a:r>
          </a:p>
          <a:p>
            <a:pPr>
              <a:buFont typeface="Arial" pitchFamily="34" charset="0"/>
              <a:buChar char="•"/>
            </a:pPr>
            <a:r>
              <a:rPr lang="ru-RU" sz="1600" dirty="0">
                <a:solidFill>
                  <a:schemeClr val="tx2"/>
                </a:solidFill>
              </a:rPr>
              <a:t>  Предъявляет к третьим лицам, имеющим задолженность перед должником, требования о ее взыскании; </a:t>
            </a:r>
          </a:p>
          <a:p>
            <a:pPr algn="just"/>
            <a:r>
              <a:rPr lang="ru-RU" sz="1600" dirty="0">
                <a:solidFill>
                  <a:schemeClr val="tx2"/>
                </a:solidFill>
              </a:rPr>
              <a:t>Периодически отчитывается о деятельности перед собранием кредиторов.</a:t>
            </a:r>
          </a:p>
          <a:p>
            <a:pPr algn="just"/>
            <a:endParaRPr lang="ru-RU" sz="1600" dirty="0">
              <a:solidFill>
                <a:schemeClr val="tx2"/>
              </a:solidFill>
            </a:endParaRPr>
          </a:p>
          <a:p>
            <a:pPr algn="just"/>
            <a:r>
              <a:rPr lang="ru-RU" sz="1600" dirty="0">
                <a:solidFill>
                  <a:schemeClr val="tx2"/>
                </a:solidFill>
              </a:rPr>
              <a:t>Имущество должника – </a:t>
            </a:r>
            <a:r>
              <a:rPr lang="ru-RU" sz="1600" b="1" dirty="0">
                <a:solidFill>
                  <a:schemeClr val="tx2"/>
                </a:solidFill>
              </a:rPr>
              <a:t>конкурсная масса, п</a:t>
            </a:r>
            <a:r>
              <a:rPr lang="ru-RU" sz="1600" dirty="0">
                <a:solidFill>
                  <a:schemeClr val="tx2"/>
                </a:solidFill>
              </a:rPr>
              <a:t>родается на открытых торгах</a:t>
            </a:r>
          </a:p>
          <a:p>
            <a:pPr algn="just"/>
            <a:endParaRPr lang="ru-RU" sz="1600" dirty="0">
              <a:solidFill>
                <a:schemeClr val="tx2"/>
              </a:solidFill>
            </a:endParaRPr>
          </a:p>
          <a:p>
            <a:pPr algn="just"/>
            <a:r>
              <a:rPr lang="ru-RU" sz="1600" dirty="0">
                <a:solidFill>
                  <a:schemeClr val="tx2"/>
                </a:solidFill>
              </a:rPr>
              <a:t>Остается только один расчетный счет</a:t>
            </a:r>
          </a:p>
          <a:p>
            <a:pPr algn="just"/>
            <a:endParaRPr lang="ru-RU" sz="1600" dirty="0">
              <a:solidFill>
                <a:schemeClr val="tx2"/>
              </a:solidFill>
            </a:endParaRPr>
          </a:p>
          <a:p>
            <a:pPr algn="just"/>
            <a:r>
              <a:rPr lang="ru-RU" sz="1600" dirty="0">
                <a:solidFill>
                  <a:schemeClr val="tx2"/>
                </a:solidFill>
              </a:rPr>
              <a:t>После завершения расчетов с кредиторами конкурсный управляющий предоставляет отчет в арбитражный суд</a:t>
            </a:r>
          </a:p>
          <a:p>
            <a:pPr algn="just"/>
            <a:r>
              <a:rPr lang="ru-RU" sz="1600" dirty="0">
                <a:solidFill>
                  <a:schemeClr val="tx2"/>
                </a:solidFill>
              </a:rPr>
              <a:t>                   определение о завершении конкурсного производства                                в течение 5 дней в регистрирующий орган для внесения записи о ликвидации в ЕГРЮЛ               </a:t>
            </a:r>
          </a:p>
        </p:txBody>
      </p:sp>
      <p:cxnSp>
        <p:nvCxnSpPr>
          <p:cNvPr id="3" name="Прямая со стрелкой 2"/>
          <p:cNvCxnSpPr/>
          <p:nvPr/>
        </p:nvCxnSpPr>
        <p:spPr>
          <a:xfrm>
            <a:off x="651000" y="6219000"/>
            <a:ext cx="57606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 name="Прямая со стрелкой 3"/>
          <p:cNvCxnSpPr/>
          <p:nvPr/>
        </p:nvCxnSpPr>
        <p:spPr>
          <a:xfrm>
            <a:off x="6411000" y="6246757"/>
            <a:ext cx="57606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8876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1000" y="504000"/>
            <a:ext cx="11025000" cy="6247864"/>
          </a:xfrm>
          <a:prstGeom prst="rect">
            <a:avLst/>
          </a:prstGeom>
          <a:noFill/>
        </p:spPr>
        <p:txBody>
          <a:bodyPr wrap="square" rtlCol="0">
            <a:spAutoFit/>
          </a:bodyPr>
          <a:lstStyle/>
          <a:p>
            <a:pPr algn="just"/>
            <a:r>
              <a:rPr lang="ru-RU" sz="1600" b="1" u="sng" dirty="0">
                <a:solidFill>
                  <a:schemeClr val="tx2"/>
                </a:solidFill>
              </a:rPr>
              <a:t>Мировое соглашение</a:t>
            </a:r>
            <a:r>
              <a:rPr lang="ru-RU" sz="1600" dirty="0">
                <a:solidFill>
                  <a:schemeClr val="tx2"/>
                </a:solidFill>
              </a:rPr>
              <a:t> - процедура, применяемая на любой стадии рассмотрения дела о банкротстве в целях прекращения производства по делу о банкротстве путем достижения соглашения между должником и кредиторами. </a:t>
            </a:r>
          </a:p>
          <a:p>
            <a:pPr algn="just"/>
            <a:r>
              <a:rPr lang="ru-RU" sz="1600" u="sng" dirty="0">
                <a:solidFill>
                  <a:schemeClr val="tx2"/>
                </a:solidFill>
              </a:rPr>
              <a:t>Должно содержать: </a:t>
            </a:r>
          </a:p>
          <a:p>
            <a:pPr algn="just"/>
            <a:r>
              <a:rPr lang="ru-RU" sz="1600" dirty="0">
                <a:solidFill>
                  <a:schemeClr val="tx2"/>
                </a:solidFill>
              </a:rPr>
              <a:t>положения о порядке и сроках исполнения обязательств должника в денежной форме.</a:t>
            </a:r>
          </a:p>
          <a:p>
            <a:pPr algn="just"/>
            <a:r>
              <a:rPr lang="ru-RU" sz="1600" u="sng" dirty="0">
                <a:solidFill>
                  <a:schemeClr val="tx2"/>
                </a:solidFill>
              </a:rPr>
              <a:t>Может содержать (с согласия отдельного конкурсного кредитора и (или) уполномоченного органа):</a:t>
            </a:r>
          </a:p>
          <a:p>
            <a:pPr algn="just"/>
            <a:r>
              <a:rPr lang="ru-RU" sz="1600" dirty="0">
                <a:solidFill>
                  <a:schemeClr val="tx2"/>
                </a:solidFill>
              </a:rPr>
              <a:t>- Положения о прекращении обязательств должника путем предоставления отступного, обмена требований на доли в уставном капитале должника, ценные бумаги, новации, прощения долга или иными предусмотренными ФЗ способами, если такой способ прекращения не нарушает права иных кредиторов; </a:t>
            </a:r>
            <a:endParaRPr lang="ru-RU" sz="1600" dirty="0">
              <a:solidFill>
                <a:schemeClr val="tx2"/>
              </a:solidFill>
              <a:hlinkClick r:id="rId2"/>
            </a:endParaRPr>
          </a:p>
          <a:p>
            <a:pPr algn="just"/>
            <a:r>
              <a:rPr lang="ru-RU" sz="1600" dirty="0">
                <a:solidFill>
                  <a:schemeClr val="tx2"/>
                </a:solidFill>
              </a:rPr>
              <a:t>- Положения об изменении сроков и порядка уплаты обязательных платежей, включенных в реестр требований кредиторов.</a:t>
            </a:r>
          </a:p>
          <a:p>
            <a:pPr algn="just"/>
            <a:endParaRPr lang="ru-RU" sz="1600" dirty="0">
              <a:solidFill>
                <a:schemeClr val="tx2"/>
              </a:solidFill>
            </a:endParaRPr>
          </a:p>
          <a:p>
            <a:pPr algn="just"/>
            <a:r>
              <a:rPr lang="ru-RU" sz="1600" dirty="0">
                <a:solidFill>
                  <a:schemeClr val="tx2"/>
                </a:solidFill>
              </a:rPr>
              <a:t>На любом этапе банкротства, но при условии погашения задолженностей первой и второй очереди кредиторов.</a:t>
            </a:r>
          </a:p>
          <a:p>
            <a:pPr algn="just"/>
            <a:endParaRPr lang="ru-RU" sz="1600" dirty="0">
              <a:solidFill>
                <a:schemeClr val="tx2"/>
              </a:solidFill>
            </a:endParaRPr>
          </a:p>
          <a:p>
            <a:pPr algn="just"/>
            <a:r>
              <a:rPr lang="ru-RU" sz="1600" dirty="0">
                <a:solidFill>
                  <a:schemeClr val="tx2"/>
                </a:solidFill>
              </a:rPr>
              <a:t>Заключается между собранием кредиторов и руководителем/управляющим должника (в зависимости от этапа банкротства).</a:t>
            </a:r>
          </a:p>
          <a:p>
            <a:pPr algn="just"/>
            <a:endParaRPr lang="ru-RU" sz="1600" dirty="0">
              <a:solidFill>
                <a:schemeClr val="tx2"/>
              </a:solidFill>
            </a:endParaRPr>
          </a:p>
          <a:p>
            <a:pPr algn="just"/>
            <a:r>
              <a:rPr lang="ru-RU" sz="1600" dirty="0">
                <a:solidFill>
                  <a:schemeClr val="tx2"/>
                </a:solidFill>
              </a:rPr>
              <a:t>Утверждается арбитражным судом, после чего начинается погашение задолженностей перед кредиторами.</a:t>
            </a:r>
          </a:p>
          <a:p>
            <a:pPr algn="just"/>
            <a:endParaRPr lang="ru-RU" sz="1600" dirty="0">
              <a:solidFill>
                <a:schemeClr val="tx2"/>
              </a:solidFill>
            </a:endParaRPr>
          </a:p>
          <a:p>
            <a:pPr algn="just"/>
            <a:r>
              <a:rPr lang="ru-RU" sz="1600" dirty="0">
                <a:solidFill>
                  <a:schemeClr val="tx2"/>
                </a:solidFill>
              </a:rPr>
              <a:t>В случае неисполнения или существенного нарушения должником условий мирового соглашения:</a:t>
            </a:r>
          </a:p>
          <a:p>
            <a:pPr algn="just">
              <a:buFontTx/>
              <a:buChar char="-"/>
            </a:pPr>
            <a:r>
              <a:rPr lang="ru-RU" sz="1600" dirty="0">
                <a:solidFill>
                  <a:schemeClr val="tx2"/>
                </a:solidFill>
              </a:rPr>
              <a:t> Оно может быть расторгнуто арбитражным судом - по заявлению конкурсного кредитора (ов) и (или) уполномоченных органов, обладавших на дату утверждения мирового соглашения не менее чем ¼ требований - в отношении всех</a:t>
            </a:r>
            <a:r>
              <a:rPr lang="ru-RU" sz="1600" b="1" dirty="0">
                <a:solidFill>
                  <a:schemeClr val="tx2"/>
                </a:solidFill>
              </a:rPr>
              <a:t> </a:t>
            </a:r>
            <a:r>
              <a:rPr lang="ru-RU" sz="1600" dirty="0">
                <a:solidFill>
                  <a:schemeClr val="tx2"/>
                </a:solidFill>
              </a:rPr>
              <a:t>конкурсных кредиторов и уполномоченных органов (частичное расторжение не допускается). Производство по делу о банкротстве возобновляется;</a:t>
            </a:r>
          </a:p>
          <a:p>
            <a:pPr algn="just">
              <a:buFontTx/>
              <a:buChar char="-"/>
            </a:pPr>
            <a:r>
              <a:rPr lang="ru-RU" sz="1600" dirty="0">
                <a:solidFill>
                  <a:schemeClr val="tx2"/>
                </a:solidFill>
              </a:rPr>
              <a:t>  Кредиторы могут обратиться в суд с требованием о взыскании задолженностей в размере, определенным мировым соглашением.</a:t>
            </a:r>
          </a:p>
        </p:txBody>
      </p:sp>
    </p:spTree>
    <p:extLst>
      <p:ext uri="{BB962C8B-B14F-4D97-AF65-F5344CB8AC3E}">
        <p14:creationId xmlns:p14="http://schemas.microsoft.com/office/powerpoint/2010/main" val="2328876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38325" y="2394000"/>
            <a:ext cx="10549898" cy="4031873"/>
          </a:xfrm>
          <a:prstGeom prst="rect">
            <a:avLst/>
          </a:prstGeom>
          <a:noFill/>
        </p:spPr>
        <p:txBody>
          <a:bodyPr wrap="square" rtlCol="0">
            <a:spAutoFit/>
          </a:bodyPr>
          <a:lstStyle/>
          <a:p>
            <a:pPr algn="ctr"/>
            <a:endParaRPr lang="ru-RU" sz="1600" b="1" dirty="0">
              <a:solidFill>
                <a:schemeClr val="tx2"/>
              </a:solidFill>
            </a:endParaRPr>
          </a:p>
          <a:p>
            <a:r>
              <a:rPr lang="ru-RU" sz="1600" dirty="0">
                <a:solidFill>
                  <a:schemeClr val="tx2"/>
                </a:solidFill>
              </a:rPr>
              <a:t>если при ликвидации оказалось, что стоимость                       - когда организация фактически прекратила деятельность, </a:t>
            </a:r>
          </a:p>
          <a:p>
            <a:r>
              <a:rPr lang="ru-RU" sz="1600" dirty="0">
                <a:solidFill>
                  <a:schemeClr val="tx2"/>
                </a:solidFill>
              </a:rPr>
              <a:t>имущества недостаточна для удовлетворения                                          а руководитель отсутствует и установить его </a:t>
            </a:r>
          </a:p>
          <a:p>
            <a:r>
              <a:rPr lang="ru-RU" sz="1600" dirty="0">
                <a:solidFill>
                  <a:schemeClr val="tx2"/>
                </a:solidFill>
              </a:rPr>
              <a:t>требований кредиторов, и создана ликвидационная                          местонахождение не представляется возможным </a:t>
            </a:r>
          </a:p>
          <a:p>
            <a:r>
              <a:rPr lang="ru-RU" sz="1600" dirty="0">
                <a:solidFill>
                  <a:schemeClr val="tx2"/>
                </a:solidFill>
              </a:rPr>
              <a:t>комиссия				         </a:t>
            </a:r>
          </a:p>
          <a:p>
            <a:r>
              <a:rPr lang="ru-RU" sz="1600" dirty="0">
                <a:solidFill>
                  <a:schemeClr val="tx2"/>
                </a:solidFill>
              </a:rPr>
              <a:t> Арбитражный суд принимает решение </a:t>
            </a:r>
            <a:r>
              <a:rPr lang="ru-RU" sz="1600" i="1" dirty="0">
                <a:solidFill>
                  <a:schemeClr val="tx2"/>
                </a:solidFill>
              </a:rPr>
              <a:t>о признании      </a:t>
            </a:r>
            <a:r>
              <a:rPr lang="ru-RU" sz="1600" dirty="0">
                <a:solidFill>
                  <a:schemeClr val="tx2"/>
                </a:solidFill>
              </a:rPr>
              <a:t>                   Арбитражный суд в течение </a:t>
            </a:r>
            <a:r>
              <a:rPr lang="ru-RU" sz="1600" b="1" dirty="0">
                <a:solidFill>
                  <a:schemeClr val="tx2"/>
                </a:solidFill>
              </a:rPr>
              <a:t>месяца </a:t>
            </a:r>
            <a:r>
              <a:rPr lang="ru-RU" sz="1600" dirty="0">
                <a:solidFill>
                  <a:schemeClr val="tx2"/>
                </a:solidFill>
              </a:rPr>
              <a:t>с даты принятия </a:t>
            </a:r>
          </a:p>
          <a:p>
            <a:r>
              <a:rPr lang="ru-RU" sz="1600" dirty="0">
                <a:solidFill>
                  <a:schemeClr val="tx2"/>
                </a:solidFill>
              </a:rPr>
              <a:t> </a:t>
            </a:r>
            <a:r>
              <a:rPr lang="ru-RU" sz="1600" i="1" dirty="0">
                <a:solidFill>
                  <a:schemeClr val="tx2"/>
                </a:solidFill>
              </a:rPr>
              <a:t>банкротом и об открытии конкурсного                                                     </a:t>
            </a:r>
            <a:r>
              <a:rPr lang="ru-RU" sz="1600" dirty="0">
                <a:solidFill>
                  <a:schemeClr val="tx2"/>
                </a:solidFill>
              </a:rPr>
              <a:t>к производству заявления принимает решение</a:t>
            </a:r>
          </a:p>
          <a:p>
            <a:r>
              <a:rPr lang="ru-RU" sz="1600" i="1" dirty="0">
                <a:solidFill>
                  <a:schemeClr val="tx2"/>
                </a:solidFill>
              </a:rPr>
              <a:t>производства </a:t>
            </a:r>
            <a:r>
              <a:rPr lang="ru-RU" sz="1600" dirty="0">
                <a:solidFill>
                  <a:schemeClr val="tx2"/>
                </a:solidFill>
              </a:rPr>
              <a:t>и утверждает конкурсного управляющего                             </a:t>
            </a:r>
            <a:r>
              <a:rPr lang="ru-RU" sz="1600" i="1" dirty="0">
                <a:solidFill>
                  <a:schemeClr val="tx2"/>
                </a:solidFill>
              </a:rPr>
              <a:t>о признании отсутствующего должника </a:t>
            </a:r>
            <a:r>
              <a:rPr lang="ru-RU" sz="1600" dirty="0">
                <a:solidFill>
                  <a:schemeClr val="tx2"/>
                </a:solidFill>
              </a:rPr>
              <a:t>                                                                            </a:t>
            </a:r>
          </a:p>
          <a:p>
            <a:r>
              <a:rPr lang="ru-RU" sz="1600" i="1" dirty="0">
                <a:solidFill>
                  <a:schemeClr val="tx2"/>
                </a:solidFill>
              </a:rPr>
              <a:t>				                                                            банкротом и об открытии конкурсного</a:t>
            </a:r>
          </a:p>
          <a:p>
            <a:r>
              <a:rPr lang="ru-RU" sz="1600" i="1" dirty="0">
                <a:solidFill>
                  <a:schemeClr val="tx2"/>
                </a:solidFill>
              </a:rPr>
              <a:t>                                                                                                                                                                                              производства</a:t>
            </a:r>
            <a:endParaRPr lang="ru-RU" sz="1600" dirty="0">
              <a:solidFill>
                <a:schemeClr val="tx2"/>
              </a:solidFill>
            </a:endParaRPr>
          </a:p>
          <a:p>
            <a:endParaRPr lang="ru-RU" sz="1600" dirty="0">
              <a:solidFill>
                <a:schemeClr val="tx2"/>
              </a:solidFill>
            </a:endParaRPr>
          </a:p>
          <a:p>
            <a:pPr algn="r"/>
            <a:r>
              <a:rPr lang="ru-RU" sz="1600" dirty="0">
                <a:solidFill>
                  <a:schemeClr val="tx2"/>
                </a:solidFill>
              </a:rPr>
              <a:t>                                                                                                      Конкурсный управляющий уведомляет в письменной форме </a:t>
            </a:r>
          </a:p>
          <a:p>
            <a:pPr algn="r"/>
            <a:r>
              <a:rPr lang="ru-RU" sz="1600" dirty="0">
                <a:solidFill>
                  <a:schemeClr val="tx2"/>
                </a:solidFill>
              </a:rPr>
              <a:t>                                                                                   всех известных ему кредиторов отсутствующего должника,</a:t>
            </a:r>
          </a:p>
          <a:p>
            <a:pPr algn="r"/>
            <a:r>
              <a:rPr lang="ru-RU" sz="1600" i="1" dirty="0">
                <a:solidFill>
                  <a:schemeClr val="tx2"/>
                </a:solidFill>
              </a:rPr>
              <a:t>                              </a:t>
            </a:r>
            <a:r>
              <a:rPr lang="ru-RU" sz="1600" dirty="0">
                <a:solidFill>
                  <a:schemeClr val="tx2"/>
                </a:solidFill>
              </a:rPr>
              <a:t>                                                     которые в течение </a:t>
            </a:r>
            <a:r>
              <a:rPr lang="ru-RU" sz="1600" b="1" dirty="0">
                <a:solidFill>
                  <a:schemeClr val="tx2"/>
                </a:solidFill>
              </a:rPr>
              <a:t>месяца </a:t>
            </a:r>
            <a:r>
              <a:rPr lang="ru-RU" sz="1600" dirty="0">
                <a:solidFill>
                  <a:schemeClr val="tx2"/>
                </a:solidFill>
              </a:rPr>
              <a:t>могут предъявить свои требования</a:t>
            </a:r>
          </a:p>
          <a:p>
            <a:r>
              <a:rPr lang="ru-RU" sz="1600" dirty="0">
                <a:solidFill>
                  <a:schemeClr val="tx2"/>
                </a:solidFill>
              </a:rPr>
              <a:t>                                                               </a:t>
            </a:r>
          </a:p>
          <a:p>
            <a:r>
              <a:rPr lang="ru-RU" sz="1600" dirty="0">
                <a:solidFill>
                  <a:schemeClr val="tx2"/>
                </a:solidFill>
              </a:rPr>
              <a:t>  Наблюдение, финансовое оздоровление и внешнее управление не применяются      			</a:t>
            </a:r>
          </a:p>
        </p:txBody>
      </p:sp>
      <p:sp>
        <p:nvSpPr>
          <p:cNvPr id="3" name="Прямоугольник 2"/>
          <p:cNvSpPr/>
          <p:nvPr/>
        </p:nvSpPr>
        <p:spPr>
          <a:xfrm>
            <a:off x="3027031" y="504000"/>
            <a:ext cx="5242589" cy="461665"/>
          </a:xfrm>
          <a:prstGeom prst="rect">
            <a:avLst/>
          </a:prstGeom>
        </p:spPr>
        <p:txBody>
          <a:bodyPr wrap="none">
            <a:spAutoFit/>
          </a:bodyPr>
          <a:lstStyle/>
          <a:p>
            <a:pPr algn="ctr"/>
            <a:r>
              <a:rPr lang="ru-RU" sz="2400" b="1" dirty="0">
                <a:solidFill>
                  <a:schemeClr val="bg1"/>
                </a:solidFill>
              </a:rPr>
              <a:t>Упрощенные процедуры банкротства</a:t>
            </a:r>
          </a:p>
        </p:txBody>
      </p:sp>
      <p:sp>
        <p:nvSpPr>
          <p:cNvPr id="4" name="Прямоугольник 3"/>
          <p:cNvSpPr/>
          <p:nvPr/>
        </p:nvSpPr>
        <p:spPr>
          <a:xfrm>
            <a:off x="1281000" y="1494000"/>
            <a:ext cx="3600000" cy="369332"/>
          </a:xfrm>
          <a:prstGeom prst="rect">
            <a:avLst/>
          </a:prstGeom>
        </p:spPr>
        <p:txBody>
          <a:bodyPr wrap="square">
            <a:spAutoFit/>
          </a:bodyPr>
          <a:lstStyle/>
          <a:p>
            <a:r>
              <a:rPr lang="ru-RU" b="1" dirty="0">
                <a:solidFill>
                  <a:schemeClr val="bg1"/>
                </a:solidFill>
              </a:rPr>
              <a:t>для ликвидируемого должника</a:t>
            </a:r>
            <a:r>
              <a:rPr lang="ru-RU" dirty="0">
                <a:solidFill>
                  <a:schemeClr val="bg1"/>
                </a:solidFill>
              </a:rPr>
              <a:t>  </a:t>
            </a:r>
          </a:p>
        </p:txBody>
      </p:sp>
      <p:sp>
        <p:nvSpPr>
          <p:cNvPr id="5" name="Прямоугольник 4"/>
          <p:cNvSpPr/>
          <p:nvPr/>
        </p:nvSpPr>
        <p:spPr>
          <a:xfrm>
            <a:off x="6366000" y="1483050"/>
            <a:ext cx="3269100" cy="369332"/>
          </a:xfrm>
          <a:prstGeom prst="rect">
            <a:avLst/>
          </a:prstGeom>
        </p:spPr>
        <p:txBody>
          <a:bodyPr wrap="none">
            <a:spAutoFit/>
          </a:bodyPr>
          <a:lstStyle/>
          <a:p>
            <a:r>
              <a:rPr lang="ru-RU" b="1" dirty="0">
                <a:solidFill>
                  <a:schemeClr val="bg1"/>
                </a:solidFill>
              </a:rPr>
              <a:t>для отсутствующего должника</a:t>
            </a:r>
            <a:endParaRPr lang="ru-RU" dirty="0">
              <a:solidFill>
                <a:schemeClr val="bg1"/>
              </a:solidFill>
            </a:endParaRPr>
          </a:p>
        </p:txBody>
      </p:sp>
    </p:spTree>
    <p:extLst>
      <p:ext uri="{BB962C8B-B14F-4D97-AF65-F5344CB8AC3E}">
        <p14:creationId xmlns:p14="http://schemas.microsoft.com/office/powerpoint/2010/main" val="195032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1000" y="1269000"/>
            <a:ext cx="10659481" cy="5078313"/>
          </a:xfrm>
          <a:prstGeom prst="rect">
            <a:avLst/>
          </a:prstGeom>
          <a:noFill/>
        </p:spPr>
        <p:txBody>
          <a:bodyPr wrap="square" rtlCol="0">
            <a:spAutoFit/>
          </a:bodyPr>
          <a:lstStyle/>
          <a:p>
            <a:pPr algn="just"/>
            <a:r>
              <a:rPr lang="ru-RU" dirty="0">
                <a:solidFill>
                  <a:schemeClr val="tx2"/>
                </a:solidFill>
              </a:rPr>
              <a:t>Неспособность удовлетворить требования кредиторов по денежным обязательствам и (или) исполнить обязанность по уплате обязательных платежей (включая банковский кредиты, займы, долги по уплате жилищно-коммунальных услуг и пр.) </a:t>
            </a:r>
          </a:p>
          <a:p>
            <a:pPr algn="just"/>
            <a:endParaRPr lang="ru-RU" dirty="0">
              <a:solidFill>
                <a:schemeClr val="tx2"/>
              </a:solidFill>
            </a:endParaRPr>
          </a:p>
          <a:p>
            <a:pPr algn="just"/>
            <a:endParaRPr lang="ru-RU" dirty="0">
              <a:solidFill>
                <a:schemeClr val="tx2"/>
              </a:solidFill>
            </a:endParaRPr>
          </a:p>
          <a:p>
            <a:pPr algn="just"/>
            <a:r>
              <a:rPr lang="ru-RU" dirty="0">
                <a:solidFill>
                  <a:schemeClr val="tx2"/>
                </a:solidFill>
              </a:rPr>
              <a:t>● Критерии – просрочка оплаты от 3 месяцев  + стоимость имущества меньше суммы обязательств </a:t>
            </a:r>
          </a:p>
          <a:p>
            <a:pPr algn="just"/>
            <a:r>
              <a:rPr lang="ru-RU" dirty="0">
                <a:solidFill>
                  <a:schemeClr val="tx2"/>
                </a:solidFill>
              </a:rPr>
              <a:t>                        - Сумма долгов от 500 000 рублей совокупно </a:t>
            </a:r>
          </a:p>
          <a:p>
            <a:pPr algn="just"/>
            <a:r>
              <a:rPr lang="ru-RU" dirty="0">
                <a:solidFill>
                  <a:schemeClr val="tx2"/>
                </a:solidFill>
              </a:rPr>
              <a:t>                        - Сумма от 25 000 до 1 000 000 рублей </a:t>
            </a:r>
            <a:r>
              <a:rPr lang="ru-RU" b="1" dirty="0">
                <a:solidFill>
                  <a:schemeClr val="tx2"/>
                </a:solidFill>
              </a:rPr>
              <a:t>в порядке упрощенного </a:t>
            </a:r>
          </a:p>
          <a:p>
            <a:pPr algn="just"/>
            <a:r>
              <a:rPr lang="ru-RU" b="1" dirty="0">
                <a:solidFill>
                  <a:schemeClr val="tx2"/>
                </a:solidFill>
              </a:rPr>
              <a:t>	       производства через МФЦ при наличии исполнительного производства,  которое невозможно исполнить</a:t>
            </a:r>
            <a:r>
              <a:rPr lang="ru-RU" dirty="0">
                <a:solidFill>
                  <a:schemeClr val="tx2"/>
                </a:solidFill>
              </a:rPr>
              <a:t>.</a:t>
            </a:r>
          </a:p>
          <a:p>
            <a:pPr algn="just"/>
            <a:endParaRPr lang="ru-RU" dirty="0">
              <a:solidFill>
                <a:schemeClr val="tx2"/>
              </a:solidFill>
            </a:endParaRPr>
          </a:p>
          <a:p>
            <a:pPr algn="just"/>
            <a:r>
              <a:rPr lang="ru-RU" i="1" dirty="0">
                <a:solidFill>
                  <a:schemeClr val="tx2"/>
                </a:solidFill>
              </a:rPr>
              <a:t>Нужно подтвердить:</a:t>
            </a:r>
          </a:p>
          <a:p>
            <a:pPr algn="just"/>
            <a:r>
              <a:rPr lang="ru-RU" i="1" dirty="0">
                <a:solidFill>
                  <a:schemeClr val="tx2"/>
                </a:solidFill>
              </a:rPr>
              <a:t>Имидж добросовестного заемщика (!)</a:t>
            </a:r>
          </a:p>
          <a:p>
            <a:pPr algn="just"/>
            <a:r>
              <a:rPr lang="ru-RU" i="1" dirty="0">
                <a:solidFill>
                  <a:schemeClr val="tx2"/>
                </a:solidFill>
              </a:rPr>
              <a:t>Неплатежеспособность, но готовность платить</a:t>
            </a:r>
          </a:p>
          <a:p>
            <a:pPr algn="just"/>
            <a:r>
              <a:rPr lang="ru-RU" i="1" dirty="0">
                <a:solidFill>
                  <a:schemeClr val="tx2"/>
                </a:solidFill>
              </a:rPr>
              <a:t>Трудные жизненные обстоятельства, повлекшие неплатежеспособность</a:t>
            </a:r>
          </a:p>
          <a:p>
            <a:endParaRPr lang="ru-RU" dirty="0">
              <a:solidFill>
                <a:schemeClr val="tx2"/>
              </a:solidFill>
            </a:endParaRPr>
          </a:p>
          <a:p>
            <a:r>
              <a:rPr lang="ru-RU" dirty="0">
                <a:solidFill>
                  <a:schemeClr val="tx2"/>
                </a:solidFill>
              </a:rPr>
              <a:t>Задолженности, связанные с неправомерными действиями, не погашаются.</a:t>
            </a:r>
          </a:p>
          <a:p>
            <a:endParaRPr lang="ru-RU" dirty="0">
              <a:solidFill>
                <a:schemeClr val="tx2"/>
              </a:solidFill>
            </a:endParaRPr>
          </a:p>
        </p:txBody>
      </p:sp>
      <p:sp>
        <p:nvSpPr>
          <p:cNvPr id="3" name="Прямоугольник 2"/>
          <p:cNvSpPr/>
          <p:nvPr/>
        </p:nvSpPr>
        <p:spPr>
          <a:xfrm>
            <a:off x="966000" y="399375"/>
            <a:ext cx="10395000" cy="461665"/>
          </a:xfrm>
          <a:prstGeom prst="rect">
            <a:avLst/>
          </a:prstGeom>
        </p:spPr>
        <p:txBody>
          <a:bodyPr wrap="square">
            <a:spAutoFit/>
          </a:bodyPr>
          <a:lstStyle/>
          <a:p>
            <a:pPr algn="ctr"/>
            <a:r>
              <a:rPr lang="ru-RU" sz="2400" b="1" dirty="0">
                <a:solidFill>
                  <a:schemeClr val="tx2"/>
                </a:solidFill>
              </a:rPr>
              <a:t>Несостоятельность (банкротство) гражданина (в том числе ИП) </a:t>
            </a:r>
            <a:endParaRPr lang="en-US" sz="2400" b="1" dirty="0">
              <a:solidFill>
                <a:schemeClr val="tx2"/>
              </a:solidFill>
            </a:endParaRPr>
          </a:p>
        </p:txBody>
      </p:sp>
    </p:spTree>
    <p:extLst>
      <p:ext uri="{BB962C8B-B14F-4D97-AF65-F5344CB8AC3E}">
        <p14:creationId xmlns:p14="http://schemas.microsoft.com/office/powerpoint/2010/main" val="2318830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596" y="373462"/>
            <a:ext cx="11202404" cy="6001643"/>
          </a:xfrm>
          <a:prstGeom prst="rect">
            <a:avLst/>
          </a:prstGeom>
          <a:noFill/>
        </p:spPr>
        <p:txBody>
          <a:bodyPr wrap="square" rtlCol="0">
            <a:spAutoFit/>
          </a:bodyPr>
          <a:lstStyle/>
          <a:p>
            <a:pPr algn="just"/>
            <a:endParaRPr lang="ru-RU" sz="1600" dirty="0">
              <a:solidFill>
                <a:schemeClr val="tx2"/>
              </a:solidFill>
            </a:endParaRPr>
          </a:p>
          <a:p>
            <a:pPr algn="just"/>
            <a:endParaRPr lang="ru-RU" sz="1600" dirty="0">
              <a:solidFill>
                <a:schemeClr val="tx2"/>
              </a:solidFill>
            </a:endParaRPr>
          </a:p>
          <a:p>
            <a:pPr algn="just"/>
            <a:r>
              <a:rPr lang="ru-RU" sz="1600" dirty="0">
                <a:solidFill>
                  <a:schemeClr val="tx2"/>
                </a:solidFill>
              </a:rPr>
              <a:t>● Заявители –                                                     либо                                       либо  </a:t>
            </a:r>
          </a:p>
          <a:p>
            <a:pPr algn="just"/>
            <a:endParaRPr lang="ru-RU" sz="1600" dirty="0">
              <a:solidFill>
                <a:schemeClr val="tx2"/>
              </a:solidFill>
            </a:endParaRPr>
          </a:p>
          <a:p>
            <a:pPr algn="just"/>
            <a:endParaRPr lang="ru-RU" sz="1600" dirty="0">
              <a:solidFill>
                <a:schemeClr val="tx2"/>
              </a:solidFill>
            </a:endParaRPr>
          </a:p>
          <a:p>
            <a:pPr algn="just"/>
            <a:r>
              <a:rPr lang="ru-RU" sz="1600" dirty="0">
                <a:solidFill>
                  <a:schemeClr val="tx2"/>
                </a:solidFill>
              </a:rPr>
              <a:t>После смерти гражданина –                                         либо                                       либо</a:t>
            </a:r>
          </a:p>
          <a:p>
            <a:pPr algn="ctr"/>
            <a:endParaRPr lang="en-US" sz="1600" dirty="0">
              <a:solidFill>
                <a:schemeClr val="tx2"/>
              </a:solidFill>
            </a:endParaRPr>
          </a:p>
          <a:p>
            <a:pPr algn="just"/>
            <a:endParaRPr lang="ru-RU" sz="1600" dirty="0">
              <a:solidFill>
                <a:schemeClr val="tx2"/>
              </a:solidFill>
            </a:endParaRPr>
          </a:p>
          <a:p>
            <a:pPr algn="just"/>
            <a:r>
              <a:rPr lang="ru-RU" sz="1600" dirty="0">
                <a:solidFill>
                  <a:schemeClr val="tx2"/>
                </a:solidFill>
              </a:rPr>
              <a:t>При наличии суд. решения о взыскании задолженности в пользу кредиторов, кроме банков (!)</a:t>
            </a:r>
          </a:p>
          <a:p>
            <a:pPr algn="ctr"/>
            <a:endParaRPr lang="ru-RU" sz="1600" dirty="0">
              <a:solidFill>
                <a:schemeClr val="tx2"/>
              </a:solidFill>
            </a:endParaRPr>
          </a:p>
          <a:p>
            <a:pPr algn="ctr"/>
            <a:r>
              <a:rPr lang="ru-RU" sz="1600" dirty="0">
                <a:solidFill>
                  <a:schemeClr val="tx2"/>
                </a:solidFill>
              </a:rPr>
              <a:t>● Кредиторы ИП</a:t>
            </a:r>
          </a:p>
          <a:p>
            <a:pPr algn="just"/>
            <a:endParaRPr lang="ru-RU" sz="1600" dirty="0">
              <a:solidFill>
                <a:schemeClr val="tx2"/>
              </a:solidFill>
            </a:endParaRPr>
          </a:p>
          <a:p>
            <a:pPr algn="just"/>
            <a:endParaRPr lang="ru-RU" sz="1600" dirty="0">
              <a:solidFill>
                <a:schemeClr val="tx2"/>
              </a:solidFill>
            </a:endParaRPr>
          </a:p>
          <a:p>
            <a:pPr algn="just"/>
            <a:endParaRPr lang="ru-RU" sz="1600" dirty="0">
              <a:solidFill>
                <a:schemeClr val="tx2"/>
              </a:solidFill>
            </a:endParaRPr>
          </a:p>
          <a:p>
            <a:pPr algn="just"/>
            <a:endParaRPr lang="ru-RU" sz="1600" dirty="0">
              <a:solidFill>
                <a:schemeClr val="tx2"/>
              </a:solidFill>
            </a:endParaRPr>
          </a:p>
          <a:p>
            <a:pPr algn="just"/>
            <a:endParaRPr lang="ru-RU" sz="1600" dirty="0">
              <a:solidFill>
                <a:schemeClr val="tx2"/>
              </a:solidFill>
            </a:endParaRPr>
          </a:p>
          <a:p>
            <a:pPr algn="just"/>
            <a:endParaRPr lang="ru-RU" sz="1600" dirty="0">
              <a:solidFill>
                <a:schemeClr val="tx2"/>
              </a:solidFill>
            </a:endParaRPr>
          </a:p>
          <a:p>
            <a:pPr algn="just"/>
            <a:endParaRPr lang="ru-RU" sz="1600" dirty="0">
              <a:solidFill>
                <a:schemeClr val="tx2"/>
              </a:solidFill>
            </a:endParaRPr>
          </a:p>
          <a:p>
            <a:pPr algn="just"/>
            <a:endParaRPr lang="ru-RU" sz="1600" dirty="0">
              <a:solidFill>
                <a:schemeClr val="tx2"/>
              </a:solidFill>
            </a:endParaRPr>
          </a:p>
          <a:p>
            <a:pPr algn="just"/>
            <a:endParaRPr lang="ru-RU" sz="1600" dirty="0">
              <a:solidFill>
                <a:schemeClr val="tx2"/>
              </a:solidFill>
            </a:endParaRPr>
          </a:p>
          <a:p>
            <a:pPr indent="534988" algn="just"/>
            <a:r>
              <a:rPr lang="ru-RU" sz="1600" dirty="0">
                <a:solidFill>
                  <a:schemeClr val="tx2"/>
                </a:solidFill>
              </a:rPr>
              <a:t>Кредиторы по требованиям о возмещении вреда, причиненного жизни или здоровью, о взыскании алиментов, а также кредиторы, требования которых неразрывно связаны с их личностью,</a:t>
            </a:r>
            <a:r>
              <a:rPr lang="en-US" sz="1600" dirty="0">
                <a:solidFill>
                  <a:schemeClr val="tx2"/>
                </a:solidFill>
              </a:rPr>
              <a:t> </a:t>
            </a:r>
            <a:r>
              <a:rPr lang="ru-RU" sz="1600" dirty="0">
                <a:solidFill>
                  <a:schemeClr val="tx2"/>
                </a:solidFill>
              </a:rPr>
              <a:t>заявления о банкротстве подавать не могут, но заявляют о своих требованиях после введения процедур банкротства, сохраняют силу и могут быть предъявлены после окончания производства по делу о банкротстве.</a:t>
            </a:r>
          </a:p>
        </p:txBody>
      </p:sp>
      <p:sp>
        <p:nvSpPr>
          <p:cNvPr id="3" name="TextBox 2"/>
          <p:cNvSpPr txBox="1"/>
          <p:nvPr/>
        </p:nvSpPr>
        <p:spPr>
          <a:xfrm>
            <a:off x="2361000" y="862315"/>
            <a:ext cx="1166498" cy="338554"/>
          </a:xfrm>
          <a:prstGeom prst="rect">
            <a:avLst/>
          </a:prstGeom>
          <a:noFill/>
          <a:ln>
            <a:solidFill>
              <a:schemeClr val="tx1"/>
            </a:solidFill>
          </a:ln>
        </p:spPr>
        <p:txBody>
          <a:bodyPr wrap="square" rtlCol="0">
            <a:spAutoFit/>
          </a:bodyPr>
          <a:lstStyle/>
          <a:p>
            <a:pPr algn="ctr"/>
            <a:r>
              <a:rPr lang="ru-RU" sz="1600" dirty="0">
                <a:solidFill>
                  <a:schemeClr val="tx2"/>
                </a:solidFill>
              </a:rPr>
              <a:t>должник</a:t>
            </a:r>
          </a:p>
        </p:txBody>
      </p:sp>
      <p:sp>
        <p:nvSpPr>
          <p:cNvPr id="4" name="TextBox 3"/>
          <p:cNvSpPr txBox="1"/>
          <p:nvPr/>
        </p:nvSpPr>
        <p:spPr>
          <a:xfrm>
            <a:off x="4925419" y="862277"/>
            <a:ext cx="1166498" cy="338554"/>
          </a:xfrm>
          <a:prstGeom prst="rect">
            <a:avLst/>
          </a:prstGeom>
          <a:noFill/>
          <a:ln>
            <a:solidFill>
              <a:schemeClr val="tx1"/>
            </a:solidFill>
          </a:ln>
        </p:spPr>
        <p:txBody>
          <a:bodyPr wrap="square" rtlCol="0">
            <a:spAutoFit/>
          </a:bodyPr>
          <a:lstStyle/>
          <a:p>
            <a:pPr algn="ctr"/>
            <a:r>
              <a:rPr lang="ru-RU" sz="1600" dirty="0">
                <a:solidFill>
                  <a:schemeClr val="tx2"/>
                </a:solidFill>
              </a:rPr>
              <a:t>кредитор</a:t>
            </a:r>
          </a:p>
        </p:txBody>
      </p:sp>
      <p:sp>
        <p:nvSpPr>
          <p:cNvPr id="5" name="TextBox 4"/>
          <p:cNvSpPr txBox="1"/>
          <p:nvPr/>
        </p:nvSpPr>
        <p:spPr>
          <a:xfrm>
            <a:off x="7266000" y="862315"/>
            <a:ext cx="3285000" cy="338554"/>
          </a:xfrm>
          <a:prstGeom prst="rect">
            <a:avLst/>
          </a:prstGeom>
          <a:noFill/>
          <a:ln>
            <a:solidFill>
              <a:schemeClr val="tx1"/>
            </a:solidFill>
          </a:ln>
        </p:spPr>
        <p:txBody>
          <a:bodyPr wrap="square" rtlCol="0">
            <a:spAutoFit/>
          </a:bodyPr>
          <a:lstStyle/>
          <a:p>
            <a:pPr algn="ctr"/>
            <a:r>
              <a:rPr lang="ru-RU" sz="1600" dirty="0">
                <a:solidFill>
                  <a:schemeClr val="tx2"/>
                </a:solidFill>
              </a:rPr>
              <a:t>уполномоченный орган</a:t>
            </a:r>
          </a:p>
        </p:txBody>
      </p:sp>
      <p:sp>
        <p:nvSpPr>
          <p:cNvPr id="6" name="TextBox 5"/>
          <p:cNvSpPr txBox="1"/>
          <p:nvPr/>
        </p:nvSpPr>
        <p:spPr>
          <a:xfrm>
            <a:off x="3009914" y="1480408"/>
            <a:ext cx="1564231" cy="338554"/>
          </a:xfrm>
          <a:prstGeom prst="rect">
            <a:avLst/>
          </a:prstGeom>
          <a:noFill/>
          <a:ln>
            <a:solidFill>
              <a:schemeClr val="tx1"/>
            </a:solidFill>
          </a:ln>
        </p:spPr>
        <p:txBody>
          <a:bodyPr wrap="square" rtlCol="0">
            <a:spAutoFit/>
          </a:bodyPr>
          <a:lstStyle/>
          <a:p>
            <a:pPr algn="ctr"/>
            <a:r>
              <a:rPr lang="ru-RU" sz="1600" dirty="0">
                <a:solidFill>
                  <a:schemeClr val="tx2"/>
                </a:solidFill>
              </a:rPr>
              <a:t>наследники </a:t>
            </a:r>
          </a:p>
        </p:txBody>
      </p:sp>
      <p:sp>
        <p:nvSpPr>
          <p:cNvPr id="7" name="TextBox 6"/>
          <p:cNvSpPr txBox="1"/>
          <p:nvPr/>
        </p:nvSpPr>
        <p:spPr>
          <a:xfrm>
            <a:off x="5372498" y="1461329"/>
            <a:ext cx="1166498" cy="338554"/>
          </a:xfrm>
          <a:prstGeom prst="rect">
            <a:avLst/>
          </a:prstGeom>
          <a:noFill/>
          <a:ln>
            <a:solidFill>
              <a:schemeClr val="tx1"/>
            </a:solidFill>
          </a:ln>
        </p:spPr>
        <p:txBody>
          <a:bodyPr wrap="square" rtlCol="0">
            <a:spAutoFit/>
          </a:bodyPr>
          <a:lstStyle/>
          <a:p>
            <a:pPr algn="ctr"/>
            <a:r>
              <a:rPr lang="ru-RU" sz="1600" dirty="0">
                <a:solidFill>
                  <a:schemeClr val="tx2"/>
                </a:solidFill>
              </a:rPr>
              <a:t>кредиторы</a:t>
            </a:r>
          </a:p>
        </p:txBody>
      </p:sp>
      <p:sp>
        <p:nvSpPr>
          <p:cNvPr id="8" name="TextBox 7"/>
          <p:cNvSpPr txBox="1"/>
          <p:nvPr/>
        </p:nvSpPr>
        <p:spPr>
          <a:xfrm>
            <a:off x="7716000" y="1484441"/>
            <a:ext cx="3153501" cy="338554"/>
          </a:xfrm>
          <a:prstGeom prst="rect">
            <a:avLst/>
          </a:prstGeom>
          <a:noFill/>
          <a:ln>
            <a:solidFill>
              <a:schemeClr val="tx1"/>
            </a:solidFill>
          </a:ln>
        </p:spPr>
        <p:txBody>
          <a:bodyPr wrap="square" rtlCol="0">
            <a:spAutoFit/>
          </a:bodyPr>
          <a:lstStyle/>
          <a:p>
            <a:pPr algn="ctr"/>
            <a:r>
              <a:rPr lang="ru-RU" sz="1600" dirty="0">
                <a:solidFill>
                  <a:schemeClr val="tx2"/>
                </a:solidFill>
              </a:rPr>
              <a:t>уполномоченный орган</a:t>
            </a:r>
          </a:p>
        </p:txBody>
      </p:sp>
      <p:sp>
        <p:nvSpPr>
          <p:cNvPr id="9" name="TextBox 8"/>
          <p:cNvSpPr txBox="1"/>
          <p:nvPr/>
        </p:nvSpPr>
        <p:spPr>
          <a:xfrm>
            <a:off x="1351740" y="3620505"/>
            <a:ext cx="2736304" cy="1323439"/>
          </a:xfrm>
          <a:prstGeom prst="rect">
            <a:avLst/>
          </a:prstGeom>
          <a:noFill/>
        </p:spPr>
        <p:txBody>
          <a:bodyPr wrap="square" rtlCol="0">
            <a:spAutoFit/>
          </a:bodyPr>
          <a:lstStyle/>
          <a:p>
            <a:r>
              <a:rPr lang="ru-RU" sz="1600" dirty="0">
                <a:solidFill>
                  <a:schemeClr val="tx2"/>
                </a:solidFill>
              </a:rPr>
              <a:t>требования которых связаны с обязательствами при осуществлении предпринимательской деятельности</a:t>
            </a:r>
          </a:p>
        </p:txBody>
      </p:sp>
      <p:sp>
        <p:nvSpPr>
          <p:cNvPr id="10" name="TextBox 9"/>
          <p:cNvSpPr txBox="1"/>
          <p:nvPr/>
        </p:nvSpPr>
        <p:spPr>
          <a:xfrm>
            <a:off x="4632331" y="3583047"/>
            <a:ext cx="2646831" cy="1323439"/>
          </a:xfrm>
          <a:prstGeom prst="rect">
            <a:avLst/>
          </a:prstGeom>
          <a:noFill/>
        </p:spPr>
        <p:txBody>
          <a:bodyPr wrap="square" rtlCol="0">
            <a:spAutoFit/>
          </a:bodyPr>
          <a:lstStyle/>
          <a:p>
            <a:r>
              <a:rPr lang="ru-RU" sz="1600" dirty="0">
                <a:solidFill>
                  <a:schemeClr val="tx2"/>
                </a:solidFill>
              </a:rPr>
              <a:t>требования которых не связаны с обязательствами при осуществлении предпринимательской деятельности</a:t>
            </a:r>
          </a:p>
        </p:txBody>
      </p:sp>
      <p:sp>
        <p:nvSpPr>
          <p:cNvPr id="11" name="TextBox 10"/>
          <p:cNvSpPr txBox="1"/>
          <p:nvPr/>
        </p:nvSpPr>
        <p:spPr>
          <a:xfrm>
            <a:off x="7569668" y="3620505"/>
            <a:ext cx="2306332" cy="830997"/>
          </a:xfrm>
          <a:prstGeom prst="rect">
            <a:avLst/>
          </a:prstGeom>
          <a:noFill/>
        </p:spPr>
        <p:txBody>
          <a:bodyPr wrap="square" rtlCol="0">
            <a:spAutoFit/>
          </a:bodyPr>
          <a:lstStyle/>
          <a:p>
            <a:r>
              <a:rPr lang="ru-RU" sz="1600" dirty="0">
                <a:solidFill>
                  <a:schemeClr val="tx2"/>
                </a:solidFill>
              </a:rPr>
              <a:t>требования которых неразрывно связаны с личностью кредиторов</a:t>
            </a:r>
          </a:p>
        </p:txBody>
      </p:sp>
      <p:cxnSp>
        <p:nvCxnSpPr>
          <p:cNvPr id="12" name="Прямая со стрелкой 11"/>
          <p:cNvCxnSpPr/>
          <p:nvPr/>
        </p:nvCxnSpPr>
        <p:spPr>
          <a:xfrm flipH="1">
            <a:off x="3009913" y="3072015"/>
            <a:ext cx="1781087" cy="44040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a:off x="5997248" y="3157386"/>
            <a:ext cx="0" cy="45271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a:off x="6917898" y="3065858"/>
            <a:ext cx="1845000" cy="51718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3753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24050" y="479850"/>
            <a:ext cx="10425464" cy="6093976"/>
          </a:xfrm>
          <a:prstGeom prst="rect">
            <a:avLst/>
          </a:prstGeom>
        </p:spPr>
        <p:txBody>
          <a:bodyPr wrap="square">
            <a:spAutoFit/>
          </a:bodyPr>
          <a:lstStyle/>
          <a:p>
            <a:pPr algn="just"/>
            <a:r>
              <a:rPr lang="ru-RU" sz="1500" dirty="0">
                <a:solidFill>
                  <a:schemeClr val="accent1"/>
                </a:solidFill>
              </a:rPr>
              <a:t>(!) дела о банкротстве граждан подведомственны </a:t>
            </a:r>
            <a:r>
              <a:rPr lang="ru-RU" sz="1500" u="sng" dirty="0">
                <a:solidFill>
                  <a:schemeClr val="accent1"/>
                </a:solidFill>
              </a:rPr>
              <a:t>арбитражному суду</a:t>
            </a:r>
          </a:p>
          <a:p>
            <a:pPr algn="just"/>
            <a:endParaRPr lang="ru-RU" sz="1500" u="sng" dirty="0">
              <a:solidFill>
                <a:schemeClr val="accent1"/>
              </a:solidFill>
            </a:endParaRPr>
          </a:p>
          <a:p>
            <a:pPr algn="just"/>
            <a:r>
              <a:rPr lang="ru-RU" sz="1500" u="sng" dirty="0">
                <a:solidFill>
                  <a:schemeClr val="accent1"/>
                </a:solidFill>
              </a:rPr>
              <a:t>Необходимые документы:</a:t>
            </a:r>
          </a:p>
          <a:p>
            <a:pPr marL="285750" indent="-285750" algn="just">
              <a:buFont typeface="Arial" pitchFamily="34" charset="0"/>
              <a:buChar char="•"/>
            </a:pPr>
            <a:r>
              <a:rPr lang="ru-RU" sz="1500" dirty="0">
                <a:solidFill>
                  <a:schemeClr val="accent1"/>
                </a:solidFill>
              </a:rPr>
              <a:t>Заявление в суд;</a:t>
            </a:r>
          </a:p>
          <a:p>
            <a:pPr marL="285750" indent="-285750" algn="just">
              <a:buFont typeface="Arial" pitchFamily="34" charset="0"/>
              <a:buChar char="•"/>
            </a:pPr>
            <a:r>
              <a:rPr lang="ru-RU" sz="1500" dirty="0">
                <a:solidFill>
                  <a:schemeClr val="accent1"/>
                </a:solidFill>
              </a:rPr>
              <a:t>Списки кредиторов (а также должников, если они есть);</a:t>
            </a:r>
          </a:p>
          <a:p>
            <a:pPr marL="285750" indent="-285750" algn="just">
              <a:buFont typeface="Arial" pitchFamily="34" charset="0"/>
              <a:buChar char="•"/>
            </a:pPr>
            <a:r>
              <a:rPr lang="ru-RU" sz="1500" dirty="0">
                <a:solidFill>
                  <a:schemeClr val="accent1"/>
                </a:solidFill>
              </a:rPr>
              <a:t>Документы, подтверждающие наличие задолженности, основание ее возникновения и неспособность гражданина удовлетворить требования кредиторов в полном объеме;</a:t>
            </a:r>
          </a:p>
          <a:p>
            <a:pPr marL="285750" indent="-285750" algn="just">
              <a:buFont typeface="Arial" pitchFamily="34" charset="0"/>
              <a:buChar char="•"/>
            </a:pPr>
            <a:r>
              <a:rPr lang="ru-RU" sz="1500" dirty="0">
                <a:solidFill>
                  <a:schemeClr val="accent1"/>
                </a:solidFill>
              </a:rPr>
              <a:t>Опись имущества, с указанием места нахождения или хранения имущества, в том числе находящегося в залоге,;</a:t>
            </a:r>
          </a:p>
          <a:p>
            <a:pPr marL="285750" indent="-285750" algn="just">
              <a:buFont typeface="Arial" pitchFamily="34" charset="0"/>
              <a:buChar char="•"/>
            </a:pPr>
            <a:r>
              <a:rPr lang="ru-RU" sz="1500" dirty="0">
                <a:solidFill>
                  <a:schemeClr val="accent1"/>
                </a:solidFill>
              </a:rPr>
              <a:t>Копии документов, подтверждающих право собственности гражданина на имущество, и документов, удостоверяющих исключительные права на результаты интеллектуальной деятельности гражданина (при наличии);</a:t>
            </a:r>
          </a:p>
          <a:p>
            <a:pPr marL="285750" indent="-285750" algn="just">
              <a:buFont typeface="Arial" pitchFamily="34" charset="0"/>
              <a:buChar char="•"/>
            </a:pPr>
            <a:r>
              <a:rPr lang="ru-RU" sz="1500" dirty="0">
                <a:solidFill>
                  <a:schemeClr val="accent1"/>
                </a:solidFill>
              </a:rPr>
              <a:t>Копии документов о совершавшихся гражданином в течение 3 лет до даты подачи заявления сделках с недвижимым имуществом, ценными бумагами, долями в уставном капитале, транспортными средствами и сделках на сумму свыше 300 000 рублей (при наличии);</a:t>
            </a:r>
          </a:p>
          <a:p>
            <a:pPr marL="285750" indent="-285750" algn="just">
              <a:buFont typeface="Arial" pitchFamily="34" charset="0"/>
              <a:buChar char="•"/>
            </a:pPr>
            <a:r>
              <a:rPr lang="ru-RU" sz="1500" dirty="0">
                <a:solidFill>
                  <a:schemeClr val="accent1"/>
                </a:solidFill>
              </a:rPr>
              <a:t>Подтверждение дохода либо учета в службе занятости;</a:t>
            </a:r>
          </a:p>
          <a:p>
            <a:pPr marL="285750" indent="-285750" algn="just">
              <a:buFont typeface="Arial" pitchFamily="34" charset="0"/>
              <a:buChar char="•"/>
            </a:pPr>
            <a:r>
              <a:rPr lang="ru-RU" sz="1500" dirty="0">
                <a:solidFill>
                  <a:schemeClr val="accent1"/>
                </a:solidFill>
              </a:rPr>
              <a:t>Подтверждение состава семьи и совокупного дохода семьи;</a:t>
            </a:r>
          </a:p>
          <a:p>
            <a:pPr marL="285750" indent="-285750" algn="just">
              <a:buFont typeface="Arial" pitchFamily="34" charset="0"/>
              <a:buChar char="•"/>
            </a:pPr>
            <a:r>
              <a:rPr lang="ru-RU" sz="1500" dirty="0">
                <a:solidFill>
                  <a:schemeClr val="accent1"/>
                </a:solidFill>
              </a:rPr>
              <a:t>Подтверждение направления и получения от банков всех необходимых уведомлений и сообщений;</a:t>
            </a:r>
          </a:p>
          <a:p>
            <a:pPr marL="285750" indent="-285750" algn="just">
              <a:buFont typeface="Arial" pitchFamily="34" charset="0"/>
              <a:buChar char="•"/>
            </a:pPr>
            <a:r>
              <a:rPr lang="ru-RU" sz="1500" dirty="0">
                <a:solidFill>
                  <a:schemeClr val="accent1"/>
                </a:solidFill>
              </a:rPr>
              <a:t>Документы о доходах, справка о наличии счетов, вкладов (депозитов) в банке и (или) об остатках денежных средств на счетах, во вкладах (депозитах), об остатках электронных денежных средств и о переводах электронных денежных средств, выписки по операциям на счетах и пр. – за 3 года, предшествующие подаче заявления;</a:t>
            </a:r>
          </a:p>
          <a:p>
            <a:pPr marL="285750" indent="-285750" algn="just">
              <a:buFont typeface="Arial" pitchFamily="34" charset="0"/>
              <a:buChar char="•"/>
            </a:pPr>
            <a:r>
              <a:rPr lang="ru-RU" sz="1500" dirty="0">
                <a:solidFill>
                  <a:schemeClr val="accent1"/>
                </a:solidFill>
              </a:rPr>
              <a:t>Копия свидетельства о постановке на учет в налоговом органе (при наличии);</a:t>
            </a:r>
          </a:p>
          <a:p>
            <a:pPr marL="285750" indent="-285750" algn="just">
              <a:buFont typeface="Arial" pitchFamily="34" charset="0"/>
              <a:buChar char="•"/>
            </a:pPr>
            <a:r>
              <a:rPr lang="ru-RU" sz="1500" dirty="0">
                <a:solidFill>
                  <a:schemeClr val="accent1"/>
                </a:solidFill>
              </a:rPr>
              <a:t>Копия свидетельства о заключении брака или о расторжении брака если оно выдано в течение трех лет до даты подачи заявления;</a:t>
            </a:r>
          </a:p>
          <a:p>
            <a:pPr marL="285750" indent="-285750" algn="just">
              <a:buFont typeface="Arial" pitchFamily="34" charset="0"/>
              <a:buChar char="•"/>
            </a:pPr>
            <a:r>
              <a:rPr lang="ru-RU" sz="1500" dirty="0">
                <a:solidFill>
                  <a:schemeClr val="accent1"/>
                </a:solidFill>
              </a:rPr>
              <a:t>Копия брачного договора (при наличии);</a:t>
            </a:r>
          </a:p>
          <a:p>
            <a:pPr marL="285750" indent="-285750" algn="just">
              <a:buFont typeface="Arial" pitchFamily="34" charset="0"/>
              <a:buChar char="•"/>
            </a:pPr>
            <a:r>
              <a:rPr lang="ru-RU" sz="1500" dirty="0">
                <a:solidFill>
                  <a:schemeClr val="accent1"/>
                </a:solidFill>
              </a:rPr>
              <a:t>Документы, подтверждающие иные обстоятельства, на которых основывается заявление гражданина.</a:t>
            </a:r>
          </a:p>
          <a:p>
            <a:pPr marL="285750" indent="-285750" algn="just">
              <a:buFont typeface="Arial" pitchFamily="34" charset="0"/>
              <a:buChar char="•"/>
            </a:pPr>
            <a:r>
              <a:rPr lang="ru-RU" sz="1500" i="1" dirty="0">
                <a:solidFill>
                  <a:schemeClr val="accent1"/>
                </a:solidFill>
              </a:rPr>
              <a:t>опционно</a:t>
            </a:r>
            <a:r>
              <a:rPr lang="ru-RU" sz="1500" dirty="0">
                <a:solidFill>
                  <a:schemeClr val="accent1"/>
                </a:solidFill>
              </a:rPr>
              <a:t>: план погашения долгов</a:t>
            </a:r>
          </a:p>
          <a:p>
            <a:endParaRPr lang="ru-RU" sz="1500" dirty="0">
              <a:solidFill>
                <a:schemeClr val="accent1"/>
              </a:solidFill>
            </a:endParaRPr>
          </a:p>
        </p:txBody>
      </p:sp>
    </p:spTree>
    <p:extLst>
      <p:ext uri="{BB962C8B-B14F-4D97-AF65-F5344CB8AC3E}">
        <p14:creationId xmlns:p14="http://schemas.microsoft.com/office/powerpoint/2010/main" val="3860031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096" y="-45000"/>
            <a:ext cx="12192000" cy="6939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0" y="-81000"/>
            <a:ext cx="2856000" cy="693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TextBox 5"/>
          <p:cNvSpPr txBox="1"/>
          <p:nvPr/>
        </p:nvSpPr>
        <p:spPr>
          <a:xfrm>
            <a:off x="3306000" y="387678"/>
            <a:ext cx="7992888" cy="5509200"/>
          </a:xfrm>
          <a:prstGeom prst="rect">
            <a:avLst/>
          </a:prstGeom>
          <a:noFill/>
        </p:spPr>
        <p:txBody>
          <a:bodyPr wrap="square" rtlCol="0">
            <a:spAutoFit/>
          </a:bodyPr>
          <a:lstStyle/>
          <a:p>
            <a:pPr algn="just"/>
            <a:r>
              <a:rPr lang="ru-RU" sz="1600" u="sng" dirty="0">
                <a:solidFill>
                  <a:schemeClr val="accent1"/>
                </a:solidFill>
              </a:rPr>
              <a:t>Финансовый управляющий</a:t>
            </a:r>
            <a:endParaRPr lang="ru-RU" sz="1600" dirty="0">
              <a:solidFill>
                <a:schemeClr val="accent1"/>
              </a:solidFill>
            </a:endParaRPr>
          </a:p>
          <a:p>
            <a:pPr algn="just"/>
            <a:r>
              <a:rPr lang="ru-RU" sz="1600" dirty="0">
                <a:solidFill>
                  <a:schemeClr val="accent1"/>
                </a:solidFill>
              </a:rPr>
              <a:t>Вознаграждение - 25000 рублей </a:t>
            </a:r>
            <a:r>
              <a:rPr lang="en-US" sz="1600" dirty="0">
                <a:solidFill>
                  <a:schemeClr val="accent1"/>
                </a:solidFill>
              </a:rPr>
              <a:t>(fix</a:t>
            </a:r>
            <a:r>
              <a:rPr lang="ru-RU" sz="1600" dirty="0">
                <a:solidFill>
                  <a:schemeClr val="accent1"/>
                </a:solidFill>
              </a:rPr>
              <a:t>, вносится в депозит суда), при успешном погашении задолженности еще 7 % от удовлетворенных требований или 7% от стоимости реализованного имущества (по факту расчетов  с кредиторами).</a:t>
            </a:r>
          </a:p>
          <a:p>
            <a:pPr algn="just"/>
            <a:endParaRPr lang="ru-RU" sz="1600" dirty="0">
              <a:solidFill>
                <a:schemeClr val="accent1"/>
              </a:solidFill>
            </a:endParaRPr>
          </a:p>
          <a:p>
            <a:pPr algn="just"/>
            <a:r>
              <a:rPr lang="ru-RU" sz="1600" dirty="0">
                <a:solidFill>
                  <a:schemeClr val="accent1"/>
                </a:solidFill>
              </a:rPr>
              <a:t>Публикация сведений в Едином федеральном реестре сведений о банкротстве </a:t>
            </a:r>
            <a:r>
              <a:rPr lang="en-US" sz="1600" dirty="0">
                <a:solidFill>
                  <a:schemeClr val="accent1"/>
                </a:solidFill>
                <a:hlinkClick r:id="rId2"/>
              </a:rPr>
              <a:t>http://bankrot.fedresurs.ru/</a:t>
            </a:r>
            <a:endParaRPr lang="ru-RU" sz="1600" dirty="0">
              <a:solidFill>
                <a:schemeClr val="accent1"/>
              </a:solidFill>
            </a:endParaRPr>
          </a:p>
          <a:p>
            <a:pPr algn="just"/>
            <a:endParaRPr lang="ru-RU" sz="1600" u="sng" dirty="0">
              <a:solidFill>
                <a:schemeClr val="accent1"/>
              </a:solidFill>
            </a:endParaRPr>
          </a:p>
          <a:p>
            <a:pPr algn="just"/>
            <a:r>
              <a:rPr lang="ru-RU" sz="1600" u="sng" dirty="0">
                <a:solidFill>
                  <a:schemeClr val="accent1"/>
                </a:solidFill>
              </a:rPr>
              <a:t>Обеспечительные меры:   </a:t>
            </a:r>
          </a:p>
          <a:p>
            <a:pPr algn="just"/>
            <a:r>
              <a:rPr lang="ru-RU" sz="1600" dirty="0">
                <a:solidFill>
                  <a:schemeClr val="accent1"/>
                </a:solidFill>
              </a:rPr>
              <a:t>●  Арест на имущество</a:t>
            </a:r>
          </a:p>
          <a:p>
            <a:pPr algn="just"/>
            <a:r>
              <a:rPr lang="ru-RU" sz="1600" dirty="0">
                <a:solidFill>
                  <a:schemeClr val="accent1"/>
                </a:solidFill>
              </a:rPr>
              <a:t>●  </a:t>
            </a:r>
            <a:r>
              <a:rPr lang="ru-RU" sz="1600" i="1" dirty="0">
                <a:solidFill>
                  <a:schemeClr val="accent1"/>
                </a:solidFill>
              </a:rPr>
              <a:t>опционно:</a:t>
            </a:r>
            <a:r>
              <a:rPr lang="ru-RU" sz="1600" dirty="0">
                <a:solidFill>
                  <a:schemeClr val="accent1"/>
                </a:solidFill>
              </a:rPr>
              <a:t> запрет на выезд из РФ</a:t>
            </a:r>
          </a:p>
          <a:p>
            <a:pPr algn="just"/>
            <a:endParaRPr lang="ru-RU" sz="1600" dirty="0">
              <a:solidFill>
                <a:schemeClr val="accent1"/>
              </a:solidFill>
            </a:endParaRPr>
          </a:p>
          <a:p>
            <a:pPr algn="just"/>
            <a:r>
              <a:rPr lang="ru-RU" sz="1600" b="1" u="sng" dirty="0">
                <a:solidFill>
                  <a:schemeClr val="accent1"/>
                </a:solidFill>
              </a:rPr>
              <a:t>Этапы банкротства:</a:t>
            </a:r>
          </a:p>
          <a:p>
            <a:pPr algn="just"/>
            <a:r>
              <a:rPr lang="en-US" sz="1600" b="1" dirty="0">
                <a:solidFill>
                  <a:schemeClr val="accent1"/>
                </a:solidFill>
              </a:rPr>
              <a:t>I. </a:t>
            </a:r>
            <a:r>
              <a:rPr lang="ru-RU" sz="1600" b="1" dirty="0">
                <a:solidFill>
                  <a:schemeClr val="accent1"/>
                </a:solidFill>
              </a:rPr>
              <a:t>Реструктуризация долгов </a:t>
            </a:r>
            <a:r>
              <a:rPr lang="ru-RU" sz="1600" dirty="0">
                <a:solidFill>
                  <a:schemeClr val="accent1"/>
                </a:solidFill>
              </a:rPr>
              <a:t>– сроком до 3 лет, если план предложен кредиторами и утвержден собранием кредиторов (изменение сроков и размера долга –план-график погашения; списание части долга; прекращение начисления санкций)</a:t>
            </a:r>
          </a:p>
          <a:p>
            <a:pPr algn="just"/>
            <a:endParaRPr lang="ru-RU" sz="1600" dirty="0">
              <a:solidFill>
                <a:schemeClr val="accent1"/>
              </a:solidFill>
            </a:endParaRPr>
          </a:p>
          <a:p>
            <a:pPr algn="just"/>
            <a:r>
              <a:rPr lang="en-US" sz="1600" b="1" dirty="0">
                <a:solidFill>
                  <a:schemeClr val="accent1"/>
                </a:solidFill>
              </a:rPr>
              <a:t>II. </a:t>
            </a:r>
            <a:r>
              <a:rPr lang="ru-RU" sz="1600" b="1" dirty="0">
                <a:solidFill>
                  <a:schemeClr val="accent1"/>
                </a:solidFill>
              </a:rPr>
              <a:t>Признание банкротом</a:t>
            </a:r>
          </a:p>
          <a:p>
            <a:pPr algn="just"/>
            <a:r>
              <a:rPr lang="ru-RU" sz="1600" dirty="0">
                <a:solidFill>
                  <a:schemeClr val="accent1"/>
                </a:solidFill>
              </a:rPr>
              <a:t>Реализация имущества – опись, оценка, план реализации (</a:t>
            </a:r>
            <a:r>
              <a:rPr lang="en-US" sz="1600" dirty="0">
                <a:solidFill>
                  <a:schemeClr val="accent1"/>
                </a:solidFill>
              </a:rPr>
              <a:t>&gt;</a:t>
            </a:r>
            <a:r>
              <a:rPr lang="ru-RU" sz="1600" dirty="0">
                <a:solidFill>
                  <a:schemeClr val="accent1"/>
                </a:solidFill>
              </a:rPr>
              <a:t> 100 000 руб. – на открытых торгах)</a:t>
            </a:r>
          </a:p>
          <a:p>
            <a:pPr algn="just"/>
            <a:endParaRPr lang="en-US" sz="1600" u="sng" dirty="0">
              <a:solidFill>
                <a:schemeClr val="accent1"/>
              </a:solidFill>
            </a:endParaRPr>
          </a:p>
          <a:p>
            <a:pPr algn="just"/>
            <a:r>
              <a:rPr lang="ru-RU" sz="1600" b="1" dirty="0">
                <a:solidFill>
                  <a:schemeClr val="accent1"/>
                </a:solidFill>
              </a:rPr>
              <a:t>Мировое соглашение</a:t>
            </a:r>
            <a:endParaRPr lang="ru-RU" dirty="0">
              <a:solidFill>
                <a:schemeClr val="accent1"/>
              </a:solidFill>
            </a:endParaRPr>
          </a:p>
        </p:txBody>
      </p:sp>
    </p:spTree>
    <p:extLst>
      <p:ext uri="{BB962C8B-B14F-4D97-AF65-F5344CB8AC3E}">
        <p14:creationId xmlns:p14="http://schemas.microsoft.com/office/powerpoint/2010/main" val="1351024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718589611"/>
              </p:ext>
            </p:extLst>
          </p:nvPr>
        </p:nvGraphicFramePr>
        <p:xfrm>
          <a:off x="2226000" y="819000"/>
          <a:ext cx="7704856" cy="3337128"/>
        </p:xfrm>
        <a:graphic>
          <a:graphicData uri="http://schemas.openxmlformats.org/drawingml/2006/table">
            <a:tbl>
              <a:tblPr firstRow="1" bandRow="1">
                <a:tableStyleId>{5C22544A-7EE6-4342-B048-85BDC9FD1C3A}</a:tableStyleId>
              </a:tblPr>
              <a:tblGrid>
                <a:gridCol w="7704856">
                  <a:extLst>
                    <a:ext uri="{9D8B030D-6E8A-4147-A177-3AD203B41FA5}">
                      <a16:colId xmlns:a16="http://schemas.microsoft.com/office/drawing/2014/main" val="20000"/>
                    </a:ext>
                  </a:extLst>
                </a:gridCol>
              </a:tblGrid>
              <a:tr h="35620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600" b="1" u="sng" dirty="0">
                          <a:solidFill>
                            <a:schemeClr val="bg1"/>
                          </a:solidFill>
                        </a:rPr>
                        <a:t>Последствия банкротства:</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600" b="1" u="sng" dirty="0">
                        <a:solidFill>
                          <a:schemeClr val="accent1"/>
                        </a:solidFill>
                      </a:endParaRPr>
                    </a:p>
                  </a:txBody>
                  <a:tcPr>
                    <a:solidFill>
                      <a:schemeClr val="accent2"/>
                    </a:solidFill>
                  </a:tcPr>
                </a:tc>
                <a:extLst>
                  <a:ext uri="{0D108BD9-81ED-4DB2-BD59-A6C34878D82A}">
                    <a16:rowId xmlns:a16="http://schemas.microsoft.com/office/drawing/2014/main" val="10000"/>
                  </a:ext>
                </a:extLst>
              </a:tr>
              <a:tr h="501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0" dirty="0">
                          <a:solidFill>
                            <a:schemeClr val="accent1"/>
                          </a:solidFill>
                        </a:rPr>
                        <a:t>утрачивает силу гос. регистрация ИП и аннулируются лицензии</a:t>
                      </a:r>
                      <a:endParaRPr lang="ru-RU" sz="1600" dirty="0">
                        <a:solidFill>
                          <a:schemeClr val="accent1"/>
                        </a:solidFill>
                      </a:endParaRPr>
                    </a:p>
                  </a:txBody>
                  <a:tcPr/>
                </a:tc>
                <a:extLst>
                  <a:ext uri="{0D108BD9-81ED-4DB2-BD59-A6C34878D82A}">
                    <a16:rowId xmlns:a16="http://schemas.microsoft.com/office/drawing/2014/main" val="10001"/>
                  </a:ext>
                </a:extLst>
              </a:tr>
              <a:tr h="432048">
                <a:tc>
                  <a:txBody>
                    <a:bodyPr/>
                    <a:lstStyle/>
                    <a:p>
                      <a:r>
                        <a:rPr lang="ru-RU" sz="1600" dirty="0">
                          <a:solidFill>
                            <a:schemeClr val="accent1"/>
                          </a:solidFill>
                        </a:rPr>
                        <a:t>следующая регистрация ИП – не ранее, чем по истечении 5 лет</a:t>
                      </a:r>
                    </a:p>
                  </a:txBody>
                  <a:tcPr/>
                </a:tc>
                <a:extLst>
                  <a:ext uri="{0D108BD9-81ED-4DB2-BD59-A6C34878D82A}">
                    <a16:rowId xmlns:a16="http://schemas.microsoft.com/office/drawing/2014/main" val="10002"/>
                  </a:ext>
                </a:extLst>
              </a:tr>
              <a:tr h="57606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solidFill>
                            <a:schemeClr val="accent1"/>
                          </a:solidFill>
                        </a:rPr>
                        <a:t>3 года не вправе участвовать в управлении юр. лицами,</a:t>
                      </a:r>
                    </a:p>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solidFill>
                            <a:schemeClr val="accent1"/>
                          </a:solidFill>
                        </a:rPr>
                        <a:t>ИП – 5 лет не вправе заниматься предпринимательской деятельностью и участвовать в управлении юр. лицами</a:t>
                      </a:r>
                    </a:p>
                  </a:txBody>
                  <a:tcPr/>
                </a:tc>
                <a:extLst>
                  <a:ext uri="{0D108BD9-81ED-4DB2-BD59-A6C34878D82A}">
                    <a16:rowId xmlns:a16="http://schemas.microsoft.com/office/drawing/2014/main" val="10003"/>
                  </a:ext>
                </a:extLst>
              </a:tr>
              <a:tr h="50405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solidFill>
                            <a:schemeClr val="accent1"/>
                          </a:solidFill>
                        </a:rPr>
                        <a:t>5 лет при получении кредитов и займов необходимо указывать о факте банкротства</a:t>
                      </a:r>
                    </a:p>
                  </a:txBody>
                  <a:tcPr/>
                </a:tc>
                <a:extLst>
                  <a:ext uri="{0D108BD9-81ED-4DB2-BD59-A6C34878D82A}">
                    <a16:rowId xmlns:a16="http://schemas.microsoft.com/office/drawing/2014/main" val="10004"/>
                  </a:ext>
                </a:extLst>
              </a:tr>
              <a:tr h="4979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solidFill>
                            <a:schemeClr val="accent1"/>
                          </a:solidFill>
                        </a:rPr>
                        <a:t>следующее банкротство возможно не ранее, чем через 5 лет</a:t>
                      </a: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138467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2"/>
          <p:cNvSpPr txBox="1">
            <a:spLocks/>
          </p:cNvSpPr>
          <p:nvPr/>
        </p:nvSpPr>
        <p:spPr>
          <a:xfrm>
            <a:off x="1371000" y="414000"/>
            <a:ext cx="9450000" cy="495000"/>
          </a:xfrm>
          <a:prstGeom prst="rect">
            <a:avLst/>
          </a:prstGeom>
        </p:spPr>
        <p:txBody>
          <a:bodyPr>
            <a:no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ru-RU" sz="2400" b="1" dirty="0">
                <a:solidFill>
                  <a:schemeClr val="accent1"/>
                </a:solidFill>
              </a:rPr>
              <a:t>Организационно-правовые формы юридических лиц</a:t>
            </a:r>
          </a:p>
          <a:p>
            <a:pPr marL="45720" indent="0" algn="ctr">
              <a:buNone/>
            </a:pPr>
            <a:endParaRPr lang="en-US" sz="2400" b="1" dirty="0">
              <a:solidFill>
                <a:schemeClr val="accent1"/>
              </a:solidFill>
            </a:endParaRPr>
          </a:p>
          <a:p>
            <a:pPr marL="45720" indent="0" algn="ctr">
              <a:buNone/>
            </a:pPr>
            <a:endParaRPr lang="ru-RU" sz="1600" dirty="0">
              <a:solidFill>
                <a:schemeClr val="accent1"/>
              </a:solidFill>
            </a:endParaRPr>
          </a:p>
        </p:txBody>
      </p:sp>
      <p:graphicFrame>
        <p:nvGraphicFramePr>
          <p:cNvPr id="3" name="Таблица 2"/>
          <p:cNvGraphicFramePr>
            <a:graphicFrameLocks noGrp="1"/>
          </p:cNvGraphicFramePr>
          <p:nvPr>
            <p:extLst>
              <p:ext uri="{D42A27DB-BD31-4B8C-83A1-F6EECF244321}">
                <p14:modId xmlns:p14="http://schemas.microsoft.com/office/powerpoint/2010/main" val="1033557350"/>
              </p:ext>
            </p:extLst>
          </p:nvPr>
        </p:nvGraphicFramePr>
        <p:xfrm>
          <a:off x="966000" y="1044000"/>
          <a:ext cx="10080000" cy="5063744"/>
        </p:xfrm>
        <a:graphic>
          <a:graphicData uri="http://schemas.openxmlformats.org/drawingml/2006/table">
            <a:tbl>
              <a:tblPr firstRow="1" firstCol="1" bandRow="1">
                <a:tableStyleId>{5C22544A-7EE6-4342-B048-85BDC9FD1C3A}</a:tableStyleId>
              </a:tblPr>
              <a:tblGrid>
                <a:gridCol w="4411810">
                  <a:extLst>
                    <a:ext uri="{9D8B030D-6E8A-4147-A177-3AD203B41FA5}">
                      <a16:colId xmlns:a16="http://schemas.microsoft.com/office/drawing/2014/main" val="20000"/>
                    </a:ext>
                  </a:extLst>
                </a:gridCol>
                <a:gridCol w="5668190">
                  <a:extLst>
                    <a:ext uri="{9D8B030D-6E8A-4147-A177-3AD203B41FA5}">
                      <a16:colId xmlns:a16="http://schemas.microsoft.com/office/drawing/2014/main" val="20001"/>
                    </a:ext>
                  </a:extLst>
                </a:gridCol>
              </a:tblGrid>
              <a:tr h="173476">
                <a:tc rowSpan="10">
                  <a:txBody>
                    <a:bodyPr/>
                    <a:lstStyle/>
                    <a:p>
                      <a:pPr>
                        <a:lnSpc>
                          <a:spcPct val="115000"/>
                        </a:lnSpc>
                        <a:spcAft>
                          <a:spcPts val="0"/>
                        </a:spcAft>
                      </a:pPr>
                      <a:r>
                        <a:rPr lang="ru-RU" sz="1600" dirty="0">
                          <a:effectLst/>
                        </a:rPr>
                        <a:t>Корпорации</a:t>
                      </a:r>
                      <a:r>
                        <a:rPr lang="en-US" sz="1600" dirty="0">
                          <a:effectLst/>
                        </a:rPr>
                        <a:t> –</a:t>
                      </a:r>
                    </a:p>
                    <a:p>
                      <a:pPr marL="0" marR="0" indent="0" algn="l" defTabSz="914400" rtl="0" eaLnBrk="1" fontAlgn="auto" latinLnBrk="0" hangingPunct="1">
                        <a:lnSpc>
                          <a:spcPct val="115000"/>
                        </a:lnSpc>
                        <a:spcBef>
                          <a:spcPts val="0"/>
                        </a:spcBef>
                        <a:spcAft>
                          <a:spcPts val="0"/>
                        </a:spcAft>
                        <a:buClrTx/>
                        <a:buSzTx/>
                        <a:buFontTx/>
                        <a:buNone/>
                        <a:tabLst/>
                        <a:defRPr/>
                      </a:pPr>
                      <a:r>
                        <a:rPr lang="ru-RU" sz="1600" kern="1200" dirty="0">
                          <a:effectLst/>
                        </a:rPr>
                        <a:t>учредители (участники) обладают правом участия (членства) и формируют высший орган в форме общего собрания участников</a:t>
                      </a:r>
                      <a:r>
                        <a:rPr lang="ru-RU" sz="1600" kern="1200" baseline="0" dirty="0">
                          <a:effectLst/>
                        </a:rPr>
                        <a:t>. </a:t>
                      </a:r>
                      <a:r>
                        <a:rPr lang="ru-RU" sz="1600" kern="1200" dirty="0">
                          <a:effectLst/>
                        </a:rPr>
                        <a:t>Участники имеют доли в уставном капитале, участвуют в распределении прибыли (применительно к коммерческим организациям), если речь идет о некоммерческих организациях, то участники оплачивают членские взносы.</a:t>
                      </a:r>
                      <a:endParaRPr lang="ru-RU" sz="1600" kern="1200" dirty="0">
                        <a:effectLst/>
                        <a:hlinkClick r:id="rId2"/>
                      </a:endParaRPr>
                    </a:p>
                    <a:p>
                      <a:pPr>
                        <a:lnSpc>
                          <a:spcPct val="115000"/>
                        </a:lnSpc>
                        <a:spcAft>
                          <a:spcPts val="0"/>
                        </a:spcAft>
                      </a:pPr>
                      <a:endParaRPr lang="ru-RU" sz="1600" dirty="0">
                        <a:solidFill>
                          <a:schemeClr val="accent1"/>
                        </a:solidFill>
                        <a:effectLst/>
                        <a:latin typeface="+mn-lt"/>
                        <a:ea typeface="Calibri"/>
                        <a:cs typeface="Times New Roman"/>
                      </a:endParaRPr>
                    </a:p>
                  </a:txBody>
                  <a:tcPr marL="61711" marR="61711" marT="0" marB="0"/>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ru-RU" sz="1600" dirty="0">
                          <a:effectLst/>
                        </a:rPr>
                        <a:t>Хозяйственные товарищества и общества</a:t>
                      </a:r>
                      <a:endParaRPr lang="ru-RU" sz="1600" dirty="0">
                        <a:solidFill>
                          <a:schemeClr val="accent1"/>
                        </a:solidFill>
                        <a:effectLst/>
                        <a:latin typeface="+mn-lt"/>
                        <a:ea typeface="Calibri"/>
                        <a:cs typeface="Times New Roman"/>
                      </a:endParaRPr>
                    </a:p>
                  </a:txBody>
                  <a:tcPr marL="61711" marR="61711" marT="0" marB="0"/>
                </a:tc>
                <a:extLst>
                  <a:ext uri="{0D108BD9-81ED-4DB2-BD59-A6C34878D82A}">
                    <a16:rowId xmlns:a16="http://schemas.microsoft.com/office/drawing/2014/main" val="10000"/>
                  </a:ext>
                </a:extLst>
              </a:tr>
              <a:tr h="210312">
                <a:tc vMerge="1">
                  <a:txBody>
                    <a:bodyPr/>
                    <a:lstStyle/>
                    <a:p>
                      <a:endParaRPr lang="ru-RU"/>
                    </a:p>
                  </a:txBody>
                  <a:tcPr/>
                </a:tc>
                <a:tc>
                  <a:txBody>
                    <a:bodyPr/>
                    <a:lstStyle/>
                    <a:p>
                      <a:pPr>
                        <a:lnSpc>
                          <a:spcPct val="115000"/>
                        </a:lnSpc>
                        <a:spcAft>
                          <a:spcPts val="0"/>
                        </a:spcAft>
                      </a:pPr>
                      <a:r>
                        <a:rPr lang="ru-RU" sz="1600" dirty="0">
                          <a:effectLst/>
                        </a:rPr>
                        <a:t>Кооперативы (производственные и потребительские)</a:t>
                      </a:r>
                      <a:endParaRPr lang="ru-RU" sz="1600" dirty="0">
                        <a:solidFill>
                          <a:schemeClr val="accent1"/>
                        </a:solidFill>
                        <a:effectLst/>
                        <a:latin typeface="+mn-lt"/>
                        <a:ea typeface="Calibri"/>
                        <a:cs typeface="Times New Roman"/>
                      </a:endParaRPr>
                    </a:p>
                  </a:txBody>
                  <a:tcPr marL="61711" marR="61711" marT="0" marB="0"/>
                </a:tc>
                <a:extLst>
                  <a:ext uri="{0D108BD9-81ED-4DB2-BD59-A6C34878D82A}">
                    <a16:rowId xmlns:a16="http://schemas.microsoft.com/office/drawing/2014/main" val="10001"/>
                  </a:ext>
                </a:extLst>
              </a:tr>
              <a:tr h="210312">
                <a:tc vMerge="1">
                  <a:txBody>
                    <a:bodyPr/>
                    <a:lstStyle/>
                    <a:p>
                      <a:endParaRPr lang="ru-RU"/>
                    </a:p>
                  </a:txBody>
                  <a:tcPr/>
                </a:tc>
                <a:tc>
                  <a:txBody>
                    <a:bodyPr/>
                    <a:lstStyle/>
                    <a:p>
                      <a:pPr>
                        <a:lnSpc>
                          <a:spcPct val="115000"/>
                        </a:lnSpc>
                        <a:spcAft>
                          <a:spcPts val="0"/>
                        </a:spcAft>
                      </a:pPr>
                      <a:r>
                        <a:rPr lang="ru-RU" sz="1600" kern="1200" dirty="0">
                          <a:effectLst/>
                        </a:rPr>
                        <a:t>Крестьянские (фермерские) хозяйства</a:t>
                      </a:r>
                      <a:endParaRPr lang="ru-RU" sz="1600" dirty="0">
                        <a:solidFill>
                          <a:schemeClr val="accent1"/>
                        </a:solidFill>
                        <a:effectLst/>
                        <a:latin typeface="+mn-lt"/>
                        <a:ea typeface="Calibri"/>
                        <a:cs typeface="Times New Roman"/>
                      </a:endParaRPr>
                    </a:p>
                  </a:txBody>
                  <a:tcPr marL="61711" marR="61711" marT="0" marB="0"/>
                </a:tc>
                <a:extLst>
                  <a:ext uri="{0D108BD9-81ED-4DB2-BD59-A6C34878D82A}">
                    <a16:rowId xmlns:a16="http://schemas.microsoft.com/office/drawing/2014/main" val="10002"/>
                  </a:ext>
                </a:extLst>
              </a:tr>
              <a:tr h="105156">
                <a:tc vMerge="1">
                  <a:txBody>
                    <a:bodyPr/>
                    <a:lstStyle/>
                    <a:p>
                      <a:endParaRPr lang="ru-RU"/>
                    </a:p>
                  </a:txBody>
                  <a:tcPr/>
                </a:tc>
                <a:tc>
                  <a:txBody>
                    <a:bodyPr/>
                    <a:lstStyle/>
                    <a:p>
                      <a:pPr>
                        <a:lnSpc>
                          <a:spcPct val="115000"/>
                        </a:lnSpc>
                        <a:spcAft>
                          <a:spcPts val="0"/>
                        </a:spcAft>
                      </a:pPr>
                      <a:r>
                        <a:rPr lang="ru-RU" sz="1600" dirty="0">
                          <a:effectLst/>
                        </a:rPr>
                        <a:t>Общественные организации</a:t>
                      </a:r>
                      <a:endParaRPr lang="ru-RU" sz="1600" dirty="0">
                        <a:solidFill>
                          <a:schemeClr val="accent1"/>
                        </a:solidFill>
                        <a:effectLst/>
                        <a:latin typeface="+mn-lt"/>
                        <a:ea typeface="Calibri"/>
                        <a:cs typeface="Times New Roman"/>
                      </a:endParaRPr>
                    </a:p>
                  </a:txBody>
                  <a:tcPr marL="61711" marR="61711" marT="0" marB="0"/>
                </a:tc>
                <a:extLst>
                  <a:ext uri="{0D108BD9-81ED-4DB2-BD59-A6C34878D82A}">
                    <a16:rowId xmlns:a16="http://schemas.microsoft.com/office/drawing/2014/main" val="10003"/>
                  </a:ext>
                </a:extLst>
              </a:tr>
              <a:tr h="105156">
                <a:tc vMerge="1">
                  <a:txBody>
                    <a:bodyPr/>
                    <a:lstStyle/>
                    <a:p>
                      <a:endParaRPr lang="ru-RU"/>
                    </a:p>
                  </a:txBody>
                  <a:tcPr/>
                </a:tc>
                <a:tc>
                  <a:txBody>
                    <a:bodyPr/>
                    <a:lstStyle/>
                    <a:p>
                      <a:pPr>
                        <a:lnSpc>
                          <a:spcPct val="115000"/>
                        </a:lnSpc>
                        <a:spcAft>
                          <a:spcPts val="0"/>
                        </a:spcAft>
                      </a:pPr>
                      <a:r>
                        <a:rPr lang="ru-RU" sz="1600" kern="1200" dirty="0">
                          <a:effectLst/>
                        </a:rPr>
                        <a:t>Общественные движения</a:t>
                      </a:r>
                      <a:endParaRPr lang="ru-RU" sz="1600" kern="1200" dirty="0">
                        <a:solidFill>
                          <a:schemeClr val="accent1"/>
                        </a:solidFill>
                        <a:effectLst/>
                        <a:latin typeface="+mn-lt"/>
                        <a:ea typeface="+mn-ea"/>
                        <a:cs typeface="+mn-cs"/>
                      </a:endParaRPr>
                    </a:p>
                  </a:txBody>
                  <a:tcPr marL="61711" marR="61711" marT="0" marB="0"/>
                </a:tc>
                <a:extLst>
                  <a:ext uri="{0D108BD9-81ED-4DB2-BD59-A6C34878D82A}">
                    <a16:rowId xmlns:a16="http://schemas.microsoft.com/office/drawing/2014/main" val="10004"/>
                  </a:ext>
                </a:extLst>
              </a:tr>
              <a:tr h="0">
                <a:tc vMerge="1">
                  <a:txBody>
                    <a:bodyPr/>
                    <a:lstStyle/>
                    <a:p>
                      <a:endParaRPr lang="ru-RU"/>
                    </a:p>
                  </a:txBody>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ru-RU" sz="1600" kern="1200" dirty="0">
                          <a:effectLst/>
                        </a:rPr>
                        <a:t>Казачьи общества, общины коренных малочисленных народов РФ                </a:t>
                      </a:r>
                      <a:endParaRPr lang="ru-RU" sz="1600" b="1" i="1" kern="1200" dirty="0">
                        <a:solidFill>
                          <a:schemeClr val="accent1"/>
                        </a:solidFill>
                        <a:effectLst/>
                        <a:latin typeface="+mn-lt"/>
                        <a:ea typeface="+mn-ea"/>
                        <a:cs typeface="+mn-cs"/>
                      </a:endParaRPr>
                    </a:p>
                  </a:txBody>
                  <a:tcPr marL="61711" marR="61711" marT="0" marB="0"/>
                </a:tc>
                <a:extLst>
                  <a:ext uri="{0D108BD9-81ED-4DB2-BD59-A6C34878D82A}">
                    <a16:rowId xmlns:a16="http://schemas.microsoft.com/office/drawing/2014/main" val="10005"/>
                  </a:ext>
                </a:extLst>
              </a:tr>
              <a:tr h="210312">
                <a:tc vMerge="1">
                  <a:txBody>
                    <a:bodyPr/>
                    <a:lstStyle/>
                    <a:p>
                      <a:endParaRPr lang="ru-RU"/>
                    </a:p>
                  </a:txBody>
                  <a:tcPr/>
                </a:tc>
                <a:tc>
                  <a:txBody>
                    <a:bodyPr/>
                    <a:lstStyle/>
                    <a:p>
                      <a:pPr>
                        <a:lnSpc>
                          <a:spcPct val="115000"/>
                        </a:lnSpc>
                        <a:spcAft>
                          <a:spcPts val="0"/>
                        </a:spcAft>
                      </a:pPr>
                      <a:r>
                        <a:rPr lang="ru-RU" sz="1600" dirty="0">
                          <a:effectLst/>
                        </a:rPr>
                        <a:t>Ассоциации и союзы (НП, СРО, ТПП) </a:t>
                      </a:r>
                      <a:endParaRPr lang="ru-RU" sz="1600" b="0" dirty="0">
                        <a:solidFill>
                          <a:schemeClr val="accent1"/>
                        </a:solidFill>
                        <a:effectLst/>
                        <a:latin typeface="+mn-lt"/>
                        <a:ea typeface="Calibri"/>
                        <a:cs typeface="Times New Roman"/>
                      </a:endParaRPr>
                    </a:p>
                  </a:txBody>
                  <a:tcPr marL="61711" marR="61711" marT="0" marB="0"/>
                </a:tc>
                <a:extLst>
                  <a:ext uri="{0D108BD9-81ED-4DB2-BD59-A6C34878D82A}">
                    <a16:rowId xmlns:a16="http://schemas.microsoft.com/office/drawing/2014/main" val="10006"/>
                  </a:ext>
                </a:extLst>
              </a:tr>
              <a:tr h="201518">
                <a:tc vMerge="1">
                  <a:txBody>
                    <a:bodyPr/>
                    <a:lstStyle/>
                    <a:p>
                      <a:endParaRPr lang="ru-RU"/>
                    </a:p>
                  </a:txBody>
                  <a:tcPr/>
                </a:tc>
                <a:tc>
                  <a:txBody>
                    <a:bodyPr/>
                    <a:lstStyle/>
                    <a:p>
                      <a:pPr>
                        <a:lnSpc>
                          <a:spcPct val="115000"/>
                        </a:lnSpc>
                        <a:spcAft>
                          <a:spcPts val="0"/>
                        </a:spcAft>
                      </a:pPr>
                      <a:r>
                        <a:rPr lang="ru-RU" sz="1600" kern="1200" dirty="0">
                          <a:effectLst/>
                        </a:rPr>
                        <a:t>Товарищества собственников недвижимости</a:t>
                      </a:r>
                      <a:endParaRPr lang="ru-RU" sz="1600" b="1" kern="1200" dirty="0">
                        <a:solidFill>
                          <a:schemeClr val="accent1"/>
                        </a:solidFill>
                        <a:effectLst/>
                        <a:latin typeface="+mn-lt"/>
                        <a:ea typeface="+mn-ea"/>
                        <a:cs typeface="+mn-cs"/>
                      </a:endParaRPr>
                    </a:p>
                  </a:txBody>
                  <a:tcPr marL="61711" marR="61711" marT="0" marB="0"/>
                </a:tc>
                <a:extLst>
                  <a:ext uri="{0D108BD9-81ED-4DB2-BD59-A6C34878D82A}">
                    <a16:rowId xmlns:a16="http://schemas.microsoft.com/office/drawing/2014/main" val="10007"/>
                  </a:ext>
                </a:extLst>
              </a:tr>
              <a:tr h="201518">
                <a:tc vMerge="1">
                  <a:txBody>
                    <a:bodyPr/>
                    <a:lstStyle/>
                    <a:p>
                      <a:endParaRPr lang="ru-RU"/>
                    </a:p>
                  </a:txBody>
                  <a:tcPr/>
                </a:tc>
                <a:tc>
                  <a:txBody>
                    <a:bodyPr/>
                    <a:lstStyle/>
                    <a:p>
                      <a:pPr>
                        <a:lnSpc>
                          <a:spcPct val="115000"/>
                        </a:lnSpc>
                        <a:spcAft>
                          <a:spcPts val="0"/>
                        </a:spcAft>
                      </a:pPr>
                      <a:r>
                        <a:rPr lang="ru-RU" sz="1600" dirty="0">
                          <a:effectLst/>
                        </a:rPr>
                        <a:t>Адвокатские палаты, иные адвокатские образования (являющиеся ЮЛ)</a:t>
                      </a:r>
                      <a:endParaRPr lang="ru-RU" sz="1600" b="1" kern="1200" dirty="0">
                        <a:solidFill>
                          <a:schemeClr val="accent1"/>
                        </a:solidFill>
                        <a:effectLst/>
                        <a:latin typeface="+mn-lt"/>
                        <a:ea typeface="+mn-ea"/>
                        <a:cs typeface="+mn-cs"/>
                      </a:endParaRPr>
                    </a:p>
                  </a:txBody>
                  <a:tcPr marL="61711" marR="61711" marT="0" marB="0"/>
                </a:tc>
                <a:extLst>
                  <a:ext uri="{0D108BD9-81ED-4DB2-BD59-A6C34878D82A}">
                    <a16:rowId xmlns:a16="http://schemas.microsoft.com/office/drawing/2014/main" val="10008"/>
                  </a:ext>
                </a:extLst>
              </a:tr>
              <a:tr h="201518">
                <a:tc vMerge="1">
                  <a:txBody>
                    <a:bodyPr/>
                    <a:lstStyle/>
                    <a:p>
                      <a:endParaRPr lang="ru-RU"/>
                    </a:p>
                  </a:txBody>
                  <a:tcPr/>
                </a:tc>
                <a:tc>
                  <a:txBody>
                    <a:bodyPr/>
                    <a:lstStyle/>
                    <a:p>
                      <a:pPr>
                        <a:lnSpc>
                          <a:spcPct val="115000"/>
                        </a:lnSpc>
                        <a:spcAft>
                          <a:spcPts val="0"/>
                        </a:spcAft>
                      </a:pPr>
                      <a:r>
                        <a:rPr lang="ru-RU" sz="1600" kern="1200" dirty="0">
                          <a:effectLst/>
                        </a:rPr>
                        <a:t>Хозяйственные партнерства</a:t>
                      </a:r>
                      <a:endParaRPr lang="ru-RU" sz="1600" b="1" kern="1200" dirty="0">
                        <a:solidFill>
                          <a:schemeClr val="accent1"/>
                        </a:solidFill>
                        <a:effectLst/>
                        <a:latin typeface="+mn-lt"/>
                        <a:ea typeface="+mn-ea"/>
                        <a:cs typeface="+mn-cs"/>
                      </a:endParaRPr>
                    </a:p>
                  </a:txBody>
                  <a:tcPr marL="61711" marR="61711" marT="0" marB="0"/>
                </a:tc>
                <a:extLst>
                  <a:ext uri="{0D108BD9-81ED-4DB2-BD59-A6C34878D82A}">
                    <a16:rowId xmlns:a16="http://schemas.microsoft.com/office/drawing/2014/main" val="10009"/>
                  </a:ext>
                </a:extLst>
              </a:tr>
              <a:tr h="173476">
                <a:tc rowSpan="4">
                  <a:txBody>
                    <a:bodyPr/>
                    <a:lstStyle/>
                    <a:p>
                      <a:pPr>
                        <a:lnSpc>
                          <a:spcPct val="115000"/>
                        </a:lnSpc>
                        <a:spcAft>
                          <a:spcPts val="0"/>
                        </a:spcAft>
                      </a:pPr>
                      <a:r>
                        <a:rPr lang="ru-RU" sz="1600" dirty="0">
                          <a:effectLst/>
                        </a:rPr>
                        <a:t>Унитарные организации –</a:t>
                      </a:r>
                    </a:p>
                    <a:p>
                      <a:pPr marL="0" marR="0" indent="0" algn="l" defTabSz="914400" rtl="0" eaLnBrk="1" fontAlgn="auto" latinLnBrk="0" hangingPunct="1">
                        <a:lnSpc>
                          <a:spcPct val="115000"/>
                        </a:lnSpc>
                        <a:spcBef>
                          <a:spcPts val="0"/>
                        </a:spcBef>
                        <a:spcAft>
                          <a:spcPts val="0"/>
                        </a:spcAft>
                        <a:buClrTx/>
                        <a:buSzTx/>
                        <a:buFontTx/>
                        <a:buNone/>
                        <a:tabLst/>
                        <a:defRPr/>
                      </a:pPr>
                      <a:r>
                        <a:rPr lang="ru-RU" sz="1600" kern="1200" dirty="0">
                          <a:effectLst/>
                        </a:rPr>
                        <a:t>учредители не становятся их участниками и не приобретают в них прав членства. </a:t>
                      </a:r>
                    </a:p>
                    <a:p>
                      <a:pPr>
                        <a:lnSpc>
                          <a:spcPct val="115000"/>
                        </a:lnSpc>
                        <a:spcAft>
                          <a:spcPts val="0"/>
                        </a:spcAft>
                      </a:pPr>
                      <a:endParaRPr lang="ru-RU" sz="1600" dirty="0">
                        <a:solidFill>
                          <a:schemeClr val="accent1"/>
                        </a:solidFill>
                        <a:effectLst/>
                        <a:latin typeface="+mn-lt"/>
                        <a:ea typeface="Calibri"/>
                        <a:cs typeface="Times New Roman"/>
                      </a:endParaRPr>
                    </a:p>
                  </a:txBody>
                  <a:tcPr marL="61711" marR="61711" marT="0" marB="0"/>
                </a:tc>
                <a:tc>
                  <a:txBody>
                    <a:bodyPr/>
                    <a:lstStyle/>
                    <a:p>
                      <a:pPr>
                        <a:lnSpc>
                          <a:spcPct val="115000"/>
                        </a:lnSpc>
                        <a:spcAft>
                          <a:spcPts val="0"/>
                        </a:spcAft>
                      </a:pPr>
                      <a:r>
                        <a:rPr lang="ru-RU" sz="1600" dirty="0">
                          <a:effectLst/>
                        </a:rPr>
                        <a:t>Общественные, благотворительные фонды</a:t>
                      </a:r>
                      <a:endParaRPr lang="ru-RU" sz="1600" b="1" dirty="0">
                        <a:solidFill>
                          <a:schemeClr val="accent1"/>
                        </a:solidFill>
                        <a:effectLst/>
                        <a:latin typeface="+mn-lt"/>
                        <a:ea typeface="Calibri"/>
                        <a:cs typeface="Times New Roman"/>
                      </a:endParaRPr>
                    </a:p>
                  </a:txBody>
                  <a:tcPr marL="61711" marR="61711" marT="0" marB="0"/>
                </a:tc>
                <a:extLst>
                  <a:ext uri="{0D108BD9-81ED-4DB2-BD59-A6C34878D82A}">
                    <a16:rowId xmlns:a16="http://schemas.microsoft.com/office/drawing/2014/main" val="10010"/>
                  </a:ext>
                </a:extLst>
              </a:tr>
              <a:tr h="173476">
                <a:tc vMerge="1">
                  <a:txBody>
                    <a:bodyPr/>
                    <a:lstStyle/>
                    <a:p>
                      <a:endParaRPr lang="ru-RU"/>
                    </a:p>
                  </a:txBody>
                  <a:tcPr/>
                </a:tc>
                <a:tc>
                  <a:txBody>
                    <a:bodyPr/>
                    <a:lstStyle/>
                    <a:p>
                      <a:pPr>
                        <a:lnSpc>
                          <a:spcPct val="115000"/>
                        </a:lnSpc>
                        <a:spcAft>
                          <a:spcPts val="0"/>
                        </a:spcAft>
                      </a:pPr>
                      <a:r>
                        <a:rPr lang="ru-RU" sz="1600" dirty="0">
                          <a:effectLst/>
                        </a:rPr>
                        <a:t>Государственные, муниципальные унитарные предприятия, учреждения</a:t>
                      </a:r>
                      <a:endParaRPr lang="ru-RU" sz="1600" dirty="0">
                        <a:solidFill>
                          <a:schemeClr val="accent1"/>
                        </a:solidFill>
                        <a:effectLst/>
                        <a:latin typeface="+mn-lt"/>
                        <a:ea typeface="Calibri"/>
                        <a:cs typeface="Times New Roman"/>
                      </a:endParaRPr>
                    </a:p>
                  </a:txBody>
                  <a:tcPr marL="61711" marR="61711" marT="0" marB="0"/>
                </a:tc>
                <a:extLst>
                  <a:ext uri="{0D108BD9-81ED-4DB2-BD59-A6C34878D82A}">
                    <a16:rowId xmlns:a16="http://schemas.microsoft.com/office/drawing/2014/main" val="10011"/>
                  </a:ext>
                </a:extLst>
              </a:tr>
              <a:tr h="254171">
                <a:tc vMerge="1">
                  <a:txBody>
                    <a:bodyPr/>
                    <a:lstStyle/>
                    <a:p>
                      <a:endParaRPr lang="ru-RU"/>
                    </a:p>
                  </a:txBody>
                  <a:tcPr/>
                </a:tc>
                <a:tc>
                  <a:txBody>
                    <a:bodyPr/>
                    <a:lstStyle/>
                    <a:p>
                      <a:pPr>
                        <a:lnSpc>
                          <a:spcPct val="115000"/>
                        </a:lnSpc>
                        <a:spcAft>
                          <a:spcPts val="0"/>
                        </a:spcAft>
                      </a:pPr>
                      <a:r>
                        <a:rPr lang="ru-RU" sz="1600" dirty="0">
                          <a:effectLst/>
                        </a:rPr>
                        <a:t>Религиозные организации</a:t>
                      </a:r>
                      <a:endParaRPr lang="ru-RU" sz="1600" b="1" dirty="0">
                        <a:solidFill>
                          <a:schemeClr val="accent1"/>
                        </a:solidFill>
                        <a:effectLst/>
                        <a:latin typeface="+mn-lt"/>
                        <a:ea typeface="Calibri"/>
                        <a:cs typeface="Times New Roman"/>
                      </a:endParaRPr>
                    </a:p>
                  </a:txBody>
                  <a:tcPr marL="61711" marR="61711" marT="0" marB="0"/>
                </a:tc>
                <a:extLst>
                  <a:ext uri="{0D108BD9-81ED-4DB2-BD59-A6C34878D82A}">
                    <a16:rowId xmlns:a16="http://schemas.microsoft.com/office/drawing/2014/main" val="10012"/>
                  </a:ext>
                </a:extLst>
              </a:tr>
              <a:tr h="254171">
                <a:tc vMerge="1">
                  <a:txBody>
                    <a:bodyPr/>
                    <a:lstStyle/>
                    <a:p>
                      <a:endParaRPr lang="ru-RU"/>
                    </a:p>
                  </a:txBody>
                  <a:tcPr/>
                </a:tc>
                <a:tc>
                  <a:txBody>
                    <a:bodyPr/>
                    <a:lstStyle/>
                    <a:p>
                      <a:pPr>
                        <a:lnSpc>
                          <a:spcPct val="115000"/>
                        </a:lnSpc>
                        <a:spcAft>
                          <a:spcPts val="0"/>
                        </a:spcAft>
                      </a:pPr>
                      <a:r>
                        <a:rPr lang="ru-RU" sz="1600" kern="1200" dirty="0">
                          <a:effectLst/>
                        </a:rPr>
                        <a:t>АНО</a:t>
                      </a:r>
                      <a:endParaRPr lang="ru-RU" sz="1600" kern="1200" dirty="0">
                        <a:solidFill>
                          <a:schemeClr val="accent1"/>
                        </a:solidFill>
                        <a:effectLst/>
                        <a:latin typeface="+mn-lt"/>
                        <a:ea typeface="+mn-ea"/>
                        <a:cs typeface="+mn-cs"/>
                      </a:endParaRPr>
                    </a:p>
                  </a:txBody>
                  <a:tcPr marL="61711" marR="61711" marT="0" marB="0"/>
                </a:tc>
                <a:extLst>
                  <a:ext uri="{0D108BD9-81ED-4DB2-BD59-A6C34878D82A}">
                    <a16:rowId xmlns:a16="http://schemas.microsoft.com/office/drawing/2014/main" val="10013"/>
                  </a:ext>
                </a:extLst>
              </a:tr>
              <a:tr h="254171">
                <a:tc>
                  <a:txBody>
                    <a:bodyPr/>
                    <a:lstStyle/>
                    <a:p>
                      <a:pPr>
                        <a:lnSpc>
                          <a:spcPct val="115000"/>
                        </a:lnSpc>
                        <a:spcAft>
                          <a:spcPts val="0"/>
                        </a:spcAft>
                      </a:pPr>
                      <a:endParaRPr lang="ru-RU" sz="1600" dirty="0">
                        <a:solidFill>
                          <a:schemeClr val="accent1"/>
                        </a:solidFill>
                        <a:effectLst/>
                        <a:latin typeface="+mn-lt"/>
                        <a:ea typeface="Calibri"/>
                        <a:cs typeface="Times New Roman"/>
                      </a:endParaRPr>
                    </a:p>
                  </a:txBody>
                  <a:tcPr marL="61711" marR="61711" marT="0" marB="0"/>
                </a:tc>
                <a:tc>
                  <a:txBody>
                    <a:bodyPr/>
                    <a:lstStyle/>
                    <a:p>
                      <a:pPr>
                        <a:lnSpc>
                          <a:spcPct val="115000"/>
                        </a:lnSpc>
                        <a:spcAft>
                          <a:spcPts val="0"/>
                        </a:spcAft>
                      </a:pPr>
                      <a:r>
                        <a:rPr lang="ru-RU" sz="1600" kern="1200" dirty="0">
                          <a:effectLst/>
                        </a:rPr>
                        <a:t>Гос. корпорации</a:t>
                      </a:r>
                      <a:endParaRPr lang="ru-RU" sz="1600" kern="1200" dirty="0">
                        <a:solidFill>
                          <a:schemeClr val="accent1"/>
                        </a:solidFill>
                        <a:effectLst/>
                        <a:latin typeface="+mn-lt"/>
                        <a:ea typeface="+mn-ea"/>
                        <a:cs typeface="+mn-cs"/>
                      </a:endParaRPr>
                    </a:p>
                  </a:txBody>
                  <a:tcPr marL="61711" marR="61711" marT="0" marB="0"/>
                </a:tc>
                <a:extLst>
                  <a:ext uri="{0D108BD9-81ED-4DB2-BD59-A6C34878D82A}">
                    <a16:rowId xmlns:a16="http://schemas.microsoft.com/office/drawing/2014/main" val="10014"/>
                  </a:ext>
                </a:extLst>
              </a:tr>
              <a:tr h="254171">
                <a:tc>
                  <a:txBody>
                    <a:bodyPr/>
                    <a:lstStyle/>
                    <a:p>
                      <a:pPr>
                        <a:lnSpc>
                          <a:spcPct val="115000"/>
                        </a:lnSpc>
                        <a:spcAft>
                          <a:spcPts val="0"/>
                        </a:spcAft>
                      </a:pPr>
                      <a:endParaRPr lang="ru-RU" sz="1600" dirty="0">
                        <a:solidFill>
                          <a:schemeClr val="accent1"/>
                        </a:solidFill>
                        <a:effectLst/>
                        <a:latin typeface="+mn-lt"/>
                        <a:ea typeface="Calibri"/>
                        <a:cs typeface="Times New Roman"/>
                      </a:endParaRPr>
                    </a:p>
                  </a:txBody>
                  <a:tcPr marL="61711" marR="61711" marT="0" marB="0"/>
                </a:tc>
                <a:tc>
                  <a:txBody>
                    <a:bodyPr/>
                    <a:lstStyle/>
                    <a:p>
                      <a:pPr>
                        <a:lnSpc>
                          <a:spcPct val="115000"/>
                        </a:lnSpc>
                        <a:spcAft>
                          <a:spcPts val="0"/>
                        </a:spcAft>
                      </a:pPr>
                      <a:r>
                        <a:rPr lang="ru-RU" sz="1600" kern="1200" dirty="0">
                          <a:effectLst/>
                        </a:rPr>
                        <a:t>Публично-правовые компании</a:t>
                      </a:r>
                      <a:endParaRPr lang="ru-RU" sz="1600" b="1" kern="1200" dirty="0">
                        <a:solidFill>
                          <a:schemeClr val="accent1"/>
                        </a:solidFill>
                        <a:effectLst/>
                        <a:latin typeface="+mn-lt"/>
                        <a:ea typeface="+mn-ea"/>
                        <a:cs typeface="+mn-cs"/>
                      </a:endParaRPr>
                    </a:p>
                  </a:txBody>
                  <a:tcPr marL="61711" marR="61711" marT="0" marB="0"/>
                </a:tc>
                <a:extLst>
                  <a:ext uri="{0D108BD9-81ED-4DB2-BD59-A6C34878D82A}">
                    <a16:rowId xmlns:a16="http://schemas.microsoft.com/office/drawing/2014/main" val="10015"/>
                  </a:ext>
                </a:extLst>
              </a:tr>
            </a:tbl>
          </a:graphicData>
        </a:graphic>
      </p:graphicFrame>
    </p:spTree>
    <p:extLst>
      <p:ext uri="{BB962C8B-B14F-4D97-AF65-F5344CB8AC3E}">
        <p14:creationId xmlns:p14="http://schemas.microsoft.com/office/powerpoint/2010/main" val="3860031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76000" y="909000"/>
            <a:ext cx="10265475" cy="1708160"/>
          </a:xfrm>
          <a:prstGeom prst="rect">
            <a:avLst/>
          </a:prstGeom>
          <a:noFill/>
        </p:spPr>
        <p:txBody>
          <a:bodyPr wrap="square" rtlCol="0">
            <a:spAutoFit/>
          </a:bodyPr>
          <a:lstStyle/>
          <a:p>
            <a:pPr algn="ctr"/>
            <a:r>
              <a:rPr lang="ru-RU" sz="1500" dirty="0">
                <a:solidFill>
                  <a:schemeClr val="accent1"/>
                </a:solidFill>
              </a:rPr>
              <a:t>Классификация юридических лиц по цели деятельности (</a:t>
            </a:r>
            <a:r>
              <a:rPr lang="ru-RU" sz="1500" u="sng" dirty="0">
                <a:solidFill>
                  <a:schemeClr val="accent1"/>
                </a:solidFill>
              </a:rPr>
              <a:t>ст. 50</a:t>
            </a:r>
            <a:r>
              <a:rPr lang="ru-RU" sz="1500" dirty="0">
                <a:solidFill>
                  <a:schemeClr val="accent1"/>
                </a:solidFill>
              </a:rPr>
              <a:t> ГК РФ):  </a:t>
            </a:r>
          </a:p>
          <a:p>
            <a:pPr marL="285750" indent="-285750" algn="just">
              <a:buFontTx/>
              <a:buChar char="-"/>
            </a:pPr>
            <a:r>
              <a:rPr lang="ru-RU" sz="1500" u="sng" dirty="0">
                <a:solidFill>
                  <a:schemeClr val="accent1"/>
                </a:solidFill>
              </a:rPr>
              <a:t>Коммерческие организации</a:t>
            </a:r>
            <a:r>
              <a:rPr lang="ru-RU" sz="1500" dirty="0">
                <a:solidFill>
                  <a:schemeClr val="accent1"/>
                </a:solidFill>
              </a:rPr>
              <a:t>, преследующие в качестве основной цели своей деятельности извлечение прибыли (хозяйственные общества, хозяйственные товарищества, производственные кооперативы, государственные и муниципальные унитарные предприятия);</a:t>
            </a:r>
          </a:p>
          <a:p>
            <a:pPr marL="285750" indent="-285750" algn="just">
              <a:buFontTx/>
              <a:buChar char="-"/>
            </a:pPr>
            <a:r>
              <a:rPr lang="ru-RU" sz="1500" u="sng" dirty="0">
                <a:solidFill>
                  <a:schemeClr val="accent1"/>
                </a:solidFill>
              </a:rPr>
              <a:t>Некоммерческие организации</a:t>
            </a:r>
            <a:r>
              <a:rPr lang="ru-RU" sz="1500" dirty="0">
                <a:solidFill>
                  <a:schemeClr val="accent1"/>
                </a:solidFill>
              </a:rPr>
              <a:t>, т. е. не имеющие извлечение прибыли в качестве основной цели своей деятельности (потребительские кооперативы, общественные или религиозные организации (объединения), финансируемые собственником учреждения, благотворительные и иные фонды и др.). </a:t>
            </a:r>
          </a:p>
        </p:txBody>
      </p:sp>
      <p:graphicFrame>
        <p:nvGraphicFramePr>
          <p:cNvPr id="4" name="Таблица 3"/>
          <p:cNvGraphicFramePr>
            <a:graphicFrameLocks noGrp="1"/>
          </p:cNvGraphicFramePr>
          <p:nvPr>
            <p:extLst>
              <p:ext uri="{D42A27DB-BD31-4B8C-83A1-F6EECF244321}">
                <p14:modId xmlns:p14="http://schemas.microsoft.com/office/powerpoint/2010/main" val="1422283265"/>
              </p:ext>
            </p:extLst>
          </p:nvPr>
        </p:nvGraphicFramePr>
        <p:xfrm>
          <a:off x="1139985" y="2707601"/>
          <a:ext cx="9877980" cy="3486740"/>
        </p:xfrm>
        <a:graphic>
          <a:graphicData uri="http://schemas.openxmlformats.org/drawingml/2006/table">
            <a:tbl>
              <a:tblPr firstRow="1" bandRow="1">
                <a:tableStyleId>{5C22544A-7EE6-4342-B048-85BDC9FD1C3A}</a:tableStyleId>
              </a:tblPr>
              <a:tblGrid>
                <a:gridCol w="5319618">
                  <a:extLst>
                    <a:ext uri="{9D8B030D-6E8A-4147-A177-3AD203B41FA5}">
                      <a16:colId xmlns:a16="http://schemas.microsoft.com/office/drawing/2014/main" val="20000"/>
                    </a:ext>
                  </a:extLst>
                </a:gridCol>
                <a:gridCol w="4558362">
                  <a:extLst>
                    <a:ext uri="{9D8B030D-6E8A-4147-A177-3AD203B41FA5}">
                      <a16:colId xmlns:a16="http://schemas.microsoft.com/office/drawing/2014/main" val="20001"/>
                    </a:ext>
                  </a:extLst>
                </a:gridCol>
              </a:tblGrid>
              <a:tr h="366131">
                <a:tc gridSpan="2">
                  <a:txBody>
                    <a:bodyPr/>
                    <a:lstStyle/>
                    <a:p>
                      <a:pPr algn="ctr"/>
                      <a:r>
                        <a:rPr lang="ru-RU" sz="1400" dirty="0"/>
                        <a:t>Коммерческие организации (п. 2 ст. 50 ГК РФ)</a:t>
                      </a:r>
                    </a:p>
                  </a:txBody>
                  <a:tcPr/>
                </a:tc>
                <a:tc hMerge="1">
                  <a:txBody>
                    <a:bodyPr/>
                    <a:lstStyle/>
                    <a:p>
                      <a:endParaRPr lang="ru-RU" dirty="0"/>
                    </a:p>
                  </a:txBody>
                  <a:tcPr/>
                </a:tc>
                <a:extLst>
                  <a:ext uri="{0D108BD9-81ED-4DB2-BD59-A6C34878D82A}">
                    <a16:rowId xmlns:a16="http://schemas.microsoft.com/office/drawing/2014/main" val="10000"/>
                  </a:ext>
                </a:extLst>
              </a:tr>
              <a:tr h="20993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kern="1200" dirty="0">
                          <a:solidFill>
                            <a:schemeClr val="bg2">
                              <a:lumMod val="50000"/>
                            </a:schemeClr>
                          </a:solidFill>
                          <a:latin typeface="+mn-lt"/>
                          <a:ea typeface="+mn-ea"/>
                          <a:cs typeface="+mn-cs"/>
                        </a:rPr>
                        <a:t>Корпорации</a:t>
                      </a:r>
                    </a:p>
                  </a:txBody>
                  <a:tcPr/>
                </a:tc>
                <a:tc>
                  <a:txBody>
                    <a:bodyPr/>
                    <a:lstStyle/>
                    <a:p>
                      <a:endParaRPr lang="ru-RU" sz="1400" dirty="0"/>
                    </a:p>
                  </a:txBody>
                  <a:tcPr/>
                </a:tc>
                <a:extLst>
                  <a:ext uri="{0D108BD9-81ED-4DB2-BD59-A6C34878D82A}">
                    <a16:rowId xmlns:a16="http://schemas.microsoft.com/office/drawing/2014/main" val="10001"/>
                  </a:ext>
                </a:extLst>
              </a:tr>
              <a:tr h="409189">
                <a:tc>
                  <a:txBody>
                    <a:bodyPr/>
                    <a:lstStyle/>
                    <a:p>
                      <a:r>
                        <a:rPr lang="ru-RU" sz="1400" dirty="0"/>
                        <a:t>Хозяйственные общества </a:t>
                      </a:r>
                    </a:p>
                  </a:txBody>
                  <a:tcPr/>
                </a:tc>
                <a:tc>
                  <a:txBody>
                    <a:bodyPr/>
                    <a:lstStyle/>
                    <a:p>
                      <a:r>
                        <a:rPr lang="ru-RU" sz="1400" dirty="0"/>
                        <a:t>Общества с ограниченной ответственностью – </a:t>
                      </a:r>
                      <a:r>
                        <a:rPr lang="ru-RU" sz="1400" u="sng" dirty="0"/>
                        <a:t>ст. 87</a:t>
                      </a:r>
                      <a:r>
                        <a:rPr lang="ru-RU" sz="1400" dirty="0"/>
                        <a:t> ГК РФ, акционерные общества – </a:t>
                      </a:r>
                      <a:r>
                        <a:rPr lang="ru-RU" sz="1400" u="sng" dirty="0"/>
                        <a:t>ст. 96</a:t>
                      </a:r>
                      <a:r>
                        <a:rPr lang="ru-RU" sz="1400" dirty="0"/>
                        <a:t> ГК РФ</a:t>
                      </a:r>
                    </a:p>
                  </a:txBody>
                  <a:tcPr/>
                </a:tc>
                <a:extLst>
                  <a:ext uri="{0D108BD9-81ED-4DB2-BD59-A6C34878D82A}">
                    <a16:rowId xmlns:a16="http://schemas.microsoft.com/office/drawing/2014/main" val="10002"/>
                  </a:ext>
                </a:extLst>
              </a:tr>
              <a:tr h="226309">
                <a:tc>
                  <a:txBody>
                    <a:bodyPr/>
                    <a:lstStyle/>
                    <a:p>
                      <a:r>
                        <a:rPr lang="ru-RU" sz="1400" dirty="0"/>
                        <a:t>Хозяйственные товарищества </a:t>
                      </a:r>
                    </a:p>
                  </a:txBody>
                  <a:tcPr/>
                </a:tc>
                <a:tc>
                  <a:txBody>
                    <a:bodyPr/>
                    <a:lstStyle/>
                    <a:p>
                      <a:r>
                        <a:rPr lang="ru-RU" sz="1400" dirty="0"/>
                        <a:t>Полные товарищества – </a:t>
                      </a:r>
                      <a:r>
                        <a:rPr lang="ru-RU" sz="1400" u="sng" dirty="0"/>
                        <a:t>ст. 69</a:t>
                      </a:r>
                      <a:r>
                        <a:rPr lang="ru-RU" sz="1400" dirty="0"/>
                        <a:t> ГК РФ, товарищества на вере – </a:t>
                      </a:r>
                      <a:r>
                        <a:rPr lang="ru-RU" sz="1400" u="sng" dirty="0"/>
                        <a:t>ст. 82</a:t>
                      </a:r>
                      <a:r>
                        <a:rPr lang="ru-RU" sz="1400" dirty="0"/>
                        <a:t> ГК РФ</a:t>
                      </a:r>
                    </a:p>
                  </a:txBody>
                  <a:tcPr/>
                </a:tc>
                <a:extLst>
                  <a:ext uri="{0D108BD9-81ED-4DB2-BD59-A6C34878D82A}">
                    <a16:rowId xmlns:a16="http://schemas.microsoft.com/office/drawing/2014/main" val="10003"/>
                  </a:ext>
                </a:extLst>
              </a:tr>
              <a:tr h="22630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kern="1200" dirty="0">
                          <a:solidFill>
                            <a:schemeClr val="dk1"/>
                          </a:solidFill>
                          <a:latin typeface="+mn-lt"/>
                          <a:ea typeface="+mn-ea"/>
                          <a:cs typeface="+mn-cs"/>
                        </a:rPr>
                        <a:t>Крестьянские (фермерские) хозяйства – </a:t>
                      </a:r>
                      <a:r>
                        <a:rPr lang="ru-RU" sz="1400" u="sng" kern="1200" dirty="0">
                          <a:solidFill>
                            <a:schemeClr val="dk1"/>
                          </a:solidFill>
                          <a:latin typeface="+mn-lt"/>
                          <a:ea typeface="+mn-ea"/>
                          <a:cs typeface="+mn-cs"/>
                        </a:rPr>
                        <a:t>ст. 86.1 </a:t>
                      </a:r>
                      <a:r>
                        <a:rPr lang="ru-RU" sz="1400" kern="1200" dirty="0">
                          <a:solidFill>
                            <a:schemeClr val="dk1"/>
                          </a:solidFill>
                          <a:latin typeface="+mn-lt"/>
                          <a:ea typeface="+mn-ea"/>
                          <a:cs typeface="+mn-cs"/>
                        </a:rPr>
                        <a:t>ГК РФ</a:t>
                      </a:r>
                    </a:p>
                  </a:txBody>
                  <a:tcPr/>
                </a:tc>
                <a:tc>
                  <a:txBody>
                    <a:bodyPr/>
                    <a:lstStyle/>
                    <a:p>
                      <a:endParaRPr lang="ru-RU" sz="1400" dirty="0"/>
                    </a:p>
                  </a:txBody>
                  <a:tcPr/>
                </a:tc>
                <a:extLst>
                  <a:ext uri="{0D108BD9-81ED-4DB2-BD59-A6C34878D82A}">
                    <a16:rowId xmlns:a16="http://schemas.microsoft.com/office/drawing/2014/main" val="10004"/>
                  </a:ext>
                </a:extLst>
              </a:tr>
              <a:tr h="226309">
                <a:tc>
                  <a:txBody>
                    <a:bodyPr/>
                    <a:lstStyle/>
                    <a:p>
                      <a:r>
                        <a:rPr lang="ru-RU" sz="1400" kern="1200" dirty="0">
                          <a:solidFill>
                            <a:schemeClr val="dk1"/>
                          </a:solidFill>
                          <a:latin typeface="+mn-lt"/>
                          <a:ea typeface="+mn-ea"/>
                          <a:cs typeface="+mn-cs"/>
                        </a:rPr>
                        <a:t>Хозяйственные партнерства (</a:t>
                      </a:r>
                      <a:r>
                        <a:rPr lang="ru-RU" sz="1400" dirty="0"/>
                        <a:t>ФЗ от 03.12.2011 N 380-ФЗ)</a:t>
                      </a:r>
                      <a:endParaRPr lang="ru-RU" sz="1400" kern="1200" dirty="0">
                        <a:solidFill>
                          <a:schemeClr val="dk1"/>
                        </a:solidFill>
                        <a:latin typeface="+mn-lt"/>
                        <a:ea typeface="+mn-ea"/>
                        <a:cs typeface="+mn-cs"/>
                      </a:endParaRPr>
                    </a:p>
                  </a:txBody>
                  <a:tcPr/>
                </a:tc>
                <a:tc>
                  <a:txBody>
                    <a:bodyPr/>
                    <a:lstStyle/>
                    <a:p>
                      <a:endParaRPr lang="ru-RU" sz="1400" dirty="0"/>
                    </a:p>
                  </a:txBody>
                  <a:tcPr/>
                </a:tc>
                <a:extLst>
                  <a:ext uri="{0D108BD9-81ED-4DB2-BD59-A6C34878D82A}">
                    <a16:rowId xmlns:a16="http://schemas.microsoft.com/office/drawing/2014/main" val="10005"/>
                  </a:ext>
                </a:extLst>
              </a:tr>
              <a:tr h="22630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kern="1200" dirty="0">
                          <a:solidFill>
                            <a:schemeClr val="dk1"/>
                          </a:solidFill>
                          <a:latin typeface="+mn-lt"/>
                          <a:ea typeface="+mn-ea"/>
                          <a:cs typeface="+mn-cs"/>
                        </a:rPr>
                        <a:t>Производственные кооперативы (</a:t>
                      </a:r>
                      <a:r>
                        <a:rPr lang="ru-RU" sz="1400" u="sng" kern="1200" dirty="0">
                          <a:solidFill>
                            <a:schemeClr val="dk1"/>
                          </a:solidFill>
                          <a:latin typeface="+mn-lt"/>
                          <a:ea typeface="+mn-ea"/>
                          <a:cs typeface="+mn-cs"/>
                        </a:rPr>
                        <a:t>ст. 106.1 </a:t>
                      </a:r>
                      <a:r>
                        <a:rPr lang="ru-RU" sz="1400" kern="1200" dirty="0">
                          <a:solidFill>
                            <a:schemeClr val="dk1"/>
                          </a:solidFill>
                          <a:latin typeface="+mn-lt"/>
                          <a:ea typeface="+mn-ea"/>
                          <a:cs typeface="+mn-cs"/>
                        </a:rPr>
                        <a:t>ГК РФ)</a:t>
                      </a:r>
                    </a:p>
                  </a:txBody>
                  <a:tcPr/>
                </a:tc>
                <a:tc>
                  <a:txBody>
                    <a:bodyPr/>
                    <a:lstStyle/>
                    <a:p>
                      <a:endParaRPr lang="ru-RU" sz="1400" dirty="0"/>
                    </a:p>
                  </a:txBody>
                  <a:tcPr/>
                </a:tc>
                <a:extLst>
                  <a:ext uri="{0D108BD9-81ED-4DB2-BD59-A6C34878D82A}">
                    <a16:rowId xmlns:a16="http://schemas.microsoft.com/office/drawing/2014/main" val="10006"/>
                  </a:ext>
                </a:extLst>
              </a:tr>
              <a:tr h="22630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kern="1200" dirty="0">
                          <a:solidFill>
                            <a:schemeClr val="bg2">
                              <a:lumMod val="50000"/>
                            </a:schemeClr>
                          </a:solidFill>
                          <a:latin typeface="+mn-lt"/>
                          <a:ea typeface="+mn-ea"/>
                          <a:cs typeface="+mn-cs"/>
                        </a:rPr>
                        <a:t>Унитарные организации</a:t>
                      </a:r>
                    </a:p>
                  </a:txBody>
                  <a:tcPr/>
                </a:tc>
                <a:tc>
                  <a:txBody>
                    <a:bodyPr/>
                    <a:lstStyle/>
                    <a:p>
                      <a:endParaRPr lang="ru-RU" sz="1400" dirty="0"/>
                    </a:p>
                  </a:txBody>
                  <a:tcPr/>
                </a:tc>
                <a:extLst>
                  <a:ext uri="{0D108BD9-81ED-4DB2-BD59-A6C34878D82A}">
                    <a16:rowId xmlns:a16="http://schemas.microsoft.com/office/drawing/2014/main" val="10007"/>
                  </a:ext>
                </a:extLst>
              </a:tr>
              <a:tr h="560289">
                <a:tc>
                  <a:txBody>
                    <a:bodyPr/>
                    <a:lstStyle/>
                    <a:p>
                      <a:r>
                        <a:rPr lang="ru-RU" sz="1400" dirty="0"/>
                        <a:t>Государственные и муниципальные унитарные предприятия - </a:t>
                      </a:r>
                      <a:r>
                        <a:rPr lang="ru-RU" sz="1400" u="sng" dirty="0"/>
                        <a:t>ст. 113</a:t>
                      </a:r>
                      <a:r>
                        <a:rPr lang="ru-RU" sz="1400" dirty="0"/>
                        <a:t> ГК РФ</a:t>
                      </a:r>
                    </a:p>
                  </a:txBody>
                  <a:tcPr/>
                </a:tc>
                <a:tc>
                  <a:txBody>
                    <a:bodyPr/>
                    <a:lstStyle/>
                    <a:p>
                      <a:endParaRPr lang="ru-RU" sz="1400" dirty="0"/>
                    </a:p>
                  </a:txBody>
                  <a:tcPr/>
                </a:tc>
                <a:extLst>
                  <a:ext uri="{0D108BD9-81ED-4DB2-BD59-A6C34878D82A}">
                    <a16:rowId xmlns:a16="http://schemas.microsoft.com/office/drawing/2014/main" val="10008"/>
                  </a:ext>
                </a:extLst>
              </a:tr>
            </a:tbl>
          </a:graphicData>
        </a:graphic>
      </p:graphicFrame>
      <p:sp>
        <p:nvSpPr>
          <p:cNvPr id="5" name="Подзаголовок 2"/>
          <p:cNvSpPr txBox="1">
            <a:spLocks/>
          </p:cNvSpPr>
          <p:nvPr/>
        </p:nvSpPr>
        <p:spPr>
          <a:xfrm>
            <a:off x="2631000" y="239400"/>
            <a:ext cx="6885000" cy="495000"/>
          </a:xfrm>
          <a:prstGeom prst="rect">
            <a:avLst/>
          </a:prstGeom>
        </p:spPr>
        <p:txBody>
          <a:bodyPr>
            <a:no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pPr marL="45720" indent="0" algn="ctr">
              <a:buNone/>
            </a:pPr>
            <a:r>
              <a:rPr lang="ru-RU" sz="2400" b="1" dirty="0">
                <a:solidFill>
                  <a:schemeClr val="accent1"/>
                </a:solidFill>
              </a:rPr>
              <a:t>Виды юридических лиц</a:t>
            </a:r>
            <a:endParaRPr lang="en-US" sz="2400" b="1" dirty="0">
              <a:solidFill>
                <a:schemeClr val="accent1"/>
              </a:solidFill>
            </a:endParaRPr>
          </a:p>
          <a:p>
            <a:pPr marL="45720" indent="0" algn="ctr">
              <a:buNone/>
            </a:pPr>
            <a:endParaRPr lang="ru-RU" sz="1600" dirty="0">
              <a:solidFill>
                <a:schemeClr val="accent1"/>
              </a:solidFill>
            </a:endParaRPr>
          </a:p>
        </p:txBody>
      </p:sp>
    </p:spTree>
    <p:extLst>
      <p:ext uri="{BB962C8B-B14F-4D97-AF65-F5344CB8AC3E}">
        <p14:creationId xmlns:p14="http://schemas.microsoft.com/office/powerpoint/2010/main" val="2493382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76000" y="357166"/>
            <a:ext cx="8358246" cy="461665"/>
          </a:xfrm>
          <a:prstGeom prst="rect">
            <a:avLst/>
          </a:prstGeom>
          <a:noFill/>
        </p:spPr>
        <p:txBody>
          <a:bodyPr wrap="square" rtlCol="0">
            <a:spAutoFit/>
          </a:bodyPr>
          <a:lstStyle/>
          <a:p>
            <a:pPr algn="ctr"/>
            <a:r>
              <a:rPr lang="ru-RU" sz="2400" b="1" dirty="0">
                <a:solidFill>
                  <a:schemeClr val="accent1"/>
                </a:solidFill>
              </a:rPr>
              <a:t>Органы управления в корпорации (ст. 65.3 ГК РФ)</a:t>
            </a:r>
            <a:endParaRPr lang="ru-RU" u="sng" dirty="0">
              <a:solidFill>
                <a:schemeClr val="accent1"/>
              </a:solidFill>
            </a:endParaRPr>
          </a:p>
        </p:txBody>
      </p:sp>
      <p:sp>
        <p:nvSpPr>
          <p:cNvPr id="3" name="TextBox 2"/>
          <p:cNvSpPr txBox="1"/>
          <p:nvPr/>
        </p:nvSpPr>
        <p:spPr>
          <a:xfrm>
            <a:off x="1101000" y="1008109"/>
            <a:ext cx="2985853" cy="954107"/>
          </a:xfrm>
          <a:prstGeom prst="rect">
            <a:avLst/>
          </a:prstGeom>
          <a:noFill/>
          <a:ln>
            <a:solidFill>
              <a:schemeClr val="accent1"/>
            </a:solidFill>
          </a:ln>
        </p:spPr>
        <p:txBody>
          <a:bodyPr wrap="square" rtlCol="0">
            <a:spAutoFit/>
          </a:bodyPr>
          <a:lstStyle/>
          <a:p>
            <a:pPr algn="ctr"/>
            <a:r>
              <a:rPr lang="ru-RU" sz="1400" b="1" dirty="0">
                <a:solidFill>
                  <a:schemeClr val="accent1"/>
                </a:solidFill>
              </a:rPr>
              <a:t>Общее собрание участников/Единственный участник</a:t>
            </a:r>
          </a:p>
          <a:p>
            <a:pPr algn="ctr"/>
            <a:r>
              <a:rPr lang="ru-RU" sz="1400" b="1" dirty="0">
                <a:solidFill>
                  <a:schemeClr val="accent1"/>
                </a:solidFill>
              </a:rPr>
              <a:t>(по общему правилу, число голосов пропорционально доле)</a:t>
            </a:r>
          </a:p>
        </p:txBody>
      </p:sp>
      <p:cxnSp>
        <p:nvCxnSpPr>
          <p:cNvPr id="4" name="Прямая со стрелкой 3"/>
          <p:cNvCxnSpPr/>
          <p:nvPr/>
        </p:nvCxnSpPr>
        <p:spPr>
          <a:xfrm rot="5400000">
            <a:off x="2633199" y="2392310"/>
            <a:ext cx="3571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2044399" y="4500570"/>
            <a:ext cx="7572428" cy="1569660"/>
          </a:xfrm>
          <a:prstGeom prst="rect">
            <a:avLst/>
          </a:prstGeom>
          <a:noFill/>
        </p:spPr>
        <p:txBody>
          <a:bodyPr wrap="square" rtlCol="0">
            <a:spAutoFit/>
          </a:bodyPr>
          <a:lstStyle/>
          <a:p>
            <a:pPr algn="just"/>
            <a:endParaRPr lang="ru-RU" sz="1200" u="sng" dirty="0"/>
          </a:p>
          <a:p>
            <a:pPr algn="just"/>
            <a:endParaRPr lang="ru-RU" sz="1200" u="sng" dirty="0"/>
          </a:p>
          <a:p>
            <a:pPr algn="just"/>
            <a:endParaRPr lang="ru-RU" sz="1200" u="sng" dirty="0"/>
          </a:p>
          <a:p>
            <a:pPr algn="just"/>
            <a:endParaRPr lang="ru-RU" sz="1200" u="sng" dirty="0"/>
          </a:p>
          <a:p>
            <a:pPr algn="just"/>
            <a:endParaRPr lang="ru-RU" sz="1200" u="sng" dirty="0"/>
          </a:p>
          <a:p>
            <a:pPr algn="just"/>
            <a:endParaRPr lang="ru-RU" sz="1200" u="sng" dirty="0"/>
          </a:p>
          <a:p>
            <a:pPr algn="just"/>
            <a:endParaRPr lang="ru-RU" sz="1200" u="sng" dirty="0"/>
          </a:p>
          <a:p>
            <a:endParaRPr lang="ru-RU" sz="1200" dirty="0"/>
          </a:p>
        </p:txBody>
      </p:sp>
      <p:cxnSp>
        <p:nvCxnSpPr>
          <p:cNvPr id="6" name="Прямая со стрелкой 5"/>
          <p:cNvCxnSpPr/>
          <p:nvPr/>
        </p:nvCxnSpPr>
        <p:spPr>
          <a:xfrm>
            <a:off x="4294696" y="1514352"/>
            <a:ext cx="642942"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061000" y="1008109"/>
            <a:ext cx="2295000" cy="1169551"/>
          </a:xfrm>
          <a:prstGeom prst="rect">
            <a:avLst/>
          </a:prstGeom>
          <a:noFill/>
          <a:ln>
            <a:solidFill>
              <a:schemeClr val="accent1"/>
            </a:solidFill>
          </a:ln>
        </p:spPr>
        <p:txBody>
          <a:bodyPr wrap="square" rtlCol="0">
            <a:spAutoFit/>
          </a:bodyPr>
          <a:lstStyle/>
          <a:p>
            <a:pPr algn="ctr"/>
            <a:r>
              <a:rPr lang="ru-RU" sz="1400" b="1" dirty="0">
                <a:solidFill>
                  <a:schemeClr val="accent1"/>
                </a:solidFill>
              </a:rPr>
              <a:t>Коллегиальный орган (Наблюдательный или иной совет)</a:t>
            </a:r>
          </a:p>
          <a:p>
            <a:pPr algn="ctr"/>
            <a:r>
              <a:rPr lang="ru-RU" sz="1400" b="1" dirty="0">
                <a:solidFill>
                  <a:schemeClr val="accent1"/>
                </a:solidFill>
              </a:rPr>
              <a:t>Если предусмотрен уставом</a:t>
            </a:r>
            <a:endParaRPr lang="en-US" sz="1400" b="1" dirty="0">
              <a:solidFill>
                <a:schemeClr val="accent1"/>
              </a:solidFill>
            </a:endParaRPr>
          </a:p>
        </p:txBody>
      </p:sp>
      <p:cxnSp>
        <p:nvCxnSpPr>
          <p:cNvPr id="8" name="Прямая со стрелкой 7"/>
          <p:cNvCxnSpPr/>
          <p:nvPr/>
        </p:nvCxnSpPr>
        <p:spPr>
          <a:xfrm rot="10800000" flipV="1">
            <a:off x="4616167" y="2233585"/>
            <a:ext cx="1571636" cy="5000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545124" y="1008109"/>
            <a:ext cx="4130876" cy="1815882"/>
          </a:xfrm>
          <a:prstGeom prst="rect">
            <a:avLst/>
          </a:prstGeom>
          <a:noFill/>
          <a:ln>
            <a:solidFill>
              <a:schemeClr val="accent1"/>
            </a:solidFill>
          </a:ln>
        </p:spPr>
        <p:txBody>
          <a:bodyPr wrap="square" rtlCol="0">
            <a:spAutoFit/>
          </a:bodyPr>
          <a:lstStyle/>
          <a:p>
            <a:pPr algn="ctr"/>
            <a:r>
              <a:rPr lang="ru-RU" sz="1400" b="1" dirty="0">
                <a:solidFill>
                  <a:schemeClr val="accent1"/>
                </a:solidFill>
              </a:rPr>
              <a:t>Ревизионная комиссия/ревизор (в ООО до 15 чел. – если предусмотрено уставом, </a:t>
            </a:r>
          </a:p>
          <a:p>
            <a:pPr algn="ctr"/>
            <a:r>
              <a:rPr lang="ru-RU" sz="1400" b="1" dirty="0">
                <a:solidFill>
                  <a:schemeClr val="accent1"/>
                </a:solidFill>
              </a:rPr>
              <a:t>Более 15 - обязательно)</a:t>
            </a:r>
          </a:p>
          <a:p>
            <a:pPr algn="ctr"/>
            <a:r>
              <a:rPr lang="ru-RU" sz="1400" b="1" dirty="0">
                <a:solidFill>
                  <a:schemeClr val="accent1"/>
                </a:solidFill>
              </a:rPr>
              <a:t>Независимый аудитор</a:t>
            </a:r>
            <a:r>
              <a:rPr lang="en-US" sz="1400" b="1" dirty="0">
                <a:solidFill>
                  <a:schemeClr val="accent1"/>
                </a:solidFill>
              </a:rPr>
              <a:t> </a:t>
            </a:r>
            <a:r>
              <a:rPr lang="ru-RU" sz="1400" b="1" dirty="0">
                <a:solidFill>
                  <a:schemeClr val="accent1"/>
                </a:solidFill>
              </a:rPr>
              <a:t>(обязателен для ПАО, АО, для компаний с объемом выручки более 400 млн.руб.)</a:t>
            </a:r>
          </a:p>
          <a:p>
            <a:pPr algn="ctr"/>
            <a:r>
              <a:rPr lang="ru-RU" sz="1400" dirty="0">
                <a:solidFill>
                  <a:schemeClr val="accent1"/>
                </a:solidFill>
              </a:rPr>
              <a:t>в любое время проводит проверки финансово-хозяйственной деятельности общества</a:t>
            </a:r>
          </a:p>
        </p:txBody>
      </p:sp>
      <p:sp>
        <p:nvSpPr>
          <p:cNvPr id="10" name="TextBox 9"/>
          <p:cNvSpPr txBox="1"/>
          <p:nvPr/>
        </p:nvSpPr>
        <p:spPr>
          <a:xfrm>
            <a:off x="966000" y="2838576"/>
            <a:ext cx="6390000" cy="3323987"/>
          </a:xfrm>
          <a:prstGeom prst="rect">
            <a:avLst/>
          </a:prstGeom>
          <a:noFill/>
          <a:ln>
            <a:solidFill>
              <a:schemeClr val="accent1"/>
            </a:solidFill>
          </a:ln>
        </p:spPr>
        <p:txBody>
          <a:bodyPr wrap="square" rtlCol="0">
            <a:spAutoFit/>
          </a:bodyPr>
          <a:lstStyle/>
          <a:p>
            <a:pPr algn="ctr"/>
            <a:r>
              <a:rPr lang="ru-RU" sz="1400" b="1" dirty="0">
                <a:solidFill>
                  <a:schemeClr val="accent1"/>
                </a:solidFill>
              </a:rPr>
              <a:t>Исполнительный орган (единоличный либо единоличный + коллегиальный)</a:t>
            </a:r>
          </a:p>
          <a:p>
            <a:pPr algn="ctr"/>
            <a:r>
              <a:rPr lang="ru-RU" sz="1400" dirty="0">
                <a:solidFill>
                  <a:schemeClr val="accent1"/>
                </a:solidFill>
              </a:rPr>
              <a:t>полномочия единоличного исполнительного органа могут быть предоставлены нескольким лицам, действующим совместно, или могут быть образованы несколько единоличных исполнительных органов, действующих независимо друг от друга. ЮЛ и ФЛ.</a:t>
            </a:r>
          </a:p>
          <a:p>
            <a:pPr algn="ctr"/>
            <a:r>
              <a:rPr lang="ru-RU" sz="1400" dirty="0">
                <a:solidFill>
                  <a:schemeClr val="accent1"/>
                </a:solidFill>
              </a:rPr>
              <a:t>Определяется уставом.</a:t>
            </a:r>
          </a:p>
          <a:p>
            <a:r>
              <a:rPr lang="ru-RU" sz="1400" u="sng" dirty="0">
                <a:solidFill>
                  <a:schemeClr val="accent1"/>
                </a:solidFill>
              </a:rPr>
              <a:t>Разграничение полномочий </a:t>
            </a:r>
            <a:r>
              <a:rPr lang="ru-RU" sz="1400" dirty="0">
                <a:solidFill>
                  <a:schemeClr val="accent1"/>
                </a:solidFill>
              </a:rPr>
              <a:t>:</a:t>
            </a:r>
          </a:p>
          <a:p>
            <a:r>
              <a:rPr lang="ru-RU" sz="1400" dirty="0">
                <a:solidFill>
                  <a:schemeClr val="accent1"/>
                </a:solidFill>
              </a:rPr>
              <a:t>-  Действуют совместно, полномочия у каждого частичные;</a:t>
            </a:r>
          </a:p>
          <a:p>
            <a:r>
              <a:rPr lang="ru-RU" sz="1400" dirty="0">
                <a:solidFill>
                  <a:schemeClr val="accent1"/>
                </a:solidFill>
              </a:rPr>
              <a:t>-  Действуют независимо, полномочия у каждого частичные (напр., директор по персоналу заключает трудовые договоры; коммерческий директор заключает сделки по реализации продукции и т.п. Каждый из них упоминается в уставе и действует от имени компании без доверенности);</a:t>
            </a:r>
          </a:p>
          <a:p>
            <a:pPr marL="171450" indent="-171450">
              <a:buFontTx/>
              <a:buChar char="-"/>
            </a:pPr>
            <a:r>
              <a:rPr lang="ru-RU" sz="1400" dirty="0">
                <a:solidFill>
                  <a:schemeClr val="accent1"/>
                </a:solidFill>
              </a:rPr>
              <a:t>Действуют независимо, полномочия у каждого максимальные.</a:t>
            </a:r>
          </a:p>
          <a:p>
            <a:endParaRPr lang="ru-RU" sz="1400" dirty="0">
              <a:solidFill>
                <a:schemeClr val="accent1"/>
              </a:solidFill>
            </a:endParaRPr>
          </a:p>
          <a:p>
            <a:pPr algn="just"/>
            <a:r>
              <a:rPr lang="ru-RU" sz="1400" dirty="0">
                <a:solidFill>
                  <a:schemeClr val="accent1"/>
                </a:solidFill>
              </a:rPr>
              <a:t>Функции могут быть переданы управляющему (в т.ч. управляющей компании).</a:t>
            </a:r>
            <a:endParaRPr lang="ru-RU" sz="1400" b="1" dirty="0">
              <a:solidFill>
                <a:schemeClr val="accent1"/>
              </a:solidFill>
            </a:endParaRPr>
          </a:p>
        </p:txBody>
      </p:sp>
      <p:sp>
        <p:nvSpPr>
          <p:cNvPr id="11" name="TextBox 10"/>
          <p:cNvSpPr txBox="1"/>
          <p:nvPr/>
        </p:nvSpPr>
        <p:spPr>
          <a:xfrm>
            <a:off x="7679166" y="3717032"/>
            <a:ext cx="3141834" cy="1384995"/>
          </a:xfrm>
          <a:prstGeom prst="rect">
            <a:avLst/>
          </a:prstGeom>
          <a:noFill/>
          <a:ln>
            <a:solidFill>
              <a:schemeClr val="accent1"/>
            </a:solidFill>
          </a:ln>
        </p:spPr>
        <p:txBody>
          <a:bodyPr wrap="square" rtlCol="0">
            <a:spAutoFit/>
          </a:bodyPr>
          <a:lstStyle/>
          <a:p>
            <a:r>
              <a:rPr lang="ru-RU" sz="1400" dirty="0">
                <a:solidFill>
                  <a:schemeClr val="accent1"/>
                </a:solidFill>
              </a:rPr>
              <a:t>Для АО и ПАО обязательно ежегодное привлечение независимого аудитора  для проверки и подтверждения правильности годовой бухгалтерской (финансовой) отчетности.</a:t>
            </a:r>
          </a:p>
          <a:p>
            <a:endParaRPr lang="ru-RU" sz="1400" dirty="0">
              <a:solidFill>
                <a:schemeClr val="accent1"/>
              </a:solidFill>
            </a:endParaRPr>
          </a:p>
        </p:txBody>
      </p:sp>
    </p:spTree>
    <p:extLst>
      <p:ext uri="{BB962C8B-B14F-4D97-AF65-F5344CB8AC3E}">
        <p14:creationId xmlns:p14="http://schemas.microsoft.com/office/powerpoint/2010/main" val="1293753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9000" y="1224000"/>
            <a:ext cx="10080000" cy="5401479"/>
          </a:xfrm>
          <a:prstGeom prst="rect">
            <a:avLst/>
          </a:prstGeom>
          <a:noFill/>
        </p:spPr>
        <p:txBody>
          <a:bodyPr wrap="square" rtlCol="0">
            <a:spAutoFit/>
          </a:bodyPr>
          <a:lstStyle/>
          <a:p>
            <a:r>
              <a:rPr lang="ru-RU" sz="1500" dirty="0">
                <a:solidFill>
                  <a:schemeClr val="accent1"/>
                </a:solidFill>
              </a:rPr>
              <a:t>Цель – породить правовые последствия решения участников для самих участников и третьих лиц.</a:t>
            </a:r>
          </a:p>
          <a:p>
            <a:pPr algn="just"/>
            <a:r>
              <a:rPr lang="ru-RU" sz="1500" dirty="0">
                <a:solidFill>
                  <a:schemeClr val="accent1"/>
                </a:solidFill>
              </a:rPr>
              <a:t>Вопросы, вынесенные на собрание, должны соответствовать его компетенции, предусмотренной законодательством и уставом сообщества.</a:t>
            </a:r>
          </a:p>
          <a:p>
            <a:endParaRPr lang="ru-RU" sz="1500" b="1" u="sng" dirty="0">
              <a:solidFill>
                <a:schemeClr val="accent1"/>
              </a:solidFill>
            </a:endParaRPr>
          </a:p>
          <a:p>
            <a:r>
              <a:rPr lang="ru-RU" sz="1500" b="1" u="sng" dirty="0">
                <a:solidFill>
                  <a:schemeClr val="accent1"/>
                </a:solidFill>
              </a:rPr>
              <a:t>1. Повестка дня</a:t>
            </a:r>
          </a:p>
          <a:p>
            <a:pPr algn="just"/>
            <a:r>
              <a:rPr lang="ru-RU" sz="1500" dirty="0">
                <a:solidFill>
                  <a:schemeClr val="accent1"/>
                </a:solidFill>
              </a:rPr>
              <a:t>Утвержденная повестка не может быть изменена и нарушена, в противном случае решение будет считаться ничтожным. По каждому вопросу принимается отдельное решение, если иное не установлено единогласным решением участников.</a:t>
            </a:r>
          </a:p>
          <a:p>
            <a:endParaRPr lang="ru-RU" sz="1500" dirty="0">
              <a:solidFill>
                <a:schemeClr val="accent1"/>
              </a:solidFill>
            </a:endParaRPr>
          </a:p>
          <a:p>
            <a:pPr algn="just"/>
            <a:r>
              <a:rPr lang="ru-RU" sz="1500" dirty="0">
                <a:solidFill>
                  <a:schemeClr val="accent1"/>
                </a:solidFill>
              </a:rPr>
              <a:t>2. </a:t>
            </a:r>
            <a:r>
              <a:rPr lang="ru-RU" sz="1500" b="1" u="sng" dirty="0">
                <a:solidFill>
                  <a:schemeClr val="accent1"/>
                </a:solidFill>
              </a:rPr>
              <a:t>Уведомление</a:t>
            </a:r>
            <a:r>
              <a:rPr lang="ru-RU" sz="1500" dirty="0">
                <a:solidFill>
                  <a:schemeClr val="accent1"/>
                </a:solidFill>
              </a:rPr>
              <a:t> (созыв) участников собрания в сроки и порядке, определенные законодательством (заказным письмом с уведомлением).</a:t>
            </a:r>
          </a:p>
          <a:p>
            <a:endParaRPr lang="ru-RU" sz="1500" dirty="0">
              <a:solidFill>
                <a:schemeClr val="accent1"/>
              </a:solidFill>
            </a:endParaRPr>
          </a:p>
          <a:p>
            <a:r>
              <a:rPr lang="ru-RU" sz="1500" b="1" u="sng" dirty="0">
                <a:solidFill>
                  <a:schemeClr val="accent1"/>
                </a:solidFill>
              </a:rPr>
              <a:t>3. Кворум</a:t>
            </a:r>
          </a:p>
          <a:p>
            <a:r>
              <a:rPr lang="ru-RU" sz="1500" dirty="0">
                <a:solidFill>
                  <a:schemeClr val="accent1"/>
                </a:solidFill>
              </a:rPr>
              <a:t>Не менее половины (50%) от общего числа участников </a:t>
            </a:r>
          </a:p>
          <a:p>
            <a:endParaRPr lang="ru-RU" sz="1500" dirty="0">
              <a:solidFill>
                <a:schemeClr val="accent1"/>
              </a:solidFill>
            </a:endParaRPr>
          </a:p>
          <a:p>
            <a:pPr algn="just"/>
            <a:r>
              <a:rPr lang="ru-RU" sz="1500" dirty="0">
                <a:solidFill>
                  <a:schemeClr val="accent1"/>
                </a:solidFill>
              </a:rPr>
              <a:t>4. </a:t>
            </a:r>
            <a:r>
              <a:rPr lang="ru-RU" sz="1500" b="1" u="sng" dirty="0">
                <a:solidFill>
                  <a:schemeClr val="accent1"/>
                </a:solidFill>
              </a:rPr>
              <a:t>Голосование</a:t>
            </a:r>
            <a:r>
              <a:rPr lang="ru-RU" sz="1500" dirty="0">
                <a:solidFill>
                  <a:schemeClr val="accent1"/>
                </a:solidFill>
              </a:rPr>
              <a:t> – решение принимается большинством голосов (по отдельным вопросам законодательством предусматривается определенный % от числа участников).</a:t>
            </a:r>
          </a:p>
          <a:p>
            <a:pPr algn="just"/>
            <a:r>
              <a:rPr lang="ru-RU" sz="1500" dirty="0">
                <a:solidFill>
                  <a:schemeClr val="accent1"/>
                </a:solidFill>
              </a:rPr>
              <a:t>Лица, участвующие в собрании, должны иметь надлежащие полномочия.</a:t>
            </a:r>
          </a:p>
          <a:p>
            <a:pPr algn="just"/>
            <a:r>
              <a:rPr lang="ru-RU" sz="1500" dirty="0">
                <a:solidFill>
                  <a:schemeClr val="accent1"/>
                </a:solidFill>
              </a:rPr>
              <a:t>Очное (заочное разрешено в случаях, предусмотренных законодательством, напр., при проведении повторного собрания по причине отсутствия надлежащего кворума для очного голосования).</a:t>
            </a:r>
          </a:p>
          <a:p>
            <a:endParaRPr lang="ru-RU" sz="1500" b="1" u="sng" dirty="0">
              <a:solidFill>
                <a:schemeClr val="accent1"/>
              </a:solidFill>
            </a:endParaRPr>
          </a:p>
          <a:p>
            <a:pPr algn="just"/>
            <a:r>
              <a:rPr lang="ru-RU" sz="1500" b="1" u="sng" dirty="0">
                <a:solidFill>
                  <a:schemeClr val="accent1"/>
                </a:solidFill>
              </a:rPr>
              <a:t>5. Счетная комиссия  - </a:t>
            </a:r>
            <a:r>
              <a:rPr lang="ru-RU" sz="1500" dirty="0">
                <a:solidFill>
                  <a:schemeClr val="accent1"/>
                </a:solidFill>
              </a:rPr>
              <a:t>выбирается на собрании, осуществляет подсчет голосов. В случаях, определенных законодательством, должна состоять из лиц, не относящихся к органам управления (напр., в хоз. обществах - АО).</a:t>
            </a:r>
          </a:p>
          <a:p>
            <a:endParaRPr lang="ru-RU" sz="1500" dirty="0">
              <a:solidFill>
                <a:schemeClr val="accent1"/>
              </a:solidFill>
            </a:endParaRPr>
          </a:p>
        </p:txBody>
      </p:sp>
      <p:sp>
        <p:nvSpPr>
          <p:cNvPr id="3" name="Прямоугольник 2"/>
          <p:cNvSpPr/>
          <p:nvPr/>
        </p:nvSpPr>
        <p:spPr>
          <a:xfrm>
            <a:off x="2991000" y="369000"/>
            <a:ext cx="6096000" cy="830997"/>
          </a:xfrm>
          <a:prstGeom prst="rect">
            <a:avLst/>
          </a:prstGeom>
        </p:spPr>
        <p:txBody>
          <a:bodyPr>
            <a:spAutoFit/>
          </a:bodyPr>
          <a:lstStyle/>
          <a:p>
            <a:pPr algn="ctr"/>
            <a:r>
              <a:rPr lang="ru-RU" sz="2400" b="1" dirty="0">
                <a:solidFill>
                  <a:schemeClr val="accent1"/>
                </a:solidFill>
              </a:rPr>
              <a:t>Общие собрания участников </a:t>
            </a:r>
          </a:p>
          <a:p>
            <a:pPr algn="ctr"/>
            <a:r>
              <a:rPr lang="ru-RU" sz="2400" b="1" dirty="0">
                <a:solidFill>
                  <a:schemeClr val="accent1"/>
                </a:solidFill>
              </a:rPr>
              <a:t>(гл. 9.1 ГК РФ)</a:t>
            </a:r>
          </a:p>
        </p:txBody>
      </p:sp>
    </p:spTree>
    <p:extLst>
      <p:ext uri="{BB962C8B-B14F-4D97-AF65-F5344CB8AC3E}">
        <p14:creationId xmlns:p14="http://schemas.microsoft.com/office/powerpoint/2010/main" val="3087625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87438" y="491985"/>
            <a:ext cx="8501122" cy="246221"/>
          </a:xfrm>
          <a:prstGeom prst="rect">
            <a:avLst/>
          </a:prstGeom>
          <a:noFill/>
        </p:spPr>
        <p:txBody>
          <a:bodyPr wrap="square" rtlCol="0">
            <a:spAutoFit/>
          </a:bodyPr>
          <a:lstStyle/>
          <a:p>
            <a:endParaRPr lang="ru-RU" sz="1000" dirty="0"/>
          </a:p>
        </p:txBody>
      </p:sp>
      <p:sp>
        <p:nvSpPr>
          <p:cNvPr id="3" name="TextBox 2"/>
          <p:cNvSpPr txBox="1"/>
          <p:nvPr/>
        </p:nvSpPr>
        <p:spPr>
          <a:xfrm>
            <a:off x="1052100" y="998728"/>
            <a:ext cx="10080000" cy="4832092"/>
          </a:xfrm>
          <a:prstGeom prst="rect">
            <a:avLst/>
          </a:prstGeom>
          <a:noFill/>
        </p:spPr>
        <p:txBody>
          <a:bodyPr wrap="square" rtlCol="0">
            <a:spAutoFit/>
          </a:bodyPr>
          <a:lstStyle/>
          <a:p>
            <a:pPr algn="just"/>
            <a:r>
              <a:rPr lang="ru-RU" sz="1400" u="sng" dirty="0">
                <a:solidFill>
                  <a:schemeClr val="accent1"/>
                </a:solidFill>
              </a:rPr>
              <a:t>Участники</a:t>
            </a:r>
            <a:r>
              <a:rPr lang="ru-RU" sz="1400" dirty="0">
                <a:solidFill>
                  <a:schemeClr val="accent1"/>
                </a:solidFill>
              </a:rPr>
              <a:t> – ИП и/или коммерческие организации (</a:t>
            </a:r>
            <a:r>
              <a:rPr lang="ru-RU" sz="1400" i="1" dirty="0">
                <a:solidFill>
                  <a:schemeClr val="accent1"/>
                </a:solidFill>
              </a:rPr>
              <a:t>Полные товарищи</a:t>
            </a:r>
            <a:r>
              <a:rPr lang="ru-RU" sz="1400" dirty="0">
                <a:solidFill>
                  <a:schemeClr val="accent1"/>
                </a:solidFill>
              </a:rPr>
              <a:t>), могут участвовать только в одном товариществе</a:t>
            </a:r>
          </a:p>
          <a:p>
            <a:pPr algn="just"/>
            <a:r>
              <a:rPr lang="ru-RU" sz="1400" dirty="0">
                <a:solidFill>
                  <a:schemeClr val="accent1"/>
                </a:solidFill>
              </a:rPr>
              <a:t>Осуществляют предпринимательскую деятельность от имени Товарищества и отвечают по его обязательствам лично своим имуществом.</a:t>
            </a:r>
          </a:p>
          <a:p>
            <a:endParaRPr lang="ru-RU" sz="1400" dirty="0">
              <a:solidFill>
                <a:schemeClr val="accent1"/>
              </a:solidFill>
            </a:endParaRPr>
          </a:p>
          <a:p>
            <a:pPr algn="just"/>
            <a:r>
              <a:rPr lang="ru-RU" sz="1400" u="sng" dirty="0">
                <a:solidFill>
                  <a:schemeClr val="accent1"/>
                </a:solidFill>
              </a:rPr>
              <a:t>Учредительные документы- </a:t>
            </a:r>
            <a:r>
              <a:rPr lang="ru-RU" sz="1400" dirty="0">
                <a:solidFill>
                  <a:schemeClr val="accent1"/>
                </a:solidFill>
              </a:rPr>
              <a:t>Учредительный договор (фирменное наименование, место нахождения, порядок управления, условия о размере и составе складочного капитала; о размере и порядке изменения долей каждого из участников в складочном капитале; о размере, составе, сроках и порядке внесения ими вкладов; об ответственности участников за нарушение обязанностей по внесению вкладов).</a:t>
            </a:r>
          </a:p>
          <a:p>
            <a:endParaRPr lang="ru-RU" sz="1400" dirty="0">
              <a:solidFill>
                <a:schemeClr val="accent1"/>
              </a:solidFill>
            </a:endParaRPr>
          </a:p>
          <a:p>
            <a:pPr algn="just"/>
            <a:r>
              <a:rPr lang="ru-RU" sz="1400" u="sng" dirty="0">
                <a:solidFill>
                  <a:schemeClr val="accent1"/>
                </a:solidFill>
              </a:rPr>
              <a:t>Складочный капитал </a:t>
            </a:r>
            <a:r>
              <a:rPr lang="ru-RU" sz="1400" dirty="0">
                <a:solidFill>
                  <a:schemeClr val="accent1"/>
                </a:solidFill>
              </a:rPr>
              <a:t>- Минимальные и максимальный размеры не ограничены. Должно быть внесено не менее ½ вклада каждого участника к моменту регистрации.</a:t>
            </a:r>
          </a:p>
          <a:p>
            <a:pPr algn="just"/>
            <a:endParaRPr lang="ru-RU" sz="1400" dirty="0">
              <a:solidFill>
                <a:schemeClr val="accent1"/>
              </a:solidFill>
            </a:endParaRPr>
          </a:p>
          <a:p>
            <a:pPr algn="just"/>
            <a:r>
              <a:rPr lang="ru-RU" sz="1400" u="sng" dirty="0">
                <a:solidFill>
                  <a:schemeClr val="accent1"/>
                </a:solidFill>
              </a:rPr>
              <a:t>Наименование</a:t>
            </a:r>
            <a:r>
              <a:rPr lang="ru-RU" sz="1400" dirty="0">
                <a:solidFill>
                  <a:schemeClr val="accent1"/>
                </a:solidFill>
              </a:rPr>
              <a:t> – «полное товарищество» и перечисление всех фамилий/наименований либо одна фамилия/наименование «и К</a:t>
            </a:r>
            <a:r>
              <a:rPr lang="en-US" sz="1400" dirty="0">
                <a:solidFill>
                  <a:schemeClr val="accent1"/>
                </a:solidFill>
              </a:rPr>
              <a:t>º</a:t>
            </a:r>
            <a:r>
              <a:rPr lang="ru-RU" sz="1400" dirty="0">
                <a:solidFill>
                  <a:schemeClr val="accent1"/>
                </a:solidFill>
              </a:rPr>
              <a:t>»</a:t>
            </a:r>
          </a:p>
          <a:p>
            <a:pPr algn="just"/>
            <a:endParaRPr lang="ru-RU" sz="1400" dirty="0">
              <a:solidFill>
                <a:schemeClr val="accent1"/>
              </a:solidFill>
            </a:endParaRPr>
          </a:p>
          <a:p>
            <a:pPr algn="just"/>
            <a:r>
              <a:rPr lang="ru-RU" sz="1400" u="sng" dirty="0">
                <a:solidFill>
                  <a:schemeClr val="accent1"/>
                </a:solidFill>
              </a:rPr>
              <a:t>Органы управления </a:t>
            </a:r>
            <a:r>
              <a:rPr lang="ru-RU" sz="1400" dirty="0">
                <a:solidFill>
                  <a:schemeClr val="accent1"/>
                </a:solidFill>
              </a:rPr>
              <a:t>– Общее согласие всех участников либо большинством голосов (если предусмотрено учр.договором). Каждый имеет один голос (если иное не предусмотрено учр. договором)</a:t>
            </a:r>
          </a:p>
          <a:p>
            <a:pPr algn="just"/>
            <a:endParaRPr lang="ru-RU" sz="1400" dirty="0">
              <a:solidFill>
                <a:schemeClr val="accent1"/>
              </a:solidFill>
            </a:endParaRPr>
          </a:p>
          <a:p>
            <a:pPr algn="just"/>
            <a:endParaRPr lang="ru-RU" sz="1400" dirty="0">
              <a:solidFill>
                <a:schemeClr val="accent1"/>
              </a:solidFill>
            </a:endParaRPr>
          </a:p>
          <a:p>
            <a:pPr algn="just"/>
            <a:endParaRPr lang="ru-RU" sz="1400" dirty="0">
              <a:solidFill>
                <a:schemeClr val="accent1"/>
              </a:solidFill>
            </a:endParaRPr>
          </a:p>
          <a:p>
            <a:pPr algn="just"/>
            <a:endParaRPr lang="ru-RU" sz="1400" dirty="0">
              <a:solidFill>
                <a:schemeClr val="accent1"/>
              </a:solidFill>
            </a:endParaRPr>
          </a:p>
          <a:p>
            <a:pPr algn="just"/>
            <a:endParaRPr lang="ru-RU" sz="1400" dirty="0">
              <a:solidFill>
                <a:schemeClr val="accent1"/>
              </a:solidFill>
            </a:endParaRPr>
          </a:p>
        </p:txBody>
      </p:sp>
      <p:cxnSp>
        <p:nvCxnSpPr>
          <p:cNvPr id="4" name="Прямая со стрелкой 3"/>
          <p:cNvCxnSpPr/>
          <p:nvPr/>
        </p:nvCxnSpPr>
        <p:spPr>
          <a:xfrm rot="10800000" flipV="1">
            <a:off x="2371132" y="4992579"/>
            <a:ext cx="214314" cy="1428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Прямая со стрелкой 4"/>
          <p:cNvCxnSpPr/>
          <p:nvPr/>
        </p:nvCxnSpPr>
        <p:spPr>
          <a:xfrm rot="5400000">
            <a:off x="4797261" y="5063223"/>
            <a:ext cx="21431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Прямая со стрелкой 5"/>
          <p:cNvCxnSpPr/>
          <p:nvPr/>
        </p:nvCxnSpPr>
        <p:spPr>
          <a:xfrm>
            <a:off x="6906000" y="4932145"/>
            <a:ext cx="718472" cy="1428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365646" y="5248683"/>
            <a:ext cx="2255354" cy="738664"/>
          </a:xfrm>
          <a:prstGeom prst="rect">
            <a:avLst/>
          </a:prstGeom>
          <a:noFill/>
        </p:spPr>
        <p:txBody>
          <a:bodyPr wrap="square" rtlCol="0">
            <a:spAutoFit/>
          </a:bodyPr>
          <a:lstStyle/>
          <a:p>
            <a:r>
              <a:rPr lang="ru-RU" sz="1400" dirty="0">
                <a:solidFill>
                  <a:schemeClr val="accent1"/>
                </a:solidFill>
              </a:rPr>
              <a:t>Каждый участник действует от имени товарищества</a:t>
            </a:r>
          </a:p>
        </p:txBody>
      </p:sp>
      <p:sp>
        <p:nvSpPr>
          <p:cNvPr id="8" name="TextBox 7"/>
          <p:cNvSpPr txBox="1"/>
          <p:nvPr/>
        </p:nvSpPr>
        <p:spPr>
          <a:xfrm>
            <a:off x="4047956" y="5269577"/>
            <a:ext cx="1714512" cy="954107"/>
          </a:xfrm>
          <a:prstGeom prst="rect">
            <a:avLst/>
          </a:prstGeom>
          <a:noFill/>
        </p:spPr>
        <p:txBody>
          <a:bodyPr wrap="square" rtlCol="0">
            <a:spAutoFit/>
          </a:bodyPr>
          <a:lstStyle/>
          <a:p>
            <a:r>
              <a:rPr lang="ru-RU" sz="1400" dirty="0">
                <a:solidFill>
                  <a:schemeClr val="accent1"/>
                </a:solidFill>
              </a:rPr>
              <a:t>Участники ведут дела совместно</a:t>
            </a:r>
          </a:p>
          <a:p>
            <a:r>
              <a:rPr lang="ru-RU" sz="1400" dirty="0">
                <a:solidFill>
                  <a:schemeClr val="accent1"/>
                </a:solidFill>
              </a:rPr>
              <a:t>(общее согласие на каждую сделку)</a:t>
            </a:r>
          </a:p>
        </p:txBody>
      </p:sp>
      <p:sp>
        <p:nvSpPr>
          <p:cNvPr id="9" name="TextBox 8"/>
          <p:cNvSpPr txBox="1"/>
          <p:nvPr/>
        </p:nvSpPr>
        <p:spPr>
          <a:xfrm>
            <a:off x="5849278" y="5171174"/>
            <a:ext cx="5282822" cy="1169551"/>
          </a:xfrm>
          <a:prstGeom prst="rect">
            <a:avLst/>
          </a:prstGeom>
          <a:noFill/>
        </p:spPr>
        <p:txBody>
          <a:bodyPr wrap="square" rtlCol="0">
            <a:spAutoFit/>
          </a:bodyPr>
          <a:lstStyle/>
          <a:p>
            <a:pPr algn="just"/>
            <a:r>
              <a:rPr lang="ru-RU" sz="1400" dirty="0">
                <a:solidFill>
                  <a:schemeClr val="accent1"/>
                </a:solidFill>
              </a:rPr>
              <a:t>ведение дел поручено отдельным участникам (отмена полномочий в суде вследствие грубого нарушения уполномоченным лицом своих обязанностей или обнаружившейся неспособности к разумному ведению дел)</a:t>
            </a:r>
          </a:p>
          <a:p>
            <a:pPr algn="just"/>
            <a:r>
              <a:rPr lang="ru-RU" sz="1400" dirty="0">
                <a:solidFill>
                  <a:schemeClr val="accent1"/>
                </a:solidFill>
              </a:rPr>
              <a:t>Остальные получают доверенности на совершение сделок.</a:t>
            </a:r>
          </a:p>
        </p:txBody>
      </p:sp>
      <p:sp>
        <p:nvSpPr>
          <p:cNvPr id="10" name="TextBox 9"/>
          <p:cNvSpPr txBox="1"/>
          <p:nvPr/>
        </p:nvSpPr>
        <p:spPr>
          <a:xfrm>
            <a:off x="0" y="0"/>
            <a:ext cx="3036000" cy="292388"/>
          </a:xfrm>
          <a:prstGeom prst="rect">
            <a:avLst/>
          </a:prstGeom>
          <a:noFill/>
        </p:spPr>
        <p:txBody>
          <a:bodyPr wrap="square" rtlCol="0">
            <a:spAutoFit/>
          </a:bodyPr>
          <a:lstStyle/>
          <a:p>
            <a:r>
              <a:rPr lang="ru-RU" sz="1300" i="1" dirty="0">
                <a:solidFill>
                  <a:schemeClr val="bg1"/>
                </a:solidFill>
              </a:rPr>
              <a:t>Товарищество – объединение лиц</a:t>
            </a:r>
          </a:p>
        </p:txBody>
      </p:sp>
      <p:sp>
        <p:nvSpPr>
          <p:cNvPr id="11" name="Прямоугольник 10"/>
          <p:cNvSpPr/>
          <p:nvPr/>
        </p:nvSpPr>
        <p:spPr>
          <a:xfrm>
            <a:off x="4519778" y="384262"/>
            <a:ext cx="3144643" cy="461665"/>
          </a:xfrm>
          <a:prstGeom prst="rect">
            <a:avLst/>
          </a:prstGeom>
        </p:spPr>
        <p:txBody>
          <a:bodyPr wrap="none">
            <a:spAutoFit/>
          </a:bodyPr>
          <a:lstStyle/>
          <a:p>
            <a:pPr algn="ctr"/>
            <a:r>
              <a:rPr lang="ru-RU" sz="2400" b="1" dirty="0">
                <a:solidFill>
                  <a:schemeClr val="accent1"/>
                </a:solidFill>
              </a:rPr>
              <a:t>Полное товарищество</a:t>
            </a:r>
          </a:p>
        </p:txBody>
      </p:sp>
    </p:spTree>
    <p:extLst>
      <p:ext uri="{BB962C8B-B14F-4D97-AF65-F5344CB8AC3E}">
        <p14:creationId xmlns:p14="http://schemas.microsoft.com/office/powerpoint/2010/main" val="2318830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52918" y="414000"/>
            <a:ext cx="11033081" cy="5693866"/>
          </a:xfrm>
          <a:prstGeom prst="rect">
            <a:avLst/>
          </a:prstGeom>
        </p:spPr>
        <p:txBody>
          <a:bodyPr wrap="square">
            <a:spAutoFit/>
          </a:bodyPr>
          <a:lstStyle/>
          <a:p>
            <a:pPr algn="just"/>
            <a:r>
              <a:rPr lang="ru-RU" sz="1400" dirty="0">
                <a:solidFill>
                  <a:schemeClr val="accent1"/>
                </a:solidFill>
              </a:rPr>
              <a:t>Запрет конкуренции участников и товарищества (совершение от своего имени однородной с товариществом деятельности)</a:t>
            </a:r>
          </a:p>
          <a:p>
            <a:pPr algn="just"/>
            <a:endParaRPr lang="ru-RU" sz="1400" dirty="0">
              <a:solidFill>
                <a:schemeClr val="accent1"/>
              </a:solidFill>
            </a:endParaRPr>
          </a:p>
          <a:p>
            <a:pPr algn="just"/>
            <a:r>
              <a:rPr lang="ru-RU" sz="1400" dirty="0">
                <a:solidFill>
                  <a:schemeClr val="accent1"/>
                </a:solidFill>
              </a:rPr>
              <a:t>Прибыль и убытки распределяются пропорционально долям участников</a:t>
            </a:r>
          </a:p>
          <a:p>
            <a:pPr algn="just"/>
            <a:endParaRPr lang="ru-RU" sz="1400" dirty="0">
              <a:solidFill>
                <a:schemeClr val="accent1"/>
              </a:solidFill>
            </a:endParaRPr>
          </a:p>
          <a:p>
            <a:pPr algn="just"/>
            <a:r>
              <a:rPr lang="ru-RU" sz="1400" u="sng" dirty="0">
                <a:solidFill>
                  <a:schemeClr val="accent1"/>
                </a:solidFill>
              </a:rPr>
              <a:t>Ответственность участников</a:t>
            </a:r>
            <a:r>
              <a:rPr lang="ru-RU" sz="1400" dirty="0">
                <a:solidFill>
                  <a:schemeClr val="accent1"/>
                </a:solidFill>
              </a:rPr>
              <a:t> – солидарная (</a:t>
            </a:r>
            <a:r>
              <a:rPr lang="ru-RU" sz="1400" b="1" dirty="0">
                <a:solidFill>
                  <a:schemeClr val="accent1"/>
                </a:solidFill>
              </a:rPr>
              <a:t>«один за всех и все за одного»)</a:t>
            </a:r>
          </a:p>
          <a:p>
            <a:pPr algn="just"/>
            <a:r>
              <a:rPr lang="ru-RU" sz="1400" dirty="0">
                <a:solidFill>
                  <a:schemeClr val="accent1"/>
                </a:solidFill>
              </a:rPr>
              <a:t>Солидарно </a:t>
            </a:r>
            <a:r>
              <a:rPr lang="en-US" sz="1400" dirty="0">
                <a:solidFill>
                  <a:schemeClr val="accent1"/>
                </a:solidFill>
              </a:rPr>
              <a:t>(</a:t>
            </a:r>
            <a:r>
              <a:rPr lang="ru-RU" sz="1400" dirty="0">
                <a:solidFill>
                  <a:schemeClr val="accent1"/>
                </a:solidFill>
              </a:rPr>
              <a:t>между собой) несут субсидиарную по отношению к товариществу ответственность не только имуществом товарищества, но и личным имуществом, без ограничений ответственности.</a:t>
            </a:r>
          </a:p>
          <a:p>
            <a:pPr algn="just"/>
            <a:r>
              <a:rPr lang="ru-RU" sz="1400" dirty="0">
                <a:solidFill>
                  <a:schemeClr val="accent1"/>
                </a:solidFill>
              </a:rPr>
              <a:t>Вступившие позже отвечает по обязательствам, возникшим до вступления.</a:t>
            </a:r>
          </a:p>
          <a:p>
            <a:pPr algn="just"/>
            <a:r>
              <a:rPr lang="ru-RU" sz="1400" dirty="0">
                <a:solidFill>
                  <a:schemeClr val="accent1"/>
                </a:solidFill>
              </a:rPr>
              <a:t>Выбывшие отвечают по обязательствам, возникшим до выбытия в течение 2-х лет со дня утверждения отчета о деятельности товарищества за год выбытия</a:t>
            </a:r>
          </a:p>
          <a:p>
            <a:pPr algn="just"/>
            <a:endParaRPr lang="ru-RU" sz="1400" dirty="0">
              <a:solidFill>
                <a:schemeClr val="accent1"/>
              </a:solidFill>
            </a:endParaRPr>
          </a:p>
          <a:p>
            <a:pPr algn="ctr"/>
            <a:r>
              <a:rPr lang="ru-RU" sz="1400" dirty="0">
                <a:solidFill>
                  <a:schemeClr val="accent1"/>
                </a:solidFill>
              </a:rPr>
              <a:t>  Прекращение</a:t>
            </a:r>
          </a:p>
          <a:p>
            <a:pPr algn="ctr"/>
            <a:endParaRPr lang="ru-RU" sz="1400" dirty="0">
              <a:solidFill>
                <a:schemeClr val="accent1"/>
              </a:solidFill>
            </a:endParaRPr>
          </a:p>
          <a:p>
            <a:pPr algn="just"/>
            <a:endParaRPr lang="ru-RU" sz="1400" dirty="0">
              <a:solidFill>
                <a:schemeClr val="accent1"/>
              </a:solidFill>
            </a:endParaRPr>
          </a:p>
          <a:p>
            <a:pPr algn="just"/>
            <a:r>
              <a:rPr lang="ru-RU" sz="1400" dirty="0">
                <a:solidFill>
                  <a:schemeClr val="accent1"/>
                </a:solidFill>
              </a:rPr>
              <a:t>                                                 Ликвидация                           Изменение состава участников                       Остается один участник</a:t>
            </a:r>
          </a:p>
          <a:p>
            <a:pPr algn="just"/>
            <a:r>
              <a:rPr lang="ru-RU" sz="1400" dirty="0">
                <a:solidFill>
                  <a:schemeClr val="accent1"/>
                </a:solidFill>
              </a:rPr>
              <a:t>                               общие правила для ЮЛ                           (выход, исключение, смерть, </a:t>
            </a:r>
          </a:p>
          <a:p>
            <a:pPr algn="just"/>
            <a:r>
              <a:rPr lang="ru-RU" sz="1400" dirty="0">
                <a:solidFill>
                  <a:schemeClr val="accent1"/>
                </a:solidFill>
              </a:rPr>
              <a:t>                                                                                                 банкротство и т.п.), если договором</a:t>
            </a:r>
          </a:p>
          <a:p>
            <a:pPr algn="just"/>
            <a:r>
              <a:rPr lang="ru-RU" sz="1400" dirty="0">
                <a:solidFill>
                  <a:schemeClr val="accent1"/>
                </a:solidFill>
              </a:rPr>
              <a:t>                                                                                                  не предусмотрена возможность </a:t>
            </a:r>
          </a:p>
          <a:p>
            <a:pPr algn="just"/>
            <a:r>
              <a:rPr lang="ru-RU" sz="1400" dirty="0">
                <a:solidFill>
                  <a:schemeClr val="accent1"/>
                </a:solidFill>
              </a:rPr>
              <a:t>                                                                                                      продолжения деятельности</a:t>
            </a:r>
          </a:p>
          <a:p>
            <a:pPr algn="just"/>
            <a:endParaRPr lang="ru-RU" sz="1400" dirty="0">
              <a:solidFill>
                <a:schemeClr val="accent1"/>
              </a:solidFill>
            </a:endParaRPr>
          </a:p>
          <a:p>
            <a:pPr algn="just"/>
            <a:r>
              <a:rPr lang="ru-RU" sz="1400" u="sng" dirty="0">
                <a:solidFill>
                  <a:schemeClr val="accent1"/>
                </a:solidFill>
              </a:rPr>
              <a:t>Выход</a:t>
            </a:r>
            <a:r>
              <a:rPr lang="ru-RU" sz="1400" dirty="0">
                <a:solidFill>
                  <a:schemeClr val="accent1"/>
                </a:solidFill>
              </a:rPr>
              <a:t> – участнику (его наследнику) передается часть имущества Товарищества, пропорциональная его доле (деньгами либо в натуре)</a:t>
            </a:r>
          </a:p>
          <a:p>
            <a:pPr algn="just"/>
            <a:endParaRPr lang="ru-RU" sz="1400" dirty="0">
              <a:solidFill>
                <a:schemeClr val="accent1"/>
              </a:solidFill>
            </a:endParaRPr>
          </a:p>
          <a:p>
            <a:pPr algn="just"/>
            <a:r>
              <a:rPr lang="ru-RU" sz="1400" u="sng" dirty="0">
                <a:solidFill>
                  <a:schemeClr val="accent1"/>
                </a:solidFill>
              </a:rPr>
              <a:t>Преимущества </a:t>
            </a:r>
            <a:r>
              <a:rPr lang="ru-RU" sz="1400" dirty="0">
                <a:solidFill>
                  <a:schemeClr val="accent1"/>
                </a:solidFill>
              </a:rPr>
              <a:t>- возможность аккумулирования значительных средств в относительно короткие сроки;</a:t>
            </a:r>
          </a:p>
          <a:p>
            <a:pPr algn="just"/>
            <a:r>
              <a:rPr lang="ru-RU" sz="1400" dirty="0">
                <a:solidFill>
                  <a:schemeClr val="accent1"/>
                </a:solidFill>
              </a:rPr>
              <a:t>Привлекательность для кредиторов</a:t>
            </a:r>
          </a:p>
          <a:p>
            <a:pPr algn="just"/>
            <a:endParaRPr lang="ru-RU" sz="1400" dirty="0">
              <a:solidFill>
                <a:schemeClr val="accent1"/>
              </a:solidFill>
            </a:endParaRPr>
          </a:p>
          <a:p>
            <a:pPr algn="just"/>
            <a:r>
              <a:rPr lang="ru-RU" sz="1400" u="sng" dirty="0">
                <a:solidFill>
                  <a:schemeClr val="accent1"/>
                </a:solidFill>
              </a:rPr>
              <a:t>Недостатки</a:t>
            </a:r>
            <a:r>
              <a:rPr lang="ru-RU" sz="1400" dirty="0">
                <a:solidFill>
                  <a:schemeClr val="accent1"/>
                </a:solidFill>
              </a:rPr>
              <a:t> – наиболее рискованная форма ЮЛ, требует особо доверительных отношений.</a:t>
            </a:r>
          </a:p>
        </p:txBody>
      </p:sp>
      <p:cxnSp>
        <p:nvCxnSpPr>
          <p:cNvPr id="3" name="Прямая со стрелкой 2"/>
          <p:cNvCxnSpPr/>
          <p:nvPr/>
        </p:nvCxnSpPr>
        <p:spPr>
          <a:xfrm flipH="1">
            <a:off x="3936000" y="3146311"/>
            <a:ext cx="214314" cy="1428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 name="Прямая со стрелкой 3"/>
          <p:cNvCxnSpPr/>
          <p:nvPr/>
        </p:nvCxnSpPr>
        <p:spPr>
          <a:xfrm>
            <a:off x="5961000" y="3046541"/>
            <a:ext cx="419" cy="42878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Прямая со стрелкой 4"/>
          <p:cNvCxnSpPr/>
          <p:nvPr/>
        </p:nvCxnSpPr>
        <p:spPr>
          <a:xfrm>
            <a:off x="7401000" y="3084823"/>
            <a:ext cx="214314" cy="1428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3738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1000" y="353041"/>
            <a:ext cx="8572528" cy="461665"/>
          </a:xfrm>
          <a:prstGeom prst="rect">
            <a:avLst/>
          </a:prstGeom>
          <a:noFill/>
        </p:spPr>
        <p:txBody>
          <a:bodyPr wrap="square" rtlCol="0">
            <a:spAutoFit/>
          </a:bodyPr>
          <a:lstStyle/>
          <a:p>
            <a:pPr algn="ctr"/>
            <a:r>
              <a:rPr lang="ru-RU" sz="2400" b="1" dirty="0">
                <a:solidFill>
                  <a:schemeClr val="accent1"/>
                </a:solidFill>
              </a:rPr>
              <a:t>Товарищество на вере (коммандитное</a:t>
            </a:r>
            <a:r>
              <a:rPr lang="ru-RU" sz="1400" b="1" dirty="0">
                <a:effectLst>
                  <a:outerShdw blurRad="38100" dist="38100" dir="2700000" algn="tl">
                    <a:srgbClr val="000000">
                      <a:alpha val="43137"/>
                    </a:srgbClr>
                  </a:outerShdw>
                </a:effectLst>
              </a:rPr>
              <a:t>)</a:t>
            </a:r>
          </a:p>
        </p:txBody>
      </p:sp>
      <p:sp>
        <p:nvSpPr>
          <p:cNvPr id="3" name="TextBox 2"/>
          <p:cNvSpPr txBox="1"/>
          <p:nvPr/>
        </p:nvSpPr>
        <p:spPr>
          <a:xfrm>
            <a:off x="1056000" y="876261"/>
            <a:ext cx="10260000" cy="5693866"/>
          </a:xfrm>
          <a:prstGeom prst="rect">
            <a:avLst/>
          </a:prstGeom>
          <a:noFill/>
        </p:spPr>
        <p:txBody>
          <a:bodyPr wrap="square" rtlCol="0">
            <a:spAutoFit/>
          </a:bodyPr>
          <a:lstStyle/>
          <a:p>
            <a:pPr algn="just"/>
            <a:r>
              <a:rPr lang="ru-RU" sz="1400" u="sng" dirty="0">
                <a:solidFill>
                  <a:schemeClr val="accent1"/>
                </a:solidFill>
              </a:rPr>
              <a:t>Участники</a:t>
            </a:r>
            <a:r>
              <a:rPr lang="ru-RU" sz="1400" dirty="0">
                <a:solidFill>
                  <a:schemeClr val="accent1"/>
                </a:solidFill>
              </a:rPr>
              <a:t> – Полные товарищи + коммандитисты/вкладчики – не более 20 (вносят вклады, отвечают в их пределах, не осуществляют предпринимательскую деятельность, могут быть учреждения, если иное не установлено законом)</a:t>
            </a:r>
          </a:p>
          <a:p>
            <a:pPr algn="just"/>
            <a:endParaRPr lang="ru-RU" sz="1400" dirty="0">
              <a:solidFill>
                <a:schemeClr val="accent1"/>
              </a:solidFill>
            </a:endParaRPr>
          </a:p>
          <a:p>
            <a:pPr algn="just"/>
            <a:r>
              <a:rPr lang="ru-RU" sz="1400" u="sng" dirty="0">
                <a:solidFill>
                  <a:schemeClr val="accent1"/>
                </a:solidFill>
              </a:rPr>
              <a:t>Учредительные документы- </a:t>
            </a:r>
            <a:r>
              <a:rPr lang="ru-RU" sz="1400" dirty="0">
                <a:solidFill>
                  <a:schemeClr val="accent1"/>
                </a:solidFill>
              </a:rPr>
              <a:t>Учредительный договор </a:t>
            </a:r>
            <a:r>
              <a:rPr lang="ru-RU" sz="1400" b="1" dirty="0">
                <a:solidFill>
                  <a:schemeClr val="accent1"/>
                </a:solidFill>
              </a:rPr>
              <a:t>полных товарищей </a:t>
            </a:r>
            <a:r>
              <a:rPr lang="ru-RU" sz="1400" dirty="0">
                <a:solidFill>
                  <a:schemeClr val="accent1"/>
                </a:solidFill>
              </a:rPr>
              <a:t>(то же содержание </a:t>
            </a:r>
            <a:r>
              <a:rPr lang="ru-RU" sz="1400" b="1" dirty="0">
                <a:solidFill>
                  <a:schemeClr val="accent1"/>
                </a:solidFill>
              </a:rPr>
              <a:t>+ </a:t>
            </a:r>
            <a:r>
              <a:rPr lang="ru-RU" sz="1400" dirty="0">
                <a:solidFill>
                  <a:schemeClr val="accent1"/>
                </a:solidFill>
              </a:rPr>
              <a:t>о совокупном размере вкладов, вносимых вкладчиками).</a:t>
            </a:r>
          </a:p>
          <a:p>
            <a:pPr algn="just"/>
            <a:endParaRPr lang="ru-RU" sz="1400" dirty="0">
              <a:solidFill>
                <a:schemeClr val="accent1"/>
              </a:solidFill>
            </a:endParaRPr>
          </a:p>
          <a:p>
            <a:pPr algn="just"/>
            <a:r>
              <a:rPr lang="ru-RU" sz="1400" u="sng" dirty="0">
                <a:solidFill>
                  <a:schemeClr val="accent1"/>
                </a:solidFill>
              </a:rPr>
              <a:t>Наименование</a:t>
            </a:r>
            <a:r>
              <a:rPr lang="ru-RU" sz="1400" dirty="0">
                <a:solidFill>
                  <a:schemeClr val="accent1"/>
                </a:solidFill>
              </a:rPr>
              <a:t> – «коммандитное товарищество» или «товарищество на вере» и перечисление всех фамилий/наименований </a:t>
            </a:r>
            <a:r>
              <a:rPr lang="ru-RU" sz="1400" b="1" dirty="0">
                <a:solidFill>
                  <a:schemeClr val="accent1"/>
                </a:solidFill>
              </a:rPr>
              <a:t>полных товарищей </a:t>
            </a:r>
            <a:r>
              <a:rPr lang="ru-RU" sz="1400" dirty="0">
                <a:solidFill>
                  <a:schemeClr val="accent1"/>
                </a:solidFill>
              </a:rPr>
              <a:t>либо одна фамилия/наименование </a:t>
            </a:r>
            <a:r>
              <a:rPr lang="ru-RU" sz="1400" b="1" dirty="0">
                <a:solidFill>
                  <a:schemeClr val="accent1"/>
                </a:solidFill>
              </a:rPr>
              <a:t>полного товарища </a:t>
            </a:r>
            <a:r>
              <a:rPr lang="ru-RU" sz="1400" dirty="0">
                <a:solidFill>
                  <a:schemeClr val="accent1"/>
                </a:solidFill>
              </a:rPr>
              <a:t>«и К</a:t>
            </a:r>
            <a:r>
              <a:rPr lang="en-US" sz="1400" dirty="0">
                <a:solidFill>
                  <a:schemeClr val="accent1"/>
                </a:solidFill>
              </a:rPr>
              <a:t>º</a:t>
            </a:r>
            <a:r>
              <a:rPr lang="ru-RU" sz="1400" dirty="0">
                <a:solidFill>
                  <a:schemeClr val="accent1"/>
                </a:solidFill>
              </a:rPr>
              <a:t>»</a:t>
            </a:r>
          </a:p>
          <a:p>
            <a:pPr algn="just"/>
            <a:endParaRPr lang="ru-RU" sz="1400" dirty="0">
              <a:solidFill>
                <a:schemeClr val="accent1"/>
              </a:solidFill>
            </a:endParaRPr>
          </a:p>
          <a:p>
            <a:pPr algn="just"/>
            <a:r>
              <a:rPr lang="ru-RU" sz="1400" u="sng" dirty="0">
                <a:solidFill>
                  <a:schemeClr val="accent1"/>
                </a:solidFill>
              </a:rPr>
              <a:t>Управление</a:t>
            </a:r>
            <a:r>
              <a:rPr lang="ru-RU" sz="1400" dirty="0">
                <a:solidFill>
                  <a:schemeClr val="accent1"/>
                </a:solidFill>
              </a:rPr>
              <a:t> – полные товарищи. Вкладчики выступают от имени товарищества по доверенности, в управлении не участвуют.</a:t>
            </a:r>
          </a:p>
          <a:p>
            <a:pPr algn="just"/>
            <a:endParaRPr lang="ru-RU" sz="1400" dirty="0">
              <a:solidFill>
                <a:schemeClr val="accent1"/>
              </a:solidFill>
            </a:endParaRPr>
          </a:p>
          <a:p>
            <a:pPr algn="just"/>
            <a:r>
              <a:rPr lang="ru-RU" sz="1400" u="sng" dirty="0">
                <a:solidFill>
                  <a:schemeClr val="accent1"/>
                </a:solidFill>
              </a:rPr>
              <a:t>Права вкладчиков</a:t>
            </a:r>
          </a:p>
          <a:p>
            <a:pPr algn="just">
              <a:buFontTx/>
              <a:buChar char="-"/>
            </a:pPr>
            <a:r>
              <a:rPr lang="ru-RU" sz="1400" dirty="0">
                <a:solidFill>
                  <a:schemeClr val="accent1"/>
                </a:solidFill>
              </a:rPr>
              <a:t>Участвовать в прибыли пропорционально доле</a:t>
            </a:r>
          </a:p>
          <a:p>
            <a:pPr algn="just">
              <a:buFontTx/>
              <a:buChar char="-"/>
            </a:pPr>
            <a:r>
              <a:rPr lang="ru-RU" sz="1400" dirty="0">
                <a:solidFill>
                  <a:schemeClr val="accent1"/>
                </a:solidFill>
              </a:rPr>
              <a:t>Знакомиться с годовыми отчетами и балансами</a:t>
            </a:r>
          </a:p>
          <a:p>
            <a:pPr algn="just">
              <a:buFontTx/>
              <a:buChar char="-"/>
            </a:pPr>
            <a:r>
              <a:rPr lang="ru-RU" sz="1400" dirty="0">
                <a:solidFill>
                  <a:schemeClr val="accent1"/>
                </a:solidFill>
              </a:rPr>
              <a:t>По окончании финансового года выйти, получив свой вклад</a:t>
            </a:r>
          </a:p>
          <a:p>
            <a:pPr algn="just">
              <a:buFontTx/>
              <a:buChar char="-"/>
            </a:pPr>
            <a:r>
              <a:rPr lang="ru-RU" sz="1400" dirty="0">
                <a:solidFill>
                  <a:schemeClr val="accent1"/>
                </a:solidFill>
              </a:rPr>
              <a:t>Передать долю или ее часть другим вкладчикам или третьему лицу </a:t>
            </a:r>
          </a:p>
          <a:p>
            <a:pPr algn="just">
              <a:buFontTx/>
              <a:buChar char="-"/>
            </a:pPr>
            <a:r>
              <a:rPr lang="ru-RU" sz="1400" dirty="0">
                <a:solidFill>
                  <a:schemeClr val="accent1"/>
                </a:solidFill>
              </a:rPr>
              <a:t>При ликвидации преимущественно получить свои вклады, оставшееся имущество делится между участниками</a:t>
            </a:r>
          </a:p>
          <a:p>
            <a:pPr algn="ctr"/>
            <a:endParaRPr lang="ru-RU" sz="1400" dirty="0">
              <a:solidFill>
                <a:schemeClr val="accent1"/>
              </a:solidFill>
            </a:endParaRPr>
          </a:p>
          <a:p>
            <a:pPr algn="ctr"/>
            <a:r>
              <a:rPr lang="ru-RU" sz="1400" dirty="0">
                <a:solidFill>
                  <a:schemeClr val="accent1"/>
                </a:solidFill>
              </a:rPr>
              <a:t>Прекращение</a:t>
            </a:r>
          </a:p>
          <a:p>
            <a:pPr algn="ctr"/>
            <a:endParaRPr lang="ru-RU" sz="1400" dirty="0">
              <a:solidFill>
                <a:schemeClr val="accent1"/>
              </a:solidFill>
            </a:endParaRPr>
          </a:p>
          <a:p>
            <a:pPr algn="just"/>
            <a:r>
              <a:rPr lang="ru-RU" sz="1400" dirty="0">
                <a:solidFill>
                  <a:schemeClr val="accent1"/>
                </a:solidFill>
              </a:rPr>
              <a:t>                </a:t>
            </a:r>
          </a:p>
          <a:p>
            <a:pPr algn="just"/>
            <a:r>
              <a:rPr lang="ru-RU" sz="1400" dirty="0">
                <a:solidFill>
                  <a:schemeClr val="accent1"/>
                </a:solidFill>
              </a:rPr>
              <a:t>               </a:t>
            </a:r>
          </a:p>
          <a:p>
            <a:pPr algn="just"/>
            <a:r>
              <a:rPr lang="ru-RU" sz="1400" dirty="0">
                <a:solidFill>
                  <a:schemeClr val="accent1"/>
                </a:solidFill>
              </a:rPr>
              <a:t>                                  аналогично полному товариществу                                  Выбытие всех вкладчиков</a:t>
            </a:r>
          </a:p>
          <a:p>
            <a:pPr algn="just"/>
            <a:r>
              <a:rPr lang="ru-RU" sz="1400" dirty="0">
                <a:solidFill>
                  <a:schemeClr val="accent1"/>
                </a:solidFill>
              </a:rPr>
              <a:t>                                                                                                                                (может преобразоваться</a:t>
            </a:r>
          </a:p>
          <a:p>
            <a:pPr algn="just"/>
            <a:r>
              <a:rPr lang="ru-RU" sz="1400" dirty="0">
                <a:solidFill>
                  <a:schemeClr val="accent1"/>
                </a:solidFill>
              </a:rPr>
              <a:t>                                                                                                                                          в полное товарищество)</a:t>
            </a:r>
          </a:p>
          <a:p>
            <a:pPr algn="just"/>
            <a:endParaRPr lang="ru-RU" sz="1400" dirty="0">
              <a:solidFill>
                <a:schemeClr val="accent1"/>
              </a:solidFill>
            </a:endParaRPr>
          </a:p>
        </p:txBody>
      </p:sp>
      <p:cxnSp>
        <p:nvCxnSpPr>
          <p:cNvPr id="4" name="Прямая со стрелкой 3"/>
          <p:cNvCxnSpPr/>
          <p:nvPr/>
        </p:nvCxnSpPr>
        <p:spPr>
          <a:xfrm rot="10800000" flipV="1">
            <a:off x="4429140" y="5088983"/>
            <a:ext cx="642942" cy="2143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Прямая со стрелкой 4"/>
          <p:cNvCxnSpPr/>
          <p:nvPr/>
        </p:nvCxnSpPr>
        <p:spPr>
          <a:xfrm>
            <a:off x="6771000" y="5139000"/>
            <a:ext cx="642942" cy="2143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1491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89777" y="413999"/>
            <a:ext cx="8215370" cy="461665"/>
          </a:xfrm>
          <a:prstGeom prst="rect">
            <a:avLst/>
          </a:prstGeom>
          <a:noFill/>
        </p:spPr>
        <p:txBody>
          <a:bodyPr wrap="square" rtlCol="0">
            <a:spAutoFit/>
          </a:bodyPr>
          <a:lstStyle/>
          <a:p>
            <a:pPr algn="ctr"/>
            <a:r>
              <a:rPr lang="ru-RU" sz="2400" b="1" dirty="0">
                <a:solidFill>
                  <a:schemeClr val="accent1"/>
                </a:solidFill>
              </a:rPr>
              <a:t>Общество с ограниченной ответственностью</a:t>
            </a:r>
          </a:p>
        </p:txBody>
      </p:sp>
      <p:sp>
        <p:nvSpPr>
          <p:cNvPr id="3" name="TextBox 2"/>
          <p:cNvSpPr txBox="1"/>
          <p:nvPr/>
        </p:nvSpPr>
        <p:spPr>
          <a:xfrm>
            <a:off x="1013924" y="954000"/>
            <a:ext cx="10167076" cy="5262979"/>
          </a:xfrm>
          <a:prstGeom prst="rect">
            <a:avLst/>
          </a:prstGeom>
          <a:noFill/>
        </p:spPr>
        <p:txBody>
          <a:bodyPr wrap="square" rtlCol="0">
            <a:spAutoFit/>
          </a:bodyPr>
          <a:lstStyle/>
          <a:p>
            <a:r>
              <a:rPr lang="ru-RU" sz="1400" u="sng" dirty="0">
                <a:solidFill>
                  <a:schemeClr val="accent1"/>
                </a:solidFill>
              </a:rPr>
              <a:t>Участники</a:t>
            </a:r>
            <a:r>
              <a:rPr lang="ru-RU" sz="1400" dirty="0">
                <a:solidFill>
                  <a:schemeClr val="accent1"/>
                </a:solidFill>
              </a:rPr>
              <a:t> – граждане и юридические лица (от 1 до 50. Более 50 – должно преобразоваться в АО в течение года либо ликвидируется в судебном порядке. Не может быть единственным участником другое лицо с одним участником) </a:t>
            </a:r>
          </a:p>
          <a:p>
            <a:endParaRPr lang="ru-RU" sz="1400" dirty="0">
              <a:solidFill>
                <a:schemeClr val="accent1"/>
              </a:solidFill>
            </a:endParaRPr>
          </a:p>
          <a:p>
            <a:r>
              <a:rPr lang="ru-RU" sz="1400" u="sng" dirty="0">
                <a:solidFill>
                  <a:schemeClr val="accent1"/>
                </a:solidFill>
              </a:rPr>
              <a:t>Учредительные документы</a:t>
            </a:r>
            <a:r>
              <a:rPr lang="ru-RU" sz="1400" dirty="0">
                <a:solidFill>
                  <a:schemeClr val="accent1"/>
                </a:solidFill>
              </a:rPr>
              <a:t> -  Устав (полное и сокращенное фирменное наименование, место нахождения, сведения об органах  управления, права и обязанности участников, сведения о выходе участника, о переходе доли, о порядке хранения документации и т.д.). Возможен корпоративный договор</a:t>
            </a:r>
          </a:p>
          <a:p>
            <a:pPr algn="just"/>
            <a:endParaRPr lang="ru-RU" sz="1400" dirty="0">
              <a:solidFill>
                <a:schemeClr val="accent1"/>
              </a:solidFill>
            </a:endParaRPr>
          </a:p>
          <a:p>
            <a:r>
              <a:rPr lang="ru-RU" sz="1400" u="sng" dirty="0">
                <a:solidFill>
                  <a:schemeClr val="accent1"/>
                </a:solidFill>
              </a:rPr>
              <a:t>Уставный капитал </a:t>
            </a:r>
            <a:r>
              <a:rPr lang="ru-RU" sz="1400" dirty="0">
                <a:solidFill>
                  <a:schemeClr val="accent1"/>
                </a:solidFill>
              </a:rPr>
              <a:t>– Разделен на доли (в %-ах или дробях). Минимальный – 10 000 руб. Максимальный может быть ограничен уставом. Состоит из номинальной стоимости долей участников. Каждый учредитель общества должен оплатить полностью свою долю в уставном капитале общества в течение  4 месяцев с момента государственной регистрации общества (более точные сроки указываются в уставе), иначе неоплаченная часть переходит в собственность ООО. </a:t>
            </a:r>
          </a:p>
          <a:p>
            <a:pPr algn="just"/>
            <a:r>
              <a:rPr lang="ru-RU" sz="1400" dirty="0">
                <a:solidFill>
                  <a:schemeClr val="accent1"/>
                </a:solidFill>
              </a:rPr>
              <a:t>После полной оплаты возможно </a:t>
            </a:r>
            <a:r>
              <a:rPr lang="ru-RU" sz="1400" u="sng" dirty="0">
                <a:solidFill>
                  <a:schemeClr val="accent1"/>
                </a:solidFill>
              </a:rPr>
              <a:t>увеличение</a:t>
            </a:r>
            <a:r>
              <a:rPr lang="ru-RU" sz="1400" dirty="0">
                <a:solidFill>
                  <a:schemeClr val="accent1"/>
                </a:solidFill>
              </a:rPr>
              <a:t>:</a:t>
            </a:r>
          </a:p>
          <a:p>
            <a:pPr algn="just"/>
            <a:endParaRPr lang="ru-RU" sz="1400" dirty="0">
              <a:solidFill>
                <a:schemeClr val="accent1"/>
              </a:solidFill>
            </a:endParaRPr>
          </a:p>
          <a:p>
            <a:pPr algn="just"/>
            <a:endParaRPr lang="ru-RU" sz="1400" dirty="0">
              <a:solidFill>
                <a:schemeClr val="accent1"/>
              </a:solidFill>
            </a:endParaRPr>
          </a:p>
          <a:p>
            <a:pPr algn="just"/>
            <a:endParaRPr lang="ru-RU" sz="1400" dirty="0">
              <a:solidFill>
                <a:schemeClr val="accent1"/>
              </a:solidFill>
            </a:endParaRPr>
          </a:p>
          <a:p>
            <a:pPr algn="just"/>
            <a:endParaRPr lang="ru-RU" sz="1400" dirty="0">
              <a:solidFill>
                <a:schemeClr val="accent1"/>
              </a:solidFill>
            </a:endParaRPr>
          </a:p>
          <a:p>
            <a:pPr algn="just"/>
            <a:endParaRPr lang="ru-RU" sz="1400" dirty="0">
              <a:solidFill>
                <a:schemeClr val="accent1"/>
              </a:solidFill>
            </a:endParaRPr>
          </a:p>
          <a:p>
            <a:pPr algn="just"/>
            <a:endParaRPr lang="ru-RU" sz="1400" dirty="0">
              <a:solidFill>
                <a:schemeClr val="accent1"/>
              </a:solidFill>
            </a:endParaRPr>
          </a:p>
          <a:p>
            <a:pPr algn="just"/>
            <a:endParaRPr lang="ru-RU" sz="1400" dirty="0">
              <a:solidFill>
                <a:schemeClr val="accent1"/>
              </a:solidFill>
            </a:endParaRPr>
          </a:p>
          <a:p>
            <a:pPr algn="just"/>
            <a:endParaRPr lang="ru-RU" sz="1400" dirty="0">
              <a:solidFill>
                <a:schemeClr val="accent1"/>
              </a:solidFill>
            </a:endParaRPr>
          </a:p>
          <a:p>
            <a:pPr algn="just"/>
            <a:endParaRPr lang="ru-RU" sz="1400" dirty="0">
              <a:solidFill>
                <a:schemeClr val="accent1"/>
              </a:solidFill>
            </a:endParaRPr>
          </a:p>
          <a:p>
            <a:pPr algn="just"/>
            <a:endParaRPr lang="ru-RU" sz="1400" dirty="0">
              <a:solidFill>
                <a:schemeClr val="accent1"/>
              </a:solidFill>
            </a:endParaRPr>
          </a:p>
          <a:p>
            <a:pPr algn="just"/>
            <a:endParaRPr lang="ru-RU" sz="1400" dirty="0">
              <a:solidFill>
                <a:schemeClr val="accent1"/>
              </a:solidFill>
            </a:endParaRPr>
          </a:p>
          <a:p>
            <a:pPr algn="just"/>
            <a:endParaRPr lang="ru-RU" sz="1400" dirty="0">
              <a:solidFill>
                <a:schemeClr val="accent1"/>
              </a:solidFill>
            </a:endParaRPr>
          </a:p>
        </p:txBody>
      </p:sp>
      <p:cxnSp>
        <p:nvCxnSpPr>
          <p:cNvPr id="4" name="Прямая со стрелкой 3"/>
          <p:cNvCxnSpPr/>
          <p:nvPr/>
        </p:nvCxnSpPr>
        <p:spPr>
          <a:xfrm rot="10800000" flipV="1">
            <a:off x="3171000" y="3519000"/>
            <a:ext cx="357190" cy="2143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Прямая со стрелкой 4"/>
          <p:cNvCxnSpPr/>
          <p:nvPr/>
        </p:nvCxnSpPr>
        <p:spPr>
          <a:xfrm rot="5400000">
            <a:off x="4298199" y="3786801"/>
            <a:ext cx="3571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Прямая со стрелкой 5"/>
          <p:cNvCxnSpPr/>
          <p:nvPr/>
        </p:nvCxnSpPr>
        <p:spPr>
          <a:xfrm>
            <a:off x="5101423" y="3545652"/>
            <a:ext cx="1365752" cy="18481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101000" y="3694509"/>
            <a:ext cx="2494008" cy="2031325"/>
          </a:xfrm>
          <a:prstGeom prst="rect">
            <a:avLst/>
          </a:prstGeom>
          <a:noFill/>
        </p:spPr>
        <p:txBody>
          <a:bodyPr wrap="square" rtlCol="0">
            <a:spAutoFit/>
          </a:bodyPr>
          <a:lstStyle/>
          <a:p>
            <a:r>
              <a:rPr lang="ru-RU" sz="1400" dirty="0">
                <a:solidFill>
                  <a:schemeClr val="accent1"/>
                </a:solidFill>
              </a:rPr>
              <a:t>За счет имущества общества</a:t>
            </a:r>
          </a:p>
          <a:p>
            <a:r>
              <a:rPr lang="ru-RU" sz="1400" dirty="0">
                <a:solidFill>
                  <a:schemeClr val="accent1"/>
                </a:solidFill>
              </a:rPr>
              <a:t>- Наличие кворума - не менее двух третей голосов от общего числа участников общества. </a:t>
            </a:r>
            <a:br>
              <a:rPr lang="ru-RU" sz="1400" dirty="0">
                <a:solidFill>
                  <a:schemeClr val="accent1"/>
                </a:solidFill>
              </a:rPr>
            </a:br>
            <a:r>
              <a:rPr lang="ru-RU" sz="1400" dirty="0">
                <a:solidFill>
                  <a:schemeClr val="accent1"/>
                </a:solidFill>
              </a:rPr>
              <a:t>- Только на основании данных бухгалтерской отчетности  за предшествующий год.</a:t>
            </a:r>
            <a:br>
              <a:rPr lang="ru-RU" sz="1400" dirty="0">
                <a:solidFill>
                  <a:schemeClr val="accent1"/>
                </a:solidFill>
              </a:rPr>
            </a:br>
            <a:endParaRPr lang="ru-RU" sz="1400" dirty="0">
              <a:solidFill>
                <a:schemeClr val="accent1"/>
              </a:solidFill>
            </a:endParaRPr>
          </a:p>
        </p:txBody>
      </p:sp>
      <p:sp>
        <p:nvSpPr>
          <p:cNvPr id="8" name="TextBox 7"/>
          <p:cNvSpPr txBox="1"/>
          <p:nvPr/>
        </p:nvSpPr>
        <p:spPr>
          <a:xfrm>
            <a:off x="3983250" y="3925187"/>
            <a:ext cx="2472750" cy="2031325"/>
          </a:xfrm>
          <a:prstGeom prst="rect">
            <a:avLst/>
          </a:prstGeom>
          <a:noFill/>
        </p:spPr>
        <p:txBody>
          <a:bodyPr wrap="square" rtlCol="0">
            <a:spAutoFit/>
          </a:bodyPr>
          <a:lstStyle/>
          <a:p>
            <a:r>
              <a:rPr lang="ru-RU" sz="1400" dirty="0">
                <a:solidFill>
                  <a:schemeClr val="accent1"/>
                </a:solidFill>
              </a:rPr>
              <a:t>За счет дополнительных вкладов участников</a:t>
            </a:r>
          </a:p>
          <a:p>
            <a:r>
              <a:rPr lang="ru-RU" sz="1400" dirty="0">
                <a:solidFill>
                  <a:schemeClr val="accent1"/>
                </a:solidFill>
              </a:rPr>
              <a:t>- Наличие кворума - не менее двух третей голосов от общего числа участников общества.</a:t>
            </a:r>
            <a:br>
              <a:rPr lang="ru-RU" sz="1400" dirty="0">
                <a:solidFill>
                  <a:schemeClr val="accent1"/>
                </a:solidFill>
              </a:rPr>
            </a:br>
            <a:r>
              <a:rPr lang="ru-RU" sz="1400" dirty="0">
                <a:solidFill>
                  <a:schemeClr val="accent1"/>
                </a:solidFill>
              </a:rPr>
              <a:t>- Определяется общая стоимость доп.вкладов</a:t>
            </a:r>
          </a:p>
          <a:p>
            <a:endParaRPr lang="ru-RU" sz="1400" dirty="0">
              <a:solidFill>
                <a:schemeClr val="accent1"/>
              </a:solidFill>
            </a:endParaRPr>
          </a:p>
        </p:txBody>
      </p:sp>
      <p:sp>
        <p:nvSpPr>
          <p:cNvPr id="9" name="TextBox 8"/>
          <p:cNvSpPr txBox="1"/>
          <p:nvPr/>
        </p:nvSpPr>
        <p:spPr>
          <a:xfrm>
            <a:off x="6620288" y="3654000"/>
            <a:ext cx="3705712" cy="2031325"/>
          </a:xfrm>
          <a:prstGeom prst="rect">
            <a:avLst/>
          </a:prstGeom>
          <a:noFill/>
        </p:spPr>
        <p:txBody>
          <a:bodyPr wrap="square" rtlCol="0">
            <a:spAutoFit/>
          </a:bodyPr>
          <a:lstStyle/>
          <a:p>
            <a:r>
              <a:rPr lang="ru-RU" sz="1400" dirty="0">
                <a:solidFill>
                  <a:schemeClr val="accent1"/>
                </a:solidFill>
              </a:rPr>
              <a:t>За счет вкладов третьих лиц, принимаемых в общество</a:t>
            </a:r>
          </a:p>
          <a:p>
            <a:r>
              <a:rPr lang="ru-RU" sz="1400" dirty="0">
                <a:solidFill>
                  <a:schemeClr val="accent1"/>
                </a:solidFill>
              </a:rPr>
              <a:t>- Наличие кворума – 100% голосов от общего числа участников (единогласное решение).</a:t>
            </a:r>
            <a:br>
              <a:rPr lang="ru-RU" sz="1400" dirty="0">
                <a:solidFill>
                  <a:schemeClr val="accent1"/>
                </a:solidFill>
              </a:rPr>
            </a:br>
            <a:r>
              <a:rPr lang="ru-RU" sz="1400" dirty="0">
                <a:solidFill>
                  <a:schemeClr val="accent1"/>
                </a:solidFill>
              </a:rPr>
              <a:t>- Номинальная стоимость доли каждого участника общества, подавшего заявление о внесении вклада, увеличивается на сумму, равную или меньшую стоимости его дополнительного вклада.</a:t>
            </a:r>
          </a:p>
        </p:txBody>
      </p:sp>
      <p:sp>
        <p:nvSpPr>
          <p:cNvPr id="10" name="TextBox 9"/>
          <p:cNvSpPr txBox="1"/>
          <p:nvPr/>
        </p:nvSpPr>
        <p:spPr>
          <a:xfrm>
            <a:off x="876000" y="5814000"/>
            <a:ext cx="10485000" cy="738664"/>
          </a:xfrm>
          <a:prstGeom prst="rect">
            <a:avLst/>
          </a:prstGeom>
          <a:noFill/>
        </p:spPr>
        <p:txBody>
          <a:bodyPr wrap="square" rtlCol="0">
            <a:spAutoFit/>
          </a:bodyPr>
          <a:lstStyle/>
          <a:p>
            <a:pPr algn="just"/>
            <a:r>
              <a:rPr lang="ru-RU" sz="1400" u="sng" dirty="0">
                <a:solidFill>
                  <a:schemeClr val="accent1"/>
                </a:solidFill>
              </a:rPr>
              <a:t>Уменьшение уставного капитала – </a:t>
            </a:r>
            <a:r>
              <a:rPr lang="ru-RU" sz="1400" dirty="0">
                <a:solidFill>
                  <a:schemeClr val="accent1"/>
                </a:solidFill>
              </a:rPr>
              <a:t>путем уменьшения номинальной стоимости долей с сохранением их размера. </a:t>
            </a:r>
          </a:p>
          <a:p>
            <a:pPr algn="just"/>
            <a:r>
              <a:rPr lang="ru-RU" sz="1400" dirty="0">
                <a:solidFill>
                  <a:schemeClr val="accent1"/>
                </a:solidFill>
              </a:rPr>
              <a:t>(!) Если по окончании 2-го или каждого последующего финансового года стоимость чистых активов ООО меньше уставного капитала, то он должен быть уменьшен либо увеличена стоимость чистых активов до размера уставного капитала. </a:t>
            </a:r>
          </a:p>
        </p:txBody>
      </p:sp>
      <p:sp>
        <p:nvSpPr>
          <p:cNvPr id="11" name="Прямоугольник 10"/>
          <p:cNvSpPr/>
          <p:nvPr/>
        </p:nvSpPr>
        <p:spPr>
          <a:xfrm>
            <a:off x="0" y="0"/>
            <a:ext cx="2684004" cy="276999"/>
          </a:xfrm>
          <a:prstGeom prst="rect">
            <a:avLst/>
          </a:prstGeom>
        </p:spPr>
        <p:txBody>
          <a:bodyPr wrap="none">
            <a:spAutoFit/>
          </a:bodyPr>
          <a:lstStyle/>
          <a:p>
            <a:r>
              <a:rPr lang="ru-RU" sz="1200" i="1" dirty="0">
                <a:solidFill>
                  <a:schemeClr val="bg1"/>
                </a:solidFill>
              </a:rPr>
              <a:t>Общество – объединение капиталов</a:t>
            </a:r>
          </a:p>
        </p:txBody>
      </p:sp>
    </p:spTree>
    <p:extLst>
      <p:ext uri="{BB962C8B-B14F-4D97-AF65-F5344CB8AC3E}">
        <p14:creationId xmlns:p14="http://schemas.microsoft.com/office/powerpoint/2010/main" val="2621491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1700" y="684000"/>
            <a:ext cx="10479300" cy="6063198"/>
          </a:xfrm>
          <a:prstGeom prst="rect">
            <a:avLst/>
          </a:prstGeom>
          <a:noFill/>
        </p:spPr>
        <p:txBody>
          <a:bodyPr wrap="square" rtlCol="0">
            <a:spAutoFit/>
          </a:bodyPr>
          <a:lstStyle/>
          <a:p>
            <a:pPr indent="534988" algn="just"/>
            <a:r>
              <a:rPr lang="ru-RU" sz="1500" dirty="0">
                <a:solidFill>
                  <a:schemeClr val="accent1"/>
                </a:solidFill>
              </a:rPr>
              <a:t>Продажа или отчуждение иным образом своей доли или части доли в уставном капитале одному или нескольким </a:t>
            </a:r>
            <a:r>
              <a:rPr lang="ru-RU" sz="1500" u="sng" dirty="0">
                <a:solidFill>
                  <a:schemeClr val="accent1"/>
                </a:solidFill>
              </a:rPr>
              <a:t>участникам данного общества </a:t>
            </a:r>
            <a:r>
              <a:rPr lang="ru-RU" sz="1500" dirty="0">
                <a:solidFill>
                  <a:schemeClr val="accent1"/>
                </a:solidFill>
              </a:rPr>
              <a:t>– по общему правилу, без согласия других участников или общества (если иное не предусмотрено уставом).</a:t>
            </a:r>
          </a:p>
          <a:p>
            <a:pPr indent="534988" algn="just"/>
            <a:r>
              <a:rPr lang="ru-RU" sz="1500" dirty="0">
                <a:solidFill>
                  <a:schemeClr val="accent1"/>
                </a:solidFill>
              </a:rPr>
              <a:t>Продажа либо отчуждение иным образом доли или части доли в уставном капитале </a:t>
            </a:r>
            <a:r>
              <a:rPr lang="ru-RU" sz="1500" u="sng" dirty="0">
                <a:solidFill>
                  <a:schemeClr val="accent1"/>
                </a:solidFill>
              </a:rPr>
              <a:t>третьим лицам</a:t>
            </a:r>
            <a:r>
              <a:rPr lang="ru-RU" sz="1500" dirty="0">
                <a:solidFill>
                  <a:schemeClr val="accent1"/>
                </a:solidFill>
              </a:rPr>
              <a:t> - допускается, если это не запрещено уставом общества (ст. 21 Закона «Об ООО» № 14-ФЗ).</a:t>
            </a:r>
          </a:p>
          <a:p>
            <a:pPr indent="534988" algn="just"/>
            <a:r>
              <a:rPr lang="ru-RU" sz="1500" dirty="0">
                <a:solidFill>
                  <a:schemeClr val="accent1"/>
                </a:solidFill>
              </a:rPr>
              <a:t>Участники общества пользуются преимущественным правом покупки доли или части доли участника по цене предложения третьему лицу </a:t>
            </a:r>
            <a:r>
              <a:rPr lang="ru-RU" sz="1500" b="1" dirty="0">
                <a:solidFill>
                  <a:schemeClr val="accent1"/>
                </a:solidFill>
              </a:rPr>
              <a:t>или</a:t>
            </a:r>
            <a:r>
              <a:rPr lang="ru-RU" sz="1500" dirty="0">
                <a:solidFill>
                  <a:schemeClr val="accent1"/>
                </a:solidFill>
              </a:rPr>
              <a:t> по отличной от цены предложения третьему лицу и заранее определенной уставом общества цене пропорционально размерам своих долей (если уставом общества не предусмотрен иной порядок).</a:t>
            </a:r>
          </a:p>
          <a:p>
            <a:pPr indent="534988" algn="just"/>
            <a:endParaRPr lang="ru-RU" sz="1500" dirty="0">
              <a:solidFill>
                <a:schemeClr val="accent1"/>
              </a:solidFill>
            </a:endParaRPr>
          </a:p>
          <a:p>
            <a:pPr indent="534988" algn="just"/>
            <a:r>
              <a:rPr lang="ru-RU" sz="1500" dirty="0">
                <a:solidFill>
                  <a:schemeClr val="accent1"/>
                </a:solidFill>
              </a:rPr>
              <a:t>Участник общества, намеренный продать свою долю или часть доли в уставном капитале третьему лицу, обязан известить в письменной форме об этом остальных участников и само общество путем направления через общество за свой счет оферты, содержащей указание цены и других условий продажи. Оферта считается полученной всеми участниками общества в момент ее получения обществом.</a:t>
            </a:r>
          </a:p>
          <a:p>
            <a:pPr indent="534988" algn="just"/>
            <a:endParaRPr lang="ru-RU" sz="1500" dirty="0">
              <a:solidFill>
                <a:schemeClr val="accent1"/>
              </a:solidFill>
            </a:endParaRPr>
          </a:p>
          <a:p>
            <a:pPr indent="534988" algn="just"/>
            <a:r>
              <a:rPr lang="ru-RU" sz="1500" dirty="0">
                <a:solidFill>
                  <a:schemeClr val="accent1"/>
                </a:solidFill>
              </a:rPr>
              <a:t>Участник общества вправе выйти из общества путем отчуждения доли обществу независимо от согласия других его участников или общества, </a:t>
            </a:r>
            <a:r>
              <a:rPr lang="ru-RU" sz="1500" u="sng" dirty="0">
                <a:solidFill>
                  <a:schemeClr val="accent1"/>
                </a:solidFill>
              </a:rPr>
              <a:t>если это предусмотрено уставом общества (ст. 26 Закона «Об ООО» № 14-ФЗ)</a:t>
            </a:r>
            <a:r>
              <a:rPr lang="ru-RU" sz="1500" dirty="0">
                <a:solidFill>
                  <a:schemeClr val="accent1"/>
                </a:solidFill>
              </a:rPr>
              <a:t>.</a:t>
            </a:r>
          </a:p>
          <a:p>
            <a:pPr indent="534988" algn="just"/>
            <a:r>
              <a:rPr lang="ru-RU" sz="1500" dirty="0">
                <a:solidFill>
                  <a:schemeClr val="accent1"/>
                </a:solidFill>
              </a:rPr>
              <a:t>Выход участников общества, в результате которого в обществе не остается ни одного участника, а также выход единственного участника общества не допускается.</a:t>
            </a:r>
          </a:p>
          <a:p>
            <a:pPr indent="534988" algn="just"/>
            <a:r>
              <a:rPr lang="ru-RU" sz="1500" dirty="0">
                <a:solidFill>
                  <a:schemeClr val="accent1"/>
                </a:solidFill>
              </a:rPr>
              <a:t>В случае выхода участника общества его доля переходит к обществу. Общество обязано выплатить участнику действительную стоимость его доли в уставном капитале, определяемую на основании данных бухгалтерской отчетности общества за последний отчетный период, предшествующий дню подачи заявления о выходе, или с согласия этого участника, выдать ему в натуре имущество такой же стоимости либо в случае неполной оплаты им доли - действительную стоимость оплаченной части доли в течение трех месяцев со дня возникновения соответствующей обязанности (если иной срок или порядок выплаты действительной стоимости доли или части доли не предусмотрен уставом).</a:t>
            </a:r>
          </a:p>
          <a:p>
            <a:pPr algn="just"/>
            <a:endParaRPr lang="ru-RU" sz="1400" dirty="0">
              <a:solidFill>
                <a:schemeClr val="accent1"/>
              </a:solidFill>
            </a:endParaRPr>
          </a:p>
          <a:p>
            <a:endParaRPr lang="ru-RU" sz="1400" dirty="0">
              <a:solidFill>
                <a:schemeClr val="accent1"/>
              </a:solidFill>
            </a:endParaRPr>
          </a:p>
        </p:txBody>
      </p:sp>
    </p:spTree>
    <p:extLst>
      <p:ext uri="{BB962C8B-B14F-4D97-AF65-F5344CB8AC3E}">
        <p14:creationId xmlns:p14="http://schemas.microsoft.com/office/powerpoint/2010/main" val="2621491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EA2EA-1945-7009-BEA0-46357978C9F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AEA0460-22BD-F66A-C59A-70201F58561E}"/>
              </a:ext>
            </a:extLst>
          </p:cNvPr>
          <p:cNvSpPr txBox="1"/>
          <p:nvPr/>
        </p:nvSpPr>
        <p:spPr>
          <a:xfrm>
            <a:off x="1191000" y="684000"/>
            <a:ext cx="9585000" cy="3785652"/>
          </a:xfrm>
          <a:prstGeom prst="rect">
            <a:avLst/>
          </a:prstGeom>
          <a:noFill/>
        </p:spPr>
        <p:txBody>
          <a:bodyPr wrap="square" rtlCol="0">
            <a:spAutoFit/>
          </a:bodyPr>
          <a:lstStyle/>
          <a:p>
            <a:pPr indent="534988" algn="just"/>
            <a:r>
              <a:rPr lang="ru-RU" sz="1600" dirty="0">
                <a:solidFill>
                  <a:schemeClr val="accent1"/>
                </a:solidFill>
              </a:rPr>
              <a:t>С 01.09.2024 г. решение участника /протокол общего собрания участников о назначении / смене единоличного исполнительного органа ООО должны обязательно удостоверяться нотариально.</a:t>
            </a:r>
          </a:p>
          <a:p>
            <a:pPr indent="534988" algn="just"/>
            <a:r>
              <a:rPr lang="ru-RU" sz="1600" dirty="0">
                <a:solidFill>
                  <a:schemeClr val="accent1"/>
                </a:solidFill>
              </a:rPr>
              <a:t>Представление такого заявления осуществляется нотариусом путем его направления в регистрирующий орган в форме электронного документа, подписанного УКЭП нотариуса.</a:t>
            </a:r>
          </a:p>
          <a:p>
            <a:pPr indent="534988" algn="just"/>
            <a:endParaRPr lang="ru-RU" sz="1600" dirty="0">
              <a:solidFill>
                <a:schemeClr val="accent1"/>
              </a:solidFill>
            </a:endParaRPr>
          </a:p>
          <a:p>
            <a:pPr indent="534988" algn="just"/>
            <a:r>
              <a:rPr lang="ru-RU" sz="1600" dirty="0">
                <a:solidFill>
                  <a:schemeClr val="accent1"/>
                </a:solidFill>
              </a:rPr>
              <a:t>// п. 1 ст. 9 Закона № 129-ФЗ.</a:t>
            </a:r>
          </a:p>
          <a:p>
            <a:pPr algn="just"/>
            <a:endParaRPr lang="ru-RU" sz="1600" dirty="0">
              <a:solidFill>
                <a:schemeClr val="accent1"/>
              </a:solidFill>
            </a:endParaRPr>
          </a:p>
          <a:p>
            <a:r>
              <a:rPr lang="ru-RU" sz="1600" dirty="0">
                <a:solidFill>
                  <a:schemeClr val="accent1"/>
                </a:solidFill>
              </a:rPr>
              <a:t>Указанное положение не применяется к ООО, являющимся кредитными организациями, некредитными финансовыми организациями, специализированными обществами, созданными в соответствии с законодательством РФ о ценных бумагах.</a:t>
            </a:r>
          </a:p>
          <a:p>
            <a:endParaRPr lang="ru-RU" sz="1600" dirty="0">
              <a:solidFill>
                <a:schemeClr val="accent1"/>
              </a:solidFill>
            </a:endParaRPr>
          </a:p>
          <a:p>
            <a:endParaRPr lang="ru-RU" sz="1600" dirty="0">
              <a:solidFill>
                <a:schemeClr val="accent1"/>
              </a:solidFill>
            </a:endParaRPr>
          </a:p>
          <a:p>
            <a:r>
              <a:rPr lang="ru-RU" sz="1600" dirty="0">
                <a:solidFill>
                  <a:schemeClr val="accent1"/>
                </a:solidFill>
              </a:rPr>
              <a:t>	С 01.09.2024 г. в ЕГРЮЛ отражаются сведения об аресте, наложенном судом или судебным приставом-исполнителем на долю в уставном капитале ООО</a:t>
            </a:r>
          </a:p>
          <a:p>
            <a:r>
              <a:rPr lang="ru-RU" sz="1600" dirty="0">
                <a:solidFill>
                  <a:schemeClr val="accent1"/>
                </a:solidFill>
              </a:rPr>
              <a:t>// подп. "д" п. 1 ст. </a:t>
            </a:r>
            <a:r>
              <a:rPr lang="ru-RU" sz="1600">
                <a:solidFill>
                  <a:schemeClr val="accent1"/>
                </a:solidFill>
              </a:rPr>
              <a:t>5 Закона N </a:t>
            </a:r>
            <a:r>
              <a:rPr lang="ru-RU" sz="1600" dirty="0">
                <a:solidFill>
                  <a:schemeClr val="accent1"/>
                </a:solidFill>
              </a:rPr>
              <a:t>129-ФЗ </a:t>
            </a:r>
          </a:p>
        </p:txBody>
      </p:sp>
    </p:spTree>
    <p:extLst>
      <p:ext uri="{BB962C8B-B14F-4D97-AF65-F5344CB8AC3E}">
        <p14:creationId xmlns:p14="http://schemas.microsoft.com/office/powerpoint/2010/main" val="1293580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6000" y="279000"/>
            <a:ext cx="11655000" cy="6555641"/>
          </a:xfrm>
          <a:prstGeom prst="rect">
            <a:avLst/>
          </a:prstGeom>
          <a:noFill/>
        </p:spPr>
        <p:txBody>
          <a:bodyPr wrap="square" rtlCol="0">
            <a:spAutoFit/>
          </a:bodyPr>
          <a:lstStyle/>
          <a:p>
            <a:pPr algn="ctr"/>
            <a:r>
              <a:rPr lang="ru-RU" sz="1400" b="1" dirty="0">
                <a:solidFill>
                  <a:schemeClr val="accent1"/>
                </a:solidFill>
              </a:rPr>
              <a:t>С 2017 г. - Сделки с заинтересованностью</a:t>
            </a:r>
          </a:p>
          <a:p>
            <a:pPr algn="ctr"/>
            <a:r>
              <a:rPr lang="ru-RU" sz="1400" dirty="0">
                <a:solidFill>
                  <a:schemeClr val="accent1"/>
                </a:solidFill>
              </a:rPr>
              <a:t>(не применяется к ООО с единственным участником, </a:t>
            </a:r>
          </a:p>
          <a:p>
            <a:pPr algn="ctr"/>
            <a:r>
              <a:rPr lang="ru-RU" sz="1400" dirty="0">
                <a:solidFill>
                  <a:schemeClr val="accent1"/>
                </a:solidFill>
              </a:rPr>
              <a:t>являющимся единоличным исполнительным органом)</a:t>
            </a:r>
          </a:p>
          <a:p>
            <a:pPr algn="just"/>
            <a:endParaRPr lang="ru-RU" sz="1400" u="sng" dirty="0">
              <a:solidFill>
                <a:schemeClr val="accent1"/>
              </a:solidFill>
            </a:endParaRPr>
          </a:p>
          <a:p>
            <a:pPr algn="just"/>
            <a:r>
              <a:rPr lang="ru-RU" sz="1400" u="sng" dirty="0">
                <a:solidFill>
                  <a:schemeClr val="accent1"/>
                </a:solidFill>
              </a:rPr>
              <a:t>Перечень лиц, могущих иметь заинтересованность</a:t>
            </a:r>
            <a:r>
              <a:rPr lang="ru-RU" sz="1400" dirty="0">
                <a:solidFill>
                  <a:schemeClr val="accent1"/>
                </a:solidFill>
              </a:rPr>
              <a:t>:</a:t>
            </a:r>
          </a:p>
          <a:p>
            <a:pPr algn="just"/>
            <a:r>
              <a:rPr lang="ru-RU" sz="1400" dirty="0">
                <a:solidFill>
                  <a:schemeClr val="accent1"/>
                </a:solidFill>
              </a:rPr>
              <a:t>▪ Члены совета директоров (наблюдательного совета) общества</a:t>
            </a:r>
          </a:p>
          <a:p>
            <a:pPr algn="just"/>
            <a:r>
              <a:rPr lang="ru-RU" sz="1400" dirty="0">
                <a:solidFill>
                  <a:schemeClr val="accent1"/>
                </a:solidFill>
              </a:rPr>
              <a:t>▪ Единоличный исполнительный орган, член коллегиального исполнительного органа </a:t>
            </a:r>
          </a:p>
          <a:p>
            <a:pPr algn="just"/>
            <a:r>
              <a:rPr lang="ru-RU" sz="1400" dirty="0">
                <a:solidFill>
                  <a:schemeClr val="accent1"/>
                </a:solidFill>
              </a:rPr>
              <a:t>▪  </a:t>
            </a:r>
            <a:r>
              <a:rPr lang="ru-RU" sz="1400" u="sng" dirty="0">
                <a:solidFill>
                  <a:schemeClr val="accent1"/>
                </a:solidFill>
              </a:rPr>
              <a:t>Лицо, являющееся контролирующим лицом общества</a:t>
            </a:r>
          </a:p>
          <a:p>
            <a:pPr algn="just"/>
            <a:r>
              <a:rPr lang="ru-RU" sz="1400" dirty="0">
                <a:solidFill>
                  <a:schemeClr val="accent1"/>
                </a:solidFill>
              </a:rPr>
              <a:t>▪ Лица, имеющие право давать обществу обязательные указания</a:t>
            </a:r>
          </a:p>
          <a:p>
            <a:pPr algn="just"/>
            <a:endParaRPr lang="ru-RU" sz="1400" dirty="0">
              <a:solidFill>
                <a:schemeClr val="accent1"/>
              </a:solidFill>
            </a:endParaRPr>
          </a:p>
          <a:p>
            <a:pPr algn="just"/>
            <a:r>
              <a:rPr lang="ru-RU" sz="1400" b="1" u="sng" dirty="0">
                <a:solidFill>
                  <a:schemeClr val="accent1"/>
                </a:solidFill>
              </a:rPr>
              <a:t>Контролирующим лицом </a:t>
            </a:r>
            <a:r>
              <a:rPr lang="ru-RU" sz="1400" dirty="0">
                <a:solidFill>
                  <a:schemeClr val="accent1"/>
                </a:solidFill>
              </a:rPr>
              <a:t>признается лицо, имеющее право прямо или косвенно (через подконтрольных ему лиц) распоряжаться более 50 % голосов на общем собрании подконтрольной организации либо право назначать (избирать) единоличный исполнительный орган и (или) более 50 % состава коллегиального органа управления подконтрольной организации. Основания для возникновения такого права:</a:t>
            </a:r>
          </a:p>
          <a:p>
            <a:pPr algn="just"/>
            <a:r>
              <a:rPr lang="ru-RU" sz="1400" dirty="0">
                <a:solidFill>
                  <a:schemeClr val="accent1"/>
                </a:solidFill>
              </a:rPr>
              <a:t>-   Участие в подконтрольной организации;</a:t>
            </a:r>
          </a:p>
          <a:p>
            <a:pPr marL="171450" indent="-171450" algn="just">
              <a:buFontTx/>
              <a:buChar char="-"/>
            </a:pPr>
            <a:r>
              <a:rPr lang="ru-RU" sz="1400" dirty="0">
                <a:solidFill>
                  <a:schemeClr val="accent1"/>
                </a:solidFill>
              </a:rPr>
              <a:t>Договоры доверительного управления имуществом, и (или) простого товарищества, и (или) поручения, и (или) акционерного соглашения, и (или) иного соглашения, предметом которого является осуществление прав, удостоверенных акциями (долями) подконтрольной организации. </a:t>
            </a:r>
          </a:p>
          <a:p>
            <a:pPr algn="just"/>
            <a:endParaRPr lang="ru-RU" sz="1400" b="1" u="sng" dirty="0">
              <a:solidFill>
                <a:schemeClr val="accent1"/>
              </a:solidFill>
            </a:endParaRPr>
          </a:p>
          <a:p>
            <a:pPr algn="just"/>
            <a:r>
              <a:rPr lang="ru-RU" sz="1400" b="1" u="sng" dirty="0">
                <a:solidFill>
                  <a:schemeClr val="accent1"/>
                </a:solidFill>
              </a:rPr>
              <a:t>Подконтрольным лицом (подконтрольной организацией) </a:t>
            </a:r>
            <a:r>
              <a:rPr lang="ru-RU" sz="1400" dirty="0">
                <a:solidFill>
                  <a:schemeClr val="accent1"/>
                </a:solidFill>
              </a:rPr>
              <a:t>признается юридическое лицо, находящееся под прямым или косвенным контролем контролирующего лица.</a:t>
            </a:r>
          </a:p>
          <a:p>
            <a:pPr algn="just"/>
            <a:endParaRPr lang="ru-RU" sz="1400" dirty="0">
              <a:solidFill>
                <a:schemeClr val="accent1"/>
              </a:solidFill>
            </a:endParaRPr>
          </a:p>
          <a:p>
            <a:pPr algn="just"/>
            <a:r>
              <a:rPr lang="ru-RU" sz="1400" dirty="0">
                <a:solidFill>
                  <a:schemeClr val="accent1"/>
                </a:solidFill>
              </a:rPr>
              <a:t>(!) РФ, субъект РФ, муниципальное образование не признаются контролирующими лицами.</a:t>
            </a:r>
          </a:p>
          <a:p>
            <a:pPr algn="just"/>
            <a:endParaRPr lang="ru-RU" sz="1400" dirty="0">
              <a:solidFill>
                <a:schemeClr val="accent1"/>
              </a:solidFill>
            </a:endParaRPr>
          </a:p>
          <a:p>
            <a:pPr algn="just"/>
            <a:r>
              <a:rPr lang="ru-RU" sz="1400" u="sng" dirty="0">
                <a:solidFill>
                  <a:schemeClr val="accent1"/>
                </a:solidFill>
              </a:rPr>
              <a:t>Признаки заинтересованности в сделке</a:t>
            </a:r>
            <a:r>
              <a:rPr lang="ru-RU" sz="1400" dirty="0">
                <a:solidFill>
                  <a:schemeClr val="accent1"/>
                </a:solidFill>
              </a:rPr>
              <a:t>:</a:t>
            </a:r>
          </a:p>
          <a:p>
            <a:pPr algn="just"/>
            <a:r>
              <a:rPr lang="ru-RU" sz="1400" dirty="0">
                <a:solidFill>
                  <a:schemeClr val="accent1"/>
                </a:solidFill>
              </a:rPr>
              <a:t> Указанные лица, их супруги, родители, дети, полнородные и неполнородные братья и сестры, усыновители и усыновленные и (или) </a:t>
            </a:r>
            <a:r>
              <a:rPr lang="ru-RU" sz="1400" u="sng" dirty="0">
                <a:solidFill>
                  <a:schemeClr val="accent1"/>
                </a:solidFill>
              </a:rPr>
              <a:t>подконтрольные им лица (подконтрольные организации):</a:t>
            </a:r>
          </a:p>
          <a:p>
            <a:pPr algn="just"/>
            <a:r>
              <a:rPr lang="ru-RU" sz="1400" dirty="0">
                <a:solidFill>
                  <a:schemeClr val="accent1"/>
                </a:solidFill>
              </a:rPr>
              <a:t>▪  Являются стороной сделки, выгодоприобретателем, посредником или представителем в сделке; </a:t>
            </a:r>
          </a:p>
          <a:p>
            <a:pPr algn="just"/>
            <a:r>
              <a:rPr lang="ru-RU" sz="1400" dirty="0">
                <a:solidFill>
                  <a:schemeClr val="accent1"/>
                </a:solidFill>
              </a:rPr>
              <a:t>▪ Я</a:t>
            </a:r>
            <a:r>
              <a:rPr lang="ru-RU" sz="1400" u="sng" dirty="0">
                <a:solidFill>
                  <a:schemeClr val="accent1"/>
                </a:solidFill>
              </a:rPr>
              <a:t>вляются контролирующим лицом юридического лица, являющегося стороной, выгодоприобретателем, посредником или представителем в сделке;</a:t>
            </a:r>
          </a:p>
          <a:p>
            <a:pPr algn="just"/>
            <a:r>
              <a:rPr lang="ru-RU" sz="1400" dirty="0">
                <a:solidFill>
                  <a:schemeClr val="accent1"/>
                </a:solidFill>
              </a:rPr>
              <a:t>▪ Занимают должности в органах управления ЮЛ, являющегося стороной сделки, выгодоприобретателем, посредником или представителем в сделке;</a:t>
            </a:r>
          </a:p>
          <a:p>
            <a:pPr algn="just"/>
            <a:r>
              <a:rPr lang="ru-RU" sz="1400" dirty="0">
                <a:solidFill>
                  <a:schemeClr val="accent1"/>
                </a:solidFill>
              </a:rPr>
              <a:t>▪ Занимают должности в органах управления управляющей организации такого ЮЛ.</a:t>
            </a:r>
          </a:p>
        </p:txBody>
      </p:sp>
    </p:spTree>
    <p:extLst>
      <p:ext uri="{BB962C8B-B14F-4D97-AF65-F5344CB8AC3E}">
        <p14:creationId xmlns:p14="http://schemas.microsoft.com/office/powerpoint/2010/main" val="2621491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158" y="279000"/>
            <a:ext cx="10823842" cy="6340197"/>
          </a:xfrm>
          <a:prstGeom prst="rect">
            <a:avLst/>
          </a:prstGeom>
          <a:noFill/>
        </p:spPr>
        <p:txBody>
          <a:bodyPr wrap="square" rtlCol="0">
            <a:spAutoFit/>
          </a:bodyPr>
          <a:lstStyle/>
          <a:p>
            <a:endParaRPr lang="ru-RU" sz="1400" b="1" u="sng" dirty="0">
              <a:solidFill>
                <a:schemeClr val="accent1"/>
              </a:solidFill>
            </a:endParaRPr>
          </a:p>
          <a:p>
            <a:r>
              <a:rPr lang="ru-RU" sz="1400" b="1" u="sng" dirty="0">
                <a:solidFill>
                  <a:schemeClr val="accent1"/>
                </a:solidFill>
              </a:rPr>
              <a:t>(!) Обязательного предварительного согласия на совершение сделки не требуется.</a:t>
            </a:r>
          </a:p>
          <a:p>
            <a:endParaRPr lang="ru-RU" sz="1400" dirty="0">
              <a:solidFill>
                <a:schemeClr val="accent1"/>
              </a:solidFill>
            </a:endParaRPr>
          </a:p>
          <a:p>
            <a:pPr algn="just"/>
            <a:r>
              <a:rPr lang="ru-RU" sz="1400" dirty="0">
                <a:solidFill>
                  <a:schemeClr val="accent1"/>
                </a:solidFill>
              </a:rPr>
              <a:t>Заинтересованные лица должны </a:t>
            </a:r>
            <a:r>
              <a:rPr lang="ru-RU" sz="1400" b="1" u="sng" dirty="0">
                <a:solidFill>
                  <a:schemeClr val="accent1"/>
                </a:solidFill>
              </a:rPr>
              <a:t>доводить до сведения </a:t>
            </a:r>
            <a:r>
              <a:rPr lang="ru-RU" sz="1400" dirty="0">
                <a:solidFill>
                  <a:schemeClr val="accent1"/>
                </a:solidFill>
              </a:rPr>
              <a:t>общего собрания участников общества (и совета  - при его наличии) информацию:</a:t>
            </a:r>
            <a:endParaRPr lang="ru-RU" sz="1400" dirty="0">
              <a:solidFill>
                <a:schemeClr val="accent1"/>
              </a:solidFill>
              <a:hlinkClick r:id="" action="ppaction://noaction"/>
            </a:endParaRPr>
          </a:p>
          <a:p>
            <a:pPr algn="just"/>
            <a:r>
              <a:rPr lang="ru-RU" sz="1400" dirty="0">
                <a:solidFill>
                  <a:schemeClr val="accent1"/>
                </a:solidFill>
              </a:rPr>
              <a:t>- О подконтрольных им юридических лицах;</a:t>
            </a:r>
          </a:p>
          <a:p>
            <a:pPr algn="just"/>
            <a:r>
              <a:rPr lang="ru-RU" sz="1400" dirty="0">
                <a:solidFill>
                  <a:schemeClr val="accent1"/>
                </a:solidFill>
              </a:rPr>
              <a:t>- О юридических лицах, в которых они занимают должности в органах управления;</a:t>
            </a:r>
          </a:p>
          <a:p>
            <a:pPr algn="just"/>
            <a:r>
              <a:rPr lang="ru-RU" sz="1400" dirty="0">
                <a:solidFill>
                  <a:schemeClr val="accent1"/>
                </a:solidFill>
              </a:rPr>
              <a:t>- О наличии у них родственников и о подконтрольных указанным родственникам лицах (при наличии таких сведений);</a:t>
            </a:r>
            <a:endParaRPr lang="ru-RU" sz="1400" dirty="0">
              <a:solidFill>
                <a:schemeClr val="accent1"/>
              </a:solidFill>
              <a:hlinkClick r:id="" action="ppaction://noaction"/>
            </a:endParaRPr>
          </a:p>
          <a:p>
            <a:pPr algn="just"/>
            <a:r>
              <a:rPr lang="ru-RU" sz="1400" dirty="0">
                <a:solidFill>
                  <a:schemeClr val="accent1"/>
                </a:solidFill>
              </a:rPr>
              <a:t>- Об известных им совершаемых или предполагаемых сделках, в совершении которых они могут быть признаны заинтересованными.</a:t>
            </a:r>
          </a:p>
          <a:p>
            <a:endParaRPr lang="ru-RU" sz="1400" dirty="0">
              <a:solidFill>
                <a:schemeClr val="accent1"/>
              </a:solidFill>
            </a:endParaRPr>
          </a:p>
          <a:p>
            <a:endParaRPr lang="ru-RU" sz="1400" dirty="0">
              <a:solidFill>
                <a:schemeClr val="accent1"/>
              </a:solidFill>
            </a:endParaRPr>
          </a:p>
          <a:p>
            <a:endParaRPr lang="ru-RU" sz="1400" dirty="0">
              <a:solidFill>
                <a:schemeClr val="accent1"/>
              </a:solidFill>
            </a:endParaRPr>
          </a:p>
          <a:p>
            <a:endParaRPr lang="ru-RU" sz="1400" dirty="0">
              <a:solidFill>
                <a:schemeClr val="accent1"/>
              </a:solidFill>
            </a:endParaRPr>
          </a:p>
          <a:p>
            <a:endParaRPr lang="ru-RU" sz="1400" dirty="0">
              <a:solidFill>
                <a:schemeClr val="accent1"/>
              </a:solidFill>
            </a:endParaRPr>
          </a:p>
          <a:p>
            <a:endParaRPr lang="ru-RU" sz="1400" dirty="0">
              <a:solidFill>
                <a:schemeClr val="accent1"/>
              </a:solidFill>
            </a:endParaRPr>
          </a:p>
          <a:p>
            <a:endParaRPr lang="ru-RU" sz="1400" dirty="0">
              <a:solidFill>
                <a:schemeClr val="accent1"/>
              </a:solidFill>
            </a:endParaRPr>
          </a:p>
          <a:p>
            <a:endParaRPr lang="ru-RU" sz="1400" dirty="0">
              <a:solidFill>
                <a:schemeClr val="accent1"/>
              </a:solidFill>
            </a:endParaRPr>
          </a:p>
          <a:p>
            <a:endParaRPr lang="ru-RU" sz="1400" dirty="0">
              <a:solidFill>
                <a:schemeClr val="accent1"/>
              </a:solidFill>
            </a:endParaRPr>
          </a:p>
          <a:p>
            <a:endParaRPr lang="ru-RU" sz="1400" dirty="0">
              <a:solidFill>
                <a:schemeClr val="accent1"/>
              </a:solidFill>
            </a:endParaRPr>
          </a:p>
          <a:p>
            <a:endParaRPr lang="ru-RU" sz="1400" dirty="0">
              <a:solidFill>
                <a:schemeClr val="accent1"/>
              </a:solidFill>
            </a:endParaRPr>
          </a:p>
          <a:p>
            <a:endParaRPr lang="ru-RU" sz="1400" dirty="0">
              <a:solidFill>
                <a:schemeClr val="accent1"/>
              </a:solidFill>
            </a:endParaRPr>
          </a:p>
          <a:p>
            <a:pPr algn="just"/>
            <a:r>
              <a:rPr lang="ru-RU" sz="1400" i="1" dirty="0">
                <a:solidFill>
                  <a:schemeClr val="accent1"/>
                </a:solidFill>
              </a:rPr>
              <a:t>Опционно: </a:t>
            </a:r>
          </a:p>
          <a:p>
            <a:pPr algn="just"/>
            <a:r>
              <a:rPr lang="ru-RU" sz="1400" dirty="0">
                <a:solidFill>
                  <a:schemeClr val="accent1"/>
                </a:solidFill>
              </a:rPr>
              <a:t>на сделку, в совершении которой имеется заинтересованность, </a:t>
            </a:r>
            <a:r>
              <a:rPr lang="ru-RU" sz="1400" u="sng" dirty="0">
                <a:solidFill>
                  <a:schemeClr val="accent1"/>
                </a:solidFill>
              </a:rPr>
              <a:t>может быть до ее совершения получено согласие </a:t>
            </a:r>
            <a:r>
              <a:rPr lang="ru-RU" sz="1400" dirty="0">
                <a:solidFill>
                  <a:schemeClr val="accent1"/>
                </a:solidFill>
              </a:rPr>
              <a:t>совета директоров или общего собрания </a:t>
            </a:r>
            <a:r>
              <a:rPr lang="ru-RU" sz="1400" u="sng" dirty="0">
                <a:solidFill>
                  <a:schemeClr val="accent1"/>
                </a:solidFill>
              </a:rPr>
              <a:t>по требованию:</a:t>
            </a:r>
          </a:p>
          <a:p>
            <a:pPr algn="just"/>
            <a:r>
              <a:rPr lang="ru-RU" sz="1400" dirty="0">
                <a:solidFill>
                  <a:schemeClr val="accent1"/>
                </a:solidFill>
              </a:rPr>
              <a:t>единоличного исполнительного органа, </a:t>
            </a:r>
          </a:p>
          <a:p>
            <a:pPr algn="just"/>
            <a:r>
              <a:rPr lang="ru-RU" sz="1400" dirty="0">
                <a:solidFill>
                  <a:schemeClr val="accent1"/>
                </a:solidFill>
              </a:rPr>
              <a:t>члена коллегиального исполнительного органа общества, </a:t>
            </a:r>
          </a:p>
          <a:p>
            <a:pPr algn="just"/>
            <a:r>
              <a:rPr lang="ru-RU" sz="1400" dirty="0">
                <a:solidFill>
                  <a:schemeClr val="accent1"/>
                </a:solidFill>
              </a:rPr>
              <a:t>члена совета директоров (наблюдательного совета) (при наличии) </a:t>
            </a:r>
          </a:p>
          <a:p>
            <a:pPr algn="just"/>
            <a:r>
              <a:rPr lang="ru-RU" sz="1400" dirty="0">
                <a:solidFill>
                  <a:schemeClr val="accent1"/>
                </a:solidFill>
              </a:rPr>
              <a:t>или участников (участника), доли которых в совокупности составляют не менее чем 1% уставного </a:t>
            </a:r>
            <a:r>
              <a:rPr lang="ru-RU" sz="1400" b="1" dirty="0">
                <a:solidFill>
                  <a:schemeClr val="accent1"/>
                </a:solidFill>
              </a:rPr>
              <a:t>капитала (5% с 08.08.2024 г. до 01.01.2026 г. в АО, в отношении которых действуют иностранные санкции).</a:t>
            </a:r>
            <a:r>
              <a:rPr lang="ru-RU" sz="1400" dirty="0">
                <a:solidFill>
                  <a:schemeClr val="accent1"/>
                </a:solidFill>
              </a:rPr>
              <a:t> Решение о согласии принимается большинством голосов не заинтересованных директоров или не заинтересованных участников (уставом можно предусмотреть большее число голосов).</a:t>
            </a:r>
          </a:p>
        </p:txBody>
      </p:sp>
      <p:sp>
        <p:nvSpPr>
          <p:cNvPr id="3" name="TextBox 2"/>
          <p:cNvSpPr txBox="1"/>
          <p:nvPr/>
        </p:nvSpPr>
        <p:spPr>
          <a:xfrm>
            <a:off x="1100999" y="3828618"/>
            <a:ext cx="3177047" cy="307777"/>
          </a:xfrm>
          <a:prstGeom prst="rect">
            <a:avLst/>
          </a:prstGeom>
          <a:noFill/>
          <a:ln>
            <a:solidFill>
              <a:schemeClr val="accent1">
                <a:shade val="50000"/>
                <a:shade val="75000"/>
                <a:satMod val="125000"/>
                <a:lumMod val="75000"/>
              </a:schemeClr>
            </a:solidFill>
          </a:ln>
        </p:spPr>
        <p:txBody>
          <a:bodyPr wrap="square" rtlCol="0">
            <a:spAutoFit/>
          </a:bodyPr>
          <a:lstStyle/>
          <a:p>
            <a:pPr algn="ctr"/>
            <a:r>
              <a:rPr lang="ru-RU" sz="1400" dirty="0">
                <a:solidFill>
                  <a:schemeClr val="accent1"/>
                </a:solidFill>
              </a:rPr>
              <a:t>Незаинтересованным участникам</a:t>
            </a:r>
          </a:p>
        </p:txBody>
      </p:sp>
      <p:sp>
        <p:nvSpPr>
          <p:cNvPr id="4" name="TextBox 3"/>
          <p:cNvSpPr txBox="1"/>
          <p:nvPr/>
        </p:nvSpPr>
        <p:spPr>
          <a:xfrm>
            <a:off x="3846000" y="2058729"/>
            <a:ext cx="3240360" cy="323165"/>
          </a:xfrm>
          <a:prstGeom prst="rect">
            <a:avLst/>
          </a:prstGeom>
          <a:noFill/>
          <a:ln>
            <a:solidFill>
              <a:schemeClr val="accent1">
                <a:shade val="50000"/>
                <a:shade val="75000"/>
                <a:satMod val="125000"/>
                <a:lumMod val="75000"/>
              </a:schemeClr>
            </a:solidFill>
          </a:ln>
        </p:spPr>
        <p:txBody>
          <a:bodyPr wrap="square" rtlCol="0">
            <a:spAutoFit/>
          </a:bodyPr>
          <a:lstStyle/>
          <a:p>
            <a:pPr algn="ctr"/>
            <a:r>
              <a:rPr lang="ru-RU" sz="1400" dirty="0">
                <a:solidFill>
                  <a:schemeClr val="accent1"/>
                </a:solidFill>
              </a:rPr>
              <a:t>   </a:t>
            </a:r>
            <a:r>
              <a:rPr lang="ru-RU" sz="1500" dirty="0">
                <a:solidFill>
                  <a:schemeClr val="accent1"/>
                </a:solidFill>
              </a:rPr>
              <a:t>Заинтересованное лицо</a:t>
            </a:r>
          </a:p>
        </p:txBody>
      </p:sp>
      <p:cxnSp>
        <p:nvCxnSpPr>
          <p:cNvPr id="5" name="Прямая со стрелкой 4"/>
          <p:cNvCxnSpPr/>
          <p:nvPr/>
        </p:nvCxnSpPr>
        <p:spPr>
          <a:xfrm flipH="1">
            <a:off x="3846000" y="3545626"/>
            <a:ext cx="432047" cy="28299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Прямая со стрелкой 5"/>
          <p:cNvCxnSpPr/>
          <p:nvPr/>
        </p:nvCxnSpPr>
        <p:spPr>
          <a:xfrm>
            <a:off x="6169840" y="3545626"/>
            <a:ext cx="432048" cy="3103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336656" y="3874784"/>
            <a:ext cx="4179344" cy="307777"/>
          </a:xfrm>
          <a:prstGeom prst="rect">
            <a:avLst/>
          </a:prstGeom>
          <a:noFill/>
          <a:ln>
            <a:solidFill>
              <a:schemeClr val="accent1">
                <a:shade val="50000"/>
                <a:shade val="75000"/>
                <a:satMod val="125000"/>
                <a:lumMod val="75000"/>
              </a:schemeClr>
            </a:solidFill>
          </a:ln>
        </p:spPr>
        <p:txBody>
          <a:bodyPr wrap="square" rtlCol="0">
            <a:spAutoFit/>
          </a:bodyPr>
          <a:lstStyle/>
          <a:p>
            <a:pPr algn="ctr"/>
            <a:r>
              <a:rPr lang="ru-RU" sz="1400" dirty="0">
                <a:solidFill>
                  <a:schemeClr val="accent1"/>
                </a:solidFill>
              </a:rPr>
              <a:t>Незаинтересованным членам совета директоров</a:t>
            </a:r>
          </a:p>
        </p:txBody>
      </p:sp>
      <p:sp>
        <p:nvSpPr>
          <p:cNvPr id="8" name="TextBox 7"/>
          <p:cNvSpPr txBox="1"/>
          <p:nvPr/>
        </p:nvSpPr>
        <p:spPr>
          <a:xfrm>
            <a:off x="3829200" y="2619000"/>
            <a:ext cx="3240360" cy="892552"/>
          </a:xfrm>
          <a:prstGeom prst="rect">
            <a:avLst/>
          </a:prstGeom>
          <a:noFill/>
          <a:ln>
            <a:solidFill>
              <a:schemeClr val="accent1">
                <a:shade val="50000"/>
                <a:shade val="75000"/>
                <a:satMod val="125000"/>
                <a:lumMod val="75000"/>
              </a:schemeClr>
            </a:solidFill>
          </a:ln>
        </p:spPr>
        <p:txBody>
          <a:bodyPr wrap="square" rtlCol="0">
            <a:spAutoFit/>
          </a:bodyPr>
          <a:lstStyle/>
          <a:p>
            <a:pPr algn="ctr"/>
            <a:r>
              <a:rPr lang="ru-RU" sz="1300" dirty="0">
                <a:solidFill>
                  <a:schemeClr val="accent1"/>
                </a:solidFill>
              </a:rPr>
              <a:t>Извещение Обществу с деталями сделки не позднее чем за 15 дней до даты совершения сделки (если иной срок не предусмотрен уставом) </a:t>
            </a:r>
          </a:p>
        </p:txBody>
      </p:sp>
      <p:cxnSp>
        <p:nvCxnSpPr>
          <p:cNvPr id="9" name="Прямая со стрелкой 8"/>
          <p:cNvCxnSpPr/>
          <p:nvPr/>
        </p:nvCxnSpPr>
        <p:spPr>
          <a:xfrm>
            <a:off x="5364088" y="2381894"/>
            <a:ext cx="1774" cy="2200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1491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1000" y="549000"/>
            <a:ext cx="10845000" cy="5847755"/>
          </a:xfrm>
          <a:prstGeom prst="rect">
            <a:avLst/>
          </a:prstGeom>
          <a:noFill/>
        </p:spPr>
        <p:txBody>
          <a:bodyPr wrap="square" rtlCol="0">
            <a:spAutoFit/>
          </a:bodyPr>
          <a:lstStyle/>
          <a:p>
            <a:pPr indent="534988" algn="just"/>
            <a:r>
              <a:rPr lang="ru-RU" sz="1700" dirty="0">
                <a:solidFill>
                  <a:schemeClr val="accent1"/>
                </a:solidFill>
              </a:rPr>
              <a:t>Если согласие предварительно не запрашивалось, то член совета директоров (наблюдательного совета) общества или его участники (участник), обладающие не менее чем 1% общего числа голосов участников общества, вправе обратиться к обществу с требованием предоставить информацию, касающуюся сделки, в том числе документы или иные сведения, подтверждающие, что сделка не нарушает интересов общества (совершена на условиях, существенно не отличающихся от рыночных, и другую). Указанная информация должна быть предоставлена обратившемуся с требованием лицу в срок, не превышающий 20 дней с даты получения соответствующего требования.</a:t>
            </a:r>
          </a:p>
          <a:p>
            <a:pPr indent="534988" algn="just"/>
            <a:r>
              <a:rPr lang="ru-RU" sz="1700" b="1" dirty="0">
                <a:solidFill>
                  <a:schemeClr val="accent1"/>
                </a:solidFill>
              </a:rPr>
              <a:t>Отсутствие согласия на совершение сделки само по себе не является основанием для признания такой сделки недействительной.</a:t>
            </a:r>
          </a:p>
          <a:p>
            <a:pPr indent="534988" algn="just"/>
            <a:endParaRPr lang="ru-RU" sz="1700" b="1" dirty="0">
              <a:solidFill>
                <a:schemeClr val="accent1"/>
              </a:solidFill>
            </a:endParaRPr>
          </a:p>
          <a:p>
            <a:pPr indent="534988" algn="just"/>
            <a:r>
              <a:rPr lang="ru-RU" sz="1700" dirty="0">
                <a:solidFill>
                  <a:schemeClr val="accent1"/>
                </a:solidFill>
              </a:rPr>
              <a:t>Сделка может быть признана недействительной по иску общества, члена совета директоров (наблюдательного совета) общества или его участников (участника), обладающих не менее чем одним процентом общего числа голосов участников общества, если она совершена в ущерб интересам общества и доказано, что другая сторона сделки знала или заведомо должна была знать о том, что сделка являлась для общества сделкой, в совершении которой имеется заинтересованность, и (или) об отсутствии согласия на ее совершение.</a:t>
            </a:r>
            <a:endParaRPr lang="ru-RU" sz="1700" dirty="0">
              <a:solidFill>
                <a:schemeClr val="accent1"/>
              </a:solidFill>
              <a:hlinkClick r:id="rId2"/>
            </a:endParaRPr>
          </a:p>
          <a:p>
            <a:pPr indent="534988"/>
            <a:endParaRPr lang="ru-RU" sz="1700" dirty="0">
              <a:solidFill>
                <a:schemeClr val="accent1"/>
              </a:solidFill>
            </a:endParaRPr>
          </a:p>
          <a:p>
            <a:pPr indent="534988" algn="just"/>
            <a:r>
              <a:rPr lang="ru-RU" sz="1700" dirty="0">
                <a:solidFill>
                  <a:schemeClr val="accent1"/>
                </a:solidFill>
              </a:rPr>
              <a:t>Перед годовым общим собранием участников  - отчет о заключенных обществом в отчетном году сделках с заинтересованностью. </a:t>
            </a:r>
          </a:p>
          <a:p>
            <a:pPr indent="534988" algn="just"/>
            <a:r>
              <a:rPr lang="ru-RU" sz="1700" dirty="0">
                <a:solidFill>
                  <a:schemeClr val="accent1"/>
                </a:solidFill>
              </a:rPr>
              <a:t>Отчет должен быть предварительно утвержден единоличным исполнительным органом общества (в случае, если полномочия единоличного исполнительного органа осуществляют несколько лиц совместно, - всеми такими лицами), а также советом директоров (наблюдательным советом) общества и ревизионной комиссией (ревизором) общества в случае, если их создание предусмотрено уставом общества.</a:t>
            </a:r>
          </a:p>
        </p:txBody>
      </p:sp>
    </p:spTree>
    <p:extLst>
      <p:ext uri="{BB962C8B-B14F-4D97-AF65-F5344CB8AC3E}">
        <p14:creationId xmlns:p14="http://schemas.microsoft.com/office/powerpoint/2010/main" val="2621491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6000" y="504000"/>
            <a:ext cx="10305000" cy="5909310"/>
          </a:xfrm>
          <a:prstGeom prst="rect">
            <a:avLst/>
          </a:prstGeom>
          <a:noFill/>
        </p:spPr>
        <p:txBody>
          <a:bodyPr wrap="square" rtlCol="0">
            <a:spAutoFit/>
          </a:bodyPr>
          <a:lstStyle/>
          <a:p>
            <a:r>
              <a:rPr lang="ru-RU" dirty="0">
                <a:solidFill>
                  <a:schemeClr val="accent1"/>
                </a:solidFill>
              </a:rPr>
              <a:t>Правила неприменимы к:</a:t>
            </a:r>
          </a:p>
          <a:p>
            <a:pPr algn="just"/>
            <a:r>
              <a:rPr lang="ru-RU" dirty="0">
                <a:solidFill>
                  <a:schemeClr val="accent1"/>
                </a:solidFill>
              </a:rPr>
              <a:t>- Сделкам, в совершении которых заинтересованы все участники общества при отсутствии заинтересованности в совершении сделки иных лиц;</a:t>
            </a:r>
          </a:p>
          <a:p>
            <a:pPr algn="just"/>
            <a:r>
              <a:rPr lang="ru-RU" dirty="0">
                <a:solidFill>
                  <a:schemeClr val="accent1"/>
                </a:solidFill>
              </a:rPr>
              <a:t>-  Отношениям, возникающим при переходе к обществу доли или части доли в его уставном капитале;</a:t>
            </a:r>
          </a:p>
          <a:p>
            <a:pPr algn="just">
              <a:buFontTx/>
              <a:buChar char="-"/>
            </a:pPr>
            <a:r>
              <a:rPr lang="ru-RU" dirty="0">
                <a:solidFill>
                  <a:schemeClr val="accent1"/>
                </a:solidFill>
              </a:rPr>
              <a:t>Отношениям, возникающим при переходе прав на имущество в процессе реорганизации общества;</a:t>
            </a:r>
          </a:p>
          <a:p>
            <a:pPr marL="171450" indent="-171450" algn="just">
              <a:buFontTx/>
              <a:buChar char="-"/>
            </a:pPr>
            <a:r>
              <a:rPr lang="ru-RU" dirty="0">
                <a:solidFill>
                  <a:schemeClr val="accent1"/>
                </a:solidFill>
              </a:rPr>
              <a:t>Сделкам, совершение которых обязательно для общества по ценам, утвержденным Правительством РФ;</a:t>
            </a:r>
          </a:p>
          <a:p>
            <a:pPr algn="just"/>
            <a:r>
              <a:rPr lang="ru-RU" dirty="0">
                <a:solidFill>
                  <a:schemeClr val="accent1"/>
                </a:solidFill>
              </a:rPr>
              <a:t>- К сделкам, совершаемым в процессе обычной хозяйственной деятельности общества, при условии, что обществом неоднократно в течение длительного периода времени на схожих условиях совершаются аналогичные сделки, в совершении которых не имеется заинтересованности;</a:t>
            </a:r>
          </a:p>
          <a:p>
            <a:pPr algn="just"/>
            <a:r>
              <a:rPr lang="ru-RU" dirty="0">
                <a:solidFill>
                  <a:schemeClr val="accent1"/>
                </a:solidFill>
              </a:rPr>
              <a:t>- К сделкам по размещению обществом путем открытой подписки облигаций или приобретению обществом размещенных им облигаций;</a:t>
            </a:r>
          </a:p>
          <a:p>
            <a:pPr algn="just"/>
            <a:r>
              <a:rPr lang="ru-RU" dirty="0">
                <a:solidFill>
                  <a:schemeClr val="accent1"/>
                </a:solidFill>
              </a:rPr>
              <a:t>- К сделкам, заключенным на тех же условиях, что и предварительный договор, если такой договор содержит все предусмотренные выше сведения, и было получено согласие на его заключение;</a:t>
            </a:r>
            <a:endParaRPr lang="ru-RU" dirty="0">
              <a:solidFill>
                <a:schemeClr val="accent1"/>
              </a:solidFill>
              <a:hlinkClick r:id="" action="ppaction://noaction"/>
            </a:endParaRPr>
          </a:p>
          <a:p>
            <a:pPr algn="just"/>
            <a:r>
              <a:rPr lang="ru-RU" dirty="0">
                <a:solidFill>
                  <a:schemeClr val="accent1"/>
                </a:solidFill>
              </a:rPr>
              <a:t>- К сделкам, заключенным на открытых торгах или по результатам открытых торгов, если условия проведения таких торгов или участия в них предварительно утверждены советом директоров (наблюдательного совета) или общим собранием участников общества;</a:t>
            </a:r>
          </a:p>
          <a:p>
            <a:pPr algn="just"/>
            <a:r>
              <a:rPr lang="ru-RU" dirty="0">
                <a:solidFill>
                  <a:schemeClr val="accent1"/>
                </a:solidFill>
              </a:rPr>
              <a:t>- К сделкам, предметом которых является имущество, цена или балансовая стоимость которого составляет не более 0,1 % балансовой стоимости активов общества, по данным его бухгалтерской (финансовой) отчетности на последнюю отчетную дату, при условии, что размер таких сделок не превышает предельных значений, установленных ЦБ РФ.</a:t>
            </a:r>
          </a:p>
        </p:txBody>
      </p:sp>
    </p:spTree>
    <p:extLst>
      <p:ext uri="{BB962C8B-B14F-4D97-AF65-F5344CB8AC3E}">
        <p14:creationId xmlns:p14="http://schemas.microsoft.com/office/powerpoint/2010/main" val="319170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6525" y="234000"/>
            <a:ext cx="11295000" cy="6432530"/>
          </a:xfrm>
          <a:prstGeom prst="rect">
            <a:avLst/>
          </a:prstGeom>
          <a:noFill/>
        </p:spPr>
        <p:txBody>
          <a:bodyPr wrap="square" rtlCol="0">
            <a:spAutoFit/>
          </a:bodyPr>
          <a:lstStyle/>
          <a:p>
            <a:pPr algn="ctr"/>
            <a:r>
              <a:rPr lang="ru-RU" sz="1600" b="1" dirty="0">
                <a:solidFill>
                  <a:schemeClr val="accent1"/>
                </a:solidFill>
              </a:rPr>
              <a:t>Крупные сделки</a:t>
            </a:r>
          </a:p>
          <a:p>
            <a:pPr algn="ctr"/>
            <a:r>
              <a:rPr lang="ru-RU" sz="1600" dirty="0">
                <a:solidFill>
                  <a:schemeClr val="accent1"/>
                </a:solidFill>
              </a:rPr>
              <a:t>(не применяется к ООО с единственным участником, </a:t>
            </a:r>
          </a:p>
          <a:p>
            <a:pPr algn="ctr"/>
            <a:r>
              <a:rPr lang="ru-RU" sz="1600" dirty="0">
                <a:solidFill>
                  <a:schemeClr val="accent1"/>
                </a:solidFill>
              </a:rPr>
              <a:t>являющимся единоличным исполнительным органом)</a:t>
            </a:r>
          </a:p>
          <a:p>
            <a:pPr algn="ctr"/>
            <a:endParaRPr lang="ru-RU" sz="1400" b="1" dirty="0">
              <a:solidFill>
                <a:schemeClr val="accent1"/>
              </a:solidFill>
            </a:endParaRPr>
          </a:p>
          <a:p>
            <a:pPr algn="just"/>
            <a:r>
              <a:rPr lang="ru-RU" sz="1400" dirty="0">
                <a:solidFill>
                  <a:schemeClr val="accent1"/>
                </a:solidFill>
              </a:rPr>
              <a:t>       1. Сделка (в том числе заем, кредит, залог, поручительство) или несколько взаимосвязанных сделок, связанных с приобретением, отчуждением или возможностью отчуждения обществом прямо либо косвенно имущества, стоимость которого составляет 25 и более % стоимости имущества общества, определенной на основании данных бухгалтерской отчетности за последний отчетный период, предшествующий дню принятия решения о совершении таких сделок (если уставом не предусмотрен более высокий размер крупной сделки).</a:t>
            </a:r>
          </a:p>
          <a:p>
            <a:pPr algn="just"/>
            <a:r>
              <a:rPr lang="ru-RU" sz="1400" i="1" u="sng" dirty="0">
                <a:solidFill>
                  <a:schemeClr val="accent1"/>
                </a:solidFill>
              </a:rPr>
              <a:t>С 2017 г. - также сделки, предметом которых является передача имущества во временное владение или пользование (аренда), передача результатов интеллектуальной деятельности. </a:t>
            </a:r>
          </a:p>
          <a:p>
            <a:pPr algn="just"/>
            <a:r>
              <a:rPr lang="ru-RU" sz="1400" dirty="0">
                <a:solidFill>
                  <a:schemeClr val="accent1"/>
                </a:solidFill>
              </a:rPr>
              <a:t>       2. Крупными сделками не признаются сделки, совершаемые в процессе обычной хозяйственной деятельности общества, а также сделки, совершение которых обязательно для общества в соответствии с правовыми актами РФ по цене, установленной Правительством РФ или уполномоченным Правительством РФ федеральным органом исполнительной власти.</a:t>
            </a:r>
          </a:p>
          <a:p>
            <a:pPr algn="just"/>
            <a:endParaRPr lang="ru-RU" sz="1400" dirty="0">
              <a:solidFill>
                <a:schemeClr val="accent1"/>
              </a:solidFill>
            </a:endParaRPr>
          </a:p>
          <a:p>
            <a:pPr algn="just"/>
            <a:r>
              <a:rPr lang="ru-RU" sz="1400" dirty="0">
                <a:solidFill>
                  <a:schemeClr val="accent1"/>
                </a:solidFill>
              </a:rPr>
              <a:t>      3. Стоимость отчуждаемого в результате крупной сделки имущества определяется на основании данных его бухучета, а стоимость приобретаемого имущества - на основании цены предложения.</a:t>
            </a:r>
          </a:p>
          <a:p>
            <a:pPr algn="just"/>
            <a:r>
              <a:rPr lang="ru-RU" sz="1400" i="1" u="sng" dirty="0">
                <a:solidFill>
                  <a:schemeClr val="accent1"/>
                </a:solidFill>
              </a:rPr>
              <a:t>С 2017 г. – по сделкам отчуждения имущества 25% стоимости активов сопоставляется с тем, что больше: цена или балансовая стоимость имущества (т.к. имущество, имеющее низкую балансовую стоимость, может быть фактически продано дороже). </a:t>
            </a:r>
          </a:p>
          <a:p>
            <a:pPr algn="just"/>
            <a:r>
              <a:rPr lang="ru-RU" sz="1400" i="1" u="sng" dirty="0">
                <a:solidFill>
                  <a:schemeClr val="accent1"/>
                </a:solidFill>
              </a:rPr>
              <a:t>По сделкам передачи имущества во временное владение – с балансовой стоимостью имущества.</a:t>
            </a:r>
          </a:p>
          <a:p>
            <a:pPr algn="just"/>
            <a:r>
              <a:rPr lang="ru-RU" sz="1400" i="1" u="sng" dirty="0">
                <a:solidFill>
                  <a:schemeClr val="accent1"/>
                </a:solidFill>
              </a:rPr>
              <a:t>Т.о., продажа имущества может быть крупной сделкой, а аренда того же имущества – не крупной.</a:t>
            </a:r>
          </a:p>
          <a:p>
            <a:pPr algn="just"/>
            <a:endParaRPr lang="ru-RU" sz="1400" i="1" u="sng" dirty="0">
              <a:solidFill>
                <a:schemeClr val="accent1"/>
              </a:solidFill>
            </a:endParaRPr>
          </a:p>
          <a:p>
            <a:pPr algn="just"/>
            <a:r>
              <a:rPr lang="ru-RU" sz="1400" dirty="0">
                <a:solidFill>
                  <a:schemeClr val="accent1"/>
                </a:solidFill>
              </a:rPr>
              <a:t>       4. Решение об одобрении крупной сделки принимается общим собранием участников общества. От гендиректора необходимо </a:t>
            </a:r>
            <a:r>
              <a:rPr lang="ru-RU" sz="1400" u="sng" dirty="0">
                <a:solidFill>
                  <a:schemeClr val="accent1"/>
                </a:solidFill>
              </a:rPr>
              <a:t>заключение</a:t>
            </a:r>
            <a:r>
              <a:rPr lang="ru-RU" sz="1400" dirty="0">
                <a:solidFill>
                  <a:schemeClr val="accent1"/>
                </a:solidFill>
              </a:rPr>
              <a:t> о крупной сделке (целесообразность и оценка возможных последствий)</a:t>
            </a:r>
          </a:p>
          <a:p>
            <a:pPr algn="just"/>
            <a:endParaRPr lang="ru-RU" sz="1400" dirty="0">
              <a:solidFill>
                <a:schemeClr val="accent1"/>
              </a:solidFill>
            </a:endParaRPr>
          </a:p>
          <a:p>
            <a:pPr algn="just"/>
            <a:r>
              <a:rPr lang="ru-RU" sz="1400" dirty="0">
                <a:solidFill>
                  <a:schemeClr val="accent1"/>
                </a:solidFill>
              </a:rPr>
              <a:t>       5. При нарушении правил сделка может быть признана недействительной по иску ООО или участника.</a:t>
            </a:r>
          </a:p>
          <a:p>
            <a:pPr algn="just"/>
            <a:endParaRPr lang="ru-RU" sz="1400" dirty="0">
              <a:solidFill>
                <a:schemeClr val="accent1"/>
              </a:solidFill>
            </a:endParaRPr>
          </a:p>
          <a:p>
            <a:pPr algn="just"/>
            <a:r>
              <a:rPr lang="ru-RU" sz="1400" dirty="0">
                <a:solidFill>
                  <a:schemeClr val="accent1"/>
                </a:solidFill>
              </a:rPr>
              <a:t>       6. Правила неприменимы к:</a:t>
            </a:r>
          </a:p>
          <a:p>
            <a:pPr algn="just"/>
            <a:r>
              <a:rPr lang="ru-RU" sz="1400" dirty="0">
                <a:solidFill>
                  <a:schemeClr val="accent1"/>
                </a:solidFill>
              </a:rPr>
              <a:t>-  Отношениям, возникающим при переходе к обществу доли или части доли в его уставном капитале;</a:t>
            </a:r>
          </a:p>
          <a:p>
            <a:pPr algn="just">
              <a:buFontTx/>
              <a:buChar char="-"/>
            </a:pPr>
            <a:r>
              <a:rPr lang="ru-RU" sz="1400" dirty="0">
                <a:solidFill>
                  <a:schemeClr val="accent1"/>
                </a:solidFill>
              </a:rPr>
              <a:t>  Отношениям, возникающим при переходе прав на имущество в процессе реорганизации общества.</a:t>
            </a:r>
            <a:endParaRPr lang="ru-RU" sz="1400" b="1" dirty="0">
              <a:solidFill>
                <a:schemeClr val="accent1"/>
              </a:solidFill>
            </a:endParaRPr>
          </a:p>
        </p:txBody>
      </p:sp>
    </p:spTree>
    <p:extLst>
      <p:ext uri="{BB962C8B-B14F-4D97-AF65-F5344CB8AC3E}">
        <p14:creationId xmlns:p14="http://schemas.microsoft.com/office/powerpoint/2010/main" val="2352052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3774" y="1098107"/>
            <a:ext cx="11007225" cy="5478423"/>
          </a:xfrm>
          <a:prstGeom prst="rect">
            <a:avLst/>
          </a:prstGeom>
          <a:noFill/>
        </p:spPr>
        <p:txBody>
          <a:bodyPr wrap="square" rtlCol="0">
            <a:spAutoFit/>
          </a:bodyPr>
          <a:lstStyle/>
          <a:p>
            <a:pPr algn="just"/>
            <a:r>
              <a:rPr lang="ru-RU" sz="1400" dirty="0">
                <a:solidFill>
                  <a:schemeClr val="accent1"/>
                </a:solidFill>
              </a:rPr>
              <a:t>Акционерное общество приобретает право публично размещать (путем открытой подписки) акции и ценные бумаги, конвертируемые в его акции, которые могут публично обращаться на условиях, установленных законами о ценных бумагах, со дня внесения в единый государственный реестр юридических лиц сведений о фирменном наименовании общества, содержащем указание на то, что такое общество является публичным.</a:t>
            </a:r>
          </a:p>
          <a:p>
            <a:pPr algn="just"/>
            <a:r>
              <a:rPr lang="ru-RU" sz="1400" dirty="0">
                <a:solidFill>
                  <a:schemeClr val="accent1"/>
                </a:solidFill>
              </a:rPr>
              <a:t>Обязано раскрывать публично информацию, предусмотренную законом.</a:t>
            </a:r>
          </a:p>
          <a:p>
            <a:pPr algn="just"/>
            <a:endParaRPr lang="ru-RU" sz="1400" u="sng" dirty="0">
              <a:solidFill>
                <a:schemeClr val="accent1"/>
              </a:solidFill>
            </a:endParaRPr>
          </a:p>
          <a:p>
            <a:pPr algn="just"/>
            <a:r>
              <a:rPr lang="ru-RU" sz="1400" u="sng" dirty="0">
                <a:solidFill>
                  <a:schemeClr val="accent1"/>
                </a:solidFill>
              </a:rPr>
              <a:t>Учредители</a:t>
            </a:r>
            <a:r>
              <a:rPr lang="ru-RU" sz="1400" dirty="0">
                <a:solidFill>
                  <a:schemeClr val="accent1"/>
                </a:solidFill>
              </a:rPr>
              <a:t> – граждане и юридические лица, может быть 1 учредитель либо 1 акционер, приобретший все акции (АО – не более 50). Не может быть единственным учредителем другое общество с одним участником. </a:t>
            </a:r>
          </a:p>
          <a:p>
            <a:endParaRPr lang="ru-RU" sz="1400" dirty="0">
              <a:solidFill>
                <a:schemeClr val="accent1"/>
              </a:solidFill>
            </a:endParaRPr>
          </a:p>
          <a:p>
            <a:pPr algn="just"/>
            <a:r>
              <a:rPr lang="ru-RU" sz="1400" u="sng" dirty="0">
                <a:solidFill>
                  <a:schemeClr val="accent1"/>
                </a:solidFill>
              </a:rPr>
              <a:t>Учредительные документы</a:t>
            </a:r>
            <a:r>
              <a:rPr lang="ru-RU" sz="1400" dirty="0">
                <a:solidFill>
                  <a:schemeClr val="accent1"/>
                </a:solidFill>
              </a:rPr>
              <a:t> -  Устав (полное и сокращенное фирменное наименование, место нахождения, тип общества; количество, номинальную стоимость, категории акций, размер уставного капитала, структуру и компетенцию органов управления и т.д.). В ЕГРЮЛ должно быть указано фирменное наименование с указанием на то, что общество является публичным.</a:t>
            </a:r>
          </a:p>
          <a:p>
            <a:pPr algn="just"/>
            <a:endParaRPr lang="ru-RU" sz="1400" dirty="0">
              <a:solidFill>
                <a:schemeClr val="accent1"/>
              </a:solidFill>
            </a:endParaRPr>
          </a:p>
          <a:p>
            <a:pPr algn="just"/>
            <a:r>
              <a:rPr lang="ru-RU" sz="1400" u="sng" dirty="0">
                <a:solidFill>
                  <a:schemeClr val="accent1"/>
                </a:solidFill>
              </a:rPr>
              <a:t>Уставный капитал</a:t>
            </a:r>
            <a:r>
              <a:rPr lang="ru-RU" sz="1400" dirty="0">
                <a:solidFill>
                  <a:schemeClr val="accent1"/>
                </a:solidFill>
              </a:rPr>
              <a:t> разделен на определенное число акций. Акции должны быть полностью оплачены не позднее года с момента государственной регистрации АО (в учредительном договоре может быть меньший срок), при этом не менее 50% акций – в течение 3-х месяцев с момента регистрации.</a:t>
            </a:r>
          </a:p>
          <a:p>
            <a:pPr algn="just"/>
            <a:r>
              <a:rPr lang="ru-RU" sz="1400" dirty="0">
                <a:solidFill>
                  <a:schemeClr val="accent1"/>
                </a:solidFill>
              </a:rPr>
              <a:t>При нарушении срока, они переходят АО, которое в течение года должно либо продать их (по большей из цен – номинальной или рыночной) либо погасить.</a:t>
            </a:r>
          </a:p>
          <a:p>
            <a:pPr algn="just"/>
            <a:r>
              <a:rPr lang="ru-RU" sz="1400" u="sng" dirty="0">
                <a:solidFill>
                  <a:schemeClr val="accent1"/>
                </a:solidFill>
              </a:rPr>
              <a:t>Увеличение</a:t>
            </a:r>
            <a:r>
              <a:rPr lang="ru-RU" sz="1400" dirty="0">
                <a:solidFill>
                  <a:schemeClr val="accent1"/>
                </a:solidFill>
              </a:rPr>
              <a:t> путем увеличения номинальной стоимости акций либо размещения дополнительных (объявленных) акций.</a:t>
            </a:r>
          </a:p>
          <a:p>
            <a:pPr algn="just"/>
            <a:endParaRPr lang="ru-RU" sz="1400" u="sng" dirty="0">
              <a:solidFill>
                <a:schemeClr val="accent1"/>
              </a:solidFill>
            </a:endParaRPr>
          </a:p>
          <a:p>
            <a:pPr algn="just"/>
            <a:r>
              <a:rPr lang="ru-RU" sz="1400" u="sng" dirty="0">
                <a:solidFill>
                  <a:schemeClr val="accent1"/>
                </a:solidFill>
              </a:rPr>
              <a:t>Уменьшение: </a:t>
            </a:r>
            <a:r>
              <a:rPr lang="ru-RU" sz="1400" dirty="0">
                <a:solidFill>
                  <a:schemeClr val="accent1"/>
                </a:solidFill>
              </a:rPr>
              <a:t>уменьшение номинальной стоимости; сокращение количества; приобретение АО и погашение (если предусмотрено уставом)</a:t>
            </a:r>
          </a:p>
          <a:p>
            <a:endParaRPr lang="ru-RU" sz="1400" dirty="0">
              <a:solidFill>
                <a:schemeClr val="accent1"/>
              </a:solidFill>
            </a:endParaRPr>
          </a:p>
          <a:p>
            <a:r>
              <a:rPr lang="ru-RU" sz="1400" dirty="0">
                <a:solidFill>
                  <a:schemeClr val="accent1"/>
                </a:solidFill>
              </a:rPr>
              <a:t>Минимальный размер уставного капитала (ст. 26 Закона «Об акционерных обществах):</a:t>
            </a:r>
          </a:p>
          <a:p>
            <a:pPr>
              <a:buFont typeface="Arial" pitchFamily="34" charset="0"/>
              <a:buChar char="•"/>
            </a:pPr>
            <a:r>
              <a:rPr lang="ru-RU" sz="1400" dirty="0">
                <a:solidFill>
                  <a:schemeClr val="accent1"/>
                </a:solidFill>
              </a:rPr>
              <a:t> Для ПАО – 100 000 рублей;</a:t>
            </a:r>
          </a:p>
          <a:p>
            <a:pPr>
              <a:buFont typeface="Arial" pitchFamily="34" charset="0"/>
              <a:buChar char="•"/>
            </a:pPr>
            <a:r>
              <a:rPr lang="ru-RU" sz="1400" dirty="0">
                <a:solidFill>
                  <a:schemeClr val="accent1"/>
                </a:solidFill>
              </a:rPr>
              <a:t> Для АО – 10 000 рублей.</a:t>
            </a:r>
          </a:p>
        </p:txBody>
      </p:sp>
      <p:sp>
        <p:nvSpPr>
          <p:cNvPr id="3" name="Прямоугольник 2"/>
          <p:cNvSpPr/>
          <p:nvPr/>
        </p:nvSpPr>
        <p:spPr>
          <a:xfrm>
            <a:off x="3063450" y="144000"/>
            <a:ext cx="6096000" cy="830997"/>
          </a:xfrm>
          <a:prstGeom prst="rect">
            <a:avLst/>
          </a:prstGeom>
        </p:spPr>
        <p:txBody>
          <a:bodyPr>
            <a:spAutoFit/>
          </a:bodyPr>
          <a:lstStyle/>
          <a:p>
            <a:pPr algn="ctr"/>
            <a:r>
              <a:rPr lang="ru-RU" sz="2400" b="1" dirty="0">
                <a:solidFill>
                  <a:schemeClr val="accent1"/>
                </a:solidFill>
              </a:rPr>
              <a:t>Акционерные общества</a:t>
            </a:r>
          </a:p>
          <a:p>
            <a:pPr algn="ctr"/>
            <a:r>
              <a:rPr lang="ru-RU" sz="2400" b="1" dirty="0">
                <a:solidFill>
                  <a:schemeClr val="accent1"/>
                </a:solidFill>
              </a:rPr>
              <a:t>Публичные акционерные общества</a:t>
            </a:r>
          </a:p>
        </p:txBody>
      </p:sp>
    </p:spTree>
    <p:extLst>
      <p:ext uri="{BB962C8B-B14F-4D97-AF65-F5344CB8AC3E}">
        <p14:creationId xmlns:p14="http://schemas.microsoft.com/office/powerpoint/2010/main" val="2352052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1000" y="594000"/>
            <a:ext cx="10440000" cy="6509474"/>
          </a:xfrm>
          <a:prstGeom prst="rect">
            <a:avLst/>
          </a:prstGeom>
          <a:noFill/>
        </p:spPr>
        <p:txBody>
          <a:bodyPr wrap="square" rtlCol="0">
            <a:spAutoFit/>
          </a:bodyPr>
          <a:lstStyle/>
          <a:p>
            <a:pPr algn="just"/>
            <a:r>
              <a:rPr lang="ru-RU" sz="1500" dirty="0">
                <a:solidFill>
                  <a:schemeClr val="accent1"/>
                </a:solidFill>
              </a:rPr>
              <a:t>- Не могут быть ограничены количество акций, принадлежащих одному акционеру, их суммарная номинальная стоимость, а также максимальное число голосов, предоставляемых одному акционеру;</a:t>
            </a:r>
          </a:p>
          <a:p>
            <a:pPr marL="171450" indent="-171450" algn="just">
              <a:buFontTx/>
              <a:buChar char="-"/>
            </a:pPr>
            <a:r>
              <a:rPr lang="ru-RU" sz="1500" dirty="0">
                <a:solidFill>
                  <a:schemeClr val="accent1"/>
                </a:solidFill>
              </a:rPr>
              <a:t>Не может быть предусмотрена необходимость получения чьего-либо согласия на отчуждение акций этого общества.;</a:t>
            </a:r>
          </a:p>
          <a:p>
            <a:pPr marL="171450" indent="-171450" algn="just">
              <a:buFontTx/>
              <a:buChar char="-"/>
            </a:pPr>
            <a:r>
              <a:rPr lang="ru-RU" sz="1500" dirty="0">
                <a:solidFill>
                  <a:schemeClr val="accent1"/>
                </a:solidFill>
              </a:rPr>
              <a:t>Никому не может быть предоставлено право преимущественного приобретения акций публичного акционерного общества.</a:t>
            </a:r>
          </a:p>
          <a:p>
            <a:pPr algn="just"/>
            <a:endParaRPr lang="ru-RU" sz="1500" u="sng" dirty="0">
              <a:solidFill>
                <a:schemeClr val="accent1"/>
              </a:solidFill>
            </a:endParaRPr>
          </a:p>
          <a:p>
            <a:pPr algn="just"/>
            <a:r>
              <a:rPr lang="ru-RU" sz="1500" u="sng" dirty="0">
                <a:solidFill>
                  <a:schemeClr val="accent1"/>
                </a:solidFill>
              </a:rPr>
              <a:t>Ответственность</a:t>
            </a:r>
            <a:r>
              <a:rPr lang="ru-RU" sz="1500" dirty="0">
                <a:solidFill>
                  <a:schemeClr val="accent1"/>
                </a:solidFill>
              </a:rPr>
              <a:t> – 1.Учредители несут солидарную ответственность по обязательствам, связанным с учреждением АО и возникшим до его государственной регистрации.</a:t>
            </a:r>
          </a:p>
          <a:p>
            <a:pPr algn="just"/>
            <a:r>
              <a:rPr lang="ru-RU" sz="1500" dirty="0">
                <a:solidFill>
                  <a:schemeClr val="accent1"/>
                </a:solidFill>
              </a:rPr>
              <a:t>2. АО и участники не отвечают по обязательствам друг друга. АО отвечает по своим обязательствам всем своим имуществом. Участники несут риск убытков в пределах стоимости своих акций (Исключение – при неполной оплате акций, участники солидарно отвечают по обязательствам АО в пределах неоплаченной части стоимости).</a:t>
            </a:r>
          </a:p>
          <a:p>
            <a:pPr algn="just"/>
            <a:endParaRPr lang="ru-RU" sz="1500" dirty="0">
              <a:solidFill>
                <a:schemeClr val="accent1"/>
              </a:solidFill>
            </a:endParaRPr>
          </a:p>
          <a:p>
            <a:pPr algn="just"/>
            <a:r>
              <a:rPr lang="ru-RU" sz="1500" dirty="0">
                <a:solidFill>
                  <a:schemeClr val="accent1"/>
                </a:solidFill>
              </a:rPr>
              <a:t>(!) необходимо следить за чистыми активами АО. Если стоимость чистых активов общества останется меньше его уставного капитала по окончании отчетного года, следующего за вторым отчетным годом или каждым последующим отчетным годом, по окончании которых стоимость чистых активов общества оказалась меньше его уставного капитала, общество не позднее чем через шесть месяцев после окончания соответствующего отчетного года обязано принять решение:</a:t>
            </a:r>
          </a:p>
          <a:p>
            <a:pPr algn="just"/>
            <a:r>
              <a:rPr lang="ru-RU" sz="1500" dirty="0">
                <a:solidFill>
                  <a:schemeClr val="accent1"/>
                </a:solidFill>
              </a:rPr>
              <a:t>1) Об уменьшении уставного капитала общества до величины, не превышающей стоимости его чистых активов;</a:t>
            </a:r>
          </a:p>
          <a:p>
            <a:pPr algn="just"/>
            <a:r>
              <a:rPr lang="ru-RU" sz="1500" dirty="0">
                <a:solidFill>
                  <a:schemeClr val="accent1"/>
                </a:solidFill>
              </a:rPr>
              <a:t>2) О ликвидации общества (ст. 35 Закона «Об акционерных обществах»).</a:t>
            </a:r>
          </a:p>
          <a:p>
            <a:pPr algn="just"/>
            <a:endParaRPr lang="ru-RU" sz="1500" dirty="0">
              <a:solidFill>
                <a:schemeClr val="accent1"/>
              </a:solidFill>
            </a:endParaRPr>
          </a:p>
          <a:p>
            <a:pPr algn="just"/>
            <a:r>
              <a:rPr lang="ru-RU" sz="1500" u="sng" dirty="0">
                <a:solidFill>
                  <a:schemeClr val="accent1"/>
                </a:solidFill>
              </a:rPr>
              <a:t>Дивиденды.</a:t>
            </a:r>
            <a:r>
              <a:rPr lang="ru-RU" sz="1500" dirty="0">
                <a:solidFill>
                  <a:schemeClr val="accent1"/>
                </a:solidFill>
              </a:rPr>
              <a:t> По итогам 3,6,9,12, месяцев финансового года           решение АО (в течение 3 месяцев)                         </a:t>
            </a:r>
          </a:p>
          <a:p>
            <a:pPr algn="just"/>
            <a:r>
              <a:rPr lang="ru-RU" sz="1500" dirty="0">
                <a:solidFill>
                  <a:schemeClr val="accent1"/>
                </a:solidFill>
              </a:rPr>
              <a:t>              выплата дивидендов из чистой прибыли АО (привилегированные акции – также из спец.фондов)</a:t>
            </a:r>
          </a:p>
          <a:p>
            <a:pPr algn="just"/>
            <a:endParaRPr lang="ru-RU" sz="1500" dirty="0">
              <a:solidFill>
                <a:schemeClr val="accent1"/>
              </a:solidFill>
            </a:endParaRPr>
          </a:p>
          <a:p>
            <a:pPr algn="just"/>
            <a:r>
              <a:rPr lang="ru-RU" sz="1500" u="sng" dirty="0">
                <a:solidFill>
                  <a:schemeClr val="accent1"/>
                </a:solidFill>
              </a:rPr>
              <a:t>Реестр акционеров</a:t>
            </a:r>
            <a:r>
              <a:rPr lang="ru-RU" sz="1500" dirty="0">
                <a:solidFill>
                  <a:schemeClr val="accent1"/>
                </a:solidFill>
              </a:rPr>
              <a:t>. Сведения об акционерах, количество и категории их акций. Обязанности по ведению реестра и исполнение функций счетной комиссии осуществляются независимой организацией, имеющей предусмотренную законом лицензию.</a:t>
            </a:r>
          </a:p>
          <a:p>
            <a:pPr algn="just"/>
            <a:endParaRPr lang="ru-RU" sz="1400" dirty="0">
              <a:solidFill>
                <a:schemeClr val="accent1"/>
              </a:solidFill>
            </a:endParaRPr>
          </a:p>
          <a:p>
            <a:pPr algn="just"/>
            <a:endParaRPr lang="ru-RU" sz="1400" dirty="0">
              <a:solidFill>
                <a:schemeClr val="accent1"/>
              </a:solidFill>
            </a:endParaRPr>
          </a:p>
          <a:p>
            <a:pPr algn="just"/>
            <a:endParaRPr lang="ru-RU" sz="1400" dirty="0">
              <a:solidFill>
                <a:schemeClr val="accent1"/>
              </a:solidFill>
            </a:endParaRPr>
          </a:p>
        </p:txBody>
      </p:sp>
    </p:spTree>
    <p:extLst>
      <p:ext uri="{BB962C8B-B14F-4D97-AF65-F5344CB8AC3E}">
        <p14:creationId xmlns:p14="http://schemas.microsoft.com/office/powerpoint/2010/main" val="2352052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66766" y="310306"/>
            <a:ext cx="7858180" cy="861774"/>
          </a:xfrm>
          <a:prstGeom prst="rect">
            <a:avLst/>
          </a:prstGeom>
          <a:noFill/>
        </p:spPr>
        <p:txBody>
          <a:bodyPr wrap="square" rtlCol="0">
            <a:spAutoFit/>
          </a:bodyPr>
          <a:lstStyle/>
          <a:p>
            <a:pPr algn="ctr"/>
            <a:r>
              <a:rPr lang="ru-RU" sz="2400" b="1" dirty="0">
                <a:solidFill>
                  <a:schemeClr val="accent1"/>
                </a:solidFill>
              </a:rPr>
              <a:t>Акции</a:t>
            </a:r>
          </a:p>
          <a:p>
            <a:pPr algn="ctr"/>
            <a:r>
              <a:rPr lang="ru-RU" sz="1200" dirty="0">
                <a:solidFill>
                  <a:schemeClr val="accent1"/>
                </a:solidFill>
              </a:rPr>
              <a:t>(именные, могут быть дробными, дают право голоса после полной оплаты)</a:t>
            </a:r>
            <a:endParaRPr lang="ru-RU" sz="1400" dirty="0">
              <a:solidFill>
                <a:schemeClr val="accent1"/>
              </a:solidFill>
            </a:endParaRPr>
          </a:p>
          <a:p>
            <a:pPr algn="ctr"/>
            <a:endParaRPr lang="ru-RU" sz="1400" dirty="0">
              <a:solidFill>
                <a:schemeClr val="accent1"/>
              </a:solidFill>
            </a:endParaRPr>
          </a:p>
        </p:txBody>
      </p:sp>
      <p:cxnSp>
        <p:nvCxnSpPr>
          <p:cNvPr id="3" name="Прямая со стрелкой 2"/>
          <p:cNvCxnSpPr/>
          <p:nvPr/>
        </p:nvCxnSpPr>
        <p:spPr>
          <a:xfrm flipH="1">
            <a:off x="4618130" y="959066"/>
            <a:ext cx="500066" cy="2143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 name="Прямая со стрелкой 3"/>
          <p:cNvCxnSpPr/>
          <p:nvPr/>
        </p:nvCxnSpPr>
        <p:spPr>
          <a:xfrm>
            <a:off x="6095856" y="959066"/>
            <a:ext cx="500066" cy="2143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966000" y="1244818"/>
            <a:ext cx="4596214" cy="1815882"/>
          </a:xfrm>
          <a:prstGeom prst="rect">
            <a:avLst/>
          </a:prstGeom>
          <a:noFill/>
          <a:ln>
            <a:solidFill>
              <a:schemeClr val="accent1"/>
            </a:solidFill>
          </a:ln>
        </p:spPr>
        <p:txBody>
          <a:bodyPr wrap="square" rtlCol="0">
            <a:spAutoFit/>
          </a:bodyPr>
          <a:lstStyle/>
          <a:p>
            <a:pPr algn="ctr"/>
            <a:r>
              <a:rPr lang="ru-RU" sz="1400" u="sng" dirty="0">
                <a:solidFill>
                  <a:schemeClr val="accent1"/>
                </a:solidFill>
              </a:rPr>
              <a:t>Обыкновенные</a:t>
            </a:r>
          </a:p>
          <a:p>
            <a:pPr algn="just"/>
            <a:r>
              <a:rPr lang="ru-RU" sz="1400" dirty="0">
                <a:solidFill>
                  <a:schemeClr val="accent1"/>
                </a:solidFill>
              </a:rPr>
              <a:t>Имеют равную номинальную стоимость</a:t>
            </a:r>
          </a:p>
          <a:p>
            <a:pPr algn="just">
              <a:buFontTx/>
              <a:buChar char="-"/>
            </a:pPr>
            <a:r>
              <a:rPr lang="ru-RU" sz="1400" dirty="0">
                <a:solidFill>
                  <a:schemeClr val="accent1"/>
                </a:solidFill>
              </a:rPr>
              <a:t> Участие в общем собрании акционеров с правом голоса по всем вопросам его компетенции</a:t>
            </a:r>
          </a:p>
          <a:p>
            <a:pPr algn="just">
              <a:buFontTx/>
              <a:buChar char="-"/>
            </a:pPr>
            <a:r>
              <a:rPr lang="ru-RU" sz="1400" dirty="0">
                <a:solidFill>
                  <a:schemeClr val="accent1"/>
                </a:solidFill>
              </a:rPr>
              <a:t> Получение дивидендов</a:t>
            </a:r>
          </a:p>
          <a:p>
            <a:pPr algn="just">
              <a:buFontTx/>
              <a:buChar char="-"/>
            </a:pPr>
            <a:r>
              <a:rPr lang="ru-RU" sz="1400" dirty="0">
                <a:solidFill>
                  <a:schemeClr val="accent1"/>
                </a:solidFill>
              </a:rPr>
              <a:t> Получение части имущества при ликвидации АО</a:t>
            </a:r>
          </a:p>
          <a:p>
            <a:pPr algn="just">
              <a:buFontTx/>
              <a:buChar char="-"/>
            </a:pPr>
            <a:r>
              <a:rPr lang="ru-RU" sz="1400" dirty="0">
                <a:solidFill>
                  <a:schemeClr val="accent1"/>
                </a:solidFill>
              </a:rPr>
              <a:t> Не подлежат конвертации в иные ценные бумаги</a:t>
            </a:r>
          </a:p>
          <a:p>
            <a:pPr algn="just"/>
            <a:endParaRPr lang="ru-RU" sz="1400" dirty="0">
              <a:solidFill>
                <a:schemeClr val="accent1"/>
              </a:solidFill>
            </a:endParaRPr>
          </a:p>
        </p:txBody>
      </p:sp>
      <p:sp>
        <p:nvSpPr>
          <p:cNvPr id="6" name="TextBox 5"/>
          <p:cNvSpPr txBox="1"/>
          <p:nvPr/>
        </p:nvSpPr>
        <p:spPr>
          <a:xfrm>
            <a:off x="5705090" y="1244818"/>
            <a:ext cx="5475910" cy="3539430"/>
          </a:xfrm>
          <a:prstGeom prst="rect">
            <a:avLst/>
          </a:prstGeom>
          <a:noFill/>
          <a:ln>
            <a:solidFill>
              <a:schemeClr val="accent1"/>
            </a:solidFill>
          </a:ln>
        </p:spPr>
        <p:txBody>
          <a:bodyPr wrap="square" rtlCol="0">
            <a:spAutoFit/>
          </a:bodyPr>
          <a:lstStyle/>
          <a:p>
            <a:pPr algn="ctr"/>
            <a:r>
              <a:rPr lang="ru-RU" sz="1400" u="sng" dirty="0">
                <a:solidFill>
                  <a:schemeClr val="accent1"/>
                </a:solidFill>
              </a:rPr>
              <a:t>Привилегированные</a:t>
            </a:r>
          </a:p>
          <a:p>
            <a:pPr algn="just"/>
            <a:r>
              <a:rPr lang="ru-RU" sz="1400" dirty="0">
                <a:solidFill>
                  <a:schemeClr val="accent1"/>
                </a:solidFill>
              </a:rPr>
              <a:t>Не более 25% от уставного капитала. </a:t>
            </a:r>
            <a:r>
              <a:rPr lang="ru-RU" sz="1400" i="1" dirty="0">
                <a:solidFill>
                  <a:schemeClr val="accent1"/>
                </a:solidFill>
              </a:rPr>
              <a:t>При этом ПАО не вправе размещать привилегированные акции, номинальная стоимость которых ниже номинальной стоимости обыкновенных акций.</a:t>
            </a:r>
          </a:p>
          <a:p>
            <a:pPr algn="just">
              <a:buFontTx/>
              <a:buChar char="-"/>
            </a:pPr>
            <a:r>
              <a:rPr lang="ru-RU" sz="1400" dirty="0">
                <a:solidFill>
                  <a:schemeClr val="accent1"/>
                </a:solidFill>
              </a:rPr>
              <a:t>Не дают права голоса на общем собрании акционеров (исключение – неполностью выплаченные дивиденды, ст. 32 Закона «Об акционерных обществах»)</a:t>
            </a:r>
          </a:p>
          <a:p>
            <a:pPr algn="just">
              <a:buFontTx/>
              <a:buChar char="-"/>
            </a:pPr>
            <a:r>
              <a:rPr lang="ru-RU" sz="1400" dirty="0">
                <a:solidFill>
                  <a:schemeClr val="accent1"/>
                </a:solidFill>
              </a:rPr>
              <a:t>Право на получение дивидендов (в определенной уставом твердой денежной сумме или в процентах к номинальной стоимости акций)</a:t>
            </a:r>
          </a:p>
          <a:p>
            <a:pPr algn="just">
              <a:buFontTx/>
              <a:buChar char="-"/>
            </a:pPr>
            <a:r>
              <a:rPr lang="ru-RU" sz="1400" dirty="0">
                <a:solidFill>
                  <a:schemeClr val="accent1"/>
                </a:solidFill>
              </a:rPr>
              <a:t>Право на ликвидационную стоимость (в определенной уставом твердой денежной сумме или в процентах к номинальной стоимости акций)</a:t>
            </a:r>
          </a:p>
          <a:p>
            <a:pPr algn="just"/>
            <a:r>
              <a:rPr lang="ru-RU" sz="1400" u="sng" dirty="0">
                <a:solidFill>
                  <a:schemeClr val="accent1"/>
                </a:solidFill>
              </a:rPr>
              <a:t>Привилегированные кумулятивные </a:t>
            </a:r>
            <a:r>
              <a:rPr lang="ru-RU" sz="1400" dirty="0">
                <a:solidFill>
                  <a:schemeClr val="accent1"/>
                </a:solidFill>
              </a:rPr>
              <a:t>- невыплаченный или не полностью выплаченный дивиденд  накапливается и выплачивается не позднее срока, определенного уставом</a:t>
            </a:r>
          </a:p>
          <a:p>
            <a:pPr algn="just"/>
            <a:endParaRPr lang="ru-RU" sz="1400" dirty="0">
              <a:solidFill>
                <a:schemeClr val="accent1"/>
              </a:solidFill>
            </a:endParaRPr>
          </a:p>
        </p:txBody>
      </p:sp>
      <p:cxnSp>
        <p:nvCxnSpPr>
          <p:cNvPr id="7" name="Прямая со стрелкой 6"/>
          <p:cNvCxnSpPr/>
          <p:nvPr/>
        </p:nvCxnSpPr>
        <p:spPr>
          <a:xfrm flipH="1">
            <a:off x="4118063" y="4826408"/>
            <a:ext cx="500067" cy="2143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a:off x="6206296" y="4826408"/>
            <a:ext cx="500066" cy="2143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884546" y="5138973"/>
            <a:ext cx="3571900" cy="523220"/>
          </a:xfrm>
          <a:prstGeom prst="rect">
            <a:avLst/>
          </a:prstGeom>
          <a:noFill/>
          <a:ln>
            <a:solidFill>
              <a:schemeClr val="accent1"/>
            </a:solidFill>
          </a:ln>
        </p:spPr>
        <p:txBody>
          <a:bodyPr wrap="square" rtlCol="0">
            <a:spAutoFit/>
          </a:bodyPr>
          <a:lstStyle/>
          <a:p>
            <a:pPr algn="ctr"/>
            <a:r>
              <a:rPr lang="ru-RU" sz="1400" u="sng" dirty="0">
                <a:solidFill>
                  <a:schemeClr val="accent1"/>
                </a:solidFill>
              </a:rPr>
              <a:t>Размещенные</a:t>
            </a:r>
          </a:p>
          <a:p>
            <a:pPr algn="ctr"/>
            <a:r>
              <a:rPr lang="ru-RU" sz="1400" dirty="0">
                <a:solidFill>
                  <a:schemeClr val="accent1"/>
                </a:solidFill>
              </a:rPr>
              <a:t>Приобретенные акционерами акции</a:t>
            </a:r>
          </a:p>
        </p:txBody>
      </p:sp>
      <p:sp>
        <p:nvSpPr>
          <p:cNvPr id="10" name="TextBox 9"/>
          <p:cNvSpPr txBox="1"/>
          <p:nvPr/>
        </p:nvSpPr>
        <p:spPr>
          <a:xfrm>
            <a:off x="5734397" y="5138973"/>
            <a:ext cx="4500594" cy="954107"/>
          </a:xfrm>
          <a:prstGeom prst="rect">
            <a:avLst/>
          </a:prstGeom>
          <a:noFill/>
          <a:ln>
            <a:solidFill>
              <a:schemeClr val="accent1"/>
            </a:solidFill>
          </a:ln>
        </p:spPr>
        <p:txBody>
          <a:bodyPr wrap="square" rtlCol="0">
            <a:spAutoFit/>
          </a:bodyPr>
          <a:lstStyle/>
          <a:p>
            <a:pPr algn="ctr"/>
            <a:r>
              <a:rPr lang="ru-RU" sz="1400" u="sng" dirty="0">
                <a:solidFill>
                  <a:schemeClr val="accent1"/>
                </a:solidFill>
              </a:rPr>
              <a:t>Объявленные</a:t>
            </a:r>
          </a:p>
          <a:p>
            <a:pPr algn="ctr"/>
            <a:r>
              <a:rPr lang="ru-RU" sz="1400" dirty="0">
                <a:solidFill>
                  <a:schemeClr val="accent1"/>
                </a:solidFill>
              </a:rPr>
              <a:t>Могут быть предусмотрены уставом дополнительно к размещенным (определенного количества, категории, номинальной стоимости)</a:t>
            </a:r>
          </a:p>
        </p:txBody>
      </p:sp>
      <p:sp>
        <p:nvSpPr>
          <p:cNvPr id="11" name="TextBox 10"/>
          <p:cNvSpPr txBox="1"/>
          <p:nvPr/>
        </p:nvSpPr>
        <p:spPr>
          <a:xfrm>
            <a:off x="1056000" y="6050544"/>
            <a:ext cx="10125000" cy="523220"/>
          </a:xfrm>
          <a:prstGeom prst="rect">
            <a:avLst/>
          </a:prstGeom>
          <a:noFill/>
        </p:spPr>
        <p:txBody>
          <a:bodyPr wrap="square" rtlCol="0">
            <a:spAutoFit/>
          </a:bodyPr>
          <a:lstStyle/>
          <a:p>
            <a:r>
              <a:rPr lang="ru-RU" sz="1400" dirty="0">
                <a:solidFill>
                  <a:schemeClr val="accent1"/>
                </a:solidFill>
              </a:rPr>
              <a:t>«Золотая акция» - специальное право на участие Российской Федерации и субъектов Российской Федерации в управлении открытыми акционерными обществами.</a:t>
            </a:r>
          </a:p>
        </p:txBody>
      </p:sp>
    </p:spTree>
    <p:extLst>
      <p:ext uri="{BB962C8B-B14F-4D97-AF65-F5344CB8AC3E}">
        <p14:creationId xmlns:p14="http://schemas.microsoft.com/office/powerpoint/2010/main" val="617513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66000" y="310350"/>
            <a:ext cx="8358246" cy="830997"/>
          </a:xfrm>
          <a:prstGeom prst="rect">
            <a:avLst/>
          </a:prstGeom>
          <a:noFill/>
        </p:spPr>
        <p:txBody>
          <a:bodyPr wrap="square" rtlCol="0">
            <a:spAutoFit/>
          </a:bodyPr>
          <a:lstStyle/>
          <a:p>
            <a:pPr algn="ctr"/>
            <a:r>
              <a:rPr lang="ru-RU" sz="2400" b="1" dirty="0">
                <a:solidFill>
                  <a:schemeClr val="accent1"/>
                </a:solidFill>
              </a:rPr>
              <a:t>Органы управления акционерными обществами</a:t>
            </a:r>
          </a:p>
          <a:p>
            <a:pPr algn="ctr"/>
            <a:endParaRPr lang="ru-RU" sz="2400" b="1" dirty="0">
              <a:solidFill>
                <a:schemeClr val="accent1"/>
              </a:solidFill>
            </a:endParaRPr>
          </a:p>
        </p:txBody>
      </p:sp>
      <p:sp>
        <p:nvSpPr>
          <p:cNvPr id="3" name="TextBox 2"/>
          <p:cNvSpPr txBox="1"/>
          <p:nvPr/>
        </p:nvSpPr>
        <p:spPr>
          <a:xfrm>
            <a:off x="1011000" y="915354"/>
            <a:ext cx="3352520" cy="2246769"/>
          </a:xfrm>
          <a:prstGeom prst="rect">
            <a:avLst/>
          </a:prstGeom>
          <a:noFill/>
          <a:ln>
            <a:solidFill>
              <a:schemeClr val="accent1"/>
            </a:solidFill>
          </a:ln>
        </p:spPr>
        <p:txBody>
          <a:bodyPr wrap="square" rtlCol="0">
            <a:spAutoFit/>
          </a:bodyPr>
          <a:lstStyle/>
          <a:p>
            <a:pPr algn="ctr"/>
            <a:r>
              <a:rPr lang="ru-RU" sz="1400" b="1" dirty="0">
                <a:solidFill>
                  <a:schemeClr val="accent1"/>
                </a:solidFill>
              </a:rPr>
              <a:t>Общее собрание участников/Единственный участник</a:t>
            </a:r>
          </a:p>
          <a:p>
            <a:pPr algn="ctr"/>
            <a:r>
              <a:rPr lang="ru-RU" sz="1400" b="1" dirty="0">
                <a:solidFill>
                  <a:schemeClr val="accent1"/>
                </a:solidFill>
              </a:rPr>
              <a:t>(по общему правилу, число голосов пропорционально доле)</a:t>
            </a:r>
          </a:p>
          <a:p>
            <a:pPr algn="ctr"/>
            <a:r>
              <a:rPr lang="ru-RU" sz="1400" b="1" dirty="0">
                <a:solidFill>
                  <a:schemeClr val="accent1"/>
                </a:solidFill>
              </a:rPr>
              <a:t>В ПАО перед проведением годового собрания обязателен внутренний аудит. Результаты представляются участникам собрания.</a:t>
            </a:r>
          </a:p>
          <a:p>
            <a:pPr algn="ctr"/>
            <a:r>
              <a:rPr lang="ru-RU" sz="1400" b="1" dirty="0">
                <a:solidFill>
                  <a:schemeClr val="accent1"/>
                </a:solidFill>
              </a:rPr>
              <a:t>Термин «Очные собрания» заменен на «Заседания» с 08.08.2024 г.</a:t>
            </a:r>
          </a:p>
        </p:txBody>
      </p:sp>
      <p:cxnSp>
        <p:nvCxnSpPr>
          <p:cNvPr id="4" name="Прямая со стрелкой 3"/>
          <p:cNvCxnSpPr/>
          <p:nvPr/>
        </p:nvCxnSpPr>
        <p:spPr>
          <a:xfrm rot="5400000">
            <a:off x="2767503" y="3288250"/>
            <a:ext cx="35719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Прямая со стрелкой 5"/>
          <p:cNvCxnSpPr/>
          <p:nvPr/>
        </p:nvCxnSpPr>
        <p:spPr>
          <a:xfrm>
            <a:off x="4577834" y="1433477"/>
            <a:ext cx="642942" cy="15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363652" y="915354"/>
            <a:ext cx="2037348" cy="1169551"/>
          </a:xfrm>
          <a:prstGeom prst="rect">
            <a:avLst/>
          </a:prstGeom>
          <a:noFill/>
          <a:ln>
            <a:solidFill>
              <a:schemeClr val="accent1"/>
            </a:solidFill>
          </a:ln>
        </p:spPr>
        <p:txBody>
          <a:bodyPr wrap="square" rtlCol="0">
            <a:spAutoFit/>
          </a:bodyPr>
          <a:lstStyle/>
          <a:p>
            <a:pPr algn="ctr"/>
            <a:r>
              <a:rPr lang="ru-RU" sz="1400" b="1" dirty="0">
                <a:solidFill>
                  <a:schemeClr val="accent1"/>
                </a:solidFill>
              </a:rPr>
              <a:t>Коллегиальный орган (Наблюдательный или иной совет)</a:t>
            </a:r>
          </a:p>
          <a:p>
            <a:pPr algn="ctr"/>
            <a:r>
              <a:rPr lang="ru-RU" sz="1400" b="1" dirty="0">
                <a:solidFill>
                  <a:schemeClr val="accent1"/>
                </a:solidFill>
              </a:rPr>
              <a:t>Если предусмотрен уставом</a:t>
            </a:r>
          </a:p>
        </p:txBody>
      </p:sp>
      <p:cxnSp>
        <p:nvCxnSpPr>
          <p:cNvPr id="8" name="Прямая со стрелкой 7"/>
          <p:cNvCxnSpPr/>
          <p:nvPr/>
        </p:nvCxnSpPr>
        <p:spPr>
          <a:xfrm flipH="1">
            <a:off x="4149206" y="2169000"/>
            <a:ext cx="1361794" cy="133617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011000" y="3576617"/>
            <a:ext cx="3407275" cy="2246769"/>
          </a:xfrm>
          <a:prstGeom prst="rect">
            <a:avLst/>
          </a:prstGeom>
          <a:noFill/>
          <a:ln>
            <a:solidFill>
              <a:schemeClr val="accent1"/>
            </a:solidFill>
          </a:ln>
        </p:spPr>
        <p:txBody>
          <a:bodyPr wrap="square" rtlCol="0">
            <a:spAutoFit/>
          </a:bodyPr>
          <a:lstStyle/>
          <a:p>
            <a:pPr algn="ctr"/>
            <a:r>
              <a:rPr lang="ru-RU" sz="1400" b="1" dirty="0">
                <a:solidFill>
                  <a:schemeClr val="accent1"/>
                </a:solidFill>
              </a:rPr>
              <a:t>Исполнительный орган (единоличный либо единоличный + коллегиальный)</a:t>
            </a:r>
          </a:p>
          <a:p>
            <a:pPr algn="ctr"/>
            <a:r>
              <a:rPr lang="ru-RU" sz="1400" dirty="0">
                <a:solidFill>
                  <a:schemeClr val="accent1"/>
                </a:solidFill>
              </a:rPr>
              <a:t>полномочия единоличного исполнительного органа могут быть предоставлены нескольким лицам, действующим совместно, или могут быть образованы несколько единоличных исполнительных органов, действующих независимо друг от друга. ЮЛ и ФЛ.</a:t>
            </a:r>
          </a:p>
          <a:p>
            <a:pPr algn="ctr"/>
            <a:r>
              <a:rPr lang="ru-RU" sz="1400" dirty="0">
                <a:solidFill>
                  <a:schemeClr val="accent1"/>
                </a:solidFill>
              </a:rPr>
              <a:t>Определяется уставом.</a:t>
            </a:r>
          </a:p>
        </p:txBody>
      </p:sp>
      <p:sp>
        <p:nvSpPr>
          <p:cNvPr id="11" name="TextBox 10"/>
          <p:cNvSpPr txBox="1"/>
          <p:nvPr/>
        </p:nvSpPr>
        <p:spPr>
          <a:xfrm>
            <a:off x="8064541" y="3971463"/>
            <a:ext cx="3352514" cy="954107"/>
          </a:xfrm>
          <a:prstGeom prst="rect">
            <a:avLst/>
          </a:prstGeom>
          <a:noFill/>
          <a:ln>
            <a:solidFill>
              <a:schemeClr val="accent1"/>
            </a:solidFill>
          </a:ln>
        </p:spPr>
        <p:txBody>
          <a:bodyPr wrap="square" rtlCol="0">
            <a:spAutoFit/>
          </a:bodyPr>
          <a:lstStyle/>
          <a:p>
            <a:r>
              <a:rPr lang="ru-RU" sz="1400" dirty="0">
                <a:solidFill>
                  <a:schemeClr val="accent1"/>
                </a:solidFill>
              </a:rPr>
              <a:t>Для ПАО обязательна организация управления рисками и внутреннего контроля.</a:t>
            </a:r>
          </a:p>
          <a:p>
            <a:endParaRPr lang="ru-RU" sz="1400" dirty="0">
              <a:solidFill>
                <a:schemeClr val="accent1"/>
              </a:solidFill>
            </a:endParaRPr>
          </a:p>
        </p:txBody>
      </p:sp>
      <p:sp>
        <p:nvSpPr>
          <p:cNvPr id="12" name="TextBox 11">
            <a:extLst>
              <a:ext uri="{FF2B5EF4-FFF2-40B4-BE49-F238E27FC236}">
                <a16:creationId xmlns:a16="http://schemas.microsoft.com/office/drawing/2014/main" id="{5162E7AE-42D2-4E6C-8EDB-72C5973DB1B3}"/>
              </a:ext>
            </a:extLst>
          </p:cNvPr>
          <p:cNvSpPr txBox="1"/>
          <p:nvPr/>
        </p:nvSpPr>
        <p:spPr>
          <a:xfrm>
            <a:off x="5178378" y="2586468"/>
            <a:ext cx="2656296" cy="1384995"/>
          </a:xfrm>
          <a:prstGeom prst="rect">
            <a:avLst/>
          </a:prstGeom>
          <a:solidFill>
            <a:schemeClr val="bg2"/>
          </a:solidFill>
          <a:ln>
            <a:solidFill>
              <a:schemeClr val="accent1"/>
            </a:solidFill>
            <a:prstDash val="sysDot"/>
          </a:ln>
        </p:spPr>
        <p:txBody>
          <a:bodyPr wrap="square" rtlCol="0">
            <a:spAutoFit/>
          </a:bodyPr>
          <a:lstStyle/>
          <a:p>
            <a:pPr algn="ctr"/>
            <a:r>
              <a:rPr lang="ru-RU" sz="1400" b="1" dirty="0">
                <a:solidFill>
                  <a:schemeClr val="accent1"/>
                </a:solidFill>
              </a:rPr>
              <a:t>В АО могут создаваться комитеты для предварительного рассмотрения вопросов, относящихся к компетенции совета директоров</a:t>
            </a:r>
          </a:p>
        </p:txBody>
      </p:sp>
      <p:cxnSp>
        <p:nvCxnSpPr>
          <p:cNvPr id="13" name="Прямая со стрелкой 12">
            <a:extLst>
              <a:ext uri="{FF2B5EF4-FFF2-40B4-BE49-F238E27FC236}">
                <a16:creationId xmlns:a16="http://schemas.microsoft.com/office/drawing/2014/main" id="{C22E8FE9-423E-4909-A85D-2E8353021664}"/>
              </a:ext>
            </a:extLst>
          </p:cNvPr>
          <p:cNvCxnSpPr>
            <a:cxnSpLocks/>
          </p:cNvCxnSpPr>
          <p:nvPr/>
        </p:nvCxnSpPr>
        <p:spPr>
          <a:xfrm>
            <a:off x="6436932" y="2187373"/>
            <a:ext cx="0" cy="2966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0E37146D-A2D0-A2E1-2B88-97A09B41FC58}"/>
              </a:ext>
            </a:extLst>
          </p:cNvPr>
          <p:cNvSpPr txBox="1"/>
          <p:nvPr/>
        </p:nvSpPr>
        <p:spPr>
          <a:xfrm>
            <a:off x="8019754" y="918868"/>
            <a:ext cx="3352515" cy="2677656"/>
          </a:xfrm>
          <a:prstGeom prst="rect">
            <a:avLst/>
          </a:prstGeom>
          <a:noFill/>
          <a:ln>
            <a:solidFill>
              <a:schemeClr val="accent1"/>
            </a:solidFill>
          </a:ln>
        </p:spPr>
        <p:txBody>
          <a:bodyPr wrap="square" rtlCol="0">
            <a:spAutoFit/>
          </a:bodyPr>
          <a:lstStyle/>
          <a:p>
            <a:pPr algn="ctr"/>
            <a:r>
              <a:rPr lang="ru-RU" sz="1400" b="1" dirty="0">
                <a:solidFill>
                  <a:schemeClr val="accent1"/>
                </a:solidFill>
              </a:rPr>
              <a:t>Ревизионная комиссия (в ПАО – если предусмотрена уставом. Более не обязательна.</a:t>
            </a:r>
          </a:p>
          <a:p>
            <a:pPr algn="ctr"/>
            <a:r>
              <a:rPr lang="ru-RU" sz="1400" b="1" dirty="0">
                <a:solidFill>
                  <a:schemeClr val="accent1"/>
                </a:solidFill>
              </a:rPr>
              <a:t>В АО – в отдельных случаях)</a:t>
            </a:r>
          </a:p>
          <a:p>
            <a:pPr algn="ctr"/>
            <a:r>
              <a:rPr lang="ru-RU" sz="1400" b="1" dirty="0">
                <a:solidFill>
                  <a:schemeClr val="accent1"/>
                </a:solidFill>
              </a:rPr>
              <a:t>Независимая аудиторская организация</a:t>
            </a:r>
            <a:r>
              <a:rPr lang="en-US" sz="1400" b="1" dirty="0">
                <a:solidFill>
                  <a:schemeClr val="accent1"/>
                </a:solidFill>
              </a:rPr>
              <a:t> </a:t>
            </a:r>
            <a:r>
              <a:rPr lang="ru-RU" sz="1400" b="1" dirty="0">
                <a:solidFill>
                  <a:schemeClr val="accent1"/>
                </a:solidFill>
              </a:rPr>
              <a:t>(обязательна для ПАО ежегодно)</a:t>
            </a:r>
          </a:p>
          <a:p>
            <a:pPr algn="ctr"/>
            <a:r>
              <a:rPr lang="ru-RU" sz="1400" b="1" dirty="0">
                <a:solidFill>
                  <a:schemeClr val="accent1"/>
                </a:solidFill>
              </a:rPr>
              <a:t>проводит проверки финансово-хозяйственной деятельности общества</a:t>
            </a:r>
          </a:p>
          <a:p>
            <a:pPr algn="ctr"/>
            <a:r>
              <a:rPr lang="ru-RU" sz="1400" b="1" dirty="0">
                <a:solidFill>
                  <a:schemeClr val="accent1"/>
                </a:solidFill>
              </a:rPr>
              <a:t>Для АО при проведении обязательного аудита привлекается аудиторская организация, для добровольного – аудиторская организация или аудитор. </a:t>
            </a:r>
          </a:p>
        </p:txBody>
      </p:sp>
    </p:spTree>
    <p:extLst>
      <p:ext uri="{BB962C8B-B14F-4D97-AF65-F5344CB8AC3E}">
        <p14:creationId xmlns:p14="http://schemas.microsoft.com/office/powerpoint/2010/main" val="2108230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4096" y="-36000"/>
            <a:ext cx="12192000" cy="6939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 Дополнительные вклады участников</a:t>
            </a:r>
            <a:endParaRPr lang="ru-RU" dirty="0"/>
          </a:p>
        </p:txBody>
      </p:sp>
      <p:sp>
        <p:nvSpPr>
          <p:cNvPr id="5" name="Прямоугольник 4"/>
          <p:cNvSpPr/>
          <p:nvPr/>
        </p:nvSpPr>
        <p:spPr>
          <a:xfrm>
            <a:off x="0" y="-81000"/>
            <a:ext cx="2856000" cy="693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TextBox 5"/>
          <p:cNvSpPr txBox="1"/>
          <p:nvPr/>
        </p:nvSpPr>
        <p:spPr>
          <a:xfrm>
            <a:off x="3306525" y="99000"/>
            <a:ext cx="8208912" cy="707886"/>
          </a:xfrm>
          <a:prstGeom prst="rect">
            <a:avLst/>
          </a:prstGeom>
          <a:noFill/>
        </p:spPr>
        <p:txBody>
          <a:bodyPr wrap="square" rtlCol="0">
            <a:spAutoFit/>
          </a:bodyPr>
          <a:lstStyle/>
          <a:p>
            <a:endParaRPr lang="ru-RU" sz="1400" dirty="0">
              <a:solidFill>
                <a:schemeClr val="accent1"/>
              </a:solidFill>
            </a:endParaRPr>
          </a:p>
          <a:p>
            <a:r>
              <a:rPr lang="ru-RU" sz="1400" dirty="0">
                <a:solidFill>
                  <a:schemeClr val="accent1"/>
                </a:solidFill>
              </a:rPr>
              <a:t>	</a:t>
            </a:r>
            <a:endParaRPr lang="ru-RU" dirty="0">
              <a:solidFill>
                <a:schemeClr val="accent1"/>
              </a:solidFill>
            </a:endParaRPr>
          </a:p>
          <a:p>
            <a:endParaRPr lang="ru-RU" sz="1200" dirty="0">
              <a:solidFill>
                <a:schemeClr val="accent1"/>
              </a:solidFill>
            </a:endParaRPr>
          </a:p>
        </p:txBody>
      </p:sp>
      <p:sp>
        <p:nvSpPr>
          <p:cNvPr id="15" name="TextBox 14">
            <a:extLst>
              <a:ext uri="{FF2B5EF4-FFF2-40B4-BE49-F238E27FC236}">
                <a16:creationId xmlns:a16="http://schemas.microsoft.com/office/drawing/2014/main" id="{15F43FF9-514B-7159-8420-FD06976C66F3}"/>
              </a:ext>
            </a:extLst>
          </p:cNvPr>
          <p:cNvSpPr txBox="1"/>
          <p:nvPr/>
        </p:nvSpPr>
        <p:spPr>
          <a:xfrm>
            <a:off x="3171000" y="242708"/>
            <a:ext cx="7965000" cy="5632311"/>
          </a:xfrm>
          <a:prstGeom prst="rect">
            <a:avLst/>
          </a:prstGeom>
          <a:noFill/>
        </p:spPr>
        <p:txBody>
          <a:bodyPr wrap="square" rtlCol="0">
            <a:spAutoFit/>
          </a:bodyPr>
          <a:lstStyle/>
          <a:p>
            <a:pPr algn="just"/>
            <a:r>
              <a:rPr lang="ru-RU" sz="2000" dirty="0">
                <a:solidFill>
                  <a:schemeClr val="accent1"/>
                </a:solidFill>
              </a:rPr>
              <a:t> С 08.08.2024 г. выплата акционерам объявленных дивидендов в денежной форме может быть приостановлена обществом при одновременном соблюдении следующих условий:</a:t>
            </a:r>
          </a:p>
          <a:p>
            <a:pPr algn="just"/>
            <a:r>
              <a:rPr lang="ru-RU" sz="2000" dirty="0">
                <a:solidFill>
                  <a:schemeClr val="accent1"/>
                </a:solidFill>
              </a:rPr>
              <a:t>1) в течение не менее 2 лет подряд, непосредственно предшествующих дате принятия решения о приостановлении выплаты, обществу возвращались денежные средства, перечисленные таким акционерам в качестве дивидендов;</a:t>
            </a:r>
          </a:p>
          <a:p>
            <a:pPr algn="just"/>
            <a:r>
              <a:rPr lang="ru-RU" sz="2000" dirty="0">
                <a:solidFill>
                  <a:schemeClr val="accent1"/>
                </a:solidFill>
              </a:rPr>
              <a:t>2) перечисление в течение предшествующих 2 лет осуществлялось не менее 2 раз;</a:t>
            </a:r>
          </a:p>
          <a:p>
            <a:pPr algn="just"/>
            <a:r>
              <a:rPr lang="ru-RU" sz="2000" dirty="0">
                <a:solidFill>
                  <a:schemeClr val="accent1"/>
                </a:solidFill>
              </a:rPr>
              <a:t>3) за 5 раб. дней до даты принятия решения о приостановлении выплаты регистратору общества не поступили актуальная информация об акционере, необходимая для выплаты дивидендов в денежной форме, либо заявление акционера о подтверждении актуальности информации, содержащейся в реестре акционеров общества.</a:t>
            </a:r>
          </a:p>
          <a:p>
            <a:pPr algn="just"/>
            <a:endParaRPr lang="ru-RU" sz="2000" dirty="0">
              <a:solidFill>
                <a:schemeClr val="accent1"/>
              </a:solidFill>
            </a:endParaRPr>
          </a:p>
          <a:p>
            <a:pPr algn="just"/>
            <a:r>
              <a:rPr lang="ru-RU" sz="2000" dirty="0">
                <a:solidFill>
                  <a:schemeClr val="accent1"/>
                </a:solidFill>
              </a:rPr>
              <a:t>//ст. 43.1 Закона об акционерных обществах, введенная Законом № 287-ФЗ.</a:t>
            </a:r>
          </a:p>
          <a:p>
            <a:endParaRPr lang="ru-RU" sz="2000" dirty="0"/>
          </a:p>
        </p:txBody>
      </p:sp>
    </p:spTree>
    <p:extLst>
      <p:ext uri="{BB962C8B-B14F-4D97-AF65-F5344CB8AC3E}">
        <p14:creationId xmlns:p14="http://schemas.microsoft.com/office/powerpoint/2010/main" val="3154478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73FDB-70F7-45FB-9B7B-6590E85A190E}"/>
            </a:ext>
          </a:extLst>
        </p:cNvPr>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5AF26DDC-C4F4-E164-B200-92D3719032E4}"/>
              </a:ext>
            </a:extLst>
          </p:cNvPr>
          <p:cNvSpPr/>
          <p:nvPr/>
        </p:nvSpPr>
        <p:spPr>
          <a:xfrm>
            <a:off x="14096" y="-36000"/>
            <a:ext cx="12192000" cy="6939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 Дополнительные вклады участников</a:t>
            </a:r>
            <a:endParaRPr lang="ru-RU" dirty="0"/>
          </a:p>
        </p:txBody>
      </p:sp>
      <p:sp>
        <p:nvSpPr>
          <p:cNvPr id="5" name="Прямоугольник 4">
            <a:extLst>
              <a:ext uri="{FF2B5EF4-FFF2-40B4-BE49-F238E27FC236}">
                <a16:creationId xmlns:a16="http://schemas.microsoft.com/office/drawing/2014/main" id="{57F3D4F1-84AD-45CB-F5B9-32C4B1929482}"/>
              </a:ext>
            </a:extLst>
          </p:cNvPr>
          <p:cNvSpPr/>
          <p:nvPr/>
        </p:nvSpPr>
        <p:spPr>
          <a:xfrm>
            <a:off x="0" y="-81000"/>
            <a:ext cx="2856000" cy="693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TextBox 5">
            <a:extLst>
              <a:ext uri="{FF2B5EF4-FFF2-40B4-BE49-F238E27FC236}">
                <a16:creationId xmlns:a16="http://schemas.microsoft.com/office/drawing/2014/main" id="{4A4BEC87-409A-9BDC-E429-CBE255693A29}"/>
              </a:ext>
            </a:extLst>
          </p:cNvPr>
          <p:cNvSpPr txBox="1"/>
          <p:nvPr/>
        </p:nvSpPr>
        <p:spPr>
          <a:xfrm>
            <a:off x="3306525" y="99000"/>
            <a:ext cx="8208912" cy="707886"/>
          </a:xfrm>
          <a:prstGeom prst="rect">
            <a:avLst/>
          </a:prstGeom>
          <a:noFill/>
        </p:spPr>
        <p:txBody>
          <a:bodyPr wrap="square" rtlCol="0">
            <a:spAutoFit/>
          </a:bodyPr>
          <a:lstStyle/>
          <a:p>
            <a:endParaRPr lang="ru-RU" sz="1400" dirty="0">
              <a:solidFill>
                <a:schemeClr val="accent1"/>
              </a:solidFill>
            </a:endParaRPr>
          </a:p>
          <a:p>
            <a:r>
              <a:rPr lang="ru-RU" sz="1400" dirty="0">
                <a:solidFill>
                  <a:schemeClr val="accent1"/>
                </a:solidFill>
              </a:rPr>
              <a:t>	</a:t>
            </a:r>
            <a:endParaRPr lang="ru-RU" dirty="0">
              <a:solidFill>
                <a:schemeClr val="accent1"/>
              </a:solidFill>
            </a:endParaRPr>
          </a:p>
          <a:p>
            <a:endParaRPr lang="ru-RU" sz="1200" dirty="0">
              <a:solidFill>
                <a:schemeClr val="accent1"/>
              </a:solidFill>
            </a:endParaRPr>
          </a:p>
        </p:txBody>
      </p:sp>
      <p:sp>
        <p:nvSpPr>
          <p:cNvPr id="15" name="TextBox 14">
            <a:extLst>
              <a:ext uri="{FF2B5EF4-FFF2-40B4-BE49-F238E27FC236}">
                <a16:creationId xmlns:a16="http://schemas.microsoft.com/office/drawing/2014/main" id="{1D687FDA-302F-1C38-CC16-3214F59F2BD1}"/>
              </a:ext>
            </a:extLst>
          </p:cNvPr>
          <p:cNvSpPr txBox="1"/>
          <p:nvPr/>
        </p:nvSpPr>
        <p:spPr>
          <a:xfrm>
            <a:off x="3171000" y="242708"/>
            <a:ext cx="7965000" cy="6555641"/>
          </a:xfrm>
          <a:prstGeom prst="rect">
            <a:avLst/>
          </a:prstGeom>
          <a:noFill/>
        </p:spPr>
        <p:txBody>
          <a:bodyPr wrap="square" rtlCol="0">
            <a:spAutoFit/>
          </a:bodyPr>
          <a:lstStyle/>
          <a:p>
            <a:pPr algn="just"/>
            <a:r>
              <a:rPr lang="ru-RU" sz="2000" dirty="0">
                <a:solidFill>
                  <a:schemeClr val="accent1"/>
                </a:solidFill>
              </a:rPr>
              <a:t> С 08.08.2024 г. направление акционерам сообщений о проведении собраний и бюллетеней может быть приостановлена обществом при одновременном соблюдении следующих условий:</a:t>
            </a:r>
          </a:p>
          <a:p>
            <a:pPr algn="just"/>
            <a:r>
              <a:rPr lang="ru-RU" sz="2000" dirty="0">
                <a:solidFill>
                  <a:schemeClr val="accent1"/>
                </a:solidFill>
              </a:rPr>
              <a:t>1) в течение не менее 2 лет подряд, непосредственно предшествующих дате принятия решения о приостановлении, обществу возвращались сообщения, направленные по почтовым адресам акционеров;</a:t>
            </a:r>
          </a:p>
          <a:p>
            <a:pPr algn="just"/>
            <a:r>
              <a:rPr lang="ru-RU" sz="2000" dirty="0">
                <a:solidFill>
                  <a:schemeClr val="accent1"/>
                </a:solidFill>
              </a:rPr>
              <a:t>2) Направление сообщений в течение предшествующих 2 лет осуществлялось не менее 2 раз;</a:t>
            </a:r>
          </a:p>
          <a:p>
            <a:pPr algn="just"/>
            <a:r>
              <a:rPr lang="ru-RU" sz="2000" dirty="0">
                <a:solidFill>
                  <a:schemeClr val="accent1"/>
                </a:solidFill>
              </a:rPr>
              <a:t>3) Было направлено сообщение с предупреждением и возможной приостановке направления сообщений и уведомление о праве направить актуальный адрес;</a:t>
            </a:r>
          </a:p>
          <a:p>
            <a:pPr algn="just"/>
            <a:r>
              <a:rPr lang="ru-RU" sz="2000" dirty="0">
                <a:solidFill>
                  <a:schemeClr val="accent1"/>
                </a:solidFill>
              </a:rPr>
              <a:t>4) за 5 раб. дней до даты принятия решения о приостановлении не поступили актуальная информация об акционере, необходимая для направления сообщений, либо заявление акционера о подтверждении актуальности информации, содержащейся в реестре акционеров общества.</a:t>
            </a:r>
          </a:p>
          <a:p>
            <a:pPr algn="just"/>
            <a:endParaRPr lang="ru-RU" sz="2000" dirty="0">
              <a:solidFill>
                <a:schemeClr val="accent1"/>
              </a:solidFill>
            </a:endParaRPr>
          </a:p>
          <a:p>
            <a:pPr algn="just"/>
            <a:r>
              <a:rPr lang="ru-RU" sz="2000" dirty="0">
                <a:solidFill>
                  <a:schemeClr val="accent1"/>
                </a:solidFill>
              </a:rPr>
              <a:t>//ст. 52.1 Закона об акционерных обществах, введенная Законом № 287-ФЗ.</a:t>
            </a:r>
          </a:p>
          <a:p>
            <a:endParaRPr lang="ru-RU" sz="2000" dirty="0"/>
          </a:p>
        </p:txBody>
      </p:sp>
    </p:spTree>
    <p:extLst>
      <p:ext uri="{BB962C8B-B14F-4D97-AF65-F5344CB8AC3E}">
        <p14:creationId xmlns:p14="http://schemas.microsoft.com/office/powerpoint/2010/main" val="557260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6B5CE-20E9-905D-733D-23801527A080}"/>
            </a:ext>
          </a:extLst>
        </p:cNvPr>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3275770F-3934-64CD-814C-F3D226600DB7}"/>
              </a:ext>
            </a:extLst>
          </p:cNvPr>
          <p:cNvSpPr/>
          <p:nvPr/>
        </p:nvSpPr>
        <p:spPr>
          <a:xfrm>
            <a:off x="14096" y="-36000"/>
            <a:ext cx="12192000" cy="6939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 Дополнительные вклады участников</a:t>
            </a:r>
            <a:endParaRPr lang="ru-RU" dirty="0"/>
          </a:p>
        </p:txBody>
      </p:sp>
      <p:sp>
        <p:nvSpPr>
          <p:cNvPr id="5" name="Прямоугольник 4">
            <a:extLst>
              <a:ext uri="{FF2B5EF4-FFF2-40B4-BE49-F238E27FC236}">
                <a16:creationId xmlns:a16="http://schemas.microsoft.com/office/drawing/2014/main" id="{32F5FA93-11CD-47AB-D2EF-85AFDEF220E5}"/>
              </a:ext>
            </a:extLst>
          </p:cNvPr>
          <p:cNvSpPr/>
          <p:nvPr/>
        </p:nvSpPr>
        <p:spPr>
          <a:xfrm>
            <a:off x="0" y="-81000"/>
            <a:ext cx="2856000" cy="693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TextBox 5">
            <a:extLst>
              <a:ext uri="{FF2B5EF4-FFF2-40B4-BE49-F238E27FC236}">
                <a16:creationId xmlns:a16="http://schemas.microsoft.com/office/drawing/2014/main" id="{311DBF4D-DDD0-BF38-915E-77F036FCD82E}"/>
              </a:ext>
            </a:extLst>
          </p:cNvPr>
          <p:cNvSpPr txBox="1"/>
          <p:nvPr/>
        </p:nvSpPr>
        <p:spPr>
          <a:xfrm>
            <a:off x="3306525" y="99000"/>
            <a:ext cx="8208912" cy="6001643"/>
          </a:xfrm>
          <a:prstGeom prst="rect">
            <a:avLst/>
          </a:prstGeom>
          <a:noFill/>
        </p:spPr>
        <p:txBody>
          <a:bodyPr wrap="square" rtlCol="0">
            <a:spAutoFit/>
          </a:bodyPr>
          <a:lstStyle/>
          <a:p>
            <a:endParaRPr lang="ru-RU" sz="1400" dirty="0">
              <a:solidFill>
                <a:schemeClr val="accent1"/>
              </a:solidFill>
            </a:endParaRPr>
          </a:p>
          <a:p>
            <a:r>
              <a:rPr lang="ru-RU" sz="1400" dirty="0">
                <a:solidFill>
                  <a:schemeClr val="accent1"/>
                </a:solidFill>
              </a:rPr>
              <a:t>	</a:t>
            </a:r>
            <a:r>
              <a:rPr lang="ru-RU" sz="2800" b="1" dirty="0">
                <a:solidFill>
                  <a:schemeClr val="accent1"/>
                </a:solidFill>
              </a:rPr>
              <a:t>          </a:t>
            </a:r>
            <a:r>
              <a:rPr lang="ru-RU" sz="2400" b="1" dirty="0">
                <a:solidFill>
                  <a:schemeClr val="accent1"/>
                </a:solidFill>
              </a:rPr>
              <a:t>Дополнительные вклады участников</a:t>
            </a:r>
            <a:endParaRPr lang="ru-RU" sz="2800" b="1" dirty="0">
              <a:solidFill>
                <a:schemeClr val="accent1"/>
              </a:solidFill>
            </a:endParaRPr>
          </a:p>
          <a:p>
            <a:endParaRPr lang="ru-RU" sz="1400" dirty="0">
              <a:solidFill>
                <a:schemeClr val="accent1"/>
              </a:solidFill>
            </a:endParaRPr>
          </a:p>
          <a:p>
            <a:endParaRPr lang="ru-RU" sz="1400" dirty="0">
              <a:solidFill>
                <a:schemeClr val="accent1"/>
              </a:solidFill>
            </a:endParaRPr>
          </a:p>
          <a:p>
            <a:endParaRPr lang="ru-RU" sz="1400" dirty="0">
              <a:solidFill>
                <a:schemeClr val="accent1"/>
              </a:solidFill>
            </a:endParaRPr>
          </a:p>
          <a:p>
            <a:pPr algn="just"/>
            <a:r>
              <a:rPr lang="ru-RU" b="1" dirty="0">
                <a:solidFill>
                  <a:schemeClr val="accent1"/>
                </a:solidFill>
              </a:rPr>
              <a:t>С 01.10.2016 года </a:t>
            </a:r>
            <a:r>
              <a:rPr lang="ru-RU" dirty="0">
                <a:solidFill>
                  <a:schemeClr val="accent1"/>
                </a:solidFill>
              </a:rPr>
              <a:t>акционеры на основании договора с обществом имеют право в целях финансирования и поддержания деятельности общества в любое время вносить в имущество общества безвозмездные вклады в денежной или иной форме, которые не увеличивают уставный капитал общества и не изменяют номинальную стоимость акций (ст. 32.2 Закона «Об АО»).</a:t>
            </a:r>
          </a:p>
          <a:p>
            <a:pPr algn="just"/>
            <a:r>
              <a:rPr lang="ru-RU" dirty="0">
                <a:solidFill>
                  <a:schemeClr val="accent1"/>
                </a:solidFill>
              </a:rPr>
              <a:t>	(!) Это не будет считаться дарением.</a:t>
            </a:r>
          </a:p>
          <a:p>
            <a:pPr algn="just"/>
            <a:endParaRPr lang="ru-RU" dirty="0">
              <a:solidFill>
                <a:schemeClr val="accent1"/>
              </a:solidFill>
            </a:endParaRPr>
          </a:p>
          <a:p>
            <a:pPr algn="just"/>
            <a:r>
              <a:rPr lang="ru-RU" dirty="0">
                <a:solidFill>
                  <a:schemeClr val="accent1"/>
                </a:solidFill>
              </a:rPr>
              <a:t>	Договор, на основании которого акционером вносится вклад в имущество общества, должен быть предварительно одобрен решением совета директоров (наблюдательного совета) общества, за исключением случаев, когда устав непубличного АО предусматривает  обязанность по внесению вкладов в имущество общества. </a:t>
            </a:r>
            <a:endParaRPr lang="ru-RU" dirty="0">
              <a:solidFill>
                <a:schemeClr val="accent1"/>
              </a:solidFill>
              <a:hlinkClick r:id="" action="ppaction://noaction"/>
            </a:endParaRPr>
          </a:p>
          <a:p>
            <a:pPr algn="just"/>
            <a:r>
              <a:rPr lang="ru-RU" dirty="0">
                <a:solidFill>
                  <a:schemeClr val="accent1"/>
                </a:solidFill>
              </a:rPr>
              <a:t>	Уставом непубличного АО также могут быть предусмотрены максимальная стоимость вкладов в имущество АО, вносимых всеми или определенными акционерами АО, и иные ограничения.</a:t>
            </a:r>
          </a:p>
          <a:p>
            <a:pPr algn="just"/>
            <a:endParaRPr lang="ru-RU" dirty="0">
              <a:solidFill>
                <a:schemeClr val="accent1"/>
              </a:solidFill>
            </a:endParaRPr>
          </a:p>
          <a:p>
            <a:endParaRPr lang="ru-RU" sz="1200" dirty="0">
              <a:solidFill>
                <a:schemeClr val="accent1"/>
              </a:solidFill>
            </a:endParaRPr>
          </a:p>
        </p:txBody>
      </p:sp>
    </p:spTree>
    <p:extLst>
      <p:ext uri="{BB962C8B-B14F-4D97-AF65-F5344CB8AC3E}">
        <p14:creationId xmlns:p14="http://schemas.microsoft.com/office/powerpoint/2010/main" val="1011381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36000" y="3114000"/>
            <a:ext cx="10035000" cy="3631763"/>
          </a:xfrm>
          <a:prstGeom prst="rect">
            <a:avLst/>
          </a:prstGeom>
          <a:noFill/>
        </p:spPr>
        <p:txBody>
          <a:bodyPr wrap="square" rtlCol="0">
            <a:spAutoFit/>
          </a:bodyPr>
          <a:lstStyle/>
          <a:p>
            <a:pPr algn="just"/>
            <a:r>
              <a:rPr lang="ru-RU" dirty="0">
                <a:solidFill>
                  <a:schemeClr val="accent1"/>
                </a:solidFill>
              </a:rPr>
              <a:t>Иностранная компания (аналог ООО и АО) может поменять страну регистрации на РФ (редомиляция). </a:t>
            </a:r>
          </a:p>
          <a:p>
            <a:pPr algn="just"/>
            <a:r>
              <a:rPr lang="ru-RU" dirty="0">
                <a:solidFill>
                  <a:schemeClr val="accent1"/>
                </a:solidFill>
              </a:rPr>
              <a:t>- Регистрация в Калинградской области (о. Октябрьский) и в Приморском крае (о. Русский) – специальные административные районы «САР»;</a:t>
            </a:r>
          </a:p>
          <a:p>
            <a:pPr algn="just">
              <a:buFontTx/>
              <a:buChar char="-"/>
            </a:pPr>
            <a:r>
              <a:rPr lang="ru-RU" dirty="0">
                <a:solidFill>
                  <a:schemeClr val="accent1"/>
                </a:solidFill>
              </a:rPr>
              <a:t>  Деятельность должна вестись на территории РФ напрямую или через филиал;</a:t>
            </a:r>
          </a:p>
          <a:p>
            <a:pPr algn="just">
              <a:buFontTx/>
              <a:buChar char="-"/>
            </a:pPr>
            <a:r>
              <a:rPr lang="ru-RU" dirty="0">
                <a:solidFill>
                  <a:schemeClr val="accent1"/>
                </a:solidFill>
              </a:rPr>
              <a:t>  Инвестиции на территории РФ не менее 50 млн. рублей в течение полугода после регистрации;</a:t>
            </a:r>
          </a:p>
          <a:p>
            <a:pPr algn="just">
              <a:buFontTx/>
              <a:buChar char="-"/>
            </a:pPr>
            <a:r>
              <a:rPr lang="ru-RU" dirty="0">
                <a:solidFill>
                  <a:schemeClr val="accent1"/>
                </a:solidFill>
              </a:rPr>
              <a:t>  Зарегистрировано зарубежом до 01 марта 2022 года;</a:t>
            </a:r>
          </a:p>
          <a:p>
            <a:pPr algn="just">
              <a:buFontTx/>
              <a:buChar char="-"/>
            </a:pPr>
            <a:r>
              <a:rPr lang="ru-RU" dirty="0">
                <a:solidFill>
                  <a:schemeClr val="accent1"/>
                </a:solidFill>
              </a:rPr>
              <a:t>  Не могут быть кредитными и некредитными финансовыми организациями, операторами платежных систем.</a:t>
            </a:r>
          </a:p>
          <a:p>
            <a:pPr algn="just"/>
            <a:endParaRPr lang="ru-RU" dirty="0">
              <a:solidFill>
                <a:schemeClr val="accent1"/>
              </a:solidFill>
            </a:endParaRPr>
          </a:p>
          <a:p>
            <a:pPr algn="just"/>
            <a:r>
              <a:rPr lang="ru-RU" dirty="0">
                <a:solidFill>
                  <a:schemeClr val="accent1"/>
                </a:solidFill>
              </a:rPr>
              <a:t>Налоговые льготы – 0% налог на доходы от дивидендов, отсутствие валютного контроля.</a:t>
            </a:r>
          </a:p>
          <a:p>
            <a:pPr>
              <a:buFontTx/>
              <a:buChar char="-"/>
            </a:pPr>
            <a:endParaRPr lang="ru-RU" sz="1600" dirty="0">
              <a:solidFill>
                <a:schemeClr val="accent1"/>
              </a:solidFill>
            </a:endParaRPr>
          </a:p>
          <a:p>
            <a:pPr>
              <a:buFontTx/>
              <a:buChar char="-"/>
            </a:pPr>
            <a:endParaRPr lang="ru-RU" sz="1600" dirty="0">
              <a:solidFill>
                <a:schemeClr val="accent1"/>
              </a:solidFill>
            </a:endParaRPr>
          </a:p>
        </p:txBody>
      </p:sp>
      <p:sp>
        <p:nvSpPr>
          <p:cNvPr id="3" name="TextBox 2">
            <a:extLst>
              <a:ext uri="{FF2B5EF4-FFF2-40B4-BE49-F238E27FC236}">
                <a16:creationId xmlns:a16="http://schemas.microsoft.com/office/drawing/2014/main" id="{A669DF0C-8641-AD9E-AF5E-21AA3B19A38B}"/>
              </a:ext>
            </a:extLst>
          </p:cNvPr>
          <p:cNvSpPr txBox="1"/>
          <p:nvPr/>
        </p:nvSpPr>
        <p:spPr>
          <a:xfrm>
            <a:off x="1911000" y="2529000"/>
            <a:ext cx="8001056" cy="461665"/>
          </a:xfrm>
          <a:prstGeom prst="rect">
            <a:avLst/>
          </a:prstGeom>
          <a:noFill/>
        </p:spPr>
        <p:txBody>
          <a:bodyPr wrap="square" rtlCol="0">
            <a:spAutoFit/>
          </a:bodyPr>
          <a:lstStyle/>
          <a:p>
            <a:pPr algn="ctr"/>
            <a:r>
              <a:rPr lang="ru-RU" sz="2400" b="1" dirty="0">
                <a:solidFill>
                  <a:schemeClr val="accent1"/>
                </a:solidFill>
              </a:rPr>
              <a:t>Международные компании</a:t>
            </a:r>
          </a:p>
        </p:txBody>
      </p:sp>
    </p:spTree>
    <p:extLst>
      <p:ext uri="{BB962C8B-B14F-4D97-AF65-F5344CB8AC3E}">
        <p14:creationId xmlns:p14="http://schemas.microsoft.com/office/powerpoint/2010/main" val="1809438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6000" y="279000"/>
            <a:ext cx="11520000" cy="5909310"/>
          </a:xfrm>
          <a:prstGeom prst="rect">
            <a:avLst/>
          </a:prstGeom>
          <a:noFill/>
        </p:spPr>
        <p:txBody>
          <a:bodyPr wrap="square" rtlCol="0">
            <a:spAutoFit/>
          </a:bodyPr>
          <a:lstStyle/>
          <a:p>
            <a:pPr algn="ctr"/>
            <a:r>
              <a:rPr lang="ru-RU" sz="1600" b="1" dirty="0">
                <a:solidFill>
                  <a:schemeClr val="accent1"/>
                </a:solidFill>
              </a:rPr>
              <a:t>Крупные сделки</a:t>
            </a:r>
          </a:p>
          <a:p>
            <a:pPr algn="ctr"/>
            <a:r>
              <a:rPr lang="ru-RU" sz="1400" dirty="0">
                <a:solidFill>
                  <a:schemeClr val="accent1"/>
                </a:solidFill>
              </a:rPr>
              <a:t>(не применяется к АО с единственным акционером, </a:t>
            </a:r>
          </a:p>
          <a:p>
            <a:pPr algn="ctr"/>
            <a:r>
              <a:rPr lang="ru-RU" sz="1400" dirty="0">
                <a:solidFill>
                  <a:schemeClr val="accent1"/>
                </a:solidFill>
              </a:rPr>
              <a:t>являющимся единоличным исполнительным органом)</a:t>
            </a:r>
          </a:p>
          <a:p>
            <a:pPr algn="ctr"/>
            <a:endParaRPr lang="ru-RU" sz="1400" b="1" dirty="0">
              <a:solidFill>
                <a:schemeClr val="accent1"/>
              </a:solidFill>
            </a:endParaRPr>
          </a:p>
          <a:p>
            <a:pPr algn="just"/>
            <a:r>
              <a:rPr lang="ru-RU" sz="1400" dirty="0">
                <a:solidFill>
                  <a:schemeClr val="accent1"/>
                </a:solidFill>
              </a:rPr>
              <a:t>       1. Сделка (в том числе заем, кредит, залог, поручительство) или несколько взаимосвязанных сделок, связанных с приобретением, отчуждением или возможностью отчуждения обществом прямо либо косвенно имущества, стоимость которого составляет 25 и более % балансовой стоимости активов общества, определенной по данным его бухгалтерской (финансовой) отчетности на последнюю отчетную дату. Уставом общества могут быть установлены также иные случаи, при которых на совершаемые обществом сделки распространяется порядок одобрения крупных сделок.</a:t>
            </a:r>
          </a:p>
          <a:p>
            <a:pPr algn="just"/>
            <a:r>
              <a:rPr lang="ru-RU" sz="1400" dirty="0">
                <a:solidFill>
                  <a:schemeClr val="accent1"/>
                </a:solidFill>
              </a:rPr>
              <a:t>        </a:t>
            </a:r>
            <a:r>
              <a:rPr lang="ru-RU" sz="1400" i="1" u="sng" dirty="0">
                <a:solidFill>
                  <a:schemeClr val="accent1"/>
                </a:solidFill>
              </a:rPr>
              <a:t>С 2017 г. - также сделки, предметом которых является передача имущества во временное владение или пользование (аренда), передача результатов интеллектуальной деятельности. </a:t>
            </a:r>
          </a:p>
          <a:p>
            <a:pPr algn="just"/>
            <a:endParaRPr lang="ru-RU" sz="1400" dirty="0">
              <a:solidFill>
                <a:schemeClr val="accent1"/>
              </a:solidFill>
            </a:endParaRPr>
          </a:p>
          <a:p>
            <a:pPr algn="just"/>
            <a:r>
              <a:rPr lang="ru-RU" sz="1400" dirty="0">
                <a:solidFill>
                  <a:schemeClr val="accent1"/>
                </a:solidFill>
              </a:rPr>
              <a:t>       2. Крупными сделками не признаются сделки, совершаемые в процессе обычной хозяйственной деятельности общества, сделки, связанные с размещением посредством подписки (реализацией) обыкновенных акций общества, сделки, связанные с размещением эмиссионных ценных бумаг, конвертируемых в обыкновенные акции общества, а также сделки, совершение которых обязательно для общества в соответствии с правовыми актами РФ по цене, установленной Правительством РФ или уполномоченным Правительством РФ федеральным органом исполнительной власти.</a:t>
            </a:r>
          </a:p>
          <a:p>
            <a:pPr algn="just"/>
            <a:endParaRPr lang="ru-RU" sz="1400" dirty="0">
              <a:solidFill>
                <a:schemeClr val="accent1"/>
              </a:solidFill>
            </a:endParaRPr>
          </a:p>
          <a:p>
            <a:pPr algn="just"/>
            <a:r>
              <a:rPr lang="ru-RU" sz="1400" dirty="0">
                <a:solidFill>
                  <a:schemeClr val="accent1"/>
                </a:solidFill>
              </a:rPr>
              <a:t>      3. Стоимость отчуждаемого или приобретаемого в результате крупной сделки имущества (услуг) определяется советом директоров.</a:t>
            </a:r>
          </a:p>
          <a:p>
            <a:pPr algn="just"/>
            <a:r>
              <a:rPr lang="ru-RU" sz="1400" i="1" u="sng" dirty="0">
                <a:solidFill>
                  <a:schemeClr val="accent1"/>
                </a:solidFill>
              </a:rPr>
              <a:t>С 2017 г. – по сделкам отчуждения имущества 25% стоимости активов сопоставляется с тем, что больше: цена или балансовая стоимость имущества (т.к. имущество, имеющее низкую балансовую стоимость, может быть фактически продано дороже). </a:t>
            </a:r>
          </a:p>
          <a:p>
            <a:pPr algn="just"/>
            <a:r>
              <a:rPr lang="ru-RU" sz="1400" i="1" u="sng" dirty="0">
                <a:solidFill>
                  <a:schemeClr val="accent1"/>
                </a:solidFill>
              </a:rPr>
              <a:t>По сделкам передачи имущества во временное владение – с балансовой стоимостью имущества.</a:t>
            </a:r>
          </a:p>
          <a:p>
            <a:pPr algn="just"/>
            <a:r>
              <a:rPr lang="ru-RU" sz="1400" i="1" u="sng" dirty="0">
                <a:solidFill>
                  <a:schemeClr val="accent1"/>
                </a:solidFill>
              </a:rPr>
              <a:t>Т.о., продажа имущества может быть крупной сделкой, а аренда того же имущества – не крупной.</a:t>
            </a:r>
          </a:p>
          <a:p>
            <a:pPr algn="just"/>
            <a:endParaRPr lang="ru-RU" sz="1400" dirty="0">
              <a:solidFill>
                <a:schemeClr val="accent1"/>
              </a:solidFill>
            </a:endParaRPr>
          </a:p>
          <a:p>
            <a:pPr algn="just"/>
            <a:r>
              <a:rPr lang="ru-RU" sz="1400" dirty="0">
                <a:solidFill>
                  <a:schemeClr val="accent1"/>
                </a:solidFill>
              </a:rPr>
              <a:t>       4. Решение об одобрении крупной сделки принимается общим собранием акционеров общества или советом директоров (наблюдательным советом).</a:t>
            </a:r>
          </a:p>
          <a:p>
            <a:pPr algn="just"/>
            <a:endParaRPr lang="ru-RU" sz="1400" dirty="0">
              <a:solidFill>
                <a:schemeClr val="accent1"/>
              </a:solidFill>
            </a:endParaRPr>
          </a:p>
          <a:p>
            <a:pPr algn="just"/>
            <a:r>
              <a:rPr lang="ru-RU" sz="1400" dirty="0">
                <a:solidFill>
                  <a:schemeClr val="accent1"/>
                </a:solidFill>
              </a:rPr>
              <a:t>       5. При нарушении правил сделка может быть признана недействительной по иску АО или его акционера.       </a:t>
            </a:r>
          </a:p>
        </p:txBody>
      </p:sp>
    </p:spTree>
    <p:extLst>
      <p:ext uri="{BB962C8B-B14F-4D97-AF65-F5344CB8AC3E}">
        <p14:creationId xmlns:p14="http://schemas.microsoft.com/office/powerpoint/2010/main" val="2108230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86000" y="2259000"/>
            <a:ext cx="8715436" cy="2062103"/>
          </a:xfrm>
          <a:prstGeom prst="rect">
            <a:avLst/>
          </a:prstGeom>
          <a:noFill/>
        </p:spPr>
        <p:txBody>
          <a:bodyPr wrap="square" rtlCol="0">
            <a:spAutoFit/>
          </a:bodyPr>
          <a:lstStyle/>
          <a:p>
            <a:pPr algn="ctr"/>
            <a:r>
              <a:rPr lang="ru-RU" sz="2400" b="1" dirty="0">
                <a:solidFill>
                  <a:schemeClr val="accent1"/>
                </a:solidFill>
              </a:rPr>
              <a:t>Сделки с заинтересованностью (с 2017 г. – аналогично ООО)</a:t>
            </a:r>
          </a:p>
          <a:p>
            <a:pPr algn="ctr"/>
            <a:endParaRPr lang="ru-RU" sz="2400" b="1" dirty="0">
              <a:solidFill>
                <a:schemeClr val="accent1"/>
              </a:solidFill>
            </a:endParaRPr>
          </a:p>
          <a:p>
            <a:pPr algn="ctr"/>
            <a:r>
              <a:rPr lang="ru-RU" sz="2400" dirty="0">
                <a:solidFill>
                  <a:schemeClr val="accent1"/>
                </a:solidFill>
              </a:rPr>
              <a:t>(не применяется к АО с единственным акционером, </a:t>
            </a:r>
          </a:p>
          <a:p>
            <a:pPr algn="ctr"/>
            <a:r>
              <a:rPr lang="ru-RU" sz="2400" dirty="0">
                <a:solidFill>
                  <a:schemeClr val="accent1"/>
                </a:solidFill>
              </a:rPr>
              <a:t>являющимся единоличным исполнительным органом)</a:t>
            </a:r>
          </a:p>
          <a:p>
            <a:pPr algn="ctr"/>
            <a:endParaRPr lang="ru-RU" sz="1600" dirty="0">
              <a:solidFill>
                <a:schemeClr val="accent1"/>
              </a:solidFill>
            </a:endParaRPr>
          </a:p>
          <a:p>
            <a:pPr algn="ctr"/>
            <a:endParaRPr lang="ru-RU" sz="1600" dirty="0">
              <a:solidFill>
                <a:schemeClr val="accent1"/>
              </a:solidFill>
            </a:endParaRPr>
          </a:p>
        </p:txBody>
      </p:sp>
    </p:spTree>
    <p:extLst>
      <p:ext uri="{BB962C8B-B14F-4D97-AF65-F5344CB8AC3E}">
        <p14:creationId xmlns:p14="http://schemas.microsoft.com/office/powerpoint/2010/main" val="2108230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549000"/>
            <a:ext cx="11532472" cy="6001643"/>
          </a:xfrm>
          <a:prstGeom prst="rect">
            <a:avLst/>
          </a:prstGeom>
          <a:noFill/>
        </p:spPr>
        <p:txBody>
          <a:bodyPr wrap="square" rtlCol="0">
            <a:spAutoFit/>
          </a:bodyPr>
          <a:lstStyle/>
          <a:p>
            <a:pPr algn="just"/>
            <a:r>
              <a:rPr lang="ru-RU" sz="1600" dirty="0">
                <a:solidFill>
                  <a:schemeClr val="accent1"/>
                </a:solidFill>
              </a:rPr>
              <a:t>Обязательное </a:t>
            </a:r>
            <a:r>
              <a:rPr lang="ru-RU" sz="1600" b="1" u="sng" dirty="0">
                <a:solidFill>
                  <a:schemeClr val="accent1"/>
                </a:solidFill>
              </a:rPr>
              <a:t>подтверждение решения общего собрания</a:t>
            </a:r>
            <a:r>
              <a:rPr lang="ru-RU" sz="1600" dirty="0">
                <a:solidFill>
                  <a:schemeClr val="accent1"/>
                </a:solidFill>
              </a:rPr>
              <a:t> и состава участников собрания хозяйственных обществ (ч. 3 ст. 67.1 ГК РФ)</a:t>
            </a:r>
            <a:r>
              <a:rPr lang="ru-RU" sz="1600" i="1" dirty="0">
                <a:solidFill>
                  <a:schemeClr val="accent1"/>
                </a:solidFill>
              </a:rPr>
              <a:t>:</a:t>
            </a:r>
            <a:r>
              <a:rPr lang="ru-RU" sz="1600" dirty="0">
                <a:solidFill>
                  <a:schemeClr val="accent1"/>
                </a:solidFill>
              </a:rPr>
              <a:t> </a:t>
            </a:r>
          </a:p>
          <a:p>
            <a:r>
              <a:rPr lang="ru-RU" sz="1600" dirty="0">
                <a:solidFill>
                  <a:schemeClr val="accent1"/>
                </a:solidFill>
              </a:rPr>
              <a:t> </a:t>
            </a:r>
          </a:p>
          <a:p>
            <a:r>
              <a:rPr lang="ru-RU" sz="1600" u="sng" dirty="0">
                <a:solidFill>
                  <a:schemeClr val="accent1"/>
                </a:solidFill>
              </a:rPr>
              <a:t>Для публичного АО </a:t>
            </a:r>
            <a:r>
              <a:rPr lang="ru-RU" sz="1600" dirty="0">
                <a:solidFill>
                  <a:schemeClr val="accent1"/>
                </a:solidFill>
              </a:rPr>
              <a:t>– исключительно лицом, осуществляющим ведение реестра акционеров (регистратором) и выполняющим функции счетной комиссии.</a:t>
            </a:r>
          </a:p>
          <a:p>
            <a:r>
              <a:rPr lang="ru-RU" sz="1600" dirty="0">
                <a:solidFill>
                  <a:schemeClr val="accent1"/>
                </a:solidFill>
              </a:rPr>
              <a:t> </a:t>
            </a:r>
          </a:p>
          <a:p>
            <a:r>
              <a:rPr lang="ru-RU" sz="1600" dirty="0">
                <a:solidFill>
                  <a:schemeClr val="accent1"/>
                </a:solidFill>
              </a:rPr>
              <a:t>Для непубличных хозяйственных обществ возможна альтернатива:</a:t>
            </a:r>
          </a:p>
          <a:p>
            <a:r>
              <a:rPr lang="ru-RU" sz="1600" u="sng" dirty="0">
                <a:solidFill>
                  <a:schemeClr val="accent1"/>
                </a:solidFill>
              </a:rPr>
              <a:t>Для непубличного АО - </a:t>
            </a:r>
            <a:endParaRPr lang="ru-RU" sz="1600" dirty="0">
              <a:solidFill>
                <a:schemeClr val="accent1"/>
              </a:solidFill>
            </a:endParaRPr>
          </a:p>
          <a:p>
            <a:r>
              <a:rPr lang="ru-RU" sz="1600" dirty="0">
                <a:solidFill>
                  <a:schemeClr val="accent1"/>
                </a:solidFill>
              </a:rPr>
              <a:t>-  Лицом, осуществляющим ведение реестра акционеров;</a:t>
            </a:r>
          </a:p>
          <a:p>
            <a:r>
              <a:rPr lang="ru-RU" sz="1600" dirty="0">
                <a:solidFill>
                  <a:schemeClr val="accent1"/>
                </a:solidFill>
              </a:rPr>
              <a:t>-  Нотариусом.</a:t>
            </a:r>
          </a:p>
          <a:p>
            <a:r>
              <a:rPr lang="ru-RU" sz="1600" dirty="0">
                <a:solidFill>
                  <a:schemeClr val="accent1"/>
                </a:solidFill>
              </a:rPr>
              <a:t> </a:t>
            </a:r>
          </a:p>
          <a:p>
            <a:r>
              <a:rPr lang="ru-RU" sz="1600" u="sng" dirty="0">
                <a:solidFill>
                  <a:schemeClr val="accent1"/>
                </a:solidFill>
              </a:rPr>
              <a:t>Для ООО</a:t>
            </a:r>
            <a:r>
              <a:rPr lang="ru-RU" sz="1600" dirty="0">
                <a:solidFill>
                  <a:schemeClr val="accent1"/>
                </a:solidFill>
              </a:rPr>
              <a:t> предусмотрена еще большая свобода выбора способа подтверждения и открытый перечень:</a:t>
            </a:r>
          </a:p>
          <a:p>
            <a:r>
              <a:rPr lang="ru-RU" sz="1600" dirty="0">
                <a:solidFill>
                  <a:schemeClr val="accent1"/>
                </a:solidFill>
              </a:rPr>
              <a:t>– Нотариусом; </a:t>
            </a:r>
          </a:p>
          <a:p>
            <a:pPr algn="just"/>
            <a:r>
              <a:rPr lang="ru-RU" sz="1600" dirty="0">
                <a:solidFill>
                  <a:schemeClr val="accent1"/>
                </a:solidFill>
              </a:rPr>
              <a:t>- Иным способом, предусмотренным уставом либо единогласным решением общего собрания участников: подписание протокола всеми участниками или частью участников; с использованием технических средств, позволяющих достоверно установить факт принятия решения: аудио-, видеозапись; иным способом, не противоречащим закону. </a:t>
            </a:r>
          </a:p>
          <a:p>
            <a:endParaRPr lang="en-US" sz="1600" dirty="0">
              <a:solidFill>
                <a:schemeClr val="accent1"/>
              </a:solidFill>
            </a:endParaRPr>
          </a:p>
          <a:p>
            <a:pPr algn="ctr"/>
            <a:r>
              <a:rPr lang="ru-RU" sz="1600" dirty="0">
                <a:solidFill>
                  <a:schemeClr val="accent1"/>
                </a:solidFill>
                <a:effectLst>
                  <a:outerShdw blurRad="38100" dist="38100" dir="2700000" algn="tl">
                    <a:srgbClr val="000000">
                      <a:alpha val="43137"/>
                    </a:srgbClr>
                  </a:outerShdw>
                </a:effectLst>
              </a:rPr>
              <a:t>С 01.01.2016 года должны быть нотариально удостоверены:</a:t>
            </a:r>
          </a:p>
          <a:p>
            <a:pPr marL="285750" indent="-285750" algn="just">
              <a:buFont typeface="Arial" pitchFamily="34" charset="0"/>
              <a:buChar char="•"/>
            </a:pPr>
            <a:r>
              <a:rPr lang="ru-RU" sz="1600" dirty="0">
                <a:solidFill>
                  <a:schemeClr val="accent1"/>
                </a:solidFill>
              </a:rPr>
              <a:t>Факт принятия решения общего собрания участников об увеличении уставного капитала и состав участников общества, присутствовавших при принятии указанного решения;</a:t>
            </a:r>
          </a:p>
          <a:p>
            <a:pPr marL="285750" indent="-285750" algn="just">
              <a:buFont typeface="Arial" pitchFamily="34" charset="0"/>
              <a:buChar char="•"/>
            </a:pPr>
            <a:r>
              <a:rPr lang="ru-RU" sz="1600" dirty="0">
                <a:solidFill>
                  <a:schemeClr val="accent1"/>
                </a:solidFill>
              </a:rPr>
              <a:t>Участник общества, намеренный продать свою долю или часть доли в уставном капитале общества третьему лицу, обязан известить в письменной форме об этом остальных участников общества и само общество путем направления через общество теперь только </a:t>
            </a:r>
            <a:r>
              <a:rPr lang="ru-RU" sz="1600" u="sng" dirty="0">
                <a:solidFill>
                  <a:schemeClr val="accent1"/>
                </a:solidFill>
              </a:rPr>
              <a:t>нотариально удостоверенной </a:t>
            </a:r>
            <a:r>
              <a:rPr lang="ru-RU" sz="1600" dirty="0">
                <a:solidFill>
                  <a:schemeClr val="accent1"/>
                </a:solidFill>
              </a:rPr>
              <a:t>оферты; </a:t>
            </a:r>
          </a:p>
          <a:p>
            <a:pPr marL="285750" indent="-285750" algn="just">
              <a:buFont typeface="Arial" pitchFamily="34" charset="0"/>
              <a:buChar char="•"/>
            </a:pPr>
            <a:r>
              <a:rPr lang="ru-RU" sz="1600" dirty="0">
                <a:solidFill>
                  <a:schemeClr val="accent1"/>
                </a:solidFill>
              </a:rPr>
              <a:t>Заявление участника общества о выходе из общества должно быть нотариально удостоверено.</a:t>
            </a:r>
          </a:p>
        </p:txBody>
      </p:sp>
    </p:spTree>
    <p:extLst>
      <p:ext uri="{BB962C8B-B14F-4D97-AF65-F5344CB8AC3E}">
        <p14:creationId xmlns:p14="http://schemas.microsoft.com/office/powerpoint/2010/main" val="2108230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36000" y="1314000"/>
            <a:ext cx="10080000" cy="4739759"/>
          </a:xfrm>
          <a:prstGeom prst="rect">
            <a:avLst/>
          </a:prstGeom>
          <a:noFill/>
        </p:spPr>
        <p:txBody>
          <a:bodyPr wrap="square" rtlCol="0">
            <a:spAutoFit/>
          </a:bodyPr>
          <a:lstStyle/>
          <a:p>
            <a:pPr algn="just"/>
            <a:endParaRPr lang="ru-RU" sz="1600" b="1" dirty="0">
              <a:solidFill>
                <a:schemeClr val="accent1"/>
              </a:solidFill>
            </a:endParaRPr>
          </a:p>
          <a:p>
            <a:pPr algn="just"/>
            <a:r>
              <a:rPr lang="ru-RU" b="1" dirty="0">
                <a:solidFill>
                  <a:schemeClr val="accent1"/>
                </a:solidFill>
              </a:rPr>
              <a:t>Дочернее хозяйственное общество</a:t>
            </a:r>
          </a:p>
          <a:p>
            <a:pPr algn="just"/>
            <a:r>
              <a:rPr lang="ru-RU" dirty="0">
                <a:solidFill>
                  <a:schemeClr val="accent1"/>
                </a:solidFill>
              </a:rPr>
              <a:t>(АО, ООО)</a:t>
            </a:r>
          </a:p>
          <a:p>
            <a:pPr algn="just"/>
            <a:r>
              <a:rPr lang="ru-RU" dirty="0">
                <a:solidFill>
                  <a:schemeClr val="accent1"/>
                </a:solidFill>
              </a:rPr>
              <a:t>Другое (основное) хозяйственное общество или товарищество имеет возможность определять решения, принимаемые таким обществом:</a:t>
            </a:r>
          </a:p>
          <a:p>
            <a:pPr algn="just">
              <a:buFontTx/>
              <a:buChar char="-"/>
            </a:pPr>
            <a:r>
              <a:rPr lang="ru-RU" dirty="0">
                <a:solidFill>
                  <a:schemeClr val="accent1"/>
                </a:solidFill>
              </a:rPr>
              <a:t> В силу преобладающего участия в его уставном капитале (что предопределяет результаты голосования на общем собрании участников), </a:t>
            </a:r>
          </a:p>
          <a:p>
            <a:pPr algn="just">
              <a:buFontTx/>
              <a:buChar char="-"/>
            </a:pPr>
            <a:r>
              <a:rPr lang="ru-RU" dirty="0">
                <a:solidFill>
                  <a:schemeClr val="accent1"/>
                </a:solidFill>
              </a:rPr>
              <a:t> В соответствии с заключенным между ними договором, </a:t>
            </a:r>
          </a:p>
          <a:p>
            <a:pPr algn="just">
              <a:buFontTx/>
              <a:buChar char="-"/>
            </a:pPr>
            <a:r>
              <a:rPr lang="ru-RU" dirty="0">
                <a:solidFill>
                  <a:schemeClr val="accent1"/>
                </a:solidFill>
              </a:rPr>
              <a:t>  Иным образом. </a:t>
            </a:r>
          </a:p>
          <a:p>
            <a:pPr algn="just">
              <a:buFontTx/>
              <a:buChar char="-"/>
            </a:pPr>
            <a:endParaRPr lang="ru-RU" dirty="0">
              <a:solidFill>
                <a:schemeClr val="accent1"/>
              </a:solidFill>
            </a:endParaRPr>
          </a:p>
          <a:p>
            <a:pPr algn="just"/>
            <a:r>
              <a:rPr lang="ru-RU" dirty="0">
                <a:solidFill>
                  <a:schemeClr val="accent1"/>
                </a:solidFill>
              </a:rPr>
              <a:t>Дочернее общество не отвечает по долгам основного хозяйственного товарищества или общества.</a:t>
            </a:r>
          </a:p>
          <a:p>
            <a:pPr algn="just"/>
            <a:endParaRPr lang="ru-RU" dirty="0">
              <a:solidFill>
                <a:schemeClr val="accent1"/>
              </a:solidFill>
            </a:endParaRPr>
          </a:p>
          <a:p>
            <a:pPr algn="just"/>
            <a:r>
              <a:rPr lang="ru-RU" dirty="0">
                <a:solidFill>
                  <a:schemeClr val="accent1"/>
                </a:solidFill>
              </a:rPr>
              <a:t>Основное общество (товарищество) отвечает солидарно с дочерним обществом по сделкам, заключенным последним теперь не только во исполнение указаний основного общества, но и с его согласия (абз. 2 п. 2 ст. 67.3 ГК РФ).</a:t>
            </a:r>
          </a:p>
          <a:p>
            <a:pPr algn="just"/>
            <a:endParaRPr lang="ru-RU" dirty="0">
              <a:solidFill>
                <a:schemeClr val="accent1"/>
              </a:solidFill>
            </a:endParaRPr>
          </a:p>
          <a:p>
            <a:pPr algn="just"/>
            <a:endParaRPr lang="ru-RU" sz="1600" dirty="0">
              <a:solidFill>
                <a:schemeClr val="accent1"/>
              </a:solidFill>
            </a:endParaRPr>
          </a:p>
        </p:txBody>
      </p:sp>
      <p:sp>
        <p:nvSpPr>
          <p:cNvPr id="3" name="Прямоугольник 2"/>
          <p:cNvSpPr/>
          <p:nvPr/>
        </p:nvSpPr>
        <p:spPr>
          <a:xfrm>
            <a:off x="4701000" y="639000"/>
            <a:ext cx="2868542" cy="461665"/>
          </a:xfrm>
          <a:prstGeom prst="rect">
            <a:avLst/>
          </a:prstGeom>
        </p:spPr>
        <p:txBody>
          <a:bodyPr wrap="none">
            <a:spAutoFit/>
          </a:bodyPr>
          <a:lstStyle/>
          <a:p>
            <a:pPr algn="ctr"/>
            <a:r>
              <a:rPr lang="ru-RU" sz="2400" b="1" dirty="0">
                <a:solidFill>
                  <a:schemeClr val="accent1"/>
                </a:solidFill>
              </a:rPr>
              <a:t>Дочерние общества</a:t>
            </a:r>
          </a:p>
        </p:txBody>
      </p:sp>
    </p:spTree>
    <p:extLst>
      <p:ext uri="{BB962C8B-B14F-4D97-AF65-F5344CB8AC3E}">
        <p14:creationId xmlns:p14="http://schemas.microsoft.com/office/powerpoint/2010/main" val="2108230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1000" y="757220"/>
            <a:ext cx="11655000" cy="5693866"/>
          </a:xfrm>
          <a:prstGeom prst="rect">
            <a:avLst/>
          </a:prstGeom>
          <a:noFill/>
        </p:spPr>
        <p:txBody>
          <a:bodyPr wrap="square" rtlCol="0">
            <a:spAutoFit/>
          </a:bodyPr>
          <a:lstStyle/>
          <a:p>
            <a:pPr algn="just"/>
            <a:endParaRPr lang="ru-RU" sz="1400" dirty="0">
              <a:solidFill>
                <a:schemeClr val="accent1"/>
              </a:solidFill>
            </a:endParaRPr>
          </a:p>
          <a:p>
            <a:pPr algn="just"/>
            <a:r>
              <a:rPr lang="ru-RU" sz="1400" dirty="0">
                <a:solidFill>
                  <a:schemeClr val="accent1"/>
                </a:solidFill>
              </a:rPr>
              <a:t>ФЗ от 03.12.2011 N 380-ФЗ "О хозяйственных партнерствах», ч. 2 ст. 50 ГК РФ. Могут быть созданы с 01.07.12 г.</a:t>
            </a:r>
          </a:p>
          <a:p>
            <a:pPr algn="just"/>
            <a:endParaRPr lang="ru-RU" sz="1400" dirty="0">
              <a:solidFill>
                <a:schemeClr val="accent1"/>
              </a:solidFill>
            </a:endParaRPr>
          </a:p>
          <a:p>
            <a:pPr algn="just"/>
            <a:r>
              <a:rPr lang="ru-RU" sz="1400" u="sng" dirty="0">
                <a:solidFill>
                  <a:schemeClr val="accent1"/>
                </a:solidFill>
              </a:rPr>
              <a:t>ХП </a:t>
            </a:r>
            <a:r>
              <a:rPr lang="ru-RU" sz="1400" dirty="0">
                <a:solidFill>
                  <a:schemeClr val="accent1"/>
                </a:solidFill>
              </a:rPr>
              <a:t>- созданная двумя или более лицами коммерческая организация, в управлении деятельностью которой принимают участие участники партнерства, а также иные лица в пределах и в объеме, которые предусмотрены соглашением об управлении партнерством. </a:t>
            </a:r>
          </a:p>
          <a:p>
            <a:pPr algn="just"/>
            <a:r>
              <a:rPr lang="ru-RU" sz="1400" dirty="0">
                <a:solidFill>
                  <a:schemeClr val="accent1"/>
                </a:solidFill>
              </a:rPr>
              <a:t>Не может выпускать облигации и </a:t>
            </a:r>
            <a:r>
              <a:rPr lang="ru-RU" sz="1400" i="1" dirty="0">
                <a:solidFill>
                  <a:schemeClr val="accent1"/>
                </a:solidFill>
              </a:rPr>
              <a:t>размещать рекламу деятельности (!)</a:t>
            </a:r>
            <a:endParaRPr lang="ru-RU" sz="1400" dirty="0">
              <a:solidFill>
                <a:schemeClr val="accent1"/>
              </a:solidFill>
            </a:endParaRPr>
          </a:p>
          <a:p>
            <a:pPr algn="just"/>
            <a:endParaRPr lang="ru-RU" sz="1400" dirty="0">
              <a:solidFill>
                <a:schemeClr val="accent1"/>
              </a:solidFill>
            </a:endParaRPr>
          </a:p>
          <a:p>
            <a:pPr algn="just"/>
            <a:r>
              <a:rPr lang="ru-RU" sz="1400" u="sng" dirty="0">
                <a:solidFill>
                  <a:schemeClr val="accent1"/>
                </a:solidFill>
              </a:rPr>
              <a:t>От 2 до 50 участников </a:t>
            </a:r>
            <a:r>
              <a:rPr lang="ru-RU" sz="1400" dirty="0">
                <a:solidFill>
                  <a:schemeClr val="accent1"/>
                </a:solidFill>
              </a:rPr>
              <a:t>(если 1 – должно быть ликвидировано или преобразовано в АО). </a:t>
            </a:r>
            <a:r>
              <a:rPr lang="ru-RU" sz="1400" i="1" dirty="0">
                <a:solidFill>
                  <a:schemeClr val="accent1"/>
                </a:solidFill>
              </a:rPr>
              <a:t>Партнер не может остаться один (!)</a:t>
            </a:r>
          </a:p>
          <a:p>
            <a:pPr algn="just"/>
            <a:r>
              <a:rPr lang="ru-RU" sz="1400" dirty="0">
                <a:solidFill>
                  <a:schemeClr val="accent1"/>
                </a:solidFill>
              </a:rPr>
              <a:t>Партнерство не может быть учредителем (участником) других юридических лиц, за исключением союзов и ассоциаций. Партнерство не отвечает по обязательствам своих участников.</a:t>
            </a:r>
          </a:p>
          <a:p>
            <a:pPr algn="just"/>
            <a:r>
              <a:rPr lang="ru-RU" sz="1400" dirty="0">
                <a:solidFill>
                  <a:schemeClr val="accent1"/>
                </a:solidFill>
              </a:rPr>
              <a:t>Участники партнерства не отвечают по обязательствам партнерства и несут риск убытков в пределах сумм внесенных ими вкладов.</a:t>
            </a:r>
          </a:p>
          <a:p>
            <a:pPr algn="just"/>
            <a:endParaRPr lang="ru-RU" sz="1400" dirty="0">
              <a:solidFill>
                <a:schemeClr val="accent1"/>
              </a:solidFill>
            </a:endParaRPr>
          </a:p>
          <a:p>
            <a:pPr algn="just"/>
            <a:r>
              <a:rPr lang="ru-RU" sz="1400" u="sng" dirty="0">
                <a:solidFill>
                  <a:schemeClr val="accent1"/>
                </a:solidFill>
              </a:rPr>
              <a:t>Учредительный документ </a:t>
            </a:r>
            <a:r>
              <a:rPr lang="ru-RU" sz="1400" dirty="0">
                <a:solidFill>
                  <a:schemeClr val="accent1"/>
                </a:solidFill>
              </a:rPr>
              <a:t>– Устав. </a:t>
            </a:r>
          </a:p>
          <a:p>
            <a:pPr algn="just"/>
            <a:r>
              <a:rPr lang="ru-RU" sz="1400" u="sng" dirty="0">
                <a:solidFill>
                  <a:schemeClr val="accent1"/>
                </a:solidFill>
              </a:rPr>
              <a:t>Соглашение об управлении. </a:t>
            </a:r>
            <a:r>
              <a:rPr lang="ru-RU" sz="1400" dirty="0">
                <a:solidFill>
                  <a:schemeClr val="accent1"/>
                </a:solidFill>
              </a:rPr>
              <a:t>Заключается в письменной форме при учреждении партнерства, подлежит обязательному нотариальному удостоверению и хранится у нотариуса по месту нахождения партнерства. </a:t>
            </a:r>
            <a:r>
              <a:rPr lang="ru-RU" sz="1400" i="1" dirty="0">
                <a:solidFill>
                  <a:schemeClr val="accent1"/>
                </a:solidFill>
              </a:rPr>
              <a:t>Сведения о партнерах закрыты (!)</a:t>
            </a:r>
          </a:p>
          <a:p>
            <a:pPr algn="just"/>
            <a:r>
              <a:rPr lang="ru-RU" sz="1400" dirty="0">
                <a:solidFill>
                  <a:schemeClr val="accent1"/>
                </a:solidFill>
              </a:rPr>
              <a:t>В управлении могут участвовать и третьи лица (не партнеры)</a:t>
            </a:r>
          </a:p>
          <a:p>
            <a:pPr algn="just"/>
            <a:r>
              <a:rPr lang="ru-RU" sz="1400" u="sng" dirty="0">
                <a:solidFill>
                  <a:schemeClr val="accent1"/>
                </a:solidFill>
              </a:rPr>
              <a:t>Складочный капитал </a:t>
            </a:r>
            <a:r>
              <a:rPr lang="ru-RU" sz="1400" dirty="0">
                <a:solidFill>
                  <a:schemeClr val="accent1"/>
                </a:solidFill>
              </a:rPr>
              <a:t>-  вклад может осуществляться деньгами, другими вещами или имущественными правами либо иными имеющими денежную оценку правами. </a:t>
            </a:r>
            <a:r>
              <a:rPr lang="ru-RU" sz="1400" i="1" dirty="0">
                <a:solidFill>
                  <a:schemeClr val="accent1"/>
                </a:solidFill>
              </a:rPr>
              <a:t>Размер не установлен (!)</a:t>
            </a:r>
            <a:endParaRPr lang="ru-RU" sz="1400" dirty="0">
              <a:solidFill>
                <a:schemeClr val="accent1"/>
              </a:solidFill>
            </a:endParaRPr>
          </a:p>
          <a:p>
            <a:pPr algn="just"/>
            <a:r>
              <a:rPr lang="ru-RU" sz="1400" dirty="0">
                <a:solidFill>
                  <a:schemeClr val="accent1"/>
                </a:solidFill>
              </a:rPr>
              <a:t>Партнерство осуществляет ведение реестра участников партнерства с указанием сведений о каждом участнике партнерства, долях.</a:t>
            </a:r>
          </a:p>
          <a:p>
            <a:pPr algn="just"/>
            <a:endParaRPr lang="ru-RU" sz="1400" dirty="0">
              <a:solidFill>
                <a:schemeClr val="accent1"/>
              </a:solidFill>
            </a:endParaRPr>
          </a:p>
          <a:p>
            <a:pPr algn="just"/>
            <a:r>
              <a:rPr lang="ru-RU" sz="1400" u="sng" dirty="0">
                <a:solidFill>
                  <a:schemeClr val="accent1"/>
                </a:solidFill>
              </a:rPr>
              <a:t>Органы управления – единоличный исполнительный орган.</a:t>
            </a:r>
          </a:p>
          <a:p>
            <a:pPr algn="just"/>
            <a:r>
              <a:rPr lang="ru-RU" sz="1400" dirty="0">
                <a:solidFill>
                  <a:schemeClr val="accent1"/>
                </a:solidFill>
              </a:rPr>
              <a:t>полномочия органов управления партнерства, порядок осуществления ими деятельности и прекращения деятельности определяются соглашением об управлении партнерством. Только из числа участников.</a:t>
            </a:r>
          </a:p>
          <a:p>
            <a:pPr algn="just"/>
            <a:endParaRPr lang="ru-RU" sz="1400" u="sng" dirty="0">
              <a:solidFill>
                <a:schemeClr val="accent1"/>
              </a:solidFill>
            </a:endParaRPr>
          </a:p>
          <a:p>
            <a:pPr algn="just"/>
            <a:r>
              <a:rPr lang="ru-RU" sz="1400" u="sng" dirty="0">
                <a:solidFill>
                  <a:schemeClr val="accent1"/>
                </a:solidFill>
              </a:rPr>
              <a:t>Реорганизация</a:t>
            </a:r>
            <a:r>
              <a:rPr lang="ru-RU" sz="1400" dirty="0">
                <a:solidFill>
                  <a:schemeClr val="accent1"/>
                </a:solidFill>
              </a:rPr>
              <a:t> партнерства может быть осуществлена только в форме преобразования в акционерное общество.</a:t>
            </a:r>
          </a:p>
          <a:p>
            <a:pPr algn="just"/>
            <a:endParaRPr lang="ru-RU" sz="1400" dirty="0">
              <a:solidFill>
                <a:schemeClr val="accent1"/>
              </a:solidFill>
            </a:endParaRPr>
          </a:p>
        </p:txBody>
      </p:sp>
      <p:sp>
        <p:nvSpPr>
          <p:cNvPr id="3" name="Прямоугольник 2"/>
          <p:cNvSpPr/>
          <p:nvPr/>
        </p:nvSpPr>
        <p:spPr>
          <a:xfrm>
            <a:off x="4068073" y="234000"/>
            <a:ext cx="3952300" cy="461665"/>
          </a:xfrm>
          <a:prstGeom prst="rect">
            <a:avLst/>
          </a:prstGeom>
        </p:spPr>
        <p:txBody>
          <a:bodyPr wrap="none">
            <a:spAutoFit/>
          </a:bodyPr>
          <a:lstStyle/>
          <a:p>
            <a:pPr algn="ctr"/>
            <a:r>
              <a:rPr lang="ru-RU" sz="2400" b="1" dirty="0">
                <a:solidFill>
                  <a:schemeClr val="accent1"/>
                </a:solidFill>
              </a:rPr>
              <a:t>Хозяйственные партнерства</a:t>
            </a:r>
          </a:p>
        </p:txBody>
      </p:sp>
    </p:spTree>
    <p:extLst>
      <p:ext uri="{BB962C8B-B14F-4D97-AF65-F5344CB8AC3E}">
        <p14:creationId xmlns:p14="http://schemas.microsoft.com/office/powerpoint/2010/main" val="2108230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434" y="1044000"/>
            <a:ext cx="11035565" cy="5693866"/>
          </a:xfrm>
          <a:prstGeom prst="rect">
            <a:avLst/>
          </a:prstGeom>
          <a:noFill/>
        </p:spPr>
        <p:txBody>
          <a:bodyPr wrap="square" rtlCol="0">
            <a:spAutoFit/>
          </a:bodyPr>
          <a:lstStyle/>
          <a:p>
            <a:pPr algn="just"/>
            <a:r>
              <a:rPr lang="ru-RU" sz="1400" dirty="0">
                <a:solidFill>
                  <a:schemeClr val="accent1"/>
                </a:solidFill>
              </a:rPr>
              <a:t>добровольное объединение граждан на основе членства для совместной производственной или иной хозяйственной деятельности (производство, переработка, сбыт промышленной, сельскохозяйственной и иной продукции, выполнение работ, торговля, бытовое обслуживание, оказание других услуг)</a:t>
            </a:r>
          </a:p>
          <a:p>
            <a:pPr algn="just"/>
            <a:endParaRPr lang="ru-RU" sz="1400" dirty="0">
              <a:solidFill>
                <a:schemeClr val="accent1"/>
              </a:solidFill>
            </a:endParaRPr>
          </a:p>
          <a:p>
            <a:pPr algn="just"/>
            <a:r>
              <a:rPr lang="ru-RU" sz="1400" dirty="0">
                <a:solidFill>
                  <a:schemeClr val="accent1"/>
                </a:solidFill>
              </a:rPr>
              <a:t>Основан на личном трудовом и ином участии (число участников, не принимающих трудового участия, не может быть более 25% членов, принимающих трудовое участие)</a:t>
            </a:r>
          </a:p>
          <a:p>
            <a:pPr algn="just"/>
            <a:endParaRPr lang="ru-RU" sz="1400" dirty="0">
              <a:solidFill>
                <a:schemeClr val="accent1"/>
              </a:solidFill>
            </a:endParaRPr>
          </a:p>
          <a:p>
            <a:pPr algn="just"/>
            <a:r>
              <a:rPr lang="ru-RU" sz="1400" dirty="0">
                <a:solidFill>
                  <a:schemeClr val="accent1"/>
                </a:solidFill>
              </a:rPr>
              <a:t>Объединение имущественных паевых взносов участников</a:t>
            </a:r>
          </a:p>
          <a:p>
            <a:pPr algn="just"/>
            <a:endParaRPr lang="ru-RU" sz="1400" dirty="0">
              <a:solidFill>
                <a:schemeClr val="accent1"/>
              </a:solidFill>
            </a:endParaRPr>
          </a:p>
          <a:p>
            <a:pPr algn="just"/>
            <a:r>
              <a:rPr lang="ru-RU" sz="1400" u="sng" dirty="0">
                <a:solidFill>
                  <a:schemeClr val="accent1"/>
                </a:solidFill>
              </a:rPr>
              <a:t>Учредители</a:t>
            </a:r>
            <a:r>
              <a:rPr lang="ru-RU" sz="1400" dirty="0">
                <a:solidFill>
                  <a:schemeClr val="accent1"/>
                </a:solidFill>
              </a:rPr>
              <a:t> – не менее 5. Граждане РФ, иностранные граждане, лица без гражданства, достигшие 16 лет (ЮЛ участвуют в деятельности кооператива через своего представителя)</a:t>
            </a:r>
          </a:p>
          <a:p>
            <a:pPr algn="just"/>
            <a:endParaRPr lang="ru-RU" sz="1400" dirty="0">
              <a:solidFill>
                <a:schemeClr val="accent1"/>
              </a:solidFill>
            </a:endParaRPr>
          </a:p>
          <a:p>
            <a:pPr algn="just"/>
            <a:r>
              <a:rPr lang="ru-RU" sz="1400" u="sng" dirty="0">
                <a:solidFill>
                  <a:schemeClr val="accent1"/>
                </a:solidFill>
              </a:rPr>
              <a:t>Учредительные документы </a:t>
            </a:r>
            <a:r>
              <a:rPr lang="ru-RU" sz="1400" dirty="0">
                <a:solidFill>
                  <a:schemeClr val="accent1"/>
                </a:solidFill>
              </a:rPr>
              <a:t>– Устав (фирменное наименование, место нахождения, условия о размере паевых взносов членов кооператива; о составе и порядке внесения паевых взносов; о характере и порядке трудового и иного участия членов кооператива; о порядке распределения прибыли и убытков кооператива; о размере и условиях субсидиарной ответственности членов кооператива по его долгам; о составе и компетенции органов управления; о порядке выхода из кооператива; об основаниях и о порядке исключения из членов кооператива; о порядке образования имущества кооператива; о порядке реорганизации и ликвидации кооператива).</a:t>
            </a:r>
          </a:p>
          <a:p>
            <a:pPr algn="just"/>
            <a:endParaRPr lang="ru-RU" sz="1400" dirty="0">
              <a:solidFill>
                <a:schemeClr val="accent1"/>
              </a:solidFill>
            </a:endParaRPr>
          </a:p>
          <a:p>
            <a:pPr algn="just"/>
            <a:r>
              <a:rPr lang="ru-RU" sz="1400" u="sng" dirty="0">
                <a:solidFill>
                  <a:schemeClr val="accent1"/>
                </a:solidFill>
              </a:rPr>
              <a:t>Паевой фонд  </a:t>
            </a:r>
            <a:r>
              <a:rPr lang="ru-RU" sz="1400" dirty="0">
                <a:solidFill>
                  <a:schemeClr val="accent1"/>
                </a:solidFill>
              </a:rPr>
              <a:t>- паевые взносы. Оплата не менее 10% паевого взноса каждым членом на момент гос.регистрации, остальное – в течение года.</a:t>
            </a:r>
          </a:p>
          <a:p>
            <a:pPr algn="just"/>
            <a:r>
              <a:rPr lang="ru-RU" sz="1400" dirty="0">
                <a:solidFill>
                  <a:schemeClr val="accent1"/>
                </a:solidFill>
              </a:rPr>
              <a:t>Паевой взнос:</a:t>
            </a:r>
          </a:p>
          <a:p>
            <a:pPr algn="just"/>
            <a:r>
              <a:rPr lang="ru-RU" sz="1400" dirty="0">
                <a:solidFill>
                  <a:schemeClr val="accent1"/>
                </a:solidFill>
              </a:rPr>
              <a:t>- Деньги,;</a:t>
            </a:r>
          </a:p>
          <a:p>
            <a:pPr algn="just"/>
            <a:r>
              <a:rPr lang="ru-RU" sz="1400" dirty="0">
                <a:solidFill>
                  <a:schemeClr val="accent1"/>
                </a:solidFill>
              </a:rPr>
              <a:t>- Ценные бумаги; </a:t>
            </a:r>
          </a:p>
          <a:p>
            <a:pPr algn="just"/>
            <a:r>
              <a:rPr lang="ru-RU" sz="1400" dirty="0">
                <a:solidFill>
                  <a:schemeClr val="accent1"/>
                </a:solidFill>
              </a:rPr>
              <a:t>- Иное имущество, в том числе имущественные права;</a:t>
            </a:r>
          </a:p>
          <a:p>
            <a:pPr algn="just">
              <a:buFontTx/>
              <a:buChar char="-"/>
            </a:pPr>
            <a:r>
              <a:rPr lang="ru-RU" sz="1400" dirty="0">
                <a:solidFill>
                  <a:schemeClr val="accent1"/>
                </a:solidFill>
              </a:rPr>
              <a:t> Иные объекты гражданских прав.</a:t>
            </a:r>
          </a:p>
          <a:p>
            <a:pPr algn="just"/>
            <a:r>
              <a:rPr lang="ru-RU" sz="1400" dirty="0">
                <a:solidFill>
                  <a:schemeClr val="accent1"/>
                </a:solidFill>
              </a:rPr>
              <a:t>При уменьшении со второго финансового года чистых активов, должен быть уменьшен паевой фонд.</a:t>
            </a:r>
          </a:p>
        </p:txBody>
      </p:sp>
      <p:sp>
        <p:nvSpPr>
          <p:cNvPr id="3" name="Прямоугольник 2"/>
          <p:cNvSpPr/>
          <p:nvPr/>
        </p:nvSpPr>
        <p:spPr>
          <a:xfrm>
            <a:off x="3303623" y="409255"/>
            <a:ext cx="5570948" cy="461665"/>
          </a:xfrm>
          <a:prstGeom prst="rect">
            <a:avLst/>
          </a:prstGeom>
        </p:spPr>
        <p:txBody>
          <a:bodyPr wrap="none">
            <a:spAutoFit/>
          </a:bodyPr>
          <a:lstStyle/>
          <a:p>
            <a:pPr algn="ctr"/>
            <a:r>
              <a:rPr lang="ru-RU" sz="2400" b="1" dirty="0">
                <a:solidFill>
                  <a:schemeClr val="accent1"/>
                </a:solidFill>
              </a:rPr>
              <a:t>Производственный кооператив (артель)</a:t>
            </a:r>
          </a:p>
        </p:txBody>
      </p:sp>
    </p:spTree>
    <p:extLst>
      <p:ext uri="{BB962C8B-B14F-4D97-AF65-F5344CB8AC3E}">
        <p14:creationId xmlns:p14="http://schemas.microsoft.com/office/powerpoint/2010/main" val="2108230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7224" y="648793"/>
            <a:ext cx="10368776" cy="3108543"/>
          </a:xfrm>
          <a:prstGeom prst="rect">
            <a:avLst/>
          </a:prstGeom>
          <a:noFill/>
        </p:spPr>
        <p:txBody>
          <a:bodyPr wrap="square" rtlCol="0">
            <a:spAutoFit/>
          </a:bodyPr>
          <a:lstStyle/>
          <a:p>
            <a:pPr algn="just"/>
            <a:r>
              <a:rPr lang="ru-RU" sz="1400" u="sng" dirty="0">
                <a:solidFill>
                  <a:schemeClr val="accent1"/>
                </a:solidFill>
              </a:rPr>
              <a:t>Имущество кооператива </a:t>
            </a:r>
            <a:r>
              <a:rPr lang="ru-RU" sz="1400" dirty="0">
                <a:solidFill>
                  <a:schemeClr val="accent1"/>
                </a:solidFill>
              </a:rPr>
              <a:t>- делится на паи (паевый взнос + соответствующая часть чистых активов (за исключением неделимого фонда)). </a:t>
            </a:r>
          </a:p>
          <a:p>
            <a:pPr algn="just"/>
            <a:endParaRPr lang="ru-RU" sz="1400" dirty="0">
              <a:solidFill>
                <a:schemeClr val="accent1"/>
              </a:solidFill>
            </a:endParaRPr>
          </a:p>
          <a:p>
            <a:pPr algn="just"/>
            <a:r>
              <a:rPr lang="ru-RU" sz="1400" u="sng" dirty="0">
                <a:solidFill>
                  <a:schemeClr val="accent1"/>
                </a:solidFill>
              </a:rPr>
              <a:t>Передача пая</a:t>
            </a:r>
          </a:p>
          <a:p>
            <a:pPr marL="228600" indent="-228600" algn="just">
              <a:buAutoNum type="arabicPeriod"/>
            </a:pPr>
            <a:r>
              <a:rPr lang="ru-RU" sz="1400" dirty="0">
                <a:solidFill>
                  <a:schemeClr val="accent1"/>
                </a:solidFill>
              </a:rPr>
              <a:t>Передача пая (части) другому члену кооператива</a:t>
            </a:r>
          </a:p>
          <a:p>
            <a:pPr marL="228600" indent="-228600" algn="just">
              <a:buAutoNum type="arabicPeriod"/>
            </a:pPr>
            <a:r>
              <a:rPr lang="ru-RU" sz="1400" dirty="0">
                <a:solidFill>
                  <a:schemeClr val="accent1"/>
                </a:solidFill>
              </a:rPr>
              <a:t>Передача пая (части) третьему лицу (с согласия кооператива с преимущественным правом покупки пая членами кооператива)</a:t>
            </a:r>
          </a:p>
          <a:p>
            <a:pPr marL="228600" indent="-228600" algn="just">
              <a:buAutoNum type="arabicPeriod"/>
            </a:pPr>
            <a:endParaRPr lang="ru-RU" sz="1400" dirty="0">
              <a:solidFill>
                <a:schemeClr val="accent1"/>
              </a:solidFill>
            </a:endParaRPr>
          </a:p>
          <a:p>
            <a:pPr marL="228600" indent="-228600" algn="just"/>
            <a:r>
              <a:rPr lang="ru-RU" sz="1400" u="sng" dirty="0">
                <a:solidFill>
                  <a:schemeClr val="accent1"/>
                </a:solidFill>
              </a:rPr>
              <a:t>Неделимый фонд кооператива. </a:t>
            </a:r>
            <a:r>
              <a:rPr lang="ru-RU" sz="1400" dirty="0">
                <a:solidFill>
                  <a:schemeClr val="accent1"/>
                </a:solidFill>
              </a:rPr>
              <a:t>Может быть предусмотрен уставом. Имущество не включается в паи членов </a:t>
            </a:r>
          </a:p>
          <a:p>
            <a:pPr marL="228600" indent="-228600" algn="just"/>
            <a:r>
              <a:rPr lang="ru-RU" sz="1400" dirty="0">
                <a:solidFill>
                  <a:schemeClr val="accent1"/>
                </a:solidFill>
              </a:rPr>
              <a:t>кооператива, на него не может быть обращено взыскание по личным долгам члена кооператива.</a:t>
            </a:r>
          </a:p>
          <a:p>
            <a:pPr marL="228600" indent="-228600" algn="just"/>
            <a:endParaRPr lang="ru-RU" sz="1400" dirty="0">
              <a:solidFill>
                <a:schemeClr val="accent1"/>
              </a:solidFill>
            </a:endParaRPr>
          </a:p>
          <a:p>
            <a:pPr marL="228600" indent="-228600" algn="ctr"/>
            <a:r>
              <a:rPr lang="ru-RU" sz="1400" dirty="0">
                <a:solidFill>
                  <a:schemeClr val="accent1"/>
                </a:solidFill>
              </a:rPr>
              <a:t>Распределение чистой прибыли</a:t>
            </a:r>
          </a:p>
          <a:p>
            <a:pPr algn="just"/>
            <a:endParaRPr lang="ru-RU" sz="1400" dirty="0">
              <a:solidFill>
                <a:schemeClr val="accent1"/>
              </a:solidFill>
            </a:endParaRPr>
          </a:p>
          <a:p>
            <a:pPr algn="just"/>
            <a:endParaRPr lang="ru-RU" sz="1400" dirty="0">
              <a:solidFill>
                <a:schemeClr val="accent1"/>
              </a:solidFill>
            </a:endParaRPr>
          </a:p>
          <a:p>
            <a:endParaRPr lang="ru-RU" sz="1400" dirty="0">
              <a:solidFill>
                <a:schemeClr val="accent1"/>
              </a:solidFill>
            </a:endParaRPr>
          </a:p>
        </p:txBody>
      </p:sp>
      <p:cxnSp>
        <p:nvCxnSpPr>
          <p:cNvPr id="3" name="Прямая со стрелкой 2"/>
          <p:cNvCxnSpPr/>
          <p:nvPr/>
        </p:nvCxnSpPr>
        <p:spPr>
          <a:xfrm flipH="1">
            <a:off x="4566000" y="3077685"/>
            <a:ext cx="214314" cy="285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 name="Прямая со стрелкой 3"/>
          <p:cNvCxnSpPr/>
          <p:nvPr/>
        </p:nvCxnSpPr>
        <p:spPr>
          <a:xfrm>
            <a:off x="6816000" y="3077685"/>
            <a:ext cx="142876" cy="285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000100" y="3363437"/>
            <a:ext cx="4147510" cy="523220"/>
          </a:xfrm>
          <a:prstGeom prst="rect">
            <a:avLst/>
          </a:prstGeom>
          <a:noFill/>
        </p:spPr>
        <p:txBody>
          <a:bodyPr wrap="square" rtlCol="0">
            <a:spAutoFit/>
          </a:bodyPr>
          <a:lstStyle/>
          <a:p>
            <a:r>
              <a:rPr lang="ru-RU" sz="1400" dirty="0">
                <a:solidFill>
                  <a:schemeClr val="accent1"/>
                </a:solidFill>
              </a:rPr>
              <a:t>До 50% - пропорционально размерам паевых взносов</a:t>
            </a:r>
          </a:p>
        </p:txBody>
      </p:sp>
      <p:sp>
        <p:nvSpPr>
          <p:cNvPr id="6" name="TextBox 5"/>
          <p:cNvSpPr txBox="1"/>
          <p:nvPr/>
        </p:nvSpPr>
        <p:spPr>
          <a:xfrm>
            <a:off x="5961000" y="3363437"/>
            <a:ext cx="4320323" cy="523220"/>
          </a:xfrm>
          <a:prstGeom prst="rect">
            <a:avLst/>
          </a:prstGeom>
          <a:noFill/>
        </p:spPr>
        <p:txBody>
          <a:bodyPr wrap="square" rtlCol="0">
            <a:spAutoFit/>
          </a:bodyPr>
          <a:lstStyle/>
          <a:p>
            <a:r>
              <a:rPr lang="ru-RU" sz="1400" dirty="0">
                <a:solidFill>
                  <a:schemeClr val="accent1"/>
                </a:solidFill>
              </a:rPr>
              <a:t>Ост. - в соответствии с их личным трудовым и (или) иным участием и размером паевого взноса</a:t>
            </a:r>
          </a:p>
        </p:txBody>
      </p:sp>
      <p:cxnSp>
        <p:nvCxnSpPr>
          <p:cNvPr id="7" name="Прямая со стрелкой 6"/>
          <p:cNvCxnSpPr/>
          <p:nvPr/>
        </p:nvCxnSpPr>
        <p:spPr>
          <a:xfrm>
            <a:off x="6997783" y="3881049"/>
            <a:ext cx="333" cy="53741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072065" y="4498082"/>
            <a:ext cx="5433935" cy="523220"/>
          </a:xfrm>
          <a:prstGeom prst="rect">
            <a:avLst/>
          </a:prstGeom>
          <a:noFill/>
        </p:spPr>
        <p:txBody>
          <a:bodyPr wrap="square" rtlCol="0">
            <a:spAutoFit/>
          </a:bodyPr>
          <a:lstStyle/>
          <a:p>
            <a:pPr algn="just"/>
            <a:r>
              <a:rPr lang="ru-RU" sz="1400" dirty="0">
                <a:solidFill>
                  <a:schemeClr val="accent1"/>
                </a:solidFill>
              </a:rPr>
              <a:t>По решению общего собрания, часть прибыли может распределяться между наемными работниками.</a:t>
            </a:r>
          </a:p>
        </p:txBody>
      </p:sp>
      <p:sp>
        <p:nvSpPr>
          <p:cNvPr id="9" name="TextBox 8"/>
          <p:cNvSpPr txBox="1"/>
          <p:nvPr/>
        </p:nvSpPr>
        <p:spPr>
          <a:xfrm>
            <a:off x="1000100" y="5364000"/>
            <a:ext cx="9763931" cy="738664"/>
          </a:xfrm>
          <a:prstGeom prst="rect">
            <a:avLst/>
          </a:prstGeom>
          <a:noFill/>
        </p:spPr>
        <p:txBody>
          <a:bodyPr wrap="square" rtlCol="0">
            <a:spAutoFit/>
          </a:bodyPr>
          <a:lstStyle/>
          <a:p>
            <a:r>
              <a:rPr lang="ru-RU" sz="1400" u="sng" dirty="0">
                <a:solidFill>
                  <a:schemeClr val="accent1"/>
                </a:solidFill>
              </a:rPr>
              <a:t>Ответственность. </a:t>
            </a:r>
            <a:r>
              <a:rPr lang="ru-RU" sz="1400" dirty="0">
                <a:solidFill>
                  <a:schemeClr val="accent1"/>
                </a:solidFill>
              </a:rPr>
              <a:t>Кооператив не отвечает по обязательствам его членов. Они могут нести субсидиарную ответственность в случаях, предусмотренных уставом.</a:t>
            </a:r>
          </a:p>
          <a:p>
            <a:endParaRPr lang="ru-RU" sz="1400" dirty="0">
              <a:solidFill>
                <a:schemeClr val="accent1"/>
              </a:solidFill>
            </a:endParaRPr>
          </a:p>
        </p:txBody>
      </p:sp>
    </p:spTree>
    <p:extLst>
      <p:ext uri="{BB962C8B-B14F-4D97-AF65-F5344CB8AC3E}">
        <p14:creationId xmlns:p14="http://schemas.microsoft.com/office/powerpoint/2010/main" val="4043182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8510" y="1141570"/>
            <a:ext cx="11192489" cy="3539430"/>
          </a:xfrm>
          <a:prstGeom prst="rect">
            <a:avLst/>
          </a:prstGeom>
          <a:noFill/>
        </p:spPr>
        <p:txBody>
          <a:bodyPr wrap="square" rtlCol="0">
            <a:spAutoFit/>
          </a:bodyPr>
          <a:lstStyle/>
          <a:p>
            <a:r>
              <a:rPr lang="ru-RU" sz="1400" u="sng" dirty="0">
                <a:solidFill>
                  <a:schemeClr val="accent1"/>
                </a:solidFill>
              </a:rPr>
              <a:t>Органы управления </a:t>
            </a:r>
            <a:r>
              <a:rPr lang="ru-RU" sz="1400" dirty="0">
                <a:solidFill>
                  <a:schemeClr val="accent1"/>
                </a:solidFill>
              </a:rPr>
              <a:t>(в соответствии с органами управления корпораций)</a:t>
            </a:r>
          </a:p>
          <a:p>
            <a:endParaRPr lang="ru-RU" sz="1400" u="sng" dirty="0">
              <a:solidFill>
                <a:schemeClr val="accent1"/>
              </a:solidFill>
            </a:endParaRPr>
          </a:p>
          <a:p>
            <a:endParaRPr lang="ru-RU" sz="1400" u="sng" dirty="0">
              <a:solidFill>
                <a:schemeClr val="accent1"/>
              </a:solidFill>
            </a:endParaRPr>
          </a:p>
          <a:p>
            <a:endParaRPr lang="ru-RU" sz="1400" u="sng" dirty="0">
              <a:solidFill>
                <a:schemeClr val="accent1"/>
              </a:solidFill>
            </a:endParaRPr>
          </a:p>
          <a:p>
            <a:endParaRPr lang="ru-RU" sz="1400" u="sng" dirty="0">
              <a:solidFill>
                <a:schemeClr val="accent1"/>
              </a:solidFill>
            </a:endParaRPr>
          </a:p>
          <a:p>
            <a:endParaRPr lang="ru-RU" sz="1400" u="sng" dirty="0">
              <a:solidFill>
                <a:schemeClr val="accent1"/>
              </a:solidFill>
            </a:endParaRPr>
          </a:p>
          <a:p>
            <a:endParaRPr lang="ru-RU" sz="1400" u="sng" dirty="0">
              <a:solidFill>
                <a:schemeClr val="accent1"/>
              </a:solidFill>
            </a:endParaRPr>
          </a:p>
          <a:p>
            <a:endParaRPr lang="ru-RU" sz="1400" u="sng" dirty="0">
              <a:solidFill>
                <a:schemeClr val="accent1"/>
              </a:solidFill>
            </a:endParaRPr>
          </a:p>
          <a:p>
            <a:endParaRPr lang="ru-RU" sz="1400" u="sng" dirty="0">
              <a:solidFill>
                <a:schemeClr val="accent1"/>
              </a:solidFill>
            </a:endParaRPr>
          </a:p>
          <a:p>
            <a:endParaRPr lang="ru-RU" sz="1400" u="sng" dirty="0">
              <a:solidFill>
                <a:schemeClr val="accent1"/>
              </a:solidFill>
            </a:endParaRPr>
          </a:p>
          <a:p>
            <a:endParaRPr lang="ru-RU" sz="1400" u="sng" dirty="0">
              <a:solidFill>
                <a:schemeClr val="accent1"/>
              </a:solidFill>
            </a:endParaRPr>
          </a:p>
          <a:p>
            <a:endParaRPr lang="ru-RU" sz="1400" u="sng" dirty="0">
              <a:solidFill>
                <a:schemeClr val="accent1"/>
              </a:solidFill>
            </a:endParaRPr>
          </a:p>
          <a:p>
            <a:endParaRPr lang="ru-RU" sz="1400" u="sng" dirty="0">
              <a:solidFill>
                <a:schemeClr val="accent1"/>
              </a:solidFill>
            </a:endParaRPr>
          </a:p>
          <a:p>
            <a:endParaRPr lang="ru-RU" sz="1400" u="sng" dirty="0">
              <a:solidFill>
                <a:schemeClr val="accent1"/>
              </a:solidFill>
            </a:endParaRPr>
          </a:p>
          <a:p>
            <a:endParaRPr lang="ru-RU" sz="1400" u="sng" dirty="0">
              <a:solidFill>
                <a:schemeClr val="accent1"/>
              </a:solidFill>
            </a:endParaRPr>
          </a:p>
          <a:p>
            <a:endParaRPr lang="ru-RU" sz="1400" dirty="0">
              <a:solidFill>
                <a:schemeClr val="accent1"/>
              </a:solidFill>
            </a:endParaRPr>
          </a:p>
        </p:txBody>
      </p:sp>
      <p:sp>
        <p:nvSpPr>
          <p:cNvPr id="3" name="TextBox 2"/>
          <p:cNvSpPr txBox="1"/>
          <p:nvPr/>
        </p:nvSpPr>
        <p:spPr>
          <a:xfrm>
            <a:off x="671387" y="1641636"/>
            <a:ext cx="3131098" cy="1815882"/>
          </a:xfrm>
          <a:prstGeom prst="rect">
            <a:avLst/>
          </a:prstGeom>
          <a:noFill/>
          <a:ln>
            <a:solidFill>
              <a:schemeClr val="accent1"/>
            </a:solidFill>
          </a:ln>
        </p:spPr>
        <p:txBody>
          <a:bodyPr wrap="square" rtlCol="0">
            <a:spAutoFit/>
          </a:bodyPr>
          <a:lstStyle/>
          <a:p>
            <a:pPr algn="ctr"/>
            <a:r>
              <a:rPr lang="ru-RU" sz="1400" dirty="0">
                <a:solidFill>
                  <a:schemeClr val="accent1"/>
                </a:solidFill>
              </a:rPr>
              <a:t>Общее собрание (если более 100 участников может быть съезд, конференция)</a:t>
            </a:r>
          </a:p>
          <a:p>
            <a:pPr algn="just"/>
            <a:endParaRPr lang="ru-RU" sz="1400" dirty="0">
              <a:solidFill>
                <a:schemeClr val="accent1"/>
              </a:solidFill>
            </a:endParaRPr>
          </a:p>
          <a:p>
            <a:pPr algn="just"/>
            <a:r>
              <a:rPr lang="ru-RU" sz="1400" dirty="0">
                <a:solidFill>
                  <a:schemeClr val="accent1"/>
                </a:solidFill>
              </a:rPr>
              <a:t>Кворум более 50% общего числа членов</a:t>
            </a:r>
          </a:p>
          <a:p>
            <a:pPr algn="just"/>
            <a:r>
              <a:rPr lang="ru-RU" sz="1400" dirty="0">
                <a:solidFill>
                  <a:schemeClr val="accent1"/>
                </a:solidFill>
              </a:rPr>
              <a:t>Простое большинство голосов</a:t>
            </a:r>
          </a:p>
          <a:p>
            <a:pPr algn="just"/>
            <a:r>
              <a:rPr lang="ru-RU" sz="1400" dirty="0">
                <a:solidFill>
                  <a:schemeClr val="accent1"/>
                </a:solidFill>
              </a:rPr>
              <a:t>1 участник = 1 голос</a:t>
            </a:r>
          </a:p>
        </p:txBody>
      </p:sp>
      <p:cxnSp>
        <p:nvCxnSpPr>
          <p:cNvPr id="4" name="Прямая со стрелкой 3"/>
          <p:cNvCxnSpPr/>
          <p:nvPr/>
        </p:nvCxnSpPr>
        <p:spPr>
          <a:xfrm>
            <a:off x="3875075" y="2210760"/>
            <a:ext cx="1197184" cy="238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5144476" y="1733968"/>
            <a:ext cx="2670642" cy="1169551"/>
          </a:xfrm>
          <a:prstGeom prst="rect">
            <a:avLst/>
          </a:prstGeom>
          <a:noFill/>
          <a:ln>
            <a:solidFill>
              <a:schemeClr val="accent1"/>
            </a:solidFill>
          </a:ln>
        </p:spPr>
        <p:txBody>
          <a:bodyPr wrap="square" rtlCol="0">
            <a:spAutoFit/>
          </a:bodyPr>
          <a:lstStyle/>
          <a:p>
            <a:pPr algn="ctr"/>
            <a:endParaRPr lang="ru-RU" sz="1400" dirty="0">
              <a:solidFill>
                <a:schemeClr val="accent1"/>
              </a:solidFill>
            </a:endParaRPr>
          </a:p>
          <a:p>
            <a:pPr algn="ctr"/>
            <a:endParaRPr lang="ru-RU" sz="1400" dirty="0">
              <a:solidFill>
                <a:schemeClr val="accent1"/>
              </a:solidFill>
            </a:endParaRPr>
          </a:p>
          <a:p>
            <a:pPr algn="ctr"/>
            <a:r>
              <a:rPr lang="ru-RU" sz="1400" dirty="0">
                <a:solidFill>
                  <a:schemeClr val="accent1"/>
                </a:solidFill>
              </a:rPr>
              <a:t>Наблюдательный совет</a:t>
            </a:r>
          </a:p>
          <a:p>
            <a:pPr algn="ctr"/>
            <a:endParaRPr lang="ru-RU" sz="1400" dirty="0">
              <a:solidFill>
                <a:schemeClr val="accent1"/>
              </a:solidFill>
            </a:endParaRPr>
          </a:p>
          <a:p>
            <a:endParaRPr lang="ru-RU" sz="1400" dirty="0">
              <a:solidFill>
                <a:schemeClr val="accent1"/>
              </a:solidFill>
            </a:endParaRPr>
          </a:p>
        </p:txBody>
      </p:sp>
      <p:cxnSp>
        <p:nvCxnSpPr>
          <p:cNvPr id="6" name="Прямая со стрелкой 5"/>
          <p:cNvCxnSpPr/>
          <p:nvPr/>
        </p:nvCxnSpPr>
        <p:spPr>
          <a:xfrm>
            <a:off x="2112011" y="3428886"/>
            <a:ext cx="459" cy="8565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686000" y="4374000"/>
            <a:ext cx="3223189" cy="1384995"/>
          </a:xfrm>
          <a:prstGeom prst="rect">
            <a:avLst/>
          </a:prstGeom>
          <a:noFill/>
          <a:ln>
            <a:solidFill>
              <a:schemeClr val="accent1"/>
            </a:solidFill>
          </a:ln>
        </p:spPr>
        <p:txBody>
          <a:bodyPr wrap="square" rtlCol="0">
            <a:spAutoFit/>
          </a:bodyPr>
          <a:lstStyle/>
          <a:p>
            <a:r>
              <a:rPr lang="ru-RU" sz="1400" dirty="0">
                <a:solidFill>
                  <a:schemeClr val="accent1"/>
                </a:solidFill>
              </a:rPr>
              <a:t>Единоличный</a:t>
            </a:r>
          </a:p>
          <a:p>
            <a:r>
              <a:rPr lang="ru-RU" sz="1400" dirty="0">
                <a:solidFill>
                  <a:schemeClr val="accent1"/>
                </a:solidFill>
              </a:rPr>
              <a:t>(Председатель кооператива)</a:t>
            </a:r>
          </a:p>
          <a:p>
            <a:endParaRPr lang="ru-RU" sz="1400" dirty="0">
              <a:solidFill>
                <a:schemeClr val="accent1"/>
              </a:solidFill>
            </a:endParaRPr>
          </a:p>
          <a:p>
            <a:r>
              <a:rPr lang="ru-RU" sz="1400" dirty="0">
                <a:solidFill>
                  <a:schemeClr val="accent1"/>
                </a:solidFill>
              </a:rPr>
              <a:t>Единоличный+коллегиальный</a:t>
            </a:r>
          </a:p>
          <a:p>
            <a:r>
              <a:rPr lang="ru-RU" sz="1400" dirty="0">
                <a:solidFill>
                  <a:schemeClr val="accent1"/>
                </a:solidFill>
              </a:rPr>
              <a:t>(правление кооператива) – если более 10 членов кооператива</a:t>
            </a:r>
          </a:p>
        </p:txBody>
      </p:sp>
      <p:cxnSp>
        <p:nvCxnSpPr>
          <p:cNvPr id="8" name="Прямая со стрелкой 7"/>
          <p:cNvCxnSpPr/>
          <p:nvPr/>
        </p:nvCxnSpPr>
        <p:spPr>
          <a:xfrm flipH="1">
            <a:off x="4322160" y="3026631"/>
            <a:ext cx="1233840" cy="112236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8150376" y="1641636"/>
            <a:ext cx="3210624" cy="1384995"/>
          </a:xfrm>
          <a:prstGeom prst="rect">
            <a:avLst/>
          </a:prstGeom>
          <a:noFill/>
          <a:ln>
            <a:solidFill>
              <a:schemeClr val="accent1"/>
            </a:solidFill>
          </a:ln>
        </p:spPr>
        <p:txBody>
          <a:bodyPr wrap="square" rtlCol="0">
            <a:spAutoFit/>
          </a:bodyPr>
          <a:lstStyle/>
          <a:p>
            <a:r>
              <a:rPr lang="ru-RU" sz="1400" dirty="0">
                <a:solidFill>
                  <a:schemeClr val="accent1"/>
                </a:solidFill>
              </a:rPr>
              <a:t>Ревизионная комиссия (не менее 3 человек)</a:t>
            </a:r>
          </a:p>
          <a:p>
            <a:r>
              <a:rPr lang="ru-RU" sz="1400" dirty="0">
                <a:solidFill>
                  <a:schemeClr val="accent1"/>
                </a:solidFill>
              </a:rPr>
              <a:t>/ ревизор (если число членов менее 20)</a:t>
            </a:r>
          </a:p>
          <a:p>
            <a:endParaRPr lang="ru-RU" sz="1400" dirty="0">
              <a:solidFill>
                <a:schemeClr val="accent1"/>
              </a:solidFill>
            </a:endParaRPr>
          </a:p>
          <a:p>
            <a:r>
              <a:rPr lang="ru-RU" sz="1400" dirty="0">
                <a:solidFill>
                  <a:schemeClr val="accent1"/>
                </a:solidFill>
              </a:rPr>
              <a:t> </a:t>
            </a:r>
          </a:p>
        </p:txBody>
      </p:sp>
    </p:spTree>
    <p:extLst>
      <p:ext uri="{BB962C8B-B14F-4D97-AF65-F5344CB8AC3E}">
        <p14:creationId xmlns:p14="http://schemas.microsoft.com/office/powerpoint/2010/main" val="4043182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1000" y="504000"/>
            <a:ext cx="10260000" cy="6278642"/>
          </a:xfrm>
          <a:prstGeom prst="rect">
            <a:avLst/>
          </a:prstGeom>
          <a:noFill/>
        </p:spPr>
        <p:txBody>
          <a:bodyPr wrap="square" rtlCol="0">
            <a:spAutoFit/>
          </a:bodyPr>
          <a:lstStyle/>
          <a:p>
            <a:pPr algn="just"/>
            <a:r>
              <a:rPr lang="ru-RU" sz="1200" dirty="0"/>
              <a:t>                                                                                                </a:t>
            </a:r>
            <a:r>
              <a:rPr lang="ru-RU" b="1" u="sng" dirty="0">
                <a:solidFill>
                  <a:schemeClr val="accent1"/>
                </a:solidFill>
              </a:rPr>
              <a:t>Осуществление трудовой деятельности</a:t>
            </a:r>
            <a:endParaRPr lang="ru-RU" sz="1200" b="1" u="sng" dirty="0">
              <a:solidFill>
                <a:schemeClr val="accent1"/>
              </a:solidFill>
            </a:endParaRPr>
          </a:p>
          <a:p>
            <a:endParaRPr lang="ru-RU" sz="1200" u="sng" dirty="0"/>
          </a:p>
          <a:p>
            <a:endParaRPr lang="ru-RU" sz="1200" u="sng" dirty="0"/>
          </a:p>
          <a:p>
            <a:endParaRPr lang="ru-RU" sz="1200" u="sng" dirty="0"/>
          </a:p>
          <a:p>
            <a:endParaRPr lang="ru-RU" sz="1200" u="sng" dirty="0"/>
          </a:p>
          <a:p>
            <a:endParaRPr lang="ru-RU" sz="1200" u="sng" dirty="0"/>
          </a:p>
          <a:p>
            <a:endParaRPr lang="ru-RU" sz="1200" u="sng" dirty="0"/>
          </a:p>
          <a:p>
            <a:endParaRPr lang="ru-RU" sz="1200" u="sng" dirty="0"/>
          </a:p>
          <a:p>
            <a:endParaRPr lang="ru-RU" sz="1200" u="sng" dirty="0"/>
          </a:p>
          <a:p>
            <a:endParaRPr lang="ru-RU" sz="1200" u="sng" dirty="0"/>
          </a:p>
          <a:p>
            <a:endParaRPr lang="ru-RU" sz="1200" u="sng" dirty="0"/>
          </a:p>
          <a:p>
            <a:endParaRPr lang="ru-RU" sz="1200" u="sng" dirty="0"/>
          </a:p>
          <a:p>
            <a:endParaRPr lang="ru-RU" sz="1200" u="sng" dirty="0"/>
          </a:p>
          <a:p>
            <a:endParaRPr lang="ru-RU" sz="1200" u="sng" dirty="0"/>
          </a:p>
          <a:p>
            <a:endParaRPr lang="ru-RU" sz="1200" u="sng" dirty="0"/>
          </a:p>
          <a:p>
            <a:r>
              <a:rPr lang="ru-RU" sz="1400" u="sng" dirty="0"/>
              <a:t>Прекращение членства</a:t>
            </a:r>
          </a:p>
          <a:p>
            <a:endParaRPr lang="ru-RU" sz="1400" u="sng" dirty="0"/>
          </a:p>
          <a:p>
            <a:r>
              <a:rPr lang="ru-RU" sz="1400" u="sng" dirty="0"/>
              <a:t>Выход из кооператива</a:t>
            </a:r>
            <a:r>
              <a:rPr lang="ru-RU" sz="1400" dirty="0"/>
              <a:t>                                                                 </a:t>
            </a:r>
            <a:r>
              <a:rPr lang="ru-RU" sz="1400" u="sng" dirty="0">
                <a:solidFill>
                  <a:schemeClr val="accent1"/>
                </a:solidFill>
              </a:rPr>
              <a:t>Исключение из кооператива</a:t>
            </a:r>
          </a:p>
          <a:p>
            <a:endParaRPr lang="ru-RU" sz="1400" u="sng" dirty="0"/>
          </a:p>
          <a:p>
            <a:endParaRPr lang="ru-RU" sz="1200" u="sng" dirty="0"/>
          </a:p>
          <a:p>
            <a:endParaRPr lang="ru-RU" sz="1200" u="sng" dirty="0"/>
          </a:p>
          <a:p>
            <a:endParaRPr lang="ru-RU" sz="1200" u="sng" dirty="0"/>
          </a:p>
          <a:p>
            <a:endParaRPr lang="ru-RU" sz="1200" u="sng" dirty="0"/>
          </a:p>
          <a:p>
            <a:endParaRPr lang="ru-RU" sz="1200" u="sng" dirty="0"/>
          </a:p>
          <a:p>
            <a:endParaRPr lang="ru-RU" sz="1200" u="sng" dirty="0"/>
          </a:p>
          <a:p>
            <a:endParaRPr lang="ru-RU" sz="1200" u="sng" dirty="0"/>
          </a:p>
          <a:p>
            <a:endParaRPr lang="ru-RU" sz="1200" dirty="0"/>
          </a:p>
          <a:p>
            <a:endParaRPr lang="ru-RU" sz="1200" dirty="0"/>
          </a:p>
          <a:p>
            <a:r>
              <a:rPr lang="ru-RU" sz="1400" dirty="0">
                <a:solidFill>
                  <a:schemeClr val="accent1"/>
                </a:solidFill>
              </a:rPr>
              <a:t>Выплачивается стоимость пая (либо выдается соответствующее имущество) по окончании финансового года и утверждении бухгалтерского баланса.</a:t>
            </a:r>
          </a:p>
          <a:p>
            <a:r>
              <a:rPr lang="ru-RU" sz="1400" dirty="0">
                <a:solidFill>
                  <a:schemeClr val="accent1"/>
                </a:solidFill>
              </a:rPr>
              <a:t>При окончании трудовых отношений – расчеты в день выхода (исключения)</a:t>
            </a:r>
          </a:p>
        </p:txBody>
      </p:sp>
      <p:cxnSp>
        <p:nvCxnSpPr>
          <p:cNvPr id="3" name="Прямая со стрелкой 2"/>
          <p:cNvCxnSpPr/>
          <p:nvPr/>
        </p:nvCxnSpPr>
        <p:spPr>
          <a:xfrm flipH="1">
            <a:off x="4116000" y="861190"/>
            <a:ext cx="428628" cy="2143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 name="Прямая со стрелкой 3"/>
          <p:cNvCxnSpPr/>
          <p:nvPr/>
        </p:nvCxnSpPr>
        <p:spPr>
          <a:xfrm>
            <a:off x="7217648" y="861190"/>
            <a:ext cx="428628" cy="285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278189" y="1218380"/>
            <a:ext cx="5042811" cy="2031325"/>
          </a:xfrm>
          <a:prstGeom prst="rect">
            <a:avLst/>
          </a:prstGeom>
          <a:noFill/>
        </p:spPr>
        <p:txBody>
          <a:bodyPr wrap="square" rtlCol="0">
            <a:spAutoFit/>
          </a:bodyPr>
          <a:lstStyle/>
          <a:p>
            <a:pPr algn="ctr"/>
            <a:r>
              <a:rPr lang="ru-RU" sz="1400" dirty="0">
                <a:solidFill>
                  <a:schemeClr val="accent1"/>
                </a:solidFill>
              </a:rPr>
              <a:t>Члены кооператива</a:t>
            </a:r>
          </a:p>
          <a:p>
            <a:pPr algn="ctr"/>
            <a:endParaRPr lang="ru-RU" sz="1400" dirty="0">
              <a:solidFill>
                <a:schemeClr val="accent1"/>
              </a:solidFill>
            </a:endParaRPr>
          </a:p>
          <a:p>
            <a:pPr algn="just"/>
            <a:r>
              <a:rPr lang="ru-RU" sz="1400" dirty="0">
                <a:solidFill>
                  <a:schemeClr val="accent1"/>
                </a:solidFill>
              </a:rPr>
              <a:t>Положения труд.                         Дополнительно:</a:t>
            </a:r>
          </a:p>
          <a:p>
            <a:pPr algn="just"/>
            <a:r>
              <a:rPr lang="ru-RU" sz="1400" dirty="0">
                <a:solidFill>
                  <a:schemeClr val="accent1"/>
                </a:solidFill>
              </a:rPr>
              <a:t>законодательства:                     свои формы и системы </a:t>
            </a:r>
          </a:p>
          <a:p>
            <a:pPr algn="just"/>
            <a:r>
              <a:rPr lang="ru-RU" sz="1400" dirty="0">
                <a:solidFill>
                  <a:schemeClr val="accent1"/>
                </a:solidFill>
              </a:rPr>
              <a:t>стаж, труд. книжка,                   оплаты труда (деньгами</a:t>
            </a:r>
          </a:p>
          <a:p>
            <a:pPr algn="just"/>
            <a:r>
              <a:rPr lang="ru-RU" sz="1400" dirty="0">
                <a:solidFill>
                  <a:schemeClr val="accent1"/>
                </a:solidFill>
              </a:rPr>
              <a:t>ОМС, соцстрах.,                          либо имуществом),</a:t>
            </a:r>
          </a:p>
          <a:p>
            <a:pPr algn="just"/>
            <a:r>
              <a:rPr lang="ru-RU" sz="1400" dirty="0">
                <a:solidFill>
                  <a:schemeClr val="accent1"/>
                </a:solidFill>
              </a:rPr>
              <a:t>охрана труда берем.                 свои виды дисциплинарной</a:t>
            </a:r>
          </a:p>
          <a:p>
            <a:pPr algn="just"/>
            <a:r>
              <a:rPr lang="ru-RU" sz="1400" dirty="0">
                <a:solidFill>
                  <a:schemeClr val="accent1"/>
                </a:solidFill>
              </a:rPr>
              <a:t>и несовершеннолет-                  ответственности</a:t>
            </a:r>
          </a:p>
          <a:p>
            <a:pPr algn="just"/>
            <a:r>
              <a:rPr lang="ru-RU" sz="1400" dirty="0">
                <a:solidFill>
                  <a:schemeClr val="accent1"/>
                </a:solidFill>
              </a:rPr>
              <a:t>них</a:t>
            </a:r>
          </a:p>
        </p:txBody>
      </p:sp>
      <p:sp>
        <p:nvSpPr>
          <p:cNvPr id="6" name="TextBox 5"/>
          <p:cNvSpPr txBox="1"/>
          <p:nvPr/>
        </p:nvSpPr>
        <p:spPr>
          <a:xfrm>
            <a:off x="6411000" y="1273251"/>
            <a:ext cx="3141391" cy="954107"/>
          </a:xfrm>
          <a:prstGeom prst="rect">
            <a:avLst/>
          </a:prstGeom>
          <a:noFill/>
        </p:spPr>
        <p:txBody>
          <a:bodyPr wrap="square" rtlCol="0">
            <a:spAutoFit/>
          </a:bodyPr>
          <a:lstStyle/>
          <a:p>
            <a:pPr algn="ctr"/>
            <a:r>
              <a:rPr lang="ru-RU" sz="1400" dirty="0">
                <a:solidFill>
                  <a:schemeClr val="accent1"/>
                </a:solidFill>
              </a:rPr>
              <a:t>Наемные работники</a:t>
            </a:r>
          </a:p>
          <a:p>
            <a:pPr algn="ctr"/>
            <a:r>
              <a:rPr lang="ru-RU" sz="1400" dirty="0">
                <a:solidFill>
                  <a:schemeClr val="accent1"/>
                </a:solidFill>
              </a:rPr>
              <a:t>В соответствии с трудовым законодательством РФ</a:t>
            </a:r>
          </a:p>
          <a:p>
            <a:pPr algn="ctr"/>
            <a:r>
              <a:rPr lang="ru-RU" sz="1400" dirty="0">
                <a:solidFill>
                  <a:schemeClr val="accent1"/>
                </a:solidFill>
              </a:rPr>
              <a:t>Коллективный договор</a:t>
            </a:r>
          </a:p>
        </p:txBody>
      </p:sp>
      <p:cxnSp>
        <p:nvCxnSpPr>
          <p:cNvPr id="7" name="Прямая со стрелкой 6"/>
          <p:cNvCxnSpPr/>
          <p:nvPr/>
        </p:nvCxnSpPr>
        <p:spPr>
          <a:xfrm flipH="1">
            <a:off x="2570810" y="1504132"/>
            <a:ext cx="428628" cy="1428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p:nvPr/>
        </p:nvCxnSpPr>
        <p:spPr>
          <a:xfrm>
            <a:off x="4026000" y="1504132"/>
            <a:ext cx="428628" cy="1428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992438" y="3718710"/>
            <a:ext cx="4014000" cy="492443"/>
          </a:xfrm>
          <a:prstGeom prst="rect">
            <a:avLst/>
          </a:prstGeom>
          <a:noFill/>
        </p:spPr>
        <p:txBody>
          <a:bodyPr wrap="square" rtlCol="0">
            <a:spAutoFit/>
          </a:bodyPr>
          <a:lstStyle/>
          <a:p>
            <a:endParaRPr lang="ru-RU" sz="1200" dirty="0"/>
          </a:p>
          <a:p>
            <a:r>
              <a:rPr lang="ru-RU" sz="1400" dirty="0">
                <a:solidFill>
                  <a:schemeClr val="accent1"/>
                </a:solidFill>
              </a:rPr>
              <a:t>Предупреждение не позднее чем за 2 недели</a:t>
            </a:r>
          </a:p>
        </p:txBody>
      </p:sp>
      <p:sp>
        <p:nvSpPr>
          <p:cNvPr id="10" name="TextBox 9"/>
          <p:cNvSpPr txBox="1"/>
          <p:nvPr/>
        </p:nvSpPr>
        <p:spPr>
          <a:xfrm>
            <a:off x="4544628" y="4155760"/>
            <a:ext cx="6771372" cy="1600438"/>
          </a:xfrm>
          <a:prstGeom prst="rect">
            <a:avLst/>
          </a:prstGeom>
          <a:noFill/>
        </p:spPr>
        <p:txBody>
          <a:bodyPr wrap="square" rtlCol="0">
            <a:spAutoFit/>
          </a:bodyPr>
          <a:lstStyle/>
          <a:p>
            <a:r>
              <a:rPr lang="ru-RU" sz="1400" dirty="0">
                <a:solidFill>
                  <a:schemeClr val="accent1"/>
                </a:solidFill>
              </a:rPr>
              <a:t>По решению общего собрания:</a:t>
            </a:r>
          </a:p>
          <a:p>
            <a:pPr>
              <a:buFontTx/>
              <a:buChar char="-"/>
            </a:pPr>
            <a:r>
              <a:rPr lang="ru-RU" sz="1400" dirty="0">
                <a:solidFill>
                  <a:schemeClr val="accent1"/>
                </a:solidFill>
              </a:rPr>
              <a:t> Не внес в установленный уставом кооператива срок паевой взнос, </a:t>
            </a:r>
          </a:p>
          <a:p>
            <a:pPr>
              <a:buFontTx/>
              <a:buChar char="-"/>
            </a:pPr>
            <a:r>
              <a:rPr lang="ru-RU" sz="1400" dirty="0">
                <a:solidFill>
                  <a:schemeClr val="accent1"/>
                </a:solidFill>
              </a:rPr>
              <a:t> Не выполняет или ненадлежащим образом выполняет обязанности, возложенные уставом кооператива, </a:t>
            </a:r>
          </a:p>
          <a:p>
            <a:pPr>
              <a:buFontTx/>
              <a:buChar char="-"/>
            </a:pPr>
            <a:r>
              <a:rPr lang="ru-RU" sz="1400" dirty="0">
                <a:solidFill>
                  <a:schemeClr val="accent1"/>
                </a:solidFill>
              </a:rPr>
              <a:t> В других случаях, предусмотренных уставом кооператива.</a:t>
            </a:r>
          </a:p>
          <a:p>
            <a:r>
              <a:rPr lang="ru-RU" sz="1400" dirty="0">
                <a:solidFill>
                  <a:schemeClr val="accent1"/>
                </a:solidFill>
              </a:rPr>
              <a:t>Письменное извещение не позднее чем за 30 дней до даты проведения общего собрания </a:t>
            </a:r>
          </a:p>
        </p:txBody>
      </p:sp>
    </p:spTree>
    <p:extLst>
      <p:ext uri="{BB962C8B-B14F-4D97-AF65-F5344CB8AC3E}">
        <p14:creationId xmlns:p14="http://schemas.microsoft.com/office/powerpoint/2010/main" val="4211986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6000" y="1224000"/>
            <a:ext cx="10429528" cy="4862870"/>
          </a:xfrm>
          <a:prstGeom prst="rect">
            <a:avLst/>
          </a:prstGeom>
          <a:noFill/>
        </p:spPr>
        <p:txBody>
          <a:bodyPr wrap="square" rtlCol="0">
            <a:spAutoFit/>
          </a:bodyPr>
          <a:lstStyle/>
          <a:p>
            <a:pPr algn="just"/>
            <a:r>
              <a:rPr lang="ru-RU" sz="1400" dirty="0">
                <a:solidFill>
                  <a:schemeClr val="accent1"/>
                </a:solidFill>
              </a:rPr>
              <a:t>Не имеют права собственности на имущество, закрепленное за ней собственником. Имущество принадлежит РФ, субъекту РФ, муниципальному образованию (представители – органы гос.власти РФ, субъекта РФ, органы местного самоуправления). Смешивать разные виды собственности на имущество в одном УП запрещено. Создается от имени публично-правового образования.</a:t>
            </a:r>
          </a:p>
          <a:p>
            <a:pPr algn="just"/>
            <a:endParaRPr lang="ru-RU" sz="1400" dirty="0">
              <a:solidFill>
                <a:schemeClr val="accent1"/>
              </a:solidFill>
            </a:endParaRPr>
          </a:p>
          <a:p>
            <a:pPr algn="just"/>
            <a:r>
              <a:rPr lang="ru-RU" sz="1400" u="sng" dirty="0">
                <a:solidFill>
                  <a:schemeClr val="accent1"/>
                </a:solidFill>
              </a:rPr>
              <a:t>Право хозяйственного ведения</a:t>
            </a:r>
            <a:r>
              <a:rPr lang="ru-RU" sz="1400" dirty="0">
                <a:solidFill>
                  <a:schemeClr val="accent1"/>
                </a:solidFill>
              </a:rPr>
              <a:t>                                 и                     </a:t>
            </a:r>
            <a:r>
              <a:rPr lang="ru-RU" sz="1400" u="sng" dirty="0">
                <a:solidFill>
                  <a:schemeClr val="accent1"/>
                </a:solidFill>
              </a:rPr>
              <a:t>оперативного управления</a:t>
            </a:r>
          </a:p>
          <a:p>
            <a:pPr algn="just"/>
            <a:r>
              <a:rPr lang="ru-RU" sz="1400" dirty="0">
                <a:solidFill>
                  <a:schemeClr val="accent1"/>
                </a:solidFill>
              </a:rPr>
              <a:t>(гос.предприятия, мун. предприятия)                                              (казенные предприятия)</a:t>
            </a:r>
          </a:p>
          <a:p>
            <a:pPr algn="just"/>
            <a:endParaRPr lang="ru-RU" sz="1400" dirty="0">
              <a:solidFill>
                <a:schemeClr val="accent1"/>
              </a:solidFill>
            </a:endParaRPr>
          </a:p>
          <a:p>
            <a:pPr algn="just"/>
            <a:r>
              <a:rPr lang="ru-RU" sz="1400" dirty="0">
                <a:solidFill>
                  <a:schemeClr val="accent1"/>
                </a:solidFill>
              </a:rPr>
              <a:t>Распоряжение движимым имуществом –                                          Распоряжение любым имуществом -</a:t>
            </a:r>
          </a:p>
          <a:p>
            <a:pPr algn="just"/>
            <a:r>
              <a:rPr lang="ru-RU" sz="1400" dirty="0">
                <a:solidFill>
                  <a:schemeClr val="accent1"/>
                </a:solidFill>
              </a:rPr>
              <a:t>самостоятельно, недвижимым имуществом,                                    только с согласия собственника имущества   </a:t>
            </a:r>
          </a:p>
          <a:p>
            <a:pPr algn="just"/>
            <a:r>
              <a:rPr lang="ru-RU" sz="1400" dirty="0">
                <a:solidFill>
                  <a:schemeClr val="accent1"/>
                </a:solidFill>
              </a:rPr>
              <a:t>а также предоставление займов,                                                   Собственник имущества несет субсидиарную                                                              </a:t>
            </a:r>
          </a:p>
          <a:p>
            <a:pPr algn="just"/>
            <a:r>
              <a:rPr lang="ru-RU" sz="1400" dirty="0">
                <a:solidFill>
                  <a:schemeClr val="accent1"/>
                </a:solidFill>
              </a:rPr>
              <a:t>поручительств, получение банковских гарантий,                          ответственность по обязательствам </a:t>
            </a:r>
          </a:p>
          <a:p>
            <a:pPr algn="just"/>
            <a:r>
              <a:rPr lang="ru-RU" sz="1400" dirty="0">
                <a:solidFill>
                  <a:schemeClr val="accent1"/>
                </a:solidFill>
              </a:rPr>
              <a:t>сделки с иными обременениями, уступкой                                    при недостаточности имущества КП</a:t>
            </a:r>
          </a:p>
          <a:p>
            <a:pPr algn="just"/>
            <a:r>
              <a:rPr lang="ru-RU" sz="1400" dirty="0">
                <a:solidFill>
                  <a:schemeClr val="accent1"/>
                </a:solidFill>
              </a:rPr>
              <a:t>требований, переводом долга, а также договоры </a:t>
            </a:r>
          </a:p>
          <a:p>
            <a:pPr algn="just"/>
            <a:r>
              <a:rPr lang="ru-RU" sz="1400" dirty="0">
                <a:solidFill>
                  <a:schemeClr val="accent1"/>
                </a:solidFill>
              </a:rPr>
              <a:t>совместной собственности (простого товарищества) </a:t>
            </a:r>
          </a:p>
          <a:p>
            <a:pPr algn="just"/>
            <a:r>
              <a:rPr lang="ru-RU" sz="1400" dirty="0">
                <a:solidFill>
                  <a:schemeClr val="accent1"/>
                </a:solidFill>
              </a:rPr>
              <a:t>– с согласия собственника</a:t>
            </a:r>
          </a:p>
          <a:p>
            <a:pPr algn="just"/>
            <a:endParaRPr lang="ru-RU" sz="1400" dirty="0">
              <a:solidFill>
                <a:schemeClr val="accent1"/>
              </a:solidFill>
            </a:endParaRPr>
          </a:p>
          <a:p>
            <a:pPr algn="just"/>
            <a:r>
              <a:rPr lang="ru-RU" sz="1400" dirty="0">
                <a:solidFill>
                  <a:schemeClr val="accent1"/>
                </a:solidFill>
              </a:rPr>
              <a:t>Могут быть </a:t>
            </a:r>
            <a:r>
              <a:rPr lang="ru-RU" sz="1400" u="sng" dirty="0">
                <a:solidFill>
                  <a:schemeClr val="accent1"/>
                </a:solidFill>
              </a:rPr>
              <a:t>филиалы и представительства</a:t>
            </a:r>
          </a:p>
          <a:p>
            <a:pPr algn="just"/>
            <a:endParaRPr lang="ru-RU" sz="1400" dirty="0">
              <a:solidFill>
                <a:schemeClr val="accent1"/>
              </a:solidFill>
            </a:endParaRPr>
          </a:p>
          <a:p>
            <a:pPr algn="just"/>
            <a:r>
              <a:rPr lang="ru-RU" sz="1400" u="sng" dirty="0">
                <a:solidFill>
                  <a:schemeClr val="accent1"/>
                </a:solidFill>
              </a:rPr>
              <a:t>Место нахождения </a:t>
            </a:r>
            <a:r>
              <a:rPr lang="ru-RU" sz="1400" dirty="0">
                <a:solidFill>
                  <a:schemeClr val="accent1"/>
                </a:solidFill>
              </a:rPr>
              <a:t>определяется местом регистрации. Должен быть почтовый адрес.</a:t>
            </a:r>
          </a:p>
          <a:p>
            <a:pPr algn="just"/>
            <a:endParaRPr lang="ru-RU" sz="1400" dirty="0">
              <a:solidFill>
                <a:schemeClr val="accent1"/>
              </a:solidFill>
            </a:endParaRPr>
          </a:p>
          <a:p>
            <a:pPr algn="just"/>
            <a:r>
              <a:rPr lang="ru-RU" sz="1400" dirty="0">
                <a:solidFill>
                  <a:schemeClr val="accent1"/>
                </a:solidFill>
              </a:rPr>
              <a:t>Ответственность РФ, субъекты РФ и муниципальных образований по обязательствам УП:</a:t>
            </a:r>
          </a:p>
          <a:p>
            <a:pPr algn="just"/>
            <a:endParaRPr lang="ru-RU" sz="1400" dirty="0">
              <a:solidFill>
                <a:schemeClr val="accent1"/>
              </a:solidFill>
            </a:endParaRPr>
          </a:p>
        </p:txBody>
      </p:sp>
      <p:sp>
        <p:nvSpPr>
          <p:cNvPr id="3" name="Прямоугольник 2"/>
          <p:cNvSpPr/>
          <p:nvPr/>
        </p:nvSpPr>
        <p:spPr>
          <a:xfrm>
            <a:off x="1191000" y="408900"/>
            <a:ext cx="9630000" cy="461665"/>
          </a:xfrm>
          <a:prstGeom prst="rect">
            <a:avLst/>
          </a:prstGeom>
        </p:spPr>
        <p:txBody>
          <a:bodyPr wrap="square">
            <a:spAutoFit/>
          </a:bodyPr>
          <a:lstStyle/>
          <a:p>
            <a:pPr algn="ctr"/>
            <a:r>
              <a:rPr lang="ru-RU" sz="2400" b="1" dirty="0">
                <a:solidFill>
                  <a:schemeClr val="accent1"/>
                </a:solidFill>
              </a:rPr>
              <a:t>Государственные и муниципальные унитарные предприятия</a:t>
            </a:r>
          </a:p>
        </p:txBody>
      </p:sp>
    </p:spTree>
    <p:extLst>
      <p:ext uri="{BB962C8B-B14F-4D97-AF65-F5344CB8AC3E}">
        <p14:creationId xmlns:p14="http://schemas.microsoft.com/office/powerpoint/2010/main" val="3590102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6000" y="369000"/>
            <a:ext cx="11052450" cy="6340197"/>
          </a:xfrm>
          <a:prstGeom prst="rect">
            <a:avLst/>
          </a:prstGeom>
          <a:noFill/>
        </p:spPr>
        <p:txBody>
          <a:bodyPr wrap="square" rtlCol="0">
            <a:spAutoFit/>
          </a:bodyPr>
          <a:lstStyle/>
          <a:p>
            <a:pPr algn="just"/>
            <a:r>
              <a:rPr lang="ru-RU" sz="1400" u="sng" dirty="0">
                <a:solidFill>
                  <a:schemeClr val="accent1"/>
                </a:solidFill>
              </a:rPr>
              <a:t>УП могут выступать участниками других организаций (кроме кредитных) </a:t>
            </a:r>
            <a:r>
              <a:rPr lang="ru-RU" sz="1400" dirty="0">
                <a:solidFill>
                  <a:schemeClr val="accent1"/>
                </a:solidFill>
              </a:rPr>
              <a:t>только с согласия собственника имущества. При этом </a:t>
            </a:r>
            <a:r>
              <a:rPr lang="ru-RU" sz="1400" u="sng" dirty="0">
                <a:solidFill>
                  <a:schemeClr val="accent1"/>
                </a:solidFill>
              </a:rPr>
              <a:t>д</a:t>
            </a:r>
            <a:r>
              <a:rPr lang="ru-RU" sz="1400" dirty="0">
                <a:solidFill>
                  <a:schemeClr val="accent1"/>
                </a:solidFill>
              </a:rPr>
              <a:t>очерние унитарные предприятия запрещены. </a:t>
            </a:r>
            <a:endParaRPr lang="ru-RU" sz="1400" u="sng" dirty="0">
              <a:solidFill>
                <a:schemeClr val="accent1"/>
              </a:solidFill>
            </a:endParaRPr>
          </a:p>
          <a:p>
            <a:endParaRPr lang="ru-RU" sz="1400" u="sng" dirty="0">
              <a:solidFill>
                <a:schemeClr val="accent1"/>
              </a:solidFill>
            </a:endParaRPr>
          </a:p>
          <a:p>
            <a:r>
              <a:rPr lang="ru-RU" sz="1400" u="sng" dirty="0">
                <a:solidFill>
                  <a:schemeClr val="accent1"/>
                </a:solidFill>
              </a:rPr>
              <a:t>Имущество</a:t>
            </a:r>
            <a:r>
              <a:rPr lang="ru-RU" sz="1400" dirty="0">
                <a:solidFill>
                  <a:schemeClr val="accent1"/>
                </a:solidFill>
              </a:rPr>
              <a:t> формируется за счет:</a:t>
            </a:r>
          </a:p>
          <a:p>
            <a:r>
              <a:rPr lang="ru-RU" sz="1400" dirty="0">
                <a:solidFill>
                  <a:schemeClr val="accent1"/>
                </a:solidFill>
              </a:rPr>
              <a:t>-   Имущества, закрепленного на праве хозяйственного ведения или оперативного управления собственником;</a:t>
            </a:r>
          </a:p>
          <a:p>
            <a:r>
              <a:rPr lang="ru-RU" sz="1400" dirty="0">
                <a:solidFill>
                  <a:schemeClr val="accent1"/>
                </a:solidFill>
              </a:rPr>
              <a:t>-   Доходов унитарного предприятия от его деятельности;</a:t>
            </a:r>
          </a:p>
          <a:p>
            <a:pPr marL="171450" indent="-171450">
              <a:buFontTx/>
              <a:buChar char="-"/>
            </a:pPr>
            <a:r>
              <a:rPr lang="ru-RU" sz="1400" dirty="0">
                <a:solidFill>
                  <a:schemeClr val="accent1"/>
                </a:solidFill>
              </a:rPr>
              <a:t>иИых не противоречащих законодательству источников.</a:t>
            </a:r>
          </a:p>
          <a:p>
            <a:r>
              <a:rPr lang="ru-RU" sz="1400" dirty="0">
                <a:solidFill>
                  <a:schemeClr val="accent1"/>
                </a:solidFill>
              </a:rPr>
              <a:t>Не может быть разделено на доли.</a:t>
            </a:r>
          </a:p>
          <a:p>
            <a:endParaRPr lang="ru-RU" sz="1400" dirty="0">
              <a:solidFill>
                <a:schemeClr val="accent1"/>
              </a:solidFill>
            </a:endParaRPr>
          </a:p>
          <a:p>
            <a:pPr algn="just"/>
            <a:r>
              <a:rPr lang="ru-RU" sz="1400" u="sng" dirty="0">
                <a:solidFill>
                  <a:schemeClr val="accent1"/>
                </a:solidFill>
              </a:rPr>
              <a:t>Уставный фонд</a:t>
            </a:r>
            <a:r>
              <a:rPr lang="ru-RU" sz="1400" dirty="0">
                <a:solidFill>
                  <a:schemeClr val="accent1"/>
                </a:solidFill>
              </a:rPr>
              <a:t> – только для гос. и мун. предприятий (должен быть полностью сформирован собственником в течение 3 месяцев с момента государственной регистрации).</a:t>
            </a:r>
          </a:p>
          <a:p>
            <a:pPr algn="just"/>
            <a:r>
              <a:rPr lang="ru-RU" sz="1400" dirty="0">
                <a:solidFill>
                  <a:schemeClr val="accent1"/>
                </a:solidFill>
              </a:rPr>
              <a:t>Может формироваться за счет денег, а также ценных бумаг, других вещей, имущественных прав и иных прав, имеющих денежную оценку</a:t>
            </a:r>
          </a:p>
          <a:p>
            <a:pPr algn="just"/>
            <a:endParaRPr lang="ru-RU" sz="1400" dirty="0">
              <a:solidFill>
                <a:schemeClr val="accent1"/>
              </a:solidFill>
            </a:endParaRPr>
          </a:p>
          <a:p>
            <a:pPr algn="just"/>
            <a:endParaRPr lang="ru-RU" sz="1400" dirty="0">
              <a:solidFill>
                <a:schemeClr val="accent1"/>
              </a:solidFill>
            </a:endParaRPr>
          </a:p>
          <a:p>
            <a:pPr algn="just"/>
            <a:endParaRPr lang="ru-RU" sz="1400" dirty="0">
              <a:solidFill>
                <a:schemeClr val="accent1"/>
              </a:solidFill>
            </a:endParaRPr>
          </a:p>
          <a:p>
            <a:pPr algn="just"/>
            <a:endParaRPr lang="ru-RU" sz="1400" dirty="0">
              <a:solidFill>
                <a:schemeClr val="accent1"/>
              </a:solidFill>
            </a:endParaRPr>
          </a:p>
          <a:p>
            <a:pPr algn="just"/>
            <a:r>
              <a:rPr lang="ru-RU" sz="1400" dirty="0">
                <a:solidFill>
                  <a:schemeClr val="accent1"/>
                </a:solidFill>
              </a:rPr>
              <a:t> </a:t>
            </a:r>
          </a:p>
          <a:p>
            <a:pPr algn="just"/>
            <a:endParaRPr lang="ru-RU" sz="1400" dirty="0">
              <a:solidFill>
                <a:schemeClr val="accent1"/>
              </a:solidFill>
            </a:endParaRPr>
          </a:p>
          <a:p>
            <a:pPr algn="just"/>
            <a:r>
              <a:rPr lang="ru-RU" sz="1400" dirty="0">
                <a:solidFill>
                  <a:schemeClr val="accent1"/>
                </a:solidFill>
              </a:rPr>
              <a:t>                           </a:t>
            </a:r>
          </a:p>
          <a:p>
            <a:pPr algn="just"/>
            <a:endParaRPr lang="ru-RU" sz="1400" dirty="0">
              <a:solidFill>
                <a:schemeClr val="accent1"/>
              </a:solidFill>
            </a:endParaRPr>
          </a:p>
          <a:p>
            <a:pPr algn="just"/>
            <a:r>
              <a:rPr lang="ru-RU" sz="1400" dirty="0">
                <a:solidFill>
                  <a:schemeClr val="accent1"/>
                </a:solidFill>
              </a:rPr>
              <a:t>                            Увеличение                                                                             Уменьшение</a:t>
            </a:r>
          </a:p>
          <a:p>
            <a:pPr algn="just"/>
            <a:endParaRPr lang="ru-RU" sz="1400" dirty="0">
              <a:solidFill>
                <a:schemeClr val="accent1"/>
              </a:solidFill>
            </a:endParaRPr>
          </a:p>
          <a:p>
            <a:pPr algn="just"/>
            <a:r>
              <a:rPr lang="ru-RU" sz="1400" dirty="0">
                <a:solidFill>
                  <a:schemeClr val="accent1"/>
                </a:solidFill>
              </a:rPr>
              <a:t>-  За счет дополнительно передаваемого                                       по решению собственника имущества либо </a:t>
            </a:r>
          </a:p>
          <a:p>
            <a:pPr algn="just"/>
            <a:r>
              <a:rPr lang="ru-RU" sz="1400" dirty="0">
                <a:solidFill>
                  <a:schemeClr val="accent1"/>
                </a:solidFill>
              </a:rPr>
              <a:t>собственником имущества,                                                           6 месяцев при уменьшении стоимости чистых активов </a:t>
            </a:r>
          </a:p>
          <a:p>
            <a:pPr algn="just"/>
            <a:r>
              <a:rPr lang="ru-RU" sz="1400" dirty="0">
                <a:solidFill>
                  <a:schemeClr val="accent1"/>
                </a:solidFill>
              </a:rPr>
              <a:t> - За счет доходов, полученных в результате                               (но не ниже минимального уровня, при этом активы    </a:t>
            </a:r>
          </a:p>
          <a:p>
            <a:pPr algn="just"/>
            <a:r>
              <a:rPr lang="ru-RU" sz="1400" dirty="0">
                <a:solidFill>
                  <a:schemeClr val="accent1"/>
                </a:solidFill>
              </a:rPr>
              <a:t>деятельности такого предприятия                                                   подлежат восстановлению в течение 3 месяцев </a:t>
            </a:r>
          </a:p>
          <a:p>
            <a:pPr algn="just"/>
            <a:r>
              <a:rPr lang="ru-RU" sz="1400" dirty="0">
                <a:solidFill>
                  <a:schemeClr val="accent1"/>
                </a:solidFill>
              </a:rPr>
              <a:t>                                                                                                                     либо ликвидация УП)                                                           </a:t>
            </a:r>
          </a:p>
          <a:p>
            <a:pPr algn="just"/>
            <a:endParaRPr lang="ru-RU" sz="1400" u="sng" dirty="0">
              <a:solidFill>
                <a:schemeClr val="accent1"/>
              </a:solidFill>
            </a:endParaRPr>
          </a:p>
          <a:p>
            <a:pPr algn="just"/>
            <a:r>
              <a:rPr lang="ru-RU" sz="1400" u="sng" dirty="0">
                <a:solidFill>
                  <a:schemeClr val="accent1"/>
                </a:solidFill>
              </a:rPr>
              <a:t>Резервный фонд </a:t>
            </a:r>
            <a:r>
              <a:rPr lang="ru-RU" sz="1400" dirty="0">
                <a:solidFill>
                  <a:schemeClr val="accent1"/>
                </a:solidFill>
              </a:rPr>
              <a:t>– за счет чистой прибыли и на покрытие убытков. </a:t>
            </a:r>
          </a:p>
        </p:txBody>
      </p:sp>
      <p:cxnSp>
        <p:nvCxnSpPr>
          <p:cNvPr id="3" name="Прямая со стрелкой 2"/>
          <p:cNvCxnSpPr/>
          <p:nvPr/>
        </p:nvCxnSpPr>
        <p:spPr>
          <a:xfrm flipH="1">
            <a:off x="1776000" y="4893310"/>
            <a:ext cx="216024" cy="1440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 name="Прямая со стрелкой 3"/>
          <p:cNvCxnSpPr/>
          <p:nvPr/>
        </p:nvCxnSpPr>
        <p:spPr>
          <a:xfrm>
            <a:off x="6208828" y="4873737"/>
            <a:ext cx="144016" cy="16358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aphicFrame>
        <p:nvGraphicFramePr>
          <p:cNvPr id="5" name="Таблица 4"/>
          <p:cNvGraphicFramePr>
            <a:graphicFrameLocks noGrp="1"/>
          </p:cNvGraphicFramePr>
          <p:nvPr>
            <p:extLst>
              <p:ext uri="{D42A27DB-BD31-4B8C-83A1-F6EECF244321}">
                <p14:modId xmlns:p14="http://schemas.microsoft.com/office/powerpoint/2010/main" val="2703003101"/>
              </p:ext>
            </p:extLst>
          </p:nvPr>
        </p:nvGraphicFramePr>
        <p:xfrm>
          <a:off x="516000" y="3204000"/>
          <a:ext cx="10574999" cy="1377437"/>
        </p:xfrm>
        <a:graphic>
          <a:graphicData uri="http://schemas.openxmlformats.org/drawingml/2006/table">
            <a:tbl>
              <a:tblPr firstRow="1" bandRow="1">
                <a:tableStyleId>{BC89EF96-8CEA-46FF-86C4-4CE0E7609802}</a:tableStyleId>
              </a:tblPr>
              <a:tblGrid>
                <a:gridCol w="3118151">
                  <a:extLst>
                    <a:ext uri="{9D8B030D-6E8A-4147-A177-3AD203B41FA5}">
                      <a16:colId xmlns:a16="http://schemas.microsoft.com/office/drawing/2014/main" val="20000"/>
                    </a:ext>
                  </a:extLst>
                </a:gridCol>
                <a:gridCol w="3663829">
                  <a:extLst>
                    <a:ext uri="{9D8B030D-6E8A-4147-A177-3AD203B41FA5}">
                      <a16:colId xmlns:a16="http://schemas.microsoft.com/office/drawing/2014/main" val="20001"/>
                    </a:ext>
                  </a:extLst>
                </a:gridCol>
                <a:gridCol w="3793019">
                  <a:extLst>
                    <a:ext uri="{9D8B030D-6E8A-4147-A177-3AD203B41FA5}">
                      <a16:colId xmlns:a16="http://schemas.microsoft.com/office/drawing/2014/main" val="20002"/>
                    </a:ext>
                  </a:extLst>
                </a:gridCol>
              </a:tblGrid>
              <a:tr h="304800">
                <a:tc>
                  <a:txBody>
                    <a:bodyPr/>
                    <a:lstStyle/>
                    <a:p>
                      <a:endParaRPr lang="ru-RU" sz="1400" dirty="0">
                        <a:solidFill>
                          <a:schemeClr val="tx1"/>
                        </a:solidFill>
                      </a:endParaRPr>
                    </a:p>
                  </a:txBody>
                  <a:tcPr/>
                </a:tc>
                <a:tc>
                  <a:txBody>
                    <a:bodyPr/>
                    <a:lstStyle/>
                    <a:p>
                      <a:r>
                        <a:rPr lang="ru-RU" sz="1400" dirty="0"/>
                        <a:t>Гос. предприятие</a:t>
                      </a:r>
                      <a:endParaRPr lang="ru-RU" sz="1400" dirty="0">
                        <a:solidFill>
                          <a:schemeClr val="tx1"/>
                        </a:solidFill>
                      </a:endParaRPr>
                    </a:p>
                  </a:txBody>
                  <a:tcPr/>
                </a:tc>
                <a:tc>
                  <a:txBody>
                    <a:bodyPr/>
                    <a:lstStyle/>
                    <a:p>
                      <a:r>
                        <a:rPr lang="ru-RU" sz="1400" dirty="0"/>
                        <a:t>Мун. предприятие</a:t>
                      </a:r>
                      <a:endParaRPr lang="ru-RU" sz="1400" dirty="0">
                        <a:solidFill>
                          <a:schemeClr val="tx1"/>
                        </a:solidFill>
                      </a:endParaRPr>
                    </a:p>
                  </a:txBody>
                  <a:tcPr/>
                </a:tc>
                <a:extLst>
                  <a:ext uri="{0D108BD9-81ED-4DB2-BD59-A6C34878D82A}">
                    <a16:rowId xmlns:a16="http://schemas.microsoft.com/office/drawing/2014/main" val="10000"/>
                  </a:ext>
                </a:extLst>
              </a:tr>
              <a:tr h="39808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a:t>Минимальный</a:t>
                      </a:r>
                      <a:endParaRPr lang="ru-RU" sz="1400" dirty="0">
                        <a:solidFill>
                          <a:schemeClr val="tx1"/>
                        </a:solidFill>
                      </a:endParaRPr>
                    </a:p>
                  </a:txBody>
                  <a:tcPr/>
                </a:tc>
                <a:tc>
                  <a:txBody>
                    <a:bodyPr/>
                    <a:lstStyle/>
                    <a:p>
                      <a:r>
                        <a:rPr lang="ru-RU" sz="1400" dirty="0"/>
                        <a:t>5000 МРОТ, установленных на дату регистрации УП</a:t>
                      </a:r>
                      <a:endParaRPr lang="ru-RU" sz="1400"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a:t>1000 МРОТ, установленных на дату регистрации УП</a:t>
                      </a:r>
                      <a:endParaRPr lang="ru-RU" sz="1400" dirty="0">
                        <a:solidFill>
                          <a:schemeClr val="tx1"/>
                        </a:solidFill>
                      </a:endParaRPr>
                    </a:p>
                  </a:txBody>
                  <a:tcPr/>
                </a:tc>
                <a:extLst>
                  <a:ext uri="{0D108BD9-81ED-4DB2-BD59-A6C34878D82A}">
                    <a16:rowId xmlns:a16="http://schemas.microsoft.com/office/drawing/2014/main" val="10001"/>
                  </a:ext>
                </a:extLst>
              </a:tr>
              <a:tr h="554477">
                <a:tc>
                  <a:txBody>
                    <a:bodyPr/>
                    <a:lstStyle/>
                    <a:p>
                      <a:r>
                        <a:rPr lang="ru-RU" sz="1400" dirty="0"/>
                        <a:t>Максимальный</a:t>
                      </a:r>
                      <a:endParaRPr lang="ru-RU" sz="1400" dirty="0">
                        <a:solidFill>
                          <a:schemeClr val="tx1"/>
                        </a:solidFill>
                      </a:endParaRPr>
                    </a:p>
                  </a:txBody>
                  <a:tcPr/>
                </a:tc>
                <a:tc>
                  <a:txBody>
                    <a:bodyPr/>
                    <a:lstStyle/>
                    <a:p>
                      <a:r>
                        <a:rPr lang="ru-RU" sz="1400" dirty="0"/>
                        <a:t>вместе с резервным фондом не больше стоимости чистых активов</a:t>
                      </a:r>
                      <a:endParaRPr lang="ru-RU" sz="1400" dirty="0">
                        <a:solidFill>
                          <a:schemeClr val="tx1"/>
                        </a:solidFill>
                      </a:endParaRPr>
                    </a:p>
                  </a:txBody>
                  <a:tcPr/>
                </a:tc>
                <a:tc>
                  <a:txBody>
                    <a:bodyPr/>
                    <a:lstStyle/>
                    <a:p>
                      <a:endParaRPr lang="ru-RU" sz="1400" dirty="0">
                        <a:solidFill>
                          <a:schemeClr val="tx1"/>
                        </a:solidFill>
                      </a:endParaRP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533300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6000" y="729000"/>
            <a:ext cx="10845000" cy="5755422"/>
          </a:xfrm>
          <a:prstGeom prst="rect">
            <a:avLst/>
          </a:prstGeom>
          <a:noFill/>
        </p:spPr>
        <p:txBody>
          <a:bodyPr wrap="square" rtlCol="0">
            <a:spAutoFit/>
          </a:bodyPr>
          <a:lstStyle/>
          <a:p>
            <a:pPr algn="just"/>
            <a:r>
              <a:rPr lang="ru-RU" sz="1600" u="sng" dirty="0">
                <a:solidFill>
                  <a:schemeClr val="accent1"/>
                </a:solidFill>
              </a:rPr>
              <a:t>Основания создания </a:t>
            </a:r>
            <a:r>
              <a:rPr lang="ru-RU" sz="1600" dirty="0">
                <a:solidFill>
                  <a:schemeClr val="accent1"/>
                </a:solidFill>
              </a:rPr>
              <a:t>– интересы, связанные с безопасностью РФ, производством изъятых из оборота или ограниченных в обороте товаров, необходимостью использования имущества, приватизация которого запрещена, производством продукции для гос./ мун. нужд и т.д.</a:t>
            </a:r>
          </a:p>
          <a:p>
            <a:pPr algn="just"/>
            <a:endParaRPr lang="ru-RU" sz="1600" dirty="0">
              <a:solidFill>
                <a:schemeClr val="accent1"/>
              </a:solidFill>
            </a:endParaRPr>
          </a:p>
          <a:p>
            <a:pPr algn="just"/>
            <a:r>
              <a:rPr lang="ru-RU" sz="1600" u="sng" dirty="0">
                <a:solidFill>
                  <a:schemeClr val="accent1"/>
                </a:solidFill>
              </a:rPr>
              <a:t>Решение о создании </a:t>
            </a:r>
            <a:r>
              <a:rPr lang="ru-RU" sz="1600" dirty="0">
                <a:solidFill>
                  <a:schemeClr val="accent1"/>
                </a:solidFill>
              </a:rPr>
              <a:t>– определить цели и предмет деятельности</a:t>
            </a:r>
          </a:p>
          <a:p>
            <a:pPr algn="just"/>
            <a:endParaRPr lang="ru-RU" sz="1600" dirty="0">
              <a:solidFill>
                <a:schemeClr val="accent1"/>
              </a:solidFill>
            </a:endParaRPr>
          </a:p>
          <a:p>
            <a:pPr algn="just"/>
            <a:r>
              <a:rPr lang="ru-RU" sz="1600" u="sng" dirty="0">
                <a:solidFill>
                  <a:schemeClr val="accent1"/>
                </a:solidFill>
              </a:rPr>
              <a:t>Учредительные документы </a:t>
            </a:r>
            <a:r>
              <a:rPr lang="ru-RU" sz="1600" dirty="0">
                <a:solidFill>
                  <a:schemeClr val="accent1"/>
                </a:solidFill>
              </a:rPr>
              <a:t>– устав (полное и сокращенное фирменные наименования; указание на место нахождения; цели, предмет, виды деятельности; сведения об органе или органах, осуществляющих полномочия собственника имущества; наименование органа унитарного предприятия; порядок назначения на должность руководителя унитарного предприятия, а также порядок заключения с ним, изменения и прекращения трудового договора; перечень фондов, создаваемых унитарным предприятием, размеры, порядок их формирования и использования, размер уставного фонда, порядок распределения и использования доходов казенных предприятий  и т.д.).</a:t>
            </a:r>
          </a:p>
          <a:p>
            <a:pPr algn="just"/>
            <a:endParaRPr lang="ru-RU" sz="1600" dirty="0">
              <a:solidFill>
                <a:schemeClr val="accent1"/>
              </a:solidFill>
            </a:endParaRPr>
          </a:p>
          <a:p>
            <a:pPr algn="just"/>
            <a:r>
              <a:rPr lang="ru-RU" sz="1600" u="sng" dirty="0">
                <a:solidFill>
                  <a:schemeClr val="accent1"/>
                </a:solidFill>
              </a:rPr>
              <a:t>Регистрация</a:t>
            </a:r>
            <a:r>
              <a:rPr lang="ru-RU" sz="1600" dirty="0">
                <a:solidFill>
                  <a:schemeClr val="accent1"/>
                </a:solidFill>
              </a:rPr>
              <a:t> - решение о создании, устав, сведения о составе и стоимости имущества, закрепляемого на праве ХВ или ОУ.</a:t>
            </a:r>
          </a:p>
          <a:p>
            <a:pPr algn="just"/>
            <a:endParaRPr lang="ru-RU" sz="1600" dirty="0">
              <a:solidFill>
                <a:schemeClr val="accent1"/>
              </a:solidFill>
            </a:endParaRPr>
          </a:p>
          <a:p>
            <a:pPr algn="just"/>
            <a:r>
              <a:rPr lang="ru-RU" sz="1600" u="sng" dirty="0">
                <a:solidFill>
                  <a:schemeClr val="accent1"/>
                </a:solidFill>
              </a:rPr>
              <a:t>Органы управления</a:t>
            </a:r>
            <a:r>
              <a:rPr lang="ru-RU" sz="1600" dirty="0">
                <a:solidFill>
                  <a:schemeClr val="accent1"/>
                </a:solidFill>
              </a:rPr>
              <a:t> </a:t>
            </a:r>
          </a:p>
          <a:p>
            <a:pPr algn="just"/>
            <a:endParaRPr lang="ru-RU" sz="1600" dirty="0">
              <a:solidFill>
                <a:schemeClr val="accent1"/>
              </a:solidFill>
            </a:endParaRPr>
          </a:p>
          <a:p>
            <a:pPr algn="just"/>
            <a:endParaRPr lang="ru-RU" sz="1600" dirty="0">
              <a:solidFill>
                <a:schemeClr val="accent1"/>
              </a:solidFill>
            </a:endParaRPr>
          </a:p>
          <a:p>
            <a:pPr algn="just"/>
            <a:endParaRPr lang="ru-RU" sz="1600" dirty="0">
              <a:solidFill>
                <a:schemeClr val="accent1"/>
              </a:solidFill>
            </a:endParaRPr>
          </a:p>
          <a:p>
            <a:pPr algn="just"/>
            <a:endParaRPr lang="ru-RU" sz="1600" dirty="0">
              <a:solidFill>
                <a:schemeClr val="accent1"/>
              </a:solidFill>
            </a:endParaRPr>
          </a:p>
          <a:p>
            <a:pPr algn="just"/>
            <a:endParaRPr lang="ru-RU" sz="1600" dirty="0">
              <a:solidFill>
                <a:schemeClr val="accent1"/>
              </a:solidFill>
            </a:endParaRPr>
          </a:p>
          <a:p>
            <a:pPr algn="just"/>
            <a:endParaRPr lang="ru-RU" sz="1600" dirty="0">
              <a:solidFill>
                <a:schemeClr val="accent1"/>
              </a:solidFill>
            </a:endParaRPr>
          </a:p>
          <a:p>
            <a:pPr algn="just"/>
            <a:endParaRPr lang="ru-RU" sz="1600" dirty="0">
              <a:solidFill>
                <a:schemeClr val="accent1"/>
              </a:solidFill>
            </a:endParaRPr>
          </a:p>
        </p:txBody>
      </p:sp>
      <p:sp>
        <p:nvSpPr>
          <p:cNvPr id="3" name="TextBox 2"/>
          <p:cNvSpPr txBox="1"/>
          <p:nvPr/>
        </p:nvSpPr>
        <p:spPr>
          <a:xfrm>
            <a:off x="716956" y="4893546"/>
            <a:ext cx="2967665" cy="307777"/>
          </a:xfrm>
          <a:prstGeom prst="rect">
            <a:avLst/>
          </a:prstGeom>
          <a:noFill/>
          <a:ln>
            <a:solidFill>
              <a:schemeClr val="accent1"/>
            </a:solidFill>
          </a:ln>
        </p:spPr>
        <p:txBody>
          <a:bodyPr wrap="square" rtlCol="0">
            <a:spAutoFit/>
          </a:bodyPr>
          <a:lstStyle/>
          <a:p>
            <a:pPr algn="ctr"/>
            <a:r>
              <a:rPr lang="ru-RU" sz="1400" dirty="0">
                <a:solidFill>
                  <a:schemeClr val="accent1"/>
                </a:solidFill>
              </a:rPr>
              <a:t>Собственник имущества</a:t>
            </a:r>
          </a:p>
        </p:txBody>
      </p:sp>
      <p:cxnSp>
        <p:nvCxnSpPr>
          <p:cNvPr id="4" name="Прямая со стрелкой 3"/>
          <p:cNvCxnSpPr/>
          <p:nvPr/>
        </p:nvCxnSpPr>
        <p:spPr>
          <a:xfrm>
            <a:off x="2085222" y="5237121"/>
            <a:ext cx="0" cy="37671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716955" y="5724000"/>
            <a:ext cx="2967665" cy="523220"/>
          </a:xfrm>
          <a:prstGeom prst="rect">
            <a:avLst/>
          </a:prstGeom>
          <a:noFill/>
          <a:ln>
            <a:solidFill>
              <a:schemeClr val="accent1"/>
            </a:solidFill>
          </a:ln>
        </p:spPr>
        <p:txBody>
          <a:bodyPr wrap="square" rtlCol="0">
            <a:spAutoFit/>
          </a:bodyPr>
          <a:lstStyle/>
          <a:p>
            <a:pPr algn="ctr"/>
            <a:r>
              <a:rPr lang="ru-RU" sz="1400" dirty="0">
                <a:solidFill>
                  <a:schemeClr val="accent1"/>
                </a:solidFill>
              </a:rPr>
              <a:t>Руководитель (директор, ген.директор)</a:t>
            </a:r>
          </a:p>
        </p:txBody>
      </p:sp>
      <p:sp>
        <p:nvSpPr>
          <p:cNvPr id="6" name="TextBox 5"/>
          <p:cNvSpPr txBox="1"/>
          <p:nvPr/>
        </p:nvSpPr>
        <p:spPr>
          <a:xfrm>
            <a:off x="4656000" y="4850833"/>
            <a:ext cx="2967665" cy="738664"/>
          </a:xfrm>
          <a:prstGeom prst="rect">
            <a:avLst/>
          </a:prstGeom>
          <a:noFill/>
          <a:ln>
            <a:solidFill>
              <a:schemeClr val="accent1"/>
            </a:solidFill>
          </a:ln>
        </p:spPr>
        <p:txBody>
          <a:bodyPr wrap="square" rtlCol="0">
            <a:spAutoFit/>
          </a:bodyPr>
          <a:lstStyle/>
          <a:p>
            <a:pPr algn="ctr"/>
            <a:r>
              <a:rPr lang="ru-RU" sz="1400" dirty="0">
                <a:solidFill>
                  <a:schemeClr val="accent1"/>
                </a:solidFill>
              </a:rPr>
              <a:t> Могут быть совещательные органы </a:t>
            </a:r>
          </a:p>
          <a:p>
            <a:pPr algn="ctr"/>
            <a:r>
              <a:rPr lang="ru-RU" sz="1400" dirty="0">
                <a:solidFill>
                  <a:schemeClr val="accent1"/>
                </a:solidFill>
              </a:rPr>
              <a:t>(ученые, педагогические, научные советы и др.)</a:t>
            </a:r>
          </a:p>
        </p:txBody>
      </p:sp>
      <p:sp>
        <p:nvSpPr>
          <p:cNvPr id="7" name="TextBox 6"/>
          <p:cNvSpPr txBox="1"/>
          <p:nvPr/>
        </p:nvSpPr>
        <p:spPr>
          <a:xfrm>
            <a:off x="8211000" y="4850833"/>
            <a:ext cx="3015000" cy="954107"/>
          </a:xfrm>
          <a:prstGeom prst="rect">
            <a:avLst/>
          </a:prstGeom>
          <a:noFill/>
          <a:ln>
            <a:solidFill>
              <a:schemeClr val="accent1"/>
            </a:solidFill>
          </a:ln>
        </p:spPr>
        <p:txBody>
          <a:bodyPr wrap="square" rtlCol="0">
            <a:spAutoFit/>
          </a:bodyPr>
          <a:lstStyle/>
          <a:p>
            <a:pPr algn="ctr"/>
            <a:r>
              <a:rPr lang="ru-RU" sz="1400" dirty="0">
                <a:solidFill>
                  <a:schemeClr val="accent1"/>
                </a:solidFill>
              </a:rPr>
              <a:t>Независимый аудитор</a:t>
            </a:r>
          </a:p>
          <a:p>
            <a:pPr algn="ctr"/>
            <a:r>
              <a:rPr lang="ru-RU" sz="1400" dirty="0">
                <a:solidFill>
                  <a:schemeClr val="accent1"/>
                </a:solidFill>
              </a:rPr>
              <a:t> (ежегодная проверка в случаях, определенных собственником имущества)</a:t>
            </a:r>
          </a:p>
        </p:txBody>
      </p:sp>
    </p:spTree>
    <p:extLst>
      <p:ext uri="{BB962C8B-B14F-4D97-AF65-F5344CB8AC3E}">
        <p14:creationId xmlns:p14="http://schemas.microsoft.com/office/powerpoint/2010/main" val="3533300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5036" y="414000"/>
            <a:ext cx="11010464" cy="6340197"/>
          </a:xfrm>
          <a:prstGeom prst="rect">
            <a:avLst/>
          </a:prstGeom>
          <a:noFill/>
        </p:spPr>
        <p:txBody>
          <a:bodyPr wrap="square" rtlCol="0">
            <a:spAutoFit/>
          </a:bodyPr>
          <a:lstStyle/>
          <a:p>
            <a:r>
              <a:rPr lang="ru-RU" sz="1400" dirty="0">
                <a:solidFill>
                  <a:schemeClr val="accent1"/>
                </a:solidFill>
              </a:rPr>
              <a:t> </a:t>
            </a:r>
            <a:r>
              <a:rPr lang="ru-RU" sz="1400" u="sng" dirty="0">
                <a:solidFill>
                  <a:schemeClr val="accent1"/>
                </a:solidFill>
              </a:rPr>
              <a:t>Собственник имущества</a:t>
            </a:r>
          </a:p>
          <a:p>
            <a:pPr algn="just"/>
            <a:r>
              <a:rPr lang="ru-RU" sz="1400" dirty="0">
                <a:solidFill>
                  <a:schemeClr val="accent1"/>
                </a:solidFill>
              </a:rPr>
              <a:t>1)  Принимает решение о создании УП;</a:t>
            </a:r>
          </a:p>
          <a:p>
            <a:pPr algn="just"/>
            <a:r>
              <a:rPr lang="ru-RU" sz="1400" dirty="0">
                <a:solidFill>
                  <a:schemeClr val="accent1"/>
                </a:solidFill>
              </a:rPr>
              <a:t>2) Определяет цели, предмет, виды деятельности УП, а также дает согласие на участие УП в ассоциациях и других объединениях коммерческих организаций;</a:t>
            </a:r>
          </a:p>
          <a:p>
            <a:pPr algn="just"/>
            <a:r>
              <a:rPr lang="ru-RU" sz="1400" dirty="0">
                <a:solidFill>
                  <a:schemeClr val="accent1"/>
                </a:solidFill>
              </a:rPr>
              <a:t>3)  Утверждает устав, вносит в него изменения;</a:t>
            </a:r>
          </a:p>
          <a:p>
            <a:pPr algn="just"/>
            <a:r>
              <a:rPr lang="ru-RU" sz="1400" dirty="0">
                <a:solidFill>
                  <a:schemeClr val="accent1"/>
                </a:solidFill>
              </a:rPr>
              <a:t>4) Принимает решение о реорганизации или ликвидации УП в порядке, установленном законодательством, назначает ликвидационную комиссию и утверждает ликвидационные балансы унитарного предприятия;</a:t>
            </a:r>
          </a:p>
          <a:p>
            <a:pPr algn="just"/>
            <a:r>
              <a:rPr lang="ru-RU" sz="1400" dirty="0">
                <a:solidFill>
                  <a:schemeClr val="accent1"/>
                </a:solidFill>
              </a:rPr>
              <a:t>5)  Формирует уставный фонд государственного или муниципального предприятия;</a:t>
            </a:r>
          </a:p>
          <a:p>
            <a:pPr algn="just"/>
            <a:r>
              <a:rPr lang="ru-RU" sz="1400" dirty="0">
                <a:solidFill>
                  <a:schemeClr val="accent1"/>
                </a:solidFill>
              </a:rPr>
              <a:t>6)  Назначает на должность руководителя унитарного предприятия, заключает с ним, изменяет и прекращает трудовой договор</a:t>
            </a:r>
            <a:r>
              <a:rPr lang="ru-RU" sz="1400" dirty="0">
                <a:solidFill>
                  <a:schemeClr val="accent1"/>
                </a:solidFill>
                <a:hlinkClick r:id="rId2"/>
              </a:rPr>
              <a:t>;</a:t>
            </a:r>
          </a:p>
          <a:p>
            <a:pPr algn="just"/>
            <a:r>
              <a:rPr lang="ru-RU" sz="1400" dirty="0">
                <a:solidFill>
                  <a:schemeClr val="accent1"/>
                </a:solidFill>
              </a:rPr>
              <a:t>7)  Согласовывает прием на работу главного бухгалтера, заключение с ним, изменение и прекращение трудового договора;</a:t>
            </a:r>
          </a:p>
          <a:p>
            <a:pPr algn="just"/>
            <a:r>
              <a:rPr lang="ru-RU" sz="1400" dirty="0">
                <a:solidFill>
                  <a:schemeClr val="accent1"/>
                </a:solidFill>
              </a:rPr>
              <a:t>8)  Утверждает бухгалтерскую отчетность и отчеты УП;</a:t>
            </a:r>
          </a:p>
          <a:p>
            <a:pPr algn="just"/>
            <a:r>
              <a:rPr lang="ru-RU" sz="1400" dirty="0">
                <a:solidFill>
                  <a:schemeClr val="accent1"/>
                </a:solidFill>
              </a:rPr>
              <a:t>9)  Дает согласие на распоряжение недвижимым имуществом, а в случаях, установленных нормативными правовыми актами или уставом УП, на совершение иных сделок;</a:t>
            </a:r>
          </a:p>
          <a:p>
            <a:pPr algn="just"/>
            <a:r>
              <a:rPr lang="ru-RU" sz="1400" dirty="0">
                <a:solidFill>
                  <a:schemeClr val="accent1"/>
                </a:solidFill>
              </a:rPr>
              <a:t>10) Осуществляет контроль за использованием по назначению и сохранностью принадлежащего УП имущества;</a:t>
            </a:r>
          </a:p>
          <a:p>
            <a:pPr algn="just"/>
            <a:r>
              <a:rPr lang="ru-RU" sz="1400" dirty="0">
                <a:solidFill>
                  <a:schemeClr val="accent1"/>
                </a:solidFill>
              </a:rPr>
              <a:t>11) Утверждает показатели экономической эффективности деятельности УП и контролирует их выполнение;</a:t>
            </a:r>
          </a:p>
          <a:p>
            <a:pPr algn="just"/>
            <a:r>
              <a:rPr lang="ru-RU" sz="1400" dirty="0">
                <a:solidFill>
                  <a:schemeClr val="accent1"/>
                </a:solidFill>
              </a:rPr>
              <a:t>12) Дает согласие на создание филиалов и открытие представительств;</a:t>
            </a:r>
          </a:p>
          <a:p>
            <a:pPr algn="just"/>
            <a:r>
              <a:rPr lang="ru-RU" sz="1400" dirty="0">
                <a:solidFill>
                  <a:schemeClr val="accent1"/>
                </a:solidFill>
              </a:rPr>
              <a:t>13) Дает согласие на участие УП в иных юридических лицах;</a:t>
            </a:r>
          </a:p>
          <a:p>
            <a:pPr algn="just"/>
            <a:r>
              <a:rPr lang="ru-RU" sz="1400" dirty="0">
                <a:solidFill>
                  <a:schemeClr val="accent1"/>
                </a:solidFill>
              </a:rPr>
              <a:t>14) Дает согласие на совершение крупных сделок, сделок, в совершении которых имеется заинтересованность, и иных сделок;</a:t>
            </a:r>
          </a:p>
          <a:p>
            <a:pPr algn="just"/>
            <a:r>
              <a:rPr lang="ru-RU" sz="1400" dirty="0">
                <a:solidFill>
                  <a:schemeClr val="accent1"/>
                </a:solidFill>
              </a:rPr>
              <a:t>15) Принимает решения о проведении аудиторских проверок</a:t>
            </a:r>
          </a:p>
          <a:p>
            <a:pPr algn="just"/>
            <a:r>
              <a:rPr lang="ru-RU" sz="1400" dirty="0">
                <a:solidFill>
                  <a:schemeClr val="accent1"/>
                </a:solidFill>
              </a:rPr>
              <a:t>Иное</a:t>
            </a:r>
          </a:p>
          <a:p>
            <a:pPr algn="just"/>
            <a:r>
              <a:rPr lang="ru-RU" sz="1400" dirty="0">
                <a:solidFill>
                  <a:schemeClr val="accent1"/>
                </a:solidFill>
              </a:rPr>
              <a:t>Может получать чистую прибыль от деятельности УП.</a:t>
            </a:r>
          </a:p>
          <a:p>
            <a:endParaRPr lang="ru-RU" sz="1400" dirty="0">
              <a:solidFill>
                <a:schemeClr val="accent1"/>
              </a:solidFill>
            </a:endParaRPr>
          </a:p>
          <a:p>
            <a:pPr algn="just"/>
            <a:r>
              <a:rPr lang="ru-RU" sz="1400" u="sng" dirty="0">
                <a:solidFill>
                  <a:schemeClr val="accent1"/>
                </a:solidFill>
              </a:rPr>
              <a:t>Руководитель </a:t>
            </a:r>
            <a:r>
              <a:rPr lang="ru-RU" sz="1400" dirty="0">
                <a:solidFill>
                  <a:schemeClr val="accent1"/>
                </a:solidFill>
              </a:rPr>
              <a:t>действует от имени УП без доверенности, в том числе представляет его интересы, совершает в установленном порядке сделки от имени УП, утверждает структуру и штат УП, осуществляет прием на работу работников, заключает с ними, изменяет и прекращает трудовые договоры, издает приказы, выдает доверенности, организует выполнение решений собственника имущества УП. Подлежит аттестации.</a:t>
            </a:r>
          </a:p>
          <a:p>
            <a:pPr algn="just"/>
            <a:r>
              <a:rPr lang="ru-RU" sz="1400" dirty="0">
                <a:solidFill>
                  <a:schemeClr val="accent1"/>
                </a:solidFill>
              </a:rPr>
              <a:t>(!) Не имеет права совмещать должность с другими должностями, заниматься предпринимательской или другой оплачиваемой  деятельностью, кроме преподавательской, научной и иной творческой.</a:t>
            </a:r>
          </a:p>
        </p:txBody>
      </p:sp>
    </p:spTree>
    <p:extLst>
      <p:ext uri="{BB962C8B-B14F-4D97-AF65-F5344CB8AC3E}">
        <p14:creationId xmlns:p14="http://schemas.microsoft.com/office/powerpoint/2010/main" val="3401655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179249"/>
            <a:ext cx="11532472" cy="6678751"/>
          </a:xfrm>
          <a:prstGeom prst="rect">
            <a:avLst/>
          </a:prstGeom>
          <a:noFill/>
        </p:spPr>
        <p:txBody>
          <a:bodyPr wrap="square" rtlCol="0">
            <a:spAutoFit/>
          </a:bodyPr>
          <a:lstStyle/>
          <a:p>
            <a:pPr algn="ctr"/>
            <a:r>
              <a:rPr lang="ru-RU" b="1" dirty="0">
                <a:solidFill>
                  <a:schemeClr val="accent1"/>
                </a:solidFill>
              </a:rPr>
              <a:t>Сделки с заинтересованностью </a:t>
            </a:r>
          </a:p>
          <a:p>
            <a:pPr algn="ctr"/>
            <a:endParaRPr lang="ru-RU" sz="1400" dirty="0">
              <a:solidFill>
                <a:schemeClr val="accent1"/>
              </a:solidFill>
            </a:endParaRPr>
          </a:p>
          <a:p>
            <a:r>
              <a:rPr lang="ru-RU" sz="1400" u="sng" dirty="0">
                <a:solidFill>
                  <a:schemeClr val="accent1"/>
                </a:solidFill>
              </a:rPr>
              <a:t>Перечень лиц, могущих иметь заинтересованность</a:t>
            </a:r>
            <a:r>
              <a:rPr lang="ru-RU" sz="1400" dirty="0">
                <a:solidFill>
                  <a:schemeClr val="accent1"/>
                </a:solidFill>
              </a:rPr>
              <a:t>:</a:t>
            </a:r>
          </a:p>
          <a:p>
            <a:r>
              <a:rPr lang="ru-RU" sz="1400" dirty="0">
                <a:solidFill>
                  <a:schemeClr val="accent1"/>
                </a:solidFill>
              </a:rPr>
              <a:t>▪ Руководитель УП</a:t>
            </a:r>
          </a:p>
          <a:p>
            <a:pPr algn="just"/>
            <a:endParaRPr lang="ru-RU" sz="1400" dirty="0">
              <a:solidFill>
                <a:schemeClr val="accent1"/>
              </a:solidFill>
            </a:endParaRPr>
          </a:p>
          <a:p>
            <a:r>
              <a:rPr lang="ru-RU" sz="1400" u="sng" dirty="0">
                <a:solidFill>
                  <a:schemeClr val="accent1"/>
                </a:solidFill>
              </a:rPr>
              <a:t>Признаки заинтересованности в сделке</a:t>
            </a:r>
            <a:r>
              <a:rPr lang="ru-RU" sz="1400" dirty="0">
                <a:solidFill>
                  <a:schemeClr val="accent1"/>
                </a:solidFill>
              </a:rPr>
              <a:t>:</a:t>
            </a:r>
          </a:p>
          <a:p>
            <a:r>
              <a:rPr lang="ru-RU" sz="1400" dirty="0">
                <a:solidFill>
                  <a:schemeClr val="accent1"/>
                </a:solidFill>
              </a:rPr>
              <a:t> Указанные лица, их супруги, родители, дети, братья, сестры и (или) их аффилированные лица</a:t>
            </a:r>
          </a:p>
          <a:p>
            <a:r>
              <a:rPr lang="ru-RU" sz="1400" dirty="0">
                <a:solidFill>
                  <a:schemeClr val="accent1"/>
                </a:solidFill>
              </a:rPr>
              <a:t>▪  Являются стороной сделки или выступают в интересах третьих лиц в их отношениях с УП; </a:t>
            </a:r>
          </a:p>
          <a:p>
            <a:pPr algn="just"/>
            <a:r>
              <a:rPr lang="ru-RU" sz="1400" dirty="0">
                <a:solidFill>
                  <a:schemeClr val="accent1"/>
                </a:solidFill>
              </a:rPr>
              <a:t>▪ Владеют (каждый в отдельности или в совокупности) 20% и более акций (долей, паев) ЮЛ, являющегося стороной сделки или выступающего в интересах третьих лиц в их отношениях с УП; </a:t>
            </a:r>
          </a:p>
          <a:p>
            <a:pPr algn="just"/>
            <a:r>
              <a:rPr lang="ru-RU" sz="1400" dirty="0">
                <a:solidFill>
                  <a:schemeClr val="accent1"/>
                </a:solidFill>
              </a:rPr>
              <a:t>▪  Занимают должности в органах управления ЮЛ, являющегося стороной сделки или выступающего в интересах третьих лиц в их отношениях с УП;</a:t>
            </a:r>
          </a:p>
          <a:p>
            <a:pPr algn="just"/>
            <a:r>
              <a:rPr lang="ru-RU" sz="1400" dirty="0">
                <a:solidFill>
                  <a:schemeClr val="accent1"/>
                </a:solidFill>
              </a:rPr>
              <a:t>(о таких ЮЛ руководитель должен сообщать собственнику, а также о предполагаемых сделках с заинтересованностью)</a:t>
            </a:r>
          </a:p>
          <a:p>
            <a:pPr algn="just"/>
            <a:r>
              <a:rPr lang="ru-RU" sz="1400" dirty="0">
                <a:solidFill>
                  <a:schemeClr val="accent1"/>
                </a:solidFill>
              </a:rPr>
              <a:t>▪  В иных случаях, определенных уставом УП.</a:t>
            </a:r>
          </a:p>
          <a:p>
            <a:pPr algn="just"/>
            <a:endParaRPr lang="ru-RU" sz="1400" dirty="0">
              <a:solidFill>
                <a:schemeClr val="accent1"/>
              </a:solidFill>
            </a:endParaRPr>
          </a:p>
          <a:p>
            <a:pPr algn="just"/>
            <a:r>
              <a:rPr lang="ru-RU" sz="1400" dirty="0">
                <a:solidFill>
                  <a:schemeClr val="accent1"/>
                </a:solidFill>
              </a:rPr>
              <a:t>Такая сделка должна быть согласована собственником имущества</a:t>
            </a:r>
          </a:p>
          <a:p>
            <a:pPr algn="just"/>
            <a:endParaRPr lang="ru-RU" sz="1400" dirty="0">
              <a:solidFill>
                <a:schemeClr val="accent1"/>
              </a:solidFill>
            </a:endParaRPr>
          </a:p>
          <a:p>
            <a:pPr algn="just"/>
            <a:r>
              <a:rPr lang="ru-RU" sz="1400" dirty="0">
                <a:solidFill>
                  <a:schemeClr val="accent1"/>
                </a:solidFill>
              </a:rPr>
              <a:t>При нарушении правил сделка может быть признана недействительной по иску УП или собственника имущества.</a:t>
            </a:r>
          </a:p>
          <a:p>
            <a:pPr algn="just"/>
            <a:endParaRPr lang="ru-RU" sz="1400" dirty="0">
              <a:solidFill>
                <a:schemeClr val="accent1"/>
              </a:solidFill>
            </a:endParaRPr>
          </a:p>
          <a:p>
            <a:pPr algn="ctr"/>
            <a:r>
              <a:rPr lang="ru-RU" b="1" dirty="0">
                <a:solidFill>
                  <a:schemeClr val="accent1"/>
                </a:solidFill>
              </a:rPr>
              <a:t>Крупные сделки</a:t>
            </a:r>
          </a:p>
          <a:p>
            <a:pPr algn="ctr"/>
            <a:endParaRPr lang="ru-RU" sz="1400" b="1" dirty="0">
              <a:solidFill>
                <a:schemeClr val="accent1"/>
              </a:solidFill>
            </a:endParaRPr>
          </a:p>
          <a:p>
            <a:pPr algn="just"/>
            <a:r>
              <a:rPr lang="ru-RU" sz="1400" dirty="0">
                <a:solidFill>
                  <a:schemeClr val="accent1"/>
                </a:solidFill>
              </a:rPr>
              <a:t>       1. Сделка или несколько взаимосвязанных сделок, связанных с приобретением, отчуждением или возможностью отчуждения унитарным предприятием прямо либо косвенно имущества, стоимость которого составляет более 10% уставного фонда УП или более чем в 50 тысяч раз превышает установленный федеральным законом МРОТ.</a:t>
            </a:r>
            <a:endParaRPr lang="ru-RU" sz="1400" dirty="0">
              <a:solidFill>
                <a:schemeClr val="accent1"/>
              </a:solidFill>
              <a:hlinkClick r:id="rId2"/>
            </a:endParaRPr>
          </a:p>
          <a:p>
            <a:pPr algn="just"/>
            <a:r>
              <a:rPr lang="ru-RU" sz="1400" dirty="0">
                <a:solidFill>
                  <a:schemeClr val="accent1"/>
                </a:solidFill>
              </a:rPr>
              <a:t>         </a:t>
            </a:r>
          </a:p>
          <a:p>
            <a:pPr algn="just"/>
            <a:r>
              <a:rPr lang="ru-RU" sz="1400" dirty="0">
                <a:solidFill>
                  <a:schemeClr val="accent1"/>
                </a:solidFill>
              </a:rPr>
              <a:t>       2.  Стоимость отчуждаемого в результате крупной сделки имущества определяется на основании данных его бухучета, а стоимость приобретаемого имущества - на основании цены предложения.</a:t>
            </a:r>
          </a:p>
          <a:p>
            <a:pPr algn="just"/>
            <a:endParaRPr lang="ru-RU" sz="1400" dirty="0">
              <a:solidFill>
                <a:schemeClr val="accent1"/>
              </a:solidFill>
            </a:endParaRPr>
          </a:p>
          <a:p>
            <a:pPr algn="just"/>
            <a:r>
              <a:rPr lang="ru-RU" sz="1400" dirty="0">
                <a:solidFill>
                  <a:schemeClr val="accent1"/>
                </a:solidFill>
              </a:rPr>
              <a:t>       3. Крупная сделка должна быть согласована собственником имущества.</a:t>
            </a:r>
          </a:p>
          <a:p>
            <a:pPr algn="just"/>
            <a:endParaRPr lang="ru-RU" sz="1400" dirty="0">
              <a:solidFill>
                <a:schemeClr val="accent1"/>
              </a:solidFill>
            </a:endParaRPr>
          </a:p>
        </p:txBody>
      </p:sp>
    </p:spTree>
    <p:extLst>
      <p:ext uri="{BB962C8B-B14F-4D97-AF65-F5344CB8AC3E}">
        <p14:creationId xmlns:p14="http://schemas.microsoft.com/office/powerpoint/2010/main" val="3401655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6000" y="324000"/>
            <a:ext cx="10215000" cy="6124754"/>
          </a:xfrm>
          <a:prstGeom prst="rect">
            <a:avLst/>
          </a:prstGeom>
          <a:noFill/>
        </p:spPr>
        <p:txBody>
          <a:bodyPr wrap="square" rtlCol="0">
            <a:spAutoFit/>
          </a:bodyPr>
          <a:lstStyle/>
          <a:p>
            <a:pPr algn="ctr"/>
            <a:r>
              <a:rPr lang="ru-RU" sz="2400" b="1" dirty="0">
                <a:solidFill>
                  <a:schemeClr val="accent1"/>
                </a:solidFill>
              </a:rPr>
              <a:t>Крестьянские (фермерские) хозяйства (ст. 86.1 ГК РФ)</a:t>
            </a:r>
          </a:p>
          <a:p>
            <a:pPr algn="ctr"/>
            <a:r>
              <a:rPr lang="ru-RU" sz="1600" dirty="0">
                <a:solidFill>
                  <a:schemeClr val="accent1"/>
                </a:solidFill>
              </a:rPr>
              <a:t>(могут не регистрироваться в качестве юридического лица)</a:t>
            </a:r>
          </a:p>
          <a:p>
            <a:pPr algn="just"/>
            <a:r>
              <a:rPr lang="ru-RU" sz="1600" dirty="0">
                <a:solidFill>
                  <a:schemeClr val="accent1"/>
                </a:solidFill>
              </a:rPr>
              <a:t>- добровольное объединение граждан на основе членства для совместной производственной или иной хозяйственной деятельности в области сельского хозяйства, основанной на их личном участии и объединении имущественных вкладов.</a:t>
            </a:r>
          </a:p>
          <a:p>
            <a:pPr algn="just"/>
            <a:r>
              <a:rPr lang="ru-RU" sz="1600" dirty="0">
                <a:solidFill>
                  <a:schemeClr val="accent1"/>
                </a:solidFill>
              </a:rPr>
              <a:t>Члены несут по обязательствам хозяйства </a:t>
            </a:r>
            <a:r>
              <a:rPr lang="ru-RU" sz="1600" u="sng" dirty="0">
                <a:solidFill>
                  <a:schemeClr val="accent1"/>
                </a:solidFill>
              </a:rPr>
              <a:t>субсидиарную ответственность</a:t>
            </a:r>
            <a:r>
              <a:rPr lang="ru-RU" sz="1600" dirty="0">
                <a:solidFill>
                  <a:schemeClr val="accent1"/>
                </a:solidFill>
              </a:rPr>
              <a:t>.</a:t>
            </a:r>
          </a:p>
          <a:p>
            <a:pPr algn="just"/>
            <a:r>
              <a:rPr lang="ru-RU" sz="1600" u="sng" dirty="0">
                <a:solidFill>
                  <a:schemeClr val="accent1"/>
                </a:solidFill>
              </a:rPr>
              <a:t>Главой</a:t>
            </a:r>
            <a:r>
              <a:rPr lang="ru-RU" sz="1600" dirty="0">
                <a:solidFill>
                  <a:schemeClr val="accent1"/>
                </a:solidFill>
              </a:rPr>
              <a:t> крестьянского (фермерского) хозяйства может быть гражданин, зарегистрированный в качестве ИП. Смена главы - в случае невозможности исполнения обязанностей более 6 месяцев или его смерти либо добровольного отказа от своих полномочий по взаимному согласию членов.</a:t>
            </a:r>
          </a:p>
          <a:p>
            <a:pPr algn="just"/>
            <a:r>
              <a:rPr lang="ru-RU" sz="1600" u="sng" dirty="0">
                <a:solidFill>
                  <a:schemeClr val="accent1"/>
                </a:solidFill>
              </a:rPr>
              <a:t>Создатели</a:t>
            </a:r>
            <a:r>
              <a:rPr lang="ru-RU" sz="1600" dirty="0">
                <a:solidFill>
                  <a:schemeClr val="accent1"/>
                </a:solidFill>
              </a:rPr>
              <a:t>: дееспособные граждане РФ, иностранные граждане и лица без гражданства (может быть 1). </a:t>
            </a:r>
          </a:p>
          <a:p>
            <a:pPr algn="just"/>
            <a:r>
              <a:rPr lang="ru-RU" sz="1600" u="sng" dirty="0">
                <a:solidFill>
                  <a:schemeClr val="accent1"/>
                </a:solidFill>
              </a:rPr>
              <a:t>Члены</a:t>
            </a:r>
            <a:r>
              <a:rPr lang="ru-RU" sz="1600" dirty="0">
                <a:solidFill>
                  <a:schemeClr val="accent1"/>
                </a:solidFill>
              </a:rPr>
              <a:t>: </a:t>
            </a:r>
          </a:p>
          <a:p>
            <a:pPr algn="just"/>
            <a:r>
              <a:rPr lang="ru-RU" sz="1600" dirty="0">
                <a:solidFill>
                  <a:schemeClr val="accent1"/>
                </a:solidFill>
              </a:rPr>
              <a:t>1) Супруги, их родители, дети, братья, сестры, внуки, а также дедушки и бабушки каждого из супругов, но не более чем из 3 семей. Дети, внуки, братья и сестры членов ФХ могут быть приняты в члены по достижении ими возраста 16 лет;</a:t>
            </a:r>
          </a:p>
          <a:p>
            <a:pPr algn="just"/>
            <a:r>
              <a:rPr lang="ru-RU" sz="1600" dirty="0">
                <a:solidFill>
                  <a:schemeClr val="accent1"/>
                </a:solidFill>
              </a:rPr>
              <a:t>2) Граждане, не состоящие в родстве с главой фермерского хозяйства (не более 5 человек).</a:t>
            </a:r>
          </a:p>
          <a:p>
            <a:pPr algn="just"/>
            <a:endParaRPr lang="ru-RU" sz="1600" dirty="0">
              <a:solidFill>
                <a:schemeClr val="accent1"/>
              </a:solidFill>
            </a:endParaRPr>
          </a:p>
          <a:p>
            <a:pPr algn="just"/>
            <a:r>
              <a:rPr lang="ru-RU" sz="1600" dirty="0">
                <a:solidFill>
                  <a:schemeClr val="accent1"/>
                </a:solidFill>
              </a:rPr>
              <a:t>Заключается соглашение о создании с приложением документов, подтверждающих родство.</a:t>
            </a:r>
          </a:p>
          <a:p>
            <a:r>
              <a:rPr lang="ru-RU" sz="1600" dirty="0">
                <a:solidFill>
                  <a:schemeClr val="accent1"/>
                </a:solidFill>
              </a:rPr>
              <a:t>Соглашение должно содержать сведения:</a:t>
            </a:r>
          </a:p>
          <a:p>
            <a:r>
              <a:rPr lang="ru-RU" sz="1600" dirty="0">
                <a:solidFill>
                  <a:schemeClr val="accent1"/>
                </a:solidFill>
              </a:rPr>
              <a:t>1) О членах ФХ;</a:t>
            </a:r>
          </a:p>
          <a:p>
            <a:r>
              <a:rPr lang="ru-RU" sz="1600" dirty="0">
                <a:solidFill>
                  <a:schemeClr val="accent1"/>
                </a:solidFill>
              </a:rPr>
              <a:t>2) О признании главой ФХ одного из членов этого хозяйства, полномочиях главы и порядке управления ФХ;</a:t>
            </a:r>
          </a:p>
          <a:p>
            <a:r>
              <a:rPr lang="ru-RU" sz="1600" dirty="0">
                <a:solidFill>
                  <a:schemeClr val="accent1"/>
                </a:solidFill>
              </a:rPr>
              <a:t>3) О правах и об обязанностях членов ФХ;</a:t>
            </a:r>
          </a:p>
          <a:p>
            <a:r>
              <a:rPr lang="ru-RU" sz="1600" dirty="0">
                <a:solidFill>
                  <a:schemeClr val="accent1"/>
                </a:solidFill>
              </a:rPr>
              <a:t>4) О порядке формирования имущества ФХ, порядке владения, пользования, распоряжения этим имуществом;</a:t>
            </a:r>
          </a:p>
          <a:p>
            <a:r>
              <a:rPr lang="ru-RU" sz="1600" dirty="0">
                <a:solidFill>
                  <a:schemeClr val="accent1"/>
                </a:solidFill>
              </a:rPr>
              <a:t>5) О порядке принятия в члены ФХ и порядке выхода из членов;</a:t>
            </a:r>
          </a:p>
          <a:p>
            <a:r>
              <a:rPr lang="ru-RU" sz="1600" dirty="0">
                <a:solidFill>
                  <a:schemeClr val="accent1"/>
                </a:solidFill>
              </a:rPr>
              <a:t>6) О порядке распределения полученных от деятельности ФХ плодов, продукции и доходов.</a:t>
            </a:r>
          </a:p>
        </p:txBody>
      </p:sp>
    </p:spTree>
    <p:extLst>
      <p:ext uri="{BB962C8B-B14F-4D97-AF65-F5344CB8AC3E}">
        <p14:creationId xmlns:p14="http://schemas.microsoft.com/office/powerpoint/2010/main" val="3533300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56000" y="504000"/>
            <a:ext cx="10080000" cy="5847755"/>
          </a:xfrm>
          <a:prstGeom prst="rect">
            <a:avLst/>
          </a:prstGeom>
          <a:noFill/>
        </p:spPr>
        <p:txBody>
          <a:bodyPr wrap="square" rtlCol="0">
            <a:spAutoFit/>
          </a:bodyPr>
          <a:lstStyle/>
          <a:p>
            <a:pPr algn="just"/>
            <a:r>
              <a:rPr lang="ru-RU" sz="1700" dirty="0">
                <a:solidFill>
                  <a:schemeClr val="accent1"/>
                </a:solidFill>
              </a:rPr>
              <a:t>В состав имущества ФХ могут входить земельный участок, хозяйственные и иные постройки, мелиоративные и др. сооружения, продуктивный и рабочий скот, птица, сельскохозяйственные и иные техника и оборудование, транспортные средства, инвентарь и иное необходимое имущество.</a:t>
            </a:r>
          </a:p>
          <a:p>
            <a:pPr algn="just"/>
            <a:r>
              <a:rPr lang="ru-RU" sz="1700" dirty="0">
                <a:solidFill>
                  <a:schemeClr val="accent1"/>
                </a:solidFill>
              </a:rPr>
              <a:t>Общая совместная собственность.</a:t>
            </a:r>
          </a:p>
          <a:p>
            <a:pPr algn="just"/>
            <a:r>
              <a:rPr lang="ru-RU" sz="1700" dirty="0">
                <a:solidFill>
                  <a:schemeClr val="accent1"/>
                </a:solidFill>
              </a:rPr>
              <a:t>Плоды, продукция и доходы в результате использования его имущества - также общее имущество членов ФХ.</a:t>
            </a:r>
          </a:p>
          <a:p>
            <a:pPr algn="just"/>
            <a:endParaRPr lang="ru-RU" sz="1700" dirty="0">
              <a:solidFill>
                <a:schemeClr val="accent1"/>
              </a:solidFill>
            </a:endParaRPr>
          </a:p>
          <a:p>
            <a:pPr algn="just"/>
            <a:r>
              <a:rPr lang="ru-RU" sz="1700" dirty="0">
                <a:solidFill>
                  <a:schemeClr val="accent1"/>
                </a:solidFill>
              </a:rPr>
              <a:t>Распоряжение имуществом осуществляется в интересах ФХ его главой.</a:t>
            </a:r>
          </a:p>
          <a:p>
            <a:pPr algn="just"/>
            <a:r>
              <a:rPr lang="ru-RU" sz="1700" dirty="0">
                <a:solidFill>
                  <a:schemeClr val="accent1"/>
                </a:solidFill>
              </a:rPr>
              <a:t>При выходе из ФХ одного из его членов земельный участок и средства производства </a:t>
            </a:r>
            <a:r>
              <a:rPr lang="ru-RU" sz="1700" u="sng" dirty="0">
                <a:solidFill>
                  <a:schemeClr val="accent1"/>
                </a:solidFill>
              </a:rPr>
              <a:t>разделу не подлежат</a:t>
            </a:r>
            <a:r>
              <a:rPr lang="ru-RU" sz="1700" dirty="0">
                <a:solidFill>
                  <a:schemeClr val="accent1"/>
                </a:solidFill>
              </a:rPr>
              <a:t>.</a:t>
            </a:r>
          </a:p>
          <a:p>
            <a:pPr algn="just"/>
            <a:r>
              <a:rPr lang="ru-RU" sz="1700" dirty="0">
                <a:solidFill>
                  <a:schemeClr val="accent1"/>
                </a:solidFill>
              </a:rPr>
              <a:t>Гражданин в случае выхода его из ФХ имеет право на денежную компенсацию, соразмерную его доле в праве общей собственности на имущество ФХ. Срок выплаты денежной компенсации определяется по взаимному согласию между членами ФХ или в случае, если взаимное согласие не достигнуто, в судебном порядке и не может превышать год с момента подачи заявления о выходе.</a:t>
            </a:r>
          </a:p>
          <a:p>
            <a:pPr algn="just"/>
            <a:endParaRPr lang="ru-RU" sz="1700" dirty="0">
              <a:solidFill>
                <a:schemeClr val="accent1"/>
              </a:solidFill>
            </a:endParaRPr>
          </a:p>
          <a:p>
            <a:pPr algn="just"/>
            <a:r>
              <a:rPr lang="ru-RU" sz="1700" dirty="0">
                <a:solidFill>
                  <a:schemeClr val="accent1"/>
                </a:solidFill>
              </a:rPr>
              <a:t> Фермерское хозяйство прекращается:</a:t>
            </a:r>
          </a:p>
          <a:p>
            <a:pPr algn="just"/>
            <a:r>
              <a:rPr lang="ru-RU" sz="1700" dirty="0">
                <a:solidFill>
                  <a:schemeClr val="accent1"/>
                </a:solidFill>
              </a:rPr>
              <a:t>1) В случае единогласного решения членов ФХ о его прекращении;</a:t>
            </a:r>
          </a:p>
          <a:p>
            <a:pPr algn="just"/>
            <a:r>
              <a:rPr lang="ru-RU" sz="1700" dirty="0">
                <a:solidFill>
                  <a:schemeClr val="accent1"/>
                </a:solidFill>
              </a:rPr>
              <a:t>2) В случае, если не осталось ни одного из членов ФХ или их наследников, желающих продолжить деятельность ФХ;</a:t>
            </a:r>
          </a:p>
          <a:p>
            <a:pPr algn="just"/>
            <a:r>
              <a:rPr lang="ru-RU" sz="1700" dirty="0">
                <a:solidFill>
                  <a:schemeClr val="accent1"/>
                </a:solidFill>
              </a:rPr>
              <a:t>3) В случае несостоятельности (банкротства) ФХ;</a:t>
            </a:r>
            <a:endParaRPr lang="ru-RU" sz="1700" dirty="0">
              <a:solidFill>
                <a:schemeClr val="accent1"/>
              </a:solidFill>
              <a:hlinkClick r:id="rId2"/>
            </a:endParaRPr>
          </a:p>
          <a:p>
            <a:pPr algn="just"/>
            <a:r>
              <a:rPr lang="ru-RU" sz="1700" dirty="0">
                <a:solidFill>
                  <a:schemeClr val="accent1"/>
                </a:solidFill>
              </a:rPr>
              <a:t>4) В случае создания на базе имущества ФХ производственного кооператива или хозяйственного товарищества;</a:t>
            </a:r>
          </a:p>
          <a:p>
            <a:pPr algn="just"/>
            <a:r>
              <a:rPr lang="ru-RU" sz="1700" dirty="0">
                <a:solidFill>
                  <a:schemeClr val="accent1"/>
                </a:solidFill>
              </a:rPr>
              <a:t>5) На основании решения суда.</a:t>
            </a:r>
          </a:p>
        </p:txBody>
      </p:sp>
    </p:spTree>
    <p:extLst>
      <p:ext uri="{BB962C8B-B14F-4D97-AF65-F5344CB8AC3E}">
        <p14:creationId xmlns:p14="http://schemas.microsoft.com/office/powerpoint/2010/main" val="3473402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6000" y="324000"/>
            <a:ext cx="9630000" cy="830997"/>
          </a:xfrm>
          <a:prstGeom prst="rect">
            <a:avLst/>
          </a:prstGeom>
          <a:noFill/>
        </p:spPr>
        <p:txBody>
          <a:bodyPr wrap="square" rtlCol="0">
            <a:spAutoFit/>
          </a:bodyPr>
          <a:lstStyle/>
          <a:p>
            <a:pPr algn="ctr"/>
            <a:r>
              <a:rPr lang="ru-RU" sz="2400" b="1" dirty="0">
                <a:solidFill>
                  <a:schemeClr val="accent1"/>
                </a:solidFill>
              </a:rPr>
              <a:t>Некоммерческие организации - закрытый перечень (ст. 50 ГК РФ)</a:t>
            </a:r>
          </a:p>
          <a:p>
            <a:pPr algn="ctr"/>
            <a:r>
              <a:rPr lang="ru-RU" sz="2400" b="1" dirty="0">
                <a:solidFill>
                  <a:schemeClr val="accent1"/>
                </a:solidFill>
              </a:rPr>
              <a:t>Корпоративные НКО</a:t>
            </a:r>
          </a:p>
        </p:txBody>
      </p:sp>
      <p:graphicFrame>
        <p:nvGraphicFramePr>
          <p:cNvPr id="3" name="Таблица 2"/>
          <p:cNvGraphicFramePr>
            <a:graphicFrameLocks noGrp="1"/>
          </p:cNvGraphicFramePr>
          <p:nvPr>
            <p:extLst>
              <p:ext uri="{D42A27DB-BD31-4B8C-83A1-F6EECF244321}">
                <p14:modId xmlns:p14="http://schemas.microsoft.com/office/powerpoint/2010/main" val="2252374250"/>
              </p:ext>
            </p:extLst>
          </p:nvPr>
        </p:nvGraphicFramePr>
        <p:xfrm>
          <a:off x="1078500" y="1176222"/>
          <a:ext cx="10125000" cy="5218896"/>
        </p:xfrm>
        <a:graphic>
          <a:graphicData uri="http://schemas.openxmlformats.org/drawingml/2006/table">
            <a:tbl>
              <a:tblPr firstRow="1" bandRow="1">
                <a:tableStyleId>{B301B821-A1FF-4177-AEE7-76D212191A09}</a:tableStyleId>
              </a:tblPr>
              <a:tblGrid>
                <a:gridCol w="5424107">
                  <a:extLst>
                    <a:ext uri="{9D8B030D-6E8A-4147-A177-3AD203B41FA5}">
                      <a16:colId xmlns:a16="http://schemas.microsoft.com/office/drawing/2014/main" val="20000"/>
                    </a:ext>
                  </a:extLst>
                </a:gridCol>
                <a:gridCol w="4700893">
                  <a:extLst>
                    <a:ext uri="{9D8B030D-6E8A-4147-A177-3AD203B41FA5}">
                      <a16:colId xmlns:a16="http://schemas.microsoft.com/office/drawing/2014/main" val="20001"/>
                    </a:ext>
                  </a:extLst>
                </a:gridCol>
              </a:tblGrid>
              <a:tr h="1310432">
                <a:tc>
                  <a:txBody>
                    <a:bodyPr/>
                    <a:lstStyle/>
                    <a:p>
                      <a:r>
                        <a:rPr lang="ru-RU" sz="1200" dirty="0"/>
                        <a:t>Потребительский кооператив</a:t>
                      </a:r>
                    </a:p>
                    <a:p>
                      <a:endParaRPr lang="ru-RU" sz="1200" dirty="0"/>
                    </a:p>
                    <a:p>
                      <a:endParaRPr lang="ru-RU" sz="1200" b="0" dirty="0">
                        <a:solidFill>
                          <a:schemeClr val="accent1"/>
                        </a:solidFill>
                      </a:endParaRPr>
                    </a:p>
                  </a:txBody>
                  <a:tcPr/>
                </a:tc>
                <a:tc>
                  <a:txBody>
                    <a:bodyPr/>
                    <a:lstStyle/>
                    <a:p>
                      <a:r>
                        <a:rPr lang="ru-RU" sz="1200" dirty="0"/>
                        <a:t>Жилищный кооператив</a:t>
                      </a:r>
                    </a:p>
                    <a:p>
                      <a:r>
                        <a:rPr lang="ru-RU" sz="1200" dirty="0"/>
                        <a:t>ЖСК</a:t>
                      </a:r>
                    </a:p>
                    <a:p>
                      <a:r>
                        <a:rPr lang="ru-RU" sz="1200" dirty="0"/>
                        <a:t>Гаражный кооператив</a:t>
                      </a:r>
                    </a:p>
                    <a:p>
                      <a:r>
                        <a:rPr lang="ru-RU" sz="1200" baseline="0" dirty="0"/>
                        <a:t>Общество взаимного страхования</a:t>
                      </a:r>
                    </a:p>
                    <a:p>
                      <a:r>
                        <a:rPr lang="ru-RU" sz="1200" baseline="0" dirty="0"/>
                        <a:t>Кредитный кооператив</a:t>
                      </a:r>
                    </a:p>
                    <a:p>
                      <a:r>
                        <a:rPr lang="ru-RU" sz="1200" baseline="0" dirty="0"/>
                        <a:t>Фонд проката</a:t>
                      </a:r>
                    </a:p>
                    <a:p>
                      <a:r>
                        <a:rPr lang="ru-RU" sz="1200" baseline="0" dirty="0"/>
                        <a:t>с/х потребительский кооператив</a:t>
                      </a:r>
                      <a:endParaRPr lang="ru-RU" sz="1200" b="0" dirty="0">
                        <a:solidFill>
                          <a:schemeClr val="accent1"/>
                        </a:solidFill>
                      </a:endParaRPr>
                    </a:p>
                  </a:txBody>
                  <a:tcPr/>
                </a:tc>
                <a:extLst>
                  <a:ext uri="{0D108BD9-81ED-4DB2-BD59-A6C34878D82A}">
                    <a16:rowId xmlns:a16="http://schemas.microsoft.com/office/drawing/2014/main" val="10000"/>
                  </a:ext>
                </a:extLst>
              </a:tr>
              <a:tr h="370840">
                <a:tc>
                  <a:txBody>
                    <a:bodyPr/>
                    <a:lstStyle/>
                    <a:p>
                      <a:r>
                        <a:rPr lang="ru-RU" sz="1200" dirty="0"/>
                        <a:t>Общественная организация</a:t>
                      </a:r>
                      <a:endParaRPr lang="ru-RU" sz="1200" dirty="0">
                        <a:solidFill>
                          <a:schemeClr val="accent1"/>
                        </a:solidFill>
                      </a:endParaRPr>
                    </a:p>
                  </a:txBody>
                  <a:tcPr/>
                </a:tc>
                <a:tc>
                  <a:txBody>
                    <a:bodyPr/>
                    <a:lstStyle/>
                    <a:p>
                      <a:r>
                        <a:rPr lang="ru-RU" sz="1200" dirty="0"/>
                        <a:t>Политические партии</a:t>
                      </a:r>
                    </a:p>
                    <a:p>
                      <a:r>
                        <a:rPr lang="ru-RU" sz="1200" dirty="0"/>
                        <a:t>Профсоюзы (в</a:t>
                      </a:r>
                      <a:r>
                        <a:rPr lang="ru-RU" sz="1200" baseline="0" dirty="0"/>
                        <a:t> форме ЮЛ)</a:t>
                      </a:r>
                      <a:endParaRPr lang="ru-RU" sz="1200" dirty="0"/>
                    </a:p>
                    <a:p>
                      <a:r>
                        <a:rPr lang="ru-RU" sz="1200" dirty="0"/>
                        <a:t>Органы общественной самодеятельности</a:t>
                      </a:r>
                    </a:p>
                    <a:p>
                      <a:r>
                        <a:rPr lang="ru-RU" sz="1200" dirty="0"/>
                        <a:t>ТОС</a:t>
                      </a:r>
                      <a:endParaRPr lang="ru-RU" sz="1200" dirty="0">
                        <a:solidFill>
                          <a:schemeClr val="accent1"/>
                        </a:solidFill>
                      </a:endParaRPr>
                    </a:p>
                  </a:txBody>
                  <a:tcPr/>
                </a:tc>
                <a:extLst>
                  <a:ext uri="{0D108BD9-81ED-4DB2-BD59-A6C34878D82A}">
                    <a16:rowId xmlns:a16="http://schemas.microsoft.com/office/drawing/2014/main" val="10001"/>
                  </a:ext>
                </a:extLst>
              </a:tr>
              <a:tr h="2682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t>Общественные движения</a:t>
                      </a:r>
                      <a:endParaRPr lang="ru-RU" sz="1200" dirty="0">
                        <a:solidFill>
                          <a:schemeClr val="accent1"/>
                        </a:solidFill>
                      </a:endParaRPr>
                    </a:p>
                  </a:txBody>
                  <a:tcPr/>
                </a:tc>
                <a:tc>
                  <a:txBody>
                    <a:bodyPr/>
                    <a:lstStyle/>
                    <a:p>
                      <a:endParaRPr lang="ru-RU" sz="1200" dirty="0">
                        <a:solidFill>
                          <a:schemeClr val="accent1"/>
                        </a:solidFill>
                      </a:endParaRPr>
                    </a:p>
                  </a:txBody>
                  <a:tcPr/>
                </a:tc>
                <a:extLst>
                  <a:ext uri="{0D108BD9-81ED-4DB2-BD59-A6C34878D82A}">
                    <a16:rowId xmlns:a16="http://schemas.microsoft.com/office/drawing/2014/main" val="10002"/>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t>Ассоциация (союз) </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200" dirty="0"/>
                    </a:p>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t>Созданные до 01.09.2014 г. НКО подлежат переименованию:</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t>«Некоммерческое партнерство …»                      Ассоциация «Некоммерческое партнерство …»</a:t>
                      </a:r>
                      <a:endParaRPr lang="ru-RU" sz="1200" dirty="0">
                        <a:solidFill>
                          <a:schemeClr val="accent1"/>
                        </a:solidFill>
                      </a:endParaRPr>
                    </a:p>
                  </a:txBody>
                  <a:tcPr/>
                </a:tc>
                <a:tc>
                  <a:txBody>
                    <a:bodyPr/>
                    <a:lstStyle/>
                    <a:p>
                      <a:r>
                        <a:rPr lang="ru-RU" sz="1200" dirty="0"/>
                        <a:t>Некоммерческое партнерство</a:t>
                      </a:r>
                    </a:p>
                    <a:p>
                      <a:r>
                        <a:rPr lang="ru-RU" sz="1200" dirty="0"/>
                        <a:t>Саморегулируемые организации</a:t>
                      </a:r>
                    </a:p>
                    <a:p>
                      <a:r>
                        <a:rPr lang="ru-RU" sz="1200" dirty="0"/>
                        <a:t>Объединения работодателей</a:t>
                      </a:r>
                    </a:p>
                    <a:p>
                      <a:r>
                        <a:rPr lang="ru-RU" sz="1200" dirty="0"/>
                        <a:t>Объединения профсоюзов</a:t>
                      </a:r>
                    </a:p>
                    <a:p>
                      <a:r>
                        <a:rPr lang="ru-RU" sz="1200" dirty="0"/>
                        <a:t>Объединения кооперативов</a:t>
                      </a:r>
                    </a:p>
                    <a:p>
                      <a:r>
                        <a:rPr lang="ru-RU" sz="1200" dirty="0"/>
                        <a:t>Объединения общественных</a:t>
                      </a:r>
                      <a:r>
                        <a:rPr lang="ru-RU" sz="1200" baseline="0" dirty="0"/>
                        <a:t> организаций</a:t>
                      </a:r>
                    </a:p>
                    <a:p>
                      <a:r>
                        <a:rPr lang="ru-RU" sz="1200" baseline="0" dirty="0"/>
                        <a:t>ТПП </a:t>
                      </a:r>
                      <a:endParaRPr lang="ru-RU" sz="1200" dirty="0">
                        <a:solidFill>
                          <a:schemeClr val="accent1"/>
                        </a:solidFill>
                      </a:endParaRPr>
                    </a:p>
                  </a:txBody>
                  <a:tcPr/>
                </a:tc>
                <a:extLst>
                  <a:ext uri="{0D108BD9-81ED-4DB2-BD59-A6C34878D82A}">
                    <a16:rowId xmlns:a16="http://schemas.microsoft.com/office/drawing/2014/main" val="10003"/>
                  </a:ext>
                </a:extLst>
              </a:tr>
              <a:tr h="37257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t>Адвокатские палаты, иные адвокатские образования</a:t>
                      </a:r>
                      <a:endParaRPr lang="ru-RU" sz="1200" dirty="0">
                        <a:solidFill>
                          <a:schemeClr val="accent1"/>
                        </a:solidFill>
                      </a:endParaRPr>
                    </a:p>
                  </a:txBody>
                  <a:tcPr/>
                </a:tc>
                <a:tc>
                  <a:txBody>
                    <a:bodyPr/>
                    <a:lstStyle/>
                    <a:p>
                      <a:endParaRPr lang="ru-RU" sz="1200" dirty="0">
                        <a:solidFill>
                          <a:schemeClr val="accent1"/>
                        </a:solidFill>
                      </a:endParaRPr>
                    </a:p>
                  </a:txBody>
                  <a:tcPr/>
                </a:tc>
                <a:extLst>
                  <a:ext uri="{0D108BD9-81ED-4DB2-BD59-A6C34878D82A}">
                    <a16:rowId xmlns:a16="http://schemas.microsoft.com/office/drawing/2014/main" val="10004"/>
                  </a:ext>
                </a:extLst>
              </a:tr>
              <a:tr h="370840">
                <a:tc>
                  <a:txBody>
                    <a:bodyPr/>
                    <a:lstStyle/>
                    <a:p>
                      <a:r>
                        <a:rPr lang="ru-RU" sz="1200" dirty="0"/>
                        <a:t>Товарищества собственников недвижимости (ТСН)</a:t>
                      </a:r>
                      <a:endParaRPr lang="ru-RU" sz="1200" dirty="0">
                        <a:solidFill>
                          <a:schemeClr val="accent1"/>
                        </a:solidFill>
                      </a:endParaRPr>
                    </a:p>
                  </a:txBody>
                  <a:tcPr/>
                </a:tc>
                <a:tc>
                  <a:txBody>
                    <a:bodyPr/>
                    <a:lstStyle/>
                    <a:p>
                      <a:r>
                        <a:rPr lang="ru-RU" sz="1200" dirty="0"/>
                        <a:t>Товарищества собственников жилья (ТСЖ), садоводческие и огороднические некоммерческие товарищества (СНТ, ОНТ)</a:t>
                      </a:r>
                      <a:endParaRPr lang="ru-RU" sz="1200" dirty="0">
                        <a:solidFill>
                          <a:schemeClr val="accent1"/>
                        </a:solidFill>
                      </a:endParaRPr>
                    </a:p>
                  </a:txBody>
                  <a:tcPr/>
                </a:tc>
                <a:extLst>
                  <a:ext uri="{0D108BD9-81ED-4DB2-BD59-A6C34878D82A}">
                    <a16:rowId xmlns:a16="http://schemas.microsoft.com/office/drawing/2014/main" val="10005"/>
                  </a:ext>
                </a:extLst>
              </a:tr>
              <a:tr h="146749">
                <a:tc>
                  <a:txBody>
                    <a:bodyPr/>
                    <a:lstStyle/>
                    <a:p>
                      <a:r>
                        <a:rPr lang="ru-RU" sz="1200" dirty="0"/>
                        <a:t>Казачьи общества, общины коренных малочисленных народов РФ</a:t>
                      </a:r>
                      <a:endParaRPr lang="ru-RU" sz="1200" dirty="0">
                        <a:solidFill>
                          <a:schemeClr val="accent1"/>
                        </a:solidFill>
                      </a:endParaRPr>
                    </a:p>
                  </a:txBody>
                  <a:tcPr/>
                </a:tc>
                <a:tc>
                  <a:txBody>
                    <a:bodyPr/>
                    <a:lstStyle/>
                    <a:p>
                      <a:endParaRPr lang="ru-RU" sz="1200" dirty="0">
                        <a:solidFill>
                          <a:schemeClr val="accent1"/>
                        </a:solidFill>
                      </a:endParaRPr>
                    </a:p>
                  </a:txBody>
                  <a:tcPr/>
                </a:tc>
                <a:extLst>
                  <a:ext uri="{0D108BD9-81ED-4DB2-BD59-A6C34878D82A}">
                    <a16:rowId xmlns:a16="http://schemas.microsoft.com/office/drawing/2014/main" val="10006"/>
                  </a:ext>
                </a:extLst>
              </a:tr>
              <a:tr h="14674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aseline="0" dirty="0"/>
                        <a:t>Нотариальные палаты</a:t>
                      </a:r>
                      <a:endParaRPr lang="ru-RU" sz="1200" dirty="0">
                        <a:solidFill>
                          <a:schemeClr val="accent1"/>
                        </a:solidFill>
                      </a:endParaRPr>
                    </a:p>
                  </a:txBody>
                  <a:tcPr/>
                </a:tc>
                <a:tc>
                  <a:txBody>
                    <a:bodyPr/>
                    <a:lstStyle/>
                    <a:p>
                      <a:endParaRPr lang="ru-RU" sz="1200" dirty="0">
                        <a:solidFill>
                          <a:schemeClr val="accent1"/>
                        </a:solidFill>
                      </a:endParaRPr>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473402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1000" y="819000"/>
            <a:ext cx="8568952" cy="461665"/>
          </a:xfrm>
          <a:prstGeom prst="rect">
            <a:avLst/>
          </a:prstGeom>
          <a:noFill/>
        </p:spPr>
        <p:txBody>
          <a:bodyPr wrap="square" rtlCol="0">
            <a:spAutoFit/>
          </a:bodyPr>
          <a:lstStyle/>
          <a:p>
            <a:pPr algn="ctr"/>
            <a:r>
              <a:rPr lang="ru-RU" sz="2400" b="1" dirty="0">
                <a:solidFill>
                  <a:schemeClr val="accent1"/>
                </a:solidFill>
              </a:rPr>
              <a:t>Унитарные НКО</a:t>
            </a:r>
          </a:p>
        </p:txBody>
      </p:sp>
      <p:graphicFrame>
        <p:nvGraphicFramePr>
          <p:cNvPr id="3" name="Таблица 2"/>
          <p:cNvGraphicFramePr>
            <a:graphicFrameLocks noGrp="1"/>
          </p:cNvGraphicFramePr>
          <p:nvPr>
            <p:extLst>
              <p:ext uri="{D42A27DB-BD31-4B8C-83A1-F6EECF244321}">
                <p14:modId xmlns:p14="http://schemas.microsoft.com/office/powerpoint/2010/main" val="2787599235"/>
              </p:ext>
            </p:extLst>
          </p:nvPr>
        </p:nvGraphicFramePr>
        <p:xfrm>
          <a:off x="1731000" y="1764000"/>
          <a:ext cx="8652877" cy="3581400"/>
        </p:xfrm>
        <a:graphic>
          <a:graphicData uri="http://schemas.openxmlformats.org/drawingml/2006/table">
            <a:tbl>
              <a:tblPr firstRow="1" bandRow="1">
                <a:tableStyleId>{B301B821-A1FF-4177-AEE7-76D212191A09}</a:tableStyleId>
              </a:tblPr>
              <a:tblGrid>
                <a:gridCol w="3644738">
                  <a:extLst>
                    <a:ext uri="{9D8B030D-6E8A-4147-A177-3AD203B41FA5}">
                      <a16:colId xmlns:a16="http://schemas.microsoft.com/office/drawing/2014/main" val="20000"/>
                    </a:ext>
                  </a:extLst>
                </a:gridCol>
                <a:gridCol w="5008139">
                  <a:extLst>
                    <a:ext uri="{9D8B030D-6E8A-4147-A177-3AD203B41FA5}">
                      <a16:colId xmlns:a16="http://schemas.microsoft.com/office/drawing/2014/main" val="20001"/>
                    </a:ext>
                  </a:extLst>
                </a:gridCol>
              </a:tblGrid>
              <a:tr h="288032">
                <a:tc>
                  <a:txBody>
                    <a:bodyPr/>
                    <a:lstStyle/>
                    <a:p>
                      <a:r>
                        <a:rPr lang="ru-RU" sz="1600" kern="1200" baseline="0" dirty="0">
                          <a:effectLst/>
                        </a:rPr>
                        <a:t>Фонды</a:t>
                      </a:r>
                      <a:endParaRPr lang="ru-RU" sz="1600" baseline="0"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kern="1200" baseline="0" dirty="0">
                          <a:effectLst/>
                        </a:rPr>
                        <a:t>Общественные и благотворительные, </a:t>
                      </a:r>
                    </a:p>
                    <a:p>
                      <a:pPr marL="0" marR="0" indent="0" algn="l" defTabSz="914400" rtl="0" eaLnBrk="1" fontAlgn="auto" latinLnBrk="0" hangingPunct="1">
                        <a:lnSpc>
                          <a:spcPct val="100000"/>
                        </a:lnSpc>
                        <a:spcBef>
                          <a:spcPts val="0"/>
                        </a:spcBef>
                        <a:spcAft>
                          <a:spcPts val="0"/>
                        </a:spcAft>
                        <a:buClrTx/>
                        <a:buSzTx/>
                        <a:buFontTx/>
                        <a:buNone/>
                        <a:tabLst/>
                        <a:defRPr/>
                      </a:pPr>
                      <a:r>
                        <a:rPr lang="ru-RU" sz="1600" kern="1200" baseline="0" dirty="0">
                          <a:effectLst/>
                        </a:rPr>
                        <a:t>с 01.03.2022 г. общественные полезные фонды + личные фонды</a:t>
                      </a:r>
                      <a:endParaRPr lang="ru-RU" sz="1600" baseline="0" dirty="0">
                        <a:solidFill>
                          <a:schemeClr val="tx1"/>
                        </a:solidFill>
                      </a:endParaRPr>
                    </a:p>
                  </a:txBody>
                  <a:tcPr/>
                </a:tc>
                <a:extLst>
                  <a:ext uri="{0D108BD9-81ED-4DB2-BD59-A6C34878D82A}">
                    <a16:rowId xmlns:a16="http://schemas.microsoft.com/office/drawing/2014/main" val="10000"/>
                  </a:ext>
                </a:extLst>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kern="1200" baseline="0" dirty="0">
                          <a:effectLst/>
                        </a:rPr>
                        <a:t>Учреждения</a:t>
                      </a:r>
                      <a:endParaRPr lang="ru-RU" sz="1600" baseline="0"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kern="1200" baseline="0" dirty="0">
                          <a:effectLst/>
                        </a:rPr>
                        <a:t>Государственные учреждения (в т.ч. государственные академии наук), </a:t>
                      </a:r>
                    </a:p>
                    <a:p>
                      <a:pPr marL="0" marR="0" indent="0" algn="l" defTabSz="914400" rtl="0" eaLnBrk="1" fontAlgn="auto" latinLnBrk="0" hangingPunct="1">
                        <a:lnSpc>
                          <a:spcPct val="100000"/>
                        </a:lnSpc>
                        <a:spcBef>
                          <a:spcPts val="0"/>
                        </a:spcBef>
                        <a:spcAft>
                          <a:spcPts val="0"/>
                        </a:spcAft>
                        <a:buClrTx/>
                        <a:buSzTx/>
                        <a:buFontTx/>
                        <a:buNone/>
                        <a:tabLst/>
                        <a:defRPr/>
                      </a:pPr>
                      <a:r>
                        <a:rPr lang="ru-RU" sz="1600" kern="1200" baseline="0" dirty="0">
                          <a:effectLst/>
                        </a:rPr>
                        <a:t>Муниципальные учреждения,</a:t>
                      </a:r>
                    </a:p>
                    <a:p>
                      <a:pPr marL="0" marR="0" indent="0" algn="l" defTabSz="914400" rtl="0" eaLnBrk="1" fontAlgn="auto" latinLnBrk="0" hangingPunct="1">
                        <a:lnSpc>
                          <a:spcPct val="100000"/>
                        </a:lnSpc>
                        <a:spcBef>
                          <a:spcPts val="0"/>
                        </a:spcBef>
                        <a:spcAft>
                          <a:spcPts val="0"/>
                        </a:spcAft>
                        <a:buClrTx/>
                        <a:buSzTx/>
                        <a:buFontTx/>
                        <a:buNone/>
                        <a:tabLst/>
                        <a:defRPr/>
                      </a:pPr>
                      <a:r>
                        <a:rPr lang="ru-RU" sz="1600" kern="1200" baseline="0" dirty="0">
                          <a:effectLst/>
                        </a:rPr>
                        <a:t>Частные (в том числе общественные) учреждения</a:t>
                      </a:r>
                      <a:endParaRPr lang="ru-RU" sz="1600" dirty="0"/>
                    </a:p>
                  </a:txBody>
                  <a:tcPr/>
                </a:tc>
                <a:extLst>
                  <a:ext uri="{0D108BD9-81ED-4DB2-BD59-A6C34878D82A}">
                    <a16:rowId xmlns:a16="http://schemas.microsoft.com/office/drawing/2014/main" val="10001"/>
                  </a:ext>
                </a:extLst>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kern="1200" baseline="0" dirty="0">
                          <a:effectLst/>
                        </a:rPr>
                        <a:t>Автономные некоммерческие организации</a:t>
                      </a:r>
                      <a:endParaRPr lang="ru-RU" sz="1600" i="1" kern="1200" baseline="0" dirty="0">
                        <a:solidFill>
                          <a:schemeClr val="tx1"/>
                        </a:solidFill>
                        <a:latin typeface="+mn-lt"/>
                        <a:ea typeface="+mn-ea"/>
                        <a:cs typeface="+mn-cs"/>
                      </a:endParaRPr>
                    </a:p>
                  </a:txBody>
                  <a:tcPr/>
                </a:tc>
                <a:tc>
                  <a:txBody>
                    <a:bodyPr/>
                    <a:lstStyle/>
                    <a:p>
                      <a:endParaRPr lang="ru-RU" sz="1600" dirty="0"/>
                    </a:p>
                  </a:txBody>
                  <a:tcPr/>
                </a:tc>
                <a:extLst>
                  <a:ext uri="{0D108BD9-81ED-4DB2-BD59-A6C34878D82A}">
                    <a16:rowId xmlns:a16="http://schemas.microsoft.com/office/drawing/2014/main" val="10002"/>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kern="1200" baseline="0" dirty="0">
                          <a:effectLst/>
                        </a:rPr>
                        <a:t>Религиозные организации</a:t>
                      </a:r>
                      <a:endParaRPr lang="ru-RU" sz="1600" baseline="0" dirty="0">
                        <a:solidFill>
                          <a:schemeClr val="tx1"/>
                        </a:solidFill>
                      </a:endParaRPr>
                    </a:p>
                  </a:txBody>
                  <a:tcPr/>
                </a:tc>
                <a:tc>
                  <a:txBody>
                    <a:bodyPr/>
                    <a:lstStyle/>
                    <a:p>
                      <a:endParaRPr lang="ru-RU" sz="1600" dirty="0"/>
                    </a:p>
                  </a:txBody>
                  <a:tcPr/>
                </a:tc>
                <a:extLst>
                  <a:ext uri="{0D108BD9-81ED-4DB2-BD59-A6C34878D82A}">
                    <a16:rowId xmlns:a16="http://schemas.microsoft.com/office/drawing/2014/main" val="10003"/>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aseline="0" dirty="0"/>
                        <a:t>Государственные корпорации</a:t>
                      </a:r>
                      <a:endParaRPr lang="ru-RU" sz="1600" baseline="0"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kern="1200" baseline="0" dirty="0"/>
                        <a:t>С 02 октября 2016 г.</a:t>
                      </a:r>
                      <a:endParaRPr lang="ru-RU" sz="1600" dirty="0"/>
                    </a:p>
                  </a:txBody>
                  <a:tcPr/>
                </a:tc>
                <a:extLst>
                  <a:ext uri="{0D108BD9-81ED-4DB2-BD59-A6C34878D82A}">
                    <a16:rowId xmlns:a16="http://schemas.microsoft.com/office/drawing/2014/main" val="10004"/>
                  </a:ext>
                </a:extLst>
              </a:tr>
              <a:tr h="370840">
                <a:tc>
                  <a:txBody>
                    <a:bodyPr/>
                    <a:lstStyle/>
                    <a:p>
                      <a:r>
                        <a:rPr lang="ru-RU" sz="1600" baseline="0" dirty="0"/>
                        <a:t>Публично-правовые компании</a:t>
                      </a:r>
                      <a:endParaRPr lang="ru-RU" sz="1600" baseline="0"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kern="1200" baseline="0" dirty="0"/>
                        <a:t>Новый ФЗ от 03.07.2016 N 236-ФЗ</a:t>
                      </a:r>
                      <a:endParaRPr lang="ru-RU" sz="1600"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233121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000" y="279000"/>
            <a:ext cx="11925000" cy="6463308"/>
          </a:xfrm>
          <a:prstGeom prst="rect">
            <a:avLst/>
          </a:prstGeom>
          <a:noFill/>
        </p:spPr>
        <p:txBody>
          <a:bodyPr wrap="square" rtlCol="0">
            <a:spAutoFit/>
          </a:bodyPr>
          <a:lstStyle/>
          <a:p>
            <a:pPr algn="just"/>
            <a:r>
              <a:rPr lang="ru-RU" b="1" dirty="0">
                <a:solidFill>
                  <a:schemeClr val="accent1"/>
                </a:solidFill>
              </a:rPr>
              <a:t>Некоммерческие корпоративные организации</a:t>
            </a:r>
          </a:p>
          <a:p>
            <a:pPr algn="just"/>
            <a:endParaRPr lang="ru-RU" sz="1400" dirty="0">
              <a:solidFill>
                <a:schemeClr val="accent1"/>
              </a:solidFill>
            </a:endParaRPr>
          </a:p>
          <a:p>
            <a:pPr algn="just"/>
            <a:r>
              <a:rPr lang="ru-RU" sz="1400" dirty="0">
                <a:solidFill>
                  <a:schemeClr val="accent1"/>
                </a:solidFill>
              </a:rPr>
              <a:t>Создаются по решению учредителей, принятому на их общем (учредительном) собрании, конференции, съезде и т.п. </a:t>
            </a:r>
          </a:p>
          <a:p>
            <a:pPr algn="just"/>
            <a:r>
              <a:rPr lang="ru-RU" sz="1400" dirty="0">
                <a:solidFill>
                  <a:schemeClr val="accent1"/>
                </a:solidFill>
              </a:rPr>
              <a:t>Являются собственником своего имущества. Не преследуют извлечение прибыли в качестве основной цели своей деятельности и не распределяют полученную прибыль между участниками. Учредители (участники) приобретают право участия (членства) в них и формируют их высший орган.</a:t>
            </a:r>
          </a:p>
          <a:p>
            <a:pPr algn="just"/>
            <a:endParaRPr lang="ru-RU" sz="1400" b="1" dirty="0">
              <a:solidFill>
                <a:schemeClr val="accent1"/>
              </a:solidFill>
              <a:effectLst>
                <a:outerShdw blurRad="38100" dist="38100" dir="2700000" algn="tl">
                  <a:srgbClr val="000000">
                    <a:alpha val="43137"/>
                  </a:srgbClr>
                </a:outerShdw>
              </a:effectLst>
            </a:endParaRPr>
          </a:p>
          <a:p>
            <a:pPr algn="just"/>
            <a:r>
              <a:rPr lang="ru-RU" b="1" dirty="0">
                <a:solidFill>
                  <a:schemeClr val="accent1"/>
                </a:solidFill>
              </a:rPr>
              <a:t>Потребительский кооператив</a:t>
            </a:r>
          </a:p>
          <a:p>
            <a:pPr algn="just"/>
            <a:endParaRPr lang="ru-RU" sz="1400" dirty="0">
              <a:solidFill>
                <a:schemeClr val="accent1"/>
              </a:solidFill>
            </a:endParaRPr>
          </a:p>
          <a:p>
            <a:pPr algn="just"/>
            <a:r>
              <a:rPr lang="ru-RU" sz="1400" dirty="0">
                <a:solidFill>
                  <a:schemeClr val="accent1"/>
                </a:solidFill>
              </a:rPr>
              <a:t>Добровольное объединение граждан и ЮЛ на основе членства с целью удовлетворения материальных и иных потребностей участников, осуществляемое путем объединения его членами имущественных паевых взносов.</a:t>
            </a:r>
          </a:p>
          <a:p>
            <a:pPr algn="just"/>
            <a:endParaRPr lang="ru-RU" sz="1400" dirty="0">
              <a:solidFill>
                <a:schemeClr val="accent1"/>
              </a:solidFill>
            </a:endParaRPr>
          </a:p>
          <a:p>
            <a:pPr algn="just"/>
            <a:r>
              <a:rPr lang="ru-RU" sz="1400" u="sng" dirty="0">
                <a:solidFill>
                  <a:schemeClr val="accent1"/>
                </a:solidFill>
              </a:rPr>
              <a:t>Основные задачи: </a:t>
            </a:r>
          </a:p>
          <a:p>
            <a:pPr algn="just"/>
            <a:r>
              <a:rPr lang="ru-RU" sz="1400" dirty="0">
                <a:solidFill>
                  <a:schemeClr val="accent1"/>
                </a:solidFill>
              </a:rPr>
              <a:t>-    Создание и развитие организаций торговли для обеспечения членов потребительских обществ товарами;</a:t>
            </a:r>
          </a:p>
          <a:p>
            <a:pPr algn="just"/>
            <a:r>
              <a:rPr lang="ru-RU" sz="1400" dirty="0">
                <a:solidFill>
                  <a:schemeClr val="accent1"/>
                </a:solidFill>
              </a:rPr>
              <a:t>-  Закупка у граждан и ЮЛ сельскохозяйственных продукции и сырья, изделий и продукции личных подсобных хозяйств и промыслов, дикорастущих плодов, ягод и грибов, лекарственно - технического сырья с последующей их переработкой и реализацией;</a:t>
            </a:r>
          </a:p>
          <a:p>
            <a:pPr algn="just"/>
            <a:r>
              <a:rPr lang="ru-RU" sz="1400" dirty="0">
                <a:solidFill>
                  <a:schemeClr val="accent1"/>
                </a:solidFill>
              </a:rPr>
              <a:t>-    Производство пищевых продуктов и непродовольственных товаров с последующей их реализацией через организации розничной торговли;</a:t>
            </a:r>
          </a:p>
          <a:p>
            <a:pPr algn="just"/>
            <a:r>
              <a:rPr lang="ru-RU" sz="1400" dirty="0">
                <a:solidFill>
                  <a:schemeClr val="accent1"/>
                </a:solidFill>
              </a:rPr>
              <a:t>-   Оказание членам потребительских обществ производственных и бытовых услуг;</a:t>
            </a:r>
          </a:p>
          <a:p>
            <a:pPr indent="-171450" algn="just">
              <a:buFontTx/>
              <a:buChar char="-"/>
            </a:pPr>
            <a:r>
              <a:rPr lang="ru-RU" sz="1400" dirty="0">
                <a:solidFill>
                  <a:schemeClr val="accent1"/>
                </a:solidFill>
              </a:rPr>
              <a:t>Пропаганда кооперативных идей, основанных на международных принципах кооперации.</a:t>
            </a:r>
          </a:p>
          <a:p>
            <a:pPr indent="-171450" algn="just">
              <a:buFontTx/>
              <a:buChar char="-"/>
            </a:pPr>
            <a:endParaRPr lang="ru-RU" sz="1400" dirty="0">
              <a:solidFill>
                <a:schemeClr val="accent1"/>
              </a:solidFill>
            </a:endParaRPr>
          </a:p>
          <a:p>
            <a:pPr algn="just"/>
            <a:r>
              <a:rPr lang="ru-RU" sz="1400" u="sng" dirty="0">
                <a:solidFill>
                  <a:schemeClr val="accent1"/>
                </a:solidFill>
              </a:rPr>
              <a:t>Наименование</a:t>
            </a:r>
            <a:r>
              <a:rPr lang="ru-RU" sz="1400" dirty="0">
                <a:solidFill>
                  <a:schemeClr val="accent1"/>
                </a:solidFill>
              </a:rPr>
              <a:t> должно содержать указание на основную цель деятельности, а также или слово "кооператив", или слова "потребительский союз" либо "потребительское общество".</a:t>
            </a:r>
          </a:p>
          <a:p>
            <a:pPr algn="just"/>
            <a:r>
              <a:rPr lang="ru-RU" sz="1400" dirty="0">
                <a:solidFill>
                  <a:schemeClr val="accent1"/>
                </a:solidFill>
              </a:rPr>
              <a:t>(!) Специализированные кооперативы (с/х, ЖСК и т.п.) не могут использовать слова «потребительское общество».</a:t>
            </a:r>
          </a:p>
          <a:p>
            <a:pPr algn="just"/>
            <a:endParaRPr lang="ru-RU" sz="1400" dirty="0">
              <a:solidFill>
                <a:schemeClr val="accent1"/>
              </a:solidFill>
            </a:endParaRPr>
          </a:p>
          <a:p>
            <a:pPr algn="just"/>
            <a:r>
              <a:rPr lang="ru-RU" sz="1400" dirty="0">
                <a:solidFill>
                  <a:schemeClr val="accent1"/>
                </a:solidFill>
              </a:rPr>
              <a:t>Осуществляют торговую, заготовительную, производственную, посредническую и иные виды деятельности. Доходы распределяются между участниками</a:t>
            </a:r>
          </a:p>
          <a:p>
            <a:pPr algn="just"/>
            <a:r>
              <a:rPr lang="ru-RU" sz="1400" dirty="0">
                <a:solidFill>
                  <a:schemeClr val="accent1"/>
                </a:solidFill>
              </a:rPr>
              <a:t>Если при утверждении ежегодного баланса члены потребительского кооператива обязаны покрыть образовавшиеся убытки путем внесения дополнительных взносов. В случае невыполнения этой обязанности кооператив может быть ликвидирован в судебном порядке по требованию кредиторов.</a:t>
            </a:r>
          </a:p>
          <a:p>
            <a:pPr algn="just"/>
            <a:r>
              <a:rPr lang="ru-RU" sz="1400" dirty="0">
                <a:solidFill>
                  <a:schemeClr val="accent1"/>
                </a:solidFill>
              </a:rPr>
              <a:t>2. Члены потребительского кооператива солидарно несут субсидиарную ответственность по его обязательствам в пределах невнесенной части дополнительного взноса каждого из членов кооператива.</a:t>
            </a:r>
          </a:p>
        </p:txBody>
      </p:sp>
    </p:spTree>
    <p:extLst>
      <p:ext uri="{BB962C8B-B14F-4D97-AF65-F5344CB8AC3E}">
        <p14:creationId xmlns:p14="http://schemas.microsoft.com/office/powerpoint/2010/main" val="1233121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6000" y="144000"/>
            <a:ext cx="11880000" cy="6863417"/>
          </a:xfrm>
          <a:prstGeom prst="rect">
            <a:avLst/>
          </a:prstGeom>
          <a:noFill/>
        </p:spPr>
        <p:txBody>
          <a:bodyPr wrap="square" rtlCol="0">
            <a:spAutoFit/>
          </a:bodyPr>
          <a:lstStyle/>
          <a:p>
            <a:pPr algn="ctr"/>
            <a:r>
              <a:rPr lang="ru-RU" sz="2400" b="1" dirty="0">
                <a:solidFill>
                  <a:schemeClr val="accent1"/>
                </a:solidFill>
              </a:rPr>
              <a:t>Общественная организация</a:t>
            </a:r>
          </a:p>
          <a:p>
            <a:pPr algn="ctr"/>
            <a:endParaRPr lang="ru-RU" sz="1200" b="1" dirty="0">
              <a:effectLst>
                <a:outerShdw blurRad="38100" dist="38100" dir="2700000" algn="tl">
                  <a:srgbClr val="000000">
                    <a:alpha val="43137"/>
                  </a:srgbClr>
                </a:outerShdw>
              </a:effectLst>
            </a:endParaRPr>
          </a:p>
          <a:p>
            <a:pPr algn="just"/>
            <a:r>
              <a:rPr lang="ru-RU" sz="1200" dirty="0"/>
              <a:t> </a:t>
            </a:r>
            <a:r>
              <a:rPr lang="ru-RU" sz="1400" dirty="0">
                <a:solidFill>
                  <a:schemeClr val="accent1"/>
                </a:solidFill>
              </a:rPr>
              <a:t>добровольное объединение граждан, объединившихся в установленном законом порядке на основе общности их интересов для удовлетворения духовных или иных нематериальных потребностей, для представления и защиты общих интересов и достижения иных не противоречащих закону целей.</a:t>
            </a:r>
          </a:p>
          <a:p>
            <a:pPr algn="just"/>
            <a:endParaRPr lang="ru-RU" sz="1400" dirty="0">
              <a:solidFill>
                <a:schemeClr val="accent1"/>
              </a:solidFill>
            </a:endParaRPr>
          </a:p>
          <a:p>
            <a:pPr algn="just"/>
            <a:r>
              <a:rPr lang="ru-RU" sz="1400" u="sng" dirty="0">
                <a:solidFill>
                  <a:schemeClr val="accent1"/>
                </a:solidFill>
              </a:rPr>
              <a:t>Учредители (не менее 3)</a:t>
            </a:r>
            <a:r>
              <a:rPr lang="ru-RU" sz="1400" dirty="0">
                <a:solidFill>
                  <a:schemeClr val="accent1"/>
                </a:solidFill>
              </a:rPr>
              <a:t>– физические и юридические лица (другие общ. организации), с равными правами. </a:t>
            </a:r>
          </a:p>
          <a:p>
            <a:pPr algn="just"/>
            <a:r>
              <a:rPr lang="ru-RU" sz="1400" u="sng" dirty="0">
                <a:solidFill>
                  <a:schemeClr val="accent1"/>
                </a:solidFill>
              </a:rPr>
              <a:t>Члены – </a:t>
            </a:r>
            <a:r>
              <a:rPr lang="ru-RU" sz="1400" dirty="0">
                <a:solidFill>
                  <a:schemeClr val="accent1"/>
                </a:solidFill>
              </a:rPr>
              <a:t>ФЛ и ЮЛ-общ. организации</a:t>
            </a:r>
          </a:p>
          <a:p>
            <a:pPr algn="just"/>
            <a:r>
              <a:rPr lang="ru-RU" sz="1400" u="sng" dirty="0">
                <a:solidFill>
                  <a:schemeClr val="accent1"/>
                </a:solidFill>
              </a:rPr>
              <a:t>Участники</a:t>
            </a:r>
            <a:r>
              <a:rPr lang="ru-RU" sz="1400" dirty="0">
                <a:solidFill>
                  <a:schemeClr val="accent1"/>
                </a:solidFill>
              </a:rPr>
              <a:t> – ФЛ и ЮЛ-общ. организации, выразившие поддержку целям данной организации и (или) его конкретным акциям, принимающие участие в его деятельности без обязательного оформления условий своего участия</a:t>
            </a:r>
          </a:p>
          <a:p>
            <a:pPr algn="just"/>
            <a:endParaRPr lang="ru-RU" sz="1400" dirty="0">
              <a:solidFill>
                <a:schemeClr val="accent1"/>
              </a:solidFill>
            </a:endParaRPr>
          </a:p>
          <a:p>
            <a:pPr algn="just"/>
            <a:r>
              <a:rPr lang="ru-RU" sz="1400" dirty="0">
                <a:solidFill>
                  <a:schemeClr val="accent1"/>
                </a:solidFill>
              </a:rPr>
              <a:t>Не допускаются лица, замешанные в экстремистской деятельности либо находящиеся в местах лишения свободы.</a:t>
            </a:r>
          </a:p>
          <a:p>
            <a:pPr algn="just"/>
            <a:endParaRPr lang="ru-RU" sz="1400" dirty="0">
              <a:solidFill>
                <a:schemeClr val="accent1"/>
              </a:solidFill>
            </a:endParaRPr>
          </a:p>
          <a:p>
            <a:pPr algn="just"/>
            <a:r>
              <a:rPr lang="ru-RU" sz="1400" dirty="0">
                <a:solidFill>
                  <a:schemeClr val="accent1"/>
                </a:solidFill>
              </a:rPr>
              <a:t>Иностранные граждане и лица без гражданства допускаются, если законно находятся на территории РФ (и нет ограничений в международных договорах и законах РФ)</a:t>
            </a:r>
          </a:p>
          <a:p>
            <a:pPr algn="just"/>
            <a:r>
              <a:rPr lang="ru-RU" sz="1400" dirty="0">
                <a:solidFill>
                  <a:schemeClr val="accent1"/>
                </a:solidFill>
              </a:rPr>
              <a:t>Участники (члены) общественной организации:</a:t>
            </a:r>
          </a:p>
          <a:p>
            <a:pPr marL="228600" indent="-228600" algn="just">
              <a:buAutoNum type="arabicPeriod"/>
            </a:pPr>
            <a:r>
              <a:rPr lang="ru-RU" sz="1400" dirty="0">
                <a:solidFill>
                  <a:schemeClr val="accent1"/>
                </a:solidFill>
              </a:rPr>
              <a:t>Вправе осуществлять корпоративные права в соответствии с уставом;</a:t>
            </a:r>
          </a:p>
          <a:p>
            <a:pPr marL="228600" indent="-228600" algn="just">
              <a:buAutoNum type="arabicPeriod"/>
            </a:pPr>
            <a:r>
              <a:rPr lang="ru-RU" sz="1400" dirty="0">
                <a:solidFill>
                  <a:schemeClr val="accent1"/>
                </a:solidFill>
              </a:rPr>
              <a:t>Вправе безвозмездно пользоваться оказываемыми ею услугами; </a:t>
            </a:r>
          </a:p>
          <a:p>
            <a:pPr algn="just"/>
            <a:r>
              <a:rPr lang="ru-RU" sz="1400" dirty="0">
                <a:solidFill>
                  <a:schemeClr val="accent1"/>
                </a:solidFill>
              </a:rPr>
              <a:t>3.   Несут обязанность уплачивать членские и иные имущественные взносы. </a:t>
            </a:r>
          </a:p>
          <a:p>
            <a:pPr algn="just"/>
            <a:r>
              <a:rPr lang="ru-RU" sz="1400" dirty="0">
                <a:solidFill>
                  <a:schemeClr val="accent1"/>
                </a:solidFill>
              </a:rPr>
              <a:t>4.   По своему усмотрению в любое время вправе выйти из организации.</a:t>
            </a:r>
          </a:p>
          <a:p>
            <a:pPr algn="just"/>
            <a:r>
              <a:rPr lang="ru-RU" sz="1400" dirty="0">
                <a:solidFill>
                  <a:schemeClr val="accent1"/>
                </a:solidFill>
              </a:rPr>
              <a:t>   Членство в общественной организации неотчуждаемо. </a:t>
            </a:r>
          </a:p>
          <a:p>
            <a:pPr algn="just"/>
            <a:endParaRPr lang="ru-RU" sz="1400" dirty="0">
              <a:solidFill>
                <a:schemeClr val="accent1"/>
              </a:solidFill>
            </a:endParaRPr>
          </a:p>
          <a:p>
            <a:pPr algn="just"/>
            <a:r>
              <a:rPr lang="ru-RU" sz="1400" u="sng" dirty="0">
                <a:solidFill>
                  <a:schemeClr val="accent1"/>
                </a:solidFill>
              </a:rPr>
              <a:t>Виды общественных организаций:</a:t>
            </a:r>
          </a:p>
          <a:p>
            <a:pPr algn="just"/>
            <a:endParaRPr lang="ru-RU" sz="1400" u="sng" dirty="0">
              <a:solidFill>
                <a:schemeClr val="accent1"/>
              </a:solidFill>
            </a:endParaRPr>
          </a:p>
          <a:p>
            <a:pPr algn="just"/>
            <a:r>
              <a:rPr lang="ru-RU" sz="1400" dirty="0">
                <a:solidFill>
                  <a:schemeClr val="accent1"/>
                </a:solidFill>
              </a:rPr>
              <a:t>● Территориальное общественное самоуправление - самоорганизация граждан по месту их жительства на части территории поселения, внутригородской территории города федерального значения, внутригородского района для самостоятельного и под свою ответственность осуществления собственных инициатив по вопросам местного значения;</a:t>
            </a:r>
          </a:p>
          <a:p>
            <a:pPr algn="just"/>
            <a:r>
              <a:rPr lang="ru-RU" sz="1400" dirty="0">
                <a:solidFill>
                  <a:schemeClr val="accent1"/>
                </a:solidFill>
              </a:rPr>
              <a:t>●   Орган общественной самодеятельности;</a:t>
            </a:r>
          </a:p>
          <a:p>
            <a:pPr algn="just"/>
            <a:r>
              <a:rPr lang="ru-RU" sz="1400" dirty="0">
                <a:solidFill>
                  <a:schemeClr val="accent1"/>
                </a:solidFill>
              </a:rPr>
              <a:t>●   Профсоюзы;</a:t>
            </a:r>
          </a:p>
          <a:p>
            <a:pPr algn="just"/>
            <a:r>
              <a:rPr lang="ru-RU" sz="1400" dirty="0">
                <a:solidFill>
                  <a:schemeClr val="accent1"/>
                </a:solidFill>
              </a:rPr>
              <a:t>●   Политическая партия.</a:t>
            </a:r>
          </a:p>
        </p:txBody>
      </p:sp>
    </p:spTree>
    <p:extLst>
      <p:ext uri="{BB962C8B-B14F-4D97-AF65-F5344CB8AC3E}">
        <p14:creationId xmlns:p14="http://schemas.microsoft.com/office/powerpoint/2010/main" val="394858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8625" y="395100"/>
            <a:ext cx="10980000" cy="6509474"/>
          </a:xfrm>
          <a:prstGeom prst="rect">
            <a:avLst/>
          </a:prstGeom>
          <a:noFill/>
        </p:spPr>
        <p:txBody>
          <a:bodyPr wrap="square" rtlCol="0">
            <a:spAutoFit/>
          </a:bodyPr>
          <a:lstStyle/>
          <a:p>
            <a:pPr algn="just"/>
            <a:endParaRPr lang="ru-RU" sz="1400" dirty="0">
              <a:solidFill>
                <a:schemeClr val="accent1"/>
              </a:solidFill>
            </a:endParaRPr>
          </a:p>
          <a:p>
            <a:pPr algn="just"/>
            <a:r>
              <a:rPr lang="ru-RU" sz="1500" dirty="0">
                <a:solidFill>
                  <a:schemeClr val="accent1"/>
                </a:solidFill>
              </a:rPr>
              <a:t>Деятельность ОО должна быть гласной, а информация об их учредительных и программных документах - общедоступной. </a:t>
            </a:r>
          </a:p>
          <a:p>
            <a:pPr algn="just"/>
            <a:r>
              <a:rPr lang="ru-RU" sz="1500" dirty="0">
                <a:solidFill>
                  <a:schemeClr val="accent1"/>
                </a:solidFill>
              </a:rPr>
              <a:t>Запрещается создание ОО для осуществления экстремистской деятельности и разжигания социальной розни.</a:t>
            </a:r>
          </a:p>
          <a:p>
            <a:pPr algn="just"/>
            <a:endParaRPr lang="ru-RU" sz="1500" dirty="0">
              <a:solidFill>
                <a:schemeClr val="accent1"/>
              </a:solidFill>
            </a:endParaRPr>
          </a:p>
          <a:p>
            <a:pPr algn="just"/>
            <a:r>
              <a:rPr lang="ru-RU" sz="1500" dirty="0">
                <a:solidFill>
                  <a:schemeClr val="accent1"/>
                </a:solidFill>
              </a:rPr>
              <a:t>Государственная поддержка ОО (в т.ч. экономическая – налоговые льготы, гранты и т.п.). </a:t>
            </a:r>
          </a:p>
          <a:p>
            <a:pPr algn="just"/>
            <a:endParaRPr lang="ru-RU" sz="1500" dirty="0">
              <a:solidFill>
                <a:schemeClr val="accent1"/>
              </a:solidFill>
            </a:endParaRPr>
          </a:p>
          <a:p>
            <a:pPr algn="just"/>
            <a:r>
              <a:rPr lang="ru-RU" sz="1500" u="sng" dirty="0">
                <a:solidFill>
                  <a:schemeClr val="accent1"/>
                </a:solidFill>
              </a:rPr>
              <a:t>Регистрация</a:t>
            </a:r>
            <a:r>
              <a:rPr lang="ru-RU" sz="1500" dirty="0">
                <a:solidFill>
                  <a:schemeClr val="accent1"/>
                </a:solidFill>
              </a:rPr>
              <a:t> (могут не регистрироваться и не иметь статуса ЮЛ) </a:t>
            </a:r>
          </a:p>
          <a:p>
            <a:pPr algn="just"/>
            <a:r>
              <a:rPr lang="ru-RU" sz="1500" dirty="0">
                <a:solidFill>
                  <a:schemeClr val="accent1"/>
                </a:solidFill>
              </a:rPr>
              <a:t>1)  Заявление (в течение 3 месяцев со дня проведения учредительного съезда (конференции) или общего собрания, профсоюзы  - в течение 1 месяца), включая сведения об учредителях и о месте нахождения;</a:t>
            </a:r>
          </a:p>
          <a:p>
            <a:pPr algn="just"/>
            <a:r>
              <a:rPr lang="ru-RU" sz="1500" dirty="0">
                <a:solidFill>
                  <a:schemeClr val="accent1"/>
                </a:solidFill>
              </a:rPr>
              <a:t>2)  Устав в 3 экземплярах;</a:t>
            </a:r>
          </a:p>
          <a:p>
            <a:pPr algn="just"/>
            <a:r>
              <a:rPr lang="ru-RU" sz="1500" dirty="0">
                <a:solidFill>
                  <a:schemeClr val="accent1"/>
                </a:solidFill>
              </a:rPr>
              <a:t>3) Выписка из протокола учредительного съезда (конференции) или общего собрания, содержащая сведения о создании ОО, об утверждении ее устава и о формировании руководящих органов и контрольно-ревизионного органа;</a:t>
            </a:r>
          </a:p>
          <a:p>
            <a:pPr algn="just"/>
            <a:r>
              <a:rPr lang="ru-RU" sz="1500" dirty="0">
                <a:solidFill>
                  <a:schemeClr val="accent1"/>
                </a:solidFill>
              </a:rPr>
              <a:t>4)  Документ об уплате государственной пошлины;</a:t>
            </a:r>
          </a:p>
          <a:p>
            <a:pPr algn="just"/>
            <a:r>
              <a:rPr lang="ru-RU" sz="1500" dirty="0">
                <a:solidFill>
                  <a:schemeClr val="accent1"/>
                </a:solidFill>
              </a:rPr>
              <a:t>5)  Сведения об адресе (о месте нахождения) постоянно действующего руководящего органа;</a:t>
            </a:r>
          </a:p>
          <a:p>
            <a:pPr algn="just"/>
            <a:r>
              <a:rPr lang="ru-RU" sz="1500" dirty="0">
                <a:solidFill>
                  <a:schemeClr val="accent1"/>
                </a:solidFill>
              </a:rPr>
              <a:t>6) </a:t>
            </a:r>
            <a:r>
              <a:rPr lang="ru-RU" sz="1500" i="1" dirty="0">
                <a:solidFill>
                  <a:schemeClr val="accent1"/>
                </a:solidFill>
              </a:rPr>
              <a:t>Протоколы учредительных съездов (конференций) или общих собраний структурных подразделений для международного, общероссийского и межрегионального общественных объединений</a:t>
            </a:r>
            <a:r>
              <a:rPr lang="ru-RU" sz="1500" dirty="0">
                <a:solidFill>
                  <a:schemeClr val="accent1"/>
                </a:solidFill>
              </a:rPr>
              <a:t>;</a:t>
            </a:r>
          </a:p>
          <a:p>
            <a:pPr algn="just"/>
            <a:r>
              <a:rPr lang="ru-RU" sz="1500" dirty="0">
                <a:solidFill>
                  <a:schemeClr val="accent1"/>
                </a:solidFill>
              </a:rPr>
              <a:t>7) При использовании в наименовании имени гражданина, символики, защищенной законом об охране интеллектуальной собственности и авторских прав, а также полного наименования иного ЮЛ как части наименования ОО – документы, подтверждающие права на их использование.</a:t>
            </a:r>
          </a:p>
          <a:p>
            <a:pPr algn="just"/>
            <a:endParaRPr lang="ru-RU" sz="1500" dirty="0">
              <a:solidFill>
                <a:schemeClr val="accent1"/>
              </a:solidFill>
            </a:endParaRPr>
          </a:p>
          <a:p>
            <a:pPr algn="just"/>
            <a:r>
              <a:rPr lang="ru-RU" sz="1500" dirty="0">
                <a:solidFill>
                  <a:schemeClr val="accent1"/>
                </a:solidFill>
              </a:rPr>
              <a:t>Органы управления Общественных организаций</a:t>
            </a:r>
          </a:p>
          <a:p>
            <a:pPr algn="just"/>
            <a:r>
              <a:rPr lang="ru-RU" sz="1500" dirty="0">
                <a:solidFill>
                  <a:schemeClr val="accent1"/>
                </a:solidFill>
              </a:rPr>
              <a:t>Единоличный исполнительный орган (председатель, президент и т.п.) + могут быть постоянно действующие коллегиальные исполнительные органы (совет, правление, президиум и т.п.).</a:t>
            </a:r>
          </a:p>
          <a:p>
            <a:pPr algn="just"/>
            <a:r>
              <a:rPr lang="ru-RU" sz="1500" dirty="0">
                <a:solidFill>
                  <a:schemeClr val="accent1"/>
                </a:solidFill>
              </a:rPr>
              <a:t>По решению общего собрания членов общественной организации полномочия ее органа могут быть досрочно прекращены в случаях грубого нарушения этим органом своих обязанностей, обнаружившейся неспособности к надлежащему ведению дел или при наличии иных серьезных оснований.</a:t>
            </a:r>
          </a:p>
          <a:p>
            <a:pPr algn="just"/>
            <a:endParaRPr lang="ru-RU" sz="1400" dirty="0">
              <a:solidFill>
                <a:schemeClr val="accent1"/>
              </a:solidFill>
            </a:endParaRPr>
          </a:p>
          <a:p>
            <a:pPr algn="just"/>
            <a:endParaRPr lang="ru-RU" sz="1400" dirty="0">
              <a:solidFill>
                <a:schemeClr val="accent1"/>
              </a:solidFill>
            </a:endParaRPr>
          </a:p>
        </p:txBody>
      </p:sp>
    </p:spTree>
    <p:extLst>
      <p:ext uri="{BB962C8B-B14F-4D97-AF65-F5344CB8AC3E}">
        <p14:creationId xmlns:p14="http://schemas.microsoft.com/office/powerpoint/2010/main" val="394858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1000" y="414000"/>
            <a:ext cx="11025000" cy="3323987"/>
          </a:xfrm>
          <a:prstGeom prst="rect">
            <a:avLst/>
          </a:prstGeom>
          <a:noFill/>
        </p:spPr>
        <p:txBody>
          <a:bodyPr wrap="square" rtlCol="0">
            <a:spAutoFit/>
          </a:bodyPr>
          <a:lstStyle/>
          <a:p>
            <a:pPr algn="ctr"/>
            <a:r>
              <a:rPr lang="ru-RU" b="1" dirty="0">
                <a:solidFill>
                  <a:schemeClr val="accent1"/>
                </a:solidFill>
              </a:rPr>
              <a:t>Отказ в государственной регистрации ОО:</a:t>
            </a:r>
          </a:p>
          <a:p>
            <a:pPr algn="ctr"/>
            <a:endParaRPr lang="ru-RU" sz="1400" dirty="0">
              <a:solidFill>
                <a:schemeClr val="accent1"/>
              </a:solidFill>
            </a:endParaRPr>
          </a:p>
          <a:p>
            <a:pPr algn="just"/>
            <a:r>
              <a:rPr lang="ru-RU" sz="1500" dirty="0">
                <a:solidFill>
                  <a:schemeClr val="accent1"/>
                </a:solidFill>
              </a:rPr>
              <a:t>1) Если устав противоречит Конституции и законодательству РФ (надзор прокуратуры);</a:t>
            </a:r>
            <a:endParaRPr lang="ru-RU" sz="1500" dirty="0">
              <a:solidFill>
                <a:schemeClr val="accent1"/>
              </a:solidFill>
              <a:hlinkClick r:id="rId2"/>
            </a:endParaRPr>
          </a:p>
          <a:p>
            <a:pPr algn="just"/>
            <a:r>
              <a:rPr lang="ru-RU" sz="1500" dirty="0">
                <a:solidFill>
                  <a:schemeClr val="accent1"/>
                </a:solidFill>
              </a:rPr>
              <a:t>2) Если документы представлены не полностью, либо оформлены в ненадлежащем порядке, либо представлены в ненадлежащий орган;</a:t>
            </a:r>
          </a:p>
          <a:p>
            <a:pPr algn="just"/>
            <a:r>
              <a:rPr lang="ru-RU" sz="1500" dirty="0">
                <a:solidFill>
                  <a:schemeClr val="accent1"/>
                </a:solidFill>
              </a:rPr>
              <a:t>3) Если выступившее в качестве учредителя лицо не может быть учредителем в соответствии с законодательством;</a:t>
            </a:r>
            <a:endParaRPr lang="ru-RU" sz="1500" dirty="0">
              <a:solidFill>
                <a:schemeClr val="accent1"/>
              </a:solidFill>
              <a:hlinkClick r:id="rId3"/>
            </a:endParaRPr>
          </a:p>
          <a:p>
            <a:pPr algn="just"/>
            <a:r>
              <a:rPr lang="ru-RU" sz="1500" dirty="0">
                <a:solidFill>
                  <a:schemeClr val="accent1"/>
                </a:solidFill>
              </a:rPr>
              <a:t>4) Если ранее зарегистрированное ОО с тем же наименованием осуществляет свою деятельность в пределах той же территории;</a:t>
            </a:r>
          </a:p>
          <a:p>
            <a:pPr algn="just"/>
            <a:r>
              <a:rPr lang="ru-RU" sz="1500" dirty="0">
                <a:solidFill>
                  <a:schemeClr val="accent1"/>
                </a:solidFill>
              </a:rPr>
              <a:t>5) Если установлено, что в представленных учредительных документах содержится недостоверная информация;</a:t>
            </a:r>
          </a:p>
          <a:p>
            <a:pPr algn="just"/>
            <a:r>
              <a:rPr lang="ru-RU" sz="1500" dirty="0">
                <a:solidFill>
                  <a:schemeClr val="accent1"/>
                </a:solidFill>
              </a:rPr>
              <a:t>6) Если наименование ОО оскорбляет нравственность, национальные и религиозные чувства граждан.</a:t>
            </a:r>
          </a:p>
          <a:p>
            <a:pPr algn="just"/>
            <a:endParaRPr lang="ru-RU" sz="1500" dirty="0">
              <a:solidFill>
                <a:schemeClr val="accent1"/>
              </a:solidFill>
            </a:endParaRPr>
          </a:p>
          <a:p>
            <a:pPr algn="just"/>
            <a:r>
              <a:rPr lang="ru-RU" sz="1500" dirty="0">
                <a:solidFill>
                  <a:schemeClr val="accent1"/>
                </a:solidFill>
              </a:rPr>
              <a:t>Государственная регистрация общероссийского и международного ОО производится Министерством юстиции РФ, межрегионального - органом юстиции по месту нахождения постоянно действующего его руководящего органа, регионального и местного - органом юстиции соответствующего субъекта РФ.</a:t>
            </a:r>
          </a:p>
          <a:p>
            <a:endParaRPr lang="ru-RU" sz="1500" dirty="0">
              <a:solidFill>
                <a:schemeClr val="accent1"/>
              </a:solidFill>
            </a:endParaRPr>
          </a:p>
        </p:txBody>
      </p:sp>
      <p:sp>
        <p:nvSpPr>
          <p:cNvPr id="3" name="TextBox 2"/>
          <p:cNvSpPr txBox="1"/>
          <p:nvPr/>
        </p:nvSpPr>
        <p:spPr>
          <a:xfrm>
            <a:off x="651000" y="3595568"/>
            <a:ext cx="11025000" cy="3262432"/>
          </a:xfrm>
          <a:prstGeom prst="rect">
            <a:avLst/>
          </a:prstGeom>
          <a:noFill/>
        </p:spPr>
        <p:txBody>
          <a:bodyPr wrap="square" rtlCol="0">
            <a:spAutoFit/>
          </a:bodyPr>
          <a:lstStyle/>
          <a:p>
            <a:endParaRPr lang="ru-RU" sz="1400" u="sng" dirty="0">
              <a:solidFill>
                <a:schemeClr val="accent1"/>
              </a:solidFill>
            </a:endParaRPr>
          </a:p>
          <a:p>
            <a:r>
              <a:rPr lang="ru-RU" sz="1500" u="sng" dirty="0">
                <a:solidFill>
                  <a:schemeClr val="accent1"/>
                </a:solidFill>
              </a:rPr>
              <a:t>Символика ОО </a:t>
            </a:r>
            <a:r>
              <a:rPr lang="ru-RU" sz="1500" dirty="0">
                <a:solidFill>
                  <a:schemeClr val="accent1"/>
                </a:solidFill>
              </a:rPr>
              <a:t>(подлежит регистрации в Минюсте РФ):</a:t>
            </a:r>
          </a:p>
          <a:p>
            <a:r>
              <a:rPr lang="ru-RU" sz="1500" dirty="0">
                <a:solidFill>
                  <a:schemeClr val="accent1"/>
                </a:solidFill>
              </a:rPr>
              <a:t>эмблемы, гербы, иные геральдические знаки, флаги, а также гимны. Должна соответствовать следующим требованиям:</a:t>
            </a:r>
          </a:p>
          <a:p>
            <a:pPr algn="just"/>
            <a:r>
              <a:rPr lang="ru-RU" sz="1500" dirty="0">
                <a:solidFill>
                  <a:schemeClr val="accent1"/>
                </a:solidFill>
              </a:rPr>
              <a:t>- Не должна совпадать с государственной символикой РФ, субъектов РФ, муниципальных образований, федеральных органов государственной власти, органов государственной власти субъектов РФ, Вооруженных Сил РФ, других войск и воинских формирований, символикой иностранных государств, а также международных организаций;</a:t>
            </a:r>
          </a:p>
          <a:p>
            <a:pPr algn="just"/>
            <a:r>
              <a:rPr lang="ru-RU" sz="1500" dirty="0">
                <a:solidFill>
                  <a:schemeClr val="accent1"/>
                </a:solidFill>
              </a:rPr>
              <a:t>- В качестве символики ОО не могут быть использованы эмблемы и иные символы ранее зарегистрированных в РФ общественных объединений, эмблемы и иные символы организаций, деятельность которых на территории РФ запрещена;</a:t>
            </a:r>
          </a:p>
          <a:p>
            <a:pPr marL="171450" indent="-171450" algn="just">
              <a:buFontTx/>
              <a:buChar char="-"/>
            </a:pPr>
            <a:r>
              <a:rPr lang="ru-RU" sz="1500" dirty="0">
                <a:solidFill>
                  <a:schemeClr val="accent1"/>
                </a:solidFill>
              </a:rPr>
              <a:t>Не должна порочить Государственный флаг, Государственный герб, Государственный гимн РФ, флаги, гербы и </a:t>
            </a:r>
          </a:p>
          <a:p>
            <a:pPr algn="just"/>
            <a:r>
              <a:rPr lang="ru-RU" sz="1500" dirty="0">
                <a:solidFill>
                  <a:schemeClr val="accent1"/>
                </a:solidFill>
              </a:rPr>
              <a:t>гимны субъектов РФ, муниципальных образований, иностранных государств, религиозные символы, а также оскорблять расовые, национальные или религиозные чувства.</a:t>
            </a:r>
          </a:p>
          <a:p>
            <a:pPr marL="171450" indent="-171450" algn="just">
              <a:buFontTx/>
              <a:buChar char="-"/>
            </a:pPr>
            <a:endParaRPr lang="ru-RU" sz="1400" dirty="0">
              <a:solidFill>
                <a:schemeClr val="accent1"/>
              </a:solidFill>
            </a:endParaRPr>
          </a:p>
          <a:p>
            <a:pPr marL="228600" indent="-228600" algn="just">
              <a:buAutoNum type="arabicParenR"/>
            </a:pPr>
            <a:endParaRPr lang="ru-RU" sz="1400" u="sng" dirty="0">
              <a:solidFill>
                <a:schemeClr val="accent1"/>
              </a:solidFill>
            </a:endParaRPr>
          </a:p>
          <a:p>
            <a:endParaRPr lang="ru-RU" sz="1400" dirty="0">
              <a:solidFill>
                <a:schemeClr val="accent1"/>
              </a:solidFill>
            </a:endParaRPr>
          </a:p>
        </p:txBody>
      </p:sp>
    </p:spTree>
    <p:extLst>
      <p:ext uri="{BB962C8B-B14F-4D97-AF65-F5344CB8AC3E}">
        <p14:creationId xmlns:p14="http://schemas.microsoft.com/office/powerpoint/2010/main" val="2201665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41001" y="369000"/>
            <a:ext cx="10754924" cy="6340197"/>
          </a:xfrm>
          <a:prstGeom prst="rect">
            <a:avLst/>
          </a:prstGeom>
          <a:noFill/>
        </p:spPr>
        <p:txBody>
          <a:bodyPr wrap="square" rtlCol="0">
            <a:spAutoFit/>
          </a:bodyPr>
          <a:lstStyle/>
          <a:p>
            <a:pPr algn="just"/>
            <a:r>
              <a:rPr lang="ru-RU" sz="1400" u="sng" dirty="0">
                <a:solidFill>
                  <a:schemeClr val="accent1"/>
                </a:solidFill>
              </a:rPr>
              <a:t>Ликвидация –</a:t>
            </a:r>
            <a:r>
              <a:rPr lang="ru-RU" sz="1400" dirty="0">
                <a:solidFill>
                  <a:schemeClr val="accent1"/>
                </a:solidFill>
              </a:rPr>
              <a:t> добровольная и принудительная (по решению суда в случае нарушения законов, вначале приостановка деятельности до 6 месяцев)</a:t>
            </a:r>
          </a:p>
          <a:p>
            <a:pPr algn="just"/>
            <a:r>
              <a:rPr lang="ru-RU" sz="1400" dirty="0">
                <a:solidFill>
                  <a:schemeClr val="accent1"/>
                </a:solidFill>
              </a:rPr>
              <a:t>Судьба оставшегося имущества: </a:t>
            </a:r>
          </a:p>
          <a:p>
            <a:pPr marL="228600" indent="-228600" algn="just">
              <a:buAutoNum type="arabicParenR"/>
            </a:pPr>
            <a:r>
              <a:rPr lang="ru-RU" sz="1400" dirty="0">
                <a:solidFill>
                  <a:schemeClr val="accent1"/>
                </a:solidFill>
              </a:rPr>
              <a:t>Удовлетворение требований кредиторов;</a:t>
            </a:r>
          </a:p>
          <a:p>
            <a:pPr marL="228600" indent="-228600" algn="just">
              <a:buFontTx/>
              <a:buAutoNum type="arabicParenR"/>
            </a:pPr>
            <a:r>
              <a:rPr lang="ru-RU" sz="1400" dirty="0">
                <a:solidFill>
                  <a:schemeClr val="accent1"/>
                </a:solidFill>
              </a:rPr>
              <a:t>Направление на цели, определенные уставом (либо решением съезда (конференции) или общего собрания о ликвидации, либо решением суда); имущество организации, ликвидированной вследствие экстремистской деятельности , обращается  в собственность РФ.</a:t>
            </a:r>
          </a:p>
          <a:p>
            <a:endParaRPr lang="ru-RU" sz="1400" u="sng" dirty="0">
              <a:solidFill>
                <a:schemeClr val="accent1"/>
              </a:solidFill>
            </a:endParaRPr>
          </a:p>
          <a:p>
            <a:r>
              <a:rPr lang="ru-RU" sz="1400" u="sng" dirty="0">
                <a:solidFill>
                  <a:schemeClr val="accent1"/>
                </a:solidFill>
              </a:rPr>
              <a:t>Имущество </a:t>
            </a:r>
            <a:r>
              <a:rPr lang="ru-RU" sz="1400" dirty="0">
                <a:solidFill>
                  <a:schemeClr val="accent1"/>
                </a:solidFill>
              </a:rPr>
              <a:t>– движимое и недвижимое, необходимое для материального обеспечения уставной деятельности, а также издательства и СМИ, созданные за счет средств ОО.</a:t>
            </a:r>
          </a:p>
          <a:p>
            <a:r>
              <a:rPr lang="ru-RU" sz="1400" dirty="0">
                <a:solidFill>
                  <a:schemeClr val="accent1"/>
                </a:solidFill>
              </a:rPr>
              <a:t>Источники имущества:</a:t>
            </a:r>
          </a:p>
          <a:p>
            <a:pPr marL="171450" indent="-171450">
              <a:buFontTx/>
              <a:buChar char="-"/>
            </a:pPr>
            <a:r>
              <a:rPr lang="ru-RU" sz="1400" dirty="0">
                <a:solidFill>
                  <a:schemeClr val="accent1"/>
                </a:solidFill>
              </a:rPr>
              <a:t>Вступительные и членские взносы, предусмотренные уставом; </a:t>
            </a:r>
          </a:p>
          <a:p>
            <a:pPr marL="171450" indent="-171450">
              <a:buFontTx/>
              <a:buChar char="-"/>
            </a:pPr>
            <a:r>
              <a:rPr lang="ru-RU" sz="1400" dirty="0">
                <a:solidFill>
                  <a:schemeClr val="accent1"/>
                </a:solidFill>
              </a:rPr>
              <a:t>Добровольные взносы и пожертвования;</a:t>
            </a:r>
          </a:p>
          <a:p>
            <a:pPr marL="171450" indent="-171450">
              <a:buFontTx/>
              <a:buChar char="-"/>
            </a:pPr>
            <a:r>
              <a:rPr lang="ru-RU" sz="1400" dirty="0">
                <a:solidFill>
                  <a:schemeClr val="accent1"/>
                </a:solidFill>
              </a:rPr>
              <a:t>Поступления от проводимых в соответствии выставок, лотерей, аукционов, спортивных и иных мероприятий; </a:t>
            </a:r>
          </a:p>
          <a:p>
            <a:pPr marL="171450" indent="-171450">
              <a:buFontTx/>
              <a:buChar char="-"/>
            </a:pPr>
            <a:r>
              <a:rPr lang="ru-RU" sz="1400" dirty="0">
                <a:solidFill>
                  <a:schemeClr val="accent1"/>
                </a:solidFill>
              </a:rPr>
              <a:t>Доходы от предпринимательской деятельности ОО; гражданско-правовых сделок; внешнеэкономической деятельности; </a:t>
            </a:r>
          </a:p>
          <a:p>
            <a:pPr marL="171450" indent="-171450">
              <a:buFontTx/>
              <a:buChar char="-"/>
            </a:pPr>
            <a:r>
              <a:rPr lang="ru-RU" sz="1400" dirty="0">
                <a:solidFill>
                  <a:schemeClr val="accent1"/>
                </a:solidFill>
              </a:rPr>
              <a:t>Другие не запрещенные законом поступления.</a:t>
            </a:r>
          </a:p>
          <a:p>
            <a:pPr marL="171450" indent="-171450">
              <a:buFontTx/>
              <a:buChar char="-"/>
            </a:pPr>
            <a:endParaRPr lang="ru-RU" sz="1400" dirty="0">
              <a:solidFill>
                <a:schemeClr val="accent1"/>
              </a:solidFill>
            </a:endParaRPr>
          </a:p>
          <a:p>
            <a:pPr algn="just"/>
            <a:r>
              <a:rPr lang="ru-RU" sz="1400" dirty="0">
                <a:solidFill>
                  <a:schemeClr val="accent1"/>
                </a:solidFill>
              </a:rPr>
              <a:t> Участники (члены) ОО не сохраняют прав на переданное ими этим организациям в собственность имущество, в том числе на членские взносы. Они не отвечают по обязательствам ОО, в которых участвуют в качестве их членов, а ОО не отвечают по их обязательствам.</a:t>
            </a:r>
          </a:p>
          <a:p>
            <a:pPr algn="just"/>
            <a:endParaRPr lang="ru-RU" sz="1400" dirty="0">
              <a:solidFill>
                <a:schemeClr val="accent1"/>
              </a:solidFill>
            </a:endParaRPr>
          </a:p>
          <a:p>
            <a:pPr algn="just"/>
            <a:r>
              <a:rPr lang="ru-RU" sz="1400" dirty="0">
                <a:solidFill>
                  <a:schemeClr val="accent1"/>
                </a:solidFill>
              </a:rPr>
              <a:t>Члены ОО не имеют права собственности на имущество, только сама ОО (исключение – учреждение, получающее имущество от учредителя-собственника на праве оперативного управления). Функции собственника может осуществлять руководящий орган </a:t>
            </a:r>
          </a:p>
          <a:p>
            <a:pPr algn="just"/>
            <a:endParaRPr lang="ru-RU" sz="1400" dirty="0">
              <a:solidFill>
                <a:schemeClr val="accent1"/>
              </a:solidFill>
            </a:endParaRPr>
          </a:p>
          <a:p>
            <a:pPr algn="just"/>
            <a:r>
              <a:rPr lang="ru-RU" sz="1400" u="sng" dirty="0">
                <a:solidFill>
                  <a:schemeClr val="accent1"/>
                </a:solidFill>
              </a:rPr>
              <a:t>Приносящая доход деятельность </a:t>
            </a:r>
            <a:r>
              <a:rPr lang="ru-RU" sz="1400" dirty="0">
                <a:solidFill>
                  <a:schemeClr val="accent1"/>
                </a:solidFill>
              </a:rPr>
              <a:t>- только для достижения целей, ради которых создана ОО.</a:t>
            </a:r>
          </a:p>
          <a:p>
            <a:pPr algn="just"/>
            <a:endParaRPr lang="ru-RU" sz="1400" dirty="0">
              <a:solidFill>
                <a:schemeClr val="accent1"/>
              </a:solidFill>
            </a:endParaRPr>
          </a:p>
          <a:p>
            <a:pPr algn="just"/>
            <a:r>
              <a:rPr lang="ru-RU" sz="1400" u="sng" dirty="0">
                <a:solidFill>
                  <a:schemeClr val="accent1"/>
                </a:solidFill>
              </a:rPr>
              <a:t>Ответственность за нарушение законодательства</a:t>
            </a:r>
          </a:p>
          <a:p>
            <a:pPr algn="just"/>
            <a:r>
              <a:rPr lang="ru-RU" sz="1400" dirty="0">
                <a:solidFill>
                  <a:schemeClr val="accent1"/>
                </a:solidFill>
              </a:rPr>
              <a:t>Несут лица, входящие в руководящие органы (при совершении преступлений – их уголовная ответственность как организаторов преступной группы, остальных членов и участников – как исполнителей преступлений).</a:t>
            </a:r>
          </a:p>
        </p:txBody>
      </p:sp>
    </p:spTree>
    <p:extLst>
      <p:ext uri="{BB962C8B-B14F-4D97-AF65-F5344CB8AC3E}">
        <p14:creationId xmlns:p14="http://schemas.microsoft.com/office/powerpoint/2010/main" val="2201665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4700" y="414000"/>
            <a:ext cx="10530000" cy="6201698"/>
          </a:xfrm>
          <a:prstGeom prst="rect">
            <a:avLst/>
          </a:prstGeom>
          <a:noFill/>
        </p:spPr>
        <p:txBody>
          <a:bodyPr wrap="square" rtlCol="0">
            <a:spAutoFit/>
          </a:bodyPr>
          <a:lstStyle/>
          <a:p>
            <a:pPr algn="ctr"/>
            <a:r>
              <a:rPr lang="ru-RU" sz="2400" b="1" dirty="0">
                <a:solidFill>
                  <a:schemeClr val="accent1"/>
                </a:solidFill>
              </a:rPr>
              <a:t>Объединения юридических лиц (союзы, ассоциации)</a:t>
            </a:r>
          </a:p>
          <a:p>
            <a:pPr algn="just"/>
            <a:endParaRPr lang="ru-RU" sz="1400" dirty="0">
              <a:solidFill>
                <a:schemeClr val="accent1"/>
              </a:solidFill>
            </a:endParaRPr>
          </a:p>
          <a:p>
            <a:pPr algn="just"/>
            <a:r>
              <a:rPr lang="ru-RU" sz="1500" u="sng" dirty="0">
                <a:solidFill>
                  <a:schemeClr val="accent1"/>
                </a:solidFill>
              </a:rPr>
              <a:t>Участники </a:t>
            </a:r>
            <a:r>
              <a:rPr lang="ru-RU" sz="1500" dirty="0">
                <a:solidFill>
                  <a:schemeClr val="accent1"/>
                </a:solidFill>
              </a:rPr>
              <a:t>- ЮЛ (коммерческие и некоммерческие организации) и граждане. Число учредителей – не менее 2.</a:t>
            </a:r>
          </a:p>
          <a:p>
            <a:pPr algn="just"/>
            <a:r>
              <a:rPr lang="ru-RU" sz="1500" u="sng" dirty="0">
                <a:solidFill>
                  <a:schemeClr val="accent1"/>
                </a:solidFill>
              </a:rPr>
              <a:t>                       </a:t>
            </a:r>
          </a:p>
          <a:p>
            <a:pPr algn="just"/>
            <a:r>
              <a:rPr lang="ru-RU" sz="1500" dirty="0">
                <a:solidFill>
                  <a:schemeClr val="accent1"/>
                </a:solidFill>
              </a:rPr>
              <a:t>Для представления и защиты общих, в том числе профессиональных, интересов, для достижения общественно полезных целей, а также иных не противоречащих закону и имеющих некоммерческий характер целей.</a:t>
            </a:r>
          </a:p>
          <a:p>
            <a:pPr algn="just"/>
            <a:r>
              <a:rPr lang="ru-RU" sz="1500" dirty="0">
                <a:solidFill>
                  <a:schemeClr val="accent1"/>
                </a:solidFill>
              </a:rPr>
              <a:t>В частности, объединения лиц, имеющие целями координацию их предпринимательской деятельности, представление и защиту общих имущественных интересов, профессиональные объединения граждан, не имеющие целью защиту трудовых прав и интересов своих членов, профессиональные объединения граждан, не связанные с их участием в трудовых отношениях (объединения адвокатов, нотариусов, оценщиков, лиц творческих профессий и другие), саморегулируемые организации и их объединения.</a:t>
            </a:r>
          </a:p>
          <a:p>
            <a:pPr algn="just"/>
            <a:endParaRPr lang="ru-RU" sz="1500" u="sng" dirty="0">
              <a:solidFill>
                <a:schemeClr val="accent1"/>
              </a:solidFill>
            </a:endParaRPr>
          </a:p>
          <a:p>
            <a:pPr algn="just"/>
            <a:r>
              <a:rPr lang="ru-RU" sz="1500" u="sng" dirty="0">
                <a:solidFill>
                  <a:schemeClr val="accent1"/>
                </a:solidFill>
              </a:rPr>
              <a:t>Ответственность.</a:t>
            </a:r>
            <a:r>
              <a:rPr lang="ru-RU" sz="1500" dirty="0">
                <a:solidFill>
                  <a:schemeClr val="accent1"/>
                </a:solidFill>
              </a:rPr>
              <a:t> Ассоциация (союз) не отвечает по обязательствам своих членов. Члены ассоциации (союза) не отвечают по ее обязательствам, за исключением случаев, если законом или уставом ассоциации (союза) предусмотрена субсидиарная ответственность ее членов.</a:t>
            </a:r>
          </a:p>
          <a:p>
            <a:pPr algn="just"/>
            <a:endParaRPr lang="ru-RU" sz="1500" dirty="0">
              <a:solidFill>
                <a:schemeClr val="accent1"/>
              </a:solidFill>
            </a:endParaRPr>
          </a:p>
          <a:p>
            <a:pPr algn="just"/>
            <a:r>
              <a:rPr lang="ru-RU" sz="1500" dirty="0">
                <a:solidFill>
                  <a:schemeClr val="accent1"/>
                </a:solidFill>
              </a:rPr>
              <a:t>По решению своих членов может быть преобразована в общественную организацию, автономную некоммерческую организацию или фонд.</a:t>
            </a:r>
          </a:p>
          <a:p>
            <a:pPr algn="just"/>
            <a:endParaRPr lang="ru-RU" sz="1500" dirty="0">
              <a:solidFill>
                <a:schemeClr val="accent1"/>
              </a:solidFill>
            </a:endParaRPr>
          </a:p>
          <a:p>
            <a:pPr algn="just"/>
            <a:r>
              <a:rPr lang="ru-RU" sz="1500" dirty="0">
                <a:solidFill>
                  <a:schemeClr val="accent1"/>
                </a:solidFill>
              </a:rPr>
              <a:t>Учредительные документы: устав и учредительный договор  (наименование, место нахождения, условия о составе и компетенции органов управления и порядке принятия ими решений, о порядке распределения имущества, остающегося после ликвидации ассоциации (союза)).</a:t>
            </a:r>
          </a:p>
          <a:p>
            <a:pPr algn="just"/>
            <a:endParaRPr lang="ru-RU" sz="1500" dirty="0">
              <a:solidFill>
                <a:schemeClr val="accent1"/>
              </a:solidFill>
            </a:endParaRPr>
          </a:p>
          <a:p>
            <a:pPr algn="just"/>
            <a:r>
              <a:rPr lang="ru-RU" sz="1500" i="1" dirty="0">
                <a:solidFill>
                  <a:schemeClr val="accent1"/>
                </a:solidFill>
              </a:rPr>
              <a:t>Также к некоммерческим корпоративным организациям относятся товарищества собственников недвижимости , общины коренных малочисленных народов РФ, казачьи общества.</a:t>
            </a:r>
          </a:p>
          <a:p>
            <a:pPr algn="just"/>
            <a:endParaRPr lang="ru-RU" sz="1400" b="1" dirty="0">
              <a:solidFill>
                <a:schemeClr val="accent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4858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3863" y="234000"/>
            <a:ext cx="8208912" cy="830997"/>
          </a:xfrm>
          <a:prstGeom prst="rect">
            <a:avLst/>
          </a:prstGeom>
          <a:noFill/>
        </p:spPr>
        <p:txBody>
          <a:bodyPr wrap="square" rtlCol="0">
            <a:spAutoFit/>
          </a:bodyPr>
          <a:lstStyle/>
          <a:p>
            <a:pPr algn="ctr"/>
            <a:r>
              <a:rPr lang="ru-RU" sz="2400" b="1" dirty="0">
                <a:solidFill>
                  <a:schemeClr val="accent1"/>
                </a:solidFill>
              </a:rPr>
              <a:t>Некоммерческие унитарные организации</a:t>
            </a:r>
          </a:p>
          <a:p>
            <a:pPr algn="ctr"/>
            <a:r>
              <a:rPr lang="ru-RU" sz="2400" b="1" dirty="0">
                <a:solidFill>
                  <a:schemeClr val="accent1"/>
                </a:solidFill>
              </a:rPr>
              <a:t>Учреждение</a:t>
            </a:r>
          </a:p>
        </p:txBody>
      </p:sp>
      <p:sp>
        <p:nvSpPr>
          <p:cNvPr id="3" name="TextBox 2"/>
          <p:cNvSpPr txBox="1"/>
          <p:nvPr/>
        </p:nvSpPr>
        <p:spPr>
          <a:xfrm>
            <a:off x="696000" y="926533"/>
            <a:ext cx="10980000" cy="2462213"/>
          </a:xfrm>
          <a:prstGeom prst="rect">
            <a:avLst/>
          </a:prstGeom>
          <a:noFill/>
        </p:spPr>
        <p:txBody>
          <a:bodyPr wrap="square" rtlCol="0">
            <a:spAutoFit/>
          </a:bodyPr>
          <a:lstStyle/>
          <a:p>
            <a:endParaRPr lang="ru-RU" sz="1400" dirty="0">
              <a:solidFill>
                <a:schemeClr val="accent1"/>
              </a:solidFill>
            </a:endParaRPr>
          </a:p>
          <a:p>
            <a:pPr algn="just"/>
            <a:r>
              <a:rPr lang="ru-RU" sz="1400" dirty="0">
                <a:solidFill>
                  <a:schemeClr val="accent1"/>
                </a:solidFill>
              </a:rPr>
              <a:t>унитарная некоммерческая организация, созданная собственником для осуществления управленческих, социально-культурных или иных функций некоммерческого характера. Учредитель является собственником имущества.</a:t>
            </a:r>
          </a:p>
          <a:p>
            <a:endParaRPr lang="ru-RU" sz="1400" dirty="0">
              <a:solidFill>
                <a:schemeClr val="accent1"/>
              </a:solidFill>
            </a:endParaRPr>
          </a:p>
          <a:p>
            <a:endParaRPr lang="ru-RU" sz="1400" dirty="0">
              <a:solidFill>
                <a:schemeClr val="accent1"/>
              </a:solidFill>
            </a:endParaRPr>
          </a:p>
          <a:p>
            <a:endParaRPr lang="ru-RU" sz="1400" dirty="0">
              <a:solidFill>
                <a:schemeClr val="accent1"/>
              </a:solidFill>
            </a:endParaRPr>
          </a:p>
          <a:p>
            <a:endParaRPr lang="ru-RU" sz="1400" dirty="0">
              <a:solidFill>
                <a:schemeClr val="accent1"/>
              </a:solidFill>
            </a:endParaRPr>
          </a:p>
          <a:p>
            <a:endParaRPr lang="ru-RU" sz="1400" dirty="0">
              <a:solidFill>
                <a:schemeClr val="accent1"/>
              </a:solidFill>
            </a:endParaRPr>
          </a:p>
          <a:p>
            <a:endParaRPr lang="ru-RU" sz="1400" dirty="0">
              <a:solidFill>
                <a:schemeClr val="accent1"/>
              </a:solidFill>
            </a:endParaRPr>
          </a:p>
          <a:p>
            <a:endParaRPr lang="ru-RU" sz="1400" dirty="0">
              <a:solidFill>
                <a:schemeClr val="accent1"/>
              </a:solidFill>
            </a:endParaRPr>
          </a:p>
          <a:p>
            <a:endParaRPr lang="ru-RU" sz="1400" dirty="0">
              <a:solidFill>
                <a:schemeClr val="accent1"/>
              </a:solidFill>
            </a:endParaRPr>
          </a:p>
        </p:txBody>
      </p:sp>
      <p:cxnSp>
        <p:nvCxnSpPr>
          <p:cNvPr id="4" name="Прямая со стрелкой 3"/>
          <p:cNvCxnSpPr/>
          <p:nvPr/>
        </p:nvCxnSpPr>
        <p:spPr>
          <a:xfrm flipH="1">
            <a:off x="3307289" y="1596238"/>
            <a:ext cx="72008"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Прямая со стрелкой 4"/>
          <p:cNvCxnSpPr/>
          <p:nvPr/>
        </p:nvCxnSpPr>
        <p:spPr>
          <a:xfrm>
            <a:off x="6629960" y="1654919"/>
            <a:ext cx="144016" cy="2160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86000" y="1870943"/>
            <a:ext cx="3825000" cy="1815882"/>
          </a:xfrm>
          <a:prstGeom prst="rect">
            <a:avLst/>
          </a:prstGeom>
          <a:noFill/>
          <a:ln>
            <a:solidFill>
              <a:schemeClr val="accent1"/>
            </a:solidFill>
          </a:ln>
        </p:spPr>
        <p:txBody>
          <a:bodyPr wrap="square" rtlCol="0">
            <a:spAutoFit/>
          </a:bodyPr>
          <a:lstStyle/>
          <a:p>
            <a:pPr algn="ctr"/>
            <a:r>
              <a:rPr lang="ru-RU" sz="1400" dirty="0">
                <a:solidFill>
                  <a:schemeClr val="accent1"/>
                </a:solidFill>
              </a:rPr>
              <a:t>Частное (в т. ч. общественное) – ст. 123.23 ГК РФ</a:t>
            </a:r>
          </a:p>
          <a:p>
            <a:pPr algn="just"/>
            <a:r>
              <a:rPr lang="ru-RU" sz="1400" dirty="0">
                <a:solidFill>
                  <a:schemeClr val="accent1"/>
                </a:solidFill>
              </a:rPr>
              <a:t>Создается гражданином или ЮЛ</a:t>
            </a:r>
          </a:p>
          <a:p>
            <a:pPr algn="just"/>
            <a:r>
              <a:rPr lang="ru-RU" sz="1400" dirty="0">
                <a:solidFill>
                  <a:schemeClr val="accent1"/>
                </a:solidFill>
              </a:rPr>
              <a:t>для осуществления управленческих, социально-культурных или иных функций некоммерческого характера (отвечает только своими ден. средствами, собственники имущества – субсидиарно)</a:t>
            </a:r>
          </a:p>
        </p:txBody>
      </p:sp>
      <p:sp>
        <p:nvSpPr>
          <p:cNvPr id="7" name="TextBox 6"/>
          <p:cNvSpPr txBox="1"/>
          <p:nvPr/>
        </p:nvSpPr>
        <p:spPr>
          <a:xfrm>
            <a:off x="5261808" y="1938531"/>
            <a:ext cx="3174192" cy="738664"/>
          </a:xfrm>
          <a:prstGeom prst="rect">
            <a:avLst/>
          </a:prstGeom>
          <a:noFill/>
          <a:ln>
            <a:solidFill>
              <a:schemeClr val="accent1"/>
            </a:solidFill>
          </a:ln>
        </p:spPr>
        <p:txBody>
          <a:bodyPr wrap="square" rtlCol="0">
            <a:spAutoFit/>
          </a:bodyPr>
          <a:lstStyle/>
          <a:p>
            <a:pPr algn="ctr"/>
            <a:r>
              <a:rPr lang="ru-RU" sz="1400" dirty="0">
                <a:solidFill>
                  <a:schemeClr val="accent1"/>
                </a:solidFill>
              </a:rPr>
              <a:t>Государственное (муниципальное) – ст. 123.22 ГК РФ</a:t>
            </a:r>
          </a:p>
          <a:p>
            <a:pPr algn="ctr"/>
            <a:endParaRPr lang="ru-RU" sz="1400" dirty="0">
              <a:solidFill>
                <a:schemeClr val="accent1"/>
              </a:solidFill>
            </a:endParaRPr>
          </a:p>
        </p:txBody>
      </p:sp>
      <p:cxnSp>
        <p:nvCxnSpPr>
          <p:cNvPr id="8" name="Прямая со стрелкой 7"/>
          <p:cNvCxnSpPr/>
          <p:nvPr/>
        </p:nvCxnSpPr>
        <p:spPr>
          <a:xfrm flipH="1">
            <a:off x="4701000" y="2749899"/>
            <a:ext cx="626833" cy="94910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a:off x="6773976" y="2647320"/>
            <a:ext cx="0" cy="4320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a:off x="8436000" y="2239353"/>
            <a:ext cx="473778" cy="18879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529872" y="3834000"/>
            <a:ext cx="3489625" cy="2677656"/>
          </a:xfrm>
          <a:prstGeom prst="rect">
            <a:avLst/>
          </a:prstGeom>
          <a:noFill/>
          <a:ln>
            <a:solidFill>
              <a:schemeClr val="accent1"/>
            </a:solidFill>
          </a:ln>
        </p:spPr>
        <p:txBody>
          <a:bodyPr wrap="square" rtlCol="0">
            <a:spAutoFit/>
          </a:bodyPr>
          <a:lstStyle/>
          <a:p>
            <a:pPr algn="ctr"/>
            <a:r>
              <a:rPr lang="ru-RU" sz="1400" dirty="0">
                <a:solidFill>
                  <a:schemeClr val="accent1"/>
                </a:solidFill>
              </a:rPr>
              <a:t>Автономное</a:t>
            </a:r>
          </a:p>
          <a:p>
            <a:pPr algn="just"/>
            <a:r>
              <a:rPr lang="ru-RU" sz="1400" dirty="0">
                <a:solidFill>
                  <a:schemeClr val="accent1"/>
                </a:solidFill>
              </a:rPr>
              <a:t>в целях предоставления услуг в сфере образования, здравоохранения, культуры, науки, права, физической культуры и спорта и иных сферах.</a:t>
            </a:r>
          </a:p>
          <a:p>
            <a:pPr algn="just"/>
            <a:r>
              <a:rPr lang="ru-RU" sz="1400" dirty="0">
                <a:solidFill>
                  <a:schemeClr val="accent1"/>
                </a:solidFill>
              </a:rPr>
              <a:t>Не имеет членства.</a:t>
            </a:r>
          </a:p>
          <a:p>
            <a:pPr algn="just"/>
            <a:r>
              <a:rPr lang="ru-RU" sz="1400" dirty="0">
                <a:solidFill>
                  <a:schemeClr val="accent1"/>
                </a:solidFill>
              </a:rPr>
              <a:t>Может быть на основе добровольных имущественных взносов (спортивно-оздоровит. комплекс, драмтеатр и т.п.).</a:t>
            </a:r>
          </a:p>
          <a:p>
            <a:pPr algn="just"/>
            <a:r>
              <a:rPr lang="ru-RU" sz="1400" dirty="0">
                <a:solidFill>
                  <a:schemeClr val="accent1"/>
                </a:solidFill>
              </a:rPr>
              <a:t>Отвечают всем имуществом на праве ОУ (кроме недвижимого и особо ценного движимого), собственники – не отвечают.</a:t>
            </a:r>
          </a:p>
        </p:txBody>
      </p:sp>
      <p:sp>
        <p:nvSpPr>
          <p:cNvPr id="12" name="TextBox 11"/>
          <p:cNvSpPr txBox="1"/>
          <p:nvPr/>
        </p:nvSpPr>
        <p:spPr>
          <a:xfrm>
            <a:off x="5261808" y="3079368"/>
            <a:ext cx="3174192" cy="3539430"/>
          </a:xfrm>
          <a:prstGeom prst="rect">
            <a:avLst/>
          </a:prstGeom>
          <a:noFill/>
          <a:ln>
            <a:solidFill>
              <a:schemeClr val="accent1"/>
            </a:solidFill>
          </a:ln>
        </p:spPr>
        <p:txBody>
          <a:bodyPr wrap="square" rtlCol="0">
            <a:spAutoFit/>
          </a:bodyPr>
          <a:lstStyle/>
          <a:p>
            <a:pPr algn="ctr"/>
            <a:r>
              <a:rPr lang="ru-RU" sz="1400" dirty="0">
                <a:solidFill>
                  <a:schemeClr val="accent1"/>
                </a:solidFill>
              </a:rPr>
              <a:t>Бюджетное</a:t>
            </a:r>
          </a:p>
          <a:p>
            <a:pPr algn="just"/>
            <a:r>
              <a:rPr lang="ru-RU" sz="1400" dirty="0">
                <a:solidFill>
                  <a:schemeClr val="accent1"/>
                </a:solidFill>
              </a:rPr>
              <a:t> для выполнения работ, оказания услуг в целях обеспечения реализации полномочий государственных органов или органов местного самоуправления в сферах науки, образования, здравоохранения, культуры, социальной защиты, занятости населения, физической культуры и спорта, а также в иных сферах (школы, больницы, районные администрации и т.п.).</a:t>
            </a:r>
          </a:p>
          <a:p>
            <a:pPr algn="just"/>
            <a:r>
              <a:rPr lang="ru-RU" sz="1400" dirty="0">
                <a:solidFill>
                  <a:schemeClr val="accent1"/>
                </a:solidFill>
              </a:rPr>
              <a:t>Отвечают всем имуществом на праве ОУ (кроме недвижимого и особо ценного движимого), собственники – не отвечают.</a:t>
            </a:r>
          </a:p>
        </p:txBody>
      </p:sp>
      <p:sp>
        <p:nvSpPr>
          <p:cNvPr id="13" name="TextBox 12"/>
          <p:cNvSpPr txBox="1"/>
          <p:nvPr/>
        </p:nvSpPr>
        <p:spPr>
          <a:xfrm>
            <a:off x="8751000" y="2533875"/>
            <a:ext cx="3015000" cy="3323987"/>
          </a:xfrm>
          <a:prstGeom prst="rect">
            <a:avLst/>
          </a:prstGeom>
          <a:noFill/>
          <a:ln>
            <a:solidFill>
              <a:schemeClr val="accent1"/>
            </a:solidFill>
          </a:ln>
        </p:spPr>
        <p:txBody>
          <a:bodyPr wrap="square" rtlCol="0">
            <a:spAutoFit/>
          </a:bodyPr>
          <a:lstStyle/>
          <a:p>
            <a:pPr algn="ctr"/>
            <a:r>
              <a:rPr lang="ru-RU" sz="1400" dirty="0">
                <a:solidFill>
                  <a:schemeClr val="accent1"/>
                </a:solidFill>
              </a:rPr>
              <a:t>Казенное</a:t>
            </a:r>
          </a:p>
          <a:p>
            <a:pPr algn="just"/>
            <a:r>
              <a:rPr lang="ru-RU" sz="1400" dirty="0">
                <a:solidFill>
                  <a:schemeClr val="accent1"/>
                </a:solidFill>
              </a:rPr>
              <a:t> для оказания государственных (муниципальных) услуг, выполнения работ и (или) исполнения гос. (мун.) функций в целях обеспечения реализации полномочий государственных органов или органов местного самоуправления. Финансовое обеспечение деятельности осуществляется за счет средств соответствующего бюджета на основании бюджетной сметы (отвечает только своими ден.средствами, собственники имущества – субсидиарно)</a:t>
            </a:r>
          </a:p>
        </p:txBody>
      </p:sp>
    </p:spTree>
    <p:extLst>
      <p:ext uri="{BB962C8B-B14F-4D97-AF65-F5344CB8AC3E}">
        <p14:creationId xmlns:p14="http://schemas.microsoft.com/office/powerpoint/2010/main" val="3158943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6000" y="322471"/>
            <a:ext cx="10890000" cy="6555641"/>
          </a:xfrm>
          <a:prstGeom prst="rect">
            <a:avLst/>
          </a:prstGeom>
          <a:noFill/>
        </p:spPr>
        <p:txBody>
          <a:bodyPr wrap="square" rtlCol="0">
            <a:spAutoFit/>
          </a:bodyPr>
          <a:lstStyle/>
          <a:p>
            <a:pPr algn="just"/>
            <a:r>
              <a:rPr lang="ru-RU" sz="1400" b="1" u="sng" dirty="0">
                <a:solidFill>
                  <a:schemeClr val="accent1"/>
                </a:solidFill>
              </a:rPr>
              <a:t>Бюджетное учреждение (БУ) </a:t>
            </a:r>
            <a:r>
              <a:rPr lang="ru-RU" sz="1400" dirty="0">
                <a:solidFill>
                  <a:schemeClr val="accent1"/>
                </a:solidFill>
              </a:rPr>
              <a:t>действует</a:t>
            </a:r>
          </a:p>
          <a:p>
            <a:pPr marL="228600" indent="-228600" algn="just">
              <a:buAutoNum type="arabicParenR"/>
            </a:pPr>
            <a:r>
              <a:rPr lang="ru-RU" sz="1400" dirty="0">
                <a:solidFill>
                  <a:schemeClr val="accent1"/>
                </a:solidFill>
              </a:rPr>
              <a:t>На основании гос. (мун.) задания, от которого не может отказаться</a:t>
            </a:r>
          </a:p>
          <a:p>
            <a:pPr marL="228600" indent="-228600" algn="just">
              <a:buFontTx/>
              <a:buAutoNum type="arabicParenR"/>
            </a:pPr>
            <a:r>
              <a:rPr lang="ru-RU" sz="1400" dirty="0">
                <a:solidFill>
                  <a:schemeClr val="accent1"/>
                </a:solidFill>
              </a:rPr>
              <a:t> + работы, услуги, относящиеся к его основным видам деятельности, предусмотренным его учредительным документом, за плату для граждан и ЮЛ</a:t>
            </a:r>
          </a:p>
          <a:p>
            <a:pPr marL="228600" indent="-228600" algn="just">
              <a:buFontTx/>
              <a:buAutoNum type="arabicParenR"/>
            </a:pPr>
            <a:r>
              <a:rPr lang="ru-RU" sz="1400" dirty="0">
                <a:solidFill>
                  <a:schemeClr val="accent1"/>
                </a:solidFill>
              </a:rPr>
              <a:t> Иные виды деятельности (указанные в учредительных документах), не являющиеся основными видами деятельности, только если это служит достижению целей, ради которых оно создано, и соответствующие указанным целям.</a:t>
            </a:r>
          </a:p>
          <a:p>
            <a:pPr algn="just"/>
            <a:endParaRPr lang="ru-RU" sz="1400" dirty="0">
              <a:solidFill>
                <a:schemeClr val="accent1"/>
              </a:solidFill>
            </a:endParaRPr>
          </a:p>
          <a:p>
            <a:pPr algn="just"/>
            <a:r>
              <a:rPr lang="ru-RU" sz="1400" u="sng" dirty="0">
                <a:solidFill>
                  <a:schemeClr val="accent1"/>
                </a:solidFill>
              </a:rPr>
              <a:t>Финансирование</a:t>
            </a:r>
            <a:r>
              <a:rPr lang="ru-RU" sz="1400" dirty="0">
                <a:solidFill>
                  <a:schemeClr val="accent1"/>
                </a:solidFill>
              </a:rPr>
              <a:t> - в виде субсидий из соответствующего бюджета бюджетной системы РФ.</a:t>
            </a:r>
          </a:p>
          <a:p>
            <a:pPr algn="just"/>
            <a:endParaRPr lang="ru-RU" sz="1400" dirty="0">
              <a:solidFill>
                <a:schemeClr val="accent1"/>
              </a:solidFill>
            </a:endParaRPr>
          </a:p>
          <a:p>
            <a:pPr algn="just"/>
            <a:r>
              <a:rPr lang="ru-RU" sz="1400" u="sng" dirty="0">
                <a:solidFill>
                  <a:schemeClr val="accent1"/>
                </a:solidFill>
              </a:rPr>
              <a:t>Имущество</a:t>
            </a:r>
            <a:r>
              <a:rPr lang="ru-RU" sz="1400" dirty="0">
                <a:solidFill>
                  <a:schemeClr val="accent1"/>
                </a:solidFill>
              </a:rPr>
              <a:t> – на праве оперативного управления (земельный участок, необходимый для выполнения уставных задач, - на праве постоянного (бессрочного) пользования). </a:t>
            </a:r>
          </a:p>
          <a:p>
            <a:pPr algn="just"/>
            <a:r>
              <a:rPr lang="ru-RU" sz="1400" dirty="0">
                <a:solidFill>
                  <a:schemeClr val="accent1"/>
                </a:solidFill>
              </a:rPr>
              <a:t>Распоряжается самостоятельно (кроме недвижимого и особо ценного движимого имущества – с согласия собственника). </a:t>
            </a:r>
          </a:p>
          <a:p>
            <a:pPr algn="just"/>
            <a:r>
              <a:rPr lang="ru-RU" sz="1400" i="1" dirty="0">
                <a:solidFill>
                  <a:schemeClr val="accent1"/>
                </a:solidFill>
              </a:rPr>
              <a:t>Особо ценное </a:t>
            </a:r>
            <a:r>
              <a:rPr lang="ru-RU" sz="1400" dirty="0">
                <a:solidFill>
                  <a:schemeClr val="accent1"/>
                </a:solidFill>
              </a:rPr>
              <a:t>-  </a:t>
            </a:r>
            <a:r>
              <a:rPr lang="ru-RU" sz="1400" i="1" dirty="0">
                <a:solidFill>
                  <a:schemeClr val="accent1"/>
                </a:solidFill>
              </a:rPr>
              <a:t>имущество, без которого осуществление учреждением предусмотренных его уставом основных видов деятельности будет существенно затруднено, а также может быть  дорогостоящее).</a:t>
            </a:r>
            <a:endParaRPr lang="ru-RU" sz="1400" dirty="0">
              <a:solidFill>
                <a:schemeClr val="accent1"/>
              </a:solidFill>
            </a:endParaRPr>
          </a:p>
          <a:p>
            <a:pPr algn="just"/>
            <a:endParaRPr lang="ru-RU" sz="1400" dirty="0">
              <a:solidFill>
                <a:schemeClr val="accent1"/>
              </a:solidFill>
            </a:endParaRPr>
          </a:p>
          <a:p>
            <a:pPr algn="just"/>
            <a:r>
              <a:rPr lang="ru-RU" sz="1400" dirty="0">
                <a:solidFill>
                  <a:schemeClr val="accent1"/>
                </a:solidFill>
              </a:rPr>
              <a:t>Объекты культурного наследия (памятники истории и культуры) народов Российской Федерации, культурные ценности, природные ресурсы (за исключением земельных участков), ограниченные для использования в гражданском обороте или изъятые из гражданского оборота, закрепляются за бюджетным учреждением на условиях и в порядке, которые определяются нормативными правовыми актами РФ.</a:t>
            </a:r>
          </a:p>
          <a:p>
            <a:pPr algn="just"/>
            <a:endParaRPr lang="ru-RU" sz="1400" dirty="0">
              <a:solidFill>
                <a:schemeClr val="accent1"/>
              </a:solidFill>
            </a:endParaRPr>
          </a:p>
          <a:p>
            <a:pPr algn="just"/>
            <a:r>
              <a:rPr lang="ru-RU" sz="1400" dirty="0">
                <a:solidFill>
                  <a:schemeClr val="accent1"/>
                </a:solidFill>
              </a:rPr>
              <a:t>Если сдали имущество в аренду, то его содержание из бюджета не финансируется.</a:t>
            </a:r>
          </a:p>
          <a:p>
            <a:pPr algn="just"/>
            <a:endParaRPr lang="ru-RU" sz="1400" dirty="0">
              <a:solidFill>
                <a:schemeClr val="accent1"/>
              </a:solidFill>
            </a:endParaRPr>
          </a:p>
          <a:p>
            <a:pPr algn="just"/>
            <a:r>
              <a:rPr lang="ru-RU" sz="1400" u="sng" dirty="0">
                <a:solidFill>
                  <a:schemeClr val="accent1"/>
                </a:solidFill>
              </a:rPr>
              <a:t>Крупная сделка </a:t>
            </a:r>
            <a:r>
              <a:rPr lang="ru-RU" sz="1400" dirty="0">
                <a:solidFill>
                  <a:schemeClr val="accent1"/>
                </a:solidFill>
              </a:rPr>
              <a:t>– только с согласия учредителя.</a:t>
            </a:r>
          </a:p>
          <a:p>
            <a:pPr algn="just"/>
            <a:r>
              <a:rPr lang="ru-RU" sz="1400" dirty="0">
                <a:solidFill>
                  <a:schemeClr val="accent1"/>
                </a:solidFill>
              </a:rPr>
              <a:t>- Сделка или несколько взаимосвязанных сделок, связанная с распоряжением денежными средствами, отчуждением иного имущества, а также с передачей его в пользование или в залог при условии, что цена сделки либо имущества больше 10% балансовой стоимости активов БУ по данным бух.отчетности на последнюю отчетную дату (если уставом не предусмотрен меньший размер). Может быть признана недействительной по иску БУ или его учредителя.</a:t>
            </a:r>
            <a:endParaRPr lang="ru-RU" sz="1400" dirty="0">
              <a:solidFill>
                <a:schemeClr val="accent1"/>
              </a:solidFill>
              <a:hlinkClick r:id="rId2"/>
            </a:endParaRPr>
          </a:p>
          <a:p>
            <a:pPr algn="just"/>
            <a:r>
              <a:rPr lang="ru-RU" sz="1400" dirty="0">
                <a:solidFill>
                  <a:schemeClr val="accent1"/>
                </a:solidFill>
              </a:rPr>
              <a:t>Руководитель БУ несет перед ним ответственность в размере убытков, причиненных БУ в результате совершения крупной сделки с нарушением требований.</a:t>
            </a:r>
            <a:endParaRPr lang="ru-RU" sz="1400" dirty="0">
              <a:solidFill>
                <a:schemeClr val="accent1"/>
              </a:solidFill>
              <a:hlinkClick r:id="rId2"/>
            </a:endParaRPr>
          </a:p>
          <a:p>
            <a:pPr algn="just"/>
            <a:endParaRPr lang="ru-RU" sz="1600" dirty="0">
              <a:solidFill>
                <a:schemeClr val="accent1"/>
              </a:solidFill>
            </a:endParaRPr>
          </a:p>
        </p:txBody>
      </p:sp>
    </p:spTree>
    <p:extLst>
      <p:ext uri="{BB962C8B-B14F-4D97-AF65-F5344CB8AC3E}">
        <p14:creationId xmlns:p14="http://schemas.microsoft.com/office/powerpoint/2010/main" val="3158943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6000" y="774000"/>
            <a:ext cx="10125000" cy="5863144"/>
          </a:xfrm>
          <a:prstGeom prst="rect">
            <a:avLst/>
          </a:prstGeom>
          <a:noFill/>
        </p:spPr>
        <p:txBody>
          <a:bodyPr wrap="square" rtlCol="0">
            <a:spAutoFit/>
          </a:bodyPr>
          <a:lstStyle/>
          <a:p>
            <a:pPr algn="just"/>
            <a:r>
              <a:rPr lang="ru-RU" sz="1500" dirty="0">
                <a:solidFill>
                  <a:schemeClr val="accent1"/>
                </a:solidFill>
              </a:rPr>
              <a:t>унитарная некоммерческая организация, не имеющая членства, учрежденная гражданами и (или) юридическими лицами на основе добровольных имущественных взносов и преследующая благотворительные, культурные, образовательные или иные социальные, общественно полезные цели.</a:t>
            </a:r>
          </a:p>
          <a:p>
            <a:pPr algn="just"/>
            <a:endParaRPr lang="ru-RU" sz="1500" dirty="0">
              <a:solidFill>
                <a:schemeClr val="accent1"/>
              </a:solidFill>
            </a:endParaRPr>
          </a:p>
          <a:p>
            <a:pPr algn="just"/>
            <a:r>
              <a:rPr lang="ru-RU" sz="1500" u="sng" dirty="0">
                <a:solidFill>
                  <a:schemeClr val="accent1"/>
                </a:solidFill>
              </a:rPr>
              <a:t>Имущество, </a:t>
            </a:r>
            <a:r>
              <a:rPr lang="ru-RU" sz="1500" dirty="0">
                <a:solidFill>
                  <a:schemeClr val="accent1"/>
                </a:solidFill>
              </a:rPr>
              <a:t>полученное от учредителей – собственность фонда (ежегодная публикация отчетов об использовании). </a:t>
            </a:r>
          </a:p>
          <a:p>
            <a:pPr algn="just"/>
            <a:r>
              <a:rPr lang="ru-RU" sz="1500" dirty="0">
                <a:solidFill>
                  <a:schemeClr val="accent1"/>
                </a:solidFill>
              </a:rPr>
              <a:t>Предпринимательская деятельность – только если необходима для достижения общественно полезных целей, ради которых создан фонд. Для осуществления ПД фонды вправе создавать хозяйственные общества или участвовать в них.</a:t>
            </a:r>
          </a:p>
          <a:p>
            <a:pPr algn="just"/>
            <a:endParaRPr lang="ru-RU" sz="1500" dirty="0">
              <a:solidFill>
                <a:schemeClr val="accent1"/>
              </a:solidFill>
            </a:endParaRPr>
          </a:p>
          <a:p>
            <a:pPr algn="just"/>
            <a:r>
              <a:rPr lang="ru-RU" sz="1500" u="sng" dirty="0">
                <a:solidFill>
                  <a:schemeClr val="accent1"/>
                </a:solidFill>
              </a:rPr>
              <a:t>Ответственность</a:t>
            </a:r>
            <a:r>
              <a:rPr lang="ru-RU" sz="1500" dirty="0">
                <a:solidFill>
                  <a:schemeClr val="accent1"/>
                </a:solidFill>
              </a:rPr>
              <a:t> – фонд и учредители не отвечают по обязательствам друг друга.</a:t>
            </a:r>
          </a:p>
          <a:p>
            <a:pPr algn="just"/>
            <a:endParaRPr lang="ru-RU" sz="1500" dirty="0">
              <a:solidFill>
                <a:schemeClr val="accent1"/>
              </a:solidFill>
            </a:endParaRPr>
          </a:p>
          <a:p>
            <a:pPr algn="just"/>
            <a:r>
              <a:rPr lang="ru-RU" sz="1500" u="sng" dirty="0">
                <a:solidFill>
                  <a:schemeClr val="accent1"/>
                </a:solidFill>
              </a:rPr>
              <a:t>Учредительные документы: </a:t>
            </a:r>
            <a:r>
              <a:rPr lang="ru-RU" sz="1500" dirty="0">
                <a:solidFill>
                  <a:schemeClr val="accent1"/>
                </a:solidFill>
              </a:rPr>
              <a:t>Устав (наименование, место нахождения, сведения о цели фонда; указания об органах фонда, в том числе о попечительском совете, осуществляющем надзор за деятельностью фонда, о порядке назначения должностных лиц фонда и их освобождения, о месте нахождения фонда, о судьбе имущества фонда в случае его ликвидации).</a:t>
            </a:r>
          </a:p>
          <a:p>
            <a:pPr algn="just"/>
            <a:endParaRPr lang="ru-RU" sz="1500" dirty="0">
              <a:solidFill>
                <a:schemeClr val="accent1"/>
              </a:solidFill>
            </a:endParaRPr>
          </a:p>
          <a:p>
            <a:r>
              <a:rPr lang="ru-RU" sz="1500" u="sng" dirty="0">
                <a:solidFill>
                  <a:schemeClr val="accent1"/>
                </a:solidFill>
              </a:rPr>
              <a:t>Ликвидация:</a:t>
            </a:r>
          </a:p>
          <a:p>
            <a:pPr algn="just"/>
            <a:r>
              <a:rPr lang="ru-RU" sz="1500" dirty="0">
                <a:solidFill>
                  <a:schemeClr val="accent1"/>
                </a:solidFill>
              </a:rPr>
              <a:t>1) Если имущества фонда недостаточно для осуществления его целей и вероятность получения необходимого имущества нереальна;</a:t>
            </a:r>
          </a:p>
          <a:p>
            <a:pPr algn="just"/>
            <a:r>
              <a:rPr lang="ru-RU" sz="1500" dirty="0">
                <a:solidFill>
                  <a:schemeClr val="accent1"/>
                </a:solidFill>
              </a:rPr>
              <a:t>2)  Если цели фонда не могут быть достигнуты, а необходимые изменения целей фонда не могут быть произведены;</a:t>
            </a:r>
          </a:p>
          <a:p>
            <a:pPr algn="just"/>
            <a:r>
              <a:rPr lang="ru-RU" sz="1500" dirty="0">
                <a:solidFill>
                  <a:schemeClr val="accent1"/>
                </a:solidFill>
              </a:rPr>
              <a:t>3)  В случае уклонения фонда в его деятельности от целей, предусмотренных уставом;</a:t>
            </a:r>
          </a:p>
          <a:p>
            <a:pPr algn="just"/>
            <a:r>
              <a:rPr lang="ru-RU" sz="1500" dirty="0">
                <a:solidFill>
                  <a:schemeClr val="accent1"/>
                </a:solidFill>
              </a:rPr>
              <a:t>4)  В других случаях, предусмотренных законом.</a:t>
            </a:r>
          </a:p>
          <a:p>
            <a:pPr algn="just"/>
            <a:endParaRPr lang="ru-RU" sz="1500" dirty="0">
              <a:solidFill>
                <a:schemeClr val="accent1"/>
              </a:solidFill>
            </a:endParaRPr>
          </a:p>
          <a:p>
            <a:pPr algn="just"/>
            <a:r>
              <a:rPr lang="ru-RU" sz="1500" dirty="0">
                <a:solidFill>
                  <a:schemeClr val="accent1"/>
                </a:solidFill>
              </a:rPr>
              <a:t>В случае ликвидации фонда его имущество, оставшееся после удовлетворения требований кредиторов, направляется на цели, указанные в уставе фонда, </a:t>
            </a:r>
            <a:r>
              <a:rPr lang="ru-RU" sz="1500" u="sng" dirty="0">
                <a:solidFill>
                  <a:schemeClr val="accent1"/>
                </a:solidFill>
              </a:rPr>
              <a:t>за исключением случаев, если законом предусмотрен возврат такого имущества учредителям фонда</a:t>
            </a:r>
            <a:r>
              <a:rPr lang="ru-RU" sz="1500" dirty="0">
                <a:solidFill>
                  <a:schemeClr val="accent1"/>
                </a:solidFill>
              </a:rPr>
              <a:t>.</a:t>
            </a:r>
          </a:p>
        </p:txBody>
      </p:sp>
      <p:sp>
        <p:nvSpPr>
          <p:cNvPr id="3" name="Прямоугольник 2"/>
          <p:cNvSpPr/>
          <p:nvPr/>
        </p:nvSpPr>
        <p:spPr>
          <a:xfrm>
            <a:off x="2086767" y="314668"/>
            <a:ext cx="7973465" cy="461665"/>
          </a:xfrm>
          <a:prstGeom prst="rect">
            <a:avLst/>
          </a:prstGeom>
        </p:spPr>
        <p:txBody>
          <a:bodyPr wrap="none">
            <a:spAutoFit/>
          </a:bodyPr>
          <a:lstStyle/>
          <a:p>
            <a:pPr algn="ctr"/>
            <a:r>
              <a:rPr lang="ru-RU" sz="2400" b="1" dirty="0">
                <a:solidFill>
                  <a:schemeClr val="accent1"/>
                </a:solidFill>
              </a:rPr>
              <a:t>Фонд (с 01.03.2022 г. общественно полезный или личный)</a:t>
            </a:r>
          </a:p>
        </p:txBody>
      </p:sp>
    </p:spTree>
    <p:extLst>
      <p:ext uri="{BB962C8B-B14F-4D97-AF65-F5344CB8AC3E}">
        <p14:creationId xmlns:p14="http://schemas.microsoft.com/office/powerpoint/2010/main" val="3158943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6000" y="864000"/>
            <a:ext cx="10305000" cy="6063198"/>
          </a:xfrm>
          <a:prstGeom prst="rect">
            <a:avLst/>
          </a:prstGeom>
          <a:noFill/>
        </p:spPr>
        <p:txBody>
          <a:bodyPr wrap="square" rtlCol="0">
            <a:spAutoFit/>
          </a:bodyPr>
          <a:lstStyle/>
          <a:p>
            <a:pPr algn="just"/>
            <a:endParaRPr lang="ru-RU" sz="1600" dirty="0">
              <a:solidFill>
                <a:schemeClr val="accent1"/>
              </a:solidFill>
            </a:endParaRPr>
          </a:p>
          <a:p>
            <a:pPr algn="just"/>
            <a:r>
              <a:rPr lang="ru-RU" sz="1700" u="sng" dirty="0">
                <a:solidFill>
                  <a:schemeClr val="accent1"/>
                </a:solidFill>
              </a:rPr>
              <a:t>Высший коллегиальный орган</a:t>
            </a:r>
          </a:p>
          <a:p>
            <a:pPr algn="just"/>
            <a:r>
              <a:rPr lang="ru-RU" sz="1700" dirty="0">
                <a:solidFill>
                  <a:schemeClr val="accent1"/>
                </a:solidFill>
              </a:rPr>
              <a:t>- Определение приоритетных направлений деятельности фонда, принципов образования и использования его имущества;</a:t>
            </a:r>
          </a:p>
          <a:p>
            <a:pPr algn="just"/>
            <a:r>
              <a:rPr lang="ru-RU" sz="1700" dirty="0">
                <a:solidFill>
                  <a:schemeClr val="accent1"/>
                </a:solidFill>
              </a:rPr>
              <a:t>-   Образование других органов фонда и досрочное прекращение их полномочий;</a:t>
            </a:r>
          </a:p>
          <a:p>
            <a:pPr algn="just"/>
            <a:r>
              <a:rPr lang="ru-RU" sz="1700" dirty="0">
                <a:solidFill>
                  <a:schemeClr val="accent1"/>
                </a:solidFill>
              </a:rPr>
              <a:t>-   Утверждение годовых отчетов и годовой бухгалтерской (финансовой) отчетности фонда;</a:t>
            </a:r>
          </a:p>
          <a:p>
            <a:pPr algn="just"/>
            <a:r>
              <a:rPr lang="ru-RU" sz="1700" dirty="0">
                <a:solidFill>
                  <a:schemeClr val="accent1"/>
                </a:solidFill>
              </a:rPr>
              <a:t>-   Принятие решений о создании фондом хозяйственных обществ и (или) об участии в них фонда;</a:t>
            </a:r>
          </a:p>
          <a:p>
            <a:pPr algn="just"/>
            <a:r>
              <a:rPr lang="ru-RU" sz="1700" dirty="0">
                <a:solidFill>
                  <a:schemeClr val="accent1"/>
                </a:solidFill>
              </a:rPr>
              <a:t>-   Принятие решений о создании филиалов и (или) об открытии представительств фонда;</a:t>
            </a:r>
          </a:p>
          <a:p>
            <a:pPr algn="just"/>
            <a:r>
              <a:rPr lang="ru-RU" sz="1700" dirty="0">
                <a:solidFill>
                  <a:schemeClr val="accent1"/>
                </a:solidFill>
              </a:rPr>
              <a:t>-   Изменение устава фонда, если эта возможность предусмотрена уставом;</a:t>
            </a:r>
          </a:p>
          <a:p>
            <a:pPr algn="just">
              <a:buFontTx/>
              <a:buChar char="-"/>
            </a:pPr>
            <a:r>
              <a:rPr lang="ru-RU" sz="1700" dirty="0">
                <a:solidFill>
                  <a:schemeClr val="accent1"/>
                </a:solidFill>
              </a:rPr>
              <a:t>    Одобрение совершаемых фондом сделок в случаях, предусмотренных законом;</a:t>
            </a:r>
          </a:p>
          <a:p>
            <a:pPr marL="171450" indent="-171450" algn="just">
              <a:buFontTx/>
              <a:buChar char="-"/>
            </a:pPr>
            <a:r>
              <a:rPr lang="ru-RU" sz="1700" dirty="0">
                <a:solidFill>
                  <a:schemeClr val="accent1"/>
                </a:solidFill>
              </a:rPr>
              <a:t>Иные вопросы, предусмотренные уставом или законом.</a:t>
            </a:r>
          </a:p>
          <a:p>
            <a:pPr algn="just"/>
            <a:endParaRPr lang="ru-RU" sz="1700" dirty="0">
              <a:solidFill>
                <a:schemeClr val="accent1"/>
              </a:solidFill>
            </a:endParaRPr>
          </a:p>
          <a:p>
            <a:pPr algn="just"/>
            <a:endParaRPr lang="ru-RU" sz="1700" dirty="0">
              <a:solidFill>
                <a:schemeClr val="accent1"/>
              </a:solidFill>
            </a:endParaRPr>
          </a:p>
          <a:p>
            <a:pPr algn="just"/>
            <a:r>
              <a:rPr lang="ru-RU" sz="1700" dirty="0">
                <a:solidFill>
                  <a:schemeClr val="accent1"/>
                </a:solidFill>
              </a:rPr>
              <a:t>избирает </a:t>
            </a:r>
            <a:r>
              <a:rPr lang="ru-RU" sz="1700" u="sng" dirty="0">
                <a:solidFill>
                  <a:schemeClr val="accent1"/>
                </a:solidFill>
              </a:rPr>
              <a:t>Единоличный исполнительный орган </a:t>
            </a:r>
            <a:r>
              <a:rPr lang="ru-RU" sz="1700" dirty="0">
                <a:solidFill>
                  <a:schemeClr val="accent1"/>
                </a:solidFill>
              </a:rPr>
              <a:t>(председателя, генерального директора и т.д.) </a:t>
            </a:r>
          </a:p>
          <a:p>
            <a:pPr algn="just"/>
            <a:endParaRPr lang="ru-RU" sz="1700" dirty="0">
              <a:solidFill>
                <a:schemeClr val="accent1"/>
              </a:solidFill>
            </a:endParaRPr>
          </a:p>
          <a:p>
            <a:pPr algn="just"/>
            <a:r>
              <a:rPr lang="ru-RU" sz="1700" dirty="0">
                <a:solidFill>
                  <a:schemeClr val="accent1"/>
                </a:solidFill>
              </a:rPr>
              <a:t>+ может назначить </a:t>
            </a:r>
            <a:r>
              <a:rPr lang="ru-RU" sz="1700" u="sng" dirty="0">
                <a:solidFill>
                  <a:schemeClr val="accent1"/>
                </a:solidFill>
              </a:rPr>
              <a:t>Коллегиальный исполнительный орган фонда</a:t>
            </a:r>
            <a:r>
              <a:rPr lang="ru-RU" sz="1700" dirty="0">
                <a:solidFill>
                  <a:schemeClr val="accent1"/>
                </a:solidFill>
              </a:rPr>
              <a:t> (правление).</a:t>
            </a:r>
          </a:p>
          <a:p>
            <a:pPr algn="just"/>
            <a:endParaRPr lang="ru-RU" sz="1700" dirty="0">
              <a:solidFill>
                <a:schemeClr val="accent1"/>
              </a:solidFill>
            </a:endParaRPr>
          </a:p>
          <a:p>
            <a:pPr algn="just"/>
            <a:r>
              <a:rPr lang="ru-RU" sz="1700" u="sng" dirty="0">
                <a:solidFill>
                  <a:schemeClr val="accent1"/>
                </a:solidFill>
              </a:rPr>
              <a:t>Попечительский совет фонда</a:t>
            </a:r>
          </a:p>
          <a:p>
            <a:pPr algn="just"/>
            <a:r>
              <a:rPr lang="ru-RU" sz="1700" dirty="0">
                <a:solidFill>
                  <a:schemeClr val="accent1"/>
                </a:solidFill>
              </a:rPr>
              <a:t>осуществляет надзор за деятельностью фонда, принятием другими органами фонда решений и обеспечением их исполнения, использованием средств фонда, соблюдением фондом законодательства. </a:t>
            </a:r>
          </a:p>
          <a:p>
            <a:pPr algn="just"/>
            <a:r>
              <a:rPr lang="ru-RU" sz="1700" dirty="0">
                <a:solidFill>
                  <a:schemeClr val="accent1"/>
                </a:solidFill>
              </a:rPr>
              <a:t>Осуществляет свою деятельность на общественных началах.</a:t>
            </a:r>
          </a:p>
          <a:p>
            <a:pPr algn="just"/>
            <a:endParaRPr lang="ru-RU" sz="1600" dirty="0">
              <a:solidFill>
                <a:schemeClr val="accent1"/>
              </a:solidFill>
            </a:endParaRPr>
          </a:p>
          <a:p>
            <a:pPr algn="just"/>
            <a:endParaRPr lang="ru-RU" sz="1600" dirty="0">
              <a:solidFill>
                <a:schemeClr val="accent1"/>
              </a:solidFill>
            </a:endParaRPr>
          </a:p>
        </p:txBody>
      </p:sp>
      <p:sp>
        <p:nvSpPr>
          <p:cNvPr id="3" name="Прямоугольник 2"/>
          <p:cNvSpPr/>
          <p:nvPr/>
        </p:nvSpPr>
        <p:spPr>
          <a:xfrm>
            <a:off x="4566000" y="324000"/>
            <a:ext cx="4036811" cy="461665"/>
          </a:xfrm>
          <a:prstGeom prst="rect">
            <a:avLst/>
          </a:prstGeom>
        </p:spPr>
        <p:txBody>
          <a:bodyPr wrap="none">
            <a:spAutoFit/>
          </a:bodyPr>
          <a:lstStyle/>
          <a:p>
            <a:pPr algn="ctr"/>
            <a:r>
              <a:rPr lang="ru-RU" sz="2400" b="1" dirty="0">
                <a:solidFill>
                  <a:schemeClr val="accent1"/>
                </a:solidFill>
              </a:rPr>
              <a:t>Органы управления фондом</a:t>
            </a:r>
          </a:p>
        </p:txBody>
      </p:sp>
    </p:spTree>
    <p:extLst>
      <p:ext uri="{BB962C8B-B14F-4D97-AF65-F5344CB8AC3E}">
        <p14:creationId xmlns:p14="http://schemas.microsoft.com/office/powerpoint/2010/main" val="3158943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11000" y="639000"/>
            <a:ext cx="10710000" cy="461665"/>
          </a:xfrm>
          <a:prstGeom prst="rect">
            <a:avLst/>
          </a:prstGeom>
          <a:noFill/>
        </p:spPr>
        <p:txBody>
          <a:bodyPr wrap="square" rtlCol="0">
            <a:spAutoFit/>
          </a:bodyPr>
          <a:lstStyle/>
          <a:p>
            <a:pPr algn="ctr"/>
            <a:r>
              <a:rPr lang="ru-RU" sz="2400" b="1" dirty="0">
                <a:solidFill>
                  <a:schemeClr val="accent1"/>
                </a:solidFill>
              </a:rPr>
              <a:t>Наследственный фонд (с 01.03.2022 г. – личный фонд, ст. 123.20–4 ГК РФ)</a:t>
            </a:r>
            <a:endParaRPr lang="ru-RU" sz="2400" dirty="0">
              <a:solidFill>
                <a:schemeClr val="accent1"/>
              </a:solidFill>
            </a:endParaRPr>
          </a:p>
        </p:txBody>
      </p:sp>
      <p:sp>
        <p:nvSpPr>
          <p:cNvPr id="3" name="TextBox 2"/>
          <p:cNvSpPr txBox="1"/>
          <p:nvPr/>
        </p:nvSpPr>
        <p:spPr>
          <a:xfrm>
            <a:off x="831000" y="1359000"/>
            <a:ext cx="10635966" cy="4801314"/>
          </a:xfrm>
          <a:prstGeom prst="rect">
            <a:avLst/>
          </a:prstGeom>
          <a:noFill/>
        </p:spPr>
        <p:txBody>
          <a:bodyPr wrap="square" rtlCol="0">
            <a:spAutoFit/>
          </a:bodyPr>
          <a:lstStyle/>
          <a:p>
            <a:pPr algn="just"/>
            <a:r>
              <a:rPr lang="ru-RU" sz="1700" dirty="0">
                <a:solidFill>
                  <a:schemeClr val="accent1"/>
                </a:solidFill>
              </a:rPr>
              <a:t>Создаются по решению наследодателя для управления наследственным имуществом </a:t>
            </a:r>
          </a:p>
          <a:p>
            <a:pPr algn="just"/>
            <a:r>
              <a:rPr lang="ru-RU" sz="1700" dirty="0">
                <a:solidFill>
                  <a:schemeClr val="accent1"/>
                </a:solidFill>
              </a:rPr>
              <a:t>Бессрочно или на определенный срок</a:t>
            </a:r>
          </a:p>
          <a:p>
            <a:pPr algn="just"/>
            <a:endParaRPr lang="ru-RU" sz="1700" dirty="0">
              <a:solidFill>
                <a:schemeClr val="accent1"/>
              </a:solidFill>
            </a:endParaRPr>
          </a:p>
          <a:p>
            <a:pPr algn="ctr"/>
            <a:r>
              <a:rPr lang="ru-RU" sz="1700" dirty="0">
                <a:solidFill>
                  <a:schemeClr val="accent1"/>
                </a:solidFill>
              </a:rPr>
              <a:t>Воля наследодателя:</a:t>
            </a:r>
          </a:p>
          <a:p>
            <a:pPr algn="just">
              <a:buFontTx/>
              <a:buChar char="-"/>
            </a:pPr>
            <a:r>
              <a:rPr lang="ru-RU" sz="1700" dirty="0">
                <a:solidFill>
                  <a:schemeClr val="accent1"/>
                </a:solidFill>
              </a:rPr>
              <a:t> Решение об учреждении</a:t>
            </a:r>
          </a:p>
          <a:p>
            <a:pPr algn="just">
              <a:buFontTx/>
              <a:buChar char="-"/>
            </a:pPr>
            <a:r>
              <a:rPr lang="ru-RU" sz="1700" dirty="0">
                <a:solidFill>
                  <a:schemeClr val="accent1"/>
                </a:solidFill>
              </a:rPr>
              <a:t> Устав (может быть изменен по решению суда в 1 случае: если в силу существенного изменения обстоятельств управлять на прежних условиях стало невозможно)</a:t>
            </a:r>
          </a:p>
          <a:p>
            <a:pPr algn="just">
              <a:buFontTx/>
              <a:buChar char="-"/>
            </a:pPr>
            <a:r>
              <a:rPr lang="ru-RU" sz="1700" dirty="0">
                <a:solidFill>
                  <a:schemeClr val="accent1"/>
                </a:solidFill>
              </a:rPr>
              <a:t> Условия управления</a:t>
            </a:r>
          </a:p>
          <a:p>
            <a:pPr algn="just"/>
            <a:endParaRPr lang="ru-RU" sz="1700" dirty="0">
              <a:solidFill>
                <a:schemeClr val="accent1"/>
              </a:solidFill>
            </a:endParaRPr>
          </a:p>
          <a:p>
            <a:pPr algn="just"/>
            <a:r>
              <a:rPr lang="ru-RU" sz="1700" dirty="0">
                <a:solidFill>
                  <a:schemeClr val="accent1"/>
                </a:solidFill>
              </a:rPr>
              <a:t>Нотариус направляет на регистрацию и сообщает в налоговую в течение 3 рабочих дней после открытия наследственного дела.</a:t>
            </a:r>
          </a:p>
          <a:p>
            <a:pPr algn="just"/>
            <a:endParaRPr lang="ru-RU" sz="1700" dirty="0">
              <a:solidFill>
                <a:schemeClr val="accent1"/>
              </a:solidFill>
            </a:endParaRPr>
          </a:p>
          <a:p>
            <a:pPr algn="just"/>
            <a:r>
              <a:rPr lang="ru-RU" sz="1700" dirty="0">
                <a:solidFill>
                  <a:schemeClr val="accent1"/>
                </a:solidFill>
              </a:rPr>
              <a:t>Ликвидация только по решению суда</a:t>
            </a:r>
          </a:p>
          <a:p>
            <a:pPr algn="just"/>
            <a:endParaRPr lang="ru-RU" sz="1700" dirty="0">
              <a:solidFill>
                <a:schemeClr val="accent1"/>
              </a:solidFill>
            </a:endParaRPr>
          </a:p>
          <a:p>
            <a:pPr algn="just"/>
            <a:r>
              <a:rPr lang="ru-RU" sz="1700" dirty="0">
                <a:solidFill>
                  <a:schemeClr val="accent1"/>
                </a:solidFill>
              </a:rPr>
              <a:t>Имущество со стороны не принимается</a:t>
            </a:r>
          </a:p>
          <a:p>
            <a:pPr algn="just"/>
            <a:endParaRPr lang="ru-RU" sz="1700" dirty="0">
              <a:solidFill>
                <a:schemeClr val="accent1"/>
              </a:solidFill>
            </a:endParaRPr>
          </a:p>
          <a:p>
            <a:pPr algn="just"/>
            <a:r>
              <a:rPr lang="ru-RU" sz="1700" dirty="0">
                <a:solidFill>
                  <a:schemeClr val="accent1"/>
                </a:solidFill>
              </a:rPr>
              <a:t>Действует в интересах наследников (выгодоприобретателей) или иных лиц, если так предусмотрено наследодателем.</a:t>
            </a:r>
          </a:p>
        </p:txBody>
      </p:sp>
    </p:spTree>
    <p:extLst>
      <p:ext uri="{BB962C8B-B14F-4D97-AF65-F5344CB8AC3E}">
        <p14:creationId xmlns:p14="http://schemas.microsoft.com/office/powerpoint/2010/main" val="2166091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5998" y="954000"/>
            <a:ext cx="10305002" cy="4462760"/>
          </a:xfrm>
          <a:prstGeom prst="rect">
            <a:avLst/>
          </a:prstGeom>
          <a:noFill/>
        </p:spPr>
        <p:txBody>
          <a:bodyPr wrap="square" rtlCol="0">
            <a:spAutoFit/>
          </a:bodyPr>
          <a:lstStyle/>
          <a:p>
            <a:pPr algn="just"/>
            <a:r>
              <a:rPr lang="ru-RU" sz="1400" dirty="0">
                <a:solidFill>
                  <a:schemeClr val="accent1"/>
                </a:solidFill>
              </a:rPr>
              <a:t>Автономные некоммерческие организации основывают свою деятельность по принципу отсутствия членства и создаются на базе имущественных взносов учредителей для оказания различных услуг некоммерческого характера (в сферах образования, здравоохранения, культуры, науки и иных) – ст. 123.24 ГК РФ</a:t>
            </a:r>
          </a:p>
          <a:p>
            <a:pPr algn="just"/>
            <a:endParaRPr lang="ru-RU" sz="1400" dirty="0">
              <a:solidFill>
                <a:schemeClr val="accent1"/>
              </a:solidFill>
            </a:endParaRPr>
          </a:p>
          <a:p>
            <a:pPr algn="just"/>
            <a:r>
              <a:rPr lang="ru-RU" sz="1400" u="sng" dirty="0">
                <a:solidFill>
                  <a:schemeClr val="accent1"/>
                </a:solidFill>
              </a:rPr>
              <a:t>Учредители</a:t>
            </a:r>
            <a:r>
              <a:rPr lang="ru-RU" sz="1400" dirty="0">
                <a:solidFill>
                  <a:schemeClr val="accent1"/>
                </a:solidFill>
              </a:rPr>
              <a:t> – граждане и/или ЮЛ, может быть один учредитель.</a:t>
            </a:r>
          </a:p>
          <a:p>
            <a:pPr algn="just"/>
            <a:endParaRPr lang="ru-RU" sz="1400" dirty="0">
              <a:solidFill>
                <a:schemeClr val="accent1"/>
              </a:solidFill>
            </a:endParaRPr>
          </a:p>
          <a:p>
            <a:pPr algn="just"/>
            <a:r>
              <a:rPr lang="ru-RU" sz="1400" dirty="0">
                <a:solidFill>
                  <a:schemeClr val="accent1"/>
                </a:solidFill>
              </a:rPr>
              <a:t>В отличие от учреждений, которые финансируются собственниками и получают от них имущество в оперативное управление, АНО обладают </a:t>
            </a:r>
            <a:r>
              <a:rPr lang="ru-RU" sz="1400" u="sng" dirty="0">
                <a:solidFill>
                  <a:schemeClr val="accent1"/>
                </a:solidFill>
              </a:rPr>
              <a:t>правом собственности </a:t>
            </a:r>
            <a:r>
              <a:rPr lang="ru-RU" sz="1400" dirty="0">
                <a:solidFill>
                  <a:schemeClr val="accent1"/>
                </a:solidFill>
              </a:rPr>
              <a:t>на переданное им учредителями имущество. </a:t>
            </a:r>
          </a:p>
          <a:p>
            <a:pPr algn="just"/>
            <a:r>
              <a:rPr lang="ru-RU" sz="1400" dirty="0">
                <a:solidFill>
                  <a:schemeClr val="accent1"/>
                </a:solidFill>
              </a:rPr>
              <a:t>Учредители не сохраняют прав на имущество, переданное в собственность АНО. </a:t>
            </a:r>
          </a:p>
          <a:p>
            <a:pPr algn="just"/>
            <a:r>
              <a:rPr lang="ru-RU" sz="1400" dirty="0">
                <a:solidFill>
                  <a:schemeClr val="accent1"/>
                </a:solidFill>
              </a:rPr>
              <a:t>АНО представляют собой распространенную альтернативу частным учреждениям.</a:t>
            </a:r>
          </a:p>
          <a:p>
            <a:pPr algn="just"/>
            <a:endParaRPr lang="ru-RU" sz="1400" dirty="0">
              <a:solidFill>
                <a:schemeClr val="accent1"/>
              </a:solidFill>
            </a:endParaRPr>
          </a:p>
          <a:p>
            <a:pPr algn="just"/>
            <a:r>
              <a:rPr lang="ru-RU" sz="1400" dirty="0">
                <a:solidFill>
                  <a:schemeClr val="accent1"/>
                </a:solidFill>
              </a:rPr>
              <a:t>АНО вправе заниматься предпринимательской деятельностью, необходимой для достижения целей, ради которых она создана, и соответствующей этим целям. При этом АНО может даже становиться учредителем/участником хозяйственных обществ.</a:t>
            </a:r>
          </a:p>
          <a:p>
            <a:pPr algn="just"/>
            <a:endParaRPr lang="ru-RU" sz="1400" dirty="0">
              <a:solidFill>
                <a:schemeClr val="accent1"/>
              </a:solidFill>
            </a:endParaRPr>
          </a:p>
          <a:p>
            <a:pPr algn="just"/>
            <a:r>
              <a:rPr lang="ru-RU" sz="1400" dirty="0">
                <a:solidFill>
                  <a:schemeClr val="accent1"/>
                </a:solidFill>
              </a:rPr>
              <a:t>Состав учредителей АНО может изменяться: любой из учредителей по своему усмотрению имеет право выйти из состава, также как по единогласному решению действующих учредителей в состав может быть принят новый учредитель. </a:t>
            </a:r>
          </a:p>
          <a:p>
            <a:pPr algn="just"/>
            <a:endParaRPr lang="ru-RU" sz="1400" dirty="0">
              <a:solidFill>
                <a:schemeClr val="accent1"/>
              </a:solidFill>
            </a:endParaRPr>
          </a:p>
          <a:p>
            <a:pPr algn="just"/>
            <a:r>
              <a:rPr lang="ru-RU" sz="1400" dirty="0">
                <a:solidFill>
                  <a:schemeClr val="accent1"/>
                </a:solidFill>
              </a:rPr>
              <a:t>(!) Термин «участники» к АНО не применяется, т.к. это унитарная организация, не предоставляющая прав участия.</a:t>
            </a:r>
          </a:p>
          <a:p>
            <a:pPr algn="just"/>
            <a:r>
              <a:rPr lang="ru-RU" sz="1400" dirty="0">
                <a:solidFill>
                  <a:schemeClr val="accent1"/>
                </a:solidFill>
              </a:rPr>
              <a:t> </a:t>
            </a:r>
            <a:r>
              <a:rPr lang="ru-RU" sz="1400" u="sng" dirty="0">
                <a:solidFill>
                  <a:schemeClr val="accent1"/>
                </a:solidFill>
              </a:rPr>
              <a:t>Органы управления АНО: </a:t>
            </a:r>
          </a:p>
          <a:p>
            <a:pPr algn="just"/>
            <a:endParaRPr lang="ru-RU" sz="1400" u="sng" dirty="0">
              <a:solidFill>
                <a:schemeClr val="accent1"/>
              </a:solidFill>
            </a:endParaRPr>
          </a:p>
        </p:txBody>
      </p:sp>
      <p:sp>
        <p:nvSpPr>
          <p:cNvPr id="3" name="Прямоугольник 2"/>
          <p:cNvSpPr/>
          <p:nvPr/>
        </p:nvSpPr>
        <p:spPr>
          <a:xfrm>
            <a:off x="2831536" y="359668"/>
            <a:ext cx="6079358" cy="461665"/>
          </a:xfrm>
          <a:prstGeom prst="rect">
            <a:avLst/>
          </a:prstGeom>
        </p:spPr>
        <p:txBody>
          <a:bodyPr wrap="none">
            <a:spAutoFit/>
          </a:bodyPr>
          <a:lstStyle/>
          <a:p>
            <a:pPr algn="ctr"/>
            <a:r>
              <a:rPr lang="ru-RU" sz="2400" b="1" dirty="0">
                <a:solidFill>
                  <a:schemeClr val="accent1"/>
                </a:solidFill>
              </a:rPr>
              <a:t>Автономные некоммерческие организации</a:t>
            </a:r>
          </a:p>
        </p:txBody>
      </p:sp>
      <p:sp>
        <p:nvSpPr>
          <p:cNvPr id="4" name="TextBox 3"/>
          <p:cNvSpPr txBox="1"/>
          <p:nvPr/>
        </p:nvSpPr>
        <p:spPr>
          <a:xfrm>
            <a:off x="1056000" y="5168224"/>
            <a:ext cx="3375000" cy="307777"/>
          </a:xfrm>
          <a:prstGeom prst="rect">
            <a:avLst/>
          </a:prstGeom>
          <a:noFill/>
          <a:ln>
            <a:solidFill>
              <a:schemeClr val="accent1"/>
            </a:solidFill>
          </a:ln>
        </p:spPr>
        <p:txBody>
          <a:bodyPr wrap="square" rtlCol="0">
            <a:spAutoFit/>
          </a:bodyPr>
          <a:lstStyle/>
          <a:p>
            <a:pPr algn="ctr"/>
            <a:r>
              <a:rPr lang="ru-RU" sz="1400" dirty="0">
                <a:solidFill>
                  <a:schemeClr val="accent1"/>
                </a:solidFill>
              </a:rPr>
              <a:t>Учредитель/учредители</a:t>
            </a:r>
          </a:p>
        </p:txBody>
      </p:sp>
      <p:sp>
        <p:nvSpPr>
          <p:cNvPr id="5" name="TextBox 4"/>
          <p:cNvSpPr txBox="1"/>
          <p:nvPr/>
        </p:nvSpPr>
        <p:spPr>
          <a:xfrm>
            <a:off x="6771000" y="5084422"/>
            <a:ext cx="4410000" cy="1169551"/>
          </a:xfrm>
          <a:prstGeom prst="rect">
            <a:avLst/>
          </a:prstGeom>
          <a:noFill/>
          <a:ln>
            <a:solidFill>
              <a:schemeClr val="accent1"/>
            </a:solidFill>
          </a:ln>
        </p:spPr>
        <p:txBody>
          <a:bodyPr wrap="square" rtlCol="0">
            <a:spAutoFit/>
          </a:bodyPr>
          <a:lstStyle/>
          <a:p>
            <a:pPr algn="ctr"/>
            <a:r>
              <a:rPr lang="ru-RU" sz="1400" dirty="0">
                <a:solidFill>
                  <a:schemeClr val="accent1"/>
                </a:solidFill>
              </a:rPr>
              <a:t> По решению учредителей может быть создан коллегиальный орган/органы , с компетенцией, предусмотренной уставом</a:t>
            </a:r>
          </a:p>
          <a:p>
            <a:pPr algn="ctr"/>
            <a:r>
              <a:rPr lang="ru-RU" sz="1400" dirty="0">
                <a:solidFill>
                  <a:schemeClr val="accent1"/>
                </a:solidFill>
              </a:rPr>
              <a:t>(напр., наблюдательный совет)</a:t>
            </a:r>
          </a:p>
          <a:p>
            <a:pPr algn="ctr"/>
            <a:endParaRPr lang="ru-RU" sz="1400" dirty="0">
              <a:solidFill>
                <a:schemeClr val="accent1"/>
              </a:solidFill>
            </a:endParaRPr>
          </a:p>
        </p:txBody>
      </p:sp>
      <p:sp>
        <p:nvSpPr>
          <p:cNvPr id="6" name="TextBox 5"/>
          <p:cNvSpPr txBox="1"/>
          <p:nvPr/>
        </p:nvSpPr>
        <p:spPr>
          <a:xfrm>
            <a:off x="1056000" y="5656102"/>
            <a:ext cx="4095000" cy="738664"/>
          </a:xfrm>
          <a:prstGeom prst="rect">
            <a:avLst/>
          </a:prstGeom>
          <a:noFill/>
          <a:ln>
            <a:solidFill>
              <a:schemeClr val="accent1"/>
            </a:solidFill>
          </a:ln>
        </p:spPr>
        <p:txBody>
          <a:bodyPr wrap="square" rtlCol="0">
            <a:spAutoFit/>
          </a:bodyPr>
          <a:lstStyle/>
          <a:p>
            <a:pPr algn="just"/>
            <a:r>
              <a:rPr lang="ru-RU" sz="1400" dirty="0">
                <a:solidFill>
                  <a:schemeClr val="accent1"/>
                </a:solidFill>
              </a:rPr>
              <a:t>Единоличный исполнительный орган (председатель, ген.директор и т.п.)</a:t>
            </a:r>
          </a:p>
          <a:p>
            <a:pPr algn="just"/>
            <a:r>
              <a:rPr lang="ru-RU" sz="1400" dirty="0">
                <a:solidFill>
                  <a:schemeClr val="accent1"/>
                </a:solidFill>
              </a:rPr>
              <a:t>Может назначаться из числа учредителей-граждан</a:t>
            </a:r>
          </a:p>
        </p:txBody>
      </p:sp>
      <p:cxnSp>
        <p:nvCxnSpPr>
          <p:cNvPr id="7" name="Прямая со стрелкой 6"/>
          <p:cNvCxnSpPr/>
          <p:nvPr/>
        </p:nvCxnSpPr>
        <p:spPr>
          <a:xfrm>
            <a:off x="2575061" y="5415774"/>
            <a:ext cx="0" cy="2403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6867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6000" y="414000"/>
            <a:ext cx="10583090" cy="5986254"/>
          </a:xfrm>
          <a:prstGeom prst="rect">
            <a:avLst/>
          </a:prstGeom>
          <a:noFill/>
        </p:spPr>
        <p:txBody>
          <a:bodyPr wrap="square" rtlCol="0">
            <a:spAutoFit/>
          </a:bodyPr>
          <a:lstStyle/>
          <a:p>
            <a:pPr algn="ctr"/>
            <a:r>
              <a:rPr lang="ru-RU" sz="2400" b="1" dirty="0">
                <a:solidFill>
                  <a:schemeClr val="accent1"/>
                </a:solidFill>
              </a:rPr>
              <a:t>Нормативно-правовые акты:</a:t>
            </a:r>
          </a:p>
          <a:p>
            <a:pPr algn="just"/>
            <a:endParaRPr lang="ru-RU" sz="1400" dirty="0">
              <a:solidFill>
                <a:schemeClr val="accent1"/>
              </a:solidFill>
            </a:endParaRPr>
          </a:p>
          <a:p>
            <a:pPr algn="just"/>
            <a:r>
              <a:rPr lang="ru-RU" sz="1500" dirty="0">
                <a:solidFill>
                  <a:schemeClr val="accent1"/>
                </a:solidFill>
              </a:rPr>
              <a:t>Гражданский кодекс РФ (часть 1, раздел 1)</a:t>
            </a:r>
          </a:p>
          <a:p>
            <a:pPr algn="just"/>
            <a:r>
              <a:rPr lang="ru-RU" sz="1500" dirty="0">
                <a:solidFill>
                  <a:schemeClr val="accent1"/>
                </a:solidFill>
              </a:rPr>
              <a:t>Жилищный кодекс РФ (раздел </a:t>
            </a:r>
            <a:r>
              <a:rPr lang="en-US" sz="1500" dirty="0">
                <a:solidFill>
                  <a:schemeClr val="accent1"/>
                </a:solidFill>
              </a:rPr>
              <a:t>V</a:t>
            </a:r>
            <a:r>
              <a:rPr lang="ru-RU" sz="1500" dirty="0">
                <a:solidFill>
                  <a:schemeClr val="accent1"/>
                </a:solidFill>
              </a:rPr>
              <a:t>, </a:t>
            </a:r>
            <a:r>
              <a:rPr lang="en-US" sz="1500" dirty="0">
                <a:solidFill>
                  <a:schemeClr val="accent1"/>
                </a:solidFill>
              </a:rPr>
              <a:t>VI</a:t>
            </a:r>
            <a:r>
              <a:rPr lang="ru-RU" sz="1500" dirty="0">
                <a:solidFill>
                  <a:schemeClr val="accent1"/>
                </a:solidFill>
              </a:rPr>
              <a:t>)</a:t>
            </a:r>
          </a:p>
          <a:p>
            <a:pPr algn="just"/>
            <a:r>
              <a:rPr lang="ru-RU" sz="1500" dirty="0">
                <a:solidFill>
                  <a:schemeClr val="accent1"/>
                </a:solidFill>
              </a:rPr>
              <a:t>ФЗ от 08.02.1998 № 14-ФЗ «Об обществах с ограниченной ответственностью»</a:t>
            </a:r>
          </a:p>
          <a:p>
            <a:pPr algn="just"/>
            <a:r>
              <a:rPr lang="ru-RU" sz="1500" dirty="0">
                <a:solidFill>
                  <a:schemeClr val="accent1"/>
                </a:solidFill>
              </a:rPr>
              <a:t>ФЗ от 26.12.1995 № 208-ФЗ «Об акционерных обществах»</a:t>
            </a:r>
          </a:p>
          <a:p>
            <a:pPr algn="just"/>
            <a:r>
              <a:rPr lang="ru-RU" sz="1500" dirty="0">
                <a:solidFill>
                  <a:schemeClr val="accent1"/>
                </a:solidFill>
              </a:rPr>
              <a:t>ФЗ от 08.05.1996 № 41-ФЗ «О производственных кооперативах»</a:t>
            </a:r>
          </a:p>
          <a:p>
            <a:pPr algn="just"/>
            <a:r>
              <a:rPr lang="ru-RU" sz="1500" dirty="0">
                <a:solidFill>
                  <a:schemeClr val="accent1"/>
                </a:solidFill>
              </a:rPr>
              <a:t>ФЗ от 03.11.2006 № 174-ФЗ «Об автономных учреждениях»</a:t>
            </a:r>
          </a:p>
          <a:p>
            <a:pPr algn="just"/>
            <a:r>
              <a:rPr lang="ru-RU" sz="1500" dirty="0">
                <a:solidFill>
                  <a:schemeClr val="accent1"/>
                </a:solidFill>
              </a:rPr>
              <a:t>Федеральный закон от 03.07.2016 N 236-ФЗ "О публично-правовых компаниях в Российской Федерации и о внесении изменений в отдельные законодательные акты Российской Федерации"</a:t>
            </a:r>
          </a:p>
          <a:p>
            <a:pPr algn="just"/>
            <a:r>
              <a:rPr lang="ru-RU" sz="1500" dirty="0">
                <a:solidFill>
                  <a:schemeClr val="accent1"/>
                </a:solidFill>
              </a:rPr>
              <a:t>Федеральный закон от 1 декабря 2007 года N 317-ФЗ "О Государственной корпорации по атомной энергии "Росатом".</a:t>
            </a:r>
          </a:p>
          <a:p>
            <a:pPr algn="just"/>
            <a:r>
              <a:rPr lang="ru-RU" sz="1500" dirty="0">
                <a:solidFill>
                  <a:schemeClr val="accent1"/>
                </a:solidFill>
              </a:rPr>
              <a:t>Федеральный закон от 12.01.1996 № 7-ФЗ «О некоммерческих организациях»</a:t>
            </a:r>
          </a:p>
          <a:p>
            <a:pPr algn="just"/>
            <a:r>
              <a:rPr lang="ru-RU" sz="1500" dirty="0">
                <a:solidFill>
                  <a:schemeClr val="accent1"/>
                </a:solidFill>
              </a:rPr>
              <a:t>Федеральный закон от 14.11.2002 № 161-ФЗ «О государственных и муниципальных унитарных предприятиях»</a:t>
            </a:r>
          </a:p>
          <a:p>
            <a:pPr algn="just"/>
            <a:r>
              <a:rPr lang="ru-RU" sz="1500" dirty="0">
                <a:solidFill>
                  <a:schemeClr val="accent1"/>
                </a:solidFill>
              </a:rPr>
              <a:t>Федеральный закон от 30 декабря 2006 г. N 275-ФЗ "О порядке формирования и использования целевого капитала некоммерческих организаций"</a:t>
            </a:r>
          </a:p>
          <a:p>
            <a:pPr algn="just"/>
            <a:r>
              <a:rPr lang="ru-RU" sz="1500" dirty="0">
                <a:solidFill>
                  <a:schemeClr val="accent1"/>
                </a:solidFill>
              </a:rPr>
              <a:t>Федеральный закон  от 7 мая 1998 г. N 75-ФЗ "О негосударственных пенсионных фондах"</a:t>
            </a:r>
          </a:p>
          <a:p>
            <a:pPr algn="just"/>
            <a:r>
              <a:rPr lang="ru-RU" sz="1500" dirty="0">
                <a:solidFill>
                  <a:schemeClr val="accent1"/>
                </a:solidFill>
              </a:rPr>
              <a:t>Федеральный закон от 11 августа 1995 г. N 135-ФЗ "О благотворительной деятельности и благотворительных организациях"</a:t>
            </a:r>
          </a:p>
          <a:p>
            <a:pPr algn="just"/>
            <a:r>
              <a:rPr lang="ru-RU" sz="1500" dirty="0">
                <a:solidFill>
                  <a:schemeClr val="accent1"/>
                </a:solidFill>
              </a:rPr>
              <a:t>Закон РФ от 19.06.1992 N 3085-1 "О потребительской кооперации (потребительских обществах, их союзах) в Российской Федерации«</a:t>
            </a:r>
          </a:p>
          <a:p>
            <a:pPr algn="just"/>
            <a:r>
              <a:rPr lang="ru-RU" sz="1500" dirty="0">
                <a:solidFill>
                  <a:schemeClr val="accent1"/>
                </a:solidFill>
              </a:rPr>
              <a:t>Федеральный закон от 11.07.2001 N 95-ФЗ "О политических партиях«</a:t>
            </a:r>
          </a:p>
          <a:p>
            <a:pPr algn="just"/>
            <a:r>
              <a:rPr lang="ru-RU" sz="1500" dirty="0">
                <a:solidFill>
                  <a:schemeClr val="accent1"/>
                </a:solidFill>
              </a:rPr>
              <a:t>Федеральный закон от 19.05.1995 N 82-ФЗ "Об общественных объединениях" </a:t>
            </a:r>
          </a:p>
          <a:p>
            <a:pPr algn="just"/>
            <a:r>
              <a:rPr lang="ru-RU" sz="1500" dirty="0">
                <a:solidFill>
                  <a:schemeClr val="accent1"/>
                </a:solidFill>
              </a:rPr>
              <a:t>Федеральный закон от 26.09.1997 N 125-ФЗ "О свободе совести и о религиозных объединениях" </a:t>
            </a:r>
          </a:p>
          <a:p>
            <a:pPr algn="just"/>
            <a:r>
              <a:rPr lang="ru-RU" sz="1500" dirty="0">
                <a:solidFill>
                  <a:schemeClr val="accent1"/>
                </a:solidFill>
              </a:rPr>
              <a:t>Федеральный закон от 12.01.1996 N 10-ФЗ "О профессиональных союзах, их правах и гарантиях деятельности" </a:t>
            </a:r>
          </a:p>
          <a:p>
            <a:r>
              <a:rPr lang="ru-RU" sz="1500" dirty="0">
                <a:solidFill>
                  <a:schemeClr val="accent1"/>
                </a:solidFill>
              </a:rPr>
              <a:t>Федеральный закон от 03.12.2011 N 380-ФЗ "О хозяйственных партнерствах«</a:t>
            </a:r>
          </a:p>
          <a:p>
            <a:r>
              <a:rPr lang="ru-RU" sz="1500" dirty="0">
                <a:solidFill>
                  <a:schemeClr val="accent1"/>
                </a:solidFill>
              </a:rPr>
              <a:t>Федеральный закон от 11.06.2003 N 74-ФЗ "О крестьянском (фермерском) хозяйстве“</a:t>
            </a:r>
          </a:p>
        </p:txBody>
      </p:sp>
    </p:spTree>
    <p:extLst>
      <p:ext uri="{BB962C8B-B14F-4D97-AF65-F5344CB8AC3E}">
        <p14:creationId xmlns:p14="http://schemas.microsoft.com/office/powerpoint/2010/main" val="3279779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66000" y="594000"/>
            <a:ext cx="10215000" cy="4324261"/>
          </a:xfrm>
          <a:prstGeom prst="rect">
            <a:avLst/>
          </a:prstGeom>
          <a:noFill/>
        </p:spPr>
        <p:txBody>
          <a:bodyPr wrap="square" rtlCol="0">
            <a:spAutoFit/>
          </a:bodyPr>
          <a:lstStyle/>
          <a:p>
            <a:pPr algn="ctr"/>
            <a:r>
              <a:rPr lang="ru-RU" sz="2400" b="1" dirty="0">
                <a:solidFill>
                  <a:schemeClr val="accent1"/>
                </a:solidFill>
              </a:rPr>
              <a:t>Нормативно-правовые акты:</a:t>
            </a:r>
          </a:p>
          <a:p>
            <a:endParaRPr lang="ru-RU" sz="1600" dirty="0">
              <a:solidFill>
                <a:schemeClr val="accent1"/>
              </a:solidFill>
            </a:endParaRPr>
          </a:p>
          <a:p>
            <a:r>
              <a:rPr lang="ru-RU" sz="1700" dirty="0">
                <a:solidFill>
                  <a:schemeClr val="accent1"/>
                </a:solidFill>
              </a:rPr>
              <a:t>-Федеральный закон от 26 октября 2002 г. N 127-ФЗ "О несостоятельности (банкротстве)» ;</a:t>
            </a:r>
          </a:p>
          <a:p>
            <a:pPr marL="171450" indent="-171450">
              <a:buFontTx/>
              <a:buChar char="-"/>
            </a:pPr>
            <a:r>
              <a:rPr lang="ru-RU" sz="1700" dirty="0">
                <a:solidFill>
                  <a:schemeClr val="accent1"/>
                </a:solidFill>
              </a:rPr>
              <a:t>Федеральный закон от 08.08.2001 № 129-ФЗ «О государственной регистрации юридических лиц и индивидуальных  предпринимателей»;</a:t>
            </a:r>
          </a:p>
          <a:p>
            <a:pPr>
              <a:buFontTx/>
              <a:buChar char="-"/>
            </a:pPr>
            <a:r>
              <a:rPr lang="ru-RU" sz="1700" dirty="0">
                <a:solidFill>
                  <a:schemeClr val="accent1"/>
                </a:solidFill>
              </a:rPr>
              <a:t>   Федеральный закон от 24.07.2007 № 209-ФЗ «О развитии малого и среднего предпринимательства в РФ»;</a:t>
            </a:r>
          </a:p>
          <a:p>
            <a:pPr marL="171450" indent="-171450" algn="just">
              <a:buFontTx/>
              <a:buChar char="-"/>
            </a:pPr>
            <a:r>
              <a:rPr lang="ru-RU" sz="1700" dirty="0">
                <a:solidFill>
                  <a:schemeClr val="accent1"/>
                </a:solidFill>
              </a:rPr>
              <a:t>ОК 029-2014 (КДЕС Ред. 2). Общероссийский классификатор видов экономической деятельности (утв. Приказом Росстандарта от 31.01.2014 N 14-ст) – применяется с 01.01.2016 г.;</a:t>
            </a:r>
          </a:p>
          <a:p>
            <a:pPr algn="l"/>
            <a:r>
              <a:rPr lang="ru-RU" sz="1700" dirty="0">
                <a:solidFill>
                  <a:schemeClr val="accent1"/>
                </a:solidFill>
              </a:rPr>
              <a:t>-   Приказ Федеральной налоговой службы от 31 августа 2020 г. N ЕД-7-14/617@ "Об утверждении форм и      </a:t>
            </a:r>
          </a:p>
          <a:p>
            <a:pPr algn="l"/>
            <a:r>
              <a:rPr lang="ru-RU" sz="1700" dirty="0">
                <a:solidFill>
                  <a:schemeClr val="accent1"/>
                </a:solidFill>
              </a:rPr>
              <a:t>    требований к оформлению документов, представляемых в регистрирующий орган при государственной  </a:t>
            </a:r>
          </a:p>
          <a:p>
            <a:pPr algn="l"/>
            <a:r>
              <a:rPr lang="ru-RU" sz="1700" dirty="0">
                <a:solidFill>
                  <a:schemeClr val="accent1"/>
                </a:solidFill>
              </a:rPr>
              <a:t>    регистрации юридических лиц, индивидуальных предпринимателей и крестьянских (фермерских) хозяйств"   (форма Р11001 при создании юридического лица, форма Р13014 при гос. регистрации изменений в учредительные документы и в ЕГРЮЛ).</a:t>
            </a:r>
          </a:p>
          <a:p>
            <a:endParaRPr lang="ru-RU" sz="1600" dirty="0">
              <a:solidFill>
                <a:schemeClr val="accent1"/>
              </a:solidFill>
            </a:endParaRPr>
          </a:p>
          <a:p>
            <a:endParaRPr lang="en-US" sz="1600" dirty="0">
              <a:solidFill>
                <a:schemeClr val="accent1"/>
              </a:solidFill>
            </a:endParaRPr>
          </a:p>
          <a:p>
            <a:endParaRPr lang="en-US" sz="1600" dirty="0">
              <a:solidFill>
                <a:schemeClr val="accent1"/>
              </a:solidFill>
            </a:endParaRPr>
          </a:p>
        </p:txBody>
      </p:sp>
    </p:spTree>
    <p:extLst>
      <p:ext uri="{BB962C8B-B14F-4D97-AF65-F5344CB8AC3E}">
        <p14:creationId xmlns:p14="http://schemas.microsoft.com/office/powerpoint/2010/main" val="3279779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3">
            <a:extLst>
              <a:ext uri="{FF2B5EF4-FFF2-40B4-BE49-F238E27FC236}">
                <a16:creationId xmlns:a16="http://schemas.microsoft.com/office/drawing/2014/main" id="{12A1E4A6-7EB5-43F2-AECE-2CE164D79456}"/>
              </a:ext>
            </a:extLst>
          </p:cNvPr>
          <p:cNvSpPr>
            <a:spLocks noGrp="1"/>
          </p:cNvSpPr>
          <p:nvPr>
            <p:ph type="title"/>
          </p:nvPr>
        </p:nvSpPr>
        <p:spPr>
          <a:xfrm>
            <a:off x="838200" y="365125"/>
            <a:ext cx="10515600" cy="1325563"/>
          </a:xfrm>
        </p:spPr>
        <p:txBody>
          <a:bodyPr>
            <a:normAutofit/>
          </a:bodyPr>
          <a:lstStyle/>
          <a:p>
            <a:pPr algn="ctr"/>
            <a:r>
              <a:rPr lang="ru-RU" sz="3800" dirty="0">
                <a:latin typeface="+mn-lt"/>
                <a:cs typeface="Arial" pitchFamily="34" charset="0"/>
              </a:rPr>
              <a:t>БЛАГОДАРИМ ЗА ВНИМАНИЕ!</a:t>
            </a:r>
          </a:p>
        </p:txBody>
      </p:sp>
      <p:sp>
        <p:nvSpPr>
          <p:cNvPr id="7" name="Объект 4">
            <a:extLst>
              <a:ext uri="{FF2B5EF4-FFF2-40B4-BE49-F238E27FC236}">
                <a16:creationId xmlns:a16="http://schemas.microsoft.com/office/drawing/2014/main" id="{4E5203F6-9308-471D-930E-01AB4FE482F3}"/>
              </a:ext>
            </a:extLst>
          </p:cNvPr>
          <p:cNvSpPr>
            <a:spLocks noGrp="1"/>
          </p:cNvSpPr>
          <p:nvPr>
            <p:ph idx="1"/>
          </p:nvPr>
        </p:nvSpPr>
        <p:spPr>
          <a:xfrm>
            <a:off x="831000" y="2214000"/>
            <a:ext cx="10515600" cy="3943375"/>
          </a:xfrm>
        </p:spPr>
        <p:txBody>
          <a:bodyPr/>
          <a:lstStyle/>
          <a:p>
            <a:pPr algn="ctr">
              <a:buClr>
                <a:srgbClr val="C3260C"/>
              </a:buClr>
              <a:buSzPct val="130000"/>
              <a:buFont typeface="Georgia" pitchFamily="18" charset="0"/>
              <a:buNone/>
            </a:pPr>
            <a:r>
              <a:rPr lang="ru-RU" dirty="0"/>
              <a:t> </a:t>
            </a:r>
            <a:r>
              <a:rPr lang="ru-RU" b="1" dirty="0">
                <a:cs typeface="Arial" pitchFamily="34" charset="0"/>
              </a:rPr>
              <a:t>Центр подготовки налоговых консультантов  </a:t>
            </a:r>
          </a:p>
          <a:p>
            <a:pPr algn="ctr">
              <a:buClr>
                <a:srgbClr val="C3260C"/>
              </a:buClr>
              <a:buSzPct val="130000"/>
              <a:buFont typeface="Georgia" pitchFamily="18" charset="0"/>
              <a:buNone/>
            </a:pPr>
            <a:r>
              <a:rPr lang="ru-RU" b="1" dirty="0">
                <a:cs typeface="Arial" pitchFamily="34" charset="0"/>
              </a:rPr>
              <a:t>оказывает:</a:t>
            </a:r>
          </a:p>
          <a:p>
            <a:pPr marL="0" indent="0" algn="ctr">
              <a:spcBef>
                <a:spcPct val="20000"/>
              </a:spcBef>
              <a:spcAft>
                <a:spcPts val="325"/>
              </a:spcAft>
              <a:buClr>
                <a:srgbClr val="C3260C"/>
              </a:buClr>
              <a:buSzPct val="130000"/>
              <a:buNone/>
            </a:pPr>
            <a:r>
              <a:rPr lang="ru-RU" b="1" dirty="0">
                <a:cs typeface="Arial" pitchFamily="34" charset="0"/>
              </a:rPr>
              <a:t>Образовательные услуги</a:t>
            </a:r>
          </a:p>
          <a:p>
            <a:pPr marL="0" indent="0" algn="ctr">
              <a:spcBef>
                <a:spcPct val="20000"/>
              </a:spcBef>
              <a:spcAft>
                <a:spcPts val="325"/>
              </a:spcAft>
              <a:buClr>
                <a:srgbClr val="C3260C"/>
              </a:buClr>
              <a:buSzPct val="130000"/>
              <a:buNone/>
            </a:pPr>
            <a:r>
              <a:rPr lang="ru-RU" b="1" dirty="0">
                <a:cs typeface="Arial" pitchFamily="34" charset="0"/>
              </a:rPr>
              <a:t>Консультационные услуги</a:t>
            </a:r>
          </a:p>
          <a:p>
            <a:pPr marL="0" indent="0" algn="ctr">
              <a:spcBef>
                <a:spcPct val="20000"/>
              </a:spcBef>
              <a:spcAft>
                <a:spcPts val="325"/>
              </a:spcAft>
              <a:buClr>
                <a:srgbClr val="C3260C"/>
              </a:buClr>
              <a:buSzPct val="130000"/>
              <a:buNone/>
            </a:pPr>
            <a:r>
              <a:rPr lang="ru-RU" b="1" dirty="0">
                <a:cs typeface="Arial" pitchFamily="34" charset="0"/>
              </a:rPr>
              <a:t>Сопровождение налоговых проверок</a:t>
            </a:r>
          </a:p>
          <a:p>
            <a:pPr algn="ctr">
              <a:spcBef>
                <a:spcPct val="20000"/>
              </a:spcBef>
              <a:spcAft>
                <a:spcPts val="325"/>
              </a:spcAft>
              <a:buClr>
                <a:srgbClr val="C3260C"/>
              </a:buClr>
              <a:buSzPct val="130000"/>
            </a:pPr>
            <a:endParaRPr lang="ru-RU" b="1" dirty="0">
              <a:cs typeface="Arial" pitchFamily="34" charset="0"/>
            </a:endParaRPr>
          </a:p>
          <a:p>
            <a:pPr marL="0" indent="0" algn="ctr">
              <a:spcBef>
                <a:spcPct val="20000"/>
              </a:spcBef>
              <a:spcAft>
                <a:spcPts val="325"/>
              </a:spcAft>
              <a:buClr>
                <a:srgbClr val="C3260C"/>
              </a:buClr>
              <a:buSzPct val="130000"/>
              <a:buNone/>
            </a:pPr>
            <a:r>
              <a:rPr lang="ru-RU" b="1" dirty="0">
                <a:cs typeface="Arial" pitchFamily="34" charset="0"/>
              </a:rPr>
              <a:t>(495) 925-03-87 </a:t>
            </a:r>
            <a:r>
              <a:rPr lang="en-US" b="1" dirty="0">
                <a:cs typeface="Arial" pitchFamily="34" charset="0"/>
              </a:rPr>
              <a:t>nalog</a:t>
            </a:r>
            <a:r>
              <a:rPr lang="ru-RU" b="1" dirty="0">
                <a:cs typeface="Arial" pitchFamily="34" charset="0"/>
              </a:rPr>
              <a:t>@</a:t>
            </a:r>
            <a:r>
              <a:rPr lang="en-US" b="1" dirty="0">
                <a:cs typeface="Arial" pitchFamily="34" charset="0"/>
              </a:rPr>
              <a:t>cpnk</a:t>
            </a:r>
            <a:r>
              <a:rPr lang="ru-RU" b="1" dirty="0">
                <a:cs typeface="Arial" pitchFamily="34" charset="0"/>
              </a:rPr>
              <a:t>.</a:t>
            </a:r>
            <a:r>
              <a:rPr lang="en-US" b="1" dirty="0">
                <a:cs typeface="Arial" pitchFamily="34" charset="0"/>
              </a:rPr>
              <a:t>ru </a:t>
            </a:r>
            <a:r>
              <a:rPr lang="ru-RU" b="1" dirty="0">
                <a:cs typeface="Arial" pitchFamily="34" charset="0"/>
              </a:rPr>
              <a:t> </a:t>
            </a:r>
            <a:r>
              <a:rPr lang="en-US" b="1" dirty="0">
                <a:cs typeface="Arial" pitchFamily="34" charset="0"/>
              </a:rPr>
              <a:t>http</a:t>
            </a:r>
            <a:r>
              <a:rPr lang="ru-RU" b="1" dirty="0">
                <a:cs typeface="Arial" pitchFamily="34" charset="0"/>
              </a:rPr>
              <a:t>://</a:t>
            </a:r>
            <a:r>
              <a:rPr lang="en-US" b="1" dirty="0">
                <a:cs typeface="Arial" pitchFamily="34" charset="0"/>
              </a:rPr>
              <a:t>cpnk</a:t>
            </a:r>
            <a:r>
              <a:rPr lang="ru-RU" b="1" dirty="0">
                <a:cs typeface="Arial" pitchFamily="34" charset="0"/>
              </a:rPr>
              <a:t>.</a:t>
            </a:r>
            <a:r>
              <a:rPr lang="en-US" b="1" dirty="0">
                <a:cs typeface="Arial" pitchFamily="34" charset="0"/>
              </a:rPr>
              <a:t>ru</a:t>
            </a:r>
            <a:r>
              <a:rPr lang="ru-RU" b="1" dirty="0">
                <a:cs typeface="Arial" pitchFamily="34" charset="0"/>
              </a:rPr>
              <a:t> </a:t>
            </a:r>
          </a:p>
          <a:p>
            <a:pPr algn="ctr"/>
            <a:endParaRPr lang="ru-RU" dirty="0"/>
          </a:p>
        </p:txBody>
      </p:sp>
    </p:spTree>
    <p:extLst>
      <p:ext uri="{BB962C8B-B14F-4D97-AF65-F5344CB8AC3E}">
        <p14:creationId xmlns:p14="http://schemas.microsoft.com/office/powerpoint/2010/main" val="1682337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Тема Office">
  <a:themeElements>
    <a:clrScheme name="Другая 2">
      <a:dk1>
        <a:sysClr val="windowText" lastClr="000000"/>
      </a:dk1>
      <a:lt1>
        <a:sysClr val="window" lastClr="FFFFFF"/>
      </a:lt1>
      <a:dk2>
        <a:srgbClr val="025373"/>
      </a:dk2>
      <a:lt2>
        <a:srgbClr val="E7E6E6"/>
      </a:lt2>
      <a:accent1>
        <a:srgbClr val="025373"/>
      </a:accent1>
      <a:accent2>
        <a:srgbClr val="0378A6"/>
      </a:accent2>
      <a:accent3>
        <a:srgbClr val="F2CB05"/>
      </a:accent3>
      <a:accent4>
        <a:srgbClr val="D6D6D6"/>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634</TotalTime>
  <Words>19252</Words>
  <Application>Microsoft Office PowerPoint</Application>
  <PresentationFormat>Широкоэкранный</PresentationFormat>
  <Paragraphs>1609</Paragraphs>
  <Slides>98</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98</vt:i4>
      </vt:variant>
    </vt:vector>
  </HeadingPairs>
  <TitlesOfParts>
    <vt:vector size="105" baseType="lpstr">
      <vt:lpstr>Arial</vt:lpstr>
      <vt:lpstr>Arial</vt:lpstr>
      <vt:lpstr>Calibri</vt:lpstr>
      <vt:lpstr>Calibri Light</vt:lpstr>
      <vt:lpstr>Georgia</vt:lpstr>
      <vt:lpstr>Tahoma</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БЛАГОДАРИМ ЗА ВНИМАНИЕ!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Юрий Козырев</dc:creator>
  <cp:lastModifiedBy>Kucherenko Kira</cp:lastModifiedBy>
  <cp:revision>88</cp:revision>
  <dcterms:created xsi:type="dcterms:W3CDTF">2020-06-21T13:18:43Z</dcterms:created>
  <dcterms:modified xsi:type="dcterms:W3CDTF">2026-02-24T11:32:50Z</dcterms:modified>
</cp:coreProperties>
</file>