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9"/>
  </p:handoutMasterIdLst>
  <p:sldIdLst>
    <p:sldId id="257" r:id="rId2"/>
    <p:sldId id="258" r:id="rId3"/>
    <p:sldId id="269" r:id="rId4"/>
    <p:sldId id="282" r:id="rId5"/>
    <p:sldId id="296" r:id="rId6"/>
    <p:sldId id="283" r:id="rId7"/>
    <p:sldId id="284" r:id="rId8"/>
    <p:sldId id="297" r:id="rId9"/>
    <p:sldId id="298" r:id="rId10"/>
    <p:sldId id="299" r:id="rId11"/>
    <p:sldId id="280" r:id="rId12"/>
    <p:sldId id="285" r:id="rId13"/>
    <p:sldId id="275" r:id="rId14"/>
    <p:sldId id="274" r:id="rId15"/>
    <p:sldId id="277" r:id="rId16"/>
    <p:sldId id="300" r:id="rId17"/>
    <p:sldId id="267"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27" userDrawn="1">
          <p15:clr>
            <a:srgbClr val="A4A3A4"/>
          </p15:clr>
        </p15:guide>
        <p15:guide id="2" pos="38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howGuides="1">
      <p:cViewPr varScale="1">
        <p:scale>
          <a:sx n="74" d="100"/>
          <a:sy n="74" d="100"/>
        </p:scale>
        <p:origin x="612" y="66"/>
      </p:cViewPr>
      <p:guideLst>
        <p:guide orient="horz" pos="2727"/>
        <p:guide pos="3868"/>
      </p:guideLst>
    </p:cSldViewPr>
  </p:slideViewPr>
  <p:notesTextViewPr>
    <p:cViewPr>
      <p:scale>
        <a:sx n="1" d="1"/>
        <a:sy n="1" d="1"/>
      </p:scale>
      <p:origin x="0" y="0"/>
    </p:cViewPr>
  </p:notesTextViewPr>
  <p:notesViewPr>
    <p:cSldViewPr showGuides="1">
      <p:cViewPr varScale="1">
        <p:scale>
          <a:sx n="49" d="100"/>
          <a:sy n="49" d="100"/>
        </p:scale>
        <p:origin x="1842" y="54"/>
      </p:cViewPr>
      <p:guideLst/>
    </p:cSldViewPr>
  </p:notesViewPr>
  <p:gridSpacing cx="45000" cy="45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id="{94B820AE-1B2A-445C-A4B2-53F384576E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a:extLst>
              <a:ext uri="{FF2B5EF4-FFF2-40B4-BE49-F238E27FC236}">
                <a16:creationId xmlns:a16="http://schemas.microsoft.com/office/drawing/2014/main" id="{935BC12C-CF8A-4105-A637-3CBF4726041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B4BB132-54F2-4220-ACD1-3781FBD8318F}" type="datetimeFigureOut">
              <a:rPr lang="ru-RU" smtClean="0"/>
              <a:pPr/>
              <a:t>14.05.2023</a:t>
            </a:fld>
            <a:endParaRPr lang="ru-RU" dirty="0"/>
          </a:p>
        </p:txBody>
      </p:sp>
      <p:sp>
        <p:nvSpPr>
          <p:cNvPr id="4" name="Нижний колонтитул 3">
            <a:extLst>
              <a:ext uri="{FF2B5EF4-FFF2-40B4-BE49-F238E27FC236}">
                <a16:creationId xmlns:a16="http://schemas.microsoft.com/office/drawing/2014/main" id="{32E1266E-0183-4E8F-B15A-84742DCE612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a:extLst>
              <a:ext uri="{FF2B5EF4-FFF2-40B4-BE49-F238E27FC236}">
                <a16:creationId xmlns:a16="http://schemas.microsoft.com/office/drawing/2014/main" id="{72778227-954E-404E-AF04-7C532D66E78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35F62D6-C5AE-49CC-9150-67E0182FD56F}" type="slidenum">
              <a:rPr lang="ru-RU" smtClean="0"/>
              <a:pPr/>
              <a:t>‹#›</a:t>
            </a:fld>
            <a:endParaRPr lang="ru-RU" dirty="0"/>
          </a:p>
        </p:txBody>
      </p:sp>
    </p:spTree>
    <p:extLst>
      <p:ext uri="{BB962C8B-B14F-4D97-AF65-F5344CB8AC3E}">
        <p14:creationId xmlns:p14="http://schemas.microsoft.com/office/powerpoint/2010/main" val="1808170256"/>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CC1583-19C2-445C-95FA-A70871E05F5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3A5486A-C161-425C-A383-9D1AA1977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02C422A5-B09C-47C4-9C8A-9B9C05176A6D}"/>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5" name="Нижний колонтитул 4">
            <a:extLst>
              <a:ext uri="{FF2B5EF4-FFF2-40B4-BE49-F238E27FC236}">
                <a16:creationId xmlns:a16="http://schemas.microsoft.com/office/drawing/2014/main" id="{DB7E6C82-6792-4FBB-A79A-3F80C4AF24F2}"/>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34855793-DEBA-4AE8-B065-700CB9549312}"/>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369243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838200" y="365125"/>
            <a:ext cx="10515599" cy="1325563"/>
          </a:xfrm>
        </p:spPr>
        <p:txBody>
          <a:bodyPr/>
          <a:lstStyle>
            <a:lvl1pPr>
              <a:defRPr b="1">
                <a:solidFill>
                  <a:schemeClr val="accent1"/>
                </a:solidFill>
              </a:defRPr>
            </a:lvl1pPr>
          </a:lstStyle>
          <a:p>
            <a:r>
              <a:rPr lang="ru-RU" dirty="0"/>
              <a:t>Образец заголовка</a:t>
            </a:r>
          </a:p>
        </p:txBody>
      </p:sp>
      <p:sp>
        <p:nvSpPr>
          <p:cNvPr id="6" name="Прямоугольник 5">
            <a:extLst>
              <a:ext uri="{FF2B5EF4-FFF2-40B4-BE49-F238E27FC236}">
                <a16:creationId xmlns:a16="http://schemas.microsoft.com/office/drawing/2014/main" id="{1D1B458C-BFE5-4FED-890B-A3C81CBD9E00}"/>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7" name="Прямоугольник 6">
            <a:extLst>
              <a:ext uri="{FF2B5EF4-FFF2-40B4-BE49-F238E27FC236}">
                <a16:creationId xmlns:a16="http://schemas.microsoft.com/office/drawing/2014/main" id="{474EC097-BE1E-47C5-A4A4-558BFD9F9C06}"/>
              </a:ext>
            </a:extLst>
          </p:cNvPr>
          <p:cNvSpPr/>
          <p:nvPr userDrawn="1"/>
        </p:nvSpPr>
        <p:spPr>
          <a:xfrm>
            <a:off x="12450" y="6772425"/>
            <a:ext cx="12192000" cy="9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nvGrpSpPr>
          <p:cNvPr id="9" name="Группа 8">
            <a:extLst>
              <a:ext uri="{FF2B5EF4-FFF2-40B4-BE49-F238E27FC236}">
                <a16:creationId xmlns:a16="http://schemas.microsoft.com/office/drawing/2014/main" id="{ECD6CA42-8F84-4EF7-AC44-C6D7CA7B5256}"/>
              </a:ext>
            </a:extLst>
          </p:cNvPr>
          <p:cNvGrpSpPr/>
          <p:nvPr userDrawn="1"/>
        </p:nvGrpSpPr>
        <p:grpSpPr>
          <a:xfrm>
            <a:off x="0" y="49500"/>
            <a:ext cx="2844750" cy="274500"/>
            <a:chOff x="5228062" y="49500"/>
            <a:chExt cx="2844750" cy="274500"/>
          </a:xfrm>
          <a:solidFill>
            <a:schemeClr val="tx2"/>
          </a:solidFill>
        </p:grpSpPr>
        <p:sp>
          <p:nvSpPr>
            <p:cNvPr id="10" name="Прямоугольник 9">
              <a:extLst>
                <a:ext uri="{FF2B5EF4-FFF2-40B4-BE49-F238E27FC236}">
                  <a16:creationId xmlns:a16="http://schemas.microsoft.com/office/drawing/2014/main" id="{EF73193D-4957-4A8F-A457-261D1530DEC3}"/>
                </a:ext>
              </a:extLst>
            </p:cNvPr>
            <p:cNvSpPr/>
            <p:nvPr userDrawn="1"/>
          </p:nvSpPr>
          <p:spPr>
            <a:xfrm>
              <a:off x="5228062"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Блок-схема: объединение 10">
              <a:extLst>
                <a:ext uri="{FF2B5EF4-FFF2-40B4-BE49-F238E27FC236}">
                  <a16:creationId xmlns:a16="http://schemas.microsoft.com/office/drawing/2014/main" id="{9CA2CB59-7E2E-4FE6-B4DA-BC82267C4973}"/>
                </a:ext>
              </a:extLst>
            </p:cNvPr>
            <p:cNvSpPr/>
            <p:nvPr userDrawn="1"/>
          </p:nvSpPr>
          <p:spPr>
            <a:xfrm>
              <a:off x="7465312" y="49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grpSp>
        <p:nvGrpSpPr>
          <p:cNvPr id="12" name="Группа 11">
            <a:extLst>
              <a:ext uri="{FF2B5EF4-FFF2-40B4-BE49-F238E27FC236}">
                <a16:creationId xmlns:a16="http://schemas.microsoft.com/office/drawing/2014/main" id="{F77822EB-8A6C-4A70-8594-303E6651250C}"/>
              </a:ext>
            </a:extLst>
          </p:cNvPr>
          <p:cNvGrpSpPr/>
          <p:nvPr userDrawn="1"/>
        </p:nvGrpSpPr>
        <p:grpSpPr>
          <a:xfrm>
            <a:off x="9382650" y="6596925"/>
            <a:ext cx="2844750" cy="274500"/>
            <a:chOff x="9347250" y="6571200"/>
            <a:chExt cx="2844750" cy="274500"/>
          </a:xfrm>
          <a:solidFill>
            <a:schemeClr val="tx2"/>
          </a:solidFill>
        </p:grpSpPr>
        <p:sp>
          <p:nvSpPr>
            <p:cNvPr id="13" name="Прямоугольник 12">
              <a:extLst>
                <a:ext uri="{FF2B5EF4-FFF2-40B4-BE49-F238E27FC236}">
                  <a16:creationId xmlns:a16="http://schemas.microsoft.com/office/drawing/2014/main" id="{1DA2A97F-749F-48D2-AE48-5762F540EF28}"/>
                </a:ext>
              </a:extLst>
            </p:cNvPr>
            <p:cNvSpPr/>
            <p:nvPr userDrawn="1"/>
          </p:nvSpPr>
          <p:spPr>
            <a:xfrm>
              <a:off x="9651000" y="65712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4" name="Блок-схема: объединение 13">
              <a:extLst>
                <a:ext uri="{FF2B5EF4-FFF2-40B4-BE49-F238E27FC236}">
                  <a16:creationId xmlns:a16="http://schemas.microsoft.com/office/drawing/2014/main" id="{3E93E1D6-3B3B-47F6-966E-B20E50008B90}"/>
                </a:ext>
              </a:extLst>
            </p:cNvPr>
            <p:cNvSpPr/>
            <p:nvPr userDrawn="1"/>
          </p:nvSpPr>
          <p:spPr>
            <a:xfrm rot="10800000">
              <a:off x="9347250" y="65712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gr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838200" y="2033588"/>
            <a:ext cx="10444163" cy="404971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34706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Пользовательский макет">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CBB7FDFF-D2AD-4235-A46C-DC66DD4D1013}"/>
              </a:ext>
            </a:extLst>
          </p:cNvPr>
          <p:cNvSpPr/>
          <p:nvPr userDrawn="1"/>
        </p:nvSpPr>
        <p:spPr>
          <a:xfrm>
            <a:off x="0" y="0"/>
            <a:ext cx="12192000" cy="234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3"/>
              </a:solidFill>
            </a:endParaRPr>
          </a:p>
        </p:txBody>
      </p:sp>
      <p:sp>
        <p:nvSpPr>
          <p:cNvPr id="10" name="Текст 9">
            <a:extLst>
              <a:ext uri="{FF2B5EF4-FFF2-40B4-BE49-F238E27FC236}">
                <a16:creationId xmlns:a16="http://schemas.microsoft.com/office/drawing/2014/main" id="{4070D4A9-B599-4348-B256-0E428B8B824E}"/>
              </a:ext>
            </a:extLst>
          </p:cNvPr>
          <p:cNvSpPr>
            <a:spLocks noGrp="1"/>
          </p:cNvSpPr>
          <p:nvPr>
            <p:ph type="body" sz="quarter" idx="10"/>
          </p:nvPr>
        </p:nvSpPr>
        <p:spPr>
          <a:xfrm>
            <a:off x="785813" y="1314450"/>
            <a:ext cx="10664825" cy="1035050"/>
          </a:xfrm>
        </p:spPr>
        <p:txBody>
          <a:bodyPr/>
          <a:lstStyle>
            <a:lvl1pPr marL="0" indent="0" algn="l">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12" name="Текст 11">
            <a:extLst>
              <a:ext uri="{FF2B5EF4-FFF2-40B4-BE49-F238E27FC236}">
                <a16:creationId xmlns:a16="http://schemas.microsoft.com/office/drawing/2014/main" id="{6EF77BD0-0A00-4EB4-9CDD-5A98ACBE159B}"/>
              </a:ext>
            </a:extLst>
          </p:cNvPr>
          <p:cNvSpPr>
            <a:spLocks noGrp="1"/>
          </p:cNvSpPr>
          <p:nvPr>
            <p:ph type="body" sz="quarter" idx="11"/>
          </p:nvPr>
        </p:nvSpPr>
        <p:spPr>
          <a:xfrm>
            <a:off x="838200" y="2843213"/>
            <a:ext cx="10612438" cy="37814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3" name="Заголовок 12">
            <a:extLst>
              <a:ext uri="{FF2B5EF4-FFF2-40B4-BE49-F238E27FC236}">
                <a16:creationId xmlns:a16="http://schemas.microsoft.com/office/drawing/2014/main" id="{A9322F2F-857E-4FE4-BE4D-D21B4515EC5F}"/>
              </a:ext>
            </a:extLst>
          </p:cNvPr>
          <p:cNvSpPr>
            <a:spLocks noGrp="1"/>
          </p:cNvSpPr>
          <p:nvPr>
            <p:ph type="title"/>
          </p:nvPr>
        </p:nvSpPr>
        <p:spPr/>
        <p:txBody>
          <a:bodyPr/>
          <a:lstStyle>
            <a:lvl1pPr>
              <a:defRPr>
                <a:solidFill>
                  <a:schemeClr val="accent3"/>
                </a:solidFill>
              </a:defRPr>
            </a:lvl1pPr>
          </a:lstStyle>
          <a:p>
            <a:r>
              <a:rPr lang="ru-RU" dirty="0"/>
              <a:t>Образец заголовка</a:t>
            </a:r>
          </a:p>
        </p:txBody>
      </p:sp>
    </p:spTree>
    <p:extLst>
      <p:ext uri="{BB962C8B-B14F-4D97-AF65-F5344CB8AC3E}">
        <p14:creationId xmlns:p14="http://schemas.microsoft.com/office/powerpoint/2010/main" val="2352163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Пользовательский макет">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CBB7FDFF-D2AD-4235-A46C-DC66DD4D1013}"/>
              </a:ext>
            </a:extLst>
          </p:cNvPr>
          <p:cNvSpPr/>
          <p:nvPr userDrawn="1"/>
        </p:nvSpPr>
        <p:spPr>
          <a:xfrm>
            <a:off x="0" y="4509000"/>
            <a:ext cx="12192000" cy="234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3"/>
              </a:solidFill>
            </a:endParaRPr>
          </a:p>
        </p:txBody>
      </p:sp>
      <p:sp>
        <p:nvSpPr>
          <p:cNvPr id="10" name="Текст 9">
            <a:extLst>
              <a:ext uri="{FF2B5EF4-FFF2-40B4-BE49-F238E27FC236}">
                <a16:creationId xmlns:a16="http://schemas.microsoft.com/office/drawing/2014/main" id="{4070D4A9-B599-4348-B256-0E428B8B824E}"/>
              </a:ext>
            </a:extLst>
          </p:cNvPr>
          <p:cNvSpPr>
            <a:spLocks noGrp="1"/>
          </p:cNvSpPr>
          <p:nvPr>
            <p:ph type="body" sz="quarter" idx="10"/>
          </p:nvPr>
        </p:nvSpPr>
        <p:spPr>
          <a:xfrm>
            <a:off x="785813" y="1314450"/>
            <a:ext cx="10664825" cy="2924550"/>
          </a:xfrm>
        </p:spPr>
        <p:txBody>
          <a:bodyPr/>
          <a:lstStyle>
            <a:lvl1pPr marL="0" indent="0" algn="l">
              <a:buNone/>
              <a:defRPr/>
            </a:lvl1pPr>
            <a:lvl2pPr marL="457200" indent="0" algn="l">
              <a:buNone/>
              <a:defRPr/>
            </a:lvl2pPr>
            <a:lvl3pPr marL="914400" indent="0" algn="l">
              <a:buNone/>
              <a:defRPr/>
            </a:lvl3pPr>
            <a:lvl4pPr marL="1371600" indent="0" algn="l">
              <a:buNone/>
              <a:defRPr/>
            </a:lvl4pPr>
            <a:lvl5pPr marL="1828800" indent="0" algn="l">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Заголовок 3">
            <a:extLst>
              <a:ext uri="{FF2B5EF4-FFF2-40B4-BE49-F238E27FC236}">
                <a16:creationId xmlns:a16="http://schemas.microsoft.com/office/drawing/2014/main" id="{1D6F7538-3390-41DD-B230-F5083FB829A9}"/>
              </a:ext>
            </a:extLst>
          </p:cNvPr>
          <p:cNvSpPr>
            <a:spLocks noGrp="1"/>
          </p:cNvSpPr>
          <p:nvPr>
            <p:ph type="title"/>
          </p:nvPr>
        </p:nvSpPr>
        <p:spPr>
          <a:xfrm>
            <a:off x="785813" y="55937"/>
            <a:ext cx="10515600" cy="917937"/>
          </a:xfrm>
        </p:spPr>
        <p:txBody>
          <a:bodyPr/>
          <a:lstStyle/>
          <a:p>
            <a:r>
              <a:rPr lang="ru-RU"/>
              <a:t>Образец заголовка</a:t>
            </a:r>
          </a:p>
        </p:txBody>
      </p:sp>
    </p:spTree>
    <p:extLst>
      <p:ext uri="{BB962C8B-B14F-4D97-AF65-F5344CB8AC3E}">
        <p14:creationId xmlns:p14="http://schemas.microsoft.com/office/powerpoint/2010/main" val="1682573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AB6D58-97DC-44E4-9E0A-561EED96B0BA}"/>
              </a:ext>
            </a:extLst>
          </p:cNvPr>
          <p:cNvSpPr>
            <a:spLocks noGrp="1"/>
          </p:cNvSpPr>
          <p:nvPr>
            <p:ph type="title"/>
          </p:nvPr>
        </p:nvSpPr>
        <p:spPr>
          <a:xfrm>
            <a:off x="3621000" y="365125"/>
            <a:ext cx="7732800" cy="1038875"/>
          </a:xfrm>
        </p:spPr>
        <p:txBody>
          <a:bodyPr/>
          <a:lstStyle/>
          <a:p>
            <a:r>
              <a:rPr lang="ru-RU"/>
              <a:t>Образец заголовка</a:t>
            </a:r>
          </a:p>
        </p:txBody>
      </p:sp>
      <p:sp>
        <p:nvSpPr>
          <p:cNvPr id="6" name="Прямоугольник 5">
            <a:extLst>
              <a:ext uri="{FF2B5EF4-FFF2-40B4-BE49-F238E27FC236}">
                <a16:creationId xmlns:a16="http://schemas.microsoft.com/office/drawing/2014/main" id="{CBB7FDFF-D2AD-4235-A46C-DC66DD4D1013}"/>
              </a:ext>
            </a:extLst>
          </p:cNvPr>
          <p:cNvSpPr/>
          <p:nvPr userDrawn="1"/>
        </p:nvSpPr>
        <p:spPr>
          <a:xfrm>
            <a:off x="0" y="0"/>
            <a:ext cx="2856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Текст 3">
            <a:extLst>
              <a:ext uri="{FF2B5EF4-FFF2-40B4-BE49-F238E27FC236}">
                <a16:creationId xmlns:a16="http://schemas.microsoft.com/office/drawing/2014/main" id="{3E46014F-1F57-473C-840B-91CF6FA9A71D}"/>
              </a:ext>
            </a:extLst>
          </p:cNvPr>
          <p:cNvSpPr>
            <a:spLocks noGrp="1"/>
          </p:cNvSpPr>
          <p:nvPr>
            <p:ph type="body" sz="quarter" idx="10"/>
          </p:nvPr>
        </p:nvSpPr>
        <p:spPr>
          <a:xfrm>
            <a:off x="3576638" y="1673225"/>
            <a:ext cx="7785100" cy="495141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339568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721462-A9E1-4536-9F2D-B2F8F2185D48}"/>
              </a:ext>
            </a:extLst>
          </p:cNvPr>
          <p:cNvSpPr>
            <a:spLocks noGrp="1"/>
          </p:cNvSpPr>
          <p:nvPr>
            <p:ph type="title"/>
          </p:nvPr>
        </p:nvSpPr>
        <p:spPr>
          <a:xfrm>
            <a:off x="6095998" y="365125"/>
            <a:ext cx="5257801" cy="1325563"/>
          </a:xfrm>
        </p:spPr>
        <p:txBody>
          <a:bodyPr/>
          <a:lstStyle>
            <a:lvl1pPr>
              <a:defRPr b="1">
                <a:solidFill>
                  <a:schemeClr val="accent1"/>
                </a:solidFill>
              </a:defRPr>
            </a:lvl1pPr>
          </a:lstStyle>
          <a:p>
            <a:r>
              <a:rPr lang="ru-RU" dirty="0"/>
              <a:t>Образец заголовка</a:t>
            </a:r>
          </a:p>
        </p:txBody>
      </p:sp>
      <p:sp>
        <p:nvSpPr>
          <p:cNvPr id="3" name="Дата 2">
            <a:extLst>
              <a:ext uri="{FF2B5EF4-FFF2-40B4-BE49-F238E27FC236}">
                <a16:creationId xmlns:a16="http://schemas.microsoft.com/office/drawing/2014/main" id="{A18D8509-D379-49B3-A4FE-EDBEE0641797}"/>
              </a:ext>
            </a:extLst>
          </p:cNvPr>
          <p:cNvSpPr>
            <a:spLocks noGrp="1"/>
          </p:cNvSpPr>
          <p:nvPr>
            <p:ph type="dt" sz="half" idx="10"/>
          </p:nvPr>
        </p:nvSpPr>
        <p:spPr/>
        <p:txBody>
          <a:bodyPr/>
          <a:lstStyle>
            <a:lvl1pPr>
              <a:defRPr>
                <a:solidFill>
                  <a:schemeClr val="accent1"/>
                </a:solidFill>
              </a:defRPr>
            </a:lvl1pPr>
          </a:lstStyle>
          <a:p>
            <a:fld id="{90FB3E60-2F82-4C12-95B3-7ACC1B0E5862}" type="datetimeFigureOut">
              <a:rPr lang="ru-RU" smtClean="0"/>
              <a:pPr/>
              <a:t>14.05.2023</a:t>
            </a:fld>
            <a:endParaRPr lang="ru-RU" dirty="0"/>
          </a:p>
        </p:txBody>
      </p:sp>
      <p:sp>
        <p:nvSpPr>
          <p:cNvPr id="6" name="Прямоугольник 5">
            <a:extLst>
              <a:ext uri="{FF2B5EF4-FFF2-40B4-BE49-F238E27FC236}">
                <a16:creationId xmlns:a16="http://schemas.microsoft.com/office/drawing/2014/main" id="{1D1B458C-BFE5-4FED-890B-A3C81CBD9E00}"/>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7" name="Прямоугольник 6">
            <a:extLst>
              <a:ext uri="{FF2B5EF4-FFF2-40B4-BE49-F238E27FC236}">
                <a16:creationId xmlns:a16="http://schemas.microsoft.com/office/drawing/2014/main" id="{474EC097-BE1E-47C5-A4A4-558BFD9F9C06}"/>
              </a:ext>
            </a:extLst>
          </p:cNvPr>
          <p:cNvSpPr/>
          <p:nvPr userDrawn="1"/>
        </p:nvSpPr>
        <p:spPr>
          <a:xfrm>
            <a:off x="12450" y="6772425"/>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8" name="Рисунок 2">
            <a:extLst>
              <a:ext uri="{FF2B5EF4-FFF2-40B4-BE49-F238E27FC236}">
                <a16:creationId xmlns:a16="http://schemas.microsoft.com/office/drawing/2014/main" id="{17DD4B55-CA6E-4B68-97C9-646C6EC1FBE1}"/>
              </a:ext>
            </a:extLst>
          </p:cNvPr>
          <p:cNvSpPr>
            <a:spLocks noGrp="1"/>
          </p:cNvSpPr>
          <p:nvPr>
            <p:ph type="pic" sz="quarter" idx="13"/>
          </p:nvPr>
        </p:nvSpPr>
        <p:spPr>
          <a:xfrm>
            <a:off x="20850" y="-575"/>
            <a:ext cx="5186362" cy="6858575"/>
          </a:xfrm>
          <a:solidFill>
            <a:schemeClr val="bg1"/>
          </a:solidFill>
        </p:spPr>
        <p:txBody>
          <a:bodyPr/>
          <a:lstStyle>
            <a:lvl1pPr>
              <a:defRPr>
                <a:solidFill>
                  <a:schemeClr val="accent1"/>
                </a:solidFill>
              </a:defRPr>
            </a:lvl1pPr>
          </a:lstStyle>
          <a:p>
            <a:endParaRPr lang="ru-RU" dirty="0"/>
          </a:p>
        </p:txBody>
      </p:sp>
      <p:grpSp>
        <p:nvGrpSpPr>
          <p:cNvPr id="9" name="Группа 8">
            <a:extLst>
              <a:ext uri="{FF2B5EF4-FFF2-40B4-BE49-F238E27FC236}">
                <a16:creationId xmlns:a16="http://schemas.microsoft.com/office/drawing/2014/main" id="{ECD6CA42-8F84-4EF7-AC44-C6D7CA7B5256}"/>
              </a:ext>
            </a:extLst>
          </p:cNvPr>
          <p:cNvGrpSpPr/>
          <p:nvPr userDrawn="1"/>
        </p:nvGrpSpPr>
        <p:grpSpPr>
          <a:xfrm>
            <a:off x="5207212" y="36075"/>
            <a:ext cx="2844750" cy="274500"/>
            <a:chOff x="5228062" y="49500"/>
            <a:chExt cx="2844750" cy="274500"/>
          </a:xfrm>
          <a:solidFill>
            <a:schemeClr val="accent1"/>
          </a:solidFill>
        </p:grpSpPr>
        <p:sp>
          <p:nvSpPr>
            <p:cNvPr id="10" name="Прямоугольник 9">
              <a:extLst>
                <a:ext uri="{FF2B5EF4-FFF2-40B4-BE49-F238E27FC236}">
                  <a16:creationId xmlns:a16="http://schemas.microsoft.com/office/drawing/2014/main" id="{EF73193D-4957-4A8F-A457-261D1530DEC3}"/>
                </a:ext>
              </a:extLst>
            </p:cNvPr>
            <p:cNvSpPr/>
            <p:nvPr userDrawn="1"/>
          </p:nvSpPr>
          <p:spPr>
            <a:xfrm>
              <a:off x="5228062"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1" name="Блок-схема: объединение 10">
              <a:extLst>
                <a:ext uri="{FF2B5EF4-FFF2-40B4-BE49-F238E27FC236}">
                  <a16:creationId xmlns:a16="http://schemas.microsoft.com/office/drawing/2014/main" id="{9CA2CB59-7E2E-4FE6-B4DA-BC82267C4973}"/>
                </a:ext>
              </a:extLst>
            </p:cNvPr>
            <p:cNvSpPr/>
            <p:nvPr userDrawn="1"/>
          </p:nvSpPr>
          <p:spPr>
            <a:xfrm>
              <a:off x="7465312" y="49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grpSp>
        <p:nvGrpSpPr>
          <p:cNvPr id="12" name="Группа 11">
            <a:extLst>
              <a:ext uri="{FF2B5EF4-FFF2-40B4-BE49-F238E27FC236}">
                <a16:creationId xmlns:a16="http://schemas.microsoft.com/office/drawing/2014/main" id="{F77822EB-8A6C-4A70-8594-303E6651250C}"/>
              </a:ext>
            </a:extLst>
          </p:cNvPr>
          <p:cNvGrpSpPr/>
          <p:nvPr userDrawn="1"/>
        </p:nvGrpSpPr>
        <p:grpSpPr>
          <a:xfrm>
            <a:off x="9382650" y="6596925"/>
            <a:ext cx="2844750" cy="274500"/>
            <a:chOff x="9347250" y="6571200"/>
            <a:chExt cx="2844750" cy="274500"/>
          </a:xfrm>
          <a:solidFill>
            <a:schemeClr val="accent1"/>
          </a:solidFill>
        </p:grpSpPr>
        <p:sp>
          <p:nvSpPr>
            <p:cNvPr id="13" name="Прямоугольник 12">
              <a:extLst>
                <a:ext uri="{FF2B5EF4-FFF2-40B4-BE49-F238E27FC236}">
                  <a16:creationId xmlns:a16="http://schemas.microsoft.com/office/drawing/2014/main" id="{1DA2A97F-749F-48D2-AE48-5762F540EF28}"/>
                </a:ext>
              </a:extLst>
            </p:cNvPr>
            <p:cNvSpPr/>
            <p:nvPr userDrawn="1"/>
          </p:nvSpPr>
          <p:spPr>
            <a:xfrm>
              <a:off x="9651000" y="65712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4" name="Блок-схема: объединение 13">
              <a:extLst>
                <a:ext uri="{FF2B5EF4-FFF2-40B4-BE49-F238E27FC236}">
                  <a16:creationId xmlns:a16="http://schemas.microsoft.com/office/drawing/2014/main" id="{3E93E1D6-3B3B-47F6-966E-B20E50008B90}"/>
                </a:ext>
              </a:extLst>
            </p:cNvPr>
            <p:cNvSpPr/>
            <p:nvPr userDrawn="1"/>
          </p:nvSpPr>
          <p:spPr>
            <a:xfrm rot="10800000">
              <a:off x="9347250" y="65712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sp>
        <p:nvSpPr>
          <p:cNvPr id="16" name="Текст 18">
            <a:extLst>
              <a:ext uri="{FF2B5EF4-FFF2-40B4-BE49-F238E27FC236}">
                <a16:creationId xmlns:a16="http://schemas.microsoft.com/office/drawing/2014/main" id="{57C0137E-3F0D-4D70-B2CA-0E5AD27AD19D}"/>
              </a:ext>
            </a:extLst>
          </p:cNvPr>
          <p:cNvSpPr>
            <a:spLocks noGrp="1"/>
          </p:cNvSpPr>
          <p:nvPr>
            <p:ph type="body" sz="quarter" idx="14"/>
          </p:nvPr>
        </p:nvSpPr>
        <p:spPr>
          <a:xfrm>
            <a:off x="6096000" y="2033588"/>
            <a:ext cx="5186363" cy="404971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Tree>
    <p:extLst>
      <p:ext uri="{BB962C8B-B14F-4D97-AF65-F5344CB8AC3E}">
        <p14:creationId xmlns:p14="http://schemas.microsoft.com/office/powerpoint/2010/main" val="38445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Пустой слайд">
    <p:bg>
      <p:bgPr>
        <a:solidFill>
          <a:schemeClr val="bg1"/>
        </a:solidFill>
        <a:effectLst/>
      </p:bgPr>
    </p:bg>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595E16D1-998B-48A7-9C66-2F192101B82F}"/>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6" name="Прямоугольник 5">
            <a:extLst>
              <a:ext uri="{FF2B5EF4-FFF2-40B4-BE49-F238E27FC236}">
                <a16:creationId xmlns:a16="http://schemas.microsoft.com/office/drawing/2014/main" id="{548120B5-0C92-46E1-BAA0-BA8A5399D9C2}"/>
              </a:ext>
            </a:extLst>
          </p:cNvPr>
          <p:cNvSpPr/>
          <p:nvPr userDrawn="1"/>
        </p:nvSpPr>
        <p:spPr>
          <a:xfrm>
            <a:off x="0" y="675900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nvGrpSpPr>
          <p:cNvPr id="7" name="Группа 6">
            <a:extLst>
              <a:ext uri="{FF2B5EF4-FFF2-40B4-BE49-F238E27FC236}">
                <a16:creationId xmlns:a16="http://schemas.microsoft.com/office/drawing/2014/main" id="{7BF0CE19-D07F-45F4-8B53-F4AE3EAC0AF5}"/>
              </a:ext>
            </a:extLst>
          </p:cNvPr>
          <p:cNvGrpSpPr/>
          <p:nvPr userDrawn="1"/>
        </p:nvGrpSpPr>
        <p:grpSpPr>
          <a:xfrm>
            <a:off x="4161000" y="150"/>
            <a:ext cx="2844750" cy="286020"/>
            <a:chOff x="9347250" y="37980"/>
            <a:chExt cx="2844750" cy="286020"/>
          </a:xfrm>
          <a:solidFill>
            <a:schemeClr val="accent1"/>
          </a:solidFill>
        </p:grpSpPr>
        <p:sp>
          <p:nvSpPr>
            <p:cNvPr id="8" name="Прямоугольник 7">
              <a:extLst>
                <a:ext uri="{FF2B5EF4-FFF2-40B4-BE49-F238E27FC236}">
                  <a16:creationId xmlns:a16="http://schemas.microsoft.com/office/drawing/2014/main" id="{56D0ED7C-6F6D-4A0C-B5BF-D4C886121974}"/>
                </a:ext>
              </a:extLst>
            </p:cNvPr>
            <p:cNvSpPr/>
            <p:nvPr userDrawn="1"/>
          </p:nvSpPr>
          <p:spPr>
            <a:xfrm>
              <a:off x="9651000"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9" name="Блок-схема: объединение 8">
              <a:extLst>
                <a:ext uri="{FF2B5EF4-FFF2-40B4-BE49-F238E27FC236}">
                  <a16:creationId xmlns:a16="http://schemas.microsoft.com/office/drawing/2014/main" id="{F6313D72-2173-410E-9DAC-5F683BF77D8C}"/>
                </a:ext>
              </a:extLst>
            </p:cNvPr>
            <p:cNvSpPr/>
            <p:nvPr userDrawn="1"/>
          </p:nvSpPr>
          <p:spPr>
            <a:xfrm>
              <a:off x="9347250" y="3798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grpSp>
        <p:nvGrpSpPr>
          <p:cNvPr id="10" name="Группа 9">
            <a:extLst>
              <a:ext uri="{FF2B5EF4-FFF2-40B4-BE49-F238E27FC236}">
                <a16:creationId xmlns:a16="http://schemas.microsoft.com/office/drawing/2014/main" id="{9D0FFF0F-DED0-4533-AA04-278237E63B65}"/>
              </a:ext>
            </a:extLst>
          </p:cNvPr>
          <p:cNvGrpSpPr/>
          <p:nvPr userDrawn="1"/>
        </p:nvGrpSpPr>
        <p:grpSpPr>
          <a:xfrm>
            <a:off x="-35250" y="6583500"/>
            <a:ext cx="2844750" cy="274500"/>
            <a:chOff x="-35250" y="6583500"/>
            <a:chExt cx="2844750" cy="274500"/>
          </a:xfrm>
          <a:solidFill>
            <a:schemeClr val="accent1"/>
          </a:solidFill>
        </p:grpSpPr>
        <p:sp>
          <p:nvSpPr>
            <p:cNvPr id="11" name="Прямоугольник 10">
              <a:extLst>
                <a:ext uri="{FF2B5EF4-FFF2-40B4-BE49-F238E27FC236}">
                  <a16:creationId xmlns:a16="http://schemas.microsoft.com/office/drawing/2014/main" id="{01E034F0-B288-495E-B8C4-5A4D6270B72C}"/>
                </a:ext>
              </a:extLst>
            </p:cNvPr>
            <p:cNvSpPr/>
            <p:nvPr userDrawn="1"/>
          </p:nvSpPr>
          <p:spPr>
            <a:xfrm>
              <a:off x="-35250" y="6583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2" name="Блок-схема: объединение 11">
              <a:extLst>
                <a:ext uri="{FF2B5EF4-FFF2-40B4-BE49-F238E27FC236}">
                  <a16:creationId xmlns:a16="http://schemas.microsoft.com/office/drawing/2014/main" id="{7F3095C1-9AE8-47F3-8F8B-8B149C02C892}"/>
                </a:ext>
              </a:extLst>
            </p:cNvPr>
            <p:cNvSpPr/>
            <p:nvPr userDrawn="1"/>
          </p:nvSpPr>
          <p:spPr>
            <a:xfrm rot="10800000">
              <a:off x="2202000" y="6583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sp>
        <p:nvSpPr>
          <p:cNvPr id="13" name="Рисунок 2">
            <a:extLst>
              <a:ext uri="{FF2B5EF4-FFF2-40B4-BE49-F238E27FC236}">
                <a16:creationId xmlns:a16="http://schemas.microsoft.com/office/drawing/2014/main" id="{9563E350-4964-48DA-95EE-507A76F6014F}"/>
              </a:ext>
            </a:extLst>
          </p:cNvPr>
          <p:cNvSpPr>
            <a:spLocks noGrp="1"/>
          </p:cNvSpPr>
          <p:nvPr>
            <p:ph type="pic" sz="quarter" idx="10"/>
          </p:nvPr>
        </p:nvSpPr>
        <p:spPr>
          <a:xfrm>
            <a:off x="7005638" y="9000"/>
            <a:ext cx="5186362" cy="3330000"/>
          </a:xfrm>
        </p:spPr>
        <p:txBody>
          <a:bodyPr/>
          <a:lstStyle>
            <a:lvl1pPr>
              <a:defRPr>
                <a:solidFill>
                  <a:schemeClr val="accent1"/>
                </a:solidFill>
              </a:defRPr>
            </a:lvl1pPr>
          </a:lstStyle>
          <a:p>
            <a:endParaRPr lang="ru-RU" dirty="0"/>
          </a:p>
        </p:txBody>
      </p:sp>
      <p:sp>
        <p:nvSpPr>
          <p:cNvPr id="14" name="Заголовок 16">
            <a:extLst>
              <a:ext uri="{FF2B5EF4-FFF2-40B4-BE49-F238E27FC236}">
                <a16:creationId xmlns:a16="http://schemas.microsoft.com/office/drawing/2014/main" id="{E44DF226-C979-4C53-9AB3-F30F19A61E56}"/>
              </a:ext>
            </a:extLst>
          </p:cNvPr>
          <p:cNvSpPr>
            <a:spLocks noGrp="1"/>
          </p:cNvSpPr>
          <p:nvPr>
            <p:ph type="title"/>
          </p:nvPr>
        </p:nvSpPr>
        <p:spPr>
          <a:xfrm>
            <a:off x="664987" y="485501"/>
            <a:ext cx="5257800" cy="1325563"/>
          </a:xfrm>
        </p:spPr>
        <p:txBody>
          <a:bodyPr/>
          <a:lstStyle>
            <a:lvl1pPr>
              <a:defRPr b="1">
                <a:solidFill>
                  <a:schemeClr val="accent1"/>
                </a:solidFill>
              </a:defRPr>
            </a:lvl1pPr>
          </a:lstStyle>
          <a:p>
            <a:r>
              <a:rPr lang="ru-RU" dirty="0"/>
              <a:t>Образец заголовка</a:t>
            </a:r>
          </a:p>
        </p:txBody>
      </p:sp>
      <p:sp>
        <p:nvSpPr>
          <p:cNvPr id="15" name="Текст 18">
            <a:extLst>
              <a:ext uri="{FF2B5EF4-FFF2-40B4-BE49-F238E27FC236}">
                <a16:creationId xmlns:a16="http://schemas.microsoft.com/office/drawing/2014/main" id="{C0D997C5-63D2-40A5-8978-8A0E7A482F38}"/>
              </a:ext>
            </a:extLst>
          </p:cNvPr>
          <p:cNvSpPr>
            <a:spLocks noGrp="1"/>
          </p:cNvSpPr>
          <p:nvPr>
            <p:ph type="body" sz="quarter" idx="11"/>
          </p:nvPr>
        </p:nvSpPr>
        <p:spPr>
          <a:xfrm>
            <a:off x="664987" y="2153964"/>
            <a:ext cx="5186363" cy="4049712"/>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6" name="Рисунок 2">
            <a:extLst>
              <a:ext uri="{FF2B5EF4-FFF2-40B4-BE49-F238E27FC236}">
                <a16:creationId xmlns:a16="http://schemas.microsoft.com/office/drawing/2014/main" id="{0DC8507B-223A-4D10-9873-5F8CBA1FA68A}"/>
              </a:ext>
            </a:extLst>
          </p:cNvPr>
          <p:cNvSpPr>
            <a:spLocks noGrp="1"/>
          </p:cNvSpPr>
          <p:nvPr>
            <p:ph type="pic" sz="quarter" idx="12"/>
          </p:nvPr>
        </p:nvSpPr>
        <p:spPr>
          <a:xfrm>
            <a:off x="6984638" y="3519000"/>
            <a:ext cx="5186362" cy="3330000"/>
          </a:xfrm>
        </p:spPr>
        <p:txBody>
          <a:bodyPr/>
          <a:lstStyle>
            <a:lvl1pPr>
              <a:defRPr>
                <a:solidFill>
                  <a:schemeClr val="accent1"/>
                </a:solidFill>
              </a:defRPr>
            </a:lvl1pPr>
          </a:lstStyle>
          <a:p>
            <a:endParaRPr lang="ru-RU" dirty="0"/>
          </a:p>
        </p:txBody>
      </p:sp>
    </p:spTree>
    <p:extLst>
      <p:ext uri="{BB962C8B-B14F-4D97-AF65-F5344CB8AC3E}">
        <p14:creationId xmlns:p14="http://schemas.microsoft.com/office/powerpoint/2010/main" val="3892639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C31BDB-50F3-43CA-877E-F9C7672D8469}"/>
              </a:ext>
            </a:extLst>
          </p:cNvPr>
          <p:cNvSpPr>
            <a:spLocks noGrp="1"/>
          </p:cNvSpPr>
          <p:nvPr>
            <p:ph type="title"/>
          </p:nvPr>
        </p:nvSpPr>
        <p:spPr/>
        <p:txBody>
          <a:bodyPr/>
          <a:lstStyle>
            <a:lvl1pPr>
              <a:defRPr b="1">
                <a:solidFill>
                  <a:schemeClr val="accent1"/>
                </a:solidFill>
              </a:defRPr>
            </a:lvl1pPr>
          </a:lstStyle>
          <a:p>
            <a:r>
              <a:rPr lang="ru-RU" dirty="0"/>
              <a:t>Образец заголовка</a:t>
            </a:r>
          </a:p>
        </p:txBody>
      </p:sp>
      <p:sp>
        <p:nvSpPr>
          <p:cNvPr id="7" name="Объект 2">
            <a:extLst>
              <a:ext uri="{FF2B5EF4-FFF2-40B4-BE49-F238E27FC236}">
                <a16:creationId xmlns:a16="http://schemas.microsoft.com/office/drawing/2014/main" id="{74453DF6-9509-45CB-BD4E-84F90C1C94D0}"/>
              </a:ext>
            </a:extLst>
          </p:cNvPr>
          <p:cNvSpPr>
            <a:spLocks noGrp="1"/>
          </p:cNvSpPr>
          <p:nvPr>
            <p:ph idx="1"/>
          </p:nvPr>
        </p:nvSpPr>
        <p:spPr>
          <a:xfrm>
            <a:off x="838200" y="1825625"/>
            <a:ext cx="10515600" cy="4351338"/>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10" name="Прямоугольник 9">
            <a:extLst>
              <a:ext uri="{FF2B5EF4-FFF2-40B4-BE49-F238E27FC236}">
                <a16:creationId xmlns:a16="http://schemas.microsoft.com/office/drawing/2014/main" id="{8AF27442-62D0-4CA6-81B4-B7FDDA51A9A2}"/>
              </a:ext>
            </a:extLst>
          </p:cNvPr>
          <p:cNvSpPr/>
          <p:nvPr userDrawn="1"/>
        </p:nvSpPr>
        <p:spPr>
          <a:xfrm>
            <a:off x="0" y="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1" name="Прямоугольник 10">
            <a:extLst>
              <a:ext uri="{FF2B5EF4-FFF2-40B4-BE49-F238E27FC236}">
                <a16:creationId xmlns:a16="http://schemas.microsoft.com/office/drawing/2014/main" id="{E1FD6AC4-0F96-4D40-B8AD-EF85E9EDE11D}"/>
              </a:ext>
            </a:extLst>
          </p:cNvPr>
          <p:cNvSpPr/>
          <p:nvPr userDrawn="1"/>
        </p:nvSpPr>
        <p:spPr>
          <a:xfrm>
            <a:off x="0" y="6759000"/>
            <a:ext cx="12192000" cy="9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nvGrpSpPr>
          <p:cNvPr id="12" name="Группа 11">
            <a:extLst>
              <a:ext uri="{FF2B5EF4-FFF2-40B4-BE49-F238E27FC236}">
                <a16:creationId xmlns:a16="http://schemas.microsoft.com/office/drawing/2014/main" id="{73640FF5-D492-4210-9DE4-D7B66426125F}"/>
              </a:ext>
            </a:extLst>
          </p:cNvPr>
          <p:cNvGrpSpPr/>
          <p:nvPr userDrawn="1"/>
        </p:nvGrpSpPr>
        <p:grpSpPr>
          <a:xfrm>
            <a:off x="9347250" y="37980"/>
            <a:ext cx="2844750" cy="286020"/>
            <a:chOff x="9347250" y="37980"/>
            <a:chExt cx="2844750" cy="286020"/>
          </a:xfrm>
          <a:solidFill>
            <a:schemeClr val="accent1"/>
          </a:solidFill>
        </p:grpSpPr>
        <p:sp>
          <p:nvSpPr>
            <p:cNvPr id="13" name="Прямоугольник 12">
              <a:extLst>
                <a:ext uri="{FF2B5EF4-FFF2-40B4-BE49-F238E27FC236}">
                  <a16:creationId xmlns:a16="http://schemas.microsoft.com/office/drawing/2014/main" id="{062B47E0-EF90-4ECC-A73E-6E5DA1F62FCD}"/>
                </a:ext>
              </a:extLst>
            </p:cNvPr>
            <p:cNvSpPr/>
            <p:nvPr userDrawn="1"/>
          </p:nvSpPr>
          <p:spPr>
            <a:xfrm>
              <a:off x="9651000" y="49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4" name="Блок-схема: объединение 13">
              <a:extLst>
                <a:ext uri="{FF2B5EF4-FFF2-40B4-BE49-F238E27FC236}">
                  <a16:creationId xmlns:a16="http://schemas.microsoft.com/office/drawing/2014/main" id="{2FC4DE4B-558A-425B-A23E-B63E93533558}"/>
                </a:ext>
              </a:extLst>
            </p:cNvPr>
            <p:cNvSpPr/>
            <p:nvPr userDrawn="1"/>
          </p:nvSpPr>
          <p:spPr>
            <a:xfrm>
              <a:off x="9347250" y="3798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grpSp>
        <p:nvGrpSpPr>
          <p:cNvPr id="15" name="Группа 14">
            <a:extLst>
              <a:ext uri="{FF2B5EF4-FFF2-40B4-BE49-F238E27FC236}">
                <a16:creationId xmlns:a16="http://schemas.microsoft.com/office/drawing/2014/main" id="{D1C3AA05-E7C7-4C27-A908-2E47AFEBA600}"/>
              </a:ext>
            </a:extLst>
          </p:cNvPr>
          <p:cNvGrpSpPr/>
          <p:nvPr userDrawn="1"/>
        </p:nvGrpSpPr>
        <p:grpSpPr>
          <a:xfrm>
            <a:off x="-35250" y="6583500"/>
            <a:ext cx="2844750" cy="274500"/>
            <a:chOff x="-35250" y="6583500"/>
            <a:chExt cx="2844750" cy="274500"/>
          </a:xfrm>
          <a:solidFill>
            <a:schemeClr val="accent1"/>
          </a:solidFill>
        </p:grpSpPr>
        <p:sp>
          <p:nvSpPr>
            <p:cNvPr id="16" name="Прямоугольник 15">
              <a:extLst>
                <a:ext uri="{FF2B5EF4-FFF2-40B4-BE49-F238E27FC236}">
                  <a16:creationId xmlns:a16="http://schemas.microsoft.com/office/drawing/2014/main" id="{D94BF255-53E4-439B-83D0-7DE93A9900DD}"/>
                </a:ext>
              </a:extLst>
            </p:cNvPr>
            <p:cNvSpPr/>
            <p:nvPr userDrawn="1"/>
          </p:nvSpPr>
          <p:spPr>
            <a:xfrm>
              <a:off x="-35250" y="6583500"/>
              <a:ext cx="2541000" cy="2745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sp>
          <p:nvSpPr>
            <p:cNvPr id="17" name="Блок-схема: объединение 16">
              <a:extLst>
                <a:ext uri="{FF2B5EF4-FFF2-40B4-BE49-F238E27FC236}">
                  <a16:creationId xmlns:a16="http://schemas.microsoft.com/office/drawing/2014/main" id="{E38044D4-D5F4-4E1E-8B74-E24D6E7B2929}"/>
                </a:ext>
              </a:extLst>
            </p:cNvPr>
            <p:cNvSpPr/>
            <p:nvPr userDrawn="1"/>
          </p:nvSpPr>
          <p:spPr>
            <a:xfrm rot="10800000">
              <a:off x="2202000" y="6583500"/>
              <a:ext cx="607500" cy="274500"/>
            </a:xfrm>
            <a:prstGeom prst="flowChartMerg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accent1"/>
                </a:solidFill>
              </a:endParaRPr>
            </a:p>
          </p:txBody>
        </p:sp>
      </p:grpSp>
    </p:spTree>
    <p:extLst>
      <p:ext uri="{BB962C8B-B14F-4D97-AF65-F5344CB8AC3E}">
        <p14:creationId xmlns:p14="http://schemas.microsoft.com/office/powerpoint/2010/main" val="1819083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bg>
      <p:bgPr>
        <a:solidFill>
          <a:schemeClr val="bg1"/>
        </a:solidFill>
        <a:effectLst/>
      </p:bgPr>
    </p:bg>
    <p:spTree>
      <p:nvGrpSpPr>
        <p:cNvPr id="1" name=""/>
        <p:cNvGrpSpPr/>
        <p:nvPr/>
      </p:nvGrpSpPr>
      <p:grpSpPr>
        <a:xfrm>
          <a:off x="0" y="0"/>
          <a:ext cx="0" cy="0"/>
          <a:chOff x="0" y="0"/>
          <a:chExt cx="0" cy="0"/>
        </a:xfrm>
      </p:grpSpPr>
      <p:sp>
        <p:nvSpPr>
          <p:cNvPr id="16" name="Заголовок 11">
            <a:extLst>
              <a:ext uri="{FF2B5EF4-FFF2-40B4-BE49-F238E27FC236}">
                <a16:creationId xmlns:a16="http://schemas.microsoft.com/office/drawing/2014/main" id="{AC7B45C4-0029-484F-BC10-E13FF56236DF}"/>
              </a:ext>
            </a:extLst>
          </p:cNvPr>
          <p:cNvSpPr>
            <a:spLocks noGrp="1"/>
          </p:cNvSpPr>
          <p:nvPr>
            <p:ph type="title"/>
          </p:nvPr>
        </p:nvSpPr>
        <p:spPr>
          <a:xfrm>
            <a:off x="425450" y="234000"/>
            <a:ext cx="11341100" cy="1035000"/>
          </a:xfrm>
        </p:spPr>
        <p:txBody>
          <a:bodyPr/>
          <a:lstStyle>
            <a:lvl1pPr>
              <a:defRPr>
                <a:solidFill>
                  <a:schemeClr val="accent1"/>
                </a:solidFill>
              </a:defRPr>
            </a:lvl1pPr>
          </a:lstStyle>
          <a:p>
            <a:r>
              <a:rPr lang="ru-RU" dirty="0"/>
              <a:t>Образец заголовка</a:t>
            </a:r>
          </a:p>
        </p:txBody>
      </p:sp>
      <p:sp>
        <p:nvSpPr>
          <p:cNvPr id="17" name="Рисунок 2">
            <a:extLst>
              <a:ext uri="{FF2B5EF4-FFF2-40B4-BE49-F238E27FC236}">
                <a16:creationId xmlns:a16="http://schemas.microsoft.com/office/drawing/2014/main" id="{F8FF044D-1DB9-4B7C-9D24-F0D3A3DD3C0C}"/>
              </a:ext>
            </a:extLst>
          </p:cNvPr>
          <p:cNvSpPr>
            <a:spLocks noGrp="1"/>
          </p:cNvSpPr>
          <p:nvPr>
            <p:ph type="pic" sz="quarter" idx="13"/>
          </p:nvPr>
        </p:nvSpPr>
        <p:spPr>
          <a:xfrm>
            <a:off x="425450" y="2303463"/>
            <a:ext cx="4005550" cy="1620837"/>
          </a:xfrm>
        </p:spPr>
        <p:txBody>
          <a:bodyPr/>
          <a:lstStyle>
            <a:lvl1pPr>
              <a:defRPr>
                <a:solidFill>
                  <a:schemeClr val="accent1"/>
                </a:solidFill>
              </a:defRPr>
            </a:lvl1pPr>
          </a:lstStyle>
          <a:p>
            <a:endParaRPr lang="ru-RU" dirty="0"/>
          </a:p>
        </p:txBody>
      </p:sp>
      <p:sp>
        <p:nvSpPr>
          <p:cNvPr id="18" name="Рисунок 2">
            <a:extLst>
              <a:ext uri="{FF2B5EF4-FFF2-40B4-BE49-F238E27FC236}">
                <a16:creationId xmlns:a16="http://schemas.microsoft.com/office/drawing/2014/main" id="{738784A2-81B9-4C54-8F48-52CB72EF9714}"/>
              </a:ext>
            </a:extLst>
          </p:cNvPr>
          <p:cNvSpPr>
            <a:spLocks noGrp="1"/>
          </p:cNvSpPr>
          <p:nvPr>
            <p:ph type="pic" sz="quarter" idx="14"/>
          </p:nvPr>
        </p:nvSpPr>
        <p:spPr>
          <a:xfrm>
            <a:off x="4595341" y="2303463"/>
            <a:ext cx="4005550" cy="1620837"/>
          </a:xfrm>
        </p:spPr>
        <p:txBody>
          <a:bodyPr/>
          <a:lstStyle>
            <a:lvl1pPr>
              <a:defRPr>
                <a:solidFill>
                  <a:schemeClr val="accent1"/>
                </a:solidFill>
              </a:defRPr>
            </a:lvl1pPr>
          </a:lstStyle>
          <a:p>
            <a:endParaRPr lang="ru-RU" dirty="0"/>
          </a:p>
        </p:txBody>
      </p:sp>
      <p:sp>
        <p:nvSpPr>
          <p:cNvPr id="19" name="Рисунок 2">
            <a:extLst>
              <a:ext uri="{FF2B5EF4-FFF2-40B4-BE49-F238E27FC236}">
                <a16:creationId xmlns:a16="http://schemas.microsoft.com/office/drawing/2014/main" id="{21C4B4FC-EB7C-4B83-9B03-36AC76ADC66E}"/>
              </a:ext>
            </a:extLst>
          </p:cNvPr>
          <p:cNvSpPr>
            <a:spLocks noGrp="1"/>
          </p:cNvSpPr>
          <p:nvPr>
            <p:ph type="pic" sz="quarter" idx="15"/>
          </p:nvPr>
        </p:nvSpPr>
        <p:spPr>
          <a:xfrm>
            <a:off x="8761675" y="2303463"/>
            <a:ext cx="3004875" cy="1620837"/>
          </a:xfrm>
        </p:spPr>
        <p:txBody>
          <a:bodyPr/>
          <a:lstStyle>
            <a:lvl1pPr>
              <a:defRPr>
                <a:solidFill>
                  <a:schemeClr val="accent1"/>
                </a:solidFill>
              </a:defRPr>
            </a:lvl1pPr>
          </a:lstStyle>
          <a:p>
            <a:endParaRPr lang="ru-RU" dirty="0"/>
          </a:p>
        </p:txBody>
      </p:sp>
      <p:sp>
        <p:nvSpPr>
          <p:cNvPr id="20" name="Рисунок 2">
            <a:extLst>
              <a:ext uri="{FF2B5EF4-FFF2-40B4-BE49-F238E27FC236}">
                <a16:creationId xmlns:a16="http://schemas.microsoft.com/office/drawing/2014/main" id="{FC421DAD-9956-40BC-B396-121BDF52207E}"/>
              </a:ext>
            </a:extLst>
          </p:cNvPr>
          <p:cNvSpPr>
            <a:spLocks noGrp="1"/>
          </p:cNvSpPr>
          <p:nvPr>
            <p:ph type="pic" sz="quarter" idx="16"/>
          </p:nvPr>
        </p:nvSpPr>
        <p:spPr>
          <a:xfrm>
            <a:off x="425450" y="4058163"/>
            <a:ext cx="3004875" cy="1620837"/>
          </a:xfrm>
        </p:spPr>
        <p:txBody>
          <a:bodyPr/>
          <a:lstStyle>
            <a:lvl1pPr>
              <a:defRPr>
                <a:solidFill>
                  <a:schemeClr val="accent1"/>
                </a:solidFill>
              </a:defRPr>
            </a:lvl1pPr>
          </a:lstStyle>
          <a:p>
            <a:endParaRPr lang="ru-RU" dirty="0"/>
          </a:p>
        </p:txBody>
      </p:sp>
      <p:sp>
        <p:nvSpPr>
          <p:cNvPr id="21" name="Рисунок 2">
            <a:extLst>
              <a:ext uri="{FF2B5EF4-FFF2-40B4-BE49-F238E27FC236}">
                <a16:creationId xmlns:a16="http://schemas.microsoft.com/office/drawing/2014/main" id="{0596AFFC-6327-4316-8A52-555C5499A3E5}"/>
              </a:ext>
            </a:extLst>
          </p:cNvPr>
          <p:cNvSpPr>
            <a:spLocks noGrp="1"/>
          </p:cNvSpPr>
          <p:nvPr>
            <p:ph type="pic" sz="quarter" idx="17"/>
          </p:nvPr>
        </p:nvSpPr>
        <p:spPr>
          <a:xfrm>
            <a:off x="3606109" y="4058163"/>
            <a:ext cx="4005550" cy="1620837"/>
          </a:xfrm>
        </p:spPr>
        <p:txBody>
          <a:bodyPr/>
          <a:lstStyle>
            <a:lvl1pPr>
              <a:defRPr>
                <a:solidFill>
                  <a:schemeClr val="accent1"/>
                </a:solidFill>
              </a:defRPr>
            </a:lvl1pPr>
          </a:lstStyle>
          <a:p>
            <a:endParaRPr lang="ru-RU" dirty="0"/>
          </a:p>
        </p:txBody>
      </p:sp>
      <p:sp>
        <p:nvSpPr>
          <p:cNvPr id="22" name="Рисунок 2">
            <a:extLst>
              <a:ext uri="{FF2B5EF4-FFF2-40B4-BE49-F238E27FC236}">
                <a16:creationId xmlns:a16="http://schemas.microsoft.com/office/drawing/2014/main" id="{709A8CBC-B10E-4729-8664-C17D4F6947A6}"/>
              </a:ext>
            </a:extLst>
          </p:cNvPr>
          <p:cNvSpPr>
            <a:spLocks noGrp="1"/>
          </p:cNvSpPr>
          <p:nvPr>
            <p:ph type="pic" sz="quarter" idx="18"/>
          </p:nvPr>
        </p:nvSpPr>
        <p:spPr>
          <a:xfrm>
            <a:off x="7776000" y="4058163"/>
            <a:ext cx="4005550" cy="1620837"/>
          </a:xfrm>
        </p:spPr>
        <p:txBody>
          <a:bodyPr/>
          <a:lstStyle>
            <a:lvl1pPr>
              <a:defRPr>
                <a:solidFill>
                  <a:schemeClr val="accent1"/>
                </a:solidFill>
              </a:defRPr>
            </a:lvl1pPr>
          </a:lstStyle>
          <a:p>
            <a:endParaRPr lang="ru-RU" dirty="0"/>
          </a:p>
        </p:txBody>
      </p:sp>
      <p:sp>
        <p:nvSpPr>
          <p:cNvPr id="23" name="Текст 4">
            <a:extLst>
              <a:ext uri="{FF2B5EF4-FFF2-40B4-BE49-F238E27FC236}">
                <a16:creationId xmlns:a16="http://schemas.microsoft.com/office/drawing/2014/main" id="{05550F69-FB7F-4160-902B-8FE3C5C275BB}"/>
              </a:ext>
            </a:extLst>
          </p:cNvPr>
          <p:cNvSpPr>
            <a:spLocks noGrp="1"/>
          </p:cNvSpPr>
          <p:nvPr>
            <p:ph type="body" sz="quarter" idx="19"/>
          </p:nvPr>
        </p:nvSpPr>
        <p:spPr>
          <a:xfrm>
            <a:off x="439739" y="1493838"/>
            <a:ext cx="11341100" cy="627062"/>
          </a:xfrm>
        </p:spPr>
        <p:txBody>
          <a:bodyPr/>
          <a:lstStyle>
            <a:lvl1pPr marL="0" indent="0">
              <a:buNone/>
              <a:defRPr>
                <a:solidFill>
                  <a:schemeClr val="accent1"/>
                </a:solidFill>
              </a:defRPr>
            </a:lvl1pPr>
            <a:lvl2pPr marL="457200" indent="0">
              <a:buNone/>
              <a:defRPr>
                <a:solidFill>
                  <a:schemeClr val="accent1"/>
                </a:solidFill>
              </a:defRPr>
            </a:lvl2pPr>
            <a:lvl3pPr marL="914400" indent="0">
              <a:buNone/>
              <a:defRPr>
                <a:solidFill>
                  <a:schemeClr val="accent1"/>
                </a:solidFill>
              </a:defRPr>
            </a:lvl3pPr>
            <a:lvl4pPr marL="1371600" indent="0">
              <a:buNone/>
              <a:defRPr>
                <a:solidFill>
                  <a:schemeClr val="accent1"/>
                </a:solidFill>
              </a:defRPr>
            </a:lvl4pPr>
            <a:lvl5pPr marL="1828800" indent="0">
              <a:buNone/>
              <a:defRPr>
                <a:solidFill>
                  <a:schemeClr val="accent1"/>
                </a:solidFill>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2770359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6AB12F-3919-42A5-9D52-28C1DE361DB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B5FE983-91ED-40FC-9704-B9703B862A16}"/>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435FD293-9E72-4E85-80A3-FF4D8D8E6E97}"/>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5" name="Нижний колонтитул 4">
            <a:extLst>
              <a:ext uri="{FF2B5EF4-FFF2-40B4-BE49-F238E27FC236}">
                <a16:creationId xmlns:a16="http://schemas.microsoft.com/office/drawing/2014/main" id="{7323688E-55E4-4D81-890E-EC336702E823}"/>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147A172E-A83B-408A-B0A4-2E5F7035D2AE}"/>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265851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3533554-5169-4CC7-A4B9-9D141DCB46B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E108A324-4A63-43E6-9BBD-85864AB686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477C24C4-894C-409E-9E39-69CFA6E20C0B}"/>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5" name="Нижний колонтитул 4">
            <a:extLst>
              <a:ext uri="{FF2B5EF4-FFF2-40B4-BE49-F238E27FC236}">
                <a16:creationId xmlns:a16="http://schemas.microsoft.com/office/drawing/2014/main" id="{00037769-3786-46C2-A86D-ED5F8347B268}"/>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8481EAF2-D9EA-4EE8-B9A7-F2E9680D8F10}"/>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93962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679DA0-77CA-42D1-9E41-301657ACEC63}"/>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3C4ACEA-FC89-4D93-8E7C-FE16DB6CBDD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D149FBB-7482-43D8-98B8-BF5BFD05281D}"/>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795205ED-E192-4047-A673-F6E4B00049D0}"/>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6" name="Нижний колонтитул 5">
            <a:extLst>
              <a:ext uri="{FF2B5EF4-FFF2-40B4-BE49-F238E27FC236}">
                <a16:creationId xmlns:a16="http://schemas.microsoft.com/office/drawing/2014/main" id="{2878A468-C1C1-4B5B-B81A-B95CA4BF00EB}"/>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B74FA79D-0246-4C47-B9A0-628545E61D46}"/>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4017607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2D9698-40DB-4AB0-BD05-36AA0D1E7116}"/>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B14F902-6425-4FA6-93D4-724C523F5F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A049BD2-C62A-4E57-B887-C32B05B19F8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37E74049-94B3-49AA-8CD7-9172B01C5E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17109F05-4687-4CFD-A436-163973A05E6B}"/>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4EAC0CE0-2AB5-4CBD-8E60-2ABDF65704F1}"/>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8" name="Нижний колонтитул 7">
            <a:extLst>
              <a:ext uri="{FF2B5EF4-FFF2-40B4-BE49-F238E27FC236}">
                <a16:creationId xmlns:a16="http://schemas.microsoft.com/office/drawing/2014/main" id="{3B3D1275-E8E5-480E-90E1-4EADE740B5E5}"/>
              </a:ext>
            </a:extLst>
          </p:cNvPr>
          <p:cNvSpPr>
            <a:spLocks noGrp="1"/>
          </p:cNvSpPr>
          <p:nvPr>
            <p:ph type="ftr" sz="quarter" idx="11"/>
          </p:nvPr>
        </p:nvSpPr>
        <p:spPr/>
        <p:txBody>
          <a:bodyPr/>
          <a:lstStyle/>
          <a:p>
            <a:endParaRPr lang="ru-RU" dirty="0"/>
          </a:p>
        </p:txBody>
      </p:sp>
      <p:sp>
        <p:nvSpPr>
          <p:cNvPr id="9" name="Номер слайда 8">
            <a:extLst>
              <a:ext uri="{FF2B5EF4-FFF2-40B4-BE49-F238E27FC236}">
                <a16:creationId xmlns:a16="http://schemas.microsoft.com/office/drawing/2014/main" id="{1BCDE941-E13C-4D42-AF56-C64BB08DFB44}"/>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3090445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770D95C-0797-4F7D-BC50-20E74033F65A}"/>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16A4E088-2564-49AE-8E4F-8DD392A1CF2D}"/>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4" name="Нижний колонтитул 3">
            <a:extLst>
              <a:ext uri="{FF2B5EF4-FFF2-40B4-BE49-F238E27FC236}">
                <a16:creationId xmlns:a16="http://schemas.microsoft.com/office/drawing/2014/main" id="{01D8E9E9-6661-4367-AB64-688C61CDFCF0}"/>
              </a:ext>
            </a:extLst>
          </p:cNvPr>
          <p:cNvSpPr>
            <a:spLocks noGrp="1"/>
          </p:cNvSpPr>
          <p:nvPr>
            <p:ph type="ftr" sz="quarter" idx="11"/>
          </p:nvPr>
        </p:nvSpPr>
        <p:spPr/>
        <p:txBody>
          <a:bodyPr/>
          <a:lstStyle/>
          <a:p>
            <a:endParaRPr lang="ru-RU" dirty="0"/>
          </a:p>
        </p:txBody>
      </p:sp>
      <p:sp>
        <p:nvSpPr>
          <p:cNvPr id="5" name="Номер слайда 4">
            <a:extLst>
              <a:ext uri="{FF2B5EF4-FFF2-40B4-BE49-F238E27FC236}">
                <a16:creationId xmlns:a16="http://schemas.microsoft.com/office/drawing/2014/main" id="{E15DA628-06E5-4D9C-A79C-DB0B4A4F2A07}"/>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1826673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1F5E2C55-0969-41E2-8FFB-082F86A7F798}"/>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3" name="Нижний колонтитул 2">
            <a:extLst>
              <a:ext uri="{FF2B5EF4-FFF2-40B4-BE49-F238E27FC236}">
                <a16:creationId xmlns:a16="http://schemas.microsoft.com/office/drawing/2014/main" id="{62CE4470-2816-455C-8E37-FC40595D615F}"/>
              </a:ext>
            </a:extLst>
          </p:cNvPr>
          <p:cNvSpPr>
            <a:spLocks noGrp="1"/>
          </p:cNvSpPr>
          <p:nvPr>
            <p:ph type="ftr" sz="quarter" idx="11"/>
          </p:nvPr>
        </p:nvSpPr>
        <p:spPr/>
        <p:txBody>
          <a:bodyPr/>
          <a:lstStyle/>
          <a:p>
            <a:endParaRPr lang="ru-RU" dirty="0"/>
          </a:p>
        </p:txBody>
      </p:sp>
      <p:sp>
        <p:nvSpPr>
          <p:cNvPr id="4" name="Номер слайда 3">
            <a:extLst>
              <a:ext uri="{FF2B5EF4-FFF2-40B4-BE49-F238E27FC236}">
                <a16:creationId xmlns:a16="http://schemas.microsoft.com/office/drawing/2014/main" id="{10095C40-48B2-41DD-A014-024576B74309}"/>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537554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55042B5-EF30-4606-8317-A279D26E470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AAA24599-6234-48CF-AD9E-314A84EAE24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C3D57904-A3CD-4307-A279-44285096DA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EA95DA4-8BB1-4E7F-AF48-045C67366AE1}"/>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6" name="Нижний колонтитул 5">
            <a:extLst>
              <a:ext uri="{FF2B5EF4-FFF2-40B4-BE49-F238E27FC236}">
                <a16:creationId xmlns:a16="http://schemas.microsoft.com/office/drawing/2014/main" id="{1465630F-C522-48EC-9F1F-E5EB2360123C}"/>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7721C11B-307E-411A-A095-F9ECC0B47831}"/>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3453670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431920-2195-4E28-AA90-D5435E4BA31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091F81EF-CBFD-4115-A513-0A50A4CDC8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a:extLst>
              <a:ext uri="{FF2B5EF4-FFF2-40B4-BE49-F238E27FC236}">
                <a16:creationId xmlns:a16="http://schemas.microsoft.com/office/drawing/2014/main" id="{7AC7EBD3-6E69-4898-8DE6-878FC9E5FD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E07ABFA-DDA1-49CD-87EA-ED4C527076D9}"/>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6" name="Нижний колонтитул 5">
            <a:extLst>
              <a:ext uri="{FF2B5EF4-FFF2-40B4-BE49-F238E27FC236}">
                <a16:creationId xmlns:a16="http://schemas.microsoft.com/office/drawing/2014/main" id="{73580AF6-21B1-4083-AAB1-2DACA204BA91}"/>
              </a:ext>
            </a:extLst>
          </p:cNvPr>
          <p:cNvSpPr>
            <a:spLocks noGrp="1"/>
          </p:cNvSpPr>
          <p:nvPr>
            <p:ph type="ftr" sz="quarter" idx="11"/>
          </p:nvPr>
        </p:nvSpPr>
        <p:spPr/>
        <p:txBody>
          <a:bodyPr/>
          <a:lstStyle/>
          <a:p>
            <a:endParaRPr lang="ru-RU" dirty="0"/>
          </a:p>
        </p:txBody>
      </p:sp>
      <p:sp>
        <p:nvSpPr>
          <p:cNvPr id="7" name="Номер слайда 6">
            <a:extLst>
              <a:ext uri="{FF2B5EF4-FFF2-40B4-BE49-F238E27FC236}">
                <a16:creationId xmlns:a16="http://schemas.microsoft.com/office/drawing/2014/main" id="{38C60580-281C-47D0-9648-B147512E3358}"/>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34541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CEC1A4-0E58-49C3-B439-240A1A9877A4}"/>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8D451F3B-FD5E-4E7C-85E3-1969A7FCC12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8B9DA68-4033-4F4D-BA02-F06DD5780F3F}"/>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5" name="Нижний колонтитул 4">
            <a:extLst>
              <a:ext uri="{FF2B5EF4-FFF2-40B4-BE49-F238E27FC236}">
                <a16:creationId xmlns:a16="http://schemas.microsoft.com/office/drawing/2014/main" id="{4E2F5F98-4F93-4447-9EB7-B7EBA24550E8}"/>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CE1C79D1-9967-4DDF-A07B-505B1BB8B517}"/>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2072377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20057E58-D846-4199-8F9E-1C0B7031A87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B14FF0D0-E51B-4909-9B60-E67E657A992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3366614-09B2-4A72-B948-DF23AB3418D5}"/>
              </a:ext>
            </a:extLst>
          </p:cNvPr>
          <p:cNvSpPr>
            <a:spLocks noGrp="1"/>
          </p:cNvSpPr>
          <p:nvPr>
            <p:ph type="dt" sz="half" idx="10"/>
          </p:nvPr>
        </p:nvSpPr>
        <p:spPr/>
        <p:txBody>
          <a:bodyPr/>
          <a:lstStyle/>
          <a:p>
            <a:fld id="{2293E2BF-9ADC-477C-B985-ED6A3FE2C52E}" type="datetimeFigureOut">
              <a:rPr lang="ru-RU" smtClean="0"/>
              <a:pPr/>
              <a:t>14.05.2023</a:t>
            </a:fld>
            <a:endParaRPr lang="ru-RU" dirty="0"/>
          </a:p>
        </p:txBody>
      </p:sp>
      <p:sp>
        <p:nvSpPr>
          <p:cNvPr id="5" name="Нижний колонтитул 4">
            <a:extLst>
              <a:ext uri="{FF2B5EF4-FFF2-40B4-BE49-F238E27FC236}">
                <a16:creationId xmlns:a16="http://schemas.microsoft.com/office/drawing/2014/main" id="{75A4C8D8-0894-4668-A55F-A450833BED6C}"/>
              </a:ext>
            </a:extLst>
          </p:cNvPr>
          <p:cNvSpPr>
            <a:spLocks noGrp="1"/>
          </p:cNvSpPr>
          <p:nvPr>
            <p:ph type="ftr" sz="quarter" idx="11"/>
          </p:nvPr>
        </p:nvSpPr>
        <p:spPr/>
        <p:txBody>
          <a:bodyPr/>
          <a:lstStyle/>
          <a:p>
            <a:endParaRPr lang="ru-RU" dirty="0"/>
          </a:p>
        </p:txBody>
      </p:sp>
      <p:sp>
        <p:nvSpPr>
          <p:cNvPr id="6" name="Номер слайда 5">
            <a:extLst>
              <a:ext uri="{FF2B5EF4-FFF2-40B4-BE49-F238E27FC236}">
                <a16:creationId xmlns:a16="http://schemas.microsoft.com/office/drawing/2014/main" id="{3EE9E2D4-6B9E-42F2-85D8-22619C9B4676}"/>
              </a:ext>
            </a:extLst>
          </p:cNvPr>
          <p:cNvSpPr>
            <a:spLocks noGrp="1"/>
          </p:cNvSpPr>
          <p:nvPr>
            <p:ph type="sldNum" sz="quarter" idx="12"/>
          </p:nvPr>
        </p:nvSpPr>
        <p:spPr/>
        <p:txBody>
          <a:bodyPr/>
          <a:lstStyle/>
          <a:p>
            <a:fld id="{F27424E6-770A-4943-8DFB-C07B33ECB3B4}" type="slidenum">
              <a:rPr lang="ru-RU" smtClean="0"/>
              <a:pPr/>
              <a:t>‹#›</a:t>
            </a:fld>
            <a:endParaRPr lang="ru-RU" dirty="0"/>
          </a:p>
        </p:txBody>
      </p:sp>
    </p:spTree>
    <p:extLst>
      <p:ext uri="{BB962C8B-B14F-4D97-AF65-F5344CB8AC3E}">
        <p14:creationId xmlns:p14="http://schemas.microsoft.com/office/powerpoint/2010/main" val="2159305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hyperlink" Target="https://presentation-creation.ru/" TargetMode="Externa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8E8430-DDB9-4451-9D36-B3AF2E769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CBE93D94-3035-46FC-A88F-4C3D803A5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FC1E060-1FC4-4335-BB7B-E97E627FA9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93E2BF-9ADC-477C-B985-ED6A3FE2C52E}" type="datetimeFigureOut">
              <a:rPr lang="ru-RU" smtClean="0"/>
              <a:pPr/>
              <a:t>14.05.2023</a:t>
            </a:fld>
            <a:endParaRPr lang="ru-RU" dirty="0"/>
          </a:p>
        </p:txBody>
      </p:sp>
      <p:sp>
        <p:nvSpPr>
          <p:cNvPr id="5" name="Нижний колонтитул 4">
            <a:extLst>
              <a:ext uri="{FF2B5EF4-FFF2-40B4-BE49-F238E27FC236}">
                <a16:creationId xmlns:a16="http://schemas.microsoft.com/office/drawing/2014/main" id="{66DED04A-12F8-4119-ACB5-AA522965E3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a:extLst>
              <a:ext uri="{FF2B5EF4-FFF2-40B4-BE49-F238E27FC236}">
                <a16:creationId xmlns:a16="http://schemas.microsoft.com/office/drawing/2014/main" id="{8DF0D0D2-7346-4BE2-B3F5-7DE8403A21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7424E6-770A-4943-8DFB-C07B33ECB3B4}" type="slidenum">
              <a:rPr lang="ru-RU" smtClean="0"/>
              <a:pPr/>
              <a:t>‹#›</a:t>
            </a:fld>
            <a:endParaRPr lang="ru-RU" dirty="0"/>
          </a:p>
        </p:txBody>
      </p:sp>
      <p:pic>
        <p:nvPicPr>
          <p:cNvPr id="7" name="Рисунок 6">
            <a:hlinkClick r:id="rId21"/>
            <a:extLst>
              <a:ext uri="{FF2B5EF4-FFF2-40B4-BE49-F238E27FC236}">
                <a16:creationId xmlns:a16="http://schemas.microsoft.com/office/drawing/2014/main" id="{43780347-ADC3-4039-95E5-9DAF405C2D48}"/>
              </a:ext>
            </a:extLst>
          </p:cNvPr>
          <p:cNvPicPr>
            <a:picLocks noChangeAspect="1"/>
          </p:cNvPicPr>
          <p:nvPr userDrawn="1"/>
        </p:nvPicPr>
        <p:blipFill>
          <a:blip r:embed="rId22" cstate="print">
            <a:extLst>
              <a:ext uri="{28A0092B-C50C-407E-A947-70E740481C1C}">
                <a14:useLocalDpi xmlns:a14="http://schemas.microsoft.com/office/drawing/2010/main"/>
              </a:ext>
            </a:extLst>
          </a:blip>
          <a:stretch>
            <a:fillRect/>
          </a:stretch>
        </p:blipFill>
        <p:spPr>
          <a:xfrm>
            <a:off x="-1194000" y="367393"/>
            <a:ext cx="757762" cy="757762"/>
          </a:xfrm>
          <a:prstGeom prst="rect">
            <a:avLst/>
          </a:prstGeom>
        </p:spPr>
      </p:pic>
    </p:spTree>
    <p:extLst>
      <p:ext uri="{BB962C8B-B14F-4D97-AF65-F5344CB8AC3E}">
        <p14:creationId xmlns:p14="http://schemas.microsoft.com/office/powerpoint/2010/main" val="280568907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5" r:id="rId3"/>
    <p:sldLayoutId id="2147483667" r:id="rId4"/>
    <p:sldLayoutId id="2147483666" r:id="rId5"/>
    <p:sldLayoutId id="2147483661" r:id="rId6"/>
    <p:sldLayoutId id="2147483662" r:id="rId7"/>
    <p:sldLayoutId id="2147483663" r:id="rId8"/>
    <p:sldLayoutId id="2147483664" r:id="rId9"/>
    <p:sldLayoutId id="2147483650" r:id="rId10"/>
    <p:sldLayoutId id="2147483651" r:id="rId11"/>
    <p:sldLayoutId id="2147483652" r:id="rId12"/>
    <p:sldLayoutId id="2147483653" r:id="rId13"/>
    <p:sldLayoutId id="2147483654" r:id="rId14"/>
    <p:sldLayoutId id="2147483655" r:id="rId15"/>
    <p:sldLayoutId id="2147483656" r:id="rId16"/>
    <p:sldLayoutId id="2147483657" r:id="rId17"/>
    <p:sldLayoutId id="2147483658" r:id="rId18"/>
    <p:sldLayoutId id="2147483659"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plan.genproc.gov.ru/"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id="{57A3F9B0-C61E-4C60-847E-58C20F285CD3}"/>
              </a:ext>
            </a:extLst>
          </p:cNvPr>
          <p:cNvSpPr/>
          <p:nvPr/>
        </p:nvSpPr>
        <p:spPr>
          <a:xfrm>
            <a:off x="0" y="0"/>
            <a:ext cx="12192000" cy="6858000"/>
          </a:xfrm>
          <a:prstGeom prst="rect">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1" name="Прямоугольник 10">
            <a:extLst>
              <a:ext uri="{FF2B5EF4-FFF2-40B4-BE49-F238E27FC236}">
                <a16:creationId xmlns:a16="http://schemas.microsoft.com/office/drawing/2014/main" id="{C3A62C24-D04B-48C3-AA2C-139B09BA2CCB}"/>
              </a:ext>
            </a:extLst>
          </p:cNvPr>
          <p:cNvSpPr/>
          <p:nvPr/>
        </p:nvSpPr>
        <p:spPr>
          <a:xfrm>
            <a:off x="1191000" y="639000"/>
            <a:ext cx="9720000" cy="5467500"/>
          </a:xfrm>
          <a:prstGeom prst="rect">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рямоугольник 12">
            <a:extLst>
              <a:ext uri="{FF2B5EF4-FFF2-40B4-BE49-F238E27FC236}">
                <a16:creationId xmlns:a16="http://schemas.microsoft.com/office/drawing/2014/main" id="{B7677A69-23E8-4468-B0C1-F200BA6A0BB0}"/>
              </a:ext>
            </a:extLst>
          </p:cNvPr>
          <p:cNvSpPr/>
          <p:nvPr/>
        </p:nvSpPr>
        <p:spPr>
          <a:xfrm>
            <a:off x="456450" y="257400"/>
            <a:ext cx="11318400" cy="6366600"/>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Заголовок 6">
            <a:extLst>
              <a:ext uri="{FF2B5EF4-FFF2-40B4-BE49-F238E27FC236}">
                <a16:creationId xmlns:a16="http://schemas.microsoft.com/office/drawing/2014/main" id="{F517E966-A564-45E1-84EA-531571F5224C}"/>
              </a:ext>
            </a:extLst>
          </p:cNvPr>
          <p:cNvSpPr txBox="1">
            <a:spLocks/>
          </p:cNvSpPr>
          <p:nvPr/>
        </p:nvSpPr>
        <p:spPr>
          <a:xfrm>
            <a:off x="1686000" y="1404000"/>
            <a:ext cx="9144000" cy="17009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400" b="1" dirty="0">
                <a:solidFill>
                  <a:schemeClr val="bg1"/>
                </a:solidFill>
                <a:latin typeface="+mn-lt"/>
              </a:rPr>
              <a:t>Правовое регулирование предпринимательской деятельности</a:t>
            </a:r>
          </a:p>
        </p:txBody>
      </p:sp>
      <p:sp>
        <p:nvSpPr>
          <p:cNvPr id="18" name="Подзаголовок 7">
            <a:extLst>
              <a:ext uri="{FF2B5EF4-FFF2-40B4-BE49-F238E27FC236}">
                <a16:creationId xmlns:a16="http://schemas.microsoft.com/office/drawing/2014/main" id="{E2BDACE4-4494-4579-AE66-C36AE5DA67AB}"/>
              </a:ext>
            </a:extLst>
          </p:cNvPr>
          <p:cNvSpPr txBox="1">
            <a:spLocks/>
          </p:cNvSpPr>
          <p:nvPr/>
        </p:nvSpPr>
        <p:spPr>
          <a:xfrm>
            <a:off x="1191000" y="3834000"/>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pPr>
            <a:r>
              <a:rPr lang="ru-RU" sz="2000" b="1" dirty="0">
                <a:solidFill>
                  <a:schemeClr val="bg1"/>
                </a:solidFill>
                <a:cs typeface="Arial" pitchFamily="34" charset="0"/>
              </a:rPr>
              <a:t>Лектор: Кучеренко Кира Керимовна</a:t>
            </a:r>
          </a:p>
          <a:p>
            <a:pPr algn="l">
              <a:lnSpc>
                <a:spcPct val="100000"/>
              </a:lnSpc>
            </a:pPr>
            <a:r>
              <a:rPr lang="ru-RU" sz="1800" dirty="0">
                <a:solidFill>
                  <a:schemeClr val="bg1"/>
                </a:solidFill>
                <a:cs typeface="Arial" pitchFamily="34" charset="0"/>
              </a:rPr>
              <a:t>Кандидат юридических наук</a:t>
            </a:r>
          </a:p>
          <a:p>
            <a:pPr>
              <a:lnSpc>
                <a:spcPct val="100000"/>
              </a:lnSpc>
            </a:pPr>
            <a:endParaRPr lang="ru-RU" sz="1800" dirty="0">
              <a:solidFill>
                <a:schemeClr val="bg1"/>
              </a:solidFill>
            </a:endParaRPr>
          </a:p>
        </p:txBody>
      </p:sp>
      <p:sp>
        <p:nvSpPr>
          <p:cNvPr id="19" name="Текст 7"/>
          <p:cNvSpPr txBox="1">
            <a:spLocks/>
          </p:cNvSpPr>
          <p:nvPr/>
        </p:nvSpPr>
        <p:spPr bwMode="auto">
          <a:xfrm>
            <a:off x="4656000" y="5184000"/>
            <a:ext cx="6323100" cy="873125"/>
          </a:xfrm>
          <a:prstGeom prst="rect">
            <a:avLst/>
          </a:prstGeom>
          <a:noFill/>
          <a:ln w="9525">
            <a:noFill/>
            <a:miter lim="800000"/>
            <a:headEnd/>
            <a:tailEnd/>
          </a:ln>
        </p:spPr>
        <p:txBody>
          <a:bodyPr lIns="100794" tIns="50397" rIns="100794" bIns="50397"/>
          <a:lstStyle/>
          <a:p>
            <a:pPr algn="r">
              <a:buClr>
                <a:srgbClr val="C3260C"/>
              </a:buClr>
              <a:buSzPct val="130000"/>
              <a:buFont typeface="Georgia" pitchFamily="18" charset="0"/>
              <a:buNone/>
              <a:defRPr/>
            </a:pPr>
            <a:r>
              <a:rPr lang="ru-RU" sz="2000" kern="0" dirty="0">
                <a:solidFill>
                  <a:schemeClr val="bg1"/>
                </a:solidFill>
                <a:cs typeface="Arial" pitchFamily="34" charset="0"/>
              </a:rPr>
              <a:t>Центр подготовки налоговых консультантов  </a:t>
            </a:r>
          </a:p>
          <a:p>
            <a:pPr algn="r">
              <a:spcBef>
                <a:spcPct val="20000"/>
              </a:spcBef>
              <a:spcAft>
                <a:spcPts val="331"/>
              </a:spcAft>
              <a:buClr>
                <a:srgbClr val="C3260C"/>
              </a:buClr>
              <a:buSzPct val="130000"/>
              <a:defRPr/>
            </a:pPr>
            <a:r>
              <a:rPr lang="ru-RU" sz="2000" kern="0" dirty="0">
                <a:solidFill>
                  <a:schemeClr val="bg1"/>
                </a:solidFill>
                <a:cs typeface="Arial" pitchFamily="34" charset="0"/>
              </a:rPr>
              <a:t>(495) 925-03-87 </a:t>
            </a:r>
            <a:r>
              <a:rPr lang="en-US" sz="2000" kern="0" dirty="0">
                <a:solidFill>
                  <a:schemeClr val="bg1"/>
                </a:solidFill>
                <a:cs typeface="Arial" pitchFamily="34" charset="0"/>
              </a:rPr>
              <a:t>nalog</a:t>
            </a:r>
            <a:r>
              <a:rPr lang="ru-RU" sz="2000" kern="0" dirty="0">
                <a:solidFill>
                  <a:schemeClr val="bg1"/>
                </a:solidFill>
                <a:cs typeface="Arial" pitchFamily="34" charset="0"/>
              </a:rPr>
              <a:t>@</a:t>
            </a:r>
            <a:r>
              <a:rPr lang="en-US" sz="2000" kern="0" dirty="0">
                <a:solidFill>
                  <a:schemeClr val="bg1"/>
                </a:solidFill>
                <a:cs typeface="Arial" pitchFamily="34" charset="0"/>
              </a:rPr>
              <a:t>cpnk</a:t>
            </a:r>
            <a:r>
              <a:rPr lang="ru-RU" sz="2000" kern="0" dirty="0">
                <a:solidFill>
                  <a:schemeClr val="bg1"/>
                </a:solidFill>
                <a:cs typeface="Arial" pitchFamily="34" charset="0"/>
              </a:rPr>
              <a:t>.</a:t>
            </a:r>
            <a:r>
              <a:rPr lang="en-US" sz="2000" kern="0" dirty="0">
                <a:solidFill>
                  <a:schemeClr val="bg1"/>
                </a:solidFill>
                <a:cs typeface="Arial" pitchFamily="34" charset="0"/>
              </a:rPr>
              <a:t>ru </a:t>
            </a:r>
            <a:r>
              <a:rPr lang="ru-RU" sz="2000" kern="0" dirty="0">
                <a:solidFill>
                  <a:schemeClr val="bg1"/>
                </a:solidFill>
                <a:cs typeface="Arial" pitchFamily="34" charset="0"/>
              </a:rPr>
              <a:t> </a:t>
            </a:r>
            <a:r>
              <a:rPr lang="en-US" sz="2000" kern="0" dirty="0">
                <a:solidFill>
                  <a:schemeClr val="bg1"/>
                </a:solidFill>
                <a:cs typeface="Arial" pitchFamily="34" charset="0"/>
              </a:rPr>
              <a:t>http</a:t>
            </a:r>
            <a:r>
              <a:rPr lang="ru-RU" sz="2000" kern="0" dirty="0">
                <a:solidFill>
                  <a:schemeClr val="bg1"/>
                </a:solidFill>
                <a:cs typeface="Arial" pitchFamily="34" charset="0"/>
              </a:rPr>
              <a:t>://</a:t>
            </a:r>
            <a:r>
              <a:rPr lang="en-US" sz="2000" kern="0" dirty="0">
                <a:solidFill>
                  <a:schemeClr val="bg1"/>
                </a:solidFill>
                <a:cs typeface="Arial" pitchFamily="34" charset="0"/>
              </a:rPr>
              <a:t>cpnk</a:t>
            </a:r>
            <a:r>
              <a:rPr lang="ru-RU" sz="2000" kern="0" dirty="0">
                <a:solidFill>
                  <a:schemeClr val="bg1"/>
                </a:solidFill>
                <a:cs typeface="Arial" pitchFamily="34" charset="0"/>
              </a:rPr>
              <a:t>.</a:t>
            </a:r>
            <a:r>
              <a:rPr lang="en-US" sz="2000" kern="0" dirty="0">
                <a:solidFill>
                  <a:schemeClr val="bg1"/>
                </a:solidFill>
                <a:cs typeface="Arial" pitchFamily="34" charset="0"/>
              </a:rPr>
              <a:t>ru</a:t>
            </a:r>
            <a:r>
              <a:rPr lang="ru-RU" sz="2000" kern="0" dirty="0">
                <a:solidFill>
                  <a:schemeClr val="bg1"/>
                </a:solidFill>
                <a:cs typeface="Arial" pitchFamily="34" charset="0"/>
              </a:rPr>
              <a:t> </a:t>
            </a:r>
          </a:p>
          <a:p>
            <a:pPr>
              <a:spcBef>
                <a:spcPct val="20000"/>
              </a:spcBef>
              <a:spcAft>
                <a:spcPts val="331"/>
              </a:spcAft>
              <a:buClr>
                <a:srgbClr val="C3260C"/>
              </a:buClr>
              <a:buSzPct val="130000"/>
              <a:defRPr/>
            </a:pPr>
            <a:r>
              <a:rPr lang="ru-RU" kern="0" dirty="0">
                <a:solidFill>
                  <a:schemeClr val="bg1"/>
                </a:solidFill>
                <a:latin typeface="Arial" pitchFamily="34" charset="0"/>
                <a:cs typeface="Arial" pitchFamily="34" charset="0"/>
              </a:rPr>
              <a:t> </a:t>
            </a:r>
          </a:p>
          <a:p>
            <a:pPr>
              <a:spcBef>
                <a:spcPct val="20000"/>
              </a:spcBef>
              <a:spcAft>
                <a:spcPts val="331"/>
              </a:spcAft>
              <a:buClr>
                <a:srgbClr val="C3260C"/>
              </a:buClr>
              <a:buSzPct val="130000"/>
              <a:defRPr/>
            </a:pPr>
            <a:endParaRPr lang="ru-RU" kern="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595613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96000" y="1179000"/>
            <a:ext cx="10665000" cy="5432256"/>
          </a:xfrm>
          <a:prstGeom prst="rect">
            <a:avLst/>
          </a:prstGeom>
          <a:noFill/>
        </p:spPr>
        <p:txBody>
          <a:bodyPr wrap="square" rtlCol="0">
            <a:spAutoFit/>
          </a:bodyPr>
          <a:lstStyle/>
          <a:p>
            <a:pPr algn="ctr"/>
            <a:endParaRPr lang="ru-RU" sz="1100" i="1" dirty="0">
              <a:solidFill>
                <a:schemeClr val="tx2"/>
              </a:solidFill>
            </a:endParaRPr>
          </a:p>
          <a:p>
            <a:pPr algn="ctr"/>
            <a:r>
              <a:rPr lang="ru-RU" sz="1600" b="1" dirty="0">
                <a:solidFill>
                  <a:schemeClr val="tx2"/>
                </a:solidFill>
              </a:rPr>
              <a:t>   Право</a:t>
            </a:r>
            <a:r>
              <a:rPr lang="ru-RU" sz="1600" dirty="0">
                <a:solidFill>
                  <a:schemeClr val="tx2"/>
                </a:solidFill>
              </a:rPr>
              <a:t> - совокупность общеобязательных правил поведения (норм), регулирующих общественные отношения</a:t>
            </a:r>
          </a:p>
          <a:p>
            <a:pPr indent="534988" algn="just"/>
            <a:endParaRPr lang="ru-RU" sz="1600" dirty="0">
              <a:solidFill>
                <a:schemeClr val="tx2"/>
              </a:solidFill>
            </a:endParaRPr>
          </a:p>
          <a:p>
            <a:pPr indent="534988" algn="just"/>
            <a:r>
              <a:rPr lang="ru-RU" sz="1600" b="1" dirty="0">
                <a:solidFill>
                  <a:schemeClr val="tx2"/>
                </a:solidFill>
              </a:rPr>
              <a:t>Норма права </a:t>
            </a:r>
            <a:r>
              <a:rPr lang="ru-RU" sz="1600" dirty="0">
                <a:solidFill>
                  <a:schemeClr val="tx2"/>
                </a:solidFill>
              </a:rPr>
              <a:t>- это закрепленное в законе правило поведения, исполнение которого обеспечивается силой государства</a:t>
            </a:r>
          </a:p>
          <a:p>
            <a:pPr algn="just"/>
            <a:endParaRPr lang="ru-RU" sz="1600" dirty="0">
              <a:solidFill>
                <a:schemeClr val="tx2"/>
              </a:solidFill>
            </a:endParaRPr>
          </a:p>
          <a:p>
            <a:pPr indent="534988" algn="just"/>
            <a:r>
              <a:rPr lang="ru-RU" sz="1600" dirty="0">
                <a:solidFill>
                  <a:schemeClr val="tx2"/>
                </a:solidFill>
              </a:rPr>
              <a:t>В зависимости от группы отношений, можно выделить </a:t>
            </a:r>
            <a:r>
              <a:rPr lang="ru-RU" sz="1600" b="1" dirty="0">
                <a:solidFill>
                  <a:schemeClr val="tx2"/>
                </a:solidFill>
              </a:rPr>
              <a:t>отрасли права </a:t>
            </a:r>
            <a:r>
              <a:rPr lang="ru-RU" sz="1600" dirty="0">
                <a:solidFill>
                  <a:schemeClr val="tx2"/>
                </a:solidFill>
              </a:rPr>
              <a:t>(регулируют однородные общественные отношения). </a:t>
            </a:r>
          </a:p>
          <a:p>
            <a:pPr algn="just"/>
            <a:endParaRPr lang="ru-RU" sz="1600" dirty="0">
              <a:solidFill>
                <a:schemeClr val="tx2"/>
              </a:solidFill>
            </a:endParaRPr>
          </a:p>
          <a:p>
            <a:pPr algn="just"/>
            <a:r>
              <a:rPr lang="ru-RU" sz="1600" u="sng" dirty="0">
                <a:solidFill>
                  <a:schemeClr val="tx2"/>
                </a:solidFill>
              </a:rPr>
              <a:t>Отрасли права, регулирующие предпринимательскую деятельность:</a:t>
            </a:r>
          </a:p>
          <a:p>
            <a:pPr marL="355600" indent="-177800" algn="just">
              <a:buFontTx/>
              <a:buChar char="-"/>
            </a:pPr>
            <a:r>
              <a:rPr lang="ru-RU" sz="1600" dirty="0">
                <a:solidFill>
                  <a:schemeClr val="tx2"/>
                </a:solidFill>
              </a:rPr>
              <a:t>Гражданское право (частное);</a:t>
            </a:r>
          </a:p>
          <a:p>
            <a:pPr marL="355600" indent="-177800" algn="just">
              <a:buFontTx/>
              <a:buChar char="-"/>
            </a:pPr>
            <a:r>
              <a:rPr lang="ru-RU" sz="1600" dirty="0">
                <a:solidFill>
                  <a:schemeClr val="tx2"/>
                </a:solidFill>
              </a:rPr>
              <a:t>Административное право (публичное);</a:t>
            </a:r>
          </a:p>
          <a:p>
            <a:pPr marL="355600" indent="-177800" algn="just">
              <a:buFontTx/>
              <a:buChar char="-"/>
            </a:pPr>
            <a:r>
              <a:rPr lang="ru-RU" sz="1600" dirty="0">
                <a:solidFill>
                  <a:schemeClr val="tx2"/>
                </a:solidFill>
              </a:rPr>
              <a:t>Налоговое право (публичное);</a:t>
            </a:r>
          </a:p>
          <a:p>
            <a:pPr marL="355600" indent="-177800" algn="just">
              <a:buFontTx/>
              <a:buChar char="-"/>
            </a:pPr>
            <a:r>
              <a:rPr lang="ru-RU" sz="1600" dirty="0">
                <a:solidFill>
                  <a:schemeClr val="tx2"/>
                </a:solidFill>
              </a:rPr>
              <a:t>Уголовное право (публичное);</a:t>
            </a:r>
          </a:p>
          <a:p>
            <a:pPr marL="355600" indent="-177800" algn="just">
              <a:buFontTx/>
              <a:buChar char="-"/>
            </a:pPr>
            <a:r>
              <a:rPr lang="ru-RU" sz="1600" dirty="0">
                <a:solidFill>
                  <a:schemeClr val="tx2"/>
                </a:solidFill>
              </a:rPr>
              <a:t>Финансовое право (публичное); </a:t>
            </a:r>
          </a:p>
          <a:p>
            <a:pPr marL="355600" indent="-177800" algn="just">
              <a:buFontTx/>
              <a:buChar char="-"/>
            </a:pPr>
            <a:r>
              <a:rPr lang="ru-RU" sz="1600" dirty="0">
                <a:solidFill>
                  <a:schemeClr val="tx2"/>
                </a:solidFill>
              </a:rPr>
              <a:t>Таможенное право (публичное) и т.д.</a:t>
            </a:r>
          </a:p>
          <a:p>
            <a:pPr algn="just"/>
            <a:endParaRPr lang="ru-RU" sz="1600" b="1" dirty="0">
              <a:solidFill>
                <a:schemeClr val="tx2"/>
              </a:solidFill>
            </a:endParaRPr>
          </a:p>
          <a:p>
            <a:pPr indent="534988" algn="just"/>
            <a:r>
              <a:rPr lang="ru-RU" sz="1600" b="1" dirty="0">
                <a:solidFill>
                  <a:schemeClr val="tx2"/>
                </a:solidFill>
              </a:rPr>
              <a:t>Гражданское право </a:t>
            </a:r>
            <a:r>
              <a:rPr lang="ru-RU" sz="1600" dirty="0">
                <a:solidFill>
                  <a:schemeClr val="tx2"/>
                </a:solidFill>
              </a:rPr>
              <a:t>определяет правовое положение участников гражданского оборота, основания возникновения и порядок осуществления права собственности и других вещных прав, прав на результаты интеллектуальной деятельности и приравненные к ним средства индивидуализации (интеллектуальных прав), регулирует договорные и иные обязательства, а также другие имущественные и личные неимущественные отношения, основанные на равенстве, автономии воли и имущественной самостоятельности участников.</a:t>
            </a:r>
            <a:endParaRPr lang="ru-RU" sz="1250" dirty="0">
              <a:solidFill>
                <a:schemeClr val="tx2"/>
              </a:solidFill>
            </a:endParaRPr>
          </a:p>
        </p:txBody>
      </p:sp>
      <p:sp>
        <p:nvSpPr>
          <p:cNvPr id="4" name="Прямоугольник 3"/>
          <p:cNvSpPr/>
          <p:nvPr/>
        </p:nvSpPr>
        <p:spPr>
          <a:xfrm>
            <a:off x="886307" y="414000"/>
            <a:ext cx="9933233" cy="523220"/>
          </a:xfrm>
          <a:prstGeom prst="rect">
            <a:avLst/>
          </a:prstGeom>
        </p:spPr>
        <p:txBody>
          <a:bodyPr wrap="none">
            <a:spAutoFit/>
          </a:bodyPr>
          <a:lstStyle/>
          <a:p>
            <a:pPr algn="ctr"/>
            <a:r>
              <a:rPr lang="ru-RU" sz="2800" b="1" dirty="0">
                <a:solidFill>
                  <a:schemeClr val="tx2"/>
                </a:solidFill>
              </a:rPr>
              <a:t>Правовое регулирование предпринимательской деятельности</a:t>
            </a:r>
          </a:p>
        </p:txBody>
      </p:sp>
    </p:spTree>
    <p:extLst>
      <p:ext uri="{BB962C8B-B14F-4D97-AF65-F5344CB8AC3E}">
        <p14:creationId xmlns:p14="http://schemas.microsoft.com/office/powerpoint/2010/main" val="2099046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549786" y="404664"/>
            <a:ext cx="10811214" cy="72008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marL="182880" algn="ctr"/>
            <a:r>
              <a:rPr lang="ru-RU" sz="2800" dirty="0">
                <a:latin typeface="+mn-lt"/>
              </a:rPr>
              <a:t>Источники права, </a:t>
            </a:r>
            <a:r>
              <a:rPr lang="ru-RU" sz="2800">
                <a:latin typeface="+mn-lt"/>
              </a:rPr>
              <a:t>регулирующие предпринимательскую</a:t>
            </a:r>
          </a:p>
          <a:p>
            <a:pPr marL="182880" algn="ctr"/>
            <a:r>
              <a:rPr lang="ru-RU" sz="2800">
                <a:latin typeface="+mn-lt"/>
              </a:rPr>
              <a:t>деятельность</a:t>
            </a:r>
            <a:endParaRPr lang="ru-RU" sz="1400" dirty="0">
              <a:solidFill>
                <a:schemeClr val="tx1"/>
              </a:solidFill>
              <a:latin typeface="+mn-lt"/>
              <a:ea typeface="+mn-ea"/>
              <a:cs typeface="+mn-cs"/>
            </a:endParaRPr>
          </a:p>
        </p:txBody>
      </p:sp>
      <p:sp>
        <p:nvSpPr>
          <p:cNvPr id="4" name="TextBox 3"/>
          <p:cNvSpPr txBox="1"/>
          <p:nvPr/>
        </p:nvSpPr>
        <p:spPr>
          <a:xfrm>
            <a:off x="508448" y="1227793"/>
            <a:ext cx="3787552" cy="1815882"/>
          </a:xfrm>
          <a:prstGeom prst="rect">
            <a:avLst/>
          </a:prstGeom>
          <a:noFill/>
          <a:ln>
            <a:solidFill>
              <a:schemeClr val="accent1"/>
            </a:solidFill>
          </a:ln>
        </p:spPr>
        <p:txBody>
          <a:bodyPr wrap="square" rtlCol="0">
            <a:spAutoFit/>
          </a:bodyPr>
          <a:lstStyle/>
          <a:p>
            <a:pPr algn="ctr"/>
            <a:r>
              <a:rPr lang="ru-RU" sz="1400" b="1" dirty="0">
                <a:solidFill>
                  <a:schemeClr val="tx2"/>
                </a:solidFill>
              </a:rPr>
              <a:t>Законы</a:t>
            </a:r>
          </a:p>
          <a:p>
            <a:pPr marL="171450" indent="-88900" algn="just">
              <a:buFontTx/>
              <a:buChar char="-"/>
            </a:pPr>
            <a:r>
              <a:rPr lang="ru-RU" sz="1400" dirty="0">
                <a:solidFill>
                  <a:schemeClr val="tx2"/>
                </a:solidFill>
              </a:rPr>
              <a:t>Конституция РФ (высшая юридическая сила);</a:t>
            </a:r>
          </a:p>
          <a:p>
            <a:pPr marL="171450" indent="-88900" algn="just">
              <a:buFontTx/>
              <a:buChar char="-"/>
            </a:pPr>
            <a:r>
              <a:rPr lang="ru-RU" sz="1400" dirty="0">
                <a:solidFill>
                  <a:schemeClr val="tx2"/>
                </a:solidFill>
              </a:rPr>
              <a:t>Федеральные законы, в т. ч. Гражданский кодекс РФ и пр. кодексы и законы;</a:t>
            </a:r>
          </a:p>
          <a:p>
            <a:pPr marL="171450" indent="-88900" algn="just">
              <a:buFontTx/>
              <a:buChar char="-"/>
            </a:pPr>
            <a:r>
              <a:rPr lang="ru-RU" sz="1400" dirty="0">
                <a:solidFill>
                  <a:schemeClr val="tx2"/>
                </a:solidFill>
              </a:rPr>
              <a:t>Законы субъектов РФ (в  сфере публичного права (административное, налоговое право и пр., гражданское законодательство является только федеральным).</a:t>
            </a:r>
            <a:endParaRPr lang="ru-RU" sz="1100" dirty="0">
              <a:solidFill>
                <a:schemeClr val="tx2"/>
              </a:solidFill>
            </a:endParaRPr>
          </a:p>
        </p:txBody>
      </p:sp>
      <p:sp>
        <p:nvSpPr>
          <p:cNvPr id="5" name="TextBox 4"/>
          <p:cNvSpPr txBox="1"/>
          <p:nvPr/>
        </p:nvSpPr>
        <p:spPr>
          <a:xfrm>
            <a:off x="508448" y="3294000"/>
            <a:ext cx="3787552" cy="1815882"/>
          </a:xfrm>
          <a:prstGeom prst="rect">
            <a:avLst/>
          </a:prstGeom>
          <a:noFill/>
          <a:ln>
            <a:solidFill>
              <a:schemeClr val="accent1"/>
            </a:solidFill>
          </a:ln>
        </p:spPr>
        <p:txBody>
          <a:bodyPr wrap="square" rtlCol="0">
            <a:spAutoFit/>
          </a:bodyPr>
          <a:lstStyle/>
          <a:p>
            <a:pPr algn="ctr"/>
            <a:r>
              <a:rPr lang="ru-RU" sz="1400" b="1" dirty="0">
                <a:solidFill>
                  <a:schemeClr val="tx2"/>
                </a:solidFill>
              </a:rPr>
              <a:t>Подзаконные акты</a:t>
            </a:r>
          </a:p>
          <a:p>
            <a:pPr algn="just"/>
            <a:r>
              <a:rPr lang="ru-RU" sz="1400" dirty="0">
                <a:solidFill>
                  <a:schemeClr val="tx2"/>
                </a:solidFill>
              </a:rPr>
              <a:t>(!) Не могут противоречить положениям законов.</a:t>
            </a:r>
          </a:p>
          <a:p>
            <a:pPr algn="just"/>
            <a:r>
              <a:rPr lang="ru-RU" sz="1400" dirty="0">
                <a:solidFill>
                  <a:schemeClr val="tx2"/>
                </a:solidFill>
              </a:rPr>
              <a:t>Указы Президента РФ, Постановления Правительства РФ, нормативные акты министерств и иных федеральных органов исполнительной власти, субъектов РФ, муниципальных образований.</a:t>
            </a:r>
            <a:endParaRPr lang="ru-RU" sz="1400" b="1" dirty="0">
              <a:solidFill>
                <a:schemeClr val="tx2"/>
              </a:solidFill>
            </a:endParaRPr>
          </a:p>
        </p:txBody>
      </p:sp>
      <p:cxnSp>
        <p:nvCxnSpPr>
          <p:cNvPr id="6" name="Прямая со стрелкой 5"/>
          <p:cNvCxnSpPr>
            <a:stCxn id="4" idx="2"/>
            <a:endCxn id="5" idx="0"/>
          </p:cNvCxnSpPr>
          <p:nvPr/>
        </p:nvCxnSpPr>
        <p:spPr>
          <a:xfrm>
            <a:off x="2402224" y="3043675"/>
            <a:ext cx="0" cy="2503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521000" y="1212141"/>
            <a:ext cx="2835000" cy="1600438"/>
          </a:xfrm>
          <a:prstGeom prst="rect">
            <a:avLst/>
          </a:prstGeom>
          <a:noFill/>
          <a:ln>
            <a:solidFill>
              <a:schemeClr val="accent1"/>
            </a:solidFill>
          </a:ln>
        </p:spPr>
        <p:txBody>
          <a:bodyPr wrap="square" rtlCol="0">
            <a:spAutoFit/>
          </a:bodyPr>
          <a:lstStyle/>
          <a:p>
            <a:pPr algn="ctr"/>
            <a:r>
              <a:rPr lang="ru-RU" sz="1400" b="1" dirty="0">
                <a:solidFill>
                  <a:schemeClr val="tx2"/>
                </a:solidFill>
              </a:rPr>
              <a:t>Международные договоры и соглашения РФ</a:t>
            </a:r>
          </a:p>
          <a:p>
            <a:pPr algn="ctr"/>
            <a:r>
              <a:rPr lang="ru-RU" sz="1400" b="1" dirty="0">
                <a:solidFill>
                  <a:schemeClr val="tx2"/>
                </a:solidFill>
              </a:rPr>
              <a:t>Общепризнанные принципы и нормы международного права</a:t>
            </a:r>
          </a:p>
          <a:p>
            <a:pPr algn="ctr"/>
            <a:endParaRPr lang="ru-RU" sz="1400" b="1" dirty="0">
              <a:solidFill>
                <a:schemeClr val="tx2"/>
              </a:solidFill>
            </a:endParaRPr>
          </a:p>
          <a:p>
            <a:pPr algn="ctr"/>
            <a:r>
              <a:rPr lang="ru-RU" sz="1400" dirty="0">
                <a:solidFill>
                  <a:schemeClr val="tx2"/>
                </a:solidFill>
              </a:rPr>
              <a:t>Высшая юридическая сила по отношению к законодательству РФ</a:t>
            </a:r>
            <a:endParaRPr lang="ru-RU" sz="1400" b="1" dirty="0">
              <a:solidFill>
                <a:schemeClr val="tx2"/>
              </a:solidFill>
            </a:endParaRPr>
          </a:p>
        </p:txBody>
      </p:sp>
      <p:sp>
        <p:nvSpPr>
          <p:cNvPr id="8" name="TextBox 7"/>
          <p:cNvSpPr txBox="1"/>
          <p:nvPr/>
        </p:nvSpPr>
        <p:spPr>
          <a:xfrm>
            <a:off x="7626000" y="1196752"/>
            <a:ext cx="3825000" cy="3539430"/>
          </a:xfrm>
          <a:prstGeom prst="rect">
            <a:avLst/>
          </a:prstGeom>
          <a:noFill/>
          <a:ln>
            <a:solidFill>
              <a:schemeClr val="accent1"/>
            </a:solidFill>
          </a:ln>
        </p:spPr>
        <p:txBody>
          <a:bodyPr wrap="square" rtlCol="0">
            <a:spAutoFit/>
          </a:bodyPr>
          <a:lstStyle/>
          <a:p>
            <a:pPr algn="ctr"/>
            <a:r>
              <a:rPr lang="ru-RU" sz="1400" b="1" dirty="0">
                <a:solidFill>
                  <a:schemeClr val="tx2"/>
                </a:solidFill>
              </a:rPr>
              <a:t>Обычаи </a:t>
            </a:r>
          </a:p>
          <a:p>
            <a:pPr algn="ctr"/>
            <a:r>
              <a:rPr lang="ru-RU" sz="1400" b="1" dirty="0">
                <a:solidFill>
                  <a:schemeClr val="tx2"/>
                </a:solidFill>
              </a:rPr>
              <a:t>(до марта 2013 г. – «обычаи делового оборота»)</a:t>
            </a:r>
            <a:endParaRPr lang="ru-RU" sz="1400" dirty="0">
              <a:solidFill>
                <a:schemeClr val="tx2"/>
              </a:solidFill>
            </a:endParaRPr>
          </a:p>
          <a:p>
            <a:pPr algn="just"/>
            <a:r>
              <a:rPr lang="ru-RU" sz="1400" dirty="0">
                <a:solidFill>
                  <a:schemeClr val="tx2"/>
                </a:solidFill>
              </a:rPr>
              <a:t>Не противоречат законодательству и договору.</a:t>
            </a:r>
          </a:p>
          <a:p>
            <a:pPr algn="just"/>
            <a:r>
              <a:rPr lang="ru-RU" sz="1400" dirty="0">
                <a:solidFill>
                  <a:schemeClr val="tx2"/>
                </a:solidFill>
              </a:rPr>
              <a:t>Это сложившееся и широко применяемое в какой-либо области предпринимательской или иной деятельности, не предусмотренное законодательством правило поведения, независимо от того, зафиксировано ли оно в каком-либо документе. </a:t>
            </a:r>
          </a:p>
          <a:p>
            <a:pPr algn="just"/>
            <a:r>
              <a:rPr lang="ru-RU" sz="1400" dirty="0">
                <a:solidFill>
                  <a:schemeClr val="tx2"/>
                </a:solidFill>
              </a:rPr>
              <a:t>Напр., упоминание «банковского дня» для определения срока расчетов, использование международных торговых терминов «Инкотермс» в договорах поставки («франко-склад» и др).</a:t>
            </a:r>
          </a:p>
          <a:p>
            <a:endParaRPr lang="ru-RU" sz="1400" dirty="0">
              <a:solidFill>
                <a:schemeClr val="tx2"/>
              </a:solidFill>
            </a:endParaRPr>
          </a:p>
        </p:txBody>
      </p:sp>
      <p:sp>
        <p:nvSpPr>
          <p:cNvPr id="9" name="TextBox 8"/>
          <p:cNvSpPr txBox="1"/>
          <p:nvPr/>
        </p:nvSpPr>
        <p:spPr>
          <a:xfrm>
            <a:off x="508448" y="5157192"/>
            <a:ext cx="10942552" cy="1384995"/>
          </a:xfrm>
          <a:prstGeom prst="rect">
            <a:avLst/>
          </a:prstGeom>
          <a:noFill/>
          <a:ln>
            <a:solidFill>
              <a:schemeClr val="tx1"/>
            </a:solidFill>
          </a:ln>
        </p:spPr>
        <p:txBody>
          <a:bodyPr wrap="square" rtlCol="0">
            <a:spAutoFit/>
          </a:bodyPr>
          <a:lstStyle/>
          <a:p>
            <a:r>
              <a:rPr lang="ru-RU" sz="1400" b="1" dirty="0">
                <a:solidFill>
                  <a:schemeClr val="tx2"/>
                </a:solidFill>
              </a:rPr>
              <a:t>Судебный прецедент </a:t>
            </a:r>
            <a:r>
              <a:rPr lang="ru-RU" sz="1400" dirty="0">
                <a:solidFill>
                  <a:schemeClr val="tx2"/>
                </a:solidFill>
              </a:rPr>
              <a:t>(судебная практика) не является источником права РФ (в отличие от англо-саксонской правовой системы).</a:t>
            </a:r>
          </a:p>
          <a:p>
            <a:pPr algn="just"/>
            <a:r>
              <a:rPr lang="ru-RU" sz="1400" dirty="0">
                <a:solidFill>
                  <a:schemeClr val="tx2"/>
                </a:solidFill>
              </a:rPr>
              <a:t>Конкретное судебное решение не является общеобязательным, на его основе не изменяется законодательство. </a:t>
            </a:r>
          </a:p>
          <a:p>
            <a:pPr algn="just"/>
            <a:r>
              <a:rPr lang="ru-RU" sz="1400" dirty="0">
                <a:solidFill>
                  <a:schemeClr val="tx2"/>
                </a:solidFill>
              </a:rPr>
              <a:t>В то же время толкование норм права может осуществляться высшими судами РФ в целях обеспечения единообразного их понимания и применения судами. В связи с этим постановления Пленума Высшего арбитражного суда РФ, Информационные письма Президиума ВАС РФ (изданные до его реорганизации), постановления Пленума Верховного суда РФ носят рекомендованный характер и используются судами как основа для вынесения решения по ситуациям со схожими фактическими обстоятельствами. </a:t>
            </a:r>
          </a:p>
        </p:txBody>
      </p:sp>
    </p:spTree>
    <p:extLst>
      <p:ext uri="{BB962C8B-B14F-4D97-AF65-F5344CB8AC3E}">
        <p14:creationId xmlns:p14="http://schemas.microsoft.com/office/powerpoint/2010/main" val="285446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20576" y="476672"/>
            <a:ext cx="10550423" cy="2369880"/>
          </a:xfrm>
          <a:prstGeom prst="rect">
            <a:avLst/>
          </a:prstGeom>
          <a:noFill/>
          <a:ln>
            <a:solidFill>
              <a:schemeClr val="accent1"/>
            </a:solidFill>
          </a:ln>
        </p:spPr>
        <p:txBody>
          <a:bodyPr wrap="square" rtlCol="0">
            <a:spAutoFit/>
          </a:bodyPr>
          <a:lstStyle/>
          <a:p>
            <a:pPr algn="ctr"/>
            <a:r>
              <a:rPr lang="ru-RU" sz="1400" b="1" dirty="0">
                <a:solidFill>
                  <a:schemeClr val="tx2"/>
                </a:solidFill>
              </a:rPr>
              <a:t>Действие во времени</a:t>
            </a:r>
          </a:p>
          <a:p>
            <a:pPr algn="just"/>
            <a:r>
              <a:rPr lang="ru-RU" sz="1500" dirty="0">
                <a:solidFill>
                  <a:schemeClr val="tx2"/>
                </a:solidFill>
              </a:rPr>
              <a:t>Под </a:t>
            </a:r>
            <a:r>
              <a:rPr lang="ru-RU" sz="1500" u="sng" dirty="0">
                <a:solidFill>
                  <a:schemeClr val="tx2"/>
                </a:solidFill>
              </a:rPr>
              <a:t>обратной силой </a:t>
            </a:r>
            <a:r>
              <a:rPr lang="ru-RU" sz="1500" dirty="0">
                <a:solidFill>
                  <a:schemeClr val="tx2"/>
                </a:solidFill>
              </a:rPr>
              <a:t>понимается распространение действия нормативного акта на все те общественные отношения, которые имели место до вступ­ления его в силу. По общему правилу, законы и другие нормативные акты обратной силы не имеют, если иное не установлено в самих актах. </a:t>
            </a:r>
          </a:p>
          <a:p>
            <a:pPr algn="just"/>
            <a:r>
              <a:rPr lang="ru-RU" sz="1500" dirty="0">
                <a:solidFill>
                  <a:schemeClr val="tx2"/>
                </a:solidFill>
              </a:rPr>
              <a:t>По длящимся отношениям, возникшим до введения в действие акта гражданского законодательства, он применяется только к правам и обязанностям, которые возникнут после введения его в действие.</a:t>
            </a:r>
          </a:p>
          <a:p>
            <a:pPr algn="just"/>
            <a:endParaRPr lang="ru-RU" sz="1500" dirty="0">
              <a:solidFill>
                <a:schemeClr val="tx2"/>
              </a:solidFill>
            </a:endParaRPr>
          </a:p>
          <a:p>
            <a:pPr algn="just"/>
            <a:r>
              <a:rPr lang="ru-RU" sz="1500" dirty="0">
                <a:solidFill>
                  <a:schemeClr val="tx2"/>
                </a:solidFill>
              </a:rPr>
              <a:t>Исключение: если изменения уголовного, налогового и пр. законодательства влекут смягчение либо устранение ответственности за нарушения (напр., ст. 5  НК РФ), то они имеют обратную силу.</a:t>
            </a:r>
          </a:p>
          <a:p>
            <a:pPr algn="ctr"/>
            <a:endParaRPr lang="ru-RU" sz="1400" dirty="0">
              <a:solidFill>
                <a:schemeClr val="tx2"/>
              </a:solidFill>
            </a:endParaRPr>
          </a:p>
        </p:txBody>
      </p:sp>
      <p:sp>
        <p:nvSpPr>
          <p:cNvPr id="3" name="TextBox 2"/>
          <p:cNvSpPr txBox="1"/>
          <p:nvPr/>
        </p:nvSpPr>
        <p:spPr>
          <a:xfrm>
            <a:off x="740301" y="2934000"/>
            <a:ext cx="10550422" cy="1200329"/>
          </a:xfrm>
          <a:prstGeom prst="rect">
            <a:avLst/>
          </a:prstGeom>
          <a:noFill/>
          <a:ln>
            <a:solidFill>
              <a:schemeClr val="accent1"/>
            </a:solidFill>
          </a:ln>
        </p:spPr>
        <p:txBody>
          <a:bodyPr wrap="square" rtlCol="0">
            <a:spAutoFit/>
          </a:bodyPr>
          <a:lstStyle/>
          <a:p>
            <a:pPr algn="ctr"/>
            <a:r>
              <a:rPr lang="ru-RU" sz="1400" b="1" dirty="0">
                <a:solidFill>
                  <a:schemeClr val="tx2"/>
                </a:solidFill>
              </a:rPr>
              <a:t>Действие в пространстве</a:t>
            </a:r>
          </a:p>
          <a:p>
            <a:endParaRPr lang="ru-RU" sz="1400" dirty="0">
              <a:solidFill>
                <a:schemeClr val="tx2"/>
              </a:solidFill>
            </a:endParaRPr>
          </a:p>
          <a:p>
            <a:pPr algn="just"/>
            <a:r>
              <a:rPr lang="ru-RU" sz="1500" dirty="0">
                <a:solidFill>
                  <a:schemeClr val="tx2"/>
                </a:solidFill>
              </a:rPr>
              <a:t>Гражданское законодательство действует на всей территории РФ (если иное не указано в самом нормативном акте), поскольку является федеральным.</a:t>
            </a:r>
          </a:p>
          <a:p>
            <a:endParaRPr lang="ru-RU" sz="1400" dirty="0">
              <a:solidFill>
                <a:schemeClr val="tx2"/>
              </a:solidFill>
            </a:endParaRPr>
          </a:p>
        </p:txBody>
      </p:sp>
      <p:sp>
        <p:nvSpPr>
          <p:cNvPr id="4" name="TextBox 3"/>
          <p:cNvSpPr txBox="1"/>
          <p:nvPr/>
        </p:nvSpPr>
        <p:spPr>
          <a:xfrm>
            <a:off x="732114" y="4329000"/>
            <a:ext cx="10550422" cy="2354491"/>
          </a:xfrm>
          <a:prstGeom prst="rect">
            <a:avLst/>
          </a:prstGeom>
          <a:noFill/>
          <a:ln>
            <a:solidFill>
              <a:schemeClr val="accent1"/>
            </a:solidFill>
          </a:ln>
        </p:spPr>
        <p:txBody>
          <a:bodyPr wrap="square" rtlCol="0">
            <a:spAutoFit/>
          </a:bodyPr>
          <a:lstStyle/>
          <a:p>
            <a:pPr algn="ctr"/>
            <a:r>
              <a:rPr lang="ru-RU" sz="1400" b="1" dirty="0">
                <a:solidFill>
                  <a:schemeClr val="tx2"/>
                </a:solidFill>
              </a:rPr>
              <a:t>Действие по кругу лиц</a:t>
            </a:r>
          </a:p>
          <a:p>
            <a:pPr algn="ctr"/>
            <a:endParaRPr lang="ru-RU" sz="1400" dirty="0">
              <a:solidFill>
                <a:schemeClr val="tx2"/>
              </a:solidFill>
            </a:endParaRPr>
          </a:p>
          <a:p>
            <a:pPr algn="just"/>
            <a:r>
              <a:rPr lang="ru-RU" sz="1500" dirty="0">
                <a:solidFill>
                  <a:schemeClr val="tx2"/>
                </a:solidFill>
              </a:rPr>
              <a:t>Гражданское право РФ распространяет свое действие на всех субъектов, осуществляющих  предпринимательскую деятельность в РФ, если иное не установлено отдельными законами:</a:t>
            </a:r>
          </a:p>
          <a:p>
            <a:pPr algn="just"/>
            <a:endParaRPr lang="ru-RU" sz="1500" dirty="0">
              <a:solidFill>
                <a:schemeClr val="tx2"/>
              </a:solidFill>
            </a:endParaRPr>
          </a:p>
          <a:p>
            <a:pPr algn="just"/>
            <a:r>
              <a:rPr lang="ru-RU" sz="1500" dirty="0">
                <a:solidFill>
                  <a:schemeClr val="tx2"/>
                </a:solidFill>
              </a:rPr>
              <a:t>● На граждан (также на иностранных граждан и лиц без гражданства);</a:t>
            </a:r>
          </a:p>
          <a:p>
            <a:pPr algn="just"/>
            <a:r>
              <a:rPr lang="ru-RU" sz="1500" dirty="0">
                <a:solidFill>
                  <a:schemeClr val="tx2"/>
                </a:solidFill>
              </a:rPr>
              <a:t>● На ЮЛ (также иностранных);</a:t>
            </a:r>
          </a:p>
          <a:p>
            <a:pPr algn="just"/>
            <a:r>
              <a:rPr lang="ru-RU" sz="1500" dirty="0">
                <a:solidFill>
                  <a:schemeClr val="tx2"/>
                </a:solidFill>
              </a:rPr>
              <a:t>●РФ, субъекты РФ, муниципальные образования (в рамках их участия в предпринимательской деятельности, напр., через унитарные предприятия, они также являются равными участниками гражданского оборота).</a:t>
            </a:r>
          </a:p>
          <a:p>
            <a:pPr algn="just"/>
            <a:endParaRPr lang="ru-RU" sz="1400" dirty="0">
              <a:solidFill>
                <a:schemeClr val="tx2"/>
              </a:solidFill>
            </a:endParaRPr>
          </a:p>
        </p:txBody>
      </p:sp>
    </p:spTree>
    <p:extLst>
      <p:ext uri="{BB962C8B-B14F-4D97-AF65-F5344CB8AC3E}">
        <p14:creationId xmlns:p14="http://schemas.microsoft.com/office/powerpoint/2010/main" val="3585238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1000" y="684000"/>
            <a:ext cx="10710000" cy="6340197"/>
          </a:xfrm>
          <a:prstGeom prst="rect">
            <a:avLst/>
          </a:prstGeom>
          <a:noFill/>
        </p:spPr>
        <p:txBody>
          <a:bodyPr wrap="square" rtlCol="0">
            <a:spAutoFit/>
          </a:bodyPr>
          <a:lstStyle/>
          <a:p>
            <a:pPr indent="504000" algn="just"/>
            <a:r>
              <a:rPr lang="ru-RU" sz="1700" dirty="0">
                <a:solidFill>
                  <a:schemeClr val="tx2"/>
                </a:solidFill>
              </a:rPr>
              <a:t>Гражданское право, в отличие от публичных отраслей права, содержит множество </a:t>
            </a:r>
            <a:r>
              <a:rPr lang="ru-RU" sz="1700" b="1" u="sng" dirty="0">
                <a:solidFill>
                  <a:schemeClr val="tx2"/>
                </a:solidFill>
              </a:rPr>
              <a:t>диспозитивных норм. </a:t>
            </a:r>
            <a:r>
              <a:rPr lang="ru-RU" sz="1700" dirty="0">
                <a:solidFill>
                  <a:schemeClr val="tx2"/>
                </a:solidFill>
              </a:rPr>
              <a:t> </a:t>
            </a:r>
          </a:p>
          <a:p>
            <a:pPr indent="504000" algn="just"/>
            <a:r>
              <a:rPr lang="ru-RU" sz="1700" dirty="0">
                <a:solidFill>
                  <a:schemeClr val="tx2"/>
                </a:solidFill>
              </a:rPr>
              <a:t>В этом случае в тексте правовой нормы содержится оговорка: если иное не предусмотрено договором. </a:t>
            </a:r>
          </a:p>
          <a:p>
            <a:pPr indent="504000" algn="just"/>
            <a:endParaRPr lang="ru-RU" sz="1700" dirty="0">
              <a:solidFill>
                <a:schemeClr val="tx2"/>
              </a:solidFill>
            </a:endParaRPr>
          </a:p>
          <a:p>
            <a:pPr indent="504000" algn="just"/>
            <a:r>
              <a:rPr lang="ru-RU" sz="1700" dirty="0">
                <a:solidFill>
                  <a:schemeClr val="tx2"/>
                </a:solidFill>
              </a:rPr>
              <a:t>Например: </a:t>
            </a:r>
          </a:p>
          <a:p>
            <a:pPr indent="504000" algn="just"/>
            <a:r>
              <a:rPr lang="ru-RU" sz="1700" dirty="0">
                <a:solidFill>
                  <a:schemeClr val="tx2"/>
                </a:solidFill>
              </a:rPr>
              <a:t>- Если иное не предусмотрено договором подряда, заказчик может в любое время до сдачи ему результата работы отказаться от исполнения договора….(ст. 717 ГК РФ);</a:t>
            </a:r>
          </a:p>
          <a:p>
            <a:pPr indent="504000" algn="just"/>
            <a:r>
              <a:rPr lang="ru-RU" sz="1700" dirty="0">
                <a:solidFill>
                  <a:schemeClr val="tx2"/>
                </a:solidFill>
              </a:rPr>
              <a:t>- Если иное не установлено договором поставки, покупатель (получатель) обязан возвратить поставщику многооборотную тару и средства пакетирования, в которых поступил товар…(ст. 517 ГК РФ).</a:t>
            </a:r>
          </a:p>
          <a:p>
            <a:pPr algn="just"/>
            <a:endParaRPr lang="ru-RU" sz="1700" dirty="0">
              <a:solidFill>
                <a:schemeClr val="tx2"/>
              </a:solidFill>
            </a:endParaRPr>
          </a:p>
          <a:p>
            <a:pPr indent="450850" algn="just"/>
            <a:r>
              <a:rPr lang="ru-RU" sz="1700" dirty="0">
                <a:solidFill>
                  <a:schemeClr val="tx2"/>
                </a:solidFill>
              </a:rPr>
              <a:t>Данная норма предоставляет сторонам договора возможность самостоятельно определить основания отказа от договора, и только если такие положения не согласованы, будут применяться нормы Гражданского кодекса РФ. </a:t>
            </a:r>
          </a:p>
          <a:p>
            <a:pPr algn="just"/>
            <a:endParaRPr lang="ru-RU" sz="1700" b="1" u="sng" dirty="0">
              <a:solidFill>
                <a:schemeClr val="tx2"/>
              </a:solidFill>
            </a:endParaRPr>
          </a:p>
          <a:p>
            <a:pPr algn="just"/>
            <a:endParaRPr lang="ru-RU" sz="1700" b="1" u="sng" dirty="0">
              <a:solidFill>
                <a:schemeClr val="tx2"/>
              </a:solidFill>
            </a:endParaRPr>
          </a:p>
          <a:p>
            <a:pPr indent="534988" algn="just"/>
            <a:r>
              <a:rPr lang="ru-RU" sz="1700" b="1" u="sng" dirty="0">
                <a:solidFill>
                  <a:schemeClr val="tx2"/>
                </a:solidFill>
              </a:rPr>
              <a:t>Императивные нормы</a:t>
            </a:r>
            <a:r>
              <a:rPr lang="ru-RU" sz="1700" dirty="0">
                <a:solidFill>
                  <a:schemeClr val="tx2"/>
                </a:solidFill>
              </a:rPr>
              <a:t> содержат, наоборот, единственное правило поведения, исключающее иное: «только так и никак иначе». Даже если договором участники соответствующих отношений предусмотрят иное, эта договоренность будет ничтожна, т. е. она не будет порождать  никаких правовых последствий. </a:t>
            </a:r>
          </a:p>
          <a:p>
            <a:pPr algn="just"/>
            <a:r>
              <a:rPr lang="ru-RU" sz="1700" dirty="0">
                <a:solidFill>
                  <a:schemeClr val="tx2"/>
                </a:solidFill>
              </a:rPr>
              <a:t>Например: </a:t>
            </a:r>
          </a:p>
          <a:p>
            <a:pPr marL="177800" lvl="0" indent="-177800" algn="just">
              <a:buFontTx/>
              <a:buChar char="-"/>
            </a:pPr>
            <a:r>
              <a:rPr lang="ru-RU" sz="1700" dirty="0">
                <a:solidFill>
                  <a:schemeClr val="tx2"/>
                </a:solidFill>
              </a:rPr>
              <a:t>Перемена лиц в обязательстве не влечет изменения срока исковой давности и порядка его исчисления (ст. 201 ГК РФ);</a:t>
            </a:r>
          </a:p>
          <a:p>
            <a:pPr algn="just"/>
            <a:r>
              <a:rPr lang="ru-RU" sz="1700" dirty="0">
                <a:solidFill>
                  <a:schemeClr val="tx2"/>
                </a:solidFill>
              </a:rPr>
              <a:t>-  Заказчик вправе отказаться от исполнения договора возмездного оказания услуг при условии оплаты исполнителю фактически понесенных им расходов (п. 1 ст. 782 ГК РФ).</a:t>
            </a:r>
          </a:p>
          <a:p>
            <a:pPr algn="just"/>
            <a:r>
              <a:rPr lang="ru-RU" sz="1600" dirty="0">
                <a:solidFill>
                  <a:schemeClr val="tx2"/>
                </a:solidFill>
              </a:rPr>
              <a:t> </a:t>
            </a:r>
          </a:p>
          <a:p>
            <a:pPr algn="just"/>
            <a:endParaRPr lang="ru-RU" sz="1600" dirty="0">
              <a:solidFill>
                <a:schemeClr val="tx2"/>
              </a:solidFill>
            </a:endParaRPr>
          </a:p>
        </p:txBody>
      </p:sp>
    </p:spTree>
    <p:extLst>
      <p:ext uri="{BB962C8B-B14F-4D97-AF65-F5344CB8AC3E}">
        <p14:creationId xmlns:p14="http://schemas.microsoft.com/office/powerpoint/2010/main" val="303489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a:xfrm>
            <a:off x="2901000" y="234000"/>
            <a:ext cx="6625952" cy="64807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a:lstStyle>
          <a:p>
            <a:pPr marL="182880" algn="ctr"/>
            <a:r>
              <a:rPr lang="ru-RU" sz="2800" dirty="0">
                <a:latin typeface="+mn-lt"/>
              </a:rPr>
              <a:t>Предпринимательская деятельность</a:t>
            </a:r>
          </a:p>
        </p:txBody>
      </p:sp>
      <p:sp>
        <p:nvSpPr>
          <p:cNvPr id="3" name="Подзаголовок 2"/>
          <p:cNvSpPr txBox="1">
            <a:spLocks/>
          </p:cNvSpPr>
          <p:nvPr/>
        </p:nvSpPr>
        <p:spPr>
          <a:xfrm>
            <a:off x="516000" y="819000"/>
            <a:ext cx="10800000" cy="79208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534988" algn="just">
              <a:buNone/>
            </a:pPr>
            <a:r>
              <a:rPr lang="ru-RU" sz="1500" b="1" dirty="0">
                <a:solidFill>
                  <a:schemeClr val="tx2"/>
                </a:solidFill>
              </a:rPr>
              <a:t>Предпринимательская деятельность </a:t>
            </a:r>
            <a:r>
              <a:rPr lang="ru-RU" sz="1500" dirty="0">
                <a:solidFill>
                  <a:schemeClr val="tx2"/>
                </a:solidFill>
              </a:rPr>
              <a:t> –  самостоятельная, осуществляемая на свой риск деятельность, направленная на систематическое получение прибыли от пользования имуществом, продажи товаров, выполнения работ или оказания услуг лицами, зарегистрированными в этом качестве в установленном законом порядке (ст. 2 ГК РФ).</a:t>
            </a:r>
            <a:endParaRPr lang="ru-RU" sz="1400" dirty="0">
              <a:solidFill>
                <a:schemeClr val="tx2"/>
              </a:solidFill>
            </a:endParaRPr>
          </a:p>
          <a:p>
            <a:pPr algn="just">
              <a:buNone/>
            </a:pPr>
            <a:r>
              <a:rPr lang="ru-RU" sz="1400" dirty="0">
                <a:solidFill>
                  <a:schemeClr val="tx2"/>
                </a:solidFill>
              </a:rPr>
              <a:t>Виды: торговая; производственная; финансово-кредитная; посредническая; страховая.</a:t>
            </a:r>
          </a:p>
          <a:p>
            <a:pPr algn="just"/>
            <a:endParaRPr lang="ru-RU" sz="1400" dirty="0">
              <a:solidFill>
                <a:schemeClr val="tx2"/>
              </a:solidFill>
            </a:endParaRPr>
          </a:p>
          <a:p>
            <a:pPr algn="just"/>
            <a:endParaRPr lang="ru-RU" sz="1400" dirty="0">
              <a:solidFill>
                <a:schemeClr val="tx2"/>
              </a:solidFill>
            </a:endParaRPr>
          </a:p>
          <a:p>
            <a:pPr algn="ctr"/>
            <a:endParaRPr lang="ru-RU" sz="1400" dirty="0">
              <a:solidFill>
                <a:schemeClr val="tx2"/>
              </a:solidFill>
            </a:endParaRPr>
          </a:p>
        </p:txBody>
      </p:sp>
      <p:sp>
        <p:nvSpPr>
          <p:cNvPr id="5" name="TextBox 4"/>
          <p:cNvSpPr txBox="1"/>
          <p:nvPr/>
        </p:nvSpPr>
        <p:spPr>
          <a:xfrm>
            <a:off x="561000" y="1494000"/>
            <a:ext cx="10800000" cy="5632311"/>
          </a:xfrm>
          <a:prstGeom prst="rect">
            <a:avLst/>
          </a:prstGeom>
          <a:noFill/>
          <a:ln>
            <a:noFill/>
          </a:ln>
        </p:spPr>
        <p:txBody>
          <a:bodyPr wrap="square" rtlCol="0">
            <a:spAutoFit/>
          </a:bodyPr>
          <a:lstStyle/>
          <a:p>
            <a:pPr algn="just"/>
            <a:endParaRPr lang="ru-RU" sz="1500" b="1" dirty="0">
              <a:solidFill>
                <a:schemeClr val="tx2"/>
              </a:solidFill>
            </a:endParaRPr>
          </a:p>
          <a:p>
            <a:pPr algn="just"/>
            <a:endParaRPr lang="ru-RU" sz="1500" b="1" dirty="0">
              <a:solidFill>
                <a:schemeClr val="tx2"/>
              </a:solidFill>
            </a:endParaRPr>
          </a:p>
          <a:p>
            <a:pPr algn="just"/>
            <a:r>
              <a:rPr lang="ru-RU" sz="1500" b="1" dirty="0">
                <a:solidFill>
                  <a:schemeClr val="tx2"/>
                </a:solidFill>
              </a:rPr>
              <a:t>Признаки предпринимательской деятельности</a:t>
            </a:r>
          </a:p>
          <a:p>
            <a:pPr algn="just"/>
            <a:r>
              <a:rPr lang="ru-RU" sz="1500" dirty="0">
                <a:solidFill>
                  <a:schemeClr val="tx2"/>
                </a:solidFill>
              </a:rPr>
              <a:t>●  </a:t>
            </a:r>
            <a:r>
              <a:rPr lang="ru-RU" sz="1500" u="sng" dirty="0">
                <a:solidFill>
                  <a:schemeClr val="tx2"/>
                </a:solidFill>
              </a:rPr>
              <a:t>Самостоятельная деятельность </a:t>
            </a:r>
            <a:r>
              <a:rPr lang="ru-RU" sz="1500" dirty="0">
                <a:solidFill>
                  <a:schemeClr val="tx2"/>
                </a:solidFill>
              </a:rPr>
              <a:t>- предприниматели сами определяют, какой деятельностью им заниматься, какие продавать товары, выполнять работы, оказывать услуги и пр. Также предприниматели самостоятельно определяют цену договора, выбирают контрагентов, организационно-правовую форму для регистрации юридических лиц. </a:t>
            </a:r>
          </a:p>
          <a:p>
            <a:pPr algn="just"/>
            <a:r>
              <a:rPr lang="ru-RU" sz="1500" dirty="0">
                <a:solidFill>
                  <a:schemeClr val="tx2"/>
                </a:solidFill>
              </a:rPr>
              <a:t>● </a:t>
            </a:r>
            <a:r>
              <a:rPr lang="ru-RU" sz="1500" u="sng" dirty="0">
                <a:solidFill>
                  <a:schemeClr val="tx2"/>
                </a:solidFill>
              </a:rPr>
              <a:t>Цель деятельности - получение прибыли</a:t>
            </a:r>
            <a:r>
              <a:rPr lang="ru-RU" sz="1500" dirty="0">
                <a:solidFill>
                  <a:schemeClr val="tx2"/>
                </a:solidFill>
              </a:rPr>
              <a:t>. Общественно-полезные, культурные, благотворительные и иные социальные цели свойственны некоммерческой деятельности.</a:t>
            </a:r>
          </a:p>
          <a:p>
            <a:pPr algn="just"/>
            <a:r>
              <a:rPr lang="ru-RU" sz="1500" dirty="0">
                <a:solidFill>
                  <a:schemeClr val="tx2"/>
                </a:solidFill>
              </a:rPr>
              <a:t>● </a:t>
            </a:r>
            <a:r>
              <a:rPr lang="ru-RU" sz="1500" u="sng" dirty="0">
                <a:solidFill>
                  <a:schemeClr val="tx2"/>
                </a:solidFill>
              </a:rPr>
              <a:t>Систематический характер получения прибыли </a:t>
            </a:r>
            <a:r>
              <a:rPr lang="ru-RU" sz="1500" dirty="0">
                <a:solidFill>
                  <a:schemeClr val="tx2"/>
                </a:solidFill>
              </a:rPr>
              <a:t>- т.е. на постоянной  основе, неоднократно, что отграничивает эту деятельность от разовых, эпизодических сделок, которые могут быть совершены любым участником гражданского оборота, но не влекут необходимости регистрации в качестве индивидуального предпринимателя;</a:t>
            </a:r>
          </a:p>
          <a:p>
            <a:pPr algn="just"/>
            <a:r>
              <a:rPr lang="ru-RU" sz="1500" dirty="0">
                <a:solidFill>
                  <a:schemeClr val="tx2"/>
                </a:solidFill>
              </a:rPr>
              <a:t>●  </a:t>
            </a:r>
            <a:r>
              <a:rPr lang="ru-RU" sz="1500" u="sng" dirty="0">
                <a:solidFill>
                  <a:schemeClr val="tx2"/>
                </a:solidFill>
              </a:rPr>
              <a:t>Хозяйственный риск </a:t>
            </a:r>
            <a:r>
              <a:rPr lang="ru-RU" sz="1500" dirty="0">
                <a:solidFill>
                  <a:schemeClr val="tx2"/>
                </a:solidFill>
              </a:rPr>
              <a:t>- возможны неблагоприятные последствия, например, убытки, банкротство.</a:t>
            </a:r>
          </a:p>
          <a:p>
            <a:pPr algn="just"/>
            <a:endParaRPr lang="ru-RU" sz="1500" dirty="0">
              <a:solidFill>
                <a:schemeClr val="tx2"/>
              </a:solidFill>
            </a:endParaRPr>
          </a:p>
          <a:p>
            <a:pPr algn="just"/>
            <a:r>
              <a:rPr lang="ru-RU" sz="1500" u="sng" dirty="0">
                <a:solidFill>
                  <a:schemeClr val="tx2"/>
                </a:solidFill>
              </a:rPr>
              <a:t>Самостоятельная имущественная ответственность </a:t>
            </a:r>
          </a:p>
          <a:p>
            <a:pPr indent="534988" algn="just"/>
            <a:r>
              <a:rPr lang="ru-RU" sz="1500" dirty="0">
                <a:solidFill>
                  <a:schemeClr val="tx2"/>
                </a:solidFill>
              </a:rPr>
              <a:t>Гражданин - индивидуальный предприниматель несет ответственность принадлежащим ему на праве собственности имуществом (ст. 24 ГК РФ), включая и то, которое он непосредственно использует в предпринимательской деятельности, и личное имущество;  юридические лица отвечают по своим обязательствам всем принадлежащим им имуществом (п. 1 ст. 56 ГК РФ).</a:t>
            </a:r>
          </a:p>
          <a:p>
            <a:pPr algn="just"/>
            <a:endParaRPr lang="ru-RU" sz="1500" dirty="0">
              <a:solidFill>
                <a:schemeClr val="tx2"/>
              </a:solidFill>
            </a:endParaRPr>
          </a:p>
          <a:p>
            <a:pPr indent="534988" algn="just"/>
            <a:r>
              <a:rPr lang="ru-RU" sz="1500" dirty="0">
                <a:solidFill>
                  <a:schemeClr val="tx2"/>
                </a:solidFill>
              </a:rPr>
              <a:t>Экономическое регулирование предпринимательской деятельности – рынок </a:t>
            </a:r>
          </a:p>
          <a:p>
            <a:pPr algn="just"/>
            <a:r>
              <a:rPr lang="ru-RU" sz="1500" dirty="0">
                <a:solidFill>
                  <a:schemeClr val="tx2"/>
                </a:solidFill>
              </a:rPr>
              <a:t>(т.е. сфера экономики, построенная на конкурентных началах) – напр., если цена будет нерыночной, то товары и услуги станут неконкурентоспособны.</a:t>
            </a:r>
          </a:p>
          <a:p>
            <a:pPr algn="just"/>
            <a:endParaRPr lang="ru-RU" sz="1500" dirty="0">
              <a:solidFill>
                <a:schemeClr val="tx2"/>
              </a:solidFill>
            </a:endParaRPr>
          </a:p>
          <a:p>
            <a:pPr algn="just"/>
            <a:endParaRPr lang="ru-RU" sz="1500" dirty="0">
              <a:solidFill>
                <a:schemeClr val="tx2"/>
              </a:solidFill>
            </a:endParaRPr>
          </a:p>
        </p:txBody>
      </p:sp>
    </p:spTree>
    <p:extLst>
      <p:ext uri="{BB962C8B-B14F-4D97-AF65-F5344CB8AC3E}">
        <p14:creationId xmlns:p14="http://schemas.microsoft.com/office/powerpoint/2010/main" val="3204069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1000" y="324000"/>
            <a:ext cx="10755000" cy="3046988"/>
          </a:xfrm>
          <a:prstGeom prst="rect">
            <a:avLst/>
          </a:prstGeom>
          <a:noFill/>
          <a:ln>
            <a:noFill/>
          </a:ln>
        </p:spPr>
        <p:txBody>
          <a:bodyPr wrap="square" rtlCol="0">
            <a:spAutoFit/>
          </a:bodyPr>
          <a:lstStyle/>
          <a:p>
            <a:pPr algn="ctr"/>
            <a:r>
              <a:rPr lang="ru-RU" sz="2400" b="1" dirty="0">
                <a:solidFill>
                  <a:schemeClr val="tx2"/>
                </a:solidFill>
              </a:rPr>
              <a:t>Государственное регулирование предпринимательской деятельности</a:t>
            </a:r>
          </a:p>
          <a:p>
            <a:pPr algn="ctr"/>
            <a:endParaRPr lang="ru-RU" sz="2400" b="1" dirty="0">
              <a:solidFill>
                <a:schemeClr val="tx2"/>
              </a:solidFill>
            </a:endParaRPr>
          </a:p>
          <a:p>
            <a:pPr algn="ctr"/>
            <a:endParaRPr lang="ru-RU" sz="2400" b="1" dirty="0">
              <a:solidFill>
                <a:schemeClr val="tx2"/>
              </a:solidFill>
            </a:endParaRPr>
          </a:p>
          <a:p>
            <a:pPr algn="ctr"/>
            <a:endParaRPr lang="ru-RU" sz="2400" b="1" dirty="0">
              <a:solidFill>
                <a:schemeClr val="tx2"/>
              </a:solidFill>
            </a:endParaRPr>
          </a:p>
          <a:p>
            <a:pPr algn="ctr"/>
            <a:endParaRPr lang="ru-RU" sz="2400" b="1" dirty="0">
              <a:solidFill>
                <a:schemeClr val="tx2"/>
              </a:solidFill>
            </a:endParaRPr>
          </a:p>
          <a:p>
            <a:pPr algn="ctr"/>
            <a:endParaRPr lang="ru-RU" sz="2400" b="1" dirty="0">
              <a:solidFill>
                <a:schemeClr val="tx2"/>
              </a:solidFill>
            </a:endParaRPr>
          </a:p>
          <a:p>
            <a:pPr algn="ctr"/>
            <a:endParaRPr lang="ru-RU" sz="2400" b="1" dirty="0">
              <a:solidFill>
                <a:schemeClr val="tx2"/>
              </a:solidFill>
            </a:endParaRPr>
          </a:p>
          <a:p>
            <a:pPr algn="ctr"/>
            <a:endParaRPr lang="ru-RU" sz="2400" b="1" dirty="0">
              <a:solidFill>
                <a:schemeClr val="tx2"/>
              </a:solidFill>
            </a:endParaRPr>
          </a:p>
        </p:txBody>
      </p:sp>
      <p:sp>
        <p:nvSpPr>
          <p:cNvPr id="4" name="TextBox 3"/>
          <p:cNvSpPr txBox="1"/>
          <p:nvPr/>
        </p:nvSpPr>
        <p:spPr>
          <a:xfrm>
            <a:off x="1056000" y="864000"/>
            <a:ext cx="3668400" cy="1384995"/>
          </a:xfrm>
          <a:prstGeom prst="rect">
            <a:avLst/>
          </a:prstGeom>
          <a:noFill/>
          <a:ln>
            <a:solidFill>
              <a:schemeClr val="accent1"/>
            </a:solidFill>
          </a:ln>
        </p:spPr>
        <p:txBody>
          <a:bodyPr wrap="square" rtlCol="0">
            <a:spAutoFit/>
          </a:bodyPr>
          <a:lstStyle/>
          <a:p>
            <a:pPr algn="ctr"/>
            <a:r>
              <a:rPr lang="ru-RU" sz="1400" u="sng" dirty="0">
                <a:solidFill>
                  <a:schemeClr val="tx2"/>
                </a:solidFill>
              </a:rPr>
              <a:t>Экономическое</a:t>
            </a:r>
          </a:p>
          <a:p>
            <a:pPr algn="ctr"/>
            <a:endParaRPr lang="ru-RU" sz="1400" dirty="0">
              <a:solidFill>
                <a:schemeClr val="tx2"/>
              </a:solidFill>
            </a:endParaRPr>
          </a:p>
          <a:p>
            <a:pPr algn="ctr"/>
            <a:r>
              <a:rPr lang="ru-RU" sz="1400" dirty="0">
                <a:solidFill>
                  <a:schemeClr val="tx2"/>
                </a:solidFill>
              </a:rPr>
              <a:t>Налоги, ценообразование, МРОТ,  кредитно-финансовые механизмы, гос. инвестиции, протекционизм, регулирование естественных монополий и т.д.</a:t>
            </a:r>
          </a:p>
        </p:txBody>
      </p:sp>
      <p:sp>
        <p:nvSpPr>
          <p:cNvPr id="5" name="TextBox 4"/>
          <p:cNvSpPr txBox="1"/>
          <p:nvPr/>
        </p:nvSpPr>
        <p:spPr>
          <a:xfrm>
            <a:off x="6726000" y="774000"/>
            <a:ext cx="4419416" cy="1600438"/>
          </a:xfrm>
          <a:prstGeom prst="rect">
            <a:avLst/>
          </a:prstGeom>
          <a:noFill/>
          <a:ln>
            <a:solidFill>
              <a:schemeClr val="accent1"/>
            </a:solidFill>
          </a:ln>
        </p:spPr>
        <p:txBody>
          <a:bodyPr wrap="square" rtlCol="0">
            <a:spAutoFit/>
          </a:bodyPr>
          <a:lstStyle/>
          <a:p>
            <a:pPr algn="ctr"/>
            <a:r>
              <a:rPr lang="ru-RU" sz="1400" u="sng" dirty="0">
                <a:solidFill>
                  <a:schemeClr val="tx2"/>
                </a:solidFill>
              </a:rPr>
              <a:t>Административное</a:t>
            </a:r>
          </a:p>
          <a:p>
            <a:pPr algn="ctr"/>
            <a:endParaRPr lang="ru-RU" sz="1400" dirty="0">
              <a:solidFill>
                <a:schemeClr val="tx2"/>
              </a:solidFill>
            </a:endParaRPr>
          </a:p>
          <a:p>
            <a:pPr algn="ctr"/>
            <a:r>
              <a:rPr lang="ru-RU" sz="1400" dirty="0">
                <a:solidFill>
                  <a:schemeClr val="tx2"/>
                </a:solidFill>
              </a:rPr>
              <a:t>Регистрация ИП и ЮЛ, лицензирование, сертификация/стандартизация, социальная политика, охрана окружающей среды и т.д.</a:t>
            </a:r>
          </a:p>
          <a:p>
            <a:pPr algn="ctr"/>
            <a:r>
              <a:rPr lang="ru-RU" sz="1400" dirty="0">
                <a:solidFill>
                  <a:schemeClr val="tx2"/>
                </a:solidFill>
              </a:rPr>
              <a:t>Нарушение административных требований влечет административную или уголовную ответственность.</a:t>
            </a:r>
            <a:endParaRPr lang="ru-RU" sz="1200" dirty="0">
              <a:solidFill>
                <a:schemeClr val="tx2"/>
              </a:solidFill>
            </a:endParaRPr>
          </a:p>
        </p:txBody>
      </p:sp>
      <p:sp>
        <p:nvSpPr>
          <p:cNvPr id="7" name="TextBox 6"/>
          <p:cNvSpPr txBox="1"/>
          <p:nvPr/>
        </p:nvSpPr>
        <p:spPr>
          <a:xfrm>
            <a:off x="966000" y="2395240"/>
            <a:ext cx="10089416" cy="4462760"/>
          </a:xfrm>
          <a:prstGeom prst="rect">
            <a:avLst/>
          </a:prstGeom>
          <a:noFill/>
        </p:spPr>
        <p:txBody>
          <a:bodyPr wrap="square" rtlCol="0">
            <a:spAutoFit/>
          </a:bodyPr>
          <a:lstStyle/>
          <a:p>
            <a:pPr algn="ctr"/>
            <a:r>
              <a:rPr lang="ru-RU" sz="1500" b="1" dirty="0">
                <a:solidFill>
                  <a:schemeClr val="tx2"/>
                </a:solidFill>
              </a:rPr>
              <a:t>Специальные разрешения на осуществление деятельности</a:t>
            </a:r>
          </a:p>
          <a:p>
            <a:pPr algn="ctr"/>
            <a:endParaRPr lang="ru-RU" sz="1500" dirty="0">
              <a:solidFill>
                <a:schemeClr val="tx2"/>
              </a:solidFill>
            </a:endParaRPr>
          </a:p>
          <a:p>
            <a:pPr indent="534988" algn="just"/>
            <a:r>
              <a:rPr lang="ru-RU" sz="1500" b="1" dirty="0">
                <a:solidFill>
                  <a:schemeClr val="tx2"/>
                </a:solidFill>
              </a:rPr>
              <a:t>Лицензия</a:t>
            </a:r>
            <a:r>
              <a:rPr lang="ru-RU" sz="1500" dirty="0">
                <a:solidFill>
                  <a:schemeClr val="tx2"/>
                </a:solidFill>
              </a:rPr>
              <a:t> - специальное разрешение на право осуществления юридическим лицом или индивидуальным предпринимателем конкретного вида деятельности (выполнения работ, оказания услуг, составляющих лицензируемый вид деятельности), которое подтверждается документом, выданным лицензирующим органом на бумажном носителе или в форме электронного документа, подписанного электронной подписью.</a:t>
            </a:r>
          </a:p>
          <a:p>
            <a:pPr algn="just"/>
            <a:r>
              <a:rPr lang="ru-RU" sz="1500" dirty="0">
                <a:solidFill>
                  <a:schemeClr val="tx2"/>
                </a:solidFill>
              </a:rPr>
              <a:t>Лицензируемые виды деятельности – ст. 12 ФЗ от </a:t>
            </a:r>
            <a:r>
              <a:rPr lang="en-US" sz="1500" dirty="0">
                <a:solidFill>
                  <a:schemeClr val="tx2"/>
                </a:solidFill>
              </a:rPr>
              <a:t>04.05.2011 N 99-</a:t>
            </a:r>
            <a:r>
              <a:rPr lang="ru-RU" sz="1500" dirty="0">
                <a:solidFill>
                  <a:schemeClr val="tx2"/>
                </a:solidFill>
              </a:rPr>
              <a:t>ФЗ «О лицензировании отдельных видов деятельности» - оказание услуг связи, перевозки, производство лекарственных средств и т.д.</a:t>
            </a:r>
          </a:p>
          <a:p>
            <a:pPr algn="just"/>
            <a:endParaRPr lang="ru-RU" sz="1500" dirty="0">
              <a:solidFill>
                <a:schemeClr val="tx2"/>
              </a:solidFill>
            </a:endParaRPr>
          </a:p>
          <a:p>
            <a:pPr indent="534988" algn="just"/>
            <a:r>
              <a:rPr lang="ru-RU" sz="1500" b="1" dirty="0">
                <a:solidFill>
                  <a:schemeClr val="tx2"/>
                </a:solidFill>
              </a:rPr>
              <a:t>Технический регламент </a:t>
            </a:r>
            <a:r>
              <a:rPr lang="ru-RU" sz="1500" dirty="0">
                <a:solidFill>
                  <a:schemeClr val="tx2"/>
                </a:solidFill>
              </a:rPr>
              <a:t>– документ, устанавливающий обязательные для применения и исполнения требования к объектам технического регулирования (продукции или к продукции и связанным с требованиями к продукции процессам проектирования (включая изыскания), производства, строительства, монтажа, наладки, эксплуатации, хранения, перевозки, реализации и утилизации) – регламент о требованиях пожарной безопасности, о безопасности лифтов, машин и оборудования, продукции легкой промышленности и т.п.</a:t>
            </a:r>
          </a:p>
          <a:p>
            <a:pPr algn="just"/>
            <a:endParaRPr lang="ru-RU" sz="1500" dirty="0">
              <a:solidFill>
                <a:schemeClr val="tx2"/>
              </a:solidFill>
            </a:endParaRPr>
          </a:p>
          <a:p>
            <a:pPr algn="ctr"/>
            <a:r>
              <a:rPr lang="ru-RU" sz="1500" b="1" dirty="0">
                <a:solidFill>
                  <a:schemeClr val="tx2"/>
                </a:solidFill>
              </a:rPr>
              <a:t>Обязательное страхование</a:t>
            </a:r>
          </a:p>
          <a:p>
            <a:pPr algn="ctr"/>
            <a:endParaRPr lang="ru-RU" sz="1500" dirty="0">
              <a:solidFill>
                <a:schemeClr val="tx2"/>
              </a:solidFill>
            </a:endParaRPr>
          </a:p>
          <a:p>
            <a:pPr indent="534988"/>
            <a:r>
              <a:rPr lang="ru-RU" sz="1500" dirty="0">
                <a:solidFill>
                  <a:schemeClr val="tx2"/>
                </a:solidFill>
              </a:rPr>
              <a:t>Страхование профессиональной ответственности (нотариусы, туроператоры), страхование банковского вклада.</a:t>
            </a:r>
          </a:p>
          <a:p>
            <a:pPr algn="just"/>
            <a:endParaRPr lang="ru-RU" sz="1400" dirty="0">
              <a:solidFill>
                <a:schemeClr val="tx2"/>
              </a:solidFill>
            </a:endParaRPr>
          </a:p>
        </p:txBody>
      </p:sp>
    </p:spTree>
    <p:extLst>
      <p:ext uri="{BB962C8B-B14F-4D97-AF65-F5344CB8AC3E}">
        <p14:creationId xmlns:p14="http://schemas.microsoft.com/office/powerpoint/2010/main" val="3028627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872060" y="596751"/>
            <a:ext cx="7056784" cy="307777"/>
          </a:xfrm>
          <a:prstGeom prst="rect">
            <a:avLst/>
          </a:prstGeom>
          <a:noFill/>
        </p:spPr>
        <p:txBody>
          <a:bodyPr wrap="square" rtlCol="0">
            <a:spAutoFit/>
          </a:bodyPr>
          <a:lstStyle/>
          <a:p>
            <a:endParaRPr lang="ru-RU" sz="1400" dirty="0"/>
          </a:p>
        </p:txBody>
      </p:sp>
      <p:sp>
        <p:nvSpPr>
          <p:cNvPr id="11" name="TextBox 10"/>
          <p:cNvSpPr txBox="1"/>
          <p:nvPr/>
        </p:nvSpPr>
        <p:spPr>
          <a:xfrm>
            <a:off x="422400" y="434251"/>
            <a:ext cx="11430000" cy="6494085"/>
          </a:xfrm>
          <a:prstGeom prst="rect">
            <a:avLst/>
          </a:prstGeom>
          <a:noFill/>
        </p:spPr>
        <p:txBody>
          <a:bodyPr wrap="square" rtlCol="0">
            <a:spAutoFit/>
          </a:bodyPr>
          <a:lstStyle/>
          <a:p>
            <a:pPr algn="ctr"/>
            <a:r>
              <a:rPr lang="ru-RU" sz="2400" b="1" dirty="0">
                <a:solidFill>
                  <a:schemeClr val="tx2"/>
                </a:solidFill>
              </a:rPr>
              <a:t>Защита прав предпринимателей при проведении мероприятий госконтроля</a:t>
            </a:r>
          </a:p>
          <a:p>
            <a:pPr algn="just"/>
            <a:r>
              <a:rPr lang="ru-RU" sz="1400" b="1" u="sng" dirty="0">
                <a:solidFill>
                  <a:schemeClr val="tx2"/>
                </a:solidFill>
              </a:rPr>
              <a:t>Порядок проведения </a:t>
            </a:r>
          </a:p>
          <a:p>
            <a:pPr indent="177800" algn="just"/>
            <a:r>
              <a:rPr lang="ru-RU" sz="1400" dirty="0">
                <a:solidFill>
                  <a:schemeClr val="tx2"/>
                </a:solidFill>
              </a:rPr>
              <a:t>1. План, согласованный с органами прокуратуры и опубликованный на сайте гос. органа в сети «Интернет». </a:t>
            </a:r>
          </a:p>
          <a:p>
            <a:pPr indent="177800" algn="just"/>
            <a:r>
              <a:rPr lang="ru-RU" sz="1400" dirty="0">
                <a:solidFill>
                  <a:schemeClr val="tx2"/>
                </a:solidFill>
              </a:rPr>
              <a:t>2. Уведомление о проведении плановой проверки не позднее чем в течение 3 рабочих дней до начала ее проведения – направление копии распоряжения или приказа заказным почтовым отправлением с уведомлением о вручении или иным доступным способом.</a:t>
            </a:r>
          </a:p>
          <a:p>
            <a:pPr indent="177800" algn="just"/>
            <a:r>
              <a:rPr lang="ru-RU" sz="1400" dirty="0">
                <a:solidFill>
                  <a:schemeClr val="tx2"/>
                </a:solidFill>
              </a:rPr>
              <a:t>3. Мероприятие по контролю может проводиться только тем должностным лицом (лицами), которое указано в распоряжении (приказе) о проведении мероприятия по контролю.</a:t>
            </a:r>
          </a:p>
          <a:p>
            <a:pPr indent="177800" algn="just"/>
            <a:r>
              <a:rPr lang="ru-RU" sz="1400" dirty="0">
                <a:solidFill>
                  <a:schemeClr val="tx2"/>
                </a:solidFill>
              </a:rPr>
              <a:t>4. В целях обеспечения учета проводимых при осуществлении проверок, а также их результатов создается единый реестр проверок. Единый реестр проверок является федеральной государственной информационной системой. Оператором единого реестра проверок является Генеральная прокуратура РФ.</a:t>
            </a:r>
          </a:p>
          <a:p>
            <a:pPr algn="just"/>
            <a:r>
              <a:rPr lang="ru-RU" sz="1400" dirty="0">
                <a:solidFill>
                  <a:schemeClr val="tx2"/>
                </a:solidFill>
              </a:rPr>
              <a:t> </a:t>
            </a:r>
          </a:p>
          <a:p>
            <a:pPr indent="534988" algn="just"/>
            <a:r>
              <a:rPr lang="ru-RU" sz="1400" dirty="0">
                <a:solidFill>
                  <a:schemeClr val="tx2"/>
                </a:solidFill>
              </a:rPr>
              <a:t>Проверки могут быть выездными и документарными.</a:t>
            </a:r>
          </a:p>
          <a:p>
            <a:pPr algn="just"/>
            <a:endParaRPr lang="ru-RU" sz="1400" u="sng" dirty="0">
              <a:solidFill>
                <a:schemeClr val="tx2"/>
              </a:solidFill>
            </a:endParaRPr>
          </a:p>
          <a:p>
            <a:pPr algn="just"/>
            <a:r>
              <a:rPr lang="ru-RU" sz="1400" b="1" u="sng" dirty="0">
                <a:solidFill>
                  <a:schemeClr val="tx2"/>
                </a:solidFill>
              </a:rPr>
              <a:t>Сроки и периодичность проверок                             </a:t>
            </a:r>
          </a:p>
          <a:p>
            <a:pPr algn="ctr"/>
            <a:r>
              <a:rPr lang="ru-RU" sz="1400" dirty="0">
                <a:solidFill>
                  <a:schemeClr val="tx2"/>
                </a:solidFill>
              </a:rPr>
              <a:t>Продолжительность мероприятия по контролю </a:t>
            </a:r>
            <a:endParaRPr lang="en-US" sz="1400" dirty="0">
              <a:solidFill>
                <a:schemeClr val="tx2"/>
              </a:solidFill>
            </a:endParaRPr>
          </a:p>
          <a:p>
            <a:pPr algn="ctr"/>
            <a:endParaRPr lang="en-US" sz="1400" dirty="0">
              <a:solidFill>
                <a:schemeClr val="tx2"/>
              </a:solidFill>
            </a:endParaRPr>
          </a:p>
          <a:p>
            <a:pPr algn="just"/>
            <a:endParaRPr lang="ru-RU" sz="1400" dirty="0">
              <a:solidFill>
                <a:schemeClr val="tx2"/>
              </a:solidFill>
            </a:endParaRPr>
          </a:p>
          <a:p>
            <a:pPr algn="just"/>
            <a:r>
              <a:rPr lang="ru-RU" sz="1400" dirty="0">
                <a:solidFill>
                  <a:schemeClr val="tx2"/>
                </a:solidFill>
              </a:rPr>
              <a:t>		 20 рабочих дней                                                                                 для малого предприятия </a:t>
            </a:r>
            <a:endParaRPr lang="en-US" sz="1400" dirty="0">
              <a:solidFill>
                <a:schemeClr val="tx2"/>
              </a:solidFill>
            </a:endParaRPr>
          </a:p>
          <a:p>
            <a:pPr algn="just"/>
            <a:r>
              <a:rPr lang="en-US" sz="1400" dirty="0">
                <a:solidFill>
                  <a:schemeClr val="tx2"/>
                </a:solidFill>
              </a:rPr>
              <a:t>                                                                                                     </a:t>
            </a:r>
            <a:r>
              <a:rPr lang="ru-RU" sz="1400" dirty="0">
                <a:solidFill>
                  <a:schemeClr val="tx2"/>
                </a:solidFill>
              </a:rPr>
              <a:t>        </a:t>
            </a:r>
            <a:r>
              <a:rPr lang="en-US" sz="1400" dirty="0">
                <a:solidFill>
                  <a:schemeClr val="tx2"/>
                </a:solidFill>
              </a:rPr>
              <a:t> </a:t>
            </a:r>
            <a:r>
              <a:rPr lang="ru-RU" sz="1400" dirty="0">
                <a:solidFill>
                  <a:schemeClr val="tx2"/>
                </a:solidFill>
              </a:rPr>
              <a:t>                                            </a:t>
            </a:r>
            <a:r>
              <a:rPr lang="en-US" sz="1400" dirty="0">
                <a:solidFill>
                  <a:schemeClr val="tx2"/>
                </a:solidFill>
              </a:rPr>
              <a:t> </a:t>
            </a:r>
            <a:r>
              <a:rPr lang="ru-RU" sz="1400" dirty="0">
                <a:solidFill>
                  <a:schemeClr val="tx2"/>
                </a:solidFill>
              </a:rPr>
              <a:t>выездные плановые проверки – </a:t>
            </a:r>
          </a:p>
          <a:p>
            <a:pPr algn="just"/>
            <a:r>
              <a:rPr lang="ru-RU" sz="1400" dirty="0">
                <a:solidFill>
                  <a:schemeClr val="tx2"/>
                </a:solidFill>
              </a:rPr>
              <a:t>                                                                                                                                                                   не более 50 часов в год, </a:t>
            </a:r>
            <a:endParaRPr lang="en-US" sz="1400" dirty="0">
              <a:solidFill>
                <a:schemeClr val="tx2"/>
              </a:solidFill>
            </a:endParaRPr>
          </a:p>
          <a:p>
            <a:pPr algn="just"/>
            <a:r>
              <a:rPr lang="en-US" sz="1400" dirty="0">
                <a:solidFill>
                  <a:schemeClr val="tx2"/>
                </a:solidFill>
              </a:rPr>
              <a:t>                       </a:t>
            </a:r>
            <a:r>
              <a:rPr lang="ru-RU" sz="1400" u="sng" dirty="0">
                <a:solidFill>
                  <a:schemeClr val="tx2"/>
                </a:solidFill>
              </a:rPr>
              <a:t>Специальные исследования (испытания), экспертизы и   </a:t>
            </a:r>
            <a:r>
              <a:rPr lang="ru-RU" sz="1400" dirty="0">
                <a:solidFill>
                  <a:schemeClr val="tx2"/>
                </a:solidFill>
              </a:rPr>
              <a:t>                               для микропредприятия –</a:t>
            </a:r>
            <a:endParaRPr lang="ru-RU" sz="1400" u="sng" dirty="0">
              <a:solidFill>
                <a:schemeClr val="tx2"/>
              </a:solidFill>
            </a:endParaRPr>
          </a:p>
          <a:p>
            <a:pPr algn="just"/>
            <a:r>
              <a:rPr lang="ru-RU" sz="1400" dirty="0">
                <a:solidFill>
                  <a:schemeClr val="tx2"/>
                </a:solidFill>
              </a:rPr>
              <a:t>                       </a:t>
            </a:r>
            <a:r>
              <a:rPr lang="ru-RU" sz="1400" u="sng" dirty="0">
                <a:solidFill>
                  <a:schemeClr val="tx2"/>
                </a:solidFill>
              </a:rPr>
              <a:t>расследования (на основании мотивированного предложения  </a:t>
            </a:r>
            <a:r>
              <a:rPr lang="ru-RU" sz="1400" dirty="0">
                <a:solidFill>
                  <a:schemeClr val="tx2"/>
                </a:solidFill>
              </a:rPr>
              <a:t>                    </a:t>
            </a:r>
            <a:r>
              <a:rPr lang="ru-RU" sz="1400" u="sng" dirty="0">
                <a:solidFill>
                  <a:schemeClr val="tx2"/>
                </a:solidFill>
              </a:rPr>
              <a:t> </a:t>
            </a:r>
            <a:r>
              <a:rPr lang="ru-RU" sz="1400" dirty="0">
                <a:solidFill>
                  <a:schemeClr val="tx2"/>
                </a:solidFill>
              </a:rPr>
              <a:t>не болеее 15 часов в год</a:t>
            </a:r>
          </a:p>
          <a:p>
            <a:pPr algn="just"/>
            <a:r>
              <a:rPr lang="ru-RU" sz="1400" dirty="0">
                <a:solidFill>
                  <a:schemeClr val="tx2"/>
                </a:solidFill>
              </a:rPr>
              <a:t>                       </a:t>
            </a:r>
            <a:r>
              <a:rPr lang="ru-RU" sz="1400" u="sng" dirty="0">
                <a:solidFill>
                  <a:schemeClr val="tx2"/>
                </a:solidFill>
              </a:rPr>
              <a:t>проверяющего)</a:t>
            </a:r>
            <a:r>
              <a:rPr lang="en-US" sz="1400" dirty="0">
                <a:solidFill>
                  <a:schemeClr val="tx2"/>
                </a:solidFill>
              </a:rPr>
              <a:t>                               </a:t>
            </a:r>
            <a:r>
              <a:rPr lang="ru-RU" sz="1400" dirty="0">
                <a:solidFill>
                  <a:schemeClr val="tx2"/>
                </a:solidFill>
              </a:rPr>
              <a:t>                                                                                для микропредприятия – </a:t>
            </a:r>
          </a:p>
          <a:p>
            <a:pPr algn="just"/>
            <a:r>
              <a:rPr lang="ru-RU" sz="1400" dirty="0">
                <a:solidFill>
                  <a:schemeClr val="tx2"/>
                </a:solidFill>
              </a:rPr>
              <a:t>                                                                                                                                                                     не более 15 часов в год</a:t>
            </a:r>
          </a:p>
          <a:p>
            <a:pPr algn="just"/>
            <a:r>
              <a:rPr lang="ru-RU" sz="1400" dirty="0">
                <a:solidFill>
                  <a:schemeClr val="tx2"/>
                </a:solidFill>
              </a:rPr>
              <a:t>                            </a:t>
            </a:r>
          </a:p>
          <a:p>
            <a:pPr algn="just"/>
            <a:r>
              <a:rPr lang="ru-RU" sz="1400" dirty="0">
                <a:solidFill>
                  <a:schemeClr val="tx2"/>
                </a:solidFill>
              </a:rPr>
              <a:t>                                + 20 рабочих дней                                                                                                                     </a:t>
            </a:r>
          </a:p>
          <a:p>
            <a:pPr algn="just"/>
            <a:r>
              <a:rPr lang="ru-RU" sz="1400" dirty="0">
                <a:solidFill>
                  <a:schemeClr val="tx2"/>
                </a:solidFill>
              </a:rPr>
              <a:t>                                                                                                                                                                                         + 15 часов</a:t>
            </a:r>
          </a:p>
          <a:p>
            <a:pPr algn="just"/>
            <a:endParaRPr lang="ru-RU" sz="1400" dirty="0"/>
          </a:p>
          <a:p>
            <a:pPr algn="just"/>
            <a:endParaRPr lang="ru-RU" sz="1400" dirty="0"/>
          </a:p>
        </p:txBody>
      </p:sp>
      <p:cxnSp>
        <p:nvCxnSpPr>
          <p:cNvPr id="12" name="Прямая со стрелкой 11"/>
          <p:cNvCxnSpPr/>
          <p:nvPr/>
        </p:nvCxnSpPr>
        <p:spPr>
          <a:xfrm flipH="1">
            <a:off x="3216000" y="3850571"/>
            <a:ext cx="844314"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rot="16200000" flipH="1">
            <a:off x="7617406" y="3968756"/>
            <a:ext cx="357190" cy="21431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H="1">
            <a:off x="2872854" y="4572149"/>
            <a:ext cx="794" cy="3567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H="1">
            <a:off x="8085913" y="5771172"/>
            <a:ext cx="1588" cy="3435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7406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6000" y="240804"/>
            <a:ext cx="11160000" cy="6878806"/>
          </a:xfrm>
          <a:prstGeom prst="rect">
            <a:avLst/>
          </a:prstGeom>
          <a:noFill/>
        </p:spPr>
        <p:txBody>
          <a:bodyPr wrap="square" rtlCol="0">
            <a:spAutoFit/>
          </a:bodyPr>
          <a:lstStyle/>
          <a:p>
            <a:pPr algn="just"/>
            <a:r>
              <a:rPr lang="ru-RU" sz="1700" b="1" u="sng">
                <a:solidFill>
                  <a:schemeClr val="tx2"/>
                </a:solidFill>
              </a:rPr>
              <a:t>Плановые </a:t>
            </a:r>
            <a:r>
              <a:rPr lang="ru-RU" sz="1700" b="1" u="sng" dirty="0">
                <a:solidFill>
                  <a:schemeClr val="tx2"/>
                </a:solidFill>
              </a:rPr>
              <a:t>проверки</a:t>
            </a:r>
          </a:p>
          <a:p>
            <a:pPr indent="534988" algn="just"/>
            <a:r>
              <a:rPr lang="ru-RU" sz="1700" dirty="0">
                <a:solidFill>
                  <a:schemeClr val="tx2"/>
                </a:solidFill>
              </a:rPr>
              <a:t>В отношении одного ЮЛ или ИП </a:t>
            </a:r>
            <a:r>
              <a:rPr lang="ru-RU" sz="1700" b="1" dirty="0">
                <a:solidFill>
                  <a:schemeClr val="tx2"/>
                </a:solidFill>
              </a:rPr>
              <a:t>каждым</a:t>
            </a:r>
            <a:r>
              <a:rPr lang="ru-RU" sz="1700" dirty="0">
                <a:solidFill>
                  <a:schemeClr val="tx2"/>
                </a:solidFill>
              </a:rPr>
              <a:t> органом государственного контроля (надзора) плановое мероприятие по контролю может быть проведено не более чем </a:t>
            </a:r>
            <a:r>
              <a:rPr lang="ru-RU" sz="1700" b="1" dirty="0">
                <a:solidFill>
                  <a:schemeClr val="tx2"/>
                </a:solidFill>
              </a:rPr>
              <a:t>один раз в три года</a:t>
            </a:r>
            <a:r>
              <a:rPr lang="ru-RU" sz="1700" dirty="0">
                <a:solidFill>
                  <a:schemeClr val="tx2"/>
                </a:solidFill>
              </a:rPr>
              <a:t>. Иная периодичность может быть установлена Правительством РФ  в зависимости от  отнесения деятельности ЮЛ, ИП и (или) используемых  ими  производственных  объектов  к  определенной   категории   риска,  определенному классу (категории) опасности.</a:t>
            </a:r>
          </a:p>
          <a:p>
            <a:pPr algn="just"/>
            <a:endParaRPr lang="ru-RU" sz="1700" dirty="0">
              <a:solidFill>
                <a:schemeClr val="tx2"/>
              </a:solidFill>
            </a:endParaRPr>
          </a:p>
          <a:p>
            <a:pPr algn="just"/>
            <a:r>
              <a:rPr lang="ru-RU" sz="1700" dirty="0">
                <a:solidFill>
                  <a:schemeClr val="tx2"/>
                </a:solidFill>
              </a:rPr>
              <a:t>Основание - истечение 3 –х лет со дня:</a:t>
            </a:r>
          </a:p>
          <a:p>
            <a:pPr algn="just"/>
            <a:r>
              <a:rPr lang="ru-RU" sz="1700" dirty="0">
                <a:solidFill>
                  <a:schemeClr val="tx2"/>
                </a:solidFill>
              </a:rPr>
              <a:t>-  Государственной регистрации;</a:t>
            </a:r>
          </a:p>
          <a:p>
            <a:pPr marL="171450" indent="-171450" algn="just">
              <a:buFontTx/>
              <a:buChar char="-"/>
            </a:pPr>
            <a:r>
              <a:rPr lang="ru-RU" sz="1700" dirty="0">
                <a:solidFill>
                  <a:schemeClr val="tx2"/>
                </a:solidFill>
              </a:rPr>
              <a:t>Окончания проведения последней плановой проверки;</a:t>
            </a:r>
          </a:p>
          <a:p>
            <a:pPr marL="171450" indent="-171450" algn="just">
              <a:buFontTx/>
              <a:buChar char="-"/>
            </a:pPr>
            <a:r>
              <a:rPr lang="ru-RU" sz="1700" dirty="0">
                <a:solidFill>
                  <a:schemeClr val="tx2"/>
                </a:solidFill>
              </a:rPr>
              <a:t>Начала осуществления деятельности, требующей представления уведомления в уполномоченный фед. орган исп. власти. </a:t>
            </a:r>
          </a:p>
          <a:p>
            <a:pPr marL="171450" indent="-171450" algn="just">
              <a:buFontTx/>
              <a:buChar char="-"/>
            </a:pPr>
            <a:endParaRPr lang="ru-RU" sz="1700" dirty="0">
              <a:solidFill>
                <a:schemeClr val="tx2"/>
              </a:solidFill>
            </a:endParaRPr>
          </a:p>
          <a:p>
            <a:pPr indent="534988" algn="just"/>
            <a:r>
              <a:rPr lang="ru-RU" sz="1700" dirty="0">
                <a:solidFill>
                  <a:schemeClr val="tx2"/>
                </a:solidFill>
              </a:rPr>
              <a:t>Данная периодичность не распространяется на мероприятия налогового, валютного контроля и пр. видов контроля, перечисленных в пп. 3.1. ст. 1 Закона от 26.12.2008 г. № 294-ФЗ "О защите прав юридических лиц и индивидуальных предпринимателей при осуществлении государственного контроля (надзора) и муниципального контроля«. </a:t>
            </a:r>
          </a:p>
          <a:p>
            <a:pPr algn="just"/>
            <a:endParaRPr lang="ru-RU" sz="1700" dirty="0">
              <a:solidFill>
                <a:schemeClr val="tx2"/>
              </a:solidFill>
            </a:endParaRPr>
          </a:p>
          <a:p>
            <a:pPr indent="534988" algn="just"/>
            <a:r>
              <a:rPr lang="ru-RU" sz="1700" dirty="0">
                <a:solidFill>
                  <a:schemeClr val="tx2"/>
                </a:solidFill>
              </a:rPr>
              <a:t>В отношении ЮЛ или ИП, осуществляющих деятельность в сфере здравоохранения, образования, теплоснабжения, электроэнергетики и др. социально значимых областях, плановые проверки могут проводиться </a:t>
            </a:r>
            <a:r>
              <a:rPr lang="ru-RU" sz="1700" b="1" dirty="0">
                <a:solidFill>
                  <a:schemeClr val="tx2"/>
                </a:solidFill>
              </a:rPr>
              <a:t>2 и более раза в три года.</a:t>
            </a:r>
          </a:p>
          <a:p>
            <a:pPr algn="just"/>
            <a:endParaRPr lang="ru-RU" sz="1700" b="1" dirty="0">
              <a:solidFill>
                <a:schemeClr val="tx2"/>
              </a:solidFill>
            </a:endParaRPr>
          </a:p>
          <a:p>
            <a:pPr indent="534988" algn="just"/>
            <a:r>
              <a:rPr lang="ru-RU" sz="1700" u="sng" dirty="0">
                <a:solidFill>
                  <a:schemeClr val="tx2"/>
                </a:solidFill>
              </a:rPr>
              <a:t>Постоянный гос. надзор </a:t>
            </a:r>
            <a:r>
              <a:rPr lang="ru-RU" sz="1700" dirty="0">
                <a:solidFill>
                  <a:schemeClr val="tx2"/>
                </a:solidFill>
              </a:rPr>
              <a:t>(с постоянным пребыванием уполномоченных должностных лиц) осуществляется в отношении объектов повышенной опасности и организаций, осуществляющих аффинаж драгоценных металлов, сортировку, первичную классификацию и первичную оценку драгоценных камней.  </a:t>
            </a:r>
          </a:p>
          <a:p>
            <a:endParaRPr lang="ru-RU" sz="1700" dirty="0">
              <a:solidFill>
                <a:schemeClr val="tx2"/>
              </a:solidFill>
            </a:endParaRPr>
          </a:p>
        </p:txBody>
      </p:sp>
    </p:spTree>
    <p:extLst>
      <p:ext uri="{BB962C8B-B14F-4D97-AF65-F5344CB8AC3E}">
        <p14:creationId xmlns:p14="http://schemas.microsoft.com/office/powerpoint/2010/main" val="3097406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5628" y="549000"/>
            <a:ext cx="11532472" cy="5632311"/>
          </a:xfrm>
          <a:prstGeom prst="rect">
            <a:avLst/>
          </a:prstGeom>
          <a:noFill/>
        </p:spPr>
        <p:txBody>
          <a:bodyPr wrap="square" rtlCol="0">
            <a:spAutoFit/>
          </a:bodyPr>
          <a:lstStyle/>
          <a:p>
            <a:pPr algn="just"/>
            <a:r>
              <a:rPr lang="ru-RU" b="1" u="sng" dirty="0">
                <a:solidFill>
                  <a:schemeClr val="tx2"/>
                </a:solidFill>
              </a:rPr>
              <a:t>Внеплановые проверки </a:t>
            </a:r>
            <a:r>
              <a:rPr lang="ru-RU" dirty="0">
                <a:solidFill>
                  <a:schemeClr val="tx2"/>
                </a:solidFill>
              </a:rPr>
              <a:t>(после согласования с органами прокуратуры)</a:t>
            </a:r>
          </a:p>
          <a:p>
            <a:pPr algn="just"/>
            <a:endParaRPr lang="ru-RU" dirty="0">
              <a:solidFill>
                <a:schemeClr val="tx2"/>
              </a:solidFill>
            </a:endParaRPr>
          </a:p>
          <a:p>
            <a:pPr algn="just"/>
            <a:r>
              <a:rPr lang="ru-RU" dirty="0">
                <a:solidFill>
                  <a:schemeClr val="tx2"/>
                </a:solidFill>
              </a:rPr>
              <a:t> Внеплановой проверке подлежит деятельность ЮЛ или ИП в случаях: </a:t>
            </a:r>
          </a:p>
          <a:p>
            <a:pPr algn="just"/>
            <a:r>
              <a:rPr lang="ru-RU" dirty="0">
                <a:solidFill>
                  <a:schemeClr val="tx2"/>
                </a:solidFill>
              </a:rPr>
              <a:t>1) Истечения срока исполнения ранее выданного предписания об устранении нарушений;</a:t>
            </a:r>
          </a:p>
          <a:p>
            <a:pPr algn="just"/>
            <a:r>
              <a:rPr lang="ru-RU" dirty="0">
                <a:solidFill>
                  <a:schemeClr val="tx2"/>
                </a:solidFill>
              </a:rPr>
              <a:t>2) Получения информации от ЮЛ, ИП, органов гос. власти, СМИ </a:t>
            </a:r>
          </a:p>
          <a:p>
            <a:pPr marL="273050" indent="82550" algn="just">
              <a:buFont typeface="Arial" pitchFamily="34" charset="0"/>
              <a:buChar char="•"/>
            </a:pPr>
            <a:r>
              <a:rPr lang="ru-RU" dirty="0">
                <a:solidFill>
                  <a:schemeClr val="tx2"/>
                </a:solidFill>
              </a:rPr>
              <a:t> О возникновении угрозы причинения вреда либо о причинении вреда жизни, здоровью граждан, вреда животным, растениям, окружающей среде, объектам культурного наследия, безопасности государства, а также возникновение ЧС природного и техногенного характера; </a:t>
            </a:r>
          </a:p>
          <a:p>
            <a:pPr marL="273050" indent="82550" algn="just">
              <a:buFont typeface="Arial" pitchFamily="34" charset="0"/>
              <a:buChar char="•"/>
            </a:pPr>
            <a:r>
              <a:rPr lang="ru-RU" dirty="0">
                <a:solidFill>
                  <a:schemeClr val="tx2"/>
                </a:solidFill>
              </a:rPr>
              <a:t> О нарушении прав потребителей (в случае обращения граждан, права которых нарушены). </a:t>
            </a:r>
          </a:p>
          <a:p>
            <a:pPr algn="just">
              <a:buFontTx/>
              <a:buChar char="-"/>
            </a:pPr>
            <a:endParaRPr lang="ru-RU" dirty="0">
              <a:solidFill>
                <a:schemeClr val="tx2"/>
              </a:solidFill>
            </a:endParaRPr>
          </a:p>
          <a:p>
            <a:pPr indent="534988" algn="just"/>
            <a:r>
              <a:rPr lang="ru-RU" dirty="0">
                <a:solidFill>
                  <a:schemeClr val="tx2"/>
                </a:solidFill>
              </a:rPr>
              <a:t>Обращения, не позволяющие установить лицо, обратившееся в орган государственного контроля (надзора), не могут служить основанием для проведения внепланового мероприятия по контролю. </a:t>
            </a:r>
          </a:p>
          <a:p>
            <a:pPr algn="just"/>
            <a:endParaRPr lang="ru-RU" dirty="0">
              <a:solidFill>
                <a:schemeClr val="tx2"/>
              </a:solidFill>
            </a:endParaRPr>
          </a:p>
          <a:p>
            <a:pPr algn="just"/>
            <a:r>
              <a:rPr lang="ru-RU" b="1" u="sng" dirty="0">
                <a:solidFill>
                  <a:schemeClr val="tx2"/>
                </a:solidFill>
              </a:rPr>
              <a:t>Итоги проверки</a:t>
            </a:r>
          </a:p>
          <a:p>
            <a:pPr indent="534988" algn="just"/>
            <a:r>
              <a:rPr lang="ru-RU" dirty="0">
                <a:solidFill>
                  <a:schemeClr val="tx2"/>
                </a:solidFill>
              </a:rPr>
              <a:t>По результатам мероприятия по контролю должностным лицом (лицами) органа государственного контроля (надзора), осуществляющим проверку, составляется акт установленной формы в двух экземплярах. </a:t>
            </a:r>
          </a:p>
          <a:p>
            <a:pPr algn="just"/>
            <a:endParaRPr lang="ru-RU" dirty="0">
              <a:solidFill>
                <a:schemeClr val="tx2"/>
              </a:solidFill>
            </a:endParaRPr>
          </a:p>
          <a:p>
            <a:pPr algn="just"/>
            <a:endParaRPr lang="ru-RU" dirty="0">
              <a:solidFill>
                <a:schemeClr val="tx2"/>
              </a:solidFill>
            </a:endParaRPr>
          </a:p>
          <a:p>
            <a:pPr algn="just"/>
            <a:r>
              <a:rPr lang="ru-RU" b="1" dirty="0">
                <a:solidFill>
                  <a:schemeClr val="tx2"/>
                </a:solidFill>
              </a:rPr>
              <a:t>(!) В 202</a:t>
            </a:r>
            <a:r>
              <a:rPr lang="en-US" b="1" dirty="0">
                <a:solidFill>
                  <a:schemeClr val="tx2"/>
                </a:solidFill>
              </a:rPr>
              <a:t>3</a:t>
            </a:r>
            <a:r>
              <a:rPr lang="ru-RU" b="1" dirty="0">
                <a:solidFill>
                  <a:schemeClr val="tx2"/>
                </a:solidFill>
              </a:rPr>
              <a:t> году мораторий на проведение плановых неналоговых проверок всех предприятий, кроме высокой и чрезвычайно высокой категории риска, в сфере </a:t>
            </a:r>
            <a:r>
              <a:rPr lang="en-US" b="1" dirty="0">
                <a:solidFill>
                  <a:schemeClr val="tx2"/>
                </a:solidFill>
              </a:rPr>
              <a:t>IT</a:t>
            </a:r>
            <a:r>
              <a:rPr lang="ru-RU" b="1" dirty="0">
                <a:solidFill>
                  <a:schemeClr val="tx2"/>
                </a:solidFill>
              </a:rPr>
              <a:t> - до 31.12.2024 г. </a:t>
            </a:r>
            <a:endParaRPr lang="ru-RU" sz="2000" b="1" dirty="0">
              <a:solidFill>
                <a:schemeClr val="tx2"/>
              </a:solidFill>
            </a:endParaRPr>
          </a:p>
        </p:txBody>
      </p:sp>
    </p:spTree>
    <p:extLst>
      <p:ext uri="{BB962C8B-B14F-4D97-AF65-F5344CB8AC3E}">
        <p14:creationId xmlns:p14="http://schemas.microsoft.com/office/powerpoint/2010/main" val="3097406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16000" y="2505300"/>
            <a:ext cx="11205000" cy="4031873"/>
          </a:xfrm>
          <a:prstGeom prst="rect">
            <a:avLst/>
          </a:prstGeom>
          <a:noFill/>
        </p:spPr>
        <p:txBody>
          <a:bodyPr wrap="square" rtlCol="0">
            <a:spAutoFit/>
          </a:bodyPr>
          <a:lstStyle/>
          <a:p>
            <a:pPr algn="just"/>
            <a:r>
              <a:rPr lang="ru-RU" sz="1600" dirty="0">
                <a:solidFill>
                  <a:schemeClr val="tx2"/>
                </a:solidFill>
              </a:rPr>
              <a:t>С 01.01.2018 г. применение </a:t>
            </a:r>
            <a:r>
              <a:rPr lang="ru-RU" sz="1600" b="1" u="sng" dirty="0">
                <a:solidFill>
                  <a:schemeClr val="tx2"/>
                </a:solidFill>
              </a:rPr>
              <a:t>риск-ориентированного подхода при организации государственного контроля (надзора)</a:t>
            </a:r>
          </a:p>
          <a:p>
            <a:endParaRPr lang="ru-RU" sz="1600" dirty="0">
              <a:solidFill>
                <a:schemeClr val="tx2"/>
              </a:solidFill>
            </a:endParaRPr>
          </a:p>
          <a:p>
            <a:pPr indent="534988" algn="just"/>
            <a:r>
              <a:rPr lang="ru-RU" sz="1600" dirty="0">
                <a:solidFill>
                  <a:schemeClr val="tx2"/>
                </a:solidFill>
              </a:rPr>
              <a:t>В целях оптимального использования трудовых, материальных и финансовых ресурсов, задействованных при осуществлении государственного контроля (надзора), снижения издержек проверяемых ЮЛ и ИП и повышения результативности своей деятельности контролирующие органы при организации отдельных видов государственного контроля (надзора) будут применять риск-ориентированный подход: </a:t>
            </a:r>
          </a:p>
          <a:p>
            <a:pPr algn="just"/>
            <a:r>
              <a:rPr lang="ru-RU" sz="1600" dirty="0">
                <a:solidFill>
                  <a:schemeClr val="tx2"/>
                </a:solidFill>
              </a:rPr>
              <a:t>интенсивность (форма, продолжительность, периодичность) проведения мероприятий будет определяться отнесением деятельности ЮЛ, ИП и (или) производственных объектов к определенной </a:t>
            </a:r>
            <a:r>
              <a:rPr lang="ru-RU" sz="1600" u="sng" dirty="0">
                <a:solidFill>
                  <a:schemeClr val="tx2"/>
                </a:solidFill>
              </a:rPr>
              <a:t>категории риска либо опасности</a:t>
            </a:r>
            <a:endParaRPr lang="ru-RU" sz="1600" dirty="0">
              <a:solidFill>
                <a:schemeClr val="tx2"/>
              </a:solidFill>
            </a:endParaRPr>
          </a:p>
          <a:p>
            <a:pPr algn="just"/>
            <a:r>
              <a:rPr lang="ru-RU" sz="1600" dirty="0">
                <a:solidFill>
                  <a:schemeClr val="tx2"/>
                </a:solidFill>
              </a:rPr>
              <a:t>с учетом тяжести потенциальных негативных последствий возможного несоблюдения обязательных требований и вероятности такого несоблюдения.</a:t>
            </a:r>
          </a:p>
          <a:p>
            <a:pPr indent="534988" algn="just"/>
            <a:r>
              <a:rPr lang="ru-RU" sz="1600" dirty="0">
                <a:solidFill>
                  <a:schemeClr val="tx2"/>
                </a:solidFill>
              </a:rPr>
              <a:t>Индикаторы риска нарушения обязательных требований разрабатываются</a:t>
            </a:r>
            <a:r>
              <a:rPr lang="en-US" sz="1600" dirty="0">
                <a:solidFill>
                  <a:schemeClr val="tx2"/>
                </a:solidFill>
              </a:rPr>
              <a:t> </a:t>
            </a:r>
            <a:r>
              <a:rPr lang="ru-RU" sz="1600" dirty="0">
                <a:solidFill>
                  <a:schemeClr val="tx2"/>
                </a:solidFill>
              </a:rPr>
              <a:t>и утверждаются  федеральными  органами  исполнительной  власти, осуществляющими функции  по  выработке и реализации государственной политики и нормативно-правовому регулированию в установленной   сфере   деятельности, </a:t>
            </a:r>
            <a:r>
              <a:rPr lang="en-US" sz="1600" dirty="0">
                <a:solidFill>
                  <a:schemeClr val="tx2"/>
                </a:solidFill>
              </a:rPr>
              <a:t> </a:t>
            </a:r>
            <a:r>
              <a:rPr lang="ru-RU" sz="1600" dirty="0">
                <a:solidFill>
                  <a:schemeClr val="tx2"/>
                </a:solidFill>
              </a:rPr>
              <a:t>и  подлежат размещению в сети "Интернет".</a:t>
            </a:r>
            <a:endParaRPr lang="en-US" sz="1600" dirty="0">
              <a:solidFill>
                <a:schemeClr val="tx2"/>
              </a:solidFill>
            </a:endParaRPr>
          </a:p>
          <a:p>
            <a:pPr algn="just"/>
            <a:endParaRPr lang="ru-RU" sz="1600" dirty="0">
              <a:solidFill>
                <a:schemeClr val="tx2"/>
              </a:solidFill>
            </a:endParaRPr>
          </a:p>
          <a:p>
            <a:pPr indent="534988" algn="just"/>
            <a:r>
              <a:rPr lang="ru-RU" sz="1600" dirty="0">
                <a:solidFill>
                  <a:schemeClr val="tx2"/>
                </a:solidFill>
              </a:rPr>
              <a:t>С учетом категории риска или опасности Правительство РФ может предусмотреть иную периодичность проверок (чаще или реже, чем раз в 3 года).</a:t>
            </a:r>
          </a:p>
        </p:txBody>
      </p:sp>
    </p:spTree>
    <p:extLst>
      <p:ext uri="{BB962C8B-B14F-4D97-AF65-F5344CB8AC3E}">
        <p14:creationId xmlns:p14="http://schemas.microsoft.com/office/powerpoint/2010/main" val="713463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000" y="414000"/>
            <a:ext cx="11520000" cy="6432530"/>
          </a:xfrm>
          <a:prstGeom prst="rect">
            <a:avLst/>
          </a:prstGeom>
          <a:noFill/>
        </p:spPr>
        <p:txBody>
          <a:bodyPr wrap="square" rtlCol="0">
            <a:spAutoFit/>
          </a:bodyPr>
          <a:lstStyle/>
          <a:p>
            <a:pPr algn="ctr"/>
            <a:r>
              <a:rPr lang="ru-RU" sz="2400" b="1" dirty="0">
                <a:solidFill>
                  <a:schemeClr val="tx2"/>
                </a:solidFill>
              </a:rPr>
              <a:t>Негосударственное регулирование предпринимательской деятельности</a:t>
            </a:r>
          </a:p>
          <a:p>
            <a:endParaRPr lang="ru-RU" sz="1400" b="1" dirty="0">
              <a:solidFill>
                <a:schemeClr val="tx2"/>
              </a:solidFill>
            </a:endParaRPr>
          </a:p>
          <a:p>
            <a:pPr algn="ctr"/>
            <a:r>
              <a:rPr lang="ru-RU" sz="1500" b="1" dirty="0">
                <a:solidFill>
                  <a:schemeClr val="tx2"/>
                </a:solidFill>
              </a:rPr>
              <a:t>Саморегулируемые организации (СРО) – </a:t>
            </a:r>
            <a:r>
              <a:rPr lang="ru-RU" sz="1500" dirty="0">
                <a:solidFill>
                  <a:schemeClr val="tx2"/>
                </a:solidFill>
              </a:rPr>
              <a:t>некоммерческие организации, основанные на членстве.</a:t>
            </a:r>
          </a:p>
          <a:p>
            <a:pPr algn="just"/>
            <a:r>
              <a:rPr lang="ru-RU" sz="1500" dirty="0">
                <a:solidFill>
                  <a:schemeClr val="tx2"/>
                </a:solidFill>
              </a:rPr>
              <a:t>Объединяют:</a:t>
            </a:r>
          </a:p>
          <a:p>
            <a:pPr algn="just"/>
            <a:r>
              <a:rPr lang="ru-RU" sz="1500" dirty="0">
                <a:solidFill>
                  <a:schemeClr val="tx2"/>
                </a:solidFill>
              </a:rPr>
              <a:t>● Субъектов предпринимательской деятельности (не менее 25);</a:t>
            </a:r>
          </a:p>
          <a:p>
            <a:pPr algn="just"/>
            <a:r>
              <a:rPr lang="ru-RU" sz="1500" dirty="0">
                <a:solidFill>
                  <a:schemeClr val="tx2"/>
                </a:solidFill>
              </a:rPr>
              <a:t>● Субъектов профессиональной деятельности определенного вида (не менее 100)</a:t>
            </a:r>
          </a:p>
          <a:p>
            <a:pPr algn="just"/>
            <a:r>
              <a:rPr lang="ru-RU" sz="1500" dirty="0">
                <a:solidFill>
                  <a:schemeClr val="tx2"/>
                </a:solidFill>
              </a:rPr>
              <a:t>СРО разрабатывают обязательные стандарты и правила и контролируют их соблюдение;</a:t>
            </a:r>
          </a:p>
          <a:p>
            <a:pPr algn="just"/>
            <a:r>
              <a:rPr lang="ru-RU" sz="1500" dirty="0">
                <a:solidFill>
                  <a:schemeClr val="tx2"/>
                </a:solidFill>
              </a:rPr>
              <a:t>обеспечивают дополнительную имущественную ответственность каждого члена перед потребителями и иными лицами в пределах средств компенсационного фонда саморегулируемой организации – ст. 55.16 Градостроительного кодекса РФ, ст. 25.1 ФЗ «О несостоятельности (банкротстве)» и пр.</a:t>
            </a:r>
          </a:p>
          <a:p>
            <a:pPr algn="just"/>
            <a:endParaRPr lang="ru-RU" sz="1500" dirty="0">
              <a:solidFill>
                <a:schemeClr val="tx2"/>
              </a:solidFill>
            </a:endParaRPr>
          </a:p>
          <a:p>
            <a:pPr algn="just"/>
            <a:r>
              <a:rPr lang="ru-RU" sz="1500" dirty="0">
                <a:solidFill>
                  <a:schemeClr val="tx2"/>
                </a:solidFill>
              </a:rPr>
              <a:t>С 01 сентября 2014 года членство в саморегулируемой организации или получение свидетельства о допуске СРО к определенному виду работ упоминается в Гражданском кодексе РФ наряду с лицензией (ст. 49, пп. 2 п. 3 ст 61 ГК РФ и др.).</a:t>
            </a:r>
          </a:p>
          <a:p>
            <a:pPr algn="just"/>
            <a:endParaRPr lang="ru-RU" sz="1500" dirty="0">
              <a:solidFill>
                <a:schemeClr val="tx2"/>
              </a:solidFill>
            </a:endParaRPr>
          </a:p>
          <a:p>
            <a:pPr algn="just"/>
            <a:r>
              <a:rPr lang="ru-RU" sz="1500" dirty="0">
                <a:solidFill>
                  <a:schemeClr val="tx2"/>
                </a:solidFill>
              </a:rPr>
              <a:t>Виды:</a:t>
            </a:r>
          </a:p>
          <a:p>
            <a:pPr algn="just"/>
            <a:r>
              <a:rPr lang="ru-RU" sz="1500" dirty="0">
                <a:solidFill>
                  <a:schemeClr val="tx2"/>
                </a:solidFill>
              </a:rPr>
              <a:t>● В строительстве (работы по инженерным изысканиям, по подготовке проектной документации, по строительству, реконструкции, кап.ремонту объектов капитального строительства, которые оказывают влияние на безопасность объектов капитального строительства);</a:t>
            </a:r>
          </a:p>
          <a:p>
            <a:pPr algn="just"/>
            <a:r>
              <a:rPr lang="ru-RU" sz="1500" dirty="0">
                <a:solidFill>
                  <a:schemeClr val="tx2"/>
                </a:solidFill>
              </a:rPr>
              <a:t>● В рекламе;</a:t>
            </a:r>
          </a:p>
          <a:p>
            <a:pPr algn="just"/>
            <a:r>
              <a:rPr lang="ru-RU" sz="1500" dirty="0">
                <a:solidFill>
                  <a:schemeClr val="tx2"/>
                </a:solidFill>
              </a:rPr>
              <a:t>● В кадастровой деятельности;</a:t>
            </a:r>
          </a:p>
          <a:p>
            <a:pPr algn="just"/>
            <a:r>
              <a:rPr lang="ru-RU" sz="1500" dirty="0">
                <a:solidFill>
                  <a:schemeClr val="tx2"/>
                </a:solidFill>
              </a:rPr>
              <a:t>● В сфере энергетического обследования;</a:t>
            </a:r>
          </a:p>
          <a:p>
            <a:pPr algn="just"/>
            <a:r>
              <a:rPr lang="ru-RU" sz="1500" dirty="0">
                <a:solidFill>
                  <a:schemeClr val="tx2"/>
                </a:solidFill>
              </a:rPr>
              <a:t>● В таможенном деле;</a:t>
            </a:r>
          </a:p>
          <a:p>
            <a:pPr algn="just"/>
            <a:r>
              <a:rPr lang="ru-RU" sz="1500" dirty="0">
                <a:solidFill>
                  <a:schemeClr val="tx2"/>
                </a:solidFill>
              </a:rPr>
              <a:t>● Сельскохозяйственные и жилищные накопительные кооперативы;</a:t>
            </a:r>
          </a:p>
          <a:p>
            <a:pPr algn="just"/>
            <a:r>
              <a:rPr lang="ru-RU" sz="1500" dirty="0">
                <a:solidFill>
                  <a:schemeClr val="tx2"/>
                </a:solidFill>
              </a:rPr>
              <a:t>● В оценочной деятельности;</a:t>
            </a:r>
          </a:p>
          <a:p>
            <a:pPr algn="just"/>
            <a:r>
              <a:rPr lang="ru-RU" sz="1500" dirty="0">
                <a:solidFill>
                  <a:schemeClr val="tx2"/>
                </a:solidFill>
              </a:rPr>
              <a:t>● В финансовой деятельности (аудиторы, инвестиционная деятельность, НПФ, рынок ценных бумаг и т.п.);</a:t>
            </a:r>
          </a:p>
          <a:p>
            <a:pPr algn="just"/>
            <a:r>
              <a:rPr lang="ru-RU" sz="1500" dirty="0">
                <a:solidFill>
                  <a:schemeClr val="tx2"/>
                </a:solidFill>
              </a:rPr>
              <a:t>● Арбитражные управляющих;</a:t>
            </a:r>
          </a:p>
          <a:p>
            <a:pPr algn="just"/>
            <a:r>
              <a:rPr lang="ru-RU" sz="1500" dirty="0">
                <a:solidFill>
                  <a:schemeClr val="tx2"/>
                </a:solidFill>
              </a:rPr>
              <a:t>● Иные.</a:t>
            </a:r>
          </a:p>
          <a:p>
            <a:endParaRPr lang="ru-RU" sz="1400" dirty="0">
              <a:solidFill>
                <a:schemeClr val="tx2"/>
              </a:solidFill>
            </a:endParaRPr>
          </a:p>
        </p:txBody>
      </p:sp>
    </p:spTree>
    <p:extLst>
      <p:ext uri="{BB962C8B-B14F-4D97-AF65-F5344CB8AC3E}">
        <p14:creationId xmlns:p14="http://schemas.microsoft.com/office/powerpoint/2010/main" val="52758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000" y="324000"/>
            <a:ext cx="11520000" cy="1015663"/>
          </a:xfrm>
          <a:prstGeom prst="rect">
            <a:avLst/>
          </a:prstGeom>
        </p:spPr>
        <p:txBody>
          <a:bodyPr wrap="square">
            <a:spAutoFit/>
          </a:bodyPr>
          <a:lstStyle/>
          <a:p>
            <a:pPr algn="ctr"/>
            <a:r>
              <a:rPr lang="ru-RU" sz="2000" b="1" dirty="0">
                <a:solidFill>
                  <a:schemeClr val="tx2"/>
                </a:solidFill>
              </a:rPr>
              <a:t>Изменения в периодичности мероприятий госконтроля (плановых проверок)</a:t>
            </a:r>
            <a:br>
              <a:rPr lang="ru-RU" sz="2000" b="1" dirty="0">
                <a:solidFill>
                  <a:schemeClr val="tx2"/>
                </a:solidFill>
              </a:rPr>
            </a:br>
            <a:r>
              <a:rPr lang="ru-RU" sz="2000" b="1" dirty="0">
                <a:solidFill>
                  <a:schemeClr val="tx2"/>
                </a:solidFill>
              </a:rPr>
              <a:t>Используемый ранее подход – 1 раз в 3 года</a:t>
            </a:r>
            <a:br>
              <a:rPr lang="ru-RU" sz="2000" b="1" dirty="0">
                <a:solidFill>
                  <a:schemeClr val="tx2"/>
                </a:solidFill>
              </a:rPr>
            </a:br>
            <a:r>
              <a:rPr lang="ru-RU" sz="2000" b="1" dirty="0">
                <a:solidFill>
                  <a:schemeClr val="tx2"/>
                </a:solidFill>
              </a:rPr>
              <a:t>С 2017 год - риск-ориентированный подход, основанный на индикаторах риска:</a:t>
            </a:r>
          </a:p>
        </p:txBody>
      </p:sp>
      <p:graphicFrame>
        <p:nvGraphicFramePr>
          <p:cNvPr id="5" name="Таблица 4"/>
          <p:cNvGraphicFramePr>
            <a:graphicFrameLocks noGrp="1"/>
          </p:cNvGraphicFramePr>
          <p:nvPr>
            <p:extLst>
              <p:ext uri="{D42A27DB-BD31-4B8C-83A1-F6EECF244321}">
                <p14:modId xmlns:p14="http://schemas.microsoft.com/office/powerpoint/2010/main" val="2942132124"/>
              </p:ext>
            </p:extLst>
          </p:nvPr>
        </p:nvGraphicFramePr>
        <p:xfrm>
          <a:off x="1011001" y="1899000"/>
          <a:ext cx="10125000" cy="4099560"/>
        </p:xfrm>
        <a:graphic>
          <a:graphicData uri="http://schemas.openxmlformats.org/drawingml/2006/table">
            <a:tbl>
              <a:tblPr firstRow="1" bandRow="1">
                <a:tableStyleId>{5C22544A-7EE6-4342-B048-85BDC9FD1C3A}</a:tableStyleId>
              </a:tblPr>
              <a:tblGrid>
                <a:gridCol w="1760870">
                  <a:extLst>
                    <a:ext uri="{9D8B030D-6E8A-4147-A177-3AD203B41FA5}">
                      <a16:colId xmlns:a16="http://schemas.microsoft.com/office/drawing/2014/main" val="20000"/>
                    </a:ext>
                  </a:extLst>
                </a:gridCol>
                <a:gridCol w="2113042">
                  <a:extLst>
                    <a:ext uri="{9D8B030D-6E8A-4147-A177-3AD203B41FA5}">
                      <a16:colId xmlns:a16="http://schemas.microsoft.com/office/drawing/2014/main" val="20001"/>
                    </a:ext>
                  </a:extLst>
                </a:gridCol>
                <a:gridCol w="3697826">
                  <a:extLst>
                    <a:ext uri="{9D8B030D-6E8A-4147-A177-3AD203B41FA5}">
                      <a16:colId xmlns:a16="http://schemas.microsoft.com/office/drawing/2014/main" val="20002"/>
                    </a:ext>
                  </a:extLst>
                </a:gridCol>
                <a:gridCol w="2553262">
                  <a:extLst>
                    <a:ext uri="{9D8B030D-6E8A-4147-A177-3AD203B41FA5}">
                      <a16:colId xmlns:a16="http://schemas.microsoft.com/office/drawing/2014/main" val="20003"/>
                    </a:ext>
                  </a:extLst>
                </a:gridCol>
              </a:tblGrid>
              <a:tr h="370840">
                <a:tc>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Категории риска</a:t>
                      </a:r>
                    </a:p>
                  </a:txBody>
                  <a:tcPr marL="0" marR="0" marT="0" marB="0" anchor="ctr">
                    <a:solidFill>
                      <a:schemeClr val="bg1">
                        <a:lumMod val="95000"/>
                      </a:schemeClr>
                    </a:solidFill>
                  </a:tcPr>
                </a:tc>
                <a:tc>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Классы (категории) опасности</a:t>
                      </a:r>
                    </a:p>
                  </a:txBody>
                  <a:tcPr marL="0" marR="0" marT="0" marB="0" anchor="ctr">
                    <a:solidFill>
                      <a:schemeClr val="bg1">
                        <a:lumMod val="95000"/>
                      </a:schemeClr>
                    </a:solidFill>
                  </a:tcPr>
                </a:tc>
                <a:tc>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Особенности осуществления мероприятий по контролю</a:t>
                      </a:r>
                    </a:p>
                  </a:txBody>
                  <a:tcPr marL="0" marR="0" marT="0" marB="0" anchor="ctr">
                    <a:solidFill>
                      <a:schemeClr val="bg1">
                        <a:lumMod val="95000"/>
                      </a:schemeClr>
                    </a:solidFill>
                  </a:tcPr>
                </a:tc>
                <a:tc>
                  <a:txBody>
                    <a:bodyPr/>
                    <a:lstStyle/>
                    <a:p>
                      <a:pPr marL="38100" marR="38100">
                        <a:spcBef>
                          <a:spcPts val="500"/>
                        </a:spcBef>
                        <a:spcAft>
                          <a:spcPts val="500"/>
                        </a:spcAft>
                      </a:pPr>
                      <a:endParaRPr lang="ru-RU" sz="1800" baseline="0" dirty="0">
                        <a:solidFill>
                          <a:srgbClr val="010000"/>
                        </a:solidFill>
                        <a:effectLst/>
                        <a:latin typeface="+mn-lt"/>
                        <a:cs typeface="Arial" pitchFamily="34" charset="0"/>
                      </a:endParaRPr>
                    </a:p>
                  </a:txBody>
                  <a:tcPr marL="0" marR="0" marT="0" marB="0" anchor="ctr">
                    <a:solidFill>
                      <a:schemeClr val="bg1">
                        <a:lumMod val="95000"/>
                      </a:schemeClr>
                    </a:solidFill>
                  </a:tcPr>
                </a:tc>
                <a:extLst>
                  <a:ext uri="{0D108BD9-81ED-4DB2-BD59-A6C34878D82A}">
                    <a16:rowId xmlns:a16="http://schemas.microsoft.com/office/drawing/2014/main" val="10000"/>
                  </a:ext>
                </a:extLst>
              </a:tr>
              <a:tr h="397933">
                <a:tc rowSpan="2">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Чрезвычайно высокий риск</a:t>
                      </a:r>
                    </a:p>
                  </a:txBody>
                  <a:tcPr marL="0" marR="0" marT="0" marB="0" anchor="ctr">
                    <a:solidFill>
                      <a:srgbClr val="FF0000"/>
                    </a:solidFill>
                  </a:tcPr>
                </a:tc>
                <a:tc rowSpan="2">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1 класс</a:t>
                      </a:r>
                    </a:p>
                  </a:txBody>
                  <a:tcPr marL="0" marR="0" marT="0" marB="0" anchor="ctr">
                    <a:solidFill>
                      <a:srgbClr val="FF0000"/>
                    </a:solidFill>
                  </a:tcPr>
                </a:tc>
                <a:tc rowSpan="5">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800" baseline="0" dirty="0">
                          <a:solidFill>
                            <a:srgbClr val="010000"/>
                          </a:solidFill>
                          <a:effectLst/>
                          <a:latin typeface="+mn-lt"/>
                          <a:cs typeface="Arial" pitchFamily="34" charset="0"/>
                        </a:rPr>
                        <a:t>плановая проверка проводится один раз в период, предусмотренный положением о виде госконтроля (надзора)</a:t>
                      </a:r>
                      <a:endParaRPr lang="ru-RU" sz="1800" baseline="0" dirty="0">
                        <a:solidFill>
                          <a:srgbClr val="010000"/>
                        </a:solidFill>
                        <a:latin typeface="+mn-lt"/>
                        <a:cs typeface="Arial" pitchFamily="34" charset="0"/>
                      </a:endParaRPr>
                    </a:p>
                  </a:txBody>
                  <a:tcPr>
                    <a:solidFill>
                      <a:schemeClr val="accent4">
                        <a:lumMod val="60000"/>
                        <a:lumOff val="40000"/>
                      </a:schemeClr>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800" baseline="0" dirty="0">
                          <a:solidFill>
                            <a:srgbClr val="010000"/>
                          </a:solidFill>
                          <a:latin typeface="+mn-lt"/>
                          <a:cs typeface="Arial" pitchFamily="34" charset="0"/>
                        </a:rPr>
                        <a:t>Например, пожарный надзор - </a:t>
                      </a:r>
                    </a:p>
                  </a:txBody>
                  <a:tcPr>
                    <a:solidFill>
                      <a:schemeClr val="accent1">
                        <a:lumMod val="20000"/>
                        <a:lumOff val="80000"/>
                      </a:schemeClr>
                    </a:solidFill>
                  </a:tcPr>
                </a:tc>
                <a:extLst>
                  <a:ext uri="{0D108BD9-81ED-4DB2-BD59-A6C34878D82A}">
                    <a16:rowId xmlns:a16="http://schemas.microsoft.com/office/drawing/2014/main" val="10001"/>
                  </a:ext>
                </a:extLst>
              </a:tr>
              <a:tr h="0">
                <a:tc vMerge="1">
                  <a:txBody>
                    <a:bodyPr/>
                    <a:lstStyle/>
                    <a:p>
                      <a:endParaRPr lang="ru-RU"/>
                    </a:p>
                  </a:txBody>
                  <a:tcPr/>
                </a:tc>
                <a:tc vMerge="1">
                  <a:txBody>
                    <a:bodyPr/>
                    <a:lstStyle/>
                    <a:p>
                      <a:endParaRPr lang="ru-RU"/>
                    </a:p>
                  </a:txBody>
                  <a:tcPr/>
                </a:tc>
                <a:tc vMerge="1">
                  <a:txBody>
                    <a:bodyPr/>
                    <a:lstStyle/>
                    <a:p>
                      <a:endParaRPr lang="ru-RU"/>
                    </a:p>
                  </a:txBody>
                  <a:tcPr/>
                </a:tc>
                <a:tc rowSpan="3">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800" baseline="0" dirty="0">
                          <a:solidFill>
                            <a:srgbClr val="010000"/>
                          </a:solidFill>
                          <a:latin typeface="+mn-lt"/>
                          <a:cs typeface="Arial" pitchFamily="34" charset="0"/>
                        </a:rPr>
                        <a:t>1 раз в 3 года</a:t>
                      </a:r>
                    </a:p>
                  </a:txBody>
                  <a:tcPr>
                    <a:solidFill>
                      <a:schemeClr val="accent1">
                        <a:lumMod val="20000"/>
                        <a:lumOff val="80000"/>
                      </a:schemeClr>
                    </a:solidFill>
                  </a:tcPr>
                </a:tc>
                <a:extLst>
                  <a:ext uri="{0D108BD9-81ED-4DB2-BD59-A6C34878D82A}">
                    <a16:rowId xmlns:a16="http://schemas.microsoft.com/office/drawing/2014/main" val="10002"/>
                  </a:ext>
                </a:extLst>
              </a:tr>
              <a:tr h="370840">
                <a:tc>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Высокий риск</a:t>
                      </a:r>
                    </a:p>
                  </a:txBody>
                  <a:tcPr marL="0" marR="0" marT="0" marB="0" anchor="ctr">
                    <a:solidFill>
                      <a:schemeClr val="accent2">
                        <a:lumMod val="60000"/>
                        <a:lumOff val="40000"/>
                      </a:schemeClr>
                    </a:solidFill>
                  </a:tcPr>
                </a:tc>
                <a:tc>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2 класс</a:t>
                      </a:r>
                    </a:p>
                  </a:txBody>
                  <a:tcPr marL="0" marR="0" marT="0" marB="0" anchor="ctr">
                    <a:solidFill>
                      <a:schemeClr val="accent2">
                        <a:lumMod val="60000"/>
                        <a:lumOff val="40000"/>
                      </a:schemeClr>
                    </a:solidFill>
                  </a:tcPr>
                </a:tc>
                <a:tc vMerge="1">
                  <a:txBody>
                    <a:bodyPr/>
                    <a:lstStyle/>
                    <a:p>
                      <a:endParaRPr lang="ru-RU" dirty="0"/>
                    </a:p>
                  </a:txBody>
                  <a:tcPr/>
                </a:tc>
                <a:tc vMerge="1">
                  <a:txBody>
                    <a:bodyPr/>
                    <a:lstStyle/>
                    <a:p>
                      <a:endParaRPr lang="ru-RU"/>
                    </a:p>
                  </a:txBody>
                  <a:tcPr/>
                </a:tc>
                <a:extLst>
                  <a:ext uri="{0D108BD9-81ED-4DB2-BD59-A6C34878D82A}">
                    <a16:rowId xmlns:a16="http://schemas.microsoft.com/office/drawing/2014/main" val="10003"/>
                  </a:ext>
                </a:extLst>
              </a:tr>
              <a:tr h="0">
                <a:tc rowSpan="2">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Значительный риск</a:t>
                      </a:r>
                    </a:p>
                  </a:txBody>
                  <a:tcPr marL="0" marR="0" marT="0" marB="0" anchor="ctr">
                    <a:solidFill>
                      <a:schemeClr val="accent6">
                        <a:lumMod val="40000"/>
                        <a:lumOff val="60000"/>
                      </a:schemeClr>
                    </a:solidFill>
                  </a:tcPr>
                </a:tc>
                <a:tc rowSpan="2">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3 класс</a:t>
                      </a:r>
                    </a:p>
                  </a:txBody>
                  <a:tcPr marL="0" marR="0" marT="0" marB="0" anchor="ctr">
                    <a:solidFill>
                      <a:schemeClr val="accent6">
                        <a:lumMod val="40000"/>
                        <a:lumOff val="60000"/>
                      </a:schemeClr>
                    </a:solidFill>
                  </a:tcPr>
                </a:tc>
                <a:tc vMerge="1">
                  <a:txBody>
                    <a:bodyPr/>
                    <a:lstStyle/>
                    <a:p>
                      <a:endParaRPr lang="ru-RU" dirty="0"/>
                    </a:p>
                  </a:txBody>
                  <a:tcPr/>
                </a:tc>
                <a:tc vMerge="1">
                  <a:txBody>
                    <a:bodyPr/>
                    <a:lstStyle/>
                    <a:p>
                      <a:endParaRPr lang="ru-RU"/>
                    </a:p>
                  </a:txBody>
                  <a:tcPr/>
                </a:tc>
                <a:extLst>
                  <a:ext uri="{0D108BD9-81ED-4DB2-BD59-A6C34878D82A}">
                    <a16:rowId xmlns:a16="http://schemas.microsoft.com/office/drawing/2014/main" val="10004"/>
                  </a:ext>
                </a:extLst>
              </a:tr>
              <a:tr h="397933">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800" baseline="0" dirty="0">
                          <a:solidFill>
                            <a:srgbClr val="010000"/>
                          </a:solidFill>
                          <a:latin typeface="+mn-lt"/>
                          <a:cs typeface="Arial" pitchFamily="34" charset="0"/>
                        </a:rPr>
                        <a:t>1 раз в 4 года</a:t>
                      </a:r>
                    </a:p>
                  </a:txBody>
                  <a:tcPr>
                    <a:solidFill>
                      <a:schemeClr val="accent1">
                        <a:lumMod val="20000"/>
                        <a:lumOff val="80000"/>
                      </a:schemeClr>
                    </a:solidFill>
                  </a:tcPr>
                </a:tc>
                <a:extLst>
                  <a:ext uri="{0D108BD9-81ED-4DB2-BD59-A6C34878D82A}">
                    <a16:rowId xmlns:a16="http://schemas.microsoft.com/office/drawing/2014/main" val="10005"/>
                  </a:ext>
                </a:extLst>
              </a:tr>
              <a:tr h="370840">
                <a:tc>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Средний риск</a:t>
                      </a:r>
                    </a:p>
                  </a:txBody>
                  <a:tcPr marL="0" marR="0" marT="0" marB="0" anchor="ctr">
                    <a:solidFill>
                      <a:schemeClr val="accent1">
                        <a:lumMod val="60000"/>
                        <a:lumOff val="40000"/>
                      </a:schemeClr>
                    </a:solidFill>
                  </a:tcPr>
                </a:tc>
                <a:tc>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4 класс</a:t>
                      </a:r>
                    </a:p>
                  </a:txBody>
                  <a:tcPr marL="0" marR="0" marT="0" marB="0" anchor="ctr">
                    <a:solidFill>
                      <a:schemeClr val="accent1">
                        <a:lumMod val="60000"/>
                        <a:lumOff val="40000"/>
                      </a:schemeClr>
                    </a:solidFill>
                  </a:tcPr>
                </a:tc>
                <a:tc rowSpan="3">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800" baseline="0" dirty="0">
                          <a:solidFill>
                            <a:srgbClr val="010000"/>
                          </a:solidFill>
                          <a:effectLst/>
                          <a:latin typeface="+mn-lt"/>
                          <a:cs typeface="Arial" pitchFamily="34" charset="0"/>
                        </a:rPr>
                        <a:t>плановая проверка проводится не чаще одного раза в период, предусмотренный положением о виде госконтроля (надзора)</a:t>
                      </a:r>
                      <a:endParaRPr lang="ru-RU" sz="1800" baseline="0" dirty="0">
                        <a:solidFill>
                          <a:srgbClr val="010000"/>
                        </a:solidFill>
                        <a:latin typeface="+mn-lt"/>
                        <a:cs typeface="Arial" pitchFamily="34" charset="0"/>
                      </a:endParaRPr>
                    </a:p>
                  </a:txBody>
                  <a:tcPr/>
                </a:tc>
                <a:tc rowSpan="2">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800" baseline="0" dirty="0">
                          <a:solidFill>
                            <a:srgbClr val="010000"/>
                          </a:solidFill>
                          <a:latin typeface="+mn-lt"/>
                          <a:cs typeface="Arial" pitchFamily="34" charset="0"/>
                        </a:rPr>
                        <a:t>Не чаще, чем 1 раз  в 4-7 лет</a:t>
                      </a:r>
                    </a:p>
                  </a:txBody>
                  <a:tcPr>
                    <a:solidFill>
                      <a:schemeClr val="accent1">
                        <a:lumMod val="20000"/>
                        <a:lumOff val="80000"/>
                      </a:schemeClr>
                    </a:solidFill>
                  </a:tcPr>
                </a:tc>
                <a:extLst>
                  <a:ext uri="{0D108BD9-81ED-4DB2-BD59-A6C34878D82A}">
                    <a16:rowId xmlns:a16="http://schemas.microsoft.com/office/drawing/2014/main" val="10006"/>
                  </a:ext>
                </a:extLst>
              </a:tr>
              <a:tr h="189230">
                <a:tc rowSpan="2">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Умеренный риск</a:t>
                      </a:r>
                    </a:p>
                  </a:txBody>
                  <a:tcPr marL="0" marR="0" marT="0" marB="0" anchor="ctr">
                    <a:solidFill>
                      <a:schemeClr val="accent1">
                        <a:lumMod val="40000"/>
                        <a:lumOff val="60000"/>
                      </a:schemeClr>
                    </a:solidFill>
                  </a:tcPr>
                </a:tc>
                <a:tc rowSpan="2">
                  <a:txBody>
                    <a:bodyPr/>
                    <a:lstStyle/>
                    <a:p>
                      <a:pPr marL="38100" marR="38100">
                        <a:spcBef>
                          <a:spcPts val="500"/>
                        </a:spcBef>
                        <a:spcAft>
                          <a:spcPts val="500"/>
                        </a:spcAft>
                      </a:pPr>
                      <a:r>
                        <a:rPr lang="ru-RU" sz="1800" baseline="0" dirty="0">
                          <a:solidFill>
                            <a:srgbClr val="010000"/>
                          </a:solidFill>
                          <a:effectLst/>
                          <a:latin typeface="+mn-lt"/>
                          <a:cs typeface="Arial" pitchFamily="34" charset="0"/>
                        </a:rPr>
                        <a:t>5 класс</a:t>
                      </a:r>
                    </a:p>
                  </a:txBody>
                  <a:tcPr marL="0" marR="0" marT="0" marB="0" anchor="ctr">
                    <a:solidFill>
                      <a:schemeClr val="accent1">
                        <a:lumMod val="40000"/>
                        <a:lumOff val="60000"/>
                      </a:schemeClr>
                    </a:solidFill>
                  </a:tcPr>
                </a:tc>
                <a:tc vMerge="1">
                  <a:txBody>
                    <a:bodyPr/>
                    <a:lstStyle/>
                    <a:p>
                      <a:endParaRPr lang="ru-RU" dirty="0"/>
                    </a:p>
                  </a:txBody>
                  <a:tcPr/>
                </a:tc>
                <a:tc vMerge="1">
                  <a:txBody>
                    <a:bodyPr/>
                    <a:lstStyle/>
                    <a:p>
                      <a:endParaRPr lang="ru-RU"/>
                    </a:p>
                  </a:txBody>
                  <a:tcPr/>
                </a:tc>
                <a:extLst>
                  <a:ext uri="{0D108BD9-81ED-4DB2-BD59-A6C34878D82A}">
                    <a16:rowId xmlns:a16="http://schemas.microsoft.com/office/drawing/2014/main" val="10007"/>
                  </a:ext>
                </a:extLst>
              </a:tr>
              <a:tr h="422829">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ru-RU" sz="1800" baseline="0" dirty="0">
                          <a:solidFill>
                            <a:srgbClr val="010000"/>
                          </a:solidFill>
                          <a:latin typeface="+mn-lt"/>
                          <a:cs typeface="Arial" pitchFamily="34" charset="0"/>
                        </a:rPr>
                        <a:t>Не чаще, чем 1 раз в 10 лет</a:t>
                      </a:r>
                    </a:p>
                  </a:txBody>
                  <a:tcPr>
                    <a:solidFill>
                      <a:schemeClr val="accent1">
                        <a:lumMod val="20000"/>
                        <a:lumOff val="80000"/>
                      </a:schemeClr>
                    </a:solidFill>
                  </a:tcPr>
                </a:tc>
                <a:extLst>
                  <a:ext uri="{0D108BD9-81ED-4DB2-BD59-A6C34878D82A}">
                    <a16:rowId xmlns:a16="http://schemas.microsoft.com/office/drawing/2014/main" val="10008"/>
                  </a:ext>
                </a:extLst>
              </a:tr>
              <a:tr h="423965">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0" lang="ru-RU" sz="1800" kern="1200" baseline="0" dirty="0">
                          <a:solidFill>
                            <a:srgbClr val="010000"/>
                          </a:solidFill>
                          <a:effectLst/>
                          <a:latin typeface="+mn-lt"/>
                          <a:ea typeface="+mn-ea"/>
                          <a:cs typeface="Arial" pitchFamily="34" charset="0"/>
                        </a:rPr>
                        <a:t>Низкий риск </a:t>
                      </a:r>
                    </a:p>
                    <a:p>
                      <a:endParaRPr kumimoji="0" lang="ru-RU" sz="1800" kern="1200" baseline="0" dirty="0">
                        <a:solidFill>
                          <a:srgbClr val="010000"/>
                        </a:solidFill>
                        <a:effectLst/>
                        <a:latin typeface="+mn-lt"/>
                        <a:ea typeface="+mn-ea"/>
                        <a:cs typeface="Arial" pitchFamily="34" charset="0"/>
                      </a:endParaRPr>
                    </a:p>
                  </a:txBody>
                  <a:tcPr>
                    <a:solidFill>
                      <a:srgbClr val="92D05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0" lang="ru-RU" sz="1800" kern="1200" baseline="0" dirty="0">
                          <a:solidFill>
                            <a:srgbClr val="010000"/>
                          </a:solidFill>
                          <a:effectLst/>
                          <a:latin typeface="+mn-lt"/>
                          <a:ea typeface="+mn-ea"/>
                          <a:cs typeface="Arial" pitchFamily="34" charset="0"/>
                        </a:rPr>
                        <a:t>6 класс</a:t>
                      </a:r>
                    </a:p>
                    <a:p>
                      <a:endParaRPr kumimoji="0" lang="ru-RU" sz="1800" kern="1200" baseline="0" dirty="0">
                        <a:solidFill>
                          <a:srgbClr val="010000"/>
                        </a:solidFill>
                        <a:effectLst/>
                        <a:latin typeface="+mn-lt"/>
                        <a:ea typeface="+mn-ea"/>
                        <a:cs typeface="Arial" pitchFamily="34" charset="0"/>
                      </a:endParaRPr>
                    </a:p>
                  </a:txBody>
                  <a:tcPr>
                    <a:solidFill>
                      <a:srgbClr val="92D05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kumimoji="0" lang="ru-RU" sz="1800" kern="1200" baseline="0" dirty="0">
                          <a:solidFill>
                            <a:srgbClr val="010000"/>
                          </a:solidFill>
                          <a:effectLst/>
                          <a:latin typeface="+mn-lt"/>
                          <a:ea typeface="+mn-ea"/>
                          <a:cs typeface="Arial" pitchFamily="34" charset="0"/>
                        </a:rPr>
                        <a:t>плановые проверки не проводятся</a:t>
                      </a:r>
                    </a:p>
                  </a:txBody>
                  <a:tcPr>
                    <a:solidFill>
                      <a:srgbClr val="92D050"/>
                    </a:solidFill>
                  </a:tcPr>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lang="ru-RU" sz="1800" baseline="0" dirty="0">
                        <a:solidFill>
                          <a:srgbClr val="010000"/>
                        </a:solidFill>
                        <a:latin typeface="+mn-lt"/>
                      </a:endParaRPr>
                    </a:p>
                  </a:txBody>
                  <a:tcPr>
                    <a:solidFill>
                      <a:schemeClr val="accent1">
                        <a:lumMod val="20000"/>
                        <a:lumOff val="80000"/>
                      </a:schemeClr>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218938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01000" y="1764000"/>
            <a:ext cx="10035000" cy="3785652"/>
          </a:xfrm>
          <a:prstGeom prst="rect">
            <a:avLst/>
          </a:prstGeom>
        </p:spPr>
        <p:txBody>
          <a:bodyPr wrap="square">
            <a:spAutoFit/>
          </a:bodyPr>
          <a:lstStyle/>
          <a:p>
            <a:pPr indent="534988" algn="just"/>
            <a:r>
              <a:rPr lang="ru-RU" sz="2200" dirty="0">
                <a:solidFill>
                  <a:schemeClr val="tx2"/>
                </a:solidFill>
              </a:rPr>
              <a:t>При плановых проверках контролирующие органы применяют проверочные листы с  контрольными вопросами (Госпожнадзор, трудовая инспекция, Ростехнадзор и пр.). Напр., МЧС использует «чек-листы» при проверках отдельно стоящих зданий, которые относятся к категории умеренного риска пожарной опасности: многоквартирных жилых домов, зданий организаций торговли и общественного питания. С 1 июля 2018 года списки контрольных вопросов начнут применять при проверках всех прочих объектов. </a:t>
            </a:r>
          </a:p>
          <a:p>
            <a:pPr algn="just"/>
            <a:endParaRPr lang="ru-RU" sz="2200" dirty="0">
              <a:solidFill>
                <a:schemeClr val="tx2"/>
              </a:solidFill>
            </a:endParaRPr>
          </a:p>
          <a:p>
            <a:pPr indent="534988" algn="just"/>
            <a:r>
              <a:rPr lang="ru-RU" sz="2200" dirty="0">
                <a:solidFill>
                  <a:schemeClr val="tx2"/>
                </a:solidFill>
              </a:rPr>
              <a:t>Вопросы, которых нет в «чек-листе», в ходе плановой проверки задавать нельзя.</a:t>
            </a:r>
          </a:p>
          <a:p>
            <a:endParaRPr lang="ru-RU" sz="2000" dirty="0">
              <a:solidFill>
                <a:schemeClr val="tx2"/>
              </a:solidFill>
            </a:endParaRPr>
          </a:p>
        </p:txBody>
      </p:sp>
    </p:spTree>
    <p:extLst>
      <p:ext uri="{BB962C8B-B14F-4D97-AF65-F5344CB8AC3E}">
        <p14:creationId xmlns:p14="http://schemas.microsoft.com/office/powerpoint/2010/main" val="173655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1000" y="144000"/>
            <a:ext cx="10845000" cy="6109365"/>
          </a:xfrm>
          <a:prstGeom prst="rect">
            <a:avLst/>
          </a:prstGeom>
          <a:noFill/>
        </p:spPr>
        <p:txBody>
          <a:bodyPr wrap="square" rtlCol="0">
            <a:spAutoFit/>
          </a:bodyPr>
          <a:lstStyle/>
          <a:p>
            <a:pPr algn="ctr"/>
            <a:r>
              <a:rPr lang="ru-RU" sz="2000" b="1" dirty="0">
                <a:solidFill>
                  <a:schemeClr val="tx2"/>
                </a:solidFill>
              </a:rPr>
              <a:t>Нормативно-правовые акты:</a:t>
            </a:r>
          </a:p>
          <a:p>
            <a:pPr algn="just"/>
            <a:endParaRPr lang="ru-RU" sz="1600" dirty="0">
              <a:solidFill>
                <a:schemeClr val="tx2"/>
              </a:solidFill>
            </a:endParaRPr>
          </a:p>
          <a:p>
            <a:pPr algn="just"/>
            <a:r>
              <a:rPr lang="ru-RU" sz="1700" dirty="0">
                <a:solidFill>
                  <a:schemeClr val="tx2"/>
                </a:solidFill>
              </a:rPr>
              <a:t>- </a:t>
            </a:r>
            <a:r>
              <a:rPr lang="en-US" sz="1700" dirty="0">
                <a:solidFill>
                  <a:schemeClr val="tx2"/>
                </a:solidFill>
              </a:rPr>
              <a:t>  </a:t>
            </a:r>
            <a:r>
              <a:rPr lang="ru-RU" sz="1700" dirty="0">
                <a:solidFill>
                  <a:schemeClr val="tx2"/>
                </a:solidFill>
              </a:rPr>
              <a:t>Конституция РФ (ст. 34, 35);</a:t>
            </a:r>
          </a:p>
          <a:p>
            <a:pPr algn="just"/>
            <a:r>
              <a:rPr lang="ru-RU" sz="1700" dirty="0">
                <a:solidFill>
                  <a:schemeClr val="tx2"/>
                </a:solidFill>
              </a:rPr>
              <a:t>- </a:t>
            </a:r>
            <a:r>
              <a:rPr lang="en-US" sz="1700" dirty="0">
                <a:solidFill>
                  <a:schemeClr val="tx2"/>
                </a:solidFill>
              </a:rPr>
              <a:t>  </a:t>
            </a:r>
            <a:r>
              <a:rPr lang="ru-RU" sz="1700" dirty="0">
                <a:solidFill>
                  <a:schemeClr val="tx2"/>
                </a:solidFill>
              </a:rPr>
              <a:t>Гражданский кодекс РФ (часть 1, раздел 1);</a:t>
            </a:r>
          </a:p>
          <a:p>
            <a:pPr algn="just"/>
            <a:r>
              <a:rPr lang="ru-RU" sz="1700" dirty="0">
                <a:solidFill>
                  <a:schemeClr val="tx2"/>
                </a:solidFill>
              </a:rPr>
              <a:t>- </a:t>
            </a:r>
            <a:r>
              <a:rPr lang="en-US" sz="1700" dirty="0">
                <a:solidFill>
                  <a:schemeClr val="tx2"/>
                </a:solidFill>
              </a:rPr>
              <a:t>  </a:t>
            </a:r>
            <a:r>
              <a:rPr lang="ru-RU" sz="1700" dirty="0">
                <a:solidFill>
                  <a:schemeClr val="tx2"/>
                </a:solidFill>
              </a:rPr>
              <a:t>Федеральный закон от 0</a:t>
            </a:r>
            <a:r>
              <a:rPr lang="en-US" sz="1700" dirty="0">
                <a:solidFill>
                  <a:schemeClr val="tx2"/>
                </a:solidFill>
              </a:rPr>
              <a:t>4</a:t>
            </a:r>
            <a:r>
              <a:rPr lang="ru-RU" sz="1700" dirty="0">
                <a:solidFill>
                  <a:schemeClr val="tx2"/>
                </a:solidFill>
              </a:rPr>
              <a:t>.0</a:t>
            </a:r>
            <a:r>
              <a:rPr lang="en-US" sz="1700" dirty="0">
                <a:solidFill>
                  <a:schemeClr val="tx2"/>
                </a:solidFill>
              </a:rPr>
              <a:t>5</a:t>
            </a:r>
            <a:r>
              <a:rPr lang="ru-RU" sz="1700" dirty="0">
                <a:solidFill>
                  <a:schemeClr val="tx2"/>
                </a:solidFill>
              </a:rPr>
              <a:t>.20</a:t>
            </a:r>
            <a:r>
              <a:rPr lang="en-US" sz="1700" dirty="0">
                <a:solidFill>
                  <a:schemeClr val="tx2"/>
                </a:solidFill>
              </a:rPr>
              <a:t>11</a:t>
            </a:r>
            <a:r>
              <a:rPr lang="ru-RU" sz="1700" dirty="0">
                <a:solidFill>
                  <a:schemeClr val="tx2"/>
                </a:solidFill>
              </a:rPr>
              <a:t> № </a:t>
            </a:r>
            <a:r>
              <a:rPr lang="en-US" sz="1700" dirty="0">
                <a:solidFill>
                  <a:schemeClr val="tx2"/>
                </a:solidFill>
              </a:rPr>
              <a:t>99</a:t>
            </a:r>
            <a:r>
              <a:rPr lang="ru-RU" sz="1700" dirty="0">
                <a:solidFill>
                  <a:schemeClr val="tx2"/>
                </a:solidFill>
              </a:rPr>
              <a:t>-ФЗ «О лицензировании отдельных видов деятельности»;</a:t>
            </a:r>
          </a:p>
          <a:p>
            <a:pPr algn="just"/>
            <a:r>
              <a:rPr lang="ru-RU" sz="1700" dirty="0">
                <a:solidFill>
                  <a:schemeClr val="tx2"/>
                </a:solidFill>
              </a:rPr>
              <a:t>- </a:t>
            </a:r>
            <a:r>
              <a:rPr lang="en-US" sz="1700" dirty="0">
                <a:solidFill>
                  <a:schemeClr val="tx2"/>
                </a:solidFill>
              </a:rPr>
              <a:t>  </a:t>
            </a:r>
            <a:r>
              <a:rPr lang="ru-RU" sz="1700" dirty="0">
                <a:solidFill>
                  <a:schemeClr val="tx2"/>
                </a:solidFill>
              </a:rPr>
              <a:t>Федеральный закон от 01.12.2007 № 315-ФЗ «О саморегулируемых организациях»;</a:t>
            </a:r>
          </a:p>
          <a:p>
            <a:pPr algn="just"/>
            <a:r>
              <a:rPr lang="ru-RU" sz="1700" dirty="0">
                <a:solidFill>
                  <a:schemeClr val="tx2"/>
                </a:solidFill>
              </a:rPr>
              <a:t>- </a:t>
            </a:r>
            <a:r>
              <a:rPr lang="en-US" sz="1700" dirty="0">
                <a:solidFill>
                  <a:schemeClr val="tx2"/>
                </a:solidFill>
              </a:rPr>
              <a:t>  </a:t>
            </a:r>
            <a:r>
              <a:rPr lang="ru-RU" sz="1700" dirty="0">
                <a:solidFill>
                  <a:schemeClr val="tx2"/>
                </a:solidFill>
              </a:rPr>
              <a:t>Закон РФ от 02.12.1990 № 395-1 «О банках и банковской деятельности»;</a:t>
            </a:r>
          </a:p>
          <a:p>
            <a:pPr marL="171450" indent="-171450" algn="just">
              <a:buFontTx/>
              <a:buChar char="-"/>
            </a:pPr>
            <a:r>
              <a:rPr lang="ru-RU" sz="1700" dirty="0">
                <a:solidFill>
                  <a:schemeClr val="tx2"/>
                </a:solidFill>
              </a:rPr>
              <a:t>Федеральный закон от 08.12.2003 N 164-ФЗ</a:t>
            </a:r>
            <a:r>
              <a:rPr lang="en-US" sz="1700" dirty="0">
                <a:solidFill>
                  <a:schemeClr val="tx2"/>
                </a:solidFill>
              </a:rPr>
              <a:t> </a:t>
            </a:r>
            <a:r>
              <a:rPr lang="ru-RU" sz="1700" dirty="0">
                <a:solidFill>
                  <a:schemeClr val="tx2"/>
                </a:solidFill>
              </a:rPr>
              <a:t>"Об основах государственного регулирования внешнеторговой деятельности ";</a:t>
            </a:r>
          </a:p>
          <a:p>
            <a:pPr algn="just">
              <a:buFontTx/>
              <a:buChar char="-"/>
            </a:pPr>
            <a:r>
              <a:rPr lang="ru-RU" sz="1700" dirty="0">
                <a:solidFill>
                  <a:schemeClr val="tx2"/>
                </a:solidFill>
              </a:rPr>
              <a:t>  Федеральный закон от 26.12.2008 г. № 294-ФЗ «О защите прав юридических лиц и индивидуальных     </a:t>
            </a:r>
          </a:p>
          <a:p>
            <a:pPr algn="just"/>
            <a:r>
              <a:rPr lang="ru-RU" sz="1700" dirty="0">
                <a:solidFill>
                  <a:schemeClr val="tx2"/>
                </a:solidFill>
              </a:rPr>
              <a:t>    предпринимателей при осуществлении государственного контроля (надзора) и муниципального контроля»;</a:t>
            </a:r>
          </a:p>
          <a:p>
            <a:pPr marL="171450" indent="-171450" algn="just">
              <a:buFontTx/>
              <a:buChar char="-"/>
            </a:pPr>
            <a:r>
              <a:rPr lang="ru-RU" sz="1700" dirty="0">
                <a:solidFill>
                  <a:schemeClr val="tx2"/>
                </a:solidFill>
              </a:rPr>
              <a:t>Постановление Правительства РФ от 23.11.2009 г. N 944 «Об утверждении перечня видов деятельности в сфере здравоохранения, сфере образования и социальной сфере, осуществляемых юридическими лицами и индивидуальными предпринимателями, в отношении которых плановые проверки проводятся с установленной периодичностью»;</a:t>
            </a:r>
          </a:p>
          <a:p>
            <a:pPr marL="171450" indent="-171450" algn="just">
              <a:buFontTx/>
              <a:buChar char="-"/>
            </a:pPr>
            <a:r>
              <a:rPr lang="ru-RU" sz="1700" dirty="0">
                <a:solidFill>
                  <a:schemeClr val="tx2"/>
                </a:solidFill>
              </a:rPr>
              <a:t>Приказ Минрегиона РФ от 30.12.2009 г. № 624 «Об утверждении перечня видов работ по инженерным изысканиям, по подготовке проектной документации, по строительству, реконструкции, капитальному ремонту объектов капитального строительства, которые оказывают влияние на безопасность объектов капитального строительства».</a:t>
            </a:r>
          </a:p>
          <a:p>
            <a:pPr algn="just"/>
            <a:endParaRPr lang="ru-RU" sz="1700" dirty="0">
              <a:solidFill>
                <a:schemeClr val="tx2"/>
              </a:solidFill>
            </a:endParaRPr>
          </a:p>
          <a:p>
            <a:pPr algn="just"/>
            <a:r>
              <a:rPr lang="ru-RU" sz="1700" dirty="0">
                <a:solidFill>
                  <a:schemeClr val="tx2"/>
                </a:solidFill>
              </a:rPr>
              <a:t>    План мероприятий госконтроля </a:t>
            </a:r>
            <a:r>
              <a:rPr lang="en-US" sz="1700" dirty="0">
                <a:solidFill>
                  <a:schemeClr val="tx2"/>
                </a:solidFill>
                <a:hlinkClick r:id="rId2"/>
              </a:rPr>
              <a:t>http://plan.genproc.gov.ru/</a:t>
            </a:r>
            <a:endParaRPr lang="en-US" sz="1700" dirty="0">
              <a:solidFill>
                <a:schemeClr val="tx2"/>
              </a:solidFill>
            </a:endParaRPr>
          </a:p>
          <a:p>
            <a:pPr algn="just"/>
            <a:endParaRPr lang="en-US" sz="1600" dirty="0">
              <a:solidFill>
                <a:schemeClr val="tx2"/>
              </a:solidFill>
            </a:endParaRPr>
          </a:p>
          <a:p>
            <a:pPr algn="just"/>
            <a:endParaRPr lang="ru-RU" sz="1600" dirty="0">
              <a:solidFill>
                <a:schemeClr val="tx2"/>
              </a:solidFill>
            </a:endParaRPr>
          </a:p>
        </p:txBody>
      </p:sp>
    </p:spTree>
    <p:extLst>
      <p:ext uri="{BB962C8B-B14F-4D97-AF65-F5344CB8AC3E}">
        <p14:creationId xmlns:p14="http://schemas.microsoft.com/office/powerpoint/2010/main" val="1267806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Прямоугольник 5"/>
          <p:cNvSpPr>
            <a:spLocks noChangeArrowheads="1"/>
          </p:cNvSpPr>
          <p:nvPr/>
        </p:nvSpPr>
        <p:spPr bwMode="auto">
          <a:xfrm>
            <a:off x="527050" y="2852738"/>
            <a:ext cx="11233150" cy="677862"/>
          </a:xfrm>
          <a:prstGeom prst="rect">
            <a:avLst/>
          </a:prstGeom>
          <a:noFill/>
          <a:ln w="9525">
            <a:noFill/>
            <a:miter lim="800000"/>
            <a:headEnd/>
            <a:tailEnd/>
          </a:ln>
        </p:spPr>
        <p:txBody>
          <a:bodyPr lIns="121917" tIns="60958" rIns="121917" bIns="60958">
            <a:spAutoFit/>
          </a:bodyPr>
          <a:lstStyle/>
          <a:p>
            <a:pPr eaLnBrk="1" hangingPunct="1"/>
            <a:endParaRPr lang="ru-RU" altLang="ru-RU" b="1"/>
          </a:p>
          <a:p>
            <a:pPr eaLnBrk="1" hangingPunct="1"/>
            <a:endParaRPr lang="ru-RU" altLang="ru-RU"/>
          </a:p>
        </p:txBody>
      </p:sp>
      <p:pic>
        <p:nvPicPr>
          <p:cNvPr id="43011" name="Рисунок 6" descr="C:\Users\getman\Downloads\Логотип 2.png"/>
          <p:cNvPicPr>
            <a:picLocks noChangeAspect="1" noChangeArrowheads="1"/>
          </p:cNvPicPr>
          <p:nvPr/>
        </p:nvPicPr>
        <p:blipFill>
          <a:blip r:embed="rId2" cstate="print"/>
          <a:srcRect l="-394" t="28349" r="6891" b="42525"/>
          <a:stretch>
            <a:fillRect/>
          </a:stretch>
        </p:blipFill>
        <p:spPr bwMode="auto">
          <a:xfrm>
            <a:off x="623888" y="260350"/>
            <a:ext cx="7777162" cy="960438"/>
          </a:xfrm>
          <a:prstGeom prst="rect">
            <a:avLst/>
          </a:prstGeom>
          <a:noFill/>
          <a:ln w="9525">
            <a:noFill/>
            <a:miter lim="800000"/>
            <a:headEnd/>
            <a:tailEnd/>
          </a:ln>
        </p:spPr>
      </p:pic>
      <p:sp>
        <p:nvSpPr>
          <p:cNvPr id="11" name="Текст 2"/>
          <p:cNvSpPr txBox="1">
            <a:spLocks/>
          </p:cNvSpPr>
          <p:nvPr/>
        </p:nvSpPr>
        <p:spPr bwMode="auto">
          <a:xfrm>
            <a:off x="239713" y="1797050"/>
            <a:ext cx="11664950" cy="4051300"/>
          </a:xfrm>
          <a:prstGeom prst="rect">
            <a:avLst/>
          </a:prstGeom>
          <a:noFill/>
          <a:ln w="9525">
            <a:noFill/>
            <a:miter lim="800000"/>
            <a:headEnd/>
            <a:tailEnd/>
          </a:ln>
        </p:spPr>
        <p:txBody>
          <a:bodyPr lIns="121917" tIns="60958" rIns="121917" bIns="60958"/>
          <a:lstStyle/>
          <a:p>
            <a:pPr eaLnBrk="1" hangingPunct="1">
              <a:spcBef>
                <a:spcPct val="20000"/>
              </a:spcBef>
              <a:buFont typeface="Arial" charset="0"/>
              <a:buNone/>
              <a:defRPr/>
            </a:pPr>
            <a:endParaRPr lang="ru-RU" sz="2100" dirty="0">
              <a:solidFill>
                <a:schemeClr val="tx2">
                  <a:lumMod val="75000"/>
                </a:schemeClr>
              </a:solidFill>
              <a:latin typeface="+mn-lt"/>
              <a:cs typeface="+mn-cs"/>
            </a:endParaRPr>
          </a:p>
        </p:txBody>
      </p:sp>
      <p:graphicFrame>
        <p:nvGraphicFramePr>
          <p:cNvPr id="19" name="Таблица 18"/>
          <p:cNvGraphicFramePr>
            <a:graphicFrameLocks noGrp="1"/>
          </p:cNvGraphicFramePr>
          <p:nvPr/>
        </p:nvGraphicFramePr>
        <p:xfrm>
          <a:off x="381000" y="1449388"/>
          <a:ext cx="11425238" cy="3501544"/>
        </p:xfrm>
        <a:graphic>
          <a:graphicData uri="http://schemas.openxmlformats.org/drawingml/2006/table">
            <a:tbl>
              <a:tblPr firstRow="1" bandRow="1">
                <a:tableStyleId>{5C22544A-7EE6-4342-B048-85BDC9FD1C3A}</a:tableStyleId>
              </a:tblPr>
              <a:tblGrid>
                <a:gridCol w="2496270">
                  <a:extLst>
                    <a:ext uri="{9D8B030D-6E8A-4147-A177-3AD203B41FA5}">
                      <a16:colId xmlns:a16="http://schemas.microsoft.com/office/drawing/2014/main" val="20000"/>
                    </a:ext>
                  </a:extLst>
                </a:gridCol>
                <a:gridCol w="8928968">
                  <a:extLst>
                    <a:ext uri="{9D8B030D-6E8A-4147-A177-3AD203B41FA5}">
                      <a16:colId xmlns:a16="http://schemas.microsoft.com/office/drawing/2014/main" val="20001"/>
                    </a:ext>
                  </a:extLst>
                </a:gridCol>
              </a:tblGrid>
              <a:tr h="62271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kern="1200" dirty="0">
                          <a:solidFill>
                            <a:schemeClr val="tx1">
                              <a:lumMod val="85000"/>
                              <a:lumOff val="15000"/>
                            </a:schemeClr>
                          </a:solidFill>
                          <a:latin typeface="+mn-lt"/>
                          <a:ea typeface="+mn-ea"/>
                          <a:cs typeface="+mn-cs"/>
                        </a:rPr>
                        <a:t>23 ноября 2022 г.  </a:t>
                      </a:r>
                      <a:br>
                        <a:rPr lang="ru-RU" sz="1800" b="1" kern="1200" dirty="0">
                          <a:solidFill>
                            <a:schemeClr val="tx1">
                              <a:lumMod val="85000"/>
                              <a:lumOff val="15000"/>
                            </a:schemeClr>
                          </a:solidFill>
                          <a:latin typeface="+mn-lt"/>
                          <a:ea typeface="+mn-ea"/>
                          <a:cs typeface="+mn-cs"/>
                        </a:rPr>
                      </a:br>
                      <a:r>
                        <a:rPr lang="ru-RU" sz="1500" b="1" kern="1200" dirty="0">
                          <a:solidFill>
                            <a:srgbClr val="0B8DB5"/>
                          </a:solidFill>
                          <a:latin typeface="+mn-lt"/>
                          <a:ea typeface="+mn-ea"/>
                          <a:cs typeface="+mn-cs"/>
                        </a:rPr>
                        <a:t>Лектор Букина О.А. </a:t>
                      </a:r>
                      <a:endParaRPr lang="ru-RU" sz="1500" b="1" kern="1200" dirty="0">
                        <a:solidFill>
                          <a:schemeClr val="tx1">
                            <a:lumMod val="85000"/>
                            <a:lumOff val="15000"/>
                          </a:schemeClr>
                        </a:solidFill>
                        <a:latin typeface="+mn-lt"/>
                        <a:ea typeface="+mn-ea"/>
                        <a:cs typeface="+mn-cs"/>
                      </a:endParaRPr>
                    </a:p>
                  </a:txBody>
                  <a:tcPr marL="121920" marR="121920" marT="60973" marB="60973">
                    <a:solidFill>
                      <a:schemeClr val="bg1"/>
                    </a:solidFill>
                  </a:tcPr>
                </a:tc>
                <a:tc>
                  <a:txBody>
                    <a:bodyPr/>
                    <a:lstStyle/>
                    <a:p>
                      <a:pPr marL="0" algn="l" defTabSz="914400" rtl="0" eaLnBrk="1" latinLnBrk="0" hangingPunct="1"/>
                      <a:r>
                        <a:rPr lang="ru-RU" sz="1800" b="1" kern="1200" dirty="0">
                          <a:solidFill>
                            <a:schemeClr val="tx1">
                              <a:lumMod val="85000"/>
                              <a:lumOff val="15000"/>
                            </a:schemeClr>
                          </a:solidFill>
                          <a:latin typeface="+mn-lt"/>
                          <a:ea typeface="+mn-ea"/>
                          <a:cs typeface="+mn-cs"/>
                        </a:rPr>
                        <a:t>Годовой отчет за 2022 г. Разбираем сложные вопросы формирования отчетности</a:t>
                      </a:r>
                    </a:p>
                    <a:p>
                      <a:pPr marL="0" algn="l" defTabSz="914400" rtl="0" eaLnBrk="1" latinLnBrk="0" hangingPunct="1"/>
                      <a:r>
                        <a:rPr lang="ru-RU" sz="1800" b="1" kern="1200" dirty="0">
                          <a:solidFill>
                            <a:schemeClr val="tx1">
                              <a:lumMod val="85000"/>
                              <a:lumOff val="15000"/>
                            </a:schemeClr>
                          </a:solidFill>
                          <a:latin typeface="+mn-lt"/>
                          <a:ea typeface="+mn-ea"/>
                          <a:cs typeface="+mn-cs"/>
                        </a:rPr>
                        <a:t>                                                                                                                      </a:t>
                      </a:r>
                    </a:p>
                  </a:txBody>
                  <a:tcPr marL="121920" marR="121920" marT="60973" marB="60973">
                    <a:solidFill>
                      <a:schemeClr val="bg1"/>
                    </a:solidFill>
                  </a:tcPr>
                </a:tc>
                <a:extLst>
                  <a:ext uri="{0D108BD9-81ED-4DB2-BD59-A6C34878D82A}">
                    <a16:rowId xmlns:a16="http://schemas.microsoft.com/office/drawing/2014/main" val="10000"/>
                  </a:ext>
                </a:extLst>
              </a:tr>
              <a:tr h="1585306">
                <a:tc>
                  <a:txBody>
                    <a:bodyPr/>
                    <a:lstStyle/>
                    <a:p>
                      <a:pPr marL="0" algn="l" defTabSz="914400" rtl="0" eaLnBrk="1" latinLnBrk="0" hangingPunct="1"/>
                      <a:r>
                        <a:rPr lang="ru-RU" sz="1600" b="1" kern="1200" dirty="0">
                          <a:solidFill>
                            <a:schemeClr val="tx1">
                              <a:lumMod val="85000"/>
                              <a:lumOff val="15000"/>
                            </a:schemeClr>
                          </a:solidFill>
                          <a:latin typeface="+mn-lt"/>
                          <a:ea typeface="+mn-ea"/>
                          <a:cs typeface="+mn-cs"/>
                        </a:rPr>
                        <a:t> </a:t>
                      </a:r>
                      <a:r>
                        <a:rPr lang="ru-RU" sz="1800" b="1" kern="1200" dirty="0">
                          <a:solidFill>
                            <a:schemeClr val="tx1">
                              <a:lumMod val="85000"/>
                              <a:lumOff val="15000"/>
                            </a:schemeClr>
                          </a:solidFill>
                          <a:latin typeface="+mn-lt"/>
                          <a:ea typeface="+mn-ea"/>
                          <a:cs typeface="+mn-cs"/>
                        </a:rPr>
                        <a:t>7 декабря 2022 г.</a:t>
                      </a:r>
                    </a:p>
                    <a:p>
                      <a:pPr marL="0" algn="l" defTabSz="914400" rtl="0" eaLnBrk="1" latinLnBrk="0" hangingPunct="1"/>
                      <a:r>
                        <a:rPr lang="ru-RU" sz="1600" b="1" kern="1200" dirty="0">
                          <a:solidFill>
                            <a:schemeClr val="tx1">
                              <a:lumMod val="85000"/>
                              <a:lumOff val="15000"/>
                            </a:schemeClr>
                          </a:solidFill>
                          <a:latin typeface="+mn-lt"/>
                          <a:ea typeface="+mn-ea"/>
                          <a:cs typeface="+mn-cs"/>
                        </a:rPr>
                        <a:t> </a:t>
                      </a:r>
                      <a:r>
                        <a:rPr lang="ru-RU" sz="1500" b="1" kern="1200" dirty="0">
                          <a:solidFill>
                            <a:srgbClr val="0B8DB5"/>
                          </a:solidFill>
                          <a:latin typeface="+mn-lt"/>
                          <a:ea typeface="+mn-ea"/>
                          <a:cs typeface="+mn-cs"/>
                        </a:rPr>
                        <a:t>Лектор Пятакова Н.А</a:t>
                      </a:r>
                    </a:p>
                    <a:p>
                      <a:pPr marL="0" algn="l" defTabSz="914400" rtl="0" eaLnBrk="1" latinLnBrk="0" hangingPunct="1"/>
                      <a:endParaRPr lang="ru-RU" sz="1600" b="1" kern="1200" dirty="0">
                        <a:solidFill>
                          <a:schemeClr val="tx1">
                            <a:lumMod val="85000"/>
                            <a:lumOff val="15000"/>
                          </a:schemeClr>
                        </a:solidFill>
                        <a:latin typeface="+mn-lt"/>
                        <a:ea typeface="+mn-ea"/>
                        <a:cs typeface="+mn-cs"/>
                      </a:endParaRPr>
                    </a:p>
                  </a:txBody>
                  <a:tcPr marL="121920" marR="121920" marT="60973" marB="60973">
                    <a:solidFill>
                      <a:schemeClr val="bg1"/>
                    </a:solidFill>
                  </a:tcPr>
                </a:tc>
                <a:tc>
                  <a:txBody>
                    <a:bodyPr/>
                    <a:lstStyle/>
                    <a:p>
                      <a:pPr marL="0" algn="l" defTabSz="914400" rtl="0" eaLnBrk="1" latinLnBrk="0" hangingPunct="1"/>
                      <a:r>
                        <a:rPr lang="ru-RU" sz="1800" b="1" kern="1200" dirty="0">
                          <a:solidFill>
                            <a:schemeClr val="tx1">
                              <a:lumMod val="85000"/>
                              <a:lumOff val="15000"/>
                            </a:schemeClr>
                          </a:solidFill>
                          <a:latin typeface="+mn-lt"/>
                          <a:ea typeface="+mn-ea"/>
                          <a:cs typeface="+mn-cs"/>
                        </a:rPr>
                        <a:t>Налоговые льготы для физических лиц</a:t>
                      </a:r>
                    </a:p>
                    <a:p>
                      <a:pPr marL="0" algn="l" defTabSz="914400" rtl="0" eaLnBrk="1" latinLnBrk="0" hangingPunct="1"/>
                      <a:r>
                        <a:rPr lang="ru-RU" sz="1800" b="1" kern="1200" dirty="0">
                          <a:solidFill>
                            <a:schemeClr val="tx1">
                              <a:lumMod val="85000"/>
                              <a:lumOff val="15000"/>
                            </a:schemeClr>
                          </a:solidFill>
                          <a:latin typeface="+mn-lt"/>
                          <a:ea typeface="+mn-ea"/>
                          <a:cs typeface="+mn-cs"/>
                        </a:rPr>
                        <a:t>Представитель УФНС России по г. Москве разъясняет </a:t>
                      </a:r>
                      <a:r>
                        <a:rPr lang="ru-RU" sz="1800" b="0" kern="1200" dirty="0">
                          <a:solidFill>
                            <a:schemeClr val="tx1">
                              <a:lumMod val="85000"/>
                              <a:lumOff val="15000"/>
                            </a:schemeClr>
                          </a:solidFill>
                          <a:latin typeface="+mn-lt"/>
                          <a:ea typeface="+mn-ea"/>
                          <a:cs typeface="+mn-cs"/>
                        </a:rPr>
                        <a:t>порядок предоставления:</a:t>
                      </a:r>
                    </a:p>
                    <a:p>
                      <a:pPr marL="0" algn="l" defTabSz="914400" rtl="0" eaLnBrk="1" latinLnBrk="0" hangingPunct="1"/>
                      <a:r>
                        <a:rPr lang="ru-RU" sz="1800" b="0" kern="1200" dirty="0">
                          <a:solidFill>
                            <a:schemeClr val="tx1">
                              <a:lumMod val="85000"/>
                              <a:lumOff val="15000"/>
                            </a:schemeClr>
                          </a:solidFill>
                          <a:latin typeface="+mn-lt"/>
                          <a:ea typeface="+mn-ea"/>
                          <a:cs typeface="+mn-cs"/>
                        </a:rPr>
                        <a:t>1. НОВОЙ ЛЬГОТЫ в г. Москве.</a:t>
                      </a:r>
                    </a:p>
                    <a:p>
                      <a:pPr marL="0" algn="l" defTabSz="914400" rtl="0" eaLnBrk="1" latinLnBrk="0" hangingPunct="1"/>
                      <a:r>
                        <a:rPr lang="ru-RU" sz="1800" b="0" kern="1200" dirty="0">
                          <a:solidFill>
                            <a:schemeClr val="tx1">
                              <a:lumMod val="85000"/>
                              <a:lumOff val="15000"/>
                            </a:schemeClr>
                          </a:solidFill>
                          <a:latin typeface="+mn-lt"/>
                          <a:ea typeface="+mn-ea"/>
                          <a:cs typeface="+mn-cs"/>
                        </a:rPr>
                        <a:t>2. Льгот для мобилизованных граждан.</a:t>
                      </a:r>
                    </a:p>
                    <a:p>
                      <a:pPr marL="0" algn="l" defTabSz="914400" rtl="0" eaLnBrk="1" latinLnBrk="0" hangingPunct="1"/>
                      <a:r>
                        <a:rPr lang="ru-RU" sz="1800" b="0" kern="1200" dirty="0">
                          <a:solidFill>
                            <a:schemeClr val="tx1">
                              <a:lumMod val="85000"/>
                              <a:lumOff val="15000"/>
                            </a:schemeClr>
                          </a:solidFill>
                          <a:latin typeface="+mn-lt"/>
                          <a:ea typeface="+mn-ea"/>
                          <a:cs typeface="+mn-cs"/>
                        </a:rPr>
                        <a:t>3. Льгот по налогу на имущество физических лиц семьям с детьми.</a:t>
                      </a:r>
                    </a:p>
                    <a:p>
                      <a:pPr marL="0" algn="l" defTabSz="914400" rtl="0" eaLnBrk="1" latinLnBrk="0" hangingPunct="1"/>
                      <a:r>
                        <a:rPr lang="ru-RU" sz="1800" b="1" kern="1200" dirty="0">
                          <a:solidFill>
                            <a:schemeClr val="tx1">
                              <a:lumMod val="85000"/>
                              <a:lumOff val="15000"/>
                            </a:schemeClr>
                          </a:solidFill>
                          <a:latin typeface="+mn-lt"/>
                          <a:ea typeface="+mn-ea"/>
                          <a:cs typeface="+mn-cs"/>
                        </a:rPr>
                        <a:t> </a:t>
                      </a:r>
                    </a:p>
                  </a:txBody>
                  <a:tcPr marL="121920" marR="121920" marT="60973" marB="60973">
                    <a:solidFill>
                      <a:schemeClr val="bg1"/>
                    </a:solidFill>
                  </a:tcPr>
                </a:tc>
                <a:extLst>
                  <a:ext uri="{0D108BD9-81ED-4DB2-BD59-A6C34878D82A}">
                    <a16:rowId xmlns:a16="http://schemas.microsoft.com/office/drawing/2014/main" val="10001"/>
                  </a:ext>
                </a:extLst>
              </a:tr>
              <a:tr h="1063092">
                <a:tc>
                  <a:txBody>
                    <a:bodyPr/>
                    <a:lstStyle/>
                    <a:p>
                      <a:pPr marL="0" algn="l" defTabSz="914400" rtl="0" eaLnBrk="1" latinLnBrk="0" hangingPunct="1"/>
                      <a:r>
                        <a:rPr lang="ru-RU" sz="1800" b="1" kern="1200" dirty="0">
                          <a:solidFill>
                            <a:schemeClr val="tx1">
                              <a:lumMod val="85000"/>
                              <a:lumOff val="15000"/>
                            </a:schemeClr>
                          </a:solidFill>
                          <a:latin typeface="+mn-lt"/>
                          <a:ea typeface="+mn-ea"/>
                          <a:cs typeface="+mn-cs"/>
                        </a:rPr>
                        <a:t>15 декабря 2022 г.</a:t>
                      </a:r>
                    </a:p>
                    <a:p>
                      <a:pPr marL="0" algn="l" defTabSz="914400" rtl="0" eaLnBrk="1" latinLnBrk="0" hangingPunct="1"/>
                      <a:r>
                        <a:rPr lang="ru-RU" sz="1500" b="1" kern="1200" dirty="0">
                          <a:solidFill>
                            <a:srgbClr val="0B8DB5"/>
                          </a:solidFill>
                          <a:latin typeface="+mn-lt"/>
                          <a:ea typeface="+mn-ea"/>
                          <a:cs typeface="+mn-cs"/>
                        </a:rPr>
                        <a:t>Лектор Дорофеева М.В.</a:t>
                      </a:r>
                    </a:p>
                    <a:p>
                      <a:pPr marL="0" algn="l" defTabSz="914400" rtl="0" eaLnBrk="1" latinLnBrk="0" hangingPunct="1"/>
                      <a:endParaRPr lang="ru-RU" sz="1600" b="1" kern="1200" dirty="0">
                        <a:solidFill>
                          <a:schemeClr val="tx1">
                            <a:lumMod val="85000"/>
                            <a:lumOff val="15000"/>
                          </a:schemeClr>
                        </a:solidFill>
                        <a:latin typeface="+mn-lt"/>
                        <a:ea typeface="+mn-ea"/>
                        <a:cs typeface="+mn-cs"/>
                      </a:endParaRPr>
                    </a:p>
                  </a:txBody>
                  <a:tcPr marL="121920" marR="121920" marT="60973" marB="60973">
                    <a:solidFill>
                      <a:schemeClr val="bg1"/>
                    </a:solidFill>
                  </a:tcPr>
                </a:tc>
                <a:tc>
                  <a:txBody>
                    <a:bodyPr/>
                    <a:lstStyle/>
                    <a:p>
                      <a:pPr marL="0" algn="l" defTabSz="914400" rtl="0" eaLnBrk="1" latinLnBrk="0" hangingPunct="1"/>
                      <a:r>
                        <a:rPr lang="ru-RU" sz="1800" b="1" kern="1200" dirty="0">
                          <a:solidFill>
                            <a:schemeClr val="tx1">
                              <a:lumMod val="85000"/>
                              <a:lumOff val="15000"/>
                            </a:schemeClr>
                          </a:solidFill>
                          <a:latin typeface="+mn-lt"/>
                          <a:ea typeface="+mn-ea"/>
                          <a:cs typeface="+mn-cs"/>
                        </a:rPr>
                        <a:t>Кардинальные изменения порядка уплаты налогов с 2023 г.</a:t>
                      </a:r>
                    </a:p>
                    <a:p>
                      <a:pPr marL="0" algn="l" defTabSz="914400" rtl="0" eaLnBrk="1" latinLnBrk="0" hangingPunct="1"/>
                      <a:r>
                        <a:rPr lang="ru-RU" sz="1800" b="1" kern="1200" dirty="0">
                          <a:solidFill>
                            <a:schemeClr val="tx1">
                              <a:lumMod val="85000"/>
                              <a:lumOff val="15000"/>
                            </a:schemeClr>
                          </a:solidFill>
                          <a:latin typeface="+mn-lt"/>
                          <a:ea typeface="+mn-ea"/>
                          <a:cs typeface="+mn-cs"/>
                        </a:rPr>
                        <a:t>Представитель Управления ФНС России по г. Москве разъясняет</a:t>
                      </a:r>
                      <a:r>
                        <a:rPr lang="ru-RU" sz="1800" b="0" kern="1200" dirty="0">
                          <a:solidFill>
                            <a:schemeClr val="tx1">
                              <a:lumMod val="85000"/>
                              <a:lumOff val="15000"/>
                            </a:schemeClr>
                          </a:solidFill>
                          <a:latin typeface="+mn-lt"/>
                          <a:ea typeface="+mn-ea"/>
                          <a:cs typeface="+mn-cs"/>
                        </a:rPr>
                        <a:t> особенности и нюансы ЕНП и ЕНС</a:t>
                      </a:r>
                    </a:p>
                  </a:txBody>
                  <a:tcPr marL="121920" marR="121920" marT="60973" marB="60973">
                    <a:solidFill>
                      <a:schemeClr val="bg1"/>
                    </a:solidFill>
                  </a:tcPr>
                </a:tc>
                <a:extLst>
                  <a:ext uri="{0D108BD9-81ED-4DB2-BD59-A6C34878D82A}">
                    <a16:rowId xmlns:a16="http://schemas.microsoft.com/office/drawing/2014/main" val="10002"/>
                  </a:ext>
                </a:extLst>
              </a:tr>
            </a:tbl>
          </a:graphicData>
        </a:graphic>
      </p:graphicFrame>
      <p:pic>
        <p:nvPicPr>
          <p:cNvPr id="43027" name="Рисунок 2"/>
          <p:cNvPicPr>
            <a:picLocks noChangeAspect="1" noChangeArrowheads="1"/>
          </p:cNvPicPr>
          <p:nvPr/>
        </p:nvPicPr>
        <p:blipFill>
          <a:blip r:embed="rId3" cstate="print"/>
          <a:srcRect/>
          <a:stretch>
            <a:fillRect/>
          </a:stretch>
        </p:blipFill>
        <p:spPr bwMode="auto">
          <a:xfrm>
            <a:off x="4970463" y="4778375"/>
            <a:ext cx="1784350" cy="1858963"/>
          </a:xfrm>
          <a:prstGeom prst="rect">
            <a:avLst/>
          </a:prstGeom>
          <a:noFill/>
          <a:ln w="9525">
            <a:noFill/>
            <a:miter lim="800000"/>
            <a:headEnd/>
            <a:tailEnd/>
          </a:ln>
        </p:spPr>
      </p:pic>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3">
            <a:extLst>
              <a:ext uri="{FF2B5EF4-FFF2-40B4-BE49-F238E27FC236}">
                <a16:creationId xmlns:a16="http://schemas.microsoft.com/office/drawing/2014/main" id="{12A1E4A6-7EB5-43F2-AECE-2CE164D79456}"/>
              </a:ext>
            </a:extLst>
          </p:cNvPr>
          <p:cNvSpPr>
            <a:spLocks noGrp="1"/>
          </p:cNvSpPr>
          <p:nvPr>
            <p:ph type="title"/>
          </p:nvPr>
        </p:nvSpPr>
        <p:spPr>
          <a:xfrm>
            <a:off x="838200" y="365125"/>
            <a:ext cx="10515600" cy="1325563"/>
          </a:xfrm>
        </p:spPr>
        <p:txBody>
          <a:bodyPr>
            <a:normAutofit/>
          </a:bodyPr>
          <a:lstStyle/>
          <a:p>
            <a:pPr algn="ctr"/>
            <a:r>
              <a:rPr lang="ru-RU" sz="3800" dirty="0">
                <a:latin typeface="+mn-lt"/>
                <a:cs typeface="Arial" pitchFamily="34" charset="0"/>
              </a:rPr>
              <a:t>БЛАГОДАРИМ ЗА ВНИМАНИЕ!</a:t>
            </a:r>
          </a:p>
        </p:txBody>
      </p:sp>
      <p:sp>
        <p:nvSpPr>
          <p:cNvPr id="7" name="Объект 4">
            <a:extLst>
              <a:ext uri="{FF2B5EF4-FFF2-40B4-BE49-F238E27FC236}">
                <a16:creationId xmlns:a16="http://schemas.microsoft.com/office/drawing/2014/main" id="{4E5203F6-9308-471D-930E-01AB4FE482F3}"/>
              </a:ext>
            </a:extLst>
          </p:cNvPr>
          <p:cNvSpPr>
            <a:spLocks noGrp="1"/>
          </p:cNvSpPr>
          <p:nvPr>
            <p:ph idx="1"/>
          </p:nvPr>
        </p:nvSpPr>
        <p:spPr>
          <a:xfrm>
            <a:off x="831000" y="2214000"/>
            <a:ext cx="10515600" cy="3943375"/>
          </a:xfrm>
        </p:spPr>
        <p:txBody>
          <a:bodyPr/>
          <a:lstStyle/>
          <a:p>
            <a:pPr algn="ctr">
              <a:buClr>
                <a:srgbClr val="C3260C"/>
              </a:buClr>
              <a:buSzPct val="130000"/>
              <a:buFont typeface="Georgia" pitchFamily="18" charset="0"/>
              <a:buNone/>
            </a:pPr>
            <a:r>
              <a:rPr lang="ru-RU" dirty="0"/>
              <a:t> </a:t>
            </a:r>
            <a:r>
              <a:rPr lang="ru-RU" b="1" dirty="0">
                <a:cs typeface="Arial" pitchFamily="34" charset="0"/>
              </a:rPr>
              <a:t>Центр подготовки налоговых консультантов  </a:t>
            </a:r>
          </a:p>
          <a:p>
            <a:pPr algn="ctr">
              <a:buClr>
                <a:srgbClr val="C3260C"/>
              </a:buClr>
              <a:buSzPct val="130000"/>
              <a:buFont typeface="Georgia" pitchFamily="18" charset="0"/>
              <a:buNone/>
            </a:pPr>
            <a:r>
              <a:rPr lang="ru-RU" b="1" dirty="0">
                <a:cs typeface="Arial" pitchFamily="34" charset="0"/>
              </a:rPr>
              <a:t>оказывает:</a:t>
            </a:r>
          </a:p>
          <a:p>
            <a:pPr marL="0" indent="0" algn="ctr">
              <a:spcBef>
                <a:spcPct val="20000"/>
              </a:spcBef>
              <a:spcAft>
                <a:spcPts val="325"/>
              </a:spcAft>
              <a:buClr>
                <a:srgbClr val="C3260C"/>
              </a:buClr>
              <a:buSzPct val="130000"/>
              <a:buNone/>
            </a:pPr>
            <a:r>
              <a:rPr lang="ru-RU" b="1" dirty="0">
                <a:cs typeface="Arial" pitchFamily="34" charset="0"/>
              </a:rPr>
              <a:t>Образовательные услуги</a:t>
            </a:r>
          </a:p>
          <a:p>
            <a:pPr marL="0" indent="0" algn="ctr">
              <a:spcBef>
                <a:spcPct val="20000"/>
              </a:spcBef>
              <a:spcAft>
                <a:spcPts val="325"/>
              </a:spcAft>
              <a:buClr>
                <a:srgbClr val="C3260C"/>
              </a:buClr>
              <a:buSzPct val="130000"/>
              <a:buNone/>
            </a:pPr>
            <a:r>
              <a:rPr lang="ru-RU" b="1" dirty="0">
                <a:cs typeface="Arial" pitchFamily="34" charset="0"/>
              </a:rPr>
              <a:t>Консультационные услуги</a:t>
            </a:r>
          </a:p>
          <a:p>
            <a:pPr marL="0" indent="0" algn="ctr">
              <a:spcBef>
                <a:spcPct val="20000"/>
              </a:spcBef>
              <a:spcAft>
                <a:spcPts val="325"/>
              </a:spcAft>
              <a:buClr>
                <a:srgbClr val="C3260C"/>
              </a:buClr>
              <a:buSzPct val="130000"/>
              <a:buNone/>
            </a:pPr>
            <a:r>
              <a:rPr lang="ru-RU" b="1" dirty="0">
                <a:cs typeface="Arial" pitchFamily="34" charset="0"/>
              </a:rPr>
              <a:t>Сопровождение налоговых проверок</a:t>
            </a:r>
          </a:p>
          <a:p>
            <a:pPr algn="ctr">
              <a:spcBef>
                <a:spcPct val="20000"/>
              </a:spcBef>
              <a:spcAft>
                <a:spcPts val="325"/>
              </a:spcAft>
              <a:buClr>
                <a:srgbClr val="C3260C"/>
              </a:buClr>
              <a:buSzPct val="130000"/>
            </a:pPr>
            <a:endParaRPr lang="ru-RU" b="1" dirty="0">
              <a:cs typeface="Arial" pitchFamily="34" charset="0"/>
            </a:endParaRPr>
          </a:p>
          <a:p>
            <a:pPr marL="0" indent="0" algn="ctr">
              <a:spcBef>
                <a:spcPct val="20000"/>
              </a:spcBef>
              <a:spcAft>
                <a:spcPts val="325"/>
              </a:spcAft>
              <a:buClr>
                <a:srgbClr val="C3260C"/>
              </a:buClr>
              <a:buSzPct val="130000"/>
              <a:buNone/>
            </a:pPr>
            <a:r>
              <a:rPr lang="ru-RU" b="1" dirty="0">
                <a:cs typeface="Arial" pitchFamily="34" charset="0"/>
              </a:rPr>
              <a:t>(495) 925-03-87 </a:t>
            </a:r>
            <a:r>
              <a:rPr lang="en-US" b="1" dirty="0">
                <a:cs typeface="Arial" pitchFamily="34" charset="0"/>
              </a:rPr>
              <a:t>nalog</a:t>
            </a:r>
            <a:r>
              <a:rPr lang="ru-RU" b="1" dirty="0">
                <a:cs typeface="Arial" pitchFamily="34" charset="0"/>
              </a:rPr>
              <a:t>@</a:t>
            </a:r>
            <a:r>
              <a:rPr lang="en-US" b="1" dirty="0">
                <a:cs typeface="Arial" pitchFamily="34" charset="0"/>
              </a:rPr>
              <a:t>cpnk</a:t>
            </a:r>
            <a:r>
              <a:rPr lang="ru-RU" b="1" dirty="0">
                <a:cs typeface="Arial" pitchFamily="34" charset="0"/>
              </a:rPr>
              <a:t>.</a:t>
            </a:r>
            <a:r>
              <a:rPr lang="en-US" b="1" dirty="0">
                <a:cs typeface="Arial" pitchFamily="34" charset="0"/>
              </a:rPr>
              <a:t>ru </a:t>
            </a:r>
            <a:r>
              <a:rPr lang="ru-RU" b="1" dirty="0">
                <a:cs typeface="Arial" pitchFamily="34" charset="0"/>
              </a:rPr>
              <a:t> </a:t>
            </a:r>
            <a:r>
              <a:rPr lang="en-US" b="1" dirty="0">
                <a:cs typeface="Arial" pitchFamily="34" charset="0"/>
              </a:rPr>
              <a:t>http</a:t>
            </a:r>
            <a:r>
              <a:rPr lang="ru-RU" b="1" dirty="0">
                <a:cs typeface="Arial" pitchFamily="34" charset="0"/>
              </a:rPr>
              <a:t>://</a:t>
            </a:r>
            <a:r>
              <a:rPr lang="en-US" b="1" dirty="0">
                <a:cs typeface="Arial" pitchFamily="34" charset="0"/>
              </a:rPr>
              <a:t>cpnk</a:t>
            </a:r>
            <a:r>
              <a:rPr lang="ru-RU" b="1" dirty="0">
                <a:cs typeface="Arial" pitchFamily="34" charset="0"/>
              </a:rPr>
              <a:t>.</a:t>
            </a:r>
            <a:r>
              <a:rPr lang="en-US" b="1" dirty="0">
                <a:cs typeface="Arial" pitchFamily="34" charset="0"/>
              </a:rPr>
              <a:t>ru</a:t>
            </a:r>
            <a:r>
              <a:rPr lang="ru-RU" b="1" dirty="0">
                <a:cs typeface="Arial" pitchFamily="34" charset="0"/>
              </a:rPr>
              <a:t> </a:t>
            </a:r>
          </a:p>
          <a:p>
            <a:pPr algn="ctr"/>
            <a:endParaRPr lang="ru-RU" dirty="0"/>
          </a:p>
        </p:txBody>
      </p:sp>
    </p:spTree>
    <p:extLst>
      <p:ext uri="{BB962C8B-B14F-4D97-AF65-F5344CB8AC3E}">
        <p14:creationId xmlns:p14="http://schemas.microsoft.com/office/powerpoint/2010/main" val="1682337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Тема Office">
  <a:themeElements>
    <a:clrScheme name="Другая 2">
      <a:dk1>
        <a:sysClr val="windowText" lastClr="000000"/>
      </a:dk1>
      <a:lt1>
        <a:sysClr val="window" lastClr="FFFFFF"/>
      </a:lt1>
      <a:dk2>
        <a:srgbClr val="025373"/>
      </a:dk2>
      <a:lt2>
        <a:srgbClr val="E7E6E6"/>
      </a:lt2>
      <a:accent1>
        <a:srgbClr val="025373"/>
      </a:accent1>
      <a:accent2>
        <a:srgbClr val="0378A6"/>
      </a:accent2>
      <a:accent3>
        <a:srgbClr val="F2CB05"/>
      </a:accent3>
      <a:accent4>
        <a:srgbClr val="D6D6D6"/>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281</TotalTime>
  <Words>3021</Words>
  <Application>Microsoft Office PowerPoint</Application>
  <PresentationFormat>Широкоэкранный</PresentationFormat>
  <Paragraphs>259</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Calibri Light</vt:lpstr>
      <vt:lpstr>Georgia</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БЛАГОДАРИМ ЗА ВНИМАНИЕ!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Юрий Козырев</dc:creator>
  <cp:lastModifiedBy>Kucherenko Kira</cp:lastModifiedBy>
  <cp:revision>43</cp:revision>
  <dcterms:created xsi:type="dcterms:W3CDTF">2020-06-21T13:18:43Z</dcterms:created>
  <dcterms:modified xsi:type="dcterms:W3CDTF">2023-05-14T18:16:15Z</dcterms:modified>
</cp:coreProperties>
</file>