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7" r:id="rId2"/>
    <p:sldId id="258" r:id="rId3"/>
    <p:sldId id="272" r:id="rId4"/>
    <p:sldId id="273" r:id="rId5"/>
    <p:sldId id="269" r:id="rId6"/>
    <p:sldId id="277" r:id="rId7"/>
    <p:sldId id="278" r:id="rId8"/>
    <p:sldId id="276" r:id="rId9"/>
    <p:sldId id="274" r:id="rId10"/>
    <p:sldId id="280" r:id="rId11"/>
    <p:sldId id="279" r:id="rId12"/>
    <p:sldId id="283" r:id="rId13"/>
    <p:sldId id="281" r:id="rId14"/>
    <p:sldId id="286" r:id="rId15"/>
    <p:sldId id="285" r:id="rId16"/>
    <p:sldId id="302" r:id="rId17"/>
    <p:sldId id="284" r:id="rId18"/>
    <p:sldId id="304" r:id="rId19"/>
    <p:sldId id="305" r:id="rId20"/>
    <p:sldId id="288" r:id="rId21"/>
    <p:sldId id="289" r:id="rId22"/>
    <p:sldId id="301" r:id="rId23"/>
    <p:sldId id="296" r:id="rId24"/>
    <p:sldId id="297" r:id="rId25"/>
    <p:sldId id="299" r:id="rId26"/>
    <p:sldId id="300" r:id="rId27"/>
    <p:sldId id="26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91" d="100"/>
          <a:sy n="91" d="100"/>
        </p:scale>
        <p:origin x="-125" y="-77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6080363" cy="460803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54667-4324-43D8-AC30-D55D435F7D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650BB476-768F-4F08-9E7B-A497963FF393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Подготовка процесса налогового консультирования</a:t>
          </a:r>
          <a:endParaRPr lang="ru-RU" sz="2000" dirty="0"/>
        </a:p>
      </dgm:t>
    </dgm:pt>
    <dgm:pt modelId="{5BFD55E8-F638-4433-8C99-EB0822D0F260}" type="parTrans" cxnId="{552CCB24-B2BB-497E-BCB9-FB64541629A7}">
      <dgm:prSet/>
      <dgm:spPr/>
      <dgm:t>
        <a:bodyPr/>
        <a:lstStyle/>
        <a:p>
          <a:endParaRPr lang="ru-RU" sz="2000"/>
        </a:p>
      </dgm:t>
    </dgm:pt>
    <dgm:pt modelId="{6530F141-2561-4916-8F90-B6F3B9193F21}" type="sibTrans" cxnId="{552CCB24-B2BB-497E-BCB9-FB64541629A7}">
      <dgm:prSet/>
      <dgm:spPr/>
      <dgm:t>
        <a:bodyPr/>
        <a:lstStyle/>
        <a:p>
          <a:endParaRPr lang="ru-RU" sz="2000"/>
        </a:p>
      </dgm:t>
    </dgm:pt>
    <dgm:pt modelId="{1E885D6D-97A6-4910-8685-0B2E396491BF}">
      <dgm:prSet phldrT="[Текст]" custT="1"/>
      <dgm:spPr/>
      <dgm:t>
        <a:bodyPr/>
        <a:lstStyle/>
        <a:p>
          <a:r>
            <a:rPr lang="ru-RU" sz="2000">
              <a:latin typeface="Arial" pitchFamily="34" charset="0"/>
              <a:cs typeface="Arial" pitchFamily="34" charset="0"/>
            </a:rPr>
            <a:t>Диагноз</a:t>
          </a:r>
          <a:endParaRPr lang="ru-RU" sz="2000" dirty="0"/>
        </a:p>
      </dgm:t>
    </dgm:pt>
    <dgm:pt modelId="{7AABDC9D-7461-4633-B37A-F7096FCECB8A}" type="parTrans" cxnId="{0FD3ADF6-5B2B-4AC1-9627-23AF6DE725D8}">
      <dgm:prSet/>
      <dgm:spPr/>
      <dgm:t>
        <a:bodyPr/>
        <a:lstStyle/>
        <a:p>
          <a:endParaRPr lang="ru-RU" sz="2000"/>
        </a:p>
      </dgm:t>
    </dgm:pt>
    <dgm:pt modelId="{3A819886-2B6D-4AE3-9982-81B375A32C95}" type="sibTrans" cxnId="{0FD3ADF6-5B2B-4AC1-9627-23AF6DE725D8}">
      <dgm:prSet/>
      <dgm:spPr/>
      <dgm:t>
        <a:bodyPr/>
        <a:lstStyle/>
        <a:p>
          <a:endParaRPr lang="ru-RU" sz="2000"/>
        </a:p>
      </dgm:t>
    </dgm:pt>
    <dgm:pt modelId="{1C001590-D67B-4B36-8814-A4DC4D1ED592}">
      <dgm:prSet phldrT="[Текст]" custT="1"/>
      <dgm:spPr/>
      <dgm:t>
        <a:bodyPr/>
        <a:lstStyle/>
        <a:p>
          <a:r>
            <a:rPr lang="ru-RU" sz="2000">
              <a:latin typeface="Arial" pitchFamily="34" charset="0"/>
              <a:cs typeface="Arial" pitchFamily="34" charset="0"/>
            </a:rPr>
            <a:t>Планирование действий в процессе налогового консультирования</a:t>
          </a:r>
          <a:endParaRPr lang="ru-RU" sz="2000" dirty="0"/>
        </a:p>
      </dgm:t>
    </dgm:pt>
    <dgm:pt modelId="{5DBE1F56-9D92-4466-97E7-300D20A3AA22}" type="parTrans" cxnId="{8D3C7EA1-B4F1-47B3-8B67-4E28A2BE5D68}">
      <dgm:prSet/>
      <dgm:spPr/>
      <dgm:t>
        <a:bodyPr/>
        <a:lstStyle/>
        <a:p>
          <a:endParaRPr lang="ru-RU" sz="2000"/>
        </a:p>
      </dgm:t>
    </dgm:pt>
    <dgm:pt modelId="{D5E30BC7-BFD5-494B-843E-2A58C69102DD}" type="sibTrans" cxnId="{8D3C7EA1-B4F1-47B3-8B67-4E28A2BE5D68}">
      <dgm:prSet/>
      <dgm:spPr/>
      <dgm:t>
        <a:bodyPr/>
        <a:lstStyle/>
        <a:p>
          <a:endParaRPr lang="ru-RU" sz="2000"/>
        </a:p>
      </dgm:t>
    </dgm:pt>
    <dgm:pt modelId="{589663B7-C452-4F8F-93DD-E95EE5E38259}">
      <dgm:prSet custT="1"/>
      <dgm:spPr/>
      <dgm:t>
        <a:bodyPr/>
        <a:lstStyle/>
        <a:p>
          <a:r>
            <a:rPr lang="ru-RU" sz="2000">
              <a:latin typeface="Arial" pitchFamily="34" charset="0"/>
              <a:cs typeface="Arial" pitchFamily="34" charset="0"/>
            </a:rPr>
            <a:t>Внедрение рекомендаций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38922DC5-35E3-4D22-ABB9-270F2A641711}" type="parTrans" cxnId="{9094AB83-976E-4928-9A28-60EC0D3587FD}">
      <dgm:prSet/>
      <dgm:spPr/>
      <dgm:t>
        <a:bodyPr/>
        <a:lstStyle/>
        <a:p>
          <a:endParaRPr lang="ru-RU" sz="2000"/>
        </a:p>
      </dgm:t>
    </dgm:pt>
    <dgm:pt modelId="{C4659065-0888-4100-9144-05F7C1B46A15}" type="sibTrans" cxnId="{9094AB83-976E-4928-9A28-60EC0D3587FD}">
      <dgm:prSet/>
      <dgm:spPr/>
      <dgm:t>
        <a:bodyPr/>
        <a:lstStyle/>
        <a:p>
          <a:endParaRPr lang="ru-RU" sz="2000"/>
        </a:p>
      </dgm:t>
    </dgm:pt>
    <dgm:pt modelId="{864B61AA-4D2A-4018-AFAC-496A8EB61F82}">
      <dgm:prSet custT="1"/>
      <dgm:spPr/>
      <dgm:t>
        <a:bodyPr/>
        <a:lstStyle/>
        <a:p>
          <a:r>
            <a:rPr lang="x-none" sz="2000">
              <a:latin typeface="Arial" pitchFamily="34" charset="0"/>
              <a:cs typeface="Arial" pitchFamily="34" charset="0"/>
            </a:rPr>
            <a:t>Завершающий этап консультационных услуг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C707D424-893D-4563-BC28-2520A355D7F1}" type="parTrans" cxnId="{5CEC91B2-E899-41E9-AE1B-42E3A1E9042F}">
      <dgm:prSet/>
      <dgm:spPr/>
      <dgm:t>
        <a:bodyPr/>
        <a:lstStyle/>
        <a:p>
          <a:endParaRPr lang="ru-RU" sz="2000"/>
        </a:p>
      </dgm:t>
    </dgm:pt>
    <dgm:pt modelId="{5371F2C9-936B-4594-A098-A50D9572CC4D}" type="sibTrans" cxnId="{5CEC91B2-E899-41E9-AE1B-42E3A1E9042F}">
      <dgm:prSet/>
      <dgm:spPr/>
      <dgm:t>
        <a:bodyPr/>
        <a:lstStyle/>
        <a:p>
          <a:endParaRPr lang="ru-RU" sz="2000"/>
        </a:p>
      </dgm:t>
    </dgm:pt>
    <dgm:pt modelId="{ABE0036D-BA35-4307-9376-A64D3A403C26}" type="pres">
      <dgm:prSet presAssocID="{ACC54667-4324-43D8-AC30-D55D435F7D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67755D-85F3-44D9-A77A-253451020D73}" type="pres">
      <dgm:prSet presAssocID="{ACC54667-4324-43D8-AC30-D55D435F7D29}" presName="Name1" presStyleCnt="0"/>
      <dgm:spPr/>
    </dgm:pt>
    <dgm:pt modelId="{0148A9E8-4E9F-4E84-8EAF-B122CFA24831}" type="pres">
      <dgm:prSet presAssocID="{ACC54667-4324-43D8-AC30-D55D435F7D29}" presName="cycle" presStyleCnt="0"/>
      <dgm:spPr/>
    </dgm:pt>
    <dgm:pt modelId="{EE130634-0152-4E1C-BF4C-37DBAF2D3738}" type="pres">
      <dgm:prSet presAssocID="{ACC54667-4324-43D8-AC30-D55D435F7D29}" presName="srcNode" presStyleLbl="node1" presStyleIdx="0" presStyleCnt="5"/>
      <dgm:spPr/>
    </dgm:pt>
    <dgm:pt modelId="{47433CD7-2C1A-45E4-BFEC-A76C21297E24}" type="pres">
      <dgm:prSet presAssocID="{ACC54667-4324-43D8-AC30-D55D435F7D29}" presName="conn" presStyleLbl="parChTrans1D2" presStyleIdx="0" presStyleCnt="1"/>
      <dgm:spPr/>
      <dgm:t>
        <a:bodyPr/>
        <a:lstStyle/>
        <a:p>
          <a:endParaRPr lang="ru-RU"/>
        </a:p>
      </dgm:t>
    </dgm:pt>
    <dgm:pt modelId="{3C1A64CC-8F94-4EAD-A77C-D73256583981}" type="pres">
      <dgm:prSet presAssocID="{ACC54667-4324-43D8-AC30-D55D435F7D29}" presName="extraNode" presStyleLbl="node1" presStyleIdx="0" presStyleCnt="5"/>
      <dgm:spPr/>
    </dgm:pt>
    <dgm:pt modelId="{F8393B41-C7E9-4410-9CD6-3B8FE7BEA0BF}" type="pres">
      <dgm:prSet presAssocID="{ACC54667-4324-43D8-AC30-D55D435F7D29}" presName="dstNode" presStyleLbl="node1" presStyleIdx="0" presStyleCnt="5"/>
      <dgm:spPr/>
    </dgm:pt>
    <dgm:pt modelId="{BD7B6A3F-9F9E-414A-B905-BFFA0479362B}" type="pres">
      <dgm:prSet presAssocID="{650BB476-768F-4F08-9E7B-A497963FF3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C151C-B1DB-43B3-B208-5421B6F97AA3}" type="pres">
      <dgm:prSet presAssocID="{650BB476-768F-4F08-9E7B-A497963FF393}" presName="accent_1" presStyleCnt="0"/>
      <dgm:spPr/>
    </dgm:pt>
    <dgm:pt modelId="{FA3114B9-8C30-4508-B89D-05A04ABDB267}" type="pres">
      <dgm:prSet presAssocID="{650BB476-768F-4F08-9E7B-A497963FF393}" presName="accentRepeatNode" presStyleLbl="solidFgAcc1" presStyleIdx="0" presStyleCnt="5"/>
      <dgm:spPr/>
    </dgm:pt>
    <dgm:pt modelId="{701C5983-83BD-4924-9C99-51CA4CE81D65}" type="pres">
      <dgm:prSet presAssocID="{1E885D6D-97A6-4910-8685-0B2E396491B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16DA8-5E90-4896-AAC1-602ABE8C4EA5}" type="pres">
      <dgm:prSet presAssocID="{1E885D6D-97A6-4910-8685-0B2E396491BF}" presName="accent_2" presStyleCnt="0"/>
      <dgm:spPr/>
    </dgm:pt>
    <dgm:pt modelId="{C6A0A925-AD47-4AC2-BBC5-DCA45D3E61B4}" type="pres">
      <dgm:prSet presAssocID="{1E885D6D-97A6-4910-8685-0B2E396491BF}" presName="accentRepeatNode" presStyleLbl="solidFgAcc1" presStyleIdx="1" presStyleCnt="5"/>
      <dgm:spPr/>
    </dgm:pt>
    <dgm:pt modelId="{9D974360-39B4-4048-813A-73F10B95D419}" type="pres">
      <dgm:prSet presAssocID="{1C001590-D67B-4B36-8814-A4DC4D1ED59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AE249-A5CD-486C-BEC8-68444F3F68B6}" type="pres">
      <dgm:prSet presAssocID="{1C001590-D67B-4B36-8814-A4DC4D1ED592}" presName="accent_3" presStyleCnt="0"/>
      <dgm:spPr/>
    </dgm:pt>
    <dgm:pt modelId="{A9D110ED-31DF-40E9-B8CD-850004CFF55E}" type="pres">
      <dgm:prSet presAssocID="{1C001590-D67B-4B36-8814-A4DC4D1ED592}" presName="accentRepeatNode" presStyleLbl="solidFgAcc1" presStyleIdx="2" presStyleCnt="5"/>
      <dgm:spPr/>
    </dgm:pt>
    <dgm:pt modelId="{E4026778-7B22-4E37-B396-74260A4ED420}" type="pres">
      <dgm:prSet presAssocID="{589663B7-C452-4F8F-93DD-E95EE5E3825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3DD1E-2D8A-49C9-9541-C8FC94DC7280}" type="pres">
      <dgm:prSet presAssocID="{589663B7-C452-4F8F-93DD-E95EE5E38259}" presName="accent_4" presStyleCnt="0"/>
      <dgm:spPr/>
    </dgm:pt>
    <dgm:pt modelId="{18AE893B-F7A0-46F3-9B10-27902E7FE39A}" type="pres">
      <dgm:prSet presAssocID="{589663B7-C452-4F8F-93DD-E95EE5E38259}" presName="accentRepeatNode" presStyleLbl="solidFgAcc1" presStyleIdx="3" presStyleCnt="5"/>
      <dgm:spPr/>
    </dgm:pt>
    <dgm:pt modelId="{D955DDD4-D33F-48F5-BA56-28564F490E91}" type="pres">
      <dgm:prSet presAssocID="{864B61AA-4D2A-4018-AFAC-496A8EB61F8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158D5-96CD-4BAF-AE6F-3D765B96F299}" type="pres">
      <dgm:prSet presAssocID="{864B61AA-4D2A-4018-AFAC-496A8EB61F82}" presName="accent_5" presStyleCnt="0"/>
      <dgm:spPr/>
    </dgm:pt>
    <dgm:pt modelId="{7E4232FA-B714-41B4-94BC-C4EF6C38B332}" type="pres">
      <dgm:prSet presAssocID="{864B61AA-4D2A-4018-AFAC-496A8EB61F82}" presName="accentRepeatNode" presStyleLbl="solidFgAcc1" presStyleIdx="4" presStyleCnt="5"/>
      <dgm:spPr/>
    </dgm:pt>
  </dgm:ptLst>
  <dgm:cxnLst>
    <dgm:cxn modelId="{8D3C7EA1-B4F1-47B3-8B67-4E28A2BE5D68}" srcId="{ACC54667-4324-43D8-AC30-D55D435F7D29}" destId="{1C001590-D67B-4B36-8814-A4DC4D1ED592}" srcOrd="2" destOrd="0" parTransId="{5DBE1F56-9D92-4466-97E7-300D20A3AA22}" sibTransId="{D5E30BC7-BFD5-494B-843E-2A58C69102DD}"/>
    <dgm:cxn modelId="{9094AB83-976E-4928-9A28-60EC0D3587FD}" srcId="{ACC54667-4324-43D8-AC30-D55D435F7D29}" destId="{589663B7-C452-4F8F-93DD-E95EE5E38259}" srcOrd="3" destOrd="0" parTransId="{38922DC5-35E3-4D22-ABB9-270F2A641711}" sibTransId="{C4659065-0888-4100-9144-05F7C1B46A15}"/>
    <dgm:cxn modelId="{2B3A91B8-7382-41B0-B965-4A4ED26A519D}" type="presOf" srcId="{589663B7-C452-4F8F-93DD-E95EE5E38259}" destId="{E4026778-7B22-4E37-B396-74260A4ED420}" srcOrd="0" destOrd="0" presId="urn:microsoft.com/office/officeart/2008/layout/VerticalCurvedList"/>
    <dgm:cxn modelId="{8F98F0F8-9F8E-42D3-81DD-D4B1FCCCCE01}" type="presOf" srcId="{1E885D6D-97A6-4910-8685-0B2E396491BF}" destId="{701C5983-83BD-4924-9C99-51CA4CE81D65}" srcOrd="0" destOrd="0" presId="urn:microsoft.com/office/officeart/2008/layout/VerticalCurvedList"/>
    <dgm:cxn modelId="{BCA3696A-8F22-47F4-9AF2-C374D165CC7E}" type="presOf" srcId="{6530F141-2561-4916-8F90-B6F3B9193F21}" destId="{47433CD7-2C1A-45E4-BFEC-A76C21297E24}" srcOrd="0" destOrd="0" presId="urn:microsoft.com/office/officeart/2008/layout/VerticalCurvedList"/>
    <dgm:cxn modelId="{5CEC91B2-E899-41E9-AE1B-42E3A1E9042F}" srcId="{ACC54667-4324-43D8-AC30-D55D435F7D29}" destId="{864B61AA-4D2A-4018-AFAC-496A8EB61F82}" srcOrd="4" destOrd="0" parTransId="{C707D424-893D-4563-BC28-2520A355D7F1}" sibTransId="{5371F2C9-936B-4594-A098-A50D9572CC4D}"/>
    <dgm:cxn modelId="{FE3BBF1D-E850-460F-979F-12E9256002E3}" type="presOf" srcId="{650BB476-768F-4F08-9E7B-A497963FF393}" destId="{BD7B6A3F-9F9E-414A-B905-BFFA0479362B}" srcOrd="0" destOrd="0" presId="urn:microsoft.com/office/officeart/2008/layout/VerticalCurvedList"/>
    <dgm:cxn modelId="{F2AC551B-90F0-4EFB-8645-921F8CE341BC}" type="presOf" srcId="{1C001590-D67B-4B36-8814-A4DC4D1ED592}" destId="{9D974360-39B4-4048-813A-73F10B95D419}" srcOrd="0" destOrd="0" presId="urn:microsoft.com/office/officeart/2008/layout/VerticalCurvedList"/>
    <dgm:cxn modelId="{9518C6E8-5647-4598-9361-85FE97A67DBA}" type="presOf" srcId="{ACC54667-4324-43D8-AC30-D55D435F7D29}" destId="{ABE0036D-BA35-4307-9376-A64D3A403C26}" srcOrd="0" destOrd="0" presId="urn:microsoft.com/office/officeart/2008/layout/VerticalCurvedList"/>
    <dgm:cxn modelId="{0FD3ADF6-5B2B-4AC1-9627-23AF6DE725D8}" srcId="{ACC54667-4324-43D8-AC30-D55D435F7D29}" destId="{1E885D6D-97A6-4910-8685-0B2E396491BF}" srcOrd="1" destOrd="0" parTransId="{7AABDC9D-7461-4633-B37A-F7096FCECB8A}" sibTransId="{3A819886-2B6D-4AE3-9982-81B375A32C95}"/>
    <dgm:cxn modelId="{552CCB24-B2BB-497E-BCB9-FB64541629A7}" srcId="{ACC54667-4324-43D8-AC30-D55D435F7D29}" destId="{650BB476-768F-4F08-9E7B-A497963FF393}" srcOrd="0" destOrd="0" parTransId="{5BFD55E8-F638-4433-8C99-EB0822D0F260}" sibTransId="{6530F141-2561-4916-8F90-B6F3B9193F21}"/>
    <dgm:cxn modelId="{D4E2CC5C-F2BB-4C98-ACFA-89484F1A5D1A}" type="presOf" srcId="{864B61AA-4D2A-4018-AFAC-496A8EB61F82}" destId="{D955DDD4-D33F-48F5-BA56-28564F490E91}" srcOrd="0" destOrd="0" presId="urn:microsoft.com/office/officeart/2008/layout/VerticalCurvedList"/>
    <dgm:cxn modelId="{8B9A2FFE-EDCD-4B44-AF99-E3AC370EEEE5}" type="presParOf" srcId="{ABE0036D-BA35-4307-9376-A64D3A403C26}" destId="{2667755D-85F3-44D9-A77A-253451020D73}" srcOrd="0" destOrd="0" presId="urn:microsoft.com/office/officeart/2008/layout/VerticalCurvedList"/>
    <dgm:cxn modelId="{0D4F191A-0D4F-4FC7-8358-1607F268D944}" type="presParOf" srcId="{2667755D-85F3-44D9-A77A-253451020D73}" destId="{0148A9E8-4E9F-4E84-8EAF-B122CFA24831}" srcOrd="0" destOrd="0" presId="urn:microsoft.com/office/officeart/2008/layout/VerticalCurvedList"/>
    <dgm:cxn modelId="{BACCDC95-007A-4302-BEB4-A217B351FF43}" type="presParOf" srcId="{0148A9E8-4E9F-4E84-8EAF-B122CFA24831}" destId="{EE130634-0152-4E1C-BF4C-37DBAF2D3738}" srcOrd="0" destOrd="0" presId="urn:microsoft.com/office/officeart/2008/layout/VerticalCurvedList"/>
    <dgm:cxn modelId="{57694406-EE71-4FE2-96AB-AD24B7C86AB1}" type="presParOf" srcId="{0148A9E8-4E9F-4E84-8EAF-B122CFA24831}" destId="{47433CD7-2C1A-45E4-BFEC-A76C21297E24}" srcOrd="1" destOrd="0" presId="urn:microsoft.com/office/officeart/2008/layout/VerticalCurvedList"/>
    <dgm:cxn modelId="{935AE786-0960-402B-8A21-93B4CF745AED}" type="presParOf" srcId="{0148A9E8-4E9F-4E84-8EAF-B122CFA24831}" destId="{3C1A64CC-8F94-4EAD-A77C-D73256583981}" srcOrd="2" destOrd="0" presId="urn:microsoft.com/office/officeart/2008/layout/VerticalCurvedList"/>
    <dgm:cxn modelId="{5DE4F1DD-951E-49AB-B92F-A737A5615EFC}" type="presParOf" srcId="{0148A9E8-4E9F-4E84-8EAF-B122CFA24831}" destId="{F8393B41-C7E9-4410-9CD6-3B8FE7BEA0BF}" srcOrd="3" destOrd="0" presId="urn:microsoft.com/office/officeart/2008/layout/VerticalCurvedList"/>
    <dgm:cxn modelId="{7CEEFFA8-12F2-45B8-A460-4AC980864433}" type="presParOf" srcId="{2667755D-85F3-44D9-A77A-253451020D73}" destId="{BD7B6A3F-9F9E-414A-B905-BFFA0479362B}" srcOrd="1" destOrd="0" presId="urn:microsoft.com/office/officeart/2008/layout/VerticalCurvedList"/>
    <dgm:cxn modelId="{AC78E960-0412-48AE-A441-DC229193C10B}" type="presParOf" srcId="{2667755D-85F3-44D9-A77A-253451020D73}" destId="{E13C151C-B1DB-43B3-B208-5421B6F97AA3}" srcOrd="2" destOrd="0" presId="urn:microsoft.com/office/officeart/2008/layout/VerticalCurvedList"/>
    <dgm:cxn modelId="{AA2F31F6-7A7B-43DD-BCCA-32FFF0AE8578}" type="presParOf" srcId="{E13C151C-B1DB-43B3-B208-5421B6F97AA3}" destId="{FA3114B9-8C30-4508-B89D-05A04ABDB267}" srcOrd="0" destOrd="0" presId="urn:microsoft.com/office/officeart/2008/layout/VerticalCurvedList"/>
    <dgm:cxn modelId="{8BC47AE0-8361-4E02-AE35-1850164B7FA7}" type="presParOf" srcId="{2667755D-85F3-44D9-A77A-253451020D73}" destId="{701C5983-83BD-4924-9C99-51CA4CE81D65}" srcOrd="3" destOrd="0" presId="urn:microsoft.com/office/officeart/2008/layout/VerticalCurvedList"/>
    <dgm:cxn modelId="{BA87FD0C-7D6C-40C7-91CD-A704E5C703AA}" type="presParOf" srcId="{2667755D-85F3-44D9-A77A-253451020D73}" destId="{BB116DA8-5E90-4896-AAC1-602ABE8C4EA5}" srcOrd="4" destOrd="0" presId="urn:microsoft.com/office/officeart/2008/layout/VerticalCurvedList"/>
    <dgm:cxn modelId="{D6EC47CF-C43B-4B26-BBC1-22BC777E9714}" type="presParOf" srcId="{BB116DA8-5E90-4896-AAC1-602ABE8C4EA5}" destId="{C6A0A925-AD47-4AC2-BBC5-DCA45D3E61B4}" srcOrd="0" destOrd="0" presId="urn:microsoft.com/office/officeart/2008/layout/VerticalCurvedList"/>
    <dgm:cxn modelId="{8E4D0D03-657A-4BC3-A1D2-DA89C36B53D1}" type="presParOf" srcId="{2667755D-85F3-44D9-A77A-253451020D73}" destId="{9D974360-39B4-4048-813A-73F10B95D419}" srcOrd="5" destOrd="0" presId="urn:microsoft.com/office/officeart/2008/layout/VerticalCurvedList"/>
    <dgm:cxn modelId="{E360408C-D32B-4C20-8D69-0C6398D21D7B}" type="presParOf" srcId="{2667755D-85F3-44D9-A77A-253451020D73}" destId="{BACAE249-A5CD-486C-BEC8-68444F3F68B6}" srcOrd="6" destOrd="0" presId="urn:microsoft.com/office/officeart/2008/layout/VerticalCurvedList"/>
    <dgm:cxn modelId="{DFF32154-38E8-41D0-B4ED-D5B441D63A3B}" type="presParOf" srcId="{BACAE249-A5CD-486C-BEC8-68444F3F68B6}" destId="{A9D110ED-31DF-40E9-B8CD-850004CFF55E}" srcOrd="0" destOrd="0" presId="urn:microsoft.com/office/officeart/2008/layout/VerticalCurvedList"/>
    <dgm:cxn modelId="{FE5750EB-71DC-4F59-904F-1E4F020FF82D}" type="presParOf" srcId="{2667755D-85F3-44D9-A77A-253451020D73}" destId="{E4026778-7B22-4E37-B396-74260A4ED420}" srcOrd="7" destOrd="0" presId="urn:microsoft.com/office/officeart/2008/layout/VerticalCurvedList"/>
    <dgm:cxn modelId="{7159CED5-6D2F-459D-9E66-6C3480560671}" type="presParOf" srcId="{2667755D-85F3-44D9-A77A-253451020D73}" destId="{9C33DD1E-2D8A-49C9-9541-C8FC94DC7280}" srcOrd="8" destOrd="0" presId="urn:microsoft.com/office/officeart/2008/layout/VerticalCurvedList"/>
    <dgm:cxn modelId="{72592B7F-ABDC-49CD-82DF-33FDC579F70A}" type="presParOf" srcId="{9C33DD1E-2D8A-49C9-9541-C8FC94DC7280}" destId="{18AE893B-F7A0-46F3-9B10-27902E7FE39A}" srcOrd="0" destOrd="0" presId="urn:microsoft.com/office/officeart/2008/layout/VerticalCurvedList"/>
    <dgm:cxn modelId="{C340DBE4-02E8-486C-921D-65B221DC4CF7}" type="presParOf" srcId="{2667755D-85F3-44D9-A77A-253451020D73}" destId="{D955DDD4-D33F-48F5-BA56-28564F490E91}" srcOrd="9" destOrd="0" presId="urn:microsoft.com/office/officeart/2008/layout/VerticalCurvedList"/>
    <dgm:cxn modelId="{D8378566-3297-4EAB-A261-04C4ACBF20D6}" type="presParOf" srcId="{2667755D-85F3-44D9-A77A-253451020D73}" destId="{71A158D5-96CD-4BAF-AE6F-3D765B96F299}" srcOrd="10" destOrd="0" presId="urn:microsoft.com/office/officeart/2008/layout/VerticalCurvedList"/>
    <dgm:cxn modelId="{608CC6C0-FD8E-4D4D-8CCD-EE6FB7BB141E}" type="presParOf" srcId="{71A158D5-96CD-4BAF-AE6F-3D765B96F299}" destId="{7E4232FA-B714-41B4-94BC-C4EF6C38B3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433CD7-2C1A-45E4-BFEC-A76C21297E2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B6A3F-9F9E-414A-B905-BFFA0479362B}">
      <dsp:nvSpPr>
        <dsp:cNvPr id="0" name=""/>
        <dsp:cNvSpPr/>
      </dsp:nvSpPr>
      <dsp:spPr>
        <a:xfrm>
          <a:off x="509717" y="338558"/>
          <a:ext cx="11224700" cy="6775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" pitchFamily="34" charset="0"/>
              <a:cs typeface="Arial" pitchFamily="34" charset="0"/>
            </a:rPr>
            <a:t>Подготовка процесса налогового консультирования</a:t>
          </a:r>
          <a:endParaRPr lang="ru-RU" sz="2000" kern="1200" dirty="0"/>
        </a:p>
      </dsp:txBody>
      <dsp:txXfrm>
        <a:off x="509717" y="338558"/>
        <a:ext cx="11224700" cy="677550"/>
      </dsp:txXfrm>
    </dsp:sp>
    <dsp:sp modelId="{FA3114B9-8C30-4508-B89D-05A04ABDB267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C5983-83BD-4924-9C99-51CA4CE81D65}">
      <dsp:nvSpPr>
        <dsp:cNvPr id="0" name=""/>
        <dsp:cNvSpPr/>
      </dsp:nvSpPr>
      <dsp:spPr>
        <a:xfrm>
          <a:off x="995230" y="1354558"/>
          <a:ext cx="10739187" cy="677550"/>
        </a:xfrm>
        <a:prstGeom prst="rect">
          <a:avLst/>
        </a:prstGeom>
        <a:solidFill>
          <a:schemeClr val="accent1">
            <a:shade val="80000"/>
            <a:hueOff val="168173"/>
            <a:satOff val="-20978"/>
            <a:lumOff val="106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Arial" pitchFamily="34" charset="0"/>
              <a:cs typeface="Arial" pitchFamily="34" charset="0"/>
            </a:rPr>
            <a:t>Диагноз</a:t>
          </a:r>
          <a:endParaRPr lang="ru-RU" sz="2000" kern="1200" dirty="0"/>
        </a:p>
      </dsp:txBody>
      <dsp:txXfrm>
        <a:off x="995230" y="1354558"/>
        <a:ext cx="10739187" cy="677550"/>
      </dsp:txXfrm>
    </dsp:sp>
    <dsp:sp modelId="{C6A0A925-AD47-4AC2-BBC5-DCA45D3E61B4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68173"/>
              <a:satOff val="-20978"/>
              <a:lumOff val="106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74360-39B4-4048-813A-73F10B95D419}">
      <dsp:nvSpPr>
        <dsp:cNvPr id="0" name=""/>
        <dsp:cNvSpPr/>
      </dsp:nvSpPr>
      <dsp:spPr>
        <a:xfrm>
          <a:off x="1144243" y="2370558"/>
          <a:ext cx="10590174" cy="677550"/>
        </a:xfrm>
        <a:prstGeom prst="rect">
          <a:avLst/>
        </a:prstGeom>
        <a:solidFill>
          <a:schemeClr val="accent1">
            <a:shade val="80000"/>
            <a:hueOff val="336346"/>
            <a:satOff val="-41957"/>
            <a:lumOff val="212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Arial" pitchFamily="34" charset="0"/>
              <a:cs typeface="Arial" pitchFamily="34" charset="0"/>
            </a:rPr>
            <a:t>Планирование действий в процессе налогового консультирования</a:t>
          </a:r>
          <a:endParaRPr lang="ru-RU" sz="2000" kern="1200" dirty="0"/>
        </a:p>
      </dsp:txBody>
      <dsp:txXfrm>
        <a:off x="1144243" y="2370558"/>
        <a:ext cx="10590174" cy="677550"/>
      </dsp:txXfrm>
    </dsp:sp>
    <dsp:sp modelId="{A9D110ED-31DF-40E9-B8CD-850004CFF55E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36346"/>
              <a:satOff val="-41957"/>
              <a:lumOff val="21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26778-7B22-4E37-B396-74260A4ED420}">
      <dsp:nvSpPr>
        <dsp:cNvPr id="0" name=""/>
        <dsp:cNvSpPr/>
      </dsp:nvSpPr>
      <dsp:spPr>
        <a:xfrm>
          <a:off x="995230" y="3386558"/>
          <a:ext cx="10739187" cy="677550"/>
        </a:xfrm>
        <a:prstGeom prst="rect">
          <a:avLst/>
        </a:prstGeom>
        <a:solidFill>
          <a:schemeClr val="accent1">
            <a:shade val="80000"/>
            <a:hueOff val="504519"/>
            <a:satOff val="-62935"/>
            <a:lumOff val="319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latin typeface="Arial" pitchFamily="34" charset="0"/>
              <a:cs typeface="Arial" pitchFamily="34" charset="0"/>
            </a:rPr>
            <a:t>Внедрение рекомендаций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995230" y="3386558"/>
        <a:ext cx="10739187" cy="677550"/>
      </dsp:txXfrm>
    </dsp:sp>
    <dsp:sp modelId="{18AE893B-F7A0-46F3-9B10-27902E7FE39A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504519"/>
              <a:satOff val="-62935"/>
              <a:lumOff val="319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5DDD4-D33F-48F5-BA56-28564F490E91}">
      <dsp:nvSpPr>
        <dsp:cNvPr id="0" name=""/>
        <dsp:cNvSpPr/>
      </dsp:nvSpPr>
      <dsp:spPr>
        <a:xfrm>
          <a:off x="509717" y="4402558"/>
          <a:ext cx="11224700" cy="677550"/>
        </a:xfrm>
        <a:prstGeom prst="rect">
          <a:avLst/>
        </a:prstGeom>
        <a:solidFill>
          <a:schemeClr val="accent1">
            <a:shade val="80000"/>
            <a:hueOff val="672692"/>
            <a:satOff val="-83914"/>
            <a:lumOff val="425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000" kern="1200">
              <a:latin typeface="Arial" pitchFamily="34" charset="0"/>
              <a:cs typeface="Arial" pitchFamily="34" charset="0"/>
            </a:rPr>
            <a:t>Завершающий этап консультационных услуг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509717" y="4402558"/>
        <a:ext cx="11224700" cy="677550"/>
      </dsp:txXfrm>
    </dsp:sp>
    <dsp:sp modelId="{7E4232FA-B714-41B4-94BC-C4EF6C38B332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2692"/>
              <a:satOff val="-83914"/>
              <a:lumOff val="425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=""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=""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=""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=""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=""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=""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=""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=""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=""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=""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=""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=""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=""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=""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=""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=""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36000" y="683550"/>
            <a:ext cx="9720000" cy="5467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>
            <a:extLst>
              <a:ext uri="{FF2B5EF4-FFF2-40B4-BE49-F238E27FC236}">
                <a16:creationId xmlns="" xmlns:a16="http://schemas.microsoft.com/office/drawing/2014/main" id="{F517E966-A564-45E1-84EA-531571F5224C}"/>
              </a:ext>
            </a:extLst>
          </p:cNvPr>
          <p:cNvSpPr txBox="1">
            <a:spLocks/>
          </p:cNvSpPr>
          <p:nvPr/>
        </p:nvSpPr>
        <p:spPr>
          <a:xfrm>
            <a:off x="1524000" y="1077349"/>
            <a:ext cx="9144000" cy="17009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Теория и практика </a:t>
            </a:r>
          </a:p>
          <a:p>
            <a:r>
              <a:rPr lang="ru-RU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налогового консультирования</a:t>
            </a:r>
          </a:p>
        </p:txBody>
      </p:sp>
      <p:sp>
        <p:nvSpPr>
          <p:cNvPr id="18" name="Подзаголовок 7">
            <a:extLst>
              <a:ext uri="{FF2B5EF4-FFF2-40B4-BE49-F238E27FC236}">
                <a16:creationId xmlns="" xmlns:a16="http://schemas.microsoft.com/office/drawing/2014/main" id="{E2BDACE4-4494-4579-AE66-C36AE5DA67AB}"/>
              </a:ext>
            </a:extLst>
          </p:cNvPr>
          <p:cNvSpPr txBox="1">
            <a:spLocks/>
          </p:cNvSpPr>
          <p:nvPr/>
        </p:nvSpPr>
        <p:spPr>
          <a:xfrm>
            <a:off x="1790101" y="3249000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Колмакова Полина Владимировна </a:t>
            </a:r>
          </a:p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ведущий эксперт</a:t>
            </a:r>
          </a:p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консультант в области бухгалтерского учета и налогообложения</a:t>
            </a:r>
          </a:p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преподаватель Центра подготовки налоговых консультантов и Института профессиональных бухгалтеров и аудиторов России</a:t>
            </a:r>
            <a:endPara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9" name="Текст 7"/>
          <p:cNvSpPr txBox="1">
            <a:spLocks/>
          </p:cNvSpPr>
          <p:nvPr/>
        </p:nvSpPr>
        <p:spPr bwMode="auto">
          <a:xfrm>
            <a:off x="4611001" y="5318175"/>
            <a:ext cx="63231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algn="r"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(495) 925-03-87 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nalog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cpnk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cpnk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r>
              <a:rPr lang="ru-RU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endParaRPr lang="ru-R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596000" y="457200"/>
            <a:ext cx="8865000" cy="347503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 529626-6</a:t>
            </a:r>
          </a:p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r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Внесен депутатом</a:t>
            </a:r>
          </a:p>
          <a:p>
            <a:pPr marL="45720" indent="0" algn="r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Государственной Думы</a:t>
            </a:r>
          </a:p>
          <a:p>
            <a:pPr marL="45720" indent="0" algn="r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А.М. Макаровым</a:t>
            </a:r>
          </a:p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ФЕДЕРАЛЬНЫЙ ЗАКОН</a:t>
            </a:r>
          </a:p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 НАЛОГОВОМ КОНСУЛЬТИРОВАНИИ</a:t>
            </a: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31000" y="4509000"/>
            <a:ext cx="8730000" cy="2057400"/>
          </a:xfrm>
        </p:spPr>
        <p:txBody>
          <a:bodyPr>
            <a:noAutofit/>
          </a:bodyPr>
          <a:lstStyle/>
          <a:p>
            <a:pPr marL="0" indent="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0" dirty="0">
                <a:latin typeface="Arial" pitchFamily="34" charset="0"/>
                <a:cs typeface="Arial" pitchFamily="34" charset="0"/>
              </a:rPr>
              <a:t>23.05.2014  - внесен в Государственную Думу ФС РФ </a:t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>              текст законопроекта, внесенного в ГД ФС РФ</a:t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>              пояснительная записка</a:t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>              финансово-экономическое обоснование</a:t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>              перечень актов федерального законодательства</a:t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>27.05.2014  - рассмотрен Советом ГД ФС РФ (Протокол N 172, п. 1)</a:t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327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1000" y="1224000"/>
            <a:ext cx="10125000" cy="51355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714375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Проект Федерального закона "О налоговом консультировании" (далее - законопроект) направлен на:</a:t>
            </a:r>
          </a:p>
          <a:p>
            <a:pPr marL="0" indent="714375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Повышение уровня и эффективности взаимодействия налогоплательщиков с налоговыми органами.</a:t>
            </a:r>
          </a:p>
          <a:p>
            <a:pPr marL="0" indent="714375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Повышение налоговой грамотности всех категорий налогоплательщиков.</a:t>
            </a:r>
          </a:p>
          <a:p>
            <a:pPr marL="0" indent="714375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714375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Законопроект включает положения, в соответствии с которыми гарантия качества услуг по налоговому консультированию обеспечивается:</a:t>
            </a:r>
          </a:p>
          <a:p>
            <a:pPr marL="0" indent="714375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 ведением государственного реестра налоговых консультантов;</a:t>
            </a:r>
          </a:p>
          <a:p>
            <a:pPr marL="0" indent="714375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возмещением консультируемому лицу имущественного вреда, причиненного ему вследствие ненадлежащего качества оказанных услуг;</a:t>
            </a:r>
          </a:p>
          <a:p>
            <a:pPr marL="0" indent="714375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государственным контролем за деятельностью налоговых консультантов, налоговых консультаций.</a:t>
            </a: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indent="-182880" algn="just">
              <a:buClr>
                <a:schemeClr val="accent6">
                  <a:lumMod val="75000"/>
                </a:schemeClr>
              </a:buClr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016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3595" y="1023480"/>
            <a:ext cx="5359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Georgia" pitchFamily="18" charset="0"/>
              <a:buNone/>
            </a:pP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Где грань дозволенного?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8700" y="2139950"/>
            <a:ext cx="10144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buFont typeface="Georgia" pitchFamily="18" charset="0"/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Если вы, используя инструменты, заложенные в НК и Гражданском кодексе, делаете свою работу более выгодной в налоговом плане — это оптимизация. </a:t>
            </a:r>
          </a:p>
          <a:p>
            <a:pPr indent="358775" algn="just">
              <a:buFont typeface="Georgia" pitchFamily="18" charset="0"/>
              <a:buNone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Georgia" pitchFamily="18" charset="0"/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Если единственная цель ваших сделок — уйти от уплаты налога — это нарушение законодательства, преступление.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2050" y="4584700"/>
            <a:ext cx="1013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Письмо ФНС России от 10.03.2021 N БВ-4-7/3060@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"О практике применения статьи 54.1 Налогового кодекса Российской Федерации"</a:t>
            </a:r>
          </a:p>
        </p:txBody>
      </p:sp>
    </p:spTree>
    <p:extLst>
      <p:ext uri="{BB962C8B-B14F-4D97-AF65-F5344CB8AC3E}">
        <p14:creationId xmlns="" xmlns:p14="http://schemas.microsoft.com/office/powerpoint/2010/main" val="9675292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2973" y="774000"/>
            <a:ext cx="9553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2913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Порядок оказания консультационных услуг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7294" y="1944000"/>
            <a:ext cx="10125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Обычной формой получения вопросов от Клиента является получение их в письменном виде по электронной почте на единый почтовый ящик. Обычной формой ответа также является письменная форма.</a:t>
            </a:r>
          </a:p>
          <a:p>
            <a:pPr indent="442913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Прием вопросов от Клиента по телефону осуществляется через одного ответственного сотрудника — консалтингового менеджера.</a:t>
            </a:r>
          </a:p>
          <a:p>
            <a:pPr indent="442913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 получении вопроса Консалтинговый менеджер запрашивает у Клиента информацию о желаемых сроках подготовки ответа и после этого согласовывает с Клиентом сроки подготовки ответа.</a:t>
            </a:r>
          </a:p>
          <a:p>
            <a:pPr indent="442913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Над процессом подготовки консультаций работает команда специалистов. Соответственно, по вопросам обсуждения деталей консультации с сотрудниками Клиента может связываться любой специалист из команды.</a:t>
            </a:r>
          </a:p>
        </p:txBody>
      </p:sp>
    </p:spTree>
    <p:extLst>
      <p:ext uri="{BB962C8B-B14F-4D97-AF65-F5344CB8AC3E}">
        <p14:creationId xmlns="" xmlns:p14="http://schemas.microsoft.com/office/powerpoint/2010/main" val="15082052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3919" y="577139"/>
            <a:ext cx="9948000" cy="81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Этапы налогового консультирования</a:t>
            </a:r>
          </a:p>
          <a:p>
            <a:pPr marL="45720" indent="0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466092477"/>
              </p:ext>
            </p:extLst>
          </p:nvPr>
        </p:nvGraphicFramePr>
        <p:xfrm>
          <a:off x="0" y="1224000"/>
          <a:ext cx="11811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99374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100" y="406400"/>
            <a:ext cx="9250643" cy="591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33099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1117600"/>
            <a:ext cx="11531426" cy="3684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999" y="549000"/>
            <a:ext cx="10105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Georgia" pitchFamily="18" charset="0"/>
              <a:buNone/>
              <a:defRPr/>
            </a:pP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Что важно сделать на подготовительном этапе?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6802" y="1449000"/>
            <a:ext cx="104791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Выяснит суть работы компании — схему работы с клиентами и поставщиками, ценовую политику и т.п. вопросы;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Ознакомиться с корпоративными правилами и регламентами по работе с договорами — кто и как заключает сделки, как проверяются контрагенты и риски работы с ними на разных уровнях (отделах);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Проанализировать как происходит согласование сделок и операций учета — например, кто санкционирует расходы, совершаемые подотчетными лицами, подписывает контракты, визирует оплату счетов;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Проанализирует состояние бухгалтерского и налогового учета, изучить учетную политику  — (могут учитываться расходы, не уменьшающие  базу по прибыли или не учитываются те расходы, которые учесть можно, или используется невыгодная система налогообложения)</a:t>
            </a:r>
          </a:p>
        </p:txBody>
      </p:sp>
    </p:spTree>
    <p:extLst>
      <p:ext uri="{BB962C8B-B14F-4D97-AF65-F5344CB8AC3E}">
        <p14:creationId xmlns="" xmlns:p14="http://schemas.microsoft.com/office/powerpoint/2010/main" val="641425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5E1723-EE1D-4B9F-A82C-C3F81EEEF84E}"/>
              </a:ext>
            </a:extLst>
          </p:cNvPr>
          <p:cNvSpPr/>
          <p:nvPr/>
        </p:nvSpPr>
        <p:spPr>
          <a:xfrm>
            <a:off x="2631000" y="189000"/>
            <a:ext cx="6096000" cy="64633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Используем ИИ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Рисунок 2" descr="image003">
            <a:extLst>
              <a:ext uri="{FF2B5EF4-FFF2-40B4-BE49-F238E27FC236}">
                <a16:creationId xmlns:a16="http://schemas.microsoft.com/office/drawing/2014/main" xmlns="" id="{6E19C1CD-A453-4ABE-AAB8-4BB9233C9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00" y="1674000"/>
            <a:ext cx="6072191" cy="42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1D458322-E415-4059-A233-1B21B10AC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6000" y="4284000"/>
            <a:ext cx="3074325" cy="172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3A30AF-BF95-4D32-8789-C20C9367673C}"/>
              </a:ext>
            </a:extLst>
          </p:cNvPr>
          <p:cNvSpPr txBox="1"/>
          <p:nvPr/>
        </p:nvSpPr>
        <p:spPr>
          <a:xfrm>
            <a:off x="3503713" y="717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F0E52A-53BF-42CF-A42B-432B63CEF7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6000" y="2529000"/>
            <a:ext cx="3077695" cy="1557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F28ED3-FAB0-4818-8F08-E576657E2F7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6000" y="999000"/>
            <a:ext cx="3139273" cy="129971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000" y="1179000"/>
            <a:ext cx="10001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674850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5E1723-EE1D-4B9F-A82C-C3F81EEEF84E}"/>
              </a:ext>
            </a:extLst>
          </p:cNvPr>
          <p:cNvSpPr/>
          <p:nvPr/>
        </p:nvSpPr>
        <p:spPr>
          <a:xfrm>
            <a:off x="2631000" y="189000"/>
            <a:ext cx="6096000" cy="64633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Используем ИИ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3A30AF-BF95-4D32-8789-C20C9367673C}"/>
              </a:ext>
            </a:extLst>
          </p:cNvPr>
          <p:cNvSpPr txBox="1"/>
          <p:nvPr/>
        </p:nvSpPr>
        <p:spPr>
          <a:xfrm>
            <a:off x="3503713" y="717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000" y="1224000"/>
            <a:ext cx="5758715" cy="346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000" y="3429000"/>
            <a:ext cx="6678312" cy="257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967485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A41605-339E-4210-9FCA-20A98B9F5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6000" y="1899000"/>
            <a:ext cx="10080000" cy="2070000"/>
          </a:xfrm>
        </p:spPr>
        <p:txBody>
          <a:bodyPr>
            <a:normAutofit/>
          </a:bodyPr>
          <a:lstStyle/>
          <a:p>
            <a:pPr indent="358775" algn="just"/>
            <a:r>
              <a:rPr lang="ru-RU" sz="2400" b="1" dirty="0">
                <a:latin typeface="Arial" pitchFamily="34" charset="0"/>
                <a:cs typeface="Arial" pitchFamily="34" charset="0"/>
              </a:rPr>
              <a:t>Налоговое консультирование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- это вид профессиональной деятельности по оказанию консультаций, содействующих должному исполнению налогоплательщиками, плательщиками сборов, налоговыми агентами и иными лицами обязанностей, предусмотренных законодательством о налогах и сборах.</a:t>
            </a:r>
          </a:p>
        </p:txBody>
      </p:sp>
    </p:spTree>
    <p:extLst>
      <p:ext uri="{BB962C8B-B14F-4D97-AF65-F5344CB8AC3E}">
        <p14:creationId xmlns=""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0950" y="450850"/>
            <a:ext cx="1925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ВАЖНО!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2050" y="1384300"/>
            <a:ext cx="10045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 Не делайте  выводы, основываясь на собственной гипотезе по ситуации клиента. Выясните все детали.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Придерживайтесь принципа – простых вопросов не бывает.</a:t>
            </a:r>
          </a:p>
          <a:p>
            <a:pPr>
              <a:defRPr/>
            </a:pP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Держите нейтралитет, высказывайте независимую позицию.</a:t>
            </a:r>
          </a:p>
          <a:p>
            <a:pPr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Не принимайте решение за клиента, изложите все варианты и  их последствия.</a:t>
            </a:r>
            <a:endParaRPr lang="ru-RU" sz="2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393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052" y="864000"/>
            <a:ext cx="9026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Структура отчета налогового консультанта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7600" y="2139950"/>
            <a:ext cx="994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58420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Изложение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проблематики, описание ситуации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Положения Федеральных законов, постановлений Правительства, иных нормативных актов, регламентирующих сферу деятельности налогоплательщика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Анализ положений нормативных актов применительно к ситуации (возможны ссылки на письма Минфина РФ,ФНС РФ иных ведомств и судебную практику)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x-none" sz="20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Выводы и рекомендации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11393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5400" y="450850"/>
            <a:ext cx="8562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Что учесть при изложении консультации</a:t>
            </a:r>
            <a:endParaRPr lang="ru-RU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100" y="1339850"/>
            <a:ext cx="102235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indent="584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Соблюдайте структуру ответа.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Перед направлением письменного ответа проверьте орфографию.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Используйте простые предложения, избегайте сложных смысловых конструкций.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Используйте только известные, распространенные сокращения (например, НК РФ).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Приводите реквизиты только тех писем Минфина РФ, ФНС РФ и судебной практики, в которых содержатся главные выводы по ситуации. Не загромождайте ответ.</a:t>
            </a:r>
          </a:p>
          <a:p>
            <a:pPr marL="44450" indent="584200" algn="just">
              <a:buClr>
                <a:schemeClr val="accent6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Не используйте формулировки: «В соответствии с Письмом </a:t>
            </a:r>
            <a:r>
              <a:rPr lang="ru-RU" sz="2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Мифина</a:t>
            </a: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РФ».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100" y="5918200"/>
            <a:ext cx="6392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Письмо ФНС России от 26.11.2013 N ГД-4-3/21097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3100" y="406400"/>
            <a:ext cx="641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Что учесть при анализе ситуации?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650" y="1073150"/>
            <a:ext cx="108902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Согласно пункту 1 статьи 34.2 Налогового кодекса Российской Федерации Минфин России дает письменные разъяснения налоговым органам по вопросам применения законодательства Российской Федерации о налогах и сборах.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На основании подпункта 5 пункта 1 статьи 32 Налогового кодекса Российской Федерации налоговые органы обязаны руководствоваться письменными разъяснениями Минфина России по вопросам применения законодательства Российской Федерации о налогах и сборах.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Вместе с тем письма Минфина России, в которых разъясняются вопросы применения законодательства Российской Федерации о налогах и сборах, не содержат правовых норм, не конкретизируют нормативные предписания и не являются нормативными правовыми актами. Эти письма имеют информационно-разъяснительный характер по вопросам применения законодательства Российской Федерации о налогах и сборах.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случае, когда письменные разъяснения Минфина России (рекомендации, разъяснения ФНС России) по вопросам применения законодательства Российской Федерации о налогах и сборах не согласуются с решениями, постановлениями, информационными письмами Высшего Арбитражного Суда Российской Федерации, а также решениями, постановлениями, письмами Верховного Суда Российской Федерации, налоговые органы, начиная со дня размещения в полном объеме указанных актов и писем судов на их официальных сайтах в сети "Интернет" либо со дня их официального опубликования в установленном порядке, при реализации своих полномочий руководствуются указанными актами и письмами судов.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11393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100" y="584200"/>
            <a:ext cx="6111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Учитываем  риски консультанта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5207000"/>
            <a:ext cx="10134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Определение Судебной коллегии по экономическим спорам Верховного Суда Российской Федерации от 13.02.2024 N 305-ЭС23-18507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8650" y="1739900"/>
            <a:ext cx="1084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 обстоятельствам настоящего дела минимальная степень заботливости и профессионализма (пункт 4 статьи 401 ГК РФ и пункт 7 постановления Пленума N 7), дающая основания для применения оговорки об ограничении ответственности, предполагала то, что исполнитель, предоставляя консультацию по вопросам права, не будет предлагать заказчику упрощенные подходы к решению сложных задач и, во всяком случае, </a:t>
            </a:r>
            <a:r>
              <a:rPr lang="ru-RU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предупредит заказчика о рисках следования советам консультанта.</a:t>
            </a:r>
          </a:p>
        </p:txBody>
      </p:sp>
    </p:spTree>
    <p:extLst>
      <p:ext uri="{BB962C8B-B14F-4D97-AF65-F5344CB8AC3E}">
        <p14:creationId xmlns="" xmlns:p14="http://schemas.microsoft.com/office/powerpoint/2010/main" val="411393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100" y="450850"/>
            <a:ext cx="11133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Учитываем  риски консультанта: а как же условия договора?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4200" y="5607050"/>
            <a:ext cx="10134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Определение Судебной коллегии по экономическим спорам Верховного Суда Российской Федерации от 13.02.2024 N 305-ЭС23-18507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6000" y="1314000"/>
            <a:ext cx="1084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 этом, исходя из пунктов Приложения А исполнитель не принимает на себя каких-либо управленческих обязанностей в связи с услугами, исполнитель не принимает на себя ответственность за использование или внедрение результатов услуг; заказчик назначает уполномоченное лицо, обладающее необходимой квалификацией, которое будет курировать оказание услуг. Заказчик отвечает за принятие всех управленческих решений, связанных с услугами, использование и внедрение результатов услуг, а также установления соответствия оказанных услуг поставленным заказчиком целям. Заказчик не должен принимать решения на основании предварительных версий Отчетов. Исполнитель не несет обязательств по обновлению окончательной редакции Отчета с учетом обстоятельств, о которых ему стало известно, или событий, произошедших после предоставления такого Отчета заказчику.</a:t>
            </a:r>
          </a:p>
          <a:p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представленном ответчиком истцу проекте Методики описан Порядок выявления и учета товарных потерь в виде хищения товаров на торговых площадках (раздел 4.2, стр. 16 проекта Методики). В случае выявления при инвентаризации расхождения фактического наличия имущества с данными бухгалтерского учета недостачи товаров, а также порчи товаров при отсутствии виновных лиц списываются по распоряжению руководителя на расходы Общества. Таким образом, для списания недостачи товаров, возникшей в результате хищения товаров на торговых площадках, необходимо принятие истцом управленческого решения. Принятие такого управленческого решения относиться к исключительной компетенции истца.</a:t>
            </a:r>
          </a:p>
        </p:txBody>
      </p:sp>
    </p:spTree>
    <p:extLst>
      <p:ext uri="{BB962C8B-B14F-4D97-AF65-F5344CB8AC3E}">
        <p14:creationId xmlns="" xmlns:p14="http://schemas.microsoft.com/office/powerpoint/2010/main" val="411393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100" y="450850"/>
            <a:ext cx="112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Учитываем  риски консультанта: а как же условия договора?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4200" y="5607050"/>
            <a:ext cx="10134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Определение Судебной коллегии по экономическим спорам Верховного Суда Российской Федерации от 13.02.2024 N 305-ЭС23-18507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000" y="1674000"/>
            <a:ext cx="7943850" cy="27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13931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dirty="0"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=""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00" y="2214000"/>
            <a:ext cx="10515600" cy="3943375"/>
          </a:xfrm>
        </p:spPr>
        <p:txBody>
          <a:bodyPr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оказывает: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Образовательные услуги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Консультационные услуги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Сопровождение налоговых проверок</a:t>
            </a:r>
          </a:p>
          <a:p>
            <a:pPr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(495) 925-03-87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nalog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@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cpnk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http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cpnk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000" y="2169000"/>
            <a:ext cx="10147500" cy="4455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					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консультирование по вопросам исчисления и уплаты налогов;				                     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налоговую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экспертизу отдельных сделок, договоров 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оценку налоговых рисков компаний, разработку рекомендаций по их минимизации;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постановку системы налогового учета, разработка учетной политики для целей налогообложения,  налоговое планирование;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			 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-</a:t>
            </a:r>
            <a:r>
              <a:rPr lang="en-US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оперативное информирование об изменениях в законодательстве и нормативных актах, касающихся налогообложения юридических лиц;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			 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- представление интересов компаний в ходе проверок налоговыми и иными контролирующими органами;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 - обжалование решений налоговых инспекций в судах и вышестоящих органах.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1000" y="639000"/>
            <a:ext cx="828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Деятельность по налоговому консультированию включает:</a:t>
            </a:r>
          </a:p>
        </p:txBody>
      </p:sp>
    </p:spTree>
    <p:extLst>
      <p:ext uri="{BB962C8B-B14F-4D97-AF65-F5344CB8AC3E}">
        <p14:creationId xmlns=""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=""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189000"/>
            <a:ext cx="10515600" cy="91793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Каковы задачи консультанта?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56000" y="999000"/>
            <a:ext cx="10125000" cy="2924550"/>
          </a:xfrm>
        </p:spPr>
        <p:txBody>
          <a:bodyPr>
            <a:noAutofit/>
          </a:bodyPr>
          <a:lstStyle/>
          <a:p>
            <a:pPr indent="358775"/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Разработка конструктивных предложений, четких планов действий, модели, схем, вариантов, в </a:t>
            </a:r>
            <a:r>
              <a:rPr lang="ru-RU" sz="20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.: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• планирование предстоящих сделок с учетом налоговых последствий;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• оценка целесообразности снижения налоговых выплат;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• предупреждение возникновения конфликтов с налоговыми органами;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• минимизация отрицательных последствий таких конфликтов;</a:t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• недопущение нарушения имущественных прав налогоплательщика.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6000" y="2259000"/>
            <a:ext cx="747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История возникновения и развития налогового консультирования </a:t>
            </a:r>
            <a:b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России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393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011000" y="609600"/>
            <a:ext cx="10125000" cy="563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173038" algn="just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Первый  этап </a:t>
            </a:r>
            <a:r>
              <a:rPr lang="ru-RU" sz="2000" b="0" dirty="0">
                <a:latin typeface="Arial" pitchFamily="34" charset="0"/>
                <a:cs typeface="Arial" pitchFamily="34" charset="0"/>
              </a:rPr>
              <a:t>развития и становления налоговой системы в России  приходится на  период с 1991 по 1998 годы				</a:t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0" dirty="0"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b="0" i="1" dirty="0">
                <a:latin typeface="Arial" pitchFamily="34" charset="0"/>
                <a:cs typeface="Arial" pitchFamily="34" charset="0"/>
              </a:rPr>
              <a:t>Приказом МНС России от 25.08.1999 № АП–3–15/278 была создана Комиссия по налоговому консультированию в целях координации работы  в области подготовки и аттестации налоговых консультантов, аккредитации налоговых консультационных пунктов, уполномоченных учебных центров, средств массовой информации, для обеспечения высокого уровня налогового консультирования.				 </a:t>
            </a:r>
            <a:br>
              <a:rPr lang="ru-RU" sz="2000" b="0" i="1" dirty="0">
                <a:latin typeface="Arial" pitchFamily="34" charset="0"/>
                <a:cs typeface="Arial" pitchFamily="34" charset="0"/>
              </a:rPr>
            </a:br>
            <a:r>
              <a:rPr lang="ru-RU" sz="2000" b="0" i="1" dirty="0">
                <a:latin typeface="Arial" pitchFamily="34" charset="0"/>
                <a:cs typeface="Arial" pitchFamily="34" charset="0"/>
              </a:rPr>
              <a:t>Председателем ЦКНК был назначен Д.Г. Черник)</a:t>
            </a:r>
            <a:br>
              <a:rPr lang="ru-RU" sz="2000" b="0" i="1" dirty="0">
                <a:latin typeface="Arial" pitchFamily="34" charset="0"/>
                <a:cs typeface="Arial" pitchFamily="34" charset="0"/>
              </a:rPr>
            </a:br>
            <a:r>
              <a:rPr lang="ru-RU" sz="2000" b="0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0" i="1" dirty="0">
                <a:latin typeface="Arial" pitchFamily="34" charset="0"/>
                <a:cs typeface="Arial" pitchFamily="34" charset="0"/>
              </a:rPr>
            </a:br>
            <a:endParaRPr lang="ru-RU" sz="20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036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011000" y="1853259"/>
            <a:ext cx="10125000" cy="31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57188" algn="just">
              <a:buFont typeface="Georgia" pitchFamily="18" charset="0"/>
              <a:buNone/>
            </a:pPr>
            <a:r>
              <a:rPr lang="ru-RU" alt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Второй этап</a:t>
            </a:r>
            <a:r>
              <a:rPr lang="ru-RU" alt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становления налоговой системы характеризуется ее стабилизацией, введением в </a:t>
            </a:r>
            <a:r>
              <a:rPr lang="ru-RU" alt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действие Налогового Кодекса РФ.</a:t>
            </a:r>
            <a:br>
              <a:rPr lang="ru-RU" alt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357188" algn="just">
              <a:buFont typeface="Georgia" pitchFamily="18" charset="0"/>
              <a:buNone/>
            </a:pPr>
            <a:r>
              <a:rPr lang="ru-RU" alt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 августа 2000 года  </a:t>
            </a:r>
            <a:r>
              <a:rPr lang="ru-RU" alt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Квалификационный справочник должностей руководителей, специалистов и других служащих был дополнен квалификационной характеристикой Консультанта по налогам и сборам (налогового консультанта) – постановление Минтруда России от 04.08.2000 № 57</a:t>
            </a:r>
            <a:r>
              <a:rPr lang="ru-RU" alt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ru-RU" alt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9985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2499" y="2349000"/>
            <a:ext cx="8685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8775" algn="just"/>
            <a:r>
              <a:rPr lang="ru-RU" altLang="ru-RU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 2014 года налоговое консультирование как самостоятельный вид поименован в Общероссийском классификаторе видов экономической деятельности – ОКВЭД </a:t>
            </a:r>
            <a:r>
              <a:rPr lang="ru-RU" altLang="ru-RU" sz="24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ОК 029-2014</a:t>
            </a:r>
            <a:r>
              <a:rPr lang="ru-RU" altLang="ru-RU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(утв. приказом </a:t>
            </a:r>
            <a:r>
              <a:rPr lang="ru-RU" altLang="ru-RU" sz="24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Росстандарта</a:t>
            </a:r>
            <a:r>
              <a:rPr lang="ru-RU" altLang="ru-RU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altLang="ru-RU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31.01.2014 № 14-ст). 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5297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3500" y="819000"/>
            <a:ext cx="9630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Arial" pitchFamily="34" charset="0"/>
                <a:cs typeface="Arial" pitchFamily="34" charset="0"/>
              </a:rPr>
              <a:t>Гражданский кодекс РФ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>
                <a:latin typeface="Arial" pitchFamily="34" charset="0"/>
                <a:cs typeface="Arial" pitchFamily="34" charset="0"/>
              </a:rPr>
              <a:t>Глава 39 ГК РФ «Договор возмездного оказания услуг»</a:t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6000" y="2529000"/>
            <a:ext cx="10035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Georgia" pitchFamily="18" charset="0"/>
              <a:buNone/>
            </a:pPr>
            <a:r>
              <a:rPr 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Федеральный закон от 30.12.2008 N 307-ФЗ</a:t>
            </a:r>
          </a:p>
          <a:p>
            <a:pPr>
              <a:buFont typeface="Georgia" pitchFamily="18" charset="0"/>
              <a:buNone/>
            </a:pP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Об </a:t>
            </a:r>
            <a:r>
              <a:rPr lang="ru-RU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аудиторской </a:t>
            </a:r>
            <a:r>
              <a:rPr lang="ru-RU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Georgia" pitchFamily="18" charset="0"/>
              <a:buNone/>
            </a:pPr>
            <a:endParaRPr lang="ru-RU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indent="358775" algn="just">
              <a:buFont typeface="Georgia" pitchFamily="18" charset="0"/>
              <a:buNone/>
            </a:pPr>
            <a:r>
              <a:rPr lang="ru-RU" sz="2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Аудиторские организации, индивидуальные аудиторы наряду с аудиторскими услугами могут оказывать прочие связанные с аудиторской деятельностью услуги, в частности  -  налоговое консультирование, постановку, восстановление и ведение налогового учета, составление налоговых расчетов и деклараций (пп.2.п.7 ст.1 Закона 307-ФЗ);</a:t>
            </a:r>
          </a:p>
        </p:txBody>
      </p:sp>
    </p:spTree>
    <p:extLst>
      <p:ext uri="{BB962C8B-B14F-4D97-AF65-F5344CB8AC3E}">
        <p14:creationId xmlns="" xmlns:p14="http://schemas.microsoft.com/office/powerpoint/2010/main" val="173655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1189</Words>
  <Application>Microsoft Office PowerPoint</Application>
  <PresentationFormat>Произвольный</PresentationFormat>
  <Paragraphs>121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Каковы задачи консультанта?</vt:lpstr>
      <vt:lpstr>Слайд 5</vt:lpstr>
      <vt:lpstr>Слайд 6</vt:lpstr>
      <vt:lpstr>Слайд 7</vt:lpstr>
      <vt:lpstr>Слайд 8</vt:lpstr>
      <vt:lpstr>Гражданский кодекс РФ Глава 39 ГК РФ «Договор возмездного оказания услуг» </vt:lpstr>
      <vt:lpstr>23.05.2014  - внесен в Государственную Думу ФС РФ                текст законопроекта, внесенного в ГД ФС РФ               пояснительная записка               финансово-экономическое обоснование               перечень актов федерального законодательства  27.05.2014  - рассмотрен Советом ГД ФС РФ (Протокол N 172, п. 1)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kolmakova</cp:lastModifiedBy>
  <cp:revision>52</cp:revision>
  <dcterms:created xsi:type="dcterms:W3CDTF">2020-06-21T13:18:43Z</dcterms:created>
  <dcterms:modified xsi:type="dcterms:W3CDTF">2025-05-27T13:04:44Z</dcterms:modified>
</cp:coreProperties>
</file>