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Презентация охватывает три блока. Первый — дивиденды: кто налоговый агент, когда возникает доход, особые ситуации, ставки и формулы расчёта для резидентов и нерезидентов. Второй — операции с долями и акциями: продажа доли, перераспределение доли выбывшего участника, уменьшение уставного капитала, выход из ООО и ликвидация. Третий — продажа недвижимости: освобождение по сроку владения, расчёт базы и льгота для семей с детьми.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 выплате дивидендов физлицу налог исчисляет, удерживает и перечисляет налоговый агент. Это российская организация, которая платит напрямую, включая ООО; брокер, доверительный управляющий или депозитарий, если выплата идёт через них; либо доверенное лицо по акциям экономически значимых организаций. Дата дохода — день перечисления денег, день передачи имущества или день передачи дохода принципалу. Даже при уступке права на дивиденды доход у акционера возникает.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дивиденды только начислены, дохода нет, и налог не удерживается. Отказ от дивидендов в пользу общества — это распоряжение своим доходом, поэтому налог удерживается на дату отказа; если деньги уже у брокера, но акционеру не перечислены, — на дату возврата эмитенту. При зачёте дивидендов в счёт займа доход возникает на дату зачёта, но денег в этот день нет, поэтому налог удерживается из ближайших денежных выплат, не более половины каждой. Если до 31 января удержать не удалось — нужно сообщить налоговой и физлицу.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Дивиденды акциями облагаются как доход в натуральной форме. Размер дохода берётся из решения собрания, если цена акции одинакова для всех участников, в том числе невзаимозависимых. В примере 200 акций по 1 000 рублей дают доход 200 000 и налог 26 000 рублей, который удерживается из денежных выплат. По векселю два подхода: Минфин считает доходом день передачи векселя, а по логике Верховного суда доход возникает только при получении денег по векселю. Второй подход несёт риск спора.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резидента ставка 13 процентов, а с суммы превышения 2,4 миллиона рублей за год — 15. Нерезидент платит 15 процентов с дивидендов российской организации, если соглашение об избежании двойного налогообложения не даёт иную ставку; по акциям публичных международных холдинговых компаний — 5 процентов до 2029 года. Иноагенты платят 30 процентов. Вычеты к дивидендам не применяются. Доходы при непропорциональном распределении прибыли облагаются так же, как дивиденды.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Дивиденды от иностранной компании резидент облагает по тем же ставкам. Налог можно уменьшить на сумму, уплаченную в стране источника, если с ней заключено соглашение об избежании двойного налогообложения; приостановка соглашения на это не влияет. В примере при иностранном налоге 10 процентов в России доплачивается 3 000 рублей. При иностранном налоге 15 процентов доплаты нет, а лишние 2 000 рублей из бюджета не возвращаются.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дивиденды выплачиваются иностранной компании, которая не является фактическим получателем дохода, применяется сквозной подход. Когда фактический получатель неизвестен, работают общие правила Кодекса без соглашений. Если он известен и это резидент России, налог удерживается в обычном порядке. Если это нерезидент, всё зависит от наличия действующего соглашения со страной его резидентства. Фактическое право на доход нужно подтвердить документами.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организация сама дивидендов не получает, налог резидента — это сумма выплаты, умноженная на 13 процентов. Налог считается по каждой выплате нарастающим итогом с начала года: как только дивиденды превысили 2,4 миллиона, с превышения берётся 15 процентов. В примере вторая выплата пересекает порог, поэтому 900 тысяч облагаются по 13, а 300 тысяч — по 15 процентам. Третья выплата целиком облагается по 15. Итого за год 477 000 рублей.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российская организация сама получает дивиденды от других компаний, налог участника-резидента уменьшается на налог на прибыль, удержанный с этих дивидендов, в части, приходящейся на его долю. Сначала считаем коэффициент К — долю физлица в распределяемых дивидендах. Затем базу для зачёта: меньшее из начисленных физлицу дивидендов и произведения К на полученные организацией дивиденды. Сумма к зачёту — это база, умноженная на 0,13.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ООО распределяет 2,5 миллиона, из них физлицу 500 тысяч. Само ООО получило дивиденды 1 миллион, с которых удержано 130 тысяч налога на прибыль, то есть на руки 870 тысяч. Доля физлица — одна пятая, поэтому К на Д2 равно 174 тысячи. Это меньше начисленных 500 тысяч, значит база для зачёта — 174 тысячи, а зачёт — 22 620 рублей. Налог к удержанию: 65 000 минус 22 620, то есть 42 380 рублей.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нерезидента формула проще: сумма дивидендов умножается на 15 процентов, если соглашение не даёт другую ставку. Зачёта налога на прибыль нет, даже если организация сама получает дивиденды. Сравните на тех же 500 тысячах: резидент с зачётом заплатит 42 380 рублей, нерезидент — 75 000, а иноагент — 150 000 рублей.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Доход от продажи доли в российском ООО освобождается, если продавец — резидент, недвижимость в России составляет не более половины активов общества и долей владели непрерывно больше пяти лет. Освобождение ограничено 50 миллионами в год и не действует для иноагентов. Если участник выходил из общества и потом снова получил долю, срок владения прерывается. ООО налоговым агентом не является: продавец сам декларирует доход и может уменьшить его на расходы или вычет.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Когда участник выходит из ООО, его доля распределяется между остальными, и у них возникает облагаемый доход. Он равен действительной стоимости полученной части доли, которую можно определить по чистым активам, балансовой стоимости активов или чистой прибыли. В примере каждый из двух участников получил долю стоимостью 3 миллиона и должен 402 000 рублей налога. Денег при этом не выплачивается, поэтому налог удерживается из зарплаты — не более половины каждой выплаты.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организация безвозмездно передаёт физлицу долю в ООО, это доход в натуральной форме по рыночной стоимости — например, по соответствующей части чистых активов. Доля 10 процентов в обществе с чистыми активами 8 миллионов даёт доход 800 тысяч и налог 104 тысячи. При увеличении уставного капитала за счёт нераспределённой прибыли Минфин и ФНС считают доходом прирост номинала доли. Есть позиция, что дохода нет, но она почти наверняка приведёт к спору.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 уменьшении уставного капитала АО возможны три ситуации. Если выплат нет, дохода нет. Если акции конвертируются в акции меньшего номинала с выплатой, выплата облагается, а агентом выступает АО. Если АО выкупает акции для погашения без посредника, оно тоже агент, и доход по заявлению акционера уменьшается на расходы на покупку. В примере база 400 тысяч, налог 52 тысячи. При владении больше пяти лет и соблюдении условий доход до 50 миллионов освобождается.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 2026 года выплата действительной стоимости доли при выходе из ООО облагается независимо от того, сколько лет участник владел долей. Агент расходы на покупку доли не учитывает и удерживает налог со всей суммы, а расходы или вычет резидент заявляет потом в декларации. Превышение над расходами облагается как дивиденды. Имущество оценивается по рыночной стоимости, налог с него удерживается из денежных выплат.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Участник получает при выходе 5 миллионов, а купил долю за 1 миллион. Общество расходы не учитывает и удерживает налог со всей выплаты: с 2,4 миллиона по 13 процентов, с 2,6 миллиона по 15, всего 702 тысячи. По итогам года участник подаёт декларацию и уменьшает доход на подтверждённые расходы: база 4 миллиона, налог 552 тысячи. Разницу в 150 тысяч ему вернут из бюджета.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Выплата действительной стоимости доли наследнику налогом не облагается: Верховный суд считает её частью наследования, это подтверждают Минфин и ФНС. Доход участника при ликвидации общества облагается как дивиденды. Резидент может уменьшить его в декларации на расходы на покупку доли, а если документов нет — на вычет до 250 тысяч. В примере агент удержит 156 тысяч, а по декларации налог составит 123 500 рублей, значит 32 500 вернут.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Доход от продажи недвижимости освобождается, если объект был в собственности не меньше минимального срока и не использовался в бизнесе. Общий срок — пять лет. Три года — если жильё получено по наследству, в дар от члена семьи или близкого родственника, при приватизации или по договору пожизненного содержания. При соблюдении условий декларацию подавать не нужно. Если срок не выдержан, продавец сам подаёт декларацию и платит налог.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 общему правилу срок владения считается с регистрации права собственности, но есть важные исключения. Наследство принадлежит наследнику со дня открытия наследства, то есть со дня смерти наследодателя, независимо от регистрации. Если имущество было в совместной собственности супругов, срок для пережившего супруга идёт с даты первоначальной регистрации. Для квартиры по ДДУ — с полной оплаты, при разделе или перепланировке — с даты приобретения исходного объекта. С 2025 года доля ребёнка, выделенная из-за материнского капитала, считается принадлежащей ему с даты покупки квартиры родителями.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База — это доход от продажи минус либо имущественный вычет, либо документально подтверждённые расходы на покупку. Вычет — 1 миллион для жилья и земли и 250 тысяч для иного имущества, например гаража. Если цена в договоре ниже 70 процентов кадастровой стоимости, доходом считаются 70 процентов кадастровой. Резидент платит 13 процентов, а со свыше 2,4 миллиона — 15. Нерезидент — 30 процентов, но только с российской недвижимости.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Квартиру продали через два года за 8 миллионов, но 70 процентов кадастровой стоимости — 8,4 миллиона, поэтому доходом считается 8,4 миллиона. С вычетом в 1 миллион база 7,4 миллиона, налог больше миллиона рублей. Если уменьшить доход на подтверждённые расходы 7 миллионов, база 1,4 миллиона, а налог — 182 тысячи. Документы о покупке экономят здесь 880 тысяч. Гараж без документов: из 600 тысяч вычитаем 250 тысяч, налог 45 500 рублей.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Семьи с двумя и более несовершеннолетними детьми могут продать жильё без налога, даже если срок владения не выдержан. Для этого все пять условий должны выполняться одновременно: дети нужного возраста, новое жильё куплено в срок, оно больше или дороже в расчёте на члена семьи, у семьи нет более половины в другом, большем жилье, и кадастровая стоимость проданного не выше 50 миллионов. В примере на каждого из четырёх членов семьи приходилось 13,5 квадратного метра, стало 18 — условие улучшения выполнено.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Чаще всего освобождение теряют из-за сроков: новое жильё нужно оформить или полностью оплатить до 30 апреля следующего года. Также проверьте возраст детей на дату регистрации, наличие у семьи другого большого жилья и кадастровую стоимость проданного объекта. Апартаменты и гаражи под льготу не подпадают.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Статья 213 перечисляет страховые выплаты, которые не включаются в базу. Это выплаты по обязательному страхованию; по страхованию жизни в пределах внесённых взносов; по личному страхованию на случай смерти, вреда здоровью и медицинских расходов; по пенсионному страхованию при наступлении пенсионных оснований; и по долгосрочным договорам страхования жизни с 2025 года — с льготой до 30 миллионов. Взносы, которые работодатель платит за работника, облагаются, кроме обязательного, личного и пенсионного страхования.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 добровольному страхованию жизни выплата не облагается в пределах внесённых взносов, если их платил сам застрахованный, члены его семьи, близкие родственники или опекуны ребёнка-инвалида. Это касается выплат при дожитии, ином событии и досрочном расторжении. В примере взносы составили 1 миллион, выплата — 1,3 миллиона. Облагаются 300 тысяч, налог 39 000 рублей удерживает страховая компания.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договор страхования жизни или пенсионного страхования расторгнут досрочно по воле сторон, взносы, по которым человек получил социальный вычет или вычет на долгосрочные сбережения, включаются в доход. Страховая удерживает налог со взносов за каждый год, когда было право на вычет, но не больше максимального вычета. Справка из налоговой или сведения, полученные по обмену информацией, уточняют сумму. В примере без справки страховая удержит 46 800 рублей, а если вычет получали только за один год — 15 600.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 договорам страхования жизни, заключённым с 2025 года на срок не меньше десяти лет до первой выплаты, не облагаются не только взносы, но и доход сверх них — до 30 миллионов по договору и за год. Условие: человек одновременно выгодоприобретатель не более чем по двум другим таким договорам, это подтверждает справка налоговой. В примере при выплате 9 миллионов налога нет. При выплате 40 миллионов облагаются 5 миллионов сверх льготы, налог 702 тысячи. Если выплата наступила раньше десяти лет, льгота не действует.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 имущественному страхованию облагается только выгода сверх ущерба. При гибели имущества доход — это выплата минус рыночная стоимость имущества на дату договора и уплаченные взносы. При повреждении — выплата минус стоимость ремонта и взносы. В первом примере выплата меньше стоимости машины со взносами, дохода нет. Во втором выплата превысила ремонт и взносы на 20 тысяч, налог 2 600 рублей. Возмещение расходов на оценку ущерба и суд доходом не считается.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84920"/>
            <a:ext cx="10566400" cy="446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84920"/>
            <a:ext cx="10566400" cy="446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spc="20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 НА ДОХОДЫ ФИЗИЧЕСКИХ ЛИЦ</a:t>
            </a:r>
            <a:endParaRPr lang="en-US" sz="16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300460"/>
            <a:ext cx="10883392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300"/>
              </a:lnSpc>
              <a:buNone/>
            </a:pPr>
            <a:r>
              <a:rPr lang="en-US" sz="6000" b="1" i="0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Долевое участие и недвижимость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812800" y="5016500"/>
            <a:ext cx="50800" cy="1028700"/>
          </a:xfrm>
          <a:prstGeom prst="roundRect">
            <a:avLst>
              <a:gd name="adj" fmla="val 50000"/>
            </a:avLst>
          </a:prstGeom>
          <a:solidFill>
            <a:srgbClr val="E59A7D"/>
          </a:solidFill>
          <a:ln/>
        </p:spPr>
      </p:sp>
      <p:sp>
        <p:nvSpPr>
          <p:cNvPr id="5" name="Text 3"/>
          <p:cNvSpPr/>
          <p:nvPr/>
        </p:nvSpPr>
        <p:spPr>
          <a:xfrm>
            <a:off x="1117600" y="5016500"/>
            <a:ext cx="9156700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Дивиденды, доли в ООО, акции, продажа недвижимости и страховые выплаты: нормы </a:t>
            </a:r>
            <a:r>
              <a:rPr lang="en-US" sz="2000" dirty="0">
                <a:solidFill>
                  <a:srgbClr val="E59A7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ст. 208, 213, 214, 217, 217.1, 220, 224, 226 НК РФ</a:t>
            </a:r>
            <a:r>
              <a:rPr lang="en-US" sz="2000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, разъяснения Минфина и ФНС, примеры расчёта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Дивиденды: кто удерживает и когда доход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86495"/>
            <a:ext cx="5200650" cy="2891631"/>
          </a:xfrm>
          <a:prstGeom prst="roundRect">
            <a:avLst>
              <a:gd name="adj" fmla="val 340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pic>
        <p:nvPicPr>
          <p:cNvPr id="4" name="Image 0" descr="User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22350" y="1667470"/>
            <a:ext cx="304800" cy="304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28750" y="1695400"/>
            <a:ext cx="241649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НАЛОГОВЫЙ АГЕНТ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022350" y="2073870"/>
            <a:ext cx="22860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76350" y="2073870"/>
            <a:ext cx="466991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организация-эмитент, в т. ч. ООО, — при выплате напрямую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22350" y="2655491"/>
            <a:ext cx="228600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276350" y="2655491"/>
            <a:ext cx="4669917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Брокер, доверительный управляющий, депозитарий — если выплата идёт через них, в т. ч. от иностранного эмитента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22350" y="3477121"/>
            <a:ext cx="228600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276350" y="3477121"/>
            <a:ext cx="4669917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Доверенное лицо — по акциям экономически значимых организаций; нет агента — принципал платит сам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75375" y="1486495"/>
            <a:ext cx="5200650" cy="2891631"/>
          </a:xfrm>
          <a:prstGeom prst="roundRect">
            <a:avLst>
              <a:gd name="adj" fmla="val 340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81750" y="1667470"/>
            <a:ext cx="152479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[icon: Calendar]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906544" y="1685230"/>
            <a:ext cx="327034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ПОЛУЧЕНИЯ ДОХОДА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394450" y="2053530"/>
            <a:ext cx="0" cy="754311"/>
          </a:xfrm>
          <a:prstGeom prst="line">
            <a:avLst/>
          </a:prstGeom>
          <a:noFill/>
          <a:ln w="25400">
            <a:solidFill>
              <a:srgbClr val="B5482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534150" y="2053530"/>
            <a:ext cx="477456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Деньгами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534150" y="2327821"/>
            <a:ext cx="477456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перечисления на счёт физлица или по его поручению — пп. 1 п. 1 ст. 223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394450" y="2909441"/>
            <a:ext cx="0" cy="514300"/>
          </a:xfrm>
          <a:prstGeom prst="line">
            <a:avLst/>
          </a:prstGeom>
          <a:noFill/>
          <a:ln w="25400">
            <a:solidFill>
              <a:srgbClr val="B5482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534150" y="2909441"/>
            <a:ext cx="477456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Имуществом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534150" y="3183731"/>
            <a:ext cx="4774565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передачи имущества — пп. 2 п. 1 ст. 223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394450" y="3525341"/>
            <a:ext cx="0" cy="514300"/>
          </a:xfrm>
          <a:prstGeom prst="line">
            <a:avLst/>
          </a:prstGeom>
          <a:noFill/>
          <a:ln w="25400">
            <a:solidFill>
              <a:srgbClr val="B5482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34150" y="3525341"/>
            <a:ext cx="477456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доверенное лицо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534150" y="3799632"/>
            <a:ext cx="4774565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передачи дохода принципалу — п. 1.4 ст. 223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812800" y="4584502"/>
            <a:ext cx="10566400" cy="571500"/>
          </a:xfrm>
          <a:prstGeom prst="roundRect">
            <a:avLst>
              <a:gd name="adj" fmla="val 17778"/>
            </a:avLst>
          </a:prstGeom>
          <a:solidFill>
            <a:srgbClr val="1E2A3F"/>
          </a:solidFill>
          <a:ln/>
        </p:spPr>
      </p:sp>
      <p:sp>
        <p:nvSpPr>
          <p:cNvPr id="25" name="Text 22"/>
          <p:cNvSpPr/>
          <p:nvPr/>
        </p:nvSpPr>
        <p:spPr>
          <a:xfrm>
            <a:off x="1016000" y="4745782"/>
            <a:ext cx="821432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939032" y="4736902"/>
            <a:ext cx="944016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Уступил право требования дивидендов — доход в виде дивидендов у акционера всё равно возникает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п. 2, 3, 3.2, 4 ст. 214, п. п. 1, 2, 4, 6 ст. 226, п. п. 2, 7, 9 ст. 226.1, ст. 223 НК РФ; Письмо Минфина России от 10.03.2023 N 03-04-06/20263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Невыплата, отказ, зачёт: когда удерживать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3420517" cy="1970881"/>
          </a:xfrm>
          <a:prstGeom prst="roundRect">
            <a:avLst>
              <a:gd name="adj" fmla="val 5155"/>
            </a:avLst>
          </a:prstGeom>
          <a:solidFill>
            <a:srgbClr val="DDEBE5"/>
          </a:solidFill>
          <a:ln/>
        </p:spPr>
      </p:sp>
      <p:sp>
        <p:nvSpPr>
          <p:cNvPr id="4" name="Text 2"/>
          <p:cNvSpPr/>
          <p:nvPr/>
        </p:nvSpPr>
        <p:spPr>
          <a:xfrm>
            <a:off x="990600" y="1610320"/>
            <a:ext cx="3156864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НАЧИСЛЕНЫ, НЕ ВЫПЛАЧЕНЫ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90600" y="2171601"/>
            <a:ext cx="315686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НДФЛ не удерживается, в 6-НДФЛ не отражается — дохода ещё нет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90600" y="2778621"/>
            <a:ext cx="3156864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4 ст. 226, п. 7 ст. 226.1, пп. 1 п. 1 ст. 223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85717" y="1457920"/>
            <a:ext cx="3420566" cy="1970881"/>
          </a:xfrm>
          <a:prstGeom prst="roundRect">
            <a:avLst>
              <a:gd name="adj" fmla="val 5155"/>
            </a:avLst>
          </a:prstGeom>
          <a:solidFill>
            <a:srgbClr val="F3E3DC"/>
          </a:solidFill>
          <a:ln/>
        </p:spPr>
      </p:sp>
      <p:sp>
        <p:nvSpPr>
          <p:cNvPr id="8" name="Text 6"/>
          <p:cNvSpPr/>
          <p:nvPr/>
        </p:nvSpPr>
        <p:spPr>
          <a:xfrm>
            <a:off x="4563517" y="1610320"/>
            <a:ext cx="31569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В ПОЛЬЗУ ОБЩЕСТВА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63517" y="1922711"/>
            <a:ext cx="3156915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распоряжение доходом: удержать на дату отказа. Деньги уже у брокера — на дату возврата эмитенту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63517" y="3027511"/>
            <a:ext cx="31569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1 ст. 210, п. п. 7, 10 ст. 226.1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958683" y="1457920"/>
            <a:ext cx="3420517" cy="1970881"/>
          </a:xfrm>
          <a:prstGeom prst="roundRect">
            <a:avLst>
              <a:gd name="adj" fmla="val 5155"/>
            </a:avLst>
          </a:prstGeom>
          <a:solidFill>
            <a:srgbClr val="F3E3DC"/>
          </a:solidFill>
          <a:ln/>
        </p:spPr>
      </p:sp>
      <p:sp>
        <p:nvSpPr>
          <p:cNvPr id="12" name="Text 10"/>
          <p:cNvSpPr/>
          <p:nvPr/>
        </p:nvSpPr>
        <p:spPr>
          <a:xfrm>
            <a:off x="8136483" y="1610320"/>
            <a:ext cx="315686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ЗАЧЁТ В СЧЁТ ЗАЙМА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36483" y="1922711"/>
            <a:ext cx="315686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— на дату зачёта; удержать из ближайших денежных выплат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36483" y="3027511"/>
            <a:ext cx="315686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4 п. 1 ст. 223, п. 5 ст. 226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9150" y="3612952"/>
            <a:ext cx="10553700" cy="1762671"/>
          </a:xfrm>
          <a:prstGeom prst="roundRect">
            <a:avLst>
              <a:gd name="adj" fmla="val 5404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28700" y="3771702"/>
            <a:ext cx="1043863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ДИВИДЕНДЫ 300 000 ₽ ЗАЧТЕНЫ В СЧЁТ ЗАЙМА УЧАСТНИКУ (РЕЗИДЕНТ)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1028700" y="4122192"/>
            <a:ext cx="2817068" cy="744190"/>
          </a:xfrm>
          <a:prstGeom prst="roundRect">
            <a:avLst>
              <a:gd name="adj" fmla="val 10239"/>
            </a:avLst>
          </a:prstGeom>
          <a:solidFill>
            <a:srgbClr val="ECE6D9"/>
          </a:solidFill>
          <a:ln/>
        </p:spPr>
      </p:sp>
      <p:sp>
        <p:nvSpPr>
          <p:cNvPr id="18" name="Text 16"/>
          <p:cNvSpPr/>
          <p:nvPr/>
        </p:nvSpPr>
        <p:spPr>
          <a:xfrm>
            <a:off x="1155700" y="4223792"/>
            <a:ext cx="263996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зачёта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55700" y="4498082"/>
            <a:ext cx="263996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НДФЛ = 39 000 ₽</a:t>
            </a:r>
            <a:endParaRPr lang="en-US" sz="1500" dirty="0"/>
          </a:p>
        </p:txBody>
      </p:sp>
      <p:pic>
        <p:nvPicPr>
          <p:cNvPr id="20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921968" y="4418062"/>
            <a:ext cx="304800" cy="152400"/>
          </a:xfrm>
          <a:prstGeom prst="rect">
            <a:avLst/>
          </a:prstGeom>
        </p:spPr>
      </p:pic>
      <p:sp>
        <p:nvSpPr>
          <p:cNvPr id="21" name="Shape 18"/>
          <p:cNvSpPr/>
          <p:nvPr/>
        </p:nvSpPr>
        <p:spPr>
          <a:xfrm>
            <a:off x="4302968" y="4122192"/>
            <a:ext cx="2817118" cy="744190"/>
          </a:xfrm>
          <a:prstGeom prst="roundRect">
            <a:avLst>
              <a:gd name="adj" fmla="val 10239"/>
            </a:avLst>
          </a:prstGeom>
          <a:solidFill>
            <a:srgbClr val="ECE6D9"/>
          </a:solidFill>
          <a:ln/>
        </p:spPr>
      </p:sp>
      <p:sp>
        <p:nvSpPr>
          <p:cNvPr id="22" name="Text 19"/>
          <p:cNvSpPr/>
          <p:nvPr/>
        </p:nvSpPr>
        <p:spPr>
          <a:xfrm>
            <a:off x="4429968" y="4223792"/>
            <a:ext cx="264001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выплаты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4429968" y="4498082"/>
            <a:ext cx="264001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удержать ≤ 50%</a:t>
            </a:r>
            <a:endParaRPr lang="en-US" sz="1500" dirty="0"/>
          </a:p>
        </p:txBody>
      </p:sp>
      <p:pic>
        <p:nvPicPr>
          <p:cNvPr id="24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196286" y="4418062"/>
            <a:ext cx="304800" cy="15240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577286" y="4122192"/>
            <a:ext cx="3586014" cy="744190"/>
          </a:xfrm>
          <a:prstGeom prst="roundRect">
            <a:avLst>
              <a:gd name="adj" fmla="val 10239"/>
            </a:avLst>
          </a:prstGeom>
          <a:solidFill>
            <a:srgbClr val="1E2A3F"/>
          </a:solidFill>
          <a:ln/>
        </p:spPr>
      </p:sp>
      <p:sp>
        <p:nvSpPr>
          <p:cNvPr id="26" name="Text 22"/>
          <p:cNvSpPr/>
          <p:nvPr/>
        </p:nvSpPr>
        <p:spPr>
          <a:xfrm>
            <a:off x="7704286" y="4223792"/>
            <a:ext cx="343197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удержали до 31 января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7704286" y="4498082"/>
            <a:ext cx="343197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в ИФНС и физлицу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1028700" y="4967982"/>
            <a:ext cx="1043863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300 000 × 13% = 39 000 ₽. Денег на дату зачёта нет — удержать налог в этот день невозможно.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30" name="Text 26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Письма Минфина России от 31.08.2021 N 03-04-05/70305, от 16.08.2024 N 03-04-05/77308, от 19.07.2024 N 07-01-10/67578; ФНС России от 24.03.2016 N БС-4-11/5110@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Дивиденды акциями и векселем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5172224" cy="3413571"/>
          </a:xfrm>
          <a:prstGeom prst="roundRect">
            <a:avLst>
              <a:gd name="adj" fmla="val 288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pic>
        <p:nvPicPr>
          <p:cNvPr id="4" name="Image 0" descr="Key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22350" y="1616670"/>
            <a:ext cx="304800" cy="304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28750" y="1644600"/>
            <a:ext cx="118467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АКЦИЯМИ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022350" y="2010370"/>
            <a:ext cx="490225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в натуральной форме. Размер — по решению собрания, если цена акции одинакова для всех участников, среди которых есть невзаимозависимые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22350" y="2819301"/>
            <a:ext cx="490225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Цену может определить оценщик; при передаче депозитарием доход не корректируется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022350" y="3388221"/>
            <a:ext cx="4759474" cy="744190"/>
          </a:xfrm>
          <a:prstGeom prst="roundRect">
            <a:avLst>
              <a:gd name="adj" fmla="val 10239"/>
            </a:avLst>
          </a:prstGeom>
          <a:solidFill>
            <a:srgbClr val="ECE6D9"/>
          </a:solidFill>
          <a:ln/>
        </p:spPr>
      </p:sp>
      <p:sp>
        <p:nvSpPr>
          <p:cNvPr id="9" name="Text 6"/>
          <p:cNvSpPr/>
          <p:nvPr/>
        </p:nvSpPr>
        <p:spPr>
          <a:xfrm>
            <a:off x="1149350" y="3489821"/>
            <a:ext cx="464063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200 акций × 1 000 ₽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149350" y="3764111"/>
            <a:ext cx="464063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200 000 ₽ → НДФЛ 26 000 ₽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022350" y="4221311"/>
            <a:ext cx="490225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1, 3 ст. 105.3; Письмо ФНС от 07.09.2021 N СД-4-3/12722@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143774" y="1457920"/>
            <a:ext cx="1027609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[icon: File]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171382" y="1475680"/>
            <a:ext cx="32981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ВЕКСЕЛЕМ · ДВА ПОДХОДА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143774" y="1831280"/>
            <a:ext cx="5235426" cy="1582291"/>
          </a:xfrm>
          <a:prstGeom prst="roundRect">
            <a:avLst>
              <a:gd name="adj" fmla="val 6421"/>
            </a:avLst>
          </a:prstGeom>
          <a:solidFill>
            <a:srgbClr val="DDEBE5"/>
          </a:solidFill>
          <a:ln/>
        </p:spPr>
      </p:sp>
      <p:sp>
        <p:nvSpPr>
          <p:cNvPr id="15" name="Text 12"/>
          <p:cNvSpPr/>
          <p:nvPr/>
        </p:nvSpPr>
        <p:spPr>
          <a:xfrm>
            <a:off x="6321574" y="1958280"/>
            <a:ext cx="50262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Минфин: натуральный доход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321574" y="2257971"/>
            <a:ext cx="502622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дохода — день передачи векселя; удержать из ближайшей денежной выплаты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321574" y="2788791"/>
            <a:ext cx="5026221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от 30.01.2018 N 03-04-05/5039, от 18.10.2016 N 03-04-05/60895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143774" y="3502471"/>
            <a:ext cx="5235426" cy="1333401"/>
          </a:xfrm>
          <a:prstGeom prst="roundRect">
            <a:avLst>
              <a:gd name="adj" fmla="val 7620"/>
            </a:avLst>
          </a:prstGeom>
          <a:solidFill>
            <a:srgbClr val="F3E3DC"/>
          </a:solidFill>
          <a:ln/>
        </p:spPr>
      </p:sp>
      <p:sp>
        <p:nvSpPr>
          <p:cNvPr id="19" name="Text 16"/>
          <p:cNvSpPr/>
          <p:nvPr/>
        </p:nvSpPr>
        <p:spPr>
          <a:xfrm>
            <a:off x="6321574" y="3629471"/>
            <a:ext cx="50262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Альтернатива: долговая бумага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321574" y="3929162"/>
            <a:ext cx="502622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— при получении денег по векселю (п. 7 ст. 214.1). Риск спора с ИФНС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321574" y="4459982"/>
            <a:ext cx="50262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ВС РФ от 04.06.2019 N 306-ЭС19-5334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ст. 128, п. 2 ст. 142 ГК РФ; п. 1 ст. 211, пп. 2 п. 1 ст. 223, п. 4 ст. 226 НК РФ. Пример условный, резидент, ставка 13%.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Ставки НДФЛ с дивидендов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2520950" cy="2049115"/>
          </a:xfrm>
          <a:prstGeom prst="roundRect">
            <a:avLst>
              <a:gd name="adj" fmla="val 4958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0320"/>
            <a:ext cx="2177987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E59A7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13%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16000" y="2270720"/>
            <a:ext cx="217798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резидент; с превышения 2,4 млн ₽ за год — 15%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16000" y="3093045"/>
            <a:ext cx="217798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1.1 ст. 224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89325" y="1461095"/>
            <a:ext cx="2527300" cy="2042765"/>
          </a:xfrm>
          <a:prstGeom prst="roundRect">
            <a:avLst>
              <a:gd name="adj" fmla="val 481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95700" y="1616670"/>
            <a:ext cx="2177987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15%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3695700" y="2277070"/>
            <a:ext cx="217798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нерезидент — от российской организации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695700" y="3099395"/>
            <a:ext cx="217798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3 ст. 224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75375" y="1461095"/>
            <a:ext cx="2527300" cy="2042765"/>
          </a:xfrm>
          <a:prstGeom prst="roundRect">
            <a:avLst>
              <a:gd name="adj" fmla="val 481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81750" y="1616670"/>
            <a:ext cx="2177987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5%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6381750" y="2277070"/>
            <a:ext cx="217798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нерезидент — от публичной МХК, до 01.01.2029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381750" y="3099395"/>
            <a:ext cx="217798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3 ст. 224, ст. 284.10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858250" y="1457920"/>
            <a:ext cx="2520950" cy="2049115"/>
          </a:xfrm>
          <a:prstGeom prst="roundRect">
            <a:avLst>
              <a:gd name="adj" fmla="val 4958"/>
            </a:avLst>
          </a:prstGeom>
          <a:solidFill>
            <a:srgbClr val="F3E3DC"/>
          </a:solidFill>
          <a:ln/>
        </p:spPr>
      </p:sp>
      <p:sp>
        <p:nvSpPr>
          <p:cNvPr id="16" name="Text 14"/>
          <p:cNvSpPr/>
          <p:nvPr/>
        </p:nvSpPr>
        <p:spPr>
          <a:xfrm>
            <a:off x="9061450" y="1610320"/>
            <a:ext cx="2177987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8E3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30%</a:t>
            </a:r>
            <a:endParaRPr lang="en-US" sz="4800" dirty="0"/>
          </a:p>
        </p:txBody>
      </p:sp>
      <p:sp>
        <p:nvSpPr>
          <p:cNvPr id="17" name="Text 15"/>
          <p:cNvSpPr/>
          <p:nvPr/>
        </p:nvSpPr>
        <p:spPr>
          <a:xfrm>
            <a:off x="9061450" y="2270720"/>
            <a:ext cx="217798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иноагент хотя бы один день в году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061450" y="2835870"/>
            <a:ext cx="217798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3, 6 ст. 224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15975" y="3688011"/>
            <a:ext cx="3418384" cy="2128341"/>
          </a:xfrm>
          <a:prstGeom prst="roundRect">
            <a:avLst>
              <a:gd name="adj" fmla="val 462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6950" y="3843586"/>
            <a:ext cx="314812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Вычеты не применяются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96950" y="4143276"/>
            <a:ext cx="3148127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Стандартные, социальные, имущественные — нет; база отдельно от других доходов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96950" y="4914106"/>
            <a:ext cx="314812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3, 6 ст. 210, ст. 214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393109" y="3688011"/>
            <a:ext cx="3418433" cy="2128341"/>
          </a:xfrm>
          <a:prstGeom prst="roundRect">
            <a:avLst>
              <a:gd name="adj" fmla="val 462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4084" y="3843586"/>
            <a:ext cx="314817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Непропорциональное распределение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574084" y="4392166"/>
            <a:ext cx="314817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дивиденды, но доход от долевого участия — та же ставка 13% / 15%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574084" y="5162996"/>
            <a:ext cx="314817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ФНС от 28.11.2025 N 11-1-04/0027@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7967117" y="3684836"/>
            <a:ext cx="3412083" cy="2134691"/>
          </a:xfrm>
          <a:prstGeom prst="roundRect">
            <a:avLst>
              <a:gd name="adj" fmla="val 4759"/>
            </a:avLst>
          </a:prstGeom>
          <a:solidFill>
            <a:srgbClr val="DDEBE5"/>
          </a:solidFill>
          <a:ln/>
        </p:spPr>
      </p:sp>
      <p:sp>
        <p:nvSpPr>
          <p:cNvPr id="28" name="Text 26"/>
          <p:cNvSpPr/>
          <p:nvPr/>
        </p:nvSpPr>
        <p:spPr>
          <a:xfrm>
            <a:off x="8144917" y="3837236"/>
            <a:ext cx="32342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Нерезидент, источник за рубежом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44917" y="4136926"/>
            <a:ext cx="314817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облагается. Ставки по СОИДН имеют приоритет над 15%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144917" y="4667746"/>
            <a:ext cx="31481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2 ст. 209, ст. 7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п. 2, 3 ст. 214, п. п. 1.1, 3, 6 ст. 224 НК РФ. Соглашения — с учётом MLI (Федеральный закон от 01.05.2019 N 79-ФЗ) и приостановки части положений (Указ Президента РФ от 08.08.2023 N 585, ФЗ от 19.12.2023 N 598-ФЗ)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Дивиденды из-за рубежа: зачёт налога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5148014" cy="3004592"/>
          </a:xfrm>
          <a:prstGeom prst="roundRect">
            <a:avLst>
              <a:gd name="adj" fmla="val 327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2350" y="1616670"/>
            <a:ext cx="487732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РЕЗИДЕНТА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19632" y="1954461"/>
            <a:ext cx="4772420" cy="17054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НДФЛ считается в том же порядке — 13% / 15%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Уменьшается на налог, уплаченный в стране источника, если с ней есть СОИДН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приостановлено — зачёт всё равно работает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Иностранный налог больше НДФЛ — разница не возвращается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22350" y="3812332"/>
            <a:ext cx="4877322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об уплате физлицо вправе представить агенту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170364" y="1457920"/>
            <a:ext cx="536510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резидент получил 100 000 ₽ дивидендов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170364" y="1800820"/>
            <a:ext cx="5208836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83064" y="1813520"/>
          <a:ext cx="5196136" cy="1930053"/>
        </p:xfrm>
        <a:graphic>
          <a:graphicData uri="http://schemas.openxmlformats.org/drawingml/2006/table">
            <a:tbl>
              <a:tblPr/>
              <a:tblGrid>
                <a:gridCol w="2078454"/>
                <a:gridCol w="1558841"/>
                <a:gridCol w="1558841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Показатель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Налог 10%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Налог 15%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Удержано за рубежом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НДФЛ 13%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Доплатить в РФ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 возвращается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170364" y="3819773"/>
            <a:ext cx="536510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 условные, в рублях по курсу ЦБ на дату дохода; годовой доход в пределах 2,4 млн ₽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12800" y="6262390"/>
            <a:ext cx="1137920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3 п. 6 ст. 210, п. п. 2, 4 ст. 214, п. 1.1 ст. 224 НК РФ; Письмо Минфина России от 16.04.2025 N 03-04-05/37951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13792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Сквозной подход: кто фактический получатель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Дивиденды выплачены иностранному лицу, которое не имеет фактического права на доход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15975" y="1905595"/>
            <a:ext cx="3930650" cy="1010841"/>
          </a:xfrm>
          <a:prstGeom prst="roundRect">
            <a:avLst>
              <a:gd name="adj" fmla="val 9737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52147" tIns="101347" rIns="152147" bIns="101347" rtlCol="0" anchor="ctr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Фактический получатель неизвестен</a:t>
            </a:r>
            <a:endParaRPr lang="en-US" sz="1400" dirty="0"/>
          </a:p>
        </p:txBody>
      </p:sp>
      <p:pic>
        <p:nvPicPr>
          <p:cNvPr id="5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851400" y="2334816"/>
            <a:ext cx="304800" cy="152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57800" y="1902420"/>
            <a:ext cx="6121400" cy="1017191"/>
          </a:xfrm>
          <a:prstGeom prst="roundRect">
            <a:avLst>
              <a:gd name="adj" fmla="val 9988"/>
            </a:avLst>
          </a:prstGeom>
          <a:solidFill>
            <a:srgbClr val="F3E3DC"/>
          </a:solidFill>
          <a:ln/>
        </p:spPr>
      </p:sp>
      <p:sp>
        <p:nvSpPr>
          <p:cNvPr id="7" name="Text 4"/>
          <p:cNvSpPr/>
          <p:nvPr/>
        </p:nvSpPr>
        <p:spPr>
          <a:xfrm>
            <a:off x="5435600" y="2029420"/>
            <a:ext cx="593877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НК РФ, соглашения не применяются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35600" y="2294830"/>
            <a:ext cx="5938774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ФНС от 09.07.2018 N БС-19-3/204, от 28.04.2018 N СА-4-9/8285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15975" y="3011686"/>
            <a:ext cx="3930650" cy="774650"/>
          </a:xfrm>
          <a:prstGeom prst="roundRect">
            <a:avLst>
              <a:gd name="adj" fmla="val 1270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52147" tIns="101347" rIns="152147" bIns="101347" rtlCol="0" anchor="ctr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· резидент РФ</a:t>
            </a:r>
            <a:endParaRPr lang="en-US" sz="1400" dirty="0"/>
          </a:p>
        </p:txBody>
      </p:sp>
      <p:pic>
        <p:nvPicPr>
          <p:cNvPr id="10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851400" y="3322786"/>
            <a:ext cx="304800" cy="1524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5260975" y="3011686"/>
            <a:ext cx="6115050" cy="774650"/>
          </a:xfrm>
          <a:prstGeom prst="roundRect">
            <a:avLst>
              <a:gd name="adj" fmla="val 1270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41950" y="3141861"/>
            <a:ext cx="592569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агент удерживает НДФЛ в обычном порядке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441950" y="3407271"/>
            <a:ext cx="592569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1 п. 4 ст. 7; Письмо Минфина от 12.11.2021 N 03-08-05/91485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815975" y="3881586"/>
            <a:ext cx="3930650" cy="761950"/>
          </a:xfrm>
          <a:prstGeom prst="roundRect">
            <a:avLst>
              <a:gd name="adj" fmla="val 1291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52147" tIns="90557" rIns="45086" bIns="90557" rtlCol="0" anchor="ctr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· нерезидент, СОИДН действует</a:t>
            </a:r>
            <a:endParaRPr lang="en-US" sz="1400" dirty="0"/>
          </a:p>
        </p:txBody>
      </p:sp>
      <p:pic>
        <p:nvPicPr>
          <p:cNvPr id="15" name="Image 2" descr="arrow-righ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851400" y="4186337"/>
            <a:ext cx="304800" cy="15240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5257800" y="3878411"/>
            <a:ext cx="6121400" cy="768300"/>
          </a:xfrm>
          <a:prstGeom prst="roundRect">
            <a:avLst>
              <a:gd name="adj" fmla="val 13224"/>
            </a:avLst>
          </a:prstGeom>
          <a:solidFill>
            <a:srgbClr val="DDEBE5"/>
          </a:solidFill>
          <a:ln/>
        </p:spPr>
      </p:sp>
      <p:sp>
        <p:nvSpPr>
          <p:cNvPr id="17" name="Text 12"/>
          <p:cNvSpPr/>
          <p:nvPr/>
        </p:nvSpPr>
        <p:spPr>
          <a:xfrm>
            <a:off x="5435600" y="4005411"/>
            <a:ext cx="593877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соглашению: освобождение или пониженная ставка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5435600" y="4270821"/>
            <a:ext cx="593877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1, пп. 2 п. 4 ст. 7, п. п. 5, 6 ст. 232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815975" y="4738787"/>
            <a:ext cx="3930650" cy="774650"/>
          </a:xfrm>
          <a:prstGeom prst="roundRect">
            <a:avLst>
              <a:gd name="adj" fmla="val 1270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52147" tIns="101347" rIns="146873" bIns="101347" rtlCol="0" anchor="ctr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· нерезидент, соглашения нет</a:t>
            </a:r>
            <a:endParaRPr lang="en-US" sz="1400" dirty="0"/>
          </a:p>
        </p:txBody>
      </p:sp>
      <p:pic>
        <p:nvPicPr>
          <p:cNvPr id="20" name="Image 3" descr="arrow-right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4851400" y="5049887"/>
            <a:ext cx="304800" cy="15240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5260975" y="4738787"/>
            <a:ext cx="6115050" cy="774650"/>
          </a:xfrm>
          <a:prstGeom prst="roundRect">
            <a:avLst>
              <a:gd name="adj" fmla="val 1270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441950" y="4868962"/>
            <a:ext cx="592569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агента в общем порядке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5441950" y="5134372"/>
            <a:ext cx="592569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3 п. 4 ст. 7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Фактическое право на дивиденды нужно подтвердить документально. Основание: п. 4 ст. 7 НК РФ; Письмо ФНС России от 28.05.2021 N СД-4-3/7438@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Резиденту: расчёт по каждой выплате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1183580"/>
          </a:xfrm>
          <a:prstGeom prst="roundRect">
            <a:avLst>
              <a:gd name="adj" fmla="val 8584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41400" y="1610320"/>
            <a:ext cx="10412476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НДФЛ = Сумма выплачиваемых дивидендов × 13%</a:t>
            </a:r>
            <a:r>
              <a:rPr lang="en-US" sz="2000" b="1" dirty="0">
                <a:solidFill>
                  <a:srgbClr val="E59A7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¹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41400" y="1991320"/>
            <a:ext cx="10412476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 С превышения 2,4 млн ₽ за год — 15%; иноагент — 30%. Применяется, если организация сама дивидендов не получает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2800" y="2819301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ООО трижды за год выплачивает дивиденды участнику-резиденту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12800" y="3162201"/>
            <a:ext cx="10566400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3174901"/>
          <a:ext cx="10553700" cy="1930053"/>
        </p:xfrm>
        <a:graphic>
          <a:graphicData uri="http://schemas.openxmlformats.org/drawingml/2006/table">
            <a:tbl>
              <a:tblPr/>
              <a:tblGrid>
                <a:gridCol w="1477518"/>
                <a:gridCol w="1794129"/>
                <a:gridCol w="2005203"/>
                <a:gridCol w="1794129"/>
                <a:gridCol w="1688592"/>
                <a:gridCol w="1794129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Выплата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Сумма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 начала года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 13%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 15%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НДФЛ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Март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1 500 000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1 500 000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1 500 000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195 000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Июль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1 200 000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2 700 000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162 000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Декабрь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3 500 000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Итого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3 500 000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2 400 000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1 100 000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477 000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812800" y="5181154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Июль: 900 000 × 13% + 300 000 × 15% = 117 000 + 45 000 = 162 000 ₽. Суммы в рублях, условные.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3 п. 6 ст. 210, п. п. 2, 3, 4 ст. 214, п. п. 1.1, 6 ст. 224, п. 3 ст. 226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Если организация сама получает дивиденды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 резидента уменьшается на налог на прибыль, уже удержанный с полученных организацией дивидендов, — пропорционально доле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12800" y="2169120"/>
            <a:ext cx="4445000" cy="574030"/>
          </a:xfrm>
          <a:prstGeom prst="roundRect">
            <a:avLst>
              <a:gd name="adj" fmla="val 17699"/>
            </a:avLst>
          </a:prstGeom>
          <a:solidFill>
            <a:srgbClr val="1E2A3F"/>
          </a:solidFill>
          <a:ln/>
        </p:spPr>
        <p:txBody>
          <a:bodyPr wrap="square" lIns="148042" tIns="84542" rIns="148042" bIns="84542" rtlCol="0" anchor="ctr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НДФЛ = Д₁ × 13% − З</a:t>
            </a:r>
            <a:r>
              <a:rPr lang="en-US" sz="1800" b="1" dirty="0">
                <a:solidFill>
                  <a:srgbClr val="E59A7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нп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62575" y="2172295"/>
            <a:ext cx="6013450" cy="567680"/>
          </a:xfrm>
          <a:prstGeom prst="roundRect">
            <a:avLst>
              <a:gd name="adj" fmla="val 1733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52147" tIns="101347" rIns="152147" bIns="101347" rtlCol="0" anchor="ctr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Д₁ — дивиденды, начисленные физлицу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9150" y="2838400"/>
            <a:ext cx="4432300" cy="586730"/>
          </a:xfrm>
          <a:prstGeom prst="roundRect">
            <a:avLst>
              <a:gd name="adj" fmla="val 16234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  <p:txBody>
          <a:bodyPr wrap="square" lIns="156252" tIns="92752" rIns="156252" bIns="92752" rtlCol="0" anchor="ctr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К = Д₁ / Д</a:t>
            </a:r>
            <a:r>
              <a:rPr lang="en-US" sz="18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общ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362575" y="2835225"/>
            <a:ext cx="6013450" cy="593080"/>
          </a:xfrm>
          <a:prstGeom prst="roundRect">
            <a:avLst>
              <a:gd name="adj" fmla="val 1659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52147" tIns="101347" rIns="152147" bIns="101347" rtlCol="0" anchor="ctr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Добщ — дивиденды к распределению в пользу всех получателей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19150" y="3526730"/>
            <a:ext cx="4432300" cy="734020"/>
          </a:xfrm>
          <a:prstGeom prst="roundRect">
            <a:avLst>
              <a:gd name="adj" fmla="val 12976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  <p:txBody>
          <a:bodyPr wrap="square" lIns="156252" tIns="105452" rIns="156252" bIns="105452" rtlCol="0" anchor="ctr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Б</a:t>
            </a:r>
            <a:r>
              <a:rPr lang="en-US" sz="18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з</a:t>
            </a:r>
            <a:r>
              <a:rPr lang="en-US" sz="1800" b="1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= min (Д₁; К × Д₂)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362575" y="3523555"/>
            <a:ext cx="6013450" cy="740370"/>
          </a:xfrm>
          <a:prstGeom prst="roundRect">
            <a:avLst>
              <a:gd name="adj" fmla="val 1329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52147" tIns="88647" rIns="0" bIns="88647" rtlCol="0" anchor="ctr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Д₂ — дивиденды, полученные организацией в текущем и прошлых периодах, по п. 5 ст. 275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9150" y="4362351"/>
            <a:ext cx="4432300" cy="586730"/>
          </a:xfrm>
          <a:prstGeom prst="roundRect">
            <a:avLst>
              <a:gd name="adj" fmla="val 16234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  <p:txBody>
          <a:bodyPr wrap="square" lIns="156252" tIns="92752" rIns="156252" bIns="92752" rtlCol="0" anchor="ctr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З</a:t>
            </a:r>
            <a:r>
              <a:rPr lang="en-US" sz="18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нп</a:t>
            </a:r>
            <a:r>
              <a:rPr lang="en-US" sz="1800" b="1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= Б</a:t>
            </a:r>
            <a:r>
              <a:rPr lang="en-US" sz="18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з</a:t>
            </a:r>
            <a:r>
              <a:rPr lang="en-US" sz="1800" b="1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× 0,13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362575" y="4359176"/>
            <a:ext cx="6013450" cy="593080"/>
          </a:xfrm>
          <a:prstGeom prst="roundRect">
            <a:avLst>
              <a:gd name="adj" fmla="val 1659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none" lIns="0" tIns="101347" rIns="8483" bIns="101347" rtlCol="0" anchor="ctr">
            <a:norm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Знп — налог на прибыль, приходящийся на долю физлица, к зачёту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2800" y="6262390"/>
            <a:ext cx="1137920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3 п. 6 ст. 210, п. 3.1 ст. 214, п. 1.1 ст. 224, п. 5 ст. 275 НК РФ. Порог 2,4 млн ₽ и ставка 15% действуют и здесь.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Расчёт: зачёт налога на прибыль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4390380" cy="3063032"/>
          </a:xfrm>
          <a:prstGeom prst="roundRect">
            <a:avLst>
              <a:gd name="adj" fmla="val 321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2350" y="1616670"/>
            <a:ext cx="409695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22350" y="1954461"/>
            <a:ext cx="409695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ООО распределяет прибыль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22350" y="2216051"/>
            <a:ext cx="4096959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2 500 000 ₽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22350" y="2589411"/>
            <a:ext cx="4096959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физлицу-резиденту — 500 000 ₽, российской организации — 2 000 000 ₽</a:t>
            </a:r>
            <a:endParaRPr lang="en-US" sz="1400" dirty="0"/>
          </a:p>
        </p:txBody>
      </p:sp>
      <p:pic>
        <p:nvPicPr>
          <p:cNvPr id="8" name="Image 0" descr="line">    </p:cNvPr>
          <p:cNvPicPr>
            <a:picLocks noChangeAspect="1"/>
          </p:cNvPicPr>
          <p:nvPr/>
        </p:nvPicPr>
        <p:blipFill>
          <a:blip r:embed="rId1"/>
          <a:srcRect l="-31" r="-31" t="0" b="0"/>
          <a:stretch/>
        </p:blipFill>
        <p:spPr>
          <a:xfrm>
            <a:off x="1022350" y="3158331"/>
            <a:ext cx="3977630" cy="635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22350" y="3253581"/>
            <a:ext cx="409695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ООО получило дивиденды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22350" y="3515171"/>
            <a:ext cx="4096959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1 000 000 − 130 000 = 870 000 ₽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22350" y="3888532"/>
            <a:ext cx="4096959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Других дивидендов в году нет; прежние учтены ранее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412730" y="1457920"/>
            <a:ext cx="5966470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25430" y="1470620"/>
          <a:ext cx="5953770" cy="1930053"/>
        </p:xfrm>
        <a:graphic>
          <a:graphicData uri="http://schemas.openxmlformats.org/drawingml/2006/table">
            <a:tbl>
              <a:tblPr/>
              <a:tblGrid>
                <a:gridCol w="833528"/>
                <a:gridCol w="3453187"/>
                <a:gridCol w="1667056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Шаг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Расчёт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Результат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 × Д₂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500 000 / 2 500 000 × 870 000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174 000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Бз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 (500 000; 174 000)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174 000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Знп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174 000 × 0,13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22 620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НДФЛ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500 000 × 13% − 22 620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42 380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</a:tbl>
          </a:graphicData>
        </a:graphic>
      </p:graphicFrame>
      <p:sp>
        <p:nvSpPr>
          <p:cNvPr id="14" name="Shape 10"/>
          <p:cNvSpPr/>
          <p:nvPr/>
        </p:nvSpPr>
        <p:spPr>
          <a:xfrm>
            <a:off x="5415905" y="3505448"/>
            <a:ext cx="5960120" cy="834330"/>
          </a:xfrm>
          <a:prstGeom prst="roundRect">
            <a:avLst>
              <a:gd name="adj" fmla="val 11797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596880" y="3635623"/>
            <a:ext cx="1701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зачёта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7349480" y="3645743"/>
            <a:ext cx="3048000" cy="228600"/>
          </a:xfrm>
          <a:prstGeom prst="roundRect">
            <a:avLst>
              <a:gd name="adj" fmla="val 16667"/>
            </a:avLst>
          </a:prstGeom>
          <a:solidFill>
            <a:srgbClr val="8A8F99"/>
          </a:solidFill>
          <a:ln/>
        </p:spPr>
      </p:sp>
      <p:sp>
        <p:nvSpPr>
          <p:cNvPr id="17" name="Text 13"/>
          <p:cNvSpPr/>
          <p:nvPr/>
        </p:nvSpPr>
        <p:spPr>
          <a:xfrm>
            <a:off x="10499080" y="3635623"/>
            <a:ext cx="8305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65 000 ₽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5596880" y="3960713"/>
            <a:ext cx="1701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зачётом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7349480" y="3970834"/>
            <a:ext cx="1987550" cy="228600"/>
          </a:xfrm>
          <a:prstGeom prst="roundRect">
            <a:avLst>
              <a:gd name="adj" fmla="val 16667"/>
            </a:avLst>
          </a:prstGeom>
          <a:solidFill>
            <a:srgbClr val="B5482F"/>
          </a:solidFill>
          <a:ln/>
        </p:spPr>
      </p:sp>
      <p:sp>
        <p:nvSpPr>
          <p:cNvPr id="20" name="Text 16"/>
          <p:cNvSpPr/>
          <p:nvPr/>
        </p:nvSpPr>
        <p:spPr>
          <a:xfrm>
            <a:off x="9438630" y="3960713"/>
            <a:ext cx="8305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42 380 ₽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3.1 ст. 214, п. 1.1 ст. 224, п. 5 ст. 275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Нерезиденту: без зачёта, по 15%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934690"/>
          </a:xfrm>
          <a:prstGeom prst="roundRect">
            <a:avLst>
              <a:gd name="adj" fmla="val 10870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41400" y="1610320"/>
            <a:ext cx="10412476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НДФЛ = Сумма выплачиваемых дивидендов × 15%</a:t>
            </a:r>
            <a:r>
              <a:rPr lang="en-US" sz="2000" b="1" dirty="0">
                <a:solidFill>
                  <a:srgbClr val="E59A7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³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41400" y="1991320"/>
            <a:ext cx="1041247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 Если СОИДН не устанавливает иную ставку; иноагент — 30%. Получает ли организация дивиденды сама — неважно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5975" y="2573586"/>
            <a:ext cx="4554041" cy="1848991"/>
          </a:xfrm>
          <a:prstGeom prst="roundRect">
            <a:avLst>
              <a:gd name="adj" fmla="val 53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2350" y="2729161"/>
            <a:ext cx="426553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РЕЗИДЕНТА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19632" y="3066951"/>
            <a:ext cx="4160628" cy="122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зачёт налога на прибыль (Знп) не применяется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порога 2,4 млн ₽ нет — ставка одна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дивиденды от зарубежных источников не облагаются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579566" y="2573586"/>
            <a:ext cx="5796459" cy="1848991"/>
          </a:xfrm>
          <a:prstGeom prst="roundRect">
            <a:avLst>
              <a:gd name="adj" fmla="val 53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85941" y="2729161"/>
            <a:ext cx="55452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500 000 ₽ ИЗ ПРИМЕРА С ЗАЧЁТОМ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785941" y="3079651"/>
            <a:ext cx="19621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Резидент, с зачётом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792541" y="3089771"/>
            <a:ext cx="647700" cy="228600"/>
          </a:xfrm>
          <a:prstGeom prst="roundRect">
            <a:avLst>
              <a:gd name="adj" fmla="val 16667"/>
            </a:avLst>
          </a:prstGeom>
          <a:solidFill>
            <a:srgbClr val="2F6B5A"/>
          </a:solidFill>
          <a:ln/>
        </p:spPr>
      </p:sp>
      <p:sp>
        <p:nvSpPr>
          <p:cNvPr id="13" name="Text 11"/>
          <p:cNvSpPr/>
          <p:nvPr/>
        </p:nvSpPr>
        <p:spPr>
          <a:xfrm>
            <a:off x="8541841" y="3079651"/>
            <a:ext cx="8305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42 380 ₽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785941" y="3430141"/>
            <a:ext cx="19621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Нерезидент, 15%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792541" y="3440261"/>
            <a:ext cx="1143000" cy="228600"/>
          </a:xfrm>
          <a:prstGeom prst="roundRect">
            <a:avLst>
              <a:gd name="adj" fmla="val 16667"/>
            </a:avLst>
          </a:prstGeom>
          <a:solidFill>
            <a:srgbClr val="B5482F"/>
          </a:solidFill>
          <a:ln/>
        </p:spPr>
      </p:sp>
      <p:sp>
        <p:nvSpPr>
          <p:cNvPr id="16" name="Text 14"/>
          <p:cNvSpPr/>
          <p:nvPr/>
        </p:nvSpPr>
        <p:spPr>
          <a:xfrm>
            <a:off x="9037141" y="3430141"/>
            <a:ext cx="8305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75 000 ₽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785941" y="3780631"/>
            <a:ext cx="19621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Иноагент, 30%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792541" y="3790752"/>
            <a:ext cx="2286000" cy="228600"/>
          </a:xfrm>
          <a:prstGeom prst="roundRect">
            <a:avLst>
              <a:gd name="adj" fmla="val 16667"/>
            </a:avLst>
          </a:prstGeom>
          <a:solidFill>
            <a:srgbClr val="8E3420"/>
          </a:solidFill>
          <a:ln/>
        </p:spPr>
      </p:sp>
      <p:sp>
        <p:nvSpPr>
          <p:cNvPr id="19" name="Text 17"/>
          <p:cNvSpPr/>
          <p:nvPr/>
        </p:nvSpPr>
        <p:spPr>
          <a:xfrm>
            <a:off x="10180141" y="3780631"/>
            <a:ext cx="94922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150 000 ₽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ст. 7, п. 2 ст. 209, п. п. 3, 4 ст. 214, п. п. 3, 6 ст. 224 НК РФ; Федеральный закон от 01.05.2019 N 79-ФЗ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Продажа доли в ООО: освобождение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4932214" cy="2841873"/>
          </a:xfrm>
          <a:prstGeom prst="roundRect">
            <a:avLst>
              <a:gd name="adj" fmla="val 3575"/>
            </a:avLst>
          </a:prstGeom>
          <a:solidFill>
            <a:srgbClr val="DDEBE5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0320"/>
            <a:ext cx="466158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ОБЛАГАЕТСЯ, ЕСЛИ ОДНОВРЕМЕННО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16000" y="1935411"/>
            <a:ext cx="2286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70000" y="1935411"/>
            <a:ext cx="439996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— налоговый резидент РФ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16000" y="2296071"/>
            <a:ext cx="22860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70000" y="2296071"/>
            <a:ext cx="439996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Недвижимость в РФ — не более 50% активов на конец месяца перед продажей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16000" y="2852291"/>
            <a:ext cx="2286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70000" y="2852291"/>
            <a:ext cx="439996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владение более 5 лет</a:t>
            </a:r>
            <a:endParaRPr lang="en-US" sz="1400" dirty="0"/>
          </a:p>
        </p:txBody>
      </p:sp>
      <p:pic>
        <p:nvPicPr>
          <p:cNvPr id="11" name="Image 0" descr="line">    </p:cNvPr>
          <p:cNvPicPr>
            <a:picLocks noChangeAspect="1"/>
          </p:cNvPicPr>
          <p:nvPr/>
        </p:nvPicPr>
        <p:blipFill>
          <a:blip r:embed="rId1"/>
          <a:srcRect l="0" r="0" t="-16" b="-16"/>
          <a:stretch/>
        </p:blipFill>
        <p:spPr>
          <a:xfrm>
            <a:off x="1016000" y="3212951"/>
            <a:ext cx="4525814" cy="635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13282" y="3295501"/>
            <a:ext cx="4556686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 50 млн ₽ за год — облагается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иноагент — освобождения нет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вернулась после выхода — срок прерван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948214" y="1457920"/>
            <a:ext cx="559391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резидент продаёт долю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948214" y="1800820"/>
            <a:ext cx="5430986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60914" y="1813520"/>
          <a:ext cx="5418286" cy="1930053"/>
        </p:xfrm>
        <a:graphic>
          <a:graphicData uri="http://schemas.openxmlformats.org/drawingml/2006/table">
            <a:tbl>
              <a:tblPr/>
              <a:tblGrid>
                <a:gridCol w="3250972"/>
                <a:gridCol w="2167315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Ситуация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Итог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лет, недвижимость 30%, 40 млн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4D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 облагается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года, недвижимость 30%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8E34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облагается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лет, недвижимость 70%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8E34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облагается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лет, недвижимость 30%, 62 млн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8E34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облагаются 12 млн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 12"/>
          <p:cNvSpPr/>
          <p:nvPr/>
        </p:nvSpPr>
        <p:spPr>
          <a:xfrm>
            <a:off x="5948214" y="3819773"/>
            <a:ext cx="55939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Облагаемый доход можно уменьшить на расходы на покупку доли или вычет — через декларацию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812800" y="4477593"/>
            <a:ext cx="10566400" cy="571500"/>
          </a:xfrm>
          <a:prstGeom prst="roundRect">
            <a:avLst>
              <a:gd name="adj" fmla="val 17778"/>
            </a:avLst>
          </a:prstGeom>
          <a:solidFill>
            <a:srgbClr val="1E2A3F"/>
          </a:solidFill>
          <a:ln/>
        </p:spPr>
      </p:sp>
      <p:sp>
        <p:nvSpPr>
          <p:cNvPr id="18" name="Text 14"/>
          <p:cNvSpPr/>
          <p:nvPr/>
        </p:nvSpPr>
        <p:spPr>
          <a:xfrm>
            <a:off x="1016000" y="4638873"/>
            <a:ext cx="1363266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ПЛАТИТ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2480866" y="4629993"/>
            <a:ext cx="761011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ООО не налоговый агент: продавец сам подаёт 3-НДФЛ и платит налог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17.2 ст. 217, ст. 216, п. 7 ст. 220, п. 2 ст. 226, пп. 2 п. 1, п. 2 ст. 228 НК РФ; Письма Минфина России от 09.07.2024 N 03-04-05/64224, от 21.08.2014 N 03-04-06/41908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Доля выбывшего участника: доход остальных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4722912" cy="1280071"/>
          </a:xfrm>
          <a:prstGeom prst="roundRect">
            <a:avLst>
              <a:gd name="adj" fmla="val 7689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6950" y="1591270"/>
            <a:ext cx="449179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дохода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96950" y="1890961"/>
            <a:ext cx="4491791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Действительная стоимость полученной части доли: по чистым активам, балансовой стоимости активов или чистой прибыли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5975" y="2836416"/>
            <a:ext cx="4722912" cy="1040061"/>
          </a:xfrm>
          <a:prstGeom prst="roundRect">
            <a:avLst>
              <a:gd name="adj" fmla="val 946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96950" y="2966591"/>
            <a:ext cx="449179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Ставки · п. п. 1, 3, 6 ст. 224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96950" y="3266281"/>
            <a:ext cx="449179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Резидент — 13–22% по шкале; нерезидент и иноагент — 30%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15975" y="3971727"/>
            <a:ext cx="4722912" cy="1040061"/>
          </a:xfrm>
          <a:prstGeom prst="roundRect">
            <a:avLst>
              <a:gd name="adj" fmla="val 946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96950" y="4101902"/>
            <a:ext cx="449179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96950" y="4401592"/>
            <a:ext cx="449179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 натурального дохода — из денежных выплат, начиная с ближайшей, не более 50%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751612" y="1464270"/>
            <a:ext cx="5621238" cy="3881884"/>
          </a:xfrm>
          <a:prstGeom prst="roundRect">
            <a:avLst>
              <a:gd name="adj" fmla="val 2454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61162" y="1623020"/>
            <a:ext cx="535820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· УСЛОВНЫЕ ДАННЫЕ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61162" y="1960811"/>
            <a:ext cx="535820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активы ООО — 30 млн ₽. Вышел участник с долей 20%; она поровну распределена двум оставшимся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961162" y="2529731"/>
            <a:ext cx="5202138" cy="232876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73862" y="2542431"/>
          <a:ext cx="5189438" cy="2316063"/>
        </p:xfrm>
        <a:graphic>
          <a:graphicData uri="http://schemas.openxmlformats.org/drawingml/2006/table">
            <a:tbl>
              <a:tblPr/>
              <a:tblGrid>
                <a:gridCol w="3009874"/>
                <a:gridCol w="2179564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Показатель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Сумма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Доля: 30 млн × 20%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Доход каждого: 6 млн / 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 млн × 13%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0,6 млн × 15%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НДФЛ каждого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</a:tbl>
          </a:graphicData>
        </a:graphic>
      </p:graphicFrame>
      <p:sp>
        <p:nvSpPr>
          <p:cNvPr id="17" name="Text 14"/>
          <p:cNvSpPr/>
          <p:nvPr/>
        </p:nvSpPr>
        <p:spPr>
          <a:xfrm>
            <a:off x="5961162" y="4947394"/>
            <a:ext cx="535820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зарплаты 150 000 ₽ — до 75 000 ₽ за выплату: 6 выплат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1 ст. 210, пп. 2 п. 1 ст. 223, п. 4 ст. 226 НК РФ; Письма Минфина России от 09.02.2018 N 03-04-06/7991, от 02.12.2020 N 03-04-06/105281. В примере других доходов основной базы в году нет.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Доля даром и рост уставного капитала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5200650" cy="3262461"/>
          </a:xfrm>
          <a:prstGeom prst="roundRect">
            <a:avLst>
              <a:gd name="adj" fmla="val 3017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2350" y="1616670"/>
            <a:ext cx="101629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[icon: Gift]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2038648" y="1634430"/>
            <a:ext cx="388768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ОТ ОРГАНИЗАЦИИ ДАРОМ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22350" y="1990030"/>
            <a:ext cx="4931537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доход; организация — налоговый агент. База — рыночная стоимость на дату получения: часть чистых активов или оценка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022350" y="2988221"/>
            <a:ext cx="4787900" cy="744190"/>
          </a:xfrm>
          <a:prstGeom prst="roundRect">
            <a:avLst>
              <a:gd name="adj" fmla="val 10239"/>
            </a:avLst>
          </a:prstGeom>
          <a:solidFill>
            <a:srgbClr val="ECE6D9"/>
          </a:solidFill>
          <a:ln/>
        </p:spPr>
      </p:sp>
      <p:sp>
        <p:nvSpPr>
          <p:cNvPr id="8" name="Text 6"/>
          <p:cNvSpPr/>
          <p:nvPr/>
        </p:nvSpPr>
        <p:spPr>
          <a:xfrm>
            <a:off x="1149350" y="3089821"/>
            <a:ext cx="466991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10%, чистые активы 8 млн ₽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49350" y="3364111"/>
            <a:ext cx="4669917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800 000 ₽ → НДФЛ 104 000 ₽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22350" y="3821311"/>
            <a:ext cx="4931537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ст. 105.3, пп. 2 п. 1 ст. 223; Письма Минфина от 18.11.2022 N 03-04-06/112947, от 02.12.2014 N 03-04-07/61655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75375" y="1461095"/>
            <a:ext cx="5200650" cy="3262461"/>
          </a:xfrm>
          <a:prstGeom prst="roundRect">
            <a:avLst>
              <a:gd name="adj" fmla="val 3017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pic>
        <p:nvPicPr>
          <p:cNvPr id="12" name="Image 0" descr="Char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381750" y="1616670"/>
            <a:ext cx="304800" cy="3048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788150" y="1644600"/>
            <a:ext cx="268890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ЗА СЧЁТ ПРИБЫЛИ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81750" y="2010370"/>
            <a:ext cx="493153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Минфин, ФНС:</a:t>
            </a: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доход на дату регистрации = новая номинальная стоимость доли − прежняя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81750" y="2579291"/>
            <a:ext cx="493153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Иное мнение:</a:t>
            </a: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имущества не получено — дохода нет. Высокий риск спора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381750" y="3237111"/>
            <a:ext cx="4787900" cy="744190"/>
          </a:xfrm>
          <a:prstGeom prst="roundRect">
            <a:avLst>
              <a:gd name="adj" fmla="val 10239"/>
            </a:avLst>
          </a:prstGeom>
          <a:solidFill>
            <a:srgbClr val="ECE6D9"/>
          </a:solidFill>
          <a:ln/>
        </p:spPr>
      </p:sp>
      <p:sp>
        <p:nvSpPr>
          <p:cNvPr id="17" name="Text 14"/>
          <p:cNvSpPr/>
          <p:nvPr/>
        </p:nvSpPr>
        <p:spPr>
          <a:xfrm>
            <a:off x="6508750" y="3338711"/>
            <a:ext cx="466991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Номинал: 10 000 → 510 000 ₽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508750" y="3613001"/>
            <a:ext cx="4669917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500 000 ₽ → НДФЛ 65 000 ₽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81750" y="4070201"/>
            <a:ext cx="4931537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Минфина от 22.05.2017 N 03-04-06/31351, от 22.09.2017 N 03-04-06/61614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1 ст. 210, п. п. 1, 2, 4, 5 ст. 226 НК РФ. Примеры условные: резидент, ставка 13%, годовой доход в пределах 2,4 млн ₽. Не удержали до 31 января — сообщить физлицу и в ИФНС.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Уменьшение уставного капитала АО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3412034" cy="1974701"/>
          </a:xfrm>
          <a:prstGeom prst="roundRect">
            <a:avLst>
              <a:gd name="adj" fmla="val 5145"/>
            </a:avLst>
          </a:prstGeom>
          <a:solidFill>
            <a:srgbClr val="DDEBE5"/>
          </a:solidFill>
          <a:ln/>
        </p:spPr>
      </p:sp>
      <p:sp>
        <p:nvSpPr>
          <p:cNvPr id="4" name="Text 2"/>
          <p:cNvSpPr/>
          <p:nvPr/>
        </p:nvSpPr>
        <p:spPr>
          <a:xfrm>
            <a:off x="990600" y="1610320"/>
            <a:ext cx="314812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БЕЗ ВЫПЛАТ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90600" y="1922711"/>
            <a:ext cx="314812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денег, ни имущества акционеры не получают — дохода нет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90600" y="2782441"/>
            <a:ext cx="3148127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Минфина от 18.06.2025 N 03-04-05/59023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80409" y="1461095"/>
            <a:ext cx="3418433" cy="1968351"/>
          </a:xfrm>
          <a:prstGeom prst="roundRect">
            <a:avLst>
              <a:gd name="adj" fmla="val 500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61384" y="1616670"/>
            <a:ext cx="31481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КОНВЕРТАЦИЯ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61384" y="1929061"/>
            <a:ext cx="314817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выплатой: выплата — доход, агент — АО. Расходы на старые акции учтут при продаже новых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61384" y="3024981"/>
            <a:ext cx="31481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10 п. 1 ст. 208, п. 13 ст. 214.1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957592" y="1461095"/>
            <a:ext cx="3418433" cy="1968351"/>
          </a:xfrm>
          <a:prstGeom prst="roundRect">
            <a:avLst>
              <a:gd name="adj" fmla="val 500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38567" y="1616670"/>
            <a:ext cx="31481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ВЫКУП И ПОГАШЕНИЕ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38567" y="1929061"/>
            <a:ext cx="314817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АО — агент, если без посредников. Доход уменьшается на расходы по заявлению; вычеты ст. 219.1, 220.1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38567" y="2776091"/>
            <a:ext cx="314817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12, 14 ст. 214.1, пп. 1 п. 2 ст. 226.1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9150" y="3616771"/>
            <a:ext cx="10553700" cy="1763911"/>
          </a:xfrm>
          <a:prstGeom prst="roundRect">
            <a:avLst>
              <a:gd name="adj" fmla="val 5400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28700" y="3775521"/>
            <a:ext cx="1043863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ВЫКУП: АКЦИОНЕР-РЕЗИДЕНТ, АКЦИИ КУПЛЕНЫ ЗА 600 000 ₽ · УСЛОВНЫЙ ПРИМЕР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1028700" y="4113312"/>
            <a:ext cx="2832497" cy="779711"/>
          </a:xfrm>
          <a:prstGeom prst="roundRect">
            <a:avLst>
              <a:gd name="adj" fmla="val 9773"/>
            </a:avLst>
          </a:prstGeom>
          <a:solidFill>
            <a:srgbClr val="ECE6D9"/>
          </a:solidFill>
          <a:ln/>
        </p:spPr>
      </p:sp>
      <p:sp>
        <p:nvSpPr>
          <p:cNvPr id="18" name="Text 16"/>
          <p:cNvSpPr/>
          <p:nvPr/>
        </p:nvSpPr>
        <p:spPr>
          <a:xfrm>
            <a:off x="1155700" y="4214912"/>
            <a:ext cx="265585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Выплата за акции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55700" y="4489202"/>
            <a:ext cx="265585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 ₽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937397" y="4307582"/>
            <a:ext cx="279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292997" y="4113312"/>
            <a:ext cx="2832497" cy="779711"/>
          </a:xfrm>
          <a:prstGeom prst="roundRect">
            <a:avLst>
              <a:gd name="adj" fmla="val 9773"/>
            </a:avLst>
          </a:prstGeom>
          <a:solidFill>
            <a:srgbClr val="ECE6D9"/>
          </a:solidFill>
          <a:ln/>
        </p:spPr>
      </p:sp>
      <p:sp>
        <p:nvSpPr>
          <p:cNvPr id="22" name="Text 20"/>
          <p:cNvSpPr/>
          <p:nvPr/>
        </p:nvSpPr>
        <p:spPr>
          <a:xfrm>
            <a:off x="4419997" y="4214912"/>
            <a:ext cx="265585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419997" y="4489202"/>
            <a:ext cx="265585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600 000 ₽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201694" y="4307582"/>
            <a:ext cx="279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7557294" y="4113312"/>
            <a:ext cx="3606006" cy="779711"/>
          </a:xfrm>
          <a:prstGeom prst="roundRect">
            <a:avLst>
              <a:gd name="adj" fmla="val 9773"/>
            </a:avLst>
          </a:prstGeom>
          <a:solidFill>
            <a:srgbClr val="1E2A3F"/>
          </a:solidFill>
          <a:ln/>
        </p:spPr>
      </p:sp>
      <p:sp>
        <p:nvSpPr>
          <p:cNvPr id="26" name="Text 24"/>
          <p:cNvSpPr/>
          <p:nvPr/>
        </p:nvSpPr>
        <p:spPr>
          <a:xfrm>
            <a:off x="7684294" y="4214912"/>
            <a:ext cx="345256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· НДФЛ 13%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684294" y="4489202"/>
            <a:ext cx="345256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400 000 → 52 000 ₽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1028700" y="4981922"/>
            <a:ext cx="104386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 более 5 лет (ВДТ — более 1 года) — до 50 млн ₽ не облагается, п. п. 17.2, 17.2-1 ст. 217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12800" y="5833170"/>
            <a:ext cx="10883392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Ставки: резидент 13%, свыше 2,4 млн ₽ — 15%; нерезидент 30% с учётом СОИДН; иноагент 30% (п. п. 1.1, 3, 6 ст. 224, п. 5 ст. 232 НК РФ). Письма Минфина от 27.02.2018 N 03-04-05/12185, от 06.05.2016 N 03-04-06/26446, ФНС от 17.01.2020 N БС-4-11/561@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13792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Выход из ООО: действительная стоимость доли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571500"/>
          </a:xfrm>
          <a:prstGeom prst="roundRect">
            <a:avLst>
              <a:gd name="adj" fmla="val 17778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9200"/>
            <a:ext cx="1372592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2026 ГОДА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490192" y="1610320"/>
            <a:ext cx="691663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Выплата облагается НДФЛ независимо от срока владения долей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12800" y="2207220"/>
            <a:ext cx="5207000" cy="1384201"/>
          </a:xfrm>
          <a:prstGeom prst="roundRect">
            <a:avLst>
              <a:gd name="adj" fmla="val 7340"/>
            </a:avLst>
          </a:prstGeom>
          <a:solidFill>
            <a:srgbClr val="DDEBE5"/>
          </a:solidFill>
          <a:ln/>
        </p:spPr>
      </p:sp>
      <p:sp>
        <p:nvSpPr>
          <p:cNvPr id="7" name="Text 5"/>
          <p:cNvSpPr/>
          <p:nvPr/>
        </p:nvSpPr>
        <p:spPr>
          <a:xfrm>
            <a:off x="990600" y="2359620"/>
            <a:ext cx="499694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АГЕНТ НЕ МОЖЕТ УЧИТЫВАТЬ РАСХОДЫ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90600" y="2659311"/>
            <a:ext cx="499694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Имущественный вычет агент не даёт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90600" y="2950121"/>
            <a:ext cx="499694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2 п. 2, п. 7 ст. 220, п. 11 ст. 226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72200" y="2207220"/>
            <a:ext cx="5207000" cy="1384201"/>
          </a:xfrm>
          <a:prstGeom prst="roundRect">
            <a:avLst>
              <a:gd name="adj" fmla="val 7340"/>
            </a:avLst>
          </a:prstGeom>
          <a:solidFill>
            <a:srgbClr val="F3E3DC"/>
          </a:solidFill>
          <a:ln/>
        </p:spPr>
      </p:sp>
      <p:sp>
        <p:nvSpPr>
          <p:cNvPr id="11" name="Text 9"/>
          <p:cNvSpPr/>
          <p:nvPr/>
        </p:nvSpPr>
        <p:spPr>
          <a:xfrm>
            <a:off x="6350000" y="2359620"/>
            <a:ext cx="499694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НЕ ЗАЯВЛЕНЫ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50000" y="2659311"/>
            <a:ext cx="499694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НДФЛ — со всей суммы. Резидент вправе заявить расходы или вычет в 3-НДФЛ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50000" y="3190131"/>
            <a:ext cx="499694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1 п. 1, пп. 2 п. 2 ст. 220, п. 2 ст. 229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5975" y="3772396"/>
            <a:ext cx="3414167" cy="1330871"/>
          </a:xfrm>
          <a:prstGeom prst="roundRect">
            <a:avLst>
              <a:gd name="adj" fmla="val 739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96950" y="3927971"/>
            <a:ext cx="31437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дивиденды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96950" y="4227661"/>
            <a:ext cx="3143783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Превышение над расходами — по ст. 214: 13% (15%), нерезидент 15%, иноагент 30%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388892" y="3772396"/>
            <a:ext cx="3414216" cy="1330871"/>
          </a:xfrm>
          <a:prstGeom prst="roundRect">
            <a:avLst>
              <a:gd name="adj" fmla="val 739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69867" y="3927971"/>
            <a:ext cx="314383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Имуществом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69867" y="4227661"/>
            <a:ext cx="31438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рыночной стоимости; налог — из денежных выплат, не более 50%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961858" y="3772396"/>
            <a:ext cx="3414167" cy="1330871"/>
          </a:xfrm>
          <a:prstGeom prst="roundRect">
            <a:avLst>
              <a:gd name="adj" fmla="val 739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42833" y="3927971"/>
            <a:ext cx="31437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Уплата и отчётность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42833" y="4227661"/>
            <a:ext cx="3143783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ЕНП в сроки для дивидендов; 6-НДФЛ; не удержали до 31.01 — сообщить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1 п. 1 ст. 208, п. 1 ст. 210, ст. 211, 214, п. п. 1.1, 3, 6 ст. 224, пп. 2 п. 1.1 ст. 225, п. п. 4, 5 ст. 226, п. 2 ст. 230, п. п. 1, 16 ст. 45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Расчёт: выход из ООО за 5 000 000 ₽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Участник-резидент вышел из ООО, получил 5 000 000 ₽ деньгами. Расходы на покупку доли — 1 000 000 ₽, подтверждены документами. Других дивидендов в году нет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12800" y="2169120"/>
            <a:ext cx="5808117" cy="2826544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181820"/>
          <a:ext cx="5795417" cy="2813844"/>
        </p:xfrm>
        <a:graphic>
          <a:graphicData uri="http://schemas.openxmlformats.org/drawingml/2006/table">
            <a:tbl>
              <a:tblPr/>
              <a:tblGrid>
                <a:gridCol w="1970442"/>
                <a:gridCol w="2318167"/>
                <a:gridCol w="1506808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Этап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Расчёт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Сумма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ООО: база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вся выплата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90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ООО удерживает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 млн × 13% + 2,6 млн × 15%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3-НДФЛ: база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5 000 000 − 1 000 000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90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Налог по декларации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 млн × 13% + 1,6 млн × 15%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Возврат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702 000 − 552 000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12800" y="5071864"/>
            <a:ext cx="59823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Превышение выплаты над расходами облагается как дивиденды: порог 2,4 млн ₽ и ставка 15%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824117" y="2169120"/>
            <a:ext cx="4555083" cy="3382764"/>
          </a:xfrm>
          <a:prstGeom prst="roundRect">
            <a:avLst>
              <a:gd name="adj" fmla="val 3003"/>
            </a:avLst>
          </a:prstGeom>
          <a:solidFill>
            <a:srgbClr val="1E2A3F"/>
          </a:solidFill>
          <a:ln/>
        </p:spPr>
      </p:sp>
      <p:sp>
        <p:nvSpPr>
          <p:cNvPr id="8" name="Text 5"/>
          <p:cNvSpPr/>
          <p:nvPr/>
        </p:nvSpPr>
        <p:spPr>
          <a:xfrm>
            <a:off x="7027317" y="2346920"/>
            <a:ext cx="427314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027317" y="2697411"/>
            <a:ext cx="427314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E59A7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150 000 ₽</a:t>
            </a:r>
            <a:endParaRPr lang="en-US" sz="4800" dirty="0"/>
          </a:p>
        </p:txBody>
      </p:sp>
      <p:sp>
        <p:nvSpPr>
          <p:cNvPr id="10" name="Text 7"/>
          <p:cNvSpPr/>
          <p:nvPr/>
        </p:nvSpPr>
        <p:spPr>
          <a:xfrm>
            <a:off x="7027317" y="3408611"/>
            <a:ext cx="427314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вернёт из бюджета, заявив расходы в декларации по итогам года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027317" y="5125194"/>
            <a:ext cx="427314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 × 15% = 150 000 ₽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1 п. 1, пп. 2 п. 2, п. 7 ст. 220, п. 2 ст. 229, ст. 214, п. 1.1 ст. 224, пп. 2 п. 1.1 ст. 225 НК РФ. Пример условный.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Наследники и ликвидация ООО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4764832" cy="3376563"/>
          </a:xfrm>
          <a:prstGeom prst="roundRect">
            <a:avLst>
              <a:gd name="adj" fmla="val 3009"/>
            </a:avLst>
          </a:prstGeom>
          <a:solidFill>
            <a:srgbClr val="DDEBE5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0320"/>
            <a:ext cx="448918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НАСЛЕДНИКУ — НЕ ОБЛАГАЕТСЯ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16000" y="1948111"/>
            <a:ext cx="448918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Выплата действительной стоимости доли наследнику — не реализация: освобождение неразрывно связано с наследованием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16000" y="2757041"/>
            <a:ext cx="448918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подал заявление о выходе, сумма вошла в наследство — дохода нет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16000" y="3686522"/>
            <a:ext cx="4489185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18 ст. 217; Кассационное определение ВС РФ от 27.10.2021 N 46-КАД21-1-К6; Письма Минфина от 31.08.2021 N 03-04-05/70318, ФНС от 28.12.2023 N ЗГ-3-11/17478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733207" y="1461095"/>
            <a:ext cx="5642818" cy="3370213"/>
          </a:xfrm>
          <a:prstGeom prst="roundRect">
            <a:avLst>
              <a:gd name="adj" fmla="val 292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39582" y="1616670"/>
            <a:ext cx="538697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— ОБЛАГАЕТСЯ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39582" y="1954461"/>
            <a:ext cx="5386970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дивиденды, имущество — по рынку. Резидент в 3-НДФЛ уменьшит доход на расходы на долю, а без документов — на вычет до 250 000 ₽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39582" y="2763391"/>
            <a:ext cx="538697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имущество 1 200 000 ₽, документов нет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939582" y="3118991"/>
            <a:ext cx="5230068" cy="1556742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52282" y="3131691"/>
          <a:ext cx="5217368" cy="1544042"/>
        </p:xfrm>
        <a:graphic>
          <a:graphicData uri="http://schemas.openxmlformats.org/drawingml/2006/table">
            <a:tbl>
              <a:tblPr/>
              <a:tblGrid>
                <a:gridCol w="3234768"/>
                <a:gridCol w="1982600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Этап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Сумма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Агент: 1 200 000 × 13%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156 000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3-НДФЛ: 950 000 × 13%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123 500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Вернут из бюджета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32 500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</a:tbl>
          </a:graphicData>
        </a:graphic>
      </p:graphicFrame>
      <p:sp>
        <p:nvSpPr>
          <p:cNvPr id="14" name="Text 11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ст. 209, п. 1 ст. 210, ст. 211, пп. 1 п. 1, пп. 2 п. 2 ст. 220, п. 4 ст. 226 НК РФ; Письма Минфина России от 26.05.2025 N 03-04-05/51213, от 20.01.2022 N 03-04-05/3052. Налог с имущества — из денежных выплат, не более 50%.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Продажа недвижимости: когда НДФЛ нет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2914650" cy="2049115"/>
          </a:xfrm>
          <a:prstGeom prst="roundRect">
            <a:avLst>
              <a:gd name="adj" fmla="val 4958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0320"/>
            <a:ext cx="258349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E59A7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 лет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16000" y="2270720"/>
            <a:ext cx="2583498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минимальный срок владения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16000" y="2835870"/>
            <a:ext cx="258349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4 ст. 217.1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883025" y="1461095"/>
            <a:ext cx="4425950" cy="2042765"/>
          </a:xfrm>
          <a:prstGeom prst="roundRect">
            <a:avLst>
              <a:gd name="adj" fmla="val 481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89400" y="1616670"/>
            <a:ext cx="413359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 года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4089400" y="2277070"/>
            <a:ext cx="413359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наследство; дарение от члена семьи или близкого родственника; приватизация; пожизненное содержание с иждивением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089400" y="3099395"/>
            <a:ext cx="413359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3 ст. 217.1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64550" y="1457920"/>
            <a:ext cx="2914650" cy="2049115"/>
          </a:xfrm>
          <a:prstGeom prst="roundRect">
            <a:avLst>
              <a:gd name="adj" fmla="val 4958"/>
            </a:avLst>
          </a:prstGeom>
          <a:solidFill>
            <a:srgbClr val="F3E3DC"/>
          </a:solidFill>
          <a:ln/>
        </p:spPr>
      </p:sp>
      <p:sp>
        <p:nvSpPr>
          <p:cNvPr id="12" name="Text 10"/>
          <p:cNvSpPr/>
          <p:nvPr/>
        </p:nvSpPr>
        <p:spPr>
          <a:xfrm>
            <a:off x="8667750" y="1610320"/>
            <a:ext cx="258349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ЕЩЁ УСЛОВИЕ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67750" y="1910011"/>
            <a:ext cx="2583498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не использовался в предпринимательской деятельности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667750" y="3105745"/>
            <a:ext cx="258349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17.1 ст. 217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2800" y="3684836"/>
            <a:ext cx="3467100" cy="1633091"/>
          </a:xfrm>
          <a:prstGeom prst="roundRect">
            <a:avLst>
              <a:gd name="adj" fmla="val 6221"/>
            </a:avLst>
          </a:prstGeom>
          <a:solidFill>
            <a:srgbClr val="DDEBE5"/>
          </a:solidFill>
          <a:ln/>
        </p:spPr>
      </p:sp>
      <p:sp>
        <p:nvSpPr>
          <p:cNvPr id="16" name="Text 14"/>
          <p:cNvSpPr/>
          <p:nvPr/>
        </p:nvSpPr>
        <p:spPr>
          <a:xfrm>
            <a:off x="990600" y="3837236"/>
            <a:ext cx="320484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СОБЛЮДЕНЫ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90600" y="4136926"/>
            <a:ext cx="320484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не облагается, 3-НДФЛ не подаётся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90600" y="4667746"/>
            <a:ext cx="320484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абз. 2 п. 4 ст. 229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356100" y="3684836"/>
            <a:ext cx="3467100" cy="1633091"/>
          </a:xfrm>
          <a:prstGeom prst="roundRect">
            <a:avLst>
              <a:gd name="adj" fmla="val 6221"/>
            </a:avLst>
          </a:prstGeom>
          <a:solidFill>
            <a:srgbClr val="F3E3DC"/>
          </a:solidFill>
          <a:ln/>
        </p:spPr>
      </p:sp>
      <p:sp>
        <p:nvSpPr>
          <p:cNvPr id="20" name="Text 18"/>
          <p:cNvSpPr/>
          <p:nvPr/>
        </p:nvSpPr>
        <p:spPr>
          <a:xfrm>
            <a:off x="4533900" y="3837236"/>
            <a:ext cx="3204845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МЕНЬШЕ ИЛИ УСЛОВИЯ НАРУШЕНЫ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33900" y="4385816"/>
            <a:ext cx="320484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Подать 3-НДФЛ, исчислить и уплатить налог самостоятельно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33900" y="4916636"/>
            <a:ext cx="320484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2 п. 1, п. 2 ст. 228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902575" y="3688011"/>
            <a:ext cx="3473450" cy="1626741"/>
          </a:xfrm>
          <a:prstGeom prst="roundRect">
            <a:avLst>
              <a:gd name="adj" fmla="val 605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83550" y="3843586"/>
            <a:ext cx="320484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083550" y="4143276"/>
            <a:ext cx="320484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Иные сроки и условия — например, семьи с детьми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083550" y="4674096"/>
            <a:ext cx="320484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2.1 ст. 217.1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п. 2–4 ст. 217.1, п. 17.1 ст. 217, ст. 228, п. 4 ст. 229 НК РФ. Срок владения считается с регистрации права собственности.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С какой даты считать срок владения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3486795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70620"/>
          <a:ext cx="10553700" cy="3474095"/>
        </p:xfrm>
        <a:graphic>
          <a:graphicData uri="http://schemas.openxmlformats.org/drawingml/2006/table">
            <a:tbl>
              <a:tblPr/>
              <a:tblGrid>
                <a:gridCol w="5276850"/>
                <a:gridCol w="5276850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Ситуация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Срок считается с даты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Наследство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открытия наследства — смерти наследодателя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Наследство из совместной собственности супругов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регистрации права одним из супругов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Квартира по ДДУ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полной оплаты по договору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Раздел, перепланировка, реконструкция, выдел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приобретения исходного объекта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Доли куплены в разное время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приобретения первой доли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Объединение нескольких помещений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приобретения последнего из них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Доля ребёнка, маткапитал (с 2025 года)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покупки квартиры родителями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Раздел участка ИЖС, ЛПХ, дачи (до 2 новых)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приобретения исходного участка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2800" y="5122515"/>
            <a:ext cx="10566400" cy="571500"/>
          </a:xfrm>
          <a:prstGeom prst="roundRect">
            <a:avLst>
              <a:gd name="adj" fmla="val 17778"/>
            </a:avLst>
          </a:prstGeom>
          <a:solidFill>
            <a:srgbClr val="1E2A3F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5283795"/>
            <a:ext cx="924570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2042170" y="5274915"/>
            <a:ext cx="86826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наследодателя 20.09.2023, продажа 01.10.2026 — более 3 лет, НДФЛ нет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ст. 217.1 НК РФ; п. 2 ст. 218, ст. 1113, 1114, п. 4 ст. 1152 ГК РФ; Письма Минфина России от 02.04.2026 N 03-04-05/27480, от 19.06.2024 N 03-04-05/56754; Определение КС РФ от 02.11.2006 N 444-О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Продажа недвижимости: база и ставки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934690"/>
          </a:xfrm>
          <a:prstGeom prst="roundRect">
            <a:avLst>
              <a:gd name="adj" fmla="val 10870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41400" y="1610320"/>
            <a:ext cx="10412476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База = Доход от продажи − вычет </a:t>
            </a:r>
            <a:r>
              <a:rPr lang="en-US" sz="2000" b="1" dirty="0">
                <a:solidFill>
                  <a:srgbClr val="E59A7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или</a:t>
            </a:r>
            <a:r>
              <a:rPr lang="en-US" sz="2000" b="1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подтверждённые расходы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41400" y="1991320"/>
            <a:ext cx="1041247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налогоплательщик · пп. 1, 2 п. 2 ст. 220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5975" y="2573586"/>
            <a:ext cx="3418384" cy="1589980"/>
          </a:xfrm>
          <a:prstGeom prst="roundRect">
            <a:avLst>
              <a:gd name="adj" fmla="val 619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2350" y="2729161"/>
            <a:ext cx="3095803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 млн ₽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1022350" y="3287961"/>
            <a:ext cx="3095803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жилой дом, квартира, комната, садовый дом, земельный участок и доли в них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93109" y="2573586"/>
            <a:ext cx="3418433" cy="1589980"/>
          </a:xfrm>
          <a:prstGeom prst="roundRect">
            <a:avLst>
              <a:gd name="adj" fmla="val 619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99484" y="2729161"/>
            <a:ext cx="309585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B5482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250 тыс. ₽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4599484" y="3287961"/>
            <a:ext cx="309585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иное имущество: гараж, машино-место, нежилое помещение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67117" y="2570411"/>
            <a:ext cx="3412083" cy="1596330"/>
          </a:xfrm>
          <a:prstGeom prst="roundRect">
            <a:avLst>
              <a:gd name="adj" fmla="val 6365"/>
            </a:avLst>
          </a:prstGeom>
          <a:solidFill>
            <a:srgbClr val="F3E3DC"/>
          </a:solidFill>
          <a:ln/>
        </p:spPr>
      </p:sp>
      <p:sp>
        <p:nvSpPr>
          <p:cNvPr id="13" name="Text 11"/>
          <p:cNvSpPr/>
          <p:nvPr/>
        </p:nvSpPr>
        <p:spPr>
          <a:xfrm>
            <a:off x="8170317" y="2722811"/>
            <a:ext cx="309585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8E3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70%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8170317" y="3281611"/>
            <a:ext cx="309585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ниже 70% кадастровой стоимости — доходом считаются 70% кадастровой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5975" y="4347716"/>
            <a:ext cx="5200650" cy="1090861"/>
          </a:xfrm>
          <a:prstGeom prst="roundRect">
            <a:avLst>
              <a:gd name="adj" fmla="val 90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96950" y="4503291"/>
            <a:ext cx="498386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Ставки · п. 1.1, пп. 3 п. 3 ст. 224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96950" y="4802981"/>
            <a:ext cx="49838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Резидент 13%, свыше 2,4 млн ₽ — 15%; нерезидент 30%, если объект в РФ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175375" y="4347716"/>
            <a:ext cx="5200650" cy="1090861"/>
          </a:xfrm>
          <a:prstGeom prst="roundRect">
            <a:avLst>
              <a:gd name="adj" fmla="val 90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56350" y="4503291"/>
            <a:ext cx="498386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 · п. 17.1 ст. 217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356350" y="4802981"/>
            <a:ext cx="49838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в бизнесе — освобождения нет, доход по своему режиму: ПСН, УСН, ОСНО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1 п. 1, пп. 1, 2 п. 2 ст. 220, п. п. 2, 3 ст. 214.10, пп. 5 п. 3 ст. 208, пп. 1 п. 6 ст. 210, п. п. 1.1, 3 ст. 224 НК РФ. Кадастровая стоимость — на 1 января года регистрации перехода права.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Расчёт: продажа раньше срока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630304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Квартира: куплена за 7 млн ₽, через 2 года продана за 8 млн ₽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12800" y="1800820"/>
            <a:ext cx="6303049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стоимость — 12 млн ₽: 70% = 8,4 млн ₽ &gt; 8 млн ₽ → доход 8 400 000 ₽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2357041"/>
            <a:ext cx="6119465" cy="232876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369741"/>
          <a:ext cx="6106765" cy="2316063"/>
        </p:xfrm>
        <a:graphic>
          <a:graphicData uri="http://schemas.openxmlformats.org/drawingml/2006/table">
            <a:tbl>
              <a:tblPr/>
              <a:tblGrid>
                <a:gridCol w="2198435"/>
                <a:gridCol w="1954165"/>
                <a:gridCol w="1954165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Показатель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Вычет 1 млн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Расходы 7 млн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База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7 400 000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1 400 000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 млн × 13%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Превышение × 15%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 млн × 13%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НДФЛ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1 062 000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138640" y="1461095"/>
            <a:ext cx="4237385" cy="3221534"/>
          </a:xfrm>
          <a:prstGeom prst="roundRect">
            <a:avLst>
              <a:gd name="adj" fmla="val 3055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45015" y="1616670"/>
            <a:ext cx="393937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ГАРАЖ БЕЗ ДОКУМЕНТОВ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45015" y="1954461"/>
            <a:ext cx="393937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собственности 2 года, продан за 600 000 ₽, расходы не подтверждены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345015" y="2523381"/>
            <a:ext cx="3824635" cy="744190"/>
          </a:xfrm>
          <a:prstGeom prst="roundRect">
            <a:avLst>
              <a:gd name="adj" fmla="val 10239"/>
            </a:avLst>
          </a:prstGeom>
          <a:solidFill>
            <a:srgbClr val="ECE6D9"/>
          </a:solidFill>
          <a:ln/>
        </p:spPr>
      </p:sp>
      <p:sp>
        <p:nvSpPr>
          <p:cNvPr id="11" name="Text 8"/>
          <p:cNvSpPr/>
          <p:nvPr/>
        </p:nvSpPr>
        <p:spPr>
          <a:xfrm>
            <a:off x="7472015" y="2624981"/>
            <a:ext cx="367775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472015" y="2899271"/>
            <a:ext cx="367775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600 000 − 250 000 = 350 000 ₽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345015" y="3356471"/>
            <a:ext cx="3824635" cy="797520"/>
          </a:xfrm>
          <a:prstGeom prst="roundRect">
            <a:avLst>
              <a:gd name="adj" fmla="val 9555"/>
            </a:avLst>
          </a:prstGeom>
          <a:solidFill>
            <a:srgbClr val="1E2A3F"/>
          </a:solidFill>
          <a:ln/>
        </p:spPr>
      </p:sp>
      <p:sp>
        <p:nvSpPr>
          <p:cNvPr id="14" name="Text 11"/>
          <p:cNvSpPr/>
          <p:nvPr/>
        </p:nvSpPr>
        <p:spPr>
          <a:xfrm>
            <a:off x="7472015" y="3458071"/>
            <a:ext cx="367775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НДФЛ 13%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472015" y="3732361"/>
            <a:ext cx="3677754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45 500 ₽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2 ст. 214.10, пп. 1 п. 1, пп. 1, 2 п. 2 ст. 220, п. 1.1 ст. 224 НК РФ. Продавец — резидент, других доходов этой базы в году нет; суммы условные.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Семьи с детьми: без срока владения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3414167" cy="1570881"/>
          </a:xfrm>
          <a:prstGeom prst="roundRect">
            <a:avLst>
              <a:gd name="adj" fmla="val 626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6950" y="1616670"/>
            <a:ext cx="31437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ДЕТИ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96950" y="1916361"/>
            <a:ext cx="3143783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и более до 18 лет (очно — до 24) на дату регистрации перехода права; продавцом может быть и ребёнок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88892" y="1461095"/>
            <a:ext cx="3414167" cy="1570881"/>
          </a:xfrm>
          <a:prstGeom prst="roundRect">
            <a:avLst>
              <a:gd name="adj" fmla="val 626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69867" y="1616670"/>
            <a:ext cx="31437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НОВОЕ ЖИЛЬЁ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69867" y="1916361"/>
            <a:ext cx="3143783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Купить в год продажи или до 30 апреля следующего; ДДУ, ЖСК — оплатить полностью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61809" y="1461095"/>
            <a:ext cx="3414216" cy="1570881"/>
          </a:xfrm>
          <a:prstGeom prst="roundRect">
            <a:avLst>
              <a:gd name="adj" fmla="val 626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42784" y="1616670"/>
            <a:ext cx="314383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УЛУЧШЕНИЕ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42784" y="1916361"/>
            <a:ext cx="314383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или кадастровая стоимость нового жилья на члена семьи больше, чем у проданного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5975" y="3190726"/>
            <a:ext cx="3414167" cy="1330871"/>
          </a:xfrm>
          <a:prstGeom prst="roundRect">
            <a:avLst>
              <a:gd name="adj" fmla="val 739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96950" y="3346301"/>
            <a:ext cx="31437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НЕТ ИНОГО ЖИЛЬЯ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96950" y="3645991"/>
            <a:ext cx="3143783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семьи нет более 50% в праве на жильё площадью больше купленного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388892" y="3190726"/>
            <a:ext cx="3414167" cy="1330871"/>
          </a:xfrm>
          <a:prstGeom prst="roundRect">
            <a:avLst>
              <a:gd name="adj" fmla="val 739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69867" y="3346301"/>
            <a:ext cx="31437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· КАДАСТР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69867" y="3645991"/>
            <a:ext cx="314378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стоимость проданного жилья — не более 50 млн ₽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958634" y="3187551"/>
            <a:ext cx="3420566" cy="1337221"/>
          </a:xfrm>
          <a:prstGeom prst="roundRect">
            <a:avLst>
              <a:gd name="adj" fmla="val 7598"/>
            </a:avLst>
          </a:prstGeom>
          <a:solidFill>
            <a:srgbClr val="1E2A3F"/>
          </a:solidFill>
          <a:ln/>
        </p:spPr>
      </p:sp>
      <p:sp>
        <p:nvSpPr>
          <p:cNvPr id="19" name="Text 17"/>
          <p:cNvSpPr/>
          <p:nvPr/>
        </p:nvSpPr>
        <p:spPr>
          <a:xfrm>
            <a:off x="8136434" y="3339951"/>
            <a:ext cx="31569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· СЕМЬЯ ИЗ 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36434" y="3639641"/>
            <a:ext cx="315691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Продали 54 м², купили 72 м²: 13,5 → 18 м² на человека — условие 3 выполнено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2.1 ст. 217.1 НК РФ — условия выполняются одновременно. Суды проверяют и площадь, и кадастровую стоимость: Пятый КСОЮ, дело N 88А-3908/2025. Лимит 50 млн ₽ — сверьте с действующей редакцией.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Семьи с детьми: риски и документы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5200650" cy="2549971"/>
          </a:xfrm>
          <a:prstGeom prst="roundRect">
            <a:avLst>
              <a:gd name="adj" fmla="val 3984"/>
            </a:avLst>
          </a:prstGeom>
          <a:solidFill>
            <a:srgbClr val="F3E3DC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0320"/>
            <a:ext cx="49380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ОСВОБОЖДЕНИЯ НЕ БУДЕТ, ЕСЛИ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13282" y="1935411"/>
            <a:ext cx="4833176" cy="1945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жильё куплено после 30 апреля следующего года — частая ошибка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исполнилось 18 (24 при очном обучении) до регистрации; для недееспособных возраст неважен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доля более 50% в жилье площадью больше купленного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продано нежилое: апартаменты, гараж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стоимость проданного больше 50 млн ₽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169025" y="1461095"/>
            <a:ext cx="5207000" cy="2543621"/>
          </a:xfrm>
          <a:prstGeom prst="roundRect">
            <a:avLst>
              <a:gd name="adj" fmla="val 3869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75400" y="1616670"/>
            <a:ext cx="49380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72682" y="1941761"/>
            <a:ext cx="4833176" cy="14654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о рождении (усыновлении) детей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справка об очном обучении — для детей 18–24 лет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купли-продажи (мены) или ДДУ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выписки ЕГРН по проданному и купленному жилью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стоимость и площадь обоих объектов</a:t>
            </a:r>
            <a:endParaRPr lang="en-US" sz="1400" dirty="0"/>
          </a:p>
          <a:p>
            <a:pPr algn="l" marL="156718" indent="-156718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выписки ЕГРН об отсутствии иного жилья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Маткапитал: срок владения детей — с момента использования средств (Пятый КСОЮ, определение от 19.02.2026 N 88а-1254/2026); важно для п. 2 ст. 217.1, для п. 2.1 срок неважен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Страховые выплаты: что не облагается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3420517" cy="1324521"/>
          </a:xfrm>
          <a:prstGeom prst="roundRect">
            <a:avLst>
              <a:gd name="adj" fmla="val 7671"/>
            </a:avLst>
          </a:prstGeom>
          <a:solidFill>
            <a:srgbClr val="DDEBE5"/>
          </a:solidFill>
          <a:ln/>
        </p:spPr>
      </p:sp>
      <p:sp>
        <p:nvSpPr>
          <p:cNvPr id="4" name="Text 2"/>
          <p:cNvSpPr/>
          <p:nvPr/>
        </p:nvSpPr>
        <p:spPr>
          <a:xfrm>
            <a:off x="990600" y="1610320"/>
            <a:ext cx="315686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1 · Обязательное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90600" y="1910011"/>
            <a:ext cx="315686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Выплаты по договорам обязательного страхования — полностью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85717" y="1457920"/>
            <a:ext cx="3420517" cy="1324521"/>
          </a:xfrm>
          <a:prstGeom prst="roundRect">
            <a:avLst>
              <a:gd name="adj" fmla="val 7671"/>
            </a:avLst>
          </a:prstGeom>
          <a:solidFill>
            <a:srgbClr val="DDEBE5"/>
          </a:solidFill>
          <a:ln/>
        </p:spPr>
      </p:sp>
      <p:sp>
        <p:nvSpPr>
          <p:cNvPr id="7" name="Text 5"/>
          <p:cNvSpPr/>
          <p:nvPr/>
        </p:nvSpPr>
        <p:spPr>
          <a:xfrm>
            <a:off x="4563517" y="1610320"/>
            <a:ext cx="315686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2 · Страхование жизни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63517" y="1910011"/>
            <a:ext cx="315686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внесённых взносов, если платил сам, семья или близкие родственники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58634" y="1457920"/>
            <a:ext cx="3420566" cy="1324521"/>
          </a:xfrm>
          <a:prstGeom prst="roundRect">
            <a:avLst>
              <a:gd name="adj" fmla="val 7671"/>
            </a:avLst>
          </a:prstGeom>
          <a:solidFill>
            <a:srgbClr val="DDEBE5"/>
          </a:solidFill>
          <a:ln/>
        </p:spPr>
      </p:sp>
      <p:sp>
        <p:nvSpPr>
          <p:cNvPr id="10" name="Text 8"/>
          <p:cNvSpPr/>
          <p:nvPr/>
        </p:nvSpPr>
        <p:spPr>
          <a:xfrm>
            <a:off x="8136434" y="1610320"/>
            <a:ext cx="31569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3 · Личное страхование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36434" y="1910011"/>
            <a:ext cx="315691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Смерть, вред здоровью, медрасходы; санаторные путёвки — облагаются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800" y="2934841"/>
            <a:ext cx="3420517" cy="1324521"/>
          </a:xfrm>
          <a:prstGeom prst="roundRect">
            <a:avLst>
              <a:gd name="adj" fmla="val 7671"/>
            </a:avLst>
          </a:prstGeom>
          <a:solidFill>
            <a:srgbClr val="DDEBE5"/>
          </a:solidFill>
          <a:ln/>
        </p:spPr>
      </p:sp>
      <p:sp>
        <p:nvSpPr>
          <p:cNvPr id="13" name="Text 11"/>
          <p:cNvSpPr/>
          <p:nvPr/>
        </p:nvSpPr>
        <p:spPr>
          <a:xfrm>
            <a:off x="990600" y="3087241"/>
            <a:ext cx="315686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4 · Пенсионное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90600" y="3386931"/>
            <a:ext cx="315686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в свою пользу — при наступлении пенсионных оснований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385717" y="2934841"/>
            <a:ext cx="3420517" cy="1324521"/>
          </a:xfrm>
          <a:prstGeom prst="roundRect">
            <a:avLst>
              <a:gd name="adj" fmla="val 7671"/>
            </a:avLst>
          </a:prstGeom>
          <a:solidFill>
            <a:srgbClr val="DDEBE5"/>
          </a:solidFill>
          <a:ln/>
        </p:spPr>
      </p:sp>
      <p:sp>
        <p:nvSpPr>
          <p:cNvPr id="16" name="Text 14"/>
          <p:cNvSpPr/>
          <p:nvPr/>
        </p:nvSpPr>
        <p:spPr>
          <a:xfrm>
            <a:off x="4563517" y="3087241"/>
            <a:ext cx="315686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пп. 5 · Жизнь на 10+ лет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63517" y="3386931"/>
            <a:ext cx="315686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с 2025 года: взносы и доход сверх них до 30 млн ₽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958634" y="2934841"/>
            <a:ext cx="3420566" cy="1324521"/>
          </a:xfrm>
          <a:prstGeom prst="roundRect">
            <a:avLst>
              <a:gd name="adj" fmla="val 7671"/>
            </a:avLst>
          </a:prstGeom>
          <a:solidFill>
            <a:srgbClr val="1E2A3F"/>
          </a:solidFill>
          <a:ln/>
        </p:spPr>
      </p:sp>
      <p:sp>
        <p:nvSpPr>
          <p:cNvPr id="19" name="Text 17"/>
          <p:cNvSpPr/>
          <p:nvPr/>
        </p:nvSpPr>
        <p:spPr>
          <a:xfrm>
            <a:off x="8136434" y="3087241"/>
            <a:ext cx="31569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3 · Взносы работодателя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36434" y="3386931"/>
            <a:ext cx="315691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работника, кроме обязательного, личного и пенсионного страхования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15975" y="4440337"/>
            <a:ext cx="10560050" cy="577850"/>
          </a:xfrm>
          <a:prstGeom prst="roundRect">
            <a:avLst>
              <a:gd name="adj" fmla="val 1703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2350" y="4604792"/>
            <a:ext cx="1350367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ОСТАЛЬНОЕ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474317" y="4595912"/>
            <a:ext cx="889853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Выплаты сверх этих исключений — в базе; налог удерживает страховая организация (УК ПИФ)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п. 1, 3 ст. 213 НК РФ в ред. Федерального закона от 17.11.2025 N 418-ФЗ. По договорам, заключённым до 01.01.2025, — особенности ст. 4 Федерального закона N 418-ФЗ.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Страхование жизни: облагается превышение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5148014" cy="2981523"/>
          </a:xfrm>
          <a:prstGeom prst="roundRect">
            <a:avLst>
              <a:gd name="adj" fmla="val 330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2350" y="1616670"/>
            <a:ext cx="487732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· ПП. 2 П. 1 СТ. 213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035050" y="1954461"/>
            <a:ext cx="0" cy="754311"/>
          </a:xfrm>
          <a:prstGeom prst="line">
            <a:avLst/>
          </a:prstGeom>
          <a:noFill/>
          <a:ln w="25400">
            <a:solidFill>
              <a:srgbClr val="B5482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74750" y="1954461"/>
            <a:ext cx="47203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платит взносы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74750" y="2228751"/>
            <a:ext cx="472035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сам, супруг, родители, дети, бабушки, дедушки, внуки, братья, сёстры, опекуны детей-инвалидов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35050" y="2797671"/>
            <a:ext cx="0" cy="754311"/>
          </a:xfrm>
          <a:prstGeom prst="line">
            <a:avLst/>
          </a:prstGeom>
          <a:noFill/>
          <a:ln w="25400">
            <a:solidFill>
              <a:srgbClr val="B5482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74750" y="2797671"/>
            <a:ext cx="47203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выплаты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74750" y="3071961"/>
            <a:ext cx="472035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дожитие до возраста или срока, иное событие, досрочное расторжение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35050" y="3640882"/>
            <a:ext cx="0" cy="514300"/>
          </a:xfrm>
          <a:prstGeom prst="line">
            <a:avLst/>
          </a:prstGeom>
          <a:noFill/>
          <a:ln w="25400">
            <a:solidFill>
              <a:srgbClr val="B5482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74750" y="3640882"/>
            <a:ext cx="47203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не облагается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74750" y="3915172"/>
            <a:ext cx="472035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внесённых взносов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170364" y="1457920"/>
            <a:ext cx="536510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договор на 5 лет, взносы платил сам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170364" y="1800820"/>
            <a:ext cx="5208836" cy="232876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83064" y="1813520"/>
          <a:ext cx="5196136" cy="2316063"/>
        </p:xfrm>
        <a:graphic>
          <a:graphicData uri="http://schemas.openxmlformats.org/drawingml/2006/table">
            <a:tbl>
              <a:tblPr/>
              <a:tblGrid>
                <a:gridCol w="3117681"/>
                <a:gridCol w="2078454"/>
              </a:tblGrid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Показатель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Сумма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Взносы за 5 лет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Выплата при дожитии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1 300 000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 облагается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Облагается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НДФЛ 13% — удержит страховая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</a:tbl>
          </a:graphicData>
        </a:graphic>
      </p:graphicFrame>
      <p:sp>
        <p:nvSpPr>
          <p:cNvPr id="17" name="Text 14"/>
          <p:cNvSpPr/>
          <p:nvPr/>
        </p:nvSpPr>
        <p:spPr>
          <a:xfrm>
            <a:off x="6170364" y="4205784"/>
            <a:ext cx="5365101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Взносы платил посторонний — освобождения по пп. 2 нет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2 п. 1 ст. 213, п. 6 ст. 210, п. п. 1.1, 3 ст. 224 НК РФ. Пример условный: резидент, ставка 13% (свыше 2,4 млн ₽ — 15%); нерезидент — 30%.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Досрочное расторжение: возврат вычета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838200"/>
          </a:xfrm>
          <a:prstGeom prst="roundRect">
            <a:avLst>
              <a:gd name="adj" fmla="val 12121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752550"/>
            <a:ext cx="992138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109738" y="1610320"/>
            <a:ext cx="933825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доход включаются взносы, по которым получен социальный вычет или вычет на долгосрочные сбережения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15975" y="2477095"/>
            <a:ext cx="3418384" cy="1570881"/>
          </a:xfrm>
          <a:prstGeom prst="roundRect">
            <a:avLst>
              <a:gd name="adj" fmla="val 626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96950" y="2632670"/>
            <a:ext cx="314812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страховая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96950" y="2932361"/>
            <a:ext cx="3148127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 со взносов за каждый год права на вычет, но не больше максимума вычета за год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93109" y="2477095"/>
            <a:ext cx="3418433" cy="1570881"/>
          </a:xfrm>
          <a:prstGeom prst="roundRect">
            <a:avLst>
              <a:gd name="adj" fmla="val 626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4084" y="2632670"/>
            <a:ext cx="31481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Справка ИФНС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4084" y="2932361"/>
            <a:ext cx="3148178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Вычет не получали — налог не удерживается; получали — с фактической суммы. Есть сведения от ИФНС — справка не нужна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67117" y="2473920"/>
            <a:ext cx="3412083" cy="1577231"/>
          </a:xfrm>
          <a:prstGeom prst="roundRect">
            <a:avLst>
              <a:gd name="adj" fmla="val 6442"/>
            </a:avLst>
          </a:prstGeom>
          <a:solidFill>
            <a:srgbClr val="DDEBE5"/>
          </a:solidFill>
          <a:ln/>
        </p:spPr>
      </p:sp>
      <p:sp>
        <p:nvSpPr>
          <p:cNvPr id="13" name="Text 11"/>
          <p:cNvSpPr/>
          <p:nvPr/>
        </p:nvSpPr>
        <p:spPr>
          <a:xfrm>
            <a:off x="8144917" y="2626320"/>
            <a:ext cx="31481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возвращается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44917" y="2926011"/>
            <a:ext cx="314817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Расторжение по причинам, не зависящим от воли сторон; договор по пп. 5 — после 10 лет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9150" y="4235301"/>
            <a:ext cx="10553700" cy="1399480"/>
          </a:xfrm>
          <a:prstGeom prst="roundRect">
            <a:avLst>
              <a:gd name="adj" fmla="val 6806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28700" y="4394051"/>
            <a:ext cx="1043863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ВЗНОСЫ 120 000 ₽ В ГОД, РАСТОРЖЕНИЕ ЧЕРЕЗ 3 ГОДА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1028700" y="4731841"/>
            <a:ext cx="3310434" cy="744190"/>
          </a:xfrm>
          <a:prstGeom prst="roundRect">
            <a:avLst>
              <a:gd name="adj" fmla="val 10239"/>
            </a:avLst>
          </a:prstGeom>
          <a:solidFill>
            <a:srgbClr val="ECE6D9"/>
          </a:solidFill>
          <a:ln/>
        </p:spPr>
      </p:sp>
      <p:sp>
        <p:nvSpPr>
          <p:cNvPr id="18" name="Text 16"/>
          <p:cNvSpPr/>
          <p:nvPr/>
        </p:nvSpPr>
        <p:spPr>
          <a:xfrm>
            <a:off x="1155700" y="4833441"/>
            <a:ext cx="314812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Справки нет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55700" y="5107732"/>
            <a:ext cx="3148127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360 000 × 13% = 46 800 ₽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440734" y="4731841"/>
            <a:ext cx="3310483" cy="744190"/>
          </a:xfrm>
          <a:prstGeom prst="roundRect">
            <a:avLst>
              <a:gd name="adj" fmla="val 10239"/>
            </a:avLst>
          </a:prstGeom>
          <a:solidFill>
            <a:srgbClr val="ECE6D9"/>
          </a:solidFill>
          <a:ln/>
        </p:spPr>
      </p:sp>
      <p:sp>
        <p:nvSpPr>
          <p:cNvPr id="21" name="Text 19"/>
          <p:cNvSpPr/>
          <p:nvPr/>
        </p:nvSpPr>
        <p:spPr>
          <a:xfrm>
            <a:off x="4567734" y="4833441"/>
            <a:ext cx="31481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Вычет получен за 1 год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67734" y="5107732"/>
            <a:ext cx="314817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120 000 × 13% = 15 600 ₽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7852817" y="4731841"/>
            <a:ext cx="3310483" cy="744190"/>
          </a:xfrm>
          <a:prstGeom prst="roundRect">
            <a:avLst>
              <a:gd name="adj" fmla="val 10239"/>
            </a:avLst>
          </a:prstGeom>
          <a:solidFill>
            <a:srgbClr val="DDEBE5"/>
          </a:solidFill>
          <a:ln/>
        </p:spPr>
      </p:sp>
      <p:sp>
        <p:nvSpPr>
          <p:cNvPr id="24" name="Text 22"/>
          <p:cNvSpPr/>
          <p:nvPr/>
        </p:nvSpPr>
        <p:spPr>
          <a:xfrm>
            <a:off x="7979817" y="4833441"/>
            <a:ext cx="31481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Вычет не получали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979817" y="5107732"/>
            <a:ext cx="314817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₽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2, 4 п. 1, п. п. 1.1, 1.2 ст. 213, пп. 4 п. 1 ст. 219, пп. 5 п. 1 ст. 219.2 НК РФ. Пенсионное страхование: при расторжении облагается и выкупная сумма за вычетом взносов.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CE6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Жизнь на 10+ лет: льгота до 30 млн ₽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4932214" cy="3090763"/>
          </a:xfrm>
          <a:prstGeom prst="roundRect">
            <a:avLst>
              <a:gd name="adj" fmla="val 3287"/>
            </a:avLst>
          </a:prstGeom>
          <a:solidFill>
            <a:srgbClr val="DDEBE5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0320"/>
            <a:ext cx="466158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· ПП. 5 П. 1 СТ. 213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16000" y="1935411"/>
            <a:ext cx="2286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70000" y="1935411"/>
            <a:ext cx="439996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заключён с 01.01.2025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16000" y="2296071"/>
            <a:ext cx="22860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70000" y="2296071"/>
            <a:ext cx="439996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заключения до первой выплаты — не менее 10 лет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16000" y="2852291"/>
            <a:ext cx="2286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70000" y="2852291"/>
            <a:ext cx="439996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Взносы платит сам, семья, близкие родственники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16000" y="3212951"/>
            <a:ext cx="22860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70000" y="3212951"/>
            <a:ext cx="439996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Выгодоприобретатель не более чем по 2 другим таким договорам — справка ИФНС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16000" y="4156273"/>
            <a:ext cx="466158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 30 млн ₽ — по договору и за год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8214" y="1457920"/>
            <a:ext cx="559391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взносы 5 млн ₽, выплата через 12 лет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948214" y="1800820"/>
            <a:ext cx="5430986" cy="219164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60914" y="1813520"/>
          <a:ext cx="5418286" cy="2178943"/>
        </p:xfrm>
        <a:graphic>
          <a:graphicData uri="http://schemas.openxmlformats.org/drawingml/2006/table">
            <a:tbl>
              <a:tblPr/>
              <a:tblGrid>
                <a:gridCol w="2167315"/>
                <a:gridCol w="1625486"/>
                <a:gridCol w="1625486"/>
              </a:tblGrid>
              <a:tr h="63490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Показатель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Выплата 9 млн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Выплата 40 млн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Сверх взносов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Освобождено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Облагается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5 000 000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01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НДФЛ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702 000 ₽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</a:tr>
            </a:tbl>
          </a:graphicData>
        </a:graphic>
      </p:graphicFrame>
      <p:sp>
        <p:nvSpPr>
          <p:cNvPr id="17" name="Text 14"/>
          <p:cNvSpPr/>
          <p:nvPr/>
        </p:nvSpPr>
        <p:spPr>
          <a:xfrm>
            <a:off x="5948214" y="4068663"/>
            <a:ext cx="55939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млн: 2,4 млн × 13% + 2,6 млн × 15%. Выплата через 7 лет — льготы пп. 5 нет, только взносы по пп. 2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пп. 5 п. 1 ст. 213, п. 1.1 ст. 224 НК РФ. Страховая сообщает в ИФНС о заключении и расторжении договора — в 3 дня, о выплатах — до 1 марта следующего года. Пример условный, резидент.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Имущественное страхование: доход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5207000" cy="1714351"/>
          </a:xfrm>
          <a:prstGeom prst="roundRect">
            <a:avLst>
              <a:gd name="adj" fmla="val 5926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0320"/>
            <a:ext cx="494461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ГИБЕЛЬ, УНИЧТОЖЕНИЕ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16000" y="1910011"/>
            <a:ext cx="4944618" cy="586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Доход = Выплата − (Рыночная стоимость + Взносы)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16000" y="2522091"/>
            <a:ext cx="494461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— на дату договора; по ответственности — на дату страхового случая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2200" y="1457920"/>
            <a:ext cx="5207000" cy="1714351"/>
          </a:xfrm>
          <a:prstGeom prst="roundRect">
            <a:avLst>
              <a:gd name="adj" fmla="val 5926"/>
            </a:avLst>
          </a:prstGeom>
          <a:solidFill>
            <a:srgbClr val="1E2A3F"/>
          </a:solidFill>
          <a:ln/>
        </p:spPr>
      </p:sp>
      <p:sp>
        <p:nvSpPr>
          <p:cNvPr id="8" name="Text 6"/>
          <p:cNvSpPr/>
          <p:nvPr/>
        </p:nvSpPr>
        <p:spPr>
          <a:xfrm>
            <a:off x="6375400" y="1610320"/>
            <a:ext cx="494461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E59A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75400" y="1910011"/>
            <a:ext cx="4944618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F6F3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Доход = Выплата − (Ремонт + Взносы)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375400" y="2241451"/>
            <a:ext cx="494461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ремонтировали — калькуляция страховщика или эксперта; ремонтировали — договор, акт, платёжки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12800" y="3350071"/>
            <a:ext cx="3416300" cy="1427411"/>
          </a:xfrm>
          <a:prstGeom prst="roundRect">
            <a:avLst>
              <a:gd name="adj" fmla="val 7118"/>
            </a:avLst>
          </a:prstGeom>
          <a:solidFill>
            <a:srgbClr val="DDEBE5"/>
          </a:solidFill>
          <a:ln/>
        </p:spPr>
      </p:sp>
      <p:sp>
        <p:nvSpPr>
          <p:cNvPr id="12" name="Text 10"/>
          <p:cNvSpPr/>
          <p:nvPr/>
        </p:nvSpPr>
        <p:spPr>
          <a:xfrm>
            <a:off x="990600" y="3502471"/>
            <a:ext cx="31525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Угон автомобиля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90600" y="3814862"/>
            <a:ext cx="315252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Выплата 2 050 000 − (2 000 000 + 80 000) &lt; 0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90600" y="4358382"/>
            <a:ext cx="315252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4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Дохода нет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381500" y="3350071"/>
            <a:ext cx="3416300" cy="1427411"/>
          </a:xfrm>
          <a:prstGeom prst="roundRect">
            <a:avLst>
              <a:gd name="adj" fmla="val 7118"/>
            </a:avLst>
          </a:prstGeom>
          <a:solidFill>
            <a:srgbClr val="F3E3DC"/>
          </a:solidFill>
          <a:ln/>
        </p:spPr>
      </p:sp>
      <p:sp>
        <p:nvSpPr>
          <p:cNvPr id="16" name="Text 14"/>
          <p:cNvSpPr/>
          <p:nvPr/>
        </p:nvSpPr>
        <p:spPr>
          <a:xfrm>
            <a:off x="4559300" y="3502471"/>
            <a:ext cx="31525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ДТП, ремонт выполнен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59300" y="3814862"/>
            <a:ext cx="315252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300 000 − (250 000 + 30 000) = 20 000 ₽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59300" y="4358382"/>
            <a:ext cx="315252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8E3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НДФЛ 13% = 2 600 ₽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953375" y="3353246"/>
            <a:ext cx="3422650" cy="1421061"/>
          </a:xfrm>
          <a:prstGeom prst="roundRect">
            <a:avLst>
              <a:gd name="adj" fmla="val 6926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34350" y="3508821"/>
            <a:ext cx="31525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доход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134350" y="3821212"/>
            <a:ext cx="315252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Возмещение расходов на расследование, оценку ущерба, суд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2800" y="355600"/>
            <a:ext cx="6807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390719" y="355600"/>
            <a:ext cx="49884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п. 4 ст. 213 НК РФ — в т. ч. страхование гражданской ответственности и ОСАГО. Примеры условные, резидент.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Долевое участие и недвижимость по НДФЛ">
  <a:themeElements>
    <a:clrScheme name="Долевое участие и недвижимость по НДФЛ">
      <a:dk1>
        <a:srgbClr val="4A5363"/>
      </a:dk1>
      <a:lt1>
        <a:srgbClr val="F6F3EC"/>
      </a:lt1>
      <a:dk2>
        <a:srgbClr val="757B85"/>
      </a:dk2>
      <a:lt2>
        <a:srgbClr val="E5E3DE"/>
      </a:lt2>
      <a:accent1>
        <a:srgbClr val="B5482F"/>
      </a:accent1>
      <a:accent2>
        <a:srgbClr val="1F4D40"/>
      </a:accent2>
      <a:accent3>
        <a:srgbClr val="8E3420"/>
      </a:accent3>
      <a:accent4>
        <a:srgbClr val="E59A7D"/>
      </a:accent4>
      <a:accent5>
        <a:srgbClr val="2F6B5A"/>
      </a:accent5>
      <a:accent6>
        <a:srgbClr val="1E2A3F"/>
      </a:accent6>
      <a:hlink>
        <a:srgbClr val="0563C1"/>
      </a:hlink>
      <a:folHlink>
        <a:srgbClr val="954F72"/>
      </a:folHlink>
    </a:clrScheme>
    <a:fontScheme name="Долевое участие и недвижимость по НДФЛ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Долевое участие и недвижимость по НДФЛ</dc:title>
  <dc:subject/>
  <dc:creator/>
  <cp:lastModifiedBy/>
  <cp:revision>1</cp:revision>
  <dcterms:created xsi:type="dcterms:W3CDTF">2026-10-12T18:24:17Z</dcterms:created>
  <dcterms:modified xsi:type="dcterms:W3CDTF">2026-10-12T18:24:17Z</dcterms:modified>
</cp:coreProperties>
</file>