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7" r:id="rId2"/>
    <p:sldId id="272" r:id="rId3"/>
    <p:sldId id="273" r:id="rId4"/>
    <p:sldId id="270" r:id="rId5"/>
    <p:sldId id="271" r:id="rId6"/>
    <p:sldId id="274" r:id="rId7"/>
    <p:sldId id="275" r:id="rId8"/>
    <p:sldId id="309" r:id="rId9"/>
    <p:sldId id="310" r:id="rId10"/>
    <p:sldId id="311" r:id="rId11"/>
    <p:sldId id="312" r:id="rId12"/>
    <p:sldId id="276" r:id="rId13"/>
    <p:sldId id="277" r:id="rId14"/>
    <p:sldId id="278" r:id="rId15"/>
    <p:sldId id="308" r:id="rId16"/>
    <p:sldId id="281" r:id="rId17"/>
    <p:sldId id="283" r:id="rId18"/>
    <p:sldId id="284" r:id="rId19"/>
    <p:sldId id="301" r:id="rId20"/>
    <p:sldId id="285" r:id="rId21"/>
    <p:sldId id="286" r:id="rId22"/>
    <p:sldId id="287" r:id="rId23"/>
    <p:sldId id="288" r:id="rId24"/>
    <p:sldId id="306" r:id="rId25"/>
    <p:sldId id="307" r:id="rId26"/>
    <p:sldId id="302" r:id="rId27"/>
    <p:sldId id="303" r:id="rId28"/>
    <p:sldId id="304" r:id="rId29"/>
    <p:sldId id="305" r:id="rId30"/>
    <p:sldId id="289" r:id="rId31"/>
    <p:sldId id="290" r:id="rId32"/>
    <p:sldId id="293" r:id="rId33"/>
    <p:sldId id="294" r:id="rId34"/>
    <p:sldId id="313" r:id="rId35"/>
    <p:sldId id="314" r:id="rId36"/>
    <p:sldId id="315" r:id="rId37"/>
    <p:sldId id="316" r:id="rId38"/>
    <p:sldId id="317" r:id="rId39"/>
    <p:sldId id="318" r:id="rId40"/>
    <p:sldId id="322" r:id="rId41"/>
    <p:sldId id="320" r:id="rId42"/>
    <p:sldId id="319" r:id="rId43"/>
    <p:sldId id="321" r:id="rId44"/>
    <p:sldId id="267" r:id="rId4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7" userDrawn="1">
          <p15:clr>
            <a:srgbClr val="A4A3A4"/>
          </p15:clr>
        </p15:guide>
        <p15:guide id="2" pos="38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3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6323" autoAdjust="0"/>
  </p:normalViewPr>
  <p:slideViewPr>
    <p:cSldViewPr showGuides="1">
      <p:cViewPr varScale="1">
        <p:scale>
          <a:sx n="86" d="100"/>
          <a:sy n="86" d="100"/>
        </p:scale>
        <p:origin x="597" y="39"/>
      </p:cViewPr>
      <p:guideLst>
        <p:guide orient="horz" pos="2727"/>
        <p:guide pos="3868"/>
      </p:guideLst>
    </p:cSldViewPr>
  </p:slideViewPr>
  <p:outlineViewPr>
    <p:cViewPr>
      <p:scale>
        <a:sx n="33" d="100"/>
        <a:sy n="33" d="100"/>
      </p:scale>
      <p:origin x="258" y="248082"/>
    </p:cViewPr>
  </p:outlineViewPr>
  <p:notesTextViewPr>
    <p:cViewPr>
      <p:scale>
        <a:sx n="1" d="1"/>
        <a:sy n="1" d="1"/>
      </p:scale>
      <p:origin x="0" y="0"/>
    </p:cViewPr>
  </p:notesTextViewPr>
  <p:notesViewPr>
    <p:cSldViewPr showGuides="1">
      <p:cViewPr varScale="1">
        <p:scale>
          <a:sx n="49" d="100"/>
          <a:sy n="49" d="100"/>
        </p:scale>
        <p:origin x="1842"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94B820AE-1B2A-445C-A4B2-53F384576E5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935BC12C-CF8A-4105-A637-3CBF4726041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4BB132-54F2-4220-ACD1-3781FBD8318F}" type="datetimeFigureOut">
              <a:rPr lang="ru-RU" smtClean="0"/>
              <a:pPr/>
              <a:t>13.05.2026</a:t>
            </a:fld>
            <a:endParaRPr lang="ru-RU"/>
          </a:p>
        </p:txBody>
      </p:sp>
      <p:sp>
        <p:nvSpPr>
          <p:cNvPr id="4" name="Нижний колонтитул 3">
            <a:extLst>
              <a:ext uri="{FF2B5EF4-FFF2-40B4-BE49-F238E27FC236}">
                <a16:creationId xmlns:a16="http://schemas.microsoft.com/office/drawing/2014/main" id="{32E1266E-0183-4E8F-B15A-84742DCE612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72778227-954E-404E-AF04-7C532D66E78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35F62D6-C5AE-49CC-9150-67E0182FD56F}" type="slidenum">
              <a:rPr lang="ru-RU" smtClean="0"/>
              <a:pPr/>
              <a:t>‹#›</a:t>
            </a:fld>
            <a:endParaRPr lang="ru-RU"/>
          </a:p>
        </p:txBody>
      </p:sp>
    </p:spTree>
    <p:extLst>
      <p:ext uri="{BB962C8B-B14F-4D97-AF65-F5344CB8AC3E}">
        <p14:creationId xmlns:p14="http://schemas.microsoft.com/office/powerpoint/2010/main" val="1808170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0D725B-D33E-4E83-8C6D-DB4ECCD4FD65}" type="datetimeFigureOut">
              <a:rPr lang="ru-RU" smtClean="0"/>
              <a:pPr/>
              <a:t>13.05.2026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C905F0-6BBB-4B76-BB1F-452208D84C6A}" type="slidenum">
              <a:rPr lang="ru-RU" smtClean="0"/>
              <a:pPr/>
              <a:t>‹#›</a:t>
            </a:fld>
            <a:endParaRPr lang="ru-RU"/>
          </a:p>
        </p:txBody>
      </p:sp>
    </p:spTree>
    <p:extLst>
      <p:ext uri="{BB962C8B-B14F-4D97-AF65-F5344CB8AC3E}">
        <p14:creationId xmlns:p14="http://schemas.microsoft.com/office/powerpoint/2010/main" val="20046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CC1583-19C2-445C-95FA-A70871E05F5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03A5486A-C161-425C-A383-9D1AA1977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02C422A5-B09C-47C4-9C8A-9B9C05176A6D}"/>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DB7E6C82-6792-4FBB-A79A-3F80C4AF24F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4855793-DEBA-4AE8-B065-700CB9549312}"/>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3692433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6AB12F-3919-42A5-9D52-28C1DE361DB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B5FE983-91ED-40FC-9704-B9703B862A1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35FD293-9E72-4E85-80A3-FF4D8D8E6E97}"/>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7323688E-55E4-4D81-890E-EC336702E82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47A172E-A83B-408A-B0A4-2E5F7035D2AE}"/>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2658512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533554-5169-4CC7-A4B9-9D141DCB46B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E108A324-4A63-43E6-9BBD-85864AB686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77C24C4-894C-409E-9E39-69CFA6E20C0B}"/>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00037769-3786-46C2-A86D-ED5F8347B26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481EAF2-D9EA-4EE8-B9A7-F2E9680D8F10}"/>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93962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679DA0-77CA-42D1-9E41-301657ACEC6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3C4ACEA-FC89-4D93-8E7C-FE16DB6CBDD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D149FBB-7482-43D8-98B8-BF5BFD05281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795205ED-E192-4047-A673-F6E4B00049D0}"/>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6" name="Нижний колонтитул 5">
            <a:extLst>
              <a:ext uri="{FF2B5EF4-FFF2-40B4-BE49-F238E27FC236}">
                <a16:creationId xmlns:a16="http://schemas.microsoft.com/office/drawing/2014/main" id="{2878A468-C1C1-4B5B-B81A-B95CA4BF00E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74FA79D-0246-4C47-B9A0-628545E61D46}"/>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401760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2D9698-40DB-4AB0-BD05-36AA0D1E711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FB14F902-6425-4FA6-93D4-724C523F5F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A049BD2-C62A-4E57-B887-C32B05B19F8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7E74049-94B3-49AA-8CD7-9172B01C5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7109F05-4687-4CFD-A436-163973A05E6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EAC0CE0-2AB5-4CBD-8E60-2ABDF65704F1}"/>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8" name="Нижний колонтитул 7">
            <a:extLst>
              <a:ext uri="{FF2B5EF4-FFF2-40B4-BE49-F238E27FC236}">
                <a16:creationId xmlns:a16="http://schemas.microsoft.com/office/drawing/2014/main" id="{3B3D1275-E8E5-480E-90E1-4EADE740B5E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BCDE941-E13C-4D42-AF56-C64BB08DFB44}"/>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309044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70D95C-0797-4F7D-BC50-20E74033F65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16A4E088-2564-49AE-8E4F-8DD392A1CF2D}"/>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4" name="Нижний колонтитул 3">
            <a:extLst>
              <a:ext uri="{FF2B5EF4-FFF2-40B4-BE49-F238E27FC236}">
                <a16:creationId xmlns:a16="http://schemas.microsoft.com/office/drawing/2014/main" id="{01D8E9E9-6661-4367-AB64-688C61CDFCF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15DA628-06E5-4D9C-A79C-DB0B4A4F2A07}"/>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1826673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F5E2C55-0969-41E2-8FFB-082F86A7F798}"/>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3" name="Нижний колонтитул 2">
            <a:extLst>
              <a:ext uri="{FF2B5EF4-FFF2-40B4-BE49-F238E27FC236}">
                <a16:creationId xmlns:a16="http://schemas.microsoft.com/office/drawing/2014/main" id="{62CE4470-2816-455C-8E37-FC40595D615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0095C40-48B2-41DD-A014-024576B74309}"/>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537554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5042B5-EF30-4606-8317-A279D26E470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AA24599-6234-48CF-AD9E-314A84EAE2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C3D57904-A3CD-4307-A279-44285096D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EA95DA4-8BB1-4E7F-AF48-045C67366AE1}"/>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6" name="Нижний колонтитул 5">
            <a:extLst>
              <a:ext uri="{FF2B5EF4-FFF2-40B4-BE49-F238E27FC236}">
                <a16:creationId xmlns:a16="http://schemas.microsoft.com/office/drawing/2014/main" id="{1465630F-C522-48EC-9F1F-E5EB2360123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721C11B-307E-411A-A095-F9ECC0B47831}"/>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3453670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431920-2195-4E28-AA90-D5435E4BA3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91F81EF-CBFD-4115-A513-0A50A4CDC8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7AC7EBD3-6E69-4898-8DE6-878FC9E5F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E07ABFA-DDA1-49CD-87EA-ED4C527076D9}"/>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6" name="Нижний колонтитул 5">
            <a:extLst>
              <a:ext uri="{FF2B5EF4-FFF2-40B4-BE49-F238E27FC236}">
                <a16:creationId xmlns:a16="http://schemas.microsoft.com/office/drawing/2014/main" id="{73580AF6-21B1-4083-AAB1-2DACA204BA9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8C60580-281C-47D0-9648-B147512E3358}"/>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345419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CEC1A4-0E58-49C3-B439-240A1A9877A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D451F3B-FD5E-4E7C-85E3-1969A7FCC12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8B9DA68-4033-4F4D-BA02-F06DD5780F3F}"/>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4E2F5F98-4F93-4447-9EB7-B7EBA24550E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E1C79D1-9967-4DDF-A07B-505B1BB8B517}"/>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2072377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0057E58-D846-4199-8F9E-1C0B7031A87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B14FF0D0-E51B-4909-9B60-E67E657A99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3366614-09B2-4A72-B948-DF23AB3418D5}"/>
              </a:ext>
            </a:extLst>
          </p:cNvPr>
          <p:cNvSpPr>
            <a:spLocks noGrp="1"/>
          </p:cNvSpPr>
          <p:nvPr>
            <p:ph type="dt" sz="half" idx="10"/>
          </p:nvPr>
        </p:nvSpPr>
        <p:spPr/>
        <p:txBody>
          <a:body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75A4C8D8-0894-4668-A55F-A450833BED6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EE9E2D4-6B9E-42F2-85D8-22619C9B4676}"/>
              </a:ext>
            </a:extLst>
          </p:cNvPr>
          <p:cNvSpPr>
            <a:spLocks noGrp="1"/>
          </p:cNvSpPr>
          <p:nvPr>
            <p:ph type="sldNum" sz="quarter" idx="12"/>
          </p:nvPr>
        </p:nvSpPr>
        <p:spPr/>
        <p:txBody>
          <a:bodyPr/>
          <a:lstStyle/>
          <a:p>
            <a:fld id="{F27424E6-770A-4943-8DFB-C07B33ECB3B4}" type="slidenum">
              <a:rPr lang="ru-RU" smtClean="0"/>
              <a:pPr/>
              <a:t>‹#›</a:t>
            </a:fld>
            <a:endParaRPr lang="ru-RU"/>
          </a:p>
        </p:txBody>
      </p:sp>
    </p:spTree>
    <p:extLst>
      <p:ext uri="{BB962C8B-B14F-4D97-AF65-F5344CB8AC3E}">
        <p14:creationId xmlns:p14="http://schemas.microsoft.com/office/powerpoint/2010/main" val="2159305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721462-A9E1-4536-9F2D-B2F8F2185D48}"/>
              </a:ext>
            </a:extLst>
          </p:cNvPr>
          <p:cNvSpPr>
            <a:spLocks noGrp="1"/>
          </p:cNvSpPr>
          <p:nvPr>
            <p:ph type="title"/>
          </p:nvPr>
        </p:nvSpPr>
        <p:spPr>
          <a:xfrm>
            <a:off x="838200" y="365125"/>
            <a:ext cx="10515599" cy="1325563"/>
          </a:xfrm>
        </p:spPr>
        <p:txBody>
          <a:bodyPr/>
          <a:lstStyle>
            <a:lvl1pPr>
              <a:defRPr b="1">
                <a:solidFill>
                  <a:schemeClr val="accent1"/>
                </a:solidFill>
              </a:defRPr>
            </a:lvl1pPr>
          </a:lstStyle>
          <a:p>
            <a:r>
              <a:rPr lang="ru-RU" dirty="0"/>
              <a:t>Образец заголовка</a:t>
            </a:r>
          </a:p>
        </p:txBody>
      </p:sp>
      <p:sp>
        <p:nvSpPr>
          <p:cNvPr id="6" name="Прямоугольник 5">
            <a:extLst>
              <a:ext uri="{FF2B5EF4-FFF2-40B4-BE49-F238E27FC236}">
                <a16:creationId xmlns:a16="http://schemas.microsoft.com/office/drawing/2014/main"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474EC097-BE1E-47C5-A4A4-558BFD9F9C06}"/>
              </a:ext>
            </a:extLst>
          </p:cNvPr>
          <p:cNvSpPr/>
          <p:nvPr userDrawn="1"/>
        </p:nvSpPr>
        <p:spPr>
          <a:xfrm>
            <a:off x="12450" y="6772425"/>
            <a:ext cx="12192000" cy="9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9" name="Группа 8">
            <a:extLst>
              <a:ext uri="{FF2B5EF4-FFF2-40B4-BE49-F238E27FC236}">
                <a16:creationId xmlns:a16="http://schemas.microsoft.com/office/drawing/2014/main" id="{ECD6CA42-8F84-4EF7-AC44-C6D7CA7B5256}"/>
              </a:ext>
            </a:extLst>
          </p:cNvPr>
          <p:cNvGrpSpPr/>
          <p:nvPr userDrawn="1"/>
        </p:nvGrpSpPr>
        <p:grpSpPr>
          <a:xfrm>
            <a:off x="0" y="49500"/>
            <a:ext cx="2844750" cy="274500"/>
            <a:chOff x="5228062" y="49500"/>
            <a:chExt cx="2844750" cy="274500"/>
          </a:xfrm>
          <a:solidFill>
            <a:schemeClr val="tx2"/>
          </a:solidFill>
        </p:grpSpPr>
        <p:sp>
          <p:nvSpPr>
            <p:cNvPr id="10" name="Прямоугольник 9">
              <a:extLst>
                <a:ext uri="{FF2B5EF4-FFF2-40B4-BE49-F238E27FC236}">
                  <a16:creationId xmlns:a16="http://schemas.microsoft.com/office/drawing/2014/main"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Блок-схема: объединение 10">
              <a:extLst>
                <a:ext uri="{FF2B5EF4-FFF2-40B4-BE49-F238E27FC236}">
                  <a16:creationId xmlns:a16="http://schemas.microsoft.com/office/drawing/2014/main"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12" name="Группа 11">
            <a:extLst>
              <a:ext uri="{FF2B5EF4-FFF2-40B4-BE49-F238E27FC236}">
                <a16:creationId xmlns:a16="http://schemas.microsoft.com/office/drawing/2014/main" id="{F77822EB-8A6C-4A70-8594-303E6651250C}"/>
              </a:ext>
            </a:extLst>
          </p:cNvPr>
          <p:cNvGrpSpPr/>
          <p:nvPr userDrawn="1"/>
        </p:nvGrpSpPr>
        <p:grpSpPr>
          <a:xfrm>
            <a:off x="9382650" y="6596925"/>
            <a:ext cx="2844750" cy="274500"/>
            <a:chOff x="9347250" y="6571200"/>
            <a:chExt cx="2844750" cy="274500"/>
          </a:xfrm>
          <a:solidFill>
            <a:schemeClr val="tx2"/>
          </a:solidFill>
        </p:grpSpPr>
        <p:sp>
          <p:nvSpPr>
            <p:cNvPr id="13" name="Прямоугольник 12">
              <a:extLst>
                <a:ext uri="{FF2B5EF4-FFF2-40B4-BE49-F238E27FC236}">
                  <a16:creationId xmlns:a16="http://schemas.microsoft.com/office/drawing/2014/main"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4" name="Блок-схема: объединение 13">
              <a:extLst>
                <a:ext uri="{FF2B5EF4-FFF2-40B4-BE49-F238E27FC236}">
                  <a16:creationId xmlns:a16="http://schemas.microsoft.com/office/drawing/2014/main"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6" name="Текст 18">
            <a:extLst>
              <a:ext uri="{FF2B5EF4-FFF2-40B4-BE49-F238E27FC236}">
                <a16:creationId xmlns:a16="http://schemas.microsoft.com/office/drawing/2014/main" id="{57C0137E-3F0D-4D70-B2CA-0E5AD27AD19D}"/>
              </a:ext>
            </a:extLst>
          </p:cNvPr>
          <p:cNvSpPr>
            <a:spLocks noGrp="1"/>
          </p:cNvSpPr>
          <p:nvPr>
            <p:ph type="body" sz="quarter" idx="14"/>
          </p:nvPr>
        </p:nvSpPr>
        <p:spPr>
          <a:xfrm>
            <a:off x="838200" y="2033588"/>
            <a:ext cx="10444163" cy="404971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2347060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CBB7FDFF-D2AD-4235-A46C-DC66DD4D1013}"/>
              </a:ext>
            </a:extLst>
          </p:cNvPr>
          <p:cNvSpPr/>
          <p:nvPr userDrawn="1"/>
        </p:nvSpPr>
        <p:spPr>
          <a:xfrm>
            <a:off x="0" y="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3"/>
              </a:solidFill>
            </a:endParaRPr>
          </a:p>
        </p:txBody>
      </p:sp>
      <p:sp>
        <p:nvSpPr>
          <p:cNvPr id="10" name="Текст 9">
            <a:extLst>
              <a:ext uri="{FF2B5EF4-FFF2-40B4-BE49-F238E27FC236}">
                <a16:creationId xmlns:a16="http://schemas.microsoft.com/office/drawing/2014/main" id="{4070D4A9-B599-4348-B256-0E428B8B824E}"/>
              </a:ext>
            </a:extLst>
          </p:cNvPr>
          <p:cNvSpPr>
            <a:spLocks noGrp="1"/>
          </p:cNvSpPr>
          <p:nvPr>
            <p:ph type="body" sz="quarter" idx="10"/>
          </p:nvPr>
        </p:nvSpPr>
        <p:spPr>
          <a:xfrm>
            <a:off x="785813" y="1314450"/>
            <a:ext cx="10664825" cy="10350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2" name="Текст 11">
            <a:extLst>
              <a:ext uri="{FF2B5EF4-FFF2-40B4-BE49-F238E27FC236}">
                <a16:creationId xmlns:a16="http://schemas.microsoft.com/office/drawing/2014/main" id="{6EF77BD0-0A00-4EB4-9CDD-5A98ACBE159B}"/>
              </a:ext>
            </a:extLst>
          </p:cNvPr>
          <p:cNvSpPr>
            <a:spLocks noGrp="1"/>
          </p:cNvSpPr>
          <p:nvPr>
            <p:ph type="body" sz="quarter" idx="11"/>
          </p:nvPr>
        </p:nvSpPr>
        <p:spPr>
          <a:xfrm>
            <a:off x="838200" y="2843213"/>
            <a:ext cx="10612438" cy="37814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3" name="Заголовок 12">
            <a:extLst>
              <a:ext uri="{FF2B5EF4-FFF2-40B4-BE49-F238E27FC236}">
                <a16:creationId xmlns:a16="http://schemas.microsoft.com/office/drawing/2014/main" id="{A9322F2F-857E-4FE4-BE4D-D21B4515EC5F}"/>
              </a:ext>
            </a:extLst>
          </p:cNvPr>
          <p:cNvSpPr>
            <a:spLocks noGrp="1"/>
          </p:cNvSpPr>
          <p:nvPr>
            <p:ph type="title"/>
          </p:nvPr>
        </p:nvSpPr>
        <p:spPr/>
        <p:txBody>
          <a:bodyPr/>
          <a:lstStyle>
            <a:lvl1pPr>
              <a:defRPr>
                <a:solidFill>
                  <a:schemeClr val="accent3"/>
                </a:solidFill>
              </a:defRPr>
            </a:lvl1pPr>
          </a:lstStyle>
          <a:p>
            <a:r>
              <a:rPr lang="ru-RU" dirty="0"/>
              <a:t>Образец заголовка</a:t>
            </a:r>
          </a:p>
        </p:txBody>
      </p:sp>
    </p:spTree>
    <p:extLst>
      <p:ext uri="{BB962C8B-B14F-4D97-AF65-F5344CB8AC3E}">
        <p14:creationId xmlns:p14="http://schemas.microsoft.com/office/powerpoint/2010/main" val="2352163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Пользовательский макет">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CBB7FDFF-D2AD-4235-A46C-DC66DD4D1013}"/>
              </a:ext>
            </a:extLst>
          </p:cNvPr>
          <p:cNvSpPr/>
          <p:nvPr userDrawn="1"/>
        </p:nvSpPr>
        <p:spPr>
          <a:xfrm>
            <a:off x="0" y="4509000"/>
            <a:ext cx="12192000" cy="234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3"/>
              </a:solidFill>
            </a:endParaRPr>
          </a:p>
        </p:txBody>
      </p:sp>
      <p:sp>
        <p:nvSpPr>
          <p:cNvPr id="10" name="Текст 9">
            <a:extLst>
              <a:ext uri="{FF2B5EF4-FFF2-40B4-BE49-F238E27FC236}">
                <a16:creationId xmlns:a16="http://schemas.microsoft.com/office/drawing/2014/main" id="{4070D4A9-B599-4348-B256-0E428B8B824E}"/>
              </a:ext>
            </a:extLst>
          </p:cNvPr>
          <p:cNvSpPr>
            <a:spLocks noGrp="1"/>
          </p:cNvSpPr>
          <p:nvPr>
            <p:ph type="body" sz="quarter" idx="10"/>
          </p:nvPr>
        </p:nvSpPr>
        <p:spPr>
          <a:xfrm>
            <a:off x="785813" y="1314450"/>
            <a:ext cx="10664825" cy="2924550"/>
          </a:xfrm>
        </p:spPr>
        <p:txBody>
          <a:bodyPr/>
          <a:lstStyle>
            <a:lvl1pPr marL="0" indent="0" algn="l">
              <a:buNone/>
              <a:defRPr/>
            </a:lvl1pPr>
            <a:lvl2pPr marL="457200" indent="0" algn="l">
              <a:buNone/>
              <a:defRPr/>
            </a:lvl2pPr>
            <a:lvl3pPr marL="914400" indent="0" algn="l">
              <a:buNone/>
              <a:defRPr/>
            </a:lvl3pPr>
            <a:lvl4pPr marL="1371600" indent="0" algn="l">
              <a:buNone/>
              <a:defRPr/>
            </a:lvl4pPr>
            <a:lvl5pPr marL="1828800" indent="0" algn="l">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Заголовок 3">
            <a:extLst>
              <a:ext uri="{FF2B5EF4-FFF2-40B4-BE49-F238E27FC236}">
                <a16:creationId xmlns:a16="http://schemas.microsoft.com/office/drawing/2014/main" id="{1D6F7538-3390-41DD-B230-F5083FB829A9}"/>
              </a:ext>
            </a:extLst>
          </p:cNvPr>
          <p:cNvSpPr>
            <a:spLocks noGrp="1"/>
          </p:cNvSpPr>
          <p:nvPr>
            <p:ph type="title"/>
          </p:nvPr>
        </p:nvSpPr>
        <p:spPr>
          <a:xfrm>
            <a:off x="785813" y="55937"/>
            <a:ext cx="10515600" cy="917937"/>
          </a:xfrm>
        </p:spPr>
        <p:txBody>
          <a:bodyPr/>
          <a:lstStyle/>
          <a:p>
            <a:r>
              <a:rPr lang="ru-RU"/>
              <a:t>Образец заголовка</a:t>
            </a:r>
          </a:p>
        </p:txBody>
      </p:sp>
    </p:spTree>
    <p:extLst>
      <p:ext uri="{BB962C8B-B14F-4D97-AF65-F5344CB8AC3E}">
        <p14:creationId xmlns:p14="http://schemas.microsoft.com/office/powerpoint/2010/main" val="1682573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AB6D58-97DC-44E4-9E0A-561EED96B0BA}"/>
              </a:ext>
            </a:extLst>
          </p:cNvPr>
          <p:cNvSpPr>
            <a:spLocks noGrp="1"/>
          </p:cNvSpPr>
          <p:nvPr>
            <p:ph type="title"/>
          </p:nvPr>
        </p:nvSpPr>
        <p:spPr>
          <a:xfrm>
            <a:off x="3621000" y="365125"/>
            <a:ext cx="7732800" cy="1038875"/>
          </a:xfrm>
        </p:spPr>
        <p:txBody>
          <a:bodyPr/>
          <a:lstStyle/>
          <a:p>
            <a:r>
              <a:rPr lang="ru-RU"/>
              <a:t>Образец заголовка</a:t>
            </a:r>
          </a:p>
        </p:txBody>
      </p:sp>
      <p:sp>
        <p:nvSpPr>
          <p:cNvPr id="6" name="Прямоугольник 5">
            <a:extLst>
              <a:ext uri="{FF2B5EF4-FFF2-40B4-BE49-F238E27FC236}">
                <a16:creationId xmlns:a16="http://schemas.microsoft.com/office/drawing/2014/main" id="{CBB7FDFF-D2AD-4235-A46C-DC66DD4D1013}"/>
              </a:ext>
            </a:extLst>
          </p:cNvPr>
          <p:cNvSpPr/>
          <p:nvPr userDrawn="1"/>
        </p:nvSpPr>
        <p:spPr>
          <a:xfrm>
            <a:off x="0" y="0"/>
            <a:ext cx="285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Текст 3">
            <a:extLst>
              <a:ext uri="{FF2B5EF4-FFF2-40B4-BE49-F238E27FC236}">
                <a16:creationId xmlns:a16="http://schemas.microsoft.com/office/drawing/2014/main" id="{3E46014F-1F57-473C-840B-91CF6FA9A71D}"/>
              </a:ext>
            </a:extLst>
          </p:cNvPr>
          <p:cNvSpPr>
            <a:spLocks noGrp="1"/>
          </p:cNvSpPr>
          <p:nvPr>
            <p:ph type="body" sz="quarter" idx="10"/>
          </p:nvPr>
        </p:nvSpPr>
        <p:spPr>
          <a:xfrm>
            <a:off x="3576638" y="1673225"/>
            <a:ext cx="7785100" cy="4951413"/>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3395687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721462-A9E1-4536-9F2D-B2F8F2185D48}"/>
              </a:ext>
            </a:extLst>
          </p:cNvPr>
          <p:cNvSpPr>
            <a:spLocks noGrp="1"/>
          </p:cNvSpPr>
          <p:nvPr>
            <p:ph type="title"/>
          </p:nvPr>
        </p:nvSpPr>
        <p:spPr>
          <a:xfrm>
            <a:off x="6095998" y="365125"/>
            <a:ext cx="5257801" cy="1325563"/>
          </a:xfrm>
        </p:spPr>
        <p:txBody>
          <a:bodyPr/>
          <a:lstStyle>
            <a:lvl1pPr>
              <a:defRPr b="1">
                <a:solidFill>
                  <a:schemeClr val="accent1"/>
                </a:solidFill>
              </a:defRPr>
            </a:lvl1pPr>
          </a:lstStyle>
          <a:p>
            <a:r>
              <a:rPr lang="ru-RU" dirty="0"/>
              <a:t>Образец заголовка</a:t>
            </a:r>
          </a:p>
        </p:txBody>
      </p:sp>
      <p:sp>
        <p:nvSpPr>
          <p:cNvPr id="3" name="Дата 2">
            <a:extLst>
              <a:ext uri="{FF2B5EF4-FFF2-40B4-BE49-F238E27FC236}">
                <a16:creationId xmlns:a16="http://schemas.microsoft.com/office/drawing/2014/main" id="{A18D8509-D379-49B3-A4FE-EDBEE0641797}"/>
              </a:ext>
            </a:extLst>
          </p:cNvPr>
          <p:cNvSpPr>
            <a:spLocks noGrp="1"/>
          </p:cNvSpPr>
          <p:nvPr>
            <p:ph type="dt" sz="half" idx="10"/>
          </p:nvPr>
        </p:nvSpPr>
        <p:spPr/>
        <p:txBody>
          <a:bodyPr/>
          <a:lstStyle>
            <a:lvl1pPr>
              <a:defRPr>
                <a:solidFill>
                  <a:schemeClr val="accent1"/>
                </a:solidFill>
              </a:defRPr>
            </a:lvl1pPr>
          </a:lstStyle>
          <a:p>
            <a:fld id="{90FB3E60-2F82-4C12-95B3-7ACC1B0E5862}" type="datetimeFigureOut">
              <a:rPr lang="ru-RU" smtClean="0"/>
              <a:pPr/>
              <a:t>13.05.2026</a:t>
            </a:fld>
            <a:endParaRPr lang="ru-RU"/>
          </a:p>
        </p:txBody>
      </p:sp>
      <p:sp>
        <p:nvSpPr>
          <p:cNvPr id="6" name="Прямоугольник 5">
            <a:extLst>
              <a:ext uri="{FF2B5EF4-FFF2-40B4-BE49-F238E27FC236}">
                <a16:creationId xmlns:a16="http://schemas.microsoft.com/office/drawing/2014/main" id="{1D1B458C-BFE5-4FED-890B-A3C81CBD9E00}"/>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sp>
        <p:nvSpPr>
          <p:cNvPr id="7" name="Прямоугольник 6">
            <a:extLst>
              <a:ext uri="{FF2B5EF4-FFF2-40B4-BE49-F238E27FC236}">
                <a16:creationId xmlns:a16="http://schemas.microsoft.com/office/drawing/2014/main" id="{474EC097-BE1E-47C5-A4A4-558BFD9F9C06}"/>
              </a:ext>
            </a:extLst>
          </p:cNvPr>
          <p:cNvSpPr/>
          <p:nvPr userDrawn="1"/>
        </p:nvSpPr>
        <p:spPr>
          <a:xfrm>
            <a:off x="12450" y="6772425"/>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sp>
        <p:nvSpPr>
          <p:cNvPr id="8" name="Рисунок 2">
            <a:extLst>
              <a:ext uri="{FF2B5EF4-FFF2-40B4-BE49-F238E27FC236}">
                <a16:creationId xmlns:a16="http://schemas.microsoft.com/office/drawing/2014/main" id="{17DD4B55-CA6E-4B68-97C9-646C6EC1FBE1}"/>
              </a:ext>
            </a:extLst>
          </p:cNvPr>
          <p:cNvSpPr>
            <a:spLocks noGrp="1"/>
          </p:cNvSpPr>
          <p:nvPr>
            <p:ph type="pic" sz="quarter" idx="13"/>
          </p:nvPr>
        </p:nvSpPr>
        <p:spPr>
          <a:xfrm>
            <a:off x="20850" y="-575"/>
            <a:ext cx="5186362" cy="6858575"/>
          </a:xfrm>
          <a:solidFill>
            <a:schemeClr val="bg1"/>
          </a:solidFill>
        </p:spPr>
        <p:txBody>
          <a:bodyPr/>
          <a:lstStyle>
            <a:lvl1pPr>
              <a:defRPr>
                <a:solidFill>
                  <a:schemeClr val="accent1"/>
                </a:solidFill>
              </a:defRPr>
            </a:lvl1pPr>
          </a:lstStyle>
          <a:p>
            <a:endParaRPr lang="ru-RU"/>
          </a:p>
        </p:txBody>
      </p:sp>
      <p:grpSp>
        <p:nvGrpSpPr>
          <p:cNvPr id="9" name="Группа 8">
            <a:extLst>
              <a:ext uri="{FF2B5EF4-FFF2-40B4-BE49-F238E27FC236}">
                <a16:creationId xmlns:a16="http://schemas.microsoft.com/office/drawing/2014/main" id="{ECD6CA42-8F84-4EF7-AC44-C6D7CA7B5256}"/>
              </a:ext>
            </a:extLst>
          </p:cNvPr>
          <p:cNvGrpSpPr/>
          <p:nvPr userDrawn="1"/>
        </p:nvGrpSpPr>
        <p:grpSpPr>
          <a:xfrm>
            <a:off x="5207212" y="36075"/>
            <a:ext cx="2844750" cy="274500"/>
            <a:chOff x="5228062" y="49500"/>
            <a:chExt cx="2844750" cy="274500"/>
          </a:xfrm>
          <a:solidFill>
            <a:schemeClr val="accent1"/>
          </a:solidFill>
        </p:grpSpPr>
        <p:sp>
          <p:nvSpPr>
            <p:cNvPr id="10" name="Прямоугольник 9">
              <a:extLst>
                <a:ext uri="{FF2B5EF4-FFF2-40B4-BE49-F238E27FC236}">
                  <a16:creationId xmlns:a16="http://schemas.microsoft.com/office/drawing/2014/main" id="{EF73193D-4957-4A8F-A457-261D1530DEC3}"/>
                </a:ext>
              </a:extLst>
            </p:cNvPr>
            <p:cNvSpPr/>
            <p:nvPr userDrawn="1"/>
          </p:nvSpPr>
          <p:spPr>
            <a:xfrm>
              <a:off x="5228062"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11" name="Блок-схема: объединение 10">
              <a:extLst>
                <a:ext uri="{FF2B5EF4-FFF2-40B4-BE49-F238E27FC236}">
                  <a16:creationId xmlns:a16="http://schemas.microsoft.com/office/drawing/2014/main" id="{9CA2CB59-7E2E-4FE6-B4DA-BC82267C4973}"/>
                </a:ext>
              </a:extLst>
            </p:cNvPr>
            <p:cNvSpPr/>
            <p:nvPr userDrawn="1"/>
          </p:nvSpPr>
          <p:spPr>
            <a:xfrm>
              <a:off x="7465312" y="49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grpSp>
        <p:nvGrpSpPr>
          <p:cNvPr id="12" name="Группа 11">
            <a:extLst>
              <a:ext uri="{FF2B5EF4-FFF2-40B4-BE49-F238E27FC236}">
                <a16:creationId xmlns:a16="http://schemas.microsoft.com/office/drawing/2014/main" id="{F77822EB-8A6C-4A70-8594-303E6651250C}"/>
              </a:ext>
            </a:extLst>
          </p:cNvPr>
          <p:cNvGrpSpPr/>
          <p:nvPr userDrawn="1"/>
        </p:nvGrpSpPr>
        <p:grpSpPr>
          <a:xfrm>
            <a:off x="9382650" y="6596925"/>
            <a:ext cx="2844750" cy="274500"/>
            <a:chOff x="9347250" y="6571200"/>
            <a:chExt cx="2844750" cy="274500"/>
          </a:xfrm>
          <a:solidFill>
            <a:schemeClr val="accent1"/>
          </a:solidFill>
        </p:grpSpPr>
        <p:sp>
          <p:nvSpPr>
            <p:cNvPr id="13" name="Прямоугольник 12">
              <a:extLst>
                <a:ext uri="{FF2B5EF4-FFF2-40B4-BE49-F238E27FC236}">
                  <a16:creationId xmlns:a16="http://schemas.microsoft.com/office/drawing/2014/main" id="{1DA2A97F-749F-48D2-AE48-5762F540EF28}"/>
                </a:ext>
              </a:extLst>
            </p:cNvPr>
            <p:cNvSpPr/>
            <p:nvPr userDrawn="1"/>
          </p:nvSpPr>
          <p:spPr>
            <a:xfrm>
              <a:off x="9651000" y="65712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14" name="Блок-схема: объединение 13">
              <a:extLst>
                <a:ext uri="{FF2B5EF4-FFF2-40B4-BE49-F238E27FC236}">
                  <a16:creationId xmlns:a16="http://schemas.microsoft.com/office/drawing/2014/main" id="{3E93E1D6-3B3B-47F6-966E-B20E50008B90}"/>
                </a:ext>
              </a:extLst>
            </p:cNvPr>
            <p:cNvSpPr/>
            <p:nvPr userDrawn="1"/>
          </p:nvSpPr>
          <p:spPr>
            <a:xfrm rot="10800000">
              <a:off x="9347250" y="65712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sp>
        <p:nvSpPr>
          <p:cNvPr id="16" name="Текст 18">
            <a:extLst>
              <a:ext uri="{FF2B5EF4-FFF2-40B4-BE49-F238E27FC236}">
                <a16:creationId xmlns:a16="http://schemas.microsoft.com/office/drawing/2014/main" id="{57C0137E-3F0D-4D70-B2CA-0E5AD27AD19D}"/>
              </a:ext>
            </a:extLst>
          </p:cNvPr>
          <p:cNvSpPr>
            <a:spLocks noGrp="1"/>
          </p:cNvSpPr>
          <p:nvPr>
            <p:ph type="body" sz="quarter" idx="14"/>
          </p:nvPr>
        </p:nvSpPr>
        <p:spPr>
          <a:xfrm>
            <a:off x="6096000" y="2033588"/>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extLst>
      <p:ext uri="{BB962C8B-B14F-4D97-AF65-F5344CB8AC3E}">
        <p14:creationId xmlns:p14="http://schemas.microsoft.com/office/powerpoint/2010/main" val="384459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Пустой слайд">
    <p:bg>
      <p:bgPr>
        <a:solidFill>
          <a:schemeClr val="bg1"/>
        </a:solidFill>
        <a:effectLst/>
      </p:bgPr>
    </p:bg>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595E16D1-998B-48A7-9C66-2F192101B82F}"/>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sp>
        <p:nvSpPr>
          <p:cNvPr id="6" name="Прямоугольник 5">
            <a:extLst>
              <a:ext uri="{FF2B5EF4-FFF2-40B4-BE49-F238E27FC236}">
                <a16:creationId xmlns:a16="http://schemas.microsoft.com/office/drawing/2014/main" id="{548120B5-0C92-46E1-BAA0-BA8A5399D9C2}"/>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nvGrpSpPr>
          <p:cNvPr id="7" name="Группа 6">
            <a:extLst>
              <a:ext uri="{FF2B5EF4-FFF2-40B4-BE49-F238E27FC236}">
                <a16:creationId xmlns:a16="http://schemas.microsoft.com/office/drawing/2014/main" id="{7BF0CE19-D07F-45F4-8B53-F4AE3EAC0AF5}"/>
              </a:ext>
            </a:extLst>
          </p:cNvPr>
          <p:cNvGrpSpPr/>
          <p:nvPr userDrawn="1"/>
        </p:nvGrpSpPr>
        <p:grpSpPr>
          <a:xfrm>
            <a:off x="4161000" y="150"/>
            <a:ext cx="2844750" cy="286020"/>
            <a:chOff x="9347250" y="37980"/>
            <a:chExt cx="2844750" cy="286020"/>
          </a:xfrm>
          <a:solidFill>
            <a:schemeClr val="accent1"/>
          </a:solidFill>
        </p:grpSpPr>
        <p:sp>
          <p:nvSpPr>
            <p:cNvPr id="8" name="Прямоугольник 7">
              <a:extLst>
                <a:ext uri="{FF2B5EF4-FFF2-40B4-BE49-F238E27FC236}">
                  <a16:creationId xmlns:a16="http://schemas.microsoft.com/office/drawing/2014/main" id="{56D0ED7C-6F6D-4A0C-B5BF-D4C886121974}"/>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9" name="Блок-схема: объединение 8">
              <a:extLst>
                <a:ext uri="{FF2B5EF4-FFF2-40B4-BE49-F238E27FC236}">
                  <a16:creationId xmlns:a16="http://schemas.microsoft.com/office/drawing/2014/main" id="{F6313D72-2173-410E-9DAC-5F683BF77D8C}"/>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grpSp>
        <p:nvGrpSpPr>
          <p:cNvPr id="10" name="Группа 9">
            <a:extLst>
              <a:ext uri="{FF2B5EF4-FFF2-40B4-BE49-F238E27FC236}">
                <a16:creationId xmlns:a16="http://schemas.microsoft.com/office/drawing/2014/main" id="{9D0FFF0F-DED0-4533-AA04-278237E63B65}"/>
              </a:ext>
            </a:extLst>
          </p:cNvPr>
          <p:cNvGrpSpPr/>
          <p:nvPr userDrawn="1"/>
        </p:nvGrpSpPr>
        <p:grpSpPr>
          <a:xfrm>
            <a:off x="-35250" y="6583500"/>
            <a:ext cx="2844750" cy="274500"/>
            <a:chOff x="-35250" y="6583500"/>
            <a:chExt cx="2844750" cy="274500"/>
          </a:xfrm>
          <a:solidFill>
            <a:schemeClr val="accent1"/>
          </a:solidFill>
        </p:grpSpPr>
        <p:sp>
          <p:nvSpPr>
            <p:cNvPr id="11" name="Прямоугольник 10">
              <a:extLst>
                <a:ext uri="{FF2B5EF4-FFF2-40B4-BE49-F238E27FC236}">
                  <a16:creationId xmlns:a16="http://schemas.microsoft.com/office/drawing/2014/main" id="{01E034F0-B288-495E-B8C4-5A4D6270B72C}"/>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12" name="Блок-схема: объединение 11">
              <a:extLst>
                <a:ext uri="{FF2B5EF4-FFF2-40B4-BE49-F238E27FC236}">
                  <a16:creationId xmlns:a16="http://schemas.microsoft.com/office/drawing/2014/main" id="{7F3095C1-9AE8-47F3-8F8B-8B149C02C892}"/>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sp>
        <p:nvSpPr>
          <p:cNvPr id="13" name="Рисунок 2">
            <a:extLst>
              <a:ext uri="{FF2B5EF4-FFF2-40B4-BE49-F238E27FC236}">
                <a16:creationId xmlns:a16="http://schemas.microsoft.com/office/drawing/2014/main" id="{9563E350-4964-48DA-95EE-507A76F6014F}"/>
              </a:ext>
            </a:extLst>
          </p:cNvPr>
          <p:cNvSpPr>
            <a:spLocks noGrp="1"/>
          </p:cNvSpPr>
          <p:nvPr>
            <p:ph type="pic" sz="quarter" idx="10"/>
          </p:nvPr>
        </p:nvSpPr>
        <p:spPr>
          <a:xfrm>
            <a:off x="7005638" y="9000"/>
            <a:ext cx="5186362" cy="3330000"/>
          </a:xfrm>
        </p:spPr>
        <p:txBody>
          <a:bodyPr/>
          <a:lstStyle>
            <a:lvl1pPr>
              <a:defRPr>
                <a:solidFill>
                  <a:schemeClr val="accent1"/>
                </a:solidFill>
              </a:defRPr>
            </a:lvl1pPr>
          </a:lstStyle>
          <a:p>
            <a:endParaRPr lang="ru-RU"/>
          </a:p>
        </p:txBody>
      </p:sp>
      <p:sp>
        <p:nvSpPr>
          <p:cNvPr id="14" name="Заголовок 16">
            <a:extLst>
              <a:ext uri="{FF2B5EF4-FFF2-40B4-BE49-F238E27FC236}">
                <a16:creationId xmlns:a16="http://schemas.microsoft.com/office/drawing/2014/main" id="{E44DF226-C979-4C53-9AB3-F30F19A61E56}"/>
              </a:ext>
            </a:extLst>
          </p:cNvPr>
          <p:cNvSpPr>
            <a:spLocks noGrp="1"/>
          </p:cNvSpPr>
          <p:nvPr>
            <p:ph type="title"/>
          </p:nvPr>
        </p:nvSpPr>
        <p:spPr>
          <a:xfrm>
            <a:off x="664987" y="485501"/>
            <a:ext cx="5257800" cy="1325563"/>
          </a:xfrm>
        </p:spPr>
        <p:txBody>
          <a:bodyPr/>
          <a:lstStyle>
            <a:lvl1pPr>
              <a:defRPr b="1">
                <a:solidFill>
                  <a:schemeClr val="accent1"/>
                </a:solidFill>
              </a:defRPr>
            </a:lvl1pPr>
          </a:lstStyle>
          <a:p>
            <a:r>
              <a:rPr lang="ru-RU" dirty="0"/>
              <a:t>Образец заголовка</a:t>
            </a:r>
          </a:p>
        </p:txBody>
      </p:sp>
      <p:sp>
        <p:nvSpPr>
          <p:cNvPr id="15" name="Текст 18">
            <a:extLst>
              <a:ext uri="{FF2B5EF4-FFF2-40B4-BE49-F238E27FC236}">
                <a16:creationId xmlns:a16="http://schemas.microsoft.com/office/drawing/2014/main" id="{C0D997C5-63D2-40A5-8978-8A0E7A482F38}"/>
              </a:ext>
            </a:extLst>
          </p:cNvPr>
          <p:cNvSpPr>
            <a:spLocks noGrp="1"/>
          </p:cNvSpPr>
          <p:nvPr>
            <p:ph type="body" sz="quarter" idx="11"/>
          </p:nvPr>
        </p:nvSpPr>
        <p:spPr>
          <a:xfrm>
            <a:off x="664987" y="2153964"/>
            <a:ext cx="5186363" cy="4049712"/>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6" name="Рисунок 2">
            <a:extLst>
              <a:ext uri="{FF2B5EF4-FFF2-40B4-BE49-F238E27FC236}">
                <a16:creationId xmlns:a16="http://schemas.microsoft.com/office/drawing/2014/main" id="{0DC8507B-223A-4D10-9873-5F8CBA1FA68A}"/>
              </a:ext>
            </a:extLst>
          </p:cNvPr>
          <p:cNvSpPr>
            <a:spLocks noGrp="1"/>
          </p:cNvSpPr>
          <p:nvPr>
            <p:ph type="pic" sz="quarter" idx="12"/>
          </p:nvPr>
        </p:nvSpPr>
        <p:spPr>
          <a:xfrm>
            <a:off x="6984638" y="3519000"/>
            <a:ext cx="5186362" cy="3330000"/>
          </a:xfrm>
        </p:spPr>
        <p:txBody>
          <a:bodyPr/>
          <a:lstStyle>
            <a:lvl1pPr>
              <a:defRPr>
                <a:solidFill>
                  <a:schemeClr val="accent1"/>
                </a:solidFill>
              </a:defRPr>
            </a:lvl1pPr>
          </a:lstStyle>
          <a:p>
            <a:endParaRPr lang="ru-RU"/>
          </a:p>
        </p:txBody>
      </p:sp>
    </p:spTree>
    <p:extLst>
      <p:ext uri="{BB962C8B-B14F-4D97-AF65-F5344CB8AC3E}">
        <p14:creationId xmlns:p14="http://schemas.microsoft.com/office/powerpoint/2010/main" val="3892639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C31BDB-50F3-43CA-877E-F9C7672D8469}"/>
              </a:ext>
            </a:extLst>
          </p:cNvPr>
          <p:cNvSpPr>
            <a:spLocks noGrp="1"/>
          </p:cNvSpPr>
          <p:nvPr>
            <p:ph type="title"/>
          </p:nvPr>
        </p:nvSpPr>
        <p:spPr/>
        <p:txBody>
          <a:bodyPr/>
          <a:lstStyle>
            <a:lvl1pPr>
              <a:defRPr b="1">
                <a:solidFill>
                  <a:schemeClr val="accent1"/>
                </a:solidFill>
              </a:defRPr>
            </a:lvl1pPr>
          </a:lstStyle>
          <a:p>
            <a:r>
              <a:rPr lang="ru-RU" dirty="0"/>
              <a:t>Образец заголовка</a:t>
            </a:r>
          </a:p>
        </p:txBody>
      </p:sp>
      <p:sp>
        <p:nvSpPr>
          <p:cNvPr id="7" name="Объект 2">
            <a:extLst>
              <a:ext uri="{FF2B5EF4-FFF2-40B4-BE49-F238E27FC236}">
                <a16:creationId xmlns:a16="http://schemas.microsoft.com/office/drawing/2014/main" id="{74453DF6-9509-45CB-BD4E-84F90C1C94D0}"/>
              </a:ext>
            </a:extLst>
          </p:cNvPr>
          <p:cNvSpPr>
            <a:spLocks noGrp="1"/>
          </p:cNvSpPr>
          <p:nvPr>
            <p:ph idx="1"/>
          </p:nvPr>
        </p:nvSpPr>
        <p:spPr>
          <a:xfrm>
            <a:off x="838200" y="1825625"/>
            <a:ext cx="10515600" cy="4351338"/>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 name="Прямоугольник 9">
            <a:extLst>
              <a:ext uri="{FF2B5EF4-FFF2-40B4-BE49-F238E27FC236}">
                <a16:creationId xmlns:a16="http://schemas.microsoft.com/office/drawing/2014/main" id="{8AF27442-62D0-4CA6-81B4-B7FDDA51A9A2}"/>
              </a:ext>
            </a:extLst>
          </p:cNvPr>
          <p:cNvSpPr/>
          <p:nvPr userDrawn="1"/>
        </p:nvSpPr>
        <p:spPr>
          <a:xfrm>
            <a:off x="0" y="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sp>
        <p:nvSpPr>
          <p:cNvPr id="11" name="Прямоугольник 10">
            <a:extLst>
              <a:ext uri="{FF2B5EF4-FFF2-40B4-BE49-F238E27FC236}">
                <a16:creationId xmlns:a16="http://schemas.microsoft.com/office/drawing/2014/main" id="{E1FD6AC4-0F96-4D40-B8AD-EF85E9EDE11D}"/>
              </a:ext>
            </a:extLst>
          </p:cNvPr>
          <p:cNvSpPr/>
          <p:nvPr userDrawn="1"/>
        </p:nvSpPr>
        <p:spPr>
          <a:xfrm>
            <a:off x="0" y="6759000"/>
            <a:ext cx="12192000" cy="9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nvGrpSpPr>
          <p:cNvPr id="12" name="Группа 11">
            <a:extLst>
              <a:ext uri="{FF2B5EF4-FFF2-40B4-BE49-F238E27FC236}">
                <a16:creationId xmlns:a16="http://schemas.microsoft.com/office/drawing/2014/main" id="{73640FF5-D492-4210-9DE4-D7B66426125F}"/>
              </a:ext>
            </a:extLst>
          </p:cNvPr>
          <p:cNvGrpSpPr/>
          <p:nvPr userDrawn="1"/>
        </p:nvGrpSpPr>
        <p:grpSpPr>
          <a:xfrm>
            <a:off x="9347250" y="37980"/>
            <a:ext cx="2844750" cy="286020"/>
            <a:chOff x="9347250" y="37980"/>
            <a:chExt cx="2844750" cy="286020"/>
          </a:xfrm>
          <a:solidFill>
            <a:schemeClr val="accent1"/>
          </a:solidFill>
        </p:grpSpPr>
        <p:sp>
          <p:nvSpPr>
            <p:cNvPr id="13" name="Прямоугольник 12">
              <a:extLst>
                <a:ext uri="{FF2B5EF4-FFF2-40B4-BE49-F238E27FC236}">
                  <a16:creationId xmlns:a16="http://schemas.microsoft.com/office/drawing/2014/main" id="{062B47E0-EF90-4ECC-A73E-6E5DA1F62FCD}"/>
                </a:ext>
              </a:extLst>
            </p:cNvPr>
            <p:cNvSpPr/>
            <p:nvPr userDrawn="1"/>
          </p:nvSpPr>
          <p:spPr>
            <a:xfrm>
              <a:off x="9651000" y="49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14" name="Блок-схема: объединение 13">
              <a:extLst>
                <a:ext uri="{FF2B5EF4-FFF2-40B4-BE49-F238E27FC236}">
                  <a16:creationId xmlns:a16="http://schemas.microsoft.com/office/drawing/2014/main" id="{2FC4DE4B-558A-425B-A23E-B63E93533558}"/>
                </a:ext>
              </a:extLst>
            </p:cNvPr>
            <p:cNvSpPr/>
            <p:nvPr userDrawn="1"/>
          </p:nvSpPr>
          <p:spPr>
            <a:xfrm>
              <a:off x="9347250" y="3798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grpSp>
        <p:nvGrpSpPr>
          <p:cNvPr id="15" name="Группа 14">
            <a:extLst>
              <a:ext uri="{FF2B5EF4-FFF2-40B4-BE49-F238E27FC236}">
                <a16:creationId xmlns:a16="http://schemas.microsoft.com/office/drawing/2014/main" id="{D1C3AA05-E7C7-4C27-A908-2E47AFEBA600}"/>
              </a:ext>
            </a:extLst>
          </p:cNvPr>
          <p:cNvGrpSpPr/>
          <p:nvPr userDrawn="1"/>
        </p:nvGrpSpPr>
        <p:grpSpPr>
          <a:xfrm>
            <a:off x="-35250" y="6583500"/>
            <a:ext cx="2844750" cy="274500"/>
            <a:chOff x="-35250" y="6583500"/>
            <a:chExt cx="2844750" cy="274500"/>
          </a:xfrm>
          <a:solidFill>
            <a:schemeClr val="accent1"/>
          </a:solidFill>
        </p:grpSpPr>
        <p:sp>
          <p:nvSpPr>
            <p:cNvPr id="16" name="Прямоугольник 15">
              <a:extLst>
                <a:ext uri="{FF2B5EF4-FFF2-40B4-BE49-F238E27FC236}">
                  <a16:creationId xmlns:a16="http://schemas.microsoft.com/office/drawing/2014/main" id="{D94BF255-53E4-439B-83D0-7DE93A9900DD}"/>
                </a:ext>
              </a:extLst>
            </p:cNvPr>
            <p:cNvSpPr/>
            <p:nvPr userDrawn="1"/>
          </p:nvSpPr>
          <p:spPr>
            <a:xfrm>
              <a:off x="-35250" y="6583500"/>
              <a:ext cx="2541000" cy="274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solidFill>
              </a:endParaRPr>
            </a:p>
          </p:txBody>
        </p:sp>
        <p:sp>
          <p:nvSpPr>
            <p:cNvPr id="17" name="Блок-схема: объединение 16">
              <a:extLst>
                <a:ext uri="{FF2B5EF4-FFF2-40B4-BE49-F238E27FC236}">
                  <a16:creationId xmlns:a16="http://schemas.microsoft.com/office/drawing/2014/main" id="{E38044D4-D5F4-4E1E-8B74-E24D6E7B2929}"/>
                </a:ext>
              </a:extLst>
            </p:cNvPr>
            <p:cNvSpPr/>
            <p:nvPr userDrawn="1"/>
          </p:nvSpPr>
          <p:spPr>
            <a:xfrm rot="10800000">
              <a:off x="2202000" y="6583500"/>
              <a:ext cx="607500" cy="274500"/>
            </a:xfrm>
            <a:prstGeom prst="flowChartMer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1"/>
                </a:solidFill>
              </a:endParaRPr>
            </a:p>
          </p:txBody>
        </p:sp>
      </p:grpSp>
    </p:spTree>
    <p:extLst>
      <p:ext uri="{BB962C8B-B14F-4D97-AF65-F5344CB8AC3E}">
        <p14:creationId xmlns:p14="http://schemas.microsoft.com/office/powerpoint/2010/main" val="1819083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bg>
      <p:bgPr>
        <a:solidFill>
          <a:schemeClr val="bg1"/>
        </a:solidFill>
        <a:effectLst/>
      </p:bgPr>
    </p:bg>
    <p:spTree>
      <p:nvGrpSpPr>
        <p:cNvPr id="1" name=""/>
        <p:cNvGrpSpPr/>
        <p:nvPr/>
      </p:nvGrpSpPr>
      <p:grpSpPr>
        <a:xfrm>
          <a:off x="0" y="0"/>
          <a:ext cx="0" cy="0"/>
          <a:chOff x="0" y="0"/>
          <a:chExt cx="0" cy="0"/>
        </a:xfrm>
      </p:grpSpPr>
      <p:sp>
        <p:nvSpPr>
          <p:cNvPr id="16" name="Заголовок 11">
            <a:extLst>
              <a:ext uri="{FF2B5EF4-FFF2-40B4-BE49-F238E27FC236}">
                <a16:creationId xmlns:a16="http://schemas.microsoft.com/office/drawing/2014/main" id="{AC7B45C4-0029-484F-BC10-E13FF56236DF}"/>
              </a:ext>
            </a:extLst>
          </p:cNvPr>
          <p:cNvSpPr>
            <a:spLocks noGrp="1"/>
          </p:cNvSpPr>
          <p:nvPr>
            <p:ph type="title"/>
          </p:nvPr>
        </p:nvSpPr>
        <p:spPr>
          <a:xfrm>
            <a:off x="425450" y="234000"/>
            <a:ext cx="11341100" cy="1035000"/>
          </a:xfrm>
        </p:spPr>
        <p:txBody>
          <a:bodyPr/>
          <a:lstStyle>
            <a:lvl1pPr>
              <a:defRPr>
                <a:solidFill>
                  <a:schemeClr val="accent1"/>
                </a:solidFill>
              </a:defRPr>
            </a:lvl1pPr>
          </a:lstStyle>
          <a:p>
            <a:r>
              <a:rPr lang="ru-RU" dirty="0"/>
              <a:t>Образец заголовка</a:t>
            </a:r>
          </a:p>
        </p:txBody>
      </p:sp>
      <p:sp>
        <p:nvSpPr>
          <p:cNvPr id="17" name="Рисунок 2">
            <a:extLst>
              <a:ext uri="{FF2B5EF4-FFF2-40B4-BE49-F238E27FC236}">
                <a16:creationId xmlns:a16="http://schemas.microsoft.com/office/drawing/2014/main" id="{F8FF044D-1DB9-4B7C-9D24-F0D3A3DD3C0C}"/>
              </a:ext>
            </a:extLst>
          </p:cNvPr>
          <p:cNvSpPr>
            <a:spLocks noGrp="1"/>
          </p:cNvSpPr>
          <p:nvPr>
            <p:ph type="pic" sz="quarter" idx="13"/>
          </p:nvPr>
        </p:nvSpPr>
        <p:spPr>
          <a:xfrm>
            <a:off x="425450" y="2303463"/>
            <a:ext cx="4005550" cy="1620837"/>
          </a:xfrm>
        </p:spPr>
        <p:txBody>
          <a:bodyPr/>
          <a:lstStyle>
            <a:lvl1pPr>
              <a:defRPr>
                <a:solidFill>
                  <a:schemeClr val="accent1"/>
                </a:solidFill>
              </a:defRPr>
            </a:lvl1pPr>
          </a:lstStyle>
          <a:p>
            <a:endParaRPr lang="ru-RU"/>
          </a:p>
        </p:txBody>
      </p:sp>
      <p:sp>
        <p:nvSpPr>
          <p:cNvPr id="18" name="Рисунок 2">
            <a:extLst>
              <a:ext uri="{FF2B5EF4-FFF2-40B4-BE49-F238E27FC236}">
                <a16:creationId xmlns:a16="http://schemas.microsoft.com/office/drawing/2014/main" id="{738784A2-81B9-4C54-8F48-52CB72EF9714}"/>
              </a:ext>
            </a:extLst>
          </p:cNvPr>
          <p:cNvSpPr>
            <a:spLocks noGrp="1"/>
          </p:cNvSpPr>
          <p:nvPr>
            <p:ph type="pic" sz="quarter" idx="14"/>
          </p:nvPr>
        </p:nvSpPr>
        <p:spPr>
          <a:xfrm>
            <a:off x="4595341" y="2303463"/>
            <a:ext cx="4005550" cy="1620837"/>
          </a:xfrm>
        </p:spPr>
        <p:txBody>
          <a:bodyPr/>
          <a:lstStyle>
            <a:lvl1pPr>
              <a:defRPr>
                <a:solidFill>
                  <a:schemeClr val="accent1"/>
                </a:solidFill>
              </a:defRPr>
            </a:lvl1pPr>
          </a:lstStyle>
          <a:p>
            <a:endParaRPr lang="ru-RU"/>
          </a:p>
        </p:txBody>
      </p:sp>
      <p:sp>
        <p:nvSpPr>
          <p:cNvPr id="19" name="Рисунок 2">
            <a:extLst>
              <a:ext uri="{FF2B5EF4-FFF2-40B4-BE49-F238E27FC236}">
                <a16:creationId xmlns:a16="http://schemas.microsoft.com/office/drawing/2014/main" id="{21C4B4FC-EB7C-4B83-9B03-36AC76ADC66E}"/>
              </a:ext>
            </a:extLst>
          </p:cNvPr>
          <p:cNvSpPr>
            <a:spLocks noGrp="1"/>
          </p:cNvSpPr>
          <p:nvPr>
            <p:ph type="pic" sz="quarter" idx="15"/>
          </p:nvPr>
        </p:nvSpPr>
        <p:spPr>
          <a:xfrm>
            <a:off x="8761675" y="2303463"/>
            <a:ext cx="3004875" cy="1620837"/>
          </a:xfrm>
        </p:spPr>
        <p:txBody>
          <a:bodyPr/>
          <a:lstStyle>
            <a:lvl1pPr>
              <a:defRPr>
                <a:solidFill>
                  <a:schemeClr val="accent1"/>
                </a:solidFill>
              </a:defRPr>
            </a:lvl1pPr>
          </a:lstStyle>
          <a:p>
            <a:endParaRPr lang="ru-RU"/>
          </a:p>
        </p:txBody>
      </p:sp>
      <p:sp>
        <p:nvSpPr>
          <p:cNvPr id="20" name="Рисунок 2">
            <a:extLst>
              <a:ext uri="{FF2B5EF4-FFF2-40B4-BE49-F238E27FC236}">
                <a16:creationId xmlns:a16="http://schemas.microsoft.com/office/drawing/2014/main" id="{FC421DAD-9956-40BC-B396-121BDF52207E}"/>
              </a:ext>
            </a:extLst>
          </p:cNvPr>
          <p:cNvSpPr>
            <a:spLocks noGrp="1"/>
          </p:cNvSpPr>
          <p:nvPr>
            <p:ph type="pic" sz="quarter" idx="16"/>
          </p:nvPr>
        </p:nvSpPr>
        <p:spPr>
          <a:xfrm>
            <a:off x="425450" y="4058163"/>
            <a:ext cx="3004875" cy="1620837"/>
          </a:xfrm>
        </p:spPr>
        <p:txBody>
          <a:bodyPr/>
          <a:lstStyle>
            <a:lvl1pPr>
              <a:defRPr>
                <a:solidFill>
                  <a:schemeClr val="accent1"/>
                </a:solidFill>
              </a:defRPr>
            </a:lvl1pPr>
          </a:lstStyle>
          <a:p>
            <a:endParaRPr lang="ru-RU"/>
          </a:p>
        </p:txBody>
      </p:sp>
      <p:sp>
        <p:nvSpPr>
          <p:cNvPr id="21" name="Рисунок 2">
            <a:extLst>
              <a:ext uri="{FF2B5EF4-FFF2-40B4-BE49-F238E27FC236}">
                <a16:creationId xmlns:a16="http://schemas.microsoft.com/office/drawing/2014/main" id="{0596AFFC-6327-4316-8A52-555C5499A3E5}"/>
              </a:ext>
            </a:extLst>
          </p:cNvPr>
          <p:cNvSpPr>
            <a:spLocks noGrp="1"/>
          </p:cNvSpPr>
          <p:nvPr>
            <p:ph type="pic" sz="quarter" idx="17"/>
          </p:nvPr>
        </p:nvSpPr>
        <p:spPr>
          <a:xfrm>
            <a:off x="3606109" y="4058163"/>
            <a:ext cx="4005550" cy="1620837"/>
          </a:xfrm>
        </p:spPr>
        <p:txBody>
          <a:bodyPr/>
          <a:lstStyle>
            <a:lvl1pPr>
              <a:defRPr>
                <a:solidFill>
                  <a:schemeClr val="accent1"/>
                </a:solidFill>
              </a:defRPr>
            </a:lvl1pPr>
          </a:lstStyle>
          <a:p>
            <a:endParaRPr lang="ru-RU"/>
          </a:p>
        </p:txBody>
      </p:sp>
      <p:sp>
        <p:nvSpPr>
          <p:cNvPr id="22" name="Рисунок 2">
            <a:extLst>
              <a:ext uri="{FF2B5EF4-FFF2-40B4-BE49-F238E27FC236}">
                <a16:creationId xmlns:a16="http://schemas.microsoft.com/office/drawing/2014/main" id="{709A8CBC-B10E-4729-8664-C17D4F6947A6}"/>
              </a:ext>
            </a:extLst>
          </p:cNvPr>
          <p:cNvSpPr>
            <a:spLocks noGrp="1"/>
          </p:cNvSpPr>
          <p:nvPr>
            <p:ph type="pic" sz="quarter" idx="18"/>
          </p:nvPr>
        </p:nvSpPr>
        <p:spPr>
          <a:xfrm>
            <a:off x="7776000" y="4058163"/>
            <a:ext cx="4005550" cy="1620837"/>
          </a:xfrm>
        </p:spPr>
        <p:txBody>
          <a:bodyPr/>
          <a:lstStyle>
            <a:lvl1pPr>
              <a:defRPr>
                <a:solidFill>
                  <a:schemeClr val="accent1"/>
                </a:solidFill>
              </a:defRPr>
            </a:lvl1pPr>
          </a:lstStyle>
          <a:p>
            <a:endParaRPr lang="ru-RU"/>
          </a:p>
        </p:txBody>
      </p:sp>
      <p:sp>
        <p:nvSpPr>
          <p:cNvPr id="23" name="Текст 4">
            <a:extLst>
              <a:ext uri="{FF2B5EF4-FFF2-40B4-BE49-F238E27FC236}">
                <a16:creationId xmlns:a16="http://schemas.microsoft.com/office/drawing/2014/main" id="{05550F69-FB7F-4160-902B-8FE3C5C275BB}"/>
              </a:ext>
            </a:extLst>
          </p:cNvPr>
          <p:cNvSpPr>
            <a:spLocks noGrp="1"/>
          </p:cNvSpPr>
          <p:nvPr>
            <p:ph type="body" sz="quarter" idx="19"/>
          </p:nvPr>
        </p:nvSpPr>
        <p:spPr>
          <a:xfrm>
            <a:off x="439739" y="1493838"/>
            <a:ext cx="11341100" cy="627062"/>
          </a:xfrm>
        </p:spPr>
        <p:txBody>
          <a:bodyPr/>
          <a:lstStyle>
            <a:lvl1pPr marL="0" indent="0">
              <a:buNone/>
              <a:defRPr>
                <a:solidFill>
                  <a:schemeClr val="accent1"/>
                </a:solidFill>
              </a:defRPr>
            </a:lvl1pPr>
            <a:lvl2pPr marL="457200" indent="0">
              <a:buNone/>
              <a:defRPr>
                <a:solidFill>
                  <a:schemeClr val="accent1"/>
                </a:solidFill>
              </a:defRPr>
            </a:lvl2pPr>
            <a:lvl3pPr marL="914400" indent="0">
              <a:buNone/>
              <a:defRPr>
                <a:solidFill>
                  <a:schemeClr val="accent1"/>
                </a:solidFill>
              </a:defRPr>
            </a:lvl3pPr>
            <a:lvl4pPr marL="1371600" indent="0">
              <a:buNone/>
              <a:defRPr>
                <a:solidFill>
                  <a:schemeClr val="accent1"/>
                </a:solidFill>
              </a:defRPr>
            </a:lvl4pPr>
            <a:lvl5pPr marL="1828800" indent="0">
              <a:buNone/>
              <a:defRPr>
                <a:solidFill>
                  <a:schemeClr val="accent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2770359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s://presentation-creation.ru/"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8E8430-DDB9-4451-9D36-B3AF2E7697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BE93D94-3035-46FC-A88F-4C3D803A53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FC1E060-1FC4-4335-BB7B-E97E627FA9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3E2BF-9ADC-477C-B985-ED6A3FE2C52E}" type="datetimeFigureOut">
              <a:rPr lang="ru-RU" smtClean="0"/>
              <a:pPr/>
              <a:t>13.05.2026</a:t>
            </a:fld>
            <a:endParaRPr lang="ru-RU"/>
          </a:p>
        </p:txBody>
      </p:sp>
      <p:sp>
        <p:nvSpPr>
          <p:cNvPr id="5" name="Нижний колонтитул 4">
            <a:extLst>
              <a:ext uri="{FF2B5EF4-FFF2-40B4-BE49-F238E27FC236}">
                <a16:creationId xmlns:a16="http://schemas.microsoft.com/office/drawing/2014/main" id="{66DED04A-12F8-4119-ACB5-AA522965E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DF0D0D2-7346-4BE2-B3F5-7DE8403A2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424E6-770A-4943-8DFB-C07B33ECB3B4}" type="slidenum">
              <a:rPr lang="ru-RU" smtClean="0"/>
              <a:pPr/>
              <a:t>‹#›</a:t>
            </a:fld>
            <a:endParaRPr lang="ru-RU"/>
          </a:p>
        </p:txBody>
      </p:sp>
      <p:pic>
        <p:nvPicPr>
          <p:cNvPr id="7" name="Рисунок 6">
            <a:hlinkClick r:id="rId21"/>
            <a:extLst>
              <a:ext uri="{FF2B5EF4-FFF2-40B4-BE49-F238E27FC236}">
                <a16:creationId xmlns:a16="http://schemas.microsoft.com/office/drawing/2014/main" id="{43780347-ADC3-4039-95E5-9DAF405C2D48}"/>
              </a:ext>
            </a:extLst>
          </p:cNvPr>
          <p:cNvPicPr>
            <a:picLocks noChangeAspect="1"/>
          </p:cNvPicPr>
          <p:nvPr userDrawn="1"/>
        </p:nvPicPr>
        <p:blipFill>
          <a:blip r:embed="rId22" cstate="print">
            <a:extLst>
              <a:ext uri="{28A0092B-C50C-407E-A947-70E740481C1C}">
                <a14:useLocalDpi xmlns:a14="http://schemas.microsoft.com/office/drawing/2010/main"/>
              </a:ext>
            </a:extLst>
          </a:blip>
          <a:stretch>
            <a:fillRect/>
          </a:stretch>
        </p:blipFill>
        <p:spPr>
          <a:xfrm>
            <a:off x="-1194000" y="367393"/>
            <a:ext cx="757762" cy="757762"/>
          </a:xfrm>
          <a:prstGeom prst="rect">
            <a:avLst/>
          </a:prstGeom>
        </p:spPr>
      </p:pic>
    </p:spTree>
    <p:extLst>
      <p:ext uri="{BB962C8B-B14F-4D97-AF65-F5344CB8AC3E}">
        <p14:creationId xmlns:p14="http://schemas.microsoft.com/office/powerpoint/2010/main" val="280568907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5" r:id="rId3"/>
    <p:sldLayoutId id="2147483667" r:id="rId4"/>
    <p:sldLayoutId id="2147483666" r:id="rId5"/>
    <p:sldLayoutId id="2147483661" r:id="rId6"/>
    <p:sldLayoutId id="2147483662" r:id="rId7"/>
    <p:sldLayoutId id="2147483663" r:id="rId8"/>
    <p:sldLayoutId id="2147483664" r:id="rId9"/>
    <p:sldLayoutId id="2147483650" r:id="rId10"/>
    <p:sldLayoutId id="2147483651" r:id="rId11"/>
    <p:sldLayoutId id="2147483652" r:id="rId12"/>
    <p:sldLayoutId id="2147483653" r:id="rId13"/>
    <p:sldLayoutId id="2147483654" r:id="rId14"/>
    <p:sldLayoutId id="2147483655" r:id="rId15"/>
    <p:sldLayoutId id="2147483656" r:id="rId16"/>
    <p:sldLayoutId id="2147483657" r:id="rId17"/>
    <p:sldLayoutId id="2147483658" r:id="rId18"/>
    <p:sldLayoutId id="2147483659"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57A3F9B0-C61E-4C60-847E-58C20F285CD3}"/>
              </a:ext>
            </a:extLst>
          </p:cNvPr>
          <p:cNvSpPr/>
          <p:nvPr/>
        </p:nvSpPr>
        <p:spPr>
          <a:xfrm>
            <a:off x="0" y="0"/>
            <a:ext cx="12192000" cy="6858000"/>
          </a:xfrm>
          <a:prstGeom prst="rect">
            <a:avLst/>
          </a:prstGeom>
          <a:solidFill>
            <a:schemeClr val="accent1">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a:extLst>
              <a:ext uri="{FF2B5EF4-FFF2-40B4-BE49-F238E27FC236}">
                <a16:creationId xmlns:a16="http://schemas.microsoft.com/office/drawing/2014/main" id="{C3A62C24-D04B-48C3-AA2C-139B09BA2CCB}"/>
              </a:ext>
            </a:extLst>
          </p:cNvPr>
          <p:cNvSpPr/>
          <p:nvPr/>
        </p:nvSpPr>
        <p:spPr>
          <a:xfrm>
            <a:off x="1204007" y="590164"/>
            <a:ext cx="9873185" cy="54952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Прямоугольник 12">
            <a:extLst>
              <a:ext uri="{FF2B5EF4-FFF2-40B4-BE49-F238E27FC236}">
                <a16:creationId xmlns:a16="http://schemas.microsoft.com/office/drawing/2014/main" id="{B7677A69-23E8-4468-B0C1-F200BA6A0BB0}"/>
              </a:ext>
            </a:extLst>
          </p:cNvPr>
          <p:cNvSpPr/>
          <p:nvPr/>
        </p:nvSpPr>
        <p:spPr>
          <a:xfrm>
            <a:off x="456450" y="257400"/>
            <a:ext cx="11318400" cy="6366600"/>
          </a:xfrm>
          <a:prstGeom prst="rect">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Заголовок 6">
            <a:extLst>
              <a:ext uri="{FF2B5EF4-FFF2-40B4-BE49-F238E27FC236}">
                <a16:creationId xmlns:a16="http://schemas.microsoft.com/office/drawing/2014/main" id="{F517E966-A564-45E1-84EA-531571F5224C}"/>
              </a:ext>
            </a:extLst>
          </p:cNvPr>
          <p:cNvSpPr txBox="1">
            <a:spLocks/>
          </p:cNvSpPr>
          <p:nvPr/>
        </p:nvSpPr>
        <p:spPr>
          <a:xfrm>
            <a:off x="1114722" y="2006711"/>
            <a:ext cx="9809371" cy="165576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b="1" dirty="0">
              <a:solidFill>
                <a:schemeClr val="bg1"/>
              </a:solidFill>
              <a:latin typeface="+mn-lt"/>
              <a:cs typeface="Arial" pitchFamily="34" charset="0"/>
            </a:endParaRPr>
          </a:p>
        </p:txBody>
      </p:sp>
      <p:sp>
        <p:nvSpPr>
          <p:cNvPr id="18" name="Подзаголовок 7">
            <a:extLst>
              <a:ext uri="{FF2B5EF4-FFF2-40B4-BE49-F238E27FC236}">
                <a16:creationId xmlns:a16="http://schemas.microsoft.com/office/drawing/2014/main" id="{E2BDACE4-4494-4579-AE66-C36AE5DA67AB}"/>
              </a:ext>
            </a:extLst>
          </p:cNvPr>
          <p:cNvSpPr txBox="1">
            <a:spLocks/>
          </p:cNvSpPr>
          <p:nvPr/>
        </p:nvSpPr>
        <p:spPr>
          <a:xfrm>
            <a:off x="1272006" y="3649960"/>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0"/>
              </a:spcBef>
            </a:pPr>
            <a:r>
              <a:rPr lang="ru-RU" sz="2000" b="1" dirty="0">
                <a:solidFill>
                  <a:schemeClr val="bg1"/>
                </a:solidFill>
                <a:cs typeface="Arial" pitchFamily="34" charset="0"/>
              </a:rPr>
              <a:t>Лектор: Колмакова Полина Владимировна</a:t>
            </a:r>
            <a:br>
              <a:rPr lang="ru-RU" sz="2000" b="1" dirty="0">
                <a:solidFill>
                  <a:schemeClr val="bg1"/>
                </a:solidFill>
                <a:cs typeface="Arial" pitchFamily="34" charset="0"/>
              </a:rPr>
            </a:br>
            <a:r>
              <a:rPr lang="ru-RU" sz="2000" dirty="0">
                <a:solidFill>
                  <a:schemeClr val="bg1"/>
                </a:solidFill>
              </a:rPr>
              <a:t>ведущий эксперт в области налогообложения, налоговый консультант,</a:t>
            </a:r>
          </a:p>
          <a:p>
            <a:pPr algn="l">
              <a:spcBef>
                <a:spcPts val="0"/>
              </a:spcBef>
            </a:pPr>
            <a:r>
              <a:rPr lang="ru-RU" sz="2000" dirty="0">
                <a:solidFill>
                  <a:schemeClr val="bg1"/>
                </a:solidFill>
              </a:rPr>
              <a:t>член Федеральной Палаты налоговых консультантов</a:t>
            </a:r>
          </a:p>
          <a:p>
            <a:pPr algn="l">
              <a:lnSpc>
                <a:spcPct val="100000"/>
              </a:lnSpc>
            </a:pPr>
            <a:endParaRPr lang="ru-RU" sz="2000" b="1" dirty="0">
              <a:solidFill>
                <a:schemeClr val="bg1"/>
              </a:solidFill>
              <a:cs typeface="Arial" pitchFamily="34" charset="0"/>
            </a:endParaRPr>
          </a:p>
          <a:p>
            <a:pPr>
              <a:lnSpc>
                <a:spcPct val="100000"/>
              </a:lnSpc>
            </a:pPr>
            <a:endParaRPr lang="ru-RU" sz="2000" dirty="0">
              <a:solidFill>
                <a:schemeClr val="bg1"/>
              </a:solidFill>
            </a:endParaRPr>
          </a:p>
        </p:txBody>
      </p:sp>
      <p:sp>
        <p:nvSpPr>
          <p:cNvPr id="19" name="Текст 7"/>
          <p:cNvSpPr txBox="1">
            <a:spLocks/>
          </p:cNvSpPr>
          <p:nvPr/>
        </p:nvSpPr>
        <p:spPr bwMode="auto">
          <a:xfrm>
            <a:off x="4595810" y="4869160"/>
            <a:ext cx="6323100" cy="873125"/>
          </a:xfrm>
          <a:prstGeom prst="rect">
            <a:avLst/>
          </a:prstGeom>
          <a:noFill/>
          <a:ln w="9525">
            <a:noFill/>
            <a:miter lim="800000"/>
            <a:headEnd/>
            <a:tailEnd/>
          </a:ln>
        </p:spPr>
        <p:txBody>
          <a:bodyPr lIns="100794" tIns="50397" rIns="100794" bIns="50397"/>
          <a:lstStyle/>
          <a:p>
            <a:pPr algn="r">
              <a:buClr>
                <a:srgbClr val="C3260C"/>
              </a:buClr>
              <a:buSzPct val="130000"/>
              <a:buFont typeface="Georgia" pitchFamily="18" charset="0"/>
              <a:buNone/>
              <a:defRPr/>
            </a:pPr>
            <a:r>
              <a:rPr lang="ru-RU" b="1" kern="0" dirty="0">
                <a:solidFill>
                  <a:schemeClr val="bg1"/>
                </a:solidFill>
                <a:cs typeface="Arial" pitchFamily="34" charset="0"/>
              </a:rPr>
              <a:t>Центр подготовки налоговых консультантов  </a:t>
            </a:r>
          </a:p>
          <a:p>
            <a:pPr algn="r">
              <a:spcBef>
                <a:spcPct val="20000"/>
              </a:spcBef>
              <a:spcAft>
                <a:spcPts val="331"/>
              </a:spcAft>
              <a:buClr>
                <a:srgbClr val="C3260C"/>
              </a:buClr>
              <a:buSzPct val="130000"/>
              <a:defRPr/>
            </a:pPr>
            <a:r>
              <a:rPr lang="ru-RU" b="1" kern="0" dirty="0">
                <a:solidFill>
                  <a:schemeClr val="bg1"/>
                </a:solidFill>
                <a:cs typeface="Arial" pitchFamily="34" charset="0"/>
              </a:rPr>
              <a:t>(495) 925-03-87 </a:t>
            </a:r>
            <a:r>
              <a:rPr lang="en-US" b="1" kern="0" dirty="0" err="1">
                <a:solidFill>
                  <a:schemeClr val="bg1"/>
                </a:solidFill>
                <a:cs typeface="Arial" pitchFamily="34" charset="0"/>
              </a:rPr>
              <a:t>nalog</a:t>
            </a:r>
            <a:r>
              <a:rPr lang="ru-RU" b="1" kern="0" dirty="0">
                <a:solidFill>
                  <a:schemeClr val="bg1"/>
                </a:solidFill>
                <a:cs typeface="Arial" pitchFamily="34" charset="0"/>
              </a:rPr>
              <a:t>@</a:t>
            </a:r>
            <a:r>
              <a:rPr lang="en-US" b="1" kern="0" dirty="0" err="1">
                <a:solidFill>
                  <a:schemeClr val="bg1"/>
                </a:solidFill>
                <a:cs typeface="Arial" pitchFamily="34" charset="0"/>
              </a:rPr>
              <a:t>cpnk</a:t>
            </a:r>
            <a:r>
              <a:rPr lang="ru-RU" b="1" kern="0" dirty="0">
                <a:solidFill>
                  <a:schemeClr val="bg1"/>
                </a:solidFill>
                <a:cs typeface="Arial" pitchFamily="34" charset="0"/>
              </a:rPr>
              <a:t>.</a:t>
            </a:r>
            <a:r>
              <a:rPr lang="en-US" b="1" kern="0" dirty="0" err="1">
                <a:solidFill>
                  <a:schemeClr val="bg1"/>
                </a:solidFill>
                <a:cs typeface="Arial" pitchFamily="34" charset="0"/>
              </a:rPr>
              <a:t>ru</a:t>
            </a:r>
            <a:r>
              <a:rPr lang="en-US" b="1" kern="0" dirty="0">
                <a:solidFill>
                  <a:schemeClr val="bg1"/>
                </a:solidFill>
                <a:cs typeface="Arial" pitchFamily="34" charset="0"/>
              </a:rPr>
              <a:t> </a:t>
            </a:r>
            <a:r>
              <a:rPr lang="ru-RU" b="1" kern="0" dirty="0">
                <a:solidFill>
                  <a:schemeClr val="bg1"/>
                </a:solidFill>
                <a:cs typeface="Arial" pitchFamily="34" charset="0"/>
              </a:rPr>
              <a:t> </a:t>
            </a:r>
            <a:r>
              <a:rPr lang="en-US" b="1" kern="0" dirty="0">
                <a:solidFill>
                  <a:schemeClr val="bg1"/>
                </a:solidFill>
                <a:cs typeface="Arial" pitchFamily="34" charset="0"/>
              </a:rPr>
              <a:t>http</a:t>
            </a:r>
            <a:r>
              <a:rPr lang="ru-RU" b="1" kern="0" dirty="0">
                <a:solidFill>
                  <a:schemeClr val="bg1"/>
                </a:solidFill>
                <a:cs typeface="Arial" pitchFamily="34" charset="0"/>
              </a:rPr>
              <a:t>://</a:t>
            </a:r>
            <a:r>
              <a:rPr lang="en-US" b="1" kern="0" dirty="0" err="1">
                <a:solidFill>
                  <a:schemeClr val="bg1"/>
                </a:solidFill>
                <a:cs typeface="Arial" pitchFamily="34" charset="0"/>
              </a:rPr>
              <a:t>cpnk</a:t>
            </a:r>
            <a:r>
              <a:rPr lang="ru-RU" b="1" kern="0" dirty="0">
                <a:solidFill>
                  <a:schemeClr val="bg1"/>
                </a:solidFill>
                <a:cs typeface="Arial" pitchFamily="34" charset="0"/>
              </a:rPr>
              <a:t>.</a:t>
            </a:r>
            <a:r>
              <a:rPr lang="en-US" b="1" kern="0" dirty="0" err="1">
                <a:solidFill>
                  <a:schemeClr val="bg1"/>
                </a:solidFill>
                <a:cs typeface="Arial" pitchFamily="34" charset="0"/>
              </a:rPr>
              <a:t>ru</a:t>
            </a:r>
            <a:r>
              <a:rPr lang="ru-RU" b="1" kern="0" dirty="0">
                <a:solidFill>
                  <a:schemeClr val="bg1"/>
                </a:solidFill>
                <a:cs typeface="Arial" pitchFamily="34" charset="0"/>
              </a:rPr>
              <a:t> </a:t>
            </a:r>
          </a:p>
          <a:p>
            <a:pPr>
              <a:spcBef>
                <a:spcPct val="20000"/>
              </a:spcBef>
              <a:spcAft>
                <a:spcPts val="331"/>
              </a:spcAft>
              <a:buClr>
                <a:srgbClr val="C3260C"/>
              </a:buClr>
              <a:buSzPct val="130000"/>
              <a:defRPr/>
            </a:pPr>
            <a:r>
              <a:rPr lang="ru-RU" kern="0" dirty="0">
                <a:solidFill>
                  <a:schemeClr val="bg1"/>
                </a:solidFill>
                <a:cs typeface="Arial" pitchFamily="34" charset="0"/>
              </a:rPr>
              <a:t> </a:t>
            </a:r>
          </a:p>
          <a:p>
            <a:pPr>
              <a:spcBef>
                <a:spcPct val="20000"/>
              </a:spcBef>
              <a:spcAft>
                <a:spcPts val="331"/>
              </a:spcAft>
              <a:buClr>
                <a:srgbClr val="C3260C"/>
              </a:buClr>
              <a:buSzPct val="130000"/>
              <a:defRPr/>
            </a:pPr>
            <a:endParaRPr lang="ru-RU" kern="0" dirty="0">
              <a:solidFill>
                <a:schemeClr val="bg1"/>
              </a:solidFill>
              <a:cs typeface="Arial" pitchFamily="34" charset="0"/>
            </a:endParaRPr>
          </a:p>
        </p:txBody>
      </p:sp>
      <p:sp>
        <p:nvSpPr>
          <p:cNvPr id="2" name="Прямоугольник 1">
            <a:extLst>
              <a:ext uri="{FF2B5EF4-FFF2-40B4-BE49-F238E27FC236}">
                <a16:creationId xmlns:a16="http://schemas.microsoft.com/office/drawing/2014/main" id="{892686D5-7E88-4B20-9B15-705D7187B43B}"/>
              </a:ext>
            </a:extLst>
          </p:cNvPr>
          <p:cNvSpPr/>
          <p:nvPr/>
        </p:nvSpPr>
        <p:spPr>
          <a:xfrm>
            <a:off x="1536600" y="1082704"/>
            <a:ext cx="9158100" cy="2431435"/>
          </a:xfrm>
          <a:prstGeom prst="rect">
            <a:avLst/>
          </a:prstGeom>
        </p:spPr>
        <p:txBody>
          <a:bodyPr wrap="square">
            <a:spAutoFit/>
          </a:bodyPr>
          <a:lstStyle/>
          <a:p>
            <a:pPr algn="ctr"/>
            <a:r>
              <a:rPr lang="ru-RU" sz="4000" b="1" dirty="0">
                <a:solidFill>
                  <a:schemeClr val="bg1"/>
                </a:solidFill>
              </a:rPr>
              <a:t>Налогообложение </a:t>
            </a:r>
          </a:p>
          <a:p>
            <a:pPr algn="ctr"/>
            <a:endParaRPr lang="ru-RU" sz="3600" b="1" dirty="0">
              <a:solidFill>
                <a:schemeClr val="bg1"/>
              </a:solidFill>
            </a:endParaRPr>
          </a:p>
          <a:p>
            <a:pPr algn="ctr"/>
            <a:r>
              <a:rPr lang="ru-RU" sz="4000" b="1" dirty="0">
                <a:solidFill>
                  <a:schemeClr val="bg1"/>
                </a:solidFill>
              </a:rPr>
              <a:t>Семинар 1</a:t>
            </a:r>
          </a:p>
          <a:p>
            <a:pPr algn="ctr"/>
            <a:endParaRPr lang="ru-RU" sz="3200" b="1" dirty="0">
              <a:solidFill>
                <a:schemeClr val="bg1"/>
              </a:solidFill>
            </a:endParaRPr>
          </a:p>
        </p:txBody>
      </p:sp>
    </p:spTree>
    <p:extLst>
      <p:ext uri="{BB962C8B-B14F-4D97-AF65-F5344CB8AC3E}">
        <p14:creationId xmlns:p14="http://schemas.microsoft.com/office/powerpoint/2010/main" val="159561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C8CA881-27D7-425D-9D55-198D954A1B13}"/>
              </a:ext>
            </a:extLst>
          </p:cNvPr>
          <p:cNvSpPr>
            <a:spLocks noGrp="1"/>
          </p:cNvSpPr>
          <p:nvPr>
            <p:ph type="body" sz="quarter" idx="14"/>
          </p:nvPr>
        </p:nvSpPr>
        <p:spPr>
          <a:xfrm>
            <a:off x="695400" y="908720"/>
            <a:ext cx="10369152" cy="4049712"/>
          </a:xfrm>
        </p:spPr>
        <p:txBody>
          <a:bodyPr>
            <a:normAutofit lnSpcReduction="10000"/>
          </a:bodyPr>
          <a:lstStyle/>
          <a:p>
            <a:pPr>
              <a:lnSpc>
                <a:spcPct val="100000"/>
              </a:lnSpc>
              <a:spcBef>
                <a:spcPts val="0"/>
              </a:spcBef>
            </a:pPr>
            <a:r>
              <a:rPr lang="ru-RU" sz="2000" dirty="0"/>
              <a:t>5. ООО «Гамма» 10 февраля 2025 года заключило договор аренды производственного цеха на 5 лет. СПИ цеха составляет 31 год. </a:t>
            </a:r>
          </a:p>
          <a:p>
            <a:pPr>
              <a:lnSpc>
                <a:spcPct val="100000"/>
              </a:lnSpc>
              <a:spcBef>
                <a:spcPts val="0"/>
              </a:spcBef>
            </a:pPr>
            <a:r>
              <a:rPr lang="ru-RU" sz="2000" dirty="0"/>
              <a:t>С согласия арендодателя в марте 2025 года были проведены неотделимые улучшения (модернизация системы вентиляции). </a:t>
            </a:r>
          </a:p>
          <a:p>
            <a:pPr>
              <a:lnSpc>
                <a:spcPct val="100000"/>
              </a:lnSpc>
              <a:spcBef>
                <a:spcPts val="0"/>
              </a:spcBef>
            </a:pPr>
            <a:r>
              <a:rPr lang="ru-RU" sz="2000" dirty="0"/>
              <a:t>Затраты составили 1600 000 руб. (без НДС). </a:t>
            </a:r>
          </a:p>
          <a:p>
            <a:pPr>
              <a:lnSpc>
                <a:spcPct val="100000"/>
              </a:lnSpc>
              <a:spcBef>
                <a:spcPts val="0"/>
              </a:spcBef>
            </a:pPr>
            <a:r>
              <a:rPr lang="ru-RU" sz="2000" dirty="0"/>
              <a:t>Улучшения были введены в эксплуатацию 1 апреля 2025 года.</a:t>
            </a:r>
          </a:p>
          <a:p>
            <a:pPr>
              <a:lnSpc>
                <a:spcPct val="100000"/>
              </a:lnSpc>
              <a:spcBef>
                <a:spcPts val="0"/>
              </a:spcBef>
            </a:pPr>
            <a:r>
              <a:rPr lang="ru-RU" sz="2000" dirty="0"/>
              <a:t> Арендодатель не возмещает их стоимость. ООО «Гамма» в бухгалтерском учете установило срок полезного использования улучшений равным 60 месяцам, что соответствует сроку аренды.</a:t>
            </a:r>
          </a:p>
          <a:p>
            <a:pPr>
              <a:lnSpc>
                <a:spcPct val="100000"/>
              </a:lnSpc>
              <a:spcBef>
                <a:spcPts val="0"/>
              </a:spcBef>
            </a:pPr>
            <a:r>
              <a:rPr lang="ru-RU" sz="2000" dirty="0"/>
              <a:t> Учетной политикой для целей налогообложения предусмотрен линейный метод начисления амортизации. </a:t>
            </a:r>
          </a:p>
          <a:p>
            <a:pPr>
              <a:lnSpc>
                <a:spcPct val="100000"/>
              </a:lnSpc>
              <a:spcBef>
                <a:spcPts val="0"/>
              </a:spcBef>
            </a:pPr>
            <a:r>
              <a:rPr lang="ru-RU" sz="2000" dirty="0"/>
              <a:t>Определите сумму амортизационных начислений, уменьшающих налоговую базу по налогу на прибыль в 2025 году. </a:t>
            </a:r>
          </a:p>
        </p:txBody>
      </p:sp>
    </p:spTree>
    <p:extLst>
      <p:ext uri="{BB962C8B-B14F-4D97-AF65-F5344CB8AC3E}">
        <p14:creationId xmlns:p14="http://schemas.microsoft.com/office/powerpoint/2010/main" val="35321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C8CA881-27D7-425D-9D55-198D954A1B13}"/>
              </a:ext>
            </a:extLst>
          </p:cNvPr>
          <p:cNvSpPr>
            <a:spLocks noGrp="1"/>
          </p:cNvSpPr>
          <p:nvPr>
            <p:ph type="body" sz="quarter" idx="14"/>
          </p:nvPr>
        </p:nvSpPr>
        <p:spPr>
          <a:xfrm>
            <a:off x="695400" y="908720"/>
            <a:ext cx="9892800" cy="4049712"/>
          </a:xfrm>
        </p:spPr>
        <p:txBody>
          <a:bodyPr>
            <a:normAutofit/>
          </a:bodyPr>
          <a:lstStyle/>
          <a:p>
            <a:r>
              <a:rPr lang="ru-RU" sz="2000" b="1" dirty="0"/>
              <a:t>Расчет:</a:t>
            </a:r>
          </a:p>
          <a:p>
            <a:r>
              <a:rPr lang="ru-RU" sz="2000" dirty="0"/>
              <a:t>4301,08 (1600 000 : 372 мес.) – ежемесячная амортизация</a:t>
            </a:r>
          </a:p>
          <a:p>
            <a:r>
              <a:rPr lang="ru-RU" sz="2000" dirty="0"/>
              <a:t>34 408,61 (4301,08 </a:t>
            </a:r>
            <a:r>
              <a:rPr lang="en-US" sz="2000" dirty="0"/>
              <a:t>x 8 </a:t>
            </a:r>
            <a:r>
              <a:rPr lang="ru-RU" sz="2000" dirty="0"/>
              <a:t>мес.) – амортизационные начисления, уменьшающие базу по налогу на прибыль за 2025 год.</a:t>
            </a:r>
          </a:p>
        </p:txBody>
      </p:sp>
    </p:spTree>
    <p:extLst>
      <p:ext uri="{BB962C8B-B14F-4D97-AF65-F5344CB8AC3E}">
        <p14:creationId xmlns:p14="http://schemas.microsoft.com/office/powerpoint/2010/main" val="35321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C26583A8-DADD-45FF-B09C-DE0875E2D7A8}"/>
              </a:ext>
            </a:extLst>
          </p:cNvPr>
          <p:cNvSpPr>
            <a:spLocks noGrp="1"/>
          </p:cNvSpPr>
          <p:nvPr>
            <p:ph type="body" sz="quarter" idx="14"/>
          </p:nvPr>
        </p:nvSpPr>
        <p:spPr>
          <a:xfrm>
            <a:off x="595274" y="785794"/>
            <a:ext cx="10395000" cy="4049712"/>
          </a:xfrm>
        </p:spPr>
        <p:txBody>
          <a:bodyPr>
            <a:noAutofit/>
          </a:bodyPr>
          <a:lstStyle/>
          <a:p>
            <a:pPr algn="just">
              <a:lnSpc>
                <a:spcPct val="100000"/>
              </a:lnSpc>
              <a:spcBef>
                <a:spcPts val="0"/>
              </a:spcBef>
            </a:pPr>
            <a:r>
              <a:rPr lang="ru-RU" sz="2000" dirty="0"/>
              <a:t>6.Организация в январе 2025 года (ОСНО, метод начисления) от учредителя с долей участия 50% безвозмездно получила грузовой автомобиль рыночной стоимостью 460 000 рублей (с учетом НДС). По данным налогового учета передающей стороны остаточная стоимость автомобиля к моменту передачи составила 505 000 рублей. </a:t>
            </a:r>
          </a:p>
          <a:p>
            <a:pPr algn="just">
              <a:lnSpc>
                <a:spcPct val="100000"/>
              </a:lnSpc>
              <a:spcBef>
                <a:spcPts val="0"/>
              </a:spcBef>
            </a:pPr>
            <a:r>
              <a:rPr lang="ru-RU" sz="2000" dirty="0"/>
              <a:t>В том же месяце организация реализовала покупной товар за 7 200 000 рублей (в том числе НДС-20%).Покупная стоимость реализованного товара 4 500 000 рублей (указано без НДС).</a:t>
            </a:r>
          </a:p>
          <a:p>
            <a:pPr algn="just">
              <a:lnSpc>
                <a:spcPct val="100000"/>
              </a:lnSpc>
              <a:spcBef>
                <a:spcPts val="0"/>
              </a:spcBef>
            </a:pPr>
            <a:r>
              <a:rPr lang="ru-RU" sz="2000" dirty="0"/>
              <a:t>Расходы на продажу в январе составили 610 000 рублей. Остатков товара на складе нет.</a:t>
            </a:r>
          </a:p>
          <a:p>
            <a:pPr algn="just">
              <a:lnSpc>
                <a:spcPct val="100000"/>
              </a:lnSpc>
              <a:spcBef>
                <a:spcPts val="0"/>
              </a:spcBef>
            </a:pPr>
            <a:r>
              <a:rPr lang="ru-RU" sz="2000" dirty="0"/>
              <a:t>Рассчитайте сумму авансового платежа по налогу на прибыль, подлежащую уплате в бюджет за январь, исходя из фактически полученной прибыли.</a:t>
            </a:r>
          </a:p>
          <a:p>
            <a:pPr algn="just">
              <a:lnSpc>
                <a:spcPct val="100000"/>
              </a:lnSpc>
              <a:spcBef>
                <a:spcPts val="0"/>
              </a:spcBef>
            </a:pPr>
            <a:r>
              <a:rPr lang="ru-RU" sz="2000" dirty="0"/>
              <a:t>Обоснуйте ответ.</a:t>
            </a:r>
          </a:p>
          <a:p>
            <a:pPr algn="just"/>
            <a:endParaRPr lang="ru-RU" sz="2000" dirty="0"/>
          </a:p>
        </p:txBody>
      </p:sp>
    </p:spTree>
    <p:extLst>
      <p:ext uri="{BB962C8B-B14F-4D97-AF65-F5344CB8AC3E}">
        <p14:creationId xmlns:p14="http://schemas.microsoft.com/office/powerpoint/2010/main" val="4064246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F96372C3-0093-4CF1-BDF5-B2BED9F604A3}"/>
              </a:ext>
            </a:extLst>
          </p:cNvPr>
          <p:cNvSpPr>
            <a:spLocks noGrp="1"/>
          </p:cNvSpPr>
          <p:nvPr>
            <p:ph type="body" sz="quarter" idx="14"/>
          </p:nvPr>
        </p:nvSpPr>
        <p:spPr>
          <a:xfrm>
            <a:off x="654600" y="1404144"/>
            <a:ext cx="10882800" cy="4049712"/>
          </a:xfrm>
        </p:spPr>
        <p:txBody>
          <a:bodyPr/>
          <a:lstStyle/>
          <a:p>
            <a:pPr algn="just">
              <a:lnSpc>
                <a:spcPct val="100000"/>
              </a:lnSpc>
              <a:spcBef>
                <a:spcPts val="0"/>
              </a:spcBef>
            </a:pPr>
            <a:r>
              <a:rPr lang="ru-RU" sz="2000" b="1" dirty="0"/>
              <a:t>Расчёт:</a:t>
            </a:r>
          </a:p>
          <a:p>
            <a:pPr algn="just">
              <a:lnSpc>
                <a:spcPct val="100000"/>
              </a:lnSpc>
              <a:spcBef>
                <a:spcPts val="0"/>
              </a:spcBef>
            </a:pPr>
            <a:r>
              <a:rPr lang="ru-RU" sz="2000" dirty="0"/>
              <a:t>Доходы: 6000 000 руб. ((7 200 000 руб. – (7 200 000 руб. x 20/120%))</a:t>
            </a:r>
          </a:p>
          <a:p>
            <a:pPr algn="just">
              <a:lnSpc>
                <a:spcPct val="100000"/>
              </a:lnSpc>
              <a:spcBef>
                <a:spcPts val="0"/>
              </a:spcBef>
            </a:pPr>
            <a:r>
              <a:rPr lang="ru-RU" sz="2000" dirty="0"/>
              <a:t>Расходы: 5 110 000 руб. (4500 000 руб. + 610 000 руб.)</a:t>
            </a:r>
          </a:p>
          <a:p>
            <a:pPr algn="just">
              <a:lnSpc>
                <a:spcPct val="100000"/>
              </a:lnSpc>
              <a:spcBef>
                <a:spcPts val="0"/>
              </a:spcBef>
            </a:pPr>
            <a:r>
              <a:rPr lang="ru-RU" sz="2000" dirty="0"/>
              <a:t>Налоговая база: 890 000руб.(6 000 000 руб. – 5 110 000 руб.)</a:t>
            </a:r>
          </a:p>
          <a:p>
            <a:pPr algn="just">
              <a:lnSpc>
                <a:spcPct val="100000"/>
              </a:lnSpc>
              <a:spcBef>
                <a:spcPts val="0"/>
              </a:spcBef>
            </a:pPr>
            <a:r>
              <a:rPr lang="ru-RU" sz="2000" dirty="0"/>
              <a:t>Авансовый платеж: 222 500 руб. (890 000 руб. </a:t>
            </a:r>
            <a:r>
              <a:rPr lang="ru-RU" sz="2000" dirty="0" err="1"/>
              <a:t>x</a:t>
            </a:r>
            <a:r>
              <a:rPr lang="ru-RU" sz="2000" dirty="0"/>
              <a:t> 25%)</a:t>
            </a:r>
          </a:p>
          <a:p>
            <a:pPr algn="just">
              <a:lnSpc>
                <a:spcPct val="100000"/>
              </a:lnSpc>
              <a:spcBef>
                <a:spcPts val="0"/>
              </a:spcBef>
            </a:pPr>
            <a:endParaRPr lang="ru-RU" dirty="0"/>
          </a:p>
        </p:txBody>
      </p:sp>
    </p:spTree>
    <p:extLst>
      <p:ext uri="{BB962C8B-B14F-4D97-AF65-F5344CB8AC3E}">
        <p14:creationId xmlns:p14="http://schemas.microsoft.com/office/powerpoint/2010/main" val="3951158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0417AC7-5591-465E-A218-D5B9128CCAF4}"/>
              </a:ext>
            </a:extLst>
          </p:cNvPr>
          <p:cNvSpPr>
            <a:spLocks noGrp="1"/>
          </p:cNvSpPr>
          <p:nvPr>
            <p:ph type="body" sz="quarter" idx="14"/>
          </p:nvPr>
        </p:nvSpPr>
        <p:spPr>
          <a:xfrm>
            <a:off x="839416" y="836712"/>
            <a:ext cx="10207800" cy="4049712"/>
          </a:xfrm>
        </p:spPr>
        <p:txBody>
          <a:bodyPr>
            <a:noAutofit/>
          </a:bodyPr>
          <a:lstStyle/>
          <a:p>
            <a:pPr>
              <a:lnSpc>
                <a:spcPct val="100000"/>
              </a:lnSpc>
              <a:spcBef>
                <a:spcPts val="0"/>
              </a:spcBef>
            </a:pPr>
            <a:r>
              <a:rPr lang="ru-RU" sz="2000" dirty="0"/>
              <a:t>7. Организация по договору цессии 5 мая 2025 г. уступила за 260 000 руб. право требования задолженности с покупателя в размере 250 000 руб. Согласно договору поставки задолженность по товарам должна быть погашена </a:t>
            </a:r>
            <a:r>
              <a:rPr lang="en-US" sz="2000" dirty="0"/>
              <a:t>31 </a:t>
            </a:r>
            <a:r>
              <a:rPr lang="ru-RU" sz="2000" dirty="0"/>
              <a:t>марта 2025 г. </a:t>
            </a:r>
          </a:p>
          <a:p>
            <a:pPr>
              <a:lnSpc>
                <a:spcPct val="100000"/>
              </a:lnSpc>
              <a:spcBef>
                <a:spcPts val="0"/>
              </a:spcBef>
            </a:pPr>
            <a:r>
              <a:rPr lang="ru-RU" sz="2000" dirty="0"/>
              <a:t>Учетной политикой организации установлено, что доходы и расходы признаются по методу начисления. Ключевая ставка ЦБ РФ на момент уступки права требования – </a:t>
            </a:r>
            <a:r>
              <a:rPr lang="en-US" sz="2000" dirty="0"/>
              <a:t>16</a:t>
            </a:r>
            <a:r>
              <a:rPr lang="ru-RU" sz="2000" dirty="0"/>
              <a:t> % (условно).</a:t>
            </a:r>
          </a:p>
          <a:p>
            <a:pPr>
              <a:lnSpc>
                <a:spcPct val="100000"/>
              </a:lnSpc>
              <a:spcBef>
                <a:spcPts val="0"/>
              </a:spcBef>
            </a:pPr>
            <a:r>
              <a:rPr lang="ru-RU" sz="2000" dirty="0"/>
              <a:t>Определите налоговые последствия по указанной операции для организации (налог на прибыль организаций, НДС).</a:t>
            </a:r>
          </a:p>
          <a:p>
            <a:pPr>
              <a:lnSpc>
                <a:spcPct val="100000"/>
              </a:lnSpc>
              <a:spcBef>
                <a:spcPts val="0"/>
              </a:spcBef>
            </a:pPr>
            <a:endParaRPr lang="ru-RU" sz="2000" dirty="0"/>
          </a:p>
        </p:txBody>
      </p:sp>
    </p:spTree>
    <p:extLst>
      <p:ext uri="{BB962C8B-B14F-4D97-AF65-F5344CB8AC3E}">
        <p14:creationId xmlns:p14="http://schemas.microsoft.com/office/powerpoint/2010/main" val="621676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0417AC7-5591-465E-A218-D5B9128CCAF4}"/>
              </a:ext>
            </a:extLst>
          </p:cNvPr>
          <p:cNvSpPr>
            <a:spLocks noGrp="1"/>
          </p:cNvSpPr>
          <p:nvPr>
            <p:ph type="body" sz="quarter" idx="14"/>
          </p:nvPr>
        </p:nvSpPr>
        <p:spPr>
          <a:xfrm>
            <a:off x="839416" y="836712"/>
            <a:ext cx="10207800" cy="4049712"/>
          </a:xfrm>
        </p:spPr>
        <p:txBody>
          <a:bodyPr>
            <a:noAutofit/>
          </a:bodyPr>
          <a:lstStyle/>
          <a:p>
            <a:pPr>
              <a:lnSpc>
                <a:spcPct val="100000"/>
              </a:lnSpc>
              <a:spcBef>
                <a:spcPts val="0"/>
              </a:spcBef>
            </a:pPr>
            <a:r>
              <a:rPr lang="ru-RU" sz="2000" b="1" dirty="0"/>
              <a:t>Расчет:</a:t>
            </a:r>
          </a:p>
          <a:p>
            <a:pPr>
              <a:lnSpc>
                <a:spcPct val="100000"/>
              </a:lnSpc>
              <a:spcBef>
                <a:spcPts val="0"/>
              </a:spcBef>
            </a:pPr>
            <a:r>
              <a:rPr lang="ru-RU" sz="2000" dirty="0"/>
              <a:t>Налог на прибыль</a:t>
            </a:r>
          </a:p>
          <a:p>
            <a:pPr>
              <a:lnSpc>
                <a:spcPct val="100000"/>
              </a:lnSpc>
              <a:spcBef>
                <a:spcPts val="0"/>
              </a:spcBef>
            </a:pPr>
            <a:r>
              <a:rPr lang="ru-RU" sz="2000" dirty="0"/>
              <a:t>2500 (260 000 – 250 000) </a:t>
            </a:r>
            <a:r>
              <a:rPr lang="en-US" sz="2000" dirty="0"/>
              <a:t>x 2</a:t>
            </a:r>
            <a:r>
              <a:rPr lang="ru-RU" sz="2000" dirty="0"/>
              <a:t>5</a:t>
            </a:r>
            <a:r>
              <a:rPr lang="en-US" sz="2000" dirty="0"/>
              <a:t>%</a:t>
            </a:r>
            <a:endParaRPr lang="ru-RU" sz="2000" dirty="0"/>
          </a:p>
          <a:p>
            <a:pPr>
              <a:lnSpc>
                <a:spcPct val="100000"/>
              </a:lnSpc>
              <a:spcBef>
                <a:spcPts val="0"/>
              </a:spcBef>
            </a:pPr>
            <a:r>
              <a:rPr lang="ru-RU" sz="2000" dirty="0"/>
              <a:t>НДС</a:t>
            </a:r>
          </a:p>
          <a:p>
            <a:pPr>
              <a:lnSpc>
                <a:spcPct val="100000"/>
              </a:lnSpc>
              <a:spcBef>
                <a:spcPts val="0"/>
              </a:spcBef>
            </a:pPr>
            <a:r>
              <a:rPr lang="ru-RU" sz="2000" dirty="0"/>
              <a:t>1667 (260 000 -</a:t>
            </a:r>
            <a:r>
              <a:rPr lang="en-US" sz="2000" dirty="0"/>
              <a:t> </a:t>
            </a:r>
            <a:r>
              <a:rPr lang="ru-RU" sz="2000" dirty="0"/>
              <a:t>250 000) </a:t>
            </a:r>
            <a:r>
              <a:rPr lang="en-US" sz="2000" dirty="0"/>
              <a:t>x 20/120%</a:t>
            </a:r>
            <a:endParaRPr lang="ru-RU" sz="2000" dirty="0"/>
          </a:p>
        </p:txBody>
      </p:sp>
    </p:spTree>
    <p:extLst>
      <p:ext uri="{BB962C8B-B14F-4D97-AF65-F5344CB8AC3E}">
        <p14:creationId xmlns:p14="http://schemas.microsoft.com/office/powerpoint/2010/main" val="621676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6CE86B8D-AAA8-481A-8351-5AF13BE1F4F1}"/>
              </a:ext>
            </a:extLst>
          </p:cNvPr>
          <p:cNvSpPr>
            <a:spLocks noGrp="1"/>
          </p:cNvSpPr>
          <p:nvPr>
            <p:ph type="body" sz="quarter" idx="14"/>
          </p:nvPr>
        </p:nvSpPr>
        <p:spPr>
          <a:xfrm>
            <a:off x="695400" y="836712"/>
            <a:ext cx="10082082" cy="4049712"/>
          </a:xfrm>
        </p:spPr>
        <p:txBody>
          <a:bodyPr>
            <a:noAutofit/>
          </a:bodyPr>
          <a:lstStyle/>
          <a:p>
            <a:pPr algn="just">
              <a:lnSpc>
                <a:spcPct val="100000"/>
              </a:lnSpc>
              <a:spcBef>
                <a:spcPts val="0"/>
              </a:spcBef>
            </a:pPr>
            <a:r>
              <a:rPr lang="ru-RU" sz="2000" dirty="0"/>
              <a:t>8. Организация (ОСНО, метод начисления) в 1 квартале 2025 г. получила доходы от следующих операций:</a:t>
            </a:r>
          </a:p>
          <a:p>
            <a:pPr algn="just">
              <a:lnSpc>
                <a:spcPct val="100000"/>
              </a:lnSpc>
              <a:spcBef>
                <a:spcPts val="0"/>
              </a:spcBef>
            </a:pPr>
            <a:r>
              <a:rPr lang="ru-RU" sz="2000" dirty="0"/>
              <a:t>- Выполнены работы по договору на сумму 500 000 руб. (без НДС). Работы продолжались с 12 декабря 2024 г. до 14 февраля 2025 г., поэтапное выполнение работ договором не предусмотрено. В учетной политике организации закреплено, что доход по договорам с длительным технологическим циклом распределяется равномерно в течение срока выполнения договора;</a:t>
            </a:r>
          </a:p>
          <a:p>
            <a:pPr algn="just">
              <a:lnSpc>
                <a:spcPct val="100000"/>
              </a:lnSpc>
              <a:spcBef>
                <a:spcPts val="0"/>
              </a:spcBef>
            </a:pPr>
            <a:r>
              <a:rPr lang="ru-RU" sz="2000" dirty="0"/>
              <a:t>- От учредителя – физического лица, владеющего 50% долей в уставном капитале общества, безвозмездно получены денежные средства в размере 1 500 000 руб., в этот же день средства были переданы по договору займа  дочерней компании.</a:t>
            </a:r>
          </a:p>
          <a:p>
            <a:pPr algn="just">
              <a:lnSpc>
                <a:spcPct val="100000"/>
              </a:lnSpc>
              <a:spcBef>
                <a:spcPts val="0"/>
              </a:spcBef>
            </a:pPr>
            <a:r>
              <a:rPr lang="ru-RU" sz="2000" dirty="0"/>
              <a:t>Определите величину дохода по итогам 1 квартала 2025 года.</a:t>
            </a:r>
          </a:p>
          <a:p>
            <a:pPr>
              <a:lnSpc>
                <a:spcPct val="100000"/>
              </a:lnSpc>
            </a:pPr>
            <a:endParaRPr lang="ru-RU" sz="2000" dirty="0"/>
          </a:p>
        </p:txBody>
      </p:sp>
    </p:spTree>
    <p:extLst>
      <p:ext uri="{BB962C8B-B14F-4D97-AF65-F5344CB8AC3E}">
        <p14:creationId xmlns:p14="http://schemas.microsoft.com/office/powerpoint/2010/main" val="2449011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D56681F3-160A-4B40-BE1B-4303BB9BA08C}"/>
              </a:ext>
            </a:extLst>
          </p:cNvPr>
          <p:cNvSpPr>
            <a:spLocks noGrp="1"/>
          </p:cNvSpPr>
          <p:nvPr>
            <p:ph type="body" sz="quarter" idx="14"/>
          </p:nvPr>
        </p:nvSpPr>
        <p:spPr>
          <a:xfrm>
            <a:off x="839416" y="1124744"/>
            <a:ext cx="10837800" cy="4049712"/>
          </a:xfrm>
        </p:spPr>
        <p:txBody>
          <a:bodyPr>
            <a:normAutofit/>
          </a:bodyPr>
          <a:lstStyle/>
          <a:p>
            <a:r>
              <a:rPr lang="ru-RU" sz="2000" b="1" dirty="0"/>
              <a:t>Расчёт:</a:t>
            </a:r>
          </a:p>
          <a:p>
            <a:r>
              <a:rPr lang="ru-RU" sz="2000" dirty="0"/>
              <a:t>Выручка от реализации: 343 750 руб.</a:t>
            </a:r>
          </a:p>
          <a:p>
            <a:r>
              <a:rPr lang="ru-RU" sz="2000" dirty="0"/>
              <a:t>Кол-во дней в 2024 году – 20 </a:t>
            </a:r>
            <a:r>
              <a:rPr lang="ru-RU" sz="2000" dirty="0" err="1"/>
              <a:t>дн</a:t>
            </a:r>
            <a:r>
              <a:rPr lang="ru-RU" sz="2000" dirty="0"/>
              <a:t>.</a:t>
            </a:r>
          </a:p>
          <a:p>
            <a:r>
              <a:rPr lang="ru-RU" sz="2000" dirty="0"/>
              <a:t>Кол-во дней в 2025 году – 44 </a:t>
            </a:r>
            <a:r>
              <a:rPr lang="ru-RU" sz="2000" dirty="0" err="1"/>
              <a:t>дн</a:t>
            </a:r>
            <a:r>
              <a:rPr lang="ru-RU" sz="2000" dirty="0"/>
              <a:t>. (31+13)</a:t>
            </a:r>
          </a:p>
          <a:p>
            <a:r>
              <a:rPr lang="ru-RU" sz="2000" dirty="0"/>
              <a:t>Общее кол-во дней: 64 </a:t>
            </a:r>
            <a:r>
              <a:rPr lang="ru-RU" sz="2000" dirty="0" err="1"/>
              <a:t>дн</a:t>
            </a:r>
            <a:r>
              <a:rPr lang="ru-RU" sz="2000" dirty="0"/>
              <a:t>.</a:t>
            </a:r>
            <a:r>
              <a:rPr lang="en-US" sz="2000" dirty="0"/>
              <a:t> </a:t>
            </a:r>
            <a:r>
              <a:rPr lang="ru-RU" sz="2000" dirty="0"/>
              <a:t>(20 </a:t>
            </a:r>
            <a:r>
              <a:rPr lang="ru-RU" sz="2000" dirty="0" err="1"/>
              <a:t>дн</a:t>
            </a:r>
            <a:r>
              <a:rPr lang="ru-RU" sz="2000" dirty="0"/>
              <a:t>. + 44 </a:t>
            </a:r>
            <a:r>
              <a:rPr lang="ru-RU" sz="2000" dirty="0" err="1"/>
              <a:t>дн</a:t>
            </a:r>
            <a:r>
              <a:rPr lang="ru-RU" sz="2000" dirty="0"/>
              <a:t>.)</a:t>
            </a:r>
          </a:p>
          <a:p>
            <a:r>
              <a:rPr lang="ru-RU" sz="2000" dirty="0"/>
              <a:t>500 000 руб./64 </a:t>
            </a:r>
            <a:r>
              <a:rPr lang="ru-RU" sz="2000" dirty="0" err="1"/>
              <a:t>дн</a:t>
            </a:r>
            <a:r>
              <a:rPr lang="ru-RU" sz="2000" dirty="0"/>
              <a:t>.</a:t>
            </a:r>
            <a:r>
              <a:rPr lang="en-US" sz="2000" dirty="0"/>
              <a:t>  x </a:t>
            </a:r>
            <a:r>
              <a:rPr lang="ru-RU" sz="2000" dirty="0"/>
              <a:t>44 </a:t>
            </a:r>
            <a:r>
              <a:rPr lang="ru-RU" sz="2000" dirty="0" err="1"/>
              <a:t>дн</a:t>
            </a:r>
            <a:r>
              <a:rPr lang="ru-RU" sz="2000" dirty="0"/>
              <a:t>. = 343 750 руб.</a:t>
            </a:r>
          </a:p>
          <a:p>
            <a:r>
              <a:rPr lang="ru-RU" sz="2000" dirty="0"/>
              <a:t>Доход не учитываемый при исчислении налога на прибыль: </a:t>
            </a:r>
            <a:r>
              <a:rPr lang="en-US" sz="2000" dirty="0"/>
              <a:t>1 500</a:t>
            </a:r>
            <a:r>
              <a:rPr lang="ru-RU" sz="2000" dirty="0"/>
              <a:t> 000 руб.</a:t>
            </a:r>
          </a:p>
          <a:p>
            <a:r>
              <a:rPr lang="ru-RU" sz="2000" dirty="0"/>
              <a:t>Итого: 343 750 000 руб.</a:t>
            </a:r>
          </a:p>
          <a:p>
            <a:endParaRPr lang="ru-RU" sz="2000" dirty="0"/>
          </a:p>
        </p:txBody>
      </p:sp>
    </p:spTree>
    <p:extLst>
      <p:ext uri="{BB962C8B-B14F-4D97-AF65-F5344CB8AC3E}">
        <p14:creationId xmlns:p14="http://schemas.microsoft.com/office/powerpoint/2010/main" val="3758146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40FC4EA8-736D-46D2-96E6-B2F7653694AC}"/>
              </a:ext>
            </a:extLst>
          </p:cNvPr>
          <p:cNvSpPr>
            <a:spLocks noGrp="1"/>
          </p:cNvSpPr>
          <p:nvPr>
            <p:ph type="body" sz="quarter" idx="14"/>
          </p:nvPr>
        </p:nvSpPr>
        <p:spPr>
          <a:xfrm>
            <a:off x="479376" y="476672"/>
            <a:ext cx="11115000" cy="4049712"/>
          </a:xfrm>
        </p:spPr>
        <p:txBody>
          <a:bodyPr>
            <a:noAutofit/>
          </a:bodyPr>
          <a:lstStyle/>
          <a:p>
            <a:pPr algn="just">
              <a:lnSpc>
                <a:spcPct val="100000"/>
              </a:lnSpc>
              <a:spcBef>
                <a:spcPts val="0"/>
              </a:spcBef>
            </a:pPr>
            <a:r>
              <a:rPr lang="ru-RU" sz="2000" dirty="0"/>
              <a:t>9. </a:t>
            </a:r>
            <a:r>
              <a:rPr lang="ru-RU" sz="2000" dirty="0">
                <a:solidFill>
                  <a:schemeClr val="tx2"/>
                </a:solidFill>
              </a:rPr>
              <a:t>1 января на складе строительной организации находилось 200 л краски (цена 1 л краски составляет 1000 руб.). В январе на склад организации поступило еще две партии краски той же марки: 300 л по цене 1100 руб. за 1 л и 400 л по цене 1150 руб. за 1 л. </a:t>
            </a:r>
          </a:p>
          <a:p>
            <a:pPr algn="just">
              <a:lnSpc>
                <a:spcPct val="100000"/>
              </a:lnSpc>
              <a:spcBef>
                <a:spcPts val="0"/>
              </a:spcBef>
            </a:pPr>
            <a:r>
              <a:rPr lang="ru-RU" sz="2000" dirty="0">
                <a:solidFill>
                  <a:schemeClr val="tx2"/>
                </a:solidFill>
              </a:rPr>
              <a:t>В этом же месяце в производство (для покраски стен по договору с индивидуальным предпринимателем) было отпущено 600 л краски. Согласно приказу об учетной политике для налогообложения стоимость материалов, отпущенных в производство, определяется методом ФИФО.</a:t>
            </a:r>
          </a:p>
          <a:p>
            <a:pPr algn="just">
              <a:lnSpc>
                <a:spcPct val="100000"/>
              </a:lnSpc>
              <a:spcBef>
                <a:spcPts val="0"/>
              </a:spcBef>
            </a:pPr>
            <a:r>
              <a:rPr lang="ru-RU" sz="2000" dirty="0">
                <a:solidFill>
                  <a:schemeClr val="tx2"/>
                </a:solidFill>
              </a:rPr>
              <a:t> Безвозмездно передано автомобильному салону оборудование для окрашивания </a:t>
            </a:r>
            <a:r>
              <a:rPr lang="ru-RU" sz="2000" dirty="0" err="1">
                <a:solidFill>
                  <a:schemeClr val="tx2"/>
                </a:solidFill>
              </a:rPr>
              <a:t>автодеталей</a:t>
            </a:r>
            <a:r>
              <a:rPr lang="ru-RU" sz="2000" dirty="0">
                <a:solidFill>
                  <a:schemeClr val="tx2"/>
                </a:solidFill>
              </a:rPr>
              <a:t> стоимостью 200 000 руб. (без учета НДС). Добровольные взносы в ассоциацию российских строителей составили за налоговый период 300 000 руб., а вступительный взнос в саморегулируемую организацию строительных компаний (планируется проводить инженерные изыскания) – 20 000 руб.</a:t>
            </a:r>
          </a:p>
          <a:p>
            <a:pPr algn="just">
              <a:lnSpc>
                <a:spcPct val="100000"/>
              </a:lnSpc>
              <a:spcBef>
                <a:spcPts val="0"/>
              </a:spcBef>
            </a:pPr>
            <a:r>
              <a:rPr lang="ru-RU" sz="2000" dirty="0">
                <a:solidFill>
                  <a:schemeClr val="tx2"/>
                </a:solidFill>
              </a:rPr>
              <a:t>Данные для расчета убытка для включения в налоговую базу за январь: выручка от реализации в декабре предыдущего года неиспользуемого строительного оборудования составила 100 000 руб.</a:t>
            </a:r>
          </a:p>
          <a:p>
            <a:pPr algn="just">
              <a:lnSpc>
                <a:spcPct val="100000"/>
              </a:lnSpc>
              <a:spcBef>
                <a:spcPts val="0"/>
              </a:spcBef>
            </a:pPr>
            <a:r>
              <a:rPr lang="ru-RU" sz="2000" dirty="0">
                <a:solidFill>
                  <a:schemeClr val="tx2"/>
                </a:solidFill>
              </a:rPr>
              <a:t>Остаточная стоимость — 120 000 руб., нормативный срок его эксплуатации 40 месяцев, фактический срок его эксплуатации — 30 месяцев. </a:t>
            </a:r>
          </a:p>
          <a:p>
            <a:pPr algn="just">
              <a:lnSpc>
                <a:spcPct val="100000"/>
              </a:lnSpc>
              <a:spcBef>
                <a:spcPts val="0"/>
              </a:spcBef>
            </a:pPr>
            <a:r>
              <a:rPr lang="ru-RU" sz="2000" dirty="0">
                <a:solidFill>
                  <a:schemeClr val="tx2"/>
                </a:solidFill>
              </a:rPr>
              <a:t>Определите расходы, которые налогоплательщик может </a:t>
            </a:r>
            <a:r>
              <a:rPr lang="ru-RU" sz="2000" dirty="0"/>
              <a:t>учесть в январе для целей налогообложения налогом на прибыль организаций.</a:t>
            </a:r>
          </a:p>
          <a:p>
            <a:pPr algn="just">
              <a:lnSpc>
                <a:spcPct val="100000"/>
              </a:lnSpc>
            </a:pPr>
            <a:endParaRPr lang="ru-RU" sz="2000" dirty="0"/>
          </a:p>
        </p:txBody>
      </p:sp>
    </p:spTree>
    <p:extLst>
      <p:ext uri="{BB962C8B-B14F-4D97-AF65-F5344CB8AC3E}">
        <p14:creationId xmlns:p14="http://schemas.microsoft.com/office/powerpoint/2010/main" val="2336867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D92D4D4C-676C-45EB-81CC-CD417106A924}"/>
              </a:ext>
            </a:extLst>
          </p:cNvPr>
          <p:cNvSpPr>
            <a:spLocks noGrp="1"/>
          </p:cNvSpPr>
          <p:nvPr>
            <p:ph type="body" sz="quarter" idx="14"/>
          </p:nvPr>
        </p:nvSpPr>
        <p:spPr>
          <a:xfrm>
            <a:off x="1056000" y="1269000"/>
            <a:ext cx="10444163" cy="4049712"/>
          </a:xfrm>
        </p:spPr>
        <p:txBody>
          <a:bodyPr>
            <a:noAutofit/>
          </a:bodyPr>
          <a:lstStyle/>
          <a:p>
            <a:pPr algn="just">
              <a:lnSpc>
                <a:spcPct val="100000"/>
              </a:lnSpc>
              <a:spcBef>
                <a:spcPts val="0"/>
              </a:spcBef>
            </a:pPr>
            <a:r>
              <a:rPr lang="ru-RU" sz="2000" b="1" dirty="0"/>
              <a:t>Расчёт:</a:t>
            </a:r>
          </a:p>
          <a:p>
            <a:pPr algn="just">
              <a:lnSpc>
                <a:spcPct val="100000"/>
              </a:lnSpc>
              <a:spcBef>
                <a:spcPts val="0"/>
              </a:spcBef>
            </a:pPr>
            <a:r>
              <a:rPr lang="ru-RU" sz="2000" dirty="0"/>
              <a:t>Материальные расходы 600 л.</a:t>
            </a:r>
          </a:p>
          <a:p>
            <a:pPr algn="just">
              <a:lnSpc>
                <a:spcPct val="100000"/>
              </a:lnSpc>
              <a:spcBef>
                <a:spcPts val="0"/>
              </a:spcBef>
            </a:pPr>
            <a:r>
              <a:rPr lang="ru-RU" sz="2000" dirty="0"/>
              <a:t>Списание материалов мы производим методом ФИФО, то есть по стоимости первых по времени закупок материалов 645 000 руб. </a:t>
            </a:r>
          </a:p>
          <a:p>
            <a:pPr algn="just">
              <a:lnSpc>
                <a:spcPct val="100000"/>
              </a:lnSpc>
              <a:spcBef>
                <a:spcPts val="0"/>
              </a:spcBef>
            </a:pPr>
            <a:r>
              <a:rPr lang="ru-RU" sz="2000" dirty="0"/>
              <a:t>(200 л. </a:t>
            </a:r>
            <a:r>
              <a:rPr lang="en-US" sz="2000" dirty="0"/>
              <a:t>X</a:t>
            </a:r>
            <a:r>
              <a:rPr lang="ru-RU" sz="2000" dirty="0"/>
              <a:t> 1000 руб. + 300 л. x 1100 руб.+ 100 л. x 1150 руб.)</a:t>
            </a:r>
          </a:p>
          <a:p>
            <a:pPr algn="just">
              <a:lnSpc>
                <a:spcPct val="100000"/>
              </a:lnSpc>
              <a:spcBef>
                <a:spcPts val="0"/>
              </a:spcBef>
            </a:pPr>
            <a:r>
              <a:rPr lang="ru-RU" sz="2000" dirty="0"/>
              <a:t>Расходы:</a:t>
            </a:r>
          </a:p>
          <a:p>
            <a:pPr algn="just">
              <a:lnSpc>
                <a:spcPct val="100000"/>
              </a:lnSpc>
              <a:spcBef>
                <a:spcPts val="0"/>
              </a:spcBef>
            </a:pPr>
            <a:r>
              <a:rPr lang="ru-RU" sz="2000" dirty="0"/>
              <a:t>20 000 руб. –вступительный взнос</a:t>
            </a:r>
          </a:p>
          <a:p>
            <a:pPr algn="just">
              <a:lnSpc>
                <a:spcPct val="100000"/>
              </a:lnSpc>
              <a:spcBef>
                <a:spcPts val="0"/>
              </a:spcBef>
            </a:pPr>
            <a:r>
              <a:rPr lang="ru-RU" sz="2000" dirty="0"/>
              <a:t>2000 руб. (100 000 - 120 000) /10 – убыток от реализации оборудования</a:t>
            </a:r>
          </a:p>
          <a:p>
            <a:pPr algn="just">
              <a:lnSpc>
                <a:spcPct val="100000"/>
              </a:lnSpc>
              <a:spcBef>
                <a:spcPts val="0"/>
              </a:spcBef>
            </a:pPr>
            <a:r>
              <a:rPr lang="ru-RU" sz="2000" dirty="0"/>
              <a:t>Итого: 667 000 руб.</a:t>
            </a:r>
          </a:p>
          <a:p>
            <a:pPr algn="just"/>
            <a:endParaRPr lang="ru-RU" dirty="0"/>
          </a:p>
        </p:txBody>
      </p:sp>
    </p:spTree>
    <p:extLst>
      <p:ext uri="{BB962C8B-B14F-4D97-AF65-F5344CB8AC3E}">
        <p14:creationId xmlns:p14="http://schemas.microsoft.com/office/powerpoint/2010/main" val="188668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BB8D8583-3792-49A4-BEC9-12ACFBA1183F}"/>
              </a:ext>
            </a:extLst>
          </p:cNvPr>
          <p:cNvSpPr>
            <a:spLocks noGrp="1"/>
          </p:cNvSpPr>
          <p:nvPr>
            <p:ph type="body" sz="quarter" idx="14"/>
          </p:nvPr>
        </p:nvSpPr>
        <p:spPr>
          <a:xfrm>
            <a:off x="595274" y="928670"/>
            <a:ext cx="10585176" cy="5092618"/>
          </a:xfrm>
        </p:spPr>
        <p:txBody>
          <a:bodyPr>
            <a:normAutofit/>
          </a:bodyPr>
          <a:lstStyle/>
          <a:p>
            <a:pPr algn="just">
              <a:lnSpc>
                <a:spcPct val="110000"/>
              </a:lnSpc>
              <a:spcBef>
                <a:spcPts val="0"/>
              </a:spcBef>
            </a:pPr>
            <a:r>
              <a:rPr lang="ru-RU" sz="2000" dirty="0"/>
              <a:t>1. В феврале 2025 г. ООО «</a:t>
            </a:r>
            <a:r>
              <a:rPr lang="ru-RU" sz="2000" dirty="0" err="1"/>
              <a:t>Люмикс</a:t>
            </a:r>
            <a:r>
              <a:rPr lang="ru-RU" sz="2000" dirty="0"/>
              <a:t>» приобрело и ввело в эксплуатацию оборудование (3 амортизационная группа) стоимостью 540 000 руб. Организация начислила амортизационную премию при вводе объекта в эксплуатацию в размере 30%.</a:t>
            </a:r>
          </a:p>
          <a:p>
            <a:pPr algn="just">
              <a:lnSpc>
                <a:spcPct val="110000"/>
              </a:lnSpc>
              <a:spcBef>
                <a:spcPts val="0"/>
              </a:spcBef>
            </a:pPr>
            <a:r>
              <a:rPr lang="ru-RU" sz="2000" dirty="0"/>
              <a:t>Приказом руководителя установлен срок полезного использования - 40 месяцев, метод</a:t>
            </a:r>
            <a:r>
              <a:rPr lang="en-US" sz="2000" dirty="0"/>
              <a:t> </a:t>
            </a:r>
            <a:r>
              <a:rPr lang="ru-RU" sz="2000" dirty="0"/>
              <a:t>начисления амортизации - линейный.</a:t>
            </a:r>
          </a:p>
          <a:p>
            <a:pPr algn="just">
              <a:lnSpc>
                <a:spcPct val="110000"/>
              </a:lnSpc>
              <a:spcBef>
                <a:spcPts val="0"/>
              </a:spcBef>
            </a:pPr>
            <a:r>
              <a:rPr lang="ru-RU" sz="2000" dirty="0"/>
              <a:t>В мае 2025 г. оборудование было продано за 380 000 руб.</a:t>
            </a:r>
          </a:p>
          <a:p>
            <a:pPr algn="just">
              <a:lnSpc>
                <a:spcPct val="110000"/>
              </a:lnSpc>
              <a:spcBef>
                <a:spcPts val="0"/>
              </a:spcBef>
            </a:pPr>
            <a:r>
              <a:rPr lang="ru-RU" sz="2000" dirty="0"/>
              <a:t>Суммы указаны без НДС. </a:t>
            </a:r>
          </a:p>
          <a:p>
            <a:pPr algn="just">
              <a:lnSpc>
                <a:spcPct val="110000"/>
              </a:lnSpc>
              <a:spcBef>
                <a:spcPts val="0"/>
              </a:spcBef>
            </a:pPr>
            <a:r>
              <a:rPr lang="ru-RU" sz="2000" dirty="0"/>
              <a:t>Определите налоговые последствия по налогу на прибыль при продаже оборудования.</a:t>
            </a:r>
          </a:p>
          <a:p>
            <a:pPr algn="just"/>
            <a:endParaRPr lang="ru-RU" sz="2000" dirty="0"/>
          </a:p>
        </p:txBody>
      </p:sp>
    </p:spTree>
    <p:extLst>
      <p:ext uri="{BB962C8B-B14F-4D97-AF65-F5344CB8AC3E}">
        <p14:creationId xmlns:p14="http://schemas.microsoft.com/office/powerpoint/2010/main" val="4191635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462BF535-5BD2-404C-A4EC-44D855AE470A}"/>
              </a:ext>
            </a:extLst>
          </p:cNvPr>
          <p:cNvSpPr>
            <a:spLocks noGrp="1"/>
          </p:cNvSpPr>
          <p:nvPr>
            <p:ph type="body" sz="quarter" idx="14"/>
          </p:nvPr>
        </p:nvSpPr>
        <p:spPr>
          <a:xfrm>
            <a:off x="551384" y="548680"/>
            <a:ext cx="10873208" cy="4049712"/>
          </a:xfrm>
        </p:spPr>
        <p:txBody>
          <a:bodyPr>
            <a:noAutofit/>
          </a:bodyPr>
          <a:lstStyle/>
          <a:p>
            <a:pPr algn="just"/>
            <a:r>
              <a:rPr lang="ru-RU" sz="2000" dirty="0"/>
              <a:t>10. Организация применяет основную систему налогообложения, создает резерв по сомнительным долгам. </a:t>
            </a:r>
          </a:p>
          <a:p>
            <a:pPr algn="just"/>
            <a:r>
              <a:rPr lang="ru-RU" sz="2000" dirty="0"/>
              <a:t>По состоянию на 31.03.2025 года дебиторская задолженность составляет 550 000 руб., в том числе: </a:t>
            </a:r>
          </a:p>
          <a:p>
            <a:pPr algn="just"/>
            <a:r>
              <a:rPr lang="ru-RU" sz="2000" dirty="0"/>
              <a:t>- организация «А» – на сумму 120 000 руб. в т.ч. НДС 20 000 руб., срок погашения задолженности по договору истек 01.12.2024,</a:t>
            </a:r>
          </a:p>
          <a:p>
            <a:pPr algn="just"/>
            <a:r>
              <a:rPr lang="ru-RU" sz="2000" dirty="0"/>
              <a:t> - организация «Б» – на сумму 240 000 руб., без НДС, срок погашения задолженности по договору истек 25.11.2024, - организация «В» – на сумму 30 000 руб., в т.ч. НДС 5000 руб., срок погашения задолженности истек 28.02.2025, </a:t>
            </a:r>
          </a:p>
          <a:p>
            <a:pPr algn="just"/>
            <a:r>
              <a:rPr lang="ru-RU" sz="2000" dirty="0"/>
              <a:t>- организация «Д» – на сумму 60 000 руб., в т.ч. НДС 10 000 руб., срок погашения задолженности истек 15.01.2024,</a:t>
            </a:r>
          </a:p>
          <a:p>
            <a:pPr algn="just"/>
            <a:r>
              <a:rPr lang="ru-RU" sz="2000" dirty="0"/>
              <a:t>- организация «Е» – на сумму 100 000 руб., без НДС, срок погашения задолженности истек 15.01.2025. Выручка от реализации в 1 квартале 2025 года составила 10 000 000 руб., выручка от реализации за 2024 год составила 35 000 000 руб. Обязательства организации «Д» обеспечены договором залога имущества. По остальным контрагентам обязательства не обеспечены залогом, поручительством или банковской гарантией. </a:t>
            </a:r>
          </a:p>
          <a:p>
            <a:pPr algn="just"/>
            <a:r>
              <a:rPr lang="ru-RU" sz="2000" dirty="0"/>
              <a:t>Рассчитайте сумму резерва по сомнительным долгам для целей налогового учета, которую следует включить в состав внереализационных расходов на последнее число отчетного периода.</a:t>
            </a:r>
          </a:p>
          <a:p>
            <a:pPr algn="just"/>
            <a:endParaRPr lang="ru-RU" sz="2000" dirty="0"/>
          </a:p>
        </p:txBody>
      </p:sp>
    </p:spTree>
    <p:extLst>
      <p:ext uri="{BB962C8B-B14F-4D97-AF65-F5344CB8AC3E}">
        <p14:creationId xmlns:p14="http://schemas.microsoft.com/office/powerpoint/2010/main" val="646689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CB6330-CB32-4A13-9C4C-7AFAC8091F8E}"/>
              </a:ext>
            </a:extLst>
          </p:cNvPr>
          <p:cNvSpPr>
            <a:spLocks noGrp="1"/>
          </p:cNvSpPr>
          <p:nvPr>
            <p:ph type="title"/>
          </p:nvPr>
        </p:nvSpPr>
        <p:spPr>
          <a:xfrm>
            <a:off x="839416" y="0"/>
            <a:ext cx="10515599" cy="1325563"/>
          </a:xfrm>
        </p:spPr>
        <p:txBody>
          <a:bodyPr>
            <a:normAutofit/>
          </a:bodyPr>
          <a:lstStyle/>
          <a:p>
            <a:r>
              <a:rPr lang="ru-RU" sz="2400" dirty="0">
                <a:latin typeface="+mn-lt"/>
              </a:rPr>
              <a:t>Решение</a:t>
            </a:r>
            <a:r>
              <a:rPr lang="ru-RU" sz="2400" b="0" dirty="0">
                <a:latin typeface="+mn-lt"/>
              </a:rPr>
              <a:t> </a:t>
            </a:r>
          </a:p>
        </p:txBody>
      </p:sp>
      <p:graphicFrame>
        <p:nvGraphicFramePr>
          <p:cNvPr id="4" name="Таблица 3">
            <a:extLst>
              <a:ext uri="{FF2B5EF4-FFF2-40B4-BE49-F238E27FC236}">
                <a16:creationId xmlns:a16="http://schemas.microsoft.com/office/drawing/2014/main" id="{0DF2DBA9-D3EF-4B42-97FB-4B585D1C16EC}"/>
              </a:ext>
            </a:extLst>
          </p:cNvPr>
          <p:cNvGraphicFramePr>
            <a:graphicFrameLocks noGrp="1"/>
          </p:cNvGraphicFramePr>
          <p:nvPr>
            <p:extLst>
              <p:ext uri="{D42A27DB-BD31-4B8C-83A1-F6EECF244321}">
                <p14:modId xmlns:p14="http://schemas.microsoft.com/office/powerpoint/2010/main" val="181778507"/>
              </p:ext>
            </p:extLst>
          </p:nvPr>
        </p:nvGraphicFramePr>
        <p:xfrm>
          <a:off x="839417" y="974334"/>
          <a:ext cx="10292312" cy="4909331"/>
        </p:xfrm>
        <a:graphic>
          <a:graphicData uri="http://schemas.openxmlformats.org/drawingml/2006/table">
            <a:tbl>
              <a:tblPr firstRow="1" bandRow="1">
                <a:tableStyleId>{5C22544A-7EE6-4342-B048-85BDC9FD1C3A}</a:tableStyleId>
              </a:tblPr>
              <a:tblGrid>
                <a:gridCol w="1947173">
                  <a:extLst>
                    <a:ext uri="{9D8B030D-6E8A-4147-A177-3AD203B41FA5}">
                      <a16:colId xmlns:a16="http://schemas.microsoft.com/office/drawing/2014/main" val="3135527076"/>
                    </a:ext>
                  </a:extLst>
                </a:gridCol>
                <a:gridCol w="2191182">
                  <a:extLst>
                    <a:ext uri="{9D8B030D-6E8A-4147-A177-3AD203B41FA5}">
                      <a16:colId xmlns:a16="http://schemas.microsoft.com/office/drawing/2014/main" val="937964336"/>
                    </a:ext>
                  </a:extLst>
                </a:gridCol>
                <a:gridCol w="2051319">
                  <a:extLst>
                    <a:ext uri="{9D8B030D-6E8A-4147-A177-3AD203B41FA5}">
                      <a16:colId xmlns:a16="http://schemas.microsoft.com/office/drawing/2014/main" val="739488765"/>
                    </a:ext>
                  </a:extLst>
                </a:gridCol>
                <a:gridCol w="2051319">
                  <a:extLst>
                    <a:ext uri="{9D8B030D-6E8A-4147-A177-3AD203B41FA5}">
                      <a16:colId xmlns:a16="http://schemas.microsoft.com/office/drawing/2014/main" val="3231498772"/>
                    </a:ext>
                  </a:extLst>
                </a:gridCol>
                <a:gridCol w="2051319">
                  <a:extLst>
                    <a:ext uri="{9D8B030D-6E8A-4147-A177-3AD203B41FA5}">
                      <a16:colId xmlns:a16="http://schemas.microsoft.com/office/drawing/2014/main" val="4015304028"/>
                    </a:ext>
                  </a:extLst>
                </a:gridCol>
              </a:tblGrid>
              <a:tr h="435758">
                <a:tc>
                  <a:txBody>
                    <a:bodyPr/>
                    <a:lstStyle/>
                    <a:p>
                      <a:r>
                        <a:rPr lang="ru-RU" sz="1800" b="0" i="0" kern="1200" dirty="0">
                          <a:solidFill>
                            <a:schemeClr val="accent1"/>
                          </a:solidFill>
                          <a:effectLst/>
                          <a:latin typeface="+mn-lt"/>
                          <a:ea typeface="+mn-ea"/>
                          <a:cs typeface="+mn-cs"/>
                        </a:rPr>
                        <a:t>Срок</a:t>
                      </a:r>
                    </a:p>
                    <a:p>
                      <a:endParaRPr lang="ru-RU" dirty="0">
                        <a:solidFill>
                          <a:schemeClr val="accent1"/>
                        </a:solidFill>
                      </a:endParaRPr>
                    </a:p>
                  </a:txBody>
                  <a:tcPr>
                    <a:solidFill>
                      <a:schemeClr val="accent5">
                        <a:lumMod val="40000"/>
                        <a:lumOff val="60000"/>
                      </a:schemeClr>
                    </a:solidFill>
                  </a:tcPr>
                </a:tc>
                <a:tc>
                  <a:txBody>
                    <a:bodyPr/>
                    <a:lstStyle/>
                    <a:p>
                      <a:endParaRPr lang="ru-RU" dirty="0">
                        <a:solidFill>
                          <a:schemeClr val="accent1"/>
                        </a:solidFill>
                      </a:endParaRPr>
                    </a:p>
                  </a:txBody>
                  <a:tcPr>
                    <a:solidFill>
                      <a:schemeClr val="accent5">
                        <a:lumMod val="40000"/>
                        <a:lumOff val="60000"/>
                      </a:schemeClr>
                    </a:solidFill>
                  </a:tcPr>
                </a:tc>
                <a:tc>
                  <a:txBody>
                    <a:bodyPr/>
                    <a:lstStyle/>
                    <a:p>
                      <a:endParaRPr lang="ru-RU" dirty="0">
                        <a:solidFill>
                          <a:schemeClr val="accent1"/>
                        </a:solidFill>
                      </a:endParaRP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2464541347"/>
                  </a:ext>
                </a:extLst>
              </a:tr>
              <a:tr h="7945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Истек 01.12.2024</a:t>
                      </a:r>
                    </a:p>
                    <a:p>
                      <a:endParaRPr lang="ru-RU" dirty="0">
                        <a:solidFill>
                          <a:schemeClr val="accent1"/>
                        </a:solidFill>
                      </a:endParaRPr>
                    </a:p>
                  </a:txBody>
                  <a:tcPr>
                    <a:solidFill>
                      <a:schemeClr val="accent5">
                        <a:lumMod val="40000"/>
                        <a:lumOff val="60000"/>
                      </a:schemeClr>
                    </a:solidFill>
                  </a:tcPr>
                </a:tc>
                <a:tc>
                  <a:txBody>
                    <a:bodyPr/>
                    <a:lstStyle/>
                    <a:p>
                      <a:r>
                        <a:rPr lang="ru-RU" sz="1800" b="0" i="0" kern="1200" dirty="0">
                          <a:solidFill>
                            <a:schemeClr val="accent1"/>
                          </a:solidFill>
                          <a:effectLst/>
                          <a:latin typeface="+mn-lt"/>
                          <a:ea typeface="+mn-ea"/>
                          <a:cs typeface="+mn-cs"/>
                        </a:rPr>
                        <a:t>&gt; 90 </a:t>
                      </a:r>
                      <a:r>
                        <a:rPr lang="ru-RU" sz="1800" b="0" i="0" kern="1200" dirty="0" err="1">
                          <a:solidFill>
                            <a:schemeClr val="accent1"/>
                          </a:solidFill>
                          <a:effectLst/>
                          <a:latin typeface="+mn-lt"/>
                          <a:ea typeface="+mn-ea"/>
                          <a:cs typeface="+mn-cs"/>
                        </a:rPr>
                        <a:t>дн</a:t>
                      </a:r>
                      <a:r>
                        <a:rPr lang="ru-RU" sz="1800" b="0" i="0" kern="1200" dirty="0">
                          <a:solidFill>
                            <a:schemeClr val="accent1"/>
                          </a:solidFill>
                          <a:effectLst/>
                          <a:latin typeface="+mn-lt"/>
                          <a:ea typeface="+mn-ea"/>
                          <a:cs typeface="+mn-cs"/>
                        </a:rPr>
                        <a:t>.</a:t>
                      </a:r>
                    </a:p>
                    <a:p>
                      <a:endParaRPr lang="ru-RU" dirty="0">
                        <a:solidFill>
                          <a:schemeClr val="accent1"/>
                        </a:solidFill>
                      </a:endParaRPr>
                    </a:p>
                  </a:txBody>
                  <a:tcPr>
                    <a:solidFill>
                      <a:schemeClr val="accent5">
                        <a:lumMod val="40000"/>
                        <a:lumOff val="60000"/>
                      </a:schemeClr>
                    </a:solidFill>
                  </a:tcPr>
                </a:tc>
                <a:tc>
                  <a:txBody>
                    <a:bodyPr/>
                    <a:lstStyle/>
                    <a:p>
                      <a:r>
                        <a:rPr lang="ru-RU" sz="1800" b="0" i="0" kern="1200" dirty="0">
                          <a:solidFill>
                            <a:schemeClr val="accent1"/>
                          </a:solidFill>
                          <a:effectLst/>
                          <a:latin typeface="+mn-lt"/>
                          <a:ea typeface="+mn-ea"/>
                          <a:cs typeface="+mn-cs"/>
                        </a:rPr>
                        <a:t>120 000</a:t>
                      </a:r>
                    </a:p>
                    <a:p>
                      <a:endParaRPr lang="ru-RU" dirty="0">
                        <a:solidFill>
                          <a:schemeClr val="accent1"/>
                        </a:solidFill>
                      </a:endParaRPr>
                    </a:p>
                  </a:txBody>
                  <a:tcPr>
                    <a:solidFill>
                      <a:schemeClr val="accent5">
                        <a:lumMod val="40000"/>
                        <a:lumOff val="60000"/>
                      </a:schemeClr>
                    </a:solidFill>
                  </a:tcPr>
                </a:tc>
                <a:tc>
                  <a:txBody>
                    <a:bodyPr/>
                    <a:lstStyle/>
                    <a:p>
                      <a:pPr algn="ctr"/>
                      <a:r>
                        <a:rPr lang="ru-RU" dirty="0">
                          <a:solidFill>
                            <a:schemeClr val="accent1"/>
                          </a:solidFill>
                        </a:rPr>
                        <a:t>+</a:t>
                      </a:r>
                    </a:p>
                  </a:txBody>
                  <a:tcPr>
                    <a:solidFill>
                      <a:schemeClr val="accent5">
                        <a:lumMod val="40000"/>
                        <a:lumOff val="60000"/>
                      </a:schemeClr>
                    </a:solidFill>
                  </a:tcPr>
                </a:tc>
                <a:tc>
                  <a:txBody>
                    <a:bodyPr/>
                    <a:lstStyle/>
                    <a:p>
                      <a:endParaRPr lang="ru-RU" dirty="0">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1588297366"/>
                  </a:ext>
                </a:extLst>
              </a:tr>
              <a:tr h="608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Истек 25.11.2024</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&gt; 90 </a:t>
                      </a:r>
                      <a:r>
                        <a:rPr lang="ru-RU" sz="1800" b="0" i="0" kern="1200" dirty="0" err="1">
                          <a:solidFill>
                            <a:schemeClr val="accent1"/>
                          </a:solidFill>
                          <a:effectLst/>
                          <a:latin typeface="+mn-lt"/>
                          <a:ea typeface="+mn-ea"/>
                          <a:cs typeface="+mn-cs"/>
                        </a:rPr>
                        <a:t>дн</a:t>
                      </a:r>
                      <a:r>
                        <a:rPr lang="ru-RU" sz="1800" b="0" i="0" kern="1200" dirty="0">
                          <a:solidFill>
                            <a:schemeClr val="accent1"/>
                          </a:solidFill>
                          <a:effectLst/>
                          <a:latin typeface="+mn-lt"/>
                          <a:ea typeface="+mn-ea"/>
                          <a:cs typeface="+mn-cs"/>
                        </a:rPr>
                        <a:t>.</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240 000</a:t>
                      </a:r>
                    </a:p>
                    <a:p>
                      <a:endParaRPr lang="ru-RU" dirty="0">
                        <a:solidFill>
                          <a:schemeClr val="accent1"/>
                        </a:solidFill>
                      </a:endParaRPr>
                    </a:p>
                  </a:txBody>
                  <a:tcPr>
                    <a:solidFill>
                      <a:schemeClr val="accent5">
                        <a:lumMod val="40000"/>
                        <a:lumOff val="60000"/>
                      </a:schemeClr>
                    </a:solidFill>
                  </a:tcPr>
                </a:tc>
                <a:tc>
                  <a:txBody>
                    <a:bodyPr/>
                    <a:lstStyle/>
                    <a:p>
                      <a:pPr algn="ctr"/>
                      <a:r>
                        <a:rPr lang="ru-RU" dirty="0">
                          <a:solidFill>
                            <a:schemeClr val="accent1"/>
                          </a:solidFill>
                        </a:rPr>
                        <a:t>+</a:t>
                      </a: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450681180"/>
                  </a:ext>
                </a:extLst>
              </a:tr>
              <a:tr h="553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Истек 28.02.2025</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&lt; 45 </a:t>
                      </a:r>
                      <a:r>
                        <a:rPr lang="ru-RU" sz="1800" b="0" i="0" kern="1200" dirty="0" err="1">
                          <a:solidFill>
                            <a:schemeClr val="accent1"/>
                          </a:solidFill>
                          <a:effectLst/>
                          <a:latin typeface="+mn-lt"/>
                          <a:ea typeface="+mn-ea"/>
                          <a:cs typeface="+mn-cs"/>
                        </a:rPr>
                        <a:t>дн</a:t>
                      </a:r>
                      <a:r>
                        <a:rPr lang="ru-RU" sz="1800" b="0" i="0" kern="1200" dirty="0">
                          <a:solidFill>
                            <a:schemeClr val="accent1"/>
                          </a:solidFill>
                          <a:effectLst/>
                          <a:latin typeface="+mn-lt"/>
                          <a:ea typeface="+mn-ea"/>
                          <a:cs typeface="+mn-cs"/>
                        </a:rPr>
                        <a:t>.</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30 000</a:t>
                      </a:r>
                    </a:p>
                    <a:p>
                      <a:endParaRPr lang="ru-RU" dirty="0">
                        <a:solidFill>
                          <a:schemeClr val="accent1"/>
                        </a:solidFill>
                      </a:endParaRPr>
                    </a:p>
                  </a:txBody>
                  <a:tcPr>
                    <a:solidFill>
                      <a:schemeClr val="accent5">
                        <a:lumMod val="40000"/>
                        <a:lumOff val="60000"/>
                      </a:schemeClr>
                    </a:solidFill>
                  </a:tcPr>
                </a:tc>
                <a:tc>
                  <a:txBody>
                    <a:bodyPr/>
                    <a:lstStyle/>
                    <a:p>
                      <a:pPr algn="ctr"/>
                      <a:r>
                        <a:rPr lang="ru-RU" dirty="0">
                          <a:solidFill>
                            <a:schemeClr val="accent1"/>
                          </a:solidFill>
                        </a:rPr>
                        <a:t>-</a:t>
                      </a: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1718870646"/>
                  </a:ext>
                </a:extLst>
              </a:tr>
              <a:tr h="633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Истек 15.01.2024</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залог</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60 000</a:t>
                      </a:r>
                    </a:p>
                    <a:p>
                      <a:endParaRPr lang="ru-RU" dirty="0">
                        <a:solidFill>
                          <a:schemeClr val="accent1"/>
                        </a:solidFill>
                      </a:endParaRPr>
                    </a:p>
                  </a:txBody>
                  <a:tcPr>
                    <a:solidFill>
                      <a:schemeClr val="accent5">
                        <a:lumMod val="40000"/>
                        <a:lumOff val="60000"/>
                      </a:schemeClr>
                    </a:solidFill>
                  </a:tcPr>
                </a:tc>
                <a:tc>
                  <a:txBody>
                    <a:bodyPr/>
                    <a:lstStyle/>
                    <a:p>
                      <a:pPr algn="ctr"/>
                      <a:r>
                        <a:rPr lang="ru-RU" dirty="0">
                          <a:solidFill>
                            <a:schemeClr val="accent1"/>
                          </a:solidFill>
                        </a:rPr>
                        <a:t>-</a:t>
                      </a: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2990446715"/>
                  </a:ext>
                </a:extLst>
              </a:tr>
              <a:tr h="593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Истек 15.01.2025</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&gt; 45 </a:t>
                      </a:r>
                      <a:r>
                        <a:rPr lang="ru-RU" sz="1800" b="0" i="0" kern="1200" dirty="0" err="1">
                          <a:solidFill>
                            <a:schemeClr val="accent1"/>
                          </a:solidFill>
                          <a:effectLst/>
                          <a:latin typeface="+mn-lt"/>
                          <a:ea typeface="+mn-ea"/>
                          <a:cs typeface="+mn-cs"/>
                        </a:rPr>
                        <a:t>дн</a:t>
                      </a:r>
                      <a:r>
                        <a:rPr lang="ru-RU" sz="1800" b="0" i="0" kern="1200" dirty="0">
                          <a:solidFill>
                            <a:schemeClr val="accent1"/>
                          </a:solidFill>
                          <a:effectLst/>
                          <a:latin typeface="+mn-lt"/>
                          <a:ea typeface="+mn-ea"/>
                          <a:cs typeface="+mn-cs"/>
                        </a:rPr>
                        <a:t>.&lt; 90 </a:t>
                      </a:r>
                      <a:r>
                        <a:rPr lang="ru-RU" sz="1800" b="0" i="0" kern="1200" dirty="0" err="1">
                          <a:solidFill>
                            <a:schemeClr val="accent1"/>
                          </a:solidFill>
                          <a:effectLst/>
                          <a:latin typeface="+mn-lt"/>
                          <a:ea typeface="+mn-ea"/>
                          <a:cs typeface="+mn-cs"/>
                        </a:rPr>
                        <a:t>дн</a:t>
                      </a:r>
                      <a:r>
                        <a:rPr lang="ru-RU" sz="1800" b="0" i="0" kern="1200" dirty="0">
                          <a:solidFill>
                            <a:schemeClr val="accent1"/>
                          </a:solidFill>
                          <a:effectLst/>
                          <a:latin typeface="+mn-lt"/>
                          <a:ea typeface="+mn-ea"/>
                          <a:cs typeface="+mn-cs"/>
                        </a:rPr>
                        <a:t>.</a:t>
                      </a:r>
                    </a:p>
                    <a:p>
                      <a:endParaRPr lang="ru-RU" dirty="0">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100 000</a:t>
                      </a:r>
                    </a:p>
                    <a:p>
                      <a:endParaRPr lang="ru-RU" dirty="0">
                        <a:solidFill>
                          <a:schemeClr val="accent1"/>
                        </a:solidFill>
                      </a:endParaRPr>
                    </a:p>
                  </a:txBody>
                  <a:tcPr>
                    <a:solidFill>
                      <a:schemeClr val="accent5">
                        <a:lumMod val="40000"/>
                        <a:lumOff val="60000"/>
                      </a:schemeClr>
                    </a:solidFill>
                  </a:tcPr>
                </a:tc>
                <a:tc>
                  <a:txBody>
                    <a:bodyPr/>
                    <a:lstStyle/>
                    <a:p>
                      <a:r>
                        <a:rPr lang="ru-RU" sz="1800" b="0" i="0" kern="1200" dirty="0">
                          <a:solidFill>
                            <a:schemeClr val="accent1"/>
                          </a:solidFill>
                          <a:effectLst/>
                          <a:latin typeface="+mn-lt"/>
                          <a:ea typeface="+mn-ea"/>
                          <a:cs typeface="+mn-cs"/>
                        </a:rPr>
                        <a:t>50 000</a:t>
                      </a:r>
                    </a:p>
                    <a:p>
                      <a:r>
                        <a:rPr lang="ru-RU" sz="1800" b="0" i="0" kern="1200" dirty="0">
                          <a:solidFill>
                            <a:schemeClr val="accent1"/>
                          </a:solidFill>
                          <a:effectLst/>
                          <a:latin typeface="+mn-lt"/>
                          <a:ea typeface="+mn-ea"/>
                          <a:cs typeface="+mn-cs"/>
                        </a:rPr>
                        <a:t>(100 000x50%)</a:t>
                      </a:r>
                    </a:p>
                    <a:p>
                      <a:endParaRPr lang="ru-RU" dirty="0">
                        <a:solidFill>
                          <a:schemeClr val="accent1"/>
                        </a:solidFill>
                      </a:endParaRPr>
                    </a:p>
                  </a:txBody>
                  <a:tcPr>
                    <a:solidFill>
                      <a:schemeClr val="accent5">
                        <a:lumMod val="40000"/>
                        <a:lumOff val="60000"/>
                      </a:schemeClr>
                    </a:solidFill>
                  </a:tcPr>
                </a:tc>
                <a:tc>
                  <a:txBody>
                    <a:bodyPr/>
                    <a:lstStyle/>
                    <a:p>
                      <a:endParaRPr lang="ru-RU" dirty="0">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1763647426"/>
                  </a:ext>
                </a:extLst>
              </a:tr>
              <a:tr h="556172">
                <a:tc>
                  <a:txBody>
                    <a:bodyPr/>
                    <a:lstStyle/>
                    <a:p>
                      <a:endParaRPr lang="ru-RU" dirty="0">
                        <a:solidFill>
                          <a:schemeClr val="accent1"/>
                        </a:solidFill>
                      </a:endParaRP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tc>
                  <a:txBody>
                    <a:bodyPr/>
                    <a:lstStyle/>
                    <a:p>
                      <a:endParaRPr lang="ru-RU">
                        <a:solidFill>
                          <a:schemeClr val="accent1"/>
                        </a:solidFill>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kern="1200" dirty="0">
                          <a:solidFill>
                            <a:schemeClr val="accent1"/>
                          </a:solidFill>
                          <a:effectLst/>
                          <a:latin typeface="+mn-lt"/>
                          <a:ea typeface="+mn-ea"/>
                          <a:cs typeface="+mn-cs"/>
                        </a:rPr>
                        <a:t>410 000 руб.</a:t>
                      </a:r>
                    </a:p>
                    <a:p>
                      <a:endParaRPr lang="ru-RU" dirty="0">
                        <a:solidFill>
                          <a:schemeClr val="accent1"/>
                        </a:solidFill>
                      </a:endParaRPr>
                    </a:p>
                  </a:txBody>
                  <a:tcPr>
                    <a:solidFill>
                      <a:schemeClr val="accent5">
                        <a:lumMod val="40000"/>
                        <a:lumOff val="60000"/>
                      </a:schemeClr>
                    </a:solidFill>
                  </a:tcPr>
                </a:tc>
                <a:tc>
                  <a:txBody>
                    <a:bodyPr/>
                    <a:lstStyle/>
                    <a:p>
                      <a:endParaRPr lang="ru-RU" dirty="0">
                        <a:solidFill>
                          <a:schemeClr val="accent1"/>
                        </a:solidFill>
                      </a:endParaRPr>
                    </a:p>
                  </a:txBody>
                  <a:tcPr>
                    <a:solidFill>
                      <a:schemeClr val="accent5">
                        <a:lumMod val="40000"/>
                        <a:lumOff val="60000"/>
                      </a:schemeClr>
                    </a:solidFill>
                  </a:tcPr>
                </a:tc>
                <a:extLst>
                  <a:ext uri="{0D108BD9-81ED-4DB2-BD59-A6C34878D82A}">
                    <a16:rowId xmlns:a16="http://schemas.microsoft.com/office/drawing/2014/main" val="3166454985"/>
                  </a:ext>
                </a:extLst>
              </a:tr>
            </a:tbl>
          </a:graphicData>
        </a:graphic>
      </p:graphicFrame>
      <p:sp>
        <p:nvSpPr>
          <p:cNvPr id="5" name="Прямоугольник 4">
            <a:extLst>
              <a:ext uri="{FF2B5EF4-FFF2-40B4-BE49-F238E27FC236}">
                <a16:creationId xmlns:a16="http://schemas.microsoft.com/office/drawing/2014/main" id="{8885848D-C1FE-4641-BC9A-9154F6DD3FA3}"/>
              </a:ext>
            </a:extLst>
          </p:cNvPr>
          <p:cNvSpPr/>
          <p:nvPr/>
        </p:nvSpPr>
        <p:spPr>
          <a:xfrm>
            <a:off x="839416" y="6021288"/>
            <a:ext cx="4078361" cy="400110"/>
          </a:xfrm>
          <a:prstGeom prst="rect">
            <a:avLst/>
          </a:prstGeom>
        </p:spPr>
        <p:txBody>
          <a:bodyPr wrap="none">
            <a:spAutoFit/>
          </a:bodyPr>
          <a:lstStyle/>
          <a:p>
            <a:r>
              <a:rPr lang="ru-RU" sz="2000" dirty="0">
                <a:solidFill>
                  <a:srgbClr val="025373"/>
                </a:solidFill>
              </a:rPr>
              <a:t>Лимит: 3 500 000 (35 000 000 x 10%)</a:t>
            </a:r>
          </a:p>
        </p:txBody>
      </p:sp>
    </p:spTree>
    <p:extLst>
      <p:ext uri="{BB962C8B-B14F-4D97-AF65-F5344CB8AC3E}">
        <p14:creationId xmlns:p14="http://schemas.microsoft.com/office/powerpoint/2010/main" val="3279554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909BE72E-2CA9-4FD5-9BFA-FF8FC662BE5B}"/>
              </a:ext>
            </a:extLst>
          </p:cNvPr>
          <p:cNvSpPr>
            <a:spLocks noGrp="1"/>
          </p:cNvSpPr>
          <p:nvPr>
            <p:ph type="body" sz="quarter" idx="14"/>
          </p:nvPr>
        </p:nvSpPr>
        <p:spPr>
          <a:xfrm>
            <a:off x="767408" y="908720"/>
            <a:ext cx="10305000" cy="4049712"/>
          </a:xfrm>
        </p:spPr>
        <p:txBody>
          <a:bodyPr>
            <a:noAutofit/>
          </a:bodyPr>
          <a:lstStyle/>
          <a:p>
            <a:pPr algn="just">
              <a:lnSpc>
                <a:spcPct val="100000"/>
              </a:lnSpc>
              <a:spcBef>
                <a:spcPts val="0"/>
              </a:spcBef>
            </a:pPr>
            <a:r>
              <a:rPr lang="ru-RU" sz="2000" dirty="0"/>
              <a:t>11. Организация А в 2025 году выполнила СМР по договору подряда с организацией Б.</a:t>
            </a:r>
          </a:p>
          <a:p>
            <a:pPr algn="just">
              <a:lnSpc>
                <a:spcPct val="100000"/>
              </a:lnSpc>
              <a:spcBef>
                <a:spcPts val="0"/>
              </a:spcBef>
            </a:pPr>
            <a:r>
              <a:rPr lang="ru-RU" sz="2000" dirty="0"/>
              <a:t>Работы на сумму 24 млн. (с НДС -20%) приняты по акту, но не оплачены. </a:t>
            </a:r>
          </a:p>
          <a:p>
            <a:pPr algn="just">
              <a:lnSpc>
                <a:spcPct val="100000"/>
              </a:lnSpc>
              <a:spcBef>
                <a:spcPts val="0"/>
              </a:spcBef>
            </a:pPr>
            <a:r>
              <a:rPr lang="ru-RU" sz="2000" dirty="0"/>
              <a:t>Организация Б является кредитором организации А по договору займа, и задолженность по нему составляет 15 млн. руб.</a:t>
            </a:r>
          </a:p>
          <a:p>
            <a:pPr algn="just">
              <a:lnSpc>
                <a:spcPct val="100000"/>
              </a:lnSpc>
              <a:spcBef>
                <a:spcPts val="0"/>
              </a:spcBef>
            </a:pPr>
            <a:r>
              <a:rPr lang="ru-RU" sz="2000" dirty="0"/>
              <a:t>При выполнении СМР организация А привлекла субподрядчика – организацию С.</a:t>
            </a:r>
          </a:p>
          <a:p>
            <a:pPr algn="just">
              <a:lnSpc>
                <a:spcPct val="100000"/>
              </a:lnSpc>
              <a:spcBef>
                <a:spcPts val="0"/>
              </a:spcBef>
            </a:pPr>
            <a:r>
              <a:rPr lang="ru-RU" sz="2000" dirty="0"/>
              <a:t>Субподрядчику перечислен аванс на закупку материалов – 2 млн. руб.</a:t>
            </a:r>
          </a:p>
          <a:p>
            <a:pPr algn="just">
              <a:lnSpc>
                <a:spcPct val="100000"/>
              </a:lnSpc>
              <a:spcBef>
                <a:spcPts val="0"/>
              </a:spcBef>
            </a:pPr>
            <a:r>
              <a:rPr lang="ru-RU" sz="2000" dirty="0"/>
              <a:t>Субподрядчик работы не выполнил, материалы не закупил, аванс не вернул.</a:t>
            </a:r>
          </a:p>
          <a:p>
            <a:pPr algn="just">
              <a:lnSpc>
                <a:spcPct val="100000"/>
              </a:lnSpc>
              <a:spcBef>
                <a:spcPts val="0"/>
              </a:spcBef>
            </a:pPr>
            <a:r>
              <a:rPr lang="ru-RU" sz="2000" dirty="0"/>
              <a:t>Выручка организации А за 2025 год - 80 млн. руб. </a:t>
            </a:r>
          </a:p>
          <a:p>
            <a:pPr algn="just">
              <a:lnSpc>
                <a:spcPct val="100000"/>
              </a:lnSpc>
              <a:spcBef>
                <a:spcPts val="0"/>
              </a:spcBef>
            </a:pPr>
            <a:r>
              <a:rPr lang="ru-RU" sz="2000" dirty="0"/>
              <a:t>Вся задолженность имеет срок возникновения свыше 90 дней. </a:t>
            </a:r>
          </a:p>
          <a:p>
            <a:pPr algn="just">
              <a:lnSpc>
                <a:spcPct val="100000"/>
              </a:lnSpc>
              <a:spcBef>
                <a:spcPts val="0"/>
              </a:spcBef>
            </a:pPr>
            <a:r>
              <a:rPr lang="ru-RU" sz="2000" dirty="0"/>
              <a:t>Определите возможную сумму отчислений в резерв по сомнительным долгам у организации А.</a:t>
            </a:r>
          </a:p>
          <a:p>
            <a:pPr algn="just"/>
            <a:endParaRPr lang="ru-RU" sz="2000" dirty="0"/>
          </a:p>
        </p:txBody>
      </p:sp>
    </p:spTree>
    <p:extLst>
      <p:ext uri="{BB962C8B-B14F-4D97-AF65-F5344CB8AC3E}">
        <p14:creationId xmlns:p14="http://schemas.microsoft.com/office/powerpoint/2010/main" val="3536069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ADD4D6-1605-49C4-B123-25E282C6C44A}"/>
              </a:ext>
            </a:extLst>
          </p:cNvPr>
          <p:cNvSpPr>
            <a:spLocks noGrp="1"/>
          </p:cNvSpPr>
          <p:nvPr>
            <p:ph type="title"/>
          </p:nvPr>
        </p:nvSpPr>
        <p:spPr>
          <a:xfrm>
            <a:off x="838198" y="774000"/>
            <a:ext cx="10515599" cy="1325563"/>
          </a:xfrm>
        </p:spPr>
        <p:txBody>
          <a:bodyPr>
            <a:normAutofit/>
          </a:bodyPr>
          <a:lstStyle/>
          <a:p>
            <a:r>
              <a:rPr lang="ru-RU" sz="2400" dirty="0">
                <a:latin typeface="+mn-lt"/>
              </a:rPr>
              <a:t>Расчет:</a:t>
            </a:r>
          </a:p>
        </p:txBody>
      </p:sp>
      <p:sp>
        <p:nvSpPr>
          <p:cNvPr id="3" name="Текст 2">
            <a:extLst>
              <a:ext uri="{FF2B5EF4-FFF2-40B4-BE49-F238E27FC236}">
                <a16:creationId xmlns:a16="http://schemas.microsoft.com/office/drawing/2014/main" id="{C4B85B41-DB34-460D-81DE-4A0E812AA4A6}"/>
              </a:ext>
            </a:extLst>
          </p:cNvPr>
          <p:cNvSpPr>
            <a:spLocks noGrp="1"/>
          </p:cNvSpPr>
          <p:nvPr>
            <p:ph type="body" sz="quarter" idx="14"/>
          </p:nvPr>
        </p:nvSpPr>
        <p:spPr>
          <a:xfrm>
            <a:off x="873917" y="1739563"/>
            <a:ext cx="10444163" cy="4049712"/>
          </a:xfrm>
        </p:spPr>
        <p:txBody>
          <a:bodyPr>
            <a:normAutofit/>
          </a:bodyPr>
          <a:lstStyle/>
          <a:p>
            <a:pPr>
              <a:lnSpc>
                <a:spcPct val="100000"/>
              </a:lnSpc>
              <a:spcBef>
                <a:spcPts val="0"/>
              </a:spcBef>
            </a:pPr>
            <a:r>
              <a:rPr lang="ru-RU" sz="2000" dirty="0"/>
              <a:t>Максимальная сумма отчислений в резерв:</a:t>
            </a:r>
          </a:p>
          <a:p>
            <a:pPr>
              <a:lnSpc>
                <a:spcPct val="100000"/>
              </a:lnSpc>
              <a:spcBef>
                <a:spcPts val="0"/>
              </a:spcBef>
            </a:pPr>
            <a:r>
              <a:rPr lang="ru-RU" sz="2000" dirty="0"/>
              <a:t>- 8 млн. (80 млн. руб. x 10%)</a:t>
            </a:r>
          </a:p>
          <a:p>
            <a:pPr>
              <a:lnSpc>
                <a:spcPct val="100000"/>
              </a:lnSpc>
              <a:spcBef>
                <a:spcPts val="0"/>
              </a:spcBef>
            </a:pPr>
            <a:r>
              <a:rPr lang="ru-RU" sz="2000" dirty="0"/>
              <a:t>Сомнительный долг:</a:t>
            </a:r>
          </a:p>
          <a:p>
            <a:pPr>
              <a:lnSpc>
                <a:spcPct val="100000"/>
              </a:lnSpc>
              <a:spcBef>
                <a:spcPts val="0"/>
              </a:spcBef>
            </a:pPr>
            <a:r>
              <a:rPr lang="ru-RU" sz="2000" dirty="0"/>
              <a:t>- 9 млн. (24 млн. - 15 млн.)</a:t>
            </a:r>
          </a:p>
          <a:p>
            <a:pPr>
              <a:lnSpc>
                <a:spcPct val="100000"/>
              </a:lnSpc>
              <a:spcBef>
                <a:spcPts val="0"/>
              </a:spcBef>
            </a:pPr>
            <a:r>
              <a:rPr lang="ru-RU" sz="2000" dirty="0"/>
              <a:t>Сумма отчислений в резерв:</a:t>
            </a:r>
          </a:p>
          <a:p>
            <a:pPr>
              <a:lnSpc>
                <a:spcPct val="100000"/>
              </a:lnSpc>
              <a:spcBef>
                <a:spcPts val="0"/>
              </a:spcBef>
            </a:pPr>
            <a:r>
              <a:rPr lang="ru-RU" sz="2000" dirty="0"/>
              <a:t>- 8 млн. –учитывается в составе </a:t>
            </a:r>
            <a:r>
              <a:rPr lang="ru-RU" sz="2000" dirty="0" err="1"/>
              <a:t>внереализационных</a:t>
            </a:r>
            <a:r>
              <a:rPr lang="ru-RU" sz="2000" dirty="0"/>
              <a:t> расходов</a:t>
            </a:r>
          </a:p>
          <a:p>
            <a:endParaRPr lang="ru-RU" sz="2000" dirty="0"/>
          </a:p>
        </p:txBody>
      </p:sp>
    </p:spTree>
    <p:extLst>
      <p:ext uri="{BB962C8B-B14F-4D97-AF65-F5344CB8AC3E}">
        <p14:creationId xmlns:p14="http://schemas.microsoft.com/office/powerpoint/2010/main" val="1852090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a:extLst>
              <a:ext uri="{FF2B5EF4-FFF2-40B4-BE49-F238E27FC236}">
                <a16:creationId xmlns:a16="http://schemas.microsoft.com/office/drawing/2014/main" id="{CF1EC2B2-7F33-4D05-9116-49F3A8A068A3}"/>
              </a:ext>
            </a:extLst>
          </p:cNvPr>
          <p:cNvSpPr>
            <a:spLocks noChangeArrowheads="1"/>
          </p:cNvSpPr>
          <p:nvPr/>
        </p:nvSpPr>
        <p:spPr bwMode="auto">
          <a:xfrm>
            <a:off x="407368" y="1052736"/>
            <a:ext cx="10801200" cy="3208571"/>
          </a:xfrm>
          <a:prstGeom prst="rect">
            <a:avLst/>
          </a:prstGeom>
          <a:noFill/>
          <a:ln w="9525">
            <a:noFill/>
            <a:miter lim="800000"/>
            <a:headEnd/>
            <a:tailEnd/>
          </a:ln>
          <a:effectLst/>
        </p:spPr>
        <p:txBody>
          <a:bodyPr wrap="square" anchor="ctr">
            <a:spAutoFit/>
          </a:bodyPr>
          <a:lstStyle/>
          <a:p>
            <a:pPr marL="44450" algn="just" eaLnBrk="0" fontAlgn="base" hangingPunct="0">
              <a:spcBef>
                <a:spcPct val="20000"/>
              </a:spcBef>
              <a:spcAft>
                <a:spcPts val="300"/>
              </a:spcAft>
              <a:buClr>
                <a:srgbClr val="C3260C"/>
              </a:buClr>
              <a:buSzPct val="130000"/>
              <a:defRPr/>
            </a:pPr>
            <a:endParaRPr lang="ru-RU" altLang="ru-RU" sz="2000" dirty="0">
              <a:solidFill>
                <a:srgbClr val="025373"/>
              </a:solidFill>
            </a:endParaRPr>
          </a:p>
          <a:p>
            <a:pPr marL="44450" algn="just" eaLnBrk="0" fontAlgn="base" hangingPunct="0">
              <a:buClr>
                <a:srgbClr val="C3260C"/>
              </a:buClr>
              <a:buSzPct val="130000"/>
              <a:defRPr/>
            </a:pPr>
            <a:r>
              <a:rPr lang="ru-RU" altLang="ru-RU" sz="2000" dirty="0">
                <a:solidFill>
                  <a:srgbClr val="025373"/>
                </a:solidFill>
              </a:rPr>
              <a:t>12.Организация зарегистрирована в Красногорске (Московская область), имеет филиал в Коломне (Московская область).</a:t>
            </a:r>
          </a:p>
          <a:p>
            <a:pPr marL="44450" algn="just" eaLnBrk="0" fontAlgn="base" hangingPunct="0">
              <a:buClr>
                <a:srgbClr val="C3260C"/>
              </a:buClr>
              <a:buSzPct val="130000"/>
              <a:defRPr/>
            </a:pPr>
            <a:r>
              <a:rPr lang="ru-RU" altLang="ru-RU" sz="2000" dirty="0">
                <a:solidFill>
                  <a:srgbClr val="025373"/>
                </a:solidFill>
              </a:rPr>
              <a:t>По результатам 1 квартала получена прибыль в размере 25 млн. рублей. </a:t>
            </a:r>
          </a:p>
          <a:p>
            <a:pPr marL="44450" algn="just" eaLnBrk="0" fontAlgn="base" hangingPunct="0">
              <a:buClr>
                <a:srgbClr val="C3260C"/>
              </a:buClr>
              <a:buSzPct val="130000"/>
              <a:defRPr/>
            </a:pPr>
            <a:r>
              <a:rPr lang="ru-RU" altLang="ru-RU" sz="2000" dirty="0">
                <a:solidFill>
                  <a:srgbClr val="025373"/>
                </a:solidFill>
              </a:rPr>
              <a:t>За отчетный период среднесписочная численность организации в целом составила 210 чел, по обособленному подразделению - 50 чел. </a:t>
            </a:r>
          </a:p>
          <a:p>
            <a:pPr marL="44450" algn="just" eaLnBrk="0" fontAlgn="base" hangingPunct="0">
              <a:buClr>
                <a:srgbClr val="C3260C"/>
              </a:buClr>
              <a:buSzPct val="130000"/>
              <a:defRPr/>
            </a:pPr>
            <a:r>
              <a:rPr lang="ru-RU" altLang="ru-RU" sz="2000" dirty="0">
                <a:solidFill>
                  <a:srgbClr val="025373"/>
                </a:solidFill>
              </a:rPr>
              <a:t>Остаточная стоимость основных средств за первый квартал в целом по организации составила 1,58 млн. рублей, из них 0,42 млн. в обособленном подразделении.</a:t>
            </a:r>
          </a:p>
          <a:p>
            <a:pPr marL="44450" algn="just" eaLnBrk="0" fontAlgn="base" hangingPunct="0">
              <a:buClr>
                <a:srgbClr val="C3260C"/>
              </a:buClr>
              <a:buSzPct val="130000"/>
              <a:defRPr/>
            </a:pPr>
            <a:r>
              <a:rPr lang="ru-RU" altLang="ru-RU" sz="2000" dirty="0">
                <a:solidFill>
                  <a:srgbClr val="025373"/>
                </a:solidFill>
              </a:rPr>
              <a:t>Исчислите авансовый платеж за первый квартал </a:t>
            </a:r>
            <a:r>
              <a:rPr lang="en-US" altLang="ru-RU" sz="2000" dirty="0">
                <a:solidFill>
                  <a:srgbClr val="025373"/>
                </a:solidFill>
              </a:rPr>
              <a:t>2025</a:t>
            </a:r>
            <a:r>
              <a:rPr lang="ru-RU" altLang="ru-RU" sz="2000" dirty="0">
                <a:solidFill>
                  <a:srgbClr val="025373"/>
                </a:solidFill>
              </a:rPr>
              <a:t> года</a:t>
            </a:r>
            <a:r>
              <a:rPr lang="en-US" altLang="ru-RU" sz="2000" dirty="0">
                <a:solidFill>
                  <a:srgbClr val="025373"/>
                </a:solidFill>
              </a:rPr>
              <a:t> </a:t>
            </a:r>
            <a:r>
              <a:rPr lang="ru-RU" altLang="ru-RU" sz="2000" dirty="0">
                <a:solidFill>
                  <a:srgbClr val="025373"/>
                </a:solidFill>
              </a:rPr>
              <a:t>, укажите место уплаты.</a:t>
            </a:r>
          </a:p>
          <a:p>
            <a:pPr marL="44450" algn="just" eaLnBrk="0" fontAlgn="base" hangingPunct="0">
              <a:buClr>
                <a:srgbClr val="C3260C"/>
              </a:buClr>
              <a:buSzPct val="130000"/>
              <a:defRPr/>
            </a:pPr>
            <a:r>
              <a:rPr lang="ru-RU" altLang="ru-RU" sz="2000" dirty="0">
                <a:solidFill>
                  <a:srgbClr val="025373"/>
                </a:solidFill>
              </a:rPr>
              <a:t> Можно ли уплачивать налог в полной сумме по месту нахождению головной организации?</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a:extLst>
              <a:ext uri="{FF2B5EF4-FFF2-40B4-BE49-F238E27FC236}">
                <a16:creationId xmlns:a16="http://schemas.microsoft.com/office/drawing/2014/main" id="{CF1EC2B2-7F33-4D05-9116-49F3A8A068A3}"/>
              </a:ext>
            </a:extLst>
          </p:cNvPr>
          <p:cNvSpPr>
            <a:spLocks noChangeArrowheads="1"/>
          </p:cNvSpPr>
          <p:nvPr/>
        </p:nvSpPr>
        <p:spPr bwMode="auto">
          <a:xfrm>
            <a:off x="407368" y="788948"/>
            <a:ext cx="11449272" cy="4070345"/>
          </a:xfrm>
          <a:prstGeom prst="rect">
            <a:avLst/>
          </a:prstGeom>
          <a:noFill/>
          <a:ln w="9525">
            <a:noFill/>
            <a:miter lim="800000"/>
            <a:headEnd/>
            <a:tailEnd/>
          </a:ln>
          <a:effectLst/>
        </p:spPr>
        <p:txBody>
          <a:bodyPr wrap="square" anchor="ctr">
            <a:spAutoFit/>
          </a:bodyPr>
          <a:lstStyle/>
          <a:p>
            <a:pPr marL="44450" algn="just" eaLnBrk="0" fontAlgn="base" hangingPunct="0">
              <a:spcBef>
                <a:spcPct val="20000"/>
              </a:spcBef>
              <a:spcAft>
                <a:spcPts val="300"/>
              </a:spcAft>
              <a:buClr>
                <a:srgbClr val="C3260C"/>
              </a:buClr>
              <a:buSzPct val="130000"/>
              <a:defRPr/>
            </a:pPr>
            <a:r>
              <a:rPr lang="ru-RU" altLang="ru-RU" sz="2000" b="1" dirty="0">
                <a:solidFill>
                  <a:srgbClr val="025373"/>
                </a:solidFill>
              </a:rPr>
              <a:t>Расчет:</a:t>
            </a:r>
            <a:endParaRPr lang="en-US" altLang="ru-RU" sz="2000" b="1" dirty="0">
              <a:solidFill>
                <a:srgbClr val="025373"/>
              </a:solidFill>
            </a:endParaRP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Удельный вес </a:t>
            </a:r>
            <a:r>
              <a:rPr lang="ru-RU" altLang="ru-RU" sz="2000" b="1" dirty="0">
                <a:solidFill>
                  <a:srgbClr val="025373"/>
                </a:solidFill>
              </a:rPr>
              <a:t>трудового показателя </a:t>
            </a:r>
            <a:r>
              <a:rPr lang="ru-RU" altLang="ru-RU" sz="2000" dirty="0">
                <a:solidFill>
                  <a:srgbClr val="025373"/>
                </a:solidFill>
              </a:rPr>
              <a:t>ГО 160/210</a:t>
            </a:r>
            <a:r>
              <a:rPr lang="en-US" altLang="ru-RU" sz="2000" dirty="0">
                <a:solidFill>
                  <a:srgbClr val="025373"/>
                </a:solidFill>
              </a:rPr>
              <a:t> x100%</a:t>
            </a:r>
            <a:r>
              <a:rPr lang="ru-RU" altLang="ru-RU" sz="2000" dirty="0">
                <a:solidFill>
                  <a:srgbClr val="025373"/>
                </a:solidFill>
              </a:rPr>
              <a:t> =</a:t>
            </a:r>
            <a:r>
              <a:rPr lang="en-US" altLang="ru-RU" sz="2000" dirty="0">
                <a:solidFill>
                  <a:srgbClr val="025373"/>
                </a:solidFill>
              </a:rPr>
              <a:t> 76</a:t>
            </a:r>
            <a:r>
              <a:rPr lang="ru-RU" altLang="ru-RU" sz="2000" dirty="0">
                <a:solidFill>
                  <a:srgbClr val="025373"/>
                </a:solidFill>
              </a:rPr>
              <a:t>,2%</a:t>
            </a: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Удельный вес </a:t>
            </a:r>
            <a:r>
              <a:rPr lang="ru-RU" altLang="ru-RU" sz="2000" b="1" dirty="0">
                <a:solidFill>
                  <a:srgbClr val="025373"/>
                </a:solidFill>
              </a:rPr>
              <a:t>трудового показателя </a:t>
            </a:r>
            <a:r>
              <a:rPr lang="ru-RU" altLang="ru-RU" sz="2000" dirty="0">
                <a:solidFill>
                  <a:srgbClr val="025373"/>
                </a:solidFill>
              </a:rPr>
              <a:t>ОП 50/210 x 100% = 23,8%</a:t>
            </a: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Удельный вес </a:t>
            </a:r>
            <a:r>
              <a:rPr lang="ru-RU" altLang="ru-RU" sz="2000" b="1" dirty="0">
                <a:solidFill>
                  <a:srgbClr val="025373"/>
                </a:solidFill>
              </a:rPr>
              <a:t>имущественного показателя  </a:t>
            </a:r>
            <a:r>
              <a:rPr lang="ru-RU" altLang="ru-RU" sz="2000" dirty="0">
                <a:solidFill>
                  <a:srgbClr val="025373"/>
                </a:solidFill>
              </a:rPr>
              <a:t>ОГ 1,16 млн./1,58 млн.</a:t>
            </a:r>
            <a:r>
              <a:rPr lang="en-US" altLang="ru-RU" sz="2000" dirty="0">
                <a:solidFill>
                  <a:srgbClr val="025373"/>
                </a:solidFill>
              </a:rPr>
              <a:t> X 100% = 73</a:t>
            </a:r>
            <a:r>
              <a:rPr lang="ru-RU" altLang="ru-RU" sz="2000" dirty="0">
                <a:solidFill>
                  <a:srgbClr val="025373"/>
                </a:solidFill>
              </a:rPr>
              <a:t>,5%</a:t>
            </a: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Удельный вес </a:t>
            </a:r>
            <a:r>
              <a:rPr lang="ru-RU" altLang="ru-RU" sz="2000" b="1" dirty="0">
                <a:solidFill>
                  <a:srgbClr val="025373"/>
                </a:solidFill>
              </a:rPr>
              <a:t>имущественного показателя  </a:t>
            </a:r>
            <a:r>
              <a:rPr lang="ru-RU" altLang="ru-RU" sz="2000" dirty="0">
                <a:solidFill>
                  <a:srgbClr val="025373"/>
                </a:solidFill>
              </a:rPr>
              <a:t>ОП 0,42 млн./1,58 млн. x 100% = 26,5%</a:t>
            </a:r>
          </a:p>
          <a:p>
            <a:pPr marL="44450" algn="just" eaLnBrk="0" fontAlgn="base" hangingPunct="0">
              <a:spcBef>
                <a:spcPct val="20000"/>
              </a:spcBef>
              <a:spcAft>
                <a:spcPts val="300"/>
              </a:spcAft>
              <a:buClr>
                <a:srgbClr val="C3260C"/>
              </a:buClr>
              <a:buSzPct val="130000"/>
              <a:defRPr/>
            </a:pPr>
            <a:r>
              <a:rPr lang="ru-RU" altLang="ru-RU" sz="2000" b="1" dirty="0">
                <a:solidFill>
                  <a:srgbClr val="025373"/>
                </a:solidFill>
              </a:rPr>
              <a:t>Доля прибыли ОП (23,8% + 26,5%)/2 = 25,15%</a:t>
            </a:r>
          </a:p>
          <a:p>
            <a:pPr marL="44450" algn="just" eaLnBrk="0" fontAlgn="base" hangingPunct="0">
              <a:spcBef>
                <a:spcPct val="20000"/>
              </a:spcBef>
              <a:spcAft>
                <a:spcPts val="300"/>
              </a:spcAft>
              <a:buClr>
                <a:srgbClr val="C3260C"/>
              </a:buClr>
              <a:buSzPct val="130000"/>
              <a:defRPr/>
            </a:pPr>
            <a:r>
              <a:rPr lang="ru-RU" altLang="ru-RU" sz="2000" b="1" dirty="0">
                <a:solidFill>
                  <a:srgbClr val="025373"/>
                </a:solidFill>
              </a:rPr>
              <a:t>Доля прибыли ГО (76,2% + 73,5%)/2 = 74,85%</a:t>
            </a: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Налог к уплате в федеральный бюджет  25 000 000  </a:t>
            </a:r>
            <a:r>
              <a:rPr lang="ru-RU" altLang="ru-RU" sz="2000" dirty="0" err="1">
                <a:solidFill>
                  <a:srgbClr val="025373"/>
                </a:solidFill>
              </a:rPr>
              <a:t>x</a:t>
            </a:r>
            <a:r>
              <a:rPr lang="ru-RU" altLang="ru-RU" sz="2000" dirty="0">
                <a:solidFill>
                  <a:srgbClr val="025373"/>
                </a:solidFill>
              </a:rPr>
              <a:t>  </a:t>
            </a:r>
            <a:r>
              <a:rPr lang="en-US" altLang="ru-RU" sz="2000" dirty="0">
                <a:solidFill>
                  <a:srgbClr val="025373"/>
                </a:solidFill>
              </a:rPr>
              <a:t>8</a:t>
            </a:r>
            <a:r>
              <a:rPr lang="ru-RU" altLang="ru-RU" sz="2000" dirty="0">
                <a:solidFill>
                  <a:srgbClr val="025373"/>
                </a:solidFill>
              </a:rPr>
              <a:t>% = </a:t>
            </a:r>
            <a:r>
              <a:rPr lang="en-US" altLang="ru-RU" sz="2000" dirty="0">
                <a:solidFill>
                  <a:srgbClr val="025373"/>
                </a:solidFill>
              </a:rPr>
              <a:t>2 000 000</a:t>
            </a:r>
            <a:endParaRPr lang="ru-RU" altLang="ru-RU" sz="2000" dirty="0">
              <a:solidFill>
                <a:srgbClr val="025373"/>
              </a:solidFill>
            </a:endParaRP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Бюджет субъекта по ГО 25 000 000 </a:t>
            </a:r>
            <a:r>
              <a:rPr lang="en-US" altLang="ru-RU" sz="2000" dirty="0">
                <a:solidFill>
                  <a:srgbClr val="025373"/>
                </a:solidFill>
              </a:rPr>
              <a:t>x </a:t>
            </a:r>
            <a:r>
              <a:rPr lang="ru-RU" altLang="ru-RU" sz="2000" dirty="0">
                <a:solidFill>
                  <a:srgbClr val="025373"/>
                </a:solidFill>
              </a:rPr>
              <a:t>74,85% = 18 712 500  </a:t>
            </a:r>
            <a:r>
              <a:rPr lang="en-US" altLang="ru-RU" sz="2000" dirty="0">
                <a:solidFill>
                  <a:srgbClr val="025373"/>
                </a:solidFill>
              </a:rPr>
              <a:t>x</a:t>
            </a:r>
            <a:r>
              <a:rPr lang="ru-RU" altLang="ru-RU" sz="2000" dirty="0">
                <a:solidFill>
                  <a:srgbClr val="025373"/>
                </a:solidFill>
              </a:rPr>
              <a:t> 17% = 3 181 125</a:t>
            </a:r>
          </a:p>
          <a:p>
            <a:pPr marL="44450" algn="just" eaLnBrk="0" fontAlgn="base" hangingPunct="0">
              <a:spcBef>
                <a:spcPct val="20000"/>
              </a:spcBef>
              <a:spcAft>
                <a:spcPts val="300"/>
              </a:spcAft>
              <a:buClr>
                <a:srgbClr val="C3260C"/>
              </a:buClr>
              <a:buSzPct val="130000"/>
              <a:defRPr/>
            </a:pPr>
            <a:r>
              <a:rPr lang="ru-RU" altLang="ru-RU" sz="2000" dirty="0">
                <a:solidFill>
                  <a:srgbClr val="025373"/>
                </a:solidFill>
              </a:rPr>
              <a:t>                                  по ОП 25 000 000 </a:t>
            </a:r>
            <a:r>
              <a:rPr lang="en-US" altLang="ru-RU" sz="2000" dirty="0">
                <a:solidFill>
                  <a:srgbClr val="025373"/>
                </a:solidFill>
              </a:rPr>
              <a:t>x </a:t>
            </a:r>
            <a:r>
              <a:rPr lang="ru-RU" altLang="ru-RU" sz="2000" dirty="0">
                <a:solidFill>
                  <a:srgbClr val="025373"/>
                </a:solidFill>
              </a:rPr>
              <a:t> 25,15% = 6 287 500 </a:t>
            </a:r>
            <a:r>
              <a:rPr lang="en-US" altLang="ru-RU" sz="2000" dirty="0">
                <a:solidFill>
                  <a:srgbClr val="025373"/>
                </a:solidFill>
              </a:rPr>
              <a:t> </a:t>
            </a:r>
            <a:r>
              <a:rPr lang="ru-RU" altLang="ru-RU" sz="2000" dirty="0" err="1">
                <a:solidFill>
                  <a:srgbClr val="025373"/>
                </a:solidFill>
              </a:rPr>
              <a:t>x</a:t>
            </a:r>
            <a:r>
              <a:rPr lang="ru-RU" altLang="ru-RU" sz="2000" dirty="0">
                <a:solidFill>
                  <a:srgbClr val="025373"/>
                </a:solidFill>
              </a:rPr>
              <a:t> 17% = 1 068 875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3392" y="692696"/>
            <a:ext cx="10035000" cy="3785652"/>
          </a:xfrm>
          <a:prstGeom prst="rect">
            <a:avLst/>
          </a:prstGeom>
        </p:spPr>
        <p:txBody>
          <a:bodyPr wrap="square">
            <a:spAutoFit/>
          </a:bodyPr>
          <a:lstStyle/>
          <a:p>
            <a:pPr marL="44450" algn="just" eaLnBrk="0" fontAlgn="base" hangingPunct="0">
              <a:buClr>
                <a:srgbClr val="C3260C"/>
              </a:buClr>
              <a:buSzPct val="130000"/>
              <a:defRPr/>
            </a:pPr>
            <a:r>
              <a:rPr lang="ru-RU" sz="2000" dirty="0">
                <a:solidFill>
                  <a:srgbClr val="025373"/>
                </a:solidFill>
              </a:rPr>
              <a:t>13. ООО «Металл», применяющее УСН (объект «доходы минус расходы»), по итогам 2024 года имело доход 260 млн рублей. Было принято решение о применении специальных ставок НДС для УСН.</a:t>
            </a:r>
          </a:p>
          <a:p>
            <a:pPr marL="44450" algn="just" eaLnBrk="0" fontAlgn="base" hangingPunct="0">
              <a:buClr>
                <a:srgbClr val="C3260C"/>
              </a:buClr>
              <a:buSzPct val="130000"/>
              <a:defRPr/>
            </a:pPr>
            <a:r>
              <a:rPr lang="ru-RU" sz="2000" dirty="0">
                <a:solidFill>
                  <a:srgbClr val="025373"/>
                </a:solidFill>
              </a:rPr>
              <a:t>В I квартале 2025 года общество:</a:t>
            </a:r>
          </a:p>
          <a:p>
            <a:pPr marL="44450" lvl="0" algn="just" eaLnBrk="0" fontAlgn="base" hangingPunct="0">
              <a:buClr>
                <a:srgbClr val="C3260C"/>
              </a:buClr>
              <a:buSzPct val="130000"/>
              <a:defRPr/>
            </a:pPr>
            <a:r>
              <a:rPr lang="ru-RU" sz="2000" dirty="0">
                <a:solidFill>
                  <a:srgbClr val="025373"/>
                </a:solidFill>
              </a:rPr>
              <a:t>Приобрело станок за 1 200 000 руб., в </a:t>
            </a:r>
            <a:r>
              <a:rPr lang="ru-RU" sz="2000" dirty="0" err="1">
                <a:solidFill>
                  <a:srgbClr val="025373"/>
                </a:solidFill>
              </a:rPr>
              <a:t>т.ч</a:t>
            </a:r>
            <a:r>
              <a:rPr lang="ru-RU" sz="2000" dirty="0">
                <a:solidFill>
                  <a:srgbClr val="025373"/>
                </a:solidFill>
              </a:rPr>
              <a:t>. НДС 20% — 200 000 руб.</a:t>
            </a:r>
          </a:p>
          <a:p>
            <a:pPr marL="44450" lvl="0" algn="just" eaLnBrk="0" fontAlgn="base" hangingPunct="0">
              <a:buClr>
                <a:srgbClr val="C3260C"/>
              </a:buClr>
              <a:buSzPct val="130000"/>
              <a:defRPr/>
            </a:pPr>
            <a:r>
              <a:rPr lang="ru-RU" sz="2000" dirty="0">
                <a:solidFill>
                  <a:srgbClr val="025373"/>
                </a:solidFill>
              </a:rPr>
              <a:t>Реализовало продукцию на сумму 5 000 000 руб. (без НДС по договору).</a:t>
            </a:r>
          </a:p>
          <a:p>
            <a:pPr marL="44450" lvl="0" algn="just" eaLnBrk="0" fontAlgn="base" hangingPunct="0">
              <a:buClr>
                <a:srgbClr val="C3260C"/>
              </a:buClr>
              <a:buSzPct val="130000"/>
              <a:defRPr/>
            </a:pPr>
            <a:r>
              <a:rPr lang="ru-RU" sz="2000" dirty="0">
                <a:solidFill>
                  <a:srgbClr val="025373"/>
                </a:solidFill>
              </a:rPr>
              <a:t>15 декабря 2024 года общество получило аванс в размере 2 000 000 руб. в счет предстоящей поставки материалов.</a:t>
            </a:r>
          </a:p>
          <a:p>
            <a:pPr marL="44450" lvl="0" algn="just" eaLnBrk="0" fontAlgn="base" hangingPunct="0">
              <a:buClr>
                <a:srgbClr val="C3260C"/>
              </a:buClr>
              <a:buSzPct val="130000"/>
              <a:defRPr/>
            </a:pPr>
            <a:r>
              <a:rPr lang="ru-RU" sz="2000" dirty="0">
                <a:solidFill>
                  <a:srgbClr val="025373"/>
                </a:solidFill>
              </a:rPr>
              <a:t>10 февраля 2025 года поставка была осуществлена. Стоимость материалов по договору — 2 000 000 руб. Изменения в договор, заключенный в 2024 году, не вносились. </a:t>
            </a:r>
          </a:p>
          <a:p>
            <a:pPr marL="44450" lvl="0" algn="just" eaLnBrk="0" fontAlgn="base" hangingPunct="0">
              <a:buClr>
                <a:srgbClr val="C3260C"/>
              </a:buClr>
              <a:buSzPct val="130000"/>
              <a:defRPr/>
            </a:pPr>
            <a:r>
              <a:rPr lang="ru-RU" sz="2000" dirty="0">
                <a:solidFill>
                  <a:srgbClr val="025373"/>
                </a:solidFill>
              </a:rPr>
              <a:t>Рассчитайте сумму НДС, подлежащую уплате в бюджет за I квартал 2025 года? </a:t>
            </a:r>
            <a:r>
              <a:rPr lang="ru-RU" sz="2000" dirty="0">
                <a:solidFill>
                  <a:schemeClr val="tx2"/>
                </a:solidFill>
              </a:rPr>
              <a:t> </a:t>
            </a:r>
          </a:p>
          <a:p>
            <a:pPr algn="just"/>
            <a:r>
              <a:rPr lang="ru-RU" sz="2000" b="1" dirty="0">
                <a:solidFill>
                  <a:schemeClr val="tx2"/>
                </a:solidFill>
              </a:rPr>
              <a:t> </a:t>
            </a:r>
            <a:endParaRPr lang="ru-RU" sz="2000" dirty="0">
              <a:solidFill>
                <a:schemeClr val="tx2"/>
              </a:solidFill>
            </a:endParaRPr>
          </a:p>
        </p:txBody>
      </p:sp>
    </p:spTree>
    <p:extLst>
      <p:ext uri="{BB962C8B-B14F-4D97-AF65-F5344CB8AC3E}">
        <p14:creationId xmlns:p14="http://schemas.microsoft.com/office/powerpoint/2010/main" val="2099046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83432" y="692696"/>
            <a:ext cx="10297144" cy="3724096"/>
          </a:xfrm>
          <a:prstGeom prst="rect">
            <a:avLst/>
          </a:prstGeom>
        </p:spPr>
        <p:txBody>
          <a:bodyPr wrap="square">
            <a:spAutoFit/>
          </a:bodyPr>
          <a:lstStyle/>
          <a:p>
            <a:pPr algn="just"/>
            <a:endParaRPr lang="ru-RU" sz="2400" dirty="0">
              <a:solidFill>
                <a:schemeClr val="tx2"/>
              </a:solidFill>
            </a:endParaRPr>
          </a:p>
          <a:p>
            <a:pPr algn="just"/>
            <a:r>
              <a:rPr lang="ru-RU" sz="2400" b="1" dirty="0">
                <a:solidFill>
                  <a:schemeClr val="tx2"/>
                </a:solidFill>
              </a:rPr>
              <a:t> </a:t>
            </a:r>
          </a:p>
          <a:p>
            <a:pPr algn="just"/>
            <a:r>
              <a:rPr lang="ru-RU" sz="2400" b="1" dirty="0">
                <a:solidFill>
                  <a:schemeClr val="tx2"/>
                </a:solidFill>
              </a:rPr>
              <a:t>Расчет:</a:t>
            </a:r>
            <a:endParaRPr lang="en-US" sz="2400" b="1" dirty="0">
              <a:solidFill>
                <a:schemeClr val="tx2"/>
              </a:solidFill>
            </a:endParaRPr>
          </a:p>
          <a:p>
            <a:pPr algn="just"/>
            <a:endParaRPr lang="ru-RU" sz="2400" dirty="0">
              <a:solidFill>
                <a:schemeClr val="tx2"/>
              </a:solidFill>
            </a:endParaRPr>
          </a:p>
          <a:p>
            <a:pPr marL="44450" eaLnBrk="0" fontAlgn="base" hangingPunct="0">
              <a:buClr>
                <a:srgbClr val="C3260C"/>
              </a:buClr>
              <a:buSzPct val="130000"/>
              <a:defRPr/>
            </a:pPr>
            <a:r>
              <a:rPr lang="ru-RU" sz="2000" dirty="0">
                <a:solidFill>
                  <a:srgbClr val="025373"/>
                </a:solidFill>
              </a:rPr>
              <a:t>«Входной» НДС в размере 200 000 руб. подлежит учету в стоимости станка.</a:t>
            </a:r>
          </a:p>
          <a:p>
            <a:pPr marL="44450" eaLnBrk="0" fontAlgn="base" hangingPunct="0">
              <a:buClr>
                <a:srgbClr val="C3260C"/>
              </a:buClr>
              <a:buSzPct val="130000"/>
              <a:defRPr/>
            </a:pPr>
            <a:r>
              <a:rPr lang="ru-RU" sz="2000" dirty="0">
                <a:solidFill>
                  <a:srgbClr val="025373"/>
                </a:solidFill>
              </a:rPr>
              <a:t>Книга продаж: 350 000 руб. 5 000 000 руб. </a:t>
            </a:r>
            <a:r>
              <a:rPr lang="en-US" sz="2000" dirty="0">
                <a:solidFill>
                  <a:srgbClr val="025373"/>
                </a:solidFill>
              </a:rPr>
              <a:t>x</a:t>
            </a:r>
            <a:r>
              <a:rPr lang="ru-RU" sz="2000" dirty="0">
                <a:solidFill>
                  <a:srgbClr val="025373"/>
                </a:solidFill>
              </a:rPr>
              <a:t> 7% </a:t>
            </a:r>
          </a:p>
          <a:p>
            <a:pPr marL="44450" eaLnBrk="0" fontAlgn="base" hangingPunct="0">
              <a:buClr>
                <a:srgbClr val="C3260C"/>
              </a:buClr>
              <a:buSzPct val="130000"/>
              <a:defRPr/>
            </a:pPr>
            <a:r>
              <a:rPr lang="ru-RU" sz="2000" dirty="0">
                <a:solidFill>
                  <a:srgbClr val="025373"/>
                </a:solidFill>
              </a:rPr>
              <a:t>                            130 841 руб.  2 000 000 руб. </a:t>
            </a:r>
            <a:r>
              <a:rPr lang="en-US" sz="2000" dirty="0">
                <a:solidFill>
                  <a:srgbClr val="025373"/>
                </a:solidFill>
              </a:rPr>
              <a:t>x</a:t>
            </a:r>
            <a:r>
              <a:rPr lang="ru-RU" sz="2000" dirty="0">
                <a:solidFill>
                  <a:srgbClr val="025373"/>
                </a:solidFill>
              </a:rPr>
              <a:t> 7/107*</a:t>
            </a:r>
          </a:p>
          <a:p>
            <a:pPr marL="44450" eaLnBrk="0" fontAlgn="base" hangingPunct="0">
              <a:buClr>
                <a:srgbClr val="C3260C"/>
              </a:buClr>
              <a:buSzPct val="130000"/>
              <a:defRPr/>
            </a:pPr>
            <a:r>
              <a:rPr lang="ru-RU" sz="2000" dirty="0">
                <a:solidFill>
                  <a:srgbClr val="025373"/>
                </a:solidFill>
              </a:rPr>
              <a:t> НДС к уплате: 480 841 руб.</a:t>
            </a:r>
          </a:p>
          <a:p>
            <a:pPr marL="44450" eaLnBrk="0" fontAlgn="base" hangingPunct="0">
              <a:buClr>
                <a:srgbClr val="C3260C"/>
              </a:buClr>
              <a:buSzPct val="130000"/>
              <a:defRPr/>
            </a:pPr>
            <a:endParaRPr lang="ru-RU" sz="2000" dirty="0">
              <a:solidFill>
                <a:srgbClr val="025373"/>
              </a:solidFill>
            </a:endParaRPr>
          </a:p>
          <a:p>
            <a:pPr marL="44450" eaLnBrk="0" fontAlgn="base" hangingPunct="0">
              <a:buClr>
                <a:srgbClr val="C3260C"/>
              </a:buClr>
              <a:buSzPct val="130000"/>
              <a:defRPr/>
            </a:pPr>
            <a:r>
              <a:rPr lang="ru-RU" sz="2000" dirty="0">
                <a:solidFill>
                  <a:srgbClr val="025373"/>
                </a:solidFill>
              </a:rPr>
              <a:t>*п.16 Письмо ФНС России от 17.10.2024 N СД-4-3/11815@</a:t>
            </a:r>
          </a:p>
          <a:p>
            <a:pPr marL="44450" eaLnBrk="0" fontAlgn="base" hangingPunct="0">
              <a:buClr>
                <a:srgbClr val="C3260C"/>
              </a:buClr>
              <a:buSzPct val="130000"/>
              <a:defRPr/>
            </a:pPr>
            <a:endParaRPr lang="ru-RU" sz="2000" dirty="0">
              <a:solidFill>
                <a:srgbClr val="025373"/>
              </a:solidFill>
            </a:endParaRPr>
          </a:p>
        </p:txBody>
      </p:sp>
    </p:spTree>
    <p:extLst>
      <p:ext uri="{BB962C8B-B14F-4D97-AF65-F5344CB8AC3E}">
        <p14:creationId xmlns:p14="http://schemas.microsoft.com/office/powerpoint/2010/main" val="389771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3392" y="692696"/>
            <a:ext cx="10801200" cy="4770537"/>
          </a:xfrm>
          <a:prstGeom prst="rect">
            <a:avLst/>
          </a:prstGeom>
        </p:spPr>
        <p:txBody>
          <a:bodyPr wrap="square">
            <a:spAutoFit/>
          </a:bodyPr>
          <a:lstStyle/>
          <a:p>
            <a:pPr marL="44450" algn="just" eaLnBrk="0" fontAlgn="base" hangingPunct="0">
              <a:buClr>
                <a:srgbClr val="C3260C"/>
              </a:buClr>
              <a:buSzPct val="130000"/>
              <a:defRPr/>
            </a:pPr>
            <a:r>
              <a:rPr lang="ru-RU" sz="2000" dirty="0">
                <a:solidFill>
                  <a:srgbClr val="025373"/>
                </a:solidFill>
              </a:rPr>
              <a:t>14. Российская организация - налогоплательщик (ОСНО) во время участия в международной выставке</a:t>
            </a:r>
            <a:r>
              <a:rPr lang="en-US" sz="2000" dirty="0">
                <a:solidFill>
                  <a:srgbClr val="025373"/>
                </a:solidFill>
              </a:rPr>
              <a:t> </a:t>
            </a:r>
            <a:r>
              <a:rPr lang="ru-RU" sz="2000" dirty="0">
                <a:solidFill>
                  <a:srgbClr val="025373"/>
                </a:solidFill>
              </a:rPr>
              <a:t>в сентябре 2025 года раздала посетителям в рекламных целях:</a:t>
            </a:r>
            <a:endParaRPr lang="en-US" sz="2000" dirty="0">
              <a:solidFill>
                <a:srgbClr val="025373"/>
              </a:solidFill>
            </a:endParaRPr>
          </a:p>
          <a:p>
            <a:pPr marL="44450" algn="just" eaLnBrk="0" fontAlgn="base" hangingPunct="0">
              <a:buClr>
                <a:srgbClr val="C3260C"/>
              </a:buClr>
              <a:buSzPct val="130000"/>
              <a:defRPr/>
            </a:pPr>
            <a:endParaRPr lang="ru-RU" sz="2000" dirty="0">
              <a:solidFill>
                <a:srgbClr val="025373"/>
              </a:solidFill>
            </a:endParaRPr>
          </a:p>
          <a:p>
            <a:pPr marL="44450" lvl="0" algn="just" eaLnBrk="0" fontAlgn="base" hangingPunct="0">
              <a:buClr>
                <a:srgbClr val="C3260C"/>
              </a:buClr>
              <a:buSzPct val="130000"/>
              <a:defRPr/>
            </a:pPr>
            <a:r>
              <a:rPr lang="ru-RU" sz="2000" dirty="0">
                <a:solidFill>
                  <a:srgbClr val="025373"/>
                </a:solidFill>
              </a:rPr>
              <a:t>80 каталогов с информацией об услугах компании </a:t>
            </a:r>
          </a:p>
          <a:p>
            <a:pPr marL="44450" lvl="0" algn="just" eaLnBrk="0" fontAlgn="base" hangingPunct="0">
              <a:buClr>
                <a:srgbClr val="C3260C"/>
              </a:buClr>
              <a:buSzPct val="130000"/>
              <a:defRPr/>
            </a:pPr>
            <a:r>
              <a:rPr lang="ru-RU" sz="2000" dirty="0">
                <a:solidFill>
                  <a:srgbClr val="025373"/>
                </a:solidFill>
              </a:rPr>
              <a:t>(стоимость изготовления – 400 руб.);</a:t>
            </a:r>
          </a:p>
          <a:p>
            <a:pPr marL="44450" lvl="0" algn="just" eaLnBrk="0" fontAlgn="base" hangingPunct="0">
              <a:buClr>
                <a:srgbClr val="C3260C"/>
              </a:buClr>
              <a:buSzPct val="130000"/>
              <a:defRPr/>
            </a:pPr>
            <a:r>
              <a:rPr lang="ru-RU" sz="2000" dirty="0">
                <a:solidFill>
                  <a:srgbClr val="025373"/>
                </a:solidFill>
              </a:rPr>
              <a:t>100 шариковых ручек с логотипом и телефоном компании </a:t>
            </a:r>
          </a:p>
          <a:p>
            <a:pPr marL="44450" lvl="0" algn="just" eaLnBrk="0" fontAlgn="base" hangingPunct="0">
              <a:buClr>
                <a:srgbClr val="C3260C"/>
              </a:buClr>
              <a:buSzPct val="130000"/>
              <a:defRPr/>
            </a:pPr>
            <a:r>
              <a:rPr lang="ru-RU" sz="2000" dirty="0">
                <a:solidFill>
                  <a:srgbClr val="025373"/>
                </a:solidFill>
              </a:rPr>
              <a:t>(стоимость изготовления – 180 руб.);</a:t>
            </a:r>
          </a:p>
          <a:p>
            <a:pPr marL="44450" lvl="0" algn="just" eaLnBrk="0" fontAlgn="base" hangingPunct="0">
              <a:buClr>
                <a:srgbClr val="C3260C"/>
              </a:buClr>
              <a:buSzPct val="130000"/>
              <a:defRPr/>
            </a:pPr>
            <a:r>
              <a:rPr lang="ru-RU" sz="2000" dirty="0">
                <a:solidFill>
                  <a:srgbClr val="025373"/>
                </a:solidFill>
              </a:rPr>
              <a:t>50 футболок с логотипом компании </a:t>
            </a:r>
          </a:p>
          <a:p>
            <a:pPr marL="44450" lvl="0" algn="just" eaLnBrk="0" fontAlgn="base" hangingPunct="0">
              <a:buClr>
                <a:srgbClr val="C3260C"/>
              </a:buClr>
              <a:buSzPct val="130000"/>
              <a:defRPr/>
            </a:pPr>
            <a:r>
              <a:rPr lang="ru-RU" sz="2000" dirty="0">
                <a:solidFill>
                  <a:srgbClr val="025373"/>
                </a:solidFill>
              </a:rPr>
              <a:t>(стоимость изготовления – 400 руб.).</a:t>
            </a:r>
            <a:endParaRPr lang="en-US" sz="2000" dirty="0">
              <a:solidFill>
                <a:srgbClr val="025373"/>
              </a:solidFill>
            </a:endParaRPr>
          </a:p>
          <a:p>
            <a:pPr marL="44450" lvl="0" algn="just" eaLnBrk="0" fontAlgn="base" hangingPunct="0">
              <a:buClr>
                <a:srgbClr val="C3260C"/>
              </a:buClr>
              <a:buSzPct val="130000"/>
              <a:defRPr/>
            </a:pPr>
            <a:endParaRPr lang="ru-RU" sz="2000" dirty="0">
              <a:solidFill>
                <a:srgbClr val="025373"/>
              </a:solidFill>
            </a:endParaRPr>
          </a:p>
          <a:p>
            <a:pPr marL="44450" lvl="0" algn="just" eaLnBrk="0" fontAlgn="base" hangingPunct="0">
              <a:buClr>
                <a:srgbClr val="C3260C"/>
              </a:buClr>
              <a:buSzPct val="130000"/>
              <a:defRPr/>
            </a:pPr>
            <a:r>
              <a:rPr lang="ru-RU" sz="2000" dirty="0">
                <a:solidFill>
                  <a:srgbClr val="025373"/>
                </a:solidFill>
              </a:rPr>
              <a:t>Стоимость изготовления рекламных товаров указана без НДС.</a:t>
            </a:r>
          </a:p>
          <a:p>
            <a:pPr marL="44450" algn="just" eaLnBrk="0" fontAlgn="base" hangingPunct="0">
              <a:buClr>
                <a:srgbClr val="C3260C"/>
              </a:buClr>
              <a:buSzPct val="130000"/>
              <a:defRPr/>
            </a:pPr>
            <a:r>
              <a:rPr lang="ru-RU" sz="2000" dirty="0">
                <a:solidFill>
                  <a:srgbClr val="025373"/>
                </a:solidFill>
              </a:rPr>
              <a:t>Определите налоговые последствия для организации в отношении указанных операций в части НДС.</a:t>
            </a:r>
          </a:p>
          <a:p>
            <a:pPr marL="44450" algn="just" eaLnBrk="0" fontAlgn="base" hangingPunct="0">
              <a:buClr>
                <a:srgbClr val="C3260C"/>
              </a:buClr>
              <a:buSzPct val="130000"/>
              <a:defRPr/>
            </a:pPr>
            <a:r>
              <a:rPr lang="ru-RU" sz="2000" dirty="0">
                <a:solidFill>
                  <a:srgbClr val="025373"/>
                </a:solidFill>
              </a:rPr>
              <a:t> </a:t>
            </a:r>
          </a:p>
          <a:p>
            <a:pPr algn="just"/>
            <a:r>
              <a:rPr lang="ru-RU" sz="2400" b="1" dirty="0">
                <a:solidFill>
                  <a:schemeClr val="tx2"/>
                </a:solidFill>
              </a:rPr>
              <a:t> </a:t>
            </a:r>
            <a:endParaRPr lang="ru-RU" sz="2400" dirty="0">
              <a:solidFill>
                <a:schemeClr val="tx2"/>
              </a:solidFill>
            </a:endParaRPr>
          </a:p>
        </p:txBody>
      </p:sp>
    </p:spTree>
    <p:extLst>
      <p:ext uri="{BB962C8B-B14F-4D97-AF65-F5344CB8AC3E}">
        <p14:creationId xmlns:p14="http://schemas.microsoft.com/office/powerpoint/2010/main" val="1737245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83432" y="980728"/>
            <a:ext cx="6972450" cy="2123658"/>
          </a:xfrm>
          <a:prstGeom prst="rect">
            <a:avLst/>
          </a:prstGeom>
        </p:spPr>
        <p:txBody>
          <a:bodyPr wrap="square">
            <a:spAutoFit/>
          </a:bodyPr>
          <a:lstStyle/>
          <a:p>
            <a:pPr algn="just"/>
            <a:r>
              <a:rPr lang="ru-RU" sz="2400" b="1" dirty="0">
                <a:solidFill>
                  <a:schemeClr val="tx2"/>
                </a:solidFill>
              </a:rPr>
              <a:t> </a:t>
            </a:r>
          </a:p>
          <a:p>
            <a:pPr algn="just"/>
            <a:r>
              <a:rPr lang="ru-RU" sz="2000" b="1" dirty="0">
                <a:solidFill>
                  <a:schemeClr val="tx2"/>
                </a:solidFill>
              </a:rPr>
              <a:t>Расчет:</a:t>
            </a:r>
          </a:p>
          <a:p>
            <a:pPr algn="just"/>
            <a:r>
              <a:rPr lang="ru-RU" sz="2000" dirty="0">
                <a:solidFill>
                  <a:schemeClr val="tx2"/>
                </a:solidFill>
              </a:rPr>
              <a:t>База по НДС 20 000 (400 руб.</a:t>
            </a:r>
            <a:r>
              <a:rPr lang="en-US" sz="2000" dirty="0">
                <a:solidFill>
                  <a:schemeClr val="tx2"/>
                </a:solidFill>
              </a:rPr>
              <a:t>x</a:t>
            </a:r>
            <a:r>
              <a:rPr lang="ru-RU" sz="2000" dirty="0">
                <a:solidFill>
                  <a:schemeClr val="tx2"/>
                </a:solidFill>
              </a:rPr>
              <a:t> 50 шт.)</a:t>
            </a:r>
            <a:endParaRPr lang="en-US" sz="2000" dirty="0">
              <a:solidFill>
                <a:schemeClr val="tx2"/>
              </a:solidFill>
            </a:endParaRPr>
          </a:p>
          <a:p>
            <a:pPr algn="just"/>
            <a:r>
              <a:rPr lang="ru-RU" sz="2000" dirty="0">
                <a:solidFill>
                  <a:schemeClr val="tx2"/>
                </a:solidFill>
              </a:rPr>
              <a:t>НДС 4000 руб. </a:t>
            </a:r>
            <a:r>
              <a:rPr lang="en-US" sz="2000" dirty="0">
                <a:solidFill>
                  <a:schemeClr val="tx2"/>
                </a:solidFill>
              </a:rPr>
              <a:t>(</a:t>
            </a:r>
            <a:r>
              <a:rPr lang="ru-RU" sz="2000" dirty="0">
                <a:solidFill>
                  <a:schemeClr val="tx2"/>
                </a:solidFill>
              </a:rPr>
              <a:t>20 000 </a:t>
            </a:r>
            <a:r>
              <a:rPr lang="en-US" sz="2000" dirty="0">
                <a:solidFill>
                  <a:schemeClr val="tx2"/>
                </a:solidFill>
              </a:rPr>
              <a:t>x 20%)</a:t>
            </a:r>
            <a:endParaRPr lang="ru-RU" sz="2000" dirty="0">
              <a:solidFill>
                <a:schemeClr val="tx2"/>
              </a:solidFill>
            </a:endParaRPr>
          </a:p>
          <a:p>
            <a:pPr algn="just"/>
            <a:endParaRPr lang="ru-RU" sz="2400" dirty="0">
              <a:solidFill>
                <a:schemeClr val="tx2"/>
              </a:solidFill>
            </a:endParaRPr>
          </a:p>
          <a:p>
            <a:pPr algn="just"/>
            <a:r>
              <a:rPr lang="ru-RU" sz="2400" dirty="0">
                <a:solidFill>
                  <a:schemeClr val="tx2"/>
                </a:solidFill>
              </a:rPr>
              <a:t> </a:t>
            </a:r>
          </a:p>
        </p:txBody>
      </p:sp>
    </p:spTree>
    <p:extLst>
      <p:ext uri="{BB962C8B-B14F-4D97-AF65-F5344CB8AC3E}">
        <p14:creationId xmlns:p14="http://schemas.microsoft.com/office/powerpoint/2010/main" val="75390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0725B3FE-36E7-496D-81F9-AE6DF52837BB}"/>
              </a:ext>
            </a:extLst>
          </p:cNvPr>
          <p:cNvSpPr>
            <a:spLocks noGrp="1"/>
          </p:cNvSpPr>
          <p:nvPr>
            <p:ph type="body" sz="quarter" idx="14"/>
          </p:nvPr>
        </p:nvSpPr>
        <p:spPr>
          <a:xfrm>
            <a:off x="809588" y="1000108"/>
            <a:ext cx="10444163" cy="4049712"/>
          </a:xfrm>
        </p:spPr>
        <p:txBody>
          <a:bodyPr>
            <a:normAutofit/>
          </a:bodyPr>
          <a:lstStyle/>
          <a:p>
            <a:pPr>
              <a:lnSpc>
                <a:spcPct val="100000"/>
              </a:lnSpc>
            </a:pPr>
            <a:r>
              <a:rPr lang="ru-RU" sz="2000" b="1" dirty="0"/>
              <a:t>Расчёт:</a:t>
            </a:r>
          </a:p>
          <a:p>
            <a:pPr>
              <a:lnSpc>
                <a:spcPct val="100000"/>
              </a:lnSpc>
            </a:pPr>
            <a:r>
              <a:rPr lang="ru-RU" sz="2000" dirty="0"/>
              <a:t>540000 x 30% = 162000</a:t>
            </a:r>
            <a:r>
              <a:rPr lang="en-US" sz="2000" dirty="0"/>
              <a:t>- </a:t>
            </a:r>
            <a:r>
              <a:rPr lang="ru-RU" sz="2000" dirty="0"/>
              <a:t>амортизационная премия</a:t>
            </a:r>
          </a:p>
          <a:p>
            <a:pPr>
              <a:lnSpc>
                <a:spcPct val="100000"/>
              </a:lnSpc>
            </a:pPr>
            <a:r>
              <a:rPr lang="ru-RU" sz="2000" dirty="0"/>
              <a:t>540000 - 162000 = 378 000 – стоимость для включения в амортизационную группу</a:t>
            </a:r>
          </a:p>
          <a:p>
            <a:pPr>
              <a:lnSpc>
                <a:spcPct val="100000"/>
              </a:lnSpc>
            </a:pPr>
            <a:r>
              <a:rPr lang="ru-RU" sz="2000" dirty="0"/>
              <a:t>378000 : 40 x 3 = 28350 – сумма амортизации за период эксплуатации</a:t>
            </a:r>
          </a:p>
          <a:p>
            <a:pPr>
              <a:lnSpc>
                <a:spcPct val="100000"/>
              </a:lnSpc>
            </a:pPr>
            <a:r>
              <a:rPr lang="ru-RU" sz="2000" dirty="0"/>
              <a:t>540 000 - 162 000 – 28350 = 349650 – остаточная стоимость</a:t>
            </a:r>
          </a:p>
          <a:p>
            <a:pPr>
              <a:lnSpc>
                <a:spcPct val="100000"/>
              </a:lnSpc>
            </a:pPr>
            <a:r>
              <a:rPr lang="ru-RU" sz="2000" dirty="0"/>
              <a:t>380000 - 349650 = 30350 – налоговая база </a:t>
            </a:r>
          </a:p>
          <a:p>
            <a:pPr>
              <a:lnSpc>
                <a:spcPct val="100000"/>
              </a:lnSpc>
            </a:pPr>
            <a:r>
              <a:rPr lang="ru-RU" sz="2000" dirty="0"/>
              <a:t>30350 </a:t>
            </a:r>
            <a:r>
              <a:rPr lang="ru-RU" sz="2000" dirty="0" err="1"/>
              <a:t>x</a:t>
            </a:r>
            <a:r>
              <a:rPr lang="ru-RU" sz="2000" dirty="0"/>
              <a:t> 25% = 7588 –сумма налога</a:t>
            </a:r>
          </a:p>
          <a:p>
            <a:pPr>
              <a:lnSpc>
                <a:spcPct val="100000"/>
              </a:lnSpc>
            </a:pPr>
            <a:endParaRPr lang="ru-RU" sz="2400" dirty="0"/>
          </a:p>
          <a:p>
            <a:endParaRPr lang="ru-RU" dirty="0"/>
          </a:p>
        </p:txBody>
      </p:sp>
    </p:spTree>
    <p:extLst>
      <p:ext uri="{BB962C8B-B14F-4D97-AF65-F5344CB8AC3E}">
        <p14:creationId xmlns:p14="http://schemas.microsoft.com/office/powerpoint/2010/main" val="2213446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727BB8F5-9CE2-4A24-BD1D-7DC2338B2F42}"/>
              </a:ext>
            </a:extLst>
          </p:cNvPr>
          <p:cNvSpPr>
            <a:spLocks noGrp="1"/>
          </p:cNvSpPr>
          <p:nvPr>
            <p:ph type="body" sz="quarter" idx="14"/>
          </p:nvPr>
        </p:nvSpPr>
        <p:spPr>
          <a:xfrm>
            <a:off x="407368" y="476672"/>
            <a:ext cx="10871447" cy="5625000"/>
          </a:xfrm>
        </p:spPr>
        <p:txBody>
          <a:bodyPr>
            <a:noAutofit/>
          </a:bodyPr>
          <a:lstStyle/>
          <a:p>
            <a:pPr algn="just">
              <a:spcBef>
                <a:spcPts val="0"/>
              </a:spcBef>
            </a:pPr>
            <a:r>
              <a:rPr lang="ru-RU" sz="2000" dirty="0"/>
              <a:t>15. ООО "</a:t>
            </a:r>
            <a:r>
              <a:rPr lang="ru-RU" sz="2000" dirty="0" err="1"/>
              <a:t>Мириталь</a:t>
            </a:r>
            <a:r>
              <a:rPr lang="ru-RU" sz="2000" dirty="0"/>
              <a:t>" (ОСНО) в первом полугодии 2025 года провело следующие операции:</a:t>
            </a:r>
          </a:p>
          <a:p>
            <a:pPr algn="just">
              <a:spcBef>
                <a:spcPts val="0"/>
              </a:spcBef>
            </a:pPr>
            <a:endParaRPr lang="ru-RU" sz="2000" dirty="0"/>
          </a:p>
          <a:p>
            <a:pPr algn="just">
              <a:spcBef>
                <a:spcPts val="0"/>
              </a:spcBef>
            </a:pPr>
            <a:r>
              <a:rPr lang="ru-RU" sz="2000" dirty="0"/>
              <a:t>I квартал:</a:t>
            </a:r>
          </a:p>
          <a:p>
            <a:pPr algn="just">
              <a:spcBef>
                <a:spcPts val="0"/>
              </a:spcBef>
            </a:pPr>
            <a:r>
              <a:rPr lang="ru-RU" sz="2000" dirty="0"/>
              <a:t>- получен аванс в счет будущей поставки 180 000 руб. в т.ч. НДС 20%;</a:t>
            </a:r>
          </a:p>
          <a:p>
            <a:pPr algn="just">
              <a:spcBef>
                <a:spcPts val="0"/>
              </a:spcBef>
            </a:pPr>
            <a:r>
              <a:rPr lang="ru-RU" sz="2000" dirty="0"/>
              <a:t>- для производства продукции получено и оприходовано сырье на сумму 80 000 руб. в т.ч. НДС 20% (счет-фактура получен);</a:t>
            </a:r>
          </a:p>
          <a:p>
            <a:pPr algn="just">
              <a:spcBef>
                <a:spcPts val="0"/>
              </a:spcBef>
            </a:pPr>
            <a:r>
              <a:rPr lang="ru-RU" sz="2000" dirty="0"/>
              <a:t>- оплачены расходы прошлого периода по поставке воды в сумме 350 000 руб. в т.ч. НДС 20%. </a:t>
            </a:r>
          </a:p>
          <a:p>
            <a:pPr algn="just">
              <a:spcBef>
                <a:spcPts val="0"/>
              </a:spcBef>
            </a:pPr>
            <a:endParaRPr lang="ru-RU" sz="2000" dirty="0"/>
          </a:p>
          <a:p>
            <a:pPr algn="just">
              <a:spcBef>
                <a:spcPts val="0"/>
              </a:spcBef>
            </a:pPr>
            <a:r>
              <a:rPr lang="ru-RU" sz="2000" dirty="0"/>
              <a:t>II квартал:</a:t>
            </a:r>
          </a:p>
          <a:p>
            <a:pPr algn="just">
              <a:spcBef>
                <a:spcPts val="0"/>
              </a:spcBef>
            </a:pPr>
            <a:r>
              <a:rPr lang="ru-RU" sz="2000" dirty="0"/>
              <a:t>- отгружен товар на сумму 450 000 руб. без НДС, в т.ч. в счет полученного в первом квартале аванса;</a:t>
            </a:r>
          </a:p>
          <a:p>
            <a:pPr algn="just">
              <a:spcBef>
                <a:spcPts val="0"/>
              </a:spcBef>
            </a:pPr>
            <a:r>
              <a:rPr lang="ru-RU" sz="2000" dirty="0"/>
              <a:t>- отгружены товары детского ассортимента на сумму 220 000 руб. в т.ч. НДС;</a:t>
            </a:r>
          </a:p>
          <a:p>
            <a:pPr algn="just">
              <a:spcBef>
                <a:spcPts val="0"/>
              </a:spcBef>
            </a:pPr>
            <a:r>
              <a:rPr lang="ru-RU" sz="2000" dirty="0"/>
              <a:t>- для производства продукции оприходовано сырье на сумму 120 000 руб. в т.ч. НДС 20%, счет-фактура получен;</a:t>
            </a:r>
          </a:p>
          <a:p>
            <a:pPr algn="just">
              <a:spcBef>
                <a:spcPts val="0"/>
              </a:spcBef>
            </a:pPr>
            <a:r>
              <a:rPr lang="ru-RU" sz="2000" dirty="0"/>
              <a:t>- оприходовано топливо на сумму 300 000 руб. в т.ч. НДС 20% (счет-фактура не был получен).</a:t>
            </a:r>
          </a:p>
          <a:p>
            <a:pPr algn="just">
              <a:spcBef>
                <a:spcPts val="0"/>
              </a:spcBef>
            </a:pPr>
            <a:endParaRPr lang="ru-RU" sz="2000" dirty="0"/>
          </a:p>
          <a:p>
            <a:pPr algn="just">
              <a:spcBef>
                <a:spcPts val="0"/>
              </a:spcBef>
            </a:pPr>
            <a:r>
              <a:rPr lang="ru-RU" sz="2000" dirty="0"/>
              <a:t>Исчислите сумму налога, подлежащую уплате в бюджет за I и II квартал, укажите сроки уплаты. Обоснуйте свой ответ.</a:t>
            </a:r>
          </a:p>
          <a:p>
            <a:pPr algn="just"/>
            <a:endParaRPr lang="ru-RU" sz="2000" dirty="0"/>
          </a:p>
        </p:txBody>
      </p:sp>
    </p:spTree>
    <p:extLst>
      <p:ext uri="{BB962C8B-B14F-4D97-AF65-F5344CB8AC3E}">
        <p14:creationId xmlns:p14="http://schemas.microsoft.com/office/powerpoint/2010/main" val="4146123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6E812F3A-7437-4EC8-880D-BB46A42DE593}"/>
              </a:ext>
            </a:extLst>
          </p:cNvPr>
          <p:cNvSpPr>
            <a:spLocks noGrp="1"/>
          </p:cNvSpPr>
          <p:nvPr>
            <p:ph type="body" sz="quarter" idx="14"/>
          </p:nvPr>
        </p:nvSpPr>
        <p:spPr>
          <a:xfrm>
            <a:off x="623392" y="476672"/>
            <a:ext cx="10288536" cy="6129000"/>
          </a:xfrm>
        </p:spPr>
        <p:txBody>
          <a:bodyPr>
            <a:normAutofit/>
          </a:bodyPr>
          <a:lstStyle/>
          <a:p>
            <a:pPr algn="just">
              <a:spcBef>
                <a:spcPts val="0"/>
              </a:spcBef>
            </a:pPr>
            <a:r>
              <a:rPr lang="ru-RU" sz="2000" b="1" dirty="0"/>
              <a:t>Расчёт:</a:t>
            </a:r>
          </a:p>
          <a:p>
            <a:pPr algn="just">
              <a:spcBef>
                <a:spcPts val="0"/>
              </a:spcBef>
            </a:pPr>
            <a:r>
              <a:rPr lang="ru-RU" sz="2000" dirty="0"/>
              <a:t>I квартал:</a:t>
            </a:r>
            <a:endParaRPr lang="en-US" sz="2000" dirty="0"/>
          </a:p>
          <a:p>
            <a:pPr algn="just">
              <a:spcBef>
                <a:spcPts val="0"/>
              </a:spcBef>
            </a:pPr>
            <a:endParaRPr lang="ru-RU" sz="2000" dirty="0"/>
          </a:p>
          <a:p>
            <a:pPr algn="just">
              <a:spcBef>
                <a:spcPts val="0"/>
              </a:spcBef>
            </a:pPr>
            <a:r>
              <a:rPr lang="ru-RU" sz="2000" dirty="0"/>
              <a:t>Книга продаж:</a:t>
            </a:r>
          </a:p>
          <a:p>
            <a:pPr algn="just">
              <a:spcBef>
                <a:spcPts val="0"/>
              </a:spcBef>
            </a:pPr>
            <a:r>
              <a:rPr lang="ru-RU" sz="2000" dirty="0"/>
              <a:t>30 000 (180 000 /120 </a:t>
            </a:r>
            <a:r>
              <a:rPr lang="ru-RU" sz="2000" dirty="0" err="1"/>
              <a:t>x</a:t>
            </a:r>
            <a:r>
              <a:rPr lang="ru-RU" sz="2000" dirty="0"/>
              <a:t> 20) - предоплата </a:t>
            </a:r>
          </a:p>
          <a:p>
            <a:pPr algn="just">
              <a:spcBef>
                <a:spcPts val="0"/>
              </a:spcBef>
            </a:pPr>
            <a:r>
              <a:rPr lang="ru-RU" sz="2000" dirty="0"/>
              <a:t>Книга покупок:</a:t>
            </a:r>
          </a:p>
          <a:p>
            <a:pPr algn="just">
              <a:spcBef>
                <a:spcPts val="0"/>
              </a:spcBef>
            </a:pPr>
            <a:r>
              <a:rPr lang="ru-RU" sz="2000" dirty="0"/>
              <a:t>13 333,33 (80 000 /120 </a:t>
            </a:r>
            <a:r>
              <a:rPr lang="ru-RU" sz="2000" dirty="0" err="1"/>
              <a:t>x</a:t>
            </a:r>
            <a:r>
              <a:rPr lang="ru-RU" sz="2000" dirty="0"/>
              <a:t> 20) – вычет по оприходованному сырью </a:t>
            </a:r>
          </a:p>
          <a:p>
            <a:pPr algn="just">
              <a:spcBef>
                <a:spcPts val="0"/>
              </a:spcBef>
            </a:pPr>
            <a:endParaRPr lang="ru-RU" sz="2000" dirty="0"/>
          </a:p>
          <a:p>
            <a:pPr algn="just">
              <a:spcBef>
                <a:spcPts val="0"/>
              </a:spcBef>
            </a:pPr>
            <a:r>
              <a:rPr lang="ru-RU" sz="2000" dirty="0"/>
              <a:t>Итого к уплате: 16 667 (30 000 - 13 333,33)</a:t>
            </a:r>
            <a:endParaRPr lang="en-US" sz="2000" dirty="0"/>
          </a:p>
          <a:p>
            <a:pPr algn="just">
              <a:spcBef>
                <a:spcPts val="0"/>
              </a:spcBef>
            </a:pPr>
            <a:endParaRPr lang="en-US" sz="2000" dirty="0"/>
          </a:p>
          <a:p>
            <a:pPr algn="just">
              <a:spcBef>
                <a:spcPts val="0"/>
              </a:spcBef>
            </a:pPr>
            <a:r>
              <a:rPr lang="ru-RU" sz="2000" dirty="0"/>
              <a:t>II квартал:</a:t>
            </a:r>
            <a:endParaRPr lang="en-US" sz="2000" dirty="0"/>
          </a:p>
          <a:p>
            <a:pPr algn="just">
              <a:spcBef>
                <a:spcPts val="0"/>
              </a:spcBef>
            </a:pPr>
            <a:endParaRPr lang="ru-RU" sz="2000" dirty="0"/>
          </a:p>
          <a:p>
            <a:pPr algn="just">
              <a:spcBef>
                <a:spcPts val="0"/>
              </a:spcBef>
            </a:pPr>
            <a:r>
              <a:rPr lang="ru-RU" sz="2000" dirty="0"/>
              <a:t>Книга продаж: </a:t>
            </a:r>
          </a:p>
          <a:p>
            <a:pPr algn="just">
              <a:spcBef>
                <a:spcPts val="0"/>
              </a:spcBef>
            </a:pPr>
            <a:r>
              <a:rPr lang="ru-RU" sz="2000" dirty="0"/>
              <a:t>90 000 (450 000 x 20%) – отгрузка товара под предоплату, полученную в </a:t>
            </a:r>
            <a:r>
              <a:rPr lang="en-US" sz="2000" dirty="0"/>
              <a:t>I</a:t>
            </a:r>
            <a:r>
              <a:rPr lang="ru-RU" sz="2000" dirty="0"/>
              <a:t> квартале</a:t>
            </a:r>
          </a:p>
          <a:p>
            <a:pPr algn="just">
              <a:spcBef>
                <a:spcPts val="0"/>
              </a:spcBef>
            </a:pPr>
            <a:r>
              <a:rPr lang="ru-RU" sz="2000" dirty="0"/>
              <a:t>20000 (220 000/110 </a:t>
            </a:r>
            <a:r>
              <a:rPr lang="ru-RU" sz="2000" dirty="0" err="1"/>
              <a:t>x</a:t>
            </a:r>
            <a:r>
              <a:rPr lang="ru-RU" sz="2000" dirty="0"/>
              <a:t> 10</a:t>
            </a:r>
            <a:r>
              <a:rPr lang="en-US" sz="2000" dirty="0"/>
              <a:t>) - </a:t>
            </a:r>
            <a:r>
              <a:rPr lang="ru-RU" sz="2000" dirty="0"/>
              <a:t>отгрузка товаров детского ассортимента</a:t>
            </a:r>
          </a:p>
          <a:p>
            <a:pPr algn="just">
              <a:spcBef>
                <a:spcPts val="0"/>
              </a:spcBef>
            </a:pPr>
            <a:r>
              <a:rPr lang="ru-RU" sz="2000" dirty="0"/>
              <a:t>Книга покупок:</a:t>
            </a:r>
          </a:p>
          <a:p>
            <a:pPr algn="just">
              <a:spcBef>
                <a:spcPts val="0"/>
              </a:spcBef>
            </a:pPr>
            <a:r>
              <a:rPr lang="ru-RU" sz="2000" dirty="0"/>
              <a:t>30 000 (180 000 /120 </a:t>
            </a:r>
            <a:r>
              <a:rPr lang="ru-RU" sz="2000" dirty="0" err="1"/>
              <a:t>x</a:t>
            </a:r>
            <a:r>
              <a:rPr lang="ru-RU" sz="2000" dirty="0"/>
              <a:t> 20) –вычет НДС с предоплаты, полученной в I квартале</a:t>
            </a:r>
          </a:p>
          <a:p>
            <a:pPr algn="just">
              <a:spcBef>
                <a:spcPts val="0"/>
              </a:spcBef>
            </a:pPr>
            <a:r>
              <a:rPr lang="ru-RU" sz="2000" dirty="0"/>
              <a:t>20 000 (120 000/120 </a:t>
            </a:r>
            <a:r>
              <a:rPr lang="ru-RU" sz="2000" dirty="0" err="1"/>
              <a:t>x</a:t>
            </a:r>
            <a:r>
              <a:rPr lang="ru-RU" sz="2000" dirty="0"/>
              <a:t> 20) - вычет по оприходованному сырью </a:t>
            </a:r>
          </a:p>
          <a:p>
            <a:pPr algn="just">
              <a:spcBef>
                <a:spcPts val="0"/>
              </a:spcBef>
            </a:pPr>
            <a:endParaRPr lang="ru-RU" sz="2000" dirty="0"/>
          </a:p>
          <a:p>
            <a:pPr algn="just">
              <a:spcBef>
                <a:spcPts val="0"/>
              </a:spcBef>
            </a:pPr>
            <a:r>
              <a:rPr lang="ru-RU" sz="2000" dirty="0"/>
              <a:t>Итого к уплате: 60 000 (90 000 + 20 000 - 30 000 – 20 000)</a:t>
            </a:r>
          </a:p>
          <a:p>
            <a:pPr algn="just">
              <a:spcBef>
                <a:spcPts val="0"/>
              </a:spcBef>
            </a:pPr>
            <a:endParaRPr lang="ru-RU" sz="2000" dirty="0"/>
          </a:p>
        </p:txBody>
      </p:sp>
    </p:spTree>
    <p:extLst>
      <p:ext uri="{BB962C8B-B14F-4D97-AF65-F5344CB8AC3E}">
        <p14:creationId xmlns:p14="http://schemas.microsoft.com/office/powerpoint/2010/main" val="92787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FC5134FC-0978-4F69-9498-DAE8914F45DF}"/>
              </a:ext>
            </a:extLst>
          </p:cNvPr>
          <p:cNvSpPr>
            <a:spLocks noGrp="1"/>
          </p:cNvSpPr>
          <p:nvPr>
            <p:ph type="body" sz="quarter" idx="14"/>
          </p:nvPr>
        </p:nvSpPr>
        <p:spPr>
          <a:xfrm>
            <a:off x="738150" y="785794"/>
            <a:ext cx="10127082" cy="4049712"/>
          </a:xfrm>
        </p:spPr>
        <p:txBody>
          <a:bodyPr>
            <a:normAutofit fontScale="85000" lnSpcReduction="10000"/>
          </a:bodyPr>
          <a:lstStyle/>
          <a:p>
            <a:r>
              <a:rPr lang="ru-RU" sz="2400" dirty="0"/>
              <a:t>16. ИП Петров совмещает УСН (объект «доходы») и ПСН. В договорах с контрагентами на поставку продукции предусмотрено, что в случае утраты ИП права на применение УСН, НДС будет предъявлен дополнительно к стоимости товара по ставке 5%. По данным на 31 марта 2026 года:</a:t>
            </a:r>
          </a:p>
          <a:p>
            <a:pPr lvl="0"/>
            <a:r>
              <a:rPr lang="ru-RU" sz="2400" dirty="0"/>
              <a:t>Доход по УСН составил 13 млн руб.</a:t>
            </a:r>
          </a:p>
          <a:p>
            <a:pPr lvl="0"/>
            <a:r>
              <a:rPr lang="ru-RU" sz="2400" dirty="0"/>
              <a:t>Доход по ПСН составил 5 млн руб.</a:t>
            </a:r>
          </a:p>
          <a:p>
            <a:pPr lvl="0"/>
            <a:r>
              <a:rPr lang="ru-RU" sz="2400" dirty="0"/>
              <a:t>В апреле доход по УСН — 4 млн руб., по ПСН — 3 млн руб.</a:t>
            </a:r>
          </a:p>
          <a:p>
            <a:pPr lvl="0"/>
            <a:r>
              <a:rPr lang="ru-RU" sz="2400" dirty="0"/>
              <a:t>В мае были реализованы металлоконструкции на сумму 10 млн. руб. (указано без НДС)</a:t>
            </a:r>
          </a:p>
          <a:p>
            <a:r>
              <a:rPr lang="ru-RU" sz="2400" dirty="0"/>
              <a:t>В декабре 2025 ИП Петров приобрел изделия из металла  для перепродажи на сумму 600 000 руб., в т.ч. НДС 20 % — 100 000руб. Поставщик выставил счет-фактуру с выделенным НДС. Товары были реализованы в мае за  800 000 руб. (цена указана без НДС).</a:t>
            </a:r>
          </a:p>
          <a:p>
            <a:r>
              <a:rPr lang="ru-RU" sz="2400" dirty="0"/>
              <a:t>Определите налоговые последствия по НДС.</a:t>
            </a:r>
          </a:p>
          <a:p>
            <a:pPr algn="just"/>
            <a:endParaRPr lang="ru-RU" sz="2400" dirty="0"/>
          </a:p>
        </p:txBody>
      </p:sp>
    </p:spTree>
    <p:extLst>
      <p:ext uri="{BB962C8B-B14F-4D97-AF65-F5344CB8AC3E}">
        <p14:creationId xmlns:p14="http://schemas.microsoft.com/office/powerpoint/2010/main" val="1007847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AEEE6F0-C86E-4FF0-A740-FB00AFEB2652}"/>
              </a:ext>
            </a:extLst>
          </p:cNvPr>
          <p:cNvSpPr>
            <a:spLocks noGrp="1"/>
          </p:cNvSpPr>
          <p:nvPr>
            <p:ph type="body" sz="quarter" idx="14"/>
          </p:nvPr>
        </p:nvSpPr>
        <p:spPr>
          <a:xfrm>
            <a:off x="595274" y="500042"/>
            <a:ext cx="10829318" cy="5490000"/>
          </a:xfrm>
        </p:spPr>
        <p:txBody>
          <a:bodyPr>
            <a:noAutofit/>
          </a:bodyPr>
          <a:lstStyle/>
          <a:p>
            <a:pPr algn="just">
              <a:spcBef>
                <a:spcPts val="0"/>
              </a:spcBef>
            </a:pPr>
            <a:r>
              <a:rPr lang="ru-RU" sz="2000" b="1" dirty="0"/>
              <a:t>Расчёт:</a:t>
            </a:r>
          </a:p>
          <a:p>
            <a:pPr algn="just">
              <a:spcBef>
                <a:spcPts val="0"/>
              </a:spcBef>
            </a:pPr>
            <a:endParaRPr lang="ru-RU" sz="2000" b="1" dirty="0"/>
          </a:p>
          <a:p>
            <a:pPr algn="just">
              <a:spcBef>
                <a:spcPts val="0"/>
              </a:spcBef>
            </a:pPr>
            <a:endParaRPr lang="ru-RU" sz="2000" dirty="0"/>
          </a:p>
          <a:p>
            <a:pPr algn="just">
              <a:spcBef>
                <a:spcPts val="0"/>
              </a:spcBef>
            </a:pPr>
            <a:endParaRPr lang="ru-RU" sz="2000" dirty="0"/>
          </a:p>
          <a:p>
            <a:pPr algn="just">
              <a:spcBef>
                <a:spcPts val="0"/>
              </a:spcBef>
            </a:pPr>
            <a:r>
              <a:rPr lang="ru-RU" sz="2000" dirty="0"/>
              <a:t>Книга продаж за 2 квартал 2026 г:</a:t>
            </a:r>
          </a:p>
          <a:p>
            <a:pPr algn="just">
              <a:spcBef>
                <a:spcPts val="0"/>
              </a:spcBef>
            </a:pPr>
            <a:r>
              <a:rPr lang="en-US" sz="2000" dirty="0"/>
              <a:t>540 000 </a:t>
            </a:r>
            <a:r>
              <a:rPr lang="ru-RU" sz="2000" dirty="0"/>
              <a:t>руб. (10 млн. + 800 000 руб.) </a:t>
            </a:r>
            <a:r>
              <a:rPr lang="en-US" sz="2000" dirty="0"/>
              <a:t>x</a:t>
            </a:r>
            <a:r>
              <a:rPr lang="ru-RU" sz="2000" dirty="0"/>
              <a:t> </a:t>
            </a:r>
            <a:r>
              <a:rPr lang="en-US" sz="2000" dirty="0"/>
              <a:t>5%</a:t>
            </a:r>
            <a:r>
              <a:rPr lang="ru-RU" sz="2000" dirty="0"/>
              <a:t> - НДС, исчисленный с реализации.</a:t>
            </a:r>
          </a:p>
        </p:txBody>
      </p:sp>
    </p:spTree>
    <p:extLst>
      <p:ext uri="{BB962C8B-B14F-4D97-AF65-F5344CB8AC3E}">
        <p14:creationId xmlns:p14="http://schemas.microsoft.com/office/powerpoint/2010/main" val="3963405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551384" y="836712"/>
            <a:ext cx="11089232" cy="5400600"/>
          </a:xfrm>
        </p:spPr>
        <p:txBody>
          <a:bodyPr>
            <a:normAutofit/>
          </a:bodyPr>
          <a:lstStyle/>
          <a:p>
            <a:pPr>
              <a:lnSpc>
                <a:spcPct val="70000"/>
              </a:lnSpc>
            </a:pPr>
            <a:r>
              <a:rPr lang="en-US" sz="2200" dirty="0"/>
              <a:t>17.</a:t>
            </a:r>
            <a:r>
              <a:rPr lang="ru-RU" sz="2200" dirty="0"/>
              <a:t>В ООО «Веселая жизнь» в  1 квартале на проведение переговоров с представителями фирмы-покупателя потрачено 600 000 руб. (в том числе НДС - 100 000 руб.). Так же в 1 квартале для участия в годовом собрании по итогам работы за год в головной офис в Москве  были оплачены билеты на перелет руководителей и главных бухгалтеров филиалов, расположенных в других регионах на общую сумму 340 000 руб. Для участвующих в переговорам представителей покупателей и  руководителей филиалов  были приобретены билеты в Большой театр на сумму 300 000 рублей.</a:t>
            </a:r>
          </a:p>
          <a:p>
            <a:pPr>
              <a:lnSpc>
                <a:spcPct val="70000"/>
              </a:lnSpc>
            </a:pPr>
            <a:r>
              <a:rPr lang="ru-RU" sz="2200" dirty="0"/>
              <a:t> </a:t>
            </a:r>
          </a:p>
          <a:p>
            <a:pPr>
              <a:lnSpc>
                <a:spcPct val="70000"/>
              </a:lnSpc>
            </a:pPr>
            <a:r>
              <a:rPr lang="ru-RU" sz="2200" dirty="0"/>
              <a:t>Во 2 квартале представительских расходов не было. Расходы на оплату труда за 1 квартал – 3500 000 руб., за полугодие – 7 200 000 руб.</a:t>
            </a:r>
          </a:p>
          <a:p>
            <a:pPr>
              <a:lnSpc>
                <a:spcPct val="70000"/>
              </a:lnSpc>
            </a:pPr>
            <a:r>
              <a:rPr lang="ru-RU" sz="2200" dirty="0"/>
              <a:t>Определите сумму расходов, уменьшающих налоговую базу по налогу на прибыль за полугодие.</a:t>
            </a:r>
          </a:p>
          <a:p>
            <a:pPr>
              <a:lnSpc>
                <a:spcPct val="70000"/>
              </a:lnSpc>
            </a:pPr>
            <a:r>
              <a:rPr lang="ru-RU" sz="2200" dirty="0"/>
              <a:t>Можно ли предъявить в вычету сумму НДС по представительским расходам?</a:t>
            </a:r>
          </a:p>
          <a:p>
            <a:pPr>
              <a:lnSpc>
                <a:spcPct val="70000"/>
              </a:lnSpc>
            </a:pPr>
            <a:endParaRPr lang="ru-RU" sz="2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767408" y="836712"/>
            <a:ext cx="10444163" cy="4049712"/>
          </a:xfrm>
        </p:spPr>
        <p:txBody>
          <a:bodyPr>
            <a:normAutofit/>
          </a:bodyPr>
          <a:lstStyle/>
          <a:p>
            <a:pPr algn="just">
              <a:spcBef>
                <a:spcPts val="0"/>
              </a:spcBef>
            </a:pPr>
            <a:r>
              <a:rPr lang="ru-RU" sz="2000" b="1" dirty="0"/>
              <a:t>Расчет:</a:t>
            </a:r>
          </a:p>
          <a:p>
            <a:pPr>
              <a:lnSpc>
                <a:spcPct val="70000"/>
              </a:lnSpc>
            </a:pPr>
            <a:r>
              <a:rPr lang="ru-RU" sz="2200" dirty="0"/>
              <a:t>Расходы на оплату труда  7 200 000 руб.</a:t>
            </a:r>
          </a:p>
          <a:p>
            <a:pPr>
              <a:lnSpc>
                <a:spcPct val="70000"/>
              </a:lnSpc>
            </a:pPr>
            <a:r>
              <a:rPr lang="ru-RU" sz="2200" dirty="0"/>
              <a:t>Представительские расходы  288 000 руб. (7 200 000 </a:t>
            </a:r>
            <a:r>
              <a:rPr lang="en-US" sz="2200" dirty="0"/>
              <a:t>x</a:t>
            </a:r>
            <a:r>
              <a:rPr lang="ru-RU" sz="2200" dirty="0"/>
              <a:t> 4%)</a:t>
            </a:r>
          </a:p>
          <a:p>
            <a:pPr>
              <a:lnSpc>
                <a:spcPct val="70000"/>
              </a:lnSpc>
            </a:pPr>
            <a:r>
              <a:rPr lang="ru-RU" sz="2200" dirty="0"/>
              <a:t>Командировочные расходы  340 000 руб.</a:t>
            </a:r>
          </a:p>
          <a:p>
            <a:pPr>
              <a:lnSpc>
                <a:spcPct val="70000"/>
              </a:lnSpc>
            </a:pPr>
            <a:r>
              <a:rPr lang="ru-RU" sz="2200" dirty="0"/>
              <a:t>Итого: 7 828 000 руб.</a:t>
            </a:r>
          </a:p>
          <a:p>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623392" y="548680"/>
            <a:ext cx="11017224" cy="5688632"/>
          </a:xfrm>
        </p:spPr>
        <p:txBody>
          <a:bodyPr>
            <a:normAutofit lnSpcReduction="10000"/>
          </a:bodyPr>
          <a:lstStyle/>
          <a:p>
            <a:r>
              <a:rPr lang="en-US" sz="2400" dirty="0"/>
              <a:t>18.</a:t>
            </a:r>
            <a:r>
              <a:rPr lang="ru-RU" sz="2400" dirty="0"/>
              <a:t>Организация "Медея" (ОСНО) производит </a:t>
            </a:r>
            <a:r>
              <a:rPr lang="ru-RU" sz="2400" dirty="0" err="1"/>
              <a:t>парфюмерно</a:t>
            </a:r>
            <a:r>
              <a:rPr lang="ru-RU" sz="2400" dirty="0"/>
              <a:t> - косметическую продукцию  и осуществляет раздачу в рекламных целях пробников продукции в </a:t>
            </a:r>
            <a:r>
              <a:rPr lang="ru-RU" sz="2400" dirty="0" err="1"/>
              <a:t>торгово</a:t>
            </a:r>
            <a:r>
              <a:rPr lang="ru-RU" sz="2400" dirty="0"/>
              <a:t> –развлекательных комплексах.</a:t>
            </a:r>
          </a:p>
          <a:p>
            <a:r>
              <a:rPr lang="ru-RU" sz="2400" dirty="0"/>
              <a:t>Расходы организации по приобретению данных пробников  в 1 квартале составили 250 000 руб., включая НДС. Стоимость единицы 1</a:t>
            </a:r>
            <a:r>
              <a:rPr lang="en-US" sz="2400" dirty="0"/>
              <a:t>5</a:t>
            </a:r>
            <a:r>
              <a:rPr lang="ru-RU" sz="2400" dirty="0"/>
              <a:t>0 рублей с учетом НДС.</a:t>
            </a:r>
          </a:p>
          <a:p>
            <a:r>
              <a:rPr lang="ru-RU" sz="2400" dirty="0"/>
              <a:t> В соответствии с условиями договоров поставки, заключаемых с оптовыми покупателями при приобретении продукции на 1000000 рублей, отгружается бесплатно рекламная продукция (каталоги, листовки, пробники продукции стоимостью до 300 рублей за единицу) на сумму 10 000 рублей.</a:t>
            </a:r>
          </a:p>
          <a:p>
            <a:r>
              <a:rPr lang="ru-RU" sz="2400" dirty="0"/>
              <a:t>В первом квартале в адрес ООО «Вершина», закупившей товара на 3 000 000 рублей было отгружено бесплатной рекламной продукции на 30 000 рублей.</a:t>
            </a:r>
          </a:p>
          <a:p>
            <a:r>
              <a:rPr lang="ru-RU" sz="2400" dirty="0"/>
              <a:t>По итогам I квартала выручка организации составила 20 000 000 руб. Стоимость товара составила 14 000 000 рублей.</a:t>
            </a:r>
          </a:p>
          <a:p>
            <a:r>
              <a:rPr lang="ru-RU" sz="2400" dirty="0"/>
              <a:t>Определите налоговую базу по налогу на прибыль по итогам 1 квартала.</a:t>
            </a:r>
          </a:p>
          <a:p>
            <a:r>
              <a:rPr lang="ru-RU" sz="2400" dirty="0"/>
              <a:t> </a:t>
            </a:r>
          </a:p>
          <a:p>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623392" y="548680"/>
            <a:ext cx="11017224" cy="5688632"/>
          </a:xfrm>
        </p:spPr>
        <p:txBody>
          <a:bodyPr>
            <a:normAutofit/>
          </a:bodyPr>
          <a:lstStyle/>
          <a:p>
            <a:r>
              <a:rPr lang="ru-RU" dirty="0"/>
              <a:t> </a:t>
            </a:r>
          </a:p>
          <a:p>
            <a:pPr algn="just">
              <a:spcBef>
                <a:spcPts val="0"/>
              </a:spcBef>
            </a:pPr>
            <a:r>
              <a:rPr lang="ru-RU" sz="2000" b="1" dirty="0"/>
              <a:t>Расчет: </a:t>
            </a:r>
          </a:p>
          <a:p>
            <a:pPr>
              <a:lnSpc>
                <a:spcPct val="70000"/>
              </a:lnSpc>
            </a:pPr>
            <a:r>
              <a:rPr lang="ru-RU" sz="2200" dirty="0"/>
              <a:t>20 000 000 </a:t>
            </a:r>
            <a:r>
              <a:rPr lang="en-US" sz="2200" dirty="0"/>
              <a:t>x 1% = 200 000 </a:t>
            </a:r>
            <a:r>
              <a:rPr lang="ru-RU" sz="2200" dirty="0"/>
              <a:t>рублей</a:t>
            </a:r>
          </a:p>
          <a:p>
            <a:pPr>
              <a:lnSpc>
                <a:spcPct val="70000"/>
              </a:lnSpc>
            </a:pPr>
            <a:r>
              <a:rPr lang="ru-RU" sz="2200" dirty="0"/>
              <a:t>20 000 0000 – 14 000 000 – 200 000</a:t>
            </a:r>
            <a:r>
              <a:rPr lang="en-US" sz="2200" dirty="0"/>
              <a:t> = 5 800 000</a:t>
            </a:r>
            <a:endParaRPr lang="ru-RU" sz="2200" dirty="0"/>
          </a:p>
          <a:p>
            <a:pPr>
              <a:lnSpc>
                <a:spcPct val="70000"/>
              </a:lnSpc>
            </a:pPr>
            <a:endParaRPr lang="ru-RU" sz="2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407368" y="548680"/>
            <a:ext cx="11233248" cy="4049712"/>
          </a:xfrm>
        </p:spPr>
        <p:txBody>
          <a:bodyPr>
            <a:noAutofit/>
          </a:bodyPr>
          <a:lstStyle/>
          <a:p>
            <a:pPr>
              <a:lnSpc>
                <a:spcPct val="70000"/>
              </a:lnSpc>
            </a:pPr>
            <a:r>
              <a:rPr lang="en-US" sz="2200" dirty="0"/>
              <a:t>19</a:t>
            </a:r>
            <a:r>
              <a:rPr lang="ru-RU" sz="2200" dirty="0"/>
              <a:t>.В феврале  2024 г. ООО "Ландыш" застраховало грузовой автомобиль, полученный по договору лизинга, на случай ущерба. Договор страхования действует в течение года с 1 марта 2024 г. по 28 февраля 2025 г. включительно. Страховая премия равна 25 000 руб. ООО "Ландыш" перечислило страховую премию страховой компании 1 марта 2024 г. Страховая премия перечислена единовременно. </a:t>
            </a:r>
          </a:p>
          <a:p>
            <a:pPr>
              <a:lnSpc>
                <a:spcPct val="70000"/>
              </a:lnSpc>
            </a:pPr>
            <a:r>
              <a:rPr lang="ru-RU" sz="2200" dirty="0"/>
              <a:t>В январе 2024 года был приобретен шлифовальный станок за 600 000 рублей,  в том числе НДС, 3 амортизационная группа, срок полезного использования 60 месяцев. В этом же месяце станок был введен в эксплуатацию. Учетной политикой компании предусмотрено применение амортизационной премии в максимальном размере. </a:t>
            </a:r>
          </a:p>
          <a:p>
            <a:pPr>
              <a:lnSpc>
                <a:spcPct val="70000"/>
              </a:lnSpc>
            </a:pPr>
            <a:r>
              <a:rPr lang="ru-RU" sz="2200" dirty="0"/>
              <a:t>Сумма расходов на оплату труда ежемесячно составляет 3 000 000 рублей. Страховые взносы начисляются по обычному тарифу. Максимальная база  по доходам сотрудников в 1 квартале 2024 года  не была превышена.</a:t>
            </a:r>
          </a:p>
          <a:p>
            <a:pPr>
              <a:lnSpc>
                <a:spcPct val="70000"/>
              </a:lnSpc>
            </a:pPr>
            <a:r>
              <a:rPr lang="ru-RU" sz="2200" dirty="0"/>
              <a:t>Определите величину расходов, уменьшающих базу по налогу на прибыль в 1 квартале 2024 года.</a:t>
            </a:r>
          </a:p>
          <a:p>
            <a:r>
              <a:rPr lang="ru-RU" sz="2400" dirty="0"/>
              <a:t> </a:t>
            </a:r>
          </a:p>
          <a:p>
            <a:endParaRPr lang="ru-RU" sz="24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4"/>
          </p:nvPr>
        </p:nvSpPr>
        <p:spPr>
          <a:xfrm>
            <a:off x="623392" y="692696"/>
            <a:ext cx="10444163" cy="4049712"/>
          </a:xfrm>
        </p:spPr>
        <p:txBody>
          <a:bodyPr>
            <a:normAutofit fontScale="92500" lnSpcReduction="10000"/>
          </a:bodyPr>
          <a:lstStyle/>
          <a:p>
            <a:r>
              <a:rPr lang="ru-RU" dirty="0"/>
              <a:t> </a:t>
            </a:r>
          </a:p>
          <a:p>
            <a:pPr algn="just">
              <a:lnSpc>
                <a:spcPct val="100000"/>
              </a:lnSpc>
              <a:spcBef>
                <a:spcPts val="0"/>
              </a:spcBef>
            </a:pPr>
            <a:r>
              <a:rPr lang="ru-RU" sz="2200" b="1" dirty="0"/>
              <a:t>Расчет:</a:t>
            </a:r>
          </a:p>
          <a:p>
            <a:r>
              <a:rPr lang="ru-RU" sz="2400" dirty="0"/>
              <a:t>500</a:t>
            </a:r>
            <a:r>
              <a:rPr lang="en-US" sz="2400" dirty="0"/>
              <a:t> </a:t>
            </a:r>
            <a:r>
              <a:rPr lang="ru-RU" sz="2400" dirty="0"/>
              <a:t>000 рублей (600 000 – (600 000</a:t>
            </a:r>
            <a:r>
              <a:rPr lang="en-US" sz="2400" dirty="0"/>
              <a:t>x</a:t>
            </a:r>
            <a:r>
              <a:rPr lang="ru-RU" sz="2400" dirty="0"/>
              <a:t>120/20)) </a:t>
            </a:r>
          </a:p>
          <a:p>
            <a:r>
              <a:rPr lang="ru-RU" sz="2400" dirty="0"/>
              <a:t>150 000 рублей (500</a:t>
            </a:r>
            <a:r>
              <a:rPr lang="en-US" sz="2400" dirty="0"/>
              <a:t> </a:t>
            </a:r>
            <a:r>
              <a:rPr lang="ru-RU" sz="2400" dirty="0"/>
              <a:t>000 </a:t>
            </a:r>
            <a:r>
              <a:rPr lang="en-US" sz="2400" dirty="0"/>
              <a:t>x</a:t>
            </a:r>
            <a:r>
              <a:rPr lang="ru-RU" sz="2400" dirty="0"/>
              <a:t> 30%)</a:t>
            </a:r>
          </a:p>
          <a:p>
            <a:r>
              <a:rPr lang="en-US" sz="2400" dirty="0"/>
              <a:t>11666</a:t>
            </a:r>
            <a:r>
              <a:rPr lang="ru-RU" sz="2400" dirty="0"/>
              <a:t>,67 рублей </a:t>
            </a:r>
            <a:r>
              <a:rPr lang="en-US" sz="2400" dirty="0"/>
              <a:t>x 2 </a:t>
            </a:r>
            <a:r>
              <a:rPr lang="ru-RU" sz="2400" dirty="0"/>
              <a:t>(500 000 -150 000)/60  </a:t>
            </a:r>
          </a:p>
          <a:p>
            <a:r>
              <a:rPr lang="ru-RU" sz="2400" dirty="0"/>
              <a:t>2083,33 рублей (25 000 руб. : 365 </a:t>
            </a:r>
            <a:r>
              <a:rPr lang="en-US" sz="2400" dirty="0"/>
              <a:t>x 31)</a:t>
            </a:r>
            <a:endParaRPr lang="ru-RU" sz="2400" dirty="0"/>
          </a:p>
          <a:p>
            <a:r>
              <a:rPr lang="ru-RU" sz="2400" dirty="0"/>
              <a:t>2 700 000 рублей  (3000 000 </a:t>
            </a:r>
            <a:r>
              <a:rPr lang="en-US" sz="2400" dirty="0"/>
              <a:t>x</a:t>
            </a:r>
            <a:r>
              <a:rPr lang="ru-RU" sz="2400" dirty="0"/>
              <a:t> 30% </a:t>
            </a:r>
            <a:r>
              <a:rPr lang="en-US" sz="2400" dirty="0"/>
              <a:t>x</a:t>
            </a:r>
            <a:r>
              <a:rPr lang="ru-RU" sz="2400" dirty="0"/>
              <a:t> 3) </a:t>
            </a:r>
          </a:p>
          <a:p>
            <a:r>
              <a:rPr lang="en-US" sz="2400" dirty="0"/>
              <a:t>9 000 000 </a:t>
            </a:r>
            <a:r>
              <a:rPr lang="ru-RU" sz="2400" dirty="0"/>
              <a:t>рублей </a:t>
            </a:r>
            <a:r>
              <a:rPr lang="en-US" sz="2400" dirty="0"/>
              <a:t>(3000 000 x 3) </a:t>
            </a:r>
            <a:endParaRPr lang="ru-RU" sz="2400" dirty="0"/>
          </a:p>
          <a:p>
            <a:endParaRPr lang="ru-RU" sz="2400" dirty="0"/>
          </a:p>
          <a:p>
            <a:r>
              <a:rPr lang="ru-RU" sz="2400" dirty="0"/>
              <a:t>Итого: 12 363 750рублей </a:t>
            </a:r>
          </a:p>
          <a:p>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1E93D03B-C143-4641-979D-00384E1C0EDF}"/>
              </a:ext>
            </a:extLst>
          </p:cNvPr>
          <p:cNvSpPr>
            <a:spLocks noGrp="1"/>
          </p:cNvSpPr>
          <p:nvPr>
            <p:ph type="body" sz="quarter" idx="14"/>
          </p:nvPr>
        </p:nvSpPr>
        <p:spPr>
          <a:xfrm>
            <a:off x="666712" y="928670"/>
            <a:ext cx="10350000" cy="4049712"/>
          </a:xfrm>
        </p:spPr>
        <p:txBody>
          <a:bodyPr>
            <a:normAutofit/>
          </a:bodyPr>
          <a:lstStyle/>
          <a:p>
            <a:pPr algn="just">
              <a:lnSpc>
                <a:spcPct val="100000"/>
              </a:lnSpc>
              <a:spcBef>
                <a:spcPts val="0"/>
              </a:spcBef>
            </a:pPr>
            <a:r>
              <a:rPr lang="ru-RU" sz="2000" dirty="0"/>
              <a:t>2. По состоянию на 01.01.2025 г. на балансе организации (ОСНО, метод начисления) числится здание, остаточная стоимость 5 млн. руб., оставшийся срок амортизации (линейным методом) – 50 месяцев. </a:t>
            </a:r>
          </a:p>
          <a:p>
            <a:pPr algn="just">
              <a:lnSpc>
                <a:spcPct val="100000"/>
              </a:lnSpc>
              <a:spcBef>
                <a:spcPts val="0"/>
              </a:spcBef>
            </a:pPr>
            <a:r>
              <a:rPr lang="ru-RU" sz="2000" dirty="0"/>
              <a:t>Здание было приобретено за 11,8 млн. руб. (с НДС – 18 %).</a:t>
            </a:r>
          </a:p>
          <a:p>
            <a:pPr algn="just">
              <a:lnSpc>
                <a:spcPct val="100000"/>
              </a:lnSpc>
              <a:spcBef>
                <a:spcPts val="0"/>
              </a:spcBef>
            </a:pPr>
            <a:r>
              <a:rPr lang="ru-RU" sz="2000" dirty="0"/>
              <a:t>В феврале 2025 г. здание продано за 4,5 млн. руб. (указано без НДС), передано новому владельцу по акту 28 февраля 2025 г.</a:t>
            </a:r>
          </a:p>
          <a:p>
            <a:pPr algn="just">
              <a:lnSpc>
                <a:spcPct val="100000"/>
              </a:lnSpc>
              <a:spcBef>
                <a:spcPts val="0"/>
              </a:spcBef>
            </a:pPr>
            <a:r>
              <a:rPr lang="ru-RU" sz="2000" dirty="0"/>
              <a:t>Определите налоговые последствия за 1 кв. 2025 г. в части налога на прибыль. </a:t>
            </a:r>
          </a:p>
          <a:p>
            <a:pPr algn="just">
              <a:lnSpc>
                <a:spcPct val="100000"/>
              </a:lnSpc>
              <a:spcBef>
                <a:spcPts val="0"/>
              </a:spcBef>
            </a:pPr>
            <a:r>
              <a:rPr lang="ru-RU" sz="2000" dirty="0"/>
              <a:t>Ответ обоснуйте.</a:t>
            </a:r>
          </a:p>
          <a:p>
            <a:pPr algn="just"/>
            <a:endParaRPr lang="ru-RU" sz="2000" dirty="0"/>
          </a:p>
          <a:p>
            <a:pPr algn="just"/>
            <a:endParaRPr lang="ru-RU" sz="2000" dirty="0"/>
          </a:p>
          <a:p>
            <a:pPr algn="just"/>
            <a:endParaRPr lang="ru-RU" sz="2000" dirty="0"/>
          </a:p>
        </p:txBody>
      </p:sp>
    </p:spTree>
    <p:extLst>
      <p:ext uri="{BB962C8B-B14F-4D97-AF65-F5344CB8AC3E}">
        <p14:creationId xmlns:p14="http://schemas.microsoft.com/office/powerpoint/2010/main" val="185275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D0A22E0-6A95-4FBD-9E5B-0ACA92B4905C}"/>
              </a:ext>
            </a:extLst>
          </p:cNvPr>
          <p:cNvSpPr>
            <a:spLocks noGrp="1"/>
          </p:cNvSpPr>
          <p:nvPr>
            <p:ph type="body" sz="quarter" idx="14"/>
          </p:nvPr>
        </p:nvSpPr>
        <p:spPr>
          <a:xfrm>
            <a:off x="623392" y="1268760"/>
            <a:ext cx="10387800" cy="4049712"/>
          </a:xfrm>
        </p:spPr>
        <p:txBody>
          <a:bodyPr>
            <a:normAutofit/>
          </a:bodyPr>
          <a:lstStyle/>
          <a:p>
            <a:pPr>
              <a:lnSpc>
                <a:spcPct val="70000"/>
              </a:lnSpc>
            </a:pPr>
            <a:r>
              <a:rPr lang="en-US" sz="2200" dirty="0"/>
              <a:t>20</a:t>
            </a:r>
            <a:r>
              <a:rPr lang="ru-RU" sz="2200" dirty="0"/>
              <a:t>. Иванов И.И. (налоговый резидент РФ) продал в 20</a:t>
            </a:r>
            <a:r>
              <a:rPr lang="en-US" sz="2200" dirty="0"/>
              <a:t>2</a:t>
            </a:r>
            <a:r>
              <a:rPr lang="ru-RU" sz="2200" dirty="0"/>
              <a:t>4 году перешедшую к нему в январе того же года по наследству от родителей квартиру за 2 млн. руб. (кадастровая стоимость на 1 января 20</a:t>
            </a:r>
            <a:r>
              <a:rPr lang="en-US" sz="2200" dirty="0"/>
              <a:t>2</a:t>
            </a:r>
            <a:r>
              <a:rPr lang="ru-RU" sz="2200" dirty="0"/>
              <a:t>4 года – 3,2 млн. руб.)</a:t>
            </a:r>
          </a:p>
          <a:p>
            <a:pPr>
              <a:lnSpc>
                <a:spcPct val="70000"/>
              </a:lnSpc>
            </a:pPr>
            <a:r>
              <a:rPr lang="ru-RU" sz="2200" dirty="0"/>
              <a:t>Определите возможные налоговые последствия в части НДФЛ. Ответ обоснуйте.</a:t>
            </a:r>
          </a:p>
          <a:p>
            <a:pPr algn="just"/>
            <a:endParaRPr lang="ru-RU" sz="2400" dirty="0"/>
          </a:p>
        </p:txBody>
      </p:sp>
    </p:spTree>
    <p:extLst>
      <p:ext uri="{BB962C8B-B14F-4D97-AF65-F5344CB8AC3E}">
        <p14:creationId xmlns:p14="http://schemas.microsoft.com/office/powerpoint/2010/main" val="1234030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6FDF240B-DB36-479B-B1FF-19D3011ABC6E}"/>
              </a:ext>
            </a:extLst>
          </p:cNvPr>
          <p:cNvSpPr>
            <a:spLocks noGrp="1"/>
          </p:cNvSpPr>
          <p:nvPr>
            <p:ph type="body" sz="quarter" idx="14"/>
          </p:nvPr>
        </p:nvSpPr>
        <p:spPr>
          <a:xfrm>
            <a:off x="786000" y="1404144"/>
            <a:ext cx="10882800" cy="4049712"/>
          </a:xfrm>
        </p:spPr>
        <p:txBody>
          <a:bodyPr>
            <a:normAutofit/>
          </a:bodyPr>
          <a:lstStyle/>
          <a:p>
            <a:pPr algn="just">
              <a:spcBef>
                <a:spcPts val="0"/>
              </a:spcBef>
            </a:pPr>
            <a:r>
              <a:rPr lang="ru-RU" sz="2000" b="1" dirty="0"/>
              <a:t>Решение:</a:t>
            </a:r>
            <a:endParaRPr lang="en-US" sz="2000" b="1" dirty="0"/>
          </a:p>
          <a:p>
            <a:pPr>
              <a:lnSpc>
                <a:spcPct val="70000"/>
              </a:lnSpc>
            </a:pPr>
            <a:r>
              <a:rPr lang="ru-RU" sz="2200" dirty="0"/>
              <a:t> 2 240 000  (</a:t>
            </a:r>
            <a:r>
              <a:rPr lang="en-US" sz="2200" dirty="0"/>
              <a:t>0</a:t>
            </a:r>
            <a:r>
              <a:rPr lang="ru-RU" sz="2200" dirty="0"/>
              <a:t>,7 от 3200000) </a:t>
            </a:r>
          </a:p>
          <a:p>
            <a:pPr>
              <a:lnSpc>
                <a:spcPct val="70000"/>
              </a:lnSpc>
            </a:pPr>
            <a:r>
              <a:rPr lang="ru-RU" sz="2200" dirty="0"/>
              <a:t>Налоговая база: 1 240 000 руб. (3 200 000 руб. </a:t>
            </a:r>
            <a:r>
              <a:rPr lang="ru-RU" sz="2200" dirty="0" err="1"/>
              <a:t>x</a:t>
            </a:r>
            <a:r>
              <a:rPr lang="ru-RU" sz="2200" dirty="0"/>
              <a:t> 0,7 - 1000 000 руб.)</a:t>
            </a:r>
          </a:p>
          <a:p>
            <a:pPr>
              <a:lnSpc>
                <a:spcPct val="70000"/>
              </a:lnSpc>
            </a:pPr>
            <a:r>
              <a:rPr lang="ru-RU" sz="2200" dirty="0"/>
              <a:t>Сумма налога, подлежащая уплате: 161 200 руб. (1 240 000 x 13%)</a:t>
            </a:r>
          </a:p>
          <a:p>
            <a:pPr>
              <a:lnSpc>
                <a:spcPct val="70000"/>
              </a:lnSpc>
            </a:pPr>
            <a:r>
              <a:rPr lang="ru-RU" sz="2200" dirty="0"/>
              <a:t>Налогоплательщику необходимо представить декларацию не позднее 30 апреля 2025 года (п.1.ст.229 НК РФ).</a:t>
            </a:r>
          </a:p>
          <a:p>
            <a:pPr>
              <a:lnSpc>
                <a:spcPct val="70000"/>
              </a:lnSpc>
            </a:pPr>
            <a:r>
              <a:rPr lang="ru-RU" sz="2200" dirty="0"/>
              <a:t>Налог необходимо заплатить не позднее 15 июля 2025 года (п.4.ст.228 НК РФ).</a:t>
            </a:r>
          </a:p>
          <a:p>
            <a:endParaRPr lang="ru-RU" sz="2400" dirty="0"/>
          </a:p>
        </p:txBody>
      </p:sp>
    </p:spTree>
    <p:extLst>
      <p:ext uri="{BB962C8B-B14F-4D97-AF65-F5344CB8AC3E}">
        <p14:creationId xmlns:p14="http://schemas.microsoft.com/office/powerpoint/2010/main" val="49404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D0A22E0-6A95-4FBD-9E5B-0ACA92B4905C}"/>
              </a:ext>
            </a:extLst>
          </p:cNvPr>
          <p:cNvSpPr>
            <a:spLocks noGrp="1"/>
          </p:cNvSpPr>
          <p:nvPr>
            <p:ph type="body" sz="quarter" idx="14"/>
          </p:nvPr>
        </p:nvSpPr>
        <p:spPr>
          <a:xfrm>
            <a:off x="623392" y="1268760"/>
            <a:ext cx="10387800" cy="4049712"/>
          </a:xfrm>
        </p:spPr>
        <p:txBody>
          <a:bodyPr>
            <a:normAutofit/>
          </a:bodyPr>
          <a:lstStyle/>
          <a:p>
            <a:r>
              <a:rPr lang="en-US" sz="2200" dirty="0"/>
              <a:t>21</a:t>
            </a:r>
            <a:r>
              <a:rPr lang="ru-RU" sz="2200" dirty="0"/>
              <a:t>. Иванов И.И. (налоговый резидент РФ) </a:t>
            </a:r>
            <a:r>
              <a:rPr lang="ru-RU" sz="2400" dirty="0"/>
              <a:t>за 2025  год получил следующие  доходы:</a:t>
            </a:r>
          </a:p>
          <a:p>
            <a:r>
              <a:rPr lang="ru-RU" sz="2400" dirty="0"/>
              <a:t>– заработная плата – 2 400 000 руб.;</a:t>
            </a:r>
          </a:p>
          <a:p>
            <a:pPr>
              <a:buFontTx/>
              <a:buChar char="-"/>
            </a:pPr>
            <a:r>
              <a:rPr lang="ru-RU" sz="2400" dirty="0"/>
              <a:t>проценты по вкладу в банке (</a:t>
            </a:r>
            <a:r>
              <a:rPr lang="ru-RU" sz="2400" dirty="0" err="1"/>
              <a:t>Сбер</a:t>
            </a:r>
            <a:r>
              <a:rPr lang="ru-RU" sz="2400" dirty="0"/>
              <a:t>) – 1000 000 </a:t>
            </a:r>
            <a:r>
              <a:rPr lang="ru-RU" sz="2400" dirty="0" err="1"/>
              <a:t>руб</a:t>
            </a:r>
            <a:r>
              <a:rPr lang="ru-RU" sz="2400" dirty="0"/>
              <a:t>;</a:t>
            </a:r>
          </a:p>
          <a:p>
            <a:pPr>
              <a:buFontTx/>
              <a:buChar char="-"/>
            </a:pPr>
            <a:r>
              <a:rPr lang="ru-RU" sz="2400" dirty="0"/>
              <a:t>проценты  по договору займа – 600 000 </a:t>
            </a:r>
            <a:r>
              <a:rPr lang="ru-RU" sz="2400" dirty="0" err="1"/>
              <a:t>руб</a:t>
            </a:r>
            <a:r>
              <a:rPr lang="ru-RU" sz="2400" dirty="0"/>
              <a:t>;</a:t>
            </a:r>
          </a:p>
          <a:p>
            <a:r>
              <a:rPr lang="ru-RU" sz="2400" dirty="0"/>
              <a:t>- доход от реализации квартиры, которая была получена по наследству в ноябре 2022 года;</a:t>
            </a:r>
          </a:p>
          <a:p>
            <a:r>
              <a:rPr lang="ru-RU" sz="2400" dirty="0"/>
              <a:t>– дивиденды – 3 000 000 </a:t>
            </a:r>
            <a:r>
              <a:rPr lang="ru-RU" sz="2400" dirty="0" err="1"/>
              <a:t>руб</a:t>
            </a:r>
            <a:r>
              <a:rPr lang="ru-RU" sz="2400" dirty="0"/>
              <a:t>;</a:t>
            </a:r>
          </a:p>
          <a:p>
            <a:r>
              <a:rPr lang="ru-RU" sz="2400" dirty="0"/>
              <a:t>Определите сумму НДФЛ за 2025 год</a:t>
            </a:r>
          </a:p>
          <a:p>
            <a:pPr algn="just"/>
            <a:endParaRPr lang="ru-RU" sz="2400" dirty="0"/>
          </a:p>
        </p:txBody>
      </p:sp>
    </p:spTree>
    <p:extLst>
      <p:ext uri="{BB962C8B-B14F-4D97-AF65-F5344CB8AC3E}">
        <p14:creationId xmlns:p14="http://schemas.microsoft.com/office/powerpoint/2010/main" val="1234030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6FDF240B-DB36-479B-B1FF-19D3011ABC6E}"/>
              </a:ext>
            </a:extLst>
          </p:cNvPr>
          <p:cNvSpPr>
            <a:spLocks noGrp="1"/>
          </p:cNvSpPr>
          <p:nvPr>
            <p:ph type="body" sz="quarter" idx="14"/>
          </p:nvPr>
        </p:nvSpPr>
        <p:spPr>
          <a:xfrm>
            <a:off x="786000" y="1404144"/>
            <a:ext cx="10882800" cy="4049712"/>
          </a:xfrm>
        </p:spPr>
        <p:txBody>
          <a:bodyPr>
            <a:normAutofit/>
          </a:bodyPr>
          <a:lstStyle/>
          <a:p>
            <a:pPr algn="just">
              <a:spcBef>
                <a:spcPts val="0"/>
              </a:spcBef>
            </a:pPr>
            <a:r>
              <a:rPr lang="ru-RU" sz="2000" b="1" dirty="0"/>
              <a:t>Решение:</a:t>
            </a:r>
          </a:p>
          <a:p>
            <a:pPr>
              <a:lnSpc>
                <a:spcPct val="70000"/>
              </a:lnSpc>
            </a:pPr>
            <a:r>
              <a:rPr lang="ru-RU" sz="2200" dirty="0"/>
              <a:t>2 400 000 руб.</a:t>
            </a:r>
            <a:r>
              <a:rPr lang="en-US" sz="2200" dirty="0"/>
              <a:t>x 13%</a:t>
            </a:r>
            <a:r>
              <a:rPr lang="ru-RU" sz="2200" dirty="0"/>
              <a:t>+ 600 000 </a:t>
            </a:r>
            <a:r>
              <a:rPr lang="ru-RU" sz="2200" dirty="0" err="1"/>
              <a:t>руб</a:t>
            </a:r>
            <a:r>
              <a:rPr lang="en-US" sz="2200" dirty="0"/>
              <a:t> x 15% </a:t>
            </a:r>
            <a:endParaRPr lang="ru-RU" sz="2200" dirty="0"/>
          </a:p>
          <a:p>
            <a:pPr>
              <a:lnSpc>
                <a:spcPct val="70000"/>
              </a:lnSpc>
            </a:pPr>
            <a:endParaRPr lang="ru-RU" sz="2200" dirty="0"/>
          </a:p>
        </p:txBody>
      </p:sp>
      <p:sp>
        <p:nvSpPr>
          <p:cNvPr id="4" name="Прямоугольник 3"/>
          <p:cNvSpPr/>
          <p:nvPr/>
        </p:nvSpPr>
        <p:spPr>
          <a:xfrm>
            <a:off x="839416" y="2132856"/>
            <a:ext cx="9220601" cy="716093"/>
          </a:xfrm>
          <a:prstGeom prst="rect">
            <a:avLst/>
          </a:prstGeom>
        </p:spPr>
        <p:txBody>
          <a:bodyPr wrap="none">
            <a:spAutoFit/>
          </a:bodyPr>
          <a:lstStyle/>
          <a:p>
            <a:pPr>
              <a:lnSpc>
                <a:spcPct val="70000"/>
              </a:lnSpc>
              <a:spcBef>
                <a:spcPts val="1000"/>
              </a:spcBef>
            </a:pPr>
            <a:r>
              <a:rPr lang="ru-RU" sz="2200" dirty="0">
                <a:solidFill>
                  <a:schemeClr val="accent1"/>
                </a:solidFill>
              </a:rPr>
              <a:t>2400 000 </a:t>
            </a:r>
            <a:r>
              <a:rPr lang="en-US" sz="2200" dirty="0">
                <a:solidFill>
                  <a:schemeClr val="accent1"/>
                </a:solidFill>
              </a:rPr>
              <a:t>x 13%</a:t>
            </a:r>
            <a:r>
              <a:rPr lang="ru-RU" sz="2200" dirty="0">
                <a:solidFill>
                  <a:schemeClr val="accent1"/>
                </a:solidFill>
              </a:rPr>
              <a:t> + 1990000</a:t>
            </a:r>
            <a:r>
              <a:rPr lang="en-US" sz="2200" dirty="0">
                <a:solidFill>
                  <a:schemeClr val="accent1"/>
                </a:solidFill>
              </a:rPr>
              <a:t>x15% </a:t>
            </a:r>
          </a:p>
          <a:p>
            <a:pPr>
              <a:lnSpc>
                <a:spcPct val="70000"/>
              </a:lnSpc>
              <a:spcBef>
                <a:spcPts val="1000"/>
              </a:spcBef>
            </a:pPr>
            <a:r>
              <a:rPr lang="ru-RU" sz="2200" dirty="0">
                <a:solidFill>
                  <a:schemeClr val="accent1"/>
                </a:solidFill>
              </a:rPr>
              <a:t>(3 000 000 </a:t>
            </a:r>
            <a:r>
              <a:rPr lang="ru-RU" sz="2200" dirty="0" err="1">
                <a:solidFill>
                  <a:schemeClr val="accent1"/>
                </a:solidFill>
              </a:rPr>
              <a:t>руб</a:t>
            </a:r>
            <a:r>
              <a:rPr lang="en-US" sz="2200" dirty="0">
                <a:solidFill>
                  <a:schemeClr val="accent1"/>
                </a:solidFill>
              </a:rPr>
              <a:t> </a:t>
            </a:r>
            <a:r>
              <a:rPr lang="ru-RU" sz="2200" dirty="0">
                <a:solidFill>
                  <a:schemeClr val="accent1"/>
                </a:solidFill>
              </a:rPr>
              <a:t>+ 600 000 </a:t>
            </a:r>
            <a:r>
              <a:rPr lang="ru-RU" sz="2200" dirty="0" err="1">
                <a:solidFill>
                  <a:schemeClr val="accent1"/>
                </a:solidFill>
              </a:rPr>
              <a:t>руб</a:t>
            </a:r>
            <a:r>
              <a:rPr lang="ru-RU" sz="2200" dirty="0">
                <a:solidFill>
                  <a:schemeClr val="accent1"/>
                </a:solidFill>
              </a:rPr>
              <a:t> +</a:t>
            </a:r>
            <a:r>
              <a:rPr lang="en-US" sz="2200" dirty="0">
                <a:solidFill>
                  <a:schemeClr val="accent1"/>
                </a:solidFill>
              </a:rPr>
              <a:t> 790 000 </a:t>
            </a:r>
            <a:r>
              <a:rPr lang="ru-RU" sz="2200" dirty="0" err="1">
                <a:solidFill>
                  <a:schemeClr val="accent1"/>
                </a:solidFill>
              </a:rPr>
              <a:t>руб</a:t>
            </a:r>
            <a:r>
              <a:rPr lang="ru-RU" sz="2200" dirty="0">
                <a:solidFill>
                  <a:schemeClr val="accent1"/>
                </a:solidFill>
              </a:rPr>
              <a:t>( 1000 000 </a:t>
            </a:r>
            <a:r>
              <a:rPr lang="ru-RU" sz="2200" dirty="0" err="1">
                <a:solidFill>
                  <a:schemeClr val="accent1"/>
                </a:solidFill>
              </a:rPr>
              <a:t>руб</a:t>
            </a:r>
            <a:r>
              <a:rPr lang="ru-RU" sz="2200" dirty="0">
                <a:solidFill>
                  <a:schemeClr val="accent1"/>
                </a:solidFill>
              </a:rPr>
              <a:t> - 1000 0000 </a:t>
            </a:r>
            <a:r>
              <a:rPr lang="en-US" sz="2200" dirty="0">
                <a:solidFill>
                  <a:schemeClr val="accent1"/>
                </a:solidFill>
              </a:rPr>
              <a:t>x 21%</a:t>
            </a:r>
            <a:r>
              <a:rPr lang="ru-RU" sz="2200" dirty="0">
                <a:solidFill>
                  <a:schemeClr val="accent1"/>
                </a:solidFill>
              </a:rPr>
              <a:t>))</a:t>
            </a:r>
          </a:p>
        </p:txBody>
      </p:sp>
    </p:spTree>
    <p:extLst>
      <p:ext uri="{BB962C8B-B14F-4D97-AF65-F5344CB8AC3E}">
        <p14:creationId xmlns:p14="http://schemas.microsoft.com/office/powerpoint/2010/main" val="49404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a:extLst>
              <a:ext uri="{FF2B5EF4-FFF2-40B4-BE49-F238E27FC236}">
                <a16:creationId xmlns:a16="http://schemas.microsoft.com/office/drawing/2014/main" id="{12A1E4A6-7EB5-43F2-AECE-2CE164D79456}"/>
              </a:ext>
            </a:extLst>
          </p:cNvPr>
          <p:cNvSpPr>
            <a:spLocks noGrp="1"/>
          </p:cNvSpPr>
          <p:nvPr>
            <p:ph type="title"/>
          </p:nvPr>
        </p:nvSpPr>
        <p:spPr>
          <a:xfrm>
            <a:off x="838200" y="365125"/>
            <a:ext cx="10515600" cy="1325563"/>
          </a:xfrm>
        </p:spPr>
        <p:txBody>
          <a:bodyPr>
            <a:normAutofit/>
          </a:bodyPr>
          <a:lstStyle/>
          <a:p>
            <a:pPr algn="ctr"/>
            <a:r>
              <a:rPr lang="ru-RU" sz="3800" dirty="0">
                <a:latin typeface="+mn-lt"/>
                <a:cs typeface="Arial" pitchFamily="34" charset="0"/>
              </a:rPr>
              <a:t>БЛАГОДАРИМ ЗА ВНИМАНИЕ!</a:t>
            </a:r>
          </a:p>
        </p:txBody>
      </p:sp>
      <p:sp>
        <p:nvSpPr>
          <p:cNvPr id="7" name="Объект 4">
            <a:extLst>
              <a:ext uri="{FF2B5EF4-FFF2-40B4-BE49-F238E27FC236}">
                <a16:creationId xmlns:a16="http://schemas.microsoft.com/office/drawing/2014/main" id="{4E5203F6-9308-471D-930E-01AB4FE482F3}"/>
              </a:ext>
            </a:extLst>
          </p:cNvPr>
          <p:cNvSpPr>
            <a:spLocks noGrp="1"/>
          </p:cNvSpPr>
          <p:nvPr>
            <p:ph idx="1"/>
          </p:nvPr>
        </p:nvSpPr>
        <p:spPr>
          <a:xfrm>
            <a:off x="831000" y="2214000"/>
            <a:ext cx="10515600" cy="3943375"/>
          </a:xfrm>
        </p:spPr>
        <p:txBody>
          <a:bodyPr/>
          <a:lstStyle/>
          <a:p>
            <a:pPr algn="ctr">
              <a:buClr>
                <a:srgbClr val="C3260C"/>
              </a:buClr>
              <a:buSzPct val="130000"/>
              <a:buFont typeface="Georgia" pitchFamily="18" charset="0"/>
              <a:buNone/>
            </a:pPr>
            <a:r>
              <a:rPr lang="ru-RU" dirty="0"/>
              <a:t> </a:t>
            </a:r>
            <a:r>
              <a:rPr lang="ru-RU" b="1" dirty="0">
                <a:cs typeface="Arial" pitchFamily="34" charset="0"/>
              </a:rPr>
              <a:t>Центр подготовки налоговых консультантов  </a:t>
            </a:r>
          </a:p>
          <a:p>
            <a:pPr algn="ctr">
              <a:buClr>
                <a:srgbClr val="C3260C"/>
              </a:buClr>
              <a:buSzPct val="130000"/>
              <a:buFont typeface="Georgia" pitchFamily="18" charset="0"/>
              <a:buNone/>
            </a:pPr>
            <a:r>
              <a:rPr lang="ru-RU" b="1" dirty="0">
                <a:cs typeface="Arial" pitchFamily="34" charset="0"/>
              </a:rPr>
              <a:t>оказывает:</a:t>
            </a:r>
          </a:p>
          <a:p>
            <a:pPr marL="0" indent="0" algn="ctr">
              <a:spcBef>
                <a:spcPct val="20000"/>
              </a:spcBef>
              <a:spcAft>
                <a:spcPts val="325"/>
              </a:spcAft>
              <a:buClr>
                <a:srgbClr val="C3260C"/>
              </a:buClr>
              <a:buSzPct val="130000"/>
              <a:buNone/>
            </a:pPr>
            <a:r>
              <a:rPr lang="ru-RU" b="1" dirty="0">
                <a:cs typeface="Arial" pitchFamily="34" charset="0"/>
              </a:rPr>
              <a:t>Образовательные услуги</a:t>
            </a:r>
          </a:p>
          <a:p>
            <a:pPr marL="0" indent="0" algn="ctr">
              <a:spcBef>
                <a:spcPct val="20000"/>
              </a:spcBef>
              <a:spcAft>
                <a:spcPts val="325"/>
              </a:spcAft>
              <a:buClr>
                <a:srgbClr val="C3260C"/>
              </a:buClr>
              <a:buSzPct val="130000"/>
              <a:buNone/>
            </a:pPr>
            <a:r>
              <a:rPr lang="ru-RU" b="1" dirty="0">
                <a:cs typeface="Arial" pitchFamily="34" charset="0"/>
              </a:rPr>
              <a:t>Консультационные услуги</a:t>
            </a:r>
          </a:p>
          <a:p>
            <a:pPr marL="0" indent="0" algn="ctr">
              <a:spcBef>
                <a:spcPct val="20000"/>
              </a:spcBef>
              <a:spcAft>
                <a:spcPts val="325"/>
              </a:spcAft>
              <a:buClr>
                <a:srgbClr val="C3260C"/>
              </a:buClr>
              <a:buSzPct val="130000"/>
              <a:buNone/>
            </a:pPr>
            <a:r>
              <a:rPr lang="ru-RU" b="1" dirty="0">
                <a:cs typeface="Arial" pitchFamily="34" charset="0"/>
              </a:rPr>
              <a:t>Сопровождение налоговых проверок</a:t>
            </a:r>
          </a:p>
          <a:p>
            <a:pPr algn="ctr">
              <a:spcBef>
                <a:spcPct val="20000"/>
              </a:spcBef>
              <a:spcAft>
                <a:spcPts val="325"/>
              </a:spcAft>
              <a:buClr>
                <a:srgbClr val="C3260C"/>
              </a:buClr>
              <a:buSzPct val="130000"/>
            </a:pPr>
            <a:endParaRPr lang="ru-RU" b="1" dirty="0">
              <a:cs typeface="Arial" pitchFamily="34" charset="0"/>
            </a:endParaRPr>
          </a:p>
          <a:p>
            <a:pPr marL="0" indent="0" algn="ctr">
              <a:spcBef>
                <a:spcPct val="20000"/>
              </a:spcBef>
              <a:spcAft>
                <a:spcPts val="325"/>
              </a:spcAft>
              <a:buClr>
                <a:srgbClr val="C3260C"/>
              </a:buClr>
              <a:buSzPct val="130000"/>
              <a:buNone/>
            </a:pPr>
            <a:r>
              <a:rPr lang="ru-RU" b="1" dirty="0">
                <a:cs typeface="Arial" pitchFamily="34" charset="0"/>
              </a:rPr>
              <a:t>(495) 925-03-87 </a:t>
            </a:r>
            <a:r>
              <a:rPr lang="en-US" b="1" dirty="0" err="1">
                <a:cs typeface="Arial" pitchFamily="34" charset="0"/>
              </a:rPr>
              <a:t>nalog</a:t>
            </a:r>
            <a:r>
              <a:rPr lang="ru-RU" b="1" dirty="0">
                <a:cs typeface="Arial" pitchFamily="34" charset="0"/>
              </a:rPr>
              <a:t>@</a:t>
            </a:r>
            <a:r>
              <a:rPr lang="en-US" b="1" dirty="0" err="1">
                <a:cs typeface="Arial" pitchFamily="34" charset="0"/>
              </a:rPr>
              <a:t>cpnk</a:t>
            </a:r>
            <a:r>
              <a:rPr lang="ru-RU" b="1" dirty="0">
                <a:cs typeface="Arial" pitchFamily="34" charset="0"/>
              </a:rPr>
              <a:t>.</a:t>
            </a:r>
            <a:r>
              <a:rPr lang="en-US" b="1" dirty="0" err="1">
                <a:cs typeface="Arial" pitchFamily="34" charset="0"/>
              </a:rPr>
              <a:t>ru</a:t>
            </a:r>
            <a:r>
              <a:rPr lang="en-US" b="1" dirty="0">
                <a:cs typeface="Arial" pitchFamily="34" charset="0"/>
              </a:rPr>
              <a:t> </a:t>
            </a:r>
            <a:r>
              <a:rPr lang="ru-RU" b="1" dirty="0">
                <a:cs typeface="Arial" pitchFamily="34" charset="0"/>
              </a:rPr>
              <a:t> </a:t>
            </a:r>
            <a:r>
              <a:rPr lang="en-US" b="1" dirty="0">
                <a:cs typeface="Arial" pitchFamily="34" charset="0"/>
              </a:rPr>
              <a:t>http</a:t>
            </a:r>
            <a:r>
              <a:rPr lang="ru-RU" b="1" dirty="0">
                <a:cs typeface="Arial" pitchFamily="34" charset="0"/>
              </a:rPr>
              <a:t>://</a:t>
            </a:r>
            <a:r>
              <a:rPr lang="en-US" b="1" dirty="0" err="1">
                <a:cs typeface="Arial" pitchFamily="34" charset="0"/>
              </a:rPr>
              <a:t>cpnk</a:t>
            </a:r>
            <a:r>
              <a:rPr lang="ru-RU" b="1" dirty="0">
                <a:cs typeface="Arial" pitchFamily="34" charset="0"/>
              </a:rPr>
              <a:t>.</a:t>
            </a:r>
            <a:r>
              <a:rPr lang="en-US" b="1" dirty="0" err="1">
                <a:cs typeface="Arial" pitchFamily="34" charset="0"/>
              </a:rPr>
              <a:t>ru</a:t>
            </a:r>
            <a:r>
              <a:rPr lang="ru-RU" b="1" dirty="0">
                <a:cs typeface="Arial" pitchFamily="34" charset="0"/>
              </a:rPr>
              <a:t> </a:t>
            </a:r>
          </a:p>
          <a:p>
            <a:pPr algn="ctr"/>
            <a:endParaRPr lang="ru-RU" dirty="0"/>
          </a:p>
        </p:txBody>
      </p:sp>
    </p:spTree>
    <p:extLst>
      <p:ext uri="{BB962C8B-B14F-4D97-AF65-F5344CB8AC3E}">
        <p14:creationId xmlns:p14="http://schemas.microsoft.com/office/powerpoint/2010/main" val="168233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70CC309-A737-4862-ADD6-5718B6C06C17}"/>
              </a:ext>
            </a:extLst>
          </p:cNvPr>
          <p:cNvSpPr>
            <a:spLocks noGrp="1"/>
          </p:cNvSpPr>
          <p:nvPr>
            <p:ph type="body" sz="quarter" idx="14"/>
          </p:nvPr>
        </p:nvSpPr>
        <p:spPr>
          <a:xfrm>
            <a:off x="452398" y="642918"/>
            <a:ext cx="10972800" cy="4049712"/>
          </a:xfrm>
        </p:spPr>
        <p:txBody>
          <a:bodyPr>
            <a:noAutofit/>
          </a:bodyPr>
          <a:lstStyle/>
          <a:p>
            <a:pPr>
              <a:lnSpc>
                <a:spcPct val="100000"/>
              </a:lnSpc>
              <a:spcBef>
                <a:spcPts val="0"/>
              </a:spcBef>
            </a:pPr>
            <a:r>
              <a:rPr lang="ru-RU" sz="2000" b="1" dirty="0"/>
              <a:t>Расчёт:</a:t>
            </a:r>
          </a:p>
          <a:p>
            <a:pPr>
              <a:lnSpc>
                <a:spcPct val="100000"/>
              </a:lnSpc>
              <a:spcBef>
                <a:spcPts val="0"/>
              </a:spcBef>
            </a:pPr>
            <a:r>
              <a:rPr lang="ru-RU" sz="2000" dirty="0"/>
              <a:t>Сумма амортизации, начисленная за период с января по февраль: </a:t>
            </a:r>
          </a:p>
          <a:p>
            <a:pPr>
              <a:lnSpc>
                <a:spcPct val="100000"/>
              </a:lnSpc>
              <a:spcBef>
                <a:spcPts val="0"/>
              </a:spcBef>
            </a:pPr>
            <a:r>
              <a:rPr lang="ru-RU" sz="2000" dirty="0"/>
              <a:t>200 000 руб.(5 000 000/50 мес.) x 2</a:t>
            </a:r>
          </a:p>
          <a:p>
            <a:pPr>
              <a:lnSpc>
                <a:spcPct val="100000"/>
              </a:lnSpc>
              <a:spcBef>
                <a:spcPts val="0"/>
              </a:spcBef>
            </a:pPr>
            <a:r>
              <a:rPr lang="ru-RU" sz="2000" dirty="0"/>
              <a:t>Остаточная стоимость здания на момент реализации:</a:t>
            </a:r>
          </a:p>
          <a:p>
            <a:pPr>
              <a:lnSpc>
                <a:spcPct val="100000"/>
              </a:lnSpc>
              <a:spcBef>
                <a:spcPts val="0"/>
              </a:spcBef>
            </a:pPr>
            <a:r>
              <a:rPr lang="ru-RU" sz="2000" dirty="0"/>
              <a:t> 5 000 000 руб. – 200 000 руб. = 4 800 000 руб.</a:t>
            </a:r>
          </a:p>
          <a:p>
            <a:pPr>
              <a:lnSpc>
                <a:spcPct val="100000"/>
              </a:lnSpc>
              <a:spcBef>
                <a:spcPts val="0"/>
              </a:spcBef>
            </a:pPr>
            <a:r>
              <a:rPr lang="ru-RU" sz="2000" dirty="0"/>
              <a:t>Убыток от реализации: </a:t>
            </a:r>
          </a:p>
          <a:p>
            <a:pPr>
              <a:lnSpc>
                <a:spcPct val="100000"/>
              </a:lnSpc>
              <a:spcBef>
                <a:spcPts val="0"/>
              </a:spcBef>
            </a:pPr>
            <a:r>
              <a:rPr lang="ru-RU" sz="2000" dirty="0"/>
              <a:t>4 800 000 руб. – 4 500 000руб. = 300 000 руб.</a:t>
            </a:r>
          </a:p>
          <a:p>
            <a:pPr>
              <a:lnSpc>
                <a:spcPct val="100000"/>
              </a:lnSpc>
              <a:spcBef>
                <a:spcPts val="0"/>
              </a:spcBef>
            </a:pPr>
            <a:r>
              <a:rPr lang="ru-RU" sz="2000" dirty="0"/>
              <a:t>Оставшийся срок амортизации на момент реализации (перестает начисляться с</a:t>
            </a:r>
          </a:p>
          <a:p>
            <a:pPr>
              <a:lnSpc>
                <a:spcPct val="100000"/>
              </a:lnSpc>
              <a:spcBef>
                <a:spcPts val="0"/>
              </a:spcBef>
            </a:pPr>
            <a:r>
              <a:rPr lang="ru-RU" sz="2000" dirty="0"/>
              <a:t>1 числа месяца, следующего за месяцем выбытия основного средства согласно п.5 ст.259.1 НК РФ): 48 месяцев.</a:t>
            </a:r>
          </a:p>
          <a:p>
            <a:pPr>
              <a:lnSpc>
                <a:spcPct val="100000"/>
              </a:lnSpc>
              <a:spcBef>
                <a:spcPts val="0"/>
              </a:spcBef>
            </a:pPr>
            <a:r>
              <a:rPr lang="ru-RU" sz="2000" dirty="0"/>
              <a:t>Ежемесячно, начиная с марта 2025 г., в состав прочих расходов в качестве убытка налогоплательщик будет включать по 6250 руб. (300 000/48).</a:t>
            </a:r>
          </a:p>
          <a:p>
            <a:endParaRPr lang="ru-RU" sz="2000" dirty="0"/>
          </a:p>
        </p:txBody>
      </p:sp>
    </p:spTree>
    <p:extLst>
      <p:ext uri="{BB962C8B-B14F-4D97-AF65-F5344CB8AC3E}">
        <p14:creationId xmlns:p14="http://schemas.microsoft.com/office/powerpoint/2010/main" val="216673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C8CA881-27D7-425D-9D55-198D954A1B13}"/>
              </a:ext>
            </a:extLst>
          </p:cNvPr>
          <p:cNvSpPr>
            <a:spLocks noGrp="1"/>
          </p:cNvSpPr>
          <p:nvPr>
            <p:ph type="body" sz="quarter" idx="14"/>
          </p:nvPr>
        </p:nvSpPr>
        <p:spPr>
          <a:xfrm>
            <a:off x="695400" y="908720"/>
            <a:ext cx="9892800" cy="4049712"/>
          </a:xfrm>
        </p:spPr>
        <p:txBody>
          <a:bodyPr>
            <a:normAutofit/>
          </a:bodyPr>
          <a:lstStyle/>
          <a:p>
            <a:pPr algn="just">
              <a:lnSpc>
                <a:spcPct val="100000"/>
              </a:lnSpc>
              <a:spcBef>
                <a:spcPts val="0"/>
              </a:spcBef>
            </a:pPr>
            <a:r>
              <a:rPr lang="ru-RU" sz="2000" dirty="0"/>
              <a:t>3. Первоначальная стоимость оборудования – 1 000 000 рублей, </a:t>
            </a:r>
          </a:p>
          <a:p>
            <a:pPr algn="just">
              <a:lnSpc>
                <a:spcPct val="100000"/>
              </a:lnSpc>
              <a:spcBef>
                <a:spcPts val="0"/>
              </a:spcBef>
            </a:pPr>
            <a:r>
              <a:rPr lang="ru-RU" sz="2000" dirty="0"/>
              <a:t>СПИ - 84 месяца. </a:t>
            </a:r>
          </a:p>
          <a:p>
            <a:pPr algn="just">
              <a:lnSpc>
                <a:spcPct val="100000"/>
              </a:lnSpc>
              <a:spcBef>
                <a:spcPts val="0"/>
              </a:spcBef>
            </a:pPr>
            <a:r>
              <a:rPr lang="ru-RU" sz="2000" dirty="0"/>
              <a:t>Остаточная стоимость - 200 000 руб.</a:t>
            </a:r>
          </a:p>
          <a:p>
            <a:pPr algn="just">
              <a:lnSpc>
                <a:spcPct val="100000"/>
              </a:lnSpc>
              <a:spcBef>
                <a:spcPts val="0"/>
              </a:spcBef>
            </a:pPr>
            <a:r>
              <a:rPr lang="ru-RU" sz="2000" dirty="0"/>
              <a:t>Объект был модернизирован на сумму 500 000 рублей. </a:t>
            </a:r>
          </a:p>
          <a:p>
            <a:pPr algn="just">
              <a:lnSpc>
                <a:spcPct val="100000"/>
              </a:lnSpc>
              <a:spcBef>
                <a:spcPts val="0"/>
              </a:spcBef>
            </a:pPr>
            <a:r>
              <a:rPr lang="ru-RU" sz="2000" dirty="0"/>
              <a:t>Определите налоговые последствия.</a:t>
            </a:r>
          </a:p>
          <a:p>
            <a:pPr algn="just">
              <a:spcBef>
                <a:spcPts val="0"/>
              </a:spcBef>
            </a:pPr>
            <a:endParaRPr lang="ru-RU" sz="2000" dirty="0"/>
          </a:p>
        </p:txBody>
      </p:sp>
    </p:spTree>
    <p:extLst>
      <p:ext uri="{BB962C8B-B14F-4D97-AF65-F5344CB8AC3E}">
        <p14:creationId xmlns:p14="http://schemas.microsoft.com/office/powerpoint/2010/main" val="35321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1A8E17E2-9CF8-48BA-ACD3-6AB805410099}"/>
              </a:ext>
            </a:extLst>
          </p:cNvPr>
          <p:cNvSpPr>
            <a:spLocks noGrp="1"/>
          </p:cNvSpPr>
          <p:nvPr>
            <p:ph type="body" sz="quarter" idx="14"/>
          </p:nvPr>
        </p:nvSpPr>
        <p:spPr>
          <a:xfrm>
            <a:off x="966000" y="1854000"/>
            <a:ext cx="10444163" cy="4049712"/>
          </a:xfrm>
        </p:spPr>
        <p:txBody>
          <a:bodyPr/>
          <a:lstStyle/>
          <a:p>
            <a:pPr>
              <a:lnSpc>
                <a:spcPct val="100000"/>
              </a:lnSpc>
              <a:spcBef>
                <a:spcPts val="0"/>
              </a:spcBef>
            </a:pPr>
            <a:r>
              <a:rPr lang="ru-RU" sz="2000" b="1" dirty="0"/>
              <a:t>Расчет:</a:t>
            </a:r>
          </a:p>
          <a:p>
            <a:pPr>
              <a:lnSpc>
                <a:spcPct val="100000"/>
              </a:lnSpc>
              <a:spcBef>
                <a:spcPts val="0"/>
              </a:spcBef>
            </a:pPr>
            <a:r>
              <a:rPr lang="ru-RU" sz="2000" dirty="0"/>
              <a:t> </a:t>
            </a:r>
            <a:r>
              <a:rPr lang="ru-RU" sz="2000" dirty="0" err="1"/>
              <a:t>Аморт</a:t>
            </a:r>
            <a:r>
              <a:rPr lang="ru-RU" sz="2000" dirty="0"/>
              <a:t>. начисления до модернизации 11904,76</a:t>
            </a:r>
          </a:p>
          <a:p>
            <a:pPr>
              <a:lnSpc>
                <a:spcPct val="100000"/>
              </a:lnSpc>
              <a:spcBef>
                <a:spcPts val="0"/>
              </a:spcBef>
            </a:pPr>
            <a:r>
              <a:rPr lang="ru-RU" sz="2000" dirty="0"/>
              <a:t> (1000 000 + 500 000)/84 мес. = 17857,14 рублей – амортизационные начисления после модернизации</a:t>
            </a:r>
          </a:p>
          <a:p>
            <a:pPr>
              <a:lnSpc>
                <a:spcPct val="100000"/>
              </a:lnSpc>
              <a:spcBef>
                <a:spcPts val="0"/>
              </a:spcBef>
            </a:pPr>
            <a:r>
              <a:rPr lang="ru-RU" sz="2000" dirty="0"/>
              <a:t>(200 000 + 500 000)/17857,14 </a:t>
            </a:r>
            <a:r>
              <a:rPr lang="en-US" sz="2000" dirty="0"/>
              <a:t>=</a:t>
            </a:r>
            <a:r>
              <a:rPr lang="ru-RU" sz="2000" dirty="0"/>
              <a:t> 39</a:t>
            </a:r>
            <a:r>
              <a:rPr lang="en-US" sz="2000" dirty="0"/>
              <a:t> </a:t>
            </a:r>
            <a:r>
              <a:rPr lang="ru-RU" sz="2000" dirty="0"/>
              <a:t>месяцев – срок в течение которого стоимость оборудования будет перенесена на затраты </a:t>
            </a:r>
          </a:p>
          <a:p>
            <a:pPr>
              <a:lnSpc>
                <a:spcPct val="100000"/>
              </a:lnSpc>
              <a:spcBef>
                <a:spcPts val="0"/>
              </a:spcBef>
            </a:pPr>
            <a:endParaRPr lang="ru-RU" dirty="0"/>
          </a:p>
        </p:txBody>
      </p:sp>
    </p:spTree>
    <p:extLst>
      <p:ext uri="{BB962C8B-B14F-4D97-AF65-F5344CB8AC3E}">
        <p14:creationId xmlns:p14="http://schemas.microsoft.com/office/powerpoint/2010/main" val="1837824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EC8CA881-27D7-425D-9D55-198D954A1B13}"/>
              </a:ext>
            </a:extLst>
          </p:cNvPr>
          <p:cNvSpPr>
            <a:spLocks noGrp="1"/>
          </p:cNvSpPr>
          <p:nvPr>
            <p:ph type="body" sz="quarter" idx="14"/>
          </p:nvPr>
        </p:nvSpPr>
        <p:spPr>
          <a:xfrm>
            <a:off x="695400" y="908720"/>
            <a:ext cx="9892800" cy="4049712"/>
          </a:xfrm>
        </p:spPr>
        <p:txBody>
          <a:bodyPr>
            <a:normAutofit fontScale="92500" lnSpcReduction="20000"/>
          </a:bodyPr>
          <a:lstStyle/>
          <a:p>
            <a:r>
              <a:rPr lang="ru-RU" sz="2400" dirty="0"/>
              <a:t>4. На момент завершения доработки (до включения затрат на нее в первоначальную стоимость НМА) программное обеспечение имеет следующие параметры:</a:t>
            </a:r>
          </a:p>
          <a:p>
            <a:r>
              <a:rPr lang="ru-RU" sz="2400" dirty="0"/>
              <a:t>первоначальная стоимость - 720 000 руб.;</a:t>
            </a:r>
          </a:p>
          <a:p>
            <a:r>
              <a:rPr lang="ru-RU" sz="2400" dirty="0"/>
              <a:t>СПИ - 25 месяцев</a:t>
            </a:r>
          </a:p>
          <a:p>
            <a:r>
              <a:rPr lang="ru-RU" sz="2400" dirty="0"/>
              <a:t>остаточная  стоимость - 0 руб.;</a:t>
            </a:r>
          </a:p>
          <a:p>
            <a:r>
              <a:rPr lang="ru-RU" sz="2400" dirty="0"/>
              <a:t>срок фактического использования - 30 месяцев (включая месяц, в котором завершена доработка);</a:t>
            </a:r>
          </a:p>
          <a:p>
            <a:r>
              <a:rPr lang="ru-RU" sz="2400" dirty="0"/>
              <a:t>Организация начисляет амортизацию ежемесячно с 1-го числа месяца, следующего за месяцем признания НМА в бухучете, способ начисления - линейный.</a:t>
            </a:r>
          </a:p>
          <a:p>
            <a:r>
              <a:rPr lang="ru-RU" sz="2400" dirty="0"/>
              <a:t>Затраты на доработку ПО составили 1180 000 руб. </a:t>
            </a:r>
          </a:p>
          <a:p>
            <a:r>
              <a:rPr lang="ru-RU" sz="2400" dirty="0"/>
              <a:t>Определите налоговые последствия по налогу на прибыль. Ответ обоснуйте.</a:t>
            </a:r>
            <a:endParaRPr lang="ru-RU" sz="2000" dirty="0"/>
          </a:p>
        </p:txBody>
      </p:sp>
    </p:spTree>
    <p:extLst>
      <p:ext uri="{BB962C8B-B14F-4D97-AF65-F5344CB8AC3E}">
        <p14:creationId xmlns:p14="http://schemas.microsoft.com/office/powerpoint/2010/main" val="35321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1A8E17E2-9CF8-48BA-ACD3-6AB805410099}"/>
              </a:ext>
            </a:extLst>
          </p:cNvPr>
          <p:cNvSpPr>
            <a:spLocks noGrp="1"/>
          </p:cNvSpPr>
          <p:nvPr>
            <p:ph type="body" sz="quarter" idx="14"/>
          </p:nvPr>
        </p:nvSpPr>
        <p:spPr>
          <a:xfrm>
            <a:off x="966000" y="1854000"/>
            <a:ext cx="10444163" cy="4049712"/>
          </a:xfrm>
        </p:spPr>
        <p:txBody>
          <a:bodyPr>
            <a:normAutofit/>
          </a:bodyPr>
          <a:lstStyle/>
          <a:p>
            <a:pPr>
              <a:lnSpc>
                <a:spcPct val="100000"/>
              </a:lnSpc>
              <a:spcBef>
                <a:spcPts val="0"/>
              </a:spcBef>
            </a:pPr>
            <a:r>
              <a:rPr lang="ru-RU" sz="2000" b="1" dirty="0"/>
              <a:t>Расчет:</a:t>
            </a:r>
          </a:p>
          <a:p>
            <a:pPr>
              <a:lnSpc>
                <a:spcPct val="100000"/>
              </a:lnSpc>
              <a:spcBef>
                <a:spcPts val="0"/>
              </a:spcBef>
            </a:pPr>
            <a:r>
              <a:rPr lang="ru-RU" sz="2000" dirty="0"/>
              <a:t> (720 000 + 1180 000)/25 мес. = 76 000 рублей – амортизационные начисления после модернизации</a:t>
            </a:r>
          </a:p>
          <a:p>
            <a:pPr>
              <a:lnSpc>
                <a:spcPct val="100000"/>
              </a:lnSpc>
              <a:spcBef>
                <a:spcPts val="0"/>
              </a:spcBef>
            </a:pPr>
            <a:r>
              <a:rPr lang="ru-RU" sz="2000" dirty="0"/>
              <a:t>1180 000 /76 000 </a:t>
            </a:r>
            <a:r>
              <a:rPr lang="en-US" sz="2000" dirty="0"/>
              <a:t>=</a:t>
            </a:r>
            <a:r>
              <a:rPr lang="ru-RU" sz="2000" dirty="0"/>
              <a:t> 16</a:t>
            </a:r>
            <a:r>
              <a:rPr lang="en-US" sz="2000" dirty="0"/>
              <a:t> </a:t>
            </a:r>
            <a:r>
              <a:rPr lang="ru-RU" sz="2000" dirty="0"/>
              <a:t>месяцев – срок, в течение которого стоимость модернизации будет перенесена на затраты </a:t>
            </a:r>
          </a:p>
          <a:p>
            <a:pPr>
              <a:lnSpc>
                <a:spcPct val="100000"/>
              </a:lnSpc>
              <a:spcBef>
                <a:spcPts val="0"/>
              </a:spcBef>
            </a:pPr>
            <a:endParaRPr lang="ru-RU" sz="2000" dirty="0"/>
          </a:p>
        </p:txBody>
      </p:sp>
    </p:spTree>
    <p:extLst>
      <p:ext uri="{BB962C8B-B14F-4D97-AF65-F5344CB8AC3E}">
        <p14:creationId xmlns:p14="http://schemas.microsoft.com/office/powerpoint/2010/main" val="1837824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Тема Office">
  <a:themeElements>
    <a:clrScheme name="Другая 2">
      <a:dk1>
        <a:sysClr val="windowText" lastClr="000000"/>
      </a:dk1>
      <a:lt1>
        <a:sysClr val="window" lastClr="FFFFFF"/>
      </a:lt1>
      <a:dk2>
        <a:srgbClr val="025373"/>
      </a:dk2>
      <a:lt2>
        <a:srgbClr val="E7E6E6"/>
      </a:lt2>
      <a:accent1>
        <a:srgbClr val="025373"/>
      </a:accent1>
      <a:accent2>
        <a:srgbClr val="0378A6"/>
      </a:accent2>
      <a:accent3>
        <a:srgbClr val="F2CB05"/>
      </a:accent3>
      <a:accent4>
        <a:srgbClr val="D6D6D6"/>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6226</TotalTime>
  <Words>4142</Words>
  <Application>Microsoft Office PowerPoint</Application>
  <PresentationFormat>Широкоэкранный</PresentationFormat>
  <Paragraphs>322</Paragraphs>
  <Slides>44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44</vt:i4>
      </vt:variant>
    </vt:vector>
  </HeadingPairs>
  <TitlesOfParts>
    <vt:vector size="49" baseType="lpstr">
      <vt:lpstr>Arial</vt:lpstr>
      <vt:lpstr>Calibri</vt:lpstr>
      <vt:lpstr>Calibri Light</vt:lpstr>
      <vt:lpstr>Georgia</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Решение </vt:lpstr>
      <vt:lpstr>Презентация PowerPoint</vt:lpstr>
      <vt:lpstr>Расчет: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БЛАГОДАРИМ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Юрий Козырев</dc:creator>
  <cp:lastModifiedBy>POLINA</cp:lastModifiedBy>
  <cp:revision>327</cp:revision>
  <dcterms:created xsi:type="dcterms:W3CDTF">2020-06-21T13:18:43Z</dcterms:created>
  <dcterms:modified xsi:type="dcterms:W3CDTF">2026-05-13T18:32:19Z</dcterms:modified>
</cp:coreProperties>
</file>