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382" r:id="rId7"/>
    <p:sldId id="263" r:id="rId8"/>
    <p:sldId id="264" r:id="rId9"/>
    <p:sldId id="274" r:id="rId10"/>
    <p:sldId id="273" r:id="rId11"/>
    <p:sldId id="278" r:id="rId12"/>
    <p:sldId id="279" r:id="rId13"/>
    <p:sldId id="280" r:id="rId14"/>
    <p:sldId id="260" r:id="rId15"/>
    <p:sldId id="268" r:id="rId16"/>
    <p:sldId id="384" r:id="rId17"/>
    <p:sldId id="391" r:id="rId18"/>
    <p:sldId id="393" r:id="rId19"/>
    <p:sldId id="392" r:id="rId20"/>
    <p:sldId id="269" r:id="rId21"/>
    <p:sldId id="272" r:id="rId22"/>
    <p:sldId id="271" r:id="rId23"/>
    <p:sldId id="281" r:id="rId24"/>
    <p:sldId id="266" r:id="rId25"/>
    <p:sldId id="270" r:id="rId26"/>
    <p:sldId id="275" r:id="rId27"/>
    <p:sldId id="282" r:id="rId28"/>
    <p:sldId id="283" r:id="rId29"/>
    <p:sldId id="284" r:id="rId30"/>
    <p:sldId id="267" r:id="rId31"/>
    <p:sldId id="285" r:id="rId32"/>
    <p:sldId id="289" r:id="rId33"/>
    <p:sldId id="290" r:id="rId34"/>
    <p:sldId id="291" r:id="rId35"/>
    <p:sldId id="292" r:id="rId36"/>
    <p:sldId id="293" r:id="rId37"/>
    <p:sldId id="297" r:id="rId38"/>
    <p:sldId id="302" r:id="rId39"/>
    <p:sldId id="298" r:id="rId40"/>
    <p:sldId id="304" r:id="rId41"/>
    <p:sldId id="301" r:id="rId42"/>
    <p:sldId id="303" r:id="rId43"/>
    <p:sldId id="286" r:id="rId44"/>
    <p:sldId id="287" r:id="rId45"/>
    <p:sldId id="288" r:id="rId46"/>
    <p:sldId id="320" r:id="rId47"/>
    <p:sldId id="294" r:id="rId48"/>
    <p:sldId id="314" r:id="rId49"/>
    <p:sldId id="315" r:id="rId50"/>
    <p:sldId id="313" r:id="rId51"/>
    <p:sldId id="295" r:id="rId52"/>
    <p:sldId id="379" r:id="rId53"/>
    <p:sldId id="299" r:id="rId54"/>
    <p:sldId id="300" r:id="rId55"/>
    <p:sldId id="258" r:id="rId56"/>
    <p:sldId id="306" r:id="rId57"/>
    <p:sldId id="307" r:id="rId58"/>
    <p:sldId id="308" r:id="rId59"/>
    <p:sldId id="309" r:id="rId60"/>
    <p:sldId id="312" r:id="rId61"/>
    <p:sldId id="316" r:id="rId62"/>
    <p:sldId id="385" r:id="rId63"/>
    <p:sldId id="386" r:id="rId64"/>
    <p:sldId id="387" r:id="rId65"/>
    <p:sldId id="317" r:id="rId66"/>
    <p:sldId id="322" r:id="rId67"/>
    <p:sldId id="323" r:id="rId68"/>
    <p:sldId id="324" r:id="rId69"/>
    <p:sldId id="325" r:id="rId70"/>
    <p:sldId id="319" r:id="rId71"/>
    <p:sldId id="394" r:id="rId72"/>
    <p:sldId id="318" r:id="rId73"/>
    <p:sldId id="390" r:id="rId74"/>
    <p:sldId id="383" r:id="rId75"/>
    <p:sldId id="368" r:id="rId76"/>
    <p:sldId id="369" r:id="rId77"/>
    <p:sldId id="366" r:id="rId78"/>
    <p:sldId id="362" r:id="rId79"/>
    <p:sldId id="326" r:id="rId80"/>
    <p:sldId id="372" r:id="rId81"/>
    <p:sldId id="373" r:id="rId82"/>
    <p:sldId id="367" r:id="rId83"/>
    <p:sldId id="361" r:id="rId84"/>
    <p:sldId id="363" r:id="rId85"/>
    <p:sldId id="364" r:id="rId86"/>
    <p:sldId id="365" r:id="rId87"/>
    <p:sldId id="370" r:id="rId88"/>
    <p:sldId id="371" r:id="rId89"/>
    <p:sldId id="360" r:id="rId90"/>
    <p:sldId id="378" r:id="rId91"/>
    <p:sldId id="377" r:id="rId92"/>
    <p:sldId id="305" r:id="rId93"/>
    <p:sldId id="328" r:id="rId94"/>
    <p:sldId id="329" r:id="rId95"/>
    <p:sldId id="333" r:id="rId96"/>
    <p:sldId id="334" r:id="rId97"/>
    <p:sldId id="335" r:id="rId98"/>
    <p:sldId id="336" r:id="rId99"/>
    <p:sldId id="337" r:id="rId100"/>
    <p:sldId id="338" r:id="rId101"/>
    <p:sldId id="388" r:id="rId102"/>
    <p:sldId id="345" r:id="rId103"/>
    <p:sldId id="339" r:id="rId104"/>
    <p:sldId id="344" r:id="rId105"/>
    <p:sldId id="346" r:id="rId106"/>
    <p:sldId id="340" r:id="rId107"/>
    <p:sldId id="330" r:id="rId108"/>
    <p:sldId id="331" r:id="rId109"/>
    <p:sldId id="332" r:id="rId110"/>
    <p:sldId id="341" r:id="rId111"/>
    <p:sldId id="342" r:id="rId112"/>
    <p:sldId id="343" r:id="rId113"/>
    <p:sldId id="347" r:id="rId114"/>
    <p:sldId id="277" r:id="rId115"/>
    <p:sldId id="374" r:id="rId116"/>
    <p:sldId id="350" r:id="rId117"/>
    <p:sldId id="352" r:id="rId118"/>
    <p:sldId id="353" r:id="rId119"/>
    <p:sldId id="349" r:id="rId120"/>
    <p:sldId id="375" r:id="rId121"/>
    <p:sldId id="389" r:id="rId122"/>
    <p:sldId id="327" r:id="rId123"/>
    <p:sldId id="354" r:id="rId124"/>
    <p:sldId id="356" r:id="rId125"/>
    <p:sldId id="358" r:id="rId126"/>
    <p:sldId id="357" r:id="rId127"/>
    <p:sldId id="355" r:id="rId128"/>
    <p:sldId id="376" r:id="rId129"/>
    <p:sldId id="359" r:id="rId130"/>
    <p:sldId id="351" r:id="rId131"/>
    <p:sldId id="395" r:id="rId132"/>
    <p:sldId id="348" r:id="rId133"/>
    <p:sldId id="381" r:id="rId1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 autoAdjust="0"/>
    <p:restoredTop sz="94715"/>
  </p:normalViewPr>
  <p:slideViewPr>
    <p:cSldViewPr snapToGrid="0">
      <p:cViewPr varScale="1">
        <p:scale>
          <a:sx n="105" d="100"/>
          <a:sy n="105" d="100"/>
        </p:scale>
        <p:origin x="58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slide" Target="slides/slide13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AFFB7-AC57-4581-A9B6-DFF0C1E270AC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76966-CDA4-4960-9696-B872CB8F5F5F}">
      <dgm:prSet phldrT="[Текст]"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Специальные налоговые режимы</a:t>
          </a:r>
        </a:p>
      </dgm:t>
    </dgm:pt>
    <dgm:pt modelId="{8BA198E1-7DAE-4333-AC1C-84F91114459A}" type="parTrans" cxnId="{92A97930-726C-41A9-B71B-8D2E9DB404EA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698E01AD-0CC9-4ECD-8E8F-AA53845E53AE}" type="sibTrans" cxnId="{92A97930-726C-41A9-B71B-8D2E9DB404EA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15917176-C4AB-453E-BF17-A8E5634F9206}">
      <dgm:prSet phldrT="[Текст]"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ПСН</a:t>
          </a:r>
        </a:p>
      </dgm:t>
    </dgm:pt>
    <dgm:pt modelId="{2C6896E7-C8CB-48C5-B4B0-800BDB3A514E}" type="parTrans" cxnId="{95A6E19D-34EF-40E0-802C-B0B5B974E348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2E0A037A-7CA0-40E7-9A73-01BFF0F1B1A2}" type="sibTrans" cxnId="{95A6E19D-34EF-40E0-802C-B0B5B974E348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43B1F5C8-4B61-4254-91DC-E54EDA52FB1E}">
      <dgm:prSet phldrT="[Текст]"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УСН</a:t>
          </a:r>
        </a:p>
      </dgm:t>
    </dgm:pt>
    <dgm:pt modelId="{2FC0459C-15F9-4DB9-A9EF-60FD0A58FF8E}" type="parTrans" cxnId="{B098F13B-45BA-4351-950F-BCA3CA813EA6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C7C242DC-767A-440B-95F2-F05D2581055A}" type="sibTrans" cxnId="{B098F13B-45BA-4351-950F-BCA3CA813EA6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5313F996-51B2-490E-BCAB-578C73A2CAE0}">
      <dgm:prSet phldrT="[Текст]"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ЕСХН</a:t>
          </a:r>
        </a:p>
      </dgm:t>
    </dgm:pt>
    <dgm:pt modelId="{AAAEE92E-3324-4C08-B649-6D2BCC0EF2AB}" type="parTrans" cxnId="{28B7E722-7E9E-49B5-BC57-49BDAABD2B5D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89A4F438-C45A-408C-BC43-02D13A767A6A}" type="sibTrans" cxnId="{28B7E722-7E9E-49B5-BC57-49BDAABD2B5D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9F36AB9B-163C-4AAD-824C-BBA3920A2419}">
      <dgm:prSet phldrT="[Текст]"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НПД</a:t>
          </a:r>
        </a:p>
      </dgm:t>
    </dgm:pt>
    <dgm:pt modelId="{63C0971F-4943-43FA-8332-28070CBD294B}" type="parTrans" cxnId="{294D881B-A555-4C06-97C7-2E885791201E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2B87E8C9-98B3-4615-AD8A-54A165D41D96}" type="sibTrans" cxnId="{294D881B-A555-4C06-97C7-2E885791201E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ED84DFD9-4FED-4ECC-8C4C-83686712FCFD}">
      <dgm:prSet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АУСН</a:t>
          </a:r>
        </a:p>
      </dgm:t>
    </dgm:pt>
    <dgm:pt modelId="{BAC70580-7B9E-40D4-BD60-F2F3EC683C61}" type="parTrans" cxnId="{C698DA33-C4AC-4B6C-BCDA-B93DC105E9C1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A58AB964-613E-4D3E-8CFB-24C6B740CD53}" type="sibTrans" cxnId="{C698DA33-C4AC-4B6C-BCDA-B93DC105E9C1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D4F3AC3A-D8AE-4424-A6D7-F3F5B703E1A8}">
      <dgm:prSet/>
      <dgm:spPr/>
      <dgm:t>
        <a:bodyPr/>
        <a:lstStyle/>
        <a:p>
          <a:r>
            <a:rPr lang="ru-RU" dirty="0">
              <a:latin typeface="Arial Narrow" panose="020B0506020202030204" pitchFamily="34" charset="0"/>
            </a:rPr>
            <a:t>Соглашение о разделе продукции</a:t>
          </a:r>
        </a:p>
      </dgm:t>
    </dgm:pt>
    <dgm:pt modelId="{C8D931DA-2BFF-45AF-B127-F9E0DD61D1FE}" type="parTrans" cxnId="{20CDAB5D-F455-4AB9-9DAC-3E963F92E879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07634B88-8B63-4107-BD6B-598A2278D656}" type="sibTrans" cxnId="{20CDAB5D-F455-4AB9-9DAC-3E963F92E879}">
      <dgm:prSet/>
      <dgm:spPr/>
      <dgm:t>
        <a:bodyPr/>
        <a:lstStyle/>
        <a:p>
          <a:endParaRPr lang="ru-RU">
            <a:latin typeface="Arial Narrow" panose="020B0506020202030204" pitchFamily="34" charset="0"/>
          </a:endParaRPr>
        </a:p>
      </dgm:t>
    </dgm:pt>
    <dgm:pt modelId="{D6C8B014-D9C6-4CBE-A872-EDD8866D83C2}" type="pres">
      <dgm:prSet presAssocID="{CEFAFFB7-AC57-4581-A9B6-DFF0C1E270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B288B5-5F5C-48AA-BA98-7CA7E61783EC}" type="pres">
      <dgm:prSet presAssocID="{BFF76966-CDA4-4960-9696-B872CB8F5F5F}" presName="centerShape" presStyleLbl="node0" presStyleIdx="0" presStyleCnt="1"/>
      <dgm:spPr/>
    </dgm:pt>
    <dgm:pt modelId="{DB8EF589-75B9-49B3-A22D-690F7410DA3A}" type="pres">
      <dgm:prSet presAssocID="{2C6896E7-C8CB-48C5-B4B0-800BDB3A514E}" presName="Name9" presStyleLbl="parChTrans1D2" presStyleIdx="0" presStyleCnt="6"/>
      <dgm:spPr/>
    </dgm:pt>
    <dgm:pt modelId="{DA58576E-A53F-4C12-91D2-065FF8E53820}" type="pres">
      <dgm:prSet presAssocID="{2C6896E7-C8CB-48C5-B4B0-800BDB3A514E}" presName="connTx" presStyleLbl="parChTrans1D2" presStyleIdx="0" presStyleCnt="6"/>
      <dgm:spPr/>
    </dgm:pt>
    <dgm:pt modelId="{46707637-A9F4-43BA-9D5E-697F64080355}" type="pres">
      <dgm:prSet presAssocID="{15917176-C4AB-453E-BF17-A8E5634F9206}" presName="node" presStyleLbl="node1" presStyleIdx="0" presStyleCnt="6">
        <dgm:presLayoutVars>
          <dgm:bulletEnabled val="1"/>
        </dgm:presLayoutVars>
      </dgm:prSet>
      <dgm:spPr/>
    </dgm:pt>
    <dgm:pt modelId="{02F26EF9-0133-426C-86FD-BDAD372A9AE9}" type="pres">
      <dgm:prSet presAssocID="{2FC0459C-15F9-4DB9-A9EF-60FD0A58FF8E}" presName="Name9" presStyleLbl="parChTrans1D2" presStyleIdx="1" presStyleCnt="6"/>
      <dgm:spPr/>
    </dgm:pt>
    <dgm:pt modelId="{17CE2E82-F30F-44C4-BC79-A765D4020AE2}" type="pres">
      <dgm:prSet presAssocID="{2FC0459C-15F9-4DB9-A9EF-60FD0A58FF8E}" presName="connTx" presStyleLbl="parChTrans1D2" presStyleIdx="1" presStyleCnt="6"/>
      <dgm:spPr/>
    </dgm:pt>
    <dgm:pt modelId="{F4E78921-5A8B-49D8-A24D-5F37F53EA1A7}" type="pres">
      <dgm:prSet presAssocID="{43B1F5C8-4B61-4254-91DC-E54EDA52FB1E}" presName="node" presStyleLbl="node1" presStyleIdx="1" presStyleCnt="6">
        <dgm:presLayoutVars>
          <dgm:bulletEnabled val="1"/>
        </dgm:presLayoutVars>
      </dgm:prSet>
      <dgm:spPr/>
    </dgm:pt>
    <dgm:pt modelId="{BF246608-A762-4466-A438-8BC7A0421F6B}" type="pres">
      <dgm:prSet presAssocID="{AAAEE92E-3324-4C08-B649-6D2BCC0EF2AB}" presName="Name9" presStyleLbl="parChTrans1D2" presStyleIdx="2" presStyleCnt="6"/>
      <dgm:spPr/>
    </dgm:pt>
    <dgm:pt modelId="{2450875C-7A84-4103-BC02-C913AA2E1773}" type="pres">
      <dgm:prSet presAssocID="{AAAEE92E-3324-4C08-B649-6D2BCC0EF2AB}" presName="connTx" presStyleLbl="parChTrans1D2" presStyleIdx="2" presStyleCnt="6"/>
      <dgm:spPr/>
    </dgm:pt>
    <dgm:pt modelId="{38BF6458-966A-40F1-9FE3-A76FC1C70127}" type="pres">
      <dgm:prSet presAssocID="{5313F996-51B2-490E-BCAB-578C73A2CAE0}" presName="node" presStyleLbl="node1" presStyleIdx="2" presStyleCnt="6">
        <dgm:presLayoutVars>
          <dgm:bulletEnabled val="1"/>
        </dgm:presLayoutVars>
      </dgm:prSet>
      <dgm:spPr/>
    </dgm:pt>
    <dgm:pt modelId="{A2C7C9D5-C384-4A04-8E55-04A792F755EC}" type="pres">
      <dgm:prSet presAssocID="{63C0971F-4943-43FA-8332-28070CBD294B}" presName="Name9" presStyleLbl="parChTrans1D2" presStyleIdx="3" presStyleCnt="6"/>
      <dgm:spPr/>
    </dgm:pt>
    <dgm:pt modelId="{FF4DAD70-4F8C-4392-AD7A-46002C2B3276}" type="pres">
      <dgm:prSet presAssocID="{63C0971F-4943-43FA-8332-28070CBD294B}" presName="connTx" presStyleLbl="parChTrans1D2" presStyleIdx="3" presStyleCnt="6"/>
      <dgm:spPr/>
    </dgm:pt>
    <dgm:pt modelId="{39586172-92E0-487E-8B7F-D228D762B240}" type="pres">
      <dgm:prSet presAssocID="{9F36AB9B-163C-4AAD-824C-BBA3920A2419}" presName="node" presStyleLbl="node1" presStyleIdx="3" presStyleCnt="6">
        <dgm:presLayoutVars>
          <dgm:bulletEnabled val="1"/>
        </dgm:presLayoutVars>
      </dgm:prSet>
      <dgm:spPr/>
    </dgm:pt>
    <dgm:pt modelId="{3D1CF512-3A92-4303-9970-5B2729AA8281}" type="pres">
      <dgm:prSet presAssocID="{BAC70580-7B9E-40D4-BD60-F2F3EC683C61}" presName="Name9" presStyleLbl="parChTrans1D2" presStyleIdx="4" presStyleCnt="6"/>
      <dgm:spPr/>
    </dgm:pt>
    <dgm:pt modelId="{17238325-FC74-4300-9D35-99F001153ECD}" type="pres">
      <dgm:prSet presAssocID="{BAC70580-7B9E-40D4-BD60-F2F3EC683C61}" presName="connTx" presStyleLbl="parChTrans1D2" presStyleIdx="4" presStyleCnt="6"/>
      <dgm:spPr/>
    </dgm:pt>
    <dgm:pt modelId="{EBBB7418-5447-4C4B-8F9F-CB5400ED184C}" type="pres">
      <dgm:prSet presAssocID="{ED84DFD9-4FED-4ECC-8C4C-83686712FCFD}" presName="node" presStyleLbl="node1" presStyleIdx="4" presStyleCnt="6">
        <dgm:presLayoutVars>
          <dgm:bulletEnabled val="1"/>
        </dgm:presLayoutVars>
      </dgm:prSet>
      <dgm:spPr/>
    </dgm:pt>
    <dgm:pt modelId="{F89EE92A-A4A8-4054-907F-9901BDA5E023}" type="pres">
      <dgm:prSet presAssocID="{C8D931DA-2BFF-45AF-B127-F9E0DD61D1FE}" presName="Name9" presStyleLbl="parChTrans1D2" presStyleIdx="5" presStyleCnt="6"/>
      <dgm:spPr/>
    </dgm:pt>
    <dgm:pt modelId="{B4AE68E8-2E4C-482F-A182-A5FA3967A752}" type="pres">
      <dgm:prSet presAssocID="{C8D931DA-2BFF-45AF-B127-F9E0DD61D1FE}" presName="connTx" presStyleLbl="parChTrans1D2" presStyleIdx="5" presStyleCnt="6"/>
      <dgm:spPr/>
    </dgm:pt>
    <dgm:pt modelId="{D0E7904C-A8FA-4F2F-84B0-91F7CB81E663}" type="pres">
      <dgm:prSet presAssocID="{D4F3AC3A-D8AE-4424-A6D7-F3F5B703E1A8}" presName="node" presStyleLbl="node1" presStyleIdx="5" presStyleCnt="6">
        <dgm:presLayoutVars>
          <dgm:bulletEnabled val="1"/>
        </dgm:presLayoutVars>
      </dgm:prSet>
      <dgm:spPr/>
    </dgm:pt>
  </dgm:ptLst>
  <dgm:cxnLst>
    <dgm:cxn modelId="{966DF30A-04C5-4AA9-8BB0-4EB3702D9BB9}" type="presOf" srcId="{AAAEE92E-3324-4C08-B649-6D2BCC0EF2AB}" destId="{BF246608-A762-4466-A438-8BC7A0421F6B}" srcOrd="0" destOrd="0" presId="urn:microsoft.com/office/officeart/2005/8/layout/radial1"/>
    <dgm:cxn modelId="{110B0E15-5C6B-42E3-B7E0-58D1FEC53A50}" type="presOf" srcId="{2FC0459C-15F9-4DB9-A9EF-60FD0A58FF8E}" destId="{02F26EF9-0133-426C-86FD-BDAD372A9AE9}" srcOrd="0" destOrd="0" presId="urn:microsoft.com/office/officeart/2005/8/layout/radial1"/>
    <dgm:cxn modelId="{294D881B-A555-4C06-97C7-2E885791201E}" srcId="{BFF76966-CDA4-4960-9696-B872CB8F5F5F}" destId="{9F36AB9B-163C-4AAD-824C-BBA3920A2419}" srcOrd="3" destOrd="0" parTransId="{63C0971F-4943-43FA-8332-28070CBD294B}" sibTransId="{2B87E8C9-98B3-4615-AD8A-54A165D41D96}"/>
    <dgm:cxn modelId="{7FDFCB1C-430C-4FA2-8640-9FE3F18709AA}" type="presOf" srcId="{AAAEE92E-3324-4C08-B649-6D2BCC0EF2AB}" destId="{2450875C-7A84-4103-BC02-C913AA2E1773}" srcOrd="1" destOrd="0" presId="urn:microsoft.com/office/officeart/2005/8/layout/radial1"/>
    <dgm:cxn modelId="{29C71F21-0456-4C74-9285-225E0A8A50BE}" type="presOf" srcId="{BAC70580-7B9E-40D4-BD60-F2F3EC683C61}" destId="{17238325-FC74-4300-9D35-99F001153ECD}" srcOrd="1" destOrd="0" presId="urn:microsoft.com/office/officeart/2005/8/layout/radial1"/>
    <dgm:cxn modelId="{28B7E722-7E9E-49B5-BC57-49BDAABD2B5D}" srcId="{BFF76966-CDA4-4960-9696-B872CB8F5F5F}" destId="{5313F996-51B2-490E-BCAB-578C73A2CAE0}" srcOrd="2" destOrd="0" parTransId="{AAAEE92E-3324-4C08-B649-6D2BCC0EF2AB}" sibTransId="{89A4F438-C45A-408C-BC43-02D13A767A6A}"/>
    <dgm:cxn modelId="{20D8AE2B-FC49-4C51-B520-02931E240C5E}" type="presOf" srcId="{D4F3AC3A-D8AE-4424-A6D7-F3F5B703E1A8}" destId="{D0E7904C-A8FA-4F2F-84B0-91F7CB81E663}" srcOrd="0" destOrd="0" presId="urn:microsoft.com/office/officeart/2005/8/layout/radial1"/>
    <dgm:cxn modelId="{92A97930-726C-41A9-B71B-8D2E9DB404EA}" srcId="{CEFAFFB7-AC57-4581-A9B6-DFF0C1E270AC}" destId="{BFF76966-CDA4-4960-9696-B872CB8F5F5F}" srcOrd="0" destOrd="0" parTransId="{8BA198E1-7DAE-4333-AC1C-84F91114459A}" sibTransId="{698E01AD-0CC9-4ECD-8E8F-AA53845E53AE}"/>
    <dgm:cxn modelId="{6EF83431-2026-4FCC-BCB5-B7E638A1075D}" type="presOf" srcId="{C8D931DA-2BFF-45AF-B127-F9E0DD61D1FE}" destId="{F89EE92A-A4A8-4054-907F-9901BDA5E023}" srcOrd="0" destOrd="0" presId="urn:microsoft.com/office/officeart/2005/8/layout/radial1"/>
    <dgm:cxn modelId="{C698DA33-C4AC-4B6C-BCDA-B93DC105E9C1}" srcId="{BFF76966-CDA4-4960-9696-B872CB8F5F5F}" destId="{ED84DFD9-4FED-4ECC-8C4C-83686712FCFD}" srcOrd="4" destOrd="0" parTransId="{BAC70580-7B9E-40D4-BD60-F2F3EC683C61}" sibTransId="{A58AB964-613E-4D3E-8CFB-24C6B740CD53}"/>
    <dgm:cxn modelId="{25800939-57A9-4E41-9131-0153DC436D3A}" type="presOf" srcId="{ED84DFD9-4FED-4ECC-8C4C-83686712FCFD}" destId="{EBBB7418-5447-4C4B-8F9F-CB5400ED184C}" srcOrd="0" destOrd="0" presId="urn:microsoft.com/office/officeart/2005/8/layout/radial1"/>
    <dgm:cxn modelId="{B098F13B-45BA-4351-950F-BCA3CA813EA6}" srcId="{BFF76966-CDA4-4960-9696-B872CB8F5F5F}" destId="{43B1F5C8-4B61-4254-91DC-E54EDA52FB1E}" srcOrd="1" destOrd="0" parTransId="{2FC0459C-15F9-4DB9-A9EF-60FD0A58FF8E}" sibTransId="{C7C242DC-767A-440B-95F2-F05D2581055A}"/>
    <dgm:cxn modelId="{20CDAB5D-F455-4AB9-9DAC-3E963F92E879}" srcId="{BFF76966-CDA4-4960-9696-B872CB8F5F5F}" destId="{D4F3AC3A-D8AE-4424-A6D7-F3F5B703E1A8}" srcOrd="5" destOrd="0" parTransId="{C8D931DA-2BFF-45AF-B127-F9E0DD61D1FE}" sibTransId="{07634B88-8B63-4107-BD6B-598A2278D656}"/>
    <dgm:cxn modelId="{3182C661-8695-4945-80B3-BF875A7EFBD7}" type="presOf" srcId="{C8D931DA-2BFF-45AF-B127-F9E0DD61D1FE}" destId="{B4AE68E8-2E4C-482F-A182-A5FA3967A752}" srcOrd="1" destOrd="0" presId="urn:microsoft.com/office/officeart/2005/8/layout/radial1"/>
    <dgm:cxn modelId="{2147CE43-0B8E-4A15-AFBD-719CAA1BC986}" type="presOf" srcId="{9F36AB9B-163C-4AAD-824C-BBA3920A2419}" destId="{39586172-92E0-487E-8B7F-D228D762B240}" srcOrd="0" destOrd="0" presId="urn:microsoft.com/office/officeart/2005/8/layout/radial1"/>
    <dgm:cxn modelId="{1AAB9F48-986E-4C6C-BF8D-32C1F36FE56F}" type="presOf" srcId="{5313F996-51B2-490E-BCAB-578C73A2CAE0}" destId="{38BF6458-966A-40F1-9FE3-A76FC1C70127}" srcOrd="0" destOrd="0" presId="urn:microsoft.com/office/officeart/2005/8/layout/radial1"/>
    <dgm:cxn modelId="{F02FBE94-2F39-4DDC-890F-4D1C24E8F808}" type="presOf" srcId="{2C6896E7-C8CB-48C5-B4B0-800BDB3A514E}" destId="{DB8EF589-75B9-49B3-A22D-690F7410DA3A}" srcOrd="0" destOrd="0" presId="urn:microsoft.com/office/officeart/2005/8/layout/radial1"/>
    <dgm:cxn modelId="{95A6E19D-34EF-40E0-802C-B0B5B974E348}" srcId="{BFF76966-CDA4-4960-9696-B872CB8F5F5F}" destId="{15917176-C4AB-453E-BF17-A8E5634F9206}" srcOrd="0" destOrd="0" parTransId="{2C6896E7-C8CB-48C5-B4B0-800BDB3A514E}" sibTransId="{2E0A037A-7CA0-40E7-9A73-01BFF0F1B1A2}"/>
    <dgm:cxn modelId="{F010F8A9-44C7-49A7-B9D7-B91D7BE48BF5}" type="presOf" srcId="{BAC70580-7B9E-40D4-BD60-F2F3EC683C61}" destId="{3D1CF512-3A92-4303-9970-5B2729AA8281}" srcOrd="0" destOrd="0" presId="urn:microsoft.com/office/officeart/2005/8/layout/radial1"/>
    <dgm:cxn modelId="{127EC2AB-0F97-4160-B45F-ACE93EAD4A54}" type="presOf" srcId="{63C0971F-4943-43FA-8332-28070CBD294B}" destId="{FF4DAD70-4F8C-4392-AD7A-46002C2B3276}" srcOrd="1" destOrd="0" presId="urn:microsoft.com/office/officeart/2005/8/layout/radial1"/>
    <dgm:cxn modelId="{9B5232B1-6DF1-4EE5-BC33-B6ED37F05EAF}" type="presOf" srcId="{63C0971F-4943-43FA-8332-28070CBD294B}" destId="{A2C7C9D5-C384-4A04-8E55-04A792F755EC}" srcOrd="0" destOrd="0" presId="urn:microsoft.com/office/officeart/2005/8/layout/radial1"/>
    <dgm:cxn modelId="{6F500BBD-CCB8-4556-BF20-32448DC11149}" type="presOf" srcId="{15917176-C4AB-453E-BF17-A8E5634F9206}" destId="{46707637-A9F4-43BA-9D5E-697F64080355}" srcOrd="0" destOrd="0" presId="urn:microsoft.com/office/officeart/2005/8/layout/radial1"/>
    <dgm:cxn modelId="{8C1D56BF-861E-4561-B233-139FE10BBFED}" type="presOf" srcId="{BFF76966-CDA4-4960-9696-B872CB8F5F5F}" destId="{5CB288B5-5F5C-48AA-BA98-7CA7E61783EC}" srcOrd="0" destOrd="0" presId="urn:microsoft.com/office/officeart/2005/8/layout/radial1"/>
    <dgm:cxn modelId="{07BA09CD-4697-4960-B6B5-95819C863ACD}" type="presOf" srcId="{2C6896E7-C8CB-48C5-B4B0-800BDB3A514E}" destId="{DA58576E-A53F-4C12-91D2-065FF8E53820}" srcOrd="1" destOrd="0" presId="urn:microsoft.com/office/officeart/2005/8/layout/radial1"/>
    <dgm:cxn modelId="{C64C9DD4-7063-4259-80FC-6C5C8332D0E0}" type="presOf" srcId="{2FC0459C-15F9-4DB9-A9EF-60FD0A58FF8E}" destId="{17CE2E82-F30F-44C4-BC79-A765D4020AE2}" srcOrd="1" destOrd="0" presId="urn:microsoft.com/office/officeart/2005/8/layout/radial1"/>
    <dgm:cxn modelId="{2A2298EF-713A-4385-AF4B-1955E33C5EE4}" type="presOf" srcId="{43B1F5C8-4B61-4254-91DC-E54EDA52FB1E}" destId="{F4E78921-5A8B-49D8-A24D-5F37F53EA1A7}" srcOrd="0" destOrd="0" presId="urn:microsoft.com/office/officeart/2005/8/layout/radial1"/>
    <dgm:cxn modelId="{82FD0FFC-29F2-450B-8372-A3E9B87B651E}" type="presOf" srcId="{CEFAFFB7-AC57-4581-A9B6-DFF0C1E270AC}" destId="{D6C8B014-D9C6-4CBE-A872-EDD8866D83C2}" srcOrd="0" destOrd="0" presId="urn:microsoft.com/office/officeart/2005/8/layout/radial1"/>
    <dgm:cxn modelId="{1E4EFBA8-F6B0-40CC-AC5F-15115A473302}" type="presParOf" srcId="{D6C8B014-D9C6-4CBE-A872-EDD8866D83C2}" destId="{5CB288B5-5F5C-48AA-BA98-7CA7E61783EC}" srcOrd="0" destOrd="0" presId="urn:microsoft.com/office/officeart/2005/8/layout/radial1"/>
    <dgm:cxn modelId="{6950B477-ED19-4316-90E3-6D8B2DD64C60}" type="presParOf" srcId="{D6C8B014-D9C6-4CBE-A872-EDD8866D83C2}" destId="{DB8EF589-75B9-49B3-A22D-690F7410DA3A}" srcOrd="1" destOrd="0" presId="urn:microsoft.com/office/officeart/2005/8/layout/radial1"/>
    <dgm:cxn modelId="{9941452A-732C-4EAF-8382-B3A453522B5A}" type="presParOf" srcId="{DB8EF589-75B9-49B3-A22D-690F7410DA3A}" destId="{DA58576E-A53F-4C12-91D2-065FF8E53820}" srcOrd="0" destOrd="0" presId="urn:microsoft.com/office/officeart/2005/8/layout/radial1"/>
    <dgm:cxn modelId="{C5F4AA18-93F0-443F-9070-709644019CB5}" type="presParOf" srcId="{D6C8B014-D9C6-4CBE-A872-EDD8866D83C2}" destId="{46707637-A9F4-43BA-9D5E-697F64080355}" srcOrd="2" destOrd="0" presId="urn:microsoft.com/office/officeart/2005/8/layout/radial1"/>
    <dgm:cxn modelId="{DAF641F4-D78F-444F-867D-BBDE499BD434}" type="presParOf" srcId="{D6C8B014-D9C6-4CBE-A872-EDD8866D83C2}" destId="{02F26EF9-0133-426C-86FD-BDAD372A9AE9}" srcOrd="3" destOrd="0" presId="urn:microsoft.com/office/officeart/2005/8/layout/radial1"/>
    <dgm:cxn modelId="{069CD631-B411-48F0-B529-BBA1E3919E15}" type="presParOf" srcId="{02F26EF9-0133-426C-86FD-BDAD372A9AE9}" destId="{17CE2E82-F30F-44C4-BC79-A765D4020AE2}" srcOrd="0" destOrd="0" presId="urn:microsoft.com/office/officeart/2005/8/layout/radial1"/>
    <dgm:cxn modelId="{3D28C9C7-9D8C-4E80-B0E9-ED786CF354EC}" type="presParOf" srcId="{D6C8B014-D9C6-4CBE-A872-EDD8866D83C2}" destId="{F4E78921-5A8B-49D8-A24D-5F37F53EA1A7}" srcOrd="4" destOrd="0" presId="urn:microsoft.com/office/officeart/2005/8/layout/radial1"/>
    <dgm:cxn modelId="{CD158E83-7E9D-42A9-B02D-5C1E07645B1E}" type="presParOf" srcId="{D6C8B014-D9C6-4CBE-A872-EDD8866D83C2}" destId="{BF246608-A762-4466-A438-8BC7A0421F6B}" srcOrd="5" destOrd="0" presId="urn:microsoft.com/office/officeart/2005/8/layout/radial1"/>
    <dgm:cxn modelId="{6654111C-19AF-4CE5-878F-F4EC860F6C9A}" type="presParOf" srcId="{BF246608-A762-4466-A438-8BC7A0421F6B}" destId="{2450875C-7A84-4103-BC02-C913AA2E1773}" srcOrd="0" destOrd="0" presId="urn:microsoft.com/office/officeart/2005/8/layout/radial1"/>
    <dgm:cxn modelId="{753977DE-341E-474D-A132-4CEB7104193F}" type="presParOf" srcId="{D6C8B014-D9C6-4CBE-A872-EDD8866D83C2}" destId="{38BF6458-966A-40F1-9FE3-A76FC1C70127}" srcOrd="6" destOrd="0" presId="urn:microsoft.com/office/officeart/2005/8/layout/radial1"/>
    <dgm:cxn modelId="{0C365810-CFF1-4022-9B58-E28A1B96AB4C}" type="presParOf" srcId="{D6C8B014-D9C6-4CBE-A872-EDD8866D83C2}" destId="{A2C7C9D5-C384-4A04-8E55-04A792F755EC}" srcOrd="7" destOrd="0" presId="urn:microsoft.com/office/officeart/2005/8/layout/radial1"/>
    <dgm:cxn modelId="{4ACAF1B9-192D-4E37-8087-536D6F2DF2FF}" type="presParOf" srcId="{A2C7C9D5-C384-4A04-8E55-04A792F755EC}" destId="{FF4DAD70-4F8C-4392-AD7A-46002C2B3276}" srcOrd="0" destOrd="0" presId="urn:microsoft.com/office/officeart/2005/8/layout/radial1"/>
    <dgm:cxn modelId="{0B8A1936-4759-4144-ADCE-965EBFFDCF88}" type="presParOf" srcId="{D6C8B014-D9C6-4CBE-A872-EDD8866D83C2}" destId="{39586172-92E0-487E-8B7F-D228D762B240}" srcOrd="8" destOrd="0" presId="urn:microsoft.com/office/officeart/2005/8/layout/radial1"/>
    <dgm:cxn modelId="{41FE4757-8035-4FEF-A028-C253A1E04604}" type="presParOf" srcId="{D6C8B014-D9C6-4CBE-A872-EDD8866D83C2}" destId="{3D1CF512-3A92-4303-9970-5B2729AA8281}" srcOrd="9" destOrd="0" presId="urn:microsoft.com/office/officeart/2005/8/layout/radial1"/>
    <dgm:cxn modelId="{7B0BDD30-3907-4266-9A31-A7A6485DC509}" type="presParOf" srcId="{3D1CF512-3A92-4303-9970-5B2729AA8281}" destId="{17238325-FC74-4300-9D35-99F001153ECD}" srcOrd="0" destOrd="0" presId="urn:microsoft.com/office/officeart/2005/8/layout/radial1"/>
    <dgm:cxn modelId="{0D3B1ECF-46A7-4FF7-9F47-FB3114374280}" type="presParOf" srcId="{D6C8B014-D9C6-4CBE-A872-EDD8866D83C2}" destId="{EBBB7418-5447-4C4B-8F9F-CB5400ED184C}" srcOrd="10" destOrd="0" presId="urn:microsoft.com/office/officeart/2005/8/layout/radial1"/>
    <dgm:cxn modelId="{2737F2E0-8FCC-4EC0-8090-7DB0A73D7E95}" type="presParOf" srcId="{D6C8B014-D9C6-4CBE-A872-EDD8866D83C2}" destId="{F89EE92A-A4A8-4054-907F-9901BDA5E023}" srcOrd="11" destOrd="0" presId="urn:microsoft.com/office/officeart/2005/8/layout/radial1"/>
    <dgm:cxn modelId="{4396671C-011A-483B-848A-FC79E3482670}" type="presParOf" srcId="{F89EE92A-A4A8-4054-907F-9901BDA5E023}" destId="{B4AE68E8-2E4C-482F-A182-A5FA3967A752}" srcOrd="0" destOrd="0" presId="urn:microsoft.com/office/officeart/2005/8/layout/radial1"/>
    <dgm:cxn modelId="{D7117EBE-4AC9-4D0B-A402-05CEB46CFF85}" type="presParOf" srcId="{D6C8B014-D9C6-4CBE-A872-EDD8866D83C2}" destId="{D0E7904C-A8FA-4F2F-84B0-91F7CB81E66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288B5-5F5C-48AA-BA98-7CA7E61783EC}">
      <dsp:nvSpPr>
        <dsp:cNvPr id="0" name=""/>
        <dsp:cNvSpPr/>
      </dsp:nvSpPr>
      <dsp:spPr>
        <a:xfrm>
          <a:off x="5314652" y="2037385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Narrow" panose="020B0506020202030204" pitchFamily="34" charset="0"/>
            </a:rPr>
            <a:t>Специальные налоговые режимы</a:t>
          </a:r>
        </a:p>
      </dsp:txBody>
      <dsp:txXfrm>
        <a:off x="5543503" y="2266236"/>
        <a:ext cx="1104993" cy="1104993"/>
      </dsp:txXfrm>
    </dsp:sp>
    <dsp:sp modelId="{DB8EF589-75B9-49B3-A22D-690F7410DA3A}">
      <dsp:nvSpPr>
        <dsp:cNvPr id="0" name=""/>
        <dsp:cNvSpPr/>
      </dsp:nvSpPr>
      <dsp:spPr>
        <a:xfrm rot="16200000">
          <a:off x="5860233" y="1790083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>
        <a:off x="6084211" y="1789831"/>
        <a:ext cx="23576" cy="23576"/>
      </dsp:txXfrm>
    </dsp:sp>
    <dsp:sp modelId="{46707637-A9F4-43BA-9D5E-697F64080355}">
      <dsp:nvSpPr>
        <dsp:cNvPr id="0" name=""/>
        <dsp:cNvSpPr/>
      </dsp:nvSpPr>
      <dsp:spPr>
        <a:xfrm>
          <a:off x="5314652" y="3157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ПСН</a:t>
          </a:r>
        </a:p>
      </dsp:txBody>
      <dsp:txXfrm>
        <a:off x="5543503" y="232008"/>
        <a:ext cx="1104993" cy="1104993"/>
      </dsp:txXfrm>
    </dsp:sp>
    <dsp:sp modelId="{02F26EF9-0133-426C-86FD-BDAD372A9AE9}">
      <dsp:nvSpPr>
        <dsp:cNvPr id="0" name=""/>
        <dsp:cNvSpPr/>
      </dsp:nvSpPr>
      <dsp:spPr>
        <a:xfrm rot="19800000">
          <a:off x="6741080" y="2298640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>
        <a:off x="6965058" y="2298388"/>
        <a:ext cx="23576" cy="23576"/>
      </dsp:txXfrm>
    </dsp:sp>
    <dsp:sp modelId="{F4E78921-5A8B-49D8-A24D-5F37F53EA1A7}">
      <dsp:nvSpPr>
        <dsp:cNvPr id="0" name=""/>
        <dsp:cNvSpPr/>
      </dsp:nvSpPr>
      <dsp:spPr>
        <a:xfrm>
          <a:off x="7076345" y="1020271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УСН</a:t>
          </a:r>
        </a:p>
      </dsp:txBody>
      <dsp:txXfrm>
        <a:off x="7305196" y="1249122"/>
        <a:ext cx="1104993" cy="1104993"/>
      </dsp:txXfrm>
    </dsp:sp>
    <dsp:sp modelId="{BF246608-A762-4466-A438-8BC7A0421F6B}">
      <dsp:nvSpPr>
        <dsp:cNvPr id="0" name=""/>
        <dsp:cNvSpPr/>
      </dsp:nvSpPr>
      <dsp:spPr>
        <a:xfrm rot="1800000">
          <a:off x="6741080" y="3315754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>
        <a:off x="6965058" y="3315502"/>
        <a:ext cx="23576" cy="23576"/>
      </dsp:txXfrm>
    </dsp:sp>
    <dsp:sp modelId="{38BF6458-966A-40F1-9FE3-A76FC1C70127}">
      <dsp:nvSpPr>
        <dsp:cNvPr id="0" name=""/>
        <dsp:cNvSpPr/>
      </dsp:nvSpPr>
      <dsp:spPr>
        <a:xfrm>
          <a:off x="7076345" y="3054499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ЕСХН</a:t>
          </a:r>
        </a:p>
      </dsp:txBody>
      <dsp:txXfrm>
        <a:off x="7305196" y="3283350"/>
        <a:ext cx="1104993" cy="1104993"/>
      </dsp:txXfrm>
    </dsp:sp>
    <dsp:sp modelId="{A2C7C9D5-C384-4A04-8E55-04A792F755EC}">
      <dsp:nvSpPr>
        <dsp:cNvPr id="0" name=""/>
        <dsp:cNvSpPr/>
      </dsp:nvSpPr>
      <dsp:spPr>
        <a:xfrm rot="5400000">
          <a:off x="5860233" y="3824311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>
        <a:off x="6084211" y="3824059"/>
        <a:ext cx="23576" cy="23576"/>
      </dsp:txXfrm>
    </dsp:sp>
    <dsp:sp modelId="{39586172-92E0-487E-8B7F-D228D762B240}">
      <dsp:nvSpPr>
        <dsp:cNvPr id="0" name=""/>
        <dsp:cNvSpPr/>
      </dsp:nvSpPr>
      <dsp:spPr>
        <a:xfrm>
          <a:off x="5314652" y="4071613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НПД</a:t>
          </a:r>
        </a:p>
      </dsp:txBody>
      <dsp:txXfrm>
        <a:off x="5543503" y="4300464"/>
        <a:ext cx="1104993" cy="1104993"/>
      </dsp:txXfrm>
    </dsp:sp>
    <dsp:sp modelId="{3D1CF512-3A92-4303-9970-5B2729AA8281}">
      <dsp:nvSpPr>
        <dsp:cNvPr id="0" name=""/>
        <dsp:cNvSpPr/>
      </dsp:nvSpPr>
      <dsp:spPr>
        <a:xfrm rot="9000000">
          <a:off x="4979387" y="3315754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 rot="10800000">
        <a:off x="5203365" y="3315502"/>
        <a:ext cx="23576" cy="23576"/>
      </dsp:txXfrm>
    </dsp:sp>
    <dsp:sp modelId="{EBBB7418-5447-4C4B-8F9F-CB5400ED184C}">
      <dsp:nvSpPr>
        <dsp:cNvPr id="0" name=""/>
        <dsp:cNvSpPr/>
      </dsp:nvSpPr>
      <dsp:spPr>
        <a:xfrm>
          <a:off x="3552959" y="3054499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АУСН</a:t>
          </a:r>
        </a:p>
      </dsp:txBody>
      <dsp:txXfrm>
        <a:off x="3781810" y="3283350"/>
        <a:ext cx="1104993" cy="1104993"/>
      </dsp:txXfrm>
    </dsp:sp>
    <dsp:sp modelId="{F89EE92A-A4A8-4054-907F-9901BDA5E023}">
      <dsp:nvSpPr>
        <dsp:cNvPr id="0" name=""/>
        <dsp:cNvSpPr/>
      </dsp:nvSpPr>
      <dsp:spPr>
        <a:xfrm rot="12600000">
          <a:off x="4979387" y="2298640"/>
          <a:ext cx="47153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471532" y="11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Arial Narrow" panose="020B0506020202030204" pitchFamily="34" charset="0"/>
          </a:endParaRPr>
        </a:p>
      </dsp:txBody>
      <dsp:txXfrm rot="10800000">
        <a:off x="5203365" y="2298388"/>
        <a:ext cx="23576" cy="23576"/>
      </dsp:txXfrm>
    </dsp:sp>
    <dsp:sp modelId="{D0E7904C-A8FA-4F2F-84B0-91F7CB81E663}">
      <dsp:nvSpPr>
        <dsp:cNvPr id="0" name=""/>
        <dsp:cNvSpPr/>
      </dsp:nvSpPr>
      <dsp:spPr>
        <a:xfrm>
          <a:off x="3552959" y="1020271"/>
          <a:ext cx="1562695" cy="1562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 Narrow" panose="020B0506020202030204" pitchFamily="34" charset="0"/>
            </a:rPr>
            <a:t>Соглашение о разделе продукции</a:t>
          </a:r>
        </a:p>
      </dsp:txBody>
      <dsp:txXfrm>
        <a:off x="3781810" y="1249122"/>
        <a:ext cx="1104993" cy="110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321CF-DE03-4DF4-5201-2A97F527F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7A305C-57C2-45DF-329E-11F6BBE9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F7C84-806A-EAB4-3B3F-1F84221A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55371-541D-868C-3866-2F1AD9B6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B1D90-CC3C-B26A-F31F-C67D392A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3A8F1-4E92-BD71-2C80-623143F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33600A-1B60-5AC9-6509-A9FF54B4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5AE71-3E64-220C-CF5F-203E6EA0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1FB32-A542-43DD-67C1-F29D85C7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3D34C-CE36-834E-4AB2-086B41E0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1F8ED4-6DEB-3538-F58B-BDAD0CF1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962F54-6607-FCD5-7BF9-F8A80DBE9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FC1B7-7AEA-99DC-7E62-BB223A1C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9DFBD-D24D-F2F8-AF06-80529014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D3B5C-4133-681C-7482-1D0ED03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7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0C16C-85F0-D6CA-EDC7-D643F34E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50C61-F2EF-9670-873E-18BF4756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5F9A0-0D25-F77D-CAE0-66A7F102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EF162-CF93-E095-4623-F8283E8C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C5956-C825-99CA-5679-A3AEB0FF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3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BBBD-8C2C-62D6-D0A7-ABF3BFC1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B3044-0311-541F-829A-D7315F520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4DA42-807E-6845-BA39-6120F010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5F5C-E9E5-937F-A9E5-837840F9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5A8E0-5088-D8A0-5D0D-9BCC6B6A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264EF-97F7-9F7D-6029-69FF0563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5A840-6386-EC66-F333-D93A9678B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7F0BC-8B15-BB46-DAA9-8DDFAA41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47511-ED05-34E1-4BCE-8CD9A3D3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890B7-0E5C-D234-AA8A-C4D14F65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E6968-37AA-B029-BCDC-4287F243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7AE5-5F40-0813-6145-31256EB25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CAB0B-4B73-1BDC-2A7D-09B3E8BF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49641-A81E-2A0F-0B07-040E991C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C0010-0D1F-87BF-00E7-6E6E42584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AA76A5-465B-FCA4-BE5F-7DEF132A5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509831-2572-8F09-7DF4-631A04C8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E45F33-7C7A-43EC-CBE0-89A7850B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9C44A3-0D8C-252F-8725-CE146B10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1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0E827-814E-07B9-09AA-4091E46F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9A4CD4-3E90-ECF2-E128-DDD3683B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FC4A3A-B638-3C3E-53CD-6206B97E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143E3-D668-FA6D-E086-59435190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1E0552-8B1A-FB97-BBEA-E62745FE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EE2C12-1641-E3B4-0EE5-4A11F89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2F3CD9-522A-28CD-8183-CB7B4BDE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D6B6F-01E0-278B-91CD-00D27719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49F54-1150-48A7-1B46-D8E2555F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3DB9E-93B6-CF45-4C8F-87AF26C9A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365E79-760F-C1AD-2AB6-949E8E7F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7018C0-BF2E-5578-2087-0E77D376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9757E-28B0-A54C-DB01-E3D4D7F3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5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2194D-0858-2A50-51B8-EE830F84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B43572-F248-1496-58FA-821F9EAA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397054-437C-2F7E-9530-707048FA4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5FC5B-8CD3-5BBE-4DC5-9A407DB8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47E09A-C2F7-6441-75A3-53E3BAA9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774A1A-1027-0D29-EFD7-EE199BA4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1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9D0DA-3F23-446F-3662-67DD1CAB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33980E-6CB7-3282-D397-F74B7112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7E160-4A31-684B-5A17-3CA99811B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09E7-C057-4AAA-8731-3F2BEAE6B01E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8DC20-79AF-1F9A-7DD9-0E4337947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3B8FAD-5FB6-772F-6A32-198BE4707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E840-6BA0-4EA3-A432-8BDC53BEE8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035AB-1F34-C8F7-CB3B-F23001FB0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08A36D-1BA4-C2A7-87F8-6B448AA5D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7E00F-470A-B9AC-76AB-0076BB1CB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32" y="-635425"/>
            <a:ext cx="12448032" cy="8299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4BD05-711C-9844-359B-E0899864B292}"/>
              </a:ext>
            </a:extLst>
          </p:cNvPr>
          <p:cNvSpPr txBox="1"/>
          <p:nvPr/>
        </p:nvSpPr>
        <p:spPr>
          <a:xfrm>
            <a:off x="316992" y="881437"/>
            <a:ext cx="590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ПАТЕНТНАЯ СИСТЕМА НАЛОГООБЛОЖЕНИЯ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EE54A-C5E1-5483-8C22-2DA28DAB4592}"/>
              </a:ext>
            </a:extLst>
          </p:cNvPr>
          <p:cNvSpPr txBox="1"/>
          <p:nvPr/>
        </p:nvSpPr>
        <p:spPr>
          <a:xfrm>
            <a:off x="316992" y="2912633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НАЛОГ НА ПРОФЕССИОНАЛЬНЫЙ ДОХОД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76884B1-9F56-8DA1-796A-8D8D0BAA09B4}"/>
              </a:ext>
            </a:extLst>
          </p:cNvPr>
          <p:cNvSpPr txBox="1">
            <a:spLocks/>
          </p:cNvSpPr>
          <p:nvPr/>
        </p:nvSpPr>
        <p:spPr>
          <a:xfrm>
            <a:off x="316992" y="5747130"/>
            <a:ext cx="4977384" cy="485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 Narrow" panose="020B0506020202030204" pitchFamily="34" charset="0"/>
              </a:rPr>
              <a:t>Королёва Мария Алексеевна</a:t>
            </a:r>
          </a:p>
          <a:p>
            <a:r>
              <a:rPr lang="ru-RU" sz="2000" dirty="0">
                <a:latin typeface="Arial Narrow" panose="020B0506020202030204" pitchFamily="34" charset="0"/>
              </a:rPr>
              <a:t>налоговый консультант, член ФПНК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6225BE-04B7-5CD2-F6BD-79056B0226B1}"/>
              </a:ext>
            </a:extLst>
          </p:cNvPr>
          <p:cNvSpPr txBox="1">
            <a:spLocks/>
          </p:cNvSpPr>
          <p:nvPr/>
        </p:nvSpPr>
        <p:spPr>
          <a:xfrm>
            <a:off x="316992" y="6589465"/>
            <a:ext cx="4672207" cy="26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 Narrow" panose="020B0506020202030204" pitchFamily="34" charset="0"/>
              </a:rPr>
              <a:t>12.05.2026</a:t>
            </a:r>
          </a:p>
        </p:txBody>
      </p:sp>
    </p:spTree>
    <p:extLst>
      <p:ext uri="{BB962C8B-B14F-4D97-AF65-F5344CB8AC3E}">
        <p14:creationId xmlns:p14="http://schemas.microsoft.com/office/powerpoint/2010/main" val="406792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A5AD-D8C5-F88B-49A2-537A7C9C4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27BA032-13A9-BC9F-A53D-2A0BD6DED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26D9FD-578A-1070-AC17-1C76DCC9E0AD}"/>
              </a:ext>
            </a:extLst>
          </p:cNvPr>
          <p:cNvSpPr txBox="1"/>
          <p:nvPr/>
        </p:nvSpPr>
        <p:spPr>
          <a:xfrm>
            <a:off x="3902697" y="1054268"/>
            <a:ext cx="799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Продажа пива/сигарет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14319-0252-66E7-64E6-656577673DB4}"/>
              </a:ext>
            </a:extLst>
          </p:cNvPr>
          <p:cNvSpPr txBox="1"/>
          <p:nvPr/>
        </p:nvSpPr>
        <p:spPr>
          <a:xfrm>
            <a:off x="3915017" y="3867006"/>
            <a:ext cx="708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продолжать применять патент?</a:t>
            </a:r>
          </a:p>
        </p:txBody>
      </p:sp>
    </p:spTree>
    <p:extLst>
      <p:ext uri="{BB962C8B-B14F-4D97-AF65-F5344CB8AC3E}">
        <p14:creationId xmlns:p14="http://schemas.microsoft.com/office/powerpoint/2010/main" val="20529337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FD9BE-CC84-490E-B056-7310A723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4D968-624E-002C-C138-6C9225AE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147" y="146357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Торговля?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38CEC2-A827-5955-8529-E24EA3487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A5115C-38BD-0846-7625-7174D1955EA8}"/>
              </a:ext>
            </a:extLst>
          </p:cNvPr>
          <p:cNvSpPr txBox="1"/>
          <p:nvPr/>
        </p:nvSpPr>
        <p:spPr>
          <a:xfrm>
            <a:off x="4182724" y="2716638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в интернете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029E7-8D1B-8858-0310-916F55EF5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64" y="2904643"/>
            <a:ext cx="362971" cy="362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AE4FC-334D-7D7D-F3C1-D3F3FB873BFC}"/>
              </a:ext>
            </a:extLst>
          </p:cNvPr>
          <p:cNvSpPr txBox="1"/>
          <p:nvPr/>
        </p:nvSpPr>
        <p:spPr>
          <a:xfrm>
            <a:off x="4182724" y="3383116"/>
            <a:ext cx="3182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на маркетплейсе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4D837-A3FC-BA79-A0B6-DD0C2BE62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64" y="3593972"/>
            <a:ext cx="362971" cy="3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1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8A920-0F88-CCF6-D2AF-C47F74BB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225B2-4D7B-0FCA-1A55-68E269C6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147" y="146357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Продажа букетов?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306EF01-4932-0D69-E8AB-2AE8FBFBC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52987-90FD-5505-FB4E-43ED4ED214CE}"/>
              </a:ext>
            </a:extLst>
          </p:cNvPr>
          <p:cNvSpPr txBox="1"/>
          <p:nvPr/>
        </p:nvSpPr>
        <p:spPr>
          <a:xfrm>
            <a:off x="3805147" y="2789142"/>
            <a:ext cx="701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Письмо Минфина России от 04.07.2025 № 03-11-11/65245</a:t>
            </a:r>
          </a:p>
        </p:txBody>
      </p:sp>
    </p:spTree>
    <p:extLst>
      <p:ext uri="{BB962C8B-B14F-4D97-AF65-F5344CB8AC3E}">
        <p14:creationId xmlns:p14="http://schemas.microsoft.com/office/powerpoint/2010/main" val="39366830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359C0-965C-20E9-6103-7E9DB714F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A6FA767-B3CA-1175-53A4-71332EBD70C6}"/>
              </a:ext>
            </a:extLst>
          </p:cNvPr>
          <p:cNvSpPr/>
          <p:nvPr/>
        </p:nvSpPr>
        <p:spPr>
          <a:xfrm>
            <a:off x="-2029404" y="-3290429"/>
            <a:ext cx="12115800" cy="5138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B7724-445F-1020-0B7A-4951F6E6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39625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Запрет по видам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60CC-B365-50D4-D0C6-9E3224B81034}"/>
              </a:ext>
            </a:extLst>
          </p:cNvPr>
          <p:cNvSpPr txBox="1"/>
          <p:nvPr/>
        </p:nvSpPr>
        <p:spPr>
          <a:xfrm>
            <a:off x="1252981" y="2236319"/>
            <a:ext cx="809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Narrow" panose="020B0506020202030204" pitchFamily="34" charset="0"/>
              </a:rPr>
              <a:t>майнинг криптовалюты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реализация криптовалюты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FB31D-10EB-A908-A3C3-01C3C46DF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01362-18E8-444E-4497-D12117F29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2345840"/>
            <a:ext cx="284237" cy="284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14C65-15B5-2BEE-B580-20F92A1FF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6" y="3070064"/>
            <a:ext cx="284237" cy="28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AA50C-E46F-1024-739C-9099042A5553}"/>
              </a:ext>
            </a:extLst>
          </p:cNvPr>
          <p:cNvSpPr txBox="1"/>
          <p:nvPr/>
        </p:nvSpPr>
        <p:spPr>
          <a:xfrm>
            <a:off x="795916" y="1349065"/>
            <a:ext cx="8098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01.01.2025</a:t>
            </a:r>
          </a:p>
        </p:txBody>
      </p:sp>
    </p:spTree>
    <p:extLst>
      <p:ext uri="{BB962C8B-B14F-4D97-AF65-F5344CB8AC3E}">
        <p14:creationId xmlns:p14="http://schemas.microsoft.com/office/powerpoint/2010/main" val="15662569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5B214-FBF7-E468-F3D1-B3550F35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D801A71-200C-5918-DF68-3E8DBC5E2A8B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FD8B9-6ADC-D935-26D9-358C109C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Бывший работник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A3A351-A594-2C0C-7F77-0AB6B71CA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EE0DFF-19A9-8FD3-73E8-D81E582D7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8" y="3698511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C0235-7890-D162-E6FE-9A929C09FD46}"/>
              </a:ext>
            </a:extLst>
          </p:cNvPr>
          <p:cNvSpPr txBox="1"/>
          <p:nvPr/>
        </p:nvSpPr>
        <p:spPr>
          <a:xfrm>
            <a:off x="1424890" y="3518924"/>
            <a:ext cx="5695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не прошло 2 года после</a:t>
            </a:r>
          </a:p>
          <a:p>
            <a:r>
              <a:rPr lang="ru-RU" sz="3200" dirty="0">
                <a:latin typeface="Arial Narrow" panose="020B0506020202030204" pitchFamily="34" charset="0"/>
              </a:rPr>
              <a:t>прекращения трудовых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1219863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3A688-ABE1-615B-2A87-9D4A6CD7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4A3E4D-4051-D678-8462-ACE5996DDBBA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F99A-D070-ACF2-93C0-5E25D449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Не относится к НПД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8A499-AB80-E0FD-36A6-DA05D4472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B4360-615B-7E84-F131-AD4C84745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2702103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C7F27-D0BC-15DC-4139-C2A6AE59406C}"/>
              </a:ext>
            </a:extLst>
          </p:cNvPr>
          <p:cNvSpPr txBox="1"/>
          <p:nvPr/>
        </p:nvSpPr>
        <p:spPr>
          <a:xfrm>
            <a:off x="1379170" y="2623751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трудовые доходы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AE174-860E-00B0-4C81-F2453D535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3381856"/>
            <a:ext cx="435776" cy="435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86885-4513-ABE7-648E-7822B0E61588}"/>
              </a:ext>
            </a:extLst>
          </p:cNvPr>
          <p:cNvSpPr txBox="1"/>
          <p:nvPr/>
        </p:nvSpPr>
        <p:spPr>
          <a:xfrm>
            <a:off x="1379170" y="3303504"/>
            <a:ext cx="51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доходы от продажи имущества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D9C45E-018A-F1E6-BA5E-25DDBE79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4061609"/>
            <a:ext cx="435776" cy="435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AEE57-EAB0-1F36-4F1C-6123A9846579}"/>
              </a:ext>
            </a:extLst>
          </p:cNvPr>
          <p:cNvSpPr txBox="1"/>
          <p:nvPr/>
        </p:nvSpPr>
        <p:spPr>
          <a:xfrm>
            <a:off x="1379170" y="3983257"/>
            <a:ext cx="559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доходы от реализации долей в УК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BCB972-11A2-C768-DCAA-A1809ABB9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4741362"/>
            <a:ext cx="435776" cy="4357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84FD28-B068-376C-216D-1FA13C9351E3}"/>
              </a:ext>
            </a:extLst>
          </p:cNvPr>
          <p:cNvSpPr txBox="1"/>
          <p:nvPr/>
        </p:nvSpPr>
        <p:spPr>
          <a:xfrm>
            <a:off x="1379170" y="4663010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доходы от бывших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3165637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7C59-642C-814B-F04E-31F0A0FF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AFD079-7B1D-8AF7-C800-2208BA3DD7E0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3CEFF-D93D-D5F8-50CA-B5BD85A6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Не относится к НПД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32BF3D-7CB4-526A-969E-8532FC027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C2253C-9F28-0850-442F-83FDFD5B3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2702103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B67378-FABF-D92C-B45C-7B261C40E0A2}"/>
              </a:ext>
            </a:extLst>
          </p:cNvPr>
          <p:cNvSpPr txBox="1"/>
          <p:nvPr/>
        </p:nvSpPr>
        <p:spPr>
          <a:xfrm>
            <a:off x="1379170" y="2623751"/>
            <a:ext cx="586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доходы от уступки прав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33D7B-565D-BBAD-F0D2-7A7A567D8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4" y="3381856"/>
            <a:ext cx="435776" cy="435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5F7C51-B4A8-B27A-4BC3-27D5CC5ED6AB}"/>
              </a:ext>
            </a:extLst>
          </p:cNvPr>
          <p:cNvSpPr txBox="1"/>
          <p:nvPr/>
        </p:nvSpPr>
        <p:spPr>
          <a:xfrm>
            <a:off x="1379170" y="3303504"/>
            <a:ext cx="8044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доходы арбитражного управляющего, медиатора,</a:t>
            </a:r>
          </a:p>
          <a:p>
            <a:r>
              <a:rPr lang="ru-RU" sz="3200" dirty="0">
                <a:latin typeface="Arial Narrow" panose="020B0506020202030204" pitchFamily="34" charset="0"/>
              </a:rPr>
              <a:t>оценщика, нотариуса, адвоката</a:t>
            </a:r>
          </a:p>
        </p:txBody>
      </p:sp>
    </p:spTree>
    <p:extLst>
      <p:ext uri="{BB962C8B-B14F-4D97-AF65-F5344CB8AC3E}">
        <p14:creationId xmlns:p14="http://schemas.microsoft.com/office/powerpoint/2010/main" val="40286945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4239C-E5AD-F566-D89F-C2234E98F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BACEB6-C789-31DD-F1C2-421FA9E3EC28}"/>
              </a:ext>
            </a:extLst>
          </p:cNvPr>
          <p:cNvSpPr/>
          <p:nvPr/>
        </p:nvSpPr>
        <p:spPr>
          <a:xfrm>
            <a:off x="-533400" y="0"/>
            <a:ext cx="6629400" cy="7159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AB6CF7-0CE1-16D7-BF19-F3BC6546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12" y="2766217"/>
            <a:ext cx="5270432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4%</a:t>
            </a:r>
            <a:b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физические лица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683323-5D30-B8AA-0214-1E46DC0BD5D5}"/>
              </a:ext>
            </a:extLst>
          </p:cNvPr>
          <p:cNvSpPr txBox="1">
            <a:spLocks/>
          </p:cNvSpPr>
          <p:nvPr/>
        </p:nvSpPr>
        <p:spPr>
          <a:xfrm>
            <a:off x="6714304" y="2766217"/>
            <a:ext cx="52704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6000" dirty="0">
                <a:latin typeface="Arial Narrow" panose="020B0506020202030204" pitchFamily="34" charset="0"/>
              </a:rPr>
              <a:t>6%</a:t>
            </a:r>
          </a:p>
          <a:p>
            <a:pPr algn="just"/>
            <a:r>
              <a:rPr lang="ru-RU" sz="6000" dirty="0">
                <a:latin typeface="Arial Narrow" panose="020B0506020202030204" pitchFamily="34" charset="0"/>
              </a:rPr>
              <a:t>ИП и ООО</a:t>
            </a:r>
          </a:p>
        </p:txBody>
      </p:sp>
    </p:spTree>
    <p:extLst>
      <p:ext uri="{BB962C8B-B14F-4D97-AF65-F5344CB8AC3E}">
        <p14:creationId xmlns:p14="http://schemas.microsoft.com/office/powerpoint/2010/main" val="6833503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D1302-52AD-679F-B276-3CD1DD32A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544227C-BBC9-C477-2555-5567511D5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346210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2E18B9-6F86-C505-66C4-6396D23D7961}"/>
              </a:ext>
            </a:extLst>
          </p:cNvPr>
          <p:cNvSpPr/>
          <p:nvPr/>
        </p:nvSpPr>
        <p:spPr>
          <a:xfrm>
            <a:off x="5129784" y="346210"/>
            <a:ext cx="6446520" cy="27627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A770C-E54D-6122-7BF2-B78534729271}"/>
              </a:ext>
            </a:extLst>
          </p:cNvPr>
          <p:cNvSpPr txBox="1"/>
          <p:nvPr/>
        </p:nvSpPr>
        <p:spPr>
          <a:xfrm>
            <a:off x="6167766" y="640032"/>
            <a:ext cx="400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постановка на учет</a:t>
            </a:r>
          </a:p>
        </p:txBody>
      </p:sp>
      <p:pic>
        <p:nvPicPr>
          <p:cNvPr id="2" name="Picture 2" descr="F:\1be97874-e724-426c-9b01-eb74ede242fa-696x388.jpg">
            <a:extLst>
              <a:ext uri="{FF2B5EF4-FFF2-40B4-BE49-F238E27FC236}">
                <a16:creationId xmlns:a16="http://schemas.microsoft.com/office/drawing/2014/main" id="{9E51C3CE-CB28-8580-5F6A-2F296F94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99" y="3527723"/>
            <a:ext cx="4825801" cy="2690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4487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4D953-1B1B-C80B-3FB5-B101C56C5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A482885-AB09-742A-2A20-2C87AEC51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346210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6983595-11BE-9DD0-674E-A9D39142B4A4}"/>
              </a:ext>
            </a:extLst>
          </p:cNvPr>
          <p:cNvSpPr/>
          <p:nvPr/>
        </p:nvSpPr>
        <p:spPr>
          <a:xfrm>
            <a:off x="5129784" y="346210"/>
            <a:ext cx="6446520" cy="27627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F91B-0A2D-B87B-2958-844EDAEBD64D}"/>
              </a:ext>
            </a:extLst>
          </p:cNvPr>
          <p:cNvSpPr txBox="1"/>
          <p:nvPr/>
        </p:nvSpPr>
        <p:spPr>
          <a:xfrm>
            <a:off x="6167766" y="640032"/>
            <a:ext cx="400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постановка на учет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715E0-BFA0-A0E5-9D80-D50F7BC9A35F}"/>
              </a:ext>
            </a:extLst>
          </p:cNvPr>
          <p:cNvSpPr txBox="1"/>
          <p:nvPr/>
        </p:nvSpPr>
        <p:spPr>
          <a:xfrm>
            <a:off x="1552906" y="3993672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Госуслуги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503094-5F9D-5C2D-E44E-A8973D680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8" y="4022232"/>
            <a:ext cx="483158" cy="483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287B7-B743-A9B7-80CF-3B732E1B666F}"/>
              </a:ext>
            </a:extLst>
          </p:cNvPr>
          <p:cNvSpPr txBox="1"/>
          <p:nvPr/>
        </p:nvSpPr>
        <p:spPr>
          <a:xfrm>
            <a:off x="1552906" y="4636957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Банк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A7A688-CC3B-E294-F5B6-21AED4FDE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8" y="4665517"/>
            <a:ext cx="483158" cy="483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B6353D-127A-21A5-6818-9A7820FFFB9D}"/>
              </a:ext>
            </a:extLst>
          </p:cNvPr>
          <p:cNvSpPr txBox="1"/>
          <p:nvPr/>
        </p:nvSpPr>
        <p:spPr>
          <a:xfrm>
            <a:off x="1552906" y="5308802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Личный кабинет налогоплательщика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FA4491-1645-DCCE-DB2E-9A12B3C30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8" y="5337362"/>
            <a:ext cx="483158" cy="4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08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B81F070-5BB7-4FAC-E69F-E3F646048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8" y="3007114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CC433B-EDF8-C6A1-F280-7270524F930F}"/>
              </a:ext>
            </a:extLst>
          </p:cNvPr>
          <p:cNvSpPr/>
          <p:nvPr/>
        </p:nvSpPr>
        <p:spPr>
          <a:xfrm>
            <a:off x="5129784" y="346210"/>
            <a:ext cx="6446520" cy="27627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D049C-57D3-E374-D063-DF4E39A16CAE}"/>
              </a:ext>
            </a:extLst>
          </p:cNvPr>
          <p:cNvSpPr txBox="1"/>
          <p:nvPr/>
        </p:nvSpPr>
        <p:spPr>
          <a:xfrm>
            <a:off x="5660136" y="850422"/>
            <a:ext cx="538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уведомление о постановке на учет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D0E1B-D0B8-301B-305E-370204D99036}"/>
              </a:ext>
            </a:extLst>
          </p:cNvPr>
          <p:cNvSpPr txBox="1"/>
          <p:nvPr/>
        </p:nvSpPr>
        <p:spPr>
          <a:xfrm>
            <a:off x="6487790" y="4194566"/>
            <a:ext cx="3730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Arial Narrow" panose="020B0506020202030204" pitchFamily="34" charset="0"/>
              </a:rPr>
              <a:t>в течение 3х дней</a:t>
            </a:r>
          </a:p>
        </p:txBody>
      </p:sp>
    </p:spTree>
    <p:extLst>
      <p:ext uri="{BB962C8B-B14F-4D97-AF65-F5344CB8AC3E}">
        <p14:creationId xmlns:p14="http://schemas.microsoft.com/office/powerpoint/2010/main" val="13612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8305-B97E-8E08-C81D-DB7F9002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F4C0C38-1E93-A946-2AB2-D88B0AA3D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C5DD1-04F1-7406-6A88-391C2B9CB769}"/>
              </a:ext>
            </a:extLst>
          </p:cNvPr>
          <p:cNvSpPr txBox="1"/>
          <p:nvPr/>
        </p:nvSpPr>
        <p:spPr>
          <a:xfrm>
            <a:off x="4217995" y="926251"/>
            <a:ext cx="6474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на патенте оказывать услуги/</a:t>
            </a:r>
            <a:r>
              <a:rPr lang="ru-RU" sz="3600">
                <a:latin typeface="Arial Narrow" panose="020B0506020202030204" pitchFamily="34" charset="0"/>
              </a:rPr>
              <a:t>выполнять работы юридическим лицам </a:t>
            </a:r>
            <a:r>
              <a:rPr lang="ru-RU" sz="3600" dirty="0">
                <a:latin typeface="Arial Narrow" panose="020B0506020202030204" pitchFamily="34" charset="0"/>
              </a:rPr>
              <a:t>и ИП?</a:t>
            </a:r>
          </a:p>
        </p:txBody>
      </p:sp>
    </p:spTree>
    <p:extLst>
      <p:ext uri="{BB962C8B-B14F-4D97-AF65-F5344CB8AC3E}">
        <p14:creationId xmlns:p14="http://schemas.microsoft.com/office/powerpoint/2010/main" val="34404398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F6243-DE29-7E22-6650-B1A3FD54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B748279-4C75-6B33-6569-3D317665DC6B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C0362-FD42-B11E-2CF3-3AEE5789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0" y="2766218"/>
            <a:ext cx="2970229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Расчет и уплата налога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52847-DA55-A13E-271A-162DE55A1126}"/>
              </a:ext>
            </a:extLst>
          </p:cNvPr>
          <p:cNvSpPr txBox="1"/>
          <p:nvPr/>
        </p:nvSpPr>
        <p:spPr>
          <a:xfrm>
            <a:off x="4960421" y="603315"/>
            <a:ext cx="602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расчет в приложении на основании чеков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9CC9C-D830-B1FB-326D-E99ACBB479D8}"/>
              </a:ext>
            </a:extLst>
          </p:cNvPr>
          <p:cNvSpPr txBox="1"/>
          <p:nvPr/>
        </p:nvSpPr>
        <p:spPr>
          <a:xfrm>
            <a:off x="4960421" y="1829348"/>
            <a:ext cx="67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срок – до 12 числа следующего месяца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F0E0E-37AF-D667-06BD-0C141778A9D5}"/>
              </a:ext>
            </a:extLst>
          </p:cNvPr>
          <p:cNvSpPr txBox="1"/>
          <p:nvPr/>
        </p:nvSpPr>
        <p:spPr>
          <a:xfrm>
            <a:off x="5034875" y="4416711"/>
            <a:ext cx="67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срок – до 28 числа следующего месяца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5BE7C-C2E9-05A2-F140-62D13ED6A41D}"/>
              </a:ext>
            </a:extLst>
          </p:cNvPr>
          <p:cNvSpPr txBox="1"/>
          <p:nvPr/>
        </p:nvSpPr>
        <p:spPr>
          <a:xfrm>
            <a:off x="4960421" y="3770380"/>
            <a:ext cx="602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уплата также в приложении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7444232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9FF1-F67A-191F-7AB3-DFD286C7D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1F40DAD-86F0-8A83-3E06-D44F91CE2D41}"/>
              </a:ext>
            </a:extLst>
          </p:cNvPr>
          <p:cNvSpPr/>
          <p:nvPr/>
        </p:nvSpPr>
        <p:spPr>
          <a:xfrm>
            <a:off x="1208532" y="304972"/>
            <a:ext cx="9774936" cy="3447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1F551-58EE-19B2-9D77-291C7765BE81}"/>
              </a:ext>
            </a:extLst>
          </p:cNvPr>
          <p:cNvSpPr txBox="1"/>
          <p:nvPr/>
        </p:nvSpPr>
        <p:spPr>
          <a:xfrm>
            <a:off x="1490912" y="628233"/>
            <a:ext cx="9210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4400" dirty="0">
                <a:solidFill>
                  <a:schemeClr val="bg1"/>
                </a:solidFill>
                <a:latin typeface="Arial Narrow" panose="020B0506020202030204" pitchFamily="34" charset="0"/>
                <a:cs typeface="Arial" pitchFamily="34" charset="0"/>
              </a:rPr>
              <a:t>Если сумма налога менее 100 рублей,</a:t>
            </a:r>
          </a:p>
          <a:p>
            <a:pPr algn="ctr">
              <a:buNone/>
            </a:pPr>
            <a:r>
              <a:rPr lang="ru-RU" sz="4400" dirty="0">
                <a:solidFill>
                  <a:schemeClr val="bg1"/>
                </a:solidFill>
                <a:latin typeface="Arial Narrow" panose="020B0506020202030204" pitchFamily="34" charset="0"/>
                <a:cs typeface="Arial" pitchFamily="34" charset="0"/>
              </a:rPr>
              <a:t>то оплаты не будет.</a:t>
            </a:r>
          </a:p>
          <a:p>
            <a:pPr algn="ctr">
              <a:buNone/>
            </a:pPr>
            <a:r>
              <a:rPr lang="ru-RU" sz="4400" dirty="0">
                <a:solidFill>
                  <a:schemeClr val="bg1"/>
                </a:solidFill>
                <a:latin typeface="Arial Narrow" panose="020B0506020202030204" pitchFamily="34" charset="0"/>
                <a:cs typeface="Arial" pitchFamily="34" charset="0"/>
              </a:rPr>
              <a:t>Налог суммируется с налогом за следующий месяц</a:t>
            </a:r>
            <a:endParaRPr lang="ru-RU" sz="44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4C7AF-69F7-1E26-2001-7BD4DC56C9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5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414E4-A7B8-658F-0CE3-DE3BE37B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8BBE5D5-E7A4-7EAF-47CA-764F051628ED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14EE2-3405-C6CD-DD44-3DA23AA0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2766218"/>
            <a:ext cx="3469851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Налоговый вычет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CFACC-1A1C-3777-DBA1-931CA37AF4A5}"/>
              </a:ext>
            </a:extLst>
          </p:cNvPr>
          <p:cNvSpPr txBox="1"/>
          <p:nvPr/>
        </p:nvSpPr>
        <p:spPr>
          <a:xfrm>
            <a:off x="5196091" y="1905505"/>
            <a:ext cx="5182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>
                <a:latin typeface="Arial Narrow" panose="020B0506020202030204" pitchFamily="34" charset="0"/>
                <a:cs typeface="Times New Roman" panose="02020603050405020304" pitchFamily="18" charset="0"/>
              </a:rPr>
              <a:t>10000 рублей</a:t>
            </a:r>
          </a:p>
          <a:p>
            <a:pPr algn="just"/>
            <a:endParaRPr lang="ru-RU" sz="4800" dirty="0">
              <a:latin typeface="Arial Narrow" panose="020B05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dirty="0">
                <a:latin typeface="Arial Narrow" panose="020B0506020202030204" pitchFamily="34" charset="0"/>
                <a:cs typeface="Times New Roman" panose="02020603050405020304" pitchFamily="18" charset="0"/>
              </a:rPr>
              <a:t>1% для ФЛ</a:t>
            </a:r>
          </a:p>
          <a:p>
            <a:pPr algn="just"/>
            <a:r>
              <a:rPr lang="ru-RU" sz="4800" dirty="0">
                <a:latin typeface="Arial Narrow" panose="020B0506020202030204" pitchFamily="34" charset="0"/>
                <a:cs typeface="Times New Roman" panose="02020603050405020304" pitchFamily="18" charset="0"/>
              </a:rPr>
              <a:t>2% для ИП и ООО</a:t>
            </a:r>
          </a:p>
        </p:txBody>
      </p:sp>
    </p:spTree>
    <p:extLst>
      <p:ext uri="{BB962C8B-B14F-4D97-AF65-F5344CB8AC3E}">
        <p14:creationId xmlns:p14="http://schemas.microsoft.com/office/powerpoint/2010/main" val="30194559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4563-DFBF-8EE5-D172-E37E0F983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3E536-9F1D-26F9-F174-C734CCAC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00E60F-3B8A-B2D0-DD2F-6AA1312D4B0D}"/>
              </a:ext>
            </a:extLst>
          </p:cNvPr>
          <p:cNvSpPr/>
          <p:nvPr/>
        </p:nvSpPr>
        <p:spPr>
          <a:xfrm>
            <a:off x="-390144" y="-82296"/>
            <a:ext cx="12582144" cy="694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D3E3A4-3042-CB5C-5DA9-47E2C79AF12C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E5FCB9-9490-FF55-6639-909DFB6D472B}"/>
              </a:ext>
            </a:extLst>
          </p:cNvPr>
          <p:cNvSpPr txBox="1">
            <a:spLocks/>
          </p:cNvSpPr>
          <p:nvPr/>
        </p:nvSpPr>
        <p:spPr>
          <a:xfrm>
            <a:off x="245096" y="511216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Arial Narrow" panose="020B0506020202030204" pitchFamily="34" charset="0"/>
              </a:rPr>
              <a:t>Превышен лимит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9B9EA11-9673-F1C4-33E8-E0949DB642A4}"/>
              </a:ext>
            </a:extLst>
          </p:cNvPr>
          <p:cNvSpPr txBox="1">
            <a:spLocks/>
          </p:cNvSpPr>
          <p:nvPr/>
        </p:nvSpPr>
        <p:spPr>
          <a:xfrm>
            <a:off x="855457" y="2478723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доход в пределах 2,4 млн рублей не пересчитываем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1F1D00-6EA1-6834-4241-B1DACB76E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" y="2485086"/>
            <a:ext cx="356716" cy="356716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F4E6CF7-3D35-23A0-A974-0130EE108FB0}"/>
              </a:ext>
            </a:extLst>
          </p:cNvPr>
          <p:cNvSpPr txBox="1">
            <a:spLocks/>
          </p:cNvSpPr>
          <p:nvPr/>
        </p:nvSpPr>
        <p:spPr>
          <a:xfrm>
            <a:off x="838200" y="411512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после – либо НДФЛ либо </a:t>
            </a:r>
            <a:r>
              <a:rPr lang="ru-RU" sz="2800" dirty="0" err="1">
                <a:solidFill>
                  <a:schemeClr val="bg1"/>
                </a:solidFill>
                <a:latin typeface="Arial Narrow" panose="020B0506020202030204" pitchFamily="34" charset="0"/>
              </a:rPr>
              <a:t>спец.режим</a:t>
            </a:r>
            <a:endParaRPr lang="ru-RU" sz="28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014D1F-2AE7-8F6E-F979-D4540C079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" y="4016199"/>
            <a:ext cx="567299" cy="5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21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2953E-1AE5-1A6C-3C14-B7A4A240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19ABB80-8093-2B9D-82C1-908C7401E338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A84F5-7231-669F-3207-B6DA4304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Принудительный переход с НПД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0164D-FC2B-5EDF-DFB9-CF5790D9466D}"/>
              </a:ext>
            </a:extLst>
          </p:cNvPr>
          <p:cNvSpPr txBox="1"/>
          <p:nvPr/>
        </p:nvSpPr>
        <p:spPr>
          <a:xfrm>
            <a:off x="1046377" y="2090138"/>
            <a:ext cx="8144758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было – на УСН и ЕСХН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07A894-7FE8-3C86-1EF3-5059289B9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" y="2417721"/>
            <a:ext cx="356716" cy="356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310B1A-E8D7-6F99-B371-57A47897EA4C}"/>
              </a:ext>
            </a:extLst>
          </p:cNvPr>
          <p:cNvSpPr txBox="1"/>
          <p:nvPr/>
        </p:nvSpPr>
        <p:spPr>
          <a:xfrm>
            <a:off x="1046377" y="3490685"/>
            <a:ext cx="8144758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с 01.01.2025 + АУСН и ПСН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0A464-B099-65BA-9DC2-B6933A04D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817002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CFCB39-208F-EAFF-4B7E-B14C884A3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5" y="3665127"/>
            <a:ext cx="2504453" cy="2504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5E46B0-EEF8-7C6B-CC4E-034D22AA3347}"/>
              </a:ext>
            </a:extLst>
          </p:cNvPr>
          <p:cNvSpPr txBox="1"/>
          <p:nvPr/>
        </p:nvSpPr>
        <p:spPr>
          <a:xfrm>
            <a:off x="648878" y="5351086"/>
            <a:ext cx="6097569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в течение 20 дней с даты снятия </a:t>
            </a:r>
          </a:p>
        </p:txBody>
      </p:sp>
    </p:spTree>
    <p:extLst>
      <p:ext uri="{BB962C8B-B14F-4D97-AF65-F5344CB8AC3E}">
        <p14:creationId xmlns:p14="http://schemas.microsoft.com/office/powerpoint/2010/main" val="15130390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7630-AE45-0E96-17E5-F863945B4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811554-D59B-3337-30E9-AB5AE01C4FAC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471EF-2649-AB09-C805-78BDBDC0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Переход на НПД с УСН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99EA9-2613-BCF8-969D-1ECD9DB008E4}"/>
              </a:ext>
            </a:extLst>
          </p:cNvPr>
          <p:cNvSpPr txBox="1"/>
          <p:nvPr/>
        </p:nvSpPr>
        <p:spPr>
          <a:xfrm>
            <a:off x="1046377" y="2037802"/>
            <a:ext cx="8144758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регистрация в качестве плательщика НПД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E1D3B6-5C15-5BBA-09C4-EC109399F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" y="2417721"/>
            <a:ext cx="356716" cy="356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1CF850-5400-381B-5E3C-040CDFC99BC4}"/>
              </a:ext>
            </a:extLst>
          </p:cNvPr>
          <p:cNvSpPr txBox="1"/>
          <p:nvPr/>
        </p:nvSpPr>
        <p:spPr>
          <a:xfrm>
            <a:off x="1046377" y="3490685"/>
            <a:ext cx="8144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подача уведомления об отказе от УСН</a:t>
            </a:r>
          </a:p>
          <a:p>
            <a:pPr algn="just"/>
            <a:r>
              <a:rPr lang="ru-RU" sz="3600" dirty="0">
                <a:latin typeface="Arial Narrow" panose="020B0506020202030204" pitchFamily="34" charset="0"/>
              </a:rPr>
              <a:t>срок – 1 месяц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9E3E98-EB72-67E2-F3FB-79F40F82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817002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A38284-E6C2-93A6-04A9-DF393AC22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5" y="3665127"/>
            <a:ext cx="2504453" cy="25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04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92F4C5-C0A7-F9DC-E1F3-633DA4A6C798}"/>
              </a:ext>
            </a:extLst>
          </p:cNvPr>
          <p:cNvSpPr/>
          <p:nvPr/>
        </p:nvSpPr>
        <p:spPr>
          <a:xfrm>
            <a:off x="-195072" y="-9144"/>
            <a:ext cx="12582144" cy="6867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C66CC7-4561-968D-B99F-9F685154B74E}"/>
              </a:ext>
            </a:extLst>
          </p:cNvPr>
          <p:cNvSpPr txBox="1">
            <a:spLocks/>
          </p:cNvSpPr>
          <p:nvPr/>
        </p:nvSpPr>
        <p:spPr>
          <a:xfrm>
            <a:off x="4113810" y="763682"/>
            <a:ext cx="396438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Исключение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E5A704-3DDE-98A1-D473-DC91A665B0AB}"/>
              </a:ext>
            </a:extLst>
          </p:cNvPr>
          <p:cNvSpPr txBox="1">
            <a:spLocks/>
          </p:cNvSpPr>
          <p:nvPr/>
        </p:nvSpPr>
        <p:spPr>
          <a:xfrm>
            <a:off x="2317509" y="2299175"/>
            <a:ext cx="75569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закрытие ИП в течение месяца после постановки на учет НПД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89EB00-B4DC-2142-72A1-B96C91B3E4A3}"/>
              </a:ext>
            </a:extLst>
          </p:cNvPr>
          <p:cNvSpPr txBox="1">
            <a:spLocks/>
          </p:cNvSpPr>
          <p:nvPr/>
        </p:nvSpPr>
        <p:spPr>
          <a:xfrm>
            <a:off x="1568820" y="5637402"/>
            <a:ext cx="905435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Письмо ФНС России от 23.11.2022 № СД-4-3/15780</a:t>
            </a:r>
            <a:r>
              <a:rPr lang="en-US" sz="3200" dirty="0">
                <a:solidFill>
                  <a:schemeClr val="bg1"/>
                </a:solidFill>
                <a:latin typeface="Arial Narrow" panose="020B0506020202030204" pitchFamily="34" charset="0"/>
              </a:rPr>
              <a:t>@</a:t>
            </a:r>
            <a:endParaRPr lang="ru-RU" sz="32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23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C2169-915B-8747-ADC9-6EC4DE385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FC47E86-2515-E5C8-17D4-6EB62B8E1B8F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AFF12-2B51-5440-DA22-56BC2457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Переход с НПД на УСН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07E8F-379D-7D39-0F03-7E9416BF64D8}"/>
              </a:ext>
            </a:extLst>
          </p:cNvPr>
          <p:cNvSpPr txBox="1"/>
          <p:nvPr/>
        </p:nvSpPr>
        <p:spPr>
          <a:xfrm>
            <a:off x="1046377" y="2037802"/>
            <a:ext cx="8144758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регистрация в качестве ИП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34B7C3-4F28-8E68-BA2B-43189B48A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" y="2417721"/>
            <a:ext cx="356716" cy="356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8B8EF7-4CED-02EC-99FD-54E4D0799FD8}"/>
              </a:ext>
            </a:extLst>
          </p:cNvPr>
          <p:cNvSpPr txBox="1"/>
          <p:nvPr/>
        </p:nvSpPr>
        <p:spPr>
          <a:xfrm>
            <a:off x="1046377" y="3490685"/>
            <a:ext cx="8144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подача уведомления о переходе на УСН</a:t>
            </a:r>
          </a:p>
          <a:p>
            <a:pPr algn="just"/>
            <a:r>
              <a:rPr lang="ru-RU" sz="3600" dirty="0">
                <a:latin typeface="Arial Narrow" panose="020B0506020202030204" pitchFamily="34" charset="0"/>
              </a:rPr>
              <a:t>срок – 30 дней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6B07A1-E879-89CA-0DE1-C3C153F3D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817002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8140E1-6153-5FA3-003D-96D85C45B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5" y="3665127"/>
            <a:ext cx="2504453" cy="2504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4563F-614C-7FDD-230A-FFA200570560}"/>
              </a:ext>
            </a:extLst>
          </p:cNvPr>
          <p:cNvSpPr txBox="1"/>
          <p:nvPr/>
        </p:nvSpPr>
        <p:spPr>
          <a:xfrm>
            <a:off x="648878" y="1060021"/>
            <a:ext cx="8144758" cy="57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 Narrow" panose="020B0506020202030204" pitchFamily="34" charset="0"/>
              </a:rPr>
              <a:t>если нет ИП</a:t>
            </a:r>
          </a:p>
        </p:txBody>
      </p:sp>
    </p:spTree>
    <p:extLst>
      <p:ext uri="{BB962C8B-B14F-4D97-AF65-F5344CB8AC3E}">
        <p14:creationId xmlns:p14="http://schemas.microsoft.com/office/powerpoint/2010/main" val="19955014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2615-42DC-2302-564E-17B0CC7E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F828280-E430-8E36-21EC-7F699FD9B7C5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29EAB-4122-EE3D-15A5-4F291319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Переход с НПД на УСН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B2EEC-F133-A496-9B52-AB4FF30F8FE9}"/>
              </a:ext>
            </a:extLst>
          </p:cNvPr>
          <p:cNvSpPr txBox="1"/>
          <p:nvPr/>
        </p:nvSpPr>
        <p:spPr>
          <a:xfrm>
            <a:off x="1046377" y="2037802"/>
            <a:ext cx="8144758" cy="818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снятие с учета в качестве плательщика НПД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7D7B4E-24EF-10B4-F002-AD294F69B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" y="2417721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AC93B4-DD92-0FC6-E94E-3920DDCC7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5" y="3665127"/>
            <a:ext cx="2504453" cy="2504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72BD2-FAAC-05E3-278E-952776B9C9F8}"/>
              </a:ext>
            </a:extLst>
          </p:cNvPr>
          <p:cNvSpPr txBox="1"/>
          <p:nvPr/>
        </p:nvSpPr>
        <p:spPr>
          <a:xfrm>
            <a:off x="648878" y="1060021"/>
            <a:ext cx="8144758" cy="57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 Narrow" panose="020B0506020202030204" pitchFamily="34" charset="0"/>
              </a:rPr>
              <a:t>если есть ИП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057F98-E84B-8525-8154-2295C7633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" y="3870733"/>
            <a:ext cx="356716" cy="356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BE15C-C5FD-D0E5-954A-D98F7B55E23B}"/>
              </a:ext>
            </a:extLst>
          </p:cNvPr>
          <p:cNvSpPr txBox="1"/>
          <p:nvPr/>
        </p:nvSpPr>
        <p:spPr>
          <a:xfrm>
            <a:off x="1046377" y="3490685"/>
            <a:ext cx="81447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>
                <a:latin typeface="Arial Narrow" panose="020B0506020202030204" pitchFamily="34" charset="0"/>
              </a:rPr>
              <a:t>подача уведомления о переходе на УСН</a:t>
            </a:r>
          </a:p>
          <a:p>
            <a:pPr algn="just"/>
            <a:r>
              <a:rPr lang="ru-RU" sz="3600" dirty="0">
                <a:latin typeface="Arial Narrow" panose="020B0506020202030204" pitchFamily="34" charset="0"/>
              </a:rPr>
              <a:t>только со следующего года</a:t>
            </a:r>
          </a:p>
        </p:txBody>
      </p:sp>
    </p:spTree>
    <p:extLst>
      <p:ext uri="{BB962C8B-B14F-4D97-AF65-F5344CB8AC3E}">
        <p14:creationId xmlns:p14="http://schemas.microsoft.com/office/powerpoint/2010/main" val="31513193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37539-8978-F6F0-47B4-441BAAD8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2AA648-6019-6147-7695-8F25B25D98CB}"/>
              </a:ext>
            </a:extLst>
          </p:cNvPr>
          <p:cNvSpPr/>
          <p:nvPr/>
        </p:nvSpPr>
        <p:spPr>
          <a:xfrm>
            <a:off x="-533400" y="0"/>
            <a:ext cx="6629400" cy="7159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A2FF7-6B40-23DD-6355-0A7B563AB113}"/>
              </a:ext>
            </a:extLst>
          </p:cNvPr>
          <p:cNvSpPr txBox="1"/>
          <p:nvPr/>
        </p:nvSpPr>
        <p:spPr>
          <a:xfrm>
            <a:off x="557423" y="1687050"/>
            <a:ext cx="40508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отсутствие деклараций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ставки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переход ИП на НПД с УСН в любой момент 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вычет в 10000 рублей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не нужно приобретать кассу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страховые взносы не обязательны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BD0FD2C-1007-9BD3-BCAA-831EDDAECAED}"/>
              </a:ext>
            </a:extLst>
          </p:cNvPr>
          <p:cNvSpPr txBox="1">
            <a:spLocks/>
          </p:cNvSpPr>
          <p:nvPr/>
        </p:nvSpPr>
        <p:spPr>
          <a:xfrm>
            <a:off x="557423" y="331144"/>
            <a:ext cx="2662696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Плюсы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D986EBE-43D5-BAE6-7904-B36E7436D149}"/>
              </a:ext>
            </a:extLst>
          </p:cNvPr>
          <p:cNvSpPr txBox="1">
            <a:spLocks/>
          </p:cNvSpPr>
          <p:nvPr/>
        </p:nvSpPr>
        <p:spPr>
          <a:xfrm>
            <a:off x="6708287" y="331144"/>
            <a:ext cx="2662696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latin typeface="Arial Narrow" panose="020B0506020202030204" pitchFamily="34" charset="0"/>
              </a:rPr>
              <a:t>Минусы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86EDB-9639-EBCF-D1BA-F8A1BFB8A700}"/>
              </a:ext>
            </a:extLst>
          </p:cNvPr>
          <p:cNvSpPr txBox="1"/>
          <p:nvPr/>
        </p:nvSpPr>
        <p:spPr>
          <a:xfrm>
            <a:off x="6708287" y="1687050"/>
            <a:ext cx="4730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Arial Narrow" panose="020B0506020202030204" pitchFamily="34" charset="0"/>
              </a:rPr>
              <a:t>нельзя иметь сотрудников</a:t>
            </a:r>
          </a:p>
          <a:p>
            <a:pPr algn="l"/>
            <a:endParaRPr lang="ru-RU" sz="2000" dirty="0">
              <a:latin typeface="Arial Narrow" panose="020B0506020202030204" pitchFamily="34" charset="0"/>
            </a:endParaRPr>
          </a:p>
          <a:p>
            <a:pPr algn="l"/>
            <a:r>
              <a:rPr lang="ru-RU" sz="2000" dirty="0">
                <a:latin typeface="Arial Narrow" panose="020B0506020202030204" pitchFamily="34" charset="0"/>
              </a:rPr>
              <a:t>размер пенсии?</a:t>
            </a:r>
          </a:p>
          <a:p>
            <a:pPr algn="l"/>
            <a:endParaRPr lang="ru-RU" sz="2000" dirty="0">
              <a:latin typeface="Arial Narrow" panose="020B0506020202030204" pitchFamily="34" charset="0"/>
            </a:endParaRPr>
          </a:p>
          <a:p>
            <a:pPr algn="l"/>
            <a:r>
              <a:rPr lang="ru-RU" sz="2000" dirty="0">
                <a:latin typeface="Arial Narrow" panose="020B0506020202030204" pitchFamily="34" charset="0"/>
              </a:rPr>
              <a:t>совмещать НПД с другими режимами запрещено</a:t>
            </a:r>
          </a:p>
          <a:p>
            <a:pPr algn="l"/>
            <a:endParaRPr lang="ru-RU" sz="2000" dirty="0">
              <a:latin typeface="Arial Narrow" panose="020B0506020202030204" pitchFamily="34" charset="0"/>
            </a:endParaRPr>
          </a:p>
          <a:p>
            <a:pPr algn="l"/>
            <a:r>
              <a:rPr lang="ru-RU" sz="2000" dirty="0">
                <a:latin typeface="Arial Narrow" panose="020B0506020202030204" pitchFamily="34" charset="0"/>
              </a:rPr>
              <a:t>ограничения по видам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2149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C8FE-2112-08BF-AD9E-CBD5E6E4C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8049-F9DE-7EEE-8B22-07786834F8C0}"/>
              </a:ext>
            </a:extLst>
          </p:cNvPr>
          <p:cNvSpPr/>
          <p:nvPr/>
        </p:nvSpPr>
        <p:spPr>
          <a:xfrm>
            <a:off x="-2038830" y="-2894028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D6A77-CEFE-4078-EC3A-3A84DC14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39625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Да, но не по всем видам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CBEC3-972E-9F70-BF43-5E8A56B2B768}"/>
              </a:ext>
            </a:extLst>
          </p:cNvPr>
          <p:cNvSpPr txBox="1"/>
          <p:nvPr/>
        </p:nvSpPr>
        <p:spPr>
          <a:xfrm>
            <a:off x="1205846" y="2771752"/>
            <a:ext cx="506260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образовательные услуги</a:t>
            </a:r>
          </a:p>
          <a:p>
            <a:endParaRPr lang="ru-RU" sz="4000" b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перевозки грузов</a:t>
            </a:r>
          </a:p>
          <a:p>
            <a:endParaRPr lang="ru-RU" sz="4000" dirty="0"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сдача в аренду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9E27A-1B8B-7C39-B156-383D18A70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019207"/>
            <a:ext cx="356716" cy="3567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5C68B2-66E6-3782-E14E-A0CE6FEE8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4178443"/>
            <a:ext cx="356716" cy="356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1BA377-FA55-ECA8-23B0-8F2091B89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33" y="3982561"/>
            <a:ext cx="2158738" cy="2158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7CDF0-FD56-E174-E44C-F079B7B81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5462059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5580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5A33-A099-D457-B670-17AFBB29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D60A468-0082-E7BF-21D7-6E3086321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8" y="3007114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5EAD565-07E6-DD5F-B610-12DBB2EA084D}"/>
              </a:ext>
            </a:extLst>
          </p:cNvPr>
          <p:cNvSpPr/>
          <p:nvPr/>
        </p:nvSpPr>
        <p:spPr>
          <a:xfrm>
            <a:off x="5129784" y="346210"/>
            <a:ext cx="6446520" cy="276275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7B290-489A-B3E5-83FE-CFB1381F24C1}"/>
              </a:ext>
            </a:extLst>
          </p:cNvPr>
          <p:cNvSpPr txBox="1"/>
          <p:nvPr/>
        </p:nvSpPr>
        <p:spPr>
          <a:xfrm>
            <a:off x="5660136" y="573423"/>
            <a:ext cx="538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обязанность сдавать статистическую отчетность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E535D-9AB3-D3A0-1B2D-8A9FF20A7397}"/>
              </a:ext>
            </a:extLst>
          </p:cNvPr>
          <p:cNvSpPr txBox="1"/>
          <p:nvPr/>
        </p:nvSpPr>
        <p:spPr>
          <a:xfrm>
            <a:off x="929558" y="2299228"/>
            <a:ext cx="2711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Arial Narrow" panose="020B0506020202030204" pitchFamily="34" charset="0"/>
              </a:rPr>
              <a:t>с 01.01.2025</a:t>
            </a:r>
          </a:p>
        </p:txBody>
      </p:sp>
    </p:spTree>
    <p:extLst>
      <p:ext uri="{BB962C8B-B14F-4D97-AF65-F5344CB8AC3E}">
        <p14:creationId xmlns:p14="http://schemas.microsoft.com/office/powerpoint/2010/main" val="19798971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4BB2-F972-DF0B-472F-23C8237B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CF524AE-282C-B256-145F-FF9A8F0F46A7}"/>
              </a:ext>
            </a:extLst>
          </p:cNvPr>
          <p:cNvSpPr/>
          <p:nvPr/>
        </p:nvSpPr>
        <p:spPr>
          <a:xfrm>
            <a:off x="396607" y="1397770"/>
            <a:ext cx="11204375" cy="32954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1317F-543E-24FA-B634-53BF813CE4EC}"/>
              </a:ext>
            </a:extLst>
          </p:cNvPr>
          <p:cNvSpPr txBox="1"/>
          <p:nvPr/>
        </p:nvSpPr>
        <p:spPr>
          <a:xfrm>
            <a:off x="1437132" y="1521984"/>
            <a:ext cx="9317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можно получить выплату по больничному листу при условии ежемесячной оплаты взносов (добровольного страхования)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C8EF-F96A-3AF2-702D-93A75C494E13}"/>
              </a:ext>
            </a:extLst>
          </p:cNvPr>
          <p:cNvSpPr txBox="1"/>
          <p:nvPr/>
        </p:nvSpPr>
        <p:spPr>
          <a:xfrm>
            <a:off x="4339009" y="509778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Arial Narrow" panose="020B0506020202030204" pitchFamily="34" charset="0"/>
              </a:rPr>
              <a:t>с 01.01.2026</a:t>
            </a:r>
          </a:p>
        </p:txBody>
      </p:sp>
    </p:spTree>
    <p:extLst>
      <p:ext uri="{BB962C8B-B14F-4D97-AF65-F5344CB8AC3E}">
        <p14:creationId xmlns:p14="http://schemas.microsoft.com/office/powerpoint/2010/main" val="34638984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8C983-9A8C-4AE2-B984-7EDFB356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738DD201-AD02-33C9-7A50-6F408CBC550A}"/>
              </a:ext>
            </a:extLst>
          </p:cNvPr>
          <p:cNvSpPr/>
          <p:nvPr/>
        </p:nvSpPr>
        <p:spPr>
          <a:xfrm>
            <a:off x="4736592" y="-201168"/>
            <a:ext cx="8257032" cy="726033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661BE-D295-0586-9E88-20D6D73FAF7C}"/>
              </a:ext>
            </a:extLst>
          </p:cNvPr>
          <p:cNvSpPr txBox="1"/>
          <p:nvPr/>
        </p:nvSpPr>
        <p:spPr>
          <a:xfrm>
            <a:off x="5612842" y="656112"/>
            <a:ext cx="294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Проверяем статус НПД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F1D4C-9A65-ABAA-D816-56C013351CE5}"/>
              </a:ext>
            </a:extLst>
          </p:cNvPr>
          <p:cNvSpPr txBox="1"/>
          <p:nvPr/>
        </p:nvSpPr>
        <p:spPr>
          <a:xfrm>
            <a:off x="5618938" y="124529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Оформляем договор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1EE1D-2330-AAE6-4F9E-1B98AC1BC259}"/>
              </a:ext>
            </a:extLst>
          </p:cNvPr>
          <p:cNvSpPr txBox="1"/>
          <p:nvPr/>
        </p:nvSpPr>
        <p:spPr>
          <a:xfrm>
            <a:off x="5892114" y="1760133"/>
            <a:ext cx="3225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 Narrow" panose="020B0506020202030204" pitchFamily="34" charset="0"/>
              </a:rPr>
              <a:t>Подробное описание услуги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2683B-9A8E-11EE-C23C-C939BFFB7DED}"/>
              </a:ext>
            </a:extLst>
          </p:cNvPr>
          <p:cNvSpPr txBox="1"/>
          <p:nvPr/>
        </p:nvSpPr>
        <p:spPr>
          <a:xfrm>
            <a:off x="5892114" y="2191020"/>
            <a:ext cx="4389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 Narrow" panose="020B0506020202030204" pitchFamily="34" charset="0"/>
              </a:rPr>
              <a:t>Конкретный конечный результат работ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B9D5C4-24F6-F490-BFA5-AB7324AD1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684672"/>
            <a:ext cx="483158" cy="4831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76CE67-B651-09CE-55EA-FD1D328D7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1295993"/>
            <a:ext cx="483158" cy="483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CFCCEB-9A89-B420-6D41-243D6B2A5F01}"/>
              </a:ext>
            </a:extLst>
          </p:cNvPr>
          <p:cNvSpPr txBox="1"/>
          <p:nvPr/>
        </p:nvSpPr>
        <p:spPr>
          <a:xfrm>
            <a:off x="5892114" y="2617932"/>
            <a:ext cx="2824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 Narrow" panose="020B0506020202030204" pitchFamily="34" charset="0"/>
              </a:rPr>
              <a:t>Претензионный порядок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91F0B9-43D0-3C37-2737-AB7528EFF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3310721"/>
            <a:ext cx="483158" cy="4831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A1C6CE-E6A8-E043-CC15-FCBA09F9018F}"/>
              </a:ext>
            </a:extLst>
          </p:cNvPr>
          <p:cNvSpPr txBox="1"/>
          <p:nvPr/>
        </p:nvSpPr>
        <p:spPr>
          <a:xfrm>
            <a:off x="5619747" y="3310721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Оплачиваем услуги или работы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CB8FF-A5B7-9C98-409C-24B04CBE3BB4}"/>
              </a:ext>
            </a:extLst>
          </p:cNvPr>
          <p:cNvSpPr txBox="1"/>
          <p:nvPr/>
        </p:nvSpPr>
        <p:spPr>
          <a:xfrm>
            <a:off x="5892113" y="3769264"/>
            <a:ext cx="3466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 Narrow" panose="020B0506020202030204" pitchFamily="34" charset="0"/>
              </a:rPr>
              <a:t>Обращаем внимание на сроки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37CE2C-2EE0-F896-21BD-ED2EA1CD0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4640937"/>
            <a:ext cx="483158" cy="483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737A87-1A1B-7F82-F75B-977A123D71AE}"/>
              </a:ext>
            </a:extLst>
          </p:cNvPr>
          <p:cNvSpPr txBox="1"/>
          <p:nvPr/>
        </p:nvSpPr>
        <p:spPr>
          <a:xfrm>
            <a:off x="5673571" y="4651684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Оформляем акт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4FC20B1-101C-310D-4D9F-76430A064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5360791"/>
            <a:ext cx="483158" cy="4831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642D45-80F0-7208-E18E-8BC42915268A}"/>
              </a:ext>
            </a:extLst>
          </p:cNvPr>
          <p:cNvSpPr txBox="1"/>
          <p:nvPr/>
        </p:nvSpPr>
        <p:spPr>
          <a:xfrm>
            <a:off x="5670523" y="536079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Собираем чеки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A0E62E-0139-20FF-CA2B-24FD993BB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65" y="2565554"/>
            <a:ext cx="2075383" cy="207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2C066-B2AF-D0D5-D728-BF30A255620A}"/>
              </a:ext>
            </a:extLst>
          </p:cNvPr>
          <p:cNvSpPr txBox="1"/>
          <p:nvPr/>
        </p:nvSpPr>
        <p:spPr>
          <a:xfrm>
            <a:off x="1178700" y="1105835"/>
            <a:ext cx="287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Как работать с самозанятым</a:t>
            </a:r>
          </a:p>
        </p:txBody>
      </p:sp>
    </p:spTree>
    <p:extLst>
      <p:ext uri="{BB962C8B-B14F-4D97-AF65-F5344CB8AC3E}">
        <p14:creationId xmlns:p14="http://schemas.microsoft.com/office/powerpoint/2010/main" val="20919889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8EA1-7A86-BA87-4A5C-0DC42075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F5ABBC-3E5F-530D-005E-1859260F388B}"/>
              </a:ext>
            </a:extLst>
          </p:cNvPr>
          <p:cNvSpPr/>
          <p:nvPr/>
        </p:nvSpPr>
        <p:spPr>
          <a:xfrm>
            <a:off x="-195072" y="-9144"/>
            <a:ext cx="12582144" cy="6867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75412EF-94EF-8A80-E169-E6B649BDA355}"/>
              </a:ext>
            </a:extLst>
          </p:cNvPr>
          <p:cNvSpPr txBox="1">
            <a:spLocks/>
          </p:cNvSpPr>
          <p:nvPr/>
        </p:nvSpPr>
        <p:spPr>
          <a:xfrm>
            <a:off x="4113810" y="763682"/>
            <a:ext cx="396438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Риски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2AB8F9-C5A4-8EB8-F51F-A09F4F5F1236}"/>
              </a:ext>
            </a:extLst>
          </p:cNvPr>
          <p:cNvSpPr txBox="1">
            <a:spLocks/>
          </p:cNvSpPr>
          <p:nvPr/>
        </p:nvSpPr>
        <p:spPr>
          <a:xfrm>
            <a:off x="2317509" y="2553699"/>
            <a:ext cx="75569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переквалификация в трудовые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21960163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526E4-C447-18C1-D0CB-3F9FDE0F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6A410A-9AD6-602E-AE25-DA883A907A35}"/>
              </a:ext>
            </a:extLst>
          </p:cNvPr>
          <p:cNvSpPr/>
          <p:nvPr/>
        </p:nvSpPr>
        <p:spPr>
          <a:xfrm>
            <a:off x="-195072" y="-9144"/>
            <a:ext cx="12582144" cy="6867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DAA6AC-C0FB-5C32-CBB0-8BA614B1DD66}"/>
              </a:ext>
            </a:extLst>
          </p:cNvPr>
          <p:cNvSpPr txBox="1">
            <a:spLocks/>
          </p:cNvSpPr>
          <p:nvPr/>
        </p:nvSpPr>
        <p:spPr>
          <a:xfrm>
            <a:off x="1812550" y="990075"/>
            <a:ext cx="856689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i="0" dirty="0">
                <a:solidFill>
                  <a:schemeClr val="bg1"/>
                </a:solidFill>
                <a:effectLst/>
                <a:latin typeface="Arial Narrow" panose="020B0506020202030204" pitchFamily="34" charset="0"/>
              </a:rPr>
              <a:t>Создание комиссии по противодействию нелегальной занятости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54404-F663-DC1E-D8FB-19D1CBB2798D}"/>
              </a:ext>
            </a:extLst>
          </p:cNvPr>
          <p:cNvSpPr txBox="1"/>
          <p:nvPr/>
        </p:nvSpPr>
        <p:spPr>
          <a:xfrm>
            <a:off x="1983485" y="4355330"/>
            <a:ext cx="82250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u="none" strike="noStrike" dirty="0">
                <a:solidFill>
                  <a:schemeClr val="bg1"/>
                </a:solidFill>
                <a:latin typeface="Arial Narrow" panose="020B0506020202030204" pitchFamily="34" charset="0"/>
              </a:rPr>
              <a:t>П</a:t>
            </a:r>
            <a:r>
              <a:rPr lang="ru-RU" sz="3200" b="0" i="0" u="none" strike="noStrike" dirty="0">
                <a:solidFill>
                  <a:schemeClr val="bg1"/>
                </a:solidFill>
                <a:effectLst/>
                <a:latin typeface="Arial Narrow" panose="020B0506020202030204" pitchFamily="34" charset="0"/>
              </a:rPr>
              <a:t>остановление Правительства РФ от 03.05.2024 № 571</a:t>
            </a:r>
            <a:endParaRPr lang="ru-RU" sz="32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442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FE1D24-45EE-896A-446D-2F7D78EF0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00252"/>
              </p:ext>
            </p:extLst>
          </p:nvPr>
        </p:nvGraphicFramePr>
        <p:xfrm>
          <a:off x="1213104" y="1731433"/>
          <a:ext cx="9765792" cy="33951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82896">
                  <a:extLst>
                    <a:ext uri="{9D8B030D-6E8A-4147-A177-3AD203B41FA5}">
                      <a16:colId xmlns:a16="http://schemas.microsoft.com/office/drawing/2014/main" val="3005083735"/>
                    </a:ext>
                  </a:extLst>
                </a:gridCol>
                <a:gridCol w="4882896">
                  <a:extLst>
                    <a:ext uri="{9D8B030D-6E8A-4147-A177-3AD203B41FA5}">
                      <a16:colId xmlns:a16="http://schemas.microsoft.com/office/drawing/2014/main" val="1554001830"/>
                    </a:ext>
                  </a:extLst>
                </a:gridCol>
              </a:tblGrid>
              <a:tr h="71839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Показатель за 12 месяцев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Критерии для проверки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85262"/>
                  </a:ext>
                </a:extLst>
              </a:tr>
              <a:tr h="71839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Число самозанятых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11 человек и более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74985"/>
                  </a:ext>
                </a:extLst>
              </a:tr>
              <a:tr h="71839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Средняя месячная оплата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Более 20000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35387"/>
                  </a:ext>
                </a:extLst>
              </a:tr>
              <a:tr h="123996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Средняя продолжительность взаимодействия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506020202030204" pitchFamily="34" charset="0"/>
                        </a:rPr>
                        <a:t>Более 3 месяцев (последовательно или с перерывами)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0115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614B-310F-69C2-EEBF-CED581B6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6924CF-D4F3-7419-171F-28619B9E82A4}"/>
              </a:ext>
            </a:extLst>
          </p:cNvPr>
          <p:cNvSpPr/>
          <p:nvPr/>
        </p:nvSpPr>
        <p:spPr>
          <a:xfrm>
            <a:off x="-195072" y="-9144"/>
            <a:ext cx="12582144" cy="6867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FE0226D-5812-BA48-34DD-CA062F177C45}"/>
              </a:ext>
            </a:extLst>
          </p:cNvPr>
          <p:cNvSpPr txBox="1">
            <a:spLocks/>
          </p:cNvSpPr>
          <p:nvPr/>
        </p:nvSpPr>
        <p:spPr>
          <a:xfrm>
            <a:off x="2317509" y="2553699"/>
            <a:ext cx="755698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i="0" dirty="0">
                <a:solidFill>
                  <a:schemeClr val="bg1"/>
                </a:solidFill>
                <a:effectLst/>
                <a:latin typeface="Arial Narrow" panose="020B0506020202030204" pitchFamily="34" charset="0"/>
              </a:rPr>
              <a:t>Письмо ФНС России от 11 ноября 2024 г. № АБ-4-20/12835@</a:t>
            </a:r>
          </a:p>
        </p:txBody>
      </p:sp>
    </p:spTree>
    <p:extLst>
      <p:ext uri="{BB962C8B-B14F-4D97-AF65-F5344CB8AC3E}">
        <p14:creationId xmlns:p14="http://schemas.microsoft.com/office/powerpoint/2010/main" val="32539273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29E29-E0C6-B1E4-E7EC-C192FF918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6F31097-1B0B-2F4F-1039-107F94E9C6F6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2A838-10C9-DBE1-FC3A-BB17B882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Критерии подмены трудовых отношений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08133-DB1D-4630-FA56-3C2B10885A15}"/>
              </a:ext>
            </a:extLst>
          </p:cNvPr>
          <p:cNvSpPr txBox="1"/>
          <p:nvPr/>
        </p:nvSpPr>
        <p:spPr>
          <a:xfrm>
            <a:off x="1124207" y="1892996"/>
            <a:ext cx="84345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график периодичности выплат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объем выплат в отношении налогоплательщиков НПД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доля доходов от общей массы доходов плательщиков НПД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постоянство взаимоотношений с организациями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предыдущие места работы самозанятых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связи текущих заказчиков налогоплательщиков НПД с их бывшими работодателями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737EF-8BF6-97FE-27DF-44F7ADC7D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" y="2023706"/>
            <a:ext cx="328691" cy="328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53FB9B-1B37-08B2-1F79-93726D915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5" y="2683745"/>
            <a:ext cx="328691" cy="3286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D1D042-2B83-B915-4AE5-2548A5513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" y="3433421"/>
            <a:ext cx="328691" cy="328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BA33B-39E9-543F-104F-21ACC0FB2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2" y="4169535"/>
            <a:ext cx="328691" cy="328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68C6AB-D9E6-42AA-2EE5-94D2379B6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" y="4919211"/>
            <a:ext cx="328691" cy="328691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801E65B-CBEC-0D04-25EE-E8D589770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10" y="4333881"/>
            <a:ext cx="2137215" cy="2137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DA2A94-508D-BEA7-01B3-596CB142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2" y="5668887"/>
            <a:ext cx="328691" cy="3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9103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998AB-7826-9093-3C76-37C5DA1A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97E0537-147C-AA77-06AC-5C795A5BA4BE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E92ED-CE98-F42E-F504-47F9C190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Критерии подмены трудовых отношений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0EC86-75DA-010A-6A1D-ACDC4078BE7C}"/>
              </a:ext>
            </a:extLst>
          </p:cNvPr>
          <p:cNvSpPr txBox="1"/>
          <p:nvPr/>
        </p:nvSpPr>
        <p:spPr>
          <a:xfrm>
            <a:off x="763571" y="1892996"/>
            <a:ext cx="90497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отсутствие перечня видов и </a:t>
            </a:r>
            <a:r>
              <a:rPr lang="ru-RU" sz="2400" b="0" i="0" dirty="0">
                <a:effectLst/>
                <a:latin typeface="Arial Narrow" panose="020B0506020202030204" pitchFamily="34" charset="0"/>
              </a:rPr>
              <a:t>объема работ</a:t>
            </a:r>
          </a:p>
          <a:p>
            <a:pPr algn="l"/>
            <a:r>
              <a:rPr lang="ru-RU" sz="2400" b="0" i="0" dirty="0">
                <a:effectLst/>
                <a:latin typeface="Arial Narrow" panose="020B0506020202030204" pitchFamily="34" charset="0"/>
              </a:rPr>
              <a:t> </a:t>
            </a:r>
          </a:p>
          <a:p>
            <a:pPr algn="l"/>
            <a:r>
              <a:rPr lang="ru-RU" sz="2400" dirty="0">
                <a:latin typeface="Arial Narrow" panose="020B0506020202030204" pitchFamily="34" charset="0"/>
              </a:rPr>
              <a:t>подчинение трудовому распорядку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dirty="0">
                <a:latin typeface="Arial Narrow" panose="020B0506020202030204" pitchFamily="34" charset="0"/>
              </a:rPr>
              <a:t>автоматическая пролонгация договора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dirty="0">
                <a:latin typeface="Arial Narrow" panose="020B0506020202030204" pitchFamily="34" charset="0"/>
              </a:rPr>
              <a:t>предоставление заказчиком сырья, материалов, механизмов, приспособлений и другого оборудования, спецодежды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dirty="0">
                <a:latin typeface="Arial Narrow" panose="020B0506020202030204" pitchFamily="34" charset="0"/>
              </a:rPr>
              <a:t>проведение заказчиком обучения самозанятых для допуска к видам работ</a:t>
            </a:r>
          </a:p>
          <a:p>
            <a:pPr algn="l"/>
            <a:endParaRPr lang="ru-RU" sz="2400" b="0" i="0" dirty="0">
              <a:effectLst/>
              <a:latin typeface="Arial Narrow" panose="020B0506020202030204" pitchFamily="34" charset="0"/>
            </a:endParaRPr>
          </a:p>
          <a:p>
            <a:pPr algn="l"/>
            <a:r>
              <a:rPr lang="ru-RU" sz="2400" dirty="0">
                <a:latin typeface="Arial Narrow" panose="020B0506020202030204" pitchFamily="34" charset="0"/>
              </a:rPr>
              <a:t>материальная ответственность фактического исполнителя работ</a:t>
            </a:r>
            <a:endParaRPr lang="ru-RU" sz="2400" b="0" i="0" dirty="0">
              <a:effectLst/>
              <a:latin typeface="Arial Narrow" panose="020B05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81A4A8-6782-8B98-F96E-C9860DD90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4" y="2023706"/>
            <a:ext cx="328691" cy="328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B10918-2710-B3A9-944D-D73832A42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" y="2722647"/>
            <a:ext cx="328691" cy="3286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E42C49-4513-0D34-52B4-23F61B630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" y="3461074"/>
            <a:ext cx="328691" cy="328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2F8069-36F6-927A-B033-80602C929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" y="4199501"/>
            <a:ext cx="328691" cy="328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2E5787-563A-98AD-596D-290417083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" y="5281489"/>
            <a:ext cx="328691" cy="328691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A136538-C55F-3A98-4753-2257B2816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10" y="4333881"/>
            <a:ext cx="2137215" cy="2137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022BB8-5265-946E-845B-10FCCD8C5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3" y="5986673"/>
            <a:ext cx="328691" cy="32869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4B0DEB-F689-9E4D-60DE-078EBCD88653}"/>
              </a:ext>
            </a:extLst>
          </p:cNvPr>
          <p:cNvSpPr/>
          <p:nvPr/>
        </p:nvSpPr>
        <p:spPr>
          <a:xfrm>
            <a:off x="8908330" y="2081195"/>
            <a:ext cx="2771481" cy="5424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4D6F4-585C-4103-C4F6-09D3AA12A5C7}"/>
              </a:ext>
            </a:extLst>
          </p:cNvPr>
          <p:cNvSpPr txBox="1"/>
          <p:nvPr/>
        </p:nvSpPr>
        <p:spPr>
          <a:xfrm>
            <a:off x="9068182" y="2152341"/>
            <a:ext cx="2451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</a:rPr>
              <a:t>Дело А07-7991/23</a:t>
            </a:r>
          </a:p>
        </p:txBody>
      </p:sp>
    </p:spTree>
    <p:extLst>
      <p:ext uri="{BB962C8B-B14F-4D97-AF65-F5344CB8AC3E}">
        <p14:creationId xmlns:p14="http://schemas.microsoft.com/office/powerpoint/2010/main" val="38202041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573D0-8A23-C0B6-90C9-7A0CB52D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DA7D0B5-C01F-D5CF-FCD1-D839AC12D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3" y="3093054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C486B4-1874-6EAB-E581-F61463821EB6}"/>
              </a:ext>
            </a:extLst>
          </p:cNvPr>
          <p:cNvSpPr/>
          <p:nvPr/>
        </p:nvSpPr>
        <p:spPr>
          <a:xfrm>
            <a:off x="718040" y="244364"/>
            <a:ext cx="6088113" cy="24190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BA118-1FDE-092E-7296-7D719F726C3F}"/>
              </a:ext>
            </a:extLst>
          </p:cNvPr>
          <p:cNvSpPr txBox="1"/>
          <p:nvPr/>
        </p:nvSpPr>
        <p:spPr>
          <a:xfrm>
            <a:off x="1248392" y="1040557"/>
            <a:ext cx="53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Дело А76-20897/2023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63C4B-5013-D2A4-6E2D-EF715FD63E29}"/>
              </a:ext>
            </a:extLst>
          </p:cNvPr>
          <p:cNvSpPr txBox="1"/>
          <p:nvPr/>
        </p:nvSpPr>
        <p:spPr>
          <a:xfrm>
            <a:off x="4010071" y="2894356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самозанятые работали во взаимозависимой компании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AE70E-0D9B-2048-2572-7E664DFD4249}"/>
              </a:ext>
            </a:extLst>
          </p:cNvPr>
          <p:cNvSpPr txBox="1"/>
          <p:nvPr/>
        </p:nvSpPr>
        <p:spPr>
          <a:xfrm>
            <a:off x="4010071" y="3348904"/>
            <a:ext cx="8481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 Narrow" panose="020B0506020202030204" pitchFamily="34" charset="0"/>
              </a:rPr>
              <a:t>уволены перед регистрацией в качестве самозанятых и заключением договоров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C55EF-B886-5F7B-B736-C081282640D0}"/>
              </a:ext>
            </a:extLst>
          </p:cNvPr>
          <p:cNvSpPr txBox="1"/>
          <p:nvPr/>
        </p:nvSpPr>
        <p:spPr>
          <a:xfrm>
            <a:off x="3985486" y="4155447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трудовые функции не изменились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3033A-6225-6BE1-05BB-8D2009BCC130}"/>
              </a:ext>
            </a:extLst>
          </p:cNvPr>
          <p:cNvSpPr txBox="1"/>
          <p:nvPr/>
        </p:nvSpPr>
        <p:spPr>
          <a:xfrm>
            <a:off x="4010071" y="4634449"/>
            <a:ext cx="632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после окончания взаимоотношений – снятие с НПД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4BC02-83F7-C9D3-52B7-BB560BFEEACC}"/>
              </a:ext>
            </a:extLst>
          </p:cNvPr>
          <p:cNvSpPr txBox="1"/>
          <p:nvPr/>
        </p:nvSpPr>
        <p:spPr>
          <a:xfrm>
            <a:off x="4010071" y="5088997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отсутствовали иные контрагенты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1A8012-4273-A30F-55A5-E8CD0C483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65" y="3049688"/>
            <a:ext cx="239835" cy="2398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F40BBD-55EA-B32F-BB11-E2EB7AC9E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61" y="3471442"/>
            <a:ext cx="239835" cy="2398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A63BDE-9D6B-66ED-9784-B431B7B66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91" y="4266361"/>
            <a:ext cx="239835" cy="239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2A0E82-CEC3-01E9-88A6-4E6193180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92" y="4745363"/>
            <a:ext cx="239835" cy="2398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43F6F3-0B2E-4ACD-FDD7-B1F1A0C85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4" y="5260043"/>
            <a:ext cx="239835" cy="2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A218-DAC6-607D-12C5-C3E4C4E7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0CF4F56-4BC6-F638-59C5-F5BE8183A237}"/>
              </a:ext>
            </a:extLst>
          </p:cNvPr>
          <p:cNvSpPr/>
          <p:nvPr/>
        </p:nvSpPr>
        <p:spPr>
          <a:xfrm>
            <a:off x="-2038830" y="-2894028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8430C-5C5D-B989-5A53-6F35BEE8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39625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Да, но не по всем видам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4F2C3-C5A6-F986-4ADE-91F7A32C0FF2}"/>
              </a:ext>
            </a:extLst>
          </p:cNvPr>
          <p:cNvSpPr txBox="1"/>
          <p:nvPr/>
        </p:nvSpPr>
        <p:spPr>
          <a:xfrm>
            <a:off x="1205846" y="2771752"/>
            <a:ext cx="8098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пошив одежды по заказу населения</a:t>
            </a:r>
          </a:p>
          <a:p>
            <a:endParaRPr lang="ru-RU" sz="4000" b="0" dirty="0">
              <a:effectLst/>
              <a:latin typeface="Arial Narrow" panose="020B0506020202030204" pitchFamily="34" charset="0"/>
            </a:endParaRPr>
          </a:p>
          <a:p>
            <a:r>
              <a:rPr lang="ru-RU" sz="4000" dirty="0">
                <a:latin typeface="Arial Narrow" panose="020B0506020202030204" pitchFamily="34" charset="0"/>
              </a:rPr>
              <a:t>и</a:t>
            </a:r>
            <a:r>
              <a:rPr lang="ru-RU" sz="4000" b="0" dirty="0">
                <a:effectLst/>
                <a:latin typeface="Arial Narrow" panose="020B0506020202030204" pitchFamily="34" charset="0"/>
              </a:rPr>
              <a:t>зготовление металлических изделий по заказу населения</a:t>
            </a:r>
          </a:p>
          <a:p>
            <a:endParaRPr lang="ru-RU" sz="4000" dirty="0"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вспашка огородов по заказу населения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235A1E-AC07-5025-EEF1-0B212CF8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98A230-4E44-4198-C56E-AA924588B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4" y="2993224"/>
            <a:ext cx="435776" cy="435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C1EEDF-7130-1F42-AC7E-92CBC6F3C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4" y="4222101"/>
            <a:ext cx="435776" cy="4357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16AAF0-726D-CCA4-0D46-7EE0FECC3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4" y="6007603"/>
            <a:ext cx="435776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98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EA85A-476D-9F9A-E277-3E8B110A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C37FA6C-838F-5366-569D-FD0ADE9CCF01}"/>
              </a:ext>
            </a:extLst>
          </p:cNvPr>
          <p:cNvSpPr/>
          <p:nvPr/>
        </p:nvSpPr>
        <p:spPr>
          <a:xfrm>
            <a:off x="-2114245" y="-3327369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14909-EAFC-9C4F-2479-AD0FC089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В договоре НЕ указываем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CF023-1532-F6BD-E6FA-D688CF08F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BF0A4-8A01-0021-CF7A-BB0AE5DEF7FB}"/>
              </a:ext>
            </a:extLst>
          </p:cNvPr>
          <p:cNvSpPr txBox="1"/>
          <p:nvPr/>
        </p:nvSpPr>
        <p:spPr>
          <a:xfrm>
            <a:off x="1046377" y="1811559"/>
            <a:ext cx="814475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Arial Narrow" panose="020B0506020202030204" pitchFamily="34" charset="0"/>
              </a:rPr>
              <a:t>наименование должности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Arial Narrow" panose="020B0506020202030204" pitchFamily="34" charset="0"/>
              </a:rPr>
              <a:t>рабочее время и время отдыха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Arial Narrow" panose="020B0506020202030204" pitchFamily="34" charset="0"/>
              </a:rPr>
              <a:t>обязанности соблюдать правила внутреннего распорядка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Arial Narrow" panose="020B0506020202030204" pitchFamily="34" charset="0"/>
              </a:rPr>
              <a:t>социальные гарантии</a:t>
            </a:r>
          </a:p>
          <a:p>
            <a:pPr algn="just">
              <a:lnSpc>
                <a:spcPct val="150000"/>
              </a:lnSpc>
            </a:pPr>
            <a:endParaRPr lang="ru-RU" sz="2800" dirty="0">
              <a:latin typeface="Arial Narrow" panose="020B0506020202030204" pitchFamily="34" charset="0"/>
            </a:endParaRPr>
          </a:p>
          <a:p>
            <a:pPr algn="just"/>
            <a:r>
              <a:rPr lang="ru-RU" sz="2800" dirty="0">
                <a:latin typeface="Arial Narrow" panose="020B0506020202030204" pitchFamily="34" charset="0"/>
              </a:rPr>
              <a:t>выплаты самозанятым не должны совпадать с выплатой заработной платы в организации  и не должны носить</a:t>
            </a:r>
          </a:p>
          <a:p>
            <a:pPr algn="just"/>
            <a:r>
              <a:rPr lang="ru-RU" sz="2800" dirty="0">
                <a:latin typeface="Arial Narrow" panose="020B0506020202030204" pitchFamily="34" charset="0"/>
              </a:rPr>
              <a:t>такой же регулярный характер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02B555-F98B-9E05-2CA5-060750D6F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6" y="2077443"/>
            <a:ext cx="328691" cy="328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FCC0A-E090-69C5-EC27-14FBC7D52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5" y="2683745"/>
            <a:ext cx="328691" cy="3286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5CEA7F-2D68-F110-33C5-7DA262B9E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4" y="3375128"/>
            <a:ext cx="328691" cy="328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FF6FE-C382-8BE3-74FD-2A675F11C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4" y="4005190"/>
            <a:ext cx="328691" cy="328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972BF9-A2D1-AD09-772A-BB9F8023A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" y="5140176"/>
            <a:ext cx="328691" cy="3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253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573D0-8A23-C0B6-90C9-7A0CB52D2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DA7D0B5-C01F-D5CF-FCD1-D839AC12D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3" y="3093054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C486B4-1874-6EAB-E581-F61463821EB6}"/>
              </a:ext>
            </a:extLst>
          </p:cNvPr>
          <p:cNvSpPr/>
          <p:nvPr/>
        </p:nvSpPr>
        <p:spPr>
          <a:xfrm>
            <a:off x="718040" y="244364"/>
            <a:ext cx="6088113" cy="24190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BA118-1FDE-092E-7296-7D719F726C3F}"/>
              </a:ext>
            </a:extLst>
          </p:cNvPr>
          <p:cNvSpPr txBox="1"/>
          <p:nvPr/>
        </p:nvSpPr>
        <p:spPr>
          <a:xfrm>
            <a:off x="1069188" y="456870"/>
            <a:ext cx="5385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506020202030204" pitchFamily="34" charset="0"/>
              </a:rPr>
              <a:t>Определение СК по экономическим спорам Верховного суда от 03.02.2025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506020202030204" pitchFamily="34" charset="0"/>
              </a:rPr>
              <a:t>№ 309-ЭС24-20306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 Narrow" panose="020B050602020203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506020202030204" pitchFamily="34" charset="0"/>
              </a:rPr>
              <a:t>(Обзор судебной практики ВС РФ № 3 (2025), утв. Президиумом ВС РФ 08.10.2025)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63C4B-5013-D2A4-6E2D-EF715FD63E29}"/>
              </a:ext>
            </a:extLst>
          </p:cNvPr>
          <p:cNvSpPr txBox="1"/>
          <p:nvPr/>
        </p:nvSpPr>
        <p:spPr>
          <a:xfrm>
            <a:off x="3762096" y="3688486"/>
            <a:ext cx="753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уплаченный НПД не зачитывается в счет недоимки по НДФЛ, что означает также, что уменьшение суммы пеней и штрафов </a:t>
            </a:r>
            <a:r>
              <a:rPr lang="ru-RU" sz="2400">
                <a:latin typeface="Arial Narrow" panose="020B0506020202030204" pitchFamily="34" charset="0"/>
              </a:rPr>
              <a:t>не происходит</a:t>
            </a:r>
            <a:endParaRPr lang="ru-RU" sz="2400" dirty="0"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27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788EC2-23AA-0027-54C3-207A08E953F5}"/>
              </a:ext>
            </a:extLst>
          </p:cNvPr>
          <p:cNvSpPr txBox="1"/>
          <p:nvPr/>
        </p:nvSpPr>
        <p:spPr>
          <a:xfrm>
            <a:off x="3919439" y="4823797"/>
            <a:ext cx="506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rgbClr val="0563C1"/>
                </a:solidFill>
                <a:latin typeface="Arial Narrow" panose="020B0506020202030204" pitchFamily="34" charset="0"/>
                <a:ea typeface="Calibri" panose="020F0502020204030204" pitchFamily="34" charset="0"/>
              </a:rPr>
              <a:t>https://t.me/Irnk_cons</a:t>
            </a:r>
            <a:endParaRPr lang="ru-RU" sz="4000" dirty="0">
              <a:latin typeface="Arial Narrow" panose="020B0506020202030204" pitchFamily="34" charset="0"/>
            </a:endParaRPr>
          </a:p>
        </p:txBody>
      </p:sp>
      <p:pic>
        <p:nvPicPr>
          <p:cNvPr id="4" name="Picture 16" descr="Скачать иконку Telegram в векторе, в форматах jpg, png и ai.">
            <a:extLst>
              <a:ext uri="{FF2B5EF4-FFF2-40B4-BE49-F238E27FC236}">
                <a16:creationId xmlns:a16="http://schemas.microsoft.com/office/drawing/2014/main" id="{B28AB0A8-ADFE-7F7A-26CC-E13BA1EB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05" y="4924861"/>
            <a:ext cx="606822" cy="6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67FD1-754A-4334-21A7-4BBB67089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61" y="1970532"/>
            <a:ext cx="2870076" cy="291693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89C7B9-FDC5-E684-00A1-C93E7FD7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80" y="243645"/>
            <a:ext cx="4896439" cy="1325563"/>
          </a:xfrm>
        </p:spPr>
        <p:txBody>
          <a:bodyPr/>
          <a:lstStyle/>
          <a:p>
            <a:pPr algn="ctr"/>
            <a:r>
              <a:rPr lang="ru-RU" dirty="0">
                <a:latin typeface="Arial Narrow" panose="020B0506020202030204" pitchFamily="34" charset="0"/>
              </a:rPr>
              <a:t>Наш ТГ канал</a:t>
            </a:r>
          </a:p>
        </p:txBody>
      </p:sp>
    </p:spTree>
    <p:extLst>
      <p:ext uri="{BB962C8B-B14F-4D97-AF65-F5344CB8AC3E}">
        <p14:creationId xmlns:p14="http://schemas.microsoft.com/office/powerpoint/2010/main" val="230644988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609600" y="423863"/>
            <a:ext cx="11135784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  <p:sp>
        <p:nvSpPr>
          <p:cNvPr id="57347" name="Текст 7"/>
          <p:cNvSpPr txBox="1">
            <a:spLocks/>
          </p:cNvSpPr>
          <p:nvPr/>
        </p:nvSpPr>
        <p:spPr bwMode="auto">
          <a:xfrm>
            <a:off x="527051" y="2205038"/>
            <a:ext cx="11425767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Центр подготовки налоговых консультантов оказывает:</a:t>
            </a:r>
          </a:p>
          <a:p>
            <a:pPr algn="ctr">
              <a:spcBef>
                <a:spcPts val="12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Образовательные услуги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Консультационные услуги</a:t>
            </a: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Сопровождение налоговых проверок</a:t>
            </a:r>
          </a:p>
          <a:p>
            <a:pPr algn="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2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(495) 925-03-87 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nalog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@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cpnk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ru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http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://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cpnk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sz="25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ru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9B9C27F-226D-5F6E-1AB6-BF5B82E6B66F}"/>
              </a:ext>
            </a:extLst>
          </p:cNvPr>
          <p:cNvSpPr/>
          <p:nvPr/>
        </p:nvSpPr>
        <p:spPr>
          <a:xfrm>
            <a:off x="3243574" y="-268010"/>
            <a:ext cx="11731752" cy="43686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0A807-E753-C8C3-C281-E1FD1B8D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830" y="1253540"/>
            <a:ext cx="8389856" cy="1325563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смотрим название вида деятельности</a:t>
            </a:r>
            <a:b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+</a:t>
            </a:r>
            <a:b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читаем разъясняющие письма</a:t>
            </a:r>
          </a:p>
        </p:txBody>
      </p:sp>
      <p:pic>
        <p:nvPicPr>
          <p:cNvPr id="4" name="Рисунок 3" descr="Изображение выглядит как Шрифт, Графика, дизай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F312DF9-B8C6-C928-E6F9-09C441EFD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0" y="3585662"/>
            <a:ext cx="2875224" cy="28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6144B9-3AC3-28C0-0E5E-960691CF4069}"/>
              </a:ext>
            </a:extLst>
          </p:cNvPr>
          <p:cNvSpPr/>
          <p:nvPr/>
        </p:nvSpPr>
        <p:spPr>
          <a:xfrm>
            <a:off x="-659876" y="-282804"/>
            <a:ext cx="14272182" cy="73434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BBC06-FD38-8D18-2737-2194DA2B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4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Лимиты: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25710C-7BE2-060F-F97A-B4B90646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3" y="2215298"/>
            <a:ext cx="1565254" cy="1565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53B52-1002-EC47-1DB1-D47B10770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08" y="2215298"/>
            <a:ext cx="1565255" cy="156525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705D5F-0ABD-DCFA-752E-256938D10FFE}"/>
              </a:ext>
            </a:extLst>
          </p:cNvPr>
          <p:cNvSpPr txBox="1">
            <a:spLocks/>
          </p:cNvSpPr>
          <p:nvPr/>
        </p:nvSpPr>
        <p:spPr>
          <a:xfrm>
            <a:off x="606101" y="4366822"/>
            <a:ext cx="3381234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по доходам</a:t>
            </a:r>
            <a:b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60 млн рублей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279E828-D0E4-A87F-A260-9E3FA7951667}"/>
              </a:ext>
            </a:extLst>
          </p:cNvPr>
          <p:cNvSpPr txBox="1">
            <a:spLocks/>
          </p:cNvSpPr>
          <p:nvPr/>
        </p:nvSpPr>
        <p:spPr>
          <a:xfrm>
            <a:off x="5934072" y="4620758"/>
            <a:ext cx="5731497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по средней численности персонала</a:t>
            </a:r>
            <a:b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15 человек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84DE7-A38E-4A42-ACAC-886D789AB380}"/>
              </a:ext>
            </a:extLst>
          </p:cNvPr>
          <p:cNvSpPr txBox="1"/>
          <p:nvPr/>
        </p:nvSpPr>
        <p:spPr>
          <a:xfrm>
            <a:off x="672089" y="5203596"/>
            <a:ext cx="131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301095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434B2-E060-7C62-A883-0620E913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D3D70D-8ADE-AA6F-9A94-18D69A068E60}"/>
              </a:ext>
            </a:extLst>
          </p:cNvPr>
          <p:cNvSpPr/>
          <p:nvPr/>
        </p:nvSpPr>
        <p:spPr>
          <a:xfrm>
            <a:off x="-1819955" y="-282804"/>
            <a:ext cx="14272182" cy="73434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A1E4D-43B4-06F3-FC76-6CF74954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4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Лимиты по доходам в рамках календарного года: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92ED5-764A-5084-41B6-4411AD528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3" y="2215298"/>
            <a:ext cx="1565254" cy="156525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DE40D16-3383-A1EA-CFC4-97FE9379D184}"/>
              </a:ext>
            </a:extLst>
          </p:cNvPr>
          <p:cNvSpPr txBox="1">
            <a:spLocks/>
          </p:cNvSpPr>
          <p:nvPr/>
        </p:nvSpPr>
        <p:spPr>
          <a:xfrm>
            <a:off x="606101" y="4366822"/>
            <a:ext cx="3381234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20 млн рублей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CD4A0B-F42C-842B-3201-9A6E31042014}"/>
              </a:ext>
            </a:extLst>
          </p:cNvPr>
          <p:cNvSpPr txBox="1"/>
          <p:nvPr/>
        </p:nvSpPr>
        <p:spPr>
          <a:xfrm>
            <a:off x="606101" y="3973461"/>
            <a:ext cx="131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на 2026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A5E39-ACEE-FDD4-FF2E-3E096205F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48" y="2211867"/>
            <a:ext cx="1565254" cy="156525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722739-FA0B-6D94-FEB1-055D757038F7}"/>
              </a:ext>
            </a:extLst>
          </p:cNvPr>
          <p:cNvSpPr txBox="1">
            <a:spLocks/>
          </p:cNvSpPr>
          <p:nvPr/>
        </p:nvSpPr>
        <p:spPr>
          <a:xfrm>
            <a:off x="8810766" y="4363391"/>
            <a:ext cx="3381234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10 млн рублей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8F3C4-C1EF-CF59-C13D-EE41806900F1}"/>
              </a:ext>
            </a:extLst>
          </p:cNvPr>
          <p:cNvSpPr txBox="1"/>
          <p:nvPr/>
        </p:nvSpPr>
        <p:spPr>
          <a:xfrm>
            <a:off x="8810766" y="3970030"/>
            <a:ext cx="331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на 2028 год и последующие годы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D5F051-DC1D-4B0A-9A5C-975F60E03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4" y="2211867"/>
            <a:ext cx="1565254" cy="156525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804FF7E-2F62-D48B-9EB0-14C467E73592}"/>
              </a:ext>
            </a:extLst>
          </p:cNvPr>
          <p:cNvSpPr txBox="1">
            <a:spLocks/>
          </p:cNvSpPr>
          <p:nvPr/>
        </p:nvSpPr>
        <p:spPr>
          <a:xfrm>
            <a:off x="4788762" y="4363391"/>
            <a:ext cx="3381234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15 млн рублей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D6F55-63A1-B5A9-EFE8-E4013E84FC25}"/>
              </a:ext>
            </a:extLst>
          </p:cNvPr>
          <p:cNvSpPr txBox="1"/>
          <p:nvPr/>
        </p:nvSpPr>
        <p:spPr>
          <a:xfrm>
            <a:off x="4788762" y="3970030"/>
            <a:ext cx="131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на 2027 год</a:t>
            </a:r>
          </a:p>
        </p:txBody>
      </p:sp>
    </p:spTree>
    <p:extLst>
      <p:ext uri="{BB962C8B-B14F-4D97-AF65-F5344CB8AC3E}">
        <p14:creationId xmlns:p14="http://schemas.microsoft.com/office/powerpoint/2010/main" val="49194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C8FE-2112-08BF-AD9E-CBD5E6E4C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8049-F9DE-7EEE-8B22-07786834F8C0}"/>
              </a:ext>
            </a:extLst>
          </p:cNvPr>
          <p:cNvSpPr/>
          <p:nvPr/>
        </p:nvSpPr>
        <p:spPr>
          <a:xfrm>
            <a:off x="-2038830" y="-2894027"/>
            <a:ext cx="10429068" cy="48632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D6A77-CEFE-4078-EC3A-3A84DC14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96254"/>
            <a:ext cx="10884625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Как считается средняя численность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CBEC3-972E-9F70-BF43-5E8A56B2B768}"/>
              </a:ext>
            </a:extLst>
          </p:cNvPr>
          <p:cNvSpPr txBox="1"/>
          <p:nvPr/>
        </p:nvSpPr>
        <p:spPr>
          <a:xfrm>
            <a:off x="1205846" y="2771752"/>
            <a:ext cx="88168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наемные работники</a:t>
            </a:r>
          </a:p>
          <a:p>
            <a:endParaRPr lang="ru-RU" sz="4000" b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лица, с которыми заключены договоры ГПХ</a:t>
            </a:r>
          </a:p>
          <a:p>
            <a:endParaRPr lang="ru-RU" sz="4000" dirty="0">
              <a:latin typeface="Arial Narrow" panose="020B05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9E27A-1B8B-7C39-B156-383D18A70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019207"/>
            <a:ext cx="356716" cy="3567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5C68B2-66E6-3782-E14E-A0CE6FEE8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4178443"/>
            <a:ext cx="356716" cy="356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1BA377-FA55-ECA8-23B0-8F2091B89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33" y="3982561"/>
            <a:ext cx="2158738" cy="21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A6171C-9513-45CF-F10F-A0B89E9E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08" y="3000710"/>
            <a:ext cx="3224781" cy="322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57A9DD-B846-7924-52F4-84693D96D807}"/>
              </a:ext>
            </a:extLst>
          </p:cNvPr>
          <p:cNvSpPr txBox="1"/>
          <p:nvPr/>
        </p:nvSpPr>
        <p:spPr>
          <a:xfrm>
            <a:off x="582587" y="632509"/>
            <a:ext cx="11026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dirty="0">
                <a:effectLst/>
                <a:latin typeface="Arial Narrow" panose="020B0506020202030204" pitchFamily="34" charset="0"/>
              </a:rPr>
              <a:t>не учитываются плательщики</a:t>
            </a:r>
          </a:p>
          <a:p>
            <a:pPr algn="ctr"/>
            <a:r>
              <a:rPr lang="ru-RU" sz="4000" b="0" dirty="0">
                <a:effectLst/>
                <a:latin typeface="Arial Narrow" panose="020B0506020202030204" pitchFamily="34" charset="0"/>
              </a:rPr>
              <a:t>Налога на профессиональный доход</a:t>
            </a:r>
          </a:p>
          <a:p>
            <a:pPr algn="ctr"/>
            <a:r>
              <a:rPr lang="ru-RU" sz="4000" b="0" dirty="0">
                <a:effectLst/>
                <a:latin typeface="Arial Narrow" panose="020B0506020202030204" pitchFamily="34" charset="0"/>
              </a:rPr>
              <a:t>(самозанятые)</a:t>
            </a:r>
          </a:p>
          <a:p>
            <a:pPr algn="ctr"/>
            <a:endParaRPr lang="ru-RU" sz="4000" dirty="0"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8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7A9DD-B846-7924-52F4-84693D96D807}"/>
              </a:ext>
            </a:extLst>
          </p:cNvPr>
          <p:cNvSpPr txBox="1"/>
          <p:nvPr/>
        </p:nvSpPr>
        <p:spPr>
          <a:xfrm>
            <a:off x="582587" y="632509"/>
            <a:ext cx="1102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dirty="0">
                <a:effectLst/>
                <a:latin typeface="Arial Narrow" panose="020B0506020202030204" pitchFamily="34" charset="0"/>
              </a:rPr>
              <a:t>нельзя привлекать ИП и ЮЛ</a:t>
            </a:r>
          </a:p>
          <a:p>
            <a:pPr algn="ctr"/>
            <a:r>
              <a:rPr lang="ru-RU" sz="4000" b="0" dirty="0">
                <a:effectLst/>
                <a:latin typeface="Arial Narrow" panose="020B0506020202030204" pitchFamily="34" charset="0"/>
              </a:rPr>
              <a:t>для выполнения работ/оказания услуг</a:t>
            </a:r>
          </a:p>
          <a:p>
            <a:pPr algn="ctr"/>
            <a:endParaRPr lang="ru-RU" sz="4000" dirty="0">
              <a:latin typeface="Arial Narrow" panose="020B05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394D7-1DDB-9C05-B7B6-4C9E9F01E4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4" y="3257997"/>
            <a:ext cx="3001992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DE4F8CE-E680-4299-6743-D2E154D7B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57972"/>
              </p:ext>
            </p:extLst>
          </p:nvPr>
        </p:nvGraphicFramePr>
        <p:xfrm>
          <a:off x="0" y="610266"/>
          <a:ext cx="12192000" cy="563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59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6662-892A-C39D-C03C-F8FC8734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45B041-B9C1-C942-7D71-8E7E4D92B3AE}"/>
              </a:ext>
            </a:extLst>
          </p:cNvPr>
          <p:cNvSpPr/>
          <p:nvPr/>
        </p:nvSpPr>
        <p:spPr>
          <a:xfrm>
            <a:off x="-659876" y="-282804"/>
            <a:ext cx="14272182" cy="73434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E5259-BE78-491D-0F29-29707EA0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4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Лимиты при совмещении УСН и ПСН: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F5266-03C2-E87B-EB52-91F73D69C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2215299"/>
            <a:ext cx="1565254" cy="1565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AF6D3-1DBD-63D8-CDBC-A11AD63F0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08" y="2215298"/>
            <a:ext cx="1565255" cy="156525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7911A6-B8FE-7F0F-0A8D-A6B4F86C9AB9}"/>
              </a:ext>
            </a:extLst>
          </p:cNvPr>
          <p:cNvSpPr txBox="1">
            <a:spLocks/>
          </p:cNvSpPr>
          <p:nvPr/>
        </p:nvSpPr>
        <p:spPr>
          <a:xfrm>
            <a:off x="709796" y="4366822"/>
            <a:ext cx="3381234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schemeClr val="bg1"/>
                </a:solidFill>
                <a:latin typeface="Arial Narrow" panose="020B0506020202030204" pitchFamily="34" charset="0"/>
              </a:rPr>
              <a:t>доходы </a:t>
            </a:r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суммируются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8B5EAD7-9E0D-649B-490E-74CC022C6F8A}"/>
              </a:ext>
            </a:extLst>
          </p:cNvPr>
          <p:cNvSpPr txBox="1">
            <a:spLocks/>
          </p:cNvSpPr>
          <p:nvPr/>
        </p:nvSpPr>
        <p:spPr>
          <a:xfrm>
            <a:off x="6096000" y="4367858"/>
            <a:ext cx="5731497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персонал не суммируется</a:t>
            </a:r>
          </a:p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15 на ПСН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6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0B60-F792-D83D-E24F-D76CF9C9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1779433-3217-A238-E2E5-E9AF1DAAB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485926-C30E-299D-63D6-4D55D439B1B7}"/>
              </a:ext>
            </a:extLst>
          </p:cNvPr>
          <p:cNvSpPr txBox="1"/>
          <p:nvPr/>
        </p:nvSpPr>
        <p:spPr>
          <a:xfrm>
            <a:off x="4286962" y="1054268"/>
            <a:ext cx="647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Доход ИП на УСН – 10 млн рублей</a:t>
            </a:r>
          </a:p>
          <a:p>
            <a:r>
              <a:rPr lang="ru-RU" sz="3600" dirty="0">
                <a:latin typeface="Arial Narrow" panose="020B0506020202030204" pitchFamily="34" charset="0"/>
              </a:rPr>
              <a:t>Доход ИП на ПСН – 19 млн рублей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613D1-329B-BD42-33B2-AB14DA486844}"/>
              </a:ext>
            </a:extLst>
          </p:cNvPr>
          <p:cNvSpPr txBox="1"/>
          <p:nvPr/>
        </p:nvSpPr>
        <p:spPr>
          <a:xfrm>
            <a:off x="4208809" y="3885859"/>
            <a:ext cx="708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продолжать применять патент?</a:t>
            </a:r>
          </a:p>
        </p:txBody>
      </p:sp>
    </p:spTree>
    <p:extLst>
      <p:ext uri="{BB962C8B-B14F-4D97-AF65-F5344CB8AC3E}">
        <p14:creationId xmlns:p14="http://schemas.microsoft.com/office/powerpoint/2010/main" val="86512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786C9-BD73-8221-41A3-F5C90CFE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B80DF2C-8DAF-0240-04CD-A4F656AAA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4DA8E-7983-ACFD-FE5B-2A869A553ACD}"/>
              </a:ext>
            </a:extLst>
          </p:cNvPr>
          <p:cNvSpPr txBox="1"/>
          <p:nvPr/>
        </p:nvSpPr>
        <p:spPr>
          <a:xfrm>
            <a:off x="4314394" y="1054268"/>
            <a:ext cx="5820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Работники на УСН – 20 человек</a:t>
            </a:r>
          </a:p>
          <a:p>
            <a:r>
              <a:rPr lang="ru-RU" sz="3600" dirty="0">
                <a:latin typeface="Arial Narrow" panose="020B0506020202030204" pitchFamily="34" charset="0"/>
              </a:rPr>
              <a:t>Работники на ПСН – 8 человек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04C6F-7136-DFED-EF59-E71A9A518320}"/>
              </a:ext>
            </a:extLst>
          </p:cNvPr>
          <p:cNvSpPr txBox="1"/>
          <p:nvPr/>
        </p:nvSpPr>
        <p:spPr>
          <a:xfrm>
            <a:off x="4208809" y="3885859"/>
            <a:ext cx="708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продолжать применять патент?</a:t>
            </a:r>
          </a:p>
        </p:txBody>
      </p:sp>
    </p:spTree>
    <p:extLst>
      <p:ext uri="{BB962C8B-B14F-4D97-AF65-F5344CB8AC3E}">
        <p14:creationId xmlns:p14="http://schemas.microsoft.com/office/powerpoint/2010/main" val="344766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4F41-A69E-9FA4-8540-74FDB5E43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C890DC7-6563-1870-9479-E1601ED3CCE7}"/>
              </a:ext>
            </a:extLst>
          </p:cNvPr>
          <p:cNvSpPr/>
          <p:nvPr/>
        </p:nvSpPr>
        <p:spPr>
          <a:xfrm>
            <a:off x="3007903" y="-268005"/>
            <a:ext cx="11731752" cy="40782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9FAD8-9BF3-3702-64C5-07CB7A9A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85" y="1108325"/>
            <a:ext cx="8022211" cy="1325563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Устанавливает регион</a:t>
            </a:r>
            <a:b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b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Действует в регионе получения</a:t>
            </a:r>
          </a:p>
        </p:txBody>
      </p:sp>
      <p:pic>
        <p:nvPicPr>
          <p:cNvPr id="4" name="Рисунок 3" descr="Изображение выглядит как Шрифт, Графика, дизай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EBCEB6E-9BB8-5D05-C3E3-E546E92D9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0" y="3585662"/>
            <a:ext cx="2875224" cy="28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9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EC94AF-853C-1481-7EDD-7B698EEA5BD5}"/>
              </a:ext>
            </a:extLst>
          </p:cNvPr>
          <p:cNvSpPr/>
          <p:nvPr/>
        </p:nvSpPr>
        <p:spPr>
          <a:xfrm>
            <a:off x="-713232" y="-91440"/>
            <a:ext cx="13633704" cy="7735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4AF6CC3-B428-B971-BF19-9F5FF45AA6C7}"/>
              </a:ext>
            </a:extLst>
          </p:cNvPr>
          <p:cNvSpPr/>
          <p:nvPr/>
        </p:nvSpPr>
        <p:spPr>
          <a:xfrm>
            <a:off x="-2010613" y="-681790"/>
            <a:ext cx="10353333" cy="2532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D0406-AF23-BFC2-ADC0-32034FDF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0" y="472106"/>
            <a:ext cx="10515600" cy="1024763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Arial Narrow" panose="020B0506020202030204" pitchFamily="34" charset="0"/>
              </a:rPr>
              <a:t>Права региона: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935956-5C18-8BCA-754C-68650D8DC604}"/>
              </a:ext>
            </a:extLst>
          </p:cNvPr>
          <p:cNvSpPr txBox="1">
            <a:spLocks/>
          </p:cNvSpPr>
          <p:nvPr/>
        </p:nvSpPr>
        <p:spPr>
          <a:xfrm>
            <a:off x="941895" y="2357564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дифференцировать виды деятельности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633B09-DF1C-B715-B6E8-5E24DE20D990}"/>
              </a:ext>
            </a:extLst>
          </p:cNvPr>
          <p:cNvSpPr txBox="1">
            <a:spLocks/>
          </p:cNvSpPr>
          <p:nvPr/>
        </p:nvSpPr>
        <p:spPr>
          <a:xfrm>
            <a:off x="941895" y="3110277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определять территорию действия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30D415-01B7-D1FF-AAC7-1396A74A68FE}"/>
              </a:ext>
            </a:extLst>
          </p:cNvPr>
          <p:cNvSpPr txBox="1">
            <a:spLocks/>
          </p:cNvSpPr>
          <p:nvPr/>
        </p:nvSpPr>
        <p:spPr>
          <a:xfrm>
            <a:off x="941895" y="3862990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дополнять виды деятельности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9273150-FDEE-64A6-AF36-E8D09DCED891}"/>
              </a:ext>
            </a:extLst>
          </p:cNvPr>
          <p:cNvSpPr txBox="1">
            <a:spLocks/>
          </p:cNvSpPr>
          <p:nvPr/>
        </p:nvSpPr>
        <p:spPr>
          <a:xfrm>
            <a:off x="941895" y="4722304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определять потенциальный доход и его индексацию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8D8A57-09DE-E83B-D1F9-8F996A663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1" y="2370291"/>
            <a:ext cx="356716" cy="3567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F0F00D-BA11-FCE3-5449-DB372FDA6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1" y="3129368"/>
            <a:ext cx="356716" cy="3567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7027CC-52C7-D61F-2979-9F6AB825D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1" y="3896068"/>
            <a:ext cx="356716" cy="3567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16E582-43FB-EE7A-E7CC-0B49D08D5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1" y="4737196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64EFB6D-AAAD-3458-B852-22480D678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048BD-B2E6-DE8C-F314-F97AB9B4AF3A}"/>
              </a:ext>
            </a:extLst>
          </p:cNvPr>
          <p:cNvSpPr txBox="1"/>
          <p:nvPr/>
        </p:nvSpPr>
        <p:spPr>
          <a:xfrm>
            <a:off x="3866121" y="1425999"/>
            <a:ext cx="79939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Narrow" panose="020B0506020202030204" pitchFamily="34" charset="0"/>
              </a:rPr>
              <a:t>Патент в одном муниципальном образовании,</a:t>
            </a:r>
          </a:p>
          <a:p>
            <a:r>
              <a:rPr lang="ru-RU" sz="3000" dirty="0">
                <a:latin typeface="Arial Narrow" panose="020B0506020202030204" pitchFamily="34" charset="0"/>
              </a:rPr>
              <a:t>а деятельность ведется в другом.</a:t>
            </a:r>
          </a:p>
          <a:p>
            <a:endParaRPr lang="ru-RU" sz="3000" dirty="0">
              <a:latin typeface="Arial Narrow" panose="020B0506020202030204" pitchFamily="34" charset="0"/>
            </a:endParaRPr>
          </a:p>
          <a:p>
            <a:endParaRPr lang="ru-RU" sz="3000" dirty="0">
              <a:latin typeface="Arial Narrow" panose="020B0506020202030204" pitchFamily="34" charset="0"/>
            </a:endParaRPr>
          </a:p>
          <a:p>
            <a:r>
              <a:rPr lang="ru-RU" sz="3000" dirty="0">
                <a:latin typeface="Arial Narrow" panose="020B0506020202030204" pitchFamily="34" charset="0"/>
              </a:rPr>
              <a:t>Патент в одном субъекте, а деятельность в другом.</a:t>
            </a:r>
          </a:p>
        </p:txBody>
      </p:sp>
    </p:spTree>
    <p:extLst>
      <p:ext uri="{BB962C8B-B14F-4D97-AF65-F5344CB8AC3E}">
        <p14:creationId xmlns:p14="http://schemas.microsoft.com/office/powerpoint/2010/main" val="235415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95CCD49-26A4-15EC-F86A-3288C2371548}"/>
              </a:ext>
            </a:extLst>
          </p:cNvPr>
          <p:cNvSpPr/>
          <p:nvPr/>
        </p:nvSpPr>
        <p:spPr>
          <a:xfrm>
            <a:off x="-678730" y="-119259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1C04-97E2-E23C-595D-42ADD984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7017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rial Narrow" panose="020B0506020202030204" pitchFamily="34" charset="0"/>
              </a:rPr>
              <a:t>Необходимо получать другой патент или применять иной режим налогообложения</a:t>
            </a:r>
            <a:endParaRPr lang="ru-RU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3E8E7-DA90-C11B-2F81-4A715DFE4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4" y="3257997"/>
            <a:ext cx="3001992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F81D6F-94FD-14F4-47EB-CBA7996A3E12}"/>
              </a:ext>
            </a:extLst>
          </p:cNvPr>
          <p:cNvSpPr/>
          <p:nvPr/>
        </p:nvSpPr>
        <p:spPr>
          <a:xfrm>
            <a:off x="-192024" y="-41148"/>
            <a:ext cx="12856464" cy="694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5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5DF60-1A77-28FF-CB27-8E5A35A6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08" y="2766218"/>
            <a:ext cx="10515600" cy="1325563"/>
          </a:xfrm>
        </p:spPr>
        <p:txBody>
          <a:bodyPr>
            <a:noAutofit/>
          </a:bodyPr>
          <a:lstStyle/>
          <a:p>
            <a:r>
              <a:rPr lang="ru-RU" sz="6000" dirty="0">
                <a:latin typeface="Arial Narrow" panose="020B0506020202030204" pitchFamily="34" charset="0"/>
              </a:rPr>
              <a:t>Принцип:</a:t>
            </a:r>
            <a:br>
              <a:rPr lang="ru-RU" sz="6000" dirty="0">
                <a:latin typeface="Arial Narrow" panose="020B0506020202030204" pitchFamily="34" charset="0"/>
              </a:rPr>
            </a:br>
            <a:r>
              <a:rPr lang="ru-RU" sz="6000" dirty="0">
                <a:latin typeface="Arial Narrow" panose="020B0506020202030204" pitchFamily="34" charset="0"/>
              </a:rPr>
              <a:t>где родился, там и пригодился</a:t>
            </a:r>
          </a:p>
        </p:txBody>
      </p:sp>
    </p:spTree>
    <p:extLst>
      <p:ext uri="{BB962C8B-B14F-4D97-AF65-F5344CB8AC3E}">
        <p14:creationId xmlns:p14="http://schemas.microsoft.com/office/powerpoint/2010/main" val="201162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9DE9-8081-BAAD-A450-9084B63B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CA2996-F4A2-AB61-A3AC-84B7EB443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16817-D7FE-F4E7-A187-F16F1A044ACA}"/>
              </a:ext>
            </a:extLst>
          </p:cNvPr>
          <p:cNvSpPr txBox="1"/>
          <p:nvPr/>
        </p:nvSpPr>
        <p:spPr>
          <a:xfrm>
            <a:off x="3866121" y="1425999"/>
            <a:ext cx="79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ИП на патенте по грузоперевозкам.</a:t>
            </a:r>
            <a:br>
              <a:rPr lang="ru-RU" sz="3600" dirty="0">
                <a:latin typeface="Arial Narrow" panose="020B0506020202030204" pitchFamily="34" charset="0"/>
              </a:rPr>
            </a:br>
            <a:r>
              <a:rPr lang="ru-RU" sz="3600" dirty="0">
                <a:latin typeface="Arial Narrow" panose="020B0506020202030204" pitchFamily="34" charset="0"/>
              </a:rPr>
              <a:t>Перевозки по всей стране.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52FD5-1C66-C5A2-3BF3-7F3ECFCE6154}"/>
              </a:ext>
            </a:extLst>
          </p:cNvPr>
          <p:cNvSpPr txBox="1"/>
          <p:nvPr/>
        </p:nvSpPr>
        <p:spPr>
          <a:xfrm>
            <a:off x="3915017" y="3867006"/>
            <a:ext cx="708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продолжать применять патент?</a:t>
            </a:r>
          </a:p>
        </p:txBody>
      </p:sp>
    </p:spTree>
    <p:extLst>
      <p:ext uri="{BB962C8B-B14F-4D97-AF65-F5344CB8AC3E}">
        <p14:creationId xmlns:p14="http://schemas.microsoft.com/office/powerpoint/2010/main" val="69242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8B67-1B85-E924-6C09-0659EF67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6BFEF82-E7A5-BCC4-709E-1D198AC09486}"/>
              </a:ext>
            </a:extLst>
          </p:cNvPr>
          <p:cNvSpPr/>
          <p:nvPr/>
        </p:nvSpPr>
        <p:spPr>
          <a:xfrm>
            <a:off x="-678730" y="-119259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A6CF1-551D-CB13-F5AC-FE108F03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84" y="729138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Arial Narrow" panose="020B0506020202030204" pitchFamily="34" charset="0"/>
              </a:rPr>
              <a:t>Место заключения договора перевозки – субъект получения патента</a:t>
            </a:r>
            <a:endParaRPr lang="ru-RU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DF891F-115B-2B1E-CDF4-59B80C37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4" y="3257997"/>
            <a:ext cx="3001992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9B4E34-AE4A-1643-7CE5-FBEFD3D2C2B6}"/>
              </a:ext>
            </a:extLst>
          </p:cNvPr>
          <p:cNvSpPr/>
          <p:nvPr/>
        </p:nvSpPr>
        <p:spPr>
          <a:xfrm>
            <a:off x="0" y="0"/>
            <a:ext cx="12192000" cy="2350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11FD1-123B-5282-5B7D-1DB4D34E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5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Патентная система</a:t>
            </a:r>
            <a:b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только для ИП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C7391-ED76-6D60-7F90-B7EC2DAA2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9616" y="3008376"/>
            <a:ext cx="2752768" cy="27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23F89-F09E-1A23-4536-0DFB1B8A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D0AD0D-860C-B66E-46DA-31A6FA43E25E}"/>
              </a:ext>
            </a:extLst>
          </p:cNvPr>
          <p:cNvSpPr/>
          <p:nvPr/>
        </p:nvSpPr>
        <p:spPr>
          <a:xfrm>
            <a:off x="-204216" y="-482696"/>
            <a:ext cx="12600432" cy="26517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649956C-8A92-92E1-32B1-2AE3AF0AD26C}"/>
              </a:ext>
            </a:extLst>
          </p:cNvPr>
          <p:cNvSpPr txBox="1">
            <a:spLocks/>
          </p:cNvSpPr>
          <p:nvPr/>
        </p:nvSpPr>
        <p:spPr>
          <a:xfrm>
            <a:off x="514350" y="770032"/>
            <a:ext cx="11035284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Регион устанавливает ограничения: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775943-0BEE-5D74-1C76-E6CCAC23F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" y="2538509"/>
            <a:ext cx="1743151" cy="1743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6EC94-69E0-768B-B534-891B68A1027A}"/>
              </a:ext>
            </a:extLst>
          </p:cNvPr>
          <p:cNvSpPr txBox="1"/>
          <p:nvPr/>
        </p:nvSpPr>
        <p:spPr>
          <a:xfrm>
            <a:off x="3780995" y="2553272"/>
            <a:ext cx="55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 совокупной площади сдаваемых объектов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AD7FC-E855-A52B-06A1-F6165497C8E0}"/>
              </a:ext>
            </a:extLst>
          </p:cNvPr>
          <p:cNvSpPr txBox="1"/>
          <p:nvPr/>
        </p:nvSpPr>
        <p:spPr>
          <a:xfrm>
            <a:off x="3780995" y="3201013"/>
            <a:ext cx="6167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 общему количеству авто- и водного транспорта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720A9-C954-3139-8ACD-DD3A3353C9A4}"/>
              </a:ext>
            </a:extLst>
          </p:cNvPr>
          <p:cNvSpPr txBox="1"/>
          <p:nvPr/>
        </p:nvSpPr>
        <p:spPr>
          <a:xfrm>
            <a:off x="3780995" y="3848754"/>
            <a:ext cx="7172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 совокупному числу стационарных и нестационарных объектов торговли, объектов общепита (или их общей площади)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492D8-58AF-0843-033C-9A15A8C4CE7D}"/>
              </a:ext>
            </a:extLst>
          </p:cNvPr>
          <p:cNvSpPr txBox="1"/>
          <p:nvPr/>
        </p:nvSpPr>
        <p:spPr>
          <a:xfrm>
            <a:off x="3780995" y="5235159"/>
            <a:ext cx="735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 размеру площади торгового зала или зала обслуживания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67EFC-AA7D-6651-D3D0-38234C79A260}"/>
              </a:ext>
            </a:extLst>
          </p:cNvPr>
          <p:cNvSpPr txBox="1"/>
          <p:nvPr/>
        </p:nvSpPr>
        <p:spPr>
          <a:xfrm>
            <a:off x="3780995" y="5882900"/>
            <a:ext cx="735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 иным показателям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4A0D0B-1476-43D9-BFB8-054DC3E92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79" y="2640807"/>
            <a:ext cx="356716" cy="3567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B0EC55-EE0D-185C-1F90-26DFAB4BC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79" y="3262194"/>
            <a:ext cx="356716" cy="3567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39D0F7-15D7-0D12-D943-492F9FA27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79" y="3909935"/>
            <a:ext cx="356716" cy="3567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D495E6-F0EC-CAC4-A316-BFFC9EA17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79" y="5294372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933239-30B9-BF8B-28C8-C886A4332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79" y="5987849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01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9806-6266-5F04-A079-ADAC09E7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D491FD-A817-E37E-2404-EB4B745409AC}"/>
              </a:ext>
            </a:extLst>
          </p:cNvPr>
          <p:cNvSpPr/>
          <p:nvPr/>
        </p:nvSpPr>
        <p:spPr>
          <a:xfrm>
            <a:off x="-713232" y="-91440"/>
            <a:ext cx="13633704" cy="7735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9360844-391E-E194-1D3E-A59BD0C05893}"/>
              </a:ext>
            </a:extLst>
          </p:cNvPr>
          <p:cNvSpPr/>
          <p:nvPr/>
        </p:nvSpPr>
        <p:spPr>
          <a:xfrm>
            <a:off x="-2010613" y="-681790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65160-800F-1C26-0B14-83B80D93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" y="511216"/>
            <a:ext cx="10515600" cy="1024763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Arial Narrow" panose="020B0506020202030204" pitchFamily="34" charset="0"/>
              </a:rPr>
              <a:t>Как начать применять патент: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462F1E-F442-C17B-8771-702755E3099A}"/>
              </a:ext>
            </a:extLst>
          </p:cNvPr>
          <p:cNvSpPr txBox="1">
            <a:spLocks/>
          </p:cNvSpPr>
          <p:nvPr/>
        </p:nvSpPr>
        <p:spPr>
          <a:xfrm>
            <a:off x="555396" y="341721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подача заявления</a:t>
            </a:r>
          </a:p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за 10 рабочих дней</a:t>
            </a:r>
          </a:p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ДО начала деятельности</a:t>
            </a:r>
          </a:p>
        </p:txBody>
      </p:sp>
      <p:pic>
        <p:nvPicPr>
          <p:cNvPr id="7" name="Рисунок 6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7D4815A-E2CC-F2B8-169A-BF7AD4196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4" y="3129474"/>
            <a:ext cx="3082790" cy="308279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5EA71F-1E33-C128-268D-8CAF1584EC94}"/>
              </a:ext>
            </a:extLst>
          </p:cNvPr>
          <p:cNvSpPr txBox="1">
            <a:spLocks/>
          </p:cNvSpPr>
          <p:nvPr/>
        </p:nvSpPr>
        <p:spPr>
          <a:xfrm>
            <a:off x="555396" y="5380154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bg1"/>
                </a:solidFill>
                <a:latin typeface="Arial Narrow" panose="020B0506020202030204" pitchFamily="34" charset="0"/>
              </a:rPr>
              <a:t>по месту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6108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48D4A2-98B1-C663-AE17-EF1E24E38D2A}"/>
              </a:ext>
            </a:extLst>
          </p:cNvPr>
          <p:cNvSpPr txBox="1"/>
          <p:nvPr/>
        </p:nvSpPr>
        <p:spPr>
          <a:xfrm>
            <a:off x="2933998" y="711688"/>
            <a:ext cx="467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период действия патента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3B2F3-FD87-C82A-25F2-F3A43A133021}"/>
              </a:ext>
            </a:extLst>
          </p:cNvPr>
          <p:cNvSpPr txBox="1"/>
          <p:nvPr/>
        </p:nvSpPr>
        <p:spPr>
          <a:xfrm>
            <a:off x="3474929" y="1970149"/>
            <a:ext cx="33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вид деятельности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88652-F318-9B39-4152-7EBB9F431B71}"/>
              </a:ext>
            </a:extLst>
          </p:cNvPr>
          <p:cNvSpPr txBox="1"/>
          <p:nvPr/>
        </p:nvSpPr>
        <p:spPr>
          <a:xfrm>
            <a:off x="3561342" y="3708656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физический показатель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CB12356-C2DF-5177-0875-306999DC77B1}"/>
              </a:ext>
            </a:extLst>
          </p:cNvPr>
          <p:cNvGrpSpPr/>
          <p:nvPr/>
        </p:nvGrpSpPr>
        <p:grpSpPr>
          <a:xfrm>
            <a:off x="-4215384" y="-100584"/>
            <a:ext cx="7632465" cy="7717536"/>
            <a:chOff x="-4215384" y="-100584"/>
            <a:chExt cx="7632465" cy="7717536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7798B19-3C1E-5F0D-D168-75E462C50C79}"/>
                </a:ext>
              </a:extLst>
            </p:cNvPr>
            <p:cNvSpPr/>
            <p:nvPr/>
          </p:nvSpPr>
          <p:spPr>
            <a:xfrm>
              <a:off x="-4215384" y="-100584"/>
              <a:ext cx="7342632" cy="771753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8AE5C0DB-6988-785C-114F-3AFBE0B004ED}"/>
                </a:ext>
              </a:extLst>
            </p:cNvPr>
            <p:cNvSpPr/>
            <p:nvPr/>
          </p:nvSpPr>
          <p:spPr>
            <a:xfrm>
              <a:off x="1839383" y="796046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66589EA2-1755-2DE2-12FA-C5050DBD78A5}"/>
                </a:ext>
              </a:extLst>
            </p:cNvPr>
            <p:cNvSpPr/>
            <p:nvPr/>
          </p:nvSpPr>
          <p:spPr>
            <a:xfrm>
              <a:off x="2646481" y="2135150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8CFEA0E0-0E3D-A6BD-BED4-0618BB4473D8}"/>
                </a:ext>
              </a:extLst>
            </p:cNvPr>
            <p:cNvSpPr/>
            <p:nvPr/>
          </p:nvSpPr>
          <p:spPr>
            <a:xfrm>
              <a:off x="2886865" y="3793014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2D60C4B5-AC14-0BE9-2649-61C329B8BCEC}"/>
                </a:ext>
              </a:extLst>
            </p:cNvPr>
            <p:cNvSpPr/>
            <p:nvPr/>
          </p:nvSpPr>
          <p:spPr>
            <a:xfrm>
              <a:off x="2425003" y="5498980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7BCAA8-0F31-6781-0791-0BDF7316166F}"/>
              </a:ext>
            </a:extLst>
          </p:cNvPr>
          <p:cNvSpPr txBox="1"/>
          <p:nvPr/>
        </p:nvSpPr>
        <p:spPr>
          <a:xfrm>
            <a:off x="3273363" y="5382746"/>
            <a:ext cx="774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адрес места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33832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344D8D1-866A-F894-0BAA-10E52B3F9F63}"/>
              </a:ext>
            </a:extLst>
          </p:cNvPr>
          <p:cNvSpPr/>
          <p:nvPr/>
        </p:nvSpPr>
        <p:spPr>
          <a:xfrm>
            <a:off x="2761488" y="-320040"/>
            <a:ext cx="9756648" cy="272491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13300-FAE5-687C-D373-588D43B46320}"/>
              </a:ext>
            </a:extLst>
          </p:cNvPr>
          <p:cNvSpPr txBox="1"/>
          <p:nvPr/>
        </p:nvSpPr>
        <p:spPr>
          <a:xfrm>
            <a:off x="3218688" y="640080"/>
            <a:ext cx="6989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Срок действия патента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EA8DC-E10B-5E5B-84A5-1B57226A8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7" y="4075175"/>
            <a:ext cx="2074081" cy="2074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BC540-E051-FCA3-987C-D32D84133C63}"/>
              </a:ext>
            </a:extLst>
          </p:cNvPr>
          <p:cNvSpPr txBox="1"/>
          <p:nvPr/>
        </p:nvSpPr>
        <p:spPr>
          <a:xfrm>
            <a:off x="3465576" y="2798284"/>
            <a:ext cx="3983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минимум – 1 месяц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0196E-561C-EC49-7D16-E950C23C8D75}"/>
              </a:ext>
            </a:extLst>
          </p:cNvPr>
          <p:cNvSpPr txBox="1"/>
          <p:nvPr/>
        </p:nvSpPr>
        <p:spPr>
          <a:xfrm>
            <a:off x="3465576" y="3791409"/>
            <a:ext cx="7156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максимум – 12 месяцев в пределах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календарного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29261-F021-079D-694A-34B9D8AEEB23}"/>
              </a:ext>
            </a:extLst>
          </p:cNvPr>
          <p:cNvSpPr txBox="1"/>
          <p:nvPr/>
        </p:nvSpPr>
        <p:spPr>
          <a:xfrm>
            <a:off x="4797552" y="5626036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с любой даты, не обязательное 1-е число месяца</a:t>
            </a:r>
          </a:p>
        </p:txBody>
      </p:sp>
    </p:spTree>
    <p:extLst>
      <p:ext uri="{BB962C8B-B14F-4D97-AF65-F5344CB8AC3E}">
        <p14:creationId xmlns:p14="http://schemas.microsoft.com/office/powerpoint/2010/main" val="321630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6F210-67B6-C799-CF08-5A6D4032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1B920A6-0211-E046-F896-B5AAB16CB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B2ABB-CFD6-8A37-C5A9-0831913196CF}"/>
              </a:ext>
            </a:extLst>
          </p:cNvPr>
          <p:cNvSpPr txBox="1"/>
          <p:nvPr/>
        </p:nvSpPr>
        <p:spPr>
          <a:xfrm>
            <a:off x="3866121" y="1425999"/>
            <a:ext cx="79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ли получить на патент на период 10.02.2025 – 10.10.2025</a:t>
            </a:r>
          </a:p>
        </p:txBody>
      </p:sp>
    </p:spTree>
    <p:extLst>
      <p:ext uri="{BB962C8B-B14F-4D97-AF65-F5344CB8AC3E}">
        <p14:creationId xmlns:p14="http://schemas.microsoft.com/office/powerpoint/2010/main" val="346427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4758-D0BF-BFFA-6906-4639417A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04377C3-6507-1BC1-4156-76C2FF0D5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6525F-151D-B8C2-979E-E6506A37D491}"/>
              </a:ext>
            </a:extLst>
          </p:cNvPr>
          <p:cNvSpPr txBox="1"/>
          <p:nvPr/>
        </p:nvSpPr>
        <p:spPr>
          <a:xfrm>
            <a:off x="3866121" y="1425999"/>
            <a:ext cx="79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ли получить на патент на период 10.02.2025 – 10.02.2026</a:t>
            </a:r>
          </a:p>
        </p:txBody>
      </p:sp>
    </p:spTree>
    <p:extLst>
      <p:ext uri="{BB962C8B-B14F-4D97-AF65-F5344CB8AC3E}">
        <p14:creationId xmlns:p14="http://schemas.microsoft.com/office/powerpoint/2010/main" val="2919855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9DA4-DA29-D0AB-AC98-6B340C89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4044D4C-58C0-A4EE-433C-B117776DC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8D195-4F94-EE81-9087-6F3C2596A738}"/>
              </a:ext>
            </a:extLst>
          </p:cNvPr>
          <p:cNvSpPr txBox="1"/>
          <p:nvPr/>
        </p:nvSpPr>
        <p:spPr>
          <a:xfrm>
            <a:off x="3866121" y="1425999"/>
            <a:ext cx="79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ли получить на патент на период 20.01.2025 – 28.12.2025</a:t>
            </a:r>
          </a:p>
        </p:txBody>
      </p:sp>
    </p:spTree>
    <p:extLst>
      <p:ext uri="{BB962C8B-B14F-4D97-AF65-F5344CB8AC3E}">
        <p14:creationId xmlns:p14="http://schemas.microsoft.com/office/powerpoint/2010/main" val="334712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E5FC8-ED0A-1451-2D2B-959D3C8B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4E3721-0165-34DF-1910-F57AA5654ACF}"/>
              </a:ext>
            </a:extLst>
          </p:cNvPr>
          <p:cNvSpPr/>
          <p:nvPr/>
        </p:nvSpPr>
        <p:spPr>
          <a:xfrm>
            <a:off x="-390144" y="-82296"/>
            <a:ext cx="12582144" cy="694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8ECF240-6AE9-509E-C12A-2F41FD2B704F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9F28740-333D-750D-CD02-C9B2B7D784C7}"/>
              </a:ext>
            </a:extLst>
          </p:cNvPr>
          <p:cNvSpPr txBox="1">
            <a:spLocks/>
          </p:cNvSpPr>
          <p:nvPr/>
        </p:nvSpPr>
        <p:spPr>
          <a:xfrm>
            <a:off x="245096" y="511216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Arial Narrow" panose="020B0506020202030204" pitchFamily="34" charset="0"/>
              </a:rPr>
              <a:t>Основания для отказа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4D9437B-77A9-F9CE-E83B-11DDDE1E698D}"/>
              </a:ext>
            </a:extLst>
          </p:cNvPr>
          <p:cNvSpPr txBox="1">
            <a:spLocks/>
          </p:cNvSpPr>
          <p:nvPr/>
        </p:nvSpPr>
        <p:spPr>
          <a:xfrm>
            <a:off x="960749" y="2497772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не тот вид деятельности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6533DC-1C3D-CCB1-A404-0E62B8995338}"/>
              </a:ext>
            </a:extLst>
          </p:cNvPr>
          <p:cNvSpPr txBox="1">
            <a:spLocks/>
          </p:cNvSpPr>
          <p:nvPr/>
        </p:nvSpPr>
        <p:spPr>
          <a:xfrm>
            <a:off x="960749" y="316480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не тот срок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053504E-D964-3C30-89E0-2E70BE52A6C5}"/>
              </a:ext>
            </a:extLst>
          </p:cNvPr>
          <p:cNvSpPr txBox="1">
            <a:spLocks/>
          </p:cNvSpPr>
          <p:nvPr/>
        </p:nvSpPr>
        <p:spPr>
          <a:xfrm>
            <a:off x="960749" y="391932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долг по ПСН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51D65AE-C9BA-5962-6209-DCB98C9E56A6}"/>
              </a:ext>
            </a:extLst>
          </p:cNvPr>
          <p:cNvSpPr txBox="1">
            <a:spLocks/>
          </p:cNvSpPr>
          <p:nvPr/>
        </p:nvSpPr>
        <p:spPr>
          <a:xfrm>
            <a:off x="960749" y="467788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неправильно заполненное заявление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6AF936-47D4-7B92-912D-F440D6219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2464605"/>
            <a:ext cx="435776" cy="435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D4EEAA-9F82-7BF0-068A-4628D4B59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3131639"/>
            <a:ext cx="435776" cy="4357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E92117-A40E-5ED6-18B7-A37BF7FB7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3886159"/>
            <a:ext cx="435776" cy="4357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80FB98-1BB5-9667-D7BF-1D5FE3942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4644719"/>
            <a:ext cx="435776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7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1CC67-CE8F-17D2-247F-EE721ADE96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3675" t="21333" r="19150" b="17600"/>
          <a:stretch/>
        </p:blipFill>
        <p:spPr>
          <a:xfrm>
            <a:off x="1672789" y="208284"/>
            <a:ext cx="8846421" cy="64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56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C549E-4F60-F0DF-CA88-DB629C694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6827" t="17457" r="22159" b="50000"/>
          <a:stretch/>
        </p:blipFill>
        <p:spPr>
          <a:xfrm>
            <a:off x="1458138" y="529691"/>
            <a:ext cx="9483366" cy="423263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27EA6994-1CA8-A615-021E-632041D2A35F}"/>
              </a:ext>
            </a:extLst>
          </p:cNvPr>
          <p:cNvSpPr/>
          <p:nvPr/>
        </p:nvSpPr>
        <p:spPr>
          <a:xfrm>
            <a:off x="5093208" y="2578608"/>
            <a:ext cx="822960" cy="4937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DFFC4A6-BC65-A342-5C41-2A04FE4B0956}"/>
              </a:ext>
            </a:extLst>
          </p:cNvPr>
          <p:cNvSpPr/>
          <p:nvPr/>
        </p:nvSpPr>
        <p:spPr>
          <a:xfrm>
            <a:off x="5004816" y="2935224"/>
            <a:ext cx="822960" cy="4937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3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90D616-457C-F53E-2E79-E7893401B87D}"/>
              </a:ext>
            </a:extLst>
          </p:cNvPr>
          <p:cNvSpPr/>
          <p:nvPr/>
        </p:nvSpPr>
        <p:spPr>
          <a:xfrm>
            <a:off x="-356616" y="-157128"/>
            <a:ext cx="12627864" cy="7626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 sz="2800" dirty="0">
              <a:latin typeface="Arial Narrow" panose="020B05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4EBA4-6956-CD86-875B-4EB66B58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282829"/>
            <a:ext cx="11292840" cy="1325563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rial Narrow" panose="020B0506020202030204" pitchFamily="34" charset="0"/>
              </a:rPr>
              <a:t>Ограниченный перечень видов деятельности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4410FC-323B-55C7-F327-082C8ADD5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429000"/>
            <a:ext cx="3065285" cy="30652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99D862-6FFD-5EAB-03C6-337B98C7C8A2}"/>
              </a:ext>
            </a:extLst>
          </p:cNvPr>
          <p:cNvSpPr txBox="1">
            <a:spLocks/>
          </p:cNvSpPr>
          <p:nvPr/>
        </p:nvSpPr>
        <p:spPr>
          <a:xfrm>
            <a:off x="449580" y="1338167"/>
            <a:ext cx="72161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Arial Narrow" panose="020B0506020202030204" pitchFamily="34" charset="0"/>
              </a:rPr>
              <a:t>Налоговый кодекс, п. 2 ст. 346.43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>
                <a:latin typeface="Arial Narrow" panose="020B0506020202030204" pitchFamily="34" charset="0"/>
              </a:rPr>
              <a:t>Закон субъекта РФ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899AB32-2453-3B3A-BF50-F65D42310A09}"/>
              </a:ext>
            </a:extLst>
          </p:cNvPr>
          <p:cNvSpPr txBox="1">
            <a:spLocks/>
          </p:cNvSpPr>
          <p:nvPr/>
        </p:nvSpPr>
        <p:spPr>
          <a:xfrm>
            <a:off x="5673871" y="2739130"/>
            <a:ext cx="2908795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бытовые услуги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45998D-C1AC-A4D8-0F9D-DE12011FD55D}"/>
              </a:ext>
            </a:extLst>
          </p:cNvPr>
          <p:cNvSpPr txBox="1">
            <a:spLocks/>
          </p:cNvSpPr>
          <p:nvPr/>
        </p:nvSpPr>
        <p:spPr>
          <a:xfrm>
            <a:off x="5673868" y="3190545"/>
            <a:ext cx="3726161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розничная торговля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8F25A5-DE5E-EFE8-2111-555BCCC387DE}"/>
              </a:ext>
            </a:extLst>
          </p:cNvPr>
          <p:cNvSpPr txBox="1">
            <a:spLocks/>
          </p:cNvSpPr>
          <p:nvPr/>
        </p:nvSpPr>
        <p:spPr>
          <a:xfrm>
            <a:off x="5673868" y="3692710"/>
            <a:ext cx="2155939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общепит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124C066-4396-68E2-4FE6-C2BFD2CAD131}"/>
              </a:ext>
            </a:extLst>
          </p:cNvPr>
          <p:cNvSpPr txBox="1">
            <a:spLocks/>
          </p:cNvSpPr>
          <p:nvPr/>
        </p:nvSpPr>
        <p:spPr>
          <a:xfrm>
            <a:off x="5673868" y="4167718"/>
            <a:ext cx="3981691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сдача в аренду, субаренду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5E6ACE6-668C-01E0-1D6C-1C7D01533891}"/>
              </a:ext>
            </a:extLst>
          </p:cNvPr>
          <p:cNvSpPr txBox="1">
            <a:spLocks/>
          </p:cNvSpPr>
          <p:nvPr/>
        </p:nvSpPr>
        <p:spPr>
          <a:xfrm>
            <a:off x="5673868" y="4696931"/>
            <a:ext cx="5198345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перевозки грузов, пассажиров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1614830-6A0C-739D-FF6F-00BA7EA71BF7}"/>
              </a:ext>
            </a:extLst>
          </p:cNvPr>
          <p:cNvSpPr txBox="1">
            <a:spLocks/>
          </p:cNvSpPr>
          <p:nvPr/>
        </p:nvSpPr>
        <p:spPr>
          <a:xfrm>
            <a:off x="5673869" y="5168059"/>
            <a:ext cx="5198345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занятия спортом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A14297-66B4-5CBD-C634-133A0CBA5C15}"/>
              </a:ext>
            </a:extLst>
          </p:cNvPr>
          <p:cNvSpPr txBox="1">
            <a:spLocks/>
          </p:cNvSpPr>
          <p:nvPr/>
        </p:nvSpPr>
        <p:spPr>
          <a:xfrm>
            <a:off x="5673868" y="5830358"/>
            <a:ext cx="5894815" cy="507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дошкольное образование,</a:t>
            </a:r>
          </a:p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доп. образование детей и взрослых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CFFBEC-8722-9977-22C7-E109BE99B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2814708"/>
            <a:ext cx="356716" cy="3567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450FFD-0D1E-9C3C-3C86-532B6397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3286178"/>
            <a:ext cx="356716" cy="356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CEB5A8-BB2E-DB1B-9E33-7B58B7E17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3782471"/>
            <a:ext cx="356716" cy="356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30E2F8-D11E-8BF1-7532-190243FB0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4257788"/>
            <a:ext cx="356716" cy="3567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76FE29-BF97-B303-3ABB-2C99D71EE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4786807"/>
            <a:ext cx="356716" cy="3567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D23D20-EED8-D6B6-9E20-E2BD45007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2" y="5288917"/>
            <a:ext cx="356716" cy="3567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44A0F0-DABA-6C6F-54BE-234E72A18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51" y="5739797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4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C5505FA-6031-3499-2D12-DA7876F09A1F}"/>
              </a:ext>
            </a:extLst>
          </p:cNvPr>
          <p:cNvSpPr/>
          <p:nvPr/>
        </p:nvSpPr>
        <p:spPr>
          <a:xfrm>
            <a:off x="1316736" y="530352"/>
            <a:ext cx="9592056" cy="2478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7CAD1-2EFD-27E5-AC4F-92F645620B8E}"/>
              </a:ext>
            </a:extLst>
          </p:cNvPr>
          <p:cNvSpPr txBox="1"/>
          <p:nvPr/>
        </p:nvSpPr>
        <p:spPr>
          <a:xfrm>
            <a:off x="2093141" y="1226612"/>
            <a:ext cx="8005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0" dirty="0">
                <a:effectLst/>
                <a:latin typeface="Arial Narrow" panose="020B0506020202030204" pitchFamily="34" charset="0"/>
              </a:rPr>
              <a:t>Приказ ФНС России от 09.12.2020 N КЧ-7-3/891@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241CCB-63D5-1D47-6B3F-F6CAA69EC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72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4E566-C75D-6B20-EF57-4B0E38FE47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075" t="30533" r="36550" b="14667"/>
          <a:stretch/>
        </p:blipFill>
        <p:spPr>
          <a:xfrm>
            <a:off x="1830324" y="710871"/>
            <a:ext cx="8531352" cy="54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3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8A2304-F029-6DA3-94B7-76B65B33AC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000" t="24652" r="36475" b="5324"/>
          <a:stretch/>
        </p:blipFill>
        <p:spPr>
          <a:xfrm>
            <a:off x="2127504" y="207749"/>
            <a:ext cx="7936992" cy="64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5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E33A4-BA7D-36B8-502F-CDF46246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598B37-3DD7-609F-3AC1-76D38BAF3050}"/>
              </a:ext>
            </a:extLst>
          </p:cNvPr>
          <p:cNvSpPr/>
          <p:nvPr/>
        </p:nvSpPr>
        <p:spPr>
          <a:xfrm>
            <a:off x="-713232" y="-91440"/>
            <a:ext cx="13633704" cy="7735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8AF1C5E-E8A3-8BD7-5190-A44321671DF6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DC1FA-4E04-D6C6-0337-7CCF651B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" y="511216"/>
            <a:ext cx="10515600" cy="1024763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Arial Narrow" panose="020B0506020202030204" pitchFamily="34" charset="0"/>
              </a:rPr>
              <a:t>Опоздали с подачей заявления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08F143-B239-8469-9433-0C018A2EF597}"/>
              </a:ext>
            </a:extLst>
          </p:cNvPr>
          <p:cNvSpPr txBox="1">
            <a:spLocks/>
          </p:cNvSpPr>
          <p:nvPr/>
        </p:nvSpPr>
        <p:spPr>
          <a:xfrm>
            <a:off x="470555" y="3682477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Инспекция вправе выдать патент с указанной в заявлении даты,</a:t>
            </a:r>
          </a:p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но не обязана</a:t>
            </a:r>
          </a:p>
        </p:txBody>
      </p:sp>
      <p:pic>
        <p:nvPicPr>
          <p:cNvPr id="7" name="Рисунок 6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077600E-08FF-DF25-2D11-80D0D2C65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60" y="3429000"/>
            <a:ext cx="3082790" cy="30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0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B218-A332-7AD9-BAB3-683F8F105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7F6C80C-2401-E7ED-7D72-2714CE025A12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3D913-C7DA-4928-A3BD-1E433591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1" y="540939"/>
            <a:ext cx="10515600" cy="10247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Опоздали с выдачей патента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6C3AA8-81C5-437D-F605-90C17261B0A9}"/>
              </a:ext>
            </a:extLst>
          </p:cNvPr>
          <p:cNvSpPr txBox="1">
            <a:spLocks/>
          </p:cNvSpPr>
          <p:nvPr/>
        </p:nvSpPr>
        <p:spPr>
          <a:xfrm>
            <a:off x="659091" y="2814242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anose="020B0506020202030204" pitchFamily="34" charset="0"/>
              </a:rPr>
              <a:t>Инспекция выдала патент после даты начала его действия</a:t>
            </a:r>
          </a:p>
        </p:txBody>
      </p:sp>
      <p:pic>
        <p:nvPicPr>
          <p:cNvPr id="7" name="Рисунок 6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432FA8-0893-A298-49D7-C56463D3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34" y="3522945"/>
            <a:ext cx="3082790" cy="308279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4C95BA-B9B7-69B4-7B72-D8F70BD7DFFA}"/>
              </a:ext>
            </a:extLst>
          </p:cNvPr>
          <p:cNvSpPr txBox="1">
            <a:spLocks/>
          </p:cNvSpPr>
          <p:nvPr/>
        </p:nvSpPr>
        <p:spPr>
          <a:xfrm>
            <a:off x="659091" y="4769019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anose="020B0506020202030204" pitchFamily="34" charset="0"/>
              </a:rPr>
              <a:t>Налогоплательщик самостоятельно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пересчитал патент, исходя из даты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получения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28063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E5CB-EE80-4E72-0BF1-590E8B80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E725918-ABA6-4A2A-8E79-D804492AC6E6}"/>
              </a:ext>
            </a:extLst>
          </p:cNvPr>
          <p:cNvSpPr/>
          <p:nvPr/>
        </p:nvSpPr>
        <p:spPr>
          <a:xfrm>
            <a:off x="-678730" y="-119259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90DA2-660E-6191-180E-E2D5A692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нарушение срока выдачи патента может учитываться при определении периода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действия патента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E2CEDC-F611-4ADA-F166-9D3E68AB5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C3699A-5D5F-6FF9-CEA9-9B06B8897084}"/>
              </a:ext>
            </a:extLst>
          </p:cNvPr>
          <p:cNvSpPr txBox="1"/>
          <p:nvPr/>
        </p:nvSpPr>
        <p:spPr>
          <a:xfrm>
            <a:off x="703208" y="3303504"/>
            <a:ext cx="796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  <a:cs typeface="Times New Roman" panose="02020603050405020304" pitchFamily="18" charset="0"/>
              </a:rPr>
              <a:t>П.18 Обзора ВС РФ от 04.07.2018 практики рассмотрения судами дел, связанных с применением глав 26.2 и 26.5 НК РФ</a:t>
            </a:r>
          </a:p>
        </p:txBody>
      </p:sp>
    </p:spTree>
    <p:extLst>
      <p:ext uri="{BB962C8B-B14F-4D97-AF65-F5344CB8AC3E}">
        <p14:creationId xmlns:p14="http://schemas.microsoft.com/office/powerpoint/2010/main" val="3402274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2BADB-E9BB-4A83-DEC9-46BDFDC18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A9DC9DF-D008-97E8-6D09-D21944C2BBA3}"/>
              </a:ext>
            </a:extLst>
          </p:cNvPr>
          <p:cNvSpPr/>
          <p:nvPr/>
        </p:nvSpPr>
        <p:spPr>
          <a:xfrm>
            <a:off x="-678730" y="-119259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773B-8B13-C4AB-0B98-B8FBFE1F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Мобилизованные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8D56A-B164-8DCE-B016-31A591A43A56}"/>
              </a:ext>
            </a:extLst>
          </p:cNvPr>
          <p:cNvSpPr txBox="1"/>
          <p:nvPr/>
        </p:nvSpPr>
        <p:spPr>
          <a:xfrm>
            <a:off x="703208" y="3303504"/>
            <a:ext cx="796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  <a:cs typeface="Times New Roman" panose="02020603050405020304" pitchFamily="18" charset="0"/>
              </a:rPr>
              <a:t>в период службы патент продлевается автоматически на тех же условиях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18BC68-237D-27C8-34D7-22DC5EBE0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96" y="3303504"/>
            <a:ext cx="2045736" cy="2045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0F8E73-9489-C1A8-A591-7915DE989EAC}"/>
              </a:ext>
            </a:extLst>
          </p:cNvPr>
          <p:cNvSpPr txBox="1"/>
          <p:nvPr/>
        </p:nvSpPr>
        <p:spPr>
          <a:xfrm>
            <a:off x="703208" y="4897937"/>
            <a:ext cx="796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  <a:cs typeface="Times New Roman" panose="02020603050405020304" pitchFamily="18" charset="0"/>
              </a:rPr>
              <a:t>без подачи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052402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32DDA5D-D282-77EE-5B25-53349F1CDD62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E626A-9370-9CBF-487F-45F0EFEC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0" y="2766218"/>
            <a:ext cx="2970229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База, ставка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2A957-A6C4-AFF7-CA6A-0ACCA307C771}"/>
              </a:ext>
            </a:extLst>
          </p:cNvPr>
          <p:cNvSpPr txBox="1"/>
          <p:nvPr/>
        </p:nvSpPr>
        <p:spPr>
          <a:xfrm>
            <a:off x="4951157" y="801278"/>
            <a:ext cx="5578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потенциально возможный к получению доход</a:t>
            </a:r>
          </a:p>
          <a:p>
            <a:endParaRPr lang="ru-RU" sz="4000" dirty="0">
              <a:latin typeface="Arial Narrow" panose="020B05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1103C-399B-7A0D-0415-036BA490BE0F}"/>
              </a:ext>
            </a:extLst>
          </p:cNvPr>
          <p:cNvSpPr txBox="1"/>
          <p:nvPr/>
        </p:nvSpPr>
        <p:spPr>
          <a:xfrm>
            <a:off x="5052767" y="4506012"/>
            <a:ext cx="253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ставка – 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670BD-903D-5244-1DFE-362A9DA55FF9}"/>
              </a:ext>
            </a:extLst>
          </p:cNvPr>
          <p:cNvSpPr txBox="1"/>
          <p:nvPr/>
        </p:nvSpPr>
        <p:spPr>
          <a:xfrm>
            <a:off x="4951157" y="2443052"/>
            <a:ext cx="6463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зависит от физического показателя</a:t>
            </a:r>
          </a:p>
        </p:txBody>
      </p:sp>
    </p:spTree>
    <p:extLst>
      <p:ext uri="{BB962C8B-B14F-4D97-AF65-F5344CB8AC3E}">
        <p14:creationId xmlns:p14="http://schemas.microsoft.com/office/powerpoint/2010/main" val="1280453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860FF-7A7A-8BF3-69A5-B17ECE8D4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7" y="4075175"/>
            <a:ext cx="2074081" cy="207408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9E68BA0-DA39-4A2F-DA58-C09D5E8EE294}"/>
              </a:ext>
            </a:extLst>
          </p:cNvPr>
          <p:cNvSpPr/>
          <p:nvPr/>
        </p:nvSpPr>
        <p:spPr>
          <a:xfrm>
            <a:off x="-740664" y="-301752"/>
            <a:ext cx="11073384" cy="2423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7A7E70-E7F5-93A1-783B-FE8D9E2A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4" y="333915"/>
            <a:ext cx="8173148" cy="1055974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Налоговые каникулы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C957B71-C51B-6CB8-289C-BB6D271988AD}"/>
              </a:ext>
            </a:extLst>
          </p:cNvPr>
          <p:cNvSpPr txBox="1">
            <a:spLocks/>
          </p:cNvSpPr>
          <p:nvPr/>
        </p:nvSpPr>
        <p:spPr>
          <a:xfrm>
            <a:off x="709454" y="1281843"/>
            <a:ext cx="8173148" cy="47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до 01.01.2027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51AEA-0616-1055-8ABF-24DBBCA62490}"/>
              </a:ext>
            </a:extLst>
          </p:cNvPr>
          <p:cNvSpPr txBox="1"/>
          <p:nvPr/>
        </p:nvSpPr>
        <p:spPr>
          <a:xfrm>
            <a:off x="709454" y="2349633"/>
            <a:ext cx="253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ставка – 0%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778988-5E56-506D-652E-2038DEEDD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4" y="3250642"/>
            <a:ext cx="356716" cy="356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8D6AD9-3E85-7364-20BC-42B546F10774}"/>
              </a:ext>
            </a:extLst>
          </p:cNvPr>
          <p:cNvSpPr txBox="1"/>
          <p:nvPr/>
        </p:nvSpPr>
        <p:spPr>
          <a:xfrm>
            <a:off x="3973886" y="3136612"/>
            <a:ext cx="5487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впервые зарегистрированный ИП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F6FB48-E44B-C3C1-2D7B-6B9E1FBFA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4" y="3835417"/>
            <a:ext cx="356716" cy="356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22962A-6446-A0E2-B64B-14AB9E6A8AEC}"/>
              </a:ext>
            </a:extLst>
          </p:cNvPr>
          <p:cNvSpPr txBox="1"/>
          <p:nvPr/>
        </p:nvSpPr>
        <p:spPr>
          <a:xfrm>
            <a:off x="3973886" y="3721387"/>
            <a:ext cx="774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производственная, социальная, научная сфера, а также бытовые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4031528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9D169-A04C-8DF1-CEE7-BB6AE532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328AE-4F03-F575-BE85-81CB46D14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7" y="4075175"/>
            <a:ext cx="2074081" cy="207408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1397270-FD2C-B497-235F-B145F31977D9}"/>
              </a:ext>
            </a:extLst>
          </p:cNvPr>
          <p:cNvSpPr/>
          <p:nvPr/>
        </p:nvSpPr>
        <p:spPr>
          <a:xfrm>
            <a:off x="-740664" y="-301752"/>
            <a:ext cx="11073384" cy="2423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DBCACE-CDA8-10F3-67E0-933CAC0F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4" y="333915"/>
            <a:ext cx="8173148" cy="1055974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Налоговые каникулы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7C7A0DF-38B9-3E7D-F3D5-8A3EEAB203D1}"/>
              </a:ext>
            </a:extLst>
          </p:cNvPr>
          <p:cNvSpPr txBox="1">
            <a:spLocks/>
          </p:cNvSpPr>
          <p:nvPr/>
        </p:nvSpPr>
        <p:spPr>
          <a:xfrm>
            <a:off x="709454" y="1281843"/>
            <a:ext cx="8173148" cy="47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до 01.01.2027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0C360-2791-F2A1-4F71-096218DF42BD}"/>
              </a:ext>
            </a:extLst>
          </p:cNvPr>
          <p:cNvSpPr txBox="1"/>
          <p:nvPr/>
        </p:nvSpPr>
        <p:spPr>
          <a:xfrm>
            <a:off x="709454" y="2349633"/>
            <a:ext cx="253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ставка – 0%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331411-7464-2037-A7EC-D00DE7E39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4" y="3250642"/>
            <a:ext cx="356716" cy="356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C0043-3BA0-D29E-D850-2E188341A831}"/>
              </a:ext>
            </a:extLst>
          </p:cNvPr>
          <p:cNvSpPr txBox="1"/>
          <p:nvPr/>
        </p:nvSpPr>
        <p:spPr>
          <a:xfrm>
            <a:off x="3973886" y="3136612"/>
            <a:ext cx="7548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действует в течение двух налоговых периодов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828B25-5E17-1DCF-A3CD-A04D49E37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4" y="3835417"/>
            <a:ext cx="356716" cy="356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F364F3-1FF8-9769-5622-3717DE05D2DE}"/>
              </a:ext>
            </a:extLst>
          </p:cNvPr>
          <p:cNvSpPr txBox="1"/>
          <p:nvPr/>
        </p:nvSpPr>
        <p:spPr>
          <a:xfrm>
            <a:off x="3973886" y="3721387"/>
            <a:ext cx="774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виды деятельности по перечню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C6107A-EEA0-6C53-A864-0624B5A59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4" y="4420192"/>
            <a:ext cx="356716" cy="356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FFBA4-2B18-6B86-9452-3EE0241D50A3}"/>
              </a:ext>
            </a:extLst>
          </p:cNvPr>
          <p:cNvSpPr txBox="1"/>
          <p:nvPr/>
        </p:nvSpPr>
        <p:spPr>
          <a:xfrm>
            <a:off x="3973886" y="4306162"/>
            <a:ext cx="774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региональное законодательство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19288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B41153-42A1-1B33-078D-64CAADC9BB8E}"/>
              </a:ext>
            </a:extLst>
          </p:cNvPr>
          <p:cNvSpPr/>
          <p:nvPr/>
        </p:nvSpPr>
        <p:spPr>
          <a:xfrm>
            <a:off x="-212941" y="1"/>
            <a:ext cx="10327618" cy="17772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CF833-9BF5-896E-56D0-AC52E624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10" y="326445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Исключен вид деятельности</a:t>
            </a:r>
            <a:br>
              <a:rPr lang="ru-RU" dirty="0">
                <a:latin typeface="Arial Narrow" panose="020B0506020202030204" pitchFamily="34" charset="0"/>
              </a:rPr>
            </a:br>
            <a:r>
              <a:rPr lang="ru-RU" dirty="0">
                <a:latin typeface="Arial Narrow" panose="020B0506020202030204" pitchFamily="34" charset="0"/>
              </a:rPr>
              <a:t>с 01.01.2026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AC81C9-04F6-D46B-37BF-4891D9DAA4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5D546-C1DD-6E37-5AF3-3D00C6859B80}"/>
              </a:ext>
            </a:extLst>
          </p:cNvPr>
          <p:cNvSpPr txBox="1"/>
          <p:nvPr/>
        </p:nvSpPr>
        <p:spPr>
          <a:xfrm>
            <a:off x="1168924" y="2036396"/>
            <a:ext cx="8380429" cy="1822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latin typeface="Arial Narrow" panose="020B0506020202030204" pitchFamily="34" charset="0"/>
                <a:cs typeface="Times New Roman" panose="02020603050405020304" pitchFamily="18" charset="0"/>
              </a:rPr>
              <a:t>услуги уличных патрулей, охранников, сторожей и вахтеров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68AC45-43F7-2BBE-5CDA-D22780C7B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0" y="2488770"/>
            <a:ext cx="310658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04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E23DD-559E-8F61-6D95-06A2A6FF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192346A-9165-753A-99B6-FA2A431DDC25}"/>
              </a:ext>
            </a:extLst>
          </p:cNvPr>
          <p:cNvSpPr/>
          <p:nvPr/>
        </p:nvSpPr>
        <p:spPr>
          <a:xfrm>
            <a:off x="1208532" y="374904"/>
            <a:ext cx="9774936" cy="3447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31F43-A39F-5390-3B62-454FDFC5D1C6}"/>
              </a:ext>
            </a:extLst>
          </p:cNvPr>
          <p:cNvSpPr txBox="1"/>
          <p:nvPr/>
        </p:nvSpPr>
        <p:spPr>
          <a:xfrm>
            <a:off x="1490912" y="1221385"/>
            <a:ext cx="921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 с реальных сумм доходов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не рассчитывается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7056B-DE41-F350-6AB6-D88EAA2C3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7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960A-D102-AA30-F832-555EEBE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383F1D-F8DE-5483-1842-3EE186312B13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CC418-73D7-EE23-8192-D5CC7B31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0" y="2766218"/>
            <a:ext cx="2970229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Сумма налога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01F81-9202-3182-31BB-E84071B6DD5E}"/>
              </a:ext>
            </a:extLst>
          </p:cNvPr>
          <p:cNvSpPr txBox="1"/>
          <p:nvPr/>
        </p:nvSpPr>
        <p:spPr>
          <a:xfrm>
            <a:off x="5033913" y="1706252"/>
            <a:ext cx="3664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rial Narrow" panose="020B0506020202030204" pitchFamily="34" charset="0"/>
              </a:rPr>
              <a:t>база * ставка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4C3A1-83A3-0AA1-0AB6-189010A819BF}"/>
              </a:ext>
            </a:extLst>
          </p:cNvPr>
          <p:cNvSpPr txBox="1"/>
          <p:nvPr/>
        </p:nvSpPr>
        <p:spPr>
          <a:xfrm>
            <a:off x="5033913" y="4091781"/>
            <a:ext cx="676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Если срок действия – не целый календарный год,</a:t>
            </a:r>
          </a:p>
          <a:p>
            <a:r>
              <a:rPr lang="ru-RU" sz="2400" dirty="0">
                <a:latin typeface="Arial Narrow" panose="020B0506020202030204" pitchFamily="34" charset="0"/>
              </a:rPr>
              <a:t>то производится пропорциональный перерасчет</a:t>
            </a:r>
          </a:p>
        </p:txBody>
      </p:sp>
    </p:spTree>
    <p:extLst>
      <p:ext uri="{BB962C8B-B14F-4D97-AF65-F5344CB8AC3E}">
        <p14:creationId xmlns:p14="http://schemas.microsoft.com/office/powerpoint/2010/main" val="2187605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244AF9-304B-1B6F-60B7-1128626C6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5624" t="4000" r="14725"/>
          <a:stretch/>
        </p:blipFill>
        <p:spPr>
          <a:xfrm>
            <a:off x="329184" y="219456"/>
            <a:ext cx="5880506" cy="39867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57CF77-C83E-F477-20D8-E0863F9A23B3}"/>
              </a:ext>
            </a:extLst>
          </p:cNvPr>
          <p:cNvSpPr/>
          <p:nvPr/>
        </p:nvSpPr>
        <p:spPr>
          <a:xfrm>
            <a:off x="4517136" y="2066544"/>
            <a:ext cx="1380744" cy="72237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273FB-2753-5A89-37E2-E0584EE621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8750" t="10534" r="34300" b="10266"/>
          <a:stretch/>
        </p:blipFill>
        <p:spPr>
          <a:xfrm>
            <a:off x="6592824" y="1369527"/>
            <a:ext cx="5269992" cy="50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3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51A4-47B1-54FC-6F5E-6C6EE19B5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F470-0940-5560-1A12-95E3696D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14ACA1-8F7B-4176-67BC-B8C817D37C92}"/>
              </a:ext>
            </a:extLst>
          </p:cNvPr>
          <p:cNvSpPr/>
          <p:nvPr/>
        </p:nvSpPr>
        <p:spPr>
          <a:xfrm>
            <a:off x="-390144" y="-82296"/>
            <a:ext cx="12582144" cy="694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626ACE0-2B56-9D4B-995C-D98EBDDB6444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B83D62-3160-36A1-6441-5A51D8F22420}"/>
              </a:ext>
            </a:extLst>
          </p:cNvPr>
          <p:cNvSpPr txBox="1">
            <a:spLocks/>
          </p:cNvSpPr>
          <p:nvPr/>
        </p:nvSpPr>
        <p:spPr>
          <a:xfrm>
            <a:off x="245096" y="511216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Arial Narrow" panose="020B0506020202030204" pitchFamily="34" charset="0"/>
              </a:rPr>
              <a:t>Уменьшение налога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36230A5-1DBA-640E-46B3-11E2FFADF11C}"/>
              </a:ext>
            </a:extLst>
          </p:cNvPr>
          <p:cNvSpPr txBox="1">
            <a:spLocks/>
          </p:cNvSpPr>
          <p:nvPr/>
        </p:nvSpPr>
        <p:spPr>
          <a:xfrm>
            <a:off x="960749" y="3036375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фиксированных страховых взносов за текущий год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7FFA928-0F7C-CE39-EA5D-194B9CFBCADF}"/>
              </a:ext>
            </a:extLst>
          </p:cNvPr>
          <p:cNvSpPr txBox="1">
            <a:spLocks/>
          </p:cNvSpPr>
          <p:nvPr/>
        </p:nvSpPr>
        <p:spPr>
          <a:xfrm>
            <a:off x="245096" y="1535979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anose="020B0506020202030204" pitchFamily="34" charset="0"/>
              </a:rPr>
              <a:t>если только ИП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9A40DD5-5BAD-F8EE-21BE-460772063D37}"/>
              </a:ext>
            </a:extLst>
          </p:cNvPr>
          <p:cNvSpPr txBox="1">
            <a:spLocks/>
          </p:cNvSpPr>
          <p:nvPr/>
        </p:nvSpPr>
        <p:spPr>
          <a:xfrm>
            <a:off x="960749" y="3589378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1% страховых взносов за текущий год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9044CA-1B7A-54D6-0CE0-F56CA64A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" y="3042738"/>
            <a:ext cx="356716" cy="356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39B9EB-7BCB-5908-21CB-BBDC83428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" y="3587168"/>
            <a:ext cx="356716" cy="356716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5660F93-438D-A802-C372-C71DAA8F91B0}"/>
              </a:ext>
            </a:extLst>
          </p:cNvPr>
          <p:cNvSpPr txBox="1">
            <a:spLocks/>
          </p:cNvSpPr>
          <p:nvPr/>
        </p:nvSpPr>
        <p:spPr>
          <a:xfrm>
            <a:off x="960749" y="5447283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полностью, без ограничений</a:t>
            </a:r>
          </a:p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не обязательно оплачивать для учета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C41BF0-E03D-9371-DC7D-D5AA073F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" y="5204948"/>
            <a:ext cx="567299" cy="56729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29E86C7-0A0A-A31E-9D6E-FF2A9D847E55}"/>
              </a:ext>
            </a:extLst>
          </p:cNvPr>
          <p:cNvSpPr txBox="1">
            <a:spLocks/>
          </p:cNvSpPr>
          <p:nvPr/>
        </p:nvSpPr>
        <p:spPr>
          <a:xfrm>
            <a:off x="960749" y="4238555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1% страховых взносов за прошлый год (если ранее не учитывали)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3BF2E0-D55E-3CD9-5BB4-2E23F2415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3" y="4060197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4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9E4F-9CE6-407C-68DA-3670EE06C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A3CFC-9476-3B68-DD25-E5CAD3F3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842A7-9A2C-14A5-C4C2-61704C6993D4}"/>
              </a:ext>
            </a:extLst>
          </p:cNvPr>
          <p:cNvSpPr/>
          <p:nvPr/>
        </p:nvSpPr>
        <p:spPr>
          <a:xfrm>
            <a:off x="-390144" y="-82296"/>
            <a:ext cx="12582144" cy="69402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BB440FF-F82C-70BD-F139-D4BFFE54038A}"/>
              </a:ext>
            </a:extLst>
          </p:cNvPr>
          <p:cNvSpPr/>
          <p:nvPr/>
        </p:nvSpPr>
        <p:spPr>
          <a:xfrm>
            <a:off x="-1558127" y="-540388"/>
            <a:ext cx="11663660" cy="26293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A08D19-784A-ED8B-7314-FE14A0271C38}"/>
              </a:ext>
            </a:extLst>
          </p:cNvPr>
          <p:cNvSpPr txBox="1">
            <a:spLocks/>
          </p:cNvSpPr>
          <p:nvPr/>
        </p:nvSpPr>
        <p:spPr>
          <a:xfrm>
            <a:off x="245096" y="511216"/>
            <a:ext cx="10515600" cy="102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latin typeface="Arial Narrow" panose="020B0506020202030204" pitchFamily="34" charset="0"/>
              </a:rPr>
              <a:t>Уменьшение налога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10C121-0599-FFD6-7561-EC495B411645}"/>
              </a:ext>
            </a:extLst>
          </p:cNvPr>
          <p:cNvSpPr txBox="1">
            <a:spLocks/>
          </p:cNvSpPr>
          <p:nvPr/>
        </p:nvSpPr>
        <p:spPr>
          <a:xfrm>
            <a:off x="943491" y="2909103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фиксированных страховых взносов за текущий год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F780A47-7350-4905-E855-60BB996413BA}"/>
              </a:ext>
            </a:extLst>
          </p:cNvPr>
          <p:cNvSpPr txBox="1">
            <a:spLocks/>
          </p:cNvSpPr>
          <p:nvPr/>
        </p:nvSpPr>
        <p:spPr>
          <a:xfrm>
            <a:off x="245096" y="1535979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Arial Narrow" panose="020B0506020202030204" pitchFamily="34" charset="0"/>
              </a:rPr>
              <a:t>если ИП + работники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197BA09-C70A-FB92-5656-8A113FBFAB8A}"/>
              </a:ext>
            </a:extLst>
          </p:cNvPr>
          <p:cNvSpPr txBox="1">
            <a:spLocks/>
          </p:cNvSpPr>
          <p:nvPr/>
        </p:nvSpPr>
        <p:spPr>
          <a:xfrm>
            <a:off x="960749" y="3490107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1% страховых взносов за текущий год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C63104-498F-75F7-313C-DBE6C6822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6" y="2915466"/>
            <a:ext cx="356716" cy="356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9AC1267-DDA3-56A4-92E7-69912FBB7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" y="3487897"/>
            <a:ext cx="356716" cy="356716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5C9CE4A-1266-39DB-F7A0-993519A2BBB7}"/>
              </a:ext>
            </a:extLst>
          </p:cNvPr>
          <p:cNvSpPr txBox="1">
            <a:spLocks/>
          </p:cNvSpPr>
          <p:nvPr/>
        </p:nvSpPr>
        <p:spPr>
          <a:xfrm>
            <a:off x="960749" y="5878414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лимит – 50% от суммы налога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471C94-872B-5A94-4377-99B9E0C62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2" y="5779485"/>
            <a:ext cx="567299" cy="56729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E028AF8-09F1-FF5C-6F7A-F96E7E52D21C}"/>
              </a:ext>
            </a:extLst>
          </p:cNvPr>
          <p:cNvSpPr txBox="1">
            <a:spLocks/>
          </p:cNvSpPr>
          <p:nvPr/>
        </p:nvSpPr>
        <p:spPr>
          <a:xfrm>
            <a:off x="960749" y="4139284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1% страховых взносов за прошлый год (если ранее не учитывали)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48A90C-4B29-B275-571D-EC08CB783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3" y="3960926"/>
            <a:ext cx="356716" cy="35671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80C2905-2F4E-9590-8F65-387FC8B55DF2}"/>
              </a:ext>
            </a:extLst>
          </p:cNvPr>
          <p:cNvSpPr txBox="1">
            <a:spLocks/>
          </p:cNvSpPr>
          <p:nvPr/>
        </p:nvSpPr>
        <p:spPr>
          <a:xfrm>
            <a:off x="943491" y="4898826"/>
            <a:ext cx="10515600" cy="3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на сумму взносов за работников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CC901-EE8E-810C-0782-370CF6AFC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3" y="4911553"/>
            <a:ext cx="356716" cy="3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3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C692B925-F34F-5BD7-8E79-BA5D28265755}"/>
              </a:ext>
            </a:extLst>
          </p:cNvPr>
          <p:cNvSpPr/>
          <p:nvPr/>
        </p:nvSpPr>
        <p:spPr>
          <a:xfrm>
            <a:off x="3867912" y="-201168"/>
            <a:ext cx="9125712" cy="726033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C5D56-29A6-4B95-F27D-D519EB25BBB7}"/>
              </a:ext>
            </a:extLst>
          </p:cNvPr>
          <p:cNvSpPr txBox="1"/>
          <p:nvPr/>
        </p:nvSpPr>
        <p:spPr>
          <a:xfrm>
            <a:off x="5612842" y="656112"/>
            <a:ext cx="545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Подать уведомление на уменьшение налога</a:t>
            </a:r>
          </a:p>
          <a:p>
            <a:r>
              <a:rPr lang="ru-RU" sz="2400" dirty="0">
                <a:latin typeface="Arial Narrow" panose="020B0506020202030204" pitchFamily="34" charset="0"/>
              </a:rPr>
              <a:t>КНД 1112021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564E70-6AC1-3D06-E15C-E6C457352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84" y="684672"/>
            <a:ext cx="483158" cy="4831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1D8B2-1B96-9CEF-F49C-CCE2199BB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43" y="2191020"/>
            <a:ext cx="2075383" cy="2075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AFB8AE-78BF-495B-5ABE-55BE8CAEFF20}"/>
              </a:ext>
            </a:extLst>
          </p:cNvPr>
          <p:cNvSpPr txBox="1"/>
          <p:nvPr/>
        </p:nvSpPr>
        <p:spPr>
          <a:xfrm>
            <a:off x="4283914" y="2739614"/>
            <a:ext cx="618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В НК срок подачи уведомления не установлен, 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0B37C-5274-5033-B3FA-7FF14333120E}"/>
              </a:ext>
            </a:extLst>
          </p:cNvPr>
          <p:cNvSpPr txBox="1"/>
          <p:nvPr/>
        </p:nvSpPr>
        <p:spPr>
          <a:xfrm>
            <a:off x="4285417" y="3277615"/>
            <a:ext cx="790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появились рекомендации УФНС подать уведомление за 20 рабочих дней до срока уплаты патента</a:t>
            </a:r>
          </a:p>
        </p:txBody>
      </p:sp>
    </p:spTree>
    <p:extLst>
      <p:ext uri="{BB962C8B-B14F-4D97-AF65-F5344CB8AC3E}">
        <p14:creationId xmlns:p14="http://schemas.microsoft.com/office/powerpoint/2010/main" val="490437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08BAB-D9BC-9B60-ADEA-8116AE866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0A397AA-35CD-F3D7-4C07-52D0B95ED5D7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C9BAD-A20C-5067-46BE-0262AABB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0" y="2766218"/>
            <a:ext cx="2970229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Сроки уплаты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88923-F8D1-DB61-FEFB-533FED63805E}"/>
              </a:ext>
            </a:extLst>
          </p:cNvPr>
          <p:cNvSpPr txBox="1"/>
          <p:nvPr/>
        </p:nvSpPr>
        <p:spPr>
          <a:xfrm>
            <a:off x="4960421" y="603315"/>
            <a:ext cx="684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зависят от периода действия патента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A7F00-6CEF-9882-F2DB-93276E0E65AA}"/>
              </a:ext>
            </a:extLst>
          </p:cNvPr>
          <p:cNvSpPr txBox="1"/>
          <p:nvPr/>
        </p:nvSpPr>
        <p:spPr>
          <a:xfrm>
            <a:off x="4960421" y="1829348"/>
            <a:ext cx="67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Если срок действия – до 6 месяцев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9891A-6AC2-93E7-2FC5-350E759053E8}"/>
              </a:ext>
            </a:extLst>
          </p:cNvPr>
          <p:cNvSpPr txBox="1"/>
          <p:nvPr/>
        </p:nvSpPr>
        <p:spPr>
          <a:xfrm>
            <a:off x="4960421" y="2870715"/>
            <a:ext cx="676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в размере полной суммы налога в срок не позднее срока окончания действия патента</a:t>
            </a:r>
          </a:p>
        </p:txBody>
      </p:sp>
    </p:spTree>
    <p:extLst>
      <p:ext uri="{BB962C8B-B14F-4D97-AF65-F5344CB8AC3E}">
        <p14:creationId xmlns:p14="http://schemas.microsoft.com/office/powerpoint/2010/main" val="892241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E93DF-AB71-0ACF-76CE-ED5301F0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A2C79B2-4770-B73C-9436-7E8AB51EA1DE}"/>
              </a:ext>
            </a:extLst>
          </p:cNvPr>
          <p:cNvSpPr/>
          <p:nvPr/>
        </p:nvSpPr>
        <p:spPr>
          <a:xfrm>
            <a:off x="-6251007" y="-109728"/>
            <a:ext cx="10753344" cy="70774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31860-0B53-1709-F1D8-045DA44C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0" y="2766218"/>
            <a:ext cx="2970229" cy="1325563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Сроки уплаты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8E990-3813-DB2D-85B6-3AD22F9AC3D1}"/>
              </a:ext>
            </a:extLst>
          </p:cNvPr>
          <p:cNvSpPr txBox="1"/>
          <p:nvPr/>
        </p:nvSpPr>
        <p:spPr>
          <a:xfrm>
            <a:off x="4960421" y="603315"/>
            <a:ext cx="684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зависят от периода действия патента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26339-FD19-FFC4-C99D-0BA3CAB75E51}"/>
              </a:ext>
            </a:extLst>
          </p:cNvPr>
          <p:cNvSpPr txBox="1"/>
          <p:nvPr/>
        </p:nvSpPr>
        <p:spPr>
          <a:xfrm>
            <a:off x="4960421" y="1829348"/>
            <a:ext cx="67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Если срок действия – свыше 6 месяцев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40DAC-C2B7-E5C8-75FB-3E5B87F21B67}"/>
              </a:ext>
            </a:extLst>
          </p:cNvPr>
          <p:cNvSpPr txBox="1"/>
          <p:nvPr/>
        </p:nvSpPr>
        <p:spPr>
          <a:xfrm>
            <a:off x="4997167" y="2870715"/>
            <a:ext cx="6768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1 часть</a:t>
            </a:r>
          </a:p>
          <a:p>
            <a:r>
              <a:rPr lang="ru-RU" sz="2400" dirty="0">
                <a:latin typeface="Arial Narrow" panose="020B0506020202030204" pitchFamily="34" charset="0"/>
              </a:rPr>
              <a:t>в размере 1/3 суммы налога в срок не позднее 90 календарных дней после начала действия патента</a:t>
            </a:r>
          </a:p>
          <a:p>
            <a:endParaRPr lang="ru-RU" sz="2400" dirty="0">
              <a:latin typeface="Arial Narrow" panose="020B0506020202030204" pitchFamily="34" charset="0"/>
            </a:endParaRPr>
          </a:p>
          <a:p>
            <a:r>
              <a:rPr lang="ru-RU" sz="2400" dirty="0">
                <a:latin typeface="Arial Narrow" panose="020B0506020202030204" pitchFamily="34" charset="0"/>
              </a:rPr>
              <a:t>2 часть</a:t>
            </a:r>
            <a:br>
              <a:rPr lang="ru-RU" sz="2400" dirty="0">
                <a:latin typeface="Arial Narrow" panose="020B0506020202030204" pitchFamily="34" charset="0"/>
              </a:rPr>
            </a:br>
            <a:r>
              <a:rPr lang="ru-RU" sz="2400" dirty="0">
                <a:latin typeface="Arial Narrow" panose="020B0506020202030204" pitchFamily="34" charset="0"/>
              </a:rPr>
              <a:t>в размере 2/3 суммы налога в срок не позднее срока окончания действия патента</a:t>
            </a:r>
          </a:p>
        </p:txBody>
      </p:sp>
    </p:spTree>
    <p:extLst>
      <p:ext uri="{BB962C8B-B14F-4D97-AF65-F5344CB8AC3E}">
        <p14:creationId xmlns:p14="http://schemas.microsoft.com/office/powerpoint/2010/main" val="2209563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017D-B9A6-FFBE-FFF9-EB848480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9FC35C4-B481-2F85-771C-864D55AFBC40}"/>
              </a:ext>
            </a:extLst>
          </p:cNvPr>
          <p:cNvSpPr/>
          <p:nvPr/>
        </p:nvSpPr>
        <p:spPr>
          <a:xfrm>
            <a:off x="1208532" y="374904"/>
            <a:ext cx="9774936" cy="3447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A9F77-819C-3665-6B9E-2A5CDA7CF15D}"/>
              </a:ext>
            </a:extLst>
          </p:cNvPr>
          <p:cNvSpPr txBox="1"/>
          <p:nvPr/>
        </p:nvSpPr>
        <p:spPr>
          <a:xfrm>
            <a:off x="1490912" y="805886"/>
            <a:ext cx="9210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01.01.2025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2 часть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не позднее 28 декабря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7B8CE-AA1E-8A44-C110-EEF5A0CF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A119CD2-03D8-F973-3710-DC9EDD5FE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346210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898C23-7D11-5669-960C-89C1ECE06B48}"/>
              </a:ext>
            </a:extLst>
          </p:cNvPr>
          <p:cNvSpPr/>
          <p:nvPr/>
        </p:nvSpPr>
        <p:spPr>
          <a:xfrm>
            <a:off x="4069080" y="2788920"/>
            <a:ext cx="7415784" cy="31729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A415B-5892-2944-8B3C-7EDC709277DF}"/>
              </a:ext>
            </a:extLst>
          </p:cNvPr>
          <p:cNvSpPr txBox="1"/>
          <p:nvPr/>
        </p:nvSpPr>
        <p:spPr>
          <a:xfrm>
            <a:off x="5474428" y="3082742"/>
            <a:ext cx="460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налоговая декларация 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38590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A1988-3389-5756-E4FC-9EBEB608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6F2D6FF-F943-AF5E-7636-D9748F74AB77}"/>
              </a:ext>
            </a:extLst>
          </p:cNvPr>
          <p:cNvSpPr/>
          <p:nvPr/>
        </p:nvSpPr>
        <p:spPr>
          <a:xfrm>
            <a:off x="-212941" y="1"/>
            <a:ext cx="10327618" cy="177728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2D470-6608-2392-ACA7-D7274F83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10" y="82594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Прямой запрет на применение патента: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036EBC-78AB-620B-4552-42F13A924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22C86-05EF-1869-A872-82038D3377CD}"/>
              </a:ext>
            </a:extLst>
          </p:cNvPr>
          <p:cNvSpPr txBox="1"/>
          <p:nvPr/>
        </p:nvSpPr>
        <p:spPr>
          <a:xfrm>
            <a:off x="1168924" y="2036396"/>
            <a:ext cx="8380429" cy="4189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площадь торгового зала больше 150 кв.м.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площадь зала обслуживания в общепите больше 150 кв.м.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перевозки более 20 единиц транспорта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операции с ценными бумагами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торговля оптом, по договорам поставки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работа в рамках договора простого товарищества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реализация лекарств, обуви, шуб (маркировка)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подакцизные товары (пп.6-10 п.1 ст.181 НК РФ)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Arial Narrow" panose="020B0506020202030204" pitchFamily="34" charset="0"/>
                <a:cs typeface="Times New Roman" panose="02020603050405020304" pitchFamily="18" charset="0"/>
              </a:rPr>
              <a:t>производство, опт, розница ювелирными изделиями и драгоценными металлами*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1A73ED-D02E-DBF8-9A68-6CA3410C9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2187018"/>
            <a:ext cx="310658" cy="3106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662C26-F50D-A3D4-ABF0-334FD3065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2661344"/>
            <a:ext cx="310658" cy="3106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7508E3-EDD6-8177-588D-6A44AF354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3135670"/>
            <a:ext cx="310658" cy="3106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55EC23-BC5F-E0DB-B410-C5CACB60C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3565487"/>
            <a:ext cx="310658" cy="3106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29FAC2-B948-3948-6A84-3745E38BB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0" y="4039813"/>
            <a:ext cx="310658" cy="310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A2A0AF-2156-C458-473A-5DB995AC7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" y="4497900"/>
            <a:ext cx="310658" cy="310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2144F2-E4D5-9312-1D0F-D63C3B7DE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" y="4972226"/>
            <a:ext cx="310658" cy="3106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26C22F-3EC4-FF43-B5C6-454FFAC1F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" y="5430313"/>
            <a:ext cx="310658" cy="3106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BF9CE7-3A94-7D98-28CF-9361576A2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5" y="5860130"/>
            <a:ext cx="310658" cy="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80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AE901-B04E-885D-61E4-E89C2B3F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75BAFDF-4EA0-3EFC-E638-06E05FB60DD6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E23-652C-B5C4-3BD8-5DA325EC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8AD0F-8599-B6B4-1484-523EE582C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BE62EF-FDAB-0672-E19F-8E283BA1D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" y="3111504"/>
            <a:ext cx="435776" cy="435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F9646-FA25-A782-75DE-11DA3EF2B7E3}"/>
              </a:ext>
            </a:extLst>
          </p:cNvPr>
          <p:cNvSpPr txBox="1"/>
          <p:nvPr/>
        </p:nvSpPr>
        <p:spPr>
          <a:xfrm>
            <a:off x="1077418" y="3072671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средняя численность превысила 15 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E2AA08-7017-E2D1-B8C0-3E7515FE5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" y="3706979"/>
            <a:ext cx="435776" cy="4357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CAEE7-9164-CA44-203A-EEAA13D7E74F}"/>
              </a:ext>
            </a:extLst>
          </p:cNvPr>
          <p:cNvSpPr txBox="1"/>
          <p:nvPr/>
        </p:nvSpPr>
        <p:spPr>
          <a:xfrm>
            <a:off x="1077418" y="3668146"/>
            <a:ext cx="588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Narrow" panose="020B0506020202030204" pitchFamily="34" charset="0"/>
              </a:rPr>
              <a:t>продажа запрещенных маркированных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266698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352B-6FC8-5A64-9FD8-28C5B492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CF7315-60C2-C0C7-7E4A-F21C6A0CD4C6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2E721-E527-993E-5C39-8266E393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62975-BE9F-1E0A-0C2D-948AE9004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7DE381-A4B3-BADA-8940-19392D5EE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" y="2554862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A9262-FB1C-A89B-9C8C-1477E0647265}"/>
              </a:ext>
            </a:extLst>
          </p:cNvPr>
          <p:cNvSpPr txBox="1"/>
          <p:nvPr/>
        </p:nvSpPr>
        <p:spPr>
          <a:xfrm>
            <a:off x="1077418" y="2516029"/>
            <a:ext cx="8586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доход за 2025 год или в течение 2026 году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превысил 20 млн рублей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8ADAA3-8216-AB6B-0F65-B7176439908E}"/>
              </a:ext>
            </a:extLst>
          </p:cNvPr>
          <p:cNvSpPr txBox="1">
            <a:spLocks/>
          </p:cNvSpPr>
          <p:nvPr/>
        </p:nvSpPr>
        <p:spPr>
          <a:xfrm>
            <a:off x="703208" y="11818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01.01.2026</a:t>
            </a:r>
          </a:p>
        </p:txBody>
      </p:sp>
    </p:spTree>
    <p:extLst>
      <p:ext uri="{BB962C8B-B14F-4D97-AF65-F5344CB8AC3E}">
        <p14:creationId xmlns:p14="http://schemas.microsoft.com/office/powerpoint/2010/main" val="118053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9A42-DFEE-FF20-4DC8-44B57A75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B363FD0-F938-C5D1-1820-2CDDFF193CCE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B1131-A3C0-80E3-B281-45A79810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88E87-66D1-F24B-D88C-E58459EC6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5200CE-5C91-ED90-42D9-C50B749E4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" y="2554862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FB52B-4E85-0D22-48BF-F56C51C471A3}"/>
              </a:ext>
            </a:extLst>
          </p:cNvPr>
          <p:cNvSpPr txBox="1"/>
          <p:nvPr/>
        </p:nvSpPr>
        <p:spPr>
          <a:xfrm>
            <a:off x="1077418" y="2516029"/>
            <a:ext cx="8610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доход за 2026 год или в течение 2027 года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превысил 15 млн рублей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6D6918-08DA-B5CE-AB80-CCD2558DEACC}"/>
              </a:ext>
            </a:extLst>
          </p:cNvPr>
          <p:cNvSpPr txBox="1">
            <a:spLocks/>
          </p:cNvSpPr>
          <p:nvPr/>
        </p:nvSpPr>
        <p:spPr>
          <a:xfrm>
            <a:off x="703208" y="11818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501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4D6C-44DB-03EC-875B-48A1818F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787A9C8-9999-0CA2-E867-D029D6797C0A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30DDC-E4A9-F024-5BC9-5E1CBF46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59801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01.01.2028</a:t>
            </a:r>
            <a:endParaRPr lang="ru-RU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C1EC2-FC3B-852C-1F2B-CCB54665C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7" y="3698511"/>
            <a:ext cx="2283267" cy="2283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42B2A-AC07-F66F-36C7-D34FC1427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" y="2554862"/>
            <a:ext cx="435776" cy="435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51D10-8663-BD73-D0EC-C4D5897B495C}"/>
              </a:ext>
            </a:extLst>
          </p:cNvPr>
          <p:cNvSpPr txBox="1"/>
          <p:nvPr/>
        </p:nvSpPr>
        <p:spPr>
          <a:xfrm>
            <a:off x="1077418" y="2516029"/>
            <a:ext cx="8610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доход за 2027 год или в течение 2028 года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превысил 10 млн рублей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EA1F857-0C61-E9A4-A01D-F13267E116B4}"/>
              </a:ext>
            </a:extLst>
          </p:cNvPr>
          <p:cNvSpPr txBox="1">
            <a:spLocks/>
          </p:cNvSpPr>
          <p:nvPr/>
        </p:nvSpPr>
        <p:spPr>
          <a:xfrm>
            <a:off x="703208" y="11818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86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33CD45-5293-9131-FFE1-75D02DCB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6834"/>
              </p:ext>
            </p:extLst>
          </p:nvPr>
        </p:nvGraphicFramePr>
        <p:xfrm>
          <a:off x="875644" y="2786209"/>
          <a:ext cx="8752988" cy="31564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6494">
                  <a:extLst>
                    <a:ext uri="{9D8B030D-6E8A-4147-A177-3AD203B41FA5}">
                      <a16:colId xmlns:a16="http://schemas.microsoft.com/office/drawing/2014/main" val="1882368685"/>
                    </a:ext>
                  </a:extLst>
                </a:gridCol>
                <a:gridCol w="4376494">
                  <a:extLst>
                    <a:ext uri="{9D8B030D-6E8A-4147-A177-3AD203B41FA5}">
                      <a16:colId xmlns:a16="http://schemas.microsoft.com/office/drawing/2014/main" val="490531253"/>
                    </a:ext>
                  </a:extLst>
                </a:gridCol>
              </a:tblGrid>
              <a:tr h="450915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дохода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729450"/>
                  </a:ext>
                </a:extLst>
              </a:tr>
              <a:tr h="450915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20 млн в 2025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95988"/>
                  </a:ext>
                </a:extLst>
              </a:tr>
              <a:tr h="450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20 млн в текущем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53187"/>
                  </a:ext>
                </a:extLst>
              </a:tr>
              <a:tr h="450915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15 млн в 2026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41241"/>
                  </a:ext>
                </a:extLst>
              </a:tr>
              <a:tr h="450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15 млн в текущем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595"/>
                  </a:ext>
                </a:extLst>
              </a:tr>
              <a:tr h="450915">
                <a:tc rowSpan="2"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10 млн в 2027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937091"/>
                  </a:ext>
                </a:extLst>
              </a:tr>
              <a:tr h="4509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10 млн в текущем году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2035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31E7FA-724B-55D9-E12C-5EA21ACE2322}"/>
              </a:ext>
            </a:extLst>
          </p:cNvPr>
          <p:cNvSpPr/>
          <p:nvPr/>
        </p:nvSpPr>
        <p:spPr>
          <a:xfrm>
            <a:off x="-678731" y="-384435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5D7D2-89DB-07D4-3976-0C3DFA9D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53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Narrow" panose="020B0506020202030204" pitchFamily="34" charset="0"/>
              </a:rPr>
              <a:t>Нельзя применять патент</a:t>
            </a:r>
          </a:p>
        </p:txBody>
      </p:sp>
    </p:spTree>
    <p:extLst>
      <p:ext uri="{BB962C8B-B14F-4D97-AF65-F5344CB8AC3E}">
        <p14:creationId xmlns:p14="http://schemas.microsoft.com/office/powerpoint/2010/main" val="2683681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612A21-30F2-7262-BE7C-5DAD69B58CB6}"/>
              </a:ext>
            </a:extLst>
          </p:cNvPr>
          <p:cNvSpPr/>
          <p:nvPr/>
        </p:nvSpPr>
        <p:spPr>
          <a:xfrm>
            <a:off x="-533400" y="0"/>
            <a:ext cx="6629400" cy="7159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415D36-A1C6-FBB1-88C6-5949C140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4" y="2766218"/>
            <a:ext cx="5057512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E5FDFE1F-F324-D7A7-6A35-5B70AAE9E372}"/>
              </a:ext>
            </a:extLst>
          </p:cNvPr>
          <p:cNvSpPr/>
          <p:nvPr/>
        </p:nvSpPr>
        <p:spPr>
          <a:xfrm>
            <a:off x="5689092" y="2793333"/>
            <a:ext cx="813816" cy="12984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5B4EDA1-283E-CF05-BFB3-AED701C1633E}"/>
              </a:ext>
            </a:extLst>
          </p:cNvPr>
          <p:cNvSpPr txBox="1">
            <a:spLocks/>
          </p:cNvSpPr>
          <p:nvPr/>
        </p:nvSpPr>
        <p:spPr>
          <a:xfrm>
            <a:off x="6696016" y="2123773"/>
            <a:ext cx="5057512" cy="261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 Narrow" panose="020B0506020202030204" pitchFamily="34" charset="0"/>
              </a:rPr>
              <a:t>Переход на иной режим налогообложения</a:t>
            </a:r>
          </a:p>
          <a:p>
            <a:endParaRPr lang="ru-RU" dirty="0">
              <a:latin typeface="Arial Narrow" panose="020B0506020202030204" pitchFamily="34" charset="0"/>
            </a:endParaRPr>
          </a:p>
          <a:p>
            <a:r>
              <a:rPr lang="ru-RU" dirty="0">
                <a:latin typeface="Arial Narrow" panose="020B0506020202030204" pitchFamily="34" charset="0"/>
              </a:rPr>
              <a:t>с даты начала действия патента</a:t>
            </a:r>
          </a:p>
        </p:txBody>
      </p:sp>
    </p:spTree>
    <p:extLst>
      <p:ext uri="{BB962C8B-B14F-4D97-AF65-F5344CB8AC3E}">
        <p14:creationId xmlns:p14="http://schemas.microsoft.com/office/powerpoint/2010/main" val="28170643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BC2DE72-FDA5-F99D-D6A1-68FED1C5355F}"/>
              </a:ext>
            </a:extLst>
          </p:cNvPr>
          <p:cNvCxnSpPr/>
          <p:nvPr/>
        </p:nvCxnSpPr>
        <p:spPr>
          <a:xfrm>
            <a:off x="969264" y="3429000"/>
            <a:ext cx="1026871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DB124BFB-C4C5-5786-B2E4-2A038647E112}"/>
              </a:ext>
            </a:extLst>
          </p:cNvPr>
          <p:cNvSpPr/>
          <p:nvPr/>
        </p:nvSpPr>
        <p:spPr>
          <a:xfrm rot="5400000">
            <a:off x="5936749" y="-1158995"/>
            <a:ext cx="333741" cy="10268713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BD05C84-B765-ED03-DD32-319483DD03EF}"/>
              </a:ext>
            </a:extLst>
          </p:cNvPr>
          <p:cNvSpPr txBox="1">
            <a:spLocks/>
          </p:cNvSpPr>
          <p:nvPr/>
        </p:nvSpPr>
        <p:spPr>
          <a:xfrm>
            <a:off x="3574863" y="4142233"/>
            <a:ext cx="5057512" cy="120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arrow" panose="020B0506020202030204" pitchFamily="34" charset="0"/>
              </a:rPr>
              <a:t>срок действия патента</a:t>
            </a:r>
          </a:p>
          <a:p>
            <a:pPr algn="ctr"/>
            <a:r>
              <a:rPr lang="ru-RU" sz="3200" dirty="0">
                <a:latin typeface="Arial Narrow" panose="020B0506020202030204" pitchFamily="34" charset="0"/>
              </a:rPr>
              <a:t>01.01.2025 - 31.12.2025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B26806A-33E4-F943-60BF-5BC490395304}"/>
              </a:ext>
            </a:extLst>
          </p:cNvPr>
          <p:cNvSpPr/>
          <p:nvPr/>
        </p:nvSpPr>
        <p:spPr>
          <a:xfrm>
            <a:off x="9326880" y="3346705"/>
            <a:ext cx="173736" cy="164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ECB4CEE-5EBF-FEA9-9997-A6096FCC6AB5}"/>
              </a:ext>
            </a:extLst>
          </p:cNvPr>
          <p:cNvSpPr txBox="1">
            <a:spLocks/>
          </p:cNvSpPr>
          <p:nvPr/>
        </p:nvSpPr>
        <p:spPr>
          <a:xfrm>
            <a:off x="6884992" y="2224359"/>
            <a:ext cx="5057512" cy="120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Arial Narrow" panose="020B0506020202030204" pitchFamily="34" charset="0"/>
              </a:rPr>
              <a:t>ноябрь 2025</a:t>
            </a:r>
          </a:p>
          <a:p>
            <a:pPr algn="ctr"/>
            <a:r>
              <a:rPr lang="ru-RU" sz="2800" dirty="0">
                <a:latin typeface="Arial Narrow" panose="020B0506020202030204" pitchFamily="34" charset="0"/>
              </a:rPr>
              <a:t>превышение 60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07121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23409-5E19-9265-EF01-0A868CE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26" y="270220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Когда утрачено право на ПСН?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4CA1D4B-794C-DA45-B16A-11D2EC3FA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AC95-F76B-DFD9-5936-A5A77EBF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80D5405-D46A-156F-3BA2-78F1421A41FC}"/>
              </a:ext>
            </a:extLst>
          </p:cNvPr>
          <p:cNvCxnSpPr/>
          <p:nvPr/>
        </p:nvCxnSpPr>
        <p:spPr>
          <a:xfrm>
            <a:off x="969264" y="3429000"/>
            <a:ext cx="1026871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9851F85A-36BF-6F2C-FFE1-9AEBA6334F44}"/>
              </a:ext>
            </a:extLst>
          </p:cNvPr>
          <p:cNvSpPr/>
          <p:nvPr/>
        </p:nvSpPr>
        <p:spPr>
          <a:xfrm rot="5400000">
            <a:off x="3365760" y="1411993"/>
            <a:ext cx="333741" cy="5126737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8A1F230-A2E4-B0AC-C298-B71FA12840AA}"/>
              </a:ext>
            </a:extLst>
          </p:cNvPr>
          <p:cNvSpPr txBox="1">
            <a:spLocks/>
          </p:cNvSpPr>
          <p:nvPr/>
        </p:nvSpPr>
        <p:spPr>
          <a:xfrm>
            <a:off x="1003874" y="4224529"/>
            <a:ext cx="5057512" cy="120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arrow" panose="020B0506020202030204" pitchFamily="34" charset="0"/>
              </a:rPr>
              <a:t>срок действия патента</a:t>
            </a:r>
          </a:p>
          <a:p>
            <a:pPr algn="ctr"/>
            <a:r>
              <a:rPr lang="ru-RU" sz="3200" dirty="0">
                <a:latin typeface="Arial Narrow" panose="020B0506020202030204" pitchFamily="34" charset="0"/>
              </a:rPr>
              <a:t>01.01.2025 - 30.06.2025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3C4E207-1280-2587-8F45-33F4DCC4C0DF}"/>
              </a:ext>
            </a:extLst>
          </p:cNvPr>
          <p:cNvSpPr/>
          <p:nvPr/>
        </p:nvSpPr>
        <p:spPr>
          <a:xfrm>
            <a:off x="9326880" y="3346705"/>
            <a:ext cx="173736" cy="164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802FF1-D892-A9D7-A6E7-A0DE6F34D360}"/>
              </a:ext>
            </a:extLst>
          </p:cNvPr>
          <p:cNvSpPr txBox="1">
            <a:spLocks/>
          </p:cNvSpPr>
          <p:nvPr/>
        </p:nvSpPr>
        <p:spPr>
          <a:xfrm>
            <a:off x="6884992" y="2224359"/>
            <a:ext cx="5057512" cy="120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Arial Narrow" panose="020B0506020202030204" pitchFamily="34" charset="0"/>
              </a:rPr>
              <a:t>ноябрь 2025</a:t>
            </a:r>
          </a:p>
          <a:p>
            <a:pPr algn="ctr"/>
            <a:r>
              <a:rPr lang="ru-RU" sz="2800" dirty="0">
                <a:latin typeface="Arial Narrow" panose="020B0506020202030204" pitchFamily="34" charset="0"/>
              </a:rPr>
              <a:t>превышение 60 млн рублей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3520803-076C-65DB-1AA2-F13A21F2DC66}"/>
              </a:ext>
            </a:extLst>
          </p:cNvPr>
          <p:cNvSpPr/>
          <p:nvPr/>
        </p:nvSpPr>
        <p:spPr>
          <a:xfrm rot="5400000">
            <a:off x="8492497" y="1411993"/>
            <a:ext cx="333741" cy="5126737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C7D1F29-8BB3-968E-CE64-4D9674F8AE5E}"/>
              </a:ext>
            </a:extLst>
          </p:cNvPr>
          <p:cNvSpPr txBox="1">
            <a:spLocks/>
          </p:cNvSpPr>
          <p:nvPr/>
        </p:nvSpPr>
        <p:spPr>
          <a:xfrm>
            <a:off x="6130611" y="4224528"/>
            <a:ext cx="5057512" cy="1204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 Narrow" panose="020B0506020202030204" pitchFamily="34" charset="0"/>
              </a:rPr>
              <a:t>срок действия патента</a:t>
            </a:r>
          </a:p>
          <a:p>
            <a:pPr algn="ctr"/>
            <a:r>
              <a:rPr lang="ru-RU" sz="3200" dirty="0">
                <a:latin typeface="Arial Narrow" panose="020B0506020202030204" pitchFamily="34" charset="0"/>
              </a:rPr>
              <a:t>01.07.2025 - 31.12.2025</a:t>
            </a:r>
          </a:p>
        </p:txBody>
      </p:sp>
    </p:spTree>
    <p:extLst>
      <p:ext uri="{BB962C8B-B14F-4D97-AF65-F5344CB8AC3E}">
        <p14:creationId xmlns:p14="http://schemas.microsoft.com/office/powerpoint/2010/main" val="28441737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26" y="270220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Когда утрачено право на ПСН?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3272-CA58-0AFD-3F9F-D282819F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671B9B6-43F7-CF12-194B-467133255109}"/>
              </a:ext>
            </a:extLst>
          </p:cNvPr>
          <p:cNvSpPr/>
          <p:nvPr/>
        </p:nvSpPr>
        <p:spPr>
          <a:xfrm>
            <a:off x="-2038830" y="-2894028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B2841-8700-F6C8-CFB4-30FE610D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3" y="21813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Исключение в запрете на применение патента: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17547-C252-623E-ACB3-A4ABF4FCFC84}"/>
              </a:ext>
            </a:extLst>
          </p:cNvPr>
          <p:cNvSpPr txBox="1"/>
          <p:nvPr/>
        </p:nvSpPr>
        <p:spPr>
          <a:xfrm>
            <a:off x="2663570" y="1460177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с 01.01.2025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BAE55-9DAF-318D-3043-4AEF02402AB5}"/>
              </a:ext>
            </a:extLst>
          </p:cNvPr>
          <p:cNvSpPr txBox="1"/>
          <p:nvPr/>
        </p:nvSpPr>
        <p:spPr>
          <a:xfrm>
            <a:off x="1205846" y="2771752"/>
            <a:ext cx="77155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производство серебряных ювелирных</a:t>
            </a: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и других изделий</a:t>
            </a:r>
          </a:p>
          <a:p>
            <a:endParaRPr lang="ru-RU" sz="4000" b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оптовая и розничная торговля </a:t>
            </a:r>
            <a:r>
              <a:rPr lang="ru-RU" sz="4000" dirty="0">
                <a:latin typeface="Arial Narrow" panose="020B0506020202030204" pitchFamily="34" charset="0"/>
              </a:rPr>
              <a:t>этими</a:t>
            </a:r>
          </a:p>
          <a:p>
            <a:r>
              <a:rPr lang="ru-RU" sz="4000" dirty="0">
                <a:latin typeface="Arial Narrow" panose="020B0506020202030204" pitchFamily="34" charset="0"/>
              </a:rPr>
              <a:t>изделиями</a:t>
            </a:r>
            <a:endParaRPr lang="ru-RU" sz="4000" b="0" dirty="0">
              <a:effectLst/>
              <a:latin typeface="Arial Narrow" panose="020B05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EDDAEA-5992-FC05-3826-8FC3DF9A4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019207"/>
            <a:ext cx="356716" cy="3567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B42434-6ADC-EB5E-6DE9-05ACC0092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4849522"/>
            <a:ext cx="356716" cy="3567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1E4707-6DAE-D3E0-4454-E2C3767A5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33" y="3982561"/>
            <a:ext cx="2158738" cy="21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2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8BD3F-7332-B46D-63F1-B30B7AB1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70E996-311B-2DC4-1159-B3ABF55DB0F5}"/>
              </a:ext>
            </a:extLst>
          </p:cNvPr>
          <p:cNvSpPr/>
          <p:nvPr/>
        </p:nvSpPr>
        <p:spPr>
          <a:xfrm>
            <a:off x="-533400" y="0"/>
            <a:ext cx="6629400" cy="7159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019E02-DA73-5123-556A-5C8883B2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4" y="2766218"/>
            <a:ext cx="5057512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Утрата права на ПСН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Прекращение деятельности на ПСН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9AF1ACA-37D0-BEC4-9BF7-DB1E012E4728}"/>
              </a:ext>
            </a:extLst>
          </p:cNvPr>
          <p:cNvSpPr/>
          <p:nvPr/>
        </p:nvSpPr>
        <p:spPr>
          <a:xfrm>
            <a:off x="5689092" y="2793333"/>
            <a:ext cx="813816" cy="12984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5E5DF61-915D-49D8-70AF-819140F87D46}"/>
              </a:ext>
            </a:extLst>
          </p:cNvPr>
          <p:cNvSpPr txBox="1">
            <a:spLocks/>
          </p:cNvSpPr>
          <p:nvPr/>
        </p:nvSpPr>
        <p:spPr>
          <a:xfrm>
            <a:off x="6714304" y="2766217"/>
            <a:ext cx="5057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Arial Narrow" panose="020B0506020202030204" pitchFamily="34" charset="0"/>
              </a:rPr>
              <a:t>заявление в налоговый орган </a:t>
            </a:r>
            <a:r>
              <a:rPr lang="ru-RU" sz="3200" dirty="0">
                <a:effectLst/>
                <a:latin typeface="Arial Narrow" panose="020B0506020202030204" pitchFamily="34" charset="0"/>
              </a:rPr>
              <a:t>в течение 10 календарных дней со дня наступления обстоятельства</a:t>
            </a:r>
            <a:r>
              <a:rPr lang="ru-RU" sz="3200" dirty="0">
                <a:latin typeface="Arial Narrow" panose="020B05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383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B1161-B7D5-F36C-7F24-161503354182}"/>
              </a:ext>
            </a:extLst>
          </p:cNvPr>
          <p:cNvSpPr/>
          <p:nvPr/>
        </p:nvSpPr>
        <p:spPr>
          <a:xfrm>
            <a:off x="-121920" y="-187452"/>
            <a:ext cx="12435840" cy="7232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A9ECE4-171D-42C0-4191-1431F3D7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76" y="598556"/>
            <a:ext cx="10213848" cy="1325563"/>
          </a:xfrm>
        </p:spPr>
        <p:txBody>
          <a:bodyPr>
            <a:noAutofit/>
          </a:bodyPr>
          <a:lstStyle/>
          <a:p>
            <a:pPr algn="ctr">
              <a:spcAft>
                <a:spcPts val="1500"/>
              </a:spcAft>
            </a:pPr>
            <a:r>
              <a:rPr lang="ru-RU" sz="6000" b="0" i="0" dirty="0">
                <a:solidFill>
                  <a:srgbClr val="FFFFFF"/>
                </a:solidFill>
                <a:effectLst/>
                <a:latin typeface="Arial Narrow" panose="020B0506020202030204" pitchFamily="34" charset="0"/>
              </a:rPr>
              <a:t>Письмо ФНС от 19.11.2025</a:t>
            </a:r>
            <a:br>
              <a:rPr lang="ru-RU" sz="6000" b="0" i="0" dirty="0">
                <a:solidFill>
                  <a:srgbClr val="FFFFFF"/>
                </a:solidFill>
                <a:effectLst/>
                <a:latin typeface="Arial Narrow" panose="020B0506020202030204" pitchFamily="34" charset="0"/>
              </a:rPr>
            </a:br>
            <a:r>
              <a:rPr lang="ru-RU" sz="6000" b="0" i="0" dirty="0">
                <a:solidFill>
                  <a:srgbClr val="FFFFFF"/>
                </a:solidFill>
                <a:effectLst/>
                <a:latin typeface="Arial Narrow" panose="020B0506020202030204" pitchFamily="34" charset="0"/>
              </a:rPr>
              <a:t>№ СД-4-3/10458@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AB731-04CC-140C-F01A-C698C6B845A5}"/>
              </a:ext>
            </a:extLst>
          </p:cNvPr>
          <p:cNvSpPr txBox="1"/>
          <p:nvPr/>
        </p:nvSpPr>
        <p:spPr>
          <a:xfrm>
            <a:off x="619396" y="2710127"/>
            <a:ext cx="1095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506020202030204" pitchFamily="34" charset="0"/>
              </a:rPr>
              <a:t>пеня не начисляется за тот период, когда налогоплательщик применял применял патент, добросовестно не уплачивая УСН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1EA39-1CAF-39C0-AEB9-A3508571A52B}"/>
              </a:ext>
            </a:extLst>
          </p:cNvPr>
          <p:cNvSpPr txBox="1"/>
          <p:nvPr/>
        </p:nvSpPr>
        <p:spPr>
          <a:xfrm>
            <a:off x="705695" y="4129466"/>
            <a:ext cx="1095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Narrow" panose="020B0506020202030204" pitchFamily="34" charset="0"/>
              </a:rPr>
              <a:t>дата начала начисления пеней – день, следующий за днем превышения установленного лимита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22481-6D34-EA1E-4B35-6CFED164D9FB}"/>
              </a:ext>
            </a:extLst>
          </p:cNvPr>
          <p:cNvSpPr txBox="1"/>
          <p:nvPr/>
        </p:nvSpPr>
        <p:spPr>
          <a:xfrm>
            <a:off x="1375272" y="6028611"/>
            <a:ext cx="944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506020202030204" pitchFamily="34" charset="0"/>
              </a:rPr>
              <a:t>(а не весь период действия патента, по которому утрачено право применения)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68603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54990E-9C8E-6442-75BA-5B360D589ECE}"/>
              </a:ext>
            </a:extLst>
          </p:cNvPr>
          <p:cNvSpPr/>
          <p:nvPr/>
        </p:nvSpPr>
        <p:spPr>
          <a:xfrm>
            <a:off x="-103632" y="-356616"/>
            <a:ext cx="12399264" cy="2871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ED3F4E-45B5-1621-ED96-9F5D587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10" y="599010"/>
            <a:ext cx="497177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Перерасчет патента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dirty="0" err="1">
                <a:solidFill>
                  <a:schemeClr val="bg1"/>
                </a:solidFill>
                <a:latin typeface="Arial Narrow" panose="020B0506020202030204" pitchFamily="34" charset="0"/>
              </a:rPr>
              <a:t>абз</a:t>
            </a:r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. 4 п. 2 ст. 346.45 НК</a:t>
            </a:r>
            <a:b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с 01.01.2026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F08C-96EC-ACC2-6317-4337D150C1AF}"/>
              </a:ext>
            </a:extLst>
          </p:cNvPr>
          <p:cNvSpPr txBox="1"/>
          <p:nvPr/>
        </p:nvSpPr>
        <p:spPr>
          <a:xfrm>
            <a:off x="1168857" y="3098687"/>
            <a:ext cx="10248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уменьшение количества объектов (физических показателей)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280C2F-2DB7-3690-32D1-0E3D6D9B7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0" y="3226704"/>
            <a:ext cx="483158" cy="4831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963B8B-FD8B-D146-6765-C14A5F75FA20}"/>
              </a:ext>
            </a:extLst>
          </p:cNvPr>
          <p:cNvSpPr txBox="1"/>
          <p:nvPr/>
        </p:nvSpPr>
        <p:spPr>
          <a:xfrm>
            <a:off x="1168856" y="4273144"/>
            <a:ext cx="1007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Narrow" panose="020B0506020202030204" pitchFamily="34" charset="0"/>
              </a:rPr>
              <a:t>заявление по форме в течение 10 дней со дня изменения физических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187041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DE96A0-A52D-447C-C231-456B400D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4804" r="36460" b="1812"/>
          <a:stretch/>
        </p:blipFill>
        <p:spPr>
          <a:xfrm>
            <a:off x="1677429" y="540482"/>
            <a:ext cx="8837142" cy="57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12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B0D7-2C20-EF59-8211-040995363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93F8F6-80AB-9850-5B78-DFAD896C818D}"/>
              </a:ext>
            </a:extLst>
          </p:cNvPr>
          <p:cNvSpPr/>
          <p:nvPr/>
        </p:nvSpPr>
        <p:spPr>
          <a:xfrm>
            <a:off x="-103632" y="-356616"/>
            <a:ext cx="12399264" cy="22219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9D099B-8B2E-E573-9035-131D2DD5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461" y="221944"/>
            <a:ext cx="45790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506020202030204" pitchFamily="34" charset="0"/>
              </a:rPr>
              <a:t>Перерасчет патента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56B44-7A87-1929-B8A9-3B0FF734F8B1}"/>
              </a:ext>
            </a:extLst>
          </p:cNvPr>
          <p:cNvSpPr txBox="1"/>
          <p:nvPr/>
        </p:nvSpPr>
        <p:spPr>
          <a:xfrm>
            <a:off x="1179434" y="1986736"/>
            <a:ext cx="1023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увеличение количества объектов (физических показателей)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05654-46C3-84C4-8399-583AD511B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6" y="2143305"/>
            <a:ext cx="483158" cy="483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549A30-815D-5E96-2870-7B465B43FF58}"/>
              </a:ext>
            </a:extLst>
          </p:cNvPr>
          <p:cNvSpPr txBox="1"/>
          <p:nvPr/>
        </p:nvSpPr>
        <p:spPr>
          <a:xfrm>
            <a:off x="1179434" y="4240605"/>
            <a:ext cx="81531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Arial Narrow" panose="020B0506020202030204" pitchFamily="34" charset="0"/>
              </a:rPr>
              <a:t>заявление в свободной форме + заявление по форме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2DA37-1081-A623-093F-52574332C290}"/>
              </a:ext>
            </a:extLst>
          </p:cNvPr>
          <p:cNvSpPr txBox="1"/>
          <p:nvPr/>
        </p:nvSpPr>
        <p:spPr>
          <a:xfrm>
            <a:off x="1179434" y="4757716"/>
            <a:ext cx="10072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 Narrow" panose="020B0506020202030204" pitchFamily="34" charset="0"/>
              </a:rPr>
              <a:t>в течение 10 дней со дня изменения физических показателей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356B6-8144-499D-8700-753AA16282F4}"/>
              </a:ext>
            </a:extLst>
          </p:cNvPr>
          <p:cNvSpPr txBox="1"/>
          <p:nvPr/>
        </p:nvSpPr>
        <p:spPr>
          <a:xfrm>
            <a:off x="1179434" y="3329902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изменение адреса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DFEA82-1E37-D642-1871-38773CE58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6" y="3533811"/>
            <a:ext cx="483158" cy="48315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07F0C9D-CCB7-3842-AD02-1818F8B1EAA2}"/>
              </a:ext>
            </a:extLst>
          </p:cNvPr>
          <p:cNvSpPr txBox="1">
            <a:spLocks/>
          </p:cNvSpPr>
          <p:nvPr/>
        </p:nvSpPr>
        <p:spPr>
          <a:xfrm>
            <a:off x="696276" y="5875613"/>
            <a:ext cx="10145305" cy="760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500"/>
              </a:spcAft>
            </a:pPr>
            <a:r>
              <a:rPr lang="ru-RU" sz="2800" dirty="0">
                <a:latin typeface="Arial Narrow" panose="020B0506020202030204" pitchFamily="34" charset="0"/>
              </a:rPr>
              <a:t>Письмо ФНС от 16.07.2021 № СД-4-3/10084@</a:t>
            </a:r>
          </a:p>
        </p:txBody>
      </p:sp>
    </p:spTree>
    <p:extLst>
      <p:ext uri="{BB962C8B-B14F-4D97-AF65-F5344CB8AC3E}">
        <p14:creationId xmlns:p14="http://schemas.microsoft.com/office/powerpoint/2010/main" val="1601579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696" y="1353627"/>
            <a:ext cx="7135368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506020202030204" pitchFamily="34" charset="0"/>
              </a:rPr>
              <a:t>Доход по патенту получен после окончания срока действия.</a:t>
            </a:r>
            <a:br>
              <a:rPr lang="ru-RU" dirty="0">
                <a:latin typeface="Arial Narrow" panose="020B0506020202030204" pitchFamily="34" charset="0"/>
              </a:rPr>
            </a:br>
            <a:r>
              <a:rPr lang="ru-RU" dirty="0">
                <a:latin typeface="Arial Narrow" panose="020B0506020202030204" pitchFamily="34" charset="0"/>
              </a:rPr>
              <a:t>Какой налог?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0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017D-B9A6-FFBE-FFF9-EB8484805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9FC35C4-B481-2F85-771C-864D55AFBC40}"/>
              </a:ext>
            </a:extLst>
          </p:cNvPr>
          <p:cNvSpPr/>
          <p:nvPr/>
        </p:nvSpPr>
        <p:spPr>
          <a:xfrm>
            <a:off x="1208532" y="374904"/>
            <a:ext cx="9774936" cy="3447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A9F77-819C-3665-6B9E-2A5CDA7CF15D}"/>
              </a:ext>
            </a:extLst>
          </p:cNvPr>
          <p:cNvSpPr txBox="1"/>
          <p:nvPr/>
        </p:nvSpPr>
        <p:spPr>
          <a:xfrm>
            <a:off x="1490912" y="805886"/>
            <a:ext cx="92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к ПСН не относится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7B8CE-AA1E-8A44-C110-EEF5A0CF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28E22-DB37-3248-AD21-84628E96D01D}"/>
              </a:ext>
            </a:extLst>
          </p:cNvPr>
          <p:cNvSpPr txBox="1"/>
          <p:nvPr/>
        </p:nvSpPr>
        <p:spPr>
          <a:xfrm>
            <a:off x="2941129" y="2480154"/>
            <a:ext cx="6309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Обзор ВС РФ практики рассмотрения судами дел,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связанных с применением гл. 26.2 и  гл. 26.5 НК РФ</a:t>
            </a:r>
          </a:p>
        </p:txBody>
      </p:sp>
    </p:spTree>
    <p:extLst>
      <p:ext uri="{BB962C8B-B14F-4D97-AF65-F5344CB8AC3E}">
        <p14:creationId xmlns:p14="http://schemas.microsoft.com/office/powerpoint/2010/main" val="13028866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352B-6FC8-5A64-9FD8-28C5B492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CF7315-60C2-C0C7-7E4A-F21C6A0CD4C6}"/>
              </a:ext>
            </a:extLst>
          </p:cNvPr>
          <p:cNvSpPr/>
          <p:nvPr/>
        </p:nvSpPr>
        <p:spPr>
          <a:xfrm>
            <a:off x="-678731" y="-242267"/>
            <a:ext cx="11236751" cy="27054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2E721-E527-993E-5C39-8266E393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68" y="5854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Услуги в сфере дошкольного образования и дополнительного образования детей и взрослых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62975-BE9F-1E0A-0C2D-948AE9004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17" y="3635881"/>
            <a:ext cx="2283267" cy="2283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1D3468-5728-F403-66AF-2A0239F5F57C}"/>
              </a:ext>
            </a:extLst>
          </p:cNvPr>
          <p:cNvSpPr txBox="1"/>
          <p:nvPr/>
        </p:nvSpPr>
        <p:spPr>
          <a:xfrm>
            <a:off x="954616" y="3903277"/>
            <a:ext cx="51571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Arial Narrow" panose="020B0506020202030204" pitchFamily="34" charset="0"/>
              </a:rPr>
              <a:t>лицензия при наличии </a:t>
            </a:r>
          </a:p>
          <a:p>
            <a:r>
              <a:rPr lang="ru-RU" sz="4400" dirty="0">
                <a:latin typeface="Arial Narrow" panose="020B0506020202030204" pitchFamily="34" charset="0"/>
              </a:rPr>
              <a:t>наемных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779597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22" y="125341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Курсы в записи - ПСН?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958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4956-F637-7730-E7D6-5A8A17C0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99B324-5159-00BF-F387-6D0A56A9E0B0}"/>
              </a:ext>
            </a:extLst>
          </p:cNvPr>
          <p:cNvSpPr/>
          <p:nvPr/>
        </p:nvSpPr>
        <p:spPr>
          <a:xfrm>
            <a:off x="-705612" y="0"/>
            <a:ext cx="13414248" cy="2350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4477-FA5C-E327-8A9B-6E0C46C9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40897"/>
            <a:ext cx="10704576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Доходы от сдачи в аренду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A60DF-A67F-8B49-A33D-BEE523AAE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0304" y="3721609"/>
            <a:ext cx="2370032" cy="2370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67576-4F70-59BC-5F42-942CBE709128}"/>
              </a:ext>
            </a:extLst>
          </p:cNvPr>
          <p:cNvSpPr txBox="1"/>
          <p:nvPr/>
        </p:nvSpPr>
        <p:spPr>
          <a:xfrm>
            <a:off x="1275538" y="3612737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компенсация коммунальных платежей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2EA04C-9558-6D0A-1EF5-CD107673E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3632768"/>
            <a:ext cx="483158" cy="4831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B9D73B-09B9-6A13-A12A-9CAACD325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4403436"/>
            <a:ext cx="483158" cy="483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1BC21F-3210-5725-F3C1-BBBA91FF4C3D}"/>
              </a:ext>
            </a:extLst>
          </p:cNvPr>
          <p:cNvSpPr txBox="1"/>
          <p:nvPr/>
        </p:nvSpPr>
        <p:spPr>
          <a:xfrm>
            <a:off x="1275538" y="4363374"/>
            <a:ext cx="50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штрафы, компенсации и неустойки</a:t>
            </a:r>
          </a:p>
        </p:txBody>
      </p:sp>
    </p:spTree>
    <p:extLst>
      <p:ext uri="{BB962C8B-B14F-4D97-AF65-F5344CB8AC3E}">
        <p14:creationId xmlns:p14="http://schemas.microsoft.com/office/powerpoint/2010/main" val="268406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96FE5-1D32-01D2-B478-A06BE0B8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9ED0A4A-FD33-44AF-E317-D307FA8B01E2}"/>
              </a:ext>
            </a:extLst>
          </p:cNvPr>
          <p:cNvSpPr/>
          <p:nvPr/>
        </p:nvSpPr>
        <p:spPr>
          <a:xfrm>
            <a:off x="-2038830" y="-2894028"/>
            <a:ext cx="12115800" cy="5138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09A9A-8583-C892-70F5-A633705C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243622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Прямой запрет на применение патента: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EC718-707A-6376-9828-DA5E57C8D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48601E-18C4-D5CD-F2D4-BCAAE50FDABA}"/>
              </a:ext>
            </a:extLst>
          </p:cNvPr>
          <p:cNvSpPr txBox="1"/>
          <p:nvPr/>
        </p:nvSpPr>
        <p:spPr>
          <a:xfrm>
            <a:off x="2663570" y="1460177"/>
            <a:ext cx="271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 Narrow" panose="020B0506020202030204" pitchFamily="34" charset="0"/>
              </a:rPr>
              <a:t>с 01.01.2025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11C5E-8044-87EC-8584-DA387E5CCE39}"/>
              </a:ext>
            </a:extLst>
          </p:cNvPr>
          <p:cNvSpPr txBox="1"/>
          <p:nvPr/>
        </p:nvSpPr>
        <p:spPr>
          <a:xfrm>
            <a:off x="1215272" y="3000710"/>
            <a:ext cx="78021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майнинг цифровой валюты</a:t>
            </a:r>
          </a:p>
          <a:p>
            <a:endParaRPr lang="ru-RU" sz="4000" b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сделки по реализации (приобретению)</a:t>
            </a:r>
          </a:p>
          <a:p>
            <a:r>
              <a:rPr lang="ru-RU" sz="4000" b="0" dirty="0">
                <a:effectLst/>
                <a:latin typeface="Arial Narrow" panose="020B0506020202030204" pitchFamily="34" charset="0"/>
              </a:rPr>
              <a:t>цифровой валюты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13E2E-AE05-57BD-2185-D9ED7F036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3211112"/>
            <a:ext cx="435776" cy="435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E86F0D-C4F5-E945-B526-F9B8A750D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3" y="4395212"/>
            <a:ext cx="435776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9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856" y="2039428"/>
            <a:ext cx="7540729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Совмещение УСН и ПСН по сдаче в аренду</a:t>
            </a:r>
            <a:br>
              <a:rPr lang="ru-RU" sz="3200" dirty="0">
                <a:latin typeface="Arial Narrow" panose="020B0506020202030204" pitchFamily="34" charset="0"/>
              </a:rPr>
            </a:br>
            <a:r>
              <a:rPr lang="ru-RU" sz="3200" dirty="0">
                <a:latin typeface="Arial Narrow" panose="020B0506020202030204" pitchFamily="34" charset="0"/>
              </a:rPr>
              <a:t>(например, несколько объектов в регионе,</a:t>
            </a:r>
            <a:br>
              <a:rPr lang="ru-RU" sz="3200" dirty="0">
                <a:latin typeface="Arial Narrow" panose="020B0506020202030204" pitchFamily="34" charset="0"/>
              </a:rPr>
            </a:br>
            <a:r>
              <a:rPr lang="ru-RU" sz="3200" dirty="0">
                <a:latin typeface="Arial Narrow" panose="020B0506020202030204" pitchFamily="34" charset="0"/>
              </a:rPr>
              <a:t>объекты в разных регионах?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21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B1161-B7D5-F36C-7F24-161503354182}"/>
              </a:ext>
            </a:extLst>
          </p:cNvPr>
          <p:cNvSpPr/>
          <p:nvPr/>
        </p:nvSpPr>
        <p:spPr>
          <a:xfrm>
            <a:off x="-121920" y="-187452"/>
            <a:ext cx="12435840" cy="7232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A9ECE4-171D-42C0-4191-1431F3D7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76" y="598556"/>
            <a:ext cx="10213848" cy="1325563"/>
          </a:xfrm>
        </p:spPr>
        <p:txBody>
          <a:bodyPr>
            <a:noAutofit/>
          </a:bodyPr>
          <a:lstStyle/>
          <a:p>
            <a:pPr algn="ctr">
              <a:spcAft>
                <a:spcPts val="1500"/>
              </a:spcAft>
            </a:pPr>
            <a:r>
              <a:rPr lang="ru-RU" sz="5400" dirty="0">
                <a:solidFill>
                  <a:schemeClr val="bg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Письмо ФНС </a:t>
            </a:r>
            <a:r>
              <a:rPr lang="ru-RU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от 06.09.2021</a:t>
            </a:r>
            <a:br>
              <a:rPr lang="ru-RU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№СД-4-3/12620</a:t>
            </a:r>
            <a:r>
              <a:rPr lang="en-US" sz="5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@</a:t>
            </a:r>
            <a:endParaRPr lang="ru-RU" sz="5400" dirty="0">
              <a:solidFill>
                <a:schemeClr val="bg1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AB731-04CC-140C-F01A-C698C6B845A5}"/>
              </a:ext>
            </a:extLst>
          </p:cNvPr>
          <p:cNvSpPr txBox="1"/>
          <p:nvPr/>
        </p:nvSpPr>
        <p:spPr>
          <a:xfrm>
            <a:off x="1672874" y="2877547"/>
            <a:ext cx="8846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при применении УСН и осуществлении только одного вида деятельности в одном субъекте РФ ИП также вправе в течение года перейти по данному виду деятельности на ПСН, оставаясь при этом и на УСН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040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22" y="125341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Торговля на ПСН?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8179A-A4EA-4BBC-4E2B-3E211219310A}"/>
              </a:ext>
            </a:extLst>
          </p:cNvPr>
          <p:cNvSpPr txBox="1"/>
          <p:nvPr/>
        </p:nvSpPr>
        <p:spPr>
          <a:xfrm>
            <a:off x="4087628" y="2496381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интернет-магазин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B59C3-AFBF-CEE7-6FC2-21BBA22F6CDF}"/>
              </a:ext>
            </a:extLst>
          </p:cNvPr>
          <p:cNvSpPr txBox="1"/>
          <p:nvPr/>
        </p:nvSpPr>
        <p:spPr>
          <a:xfrm>
            <a:off x="4087628" y="315942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маркетплейсы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7821B-31B3-6EF3-7031-FB815F7054E9}"/>
              </a:ext>
            </a:extLst>
          </p:cNvPr>
          <p:cNvSpPr txBox="1"/>
          <p:nvPr/>
        </p:nvSpPr>
        <p:spPr>
          <a:xfrm>
            <a:off x="4087628" y="3822459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вендинг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E6585E-ABEA-755A-2723-C6C8F02CE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22" y="2632597"/>
            <a:ext cx="362971" cy="3629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D2A5DF-2280-7759-F829-A228DB786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22" y="3253598"/>
            <a:ext cx="362971" cy="362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D54F1-5164-27CC-72FD-23040098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22" y="3972167"/>
            <a:ext cx="362971" cy="3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6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4956-F637-7730-E7D6-5A8A17C0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99B324-5159-00BF-F387-6D0A56A9E0B0}"/>
              </a:ext>
            </a:extLst>
          </p:cNvPr>
          <p:cNvSpPr/>
          <p:nvPr/>
        </p:nvSpPr>
        <p:spPr>
          <a:xfrm>
            <a:off x="-705612" y="-56030"/>
            <a:ext cx="13414248" cy="2350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4477-FA5C-E327-8A9B-6E0C46C9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40897"/>
            <a:ext cx="10704576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Розничная торговля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A60DF-A67F-8B49-A33D-BEE523AAE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0304" y="3721609"/>
            <a:ext cx="2370032" cy="2370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67576-4F70-59BC-5F42-942CBE709128}"/>
              </a:ext>
            </a:extLst>
          </p:cNvPr>
          <p:cNvSpPr txBox="1"/>
          <p:nvPr/>
        </p:nvSpPr>
        <p:spPr>
          <a:xfrm>
            <a:off x="1275538" y="3612737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с торговым залом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2EA04C-9558-6D0A-1EF5-CD107673E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3632768"/>
            <a:ext cx="483158" cy="4831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B9D73B-09B9-6A13-A12A-9CAACD325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4403436"/>
            <a:ext cx="483158" cy="483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1BC21F-3210-5725-F3C1-BBBA91FF4C3D}"/>
              </a:ext>
            </a:extLst>
          </p:cNvPr>
          <p:cNvSpPr txBox="1"/>
          <p:nvPr/>
        </p:nvSpPr>
        <p:spPr>
          <a:xfrm>
            <a:off x="1275538" y="4363374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без торгового зала</a:t>
            </a:r>
          </a:p>
        </p:txBody>
      </p:sp>
    </p:spTree>
    <p:extLst>
      <p:ext uri="{BB962C8B-B14F-4D97-AF65-F5344CB8AC3E}">
        <p14:creationId xmlns:p14="http://schemas.microsoft.com/office/powerpoint/2010/main" val="4135420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4E566-C75D-6B20-EF57-4B0E38FE4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075" t="49463" r="36550" b="14667"/>
          <a:stretch/>
        </p:blipFill>
        <p:spPr>
          <a:xfrm>
            <a:off x="1047340" y="1323275"/>
            <a:ext cx="10097319" cy="42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363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22" y="1253419"/>
            <a:ext cx="7135368" cy="2093285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506020202030204" pitchFamily="34" charset="0"/>
              </a:rPr>
              <a:t>А если объект не поименован?</a:t>
            </a:r>
            <a:br>
              <a:rPr lang="ru-RU" dirty="0">
                <a:latin typeface="Arial Narrow" panose="020B0506020202030204" pitchFamily="34" charset="0"/>
              </a:rPr>
            </a:br>
            <a:r>
              <a:rPr lang="ru-RU" dirty="0">
                <a:latin typeface="Arial Narrow" panose="020B0506020202030204" pitchFamily="34" charset="0"/>
              </a:rPr>
              <a:t>Например, островок в торговом центре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A119CD2-03D8-F973-3710-DC9EDD5FE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346210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898C23-7D11-5669-960C-89C1ECE06B48}"/>
              </a:ext>
            </a:extLst>
          </p:cNvPr>
          <p:cNvSpPr/>
          <p:nvPr/>
        </p:nvSpPr>
        <p:spPr>
          <a:xfrm>
            <a:off x="4069080" y="2465754"/>
            <a:ext cx="7415784" cy="31729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A415B-5892-2944-8B3C-7EDC709277DF}"/>
              </a:ext>
            </a:extLst>
          </p:cNvPr>
          <p:cNvSpPr txBox="1"/>
          <p:nvPr/>
        </p:nvSpPr>
        <p:spPr>
          <a:xfrm>
            <a:off x="5474428" y="3082742"/>
            <a:ext cx="4605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если торговый объект подпадает под понятие "другие аналогичные объекты", в заявлении на получение патента следует указывать код вида объекта "14 - палатка"</a:t>
            </a:r>
            <a:endParaRPr lang="ru-RU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A782A-C6B0-880C-8E30-7F54E11A94F8}"/>
              </a:ext>
            </a:extLst>
          </p:cNvPr>
          <p:cNvSpPr txBox="1"/>
          <p:nvPr/>
        </p:nvSpPr>
        <p:spPr>
          <a:xfrm>
            <a:off x="4593391" y="5794045"/>
            <a:ext cx="63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Письмо ФНС от 15 февраля 2021 г. </a:t>
            </a:r>
            <a:r>
              <a:rPr lang="en-US" sz="24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N </a:t>
            </a:r>
            <a:r>
              <a:rPr lang="ru-RU" sz="24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СД-4-3/1846@</a:t>
            </a:r>
            <a:endParaRPr lang="ru-RU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649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1865-5F1C-243C-33A2-66A8F50E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E818A-0F9D-56AF-DFBE-1EDA8B0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22" y="1253419"/>
            <a:ext cx="7135368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Narrow" panose="020B0506020202030204" pitchFamily="34" charset="0"/>
              </a:rPr>
              <a:t>Магазин продает вязанные перчатки и шапки, шапки из меха.</a:t>
            </a:r>
            <a:br>
              <a:rPr lang="ru-RU" dirty="0">
                <a:latin typeface="Arial Narrow" panose="020B0506020202030204" pitchFamily="34" charset="0"/>
              </a:rPr>
            </a:br>
            <a:r>
              <a:rPr lang="ru-RU" dirty="0">
                <a:latin typeface="Arial Narrow" panose="020B0506020202030204" pitchFamily="34" charset="0"/>
              </a:rPr>
              <a:t>Можно применять патент?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AFFB18-E1C1-4388-DE31-0FE823B1D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919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A119CD2-03D8-F973-3710-DC9EDD5FE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4" y="346210"/>
            <a:ext cx="3082790" cy="30827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898C23-7D11-5669-960C-89C1ECE06B48}"/>
              </a:ext>
            </a:extLst>
          </p:cNvPr>
          <p:cNvSpPr/>
          <p:nvPr/>
        </p:nvSpPr>
        <p:spPr>
          <a:xfrm>
            <a:off x="4069080" y="2465754"/>
            <a:ext cx="7415784" cy="31729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A415B-5892-2944-8B3C-7EDC709277DF}"/>
              </a:ext>
            </a:extLst>
          </p:cNvPr>
          <p:cNvSpPr txBox="1"/>
          <p:nvPr/>
        </p:nvSpPr>
        <p:spPr>
          <a:xfrm>
            <a:off x="5474428" y="3429000"/>
            <a:ext cx="460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Изделия из меха – УСН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Остальное – ПСН</a:t>
            </a:r>
            <a:endParaRPr lang="ru-RU" sz="36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AA782A-C6B0-880C-8E30-7F54E11A94F8}"/>
              </a:ext>
            </a:extLst>
          </p:cNvPr>
          <p:cNvSpPr txBox="1"/>
          <p:nvPr/>
        </p:nvSpPr>
        <p:spPr>
          <a:xfrm>
            <a:off x="4593391" y="5794045"/>
            <a:ext cx="636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Письмо Минфина РФ от 13.03.2020 №03-11-11/19379</a:t>
            </a:r>
          </a:p>
        </p:txBody>
      </p:sp>
    </p:spTree>
    <p:extLst>
      <p:ext uri="{BB962C8B-B14F-4D97-AF65-F5344CB8AC3E}">
        <p14:creationId xmlns:p14="http://schemas.microsoft.com/office/powerpoint/2010/main" val="9114482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4956-F637-7730-E7D6-5A8A17C0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99B324-5159-00BF-F387-6D0A56A9E0B0}"/>
              </a:ext>
            </a:extLst>
          </p:cNvPr>
          <p:cNvSpPr/>
          <p:nvPr/>
        </p:nvSpPr>
        <p:spPr>
          <a:xfrm>
            <a:off x="-705612" y="0"/>
            <a:ext cx="13414248" cy="2350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94477-FA5C-E327-8A9B-6E0C46C9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440897"/>
            <a:ext cx="10704576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Налог на профессиональный доход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6A60DF-A67F-8B49-A33D-BEE523AAE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90304" y="3721609"/>
            <a:ext cx="2370032" cy="2370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67576-4F70-59BC-5F42-942CBE709128}"/>
              </a:ext>
            </a:extLst>
          </p:cNvPr>
          <p:cNvSpPr txBox="1"/>
          <p:nvPr/>
        </p:nvSpPr>
        <p:spPr>
          <a:xfrm>
            <a:off x="1231297" y="3939575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более 16 млн самозанятых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DCD96-E16C-3E2A-0DDA-374EADA81482}"/>
              </a:ext>
            </a:extLst>
          </p:cNvPr>
          <p:cNvSpPr txBox="1"/>
          <p:nvPr/>
        </p:nvSpPr>
        <p:spPr>
          <a:xfrm>
            <a:off x="1275538" y="5114011"/>
            <a:ext cx="7738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11,1 млрд рублей начисленного налога за апрель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3C744-11D1-ADB0-DFA3-588301FFC851}"/>
              </a:ext>
            </a:extLst>
          </p:cNvPr>
          <p:cNvSpPr txBox="1"/>
          <p:nvPr/>
        </p:nvSpPr>
        <p:spPr>
          <a:xfrm>
            <a:off x="754330" y="2660489"/>
            <a:ext cx="5376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anose="020B0506020202030204" pitchFamily="34" charset="0"/>
              </a:rPr>
              <a:t>По состоянию на 30 апреля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3982C-1CA0-8E54-CC72-6DD218151462}"/>
              </a:ext>
            </a:extLst>
          </p:cNvPr>
          <p:cNvSpPr txBox="1"/>
          <p:nvPr/>
        </p:nvSpPr>
        <p:spPr>
          <a:xfrm>
            <a:off x="3333865" y="1599069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506020202030204" pitchFamily="34" charset="0"/>
              </a:rPr>
              <a:t>действует на всей территории РФ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2EA04C-9558-6D0A-1EF5-CD107673E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3959606"/>
            <a:ext cx="483158" cy="483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D2CE0B-6EF4-140B-1B21-0779FA22D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" y="5157107"/>
            <a:ext cx="483158" cy="4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CD65-7A77-5855-0DCA-E10997E0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14C9C11-149D-CAF3-D048-289F95CC6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0F8E2-672E-993B-AD80-D6B7AB68FAEC}"/>
              </a:ext>
            </a:extLst>
          </p:cNvPr>
          <p:cNvSpPr txBox="1"/>
          <p:nvPr/>
        </p:nvSpPr>
        <p:spPr>
          <a:xfrm>
            <a:off x="3902697" y="1054268"/>
            <a:ext cx="7993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Продажа фотоаппаратов</a:t>
            </a:r>
          </a:p>
          <a:p>
            <a:r>
              <a:rPr lang="ru-RU" sz="3600" dirty="0">
                <a:latin typeface="Arial Narrow" panose="020B0506020202030204" pitchFamily="34" charset="0"/>
              </a:rPr>
              <a:t>(или любой другой маркируемой продукции, кроме лекарств, меха, обуви)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515D5-C9A9-8870-94F9-842D9F0A1A13}"/>
              </a:ext>
            </a:extLst>
          </p:cNvPr>
          <p:cNvSpPr txBox="1"/>
          <p:nvPr/>
        </p:nvSpPr>
        <p:spPr>
          <a:xfrm>
            <a:off x="3915017" y="3867006"/>
            <a:ext cx="708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Можно продолжать применять патент?</a:t>
            </a:r>
          </a:p>
        </p:txBody>
      </p:sp>
    </p:spTree>
    <p:extLst>
      <p:ext uri="{BB962C8B-B14F-4D97-AF65-F5344CB8AC3E}">
        <p14:creationId xmlns:p14="http://schemas.microsoft.com/office/powerpoint/2010/main" val="18326418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684560-7CE4-2C2C-7EF4-903EE3B5551B}"/>
              </a:ext>
            </a:extLst>
          </p:cNvPr>
          <p:cNvSpPr/>
          <p:nvPr/>
        </p:nvSpPr>
        <p:spPr>
          <a:xfrm>
            <a:off x="-339365" y="-235669"/>
            <a:ext cx="13781988" cy="18476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CB198-F765-04B7-2D3F-979D3521BC2C}"/>
              </a:ext>
            </a:extLst>
          </p:cNvPr>
          <p:cNvSpPr txBox="1"/>
          <p:nvPr/>
        </p:nvSpPr>
        <p:spPr>
          <a:xfrm>
            <a:off x="697584" y="365125"/>
            <a:ext cx="6428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Arial Narrow" panose="020B0506020202030204" pitchFamily="34" charset="0"/>
              </a:rPr>
              <a:t>Популярные отрасли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E63FA-D176-6F93-98AD-391E50D6E353}"/>
              </a:ext>
            </a:extLst>
          </p:cNvPr>
          <p:cNvSpPr txBox="1"/>
          <p:nvPr/>
        </p:nvSpPr>
        <p:spPr>
          <a:xfrm>
            <a:off x="697584" y="194773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услуги ремонта – 1,15 млн.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автоперевозки </a:t>
            </a:r>
            <a:r>
              <a:rPr lang="ru-RU" sz="4000" dirty="0">
                <a:latin typeface="Arial Narrow" panose="020B0506020202030204" pitchFamily="34" charset="0"/>
              </a:rPr>
              <a:t>– 1,02</a:t>
            </a:r>
            <a:r>
              <a:rPr lang="ru-RU" sz="4000" b="0" i="0" dirty="0">
                <a:effectLst/>
                <a:latin typeface="Arial Narrow" panose="020B0506020202030204" pitchFamily="34" charset="0"/>
              </a:rPr>
              <a:t> млн.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IT – 650,6 тыс.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услуги красоты – 549,5 тыс.</a:t>
            </a:r>
            <a:endParaRPr lang="ru-RU" sz="4000" dirty="0"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118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061FC0-2BEA-6713-7427-F078020E4DD2}"/>
              </a:ext>
            </a:extLst>
          </p:cNvPr>
          <p:cNvSpPr/>
          <p:nvPr/>
        </p:nvSpPr>
        <p:spPr>
          <a:xfrm>
            <a:off x="-1188720" y="-88895"/>
            <a:ext cx="14136624" cy="170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D9055-7375-484B-A100-9306F7D698DA}"/>
              </a:ext>
            </a:extLst>
          </p:cNvPr>
          <p:cNvSpPr txBox="1"/>
          <p:nvPr/>
        </p:nvSpPr>
        <p:spPr>
          <a:xfrm>
            <a:off x="914399" y="1927121"/>
            <a:ext cx="92005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Москва – </a:t>
            </a:r>
            <a:r>
              <a:rPr lang="ru-RU" sz="4000" dirty="0">
                <a:latin typeface="Arial Narrow" panose="020B0506020202030204" pitchFamily="34" charset="0"/>
              </a:rPr>
              <a:t>2,4</a:t>
            </a:r>
            <a:r>
              <a:rPr lang="ru-RU" sz="4000" b="0" i="0" dirty="0">
                <a:effectLst/>
                <a:latin typeface="Arial Narrow" panose="020B0506020202030204" pitchFamily="34" charset="0"/>
              </a:rPr>
              <a:t> млн.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Московская область – </a:t>
            </a:r>
            <a:r>
              <a:rPr lang="ru-RU" sz="4000" dirty="0">
                <a:latin typeface="Arial Narrow" panose="020B0506020202030204" pitchFamily="34" charset="0"/>
              </a:rPr>
              <a:t>1,2</a:t>
            </a:r>
            <a:r>
              <a:rPr lang="ru-RU" sz="4000" b="0" i="0" dirty="0">
                <a:effectLst/>
                <a:latin typeface="Arial Narrow" panose="020B0506020202030204" pitchFamily="34" charset="0"/>
              </a:rPr>
              <a:t> млн.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Санкт-Петербург – 1,1 млн.</a:t>
            </a:r>
          </a:p>
          <a:p>
            <a:endParaRPr lang="ru-RU" sz="4000" b="0" i="0" dirty="0">
              <a:effectLst/>
              <a:latin typeface="Arial Narrow" panose="020B0506020202030204" pitchFamily="34" charset="0"/>
            </a:endParaRPr>
          </a:p>
          <a:p>
            <a:r>
              <a:rPr lang="ru-RU" sz="4000" b="0" i="0" dirty="0">
                <a:effectLst/>
                <a:latin typeface="Arial Narrow" panose="020B0506020202030204" pitchFamily="34" charset="0"/>
              </a:rPr>
              <a:t>Краснодарский край - 804 тыс.</a:t>
            </a:r>
            <a:endParaRPr lang="ru-RU" sz="4000" dirty="0">
              <a:latin typeface="Arial Narrow" panose="020B05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7ECDA-E71B-9CD6-17A0-27D0833F91E7}"/>
              </a:ext>
            </a:extLst>
          </p:cNvPr>
          <p:cNvSpPr txBox="1"/>
          <p:nvPr/>
        </p:nvSpPr>
        <p:spPr>
          <a:xfrm>
            <a:off x="914399" y="311084"/>
            <a:ext cx="10793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Arial Narrow" panose="020B0506020202030204" pitchFamily="34" charset="0"/>
              </a:rPr>
              <a:t>Лидирующие регионы</a:t>
            </a:r>
          </a:p>
        </p:txBody>
      </p:sp>
    </p:spTree>
    <p:extLst>
      <p:ext uri="{BB962C8B-B14F-4D97-AF65-F5344CB8AC3E}">
        <p14:creationId xmlns:p14="http://schemas.microsoft.com/office/powerpoint/2010/main" val="35548954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8D3C-DEE5-018D-5945-59511C3C1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557156C7-7285-CB74-7665-76207CD53668}"/>
              </a:ext>
            </a:extLst>
          </p:cNvPr>
          <p:cNvSpPr/>
          <p:nvPr/>
        </p:nvSpPr>
        <p:spPr>
          <a:xfrm>
            <a:off x="4087368" y="-201168"/>
            <a:ext cx="8906256" cy="726033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A82-AB4E-AE95-3EE8-48776811DEC4}"/>
              </a:ext>
            </a:extLst>
          </p:cNvPr>
          <p:cNvSpPr txBox="1"/>
          <p:nvPr/>
        </p:nvSpPr>
        <p:spPr>
          <a:xfrm>
            <a:off x="5307960" y="1201203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физические лица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AB6A45-6439-08BE-F91C-132E724F6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04" y="1364376"/>
            <a:ext cx="483158" cy="4831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34C2B3-8443-BC23-F0B9-64B4BE17C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4" y="2589099"/>
            <a:ext cx="483158" cy="4831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28AE34-3939-2F57-98BC-191A3C59D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77" y="3676257"/>
            <a:ext cx="483158" cy="4831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13945C-6D46-BD5D-F855-CB860A3BB6EC}"/>
              </a:ext>
            </a:extLst>
          </p:cNvPr>
          <p:cNvSpPr txBox="1"/>
          <p:nvPr/>
        </p:nvSpPr>
        <p:spPr>
          <a:xfrm>
            <a:off x="5311327" y="3521843"/>
            <a:ext cx="306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граждане ЕАЭС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AB7C48-0765-B20B-6BDA-BF8C9D6E0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233" y="2125705"/>
            <a:ext cx="2370032" cy="2370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7C5D5-20AC-883F-A885-D9671EDEDEF3}"/>
              </a:ext>
            </a:extLst>
          </p:cNvPr>
          <p:cNvSpPr txBox="1"/>
          <p:nvPr/>
        </p:nvSpPr>
        <p:spPr>
          <a:xfrm>
            <a:off x="5311327" y="2425926"/>
            <a:ext cx="647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индивидуальные предприниматели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2EE5C-0A42-7069-6B09-7E1368C2E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12D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77" y="4756563"/>
            <a:ext cx="483158" cy="483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B434F-1408-0A1F-F9F3-654453FB3663}"/>
              </a:ext>
            </a:extLst>
          </p:cNvPr>
          <p:cNvSpPr txBox="1"/>
          <p:nvPr/>
        </p:nvSpPr>
        <p:spPr>
          <a:xfrm>
            <a:off x="5311327" y="4602149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граждане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14844913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B02AD-3A04-3FE6-D619-E4D54568D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EF09E2-47E0-C4AB-82A5-EB15C3E77477}"/>
              </a:ext>
            </a:extLst>
          </p:cNvPr>
          <p:cNvSpPr/>
          <p:nvPr/>
        </p:nvSpPr>
        <p:spPr>
          <a:xfrm>
            <a:off x="-121920" y="-187452"/>
            <a:ext cx="12435840" cy="7232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81CC6E-8BE1-0CBA-917C-74B5554C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76" y="598556"/>
            <a:ext cx="10213848" cy="1325563"/>
          </a:xfrm>
        </p:spPr>
        <p:txBody>
          <a:bodyPr>
            <a:noAutofit/>
          </a:bodyPr>
          <a:lstStyle/>
          <a:p>
            <a:pPr algn="ctr">
              <a:spcAft>
                <a:spcPts val="1500"/>
              </a:spcAft>
            </a:pPr>
            <a:r>
              <a:rPr lang="ru-RU" sz="6000" b="0" i="0" dirty="0">
                <a:solidFill>
                  <a:srgbClr val="FFFFFF"/>
                </a:solidFill>
                <a:effectLst/>
                <a:latin typeface="Arial Narrow" panose="020B0506020202030204" pitchFamily="34" charset="0"/>
              </a:rPr>
              <a:t>Налог на профессиональный доход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7E5C4-B9ED-974D-BB80-F572326B1E0D}"/>
              </a:ext>
            </a:extLst>
          </p:cNvPr>
          <p:cNvSpPr txBox="1"/>
          <p:nvPr/>
        </p:nvSpPr>
        <p:spPr>
          <a:xfrm>
            <a:off x="3745838" y="2844225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Arial Narrow" panose="020B0506020202030204" pitchFamily="34" charset="0"/>
              </a:rPr>
              <a:t>это режим налогообложения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C17774-7F1A-595B-A64A-34651FC5B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879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AADD-EFA2-7B1B-FD24-4E247A75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AA681-FF28-0975-CFED-09BF0A8E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26" y="270220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Можно ли быть ИП на НПД?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29D7877-6060-3541-FB8B-4B257C773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3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93C3-F0D7-E99B-C401-7407FD139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F2936D-AB15-2D95-7E93-B9232581CA44}"/>
              </a:ext>
            </a:extLst>
          </p:cNvPr>
          <p:cNvSpPr txBox="1"/>
          <p:nvPr/>
        </p:nvSpPr>
        <p:spPr>
          <a:xfrm>
            <a:off x="2933998" y="711688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косметические услуги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C114C-B558-EE80-45F2-9E585A1055DC}"/>
              </a:ext>
            </a:extLst>
          </p:cNvPr>
          <p:cNvSpPr txBox="1"/>
          <p:nvPr/>
        </p:nvSpPr>
        <p:spPr>
          <a:xfrm>
            <a:off x="3474929" y="1970149"/>
            <a:ext cx="578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перевозка пассажиров и грузов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BC25B-3D97-5E53-90EB-77A14F53724E}"/>
              </a:ext>
            </a:extLst>
          </p:cNvPr>
          <p:cNvSpPr txBox="1"/>
          <p:nvPr/>
        </p:nvSpPr>
        <p:spPr>
          <a:xfrm>
            <a:off x="3561342" y="3708656"/>
            <a:ext cx="415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сдача в аренду жилья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04AF722-E465-053B-9F9C-B9C1894A272D}"/>
              </a:ext>
            </a:extLst>
          </p:cNvPr>
          <p:cNvGrpSpPr/>
          <p:nvPr/>
        </p:nvGrpSpPr>
        <p:grpSpPr>
          <a:xfrm>
            <a:off x="-4215384" y="-100584"/>
            <a:ext cx="7632465" cy="7717536"/>
            <a:chOff x="-4215384" y="-100584"/>
            <a:chExt cx="7632465" cy="7717536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A9AB6F5-7C54-6463-14E4-3780BC7D3DA6}"/>
                </a:ext>
              </a:extLst>
            </p:cNvPr>
            <p:cNvSpPr/>
            <p:nvPr/>
          </p:nvSpPr>
          <p:spPr>
            <a:xfrm>
              <a:off x="-4215384" y="-100584"/>
              <a:ext cx="7342632" cy="771753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7DEA2C3A-6F5E-0F17-8E3B-BD33AA40467F}"/>
                </a:ext>
              </a:extLst>
            </p:cNvPr>
            <p:cNvSpPr/>
            <p:nvPr/>
          </p:nvSpPr>
          <p:spPr>
            <a:xfrm>
              <a:off x="1839383" y="796046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86D3065-B556-0AB4-E002-BA3026F5DAB7}"/>
                </a:ext>
              </a:extLst>
            </p:cNvPr>
            <p:cNvSpPr/>
            <p:nvPr/>
          </p:nvSpPr>
          <p:spPr>
            <a:xfrm>
              <a:off x="2646481" y="2135150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AADD17B-63B7-B99F-5B1B-7E0CE45C1174}"/>
                </a:ext>
              </a:extLst>
            </p:cNvPr>
            <p:cNvSpPr/>
            <p:nvPr/>
          </p:nvSpPr>
          <p:spPr>
            <a:xfrm>
              <a:off x="2886865" y="3793014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90845976-2F57-C1CF-CA35-A834081AC971}"/>
                </a:ext>
              </a:extLst>
            </p:cNvPr>
            <p:cNvSpPr/>
            <p:nvPr/>
          </p:nvSpPr>
          <p:spPr>
            <a:xfrm>
              <a:off x="2425003" y="5498980"/>
              <a:ext cx="530216" cy="4776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91568AD-A9C8-6B28-CB1C-DD65F4DF12B3}"/>
              </a:ext>
            </a:extLst>
          </p:cNvPr>
          <p:cNvSpPr txBox="1"/>
          <p:nvPr/>
        </p:nvSpPr>
        <p:spPr>
          <a:xfrm>
            <a:off x="3273363" y="5382746"/>
            <a:ext cx="839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 Narrow" panose="020B0506020202030204" pitchFamily="34" charset="0"/>
              </a:rPr>
              <a:t>информационные и консультационные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0681043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335D-BE76-E4B0-55D5-99B6C2C98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85003-3B6B-9520-1B60-EE9C194A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574" y="926251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Можно ли быть на НПД?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A43A726-7D8B-5E1A-DFE8-0C406020F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EE2B7-4390-C1A0-44CE-74754CE86B62}"/>
              </a:ext>
            </a:extLst>
          </p:cNvPr>
          <p:cNvSpPr txBox="1"/>
          <p:nvPr/>
        </p:nvSpPr>
        <p:spPr>
          <a:xfrm>
            <a:off x="4154309" y="231128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врач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64287-8B7E-F4FA-B5D6-A3C67E4798B7}"/>
              </a:ext>
            </a:extLst>
          </p:cNvPr>
          <p:cNvSpPr txBox="1"/>
          <p:nvPr/>
        </p:nvSpPr>
        <p:spPr>
          <a:xfrm>
            <a:off x="4154021" y="2830191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бухгалтер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BDAC8-293B-A6F1-3C56-5A69E94360FE}"/>
              </a:ext>
            </a:extLst>
          </p:cNvPr>
          <p:cNvSpPr txBox="1"/>
          <p:nvPr/>
        </p:nvSpPr>
        <p:spPr>
          <a:xfrm>
            <a:off x="4154021" y="336574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инженер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2FEC2-9F91-82FD-1337-D2689A4D6FDB}"/>
              </a:ext>
            </a:extLst>
          </p:cNvPr>
          <p:cNvSpPr txBox="1"/>
          <p:nvPr/>
        </p:nvSpPr>
        <p:spPr>
          <a:xfrm>
            <a:off x="4154021" y="4935405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налоговый консультант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CF75C-F50E-B1DE-C832-A60F737856E9}"/>
              </a:ext>
            </a:extLst>
          </p:cNvPr>
          <p:cNvSpPr txBox="1"/>
          <p:nvPr/>
        </p:nvSpPr>
        <p:spPr>
          <a:xfrm>
            <a:off x="4154021" y="3888965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няня, сиделка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DD9BB-0FA7-53B2-D81B-7817EC5EE731}"/>
              </a:ext>
            </a:extLst>
          </p:cNvPr>
          <p:cNvSpPr txBox="1"/>
          <p:nvPr/>
        </p:nvSpPr>
        <p:spPr>
          <a:xfrm>
            <a:off x="4154021" y="4413048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anose="020B0506020202030204" pitchFamily="34" charset="0"/>
              </a:rPr>
              <a:t>хозяюшка, фея чистоты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743531-D903-D3F6-6710-80E1185C1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49" y="2444952"/>
            <a:ext cx="362971" cy="3629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79A272-21F8-9C9A-DE3C-FC47A727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38" y="2973088"/>
            <a:ext cx="362971" cy="3629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048A62-7D2E-CA17-E938-0FB3ECE04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27" y="3511582"/>
            <a:ext cx="362971" cy="3629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050878-188E-5B10-D5C3-660A69B88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27" y="4042007"/>
            <a:ext cx="362971" cy="3629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A857CE-714E-2329-49A9-51CF490DC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72" y="4579639"/>
            <a:ext cx="362971" cy="3629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0AF22E-1B5C-1028-0A83-2F8C3EF5C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27" y="5102859"/>
            <a:ext cx="362971" cy="3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80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1A7D2-ECB1-C0AA-6A07-2B7A5EF8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BDCB57A-A66D-544E-8D0B-8DCD5DC886E0}"/>
              </a:ext>
            </a:extLst>
          </p:cNvPr>
          <p:cNvSpPr/>
          <p:nvPr/>
        </p:nvSpPr>
        <p:spPr>
          <a:xfrm>
            <a:off x="1208532" y="374904"/>
            <a:ext cx="9774936" cy="34472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4CB084-1454-5E0B-ED7D-5331952A1ADB}"/>
              </a:ext>
            </a:extLst>
          </p:cNvPr>
          <p:cNvSpPr txBox="1"/>
          <p:nvPr/>
        </p:nvSpPr>
        <p:spPr>
          <a:xfrm>
            <a:off x="1490912" y="805886"/>
            <a:ext cx="92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отраслевые нормативные акты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05A98-4D9F-A64A-3FAD-49D7A3CB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84" y="4011058"/>
            <a:ext cx="2157832" cy="2157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52C293-1C35-0D40-50F9-459FCC7DA9A7}"/>
              </a:ext>
            </a:extLst>
          </p:cNvPr>
          <p:cNvSpPr txBox="1"/>
          <p:nvPr/>
        </p:nvSpPr>
        <p:spPr>
          <a:xfrm>
            <a:off x="1615880" y="2098548"/>
            <a:ext cx="92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ial Narrow" panose="020B0506020202030204" pitchFamily="34" charset="0"/>
              </a:rPr>
              <a:t>обязательно ИП</a:t>
            </a:r>
          </a:p>
        </p:txBody>
      </p:sp>
    </p:spTree>
    <p:extLst>
      <p:ext uri="{BB962C8B-B14F-4D97-AF65-F5344CB8AC3E}">
        <p14:creationId xmlns:p14="http://schemas.microsoft.com/office/powerpoint/2010/main" val="3792030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9B003-AC18-D1F5-8899-1AD02621B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A9710D1-86CE-7041-8B0C-F4941981ED79}"/>
              </a:ext>
            </a:extLst>
          </p:cNvPr>
          <p:cNvSpPr/>
          <p:nvPr/>
        </p:nvSpPr>
        <p:spPr>
          <a:xfrm>
            <a:off x="-2029404" y="-3290429"/>
            <a:ext cx="12115800" cy="5138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832CF-45C9-5087-DAAE-A58982B2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39625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Narrow" panose="020B0506020202030204" pitchFamily="34" charset="0"/>
              </a:rPr>
              <a:t>Запрет по видам деятельности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777AC-1291-34D9-D141-9CD3F888717E}"/>
              </a:ext>
            </a:extLst>
          </p:cNvPr>
          <p:cNvSpPr txBox="1"/>
          <p:nvPr/>
        </p:nvSpPr>
        <p:spPr>
          <a:xfrm>
            <a:off x="1252981" y="2236319"/>
            <a:ext cx="80984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Narrow" panose="020B0506020202030204" pitchFamily="34" charset="0"/>
              </a:rPr>
              <a:t>реализация всех подакцизных товаров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перепродажа товаров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добыча и реализация полезных ископаемых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лица, имеющие работников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на основе договоров поручения, комиссии, агентского договора</a:t>
            </a:r>
          </a:p>
          <a:p>
            <a:pPr algn="just"/>
            <a:endParaRPr lang="ru-RU" sz="2400" dirty="0">
              <a:latin typeface="Arial Narrow" panose="020B0506020202030204" pitchFamily="34" charset="0"/>
            </a:endParaRPr>
          </a:p>
          <a:p>
            <a:pPr algn="just"/>
            <a:r>
              <a:rPr lang="ru-RU" sz="2400" dirty="0">
                <a:latin typeface="Arial Narrow" panose="020B0506020202030204" pitchFamily="34" charset="0"/>
              </a:rPr>
              <a:t>лимит доходов 2,4 млн. руб.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D39B42-2AD3-B309-DFC9-82D4A5C7D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36" y="3000710"/>
            <a:ext cx="3224781" cy="32247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AF6FB0-E3FA-96F0-C13D-04AC64A76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2345840"/>
            <a:ext cx="284237" cy="2842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795C5-2F61-3BCB-1311-49E086865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6" y="3070064"/>
            <a:ext cx="284237" cy="284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5F74A8-1050-30C8-822A-683112DF1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3812757"/>
            <a:ext cx="284237" cy="2842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3BDB8F-8403-DA2E-9F14-F3C7708E3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4565918"/>
            <a:ext cx="284237" cy="2842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47D83F-198D-59D4-C079-B21F05447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2" y="5318365"/>
            <a:ext cx="284237" cy="2842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D5539C-3280-D3E0-0F00-304FF050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6" y="6008674"/>
            <a:ext cx="284237" cy="2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35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4C09-A854-F71A-4C39-3E920E3C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E050B-7A9D-F9D4-FF47-9DE033E2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147" y="1463579"/>
            <a:ext cx="7135368" cy="1325563"/>
          </a:xfrm>
        </p:spPr>
        <p:txBody>
          <a:bodyPr/>
          <a:lstStyle/>
          <a:p>
            <a:r>
              <a:rPr lang="ru-RU" dirty="0">
                <a:latin typeface="Arial Narrow" panose="020B0506020202030204" pitchFamily="34" charset="0"/>
              </a:rPr>
              <a:t>Можно ли быть на НПД</a:t>
            </a:r>
            <a:br>
              <a:rPr lang="ru-RU" dirty="0">
                <a:latin typeface="Arial Narrow" panose="020B0506020202030204" pitchFamily="34" charset="0"/>
              </a:rPr>
            </a:br>
            <a:r>
              <a:rPr lang="ru-RU" dirty="0">
                <a:latin typeface="Arial Narrow" panose="020B0506020202030204" pitchFamily="34" charset="0"/>
              </a:rPr>
              <a:t>риелтору?</a:t>
            </a:r>
          </a:p>
        </p:txBody>
      </p:sp>
      <p:pic>
        <p:nvPicPr>
          <p:cNvPr id="3" name="Рисунок 2" descr="Изображение выглядит как Графика, графическая вставка, символ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E80FB85-F50A-450C-305F-220A188DC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9" y="92625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5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2488</Words>
  <Application>Microsoft Office PowerPoint</Application>
  <PresentationFormat>Широкоэкранный</PresentationFormat>
  <Paragraphs>519</Paragraphs>
  <Slides>133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133</vt:i4>
      </vt:variant>
    </vt:vector>
  </HeadingPairs>
  <TitlesOfParts>
    <vt:vector size="139" baseType="lpstr">
      <vt:lpstr>Arial</vt:lpstr>
      <vt:lpstr>Arial Narrow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Патентная система только для ИП</vt:lpstr>
      <vt:lpstr>Ограниченный перечень видов деятельности</vt:lpstr>
      <vt:lpstr>Исключен вид деятельности с 01.01.2026</vt:lpstr>
      <vt:lpstr>Прямой запрет на применение патента:</vt:lpstr>
      <vt:lpstr>Исключение в запрете на применение патента:</vt:lpstr>
      <vt:lpstr>Прямой запрет на применение патента:</vt:lpstr>
      <vt:lpstr>Презентация PowerPoint</vt:lpstr>
      <vt:lpstr>Презентация PowerPoint</vt:lpstr>
      <vt:lpstr>Презентация PowerPoint</vt:lpstr>
      <vt:lpstr>Да, но не по всем видам деятельности</vt:lpstr>
      <vt:lpstr>Да, но не по всем видам деятельности</vt:lpstr>
      <vt:lpstr>смотрим название вида деятельности + читаем разъясняющие письма</vt:lpstr>
      <vt:lpstr>Лимиты:</vt:lpstr>
      <vt:lpstr>Лимиты по доходам в рамках календарного года:</vt:lpstr>
      <vt:lpstr>Как считается средняя численность</vt:lpstr>
      <vt:lpstr>Презентация PowerPoint</vt:lpstr>
      <vt:lpstr>Презентация PowerPoint</vt:lpstr>
      <vt:lpstr>Лимиты при совмещении УСН и ПСН:</vt:lpstr>
      <vt:lpstr>Презентация PowerPoint</vt:lpstr>
      <vt:lpstr>Презентация PowerPoint</vt:lpstr>
      <vt:lpstr>Устанавливает регион  Действует в регионе получения</vt:lpstr>
      <vt:lpstr>Права региона:</vt:lpstr>
      <vt:lpstr>Презентация PowerPoint</vt:lpstr>
      <vt:lpstr>Необходимо получать другой патент или применять иной режим налогообложения</vt:lpstr>
      <vt:lpstr>Принцип: где родился, там и пригодился</vt:lpstr>
      <vt:lpstr>Презентация PowerPoint</vt:lpstr>
      <vt:lpstr>Место заключения договора перевозки – субъект получения патента</vt:lpstr>
      <vt:lpstr>Презентация PowerPoint</vt:lpstr>
      <vt:lpstr>Как начать применять патент: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Опоздали с подачей заявления</vt:lpstr>
      <vt:lpstr>Опоздали с выдачей патента</vt:lpstr>
      <vt:lpstr>нарушение срока выдачи патента может учитываться при определении периода действия патента</vt:lpstr>
      <vt:lpstr>Мобилизованные</vt:lpstr>
      <vt:lpstr>База, ставка</vt:lpstr>
      <vt:lpstr>Налоговые каникулы</vt:lpstr>
      <vt:lpstr>Налоговые каникулы</vt:lpstr>
      <vt:lpstr>Презентация PowerPoint</vt:lpstr>
      <vt:lpstr>Сумма налога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уплаты</vt:lpstr>
      <vt:lpstr>Сроки уплаты</vt:lpstr>
      <vt:lpstr>Презентация PowerPoint</vt:lpstr>
      <vt:lpstr>Презентация PowerPoint</vt:lpstr>
      <vt:lpstr>Утрата права на ПСН</vt:lpstr>
      <vt:lpstr>Утрата права на ПСН</vt:lpstr>
      <vt:lpstr>Утрата права на ПСН с 01.01.2027</vt:lpstr>
      <vt:lpstr>Утрата права на ПСН с 01.01.2028</vt:lpstr>
      <vt:lpstr>Нельзя применять патент</vt:lpstr>
      <vt:lpstr>Утрата права на ПСН</vt:lpstr>
      <vt:lpstr>Презентация PowerPoint</vt:lpstr>
      <vt:lpstr>Когда утрачено право на ПСН?</vt:lpstr>
      <vt:lpstr>Презентация PowerPoint</vt:lpstr>
      <vt:lpstr>Когда утрачено право на ПСН?</vt:lpstr>
      <vt:lpstr>Утрата права на ПСН  Прекращение деятельности на ПСН</vt:lpstr>
      <vt:lpstr>Письмо ФНС от 19.11.2025 № СД-4-3/10458@</vt:lpstr>
      <vt:lpstr>Перерасчет патента абз. 4 п. 2 ст. 346.45 НК с 01.01.2026</vt:lpstr>
      <vt:lpstr>Презентация PowerPoint</vt:lpstr>
      <vt:lpstr>Перерасчет патента</vt:lpstr>
      <vt:lpstr>Доход по патенту получен после окончания срока действия. Какой налог?</vt:lpstr>
      <vt:lpstr>Презентация PowerPoint</vt:lpstr>
      <vt:lpstr>Услуги в сфере дошкольного образования и дополнительного образования детей и взрослых</vt:lpstr>
      <vt:lpstr>Курсы в записи - ПСН?</vt:lpstr>
      <vt:lpstr>Доходы от сдачи в аренду</vt:lpstr>
      <vt:lpstr>Совмещение УСН и ПСН по сдаче в аренду (например, несколько объектов в регионе, объекты в разных регионах?</vt:lpstr>
      <vt:lpstr>Письмо ФНС от 06.09.2021 №СД-4-3/12620@</vt:lpstr>
      <vt:lpstr>Торговля на ПСН?</vt:lpstr>
      <vt:lpstr>Розничная торговля</vt:lpstr>
      <vt:lpstr>Презентация PowerPoint</vt:lpstr>
      <vt:lpstr>А если объект не поименован? Например, островок в торговом центре</vt:lpstr>
      <vt:lpstr>Презентация PowerPoint</vt:lpstr>
      <vt:lpstr>Магазин продает вязанные перчатки и шапки, шапки из меха. Можно применять патент?</vt:lpstr>
      <vt:lpstr>Презентация PowerPoint</vt:lpstr>
      <vt:lpstr>Налог на профессиональный доход</vt:lpstr>
      <vt:lpstr>Презентация PowerPoint</vt:lpstr>
      <vt:lpstr>Презентация PowerPoint</vt:lpstr>
      <vt:lpstr>Презентация PowerPoint</vt:lpstr>
      <vt:lpstr>Налог на профессиональный доход</vt:lpstr>
      <vt:lpstr>Можно ли быть ИП на НПД?</vt:lpstr>
      <vt:lpstr>Презентация PowerPoint</vt:lpstr>
      <vt:lpstr>Можно ли быть на НПД?</vt:lpstr>
      <vt:lpstr>Презентация PowerPoint</vt:lpstr>
      <vt:lpstr>Запрет по видам деятельности</vt:lpstr>
      <vt:lpstr>Можно ли быть на НПД риелтору?</vt:lpstr>
      <vt:lpstr>Торговля?</vt:lpstr>
      <vt:lpstr>Продажа букетов?</vt:lpstr>
      <vt:lpstr>Запрет по видам деятельности</vt:lpstr>
      <vt:lpstr>Бывший работник</vt:lpstr>
      <vt:lpstr>Не относится к НПД</vt:lpstr>
      <vt:lpstr>Не относится к НПД</vt:lpstr>
      <vt:lpstr>4% физические лица</vt:lpstr>
      <vt:lpstr>Презентация PowerPoint</vt:lpstr>
      <vt:lpstr>Презентация PowerPoint</vt:lpstr>
      <vt:lpstr>Презентация PowerPoint</vt:lpstr>
      <vt:lpstr>Расчет и уплата налога</vt:lpstr>
      <vt:lpstr>Презентация PowerPoint</vt:lpstr>
      <vt:lpstr>Налоговый вычет</vt:lpstr>
      <vt:lpstr>Презентация PowerPoint</vt:lpstr>
      <vt:lpstr>Принудительный переход с НПД</vt:lpstr>
      <vt:lpstr>Переход на НПД с УСН</vt:lpstr>
      <vt:lpstr>Презентация PowerPoint</vt:lpstr>
      <vt:lpstr>Переход с НПД на УСН</vt:lpstr>
      <vt:lpstr>Переход с НПД на УСН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подмены трудовых отношений</vt:lpstr>
      <vt:lpstr>Критерии подмены трудовых отношений</vt:lpstr>
      <vt:lpstr>Презентация PowerPoint</vt:lpstr>
      <vt:lpstr>В договоре НЕ указываем</vt:lpstr>
      <vt:lpstr>Презентация PowerPoint</vt:lpstr>
      <vt:lpstr>Наш ТГ канал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194</cp:revision>
  <dcterms:created xsi:type="dcterms:W3CDTF">2024-12-19T09:09:59Z</dcterms:created>
  <dcterms:modified xsi:type="dcterms:W3CDTF">2026-05-12T06:50:03Z</dcterms:modified>
</cp:coreProperties>
</file>