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57" r:id="rId2"/>
    <p:sldId id="410" r:id="rId3"/>
    <p:sldId id="412" r:id="rId4"/>
    <p:sldId id="402" r:id="rId5"/>
    <p:sldId id="377" r:id="rId6"/>
    <p:sldId id="403" r:id="rId7"/>
    <p:sldId id="378" r:id="rId8"/>
    <p:sldId id="385" r:id="rId9"/>
    <p:sldId id="388" r:id="rId10"/>
    <p:sldId id="419" r:id="rId11"/>
    <p:sldId id="386" r:id="rId12"/>
    <p:sldId id="387" r:id="rId13"/>
    <p:sldId id="413" r:id="rId14"/>
    <p:sldId id="414" r:id="rId15"/>
    <p:sldId id="396" r:id="rId16"/>
    <p:sldId id="394" r:id="rId17"/>
    <p:sldId id="421" r:id="rId18"/>
    <p:sldId id="395" r:id="rId19"/>
    <p:sldId id="398" r:id="rId20"/>
    <p:sldId id="404" r:id="rId21"/>
    <p:sldId id="399" r:id="rId22"/>
    <p:sldId id="390" r:id="rId23"/>
    <p:sldId id="416" r:id="rId24"/>
    <p:sldId id="415" r:id="rId25"/>
    <p:sldId id="391" r:id="rId26"/>
    <p:sldId id="389" r:id="rId27"/>
    <p:sldId id="392" r:id="rId28"/>
    <p:sldId id="393" r:id="rId29"/>
    <p:sldId id="397" r:id="rId30"/>
    <p:sldId id="401" r:id="rId31"/>
    <p:sldId id="417" r:id="rId32"/>
    <p:sldId id="405" r:id="rId33"/>
    <p:sldId id="407" r:id="rId34"/>
    <p:sldId id="408" r:id="rId35"/>
    <p:sldId id="409" r:id="rId36"/>
    <p:sldId id="400" r:id="rId37"/>
    <p:sldId id="271" r:id="rId38"/>
    <p:sldId id="420" r:id="rId3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727" userDrawn="1">
          <p15:clr>
            <a:srgbClr val="A4A3A4"/>
          </p15:clr>
        </p15:guide>
        <p15:guide id="2" pos="38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41414"/>
    <a:srgbClr val="B31919"/>
    <a:srgbClr val="CA1C1C"/>
    <a:srgbClr val="680E0E"/>
    <a:srgbClr val="60161D"/>
    <a:srgbClr val="025170"/>
    <a:srgbClr val="0378A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1EBBBCC-DAD2-459C-BE2E-F6DE35CF9A28}" styleName="Темный стиль 2 —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Темный стиль 2 —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4650" autoAdjust="0"/>
    <p:restoredTop sz="94724" autoAdjust="0"/>
  </p:normalViewPr>
  <p:slideViewPr>
    <p:cSldViewPr showGuides="1">
      <p:cViewPr varScale="1">
        <p:scale>
          <a:sx n="96" d="100"/>
          <a:sy n="96" d="100"/>
        </p:scale>
        <p:origin x="-96" y="-192"/>
      </p:cViewPr>
      <p:guideLst>
        <p:guide orient="horz" pos="2727"/>
        <p:guide pos="386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49" d="100"/>
          <a:sy n="49" d="100"/>
        </p:scale>
        <p:origin x="1842" y="54"/>
      </p:cViewPr>
      <p:guideLst/>
    </p:cSldViewPr>
  </p:notesViewPr>
  <p:gridSpacing cx="46080363" cy="4608036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94B820AE-1B2A-445C-A4B2-53F384576E5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935BC12C-CF8A-4105-A637-3CBF4726041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4BB132-54F2-4220-ACD1-3781FBD8318F}" type="datetimeFigureOut">
              <a:rPr lang="ru-RU" smtClean="0"/>
              <a:pPr/>
              <a:t>07.07.2022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32E1266E-0183-4E8F-B15A-84742DCE612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72778227-954E-404E-AF04-7C532D66E78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5F62D6-C5AE-49CC-9150-67E0182FD5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081702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F7E127-AD53-4B50-AFF6-DC036F020081}" type="datetimeFigureOut">
              <a:rPr lang="ru-RU" smtClean="0"/>
              <a:pPr/>
              <a:t>07.07.2022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A16E15-530A-4FD1-8A07-B8524377BC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64827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A16E15-530A-4FD1-8A07-B8524377BC74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72222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4CC1583-19C2-445C-95FA-A70871E05F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03A5486A-C161-425C-A383-9D1AA1977D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2C422A5-B09C-47C4-9C8A-9B9C05176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E2BF-9ADC-477C-B985-ED6A3FE2C52E}" type="datetimeFigureOut">
              <a:rPr lang="ru-RU" smtClean="0"/>
              <a:pPr/>
              <a:t>07.07.2022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B7E6C82-6792-4FBB-A79A-3F80C4AF2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4855793-DEBA-4AE8-B065-700CB9549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24E6-770A-4943-8DFB-C07B33ECB3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92433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06AB12F-3919-42A5-9D52-28C1DE361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B5FE983-91ED-40FC-9704-B9703B862A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35FD293-9E72-4E85-80A3-FF4D8D8E6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E2BF-9ADC-477C-B985-ED6A3FE2C52E}" type="datetimeFigureOut">
              <a:rPr lang="ru-RU" smtClean="0"/>
              <a:pPr/>
              <a:t>07.07.2022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323688E-55E4-4D81-890E-EC336702E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47A172E-A83B-408A-B0A4-2E5F7035D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24E6-770A-4943-8DFB-C07B33ECB3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58512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3533554-5169-4CC7-A4B9-9D141DCB4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108A324-4A63-43E6-9BBD-85864AB686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77C24C4-894C-409E-9E39-69CFA6E20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E2BF-9ADC-477C-B985-ED6A3FE2C52E}" type="datetimeFigureOut">
              <a:rPr lang="ru-RU" smtClean="0"/>
              <a:pPr/>
              <a:t>07.07.2022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0037769-3786-46C2-A86D-ED5F8347B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481EAF2-D9EA-4EE8-B9A7-F2E9680D8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24E6-770A-4943-8DFB-C07B33ECB3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9621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5679DA0-77CA-42D1-9E41-301657ACE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3C4ACEA-FC89-4D93-8E7C-FE16DB6CBD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4D149FBB-7482-43D8-98B8-BF5BFD0528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95205ED-E192-4047-A673-F6E4B0004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E2BF-9ADC-477C-B985-ED6A3FE2C52E}" type="datetimeFigureOut">
              <a:rPr lang="ru-RU" smtClean="0"/>
              <a:pPr/>
              <a:t>07.07.2022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878A468-C1C1-4B5B-B81A-B95CA4BF0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74FA79D-0246-4C47-B9A0-628545E61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24E6-770A-4943-8DFB-C07B33ECB3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17607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A2D9698-40DB-4AB0-BD05-36AA0D1E7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B14F902-6425-4FA6-93D4-724C523F5F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7A049BD2-C62A-4E57-B887-C32B05B19F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37E74049-94B3-49AA-8CD7-9172B01C5E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17109F05-4687-4CFD-A436-163973A05E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4EAC0CE0-2AB5-4CBD-8E60-2ABDF6570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E2BF-9ADC-477C-B985-ED6A3FE2C52E}" type="datetimeFigureOut">
              <a:rPr lang="ru-RU" smtClean="0"/>
              <a:pPr/>
              <a:t>07.07.2022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3B3D1275-E8E5-480E-90E1-4EADE740B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1BCDE941-E13C-4D42-AF56-C64BB08DF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24E6-770A-4943-8DFB-C07B33ECB3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90445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770D95C-0797-4F7D-BC50-20E74033F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16A4E088-2564-49AE-8E4F-8DD392A1C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E2BF-9ADC-477C-B985-ED6A3FE2C52E}" type="datetimeFigureOut">
              <a:rPr lang="ru-RU" smtClean="0"/>
              <a:pPr/>
              <a:t>07.07.2022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01D8E9E9-6661-4367-AB64-688C61CDF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E15DA628-06E5-4D9C-A79C-DB0B4A4F2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24E6-770A-4943-8DFB-C07B33ECB3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26673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1F5E2C55-0969-41E2-8FFB-082F86A7F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E2BF-9ADC-477C-B985-ED6A3FE2C52E}" type="datetimeFigureOut">
              <a:rPr lang="ru-RU" smtClean="0"/>
              <a:pPr/>
              <a:t>07.07.2022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62CE4470-2816-455C-8E37-FC40595D6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0095C40-48B2-41DD-A014-024576B7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24E6-770A-4943-8DFB-C07B33ECB3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7554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55042B5-EF30-4606-8317-A279D26E4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AA24599-6234-48CF-AD9E-314A84EAE2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C3D57904-A3CD-4307-A279-44285096DA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EA95DA4-8BB1-4E7F-AF48-045C67366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E2BF-9ADC-477C-B985-ED6A3FE2C52E}" type="datetimeFigureOut">
              <a:rPr lang="ru-RU" smtClean="0"/>
              <a:pPr/>
              <a:t>07.07.2022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465630F-C522-48EC-9F1F-E5EB23601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721C11B-307E-411A-A095-F9ECC0B47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24E6-770A-4943-8DFB-C07B33ECB3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3670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3431920-2195-4E28-AA90-D5435E4BA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091F81EF-CBFD-4115-A513-0A50A4CDC8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7AC7EBD3-6E69-4898-8DE6-878FC9E5FD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E07ABFA-DDA1-49CD-87EA-ED4C52707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E2BF-9ADC-477C-B985-ED6A3FE2C52E}" type="datetimeFigureOut">
              <a:rPr lang="ru-RU" smtClean="0"/>
              <a:pPr/>
              <a:t>07.07.2022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3580AF6-21B1-4083-AAB1-2DACA204B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8C60580-281C-47D0-9648-B147512E3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24E6-770A-4943-8DFB-C07B33ECB3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419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ACEC1A4-0E58-49C3-B439-240A1A987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8D451F3B-FD5E-4E7C-85E3-1969A7FCC1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8B9DA68-4033-4F4D-BA02-F06DD5780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E2BF-9ADC-477C-B985-ED6A3FE2C52E}" type="datetimeFigureOut">
              <a:rPr lang="ru-RU" smtClean="0"/>
              <a:pPr/>
              <a:t>07.07.2022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E2F5F98-4F93-4447-9EB7-B7EBA2455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E1C79D1-9967-4DDF-A07B-505B1BB8B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24E6-770A-4943-8DFB-C07B33ECB3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2377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20057E58-D846-4199-8F9E-1C0B7031A8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B14FF0D0-E51B-4909-9B60-E67E657A99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3366614-09B2-4A72-B948-DF23AB341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E2BF-9ADC-477C-B985-ED6A3FE2C52E}" type="datetimeFigureOut">
              <a:rPr lang="ru-RU" smtClean="0"/>
              <a:pPr/>
              <a:t>07.07.2022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5A4C8D8-0894-4668-A55F-A450833BE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EE9E2D4-6B9E-42F2-85D8-22619C9B4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24E6-770A-4943-8DFB-C07B33ECB3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9305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3721462-A9E1-4536-9F2D-B2F8F2185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599" cy="132556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1D1B458C-BFE5-4FED-890B-A3C81CBD9E00}"/>
              </a:ext>
            </a:extLst>
          </p:cNvPr>
          <p:cNvSpPr/>
          <p:nvPr userDrawn="1"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474EC097-BE1E-47C5-A4A4-558BFD9F9C06}"/>
              </a:ext>
            </a:extLst>
          </p:cNvPr>
          <p:cNvSpPr/>
          <p:nvPr userDrawn="1"/>
        </p:nvSpPr>
        <p:spPr>
          <a:xfrm>
            <a:off x="12450" y="6772425"/>
            <a:ext cx="12192000" cy="9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ECD6CA42-8F84-4EF7-AC44-C6D7CA7B5256}"/>
              </a:ext>
            </a:extLst>
          </p:cNvPr>
          <p:cNvGrpSpPr/>
          <p:nvPr userDrawn="1"/>
        </p:nvGrpSpPr>
        <p:grpSpPr>
          <a:xfrm>
            <a:off x="0" y="49500"/>
            <a:ext cx="2844750" cy="274500"/>
            <a:chOff x="5228062" y="49500"/>
            <a:chExt cx="2844750" cy="274500"/>
          </a:xfrm>
          <a:solidFill>
            <a:schemeClr val="tx2"/>
          </a:solidFill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xmlns="" id="{EF73193D-4957-4A8F-A457-261D1530DEC3}"/>
                </a:ext>
              </a:extLst>
            </p:cNvPr>
            <p:cNvSpPr/>
            <p:nvPr userDrawn="1"/>
          </p:nvSpPr>
          <p:spPr>
            <a:xfrm>
              <a:off x="5228062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" name="Блок-схема: объединение 10">
              <a:extLst>
                <a:ext uri="{FF2B5EF4-FFF2-40B4-BE49-F238E27FC236}">
                  <a16:creationId xmlns:a16="http://schemas.microsoft.com/office/drawing/2014/main" xmlns="" id="{9CA2CB59-7E2E-4FE6-B4DA-BC82267C4973}"/>
                </a:ext>
              </a:extLst>
            </p:cNvPr>
            <p:cNvSpPr/>
            <p:nvPr userDrawn="1"/>
          </p:nvSpPr>
          <p:spPr>
            <a:xfrm>
              <a:off x="7465312" y="495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xmlns="" id="{F77822EB-8A6C-4A70-8594-303E6651250C}"/>
              </a:ext>
            </a:extLst>
          </p:cNvPr>
          <p:cNvGrpSpPr/>
          <p:nvPr userDrawn="1"/>
        </p:nvGrpSpPr>
        <p:grpSpPr>
          <a:xfrm>
            <a:off x="9382650" y="6596925"/>
            <a:ext cx="2844750" cy="274500"/>
            <a:chOff x="9347250" y="6571200"/>
            <a:chExt cx="2844750" cy="274500"/>
          </a:xfrm>
          <a:solidFill>
            <a:schemeClr val="tx2"/>
          </a:solidFill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xmlns="" id="{1DA2A97F-749F-48D2-AE48-5762F540EF28}"/>
                </a:ext>
              </a:extLst>
            </p:cNvPr>
            <p:cNvSpPr/>
            <p:nvPr userDrawn="1"/>
          </p:nvSpPr>
          <p:spPr>
            <a:xfrm>
              <a:off x="9651000" y="65712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" name="Блок-схема: объединение 13">
              <a:extLst>
                <a:ext uri="{FF2B5EF4-FFF2-40B4-BE49-F238E27FC236}">
                  <a16:creationId xmlns:a16="http://schemas.microsoft.com/office/drawing/2014/main" xmlns="" id="{3E93E1D6-3B3B-47F6-966E-B20E50008B90}"/>
                </a:ext>
              </a:extLst>
            </p:cNvPr>
            <p:cNvSpPr/>
            <p:nvPr userDrawn="1"/>
          </p:nvSpPr>
          <p:spPr>
            <a:xfrm rot="10800000">
              <a:off x="9347250" y="65712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6" name="Текст 18">
            <a:extLst>
              <a:ext uri="{FF2B5EF4-FFF2-40B4-BE49-F238E27FC236}">
                <a16:creationId xmlns:a16="http://schemas.microsoft.com/office/drawing/2014/main" xmlns="" id="{57C0137E-3F0D-4D70-B2CA-0E5AD27AD1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2033588"/>
            <a:ext cx="10444163" cy="4049712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457200" indent="0">
              <a:buNone/>
              <a:defRPr>
                <a:solidFill>
                  <a:schemeClr val="accent1"/>
                </a:solidFill>
              </a:defRPr>
            </a:lvl2pPr>
            <a:lvl3pPr marL="914400" indent="0">
              <a:buNone/>
              <a:defRPr>
                <a:solidFill>
                  <a:schemeClr val="accent1"/>
                </a:solidFill>
              </a:defRPr>
            </a:lvl3pPr>
            <a:lvl4pPr marL="1371600" indent="0">
              <a:buNone/>
              <a:defRPr>
                <a:solidFill>
                  <a:schemeClr val="accent1"/>
                </a:solidFill>
              </a:defRPr>
            </a:lvl4pPr>
            <a:lvl5pPr marL="1828800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2347060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CBB7FDFF-D2AD-4235-A46C-DC66DD4D1013}"/>
              </a:ext>
            </a:extLst>
          </p:cNvPr>
          <p:cNvSpPr/>
          <p:nvPr userDrawn="1"/>
        </p:nvSpPr>
        <p:spPr>
          <a:xfrm>
            <a:off x="0" y="0"/>
            <a:ext cx="12192000" cy="234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3"/>
              </a:solidFill>
            </a:endParaRP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4070D4A9-B599-4348-B256-0E428B8B82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5813" y="1314450"/>
            <a:ext cx="10664825" cy="1035050"/>
          </a:xfrm>
        </p:spPr>
        <p:txBody>
          <a:bodyPr/>
          <a:lstStyle>
            <a:lvl1pPr marL="0" indent="0" algn="l">
              <a:buNone/>
              <a:defRPr/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xmlns="" id="{6EF77BD0-0A00-4EB4-9CDD-5A98ACBE159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843213"/>
            <a:ext cx="10612438" cy="37814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3" name="Заголовок 12">
            <a:extLst>
              <a:ext uri="{FF2B5EF4-FFF2-40B4-BE49-F238E27FC236}">
                <a16:creationId xmlns:a16="http://schemas.microsoft.com/office/drawing/2014/main" xmlns="" id="{A9322F2F-857E-4FE4-BE4D-D21B4515E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2352163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CBB7FDFF-D2AD-4235-A46C-DC66DD4D1013}"/>
              </a:ext>
            </a:extLst>
          </p:cNvPr>
          <p:cNvSpPr/>
          <p:nvPr userDrawn="1"/>
        </p:nvSpPr>
        <p:spPr>
          <a:xfrm>
            <a:off x="0" y="4509000"/>
            <a:ext cx="12192000" cy="234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3"/>
              </a:solidFill>
            </a:endParaRP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4070D4A9-B599-4348-B256-0E428B8B82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5813" y="1314450"/>
            <a:ext cx="10664825" cy="2924550"/>
          </a:xfrm>
        </p:spPr>
        <p:txBody>
          <a:bodyPr/>
          <a:lstStyle>
            <a:lvl1pPr marL="0" indent="0" algn="l">
              <a:buNone/>
              <a:defRPr/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1D6F7538-3390-41DD-B230-F5083FB82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813" y="55937"/>
            <a:ext cx="10515600" cy="91793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1682573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DAB6D58-97DC-44E4-9E0A-561EED96B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1000" y="365125"/>
            <a:ext cx="7732800" cy="103887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CBB7FDFF-D2AD-4235-A46C-DC66DD4D1013}"/>
              </a:ext>
            </a:extLst>
          </p:cNvPr>
          <p:cNvSpPr/>
          <p:nvPr userDrawn="1"/>
        </p:nvSpPr>
        <p:spPr>
          <a:xfrm>
            <a:off x="0" y="0"/>
            <a:ext cx="285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3E46014F-1F57-473C-840B-91CF6FA9A7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76638" y="1673225"/>
            <a:ext cx="7785100" cy="4951413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3395687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3721462-A9E1-4536-9F2D-B2F8F2185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8" y="365125"/>
            <a:ext cx="5257801" cy="132556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A18D8509-D379-49B3-A4FE-EDBEE0641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0FB3E60-2F82-4C12-95B3-7ACC1B0E5862}" type="datetimeFigureOut">
              <a:rPr lang="ru-RU" smtClean="0"/>
              <a:pPr/>
              <a:t>07.07.2022</a:t>
            </a:fld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1D1B458C-BFE5-4FED-890B-A3C81CBD9E00}"/>
              </a:ext>
            </a:extLst>
          </p:cNvPr>
          <p:cNvSpPr/>
          <p:nvPr userDrawn="1"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474EC097-BE1E-47C5-A4A4-558BFD9F9C06}"/>
              </a:ext>
            </a:extLst>
          </p:cNvPr>
          <p:cNvSpPr/>
          <p:nvPr userDrawn="1"/>
        </p:nvSpPr>
        <p:spPr>
          <a:xfrm>
            <a:off x="12450" y="6772425"/>
            <a:ext cx="12192000" cy="9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8" name="Рисунок 2">
            <a:extLst>
              <a:ext uri="{FF2B5EF4-FFF2-40B4-BE49-F238E27FC236}">
                <a16:creationId xmlns:a16="http://schemas.microsoft.com/office/drawing/2014/main" xmlns="" id="{17DD4B55-CA6E-4B68-97C9-646C6EC1FBE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0850" y="-575"/>
            <a:ext cx="5186362" cy="6858575"/>
          </a:xfrm>
          <a:solidFill>
            <a:schemeClr val="bg1"/>
          </a:solidFill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ECD6CA42-8F84-4EF7-AC44-C6D7CA7B5256}"/>
              </a:ext>
            </a:extLst>
          </p:cNvPr>
          <p:cNvGrpSpPr/>
          <p:nvPr userDrawn="1"/>
        </p:nvGrpSpPr>
        <p:grpSpPr>
          <a:xfrm>
            <a:off x="5207212" y="36075"/>
            <a:ext cx="2844750" cy="274500"/>
            <a:chOff x="5228062" y="49500"/>
            <a:chExt cx="2844750" cy="274500"/>
          </a:xfrm>
          <a:solidFill>
            <a:schemeClr val="accent1"/>
          </a:solidFill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xmlns="" id="{EF73193D-4957-4A8F-A457-261D1530DEC3}"/>
                </a:ext>
              </a:extLst>
            </p:cNvPr>
            <p:cNvSpPr/>
            <p:nvPr userDrawn="1"/>
          </p:nvSpPr>
          <p:spPr>
            <a:xfrm>
              <a:off x="5228062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/>
                </a:solidFill>
              </a:endParaRPr>
            </a:p>
          </p:txBody>
        </p:sp>
        <p:sp>
          <p:nvSpPr>
            <p:cNvPr id="11" name="Блок-схема: объединение 10">
              <a:extLst>
                <a:ext uri="{FF2B5EF4-FFF2-40B4-BE49-F238E27FC236}">
                  <a16:creationId xmlns:a16="http://schemas.microsoft.com/office/drawing/2014/main" xmlns="" id="{9CA2CB59-7E2E-4FE6-B4DA-BC82267C4973}"/>
                </a:ext>
              </a:extLst>
            </p:cNvPr>
            <p:cNvSpPr/>
            <p:nvPr userDrawn="1"/>
          </p:nvSpPr>
          <p:spPr>
            <a:xfrm>
              <a:off x="7465312" y="495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/>
                </a:solidFill>
              </a:endParaRPr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xmlns="" id="{F77822EB-8A6C-4A70-8594-303E6651250C}"/>
              </a:ext>
            </a:extLst>
          </p:cNvPr>
          <p:cNvGrpSpPr/>
          <p:nvPr userDrawn="1"/>
        </p:nvGrpSpPr>
        <p:grpSpPr>
          <a:xfrm>
            <a:off x="9382650" y="6596925"/>
            <a:ext cx="2844750" cy="274500"/>
            <a:chOff x="9347250" y="6571200"/>
            <a:chExt cx="2844750" cy="274500"/>
          </a:xfrm>
          <a:solidFill>
            <a:schemeClr val="accent1"/>
          </a:solidFill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xmlns="" id="{1DA2A97F-749F-48D2-AE48-5762F540EF28}"/>
                </a:ext>
              </a:extLst>
            </p:cNvPr>
            <p:cNvSpPr/>
            <p:nvPr userDrawn="1"/>
          </p:nvSpPr>
          <p:spPr>
            <a:xfrm>
              <a:off x="9651000" y="65712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/>
                </a:solidFill>
              </a:endParaRPr>
            </a:p>
          </p:txBody>
        </p:sp>
        <p:sp>
          <p:nvSpPr>
            <p:cNvPr id="14" name="Блок-схема: объединение 13">
              <a:extLst>
                <a:ext uri="{FF2B5EF4-FFF2-40B4-BE49-F238E27FC236}">
                  <a16:creationId xmlns:a16="http://schemas.microsoft.com/office/drawing/2014/main" xmlns="" id="{3E93E1D6-3B3B-47F6-966E-B20E50008B90}"/>
                </a:ext>
              </a:extLst>
            </p:cNvPr>
            <p:cNvSpPr/>
            <p:nvPr userDrawn="1"/>
          </p:nvSpPr>
          <p:spPr>
            <a:xfrm rot="10800000">
              <a:off x="9347250" y="65712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/>
                </a:solidFill>
              </a:endParaRPr>
            </a:p>
          </p:txBody>
        </p:sp>
      </p:grpSp>
      <p:sp>
        <p:nvSpPr>
          <p:cNvPr id="16" name="Текст 18">
            <a:extLst>
              <a:ext uri="{FF2B5EF4-FFF2-40B4-BE49-F238E27FC236}">
                <a16:creationId xmlns:a16="http://schemas.microsoft.com/office/drawing/2014/main" xmlns="" id="{57C0137E-3F0D-4D70-B2CA-0E5AD27AD1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0" y="2033588"/>
            <a:ext cx="5186363" cy="404971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3844596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595E16D1-998B-48A7-9C66-2F192101B82F}"/>
              </a:ext>
            </a:extLst>
          </p:cNvPr>
          <p:cNvSpPr/>
          <p:nvPr userDrawn="1"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548120B5-0C92-46E1-BAA0-BA8A5399D9C2}"/>
              </a:ext>
            </a:extLst>
          </p:cNvPr>
          <p:cNvSpPr/>
          <p:nvPr userDrawn="1"/>
        </p:nvSpPr>
        <p:spPr>
          <a:xfrm>
            <a:off x="0" y="6759000"/>
            <a:ext cx="12192000" cy="9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xmlns="" id="{7BF0CE19-D07F-45F4-8B53-F4AE3EAC0AF5}"/>
              </a:ext>
            </a:extLst>
          </p:cNvPr>
          <p:cNvGrpSpPr/>
          <p:nvPr userDrawn="1"/>
        </p:nvGrpSpPr>
        <p:grpSpPr>
          <a:xfrm>
            <a:off x="4161000" y="150"/>
            <a:ext cx="2844750" cy="286020"/>
            <a:chOff x="9347250" y="37980"/>
            <a:chExt cx="2844750" cy="286020"/>
          </a:xfrm>
          <a:solidFill>
            <a:schemeClr val="accent1"/>
          </a:solidFill>
        </p:grpSpPr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xmlns="" id="{56D0ED7C-6F6D-4A0C-B5BF-D4C886121974}"/>
                </a:ext>
              </a:extLst>
            </p:cNvPr>
            <p:cNvSpPr/>
            <p:nvPr userDrawn="1"/>
          </p:nvSpPr>
          <p:spPr>
            <a:xfrm>
              <a:off x="9651000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/>
                </a:solidFill>
              </a:endParaRPr>
            </a:p>
          </p:txBody>
        </p:sp>
        <p:sp>
          <p:nvSpPr>
            <p:cNvPr id="9" name="Блок-схема: объединение 8">
              <a:extLst>
                <a:ext uri="{FF2B5EF4-FFF2-40B4-BE49-F238E27FC236}">
                  <a16:creationId xmlns:a16="http://schemas.microsoft.com/office/drawing/2014/main" xmlns="" id="{F6313D72-2173-410E-9DAC-5F683BF77D8C}"/>
                </a:ext>
              </a:extLst>
            </p:cNvPr>
            <p:cNvSpPr/>
            <p:nvPr userDrawn="1"/>
          </p:nvSpPr>
          <p:spPr>
            <a:xfrm>
              <a:off x="9347250" y="3798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/>
                </a:solidFill>
              </a:endParaRPr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xmlns="" id="{9D0FFF0F-DED0-4533-AA04-278237E63B65}"/>
              </a:ext>
            </a:extLst>
          </p:cNvPr>
          <p:cNvGrpSpPr/>
          <p:nvPr userDrawn="1"/>
        </p:nvGrpSpPr>
        <p:grpSpPr>
          <a:xfrm>
            <a:off x="-35250" y="6583500"/>
            <a:ext cx="2844750" cy="274500"/>
            <a:chOff x="-35250" y="6583500"/>
            <a:chExt cx="2844750" cy="274500"/>
          </a:xfrm>
          <a:solidFill>
            <a:schemeClr val="accent1"/>
          </a:solidFill>
        </p:grpSpPr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xmlns="" id="{01E034F0-B288-495E-B8C4-5A4D6270B72C}"/>
                </a:ext>
              </a:extLst>
            </p:cNvPr>
            <p:cNvSpPr/>
            <p:nvPr userDrawn="1"/>
          </p:nvSpPr>
          <p:spPr>
            <a:xfrm>
              <a:off x="-35250" y="6583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/>
                </a:solidFill>
              </a:endParaRPr>
            </a:p>
          </p:txBody>
        </p:sp>
        <p:sp>
          <p:nvSpPr>
            <p:cNvPr id="12" name="Блок-схема: объединение 11">
              <a:extLst>
                <a:ext uri="{FF2B5EF4-FFF2-40B4-BE49-F238E27FC236}">
                  <a16:creationId xmlns:a16="http://schemas.microsoft.com/office/drawing/2014/main" xmlns="" id="{7F3095C1-9AE8-47F3-8F8B-8B149C02C892}"/>
                </a:ext>
              </a:extLst>
            </p:cNvPr>
            <p:cNvSpPr/>
            <p:nvPr userDrawn="1"/>
          </p:nvSpPr>
          <p:spPr>
            <a:xfrm rot="10800000">
              <a:off x="2202000" y="65835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/>
                </a:solidFill>
              </a:endParaRPr>
            </a:p>
          </p:txBody>
        </p:sp>
      </p:grpSp>
      <p:sp>
        <p:nvSpPr>
          <p:cNvPr id="13" name="Рисунок 2">
            <a:extLst>
              <a:ext uri="{FF2B5EF4-FFF2-40B4-BE49-F238E27FC236}">
                <a16:creationId xmlns:a16="http://schemas.microsoft.com/office/drawing/2014/main" xmlns="" id="{9563E350-4964-48DA-95EE-507A76F6014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05638" y="9000"/>
            <a:ext cx="5186362" cy="333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14" name="Заголовок 16">
            <a:extLst>
              <a:ext uri="{FF2B5EF4-FFF2-40B4-BE49-F238E27FC236}">
                <a16:creationId xmlns:a16="http://schemas.microsoft.com/office/drawing/2014/main" xmlns="" id="{E44DF226-C979-4C53-9AB3-F30F19A61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987" y="485501"/>
            <a:ext cx="5257800" cy="132556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5" name="Текст 18">
            <a:extLst>
              <a:ext uri="{FF2B5EF4-FFF2-40B4-BE49-F238E27FC236}">
                <a16:creationId xmlns:a16="http://schemas.microsoft.com/office/drawing/2014/main" xmlns="" id="{C0D997C5-63D2-40A5-8978-8A0E7A482F3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4987" y="2153964"/>
            <a:ext cx="5186363" cy="404971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6" name="Рисунок 2">
            <a:extLst>
              <a:ext uri="{FF2B5EF4-FFF2-40B4-BE49-F238E27FC236}">
                <a16:creationId xmlns:a16="http://schemas.microsoft.com/office/drawing/2014/main" xmlns="" id="{0DC8507B-223A-4D10-9873-5F8CBA1FA68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984638" y="3519000"/>
            <a:ext cx="5186362" cy="333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2639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4C31BDB-50F3-43CA-877E-F9C7672D8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xmlns="" id="{74453DF6-9509-45CB-BD4E-84F90C1C94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8AF27442-62D0-4CA6-81B4-B7FDDA51A9A2}"/>
              </a:ext>
            </a:extLst>
          </p:cNvPr>
          <p:cNvSpPr/>
          <p:nvPr userDrawn="1"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E1FD6AC4-0F96-4D40-B8AD-EF85E9EDE11D}"/>
              </a:ext>
            </a:extLst>
          </p:cNvPr>
          <p:cNvSpPr/>
          <p:nvPr userDrawn="1"/>
        </p:nvSpPr>
        <p:spPr>
          <a:xfrm>
            <a:off x="0" y="6759000"/>
            <a:ext cx="12192000" cy="9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xmlns="" id="{73640FF5-D492-4210-9DE4-D7B66426125F}"/>
              </a:ext>
            </a:extLst>
          </p:cNvPr>
          <p:cNvGrpSpPr/>
          <p:nvPr userDrawn="1"/>
        </p:nvGrpSpPr>
        <p:grpSpPr>
          <a:xfrm>
            <a:off x="9347250" y="37980"/>
            <a:ext cx="2844750" cy="286020"/>
            <a:chOff x="9347250" y="37980"/>
            <a:chExt cx="2844750" cy="286020"/>
          </a:xfrm>
          <a:solidFill>
            <a:schemeClr val="accent1"/>
          </a:solidFill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xmlns="" id="{062B47E0-EF90-4ECC-A73E-6E5DA1F62FCD}"/>
                </a:ext>
              </a:extLst>
            </p:cNvPr>
            <p:cNvSpPr/>
            <p:nvPr userDrawn="1"/>
          </p:nvSpPr>
          <p:spPr>
            <a:xfrm>
              <a:off x="9651000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/>
                </a:solidFill>
              </a:endParaRPr>
            </a:p>
          </p:txBody>
        </p:sp>
        <p:sp>
          <p:nvSpPr>
            <p:cNvPr id="14" name="Блок-схема: объединение 13">
              <a:extLst>
                <a:ext uri="{FF2B5EF4-FFF2-40B4-BE49-F238E27FC236}">
                  <a16:creationId xmlns:a16="http://schemas.microsoft.com/office/drawing/2014/main" xmlns="" id="{2FC4DE4B-558A-425B-A23E-B63E93533558}"/>
                </a:ext>
              </a:extLst>
            </p:cNvPr>
            <p:cNvSpPr/>
            <p:nvPr userDrawn="1"/>
          </p:nvSpPr>
          <p:spPr>
            <a:xfrm>
              <a:off x="9347250" y="3798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/>
                </a:solidFill>
              </a:endParaRPr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xmlns="" id="{D1C3AA05-E7C7-4C27-A908-2E47AFEBA600}"/>
              </a:ext>
            </a:extLst>
          </p:cNvPr>
          <p:cNvGrpSpPr/>
          <p:nvPr userDrawn="1"/>
        </p:nvGrpSpPr>
        <p:grpSpPr>
          <a:xfrm>
            <a:off x="-35250" y="6583500"/>
            <a:ext cx="2844750" cy="274500"/>
            <a:chOff x="-35250" y="6583500"/>
            <a:chExt cx="2844750" cy="274500"/>
          </a:xfrm>
          <a:solidFill>
            <a:schemeClr val="accent1"/>
          </a:solidFill>
        </p:grpSpPr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xmlns="" id="{D94BF255-53E4-439B-83D0-7DE93A9900DD}"/>
                </a:ext>
              </a:extLst>
            </p:cNvPr>
            <p:cNvSpPr/>
            <p:nvPr userDrawn="1"/>
          </p:nvSpPr>
          <p:spPr>
            <a:xfrm>
              <a:off x="-35250" y="6583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/>
                </a:solidFill>
              </a:endParaRPr>
            </a:p>
          </p:txBody>
        </p:sp>
        <p:sp>
          <p:nvSpPr>
            <p:cNvPr id="17" name="Блок-схема: объединение 16">
              <a:extLst>
                <a:ext uri="{FF2B5EF4-FFF2-40B4-BE49-F238E27FC236}">
                  <a16:creationId xmlns:a16="http://schemas.microsoft.com/office/drawing/2014/main" xmlns="" id="{E38044D4-D5F4-4E1E-8B74-E24D6E7B2929}"/>
                </a:ext>
              </a:extLst>
            </p:cNvPr>
            <p:cNvSpPr/>
            <p:nvPr userDrawn="1"/>
          </p:nvSpPr>
          <p:spPr>
            <a:xfrm rot="10800000">
              <a:off x="2202000" y="65835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819083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1">
            <a:extLst>
              <a:ext uri="{FF2B5EF4-FFF2-40B4-BE49-F238E27FC236}">
                <a16:creationId xmlns:a16="http://schemas.microsoft.com/office/drawing/2014/main" xmlns="" id="{AC7B45C4-0029-484F-BC10-E13FF5623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450" y="234000"/>
            <a:ext cx="11341100" cy="1035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7" name="Рисунок 2">
            <a:extLst>
              <a:ext uri="{FF2B5EF4-FFF2-40B4-BE49-F238E27FC236}">
                <a16:creationId xmlns:a16="http://schemas.microsoft.com/office/drawing/2014/main" xmlns="" id="{F8FF044D-1DB9-4B7C-9D24-F0D3A3DD3C0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5450" y="2303463"/>
            <a:ext cx="4005550" cy="162083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Рисунок 2">
            <a:extLst>
              <a:ext uri="{FF2B5EF4-FFF2-40B4-BE49-F238E27FC236}">
                <a16:creationId xmlns:a16="http://schemas.microsoft.com/office/drawing/2014/main" xmlns="" id="{738784A2-81B9-4C54-8F48-52CB72EF971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95341" y="2303463"/>
            <a:ext cx="4005550" cy="162083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19" name="Рисунок 2">
            <a:extLst>
              <a:ext uri="{FF2B5EF4-FFF2-40B4-BE49-F238E27FC236}">
                <a16:creationId xmlns:a16="http://schemas.microsoft.com/office/drawing/2014/main" xmlns="" id="{21C4B4FC-EB7C-4B83-9B03-36AC76ADC66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761675" y="2303463"/>
            <a:ext cx="3004875" cy="162083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0" name="Рисунок 2">
            <a:extLst>
              <a:ext uri="{FF2B5EF4-FFF2-40B4-BE49-F238E27FC236}">
                <a16:creationId xmlns:a16="http://schemas.microsoft.com/office/drawing/2014/main" xmlns="" id="{FC421DAD-9956-40BC-B396-121BDF52207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25450" y="4058163"/>
            <a:ext cx="3004875" cy="162083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1" name="Рисунок 2">
            <a:extLst>
              <a:ext uri="{FF2B5EF4-FFF2-40B4-BE49-F238E27FC236}">
                <a16:creationId xmlns:a16="http://schemas.microsoft.com/office/drawing/2014/main" xmlns="" id="{0596AFFC-6327-4316-8A52-555C5499A3E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606109" y="4058163"/>
            <a:ext cx="4005550" cy="162083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Рисунок 2">
            <a:extLst>
              <a:ext uri="{FF2B5EF4-FFF2-40B4-BE49-F238E27FC236}">
                <a16:creationId xmlns:a16="http://schemas.microsoft.com/office/drawing/2014/main" xmlns="" id="{709A8CBC-B10E-4729-8664-C17D4F6947A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776000" y="4058163"/>
            <a:ext cx="4005550" cy="162083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Текст 4">
            <a:extLst>
              <a:ext uri="{FF2B5EF4-FFF2-40B4-BE49-F238E27FC236}">
                <a16:creationId xmlns:a16="http://schemas.microsoft.com/office/drawing/2014/main" xmlns="" id="{05550F69-FB7F-4160-902B-8FE3C5C275B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39739" y="1493838"/>
            <a:ext cx="11341100" cy="627062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457200" indent="0">
              <a:buNone/>
              <a:defRPr>
                <a:solidFill>
                  <a:schemeClr val="accent1"/>
                </a:solidFill>
              </a:defRPr>
            </a:lvl2pPr>
            <a:lvl3pPr marL="914400" indent="0">
              <a:buNone/>
              <a:defRPr>
                <a:solidFill>
                  <a:schemeClr val="accent1"/>
                </a:solidFill>
              </a:defRPr>
            </a:lvl3pPr>
            <a:lvl4pPr marL="1371600" indent="0">
              <a:buNone/>
              <a:defRPr>
                <a:solidFill>
                  <a:schemeClr val="accent1"/>
                </a:solidFill>
              </a:defRPr>
            </a:lvl4pPr>
            <a:lvl5pPr marL="1828800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27703596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hyperlink" Target="https://presentation-creation.ru/" TargetMode="Externa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48E8430-DDB9-4451-9D36-B3AF2E769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BE93D94-3035-46FC-A88F-4C3D803A53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FC1E060-1FC4-4335-BB7B-E97E627FA9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93E2BF-9ADC-477C-B985-ED6A3FE2C52E}" type="datetimeFigureOut">
              <a:rPr lang="ru-RU" smtClean="0"/>
              <a:pPr/>
              <a:t>07.07.2022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6DED04A-12F8-4119-ACB5-AA522965E3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DF0D0D2-7346-4BE2-B3F5-7DE8403A21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7424E6-770A-4943-8DFB-C07B33ECB3B4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21"/>
            <a:extLst>
              <a:ext uri="{FF2B5EF4-FFF2-40B4-BE49-F238E27FC236}">
                <a16:creationId xmlns:a16="http://schemas.microsoft.com/office/drawing/2014/main" xmlns="" id="{43780347-ADC3-4039-95E5-9DAF405C2D48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1194000" y="367393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05689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5" r:id="rId3"/>
    <p:sldLayoutId id="2147483667" r:id="rId4"/>
    <p:sldLayoutId id="2147483666" r:id="rId5"/>
    <p:sldLayoutId id="2147483661" r:id="rId6"/>
    <p:sldLayoutId id="2147483662" r:id="rId7"/>
    <p:sldLayoutId id="2147483663" r:id="rId8"/>
    <p:sldLayoutId id="2147483664" r:id="rId9"/>
    <p:sldLayoutId id="2147483650" r:id="rId10"/>
    <p:sldLayoutId id="2147483651" r:id="rId11"/>
    <p:sldLayoutId id="2147483652" r:id="rId12"/>
    <p:sldLayoutId id="2147483653" r:id="rId13"/>
    <p:sldLayoutId id="2147483654" r:id="rId14"/>
    <p:sldLayoutId id="2147483655" r:id="rId15"/>
    <p:sldLayoutId id="2147483656" r:id="rId16"/>
    <p:sldLayoutId id="2147483657" r:id="rId17"/>
    <p:sldLayoutId id="2147483658" r:id="rId18"/>
    <p:sldLayoutId id="2147483659" r:id="rId19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metodist@cpnk.ru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57A3F9B0-C61E-4C60-847E-58C20F285CD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C3A62C24-D04B-48C3-AA2C-139B09BA2CCB}"/>
              </a:ext>
            </a:extLst>
          </p:cNvPr>
          <p:cNvSpPr/>
          <p:nvPr/>
        </p:nvSpPr>
        <p:spPr>
          <a:xfrm>
            <a:off x="910875" y="730080"/>
            <a:ext cx="10409550" cy="5397840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F517E966-A564-45E1-84EA-531571F522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9680" y="752612"/>
            <a:ext cx="9571320" cy="551138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b="1" dirty="0">
                <a:solidFill>
                  <a:schemeClr val="bg1"/>
                </a:solidFill>
                <a:latin typeface="+mn-lt"/>
              </a:rPr>
              <a:t/>
            </a:r>
            <a:br>
              <a:rPr lang="ru-RU" b="1" dirty="0">
                <a:solidFill>
                  <a:schemeClr val="bg1"/>
                </a:solidFill>
                <a:latin typeface="+mn-lt"/>
              </a:rPr>
            </a:br>
            <a:endParaRPr lang="ru-RU" sz="4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Подзаголовок 7">
            <a:extLst>
              <a:ext uri="{FF2B5EF4-FFF2-40B4-BE49-F238E27FC236}">
                <a16:creationId xmlns:a16="http://schemas.microsoft.com/office/drawing/2014/main" xmlns="" id="{E2BDACE4-4494-4579-AE66-C36AE5DA67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6000" y="1269000"/>
            <a:ext cx="9144000" cy="4050000"/>
          </a:xfrm>
        </p:spPr>
        <p:txBody>
          <a:bodyPr>
            <a:normAutofit/>
          </a:bodyPr>
          <a:lstStyle/>
          <a:p>
            <a:r>
              <a:rPr lang="ru-RU" sz="4500" b="1" dirty="0">
                <a:solidFill>
                  <a:schemeClr val="bg1"/>
                </a:solidFill>
              </a:rPr>
              <a:t>Завершение обучения</a:t>
            </a:r>
            <a:br>
              <a:rPr lang="ru-RU" sz="4500" b="1" dirty="0">
                <a:solidFill>
                  <a:schemeClr val="bg1"/>
                </a:solidFill>
              </a:rPr>
            </a:br>
            <a:endParaRPr lang="ru-RU" sz="4500" b="1" dirty="0">
              <a:solidFill>
                <a:schemeClr val="bg1"/>
              </a:solidFill>
            </a:endParaRPr>
          </a:p>
          <a:p>
            <a:r>
              <a:rPr lang="ru-RU" sz="4500" b="1" dirty="0">
                <a:solidFill>
                  <a:schemeClr val="bg1"/>
                </a:solidFill>
              </a:rPr>
              <a:t>Консультации</a:t>
            </a:r>
            <a:br>
              <a:rPr lang="ru-RU" sz="4500" b="1" dirty="0">
                <a:solidFill>
                  <a:schemeClr val="bg1"/>
                </a:solidFill>
              </a:rPr>
            </a:br>
            <a:endParaRPr lang="ru-RU" sz="4500" b="1" dirty="0">
              <a:solidFill>
                <a:schemeClr val="bg1"/>
              </a:solidFill>
            </a:endParaRPr>
          </a:p>
          <a:p>
            <a:r>
              <a:rPr lang="ru-RU" sz="4500" b="1" dirty="0">
                <a:solidFill>
                  <a:schemeClr val="bg1"/>
                </a:solidFill>
              </a:rPr>
              <a:t>Квалификационный экзамен</a:t>
            </a:r>
          </a:p>
          <a:p>
            <a:endParaRPr lang="ru-RU" sz="18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B7677A69-23E8-4468-B0C1-F200BA6A0BB0}"/>
              </a:ext>
            </a:extLst>
          </p:cNvPr>
          <p:cNvSpPr/>
          <p:nvPr/>
        </p:nvSpPr>
        <p:spPr>
          <a:xfrm>
            <a:off x="456450" y="257400"/>
            <a:ext cx="11318400" cy="6366600"/>
          </a:xfrm>
          <a:prstGeom prst="rect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95613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9D899597-FBAE-4B1E-B99F-B917D8FE5B97}"/>
              </a:ext>
            </a:extLst>
          </p:cNvPr>
          <p:cNvSpPr/>
          <p:nvPr/>
        </p:nvSpPr>
        <p:spPr>
          <a:xfrm>
            <a:off x="1134750" y="1134000"/>
            <a:ext cx="9922500" cy="4175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20713" algn="ctr">
              <a:lnSpc>
                <a:spcPct val="150000"/>
              </a:lnSpc>
              <a:defRPr/>
            </a:pPr>
            <a:r>
              <a:rPr lang="ru-RU" sz="3000" b="1" dirty="0">
                <a:solidFill>
                  <a:schemeClr val="accent1"/>
                </a:solidFill>
              </a:rPr>
              <a:t>Начало экзамена в 10.00              </a:t>
            </a:r>
          </a:p>
          <a:p>
            <a:pPr indent="620713" algn="ctr">
              <a:lnSpc>
                <a:spcPct val="150000"/>
              </a:lnSpc>
              <a:defRPr/>
            </a:pPr>
            <a:r>
              <a:rPr lang="ru-RU" sz="3000" b="1" dirty="0">
                <a:solidFill>
                  <a:schemeClr val="accent1"/>
                </a:solidFill>
              </a:rPr>
              <a:t>Окончание 16.00   </a:t>
            </a:r>
          </a:p>
          <a:p>
            <a:pPr indent="620713" algn="ctr">
              <a:lnSpc>
                <a:spcPct val="150000"/>
              </a:lnSpc>
              <a:defRPr/>
            </a:pPr>
            <a:r>
              <a:rPr lang="ru-RU" sz="3000" b="1" dirty="0">
                <a:solidFill>
                  <a:schemeClr val="accent1"/>
                </a:solidFill>
              </a:rPr>
              <a:t>Просьба быть на связи с 8.00  до 17.00</a:t>
            </a:r>
          </a:p>
          <a:p>
            <a:pPr indent="620713" algn="ctr">
              <a:lnSpc>
                <a:spcPct val="150000"/>
              </a:lnSpc>
              <a:defRPr/>
            </a:pPr>
            <a:r>
              <a:rPr lang="ru-RU" sz="3000" b="1" dirty="0">
                <a:solidFill>
                  <a:schemeClr val="accent1"/>
                </a:solidFill>
              </a:rPr>
              <a:t>За каждым слушателем закрепляется КУРАТОР.</a:t>
            </a:r>
          </a:p>
          <a:p>
            <a:pPr indent="620713" algn="ctr">
              <a:lnSpc>
                <a:spcPct val="150000"/>
              </a:lnSpc>
              <a:defRPr/>
            </a:pPr>
            <a:r>
              <a:rPr lang="ru-RU" sz="3000" b="1" dirty="0">
                <a:solidFill>
                  <a:schemeClr val="accent1"/>
                </a:solidFill>
              </a:rPr>
              <a:t>Список с распределением билетов и закреплением кураторов направлен 4 июля.</a:t>
            </a:r>
          </a:p>
        </p:txBody>
      </p:sp>
    </p:spTree>
    <p:extLst>
      <p:ext uri="{BB962C8B-B14F-4D97-AF65-F5344CB8AC3E}">
        <p14:creationId xmlns:p14="http://schemas.microsoft.com/office/powerpoint/2010/main" xmlns="" val="2052816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9D899597-FBAE-4B1E-B99F-B917D8FE5B97}"/>
              </a:ext>
            </a:extLst>
          </p:cNvPr>
          <p:cNvSpPr/>
          <p:nvPr/>
        </p:nvSpPr>
        <p:spPr>
          <a:xfrm>
            <a:off x="1134750" y="1044000"/>
            <a:ext cx="9922500" cy="4175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20713" algn="just">
              <a:lnSpc>
                <a:spcPct val="150000"/>
              </a:lnSpc>
              <a:defRPr/>
            </a:pPr>
            <a:r>
              <a:rPr lang="ru-RU" sz="3000" b="1" dirty="0">
                <a:solidFill>
                  <a:schemeClr val="accent1"/>
                </a:solidFill>
              </a:rPr>
              <a:t>После получения номера билета необходимо прислать на электронную почту </a:t>
            </a:r>
            <a:r>
              <a:rPr lang="en-US" sz="3000" b="1" dirty="0">
                <a:solidFill>
                  <a:schemeClr val="accent1"/>
                </a:solidFill>
                <a:hlinkClick r:id="rId2"/>
              </a:rPr>
              <a:t>metodist@cpnk.ru</a:t>
            </a:r>
            <a:r>
              <a:rPr lang="en-US" sz="3000" b="1" dirty="0">
                <a:solidFill>
                  <a:schemeClr val="accent1"/>
                </a:solidFill>
              </a:rPr>
              <a:t> </a:t>
            </a:r>
            <a:r>
              <a:rPr lang="ru-RU" sz="3000" b="1" dirty="0">
                <a:solidFill>
                  <a:schemeClr val="accent1"/>
                </a:solidFill>
              </a:rPr>
              <a:t> фотографию с изображением выпускника, номера билета, даты экзамена и паспорта. Это требуется по правилам идентификации выпускника.</a:t>
            </a:r>
          </a:p>
          <a:p>
            <a:pPr indent="620713" algn="just">
              <a:lnSpc>
                <a:spcPct val="150000"/>
              </a:lnSpc>
              <a:defRPr/>
            </a:pPr>
            <a:r>
              <a:rPr lang="ru-RU" sz="3000" b="1" u="sng" dirty="0">
                <a:solidFill>
                  <a:schemeClr val="accent1"/>
                </a:solidFill>
              </a:rPr>
              <a:t>Срок - до 9 июля 2022 г.</a:t>
            </a:r>
          </a:p>
        </p:txBody>
      </p:sp>
    </p:spTree>
    <p:extLst>
      <p:ext uri="{BB962C8B-B14F-4D97-AF65-F5344CB8AC3E}">
        <p14:creationId xmlns:p14="http://schemas.microsoft.com/office/powerpoint/2010/main" xmlns="" val="604075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9D899597-FBAE-4B1E-B99F-B917D8FE5B97}"/>
              </a:ext>
            </a:extLst>
          </p:cNvPr>
          <p:cNvSpPr/>
          <p:nvPr/>
        </p:nvSpPr>
        <p:spPr>
          <a:xfrm>
            <a:off x="246000" y="639000"/>
            <a:ext cx="3847500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000" b="1" dirty="0">
                <a:solidFill>
                  <a:schemeClr val="accent1"/>
                </a:solidFill>
              </a:rPr>
              <a:t>Образец </a:t>
            </a:r>
          </a:p>
          <a:p>
            <a:pPr algn="ctr">
              <a:defRPr/>
            </a:pPr>
            <a:r>
              <a:rPr lang="ru-RU" sz="3000" b="1" dirty="0">
                <a:solidFill>
                  <a:schemeClr val="accent1"/>
                </a:solidFill>
              </a:rPr>
              <a:t>фотографии, </a:t>
            </a:r>
          </a:p>
          <a:p>
            <a:pPr algn="ctr">
              <a:defRPr/>
            </a:pPr>
            <a:r>
              <a:rPr lang="ru-RU" sz="3000" b="1" dirty="0">
                <a:solidFill>
                  <a:schemeClr val="accent1"/>
                </a:solidFill>
              </a:rPr>
              <a:t>которую необходимо прислать </a:t>
            </a:r>
          </a:p>
          <a:p>
            <a:pPr algn="ctr">
              <a:lnSpc>
                <a:spcPct val="150000"/>
              </a:lnSpc>
              <a:defRPr/>
            </a:pPr>
            <a:endParaRPr lang="ru-RU" sz="3000" b="1" dirty="0">
              <a:solidFill>
                <a:schemeClr val="accent1"/>
              </a:solidFill>
            </a:endParaRPr>
          </a:p>
          <a:p>
            <a:pPr algn="ctr">
              <a:defRPr/>
            </a:pPr>
            <a:r>
              <a:rPr lang="ru-RU" sz="3000" b="1" dirty="0">
                <a:solidFill>
                  <a:schemeClr val="accent1"/>
                </a:solidFill>
              </a:rPr>
              <a:t>Фото прислать </a:t>
            </a:r>
          </a:p>
          <a:p>
            <a:pPr algn="ctr">
              <a:defRPr/>
            </a:pPr>
            <a:r>
              <a:rPr lang="ru-RU" sz="3000" b="1" dirty="0">
                <a:solidFill>
                  <a:schemeClr val="accent1"/>
                </a:solidFill>
              </a:rPr>
              <a:t>до 9 июля 2022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35DCF88-1A69-4D39-A9BB-314A798AFB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96000" y="139500"/>
            <a:ext cx="5143500" cy="657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82138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xmlns="" id="{4C593A5D-C2E1-4AC7-AFD0-049E279DC836}"/>
              </a:ext>
            </a:extLst>
          </p:cNvPr>
          <p:cNvSpPr txBox="1">
            <a:spLocks/>
          </p:cNvSpPr>
          <p:nvPr/>
        </p:nvSpPr>
        <p:spPr>
          <a:xfrm>
            <a:off x="966000" y="549000"/>
            <a:ext cx="10575000" cy="54450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990600" algn="just">
              <a:lnSpc>
                <a:spcPct val="100000"/>
              </a:lnSpc>
              <a:spcBef>
                <a:spcPts val="1200"/>
              </a:spcBef>
              <a:buNone/>
              <a:defRPr/>
            </a:pPr>
            <a:r>
              <a:rPr lang="ru-RU" sz="3000" b="1" dirty="0">
                <a:solidFill>
                  <a:schemeClr val="accent1"/>
                </a:solidFill>
              </a:rPr>
              <a:t>Каждый экзаменационный билет состоит из 5 заданий. </a:t>
            </a:r>
          </a:p>
          <a:p>
            <a:pPr marL="0" indent="0" algn="just">
              <a:lnSpc>
                <a:spcPct val="100000"/>
              </a:lnSpc>
              <a:spcBef>
                <a:spcPts val="1800"/>
              </a:spcBef>
              <a:buNone/>
              <a:defRPr/>
            </a:pPr>
            <a:r>
              <a:rPr lang="ru-RU" sz="3000" b="1" dirty="0">
                <a:solidFill>
                  <a:schemeClr val="accent1"/>
                </a:solidFill>
              </a:rPr>
              <a:t>1.  Налоговое право.</a:t>
            </a:r>
          </a:p>
          <a:p>
            <a:pPr marL="0" indent="0" algn="just">
              <a:lnSpc>
                <a:spcPct val="100000"/>
              </a:lnSpc>
              <a:spcBef>
                <a:spcPts val="1200"/>
              </a:spcBef>
              <a:buNone/>
              <a:defRPr/>
            </a:pPr>
            <a:r>
              <a:rPr lang="ru-RU" sz="3000" b="1" dirty="0">
                <a:solidFill>
                  <a:schemeClr val="accent1"/>
                </a:solidFill>
              </a:rPr>
              <a:t>2. Налоги и налогообложение. </a:t>
            </a:r>
          </a:p>
          <a:p>
            <a:pPr marL="0" indent="0" algn="just">
              <a:lnSpc>
                <a:spcPct val="100000"/>
              </a:lnSpc>
              <a:spcBef>
                <a:spcPts val="1200"/>
              </a:spcBef>
              <a:buNone/>
              <a:defRPr/>
            </a:pPr>
            <a:r>
              <a:rPr lang="ru-RU" sz="3000" b="1" dirty="0">
                <a:solidFill>
                  <a:schemeClr val="accent1"/>
                </a:solidFill>
              </a:rPr>
              <a:t>3. Правовое регулирование предпринимательской  деятельности.</a:t>
            </a:r>
          </a:p>
          <a:p>
            <a:pPr marL="0" indent="0" algn="just">
              <a:lnSpc>
                <a:spcPct val="100000"/>
              </a:lnSpc>
              <a:spcBef>
                <a:spcPts val="1200"/>
              </a:spcBef>
              <a:buNone/>
              <a:defRPr/>
            </a:pPr>
            <a:r>
              <a:rPr lang="ru-RU" sz="3000" b="1" dirty="0">
                <a:solidFill>
                  <a:srgbClr val="FF0000"/>
                </a:solidFill>
              </a:rPr>
              <a:t>4. Бухгалтерский учет и отчетность.</a:t>
            </a:r>
          </a:p>
          <a:p>
            <a:pPr marL="0" indent="0" algn="just">
              <a:lnSpc>
                <a:spcPct val="100000"/>
              </a:lnSpc>
              <a:spcBef>
                <a:spcPts val="1200"/>
              </a:spcBef>
              <a:buNone/>
              <a:defRPr/>
            </a:pPr>
            <a:r>
              <a:rPr lang="ru-RU" sz="3000" b="1" dirty="0">
                <a:solidFill>
                  <a:srgbClr val="FF0000"/>
                </a:solidFill>
              </a:rPr>
              <a:t>5. Финансовый анализ и управление налоговыми рисками. </a:t>
            </a:r>
          </a:p>
          <a:p>
            <a:pPr marL="0" indent="0" algn="just">
              <a:lnSpc>
                <a:spcPct val="100000"/>
              </a:lnSpc>
              <a:spcBef>
                <a:spcPts val="1200"/>
              </a:spcBef>
              <a:buNone/>
              <a:defRPr/>
            </a:pPr>
            <a:r>
              <a:rPr lang="ru-RU" sz="3000" b="1" dirty="0">
                <a:solidFill>
                  <a:schemeClr val="accent1"/>
                </a:solidFill>
              </a:rPr>
              <a:t>6. Теория и практика налогового консультирования.</a:t>
            </a:r>
          </a:p>
          <a:p>
            <a:pPr marL="0" indent="533400" algn="ctr">
              <a:lnSpc>
                <a:spcPct val="100000"/>
              </a:lnSpc>
              <a:spcBef>
                <a:spcPts val="1200"/>
              </a:spcBef>
              <a:buFont typeface="Georgia" panose="02040502050405020303" pitchFamily="18" charset="0"/>
              <a:buNone/>
              <a:defRPr/>
            </a:pPr>
            <a:endParaRPr lang="ru-RU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533400" algn="ctr">
              <a:buFont typeface="Georgia" panose="02040502050405020303" pitchFamily="18" charset="0"/>
              <a:buNone/>
              <a:defRPr/>
            </a:pPr>
            <a:endParaRPr lang="ru-RU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533400" algn="ctr">
              <a:buFont typeface="Georgia" panose="02040502050405020303" pitchFamily="18" charset="0"/>
              <a:buNone/>
              <a:defRPr/>
            </a:pPr>
            <a:endParaRPr lang="ru-RU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2683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xmlns="" id="{4C593A5D-C2E1-4AC7-AFD0-049E279DC836}"/>
              </a:ext>
            </a:extLst>
          </p:cNvPr>
          <p:cNvSpPr txBox="1">
            <a:spLocks/>
          </p:cNvSpPr>
          <p:nvPr/>
        </p:nvSpPr>
        <p:spPr>
          <a:xfrm>
            <a:off x="966000" y="549000"/>
            <a:ext cx="10575000" cy="54450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533400" algn="ctr">
              <a:lnSpc>
                <a:spcPct val="100000"/>
              </a:lnSpc>
              <a:spcBef>
                <a:spcPts val="1200"/>
              </a:spcBef>
              <a:buFont typeface="Georgia" panose="02040502050405020303" pitchFamily="18" charset="0"/>
              <a:buNone/>
              <a:defRPr/>
            </a:pPr>
            <a:endParaRPr lang="ru-RU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533400" algn="ctr">
              <a:buFont typeface="Georgia" panose="02040502050405020303" pitchFamily="18" charset="0"/>
              <a:buNone/>
              <a:defRPr/>
            </a:pPr>
            <a:endParaRPr lang="ru-RU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533400" algn="ctr">
              <a:buFont typeface="Georgia" panose="02040502050405020303" pitchFamily="18" charset="0"/>
              <a:buNone/>
              <a:defRPr/>
            </a:pPr>
            <a:endParaRPr lang="ru-RU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CAF1A64-4028-46C8-9966-18C5BC2F83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1000" y="173216"/>
            <a:ext cx="5220000" cy="651156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13344CD-019F-4F78-AE53-5340E47FC4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61552" y="173216"/>
            <a:ext cx="5418267" cy="6511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62107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52B3175-2661-43B5-8FFE-A7C702EB4E9C}"/>
              </a:ext>
            </a:extLst>
          </p:cNvPr>
          <p:cNvSpPr/>
          <p:nvPr/>
        </p:nvSpPr>
        <p:spPr>
          <a:xfrm>
            <a:off x="1281000" y="234000"/>
            <a:ext cx="9922500" cy="62532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20713" algn="just">
              <a:lnSpc>
                <a:spcPct val="150000"/>
              </a:lnSpc>
              <a:defRPr/>
            </a:pPr>
            <a:r>
              <a:rPr lang="ru-RU" sz="3000" b="1" dirty="0">
                <a:solidFill>
                  <a:schemeClr val="accent1"/>
                </a:solidFill>
              </a:rPr>
              <a:t>Выполнять экзаменационные задания можно в любой последовательности.</a:t>
            </a:r>
          </a:p>
          <a:p>
            <a:pPr indent="620713" algn="just">
              <a:lnSpc>
                <a:spcPct val="150000"/>
              </a:lnSpc>
              <a:defRPr/>
            </a:pPr>
            <a:r>
              <a:rPr lang="ru-RU" sz="3000" b="1" dirty="0">
                <a:solidFill>
                  <a:schemeClr val="accent1"/>
                </a:solidFill>
              </a:rPr>
              <a:t>Не «придерживайте» готовые ответы! Сдавайте ответ сразу, как он будет подготовлен!  </a:t>
            </a:r>
          </a:p>
          <a:p>
            <a:pPr indent="620713" algn="just">
              <a:lnSpc>
                <a:spcPct val="150000"/>
              </a:lnSpc>
              <a:defRPr/>
            </a:pPr>
            <a:r>
              <a:rPr lang="ru-RU" sz="3000" b="1" dirty="0">
                <a:solidFill>
                  <a:schemeClr val="accent1"/>
                </a:solidFill>
              </a:rPr>
              <a:t>Настоятельно рекомендуем сдавать по ОДНОМУ ОТВЕТУ В ЧАС!   Только это позволит четко рассчитать время экзамена. </a:t>
            </a:r>
          </a:p>
          <a:p>
            <a:pPr indent="620713" algn="just">
              <a:lnSpc>
                <a:spcPct val="150000"/>
              </a:lnSpc>
              <a:defRPr/>
            </a:pPr>
            <a:r>
              <a:rPr lang="ru-RU" sz="3000" b="1" dirty="0">
                <a:solidFill>
                  <a:schemeClr val="accent1"/>
                </a:solidFill>
              </a:rPr>
              <a:t>Если не сдан хотя бы один раздел, результат экзамена будет – НЕ СДАНО.</a:t>
            </a:r>
            <a:endParaRPr lang="ru-RU" sz="3000" b="1" u="sng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8406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xmlns="" id="{4C593A5D-C2E1-4AC7-AFD0-049E279DC836}"/>
              </a:ext>
            </a:extLst>
          </p:cNvPr>
          <p:cNvSpPr txBox="1">
            <a:spLocks/>
          </p:cNvSpPr>
          <p:nvPr/>
        </p:nvSpPr>
        <p:spPr>
          <a:xfrm>
            <a:off x="966000" y="504000"/>
            <a:ext cx="10462500" cy="63540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990600" algn="just">
              <a:lnSpc>
                <a:spcPct val="120000"/>
              </a:lnSpc>
              <a:buFont typeface="Georgia" panose="02040502050405020303" pitchFamily="18" charset="0"/>
              <a:buNone/>
              <a:defRPr/>
            </a:pPr>
            <a:r>
              <a:rPr lang="ru-RU" sz="3000" b="1" dirty="0">
                <a:solidFill>
                  <a:schemeClr val="accent1"/>
                </a:solidFill>
              </a:rPr>
              <a:t>ОФОРМЛЕНИЕ ОТВЕТОВ.</a:t>
            </a:r>
          </a:p>
          <a:p>
            <a:pPr marL="0" indent="990600" algn="just">
              <a:lnSpc>
                <a:spcPct val="130000"/>
              </a:lnSpc>
              <a:spcBef>
                <a:spcPts val="0"/>
              </a:spcBef>
              <a:buFont typeface="Georgia" panose="02040502050405020303" pitchFamily="18" charset="0"/>
              <a:buNone/>
              <a:defRPr/>
            </a:pPr>
            <a:r>
              <a:rPr lang="ru-RU" sz="3000" b="1" dirty="0">
                <a:solidFill>
                  <a:schemeClr val="accent1"/>
                </a:solidFill>
              </a:rPr>
              <a:t>Ответы оформляются ТОЛЬКО на бланках Федеральной Палаты налоговых консультантов.</a:t>
            </a:r>
          </a:p>
          <a:p>
            <a:pPr marL="0" indent="990600" algn="just">
              <a:lnSpc>
                <a:spcPct val="130000"/>
              </a:lnSpc>
              <a:spcBef>
                <a:spcPts val="0"/>
              </a:spcBef>
              <a:buFont typeface="Georgia" panose="02040502050405020303" pitchFamily="18" charset="0"/>
              <a:buNone/>
              <a:defRPr/>
            </a:pPr>
            <a:r>
              <a:rPr lang="ru-RU" sz="3000" b="1" dirty="0">
                <a:solidFill>
                  <a:schemeClr val="accent1"/>
                </a:solidFill>
              </a:rPr>
              <a:t>Бланков 5, по одному на каждое  задание. </a:t>
            </a:r>
          </a:p>
          <a:p>
            <a:pPr marL="0" indent="990600" algn="just">
              <a:lnSpc>
                <a:spcPct val="130000"/>
              </a:lnSpc>
              <a:spcBef>
                <a:spcPts val="0"/>
              </a:spcBef>
              <a:buNone/>
              <a:defRPr/>
            </a:pPr>
            <a:r>
              <a:rPr lang="ru-RU" sz="3000" b="1" dirty="0">
                <a:solidFill>
                  <a:schemeClr val="accent1"/>
                </a:solidFill>
              </a:rPr>
              <a:t>Каждый ответ оформляется на отдельном бланке в электронном (печатном) формате  .</a:t>
            </a:r>
            <a:r>
              <a:rPr lang="en-US" sz="3000" b="1" dirty="0">
                <a:solidFill>
                  <a:schemeClr val="accent1"/>
                </a:solidFill>
              </a:rPr>
              <a:t>doc</a:t>
            </a:r>
            <a:r>
              <a:rPr lang="ru-RU" sz="3000" b="1" dirty="0">
                <a:solidFill>
                  <a:schemeClr val="accent1"/>
                </a:solidFill>
              </a:rPr>
              <a:t>.</a:t>
            </a:r>
          </a:p>
          <a:p>
            <a:pPr marL="0" indent="990600" algn="just">
              <a:lnSpc>
                <a:spcPct val="130000"/>
              </a:lnSpc>
              <a:spcBef>
                <a:spcPts val="0"/>
              </a:spcBef>
              <a:buFont typeface="Georgia" panose="02040502050405020303" pitchFamily="18" charset="0"/>
              <a:buNone/>
              <a:defRPr/>
            </a:pPr>
            <a:r>
              <a:rPr lang="ru-RU" sz="3000" b="1" dirty="0">
                <a:solidFill>
                  <a:schemeClr val="accent1"/>
                </a:solidFill>
              </a:rPr>
              <a:t>Слушатели получают заполненные бланки и должны проверить правильность заполнения (дата, ФИО, номер билета и номер задания в билете). </a:t>
            </a:r>
          </a:p>
          <a:p>
            <a:pPr marL="0" indent="990600" algn="just">
              <a:lnSpc>
                <a:spcPct val="150000"/>
              </a:lnSpc>
              <a:buFont typeface="Georgia" panose="02040502050405020303" pitchFamily="18" charset="0"/>
              <a:buNone/>
              <a:defRPr/>
            </a:pPr>
            <a:endParaRPr lang="ru-RU" sz="3000" b="1" dirty="0">
              <a:solidFill>
                <a:schemeClr val="accent1"/>
              </a:solidFill>
            </a:endParaRPr>
          </a:p>
          <a:p>
            <a:pPr marL="0" indent="533400" algn="ctr">
              <a:buFont typeface="Georgia" panose="02040502050405020303" pitchFamily="18" charset="0"/>
              <a:buNone/>
              <a:defRPr/>
            </a:pPr>
            <a:endParaRPr lang="ru-RU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533400" algn="ctr">
              <a:buFont typeface="Georgia" panose="02040502050405020303" pitchFamily="18" charset="0"/>
              <a:buNone/>
              <a:defRPr/>
            </a:pPr>
            <a:endParaRPr lang="ru-RU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533400" algn="ctr">
              <a:buFont typeface="Georgia" panose="02040502050405020303" pitchFamily="18" charset="0"/>
              <a:buNone/>
              <a:defRPr/>
            </a:pPr>
            <a:endParaRPr lang="ru-RU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5414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xmlns="" id="{4C593A5D-C2E1-4AC7-AFD0-049E279DC836}"/>
              </a:ext>
            </a:extLst>
          </p:cNvPr>
          <p:cNvSpPr txBox="1">
            <a:spLocks/>
          </p:cNvSpPr>
          <p:nvPr/>
        </p:nvSpPr>
        <p:spPr>
          <a:xfrm>
            <a:off x="966000" y="504000"/>
            <a:ext cx="10462500" cy="63540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990600" algn="just">
              <a:lnSpc>
                <a:spcPct val="150000"/>
              </a:lnSpc>
              <a:buFont typeface="Georgia" panose="02040502050405020303" pitchFamily="18" charset="0"/>
              <a:buNone/>
              <a:defRPr/>
            </a:pPr>
            <a:endParaRPr lang="ru-RU" sz="3000" b="1" dirty="0">
              <a:solidFill>
                <a:schemeClr val="accent1"/>
              </a:solidFill>
            </a:endParaRPr>
          </a:p>
          <a:p>
            <a:pPr marL="0" indent="533400" algn="ctr">
              <a:buFont typeface="Georgia" panose="02040502050405020303" pitchFamily="18" charset="0"/>
              <a:buNone/>
              <a:defRPr/>
            </a:pPr>
            <a:endParaRPr lang="ru-RU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533400" algn="ctr">
              <a:buFont typeface="Georgia" panose="02040502050405020303" pitchFamily="18" charset="0"/>
              <a:buNone/>
              <a:defRPr/>
            </a:pPr>
            <a:endParaRPr lang="ru-RU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533400" algn="ctr">
              <a:buFont typeface="Georgia" panose="02040502050405020303" pitchFamily="18" charset="0"/>
              <a:buNone/>
              <a:defRPr/>
            </a:pPr>
            <a:endParaRPr lang="ru-RU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19" name="Объект 18">
            <a:extLst>
              <a:ext uri="{FF2B5EF4-FFF2-40B4-BE49-F238E27FC236}">
                <a16:creationId xmlns:a16="http://schemas.microsoft.com/office/drawing/2014/main" xmlns="" id="{B7F0D534-3BDC-4F97-9085-8D078BD8A41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483789961"/>
              </p:ext>
            </p:extLst>
          </p:nvPr>
        </p:nvGraphicFramePr>
        <p:xfrm>
          <a:off x="3756000" y="143136"/>
          <a:ext cx="4680000" cy="6622240"/>
        </p:xfrm>
        <a:graphic>
          <a:graphicData uri="http://schemas.openxmlformats.org/presentationml/2006/ole">
            <p:oleObj spid="_x0000_s3152" name="Acrobat Document" r:id="rId3" imgW="5923800" imgH="8391600" progId="AcroExch.Document.11">
              <p:embed/>
            </p:oleObj>
          </a:graphicData>
        </a:graphic>
      </p:graphicFrame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xmlns="" id="{4549FA61-C53C-47D9-B0B2-E4280B3555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0182321"/>
              </p:ext>
            </p:extLst>
          </p:nvPr>
        </p:nvGraphicFramePr>
        <p:xfrm>
          <a:off x="3756000" y="234000"/>
          <a:ext cx="5040000" cy="6120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40000">
                  <a:extLst>
                    <a:ext uri="{9D8B030D-6E8A-4147-A177-3AD203B41FA5}">
                      <a16:colId xmlns:a16="http://schemas.microsoft.com/office/drawing/2014/main" xmlns="" val="471099391"/>
                    </a:ext>
                  </a:extLst>
                </a:gridCol>
              </a:tblGrid>
              <a:tr h="6120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474527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816768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xmlns="" id="{4C593A5D-C2E1-4AC7-AFD0-049E279DC836}"/>
              </a:ext>
            </a:extLst>
          </p:cNvPr>
          <p:cNvSpPr txBox="1">
            <a:spLocks/>
          </p:cNvSpPr>
          <p:nvPr/>
        </p:nvSpPr>
        <p:spPr>
          <a:xfrm>
            <a:off x="1011000" y="504000"/>
            <a:ext cx="9854999" cy="60750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990600" algn="just">
              <a:lnSpc>
                <a:spcPct val="150000"/>
              </a:lnSpc>
              <a:buFont typeface="Georgia" panose="02040502050405020303" pitchFamily="18" charset="0"/>
              <a:buNone/>
              <a:defRPr/>
            </a:pPr>
            <a:r>
              <a:rPr lang="ru-RU" sz="3000" b="1" dirty="0">
                <a:solidFill>
                  <a:schemeClr val="accent1"/>
                </a:solidFill>
              </a:rPr>
              <a:t>Бланки вместе с билетом направляются в день экзамена с электронного адреса КУРАТОРА.</a:t>
            </a:r>
          </a:p>
          <a:p>
            <a:pPr marL="0" indent="990600" algn="just">
              <a:lnSpc>
                <a:spcPct val="150000"/>
              </a:lnSpc>
              <a:buFont typeface="Georgia" panose="02040502050405020303" pitchFamily="18" charset="0"/>
              <a:buNone/>
              <a:defRPr/>
            </a:pPr>
            <a:r>
              <a:rPr lang="ru-RU" sz="3000" b="1" dirty="0">
                <a:solidFill>
                  <a:schemeClr val="accent1"/>
                </a:solidFill>
              </a:rPr>
              <a:t>И только в ответ на это сообщение, т.е. на электронный адрес КУРАТОРА необходимо направлять ответы.</a:t>
            </a:r>
          </a:p>
          <a:p>
            <a:pPr marL="0" indent="990600" algn="just">
              <a:lnSpc>
                <a:spcPct val="150000"/>
              </a:lnSpc>
              <a:buFont typeface="Georgia" panose="02040502050405020303" pitchFamily="18" charset="0"/>
              <a:buNone/>
              <a:defRPr/>
            </a:pPr>
            <a:r>
              <a:rPr lang="ru-RU" sz="3000" b="1" dirty="0">
                <a:solidFill>
                  <a:schemeClr val="accent1"/>
                </a:solidFill>
              </a:rPr>
              <a:t>Ответы, направленные НЕ КУРАТОРУ, не учитываются и на проверку членам комиссии не направляются. БУДЬТЕ ВНИМАТЕЛЬНЫ!</a:t>
            </a:r>
          </a:p>
          <a:p>
            <a:pPr marL="0" indent="990600" algn="just">
              <a:lnSpc>
                <a:spcPct val="150000"/>
              </a:lnSpc>
              <a:buFont typeface="Georgia" panose="02040502050405020303" pitchFamily="18" charset="0"/>
              <a:buNone/>
              <a:defRPr/>
            </a:pPr>
            <a:endParaRPr lang="ru-RU" sz="3000" b="1" dirty="0">
              <a:solidFill>
                <a:schemeClr val="accent1"/>
              </a:solidFill>
            </a:endParaRPr>
          </a:p>
          <a:p>
            <a:pPr marL="0" indent="533400" algn="ctr">
              <a:lnSpc>
                <a:spcPct val="150000"/>
              </a:lnSpc>
              <a:buFont typeface="Georgia" panose="02040502050405020303" pitchFamily="18" charset="0"/>
              <a:buNone/>
              <a:defRPr/>
            </a:pPr>
            <a:endParaRPr lang="ru-RU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533400" algn="ctr">
              <a:buFont typeface="Georgia" panose="02040502050405020303" pitchFamily="18" charset="0"/>
              <a:buNone/>
              <a:defRPr/>
            </a:pPr>
            <a:endParaRPr lang="ru-RU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533400" algn="ctr">
              <a:buFont typeface="Georgia" panose="02040502050405020303" pitchFamily="18" charset="0"/>
              <a:buNone/>
              <a:defRPr/>
            </a:pPr>
            <a:endParaRPr lang="ru-RU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36581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9D899597-FBAE-4B1E-B99F-B917D8FE5B97}"/>
              </a:ext>
            </a:extLst>
          </p:cNvPr>
          <p:cNvSpPr/>
          <p:nvPr/>
        </p:nvSpPr>
        <p:spPr>
          <a:xfrm>
            <a:off x="1134750" y="335845"/>
            <a:ext cx="9922500" cy="674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ru-RU" sz="2800" b="1" dirty="0">
                <a:solidFill>
                  <a:schemeClr val="accent1"/>
                </a:solidFill>
              </a:rPr>
              <a:t>Каждый ответ оценивается по 10-балльной шкале. </a:t>
            </a:r>
          </a:p>
          <a:p>
            <a:pPr indent="990600" algn="just">
              <a:lnSpc>
                <a:spcPct val="130000"/>
              </a:lnSpc>
              <a:defRPr/>
            </a:pPr>
            <a:r>
              <a:rPr lang="ru-RU" sz="2800" b="1" dirty="0">
                <a:solidFill>
                  <a:schemeClr val="accent1"/>
                </a:solidFill>
              </a:rPr>
              <a:t>Максимальный балл – 50.</a:t>
            </a:r>
          </a:p>
          <a:p>
            <a:pPr indent="990600" algn="just">
              <a:lnSpc>
                <a:spcPct val="130000"/>
              </a:lnSpc>
              <a:defRPr/>
            </a:pPr>
            <a:r>
              <a:rPr lang="ru-RU" sz="2800" b="1" dirty="0">
                <a:solidFill>
                  <a:schemeClr val="accent1"/>
                </a:solidFill>
              </a:rPr>
              <a:t>Проходной балл – 38.</a:t>
            </a:r>
          </a:p>
          <a:p>
            <a:pPr indent="990600" algn="just">
              <a:lnSpc>
                <a:spcPct val="130000"/>
              </a:lnSpc>
              <a:defRPr/>
            </a:pPr>
            <a:r>
              <a:rPr lang="ru-RU" sz="2800" b="1" dirty="0">
                <a:solidFill>
                  <a:schemeClr val="accent1"/>
                </a:solidFill>
              </a:rPr>
              <a:t>Неудовлетворительная оценка – 4 балла.</a:t>
            </a:r>
          </a:p>
          <a:p>
            <a:pPr indent="990600" algn="just">
              <a:lnSpc>
                <a:spcPct val="130000"/>
              </a:lnSpc>
              <a:defRPr/>
            </a:pPr>
            <a:r>
              <a:rPr lang="ru-RU" sz="2800" b="1" dirty="0">
                <a:solidFill>
                  <a:schemeClr val="accent1"/>
                </a:solidFill>
              </a:rPr>
              <a:t>Слушатель считается сдавшим экзамен, если сумма баллов составляет 38 и выше, и по всем дисциплинам получены положительные оценки, т.е. баллы не ниже 5.</a:t>
            </a:r>
          </a:p>
          <a:p>
            <a:pPr indent="990600" algn="just">
              <a:lnSpc>
                <a:spcPct val="130000"/>
              </a:lnSpc>
              <a:defRPr/>
            </a:pPr>
            <a:r>
              <a:rPr lang="ru-RU" sz="2800" b="1" dirty="0">
                <a:solidFill>
                  <a:schemeClr val="accent1"/>
                </a:solidFill>
              </a:rPr>
              <a:t>Слушатель считается не сдавшим экзамен, если сумма баллов составляет менее 38 либо хотя бы по одной дисциплине получена неудовлетворительная оценка, т.е.         4 балла.</a:t>
            </a:r>
          </a:p>
          <a:p>
            <a:pPr indent="533400" algn="ctr">
              <a:defRPr/>
            </a:pP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xmlns="" val="851507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9D899597-FBAE-4B1E-B99F-B917D8FE5B97}"/>
              </a:ext>
            </a:extLst>
          </p:cNvPr>
          <p:cNvSpPr/>
          <p:nvPr/>
        </p:nvSpPr>
        <p:spPr>
          <a:xfrm>
            <a:off x="1326000" y="189000"/>
            <a:ext cx="10125000" cy="62532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sz="3000" b="1" dirty="0">
                <a:solidFill>
                  <a:schemeClr val="accent1"/>
                </a:solidFill>
              </a:rPr>
              <a:t>ЗАВЕРШЕНИЕ ОБУЧЕНИЯ</a:t>
            </a:r>
          </a:p>
          <a:p>
            <a:pPr algn="just">
              <a:lnSpc>
                <a:spcPct val="150000"/>
              </a:lnSpc>
              <a:defRPr/>
            </a:pPr>
            <a:r>
              <a:rPr lang="ru-RU" sz="3000" b="1" dirty="0">
                <a:solidFill>
                  <a:schemeClr val="accent1"/>
                </a:solidFill>
              </a:rPr>
              <a:t>        7 июля 2022 г. завершается учебный курс и предэкзаменационная подготовка.</a:t>
            </a:r>
          </a:p>
          <a:p>
            <a:pPr indent="357188" algn="just">
              <a:lnSpc>
                <a:spcPct val="150000"/>
              </a:lnSpc>
              <a:defRPr/>
            </a:pPr>
            <a:r>
              <a:rPr lang="ru-RU" sz="3000" b="1" dirty="0">
                <a:solidFill>
                  <a:schemeClr val="accent1"/>
                </a:solidFill>
              </a:rPr>
              <a:t>По окончании обучения  выпускники сдают Квалификационный экзамен и получают следующие документы:</a:t>
            </a:r>
          </a:p>
          <a:p>
            <a:pPr indent="357188" algn="just">
              <a:lnSpc>
                <a:spcPct val="150000"/>
              </a:lnSpc>
              <a:defRPr/>
            </a:pPr>
            <a:r>
              <a:rPr lang="ru-RU" sz="3000" b="1" dirty="0">
                <a:solidFill>
                  <a:schemeClr val="accent1"/>
                </a:solidFill>
              </a:rPr>
              <a:t>1. ДИПЛОМ о профессиональной переподготовке.</a:t>
            </a:r>
          </a:p>
          <a:p>
            <a:pPr indent="357188" algn="just">
              <a:lnSpc>
                <a:spcPct val="150000"/>
              </a:lnSpc>
              <a:defRPr/>
            </a:pPr>
            <a:r>
              <a:rPr lang="ru-RU" sz="3000" b="1" dirty="0">
                <a:solidFill>
                  <a:schemeClr val="accent1"/>
                </a:solidFill>
              </a:rPr>
              <a:t>2. Квалификационный аттестат Федеральной Палаты налоговых консультантов. </a:t>
            </a:r>
          </a:p>
        </p:txBody>
      </p:sp>
    </p:spTree>
    <p:extLst>
      <p:ext uri="{BB962C8B-B14F-4D97-AF65-F5344CB8AC3E}">
        <p14:creationId xmlns:p14="http://schemas.microsoft.com/office/powerpoint/2010/main" xmlns="" val="2630540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9D899597-FBAE-4B1E-B99F-B917D8FE5B97}"/>
              </a:ext>
            </a:extLst>
          </p:cNvPr>
          <p:cNvSpPr/>
          <p:nvPr/>
        </p:nvSpPr>
        <p:spPr>
          <a:xfrm>
            <a:off x="1821000" y="954000"/>
            <a:ext cx="9000000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90600" algn="ctr">
              <a:lnSpc>
                <a:spcPct val="130000"/>
              </a:lnSpc>
              <a:defRPr/>
            </a:pPr>
            <a:endParaRPr lang="ru-RU" sz="2800" b="1" dirty="0">
              <a:solidFill>
                <a:schemeClr val="accent1"/>
              </a:solidFill>
            </a:endParaRPr>
          </a:p>
          <a:p>
            <a:pPr indent="990600" algn="just">
              <a:lnSpc>
                <a:spcPct val="130000"/>
              </a:lnSpc>
              <a:defRPr/>
            </a:pPr>
            <a:r>
              <a:rPr lang="ru-RU" sz="2800" b="1" dirty="0">
                <a:solidFill>
                  <a:schemeClr val="accent1"/>
                </a:solidFill>
              </a:rPr>
              <a:t>Результаты экзамена объявляются в течение 3 (трех) рабочих дней с даты экзамена.</a:t>
            </a:r>
          </a:p>
          <a:p>
            <a:pPr indent="990600" algn="just">
              <a:lnSpc>
                <a:spcPct val="130000"/>
              </a:lnSpc>
              <a:defRPr/>
            </a:pPr>
            <a:r>
              <a:rPr lang="ru-RU" sz="2800" b="1" dirty="0">
                <a:solidFill>
                  <a:schemeClr val="accent1"/>
                </a:solidFill>
              </a:rPr>
              <a:t>В течение этих 3 дней идет проверка ответов и возможен звонок в адрес экзаменуемого.</a:t>
            </a:r>
          </a:p>
          <a:p>
            <a:pPr indent="533400" algn="ctr">
              <a:defRPr/>
            </a:pP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xmlns="" val="3876712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9D899597-FBAE-4B1E-B99F-B917D8FE5B97}"/>
              </a:ext>
            </a:extLst>
          </p:cNvPr>
          <p:cNvSpPr/>
          <p:nvPr/>
        </p:nvSpPr>
        <p:spPr>
          <a:xfrm>
            <a:off x="1134750" y="1089000"/>
            <a:ext cx="9922500" cy="4505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90600" algn="just">
              <a:lnSpc>
                <a:spcPct val="130000"/>
              </a:lnSpc>
              <a:defRPr/>
            </a:pPr>
            <a:r>
              <a:rPr lang="ru-RU" sz="2800" b="1" dirty="0">
                <a:solidFill>
                  <a:schemeClr val="accent1"/>
                </a:solidFill>
              </a:rPr>
              <a:t>Рекомендуем сдавать ответы  сразу же, как они будут подготовлены, не придерживая их, и не накапливая  несколько подготовленных ответов. </a:t>
            </a:r>
          </a:p>
          <a:p>
            <a:pPr indent="990600" algn="just">
              <a:lnSpc>
                <a:spcPct val="130000"/>
              </a:lnSpc>
              <a:defRPr/>
            </a:pPr>
            <a:r>
              <a:rPr lang="ru-RU" sz="2800" b="1" dirty="0">
                <a:solidFill>
                  <a:srgbClr val="FF0000"/>
                </a:solidFill>
              </a:rPr>
              <a:t>Сдавайте ОДИН ОТВЕТ В ЧАС. </a:t>
            </a:r>
          </a:p>
          <a:p>
            <a:pPr indent="990600" algn="just">
              <a:lnSpc>
                <a:spcPct val="130000"/>
              </a:lnSpc>
              <a:defRPr/>
            </a:pPr>
            <a:r>
              <a:rPr lang="ru-RU" sz="2800" b="1" dirty="0">
                <a:solidFill>
                  <a:schemeClr val="accent1"/>
                </a:solidFill>
              </a:rPr>
              <a:t>Это позволит четко рассчитать время экзамена. </a:t>
            </a:r>
          </a:p>
          <a:p>
            <a:pPr indent="990600" algn="just">
              <a:lnSpc>
                <a:spcPct val="130000"/>
              </a:lnSpc>
              <a:defRPr/>
            </a:pPr>
            <a:r>
              <a:rPr lang="ru-RU" sz="2800" b="1" dirty="0">
                <a:solidFill>
                  <a:schemeClr val="accent1"/>
                </a:solidFill>
              </a:rPr>
              <a:t>Это очень ВАЖНО!!! </a:t>
            </a:r>
          </a:p>
          <a:p>
            <a:pPr indent="990600" algn="just">
              <a:lnSpc>
                <a:spcPct val="130000"/>
              </a:lnSpc>
              <a:defRPr/>
            </a:pPr>
            <a:r>
              <a:rPr lang="ru-RU" sz="2800" b="1" dirty="0">
                <a:solidFill>
                  <a:schemeClr val="accent1"/>
                </a:solidFill>
              </a:rPr>
              <a:t> </a:t>
            </a:r>
          </a:p>
          <a:p>
            <a:pPr indent="533400" algn="ctr">
              <a:defRPr/>
            </a:pP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xmlns="" val="149971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9D899597-FBAE-4B1E-B99F-B917D8FE5B97}"/>
              </a:ext>
            </a:extLst>
          </p:cNvPr>
          <p:cNvSpPr/>
          <p:nvPr/>
        </p:nvSpPr>
        <p:spPr>
          <a:xfrm>
            <a:off x="246000" y="1719000"/>
            <a:ext cx="11475000" cy="2021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20713" algn="ctr">
              <a:lnSpc>
                <a:spcPct val="150000"/>
              </a:lnSpc>
              <a:defRPr/>
            </a:pPr>
            <a:r>
              <a:rPr lang="ru-RU" sz="5000" b="1" dirty="0">
                <a:solidFill>
                  <a:schemeClr val="accent1"/>
                </a:solidFill>
              </a:rPr>
              <a:t>Рекомендации по подготовке ответов</a:t>
            </a:r>
          </a:p>
          <a:p>
            <a:pPr indent="620713" algn="just">
              <a:lnSpc>
                <a:spcPct val="150000"/>
              </a:lnSpc>
              <a:spcBef>
                <a:spcPts val="1200"/>
              </a:spcBef>
              <a:defRPr/>
            </a:pPr>
            <a:endParaRPr lang="ru-RU" sz="3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5987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9D899597-FBAE-4B1E-B99F-B917D8FE5B97}"/>
              </a:ext>
            </a:extLst>
          </p:cNvPr>
          <p:cNvSpPr/>
          <p:nvPr/>
        </p:nvSpPr>
        <p:spPr>
          <a:xfrm>
            <a:off x="786000" y="324000"/>
            <a:ext cx="10980000" cy="6791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just"/>
            <a:endParaRPr lang="ru-RU" sz="3000" b="1" dirty="0">
              <a:solidFill>
                <a:schemeClr val="accent1"/>
              </a:solidFill>
            </a:endParaRPr>
          </a:p>
          <a:p>
            <a:pPr indent="539750" algn="just"/>
            <a:r>
              <a:rPr lang="ru-RU" sz="3000" b="1" dirty="0">
                <a:solidFill>
                  <a:schemeClr val="accent1"/>
                </a:solidFill>
              </a:rPr>
              <a:t>Экзаменационный ответ должен быть:</a:t>
            </a:r>
          </a:p>
          <a:p>
            <a:pPr indent="447675" algn="just"/>
            <a:r>
              <a:rPr lang="ru-RU" sz="3000" b="1" dirty="0">
                <a:solidFill>
                  <a:schemeClr val="accent1"/>
                </a:solidFill>
              </a:rPr>
              <a:t>- ОБОСНОВАННЫМ: содержать ссылки на законодательство и материалы судебной практики.</a:t>
            </a:r>
          </a:p>
          <a:p>
            <a:pPr indent="447675" algn="just">
              <a:spcBef>
                <a:spcPts val="600"/>
              </a:spcBef>
            </a:pPr>
            <a:r>
              <a:rPr lang="ru-RU" sz="3000" b="1" dirty="0">
                <a:solidFill>
                  <a:schemeClr val="accent1"/>
                </a:solidFill>
              </a:rPr>
              <a:t>- СТРУКТУРИРОВАННЫМ: иметь четкое и последовательное изложение материала.</a:t>
            </a:r>
          </a:p>
          <a:p>
            <a:pPr indent="447675" algn="just">
              <a:spcBef>
                <a:spcPts val="600"/>
              </a:spcBef>
              <a:buFontTx/>
              <a:buChar char="-"/>
            </a:pPr>
            <a:r>
              <a:rPr lang="ru-RU" sz="3000" b="1" dirty="0">
                <a:solidFill>
                  <a:schemeClr val="accent1"/>
                </a:solidFill>
              </a:rPr>
              <a:t>ИСЧЕРПЫВАЮЩИМ: демонстрировать систематизированные и глубокие знания темы/вопроса.</a:t>
            </a:r>
          </a:p>
          <a:p>
            <a:pPr indent="447675" algn="just">
              <a:spcBef>
                <a:spcPts val="600"/>
              </a:spcBef>
              <a:tabLst>
                <a:tab pos="712788" algn="l"/>
              </a:tabLst>
            </a:pPr>
            <a:r>
              <a:rPr lang="ru-RU" sz="3000" b="1" dirty="0">
                <a:solidFill>
                  <a:schemeClr val="accent1"/>
                </a:solidFill>
              </a:rPr>
              <a:t>- УБЕДИТЕЛЬНЫМ и демонстрировать владение претендентом профессиональной лексикой.</a:t>
            </a:r>
          </a:p>
          <a:p>
            <a:pPr indent="539750" algn="just">
              <a:spcBef>
                <a:spcPts val="1200"/>
              </a:spcBef>
            </a:pPr>
            <a:r>
              <a:rPr lang="ru-RU" sz="3000" b="1" dirty="0">
                <a:solidFill>
                  <a:schemeClr val="accent1"/>
                </a:solidFill>
              </a:rPr>
              <a:t> Каждое арифметическое действие должно быть пояснено (в т.ч. проводки при ответе на задание 4). </a:t>
            </a:r>
          </a:p>
          <a:p>
            <a:pPr indent="620713" algn="just">
              <a:lnSpc>
                <a:spcPct val="150000"/>
              </a:lnSpc>
              <a:spcBef>
                <a:spcPts val="1200"/>
              </a:spcBef>
              <a:defRPr/>
            </a:pPr>
            <a:endParaRPr lang="ru-RU" sz="3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4635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9D899597-FBAE-4B1E-B99F-B917D8FE5B97}"/>
              </a:ext>
            </a:extLst>
          </p:cNvPr>
          <p:cNvSpPr/>
          <p:nvPr/>
        </p:nvSpPr>
        <p:spPr>
          <a:xfrm>
            <a:off x="1596000" y="1224000"/>
            <a:ext cx="9382500" cy="20982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20713" algn="just">
              <a:lnSpc>
                <a:spcPct val="150000"/>
              </a:lnSpc>
              <a:spcBef>
                <a:spcPts val="1200"/>
              </a:spcBef>
              <a:defRPr/>
            </a:pPr>
            <a:r>
              <a:rPr lang="ru-RU" sz="3000" b="1" dirty="0">
                <a:solidFill>
                  <a:schemeClr val="accent1"/>
                </a:solidFill>
              </a:rPr>
              <a:t>Не ищите в Интернете ответы на экзаменационные задания. Их там НЕТ!!!  А те, что есть, не списывайте!!!  Они неверны. </a:t>
            </a:r>
          </a:p>
        </p:txBody>
      </p:sp>
    </p:spTree>
    <p:extLst>
      <p:ext uri="{BB962C8B-B14F-4D97-AF65-F5344CB8AC3E}">
        <p14:creationId xmlns:p14="http://schemas.microsoft.com/office/powerpoint/2010/main" xmlns="" val="2062265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9D899597-FBAE-4B1E-B99F-B917D8FE5B97}"/>
              </a:ext>
            </a:extLst>
          </p:cNvPr>
          <p:cNvSpPr/>
          <p:nvPr/>
        </p:nvSpPr>
        <p:spPr>
          <a:xfrm>
            <a:off x="1371000" y="864000"/>
            <a:ext cx="9922500" cy="4868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20713" algn="just">
              <a:lnSpc>
                <a:spcPct val="150000"/>
              </a:lnSpc>
              <a:defRPr/>
            </a:pPr>
            <a:r>
              <a:rPr lang="ru-RU" sz="3000" b="1" dirty="0">
                <a:solidFill>
                  <a:schemeClr val="accent1"/>
                </a:solidFill>
              </a:rPr>
              <a:t>ВНИМАНИЕ! Сходство условий двух задач, экзаменационной и размещенной в интернете, НЕ ПРИВОДИТ К ИДЕНТИЧНОМУ РЕШЕНИЮ! В любой задаче имеется множество нюансов, которые влияют и на ход ваших рассуждений, и на содержание ответа, и на нормы права, которые в качестве обоснования ответа должны быть приведены.</a:t>
            </a:r>
          </a:p>
        </p:txBody>
      </p:sp>
    </p:spTree>
    <p:extLst>
      <p:ext uri="{BB962C8B-B14F-4D97-AF65-F5344CB8AC3E}">
        <p14:creationId xmlns:p14="http://schemas.microsoft.com/office/powerpoint/2010/main" xmlns="" val="4197784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9D899597-FBAE-4B1E-B99F-B917D8FE5B97}"/>
              </a:ext>
            </a:extLst>
          </p:cNvPr>
          <p:cNvSpPr/>
          <p:nvPr/>
        </p:nvSpPr>
        <p:spPr>
          <a:xfrm>
            <a:off x="1461000" y="1089000"/>
            <a:ext cx="9922500" cy="40472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3400" algn="just">
              <a:lnSpc>
                <a:spcPct val="150000"/>
              </a:lnSpc>
              <a:defRPr/>
            </a:pPr>
            <a:r>
              <a:rPr lang="ru-RU" sz="3000" b="1" dirty="0">
                <a:solidFill>
                  <a:schemeClr val="accent1"/>
                </a:solidFill>
              </a:rPr>
              <a:t>Не следует допускать в ответе избыточное цитирование нормативных документов. Содержание норм необходимо излагать своими словами, поскольку ваш ответ – это письменная консультация налогоплательщика.</a:t>
            </a:r>
          </a:p>
          <a:p>
            <a:pPr indent="533400" algn="ctr">
              <a:defRPr/>
            </a:pP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xmlns="" val="3407471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9D899597-FBAE-4B1E-B99F-B917D8FE5B97}"/>
              </a:ext>
            </a:extLst>
          </p:cNvPr>
          <p:cNvSpPr/>
          <p:nvPr/>
        </p:nvSpPr>
        <p:spPr>
          <a:xfrm>
            <a:off x="1326000" y="639000"/>
            <a:ext cx="103500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3400" algn="just">
              <a:lnSpc>
                <a:spcPct val="150000"/>
              </a:lnSpc>
              <a:defRPr/>
            </a:pPr>
            <a:r>
              <a:rPr lang="ru-RU" sz="3000" b="1" dirty="0">
                <a:solidFill>
                  <a:schemeClr val="accent1"/>
                </a:solidFill>
              </a:rPr>
              <a:t>  Грубой ошибкой считается:</a:t>
            </a:r>
          </a:p>
          <a:p>
            <a:pPr indent="533400" algn="just">
              <a:lnSpc>
                <a:spcPct val="150000"/>
              </a:lnSpc>
              <a:defRPr/>
            </a:pPr>
            <a:r>
              <a:rPr lang="ru-RU" sz="3000" b="1" dirty="0">
                <a:solidFill>
                  <a:schemeClr val="accent1"/>
                </a:solidFill>
              </a:rPr>
              <a:t>- не рассматривать судебную практику; </a:t>
            </a:r>
          </a:p>
          <a:p>
            <a:pPr indent="533400" algn="just">
              <a:lnSpc>
                <a:spcPct val="150000"/>
              </a:lnSpc>
              <a:defRPr/>
            </a:pPr>
            <a:r>
              <a:rPr lang="ru-RU" sz="3000" b="1" dirty="0">
                <a:solidFill>
                  <a:schemeClr val="accent1"/>
                </a:solidFill>
              </a:rPr>
              <a:t>- переписывать статьи из кодексов или законов, статьи из КонсультантПлюс при ответе на теоретический вопрос.</a:t>
            </a:r>
          </a:p>
          <a:p>
            <a:pPr indent="533400" algn="just">
              <a:lnSpc>
                <a:spcPct val="150000"/>
              </a:lnSpc>
              <a:defRPr/>
            </a:pPr>
            <a:r>
              <a:rPr lang="ru-RU" sz="3000" b="1" dirty="0">
                <a:solidFill>
                  <a:schemeClr val="accent1"/>
                </a:solidFill>
              </a:rPr>
              <a:t> Ответ должен представлять собой обоснованное мнение выпускника, а не являться цитатником НПА или компиляцией чужих авторских, не всегда правильно подобранных, или вообще неправильных материалов.</a:t>
            </a:r>
          </a:p>
          <a:p>
            <a:pPr indent="533400" algn="ctr">
              <a:defRPr/>
            </a:pP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xmlns="" val="2667081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9D899597-FBAE-4B1E-B99F-B917D8FE5B97}"/>
              </a:ext>
            </a:extLst>
          </p:cNvPr>
          <p:cNvSpPr/>
          <p:nvPr/>
        </p:nvSpPr>
        <p:spPr>
          <a:xfrm>
            <a:off x="1432875" y="1359000"/>
            <a:ext cx="9326250" cy="3483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3400" algn="just">
              <a:lnSpc>
                <a:spcPct val="150000"/>
              </a:lnSpc>
              <a:defRPr/>
            </a:pPr>
            <a:r>
              <a:rPr lang="ru-RU" sz="3000" b="1" dirty="0">
                <a:solidFill>
                  <a:schemeClr val="accent1"/>
                </a:solidFill>
              </a:rPr>
              <a:t>Неверно выстраивать ответ, основываясь ИСЛЮЧИТЕЛЬНО на письмах Минфина, ФНС России. </a:t>
            </a:r>
          </a:p>
          <a:p>
            <a:pPr indent="533400" algn="just">
              <a:lnSpc>
                <a:spcPct val="150000"/>
              </a:lnSpc>
              <a:defRPr/>
            </a:pPr>
            <a:r>
              <a:rPr lang="ru-RU" sz="3000" b="1" dirty="0">
                <a:solidFill>
                  <a:schemeClr val="accent1"/>
                </a:solidFill>
              </a:rPr>
              <a:t>Эти документы не входят в иерархию нормативных правовых актов и являются частным мнением экспертов. 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xmlns="" val="4232480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9D899597-FBAE-4B1E-B99F-B917D8FE5B97}"/>
              </a:ext>
            </a:extLst>
          </p:cNvPr>
          <p:cNvSpPr/>
          <p:nvPr/>
        </p:nvSpPr>
        <p:spPr>
          <a:xfrm>
            <a:off x="1326000" y="712872"/>
            <a:ext cx="9922500" cy="5432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3400" algn="just">
              <a:lnSpc>
                <a:spcPct val="150000"/>
              </a:lnSpc>
              <a:defRPr/>
            </a:pPr>
            <a:r>
              <a:rPr lang="ru-RU" sz="3000" b="1" dirty="0">
                <a:solidFill>
                  <a:schemeClr val="accent1"/>
                </a:solidFill>
              </a:rPr>
              <a:t>Письма могут быть приведены только как дополнительное (после закона, судебной практики) подтверждение Вашей позиции или, напротив, письма могут быть источником информации о рисках налогоплательщика в случае, если позиция контролирующих органов и приведенная Вами позиция не совпадают.</a:t>
            </a:r>
          </a:p>
          <a:p>
            <a:pPr indent="533400" algn="ctr">
              <a:defRPr/>
            </a:pP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xmlns="" val="3110370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fa.ru/fil/omsk/gallery/new1/dop/diplom_PP_2.jpeg">
            <a:extLst>
              <a:ext uri="{FF2B5EF4-FFF2-40B4-BE49-F238E27FC236}">
                <a16:creationId xmlns:a16="http://schemas.microsoft.com/office/drawing/2014/main" xmlns="" id="{3FABD3C4-25CF-4660-9756-D5D8D88A2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10591"/>
            <a:ext cx="6611060" cy="6236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3048" t="2155" r="3505" b="2371"/>
          <a:stretch>
            <a:fillRect/>
          </a:stretch>
        </p:blipFill>
        <p:spPr bwMode="auto">
          <a:xfrm>
            <a:off x="6726000" y="323999"/>
            <a:ext cx="4340304" cy="6269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78174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9D899597-FBAE-4B1E-B99F-B917D8FE5B97}"/>
              </a:ext>
            </a:extLst>
          </p:cNvPr>
          <p:cNvSpPr/>
          <p:nvPr/>
        </p:nvSpPr>
        <p:spPr>
          <a:xfrm>
            <a:off x="1371000" y="864000"/>
            <a:ext cx="9990000" cy="576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just">
              <a:lnSpc>
                <a:spcPct val="102000"/>
              </a:lnSpc>
            </a:pPr>
            <a:r>
              <a:rPr lang="ru-RU" sz="3000" b="1" dirty="0">
                <a:solidFill>
                  <a:schemeClr val="accent1"/>
                </a:solidFill>
              </a:rPr>
              <a:t>При проверке экзаменационного ответа член экзаменационной комиссии имеет право связаться с претендентом для проведения собеседования с целью уточнения ответа.</a:t>
            </a:r>
          </a:p>
          <a:p>
            <a:pPr indent="539750" algn="just">
              <a:lnSpc>
                <a:spcPct val="102000"/>
              </a:lnSpc>
            </a:pPr>
            <a:r>
              <a:rPr lang="ru-RU" sz="3000" b="1" dirty="0">
                <a:solidFill>
                  <a:schemeClr val="accent1"/>
                </a:solidFill>
              </a:rPr>
              <a:t>Все ответы должны быть СДАНЫ в день экзамена не позднее 16:00.</a:t>
            </a:r>
          </a:p>
          <a:p>
            <a:pPr indent="539750" algn="just">
              <a:lnSpc>
                <a:spcPct val="102000"/>
              </a:lnSpc>
            </a:pPr>
            <a:r>
              <a:rPr lang="ru-RU" sz="3000" b="1" dirty="0">
                <a:solidFill>
                  <a:schemeClr val="accent1"/>
                </a:solidFill>
              </a:rPr>
              <a:t>Ответы, направленные на проверку позже указанного времени, не засчитываются, и экзамен считается несданным.</a:t>
            </a:r>
          </a:p>
          <a:p>
            <a:pPr indent="539750" algn="just">
              <a:lnSpc>
                <a:spcPct val="102000"/>
              </a:lnSpc>
            </a:pPr>
            <a:r>
              <a:rPr lang="ru-RU" sz="3000" b="1" dirty="0">
                <a:solidFill>
                  <a:schemeClr val="accent1"/>
                </a:solidFill>
              </a:rPr>
              <a:t>Если не сдан хотя бы один ответ, результат экзамена – НЕ СДАНО.</a:t>
            </a:r>
          </a:p>
          <a:p>
            <a:pPr indent="533400" algn="ctr">
              <a:defRPr/>
            </a:pP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xmlns="" val="2390685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9D899597-FBAE-4B1E-B99F-B917D8FE5B97}"/>
              </a:ext>
            </a:extLst>
          </p:cNvPr>
          <p:cNvSpPr/>
          <p:nvPr/>
        </p:nvSpPr>
        <p:spPr>
          <a:xfrm>
            <a:off x="1776000" y="549000"/>
            <a:ext cx="8955000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3400" algn="ctr">
              <a:lnSpc>
                <a:spcPct val="150000"/>
              </a:lnSpc>
              <a:defRPr/>
            </a:pPr>
            <a:r>
              <a:rPr lang="ru-RU" sz="4000" b="1" dirty="0">
                <a:solidFill>
                  <a:schemeClr val="accent1"/>
                </a:solidFill>
              </a:rPr>
              <a:t>После завершения экзамена необходимо оставаться на связи!  Просьба до момента </a:t>
            </a:r>
          </a:p>
          <a:p>
            <a:pPr indent="533400" algn="ctr">
              <a:lnSpc>
                <a:spcPct val="150000"/>
              </a:lnSpc>
              <a:defRPr/>
            </a:pPr>
            <a:r>
              <a:rPr lang="ru-RU" sz="4000" b="1" dirty="0">
                <a:solidFill>
                  <a:schemeClr val="accent1"/>
                </a:solidFill>
              </a:rPr>
              <a:t>объявления результатов отвечать </a:t>
            </a:r>
          </a:p>
          <a:p>
            <a:pPr indent="533400" algn="ctr">
              <a:lnSpc>
                <a:spcPct val="150000"/>
              </a:lnSpc>
              <a:defRPr/>
            </a:pPr>
            <a:r>
              <a:rPr lang="ru-RU" sz="4000" b="1" dirty="0">
                <a:solidFill>
                  <a:schemeClr val="accent1"/>
                </a:solidFill>
              </a:rPr>
              <a:t>на телефонные звонки!</a:t>
            </a:r>
          </a:p>
          <a:p>
            <a:pPr indent="533400" algn="ctr">
              <a:defRPr/>
            </a:pP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xmlns="" val="2166797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9D899597-FBAE-4B1E-B99F-B917D8FE5B97}"/>
              </a:ext>
            </a:extLst>
          </p:cNvPr>
          <p:cNvSpPr/>
          <p:nvPr/>
        </p:nvSpPr>
        <p:spPr>
          <a:xfrm>
            <a:off x="831000" y="414000"/>
            <a:ext cx="10822500" cy="3483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4013" algn="ctr">
              <a:lnSpc>
                <a:spcPct val="150000"/>
              </a:lnSpc>
              <a:defRPr/>
            </a:pPr>
            <a:endParaRPr lang="ru-RU" sz="6000" b="1" dirty="0">
              <a:solidFill>
                <a:schemeClr val="accent1"/>
              </a:solidFill>
            </a:endParaRPr>
          </a:p>
          <a:p>
            <a:pPr indent="354013" algn="ctr">
              <a:lnSpc>
                <a:spcPct val="150000"/>
              </a:lnSpc>
              <a:defRPr/>
            </a:pPr>
            <a:r>
              <a:rPr lang="ru-RU" sz="6000" b="1" dirty="0">
                <a:solidFill>
                  <a:schemeClr val="accent1"/>
                </a:solidFill>
              </a:rPr>
              <a:t>Если экзамен не сдан</a:t>
            </a:r>
          </a:p>
          <a:p>
            <a:pPr indent="354013">
              <a:lnSpc>
                <a:spcPct val="150000"/>
              </a:lnSpc>
              <a:defRPr/>
            </a:pPr>
            <a:endParaRPr lang="ru-RU" sz="3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6305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9D899597-FBAE-4B1E-B99F-B917D8FE5B97}"/>
              </a:ext>
            </a:extLst>
          </p:cNvPr>
          <p:cNvSpPr/>
          <p:nvPr/>
        </p:nvSpPr>
        <p:spPr>
          <a:xfrm>
            <a:off x="1146000" y="729000"/>
            <a:ext cx="10822500" cy="5791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4013" algn="ctr">
              <a:lnSpc>
                <a:spcPct val="150000"/>
              </a:lnSpc>
              <a:defRPr/>
            </a:pPr>
            <a:r>
              <a:rPr lang="ru-RU" sz="4000" b="1" dirty="0">
                <a:solidFill>
                  <a:schemeClr val="accent1"/>
                </a:solidFill>
              </a:rPr>
              <a:t>Проводится пересдача</a:t>
            </a:r>
          </a:p>
          <a:p>
            <a:pPr indent="354013">
              <a:lnSpc>
                <a:spcPct val="150000"/>
              </a:lnSpc>
              <a:defRPr/>
            </a:pPr>
            <a:r>
              <a:rPr lang="ru-RU" sz="3000" b="1" dirty="0">
                <a:solidFill>
                  <a:schemeClr val="accent1"/>
                </a:solidFill>
              </a:rPr>
              <a:t> Процедура пересдачи:</a:t>
            </a:r>
          </a:p>
          <a:p>
            <a:pPr marL="514350" indent="-514350">
              <a:lnSpc>
                <a:spcPct val="150000"/>
              </a:lnSpc>
              <a:buAutoNum type="arabicPeriod"/>
              <a:defRPr/>
            </a:pPr>
            <a:r>
              <a:rPr lang="ru-RU" sz="3000" b="1" dirty="0">
                <a:solidFill>
                  <a:schemeClr val="accent1"/>
                </a:solidFill>
              </a:rPr>
              <a:t>Согласовывается дата и время пересдачи.</a:t>
            </a:r>
          </a:p>
          <a:p>
            <a:pPr marL="514350" indent="-514350">
              <a:lnSpc>
                <a:spcPct val="150000"/>
              </a:lnSpc>
              <a:buAutoNum type="arabicPeriod"/>
              <a:defRPr/>
            </a:pPr>
            <a:r>
              <a:rPr lang="ru-RU" sz="3000" b="1" dirty="0">
                <a:solidFill>
                  <a:schemeClr val="accent1"/>
                </a:solidFill>
              </a:rPr>
              <a:t>Срок пересдачи – не более 1 месяца.</a:t>
            </a:r>
          </a:p>
          <a:p>
            <a:pPr marL="514350" indent="-514350">
              <a:lnSpc>
                <a:spcPct val="150000"/>
              </a:lnSpc>
              <a:buAutoNum type="arabicPeriod"/>
              <a:defRPr/>
            </a:pPr>
            <a:r>
              <a:rPr lang="ru-RU" sz="3000" b="1" dirty="0">
                <a:solidFill>
                  <a:schemeClr val="accent1"/>
                </a:solidFill>
              </a:rPr>
              <a:t>В назначенный день претенденту направляется новый билет либо его часть (1 задание). </a:t>
            </a:r>
          </a:p>
          <a:p>
            <a:pPr marL="514350" indent="-514350">
              <a:lnSpc>
                <a:spcPct val="150000"/>
              </a:lnSpc>
              <a:buAutoNum type="arabicPeriod"/>
              <a:defRPr/>
            </a:pPr>
            <a:r>
              <a:rPr lang="ru-RU" sz="3000" b="1" dirty="0">
                <a:solidFill>
                  <a:schemeClr val="accent1"/>
                </a:solidFill>
              </a:rPr>
              <a:t>Пересдача проводится БЕЗ ДОПОЛНИТЕЛЬНОЙ ОПЛАТЫ.</a:t>
            </a:r>
          </a:p>
          <a:p>
            <a:pPr>
              <a:lnSpc>
                <a:spcPct val="150000"/>
              </a:lnSpc>
              <a:defRPr/>
            </a:pPr>
            <a:endParaRPr lang="ru-RU" sz="3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4470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9D899597-FBAE-4B1E-B99F-B917D8FE5B97}"/>
              </a:ext>
            </a:extLst>
          </p:cNvPr>
          <p:cNvSpPr/>
          <p:nvPr/>
        </p:nvSpPr>
        <p:spPr>
          <a:xfrm>
            <a:off x="1191000" y="414000"/>
            <a:ext cx="9855000" cy="4406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4013" algn="ctr">
              <a:lnSpc>
                <a:spcPct val="150000"/>
              </a:lnSpc>
              <a:defRPr/>
            </a:pPr>
            <a:endParaRPr lang="ru-RU" sz="6000" b="1" dirty="0">
              <a:solidFill>
                <a:schemeClr val="accent1"/>
              </a:solidFill>
            </a:endParaRPr>
          </a:p>
          <a:p>
            <a:pPr indent="354013" algn="ctr">
              <a:defRPr/>
            </a:pPr>
            <a:r>
              <a:rPr lang="ru-RU" sz="6000" b="1" dirty="0">
                <a:solidFill>
                  <a:schemeClr val="accent1"/>
                </a:solidFill>
              </a:rPr>
              <a:t>Если выпускник не явился </a:t>
            </a:r>
          </a:p>
          <a:p>
            <a:pPr indent="354013" algn="ctr">
              <a:lnSpc>
                <a:spcPct val="150000"/>
              </a:lnSpc>
              <a:defRPr/>
            </a:pPr>
            <a:r>
              <a:rPr lang="ru-RU" sz="6000" b="1" dirty="0">
                <a:solidFill>
                  <a:schemeClr val="accent1"/>
                </a:solidFill>
              </a:rPr>
              <a:t>на экзамен</a:t>
            </a:r>
          </a:p>
          <a:p>
            <a:pPr indent="354013">
              <a:lnSpc>
                <a:spcPct val="150000"/>
              </a:lnSpc>
              <a:defRPr/>
            </a:pPr>
            <a:endParaRPr lang="ru-RU" sz="3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2976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9D899597-FBAE-4B1E-B99F-B917D8FE5B97}"/>
              </a:ext>
            </a:extLst>
          </p:cNvPr>
          <p:cNvSpPr/>
          <p:nvPr/>
        </p:nvSpPr>
        <p:spPr>
          <a:xfrm>
            <a:off x="1146000" y="369000"/>
            <a:ext cx="10822500" cy="7468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4013" algn="ctr">
              <a:defRPr/>
            </a:pPr>
            <a:r>
              <a:rPr lang="ru-RU" sz="4000" b="1" dirty="0">
                <a:solidFill>
                  <a:schemeClr val="accent1"/>
                </a:solidFill>
              </a:rPr>
              <a:t>Проводится сдача экзамена в индивидуальном порядке</a:t>
            </a:r>
          </a:p>
          <a:p>
            <a:pPr indent="354013">
              <a:lnSpc>
                <a:spcPct val="150000"/>
              </a:lnSpc>
              <a:defRPr/>
            </a:pPr>
            <a:r>
              <a:rPr lang="ru-RU" sz="3000" b="1" dirty="0">
                <a:solidFill>
                  <a:schemeClr val="accent1"/>
                </a:solidFill>
              </a:rPr>
              <a:t>Процедура:</a:t>
            </a:r>
          </a:p>
          <a:p>
            <a:pPr marL="514350" indent="-514350">
              <a:buAutoNum type="arabicPeriod"/>
              <a:defRPr/>
            </a:pPr>
            <a:r>
              <a:rPr lang="ru-RU" sz="3000" b="1" dirty="0">
                <a:solidFill>
                  <a:schemeClr val="accent1"/>
                </a:solidFill>
              </a:rPr>
              <a:t>Согласовывается и назначается дата проведения экзамена, утверждается состав аттестационной комиссии.</a:t>
            </a:r>
          </a:p>
          <a:p>
            <a:pPr marL="514350" indent="-514350">
              <a:spcBef>
                <a:spcPts val="1200"/>
              </a:spcBef>
              <a:buAutoNum type="arabicPeriod"/>
              <a:defRPr/>
            </a:pPr>
            <a:r>
              <a:rPr lang="ru-RU" sz="3000" b="1" dirty="0">
                <a:solidFill>
                  <a:schemeClr val="accent1"/>
                </a:solidFill>
              </a:rPr>
              <a:t>В назначенный день претенденту направляется билет и бланки для ответов. Комиссия приступает к работе.</a:t>
            </a:r>
          </a:p>
          <a:p>
            <a:pPr marL="514350" indent="-514350">
              <a:spcBef>
                <a:spcPts val="1200"/>
              </a:spcBef>
              <a:buAutoNum type="arabicPeriod"/>
              <a:defRPr/>
            </a:pPr>
            <a:r>
              <a:rPr lang="ru-RU" sz="3000" b="1" dirty="0">
                <a:solidFill>
                  <a:schemeClr val="accent1"/>
                </a:solidFill>
              </a:rPr>
              <a:t>Стоимость проведения экзамена в индивидуальном порядке составляет 6000 руб.</a:t>
            </a:r>
          </a:p>
          <a:p>
            <a:pPr marL="514350" indent="-514350">
              <a:spcBef>
                <a:spcPts val="1200"/>
              </a:spcBef>
              <a:buFontTx/>
              <a:buAutoNum type="arabicPeriod"/>
              <a:defRPr/>
            </a:pPr>
            <a:r>
              <a:rPr lang="ru-RU" sz="3000" b="1" dirty="0">
                <a:solidFill>
                  <a:schemeClr val="accent1"/>
                </a:solidFill>
              </a:rPr>
              <a:t>Претендент, не вышедший на экзамен, вправе сдать экзамен в течение 3 месяцев.</a:t>
            </a:r>
          </a:p>
          <a:p>
            <a:pPr marL="514350" indent="-514350">
              <a:spcBef>
                <a:spcPts val="1200"/>
              </a:spcBef>
              <a:buAutoNum type="arabicPeriod"/>
              <a:defRPr/>
            </a:pPr>
            <a:endParaRPr lang="ru-RU" sz="3000" b="1" dirty="0">
              <a:solidFill>
                <a:schemeClr val="accent1"/>
              </a:solidFill>
            </a:endParaRPr>
          </a:p>
          <a:p>
            <a:pPr marL="514350" indent="-514350">
              <a:lnSpc>
                <a:spcPct val="150000"/>
              </a:lnSpc>
              <a:buAutoNum type="arabicPeriod"/>
              <a:defRPr/>
            </a:pPr>
            <a:endParaRPr lang="ru-RU" sz="3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2340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9D899597-FBAE-4B1E-B99F-B917D8FE5B97}"/>
              </a:ext>
            </a:extLst>
          </p:cNvPr>
          <p:cNvSpPr/>
          <p:nvPr/>
        </p:nvSpPr>
        <p:spPr>
          <a:xfrm>
            <a:off x="1866000" y="1494000"/>
            <a:ext cx="886500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000" b="1" dirty="0">
                <a:solidFill>
                  <a:schemeClr val="accent1"/>
                </a:solidFill>
              </a:rPr>
              <a:t>Желаю каждому из Вас удачи, </a:t>
            </a:r>
          </a:p>
          <a:p>
            <a:pPr algn="ctr">
              <a:lnSpc>
                <a:spcPct val="150000"/>
              </a:lnSpc>
            </a:pPr>
            <a:r>
              <a:rPr lang="ru-RU" sz="4000" b="1" dirty="0">
                <a:solidFill>
                  <a:schemeClr val="accent1"/>
                </a:solidFill>
              </a:rPr>
              <a:t>позитивного настроя и </a:t>
            </a:r>
          </a:p>
          <a:p>
            <a:pPr algn="ctr">
              <a:lnSpc>
                <a:spcPct val="150000"/>
              </a:lnSpc>
            </a:pPr>
            <a:r>
              <a:rPr lang="ru-RU" sz="4000" b="1" dirty="0">
                <a:solidFill>
                  <a:schemeClr val="accent1"/>
                </a:solidFill>
              </a:rPr>
              <a:t>уверенности в победе!</a:t>
            </a:r>
          </a:p>
          <a:p>
            <a:pPr indent="533400" algn="ctr">
              <a:defRPr/>
            </a:pP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xmlns="" val="362979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AEE3A6C-F626-4555-90CC-A8125C13E25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50" r="4562"/>
          <a:stretch/>
        </p:blipFill>
        <p:spPr>
          <a:xfrm>
            <a:off x="6546001" y="1193496"/>
            <a:ext cx="5229016" cy="3896127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AF822903-CE6D-4089-9278-CCB6E18B1B40}"/>
              </a:ext>
            </a:extLst>
          </p:cNvPr>
          <p:cNvSpPr/>
          <p:nvPr/>
        </p:nvSpPr>
        <p:spPr>
          <a:xfrm>
            <a:off x="158171" y="774000"/>
            <a:ext cx="6099000" cy="2200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63" indent="-4763" algn="ctr">
              <a:lnSpc>
                <a:spcPct val="150000"/>
              </a:lnSpc>
              <a:spcAft>
                <a:spcPct val="0"/>
              </a:spcAft>
              <a:buClr>
                <a:srgbClr val="C3260C"/>
              </a:buClr>
              <a:buSzPct val="130000"/>
              <a:defRPr/>
            </a:pPr>
            <a:r>
              <a:rPr lang="ru-RU" altLang="ru-RU" dirty="0">
                <a:solidFill>
                  <a:schemeClr val="accent1"/>
                </a:solidFill>
              </a:rPr>
              <a:t>Если у Вас возникли вопросы, позвоните нам</a:t>
            </a:r>
            <a:endParaRPr lang="en-US" altLang="ru-RU" dirty="0">
              <a:solidFill>
                <a:schemeClr val="accent1"/>
              </a:solidFill>
            </a:endParaRPr>
          </a:p>
          <a:p>
            <a:pPr marL="4763" indent="-4763" algn="ctr">
              <a:lnSpc>
                <a:spcPct val="150000"/>
              </a:lnSpc>
              <a:spcAft>
                <a:spcPct val="0"/>
              </a:spcAft>
              <a:buClr>
                <a:srgbClr val="C3260C"/>
              </a:buClr>
              <a:buSzPct val="130000"/>
              <a:defRPr/>
            </a:pPr>
            <a:r>
              <a:rPr lang="en-US" altLang="ru-RU" b="1" dirty="0">
                <a:solidFill>
                  <a:schemeClr val="tx2"/>
                </a:solidFill>
              </a:rPr>
              <a:t>(495) 925-03-87 (</a:t>
            </a:r>
            <a:r>
              <a:rPr lang="ru-RU" altLang="ru-RU" b="1" dirty="0">
                <a:solidFill>
                  <a:schemeClr val="tx2"/>
                </a:solidFill>
              </a:rPr>
              <a:t>многоканальный)</a:t>
            </a:r>
          </a:p>
          <a:p>
            <a:pPr marL="447675" indent="-447675" algn="ctr">
              <a:lnSpc>
                <a:spcPct val="150000"/>
              </a:lnSpc>
              <a:spcBef>
                <a:spcPts val="1200"/>
              </a:spcBef>
              <a:spcAft>
                <a:spcPct val="0"/>
              </a:spcAft>
              <a:buClr>
                <a:srgbClr val="C3260C"/>
              </a:buClr>
              <a:buSzPct val="130000"/>
              <a:defRPr/>
            </a:pPr>
            <a:r>
              <a:rPr lang="ru-RU" altLang="ru-RU" b="1" dirty="0">
                <a:solidFill>
                  <a:schemeClr val="accent1"/>
                </a:solidFill>
              </a:rPr>
              <a:t>Центр подготовки налоговых консультантов:</a:t>
            </a:r>
          </a:p>
          <a:p>
            <a:pPr algn="ctr">
              <a:spcBef>
                <a:spcPts val="600"/>
              </a:spcBef>
              <a:buClr>
                <a:srgbClr val="C3260C"/>
              </a:buClr>
              <a:buSzPct val="130000"/>
            </a:pPr>
            <a:endParaRPr lang="en-US" altLang="ru-RU" b="1" dirty="0">
              <a:solidFill>
                <a:srgbClr val="404040"/>
              </a:solidFill>
              <a:ea typeface="Calibri" pitchFamily="34" charset="0"/>
              <a:cs typeface="Times New Roman" pitchFamily="18" charset="0"/>
            </a:endParaRPr>
          </a:p>
          <a:p>
            <a:pPr algn="ctr">
              <a:spcBef>
                <a:spcPts val="600"/>
              </a:spcBef>
              <a:buClr>
                <a:srgbClr val="C3260C"/>
              </a:buClr>
              <a:buSzPct val="130000"/>
            </a:pPr>
            <a:endParaRPr lang="ru-RU" altLang="ru-RU" b="1" dirty="0">
              <a:solidFill>
                <a:srgbClr val="40404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3F659438-D518-4A96-894D-13E21F71D870}"/>
              </a:ext>
            </a:extLst>
          </p:cNvPr>
          <p:cNvSpPr/>
          <p:nvPr/>
        </p:nvSpPr>
        <p:spPr>
          <a:xfrm>
            <a:off x="9561000" y="425846"/>
            <a:ext cx="278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</a:pPr>
            <a:r>
              <a:rPr lang="en-US" altLang="ru-RU" sz="2800" b="1" dirty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cpnk</a:t>
            </a:r>
            <a:r>
              <a:rPr lang="ru-RU" altLang="ru-RU" sz="2800" b="1" dirty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.</a:t>
            </a:r>
            <a:r>
              <a:rPr lang="en-US" altLang="ru-RU" sz="2800" b="1" dirty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ru</a:t>
            </a:r>
            <a:r>
              <a:rPr lang="ru-RU" altLang="ru-RU" sz="2800" b="1" dirty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 </a:t>
            </a:r>
            <a:endParaRPr lang="ru-RU" sz="2800" dirty="0">
              <a:solidFill>
                <a:schemeClr val="tx2"/>
              </a:solidFill>
            </a:endParaRPr>
          </a:p>
        </p:txBody>
      </p:sp>
      <p:graphicFrame>
        <p:nvGraphicFramePr>
          <p:cNvPr id="8" name="Таблица 8">
            <a:extLst>
              <a:ext uri="{FF2B5EF4-FFF2-40B4-BE49-F238E27FC236}">
                <a16:creationId xmlns:a16="http://schemas.microsoft.com/office/drawing/2014/main" xmlns="" id="{BE374B28-98AD-4D11-AE5E-F2A07BE10C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20151246"/>
              </p:ext>
            </p:extLst>
          </p:nvPr>
        </p:nvGraphicFramePr>
        <p:xfrm>
          <a:off x="741000" y="2619000"/>
          <a:ext cx="5535071" cy="2387600"/>
        </p:xfrm>
        <a:graphic>
          <a:graphicData uri="http://schemas.openxmlformats.org/drawingml/2006/table">
            <a:tbl>
              <a:tblPr>
                <a:tableStyleId>{0660B408-B3CF-4A94-85FC-2B1E0A45F4A2}</a:tableStyleId>
              </a:tblPr>
              <a:tblGrid>
                <a:gridCol w="1530000">
                  <a:extLst>
                    <a:ext uri="{9D8B030D-6E8A-4147-A177-3AD203B41FA5}">
                      <a16:colId xmlns:a16="http://schemas.microsoft.com/office/drawing/2014/main" xmlns="" val="1248932225"/>
                    </a:ext>
                  </a:extLst>
                </a:gridCol>
                <a:gridCol w="1710000">
                  <a:extLst>
                    <a:ext uri="{9D8B030D-6E8A-4147-A177-3AD203B41FA5}">
                      <a16:colId xmlns:a16="http://schemas.microsoft.com/office/drawing/2014/main" xmlns="" val="608678508"/>
                    </a:ext>
                  </a:extLst>
                </a:gridCol>
                <a:gridCol w="2295071">
                  <a:extLst>
                    <a:ext uri="{9D8B030D-6E8A-4147-A177-3AD203B41FA5}">
                      <a16:colId xmlns:a16="http://schemas.microsoft.com/office/drawing/2014/main" xmlns="" val="5520920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500" dirty="0">
                          <a:solidFill>
                            <a:schemeClr val="tx2"/>
                          </a:solidFill>
                        </a:rPr>
                        <a:t>Директор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>
                          <a:solidFill>
                            <a:schemeClr val="tx2"/>
                          </a:solidFill>
                        </a:rPr>
                        <a:t>Тарасова Евгения Евгеньевна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tx2"/>
                          </a:solidFill>
                        </a:rPr>
                        <a:t>tarasova@rosnou.ru</a:t>
                      </a:r>
                      <a:endParaRPr lang="ru-RU" sz="15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71031027"/>
                  </a:ext>
                </a:extLst>
              </a:tr>
              <a:tr h="488560">
                <a:tc>
                  <a:txBody>
                    <a:bodyPr/>
                    <a:lstStyle/>
                    <a:p>
                      <a:r>
                        <a:rPr lang="ru-RU" sz="1500" dirty="0">
                          <a:solidFill>
                            <a:schemeClr val="tx2"/>
                          </a:solidFill>
                        </a:rPr>
                        <a:t>Зам</a:t>
                      </a:r>
                      <a:r>
                        <a:rPr lang="en-US" sz="1500" dirty="0">
                          <a:solidFill>
                            <a:schemeClr val="tx2"/>
                          </a:solidFill>
                        </a:rPr>
                        <a:t>.</a:t>
                      </a:r>
                      <a:r>
                        <a:rPr lang="ru-RU" sz="1500" dirty="0">
                          <a:solidFill>
                            <a:schemeClr val="tx2"/>
                          </a:solidFill>
                        </a:rPr>
                        <a:t> директора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>
                          <a:solidFill>
                            <a:schemeClr val="tx2"/>
                          </a:solidFill>
                        </a:rPr>
                        <a:t>Гетьман Наталья </a:t>
                      </a:r>
                      <a:r>
                        <a:rPr lang="en-US" sz="1500" dirty="0">
                          <a:solidFill>
                            <a:schemeClr val="tx2"/>
                          </a:solidFill>
                        </a:rPr>
                        <a:t/>
                      </a:r>
                      <a:br>
                        <a:rPr lang="en-US" sz="1500" dirty="0">
                          <a:solidFill>
                            <a:schemeClr val="tx2"/>
                          </a:solidFill>
                        </a:rPr>
                      </a:br>
                      <a:r>
                        <a:rPr lang="ru-RU" sz="1500" dirty="0">
                          <a:solidFill>
                            <a:schemeClr val="tx2"/>
                          </a:solidFill>
                        </a:rPr>
                        <a:t>Евгеньевна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tx2"/>
                          </a:solidFill>
                        </a:rPr>
                        <a:t>nalog@cpnk.ru</a:t>
                      </a:r>
                      <a:endParaRPr lang="ru-RU" sz="15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93602108"/>
                  </a:ext>
                </a:extLst>
              </a:tr>
              <a:tr h="299920">
                <a:tc>
                  <a:txBody>
                    <a:bodyPr/>
                    <a:lstStyle/>
                    <a:p>
                      <a:r>
                        <a:rPr lang="ru-RU" sz="1500" dirty="0">
                          <a:solidFill>
                            <a:schemeClr val="tx2"/>
                          </a:solidFill>
                        </a:rPr>
                        <a:t>Ведущий специалист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>
                          <a:solidFill>
                            <a:schemeClr val="tx2"/>
                          </a:solidFill>
                        </a:rPr>
                        <a:t>Шелест Павел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tx2"/>
                          </a:solidFill>
                        </a:rPr>
                        <a:t>pavel@cpnk.ru</a:t>
                      </a:r>
                      <a:endParaRPr lang="ru-RU" sz="15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843092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tx2"/>
                          </a:solidFill>
                        </a:rPr>
                        <a:t>metodist@cpnk.ru</a:t>
                      </a:r>
                      <a:endParaRPr lang="ru-RU" sz="15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302267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>
                          <a:solidFill>
                            <a:schemeClr val="tx2"/>
                          </a:solidFill>
                        </a:rPr>
                        <a:t>Координатор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>
                          <a:solidFill>
                            <a:schemeClr val="tx2"/>
                          </a:solidFill>
                        </a:rPr>
                        <a:t>Яризова Юлия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tx2"/>
                          </a:solidFill>
                        </a:rPr>
                        <a:t>jyarizova@mail.ru</a:t>
                      </a:r>
                      <a:endParaRPr lang="ru-RU" sz="15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19042514"/>
                  </a:ext>
                </a:extLst>
              </a:tr>
            </a:tbl>
          </a:graphicData>
        </a:graphic>
      </p:graphicFrame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EFDEEB97-0A82-4527-A378-758876F54B36}"/>
              </a:ext>
            </a:extLst>
          </p:cNvPr>
          <p:cNvSpPr/>
          <p:nvPr/>
        </p:nvSpPr>
        <p:spPr>
          <a:xfrm>
            <a:off x="1815671" y="5679000"/>
            <a:ext cx="278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</a:pPr>
            <a:r>
              <a:rPr lang="en-US" altLang="ru-RU" sz="2800" b="1" dirty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cpnk</a:t>
            </a:r>
            <a:r>
              <a:rPr lang="ru-RU" altLang="ru-RU" sz="2800" b="1" dirty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.</a:t>
            </a:r>
            <a:r>
              <a:rPr lang="en-US" altLang="ru-RU" sz="2800" b="1" dirty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ru</a:t>
            </a:r>
            <a:r>
              <a:rPr lang="ru-RU" altLang="ru-RU" sz="2800" b="1" dirty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 </a:t>
            </a:r>
            <a:endParaRPr lang="ru-RU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0694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9">
            <a:extLst>
              <a:ext uri="{FF2B5EF4-FFF2-40B4-BE49-F238E27FC236}">
                <a16:creationId xmlns:a16="http://schemas.microsoft.com/office/drawing/2014/main" xmlns="" id="{E893E3A9-6396-47AA-8648-E22DFF86D681}"/>
              </a:ext>
            </a:extLst>
          </p:cNvPr>
          <p:cNvSpPr txBox="1">
            <a:spLocks/>
          </p:cNvSpPr>
          <p:nvPr/>
        </p:nvSpPr>
        <p:spPr>
          <a:xfrm>
            <a:off x="2541000" y="5073969"/>
            <a:ext cx="7308204" cy="70064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500" b="1" dirty="0">
                <a:solidFill>
                  <a:schemeClr val="accent1"/>
                </a:solidFill>
                <a:latin typeface="+mn-lt"/>
              </a:rPr>
              <a:t>БЛАГОДАРИМ ЗА ВНИМАНИЕ!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3F659438-D518-4A96-894D-13E21F71D870}"/>
              </a:ext>
            </a:extLst>
          </p:cNvPr>
          <p:cNvSpPr/>
          <p:nvPr/>
        </p:nvSpPr>
        <p:spPr>
          <a:xfrm>
            <a:off x="9561000" y="425846"/>
            <a:ext cx="278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</a:pPr>
            <a:r>
              <a:rPr lang="en-US" altLang="ru-RU" sz="2800" b="1" dirty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cpnk</a:t>
            </a:r>
            <a:r>
              <a:rPr lang="ru-RU" altLang="ru-RU" sz="2800" b="1" dirty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.</a:t>
            </a:r>
            <a:r>
              <a:rPr lang="en-US" altLang="ru-RU" sz="2800" b="1" dirty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ru</a:t>
            </a:r>
            <a:r>
              <a:rPr lang="ru-RU" altLang="ru-RU" sz="2800" b="1" dirty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 </a:t>
            </a:r>
            <a:endParaRPr lang="ru-RU" sz="2800" dirty="0">
              <a:solidFill>
                <a:schemeClr val="tx2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57D6DD53-ADD5-4963-BD7F-2C81AE8ED3C8}"/>
              </a:ext>
            </a:extLst>
          </p:cNvPr>
          <p:cNvSpPr/>
          <p:nvPr/>
        </p:nvSpPr>
        <p:spPr>
          <a:xfrm>
            <a:off x="2293500" y="577934"/>
            <a:ext cx="7605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accent1"/>
                </a:solidFill>
              </a:rPr>
              <a:t>Наведите камеру телефона на </a:t>
            </a:r>
            <a:r>
              <a:rPr lang="en-US" b="1" i="1" dirty="0">
                <a:solidFill>
                  <a:schemeClr val="accent1"/>
                </a:solidFill>
              </a:rPr>
              <a:t>QR-</a:t>
            </a:r>
            <a:r>
              <a:rPr lang="ru-RU" b="1" i="1" dirty="0">
                <a:solidFill>
                  <a:schemeClr val="accent1"/>
                </a:solidFill>
              </a:rPr>
              <a:t>КОД и сохраните контакты ЦПНК</a:t>
            </a:r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8F072C58-FE4B-4657-A6FA-EF8ED52794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81000" y="1555336"/>
            <a:ext cx="3825708" cy="291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21671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9D899597-FBAE-4B1E-B99F-B917D8FE5B97}"/>
              </a:ext>
            </a:extLst>
          </p:cNvPr>
          <p:cNvSpPr/>
          <p:nvPr/>
        </p:nvSpPr>
        <p:spPr>
          <a:xfrm>
            <a:off x="1281000" y="549000"/>
            <a:ext cx="9900000" cy="4868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7188" algn="just">
              <a:lnSpc>
                <a:spcPct val="150000"/>
              </a:lnSpc>
              <a:defRPr/>
            </a:pPr>
            <a:r>
              <a:rPr lang="ru-RU" sz="3000" b="1" dirty="0">
                <a:solidFill>
                  <a:schemeClr val="accent1"/>
                </a:solidFill>
              </a:rPr>
              <a:t>Для успешного завершения обучения и получения ДИПЛОМА о профессиональной переподготовке слушателем должны быть выполнены следующие условия:</a:t>
            </a:r>
          </a:p>
          <a:p>
            <a:pPr marL="514350" indent="-514350" algn="just">
              <a:lnSpc>
                <a:spcPct val="150000"/>
              </a:lnSpc>
              <a:buAutoNum type="arabicPeriod"/>
              <a:defRPr/>
            </a:pPr>
            <a:r>
              <a:rPr lang="ru-RU" sz="3000" b="1" dirty="0">
                <a:solidFill>
                  <a:schemeClr val="accent1"/>
                </a:solidFill>
              </a:rPr>
              <a:t>Произведена полная оплата обучения.</a:t>
            </a:r>
          </a:p>
          <a:p>
            <a:pPr marL="514350" indent="-514350" algn="just">
              <a:lnSpc>
                <a:spcPct val="150000"/>
              </a:lnSpc>
              <a:buAutoNum type="arabicPeriod" startAt="2"/>
              <a:defRPr/>
            </a:pPr>
            <a:r>
              <a:rPr lang="ru-RU" sz="3000" b="1" dirty="0">
                <a:solidFill>
                  <a:schemeClr val="accent1"/>
                </a:solidFill>
              </a:rPr>
              <a:t>Сформировано личное дело в полном объеме.</a:t>
            </a:r>
          </a:p>
          <a:p>
            <a:pPr algn="just">
              <a:lnSpc>
                <a:spcPct val="150000"/>
              </a:lnSpc>
              <a:defRPr/>
            </a:pPr>
            <a:r>
              <a:rPr lang="ru-RU" sz="3000" b="1" dirty="0">
                <a:solidFill>
                  <a:schemeClr val="accent1"/>
                </a:solidFill>
              </a:rPr>
              <a:t>3.  Сданы 4 экзамена и 2 зачета. </a:t>
            </a:r>
          </a:p>
        </p:txBody>
      </p:sp>
    </p:spTree>
    <p:extLst>
      <p:ext uri="{BB962C8B-B14F-4D97-AF65-F5344CB8AC3E}">
        <p14:creationId xmlns:p14="http://schemas.microsoft.com/office/powerpoint/2010/main" xmlns="" val="1886525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9D899597-FBAE-4B1E-B99F-B917D8FE5B97}"/>
              </a:ext>
            </a:extLst>
          </p:cNvPr>
          <p:cNvSpPr/>
          <p:nvPr/>
        </p:nvSpPr>
        <p:spPr>
          <a:xfrm>
            <a:off x="2001000" y="1179000"/>
            <a:ext cx="7965000" cy="3483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sz="3000" b="1" dirty="0">
                <a:solidFill>
                  <a:schemeClr val="accent1"/>
                </a:solidFill>
              </a:rPr>
              <a:t>При несоблюдении вышеперечисленных условий слушатель подлежит</a:t>
            </a:r>
          </a:p>
          <a:p>
            <a:pPr algn="ctr">
              <a:lnSpc>
                <a:spcPct val="150000"/>
              </a:lnSpc>
              <a:defRPr/>
            </a:pPr>
            <a:r>
              <a:rPr lang="ru-RU" sz="3000" b="1" dirty="0">
                <a:solidFill>
                  <a:schemeClr val="accent1"/>
                </a:solidFill>
              </a:rPr>
              <a:t>ОТЧИСЛЕНИЮ из университета </a:t>
            </a:r>
          </a:p>
          <a:p>
            <a:pPr algn="ctr">
              <a:lnSpc>
                <a:spcPct val="150000"/>
              </a:lnSpc>
              <a:defRPr/>
            </a:pPr>
            <a:r>
              <a:rPr lang="ru-RU" sz="3000" b="1" dirty="0">
                <a:solidFill>
                  <a:schemeClr val="accent1"/>
                </a:solidFill>
              </a:rPr>
              <a:t>БЕЗ ВЫДАЧИ ДИПЛОМА</a:t>
            </a:r>
          </a:p>
          <a:p>
            <a:pPr algn="ctr">
              <a:lnSpc>
                <a:spcPct val="150000"/>
              </a:lnSpc>
              <a:defRPr/>
            </a:pPr>
            <a:endParaRPr lang="ru-RU" sz="3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2734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9D899597-FBAE-4B1E-B99F-B917D8FE5B97}"/>
              </a:ext>
            </a:extLst>
          </p:cNvPr>
          <p:cNvSpPr/>
          <p:nvPr/>
        </p:nvSpPr>
        <p:spPr>
          <a:xfrm>
            <a:off x="921000" y="864000"/>
            <a:ext cx="9675000" cy="62532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7188" algn="ctr">
              <a:lnSpc>
                <a:spcPct val="150000"/>
              </a:lnSpc>
              <a:defRPr/>
            </a:pPr>
            <a:r>
              <a:rPr lang="ru-RU" sz="3000" b="1" dirty="0">
                <a:solidFill>
                  <a:schemeClr val="accent1"/>
                </a:solidFill>
              </a:rPr>
              <a:t>Для получения </a:t>
            </a:r>
          </a:p>
          <a:p>
            <a:pPr indent="357188" algn="ctr">
              <a:lnSpc>
                <a:spcPct val="150000"/>
              </a:lnSpc>
              <a:defRPr/>
            </a:pPr>
            <a:r>
              <a:rPr lang="ru-RU" sz="3000" b="1" dirty="0">
                <a:solidFill>
                  <a:schemeClr val="accent1"/>
                </a:solidFill>
              </a:rPr>
              <a:t>КВАЛИФИКАЦИОННОГО АТТЕСТАТА </a:t>
            </a:r>
          </a:p>
          <a:p>
            <a:pPr indent="357188" algn="ctr">
              <a:lnSpc>
                <a:spcPct val="150000"/>
              </a:lnSpc>
              <a:defRPr/>
            </a:pPr>
            <a:r>
              <a:rPr lang="ru-RU" sz="3000" b="1" dirty="0">
                <a:solidFill>
                  <a:schemeClr val="accent1"/>
                </a:solidFill>
              </a:rPr>
              <a:t>необходимо сдать </a:t>
            </a:r>
          </a:p>
          <a:p>
            <a:pPr indent="357188" algn="ctr">
              <a:lnSpc>
                <a:spcPct val="150000"/>
              </a:lnSpc>
              <a:defRPr/>
            </a:pPr>
            <a:r>
              <a:rPr lang="ru-RU" sz="3000" b="1" dirty="0">
                <a:solidFill>
                  <a:schemeClr val="accent1"/>
                </a:solidFill>
              </a:rPr>
              <a:t>КВАЛИФИКАЦИОННЫЙ ЭКЗАМЕН</a:t>
            </a:r>
          </a:p>
          <a:p>
            <a:pPr indent="357188" algn="ctr">
              <a:lnSpc>
                <a:spcPct val="150000"/>
              </a:lnSpc>
              <a:defRPr/>
            </a:pPr>
            <a:r>
              <a:rPr lang="ru-RU" sz="3000" b="1" dirty="0">
                <a:solidFill>
                  <a:schemeClr val="accent1"/>
                </a:solidFill>
              </a:rPr>
              <a:t>12 июля 2022 г.</a:t>
            </a:r>
          </a:p>
          <a:p>
            <a:pPr indent="357188" algn="ctr">
              <a:lnSpc>
                <a:spcPct val="150000"/>
              </a:lnSpc>
              <a:defRPr/>
            </a:pPr>
            <a:r>
              <a:rPr lang="ru-RU" sz="3000" b="1" dirty="0">
                <a:solidFill>
                  <a:schemeClr val="accent1"/>
                </a:solidFill>
              </a:rPr>
              <a:t>15 июля 2022 г.</a:t>
            </a:r>
          </a:p>
          <a:p>
            <a:pPr indent="357188" algn="ctr">
              <a:lnSpc>
                <a:spcPct val="150000"/>
              </a:lnSpc>
              <a:defRPr/>
            </a:pPr>
            <a:endParaRPr lang="ru-RU" sz="3000" b="1" dirty="0">
              <a:solidFill>
                <a:schemeClr val="accent1"/>
              </a:solidFill>
            </a:endParaRPr>
          </a:p>
          <a:p>
            <a:pPr indent="357188" algn="ctr">
              <a:lnSpc>
                <a:spcPct val="150000"/>
              </a:lnSpc>
              <a:defRPr/>
            </a:pPr>
            <a:endParaRPr lang="ru-RU" sz="3000" b="1" dirty="0">
              <a:solidFill>
                <a:schemeClr val="accent1"/>
              </a:solidFill>
            </a:endParaRPr>
          </a:p>
          <a:p>
            <a:pPr indent="357188" algn="ctr">
              <a:lnSpc>
                <a:spcPct val="150000"/>
              </a:lnSpc>
              <a:defRPr/>
            </a:pPr>
            <a:endParaRPr lang="ru-RU" sz="3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2512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9D899597-FBAE-4B1E-B99F-B917D8FE5B97}"/>
              </a:ext>
            </a:extLst>
          </p:cNvPr>
          <p:cNvSpPr/>
          <p:nvPr/>
        </p:nvSpPr>
        <p:spPr>
          <a:xfrm>
            <a:off x="1371000" y="917928"/>
            <a:ext cx="9765000" cy="5022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sz="3000" b="1" dirty="0">
                <a:solidFill>
                  <a:schemeClr val="accent1"/>
                </a:solidFill>
              </a:rPr>
              <a:t>КОНСУЛЬТАЦИИ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  <a:defRPr/>
            </a:pPr>
            <a:r>
              <a:rPr lang="ru-RU" sz="3000" b="1" dirty="0">
                <a:solidFill>
                  <a:schemeClr val="accent1"/>
                </a:solidFill>
              </a:rPr>
              <a:t>        Проведение консультаций – важнейший этап предэкзаменационной подготовки. </a:t>
            </a:r>
          </a:p>
          <a:p>
            <a:pPr indent="620713" algn="just">
              <a:lnSpc>
                <a:spcPct val="150000"/>
              </a:lnSpc>
              <a:defRPr/>
            </a:pPr>
            <a:r>
              <a:rPr lang="ru-RU" sz="3000" b="1" dirty="0">
                <a:solidFill>
                  <a:schemeClr val="accent1"/>
                </a:solidFill>
              </a:rPr>
              <a:t>На консультациях были разобраны все экзаменационные задания, которые будут включены в экзаменационные билеты 12 и 15 июля 2022 г.</a:t>
            </a:r>
          </a:p>
          <a:p>
            <a:pPr algn="just">
              <a:lnSpc>
                <a:spcPct val="150000"/>
              </a:lnSpc>
              <a:defRPr/>
            </a:pPr>
            <a:r>
              <a:rPr lang="ru-RU" sz="3000" b="1" dirty="0">
                <a:solidFill>
                  <a:schemeClr val="accent1"/>
                </a:solidFill>
              </a:rPr>
              <a:t>        </a:t>
            </a:r>
          </a:p>
        </p:txBody>
      </p:sp>
    </p:spTree>
    <p:extLst>
      <p:ext uri="{BB962C8B-B14F-4D97-AF65-F5344CB8AC3E}">
        <p14:creationId xmlns:p14="http://schemas.microsoft.com/office/powerpoint/2010/main" xmlns="" val="1622719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9D899597-FBAE-4B1E-B99F-B917D8FE5B97}"/>
              </a:ext>
            </a:extLst>
          </p:cNvPr>
          <p:cNvSpPr/>
          <p:nvPr/>
        </p:nvSpPr>
        <p:spPr>
          <a:xfrm>
            <a:off x="1134750" y="2079000"/>
            <a:ext cx="9922500" cy="1023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20713" algn="ctr">
              <a:lnSpc>
                <a:spcPct val="150000"/>
              </a:lnSpc>
              <a:defRPr/>
            </a:pPr>
            <a:r>
              <a:rPr lang="ru-RU" sz="4500" b="1" dirty="0">
                <a:solidFill>
                  <a:schemeClr val="accent1"/>
                </a:solidFill>
              </a:rPr>
              <a:t>КВАЛИФИКАЦИОННЫЙ ЭКЗАМЕН</a:t>
            </a:r>
          </a:p>
        </p:txBody>
      </p:sp>
    </p:spTree>
    <p:extLst>
      <p:ext uri="{BB962C8B-B14F-4D97-AF65-F5344CB8AC3E}">
        <p14:creationId xmlns:p14="http://schemas.microsoft.com/office/powerpoint/2010/main" xmlns="" val="3224679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xmlns="" id="{4C593A5D-C2E1-4AC7-AFD0-049E279DC836}"/>
              </a:ext>
            </a:extLst>
          </p:cNvPr>
          <p:cNvSpPr txBox="1">
            <a:spLocks/>
          </p:cNvSpPr>
          <p:nvPr/>
        </p:nvSpPr>
        <p:spPr>
          <a:xfrm>
            <a:off x="471000" y="414000"/>
            <a:ext cx="10125000" cy="58050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990600" algn="ctr">
              <a:lnSpc>
                <a:spcPct val="100000"/>
              </a:lnSpc>
              <a:spcBef>
                <a:spcPts val="600"/>
              </a:spcBef>
              <a:buNone/>
              <a:defRPr/>
            </a:pPr>
            <a:r>
              <a:rPr lang="ru-RU" sz="3000" b="1" dirty="0">
                <a:solidFill>
                  <a:schemeClr val="accent1"/>
                </a:solidFill>
              </a:rPr>
              <a:t>КВАЛИФИКАЦИОННЫЙ ЭКЗАМЕН</a:t>
            </a:r>
          </a:p>
          <a:p>
            <a:pPr marL="0" indent="990600" algn="ctr">
              <a:lnSpc>
                <a:spcPct val="100000"/>
              </a:lnSpc>
              <a:spcBef>
                <a:spcPts val="600"/>
              </a:spcBef>
              <a:buNone/>
              <a:defRPr/>
            </a:pPr>
            <a:r>
              <a:rPr lang="ru-RU" sz="3000" b="1" dirty="0">
                <a:solidFill>
                  <a:schemeClr val="accent1"/>
                </a:solidFill>
              </a:rPr>
              <a:t>проводит </a:t>
            </a:r>
          </a:p>
          <a:p>
            <a:pPr marL="0" indent="990600" algn="ctr">
              <a:lnSpc>
                <a:spcPct val="100000"/>
              </a:lnSpc>
              <a:spcBef>
                <a:spcPts val="600"/>
              </a:spcBef>
              <a:buNone/>
              <a:defRPr/>
            </a:pPr>
            <a:r>
              <a:rPr lang="ru-RU" sz="3000" b="1" dirty="0">
                <a:solidFill>
                  <a:srgbClr val="941414"/>
                </a:solidFill>
              </a:rPr>
              <a:t>ФЕДЕРАЛЬНАЯ ПАЛАТА </a:t>
            </a:r>
          </a:p>
          <a:p>
            <a:pPr marL="0" indent="990600" algn="ctr">
              <a:lnSpc>
                <a:spcPct val="100000"/>
              </a:lnSpc>
              <a:spcBef>
                <a:spcPts val="600"/>
              </a:spcBef>
              <a:buNone/>
              <a:defRPr/>
            </a:pPr>
            <a:r>
              <a:rPr lang="ru-RU" sz="3000" b="1" dirty="0">
                <a:solidFill>
                  <a:srgbClr val="941414"/>
                </a:solidFill>
              </a:rPr>
              <a:t>НАЛОГОВЫХ КОНСУЛЬТАНТОВ </a:t>
            </a:r>
          </a:p>
          <a:p>
            <a:pPr marL="0" indent="990600" algn="ctr">
              <a:lnSpc>
                <a:spcPct val="100000"/>
              </a:lnSpc>
              <a:spcBef>
                <a:spcPts val="600"/>
              </a:spcBef>
              <a:buNone/>
              <a:defRPr/>
            </a:pPr>
            <a:r>
              <a:rPr lang="ru-RU" sz="3000" b="1" dirty="0">
                <a:solidFill>
                  <a:srgbClr val="941414"/>
                </a:solidFill>
              </a:rPr>
              <a:t>ФПНК</a:t>
            </a:r>
          </a:p>
          <a:p>
            <a:pPr marL="0" indent="990600" algn="ctr">
              <a:lnSpc>
                <a:spcPct val="100000"/>
              </a:lnSpc>
              <a:spcBef>
                <a:spcPts val="1200"/>
              </a:spcBef>
              <a:buNone/>
              <a:defRPr/>
            </a:pPr>
            <a:endParaRPr lang="ru-RU" sz="3500" b="1" dirty="0">
              <a:solidFill>
                <a:schemeClr val="accent1"/>
              </a:solidFill>
            </a:endParaRPr>
          </a:p>
          <a:p>
            <a:pPr marL="0" indent="533400" algn="ctr">
              <a:lnSpc>
                <a:spcPct val="100000"/>
              </a:lnSpc>
              <a:spcBef>
                <a:spcPts val="1200"/>
              </a:spcBef>
              <a:buFont typeface="Georgia" panose="02040502050405020303" pitchFamily="18" charset="0"/>
              <a:buNone/>
              <a:defRPr/>
            </a:pPr>
            <a:endParaRPr lang="ru-RU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533400" algn="ctr">
              <a:buFont typeface="Georgia" panose="02040502050405020303" pitchFamily="18" charset="0"/>
              <a:buNone/>
              <a:defRPr/>
            </a:pPr>
            <a:endParaRPr lang="ru-RU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533400" algn="ctr">
              <a:buFont typeface="Georgia" panose="02040502050405020303" pitchFamily="18" charset="0"/>
              <a:buNone/>
              <a:defRPr/>
            </a:pPr>
            <a:endParaRPr lang="ru-RU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533400" algn="ctr">
              <a:buFont typeface="Georgia" panose="02040502050405020303" pitchFamily="18" charset="0"/>
              <a:buNone/>
              <a:defRPr/>
            </a:pPr>
            <a:endParaRPr lang="ru-RU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533400" algn="ctr">
              <a:spcBef>
                <a:spcPts val="0"/>
              </a:spcBef>
              <a:buFont typeface="Georgia" panose="02040502050405020303" pitchFamily="18" charset="0"/>
              <a:buNone/>
              <a:defRPr/>
            </a:pPr>
            <a:r>
              <a:rPr lang="ru-RU" sz="2200" dirty="0">
                <a:solidFill>
                  <a:schemeClr val="accent1"/>
                </a:solidFill>
              </a:rPr>
              <a:t>         </a:t>
            </a:r>
            <a:r>
              <a:rPr lang="ru-RU" sz="2200" b="1" i="1" dirty="0">
                <a:solidFill>
                  <a:schemeClr val="accent1"/>
                </a:solidFill>
              </a:rPr>
              <a:t>Наведите камеру на </a:t>
            </a:r>
            <a:r>
              <a:rPr lang="en-US" sz="2200" b="1" i="1" dirty="0">
                <a:solidFill>
                  <a:schemeClr val="accent1"/>
                </a:solidFill>
              </a:rPr>
              <a:t>QR-</a:t>
            </a:r>
            <a:r>
              <a:rPr lang="ru-RU" sz="2200" b="1" i="1" dirty="0">
                <a:solidFill>
                  <a:schemeClr val="accent1"/>
                </a:solidFill>
              </a:rPr>
              <a:t>КОД и сохраните контакты ФПНК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8A87C4D-7314-4213-AA19-8E55A930FC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53500" y="2979000"/>
            <a:ext cx="3285000" cy="2723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04643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Другая 2">
      <a:dk1>
        <a:sysClr val="windowText" lastClr="000000"/>
      </a:dk1>
      <a:lt1>
        <a:sysClr val="window" lastClr="FFFFFF"/>
      </a:lt1>
      <a:dk2>
        <a:srgbClr val="025373"/>
      </a:dk2>
      <a:lt2>
        <a:srgbClr val="E7E6E6"/>
      </a:lt2>
      <a:accent1>
        <a:srgbClr val="025373"/>
      </a:accent1>
      <a:accent2>
        <a:srgbClr val="0378A6"/>
      </a:accent2>
      <a:accent3>
        <a:srgbClr val="F2CB05"/>
      </a:accent3>
      <a:accent4>
        <a:srgbClr val="D6D6D6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Другая 2">
    <a:dk1>
      <a:sysClr val="windowText" lastClr="000000"/>
    </a:dk1>
    <a:lt1>
      <a:sysClr val="window" lastClr="FFFFFF"/>
    </a:lt1>
    <a:dk2>
      <a:srgbClr val="025373"/>
    </a:dk2>
    <a:lt2>
      <a:srgbClr val="E7E6E6"/>
    </a:lt2>
    <a:accent1>
      <a:srgbClr val="025373"/>
    </a:accent1>
    <a:accent2>
      <a:srgbClr val="0378A6"/>
    </a:accent2>
    <a:accent3>
      <a:srgbClr val="F2CB05"/>
    </a:accent3>
    <a:accent4>
      <a:srgbClr val="D6D6D6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Другая 2">
    <a:dk1>
      <a:sysClr val="windowText" lastClr="000000"/>
    </a:dk1>
    <a:lt1>
      <a:sysClr val="window" lastClr="FFFFFF"/>
    </a:lt1>
    <a:dk2>
      <a:srgbClr val="025373"/>
    </a:dk2>
    <a:lt2>
      <a:srgbClr val="E7E6E6"/>
    </a:lt2>
    <a:accent1>
      <a:srgbClr val="025373"/>
    </a:accent1>
    <a:accent2>
      <a:srgbClr val="0378A6"/>
    </a:accent2>
    <a:accent3>
      <a:srgbClr val="F2CB05"/>
    </a:accent3>
    <a:accent4>
      <a:srgbClr val="D6D6D6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2440</TotalTime>
  <Words>1123</Words>
  <Application>Microsoft Office PowerPoint</Application>
  <PresentationFormat>Произвольный</PresentationFormat>
  <Paragraphs>160</Paragraphs>
  <Slides>38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0" baseType="lpstr">
      <vt:lpstr>Тема Office</vt:lpstr>
      <vt:lpstr>Acrobat Document</vt:lpstr>
      <vt:lpstr>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Козырев</dc:creator>
  <cp:lastModifiedBy>getman</cp:lastModifiedBy>
  <cp:revision>336</cp:revision>
  <dcterms:created xsi:type="dcterms:W3CDTF">2020-06-21T13:18:43Z</dcterms:created>
  <dcterms:modified xsi:type="dcterms:W3CDTF">2022-07-07T10:45:50Z</dcterms:modified>
</cp:coreProperties>
</file>