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3"/>
  </p:handoutMasterIdLst>
  <p:sldIdLst>
    <p:sldId id="257" r:id="rId2"/>
    <p:sldId id="276" r:id="rId3"/>
    <p:sldId id="258" r:id="rId4"/>
    <p:sldId id="277" r:id="rId5"/>
    <p:sldId id="269" r:id="rId6"/>
    <p:sldId id="272" r:id="rId7"/>
    <p:sldId id="273" r:id="rId8"/>
    <p:sldId id="288" r:id="rId9"/>
    <p:sldId id="274" r:id="rId10"/>
    <p:sldId id="278" r:id="rId11"/>
    <p:sldId id="289" r:id="rId12"/>
    <p:sldId id="293" r:id="rId13"/>
    <p:sldId id="294" r:id="rId14"/>
    <p:sldId id="295" r:id="rId15"/>
    <p:sldId id="290" r:id="rId16"/>
    <p:sldId id="291" r:id="rId17"/>
    <p:sldId id="292" r:id="rId18"/>
    <p:sldId id="279" r:id="rId19"/>
    <p:sldId id="299" r:id="rId20"/>
    <p:sldId id="286" r:id="rId21"/>
    <p:sldId id="284" r:id="rId22"/>
    <p:sldId id="287" r:id="rId23"/>
    <p:sldId id="300" r:id="rId24"/>
    <p:sldId id="296" r:id="rId25"/>
    <p:sldId id="297" r:id="rId26"/>
    <p:sldId id="298" r:id="rId27"/>
    <p:sldId id="301" r:id="rId28"/>
    <p:sldId id="307" r:id="rId29"/>
    <p:sldId id="304" r:id="rId30"/>
    <p:sldId id="305" r:id="rId31"/>
    <p:sldId id="303" r:id="rId32"/>
    <p:sldId id="308" r:id="rId33"/>
    <p:sldId id="281" r:id="rId34"/>
    <p:sldId id="306" r:id="rId35"/>
    <p:sldId id="314" r:id="rId36"/>
    <p:sldId id="275" r:id="rId37"/>
    <p:sldId id="309" r:id="rId38"/>
    <p:sldId id="285" r:id="rId39"/>
    <p:sldId id="315" r:id="rId40"/>
    <p:sldId id="310" r:id="rId41"/>
    <p:sldId id="312" r:id="rId42"/>
    <p:sldId id="313" r:id="rId43"/>
    <p:sldId id="311" r:id="rId44"/>
    <p:sldId id="318" r:id="rId45"/>
    <p:sldId id="302" r:id="rId46"/>
    <p:sldId id="316" r:id="rId47"/>
    <p:sldId id="321" r:id="rId48"/>
    <p:sldId id="322" r:id="rId49"/>
    <p:sldId id="323" r:id="rId50"/>
    <p:sldId id="324" r:id="rId51"/>
    <p:sldId id="325" r:id="rId52"/>
    <p:sldId id="328" r:id="rId53"/>
    <p:sldId id="326" r:id="rId54"/>
    <p:sldId id="329" r:id="rId55"/>
    <p:sldId id="282" r:id="rId56"/>
    <p:sldId id="327" r:id="rId57"/>
    <p:sldId id="330" r:id="rId58"/>
    <p:sldId id="331" r:id="rId59"/>
    <p:sldId id="332" r:id="rId60"/>
    <p:sldId id="333" r:id="rId61"/>
    <p:sldId id="267" r:id="rId6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727" userDrawn="1">
          <p15:clr>
            <a:srgbClr val="A4A3A4"/>
          </p15:clr>
        </p15:guide>
        <p15:guide id="2" pos="38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6323" autoAdjust="0"/>
  </p:normalViewPr>
  <p:slideViewPr>
    <p:cSldViewPr showGuides="1">
      <p:cViewPr varScale="1">
        <p:scale>
          <a:sx n="78" d="100"/>
          <a:sy n="78" d="100"/>
        </p:scale>
        <p:origin x="-114" y="-624"/>
      </p:cViewPr>
      <p:guideLst>
        <p:guide orient="horz" pos="2727"/>
        <p:guide pos="3868"/>
      </p:guideLst>
    </p:cSldViewPr>
  </p:slideViewPr>
  <p:outlineViewPr>
    <p:cViewPr>
      <p:scale>
        <a:sx n="33" d="100"/>
        <a:sy n="33" d="100"/>
      </p:scale>
      <p:origin x="258" y="248082"/>
    </p:cViewPr>
  </p:outlineViewPr>
  <p:notesTextViewPr>
    <p:cViewPr>
      <p:scale>
        <a:sx n="1" d="1"/>
        <a:sy n="1" d="1"/>
      </p:scale>
      <p:origin x="0" y="0"/>
    </p:cViewPr>
  </p:notesTextViewPr>
  <p:notesViewPr>
    <p:cSldViewPr showGuides="1">
      <p:cViewPr varScale="1">
        <p:scale>
          <a:sx n="49" d="100"/>
          <a:sy n="49" d="100"/>
        </p:scale>
        <p:origin x="1842" y="54"/>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C7F40D-0198-4D00-BEAC-7A033A09E692}" type="doc">
      <dgm:prSet loTypeId="urn:microsoft.com/office/officeart/2005/8/layout/default#3" loCatId="list" qsTypeId="urn:microsoft.com/office/officeart/2005/8/quickstyle/simple1" qsCatId="simple" csTypeId="urn:microsoft.com/office/officeart/2005/8/colors/accent1_2" csCatId="accent1" phldr="1"/>
      <dgm:spPr/>
      <dgm:t>
        <a:bodyPr/>
        <a:lstStyle/>
        <a:p>
          <a:endParaRPr lang="ru-RU"/>
        </a:p>
      </dgm:t>
    </dgm:pt>
    <dgm:pt modelId="{431DFB1F-A7EC-431D-AE4A-0C59AB27F28D}">
      <dgm:prSet phldrT="[Текст]" custT="1"/>
      <dgm:spPr/>
      <dgm:t>
        <a:bodyPr/>
        <a:lstStyle/>
        <a:p>
          <a:pPr algn="l"/>
          <a:r>
            <a:rPr lang="ru-RU" sz="2000" dirty="0">
              <a:latin typeface="Arial" pitchFamily="34" charset="0"/>
              <a:cs typeface="Arial" pitchFamily="34" charset="0"/>
            </a:rPr>
            <a:t>Глава 28 «Заключение договора», </a:t>
          </a:r>
        </a:p>
        <a:p>
          <a:pPr algn="l"/>
          <a:r>
            <a:rPr lang="ru-RU" sz="2000" dirty="0">
              <a:latin typeface="Arial" pitchFamily="34" charset="0"/>
              <a:cs typeface="Arial" pitchFamily="34" charset="0"/>
            </a:rPr>
            <a:t>Глава 29 «Изменение и расторжение договора», </a:t>
          </a:r>
        </a:p>
        <a:p>
          <a:pPr algn="l"/>
          <a:r>
            <a:rPr lang="ru-RU" sz="2000" dirty="0">
              <a:latin typeface="Arial" pitchFamily="34" charset="0"/>
              <a:cs typeface="Arial" pitchFamily="34" charset="0"/>
            </a:rPr>
            <a:t>Глава 30 «Купля-продажа», </a:t>
          </a:r>
        </a:p>
        <a:p>
          <a:pPr algn="l"/>
          <a:r>
            <a:rPr lang="ru-RU" sz="2000" dirty="0">
              <a:latin typeface="Arial" pitchFamily="34" charset="0"/>
              <a:cs typeface="Arial" pitchFamily="34" charset="0"/>
            </a:rPr>
            <a:t>Глава 31 «Мена», </a:t>
          </a:r>
        </a:p>
        <a:p>
          <a:pPr algn="l"/>
          <a:r>
            <a:rPr lang="ru-RU" sz="2000" dirty="0">
              <a:latin typeface="Arial" pitchFamily="34" charset="0"/>
              <a:cs typeface="Arial" pitchFamily="34" charset="0"/>
            </a:rPr>
            <a:t>Глава 37 «Подряд», </a:t>
          </a:r>
        </a:p>
        <a:p>
          <a:pPr algn="l"/>
          <a:r>
            <a:rPr lang="ru-RU" sz="2000" dirty="0">
              <a:latin typeface="Arial" pitchFamily="34" charset="0"/>
              <a:cs typeface="Arial" pitchFamily="34" charset="0"/>
            </a:rPr>
            <a:t>Глава 38 «Выполнение научно-исследовательских, опытно-конструкторских и  технологических работ», </a:t>
          </a:r>
        </a:p>
        <a:p>
          <a:pPr algn="l"/>
          <a:r>
            <a:rPr lang="ru-RU" sz="2000" dirty="0">
              <a:latin typeface="Arial" pitchFamily="34" charset="0"/>
              <a:cs typeface="Arial" pitchFamily="34" charset="0"/>
            </a:rPr>
            <a:t>Глава 39 «Возмездное оказание услуг», </a:t>
          </a:r>
        </a:p>
        <a:p>
          <a:pPr algn="l"/>
          <a:r>
            <a:rPr lang="ru-RU" sz="2000" dirty="0">
              <a:latin typeface="Arial" pitchFamily="34" charset="0"/>
              <a:cs typeface="Arial" pitchFamily="34" charset="0"/>
            </a:rPr>
            <a:t>Глава 40 «Перевозка»</a:t>
          </a:r>
          <a:endParaRPr lang="ru-RU" sz="2000" dirty="0"/>
        </a:p>
      </dgm:t>
    </dgm:pt>
    <dgm:pt modelId="{8FFBE457-01A5-4731-8BDC-9191D0C79A46}" type="parTrans" cxnId="{ECEDE796-F107-4C64-94E1-D4C5EFFA1318}">
      <dgm:prSet/>
      <dgm:spPr/>
      <dgm:t>
        <a:bodyPr/>
        <a:lstStyle/>
        <a:p>
          <a:pPr algn="l"/>
          <a:endParaRPr lang="ru-RU" sz="2000"/>
        </a:p>
      </dgm:t>
    </dgm:pt>
    <dgm:pt modelId="{B84B9BB9-BBA4-42A1-97F3-7F0A0C06BAF7}" type="sibTrans" cxnId="{ECEDE796-F107-4C64-94E1-D4C5EFFA1318}">
      <dgm:prSet/>
      <dgm:spPr/>
      <dgm:t>
        <a:bodyPr/>
        <a:lstStyle/>
        <a:p>
          <a:pPr algn="l"/>
          <a:endParaRPr lang="ru-RU" sz="2000"/>
        </a:p>
      </dgm:t>
    </dgm:pt>
    <dgm:pt modelId="{6BC4213D-A374-4915-AC3A-B00A7B593921}">
      <dgm:prSet phldrT="[Текст]" custT="1"/>
      <dgm:spPr/>
      <dgm:t>
        <a:bodyPr/>
        <a:lstStyle/>
        <a:p>
          <a:pPr algn="l"/>
          <a:r>
            <a:rPr lang="ru-RU" sz="2000" dirty="0">
              <a:latin typeface="Arial" pitchFamily="34" charset="0"/>
              <a:cs typeface="Arial" pitchFamily="34" charset="0"/>
            </a:rPr>
            <a:t>Глава 9 «Сделки», </a:t>
          </a:r>
        </a:p>
        <a:p>
          <a:pPr algn="l"/>
          <a:r>
            <a:rPr lang="ru-RU" sz="2000" dirty="0">
              <a:latin typeface="Arial" pitchFamily="34" charset="0"/>
              <a:cs typeface="Arial" pitchFamily="34" charset="0"/>
            </a:rPr>
            <a:t>Глава 11 «Исчисление сроков», </a:t>
          </a:r>
        </a:p>
        <a:p>
          <a:pPr algn="l"/>
          <a:r>
            <a:rPr lang="ru-RU" sz="2000" dirty="0">
              <a:latin typeface="Arial" pitchFamily="34" charset="0"/>
              <a:cs typeface="Arial" pitchFamily="34" charset="0"/>
            </a:rPr>
            <a:t>Глава. 12 «Исковая давность», </a:t>
          </a:r>
        </a:p>
        <a:p>
          <a:pPr algn="l"/>
          <a:r>
            <a:rPr lang="ru-RU" sz="2000" dirty="0">
              <a:latin typeface="Arial" pitchFamily="34" charset="0"/>
              <a:cs typeface="Arial" pitchFamily="34" charset="0"/>
            </a:rPr>
            <a:t>Глава 14 «Приобретение права собственности», </a:t>
          </a:r>
        </a:p>
        <a:p>
          <a:pPr algn="l"/>
          <a:r>
            <a:rPr lang="ru-RU" sz="2000" dirty="0">
              <a:latin typeface="Arial" pitchFamily="34" charset="0"/>
              <a:cs typeface="Arial" pitchFamily="34" charset="0"/>
            </a:rPr>
            <a:t>Глава 15 «Прекращение права собственности», </a:t>
          </a:r>
        </a:p>
        <a:p>
          <a:pPr algn="l"/>
          <a:r>
            <a:rPr lang="ru-RU" sz="2000" dirty="0">
              <a:latin typeface="Arial" pitchFamily="34" charset="0"/>
              <a:cs typeface="Arial" pitchFamily="34" charset="0"/>
            </a:rPr>
            <a:t>Глава 21 «Понятие обязательства», </a:t>
          </a:r>
        </a:p>
        <a:p>
          <a:pPr algn="l"/>
          <a:r>
            <a:rPr lang="ru-RU" sz="2000" dirty="0">
              <a:latin typeface="Arial" pitchFamily="34" charset="0"/>
              <a:cs typeface="Arial" pitchFamily="34" charset="0"/>
            </a:rPr>
            <a:t>Глава 22</a:t>
          </a:r>
          <a:r>
            <a:rPr lang="ru-RU" sz="2000" u="none" dirty="0">
              <a:latin typeface="Arial" pitchFamily="34" charset="0"/>
              <a:cs typeface="Arial" pitchFamily="34" charset="0"/>
            </a:rPr>
            <a:t>  </a:t>
          </a:r>
          <a:r>
            <a:rPr lang="ru-RU" sz="2000" dirty="0">
              <a:latin typeface="Arial" pitchFamily="34" charset="0"/>
              <a:cs typeface="Arial" pitchFamily="34" charset="0"/>
            </a:rPr>
            <a:t>«Исполнение обязательств», </a:t>
          </a:r>
        </a:p>
        <a:p>
          <a:pPr algn="l"/>
          <a:r>
            <a:rPr lang="ru-RU" sz="2000" dirty="0">
              <a:latin typeface="Arial" pitchFamily="34" charset="0"/>
              <a:cs typeface="Arial" pitchFamily="34" charset="0"/>
            </a:rPr>
            <a:t>Глава 25 «Ответственность за нарушение обязательств», </a:t>
          </a:r>
        </a:p>
        <a:p>
          <a:pPr algn="l"/>
          <a:r>
            <a:rPr lang="ru-RU" sz="2000" dirty="0">
              <a:latin typeface="Arial" pitchFamily="34" charset="0"/>
              <a:cs typeface="Arial" pitchFamily="34" charset="0"/>
            </a:rPr>
            <a:t>Глава 27 «Понятие и условия договора», </a:t>
          </a:r>
          <a:endParaRPr lang="ru-RU" sz="2000" dirty="0"/>
        </a:p>
      </dgm:t>
    </dgm:pt>
    <dgm:pt modelId="{B91C89C5-A1B8-42C4-942C-E69B4D409DD2}" type="parTrans" cxnId="{9CEA4663-AB0B-46EA-8C30-41725A47E1E7}">
      <dgm:prSet/>
      <dgm:spPr/>
      <dgm:t>
        <a:bodyPr/>
        <a:lstStyle/>
        <a:p>
          <a:pPr algn="l"/>
          <a:endParaRPr lang="ru-RU" sz="2000"/>
        </a:p>
      </dgm:t>
    </dgm:pt>
    <dgm:pt modelId="{9BE87F48-CA38-4239-9B03-98399DA4E6A1}" type="sibTrans" cxnId="{9CEA4663-AB0B-46EA-8C30-41725A47E1E7}">
      <dgm:prSet/>
      <dgm:spPr/>
      <dgm:t>
        <a:bodyPr/>
        <a:lstStyle/>
        <a:p>
          <a:pPr algn="l"/>
          <a:endParaRPr lang="ru-RU" sz="2000"/>
        </a:p>
      </dgm:t>
    </dgm:pt>
    <dgm:pt modelId="{C2CB0317-FF5C-487C-8D9E-12C575D206AD}" type="pres">
      <dgm:prSet presAssocID="{AAC7F40D-0198-4D00-BEAC-7A033A09E692}" presName="diagram" presStyleCnt="0">
        <dgm:presLayoutVars>
          <dgm:dir/>
          <dgm:resizeHandles val="exact"/>
        </dgm:presLayoutVars>
      </dgm:prSet>
      <dgm:spPr/>
      <dgm:t>
        <a:bodyPr/>
        <a:lstStyle/>
        <a:p>
          <a:endParaRPr lang="ru-RU"/>
        </a:p>
      </dgm:t>
    </dgm:pt>
    <dgm:pt modelId="{812B334B-722E-4AEB-932E-279C8985ADAB}" type="pres">
      <dgm:prSet presAssocID="{431DFB1F-A7EC-431D-AE4A-0C59AB27F28D}" presName="node" presStyleLbl="node1" presStyleIdx="0" presStyleCnt="2" custScaleX="97828" custScaleY="154299" custLinFactX="10026" custLinFactNeighborX="100000" custLinFactNeighborY="11635">
        <dgm:presLayoutVars>
          <dgm:bulletEnabled val="1"/>
        </dgm:presLayoutVars>
      </dgm:prSet>
      <dgm:spPr/>
      <dgm:t>
        <a:bodyPr/>
        <a:lstStyle/>
        <a:p>
          <a:endParaRPr lang="ru-RU"/>
        </a:p>
      </dgm:t>
    </dgm:pt>
    <dgm:pt modelId="{C33DCA29-55DE-40F5-9B92-4306929EF61F}" type="pres">
      <dgm:prSet presAssocID="{B84B9BB9-BBA4-42A1-97F3-7F0A0C06BAF7}" presName="sibTrans" presStyleCnt="0"/>
      <dgm:spPr/>
    </dgm:pt>
    <dgm:pt modelId="{79F6705C-38BA-41C0-9E2A-936160687714}" type="pres">
      <dgm:prSet presAssocID="{6BC4213D-A374-4915-AC3A-B00A7B593921}" presName="node" presStyleLbl="node1" presStyleIdx="1" presStyleCnt="2" custScaleY="154157" custLinFactX="-6164" custLinFactNeighborX="-100000" custLinFactNeighborY="9600">
        <dgm:presLayoutVars>
          <dgm:bulletEnabled val="1"/>
        </dgm:presLayoutVars>
      </dgm:prSet>
      <dgm:spPr/>
      <dgm:t>
        <a:bodyPr/>
        <a:lstStyle/>
        <a:p>
          <a:endParaRPr lang="ru-RU"/>
        </a:p>
      </dgm:t>
    </dgm:pt>
  </dgm:ptLst>
  <dgm:cxnLst>
    <dgm:cxn modelId="{9CEA4663-AB0B-46EA-8C30-41725A47E1E7}" srcId="{AAC7F40D-0198-4D00-BEAC-7A033A09E692}" destId="{6BC4213D-A374-4915-AC3A-B00A7B593921}" srcOrd="1" destOrd="0" parTransId="{B91C89C5-A1B8-42C4-942C-E69B4D409DD2}" sibTransId="{9BE87F48-CA38-4239-9B03-98399DA4E6A1}"/>
    <dgm:cxn modelId="{173AF271-189E-43F2-938E-998B7E50FDF7}" type="presOf" srcId="{431DFB1F-A7EC-431D-AE4A-0C59AB27F28D}" destId="{812B334B-722E-4AEB-932E-279C8985ADAB}" srcOrd="0" destOrd="0" presId="urn:microsoft.com/office/officeart/2005/8/layout/default#3"/>
    <dgm:cxn modelId="{ECEDE796-F107-4C64-94E1-D4C5EFFA1318}" srcId="{AAC7F40D-0198-4D00-BEAC-7A033A09E692}" destId="{431DFB1F-A7EC-431D-AE4A-0C59AB27F28D}" srcOrd="0" destOrd="0" parTransId="{8FFBE457-01A5-4731-8BDC-9191D0C79A46}" sibTransId="{B84B9BB9-BBA4-42A1-97F3-7F0A0C06BAF7}"/>
    <dgm:cxn modelId="{52654C29-3EF3-4250-A3CB-65F212C5BBC4}" type="presOf" srcId="{6BC4213D-A374-4915-AC3A-B00A7B593921}" destId="{79F6705C-38BA-41C0-9E2A-936160687714}" srcOrd="0" destOrd="0" presId="urn:microsoft.com/office/officeart/2005/8/layout/default#3"/>
    <dgm:cxn modelId="{10EE2237-B765-49F0-BDC8-B3E6F02B23EB}" type="presOf" srcId="{AAC7F40D-0198-4D00-BEAC-7A033A09E692}" destId="{C2CB0317-FF5C-487C-8D9E-12C575D206AD}" srcOrd="0" destOrd="0" presId="urn:microsoft.com/office/officeart/2005/8/layout/default#3"/>
    <dgm:cxn modelId="{F7C3FF6B-9326-479B-9FBE-EC5D390498A9}" type="presParOf" srcId="{C2CB0317-FF5C-487C-8D9E-12C575D206AD}" destId="{812B334B-722E-4AEB-932E-279C8985ADAB}" srcOrd="0" destOrd="0" presId="urn:microsoft.com/office/officeart/2005/8/layout/default#3"/>
    <dgm:cxn modelId="{CBB15682-C332-4E50-85EF-004E070A9635}" type="presParOf" srcId="{C2CB0317-FF5C-487C-8D9E-12C575D206AD}" destId="{C33DCA29-55DE-40F5-9B92-4306929EF61F}" srcOrd="1" destOrd="0" presId="urn:microsoft.com/office/officeart/2005/8/layout/default#3"/>
    <dgm:cxn modelId="{8FEAD3E2-7ADF-40F3-AC0F-046730676BA6}" type="presParOf" srcId="{C2CB0317-FF5C-487C-8D9E-12C575D206AD}" destId="{79F6705C-38BA-41C0-9E2A-936160687714}" srcOrd="2" destOrd="0" presId="urn:microsoft.com/office/officeart/2005/8/layout/defaul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03738C-1CA9-45E5-B263-481A3D7F7E85}" type="doc">
      <dgm:prSet loTypeId="urn:microsoft.com/office/officeart/2005/8/layout/list1" loCatId="list" qsTypeId="urn:microsoft.com/office/officeart/2005/8/quickstyle/3d2#1" qsCatId="3D" csTypeId="urn:microsoft.com/office/officeart/2005/8/colors/accent0_3" csCatId="mainScheme" phldr="1"/>
      <dgm:spPr/>
      <dgm:t>
        <a:bodyPr/>
        <a:lstStyle/>
        <a:p>
          <a:endParaRPr lang="ru-RU"/>
        </a:p>
      </dgm:t>
    </dgm:pt>
    <dgm:pt modelId="{BC6C53D8-A09A-46C5-AEA8-3E24D2A7757D}">
      <dgm:prSet phldrT="[Текст]" custT="1"/>
      <dgm:spPr/>
      <dgm:t>
        <a:bodyPr/>
        <a:lstStyle/>
        <a:p>
          <a:pPr algn="just"/>
          <a:r>
            <a:rPr lang="ru-RU" sz="2400" dirty="0">
              <a:latin typeface="Arial" pitchFamily="34" charset="0"/>
              <a:cs typeface="Arial" pitchFamily="34" charset="0"/>
            </a:rPr>
            <a:t>В соответствии со </a:t>
          </a:r>
          <a:r>
            <a:rPr lang="ru-RU" sz="2400" b="1" dirty="0">
              <a:latin typeface="Arial" pitchFamily="34" charset="0"/>
              <a:cs typeface="Arial" pitchFamily="34" charset="0"/>
            </a:rPr>
            <a:t>ст. 410 ГК РФ </a:t>
          </a:r>
          <a:r>
            <a:rPr lang="ru-RU" sz="2400" dirty="0">
              <a:latin typeface="Arial" pitchFamily="34" charset="0"/>
              <a:cs typeface="Arial" pitchFamily="34" charset="0"/>
            </a:rPr>
            <a:t>обязательство может быть прекращено полностью или частично зачетом однородного требования, срок которого наступил, срок которого не указан или определен моментом востребования.</a:t>
          </a:r>
        </a:p>
      </dgm:t>
    </dgm:pt>
    <dgm:pt modelId="{DDCFFA12-18FD-48F4-906A-F19E476EE6D2}" type="parTrans" cxnId="{52B1E985-0C00-4E01-9B01-C13358C519D3}">
      <dgm:prSet/>
      <dgm:spPr/>
      <dgm:t>
        <a:bodyPr/>
        <a:lstStyle/>
        <a:p>
          <a:endParaRPr lang="ru-RU"/>
        </a:p>
      </dgm:t>
    </dgm:pt>
    <dgm:pt modelId="{6618E64B-DE3E-4A56-B087-073E69FAD1B8}" type="sibTrans" cxnId="{52B1E985-0C00-4E01-9B01-C13358C519D3}">
      <dgm:prSet/>
      <dgm:spPr/>
      <dgm:t>
        <a:bodyPr/>
        <a:lstStyle/>
        <a:p>
          <a:endParaRPr lang="ru-RU"/>
        </a:p>
      </dgm:t>
    </dgm:pt>
    <dgm:pt modelId="{0C7751D5-68AC-4BBD-BF9C-B7DB0FFA1F1E}" type="pres">
      <dgm:prSet presAssocID="{A603738C-1CA9-45E5-B263-481A3D7F7E85}" presName="linear" presStyleCnt="0">
        <dgm:presLayoutVars>
          <dgm:dir/>
          <dgm:animLvl val="lvl"/>
          <dgm:resizeHandles val="exact"/>
        </dgm:presLayoutVars>
      </dgm:prSet>
      <dgm:spPr/>
      <dgm:t>
        <a:bodyPr/>
        <a:lstStyle/>
        <a:p>
          <a:endParaRPr lang="ru-RU"/>
        </a:p>
      </dgm:t>
    </dgm:pt>
    <dgm:pt modelId="{6776D320-C451-4C98-9359-FDBAE0445A4A}" type="pres">
      <dgm:prSet presAssocID="{BC6C53D8-A09A-46C5-AEA8-3E24D2A7757D}" presName="parentLin" presStyleCnt="0"/>
      <dgm:spPr/>
    </dgm:pt>
    <dgm:pt modelId="{E31AA938-4404-4F71-A6C9-539A1DEC3F76}" type="pres">
      <dgm:prSet presAssocID="{BC6C53D8-A09A-46C5-AEA8-3E24D2A7757D}" presName="parentLeftMargin" presStyleLbl="node1" presStyleIdx="0" presStyleCnt="1"/>
      <dgm:spPr/>
      <dgm:t>
        <a:bodyPr/>
        <a:lstStyle/>
        <a:p>
          <a:endParaRPr lang="ru-RU"/>
        </a:p>
      </dgm:t>
    </dgm:pt>
    <dgm:pt modelId="{E3AE71B0-DDCD-4E78-ACA6-A0C9EEE78AB3}" type="pres">
      <dgm:prSet presAssocID="{BC6C53D8-A09A-46C5-AEA8-3E24D2A7757D}" presName="parentText" presStyleLbl="node1" presStyleIdx="0" presStyleCnt="1" custScaleX="123646" custScaleY="121760" custLinFactNeighborX="38807" custLinFactNeighborY="-22768">
        <dgm:presLayoutVars>
          <dgm:chMax val="0"/>
          <dgm:bulletEnabled val="1"/>
        </dgm:presLayoutVars>
      </dgm:prSet>
      <dgm:spPr/>
      <dgm:t>
        <a:bodyPr/>
        <a:lstStyle/>
        <a:p>
          <a:endParaRPr lang="ru-RU"/>
        </a:p>
      </dgm:t>
    </dgm:pt>
    <dgm:pt modelId="{1CCA4050-CDE2-4E6E-9B61-32E220EE8EE3}" type="pres">
      <dgm:prSet presAssocID="{BC6C53D8-A09A-46C5-AEA8-3E24D2A7757D}" presName="negativeSpace" presStyleCnt="0"/>
      <dgm:spPr/>
    </dgm:pt>
    <dgm:pt modelId="{D1D3F2AD-8C1D-4178-857C-AB0FFE319317}" type="pres">
      <dgm:prSet presAssocID="{BC6C53D8-A09A-46C5-AEA8-3E24D2A7757D}" presName="childText" presStyleLbl="conFgAcc1" presStyleIdx="0" presStyleCnt="1" custLinFactNeighborX="216" custLinFactNeighborY="-62413">
        <dgm:presLayoutVars>
          <dgm:bulletEnabled val="1"/>
        </dgm:presLayoutVars>
      </dgm:prSet>
      <dgm:spPr/>
    </dgm:pt>
  </dgm:ptLst>
  <dgm:cxnLst>
    <dgm:cxn modelId="{9ADDA47C-2002-444F-A67D-E6E988F6DD8E}" type="presOf" srcId="{BC6C53D8-A09A-46C5-AEA8-3E24D2A7757D}" destId="{E3AE71B0-DDCD-4E78-ACA6-A0C9EEE78AB3}" srcOrd="1" destOrd="0" presId="urn:microsoft.com/office/officeart/2005/8/layout/list1"/>
    <dgm:cxn modelId="{248755C0-E9D1-4D2D-8869-7BF4AF340BC5}" type="presOf" srcId="{BC6C53D8-A09A-46C5-AEA8-3E24D2A7757D}" destId="{E31AA938-4404-4F71-A6C9-539A1DEC3F76}" srcOrd="0" destOrd="0" presId="urn:microsoft.com/office/officeart/2005/8/layout/list1"/>
    <dgm:cxn modelId="{E91E5A6B-B456-4D20-8315-DC377CFEBA42}" type="presOf" srcId="{A603738C-1CA9-45E5-B263-481A3D7F7E85}" destId="{0C7751D5-68AC-4BBD-BF9C-B7DB0FFA1F1E}" srcOrd="0" destOrd="0" presId="urn:microsoft.com/office/officeart/2005/8/layout/list1"/>
    <dgm:cxn modelId="{52B1E985-0C00-4E01-9B01-C13358C519D3}" srcId="{A603738C-1CA9-45E5-B263-481A3D7F7E85}" destId="{BC6C53D8-A09A-46C5-AEA8-3E24D2A7757D}" srcOrd="0" destOrd="0" parTransId="{DDCFFA12-18FD-48F4-906A-F19E476EE6D2}" sibTransId="{6618E64B-DE3E-4A56-B087-073E69FAD1B8}"/>
    <dgm:cxn modelId="{2F9292E7-0CFE-4CF9-B96A-03A017DEF04D}" type="presParOf" srcId="{0C7751D5-68AC-4BBD-BF9C-B7DB0FFA1F1E}" destId="{6776D320-C451-4C98-9359-FDBAE0445A4A}" srcOrd="0" destOrd="0" presId="urn:microsoft.com/office/officeart/2005/8/layout/list1"/>
    <dgm:cxn modelId="{327A235F-1459-4695-9351-1B9557F7F34B}" type="presParOf" srcId="{6776D320-C451-4C98-9359-FDBAE0445A4A}" destId="{E31AA938-4404-4F71-A6C9-539A1DEC3F76}" srcOrd="0" destOrd="0" presId="urn:microsoft.com/office/officeart/2005/8/layout/list1"/>
    <dgm:cxn modelId="{9799E730-5F72-4127-BCE5-201DEE216139}" type="presParOf" srcId="{6776D320-C451-4C98-9359-FDBAE0445A4A}" destId="{E3AE71B0-DDCD-4E78-ACA6-A0C9EEE78AB3}" srcOrd="1" destOrd="0" presId="urn:microsoft.com/office/officeart/2005/8/layout/list1"/>
    <dgm:cxn modelId="{6FF74F09-EB71-42BE-BE6C-E2304EDF5D90}" type="presParOf" srcId="{0C7751D5-68AC-4BBD-BF9C-B7DB0FFA1F1E}" destId="{1CCA4050-CDE2-4E6E-9B61-32E220EE8EE3}" srcOrd="1" destOrd="0" presId="urn:microsoft.com/office/officeart/2005/8/layout/list1"/>
    <dgm:cxn modelId="{1F48A498-167C-46FA-930E-392A6D882095}" type="presParOf" srcId="{0C7751D5-68AC-4BBD-BF9C-B7DB0FFA1F1E}" destId="{D1D3F2AD-8C1D-4178-857C-AB0FFE319317}"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488FD7-F7BC-40CE-9C55-E24E74E5B0A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E8F45EB3-A0C0-435D-9060-7BFC4689F526}">
      <dgm:prSet phldrT="[Текст]" custT="1"/>
      <dgm:spPr/>
      <dgm:t>
        <a:bodyPr/>
        <a:lstStyle/>
        <a:p>
          <a:r>
            <a:rPr lang="ru-RU" sz="2400" dirty="0">
              <a:solidFill>
                <a:schemeClr val="tx2"/>
              </a:solidFill>
              <a:latin typeface="Arial" pitchFamily="34" charset="0"/>
              <a:cs typeface="Arial" pitchFamily="34" charset="0"/>
            </a:rPr>
            <a:t>- были встречными (должник вправе требовать с кредитора и наоборот); </a:t>
          </a:r>
        </a:p>
      </dgm:t>
    </dgm:pt>
    <dgm:pt modelId="{F91D6B1A-FFD0-445D-AD91-10511F530721}" type="parTrans" cxnId="{C0C1C31D-D966-4D5C-8612-5AA627B6720A}">
      <dgm:prSet/>
      <dgm:spPr/>
      <dgm:t>
        <a:bodyPr/>
        <a:lstStyle/>
        <a:p>
          <a:endParaRPr lang="ru-RU" sz="2400">
            <a:solidFill>
              <a:schemeClr val="tx2"/>
            </a:solidFill>
            <a:latin typeface="Arial" pitchFamily="34" charset="0"/>
            <a:cs typeface="Arial" pitchFamily="34" charset="0"/>
          </a:endParaRPr>
        </a:p>
      </dgm:t>
    </dgm:pt>
    <dgm:pt modelId="{329F8D40-3551-407D-BCBB-F8CE0D9C1C97}" type="sibTrans" cxnId="{C0C1C31D-D966-4D5C-8612-5AA627B6720A}">
      <dgm:prSet/>
      <dgm:spPr/>
      <dgm:t>
        <a:bodyPr/>
        <a:lstStyle/>
        <a:p>
          <a:endParaRPr lang="ru-RU" sz="2400">
            <a:solidFill>
              <a:schemeClr val="tx2"/>
            </a:solidFill>
            <a:latin typeface="Arial" pitchFamily="34" charset="0"/>
            <a:cs typeface="Arial" pitchFamily="34" charset="0"/>
          </a:endParaRPr>
        </a:p>
      </dgm:t>
    </dgm:pt>
    <dgm:pt modelId="{4D3182A3-E75C-4845-968D-A5877D3BF6B3}">
      <dgm:prSet phldrT="[Текст]" custT="1"/>
      <dgm:spPr/>
      <dgm:t>
        <a:bodyPr/>
        <a:lstStyle/>
        <a:p>
          <a:r>
            <a:rPr lang="ru-RU" sz="2400" dirty="0">
              <a:solidFill>
                <a:schemeClr val="tx2"/>
              </a:solidFill>
              <a:latin typeface="Arial" pitchFamily="34" charset="0"/>
              <a:cs typeface="Arial" pitchFamily="34" charset="0"/>
            </a:rPr>
            <a:t>-однородными (обязательства, предметы которых относятся к вещам одного и того же рода);</a:t>
          </a:r>
        </a:p>
      </dgm:t>
    </dgm:pt>
    <dgm:pt modelId="{C553441A-F6F3-401A-9BF8-98AB3D83BAB7}" type="parTrans" cxnId="{45D49101-266D-4787-8CFF-8BCE723F3208}">
      <dgm:prSet/>
      <dgm:spPr/>
      <dgm:t>
        <a:bodyPr/>
        <a:lstStyle/>
        <a:p>
          <a:endParaRPr lang="ru-RU" sz="2400">
            <a:solidFill>
              <a:schemeClr val="tx2"/>
            </a:solidFill>
            <a:latin typeface="Arial" pitchFamily="34" charset="0"/>
            <a:cs typeface="Arial" pitchFamily="34" charset="0"/>
          </a:endParaRPr>
        </a:p>
      </dgm:t>
    </dgm:pt>
    <dgm:pt modelId="{1D25023D-DD17-4AD2-9009-BB76B1F31623}" type="sibTrans" cxnId="{45D49101-266D-4787-8CFF-8BCE723F3208}">
      <dgm:prSet/>
      <dgm:spPr/>
      <dgm:t>
        <a:bodyPr/>
        <a:lstStyle/>
        <a:p>
          <a:endParaRPr lang="ru-RU" sz="2400">
            <a:solidFill>
              <a:schemeClr val="tx2"/>
            </a:solidFill>
            <a:latin typeface="Arial" pitchFamily="34" charset="0"/>
            <a:cs typeface="Arial" pitchFamily="34" charset="0"/>
          </a:endParaRPr>
        </a:p>
      </dgm:t>
    </dgm:pt>
    <dgm:pt modelId="{6B0CC76D-A457-470C-BCBD-ED92288E5598}">
      <dgm:prSet phldrT="[Текст]" custT="1"/>
      <dgm:spPr/>
      <dgm:t>
        <a:bodyPr/>
        <a:lstStyle/>
        <a:p>
          <a:r>
            <a:rPr lang="ru-RU" sz="2400" dirty="0">
              <a:solidFill>
                <a:schemeClr val="tx2"/>
              </a:solidFill>
              <a:latin typeface="Arial" pitchFamily="34" charset="0"/>
              <a:cs typeface="Arial" pitchFamily="34" charset="0"/>
            </a:rPr>
            <a:t>-реально существующими (требования не должны быть досрочными).</a:t>
          </a:r>
        </a:p>
      </dgm:t>
    </dgm:pt>
    <dgm:pt modelId="{D0927544-27B5-4533-BD81-A877DEE5A47C}" type="parTrans" cxnId="{55E7701F-4DE6-4325-9AAF-1DDCDB787761}">
      <dgm:prSet/>
      <dgm:spPr/>
      <dgm:t>
        <a:bodyPr/>
        <a:lstStyle/>
        <a:p>
          <a:endParaRPr lang="ru-RU" sz="2400">
            <a:solidFill>
              <a:schemeClr val="tx2"/>
            </a:solidFill>
            <a:latin typeface="Arial" pitchFamily="34" charset="0"/>
            <a:cs typeface="Arial" pitchFamily="34" charset="0"/>
          </a:endParaRPr>
        </a:p>
      </dgm:t>
    </dgm:pt>
    <dgm:pt modelId="{7392EF54-0C53-4283-8E7F-6479D9D67CB5}" type="sibTrans" cxnId="{55E7701F-4DE6-4325-9AAF-1DDCDB787761}">
      <dgm:prSet/>
      <dgm:spPr/>
      <dgm:t>
        <a:bodyPr/>
        <a:lstStyle/>
        <a:p>
          <a:endParaRPr lang="ru-RU" sz="2400">
            <a:solidFill>
              <a:schemeClr val="tx2"/>
            </a:solidFill>
            <a:latin typeface="Arial" pitchFamily="34" charset="0"/>
            <a:cs typeface="Arial" pitchFamily="34" charset="0"/>
          </a:endParaRPr>
        </a:p>
      </dgm:t>
    </dgm:pt>
    <dgm:pt modelId="{E17855A8-0EA9-4FD3-AA07-5F8714118953}">
      <dgm:prSet phldrT="[Текст]" phldr="1" custT="1"/>
      <dgm:spPr/>
      <dgm:t>
        <a:bodyPr/>
        <a:lstStyle/>
        <a:p>
          <a:endParaRPr lang="ru-RU" sz="2400" dirty="0">
            <a:solidFill>
              <a:schemeClr val="tx2"/>
            </a:solidFill>
            <a:latin typeface="Arial" pitchFamily="34" charset="0"/>
            <a:cs typeface="Arial" pitchFamily="34" charset="0"/>
          </a:endParaRPr>
        </a:p>
      </dgm:t>
    </dgm:pt>
    <dgm:pt modelId="{F06FACD5-4A18-4189-80ED-737E5F40CBF8}" type="sibTrans" cxnId="{A1A49C32-479E-425A-89C8-A6EE29FBF1F6}">
      <dgm:prSet/>
      <dgm:spPr/>
      <dgm:t>
        <a:bodyPr/>
        <a:lstStyle/>
        <a:p>
          <a:endParaRPr lang="ru-RU" sz="2400">
            <a:solidFill>
              <a:schemeClr val="tx2"/>
            </a:solidFill>
            <a:latin typeface="Arial" pitchFamily="34" charset="0"/>
            <a:cs typeface="Arial" pitchFamily="34" charset="0"/>
          </a:endParaRPr>
        </a:p>
      </dgm:t>
    </dgm:pt>
    <dgm:pt modelId="{4A6D10B0-669C-4780-93A8-34D621F5DB23}" type="parTrans" cxnId="{A1A49C32-479E-425A-89C8-A6EE29FBF1F6}">
      <dgm:prSet/>
      <dgm:spPr/>
      <dgm:t>
        <a:bodyPr/>
        <a:lstStyle/>
        <a:p>
          <a:endParaRPr lang="ru-RU" sz="2400">
            <a:solidFill>
              <a:schemeClr val="tx2"/>
            </a:solidFill>
            <a:latin typeface="Arial" pitchFamily="34" charset="0"/>
            <a:cs typeface="Arial" pitchFamily="34" charset="0"/>
          </a:endParaRPr>
        </a:p>
      </dgm:t>
    </dgm:pt>
    <dgm:pt modelId="{C0F95B46-AE03-4AC7-9AF9-551327EC4A06}" type="pres">
      <dgm:prSet presAssocID="{71488FD7-F7BC-40CE-9C55-E24E74E5B0AE}" presName="vert0" presStyleCnt="0">
        <dgm:presLayoutVars>
          <dgm:dir/>
          <dgm:animOne val="branch"/>
          <dgm:animLvl val="lvl"/>
        </dgm:presLayoutVars>
      </dgm:prSet>
      <dgm:spPr/>
      <dgm:t>
        <a:bodyPr/>
        <a:lstStyle/>
        <a:p>
          <a:endParaRPr lang="ru-RU"/>
        </a:p>
      </dgm:t>
    </dgm:pt>
    <dgm:pt modelId="{AFB03B23-4765-4C42-9329-5671B4DD9C74}" type="pres">
      <dgm:prSet presAssocID="{E17855A8-0EA9-4FD3-AA07-5F8714118953}" presName="thickLine" presStyleLbl="alignNode1" presStyleIdx="0" presStyleCnt="1"/>
      <dgm:spPr/>
    </dgm:pt>
    <dgm:pt modelId="{AA4B7414-7D39-4B51-B2E7-D8D3642A03E1}" type="pres">
      <dgm:prSet presAssocID="{E17855A8-0EA9-4FD3-AA07-5F8714118953}" presName="horz1" presStyleCnt="0"/>
      <dgm:spPr/>
    </dgm:pt>
    <dgm:pt modelId="{11062DA5-3220-411B-BFB8-126E88EABBBA}" type="pres">
      <dgm:prSet presAssocID="{E17855A8-0EA9-4FD3-AA07-5F8714118953}" presName="tx1" presStyleLbl="revTx" presStyleIdx="0" presStyleCnt="4"/>
      <dgm:spPr/>
      <dgm:t>
        <a:bodyPr/>
        <a:lstStyle/>
        <a:p>
          <a:endParaRPr lang="ru-RU"/>
        </a:p>
      </dgm:t>
    </dgm:pt>
    <dgm:pt modelId="{AA5704C0-942E-4465-B731-79DD50FDC289}" type="pres">
      <dgm:prSet presAssocID="{E17855A8-0EA9-4FD3-AA07-5F8714118953}" presName="vert1" presStyleCnt="0"/>
      <dgm:spPr/>
    </dgm:pt>
    <dgm:pt modelId="{B47039DC-FA8E-4EB4-BDAC-BFAA1468C046}" type="pres">
      <dgm:prSet presAssocID="{E8F45EB3-A0C0-435D-9060-7BFC4689F526}" presName="vertSpace2a" presStyleCnt="0"/>
      <dgm:spPr/>
    </dgm:pt>
    <dgm:pt modelId="{3AAD238F-A8D8-424C-8600-5AB54A975701}" type="pres">
      <dgm:prSet presAssocID="{E8F45EB3-A0C0-435D-9060-7BFC4689F526}" presName="horz2" presStyleCnt="0"/>
      <dgm:spPr/>
    </dgm:pt>
    <dgm:pt modelId="{81505C75-22FE-4302-8013-CAF8E81F7185}" type="pres">
      <dgm:prSet presAssocID="{E8F45EB3-A0C0-435D-9060-7BFC4689F526}" presName="horzSpace2" presStyleCnt="0"/>
      <dgm:spPr/>
    </dgm:pt>
    <dgm:pt modelId="{48B73DCA-85C3-46B0-B73F-C974E139ACFD}" type="pres">
      <dgm:prSet presAssocID="{E8F45EB3-A0C0-435D-9060-7BFC4689F526}" presName="tx2" presStyleLbl="revTx" presStyleIdx="1" presStyleCnt="4"/>
      <dgm:spPr/>
      <dgm:t>
        <a:bodyPr/>
        <a:lstStyle/>
        <a:p>
          <a:endParaRPr lang="ru-RU"/>
        </a:p>
      </dgm:t>
    </dgm:pt>
    <dgm:pt modelId="{FB9A1D4B-4F1B-4CCA-B56D-38F51887B052}" type="pres">
      <dgm:prSet presAssocID="{E8F45EB3-A0C0-435D-9060-7BFC4689F526}" presName="vert2" presStyleCnt="0"/>
      <dgm:spPr/>
    </dgm:pt>
    <dgm:pt modelId="{C5A3FF49-121D-4070-A4D4-B5287FEA8AEC}" type="pres">
      <dgm:prSet presAssocID="{E8F45EB3-A0C0-435D-9060-7BFC4689F526}" presName="thinLine2b" presStyleLbl="callout" presStyleIdx="0" presStyleCnt="3"/>
      <dgm:spPr/>
    </dgm:pt>
    <dgm:pt modelId="{2837DD5D-B42A-4EA2-8FB0-9EE9AF98960A}" type="pres">
      <dgm:prSet presAssocID="{E8F45EB3-A0C0-435D-9060-7BFC4689F526}" presName="vertSpace2b" presStyleCnt="0"/>
      <dgm:spPr/>
    </dgm:pt>
    <dgm:pt modelId="{8BB5DDBF-F76B-4D8C-BCD5-5DEFAAC5D173}" type="pres">
      <dgm:prSet presAssocID="{4D3182A3-E75C-4845-968D-A5877D3BF6B3}" presName="horz2" presStyleCnt="0"/>
      <dgm:spPr/>
    </dgm:pt>
    <dgm:pt modelId="{AA1F2158-994D-4BA7-8557-86474427E21A}" type="pres">
      <dgm:prSet presAssocID="{4D3182A3-E75C-4845-968D-A5877D3BF6B3}" presName="horzSpace2" presStyleCnt="0"/>
      <dgm:spPr/>
    </dgm:pt>
    <dgm:pt modelId="{758E7C6F-C00A-403E-BD4F-BE3C09C506AF}" type="pres">
      <dgm:prSet presAssocID="{4D3182A3-E75C-4845-968D-A5877D3BF6B3}" presName="tx2" presStyleLbl="revTx" presStyleIdx="2" presStyleCnt="4"/>
      <dgm:spPr/>
      <dgm:t>
        <a:bodyPr/>
        <a:lstStyle/>
        <a:p>
          <a:endParaRPr lang="ru-RU"/>
        </a:p>
      </dgm:t>
    </dgm:pt>
    <dgm:pt modelId="{F8E77125-A9F7-4E93-ADCE-F2BEE98EF2FC}" type="pres">
      <dgm:prSet presAssocID="{4D3182A3-E75C-4845-968D-A5877D3BF6B3}" presName="vert2" presStyleCnt="0"/>
      <dgm:spPr/>
    </dgm:pt>
    <dgm:pt modelId="{2D60A06D-D74F-4C86-BBF9-0AA279BDE80B}" type="pres">
      <dgm:prSet presAssocID="{4D3182A3-E75C-4845-968D-A5877D3BF6B3}" presName="thinLine2b" presStyleLbl="callout" presStyleIdx="1" presStyleCnt="3"/>
      <dgm:spPr/>
    </dgm:pt>
    <dgm:pt modelId="{BDEEC49D-B27D-418C-BD14-C330528CBF11}" type="pres">
      <dgm:prSet presAssocID="{4D3182A3-E75C-4845-968D-A5877D3BF6B3}" presName="vertSpace2b" presStyleCnt="0"/>
      <dgm:spPr/>
    </dgm:pt>
    <dgm:pt modelId="{55CBAA33-A730-4439-8297-0CB2B699A416}" type="pres">
      <dgm:prSet presAssocID="{6B0CC76D-A457-470C-BCBD-ED92288E5598}" presName="horz2" presStyleCnt="0"/>
      <dgm:spPr/>
    </dgm:pt>
    <dgm:pt modelId="{E4F83EA0-A54E-41E8-A5A5-6FC44480F3AC}" type="pres">
      <dgm:prSet presAssocID="{6B0CC76D-A457-470C-BCBD-ED92288E5598}" presName="horzSpace2" presStyleCnt="0"/>
      <dgm:spPr/>
    </dgm:pt>
    <dgm:pt modelId="{B415D4D4-EA70-4474-B55C-355D67681661}" type="pres">
      <dgm:prSet presAssocID="{6B0CC76D-A457-470C-BCBD-ED92288E5598}" presName="tx2" presStyleLbl="revTx" presStyleIdx="3" presStyleCnt="4"/>
      <dgm:spPr/>
      <dgm:t>
        <a:bodyPr/>
        <a:lstStyle/>
        <a:p>
          <a:endParaRPr lang="ru-RU"/>
        </a:p>
      </dgm:t>
    </dgm:pt>
    <dgm:pt modelId="{A2CACB12-2573-4F9D-AA2B-26D5DB3D6AE6}" type="pres">
      <dgm:prSet presAssocID="{6B0CC76D-A457-470C-BCBD-ED92288E5598}" presName="vert2" presStyleCnt="0"/>
      <dgm:spPr/>
    </dgm:pt>
    <dgm:pt modelId="{5DCC6680-D7AF-4C01-8D7A-FF16190DCD68}" type="pres">
      <dgm:prSet presAssocID="{6B0CC76D-A457-470C-BCBD-ED92288E5598}" presName="thinLine2b" presStyleLbl="callout" presStyleIdx="2" presStyleCnt="3"/>
      <dgm:spPr/>
    </dgm:pt>
    <dgm:pt modelId="{89D05DDA-7D48-4B25-9C1B-7BC14E95A3EE}" type="pres">
      <dgm:prSet presAssocID="{6B0CC76D-A457-470C-BCBD-ED92288E5598}" presName="vertSpace2b" presStyleCnt="0"/>
      <dgm:spPr/>
    </dgm:pt>
  </dgm:ptLst>
  <dgm:cxnLst>
    <dgm:cxn modelId="{779F4D29-A716-4DEC-A740-97D2BE38F561}" type="presOf" srcId="{4D3182A3-E75C-4845-968D-A5877D3BF6B3}" destId="{758E7C6F-C00A-403E-BD4F-BE3C09C506AF}" srcOrd="0" destOrd="0" presId="urn:microsoft.com/office/officeart/2008/layout/LinedList"/>
    <dgm:cxn modelId="{A1A49C32-479E-425A-89C8-A6EE29FBF1F6}" srcId="{71488FD7-F7BC-40CE-9C55-E24E74E5B0AE}" destId="{E17855A8-0EA9-4FD3-AA07-5F8714118953}" srcOrd="0" destOrd="0" parTransId="{4A6D10B0-669C-4780-93A8-34D621F5DB23}" sibTransId="{F06FACD5-4A18-4189-80ED-737E5F40CBF8}"/>
    <dgm:cxn modelId="{1DB696BC-3D7D-43F7-A021-46B6992074A6}" type="presOf" srcId="{6B0CC76D-A457-470C-BCBD-ED92288E5598}" destId="{B415D4D4-EA70-4474-B55C-355D67681661}" srcOrd="0" destOrd="0" presId="urn:microsoft.com/office/officeart/2008/layout/LinedList"/>
    <dgm:cxn modelId="{45D49101-266D-4787-8CFF-8BCE723F3208}" srcId="{E17855A8-0EA9-4FD3-AA07-5F8714118953}" destId="{4D3182A3-E75C-4845-968D-A5877D3BF6B3}" srcOrd="1" destOrd="0" parTransId="{C553441A-F6F3-401A-9BF8-98AB3D83BAB7}" sibTransId="{1D25023D-DD17-4AD2-9009-BB76B1F31623}"/>
    <dgm:cxn modelId="{51F5E7A1-81B5-4470-942F-E6832316AAF3}" type="presOf" srcId="{E8F45EB3-A0C0-435D-9060-7BFC4689F526}" destId="{48B73DCA-85C3-46B0-B73F-C974E139ACFD}" srcOrd="0" destOrd="0" presId="urn:microsoft.com/office/officeart/2008/layout/LinedList"/>
    <dgm:cxn modelId="{93D5F07F-5648-413C-B4FF-0AA929CE4398}" type="presOf" srcId="{E17855A8-0EA9-4FD3-AA07-5F8714118953}" destId="{11062DA5-3220-411B-BFB8-126E88EABBBA}" srcOrd="0" destOrd="0" presId="urn:microsoft.com/office/officeart/2008/layout/LinedList"/>
    <dgm:cxn modelId="{55E7701F-4DE6-4325-9AAF-1DDCDB787761}" srcId="{E17855A8-0EA9-4FD3-AA07-5F8714118953}" destId="{6B0CC76D-A457-470C-BCBD-ED92288E5598}" srcOrd="2" destOrd="0" parTransId="{D0927544-27B5-4533-BD81-A877DEE5A47C}" sibTransId="{7392EF54-0C53-4283-8E7F-6479D9D67CB5}"/>
    <dgm:cxn modelId="{919BD226-5FAC-4AD5-B8E5-AF14CCA6255D}" type="presOf" srcId="{71488FD7-F7BC-40CE-9C55-E24E74E5B0AE}" destId="{C0F95B46-AE03-4AC7-9AF9-551327EC4A06}" srcOrd="0" destOrd="0" presId="urn:microsoft.com/office/officeart/2008/layout/LinedList"/>
    <dgm:cxn modelId="{C0C1C31D-D966-4D5C-8612-5AA627B6720A}" srcId="{E17855A8-0EA9-4FD3-AA07-5F8714118953}" destId="{E8F45EB3-A0C0-435D-9060-7BFC4689F526}" srcOrd="0" destOrd="0" parTransId="{F91D6B1A-FFD0-445D-AD91-10511F530721}" sibTransId="{329F8D40-3551-407D-BCBB-F8CE0D9C1C97}"/>
    <dgm:cxn modelId="{5417B1D2-E76D-4BCA-ACC2-C5B6B7B6FDBC}" type="presParOf" srcId="{C0F95B46-AE03-4AC7-9AF9-551327EC4A06}" destId="{AFB03B23-4765-4C42-9329-5671B4DD9C74}" srcOrd="0" destOrd="0" presId="urn:microsoft.com/office/officeart/2008/layout/LinedList"/>
    <dgm:cxn modelId="{5DDCFC72-68CE-494F-B291-B1CACC091DA1}" type="presParOf" srcId="{C0F95B46-AE03-4AC7-9AF9-551327EC4A06}" destId="{AA4B7414-7D39-4B51-B2E7-D8D3642A03E1}" srcOrd="1" destOrd="0" presId="urn:microsoft.com/office/officeart/2008/layout/LinedList"/>
    <dgm:cxn modelId="{81098677-3E17-4F0D-B3D4-A8FF060BCB0D}" type="presParOf" srcId="{AA4B7414-7D39-4B51-B2E7-D8D3642A03E1}" destId="{11062DA5-3220-411B-BFB8-126E88EABBBA}" srcOrd="0" destOrd="0" presId="urn:microsoft.com/office/officeart/2008/layout/LinedList"/>
    <dgm:cxn modelId="{25F114BA-D287-40D7-B8B6-C6DBC0EBF821}" type="presParOf" srcId="{AA4B7414-7D39-4B51-B2E7-D8D3642A03E1}" destId="{AA5704C0-942E-4465-B731-79DD50FDC289}" srcOrd="1" destOrd="0" presId="urn:microsoft.com/office/officeart/2008/layout/LinedList"/>
    <dgm:cxn modelId="{A1BDFB23-EEBE-47E4-946B-0DB03AFDE640}" type="presParOf" srcId="{AA5704C0-942E-4465-B731-79DD50FDC289}" destId="{B47039DC-FA8E-4EB4-BDAC-BFAA1468C046}" srcOrd="0" destOrd="0" presId="urn:microsoft.com/office/officeart/2008/layout/LinedList"/>
    <dgm:cxn modelId="{491B90DA-6855-4BC8-9BD3-3639C46A1DFF}" type="presParOf" srcId="{AA5704C0-942E-4465-B731-79DD50FDC289}" destId="{3AAD238F-A8D8-424C-8600-5AB54A975701}" srcOrd="1" destOrd="0" presId="urn:microsoft.com/office/officeart/2008/layout/LinedList"/>
    <dgm:cxn modelId="{575A0EA7-A215-41E2-B2C8-C951EAA7B509}" type="presParOf" srcId="{3AAD238F-A8D8-424C-8600-5AB54A975701}" destId="{81505C75-22FE-4302-8013-CAF8E81F7185}" srcOrd="0" destOrd="0" presId="urn:microsoft.com/office/officeart/2008/layout/LinedList"/>
    <dgm:cxn modelId="{CBED1A11-0024-45F2-8739-9370B87BCC3A}" type="presParOf" srcId="{3AAD238F-A8D8-424C-8600-5AB54A975701}" destId="{48B73DCA-85C3-46B0-B73F-C974E139ACFD}" srcOrd="1" destOrd="0" presId="urn:microsoft.com/office/officeart/2008/layout/LinedList"/>
    <dgm:cxn modelId="{6C86F8BB-B795-4CBC-AC39-BAA7D842CAF8}" type="presParOf" srcId="{3AAD238F-A8D8-424C-8600-5AB54A975701}" destId="{FB9A1D4B-4F1B-4CCA-B56D-38F51887B052}" srcOrd="2" destOrd="0" presId="urn:microsoft.com/office/officeart/2008/layout/LinedList"/>
    <dgm:cxn modelId="{427ECD38-0313-42B8-A8B9-013F9BF60FCC}" type="presParOf" srcId="{AA5704C0-942E-4465-B731-79DD50FDC289}" destId="{C5A3FF49-121D-4070-A4D4-B5287FEA8AEC}" srcOrd="2" destOrd="0" presId="urn:microsoft.com/office/officeart/2008/layout/LinedList"/>
    <dgm:cxn modelId="{23479035-7F6C-421E-9FE9-CC3827CC0928}" type="presParOf" srcId="{AA5704C0-942E-4465-B731-79DD50FDC289}" destId="{2837DD5D-B42A-4EA2-8FB0-9EE9AF98960A}" srcOrd="3" destOrd="0" presId="urn:microsoft.com/office/officeart/2008/layout/LinedList"/>
    <dgm:cxn modelId="{B7435F87-F2A5-4B0F-AD94-573FDBBC373E}" type="presParOf" srcId="{AA5704C0-942E-4465-B731-79DD50FDC289}" destId="{8BB5DDBF-F76B-4D8C-BCD5-5DEFAAC5D173}" srcOrd="4" destOrd="0" presId="urn:microsoft.com/office/officeart/2008/layout/LinedList"/>
    <dgm:cxn modelId="{97627DFA-A8B9-4E66-9AF3-2CE631B18E48}" type="presParOf" srcId="{8BB5DDBF-F76B-4D8C-BCD5-5DEFAAC5D173}" destId="{AA1F2158-994D-4BA7-8557-86474427E21A}" srcOrd="0" destOrd="0" presId="urn:microsoft.com/office/officeart/2008/layout/LinedList"/>
    <dgm:cxn modelId="{25DDAAD2-F287-4B88-82EB-6EE42CB59F27}" type="presParOf" srcId="{8BB5DDBF-F76B-4D8C-BCD5-5DEFAAC5D173}" destId="{758E7C6F-C00A-403E-BD4F-BE3C09C506AF}" srcOrd="1" destOrd="0" presId="urn:microsoft.com/office/officeart/2008/layout/LinedList"/>
    <dgm:cxn modelId="{3A2741D3-3BCA-4091-869C-CAB30C53D307}" type="presParOf" srcId="{8BB5DDBF-F76B-4D8C-BCD5-5DEFAAC5D173}" destId="{F8E77125-A9F7-4E93-ADCE-F2BEE98EF2FC}" srcOrd="2" destOrd="0" presId="urn:microsoft.com/office/officeart/2008/layout/LinedList"/>
    <dgm:cxn modelId="{CAE09BAE-70B0-4626-A89C-C314D99A1971}" type="presParOf" srcId="{AA5704C0-942E-4465-B731-79DD50FDC289}" destId="{2D60A06D-D74F-4C86-BBF9-0AA279BDE80B}" srcOrd="5" destOrd="0" presId="urn:microsoft.com/office/officeart/2008/layout/LinedList"/>
    <dgm:cxn modelId="{7F17C3FA-05D1-4E58-B554-D8BA49758049}" type="presParOf" srcId="{AA5704C0-942E-4465-B731-79DD50FDC289}" destId="{BDEEC49D-B27D-418C-BD14-C330528CBF11}" srcOrd="6" destOrd="0" presId="urn:microsoft.com/office/officeart/2008/layout/LinedList"/>
    <dgm:cxn modelId="{4BD82041-17D0-4D6F-8A52-2F23E1435BFB}" type="presParOf" srcId="{AA5704C0-942E-4465-B731-79DD50FDC289}" destId="{55CBAA33-A730-4439-8297-0CB2B699A416}" srcOrd="7" destOrd="0" presId="urn:microsoft.com/office/officeart/2008/layout/LinedList"/>
    <dgm:cxn modelId="{807661AF-6EFF-4143-96E4-07CE9641C517}" type="presParOf" srcId="{55CBAA33-A730-4439-8297-0CB2B699A416}" destId="{E4F83EA0-A54E-41E8-A5A5-6FC44480F3AC}" srcOrd="0" destOrd="0" presId="urn:microsoft.com/office/officeart/2008/layout/LinedList"/>
    <dgm:cxn modelId="{116EA2DC-C671-4F80-B31C-8A3ACF55B5D9}" type="presParOf" srcId="{55CBAA33-A730-4439-8297-0CB2B699A416}" destId="{B415D4D4-EA70-4474-B55C-355D67681661}" srcOrd="1" destOrd="0" presId="urn:microsoft.com/office/officeart/2008/layout/LinedList"/>
    <dgm:cxn modelId="{13327A4B-9EC7-44FB-8303-FE49D6C2E17A}" type="presParOf" srcId="{55CBAA33-A730-4439-8297-0CB2B699A416}" destId="{A2CACB12-2573-4F9D-AA2B-26D5DB3D6AE6}" srcOrd="2" destOrd="0" presId="urn:microsoft.com/office/officeart/2008/layout/LinedList"/>
    <dgm:cxn modelId="{AD202B9B-9C01-419C-BFCE-4EAA0BA62C77}" type="presParOf" srcId="{AA5704C0-942E-4465-B731-79DD50FDC289}" destId="{5DCC6680-D7AF-4C01-8D7A-FF16190DCD68}" srcOrd="8" destOrd="0" presId="urn:microsoft.com/office/officeart/2008/layout/LinedList"/>
    <dgm:cxn modelId="{835152F9-5C51-4D51-86C9-EE02981137E6}" type="presParOf" srcId="{AA5704C0-942E-4465-B731-79DD50FDC289}" destId="{89D05DDA-7D48-4B25-9C1B-7BC14E95A3EE}" srcOrd="9"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0B527D-9F9C-476D-8EB1-AA02D5D88638}" type="doc">
      <dgm:prSet loTypeId="urn:microsoft.com/office/officeart/2005/8/layout/default#4" loCatId="list" qsTypeId="urn:microsoft.com/office/officeart/2005/8/quickstyle/3d1" qsCatId="3D" csTypeId="urn:microsoft.com/office/officeart/2005/8/colors/accent0_1" csCatId="mainScheme" phldr="1"/>
      <dgm:spPr/>
      <dgm:t>
        <a:bodyPr/>
        <a:lstStyle/>
        <a:p>
          <a:endParaRPr lang="ru-RU"/>
        </a:p>
      </dgm:t>
    </dgm:pt>
    <dgm:pt modelId="{C01D2001-9070-4363-9173-7671F567EACC}">
      <dgm:prSet phldrT="[Текст]" custT="1"/>
      <dgm:spPr/>
      <dgm:t>
        <a:bodyPr/>
        <a:lstStyle/>
        <a:p>
          <a:r>
            <a:rPr lang="ru-RU" sz="2400" dirty="0">
              <a:solidFill>
                <a:schemeClr val="tx2"/>
              </a:solidFill>
              <a:latin typeface="Arial" pitchFamily="34" charset="0"/>
              <a:cs typeface="Arial" pitchFamily="34" charset="0"/>
            </a:rPr>
            <a:t>На основании оформленного документа о проведении зачета (при наличии информации о том, что другая сторона получила заявление о проведении зачета), в бухгалтерском учете отражается исполнение обязательств: </a:t>
          </a:r>
        </a:p>
        <a:p>
          <a:endParaRPr lang="ru-RU" sz="2400" dirty="0">
            <a:solidFill>
              <a:schemeClr val="tx2"/>
            </a:solidFill>
            <a:latin typeface="Arial" pitchFamily="34" charset="0"/>
            <a:cs typeface="Arial" pitchFamily="34" charset="0"/>
          </a:endParaRPr>
        </a:p>
        <a:p>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60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62</a:t>
          </a:r>
          <a:endParaRPr lang="ru-RU" sz="2400" dirty="0">
            <a:solidFill>
              <a:schemeClr val="tx2"/>
            </a:solidFill>
            <a:latin typeface="Arial" pitchFamily="34" charset="0"/>
            <a:cs typeface="Arial" pitchFamily="34" charset="0"/>
          </a:endParaRPr>
        </a:p>
      </dgm:t>
    </dgm:pt>
    <dgm:pt modelId="{306B9406-2CAF-4E67-9722-869D4B7BD524}" type="parTrans" cxnId="{D2A0AA91-E71D-4D5B-8697-31CA59F9EB16}">
      <dgm:prSet/>
      <dgm:spPr/>
      <dgm:t>
        <a:bodyPr/>
        <a:lstStyle/>
        <a:p>
          <a:endParaRPr lang="ru-RU" sz="2400"/>
        </a:p>
      </dgm:t>
    </dgm:pt>
    <dgm:pt modelId="{FFB2C321-D5FC-45DE-858A-C8BB0B018A97}" type="sibTrans" cxnId="{D2A0AA91-E71D-4D5B-8697-31CA59F9EB16}">
      <dgm:prSet/>
      <dgm:spPr/>
      <dgm:t>
        <a:bodyPr/>
        <a:lstStyle/>
        <a:p>
          <a:endParaRPr lang="ru-RU" sz="2400"/>
        </a:p>
      </dgm:t>
    </dgm:pt>
    <dgm:pt modelId="{21C01B86-7973-45EF-A6C1-B906D2778B5B}" type="pres">
      <dgm:prSet presAssocID="{AB0B527D-9F9C-476D-8EB1-AA02D5D88638}" presName="diagram" presStyleCnt="0">
        <dgm:presLayoutVars>
          <dgm:dir/>
          <dgm:resizeHandles val="exact"/>
        </dgm:presLayoutVars>
      </dgm:prSet>
      <dgm:spPr/>
      <dgm:t>
        <a:bodyPr/>
        <a:lstStyle/>
        <a:p>
          <a:endParaRPr lang="ru-RU"/>
        </a:p>
      </dgm:t>
    </dgm:pt>
    <dgm:pt modelId="{E773AD88-AE5C-4027-AB7E-A7E4DC57049B}" type="pres">
      <dgm:prSet presAssocID="{C01D2001-9070-4363-9173-7671F567EACC}" presName="node" presStyleLbl="node1" presStyleIdx="0" presStyleCnt="1" custScaleX="125290" custScaleY="64832" custLinFactNeighborX="602" custLinFactNeighborY="-1043">
        <dgm:presLayoutVars>
          <dgm:bulletEnabled val="1"/>
        </dgm:presLayoutVars>
      </dgm:prSet>
      <dgm:spPr/>
      <dgm:t>
        <a:bodyPr/>
        <a:lstStyle/>
        <a:p>
          <a:endParaRPr lang="ru-RU"/>
        </a:p>
      </dgm:t>
    </dgm:pt>
  </dgm:ptLst>
  <dgm:cxnLst>
    <dgm:cxn modelId="{137D3D5B-50DC-4C6D-8505-53ECFE06C81B}" type="presOf" srcId="{AB0B527D-9F9C-476D-8EB1-AA02D5D88638}" destId="{21C01B86-7973-45EF-A6C1-B906D2778B5B}" srcOrd="0" destOrd="0" presId="urn:microsoft.com/office/officeart/2005/8/layout/default#4"/>
    <dgm:cxn modelId="{E88C7241-BAD5-47C4-A841-0342BE4C9BD0}" type="presOf" srcId="{C01D2001-9070-4363-9173-7671F567EACC}" destId="{E773AD88-AE5C-4027-AB7E-A7E4DC57049B}" srcOrd="0" destOrd="0" presId="urn:microsoft.com/office/officeart/2005/8/layout/default#4"/>
    <dgm:cxn modelId="{D2A0AA91-E71D-4D5B-8697-31CA59F9EB16}" srcId="{AB0B527D-9F9C-476D-8EB1-AA02D5D88638}" destId="{C01D2001-9070-4363-9173-7671F567EACC}" srcOrd="0" destOrd="0" parTransId="{306B9406-2CAF-4E67-9722-869D4B7BD524}" sibTransId="{FFB2C321-D5FC-45DE-858A-C8BB0B018A97}"/>
    <dgm:cxn modelId="{790C5A54-EE40-4EE7-BC16-07F48B7A7611}" type="presParOf" srcId="{21C01B86-7973-45EF-A6C1-B906D2778B5B}" destId="{E773AD88-AE5C-4027-AB7E-A7E4DC57049B}" srcOrd="0" destOrd="0" presId="urn:microsoft.com/office/officeart/2005/8/layout/default#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B0B527D-9F9C-476D-8EB1-AA02D5D88638}" type="doc">
      <dgm:prSet loTypeId="urn:microsoft.com/office/officeart/2005/8/layout/default#5" loCatId="list" qsTypeId="urn:microsoft.com/office/officeart/2005/8/quickstyle/3d1" qsCatId="3D" csTypeId="urn:microsoft.com/office/officeart/2005/8/colors/accent0_1" csCatId="mainScheme" phldr="1"/>
      <dgm:spPr/>
      <dgm:t>
        <a:bodyPr/>
        <a:lstStyle/>
        <a:p>
          <a:endParaRPr lang="ru-RU"/>
        </a:p>
      </dgm:t>
    </dgm:pt>
    <dgm:pt modelId="{C01D2001-9070-4363-9173-7671F567EACC}">
      <dgm:prSet phldrT="[Текст]" custT="1"/>
      <dgm:spPr/>
      <dgm:t>
        <a:bodyPr/>
        <a:lstStyle/>
        <a:p>
          <a:endParaRPr lang="ru-RU" sz="2400" dirty="0">
            <a:solidFill>
              <a:schemeClr val="tx2"/>
            </a:solidFill>
            <a:latin typeface="Arial" pitchFamily="34" charset="0"/>
            <a:cs typeface="Arial" pitchFamily="34" charset="0"/>
          </a:endParaRPr>
        </a:p>
        <a:p>
          <a:r>
            <a:rPr lang="ru-RU" sz="2400" dirty="0">
              <a:solidFill>
                <a:schemeClr val="tx2"/>
              </a:solidFill>
              <a:latin typeface="Arial" pitchFamily="34" charset="0"/>
              <a:cs typeface="Arial" pitchFamily="34" charset="0"/>
            </a:rPr>
            <a:t>Списание задолженности осуществляется на основании данных проведенной инвентаризации </a:t>
          </a:r>
        </a:p>
        <a:p>
          <a:r>
            <a:rPr lang="ru-RU" sz="2400" dirty="0">
              <a:solidFill>
                <a:schemeClr val="tx2"/>
              </a:solidFill>
              <a:latin typeface="Arial" pitchFamily="34" charset="0"/>
              <a:cs typeface="Arial" pitchFamily="34" charset="0"/>
            </a:rPr>
            <a:t>(например, Форма № ИНВ-17) и </a:t>
          </a:r>
        </a:p>
        <a:p>
          <a:r>
            <a:rPr lang="ru-RU" sz="2400" dirty="0">
              <a:solidFill>
                <a:schemeClr val="tx2"/>
              </a:solidFill>
              <a:latin typeface="Arial" pitchFamily="34" charset="0"/>
              <a:cs typeface="Arial" pitchFamily="34" charset="0"/>
            </a:rPr>
            <a:t>приказа руководителя о списании задолженности. </a:t>
          </a:r>
        </a:p>
        <a:p>
          <a:endParaRPr lang="ru-RU" sz="2400" dirty="0">
            <a:solidFill>
              <a:schemeClr val="tx2"/>
            </a:solidFill>
            <a:latin typeface="Arial" pitchFamily="34" charset="0"/>
            <a:cs typeface="Arial" pitchFamily="34" charset="0"/>
          </a:endParaRPr>
        </a:p>
      </dgm:t>
    </dgm:pt>
    <dgm:pt modelId="{306B9406-2CAF-4E67-9722-869D4B7BD524}" type="parTrans" cxnId="{D2A0AA91-E71D-4D5B-8697-31CA59F9EB16}">
      <dgm:prSet/>
      <dgm:spPr/>
      <dgm:t>
        <a:bodyPr/>
        <a:lstStyle/>
        <a:p>
          <a:endParaRPr lang="ru-RU" sz="2400"/>
        </a:p>
      </dgm:t>
    </dgm:pt>
    <dgm:pt modelId="{FFB2C321-D5FC-45DE-858A-C8BB0B018A97}" type="sibTrans" cxnId="{D2A0AA91-E71D-4D5B-8697-31CA59F9EB16}">
      <dgm:prSet/>
      <dgm:spPr/>
      <dgm:t>
        <a:bodyPr/>
        <a:lstStyle/>
        <a:p>
          <a:endParaRPr lang="ru-RU" sz="2400"/>
        </a:p>
      </dgm:t>
    </dgm:pt>
    <dgm:pt modelId="{21C01B86-7973-45EF-A6C1-B906D2778B5B}" type="pres">
      <dgm:prSet presAssocID="{AB0B527D-9F9C-476D-8EB1-AA02D5D88638}" presName="diagram" presStyleCnt="0">
        <dgm:presLayoutVars>
          <dgm:dir/>
          <dgm:resizeHandles val="exact"/>
        </dgm:presLayoutVars>
      </dgm:prSet>
      <dgm:spPr/>
      <dgm:t>
        <a:bodyPr/>
        <a:lstStyle/>
        <a:p>
          <a:endParaRPr lang="ru-RU"/>
        </a:p>
      </dgm:t>
    </dgm:pt>
    <dgm:pt modelId="{E773AD88-AE5C-4027-AB7E-A7E4DC57049B}" type="pres">
      <dgm:prSet presAssocID="{C01D2001-9070-4363-9173-7671F567EACC}" presName="node" presStyleLbl="node1" presStyleIdx="0" presStyleCnt="1" custScaleX="125290" custScaleY="46697" custLinFactNeighborX="1570" custLinFactNeighborY="-2105">
        <dgm:presLayoutVars>
          <dgm:bulletEnabled val="1"/>
        </dgm:presLayoutVars>
      </dgm:prSet>
      <dgm:spPr/>
      <dgm:t>
        <a:bodyPr/>
        <a:lstStyle/>
        <a:p>
          <a:endParaRPr lang="ru-RU"/>
        </a:p>
      </dgm:t>
    </dgm:pt>
  </dgm:ptLst>
  <dgm:cxnLst>
    <dgm:cxn modelId="{313627BA-61AA-49CF-B879-71E87E0F411F}" type="presOf" srcId="{AB0B527D-9F9C-476D-8EB1-AA02D5D88638}" destId="{21C01B86-7973-45EF-A6C1-B906D2778B5B}" srcOrd="0" destOrd="0" presId="urn:microsoft.com/office/officeart/2005/8/layout/default#5"/>
    <dgm:cxn modelId="{D2A0AA91-E71D-4D5B-8697-31CA59F9EB16}" srcId="{AB0B527D-9F9C-476D-8EB1-AA02D5D88638}" destId="{C01D2001-9070-4363-9173-7671F567EACC}" srcOrd="0" destOrd="0" parTransId="{306B9406-2CAF-4E67-9722-869D4B7BD524}" sibTransId="{FFB2C321-D5FC-45DE-858A-C8BB0B018A97}"/>
    <dgm:cxn modelId="{0B3B0916-3B91-46C3-B95D-09AB1AD22B31}" type="presOf" srcId="{C01D2001-9070-4363-9173-7671F567EACC}" destId="{E773AD88-AE5C-4027-AB7E-A7E4DC57049B}" srcOrd="0" destOrd="0" presId="urn:microsoft.com/office/officeart/2005/8/layout/default#5"/>
    <dgm:cxn modelId="{2F46816C-73C4-4562-BCA8-B482A312D39B}" type="presParOf" srcId="{21C01B86-7973-45EF-A6C1-B906D2778B5B}" destId="{E773AD88-AE5C-4027-AB7E-A7E4DC57049B}" srcOrd="0" destOrd="0" presId="urn:microsoft.com/office/officeart/2005/8/layout/defaul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12B334B-722E-4AEB-932E-279C8985ADAB}">
      <dsp:nvSpPr>
        <dsp:cNvPr id="0" name=""/>
        <dsp:cNvSpPr/>
      </dsp:nvSpPr>
      <dsp:spPr>
        <a:xfrm>
          <a:off x="5961302" y="604494"/>
          <a:ext cx="5298218" cy="50139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latin typeface="Arial" pitchFamily="34" charset="0"/>
              <a:cs typeface="Arial" pitchFamily="34" charset="0"/>
            </a:rPr>
            <a:t>Глава 28 «Заключение договора», </a:t>
          </a:r>
        </a:p>
        <a:p>
          <a:pPr lvl="0" algn="l" defTabSz="889000">
            <a:lnSpc>
              <a:spcPct val="90000"/>
            </a:lnSpc>
            <a:spcBef>
              <a:spcPct val="0"/>
            </a:spcBef>
            <a:spcAft>
              <a:spcPct val="35000"/>
            </a:spcAft>
          </a:pPr>
          <a:r>
            <a:rPr lang="ru-RU" sz="2000" kern="1200" dirty="0">
              <a:latin typeface="Arial" pitchFamily="34" charset="0"/>
              <a:cs typeface="Arial" pitchFamily="34" charset="0"/>
            </a:rPr>
            <a:t>Глава 29 «Изменение и расторжение договора», </a:t>
          </a:r>
        </a:p>
        <a:p>
          <a:pPr lvl="0" algn="l" defTabSz="889000">
            <a:lnSpc>
              <a:spcPct val="90000"/>
            </a:lnSpc>
            <a:spcBef>
              <a:spcPct val="0"/>
            </a:spcBef>
            <a:spcAft>
              <a:spcPct val="35000"/>
            </a:spcAft>
          </a:pPr>
          <a:r>
            <a:rPr lang="ru-RU" sz="2000" kern="1200" dirty="0">
              <a:latin typeface="Arial" pitchFamily="34" charset="0"/>
              <a:cs typeface="Arial" pitchFamily="34" charset="0"/>
            </a:rPr>
            <a:t>Глава 30 «Купля-продажа», </a:t>
          </a:r>
        </a:p>
        <a:p>
          <a:pPr lvl="0" algn="l" defTabSz="889000">
            <a:lnSpc>
              <a:spcPct val="90000"/>
            </a:lnSpc>
            <a:spcBef>
              <a:spcPct val="0"/>
            </a:spcBef>
            <a:spcAft>
              <a:spcPct val="35000"/>
            </a:spcAft>
          </a:pPr>
          <a:r>
            <a:rPr lang="ru-RU" sz="2000" kern="1200" dirty="0">
              <a:latin typeface="Arial" pitchFamily="34" charset="0"/>
              <a:cs typeface="Arial" pitchFamily="34" charset="0"/>
            </a:rPr>
            <a:t>Глава 31 «Мена», </a:t>
          </a:r>
        </a:p>
        <a:p>
          <a:pPr lvl="0" algn="l" defTabSz="889000">
            <a:lnSpc>
              <a:spcPct val="90000"/>
            </a:lnSpc>
            <a:spcBef>
              <a:spcPct val="0"/>
            </a:spcBef>
            <a:spcAft>
              <a:spcPct val="35000"/>
            </a:spcAft>
          </a:pPr>
          <a:r>
            <a:rPr lang="ru-RU" sz="2000" kern="1200" dirty="0">
              <a:latin typeface="Arial" pitchFamily="34" charset="0"/>
              <a:cs typeface="Arial" pitchFamily="34" charset="0"/>
            </a:rPr>
            <a:t>Глава 37 «Подряд», </a:t>
          </a:r>
        </a:p>
        <a:p>
          <a:pPr lvl="0" algn="l" defTabSz="889000">
            <a:lnSpc>
              <a:spcPct val="90000"/>
            </a:lnSpc>
            <a:spcBef>
              <a:spcPct val="0"/>
            </a:spcBef>
            <a:spcAft>
              <a:spcPct val="35000"/>
            </a:spcAft>
          </a:pPr>
          <a:r>
            <a:rPr lang="ru-RU" sz="2000" kern="1200" dirty="0">
              <a:latin typeface="Arial" pitchFamily="34" charset="0"/>
              <a:cs typeface="Arial" pitchFamily="34" charset="0"/>
            </a:rPr>
            <a:t>Глава 38 «Выполнение научно-исследовательских, опытно-конструкторских и  технологических работ», </a:t>
          </a:r>
        </a:p>
        <a:p>
          <a:pPr lvl="0" algn="l" defTabSz="889000">
            <a:lnSpc>
              <a:spcPct val="90000"/>
            </a:lnSpc>
            <a:spcBef>
              <a:spcPct val="0"/>
            </a:spcBef>
            <a:spcAft>
              <a:spcPct val="35000"/>
            </a:spcAft>
          </a:pPr>
          <a:r>
            <a:rPr lang="ru-RU" sz="2000" kern="1200" dirty="0">
              <a:latin typeface="Arial" pitchFamily="34" charset="0"/>
              <a:cs typeface="Arial" pitchFamily="34" charset="0"/>
            </a:rPr>
            <a:t>Глава 39 «Возмездное оказание услуг», </a:t>
          </a:r>
        </a:p>
        <a:p>
          <a:pPr lvl="0" algn="l" defTabSz="889000">
            <a:lnSpc>
              <a:spcPct val="90000"/>
            </a:lnSpc>
            <a:spcBef>
              <a:spcPct val="0"/>
            </a:spcBef>
            <a:spcAft>
              <a:spcPct val="35000"/>
            </a:spcAft>
          </a:pPr>
          <a:r>
            <a:rPr lang="ru-RU" sz="2000" kern="1200" dirty="0">
              <a:latin typeface="Arial" pitchFamily="34" charset="0"/>
              <a:cs typeface="Arial" pitchFamily="34" charset="0"/>
            </a:rPr>
            <a:t>Глава 40 «Перевозка»</a:t>
          </a:r>
          <a:endParaRPr lang="ru-RU" sz="2000" kern="1200" dirty="0"/>
        </a:p>
      </dsp:txBody>
      <dsp:txXfrm>
        <a:off x="5961302" y="604494"/>
        <a:ext cx="5298218" cy="5013962"/>
      </dsp:txXfrm>
    </dsp:sp>
    <dsp:sp modelId="{79F6705C-38BA-41C0-9E2A-936160687714}">
      <dsp:nvSpPr>
        <dsp:cNvPr id="0" name=""/>
        <dsp:cNvSpPr/>
      </dsp:nvSpPr>
      <dsp:spPr>
        <a:xfrm>
          <a:off x="92578" y="609109"/>
          <a:ext cx="5415850" cy="50093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latin typeface="Arial" pitchFamily="34" charset="0"/>
              <a:cs typeface="Arial" pitchFamily="34" charset="0"/>
            </a:rPr>
            <a:t>Глава 9 «Сделки», </a:t>
          </a:r>
        </a:p>
        <a:p>
          <a:pPr lvl="0" algn="l" defTabSz="889000">
            <a:lnSpc>
              <a:spcPct val="90000"/>
            </a:lnSpc>
            <a:spcBef>
              <a:spcPct val="0"/>
            </a:spcBef>
            <a:spcAft>
              <a:spcPct val="35000"/>
            </a:spcAft>
          </a:pPr>
          <a:r>
            <a:rPr lang="ru-RU" sz="2000" kern="1200" dirty="0">
              <a:latin typeface="Arial" pitchFamily="34" charset="0"/>
              <a:cs typeface="Arial" pitchFamily="34" charset="0"/>
            </a:rPr>
            <a:t>Глава 11 «Исчисление сроков», </a:t>
          </a:r>
        </a:p>
        <a:p>
          <a:pPr lvl="0" algn="l" defTabSz="889000">
            <a:lnSpc>
              <a:spcPct val="90000"/>
            </a:lnSpc>
            <a:spcBef>
              <a:spcPct val="0"/>
            </a:spcBef>
            <a:spcAft>
              <a:spcPct val="35000"/>
            </a:spcAft>
          </a:pPr>
          <a:r>
            <a:rPr lang="ru-RU" sz="2000" kern="1200" dirty="0">
              <a:latin typeface="Arial" pitchFamily="34" charset="0"/>
              <a:cs typeface="Arial" pitchFamily="34" charset="0"/>
            </a:rPr>
            <a:t>Глава. 12 «Исковая давность», </a:t>
          </a:r>
        </a:p>
        <a:p>
          <a:pPr lvl="0" algn="l" defTabSz="889000">
            <a:lnSpc>
              <a:spcPct val="90000"/>
            </a:lnSpc>
            <a:spcBef>
              <a:spcPct val="0"/>
            </a:spcBef>
            <a:spcAft>
              <a:spcPct val="35000"/>
            </a:spcAft>
          </a:pPr>
          <a:r>
            <a:rPr lang="ru-RU" sz="2000" kern="1200" dirty="0">
              <a:latin typeface="Arial" pitchFamily="34" charset="0"/>
              <a:cs typeface="Arial" pitchFamily="34" charset="0"/>
            </a:rPr>
            <a:t>Глава 14 «Приобретение права собственности», </a:t>
          </a:r>
        </a:p>
        <a:p>
          <a:pPr lvl="0" algn="l" defTabSz="889000">
            <a:lnSpc>
              <a:spcPct val="90000"/>
            </a:lnSpc>
            <a:spcBef>
              <a:spcPct val="0"/>
            </a:spcBef>
            <a:spcAft>
              <a:spcPct val="35000"/>
            </a:spcAft>
          </a:pPr>
          <a:r>
            <a:rPr lang="ru-RU" sz="2000" kern="1200" dirty="0">
              <a:latin typeface="Arial" pitchFamily="34" charset="0"/>
              <a:cs typeface="Arial" pitchFamily="34" charset="0"/>
            </a:rPr>
            <a:t>Глава 15 «Прекращение права собственности», </a:t>
          </a:r>
        </a:p>
        <a:p>
          <a:pPr lvl="0" algn="l" defTabSz="889000">
            <a:lnSpc>
              <a:spcPct val="90000"/>
            </a:lnSpc>
            <a:spcBef>
              <a:spcPct val="0"/>
            </a:spcBef>
            <a:spcAft>
              <a:spcPct val="35000"/>
            </a:spcAft>
          </a:pPr>
          <a:r>
            <a:rPr lang="ru-RU" sz="2000" kern="1200" dirty="0">
              <a:latin typeface="Arial" pitchFamily="34" charset="0"/>
              <a:cs typeface="Arial" pitchFamily="34" charset="0"/>
            </a:rPr>
            <a:t>Глава 21 «Понятие обязательства», </a:t>
          </a:r>
        </a:p>
        <a:p>
          <a:pPr lvl="0" algn="l" defTabSz="889000">
            <a:lnSpc>
              <a:spcPct val="90000"/>
            </a:lnSpc>
            <a:spcBef>
              <a:spcPct val="0"/>
            </a:spcBef>
            <a:spcAft>
              <a:spcPct val="35000"/>
            </a:spcAft>
          </a:pPr>
          <a:r>
            <a:rPr lang="ru-RU" sz="2000" kern="1200" dirty="0">
              <a:latin typeface="Arial" pitchFamily="34" charset="0"/>
              <a:cs typeface="Arial" pitchFamily="34" charset="0"/>
            </a:rPr>
            <a:t>Глава 22</a:t>
          </a:r>
          <a:r>
            <a:rPr lang="ru-RU" sz="2000" u="none" kern="1200" dirty="0">
              <a:latin typeface="Arial" pitchFamily="34" charset="0"/>
              <a:cs typeface="Arial" pitchFamily="34" charset="0"/>
            </a:rPr>
            <a:t>  </a:t>
          </a:r>
          <a:r>
            <a:rPr lang="ru-RU" sz="2000" kern="1200" dirty="0">
              <a:latin typeface="Arial" pitchFamily="34" charset="0"/>
              <a:cs typeface="Arial" pitchFamily="34" charset="0"/>
            </a:rPr>
            <a:t>«Исполнение обязательств», </a:t>
          </a:r>
        </a:p>
        <a:p>
          <a:pPr lvl="0" algn="l" defTabSz="889000">
            <a:lnSpc>
              <a:spcPct val="90000"/>
            </a:lnSpc>
            <a:spcBef>
              <a:spcPct val="0"/>
            </a:spcBef>
            <a:spcAft>
              <a:spcPct val="35000"/>
            </a:spcAft>
          </a:pPr>
          <a:r>
            <a:rPr lang="ru-RU" sz="2000" kern="1200" dirty="0">
              <a:latin typeface="Arial" pitchFamily="34" charset="0"/>
              <a:cs typeface="Arial" pitchFamily="34" charset="0"/>
            </a:rPr>
            <a:t>Глава 25 «Ответственность за нарушение обязательств», </a:t>
          </a:r>
        </a:p>
        <a:p>
          <a:pPr lvl="0" algn="l" defTabSz="889000">
            <a:lnSpc>
              <a:spcPct val="90000"/>
            </a:lnSpc>
            <a:spcBef>
              <a:spcPct val="0"/>
            </a:spcBef>
            <a:spcAft>
              <a:spcPct val="35000"/>
            </a:spcAft>
          </a:pPr>
          <a:r>
            <a:rPr lang="ru-RU" sz="2000" kern="1200" dirty="0">
              <a:latin typeface="Arial" pitchFamily="34" charset="0"/>
              <a:cs typeface="Arial" pitchFamily="34" charset="0"/>
            </a:rPr>
            <a:t>Глава 27 «Понятие и условия договора», </a:t>
          </a:r>
          <a:endParaRPr lang="ru-RU" sz="2000" kern="1200" dirty="0"/>
        </a:p>
      </dsp:txBody>
      <dsp:txXfrm>
        <a:off x="92578" y="609109"/>
        <a:ext cx="5415850" cy="500934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4">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5">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xmlns="" id="{94B820AE-1B2A-445C-A4B2-53F384576E5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xmlns="" id="{935BC12C-CF8A-4105-A637-3CBF4726041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4BB132-54F2-4220-ACD1-3781FBD8318F}" type="datetimeFigureOut">
              <a:rPr lang="ru-RU" smtClean="0"/>
              <a:pPr/>
              <a:t>23.03.2022</a:t>
            </a:fld>
            <a:endParaRPr lang="ru-RU"/>
          </a:p>
        </p:txBody>
      </p:sp>
      <p:sp>
        <p:nvSpPr>
          <p:cNvPr id="4" name="Нижний колонтитул 3">
            <a:extLst>
              <a:ext uri="{FF2B5EF4-FFF2-40B4-BE49-F238E27FC236}">
                <a16:creationId xmlns:a16="http://schemas.microsoft.com/office/drawing/2014/main" xmlns="" id="{32E1266E-0183-4E8F-B15A-84742DCE61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xmlns="" id="{72778227-954E-404E-AF04-7C532D66E78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5F62D6-C5AE-49CC-9150-67E0182FD56F}" type="slidenum">
              <a:rPr lang="ru-RU" smtClean="0"/>
              <a:pPr/>
              <a:t>‹#›</a:t>
            </a:fld>
            <a:endParaRPr lang="ru-RU"/>
          </a:p>
        </p:txBody>
      </p:sp>
    </p:spTree>
    <p:extLst>
      <p:ext uri="{BB962C8B-B14F-4D97-AF65-F5344CB8AC3E}">
        <p14:creationId xmlns:p14="http://schemas.microsoft.com/office/powerpoint/2010/main" xmlns="" val="18081702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4CC1583-19C2-445C-95FA-A70871E05F5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03A5486A-C161-425C-A383-9D1AA1977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02C422A5-B09C-47C4-9C8A-9B9C05176A6D}"/>
              </a:ext>
            </a:extLst>
          </p:cNvPr>
          <p:cNvSpPr>
            <a:spLocks noGrp="1"/>
          </p:cNvSpPr>
          <p:nvPr>
            <p:ph type="dt" sz="half" idx="10"/>
          </p:nvPr>
        </p:nvSpPr>
        <p:spPr/>
        <p:txBody>
          <a:bodyPr/>
          <a:lstStyle/>
          <a:p>
            <a:fld id="{2293E2BF-9ADC-477C-B985-ED6A3FE2C52E}" type="datetimeFigureOut">
              <a:rPr lang="ru-RU" smtClean="0"/>
              <a:pPr/>
              <a:t>23.03.2022</a:t>
            </a:fld>
            <a:endParaRPr lang="ru-RU"/>
          </a:p>
        </p:txBody>
      </p:sp>
      <p:sp>
        <p:nvSpPr>
          <p:cNvPr id="5" name="Нижний колонтитул 4">
            <a:extLst>
              <a:ext uri="{FF2B5EF4-FFF2-40B4-BE49-F238E27FC236}">
                <a16:creationId xmlns:a16="http://schemas.microsoft.com/office/drawing/2014/main" xmlns="" id="{DB7E6C82-6792-4FBB-A79A-3F80C4AF24F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34855793-DEBA-4AE8-B065-700CB9549312}"/>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36924337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06AB12F-3919-42A5-9D52-28C1DE361DB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5B5FE983-91ED-40FC-9704-B9703B862A16}"/>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435FD293-9E72-4E85-80A3-FF4D8D8E6E97}"/>
              </a:ext>
            </a:extLst>
          </p:cNvPr>
          <p:cNvSpPr>
            <a:spLocks noGrp="1"/>
          </p:cNvSpPr>
          <p:nvPr>
            <p:ph type="dt" sz="half" idx="10"/>
          </p:nvPr>
        </p:nvSpPr>
        <p:spPr/>
        <p:txBody>
          <a:bodyPr/>
          <a:lstStyle/>
          <a:p>
            <a:fld id="{2293E2BF-9ADC-477C-B985-ED6A3FE2C52E}" type="datetimeFigureOut">
              <a:rPr lang="ru-RU" smtClean="0"/>
              <a:pPr/>
              <a:t>23.03.2022</a:t>
            </a:fld>
            <a:endParaRPr lang="ru-RU"/>
          </a:p>
        </p:txBody>
      </p:sp>
      <p:sp>
        <p:nvSpPr>
          <p:cNvPr id="5" name="Нижний колонтитул 4">
            <a:extLst>
              <a:ext uri="{FF2B5EF4-FFF2-40B4-BE49-F238E27FC236}">
                <a16:creationId xmlns:a16="http://schemas.microsoft.com/office/drawing/2014/main" xmlns="" id="{7323688E-55E4-4D81-890E-EC336702E82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147A172E-A83B-408A-B0A4-2E5F7035D2AE}"/>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26585129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3533554-5169-4CC7-A4B9-9D141DCB46B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E108A324-4A63-43E6-9BBD-85864AB686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477C24C4-894C-409E-9E39-69CFA6E20C0B}"/>
              </a:ext>
            </a:extLst>
          </p:cNvPr>
          <p:cNvSpPr>
            <a:spLocks noGrp="1"/>
          </p:cNvSpPr>
          <p:nvPr>
            <p:ph type="dt" sz="half" idx="10"/>
          </p:nvPr>
        </p:nvSpPr>
        <p:spPr/>
        <p:txBody>
          <a:bodyPr/>
          <a:lstStyle/>
          <a:p>
            <a:fld id="{2293E2BF-9ADC-477C-B985-ED6A3FE2C52E}" type="datetimeFigureOut">
              <a:rPr lang="ru-RU" smtClean="0"/>
              <a:pPr/>
              <a:t>23.03.2022</a:t>
            </a:fld>
            <a:endParaRPr lang="ru-RU"/>
          </a:p>
        </p:txBody>
      </p:sp>
      <p:sp>
        <p:nvSpPr>
          <p:cNvPr id="5" name="Нижний колонтитул 4">
            <a:extLst>
              <a:ext uri="{FF2B5EF4-FFF2-40B4-BE49-F238E27FC236}">
                <a16:creationId xmlns:a16="http://schemas.microsoft.com/office/drawing/2014/main" xmlns="" id="{00037769-3786-46C2-A86D-ED5F8347B26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8481EAF2-D9EA-4EE8-B9A7-F2E9680D8F10}"/>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9396210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5679DA0-77CA-42D1-9E41-301657ACEC6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23C4ACEA-FC89-4D93-8E7C-FE16DB6CBDD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4D149FBB-7482-43D8-98B8-BF5BFD05281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795205ED-E192-4047-A673-F6E4B00049D0}"/>
              </a:ext>
            </a:extLst>
          </p:cNvPr>
          <p:cNvSpPr>
            <a:spLocks noGrp="1"/>
          </p:cNvSpPr>
          <p:nvPr>
            <p:ph type="dt" sz="half" idx="10"/>
          </p:nvPr>
        </p:nvSpPr>
        <p:spPr/>
        <p:txBody>
          <a:bodyPr/>
          <a:lstStyle/>
          <a:p>
            <a:fld id="{2293E2BF-9ADC-477C-B985-ED6A3FE2C52E}" type="datetimeFigureOut">
              <a:rPr lang="ru-RU" smtClean="0"/>
              <a:pPr/>
              <a:t>23.03.2022</a:t>
            </a:fld>
            <a:endParaRPr lang="ru-RU"/>
          </a:p>
        </p:txBody>
      </p:sp>
      <p:sp>
        <p:nvSpPr>
          <p:cNvPr id="6" name="Нижний колонтитул 5">
            <a:extLst>
              <a:ext uri="{FF2B5EF4-FFF2-40B4-BE49-F238E27FC236}">
                <a16:creationId xmlns:a16="http://schemas.microsoft.com/office/drawing/2014/main" xmlns="" id="{2878A468-C1C1-4B5B-B81A-B95CA4BF00E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B74FA79D-0246-4C47-B9A0-628545E61D46}"/>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40176076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A2D9698-40DB-4AB0-BD05-36AA0D1E711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FB14F902-6425-4FA6-93D4-724C523F5F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7A049BD2-C62A-4E57-B887-C32B05B19F8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37E74049-94B3-49AA-8CD7-9172B01C5E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17109F05-4687-4CFD-A436-163973A05E6B}"/>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4EAC0CE0-2AB5-4CBD-8E60-2ABDF65704F1}"/>
              </a:ext>
            </a:extLst>
          </p:cNvPr>
          <p:cNvSpPr>
            <a:spLocks noGrp="1"/>
          </p:cNvSpPr>
          <p:nvPr>
            <p:ph type="dt" sz="half" idx="10"/>
          </p:nvPr>
        </p:nvSpPr>
        <p:spPr/>
        <p:txBody>
          <a:bodyPr/>
          <a:lstStyle/>
          <a:p>
            <a:fld id="{2293E2BF-9ADC-477C-B985-ED6A3FE2C52E}" type="datetimeFigureOut">
              <a:rPr lang="ru-RU" smtClean="0"/>
              <a:pPr/>
              <a:t>23.03.2022</a:t>
            </a:fld>
            <a:endParaRPr lang="ru-RU"/>
          </a:p>
        </p:txBody>
      </p:sp>
      <p:sp>
        <p:nvSpPr>
          <p:cNvPr id="8" name="Нижний колонтитул 7">
            <a:extLst>
              <a:ext uri="{FF2B5EF4-FFF2-40B4-BE49-F238E27FC236}">
                <a16:creationId xmlns:a16="http://schemas.microsoft.com/office/drawing/2014/main" xmlns="" id="{3B3D1275-E8E5-480E-90E1-4EADE740B5E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1BCDE941-E13C-4D42-AF56-C64BB08DFB44}"/>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30904453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770D95C-0797-4F7D-BC50-20E74033F65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16A4E088-2564-49AE-8E4F-8DD392A1CF2D}"/>
              </a:ext>
            </a:extLst>
          </p:cNvPr>
          <p:cNvSpPr>
            <a:spLocks noGrp="1"/>
          </p:cNvSpPr>
          <p:nvPr>
            <p:ph type="dt" sz="half" idx="10"/>
          </p:nvPr>
        </p:nvSpPr>
        <p:spPr/>
        <p:txBody>
          <a:bodyPr/>
          <a:lstStyle/>
          <a:p>
            <a:fld id="{2293E2BF-9ADC-477C-B985-ED6A3FE2C52E}" type="datetimeFigureOut">
              <a:rPr lang="ru-RU" smtClean="0"/>
              <a:pPr/>
              <a:t>23.03.2022</a:t>
            </a:fld>
            <a:endParaRPr lang="ru-RU"/>
          </a:p>
        </p:txBody>
      </p:sp>
      <p:sp>
        <p:nvSpPr>
          <p:cNvPr id="4" name="Нижний колонтитул 3">
            <a:extLst>
              <a:ext uri="{FF2B5EF4-FFF2-40B4-BE49-F238E27FC236}">
                <a16:creationId xmlns:a16="http://schemas.microsoft.com/office/drawing/2014/main" xmlns="" id="{01D8E9E9-6661-4367-AB64-688C61CDFCF0}"/>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E15DA628-06E5-4D9C-A79C-DB0B4A4F2A07}"/>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18266736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1F5E2C55-0969-41E2-8FFB-082F86A7F798}"/>
              </a:ext>
            </a:extLst>
          </p:cNvPr>
          <p:cNvSpPr>
            <a:spLocks noGrp="1"/>
          </p:cNvSpPr>
          <p:nvPr>
            <p:ph type="dt" sz="half" idx="10"/>
          </p:nvPr>
        </p:nvSpPr>
        <p:spPr/>
        <p:txBody>
          <a:bodyPr/>
          <a:lstStyle/>
          <a:p>
            <a:fld id="{2293E2BF-9ADC-477C-B985-ED6A3FE2C52E}" type="datetimeFigureOut">
              <a:rPr lang="ru-RU" smtClean="0"/>
              <a:pPr/>
              <a:t>23.03.2022</a:t>
            </a:fld>
            <a:endParaRPr lang="ru-RU"/>
          </a:p>
        </p:txBody>
      </p:sp>
      <p:sp>
        <p:nvSpPr>
          <p:cNvPr id="3" name="Нижний колонтитул 2">
            <a:extLst>
              <a:ext uri="{FF2B5EF4-FFF2-40B4-BE49-F238E27FC236}">
                <a16:creationId xmlns:a16="http://schemas.microsoft.com/office/drawing/2014/main" xmlns="" id="{62CE4470-2816-455C-8E37-FC40595D615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10095C40-48B2-41DD-A014-024576B74309}"/>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5375544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55042B5-EF30-4606-8317-A279D26E470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AAA24599-6234-48CF-AD9E-314A84EAE2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C3D57904-A3CD-4307-A279-44285096D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1EA95DA4-8BB1-4E7F-AF48-045C67366AE1}"/>
              </a:ext>
            </a:extLst>
          </p:cNvPr>
          <p:cNvSpPr>
            <a:spLocks noGrp="1"/>
          </p:cNvSpPr>
          <p:nvPr>
            <p:ph type="dt" sz="half" idx="10"/>
          </p:nvPr>
        </p:nvSpPr>
        <p:spPr/>
        <p:txBody>
          <a:bodyPr/>
          <a:lstStyle/>
          <a:p>
            <a:fld id="{2293E2BF-9ADC-477C-B985-ED6A3FE2C52E}" type="datetimeFigureOut">
              <a:rPr lang="ru-RU" smtClean="0"/>
              <a:pPr/>
              <a:t>23.03.2022</a:t>
            </a:fld>
            <a:endParaRPr lang="ru-RU"/>
          </a:p>
        </p:txBody>
      </p:sp>
      <p:sp>
        <p:nvSpPr>
          <p:cNvPr id="6" name="Нижний колонтитул 5">
            <a:extLst>
              <a:ext uri="{FF2B5EF4-FFF2-40B4-BE49-F238E27FC236}">
                <a16:creationId xmlns:a16="http://schemas.microsoft.com/office/drawing/2014/main" xmlns="" id="{1465630F-C522-48EC-9F1F-E5EB2360123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7721C11B-307E-411A-A095-F9ECC0B47831}"/>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34536702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431920-2195-4E28-AA90-D5435E4BA31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091F81EF-CBFD-4115-A513-0A50A4CDC8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7AC7EBD3-6E69-4898-8DE6-878FC9E5F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1E07ABFA-DDA1-49CD-87EA-ED4C527076D9}"/>
              </a:ext>
            </a:extLst>
          </p:cNvPr>
          <p:cNvSpPr>
            <a:spLocks noGrp="1"/>
          </p:cNvSpPr>
          <p:nvPr>
            <p:ph type="dt" sz="half" idx="10"/>
          </p:nvPr>
        </p:nvSpPr>
        <p:spPr/>
        <p:txBody>
          <a:bodyPr/>
          <a:lstStyle/>
          <a:p>
            <a:fld id="{2293E2BF-9ADC-477C-B985-ED6A3FE2C52E}" type="datetimeFigureOut">
              <a:rPr lang="ru-RU" smtClean="0"/>
              <a:pPr/>
              <a:t>23.03.2022</a:t>
            </a:fld>
            <a:endParaRPr lang="ru-RU"/>
          </a:p>
        </p:txBody>
      </p:sp>
      <p:sp>
        <p:nvSpPr>
          <p:cNvPr id="6" name="Нижний колонтитул 5">
            <a:extLst>
              <a:ext uri="{FF2B5EF4-FFF2-40B4-BE49-F238E27FC236}">
                <a16:creationId xmlns:a16="http://schemas.microsoft.com/office/drawing/2014/main" xmlns="" id="{73580AF6-21B1-4083-AAB1-2DACA204BA9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38C60580-281C-47D0-9648-B147512E3358}"/>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3454198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ACEC1A4-0E58-49C3-B439-240A1A9877A4}"/>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8D451F3B-FD5E-4E7C-85E3-1969A7FCC12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A8B9DA68-4033-4F4D-BA02-F06DD5780F3F}"/>
              </a:ext>
            </a:extLst>
          </p:cNvPr>
          <p:cNvSpPr>
            <a:spLocks noGrp="1"/>
          </p:cNvSpPr>
          <p:nvPr>
            <p:ph type="dt" sz="half" idx="10"/>
          </p:nvPr>
        </p:nvSpPr>
        <p:spPr/>
        <p:txBody>
          <a:bodyPr/>
          <a:lstStyle/>
          <a:p>
            <a:fld id="{2293E2BF-9ADC-477C-B985-ED6A3FE2C52E}" type="datetimeFigureOut">
              <a:rPr lang="ru-RU" smtClean="0"/>
              <a:pPr/>
              <a:t>23.03.2022</a:t>
            </a:fld>
            <a:endParaRPr lang="ru-RU"/>
          </a:p>
        </p:txBody>
      </p:sp>
      <p:sp>
        <p:nvSpPr>
          <p:cNvPr id="5" name="Нижний колонтитул 4">
            <a:extLst>
              <a:ext uri="{FF2B5EF4-FFF2-40B4-BE49-F238E27FC236}">
                <a16:creationId xmlns:a16="http://schemas.microsoft.com/office/drawing/2014/main" xmlns="" id="{4E2F5F98-4F93-4447-9EB7-B7EBA24550E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CE1C79D1-9967-4DDF-A07B-505B1BB8B517}"/>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20723770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20057E58-D846-4199-8F9E-1C0B7031A875}"/>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B14FF0D0-E51B-4909-9B60-E67E657A992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13366614-09B2-4A72-B948-DF23AB3418D5}"/>
              </a:ext>
            </a:extLst>
          </p:cNvPr>
          <p:cNvSpPr>
            <a:spLocks noGrp="1"/>
          </p:cNvSpPr>
          <p:nvPr>
            <p:ph type="dt" sz="half" idx="10"/>
          </p:nvPr>
        </p:nvSpPr>
        <p:spPr/>
        <p:txBody>
          <a:bodyPr/>
          <a:lstStyle/>
          <a:p>
            <a:fld id="{2293E2BF-9ADC-477C-B985-ED6A3FE2C52E}" type="datetimeFigureOut">
              <a:rPr lang="ru-RU" smtClean="0"/>
              <a:pPr/>
              <a:t>23.03.2022</a:t>
            </a:fld>
            <a:endParaRPr lang="ru-RU"/>
          </a:p>
        </p:txBody>
      </p:sp>
      <p:sp>
        <p:nvSpPr>
          <p:cNvPr id="5" name="Нижний колонтитул 4">
            <a:extLst>
              <a:ext uri="{FF2B5EF4-FFF2-40B4-BE49-F238E27FC236}">
                <a16:creationId xmlns:a16="http://schemas.microsoft.com/office/drawing/2014/main" xmlns="" id="{75A4C8D8-0894-4668-A55F-A450833BED6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3EE9E2D4-6B9E-42F2-85D8-22619C9B4676}"/>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21593056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721462-A9E1-4536-9F2D-B2F8F2185D48}"/>
              </a:ext>
            </a:extLst>
          </p:cNvPr>
          <p:cNvSpPr>
            <a:spLocks noGrp="1"/>
          </p:cNvSpPr>
          <p:nvPr>
            <p:ph type="title"/>
          </p:nvPr>
        </p:nvSpPr>
        <p:spPr>
          <a:xfrm>
            <a:off x="838200" y="365125"/>
            <a:ext cx="10515599" cy="1325563"/>
          </a:xfrm>
        </p:spPr>
        <p:txBody>
          <a:bodyPr/>
          <a:lstStyle>
            <a:lvl1pPr>
              <a:defRPr b="1">
                <a:solidFill>
                  <a:schemeClr val="accent1"/>
                </a:solidFill>
              </a:defRPr>
            </a:lvl1pPr>
          </a:lstStyle>
          <a:p>
            <a:r>
              <a:rPr lang="ru-RU" dirty="0"/>
              <a:t>Образец заголовка</a:t>
            </a:r>
          </a:p>
        </p:txBody>
      </p:sp>
      <p:sp>
        <p:nvSpPr>
          <p:cNvPr id="6" name="Прямоугольник 5">
            <a:extLst>
              <a:ext uri="{FF2B5EF4-FFF2-40B4-BE49-F238E27FC236}">
                <a16:creationId xmlns:a16="http://schemas.microsoft.com/office/drawing/2014/main" xmlns="" id="{1D1B458C-BFE5-4FED-890B-A3C81CBD9E00}"/>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a:extLst>
              <a:ext uri="{FF2B5EF4-FFF2-40B4-BE49-F238E27FC236}">
                <a16:creationId xmlns:a16="http://schemas.microsoft.com/office/drawing/2014/main" xmlns="" id="{474EC097-BE1E-47C5-A4A4-558BFD9F9C06}"/>
              </a:ext>
            </a:extLst>
          </p:cNvPr>
          <p:cNvSpPr/>
          <p:nvPr userDrawn="1"/>
        </p:nvSpPr>
        <p:spPr>
          <a:xfrm>
            <a:off x="12450" y="6772425"/>
            <a:ext cx="12192000" cy="9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9" name="Группа 8">
            <a:extLst>
              <a:ext uri="{FF2B5EF4-FFF2-40B4-BE49-F238E27FC236}">
                <a16:creationId xmlns:a16="http://schemas.microsoft.com/office/drawing/2014/main" xmlns="" id="{ECD6CA42-8F84-4EF7-AC44-C6D7CA7B5256}"/>
              </a:ext>
            </a:extLst>
          </p:cNvPr>
          <p:cNvGrpSpPr/>
          <p:nvPr userDrawn="1"/>
        </p:nvGrpSpPr>
        <p:grpSpPr>
          <a:xfrm>
            <a:off x="0" y="49500"/>
            <a:ext cx="2844750" cy="274500"/>
            <a:chOff x="5228062" y="49500"/>
            <a:chExt cx="2844750" cy="274500"/>
          </a:xfrm>
          <a:solidFill>
            <a:schemeClr val="tx2"/>
          </a:solidFill>
        </p:grpSpPr>
        <p:sp>
          <p:nvSpPr>
            <p:cNvPr id="10" name="Прямоугольник 9">
              <a:extLst>
                <a:ext uri="{FF2B5EF4-FFF2-40B4-BE49-F238E27FC236}">
                  <a16:creationId xmlns:a16="http://schemas.microsoft.com/office/drawing/2014/main" xmlns=""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Блок-схема: объединение 10">
              <a:extLst>
                <a:ext uri="{FF2B5EF4-FFF2-40B4-BE49-F238E27FC236}">
                  <a16:creationId xmlns:a16="http://schemas.microsoft.com/office/drawing/2014/main" xmlns=""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2" name="Группа 11">
            <a:extLst>
              <a:ext uri="{FF2B5EF4-FFF2-40B4-BE49-F238E27FC236}">
                <a16:creationId xmlns:a16="http://schemas.microsoft.com/office/drawing/2014/main" xmlns="" id="{F77822EB-8A6C-4A70-8594-303E6651250C}"/>
              </a:ext>
            </a:extLst>
          </p:cNvPr>
          <p:cNvGrpSpPr/>
          <p:nvPr userDrawn="1"/>
        </p:nvGrpSpPr>
        <p:grpSpPr>
          <a:xfrm>
            <a:off x="9382650" y="6596925"/>
            <a:ext cx="2844750" cy="274500"/>
            <a:chOff x="9347250" y="6571200"/>
            <a:chExt cx="2844750" cy="274500"/>
          </a:xfrm>
          <a:solidFill>
            <a:schemeClr val="tx2"/>
          </a:solidFill>
        </p:grpSpPr>
        <p:sp>
          <p:nvSpPr>
            <p:cNvPr id="13" name="Прямоугольник 12">
              <a:extLst>
                <a:ext uri="{FF2B5EF4-FFF2-40B4-BE49-F238E27FC236}">
                  <a16:creationId xmlns:a16="http://schemas.microsoft.com/office/drawing/2014/main" xmlns=""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Блок-схема: объединение 13">
              <a:extLst>
                <a:ext uri="{FF2B5EF4-FFF2-40B4-BE49-F238E27FC236}">
                  <a16:creationId xmlns:a16="http://schemas.microsoft.com/office/drawing/2014/main" xmlns=""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6" name="Текст 18">
            <a:extLst>
              <a:ext uri="{FF2B5EF4-FFF2-40B4-BE49-F238E27FC236}">
                <a16:creationId xmlns:a16="http://schemas.microsoft.com/office/drawing/2014/main" xmlns="" id="{57C0137E-3F0D-4D70-B2CA-0E5AD27AD19D}"/>
              </a:ext>
            </a:extLst>
          </p:cNvPr>
          <p:cNvSpPr>
            <a:spLocks noGrp="1"/>
          </p:cNvSpPr>
          <p:nvPr>
            <p:ph type="body" sz="quarter" idx="14"/>
          </p:nvPr>
        </p:nvSpPr>
        <p:spPr>
          <a:xfrm>
            <a:off x="838200" y="2033588"/>
            <a:ext cx="10444163" cy="404971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xmlns="" val="23470607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Пользовательский макет">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CBB7FDFF-D2AD-4235-A46C-DC66DD4D1013}"/>
              </a:ext>
            </a:extLst>
          </p:cNvPr>
          <p:cNvSpPr/>
          <p:nvPr userDrawn="1"/>
        </p:nvSpPr>
        <p:spPr>
          <a:xfrm>
            <a:off x="0" y="0"/>
            <a:ext cx="12192000" cy="234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3"/>
              </a:solidFill>
            </a:endParaRPr>
          </a:p>
        </p:txBody>
      </p:sp>
      <p:sp>
        <p:nvSpPr>
          <p:cNvPr id="10" name="Текст 9">
            <a:extLst>
              <a:ext uri="{FF2B5EF4-FFF2-40B4-BE49-F238E27FC236}">
                <a16:creationId xmlns:a16="http://schemas.microsoft.com/office/drawing/2014/main" xmlns="" id="{4070D4A9-B599-4348-B256-0E428B8B824E}"/>
              </a:ext>
            </a:extLst>
          </p:cNvPr>
          <p:cNvSpPr>
            <a:spLocks noGrp="1"/>
          </p:cNvSpPr>
          <p:nvPr>
            <p:ph type="body" sz="quarter" idx="10"/>
          </p:nvPr>
        </p:nvSpPr>
        <p:spPr>
          <a:xfrm>
            <a:off x="785813" y="1314450"/>
            <a:ext cx="10664825" cy="1035050"/>
          </a:xfrm>
        </p:spPr>
        <p:txBody>
          <a:bodyPr/>
          <a:lstStyle>
            <a:lvl1pPr marL="0" indent="0" algn="l">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2" name="Текст 11">
            <a:extLst>
              <a:ext uri="{FF2B5EF4-FFF2-40B4-BE49-F238E27FC236}">
                <a16:creationId xmlns:a16="http://schemas.microsoft.com/office/drawing/2014/main" xmlns="" id="{6EF77BD0-0A00-4EB4-9CDD-5A98ACBE159B}"/>
              </a:ext>
            </a:extLst>
          </p:cNvPr>
          <p:cNvSpPr>
            <a:spLocks noGrp="1"/>
          </p:cNvSpPr>
          <p:nvPr>
            <p:ph type="body" sz="quarter" idx="11"/>
          </p:nvPr>
        </p:nvSpPr>
        <p:spPr>
          <a:xfrm>
            <a:off x="838200" y="2843213"/>
            <a:ext cx="10612438" cy="37814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3" name="Заголовок 12">
            <a:extLst>
              <a:ext uri="{FF2B5EF4-FFF2-40B4-BE49-F238E27FC236}">
                <a16:creationId xmlns:a16="http://schemas.microsoft.com/office/drawing/2014/main" xmlns="" id="{A9322F2F-857E-4FE4-BE4D-D21B4515EC5F}"/>
              </a:ext>
            </a:extLst>
          </p:cNvPr>
          <p:cNvSpPr>
            <a:spLocks noGrp="1"/>
          </p:cNvSpPr>
          <p:nvPr>
            <p:ph type="title"/>
          </p:nvPr>
        </p:nvSpPr>
        <p:spPr/>
        <p:txBody>
          <a:bodyPr/>
          <a:lstStyle>
            <a:lvl1pPr>
              <a:defRPr>
                <a:solidFill>
                  <a:schemeClr val="accent3"/>
                </a:solidFill>
              </a:defRPr>
            </a:lvl1pPr>
          </a:lstStyle>
          <a:p>
            <a:r>
              <a:rPr lang="ru-RU" dirty="0"/>
              <a:t>Образец заголовка</a:t>
            </a:r>
          </a:p>
        </p:txBody>
      </p:sp>
    </p:spTree>
    <p:extLst>
      <p:ext uri="{BB962C8B-B14F-4D97-AF65-F5344CB8AC3E}">
        <p14:creationId xmlns:p14="http://schemas.microsoft.com/office/powerpoint/2010/main" xmlns="" val="23521638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Пользовательский макет">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CBB7FDFF-D2AD-4235-A46C-DC66DD4D1013}"/>
              </a:ext>
            </a:extLst>
          </p:cNvPr>
          <p:cNvSpPr/>
          <p:nvPr userDrawn="1"/>
        </p:nvSpPr>
        <p:spPr>
          <a:xfrm>
            <a:off x="0" y="4509000"/>
            <a:ext cx="12192000" cy="234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3"/>
              </a:solidFill>
            </a:endParaRPr>
          </a:p>
        </p:txBody>
      </p:sp>
      <p:sp>
        <p:nvSpPr>
          <p:cNvPr id="10" name="Текст 9">
            <a:extLst>
              <a:ext uri="{FF2B5EF4-FFF2-40B4-BE49-F238E27FC236}">
                <a16:creationId xmlns:a16="http://schemas.microsoft.com/office/drawing/2014/main" xmlns="" id="{4070D4A9-B599-4348-B256-0E428B8B824E}"/>
              </a:ext>
            </a:extLst>
          </p:cNvPr>
          <p:cNvSpPr>
            <a:spLocks noGrp="1"/>
          </p:cNvSpPr>
          <p:nvPr>
            <p:ph type="body" sz="quarter" idx="10"/>
          </p:nvPr>
        </p:nvSpPr>
        <p:spPr>
          <a:xfrm>
            <a:off x="785813" y="1314450"/>
            <a:ext cx="10664825" cy="2924550"/>
          </a:xfrm>
        </p:spPr>
        <p:txBody>
          <a:bodyPr/>
          <a:lstStyle>
            <a:lvl1pPr marL="0" indent="0" algn="l">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Заголовок 3">
            <a:extLst>
              <a:ext uri="{FF2B5EF4-FFF2-40B4-BE49-F238E27FC236}">
                <a16:creationId xmlns:a16="http://schemas.microsoft.com/office/drawing/2014/main" xmlns="" id="{1D6F7538-3390-41DD-B230-F5083FB829A9}"/>
              </a:ext>
            </a:extLst>
          </p:cNvPr>
          <p:cNvSpPr>
            <a:spLocks noGrp="1"/>
          </p:cNvSpPr>
          <p:nvPr>
            <p:ph type="title"/>
          </p:nvPr>
        </p:nvSpPr>
        <p:spPr>
          <a:xfrm>
            <a:off x="785813" y="55937"/>
            <a:ext cx="10515600" cy="917937"/>
          </a:xfrm>
        </p:spPr>
        <p:txBody>
          <a:bodyPr/>
          <a:lstStyle/>
          <a:p>
            <a:r>
              <a:rPr lang="ru-RU"/>
              <a:t>Образец заголовка</a:t>
            </a:r>
          </a:p>
        </p:txBody>
      </p:sp>
    </p:spTree>
    <p:extLst>
      <p:ext uri="{BB962C8B-B14F-4D97-AF65-F5344CB8AC3E}">
        <p14:creationId xmlns:p14="http://schemas.microsoft.com/office/powerpoint/2010/main" xmlns="" val="16825736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DAB6D58-97DC-44E4-9E0A-561EED96B0BA}"/>
              </a:ext>
            </a:extLst>
          </p:cNvPr>
          <p:cNvSpPr>
            <a:spLocks noGrp="1"/>
          </p:cNvSpPr>
          <p:nvPr>
            <p:ph type="title"/>
          </p:nvPr>
        </p:nvSpPr>
        <p:spPr>
          <a:xfrm>
            <a:off x="3621000" y="365125"/>
            <a:ext cx="7732800" cy="1038875"/>
          </a:xfrm>
        </p:spPr>
        <p:txBody>
          <a:bodyPr/>
          <a:lstStyle/>
          <a:p>
            <a:r>
              <a:rPr lang="ru-RU"/>
              <a:t>Образец заголовка</a:t>
            </a:r>
          </a:p>
        </p:txBody>
      </p:sp>
      <p:sp>
        <p:nvSpPr>
          <p:cNvPr id="6" name="Прямоугольник 5">
            <a:extLst>
              <a:ext uri="{FF2B5EF4-FFF2-40B4-BE49-F238E27FC236}">
                <a16:creationId xmlns:a16="http://schemas.microsoft.com/office/drawing/2014/main" xmlns="" id="{CBB7FDFF-D2AD-4235-A46C-DC66DD4D1013}"/>
              </a:ext>
            </a:extLst>
          </p:cNvPr>
          <p:cNvSpPr/>
          <p:nvPr userDrawn="1"/>
        </p:nvSpPr>
        <p:spPr>
          <a:xfrm>
            <a:off x="0" y="0"/>
            <a:ext cx="285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Текст 3">
            <a:extLst>
              <a:ext uri="{FF2B5EF4-FFF2-40B4-BE49-F238E27FC236}">
                <a16:creationId xmlns:a16="http://schemas.microsoft.com/office/drawing/2014/main" xmlns="" id="{3E46014F-1F57-473C-840B-91CF6FA9A71D}"/>
              </a:ext>
            </a:extLst>
          </p:cNvPr>
          <p:cNvSpPr>
            <a:spLocks noGrp="1"/>
          </p:cNvSpPr>
          <p:nvPr>
            <p:ph type="body" sz="quarter" idx="10"/>
          </p:nvPr>
        </p:nvSpPr>
        <p:spPr>
          <a:xfrm>
            <a:off x="3576638" y="1673225"/>
            <a:ext cx="7785100" cy="4951413"/>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xmlns="" val="33956873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721462-A9E1-4536-9F2D-B2F8F2185D48}"/>
              </a:ext>
            </a:extLst>
          </p:cNvPr>
          <p:cNvSpPr>
            <a:spLocks noGrp="1"/>
          </p:cNvSpPr>
          <p:nvPr>
            <p:ph type="title"/>
          </p:nvPr>
        </p:nvSpPr>
        <p:spPr>
          <a:xfrm>
            <a:off x="6095998" y="365125"/>
            <a:ext cx="5257801" cy="1325563"/>
          </a:xfrm>
        </p:spPr>
        <p:txBody>
          <a:bodyPr/>
          <a:lstStyle>
            <a:lvl1pPr>
              <a:defRPr b="1">
                <a:solidFill>
                  <a:schemeClr val="accent1"/>
                </a:solidFill>
              </a:defRPr>
            </a:lvl1pPr>
          </a:lstStyle>
          <a:p>
            <a:r>
              <a:rPr lang="ru-RU" dirty="0"/>
              <a:t>Образец заголовка</a:t>
            </a:r>
          </a:p>
        </p:txBody>
      </p:sp>
      <p:sp>
        <p:nvSpPr>
          <p:cNvPr id="3" name="Дата 2">
            <a:extLst>
              <a:ext uri="{FF2B5EF4-FFF2-40B4-BE49-F238E27FC236}">
                <a16:creationId xmlns:a16="http://schemas.microsoft.com/office/drawing/2014/main" xmlns="" id="{A18D8509-D379-49B3-A4FE-EDBEE0641797}"/>
              </a:ext>
            </a:extLst>
          </p:cNvPr>
          <p:cNvSpPr>
            <a:spLocks noGrp="1"/>
          </p:cNvSpPr>
          <p:nvPr>
            <p:ph type="dt" sz="half" idx="10"/>
          </p:nvPr>
        </p:nvSpPr>
        <p:spPr/>
        <p:txBody>
          <a:bodyPr/>
          <a:lstStyle>
            <a:lvl1pPr>
              <a:defRPr>
                <a:solidFill>
                  <a:schemeClr val="accent1"/>
                </a:solidFill>
              </a:defRPr>
            </a:lvl1pPr>
          </a:lstStyle>
          <a:p>
            <a:fld id="{90FB3E60-2F82-4C12-95B3-7ACC1B0E5862}" type="datetimeFigureOut">
              <a:rPr lang="ru-RU" smtClean="0"/>
              <a:pPr/>
              <a:t>23.03.2022</a:t>
            </a:fld>
            <a:endParaRPr lang="ru-RU"/>
          </a:p>
        </p:txBody>
      </p:sp>
      <p:sp>
        <p:nvSpPr>
          <p:cNvPr id="6" name="Прямоугольник 5">
            <a:extLst>
              <a:ext uri="{FF2B5EF4-FFF2-40B4-BE49-F238E27FC236}">
                <a16:creationId xmlns:a16="http://schemas.microsoft.com/office/drawing/2014/main" xmlns="" id="{1D1B458C-BFE5-4FED-890B-A3C81CBD9E00}"/>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7" name="Прямоугольник 6">
            <a:extLst>
              <a:ext uri="{FF2B5EF4-FFF2-40B4-BE49-F238E27FC236}">
                <a16:creationId xmlns:a16="http://schemas.microsoft.com/office/drawing/2014/main" xmlns="" id="{474EC097-BE1E-47C5-A4A4-558BFD9F9C06}"/>
              </a:ext>
            </a:extLst>
          </p:cNvPr>
          <p:cNvSpPr/>
          <p:nvPr userDrawn="1"/>
        </p:nvSpPr>
        <p:spPr>
          <a:xfrm>
            <a:off x="12450" y="6772425"/>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8" name="Рисунок 2">
            <a:extLst>
              <a:ext uri="{FF2B5EF4-FFF2-40B4-BE49-F238E27FC236}">
                <a16:creationId xmlns:a16="http://schemas.microsoft.com/office/drawing/2014/main" xmlns="" id="{17DD4B55-CA6E-4B68-97C9-646C6EC1FBE1}"/>
              </a:ext>
            </a:extLst>
          </p:cNvPr>
          <p:cNvSpPr>
            <a:spLocks noGrp="1"/>
          </p:cNvSpPr>
          <p:nvPr>
            <p:ph type="pic" sz="quarter" idx="13"/>
          </p:nvPr>
        </p:nvSpPr>
        <p:spPr>
          <a:xfrm>
            <a:off x="20850" y="-575"/>
            <a:ext cx="5186362" cy="6858575"/>
          </a:xfrm>
          <a:solidFill>
            <a:schemeClr val="bg1"/>
          </a:solidFill>
        </p:spPr>
        <p:txBody>
          <a:bodyPr/>
          <a:lstStyle>
            <a:lvl1pPr>
              <a:defRPr>
                <a:solidFill>
                  <a:schemeClr val="accent1"/>
                </a:solidFill>
              </a:defRPr>
            </a:lvl1pPr>
          </a:lstStyle>
          <a:p>
            <a:endParaRPr lang="ru-RU"/>
          </a:p>
        </p:txBody>
      </p:sp>
      <p:grpSp>
        <p:nvGrpSpPr>
          <p:cNvPr id="9" name="Группа 8">
            <a:extLst>
              <a:ext uri="{FF2B5EF4-FFF2-40B4-BE49-F238E27FC236}">
                <a16:creationId xmlns:a16="http://schemas.microsoft.com/office/drawing/2014/main" xmlns="" id="{ECD6CA42-8F84-4EF7-AC44-C6D7CA7B5256}"/>
              </a:ext>
            </a:extLst>
          </p:cNvPr>
          <p:cNvGrpSpPr/>
          <p:nvPr userDrawn="1"/>
        </p:nvGrpSpPr>
        <p:grpSpPr>
          <a:xfrm>
            <a:off x="5207212" y="36075"/>
            <a:ext cx="2844750" cy="274500"/>
            <a:chOff x="5228062" y="49500"/>
            <a:chExt cx="2844750" cy="274500"/>
          </a:xfrm>
          <a:solidFill>
            <a:schemeClr val="accent1"/>
          </a:solidFill>
        </p:grpSpPr>
        <p:sp>
          <p:nvSpPr>
            <p:cNvPr id="10" name="Прямоугольник 9">
              <a:extLst>
                <a:ext uri="{FF2B5EF4-FFF2-40B4-BE49-F238E27FC236}">
                  <a16:creationId xmlns:a16="http://schemas.microsoft.com/office/drawing/2014/main" xmlns=""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1" name="Блок-схема: объединение 10">
              <a:extLst>
                <a:ext uri="{FF2B5EF4-FFF2-40B4-BE49-F238E27FC236}">
                  <a16:creationId xmlns:a16="http://schemas.microsoft.com/office/drawing/2014/main" xmlns=""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grpSp>
        <p:nvGrpSpPr>
          <p:cNvPr id="12" name="Группа 11">
            <a:extLst>
              <a:ext uri="{FF2B5EF4-FFF2-40B4-BE49-F238E27FC236}">
                <a16:creationId xmlns:a16="http://schemas.microsoft.com/office/drawing/2014/main" xmlns="" id="{F77822EB-8A6C-4A70-8594-303E6651250C}"/>
              </a:ext>
            </a:extLst>
          </p:cNvPr>
          <p:cNvGrpSpPr/>
          <p:nvPr userDrawn="1"/>
        </p:nvGrpSpPr>
        <p:grpSpPr>
          <a:xfrm>
            <a:off x="9382650" y="6596925"/>
            <a:ext cx="2844750" cy="274500"/>
            <a:chOff x="9347250" y="6571200"/>
            <a:chExt cx="2844750" cy="274500"/>
          </a:xfrm>
          <a:solidFill>
            <a:schemeClr val="accent1"/>
          </a:solidFill>
        </p:grpSpPr>
        <p:sp>
          <p:nvSpPr>
            <p:cNvPr id="13" name="Прямоугольник 12">
              <a:extLst>
                <a:ext uri="{FF2B5EF4-FFF2-40B4-BE49-F238E27FC236}">
                  <a16:creationId xmlns:a16="http://schemas.microsoft.com/office/drawing/2014/main" xmlns=""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4" name="Блок-схема: объединение 13">
              <a:extLst>
                <a:ext uri="{FF2B5EF4-FFF2-40B4-BE49-F238E27FC236}">
                  <a16:creationId xmlns:a16="http://schemas.microsoft.com/office/drawing/2014/main" xmlns=""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sp>
        <p:nvSpPr>
          <p:cNvPr id="16" name="Текст 18">
            <a:extLst>
              <a:ext uri="{FF2B5EF4-FFF2-40B4-BE49-F238E27FC236}">
                <a16:creationId xmlns:a16="http://schemas.microsoft.com/office/drawing/2014/main" xmlns="" id="{57C0137E-3F0D-4D70-B2CA-0E5AD27AD19D}"/>
              </a:ext>
            </a:extLst>
          </p:cNvPr>
          <p:cNvSpPr>
            <a:spLocks noGrp="1"/>
          </p:cNvSpPr>
          <p:nvPr>
            <p:ph type="body" sz="quarter" idx="14"/>
          </p:nvPr>
        </p:nvSpPr>
        <p:spPr>
          <a:xfrm>
            <a:off x="6096000" y="2033588"/>
            <a:ext cx="5186363" cy="4049712"/>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xmlns="" val="38445962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Пустой слайд">
    <p:bg>
      <p:bgPr>
        <a:solidFill>
          <a:schemeClr val="bg1"/>
        </a:solidFill>
        <a:effectLst/>
      </p:bgPr>
    </p:bg>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xmlns="" id="{595E16D1-998B-48A7-9C66-2F192101B82F}"/>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6" name="Прямоугольник 5">
            <a:extLst>
              <a:ext uri="{FF2B5EF4-FFF2-40B4-BE49-F238E27FC236}">
                <a16:creationId xmlns:a16="http://schemas.microsoft.com/office/drawing/2014/main" xmlns="" id="{548120B5-0C92-46E1-BAA0-BA8A5399D9C2}"/>
              </a:ext>
            </a:extLst>
          </p:cNvPr>
          <p:cNvSpPr/>
          <p:nvPr userDrawn="1"/>
        </p:nvSpPr>
        <p:spPr>
          <a:xfrm>
            <a:off x="0" y="675900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nvGrpSpPr>
          <p:cNvPr id="7" name="Группа 6">
            <a:extLst>
              <a:ext uri="{FF2B5EF4-FFF2-40B4-BE49-F238E27FC236}">
                <a16:creationId xmlns:a16="http://schemas.microsoft.com/office/drawing/2014/main" xmlns="" id="{7BF0CE19-D07F-45F4-8B53-F4AE3EAC0AF5}"/>
              </a:ext>
            </a:extLst>
          </p:cNvPr>
          <p:cNvGrpSpPr/>
          <p:nvPr userDrawn="1"/>
        </p:nvGrpSpPr>
        <p:grpSpPr>
          <a:xfrm>
            <a:off x="4161000" y="150"/>
            <a:ext cx="2844750" cy="286020"/>
            <a:chOff x="9347250" y="37980"/>
            <a:chExt cx="2844750" cy="286020"/>
          </a:xfrm>
          <a:solidFill>
            <a:schemeClr val="accent1"/>
          </a:solidFill>
        </p:grpSpPr>
        <p:sp>
          <p:nvSpPr>
            <p:cNvPr id="8" name="Прямоугольник 7">
              <a:extLst>
                <a:ext uri="{FF2B5EF4-FFF2-40B4-BE49-F238E27FC236}">
                  <a16:creationId xmlns:a16="http://schemas.microsoft.com/office/drawing/2014/main" xmlns="" id="{56D0ED7C-6F6D-4A0C-B5BF-D4C886121974}"/>
                </a:ext>
              </a:extLst>
            </p:cNvPr>
            <p:cNvSpPr/>
            <p:nvPr userDrawn="1"/>
          </p:nvSpPr>
          <p:spPr>
            <a:xfrm>
              <a:off x="9651000"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9" name="Блок-схема: объединение 8">
              <a:extLst>
                <a:ext uri="{FF2B5EF4-FFF2-40B4-BE49-F238E27FC236}">
                  <a16:creationId xmlns:a16="http://schemas.microsoft.com/office/drawing/2014/main" xmlns="" id="{F6313D72-2173-410E-9DAC-5F683BF77D8C}"/>
                </a:ext>
              </a:extLst>
            </p:cNvPr>
            <p:cNvSpPr/>
            <p:nvPr userDrawn="1"/>
          </p:nvSpPr>
          <p:spPr>
            <a:xfrm>
              <a:off x="9347250" y="3798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grpSp>
        <p:nvGrpSpPr>
          <p:cNvPr id="10" name="Группа 9">
            <a:extLst>
              <a:ext uri="{FF2B5EF4-FFF2-40B4-BE49-F238E27FC236}">
                <a16:creationId xmlns:a16="http://schemas.microsoft.com/office/drawing/2014/main" xmlns="" id="{9D0FFF0F-DED0-4533-AA04-278237E63B65}"/>
              </a:ext>
            </a:extLst>
          </p:cNvPr>
          <p:cNvGrpSpPr/>
          <p:nvPr userDrawn="1"/>
        </p:nvGrpSpPr>
        <p:grpSpPr>
          <a:xfrm>
            <a:off x="-35250" y="6583500"/>
            <a:ext cx="2844750" cy="274500"/>
            <a:chOff x="-35250" y="6583500"/>
            <a:chExt cx="2844750" cy="274500"/>
          </a:xfrm>
          <a:solidFill>
            <a:schemeClr val="accent1"/>
          </a:solidFill>
        </p:grpSpPr>
        <p:sp>
          <p:nvSpPr>
            <p:cNvPr id="11" name="Прямоугольник 10">
              <a:extLst>
                <a:ext uri="{FF2B5EF4-FFF2-40B4-BE49-F238E27FC236}">
                  <a16:creationId xmlns:a16="http://schemas.microsoft.com/office/drawing/2014/main" xmlns="" id="{01E034F0-B288-495E-B8C4-5A4D6270B72C}"/>
                </a:ext>
              </a:extLst>
            </p:cNvPr>
            <p:cNvSpPr/>
            <p:nvPr userDrawn="1"/>
          </p:nvSpPr>
          <p:spPr>
            <a:xfrm>
              <a:off x="-35250" y="6583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2" name="Блок-схема: объединение 11">
              <a:extLst>
                <a:ext uri="{FF2B5EF4-FFF2-40B4-BE49-F238E27FC236}">
                  <a16:creationId xmlns:a16="http://schemas.microsoft.com/office/drawing/2014/main" xmlns="" id="{7F3095C1-9AE8-47F3-8F8B-8B149C02C892}"/>
                </a:ext>
              </a:extLst>
            </p:cNvPr>
            <p:cNvSpPr/>
            <p:nvPr userDrawn="1"/>
          </p:nvSpPr>
          <p:spPr>
            <a:xfrm rot="10800000">
              <a:off x="2202000" y="6583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sp>
        <p:nvSpPr>
          <p:cNvPr id="13" name="Рисунок 2">
            <a:extLst>
              <a:ext uri="{FF2B5EF4-FFF2-40B4-BE49-F238E27FC236}">
                <a16:creationId xmlns:a16="http://schemas.microsoft.com/office/drawing/2014/main" xmlns="" id="{9563E350-4964-48DA-95EE-507A76F6014F}"/>
              </a:ext>
            </a:extLst>
          </p:cNvPr>
          <p:cNvSpPr>
            <a:spLocks noGrp="1"/>
          </p:cNvSpPr>
          <p:nvPr>
            <p:ph type="pic" sz="quarter" idx="10"/>
          </p:nvPr>
        </p:nvSpPr>
        <p:spPr>
          <a:xfrm>
            <a:off x="7005638" y="9000"/>
            <a:ext cx="5186362" cy="3330000"/>
          </a:xfrm>
        </p:spPr>
        <p:txBody>
          <a:bodyPr/>
          <a:lstStyle>
            <a:lvl1pPr>
              <a:defRPr>
                <a:solidFill>
                  <a:schemeClr val="accent1"/>
                </a:solidFill>
              </a:defRPr>
            </a:lvl1pPr>
          </a:lstStyle>
          <a:p>
            <a:endParaRPr lang="ru-RU"/>
          </a:p>
        </p:txBody>
      </p:sp>
      <p:sp>
        <p:nvSpPr>
          <p:cNvPr id="14" name="Заголовок 16">
            <a:extLst>
              <a:ext uri="{FF2B5EF4-FFF2-40B4-BE49-F238E27FC236}">
                <a16:creationId xmlns:a16="http://schemas.microsoft.com/office/drawing/2014/main" xmlns="" id="{E44DF226-C979-4C53-9AB3-F30F19A61E56}"/>
              </a:ext>
            </a:extLst>
          </p:cNvPr>
          <p:cNvSpPr>
            <a:spLocks noGrp="1"/>
          </p:cNvSpPr>
          <p:nvPr>
            <p:ph type="title"/>
          </p:nvPr>
        </p:nvSpPr>
        <p:spPr>
          <a:xfrm>
            <a:off x="664987" y="485501"/>
            <a:ext cx="5257800" cy="1325563"/>
          </a:xfrm>
        </p:spPr>
        <p:txBody>
          <a:bodyPr/>
          <a:lstStyle>
            <a:lvl1pPr>
              <a:defRPr b="1">
                <a:solidFill>
                  <a:schemeClr val="accent1"/>
                </a:solidFill>
              </a:defRPr>
            </a:lvl1pPr>
          </a:lstStyle>
          <a:p>
            <a:r>
              <a:rPr lang="ru-RU" dirty="0"/>
              <a:t>Образец заголовка</a:t>
            </a:r>
          </a:p>
        </p:txBody>
      </p:sp>
      <p:sp>
        <p:nvSpPr>
          <p:cNvPr id="15" name="Текст 18">
            <a:extLst>
              <a:ext uri="{FF2B5EF4-FFF2-40B4-BE49-F238E27FC236}">
                <a16:creationId xmlns:a16="http://schemas.microsoft.com/office/drawing/2014/main" xmlns="" id="{C0D997C5-63D2-40A5-8978-8A0E7A482F38}"/>
              </a:ext>
            </a:extLst>
          </p:cNvPr>
          <p:cNvSpPr>
            <a:spLocks noGrp="1"/>
          </p:cNvSpPr>
          <p:nvPr>
            <p:ph type="body" sz="quarter" idx="11"/>
          </p:nvPr>
        </p:nvSpPr>
        <p:spPr>
          <a:xfrm>
            <a:off x="664987" y="2153964"/>
            <a:ext cx="5186363" cy="4049712"/>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6" name="Рисунок 2">
            <a:extLst>
              <a:ext uri="{FF2B5EF4-FFF2-40B4-BE49-F238E27FC236}">
                <a16:creationId xmlns:a16="http://schemas.microsoft.com/office/drawing/2014/main" xmlns="" id="{0DC8507B-223A-4D10-9873-5F8CBA1FA68A}"/>
              </a:ext>
            </a:extLst>
          </p:cNvPr>
          <p:cNvSpPr>
            <a:spLocks noGrp="1"/>
          </p:cNvSpPr>
          <p:nvPr>
            <p:ph type="pic" sz="quarter" idx="12"/>
          </p:nvPr>
        </p:nvSpPr>
        <p:spPr>
          <a:xfrm>
            <a:off x="6984638" y="3519000"/>
            <a:ext cx="5186362" cy="3330000"/>
          </a:xfrm>
        </p:spPr>
        <p:txBody>
          <a:bodyPr/>
          <a:lstStyle>
            <a:lvl1pPr>
              <a:defRPr>
                <a:solidFill>
                  <a:schemeClr val="accent1"/>
                </a:solidFill>
              </a:defRPr>
            </a:lvl1pPr>
          </a:lstStyle>
          <a:p>
            <a:endParaRPr lang="ru-RU"/>
          </a:p>
        </p:txBody>
      </p:sp>
    </p:spTree>
    <p:extLst>
      <p:ext uri="{BB962C8B-B14F-4D97-AF65-F5344CB8AC3E}">
        <p14:creationId xmlns:p14="http://schemas.microsoft.com/office/powerpoint/2010/main" xmlns="" val="3892639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4C31BDB-50F3-43CA-877E-F9C7672D8469}"/>
              </a:ext>
            </a:extLst>
          </p:cNvPr>
          <p:cNvSpPr>
            <a:spLocks noGrp="1"/>
          </p:cNvSpPr>
          <p:nvPr>
            <p:ph type="title"/>
          </p:nvPr>
        </p:nvSpPr>
        <p:spPr/>
        <p:txBody>
          <a:bodyPr/>
          <a:lstStyle>
            <a:lvl1pPr>
              <a:defRPr b="1">
                <a:solidFill>
                  <a:schemeClr val="accent1"/>
                </a:solidFill>
              </a:defRPr>
            </a:lvl1pPr>
          </a:lstStyle>
          <a:p>
            <a:r>
              <a:rPr lang="ru-RU" dirty="0"/>
              <a:t>Образец заголовка</a:t>
            </a:r>
          </a:p>
        </p:txBody>
      </p:sp>
      <p:sp>
        <p:nvSpPr>
          <p:cNvPr id="7" name="Объект 2">
            <a:extLst>
              <a:ext uri="{FF2B5EF4-FFF2-40B4-BE49-F238E27FC236}">
                <a16:creationId xmlns:a16="http://schemas.microsoft.com/office/drawing/2014/main" xmlns="" id="{74453DF6-9509-45CB-BD4E-84F90C1C94D0}"/>
              </a:ext>
            </a:extLst>
          </p:cNvPr>
          <p:cNvSpPr>
            <a:spLocks noGrp="1"/>
          </p:cNvSpPr>
          <p:nvPr>
            <p:ph idx="1"/>
          </p:nvPr>
        </p:nvSpPr>
        <p:spPr>
          <a:xfrm>
            <a:off x="838200" y="1825625"/>
            <a:ext cx="10515600" cy="4351338"/>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 name="Прямоугольник 9">
            <a:extLst>
              <a:ext uri="{FF2B5EF4-FFF2-40B4-BE49-F238E27FC236}">
                <a16:creationId xmlns:a16="http://schemas.microsoft.com/office/drawing/2014/main" xmlns="" id="{8AF27442-62D0-4CA6-81B4-B7FDDA51A9A2}"/>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11" name="Прямоугольник 10">
            <a:extLst>
              <a:ext uri="{FF2B5EF4-FFF2-40B4-BE49-F238E27FC236}">
                <a16:creationId xmlns:a16="http://schemas.microsoft.com/office/drawing/2014/main" xmlns="" id="{E1FD6AC4-0F96-4D40-B8AD-EF85E9EDE11D}"/>
              </a:ext>
            </a:extLst>
          </p:cNvPr>
          <p:cNvSpPr/>
          <p:nvPr userDrawn="1"/>
        </p:nvSpPr>
        <p:spPr>
          <a:xfrm>
            <a:off x="0" y="675900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nvGrpSpPr>
          <p:cNvPr id="12" name="Группа 11">
            <a:extLst>
              <a:ext uri="{FF2B5EF4-FFF2-40B4-BE49-F238E27FC236}">
                <a16:creationId xmlns:a16="http://schemas.microsoft.com/office/drawing/2014/main" xmlns="" id="{73640FF5-D492-4210-9DE4-D7B66426125F}"/>
              </a:ext>
            </a:extLst>
          </p:cNvPr>
          <p:cNvGrpSpPr/>
          <p:nvPr userDrawn="1"/>
        </p:nvGrpSpPr>
        <p:grpSpPr>
          <a:xfrm>
            <a:off x="9347250" y="37980"/>
            <a:ext cx="2844750" cy="286020"/>
            <a:chOff x="9347250" y="37980"/>
            <a:chExt cx="2844750" cy="286020"/>
          </a:xfrm>
          <a:solidFill>
            <a:schemeClr val="accent1"/>
          </a:solidFill>
        </p:grpSpPr>
        <p:sp>
          <p:nvSpPr>
            <p:cNvPr id="13" name="Прямоугольник 12">
              <a:extLst>
                <a:ext uri="{FF2B5EF4-FFF2-40B4-BE49-F238E27FC236}">
                  <a16:creationId xmlns:a16="http://schemas.microsoft.com/office/drawing/2014/main" xmlns="" id="{062B47E0-EF90-4ECC-A73E-6E5DA1F62FCD}"/>
                </a:ext>
              </a:extLst>
            </p:cNvPr>
            <p:cNvSpPr/>
            <p:nvPr userDrawn="1"/>
          </p:nvSpPr>
          <p:spPr>
            <a:xfrm>
              <a:off x="9651000"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4" name="Блок-схема: объединение 13">
              <a:extLst>
                <a:ext uri="{FF2B5EF4-FFF2-40B4-BE49-F238E27FC236}">
                  <a16:creationId xmlns:a16="http://schemas.microsoft.com/office/drawing/2014/main" xmlns="" id="{2FC4DE4B-558A-425B-A23E-B63E93533558}"/>
                </a:ext>
              </a:extLst>
            </p:cNvPr>
            <p:cNvSpPr/>
            <p:nvPr userDrawn="1"/>
          </p:nvSpPr>
          <p:spPr>
            <a:xfrm>
              <a:off x="9347250" y="3798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grpSp>
        <p:nvGrpSpPr>
          <p:cNvPr id="15" name="Группа 14">
            <a:extLst>
              <a:ext uri="{FF2B5EF4-FFF2-40B4-BE49-F238E27FC236}">
                <a16:creationId xmlns:a16="http://schemas.microsoft.com/office/drawing/2014/main" xmlns="" id="{D1C3AA05-E7C7-4C27-A908-2E47AFEBA600}"/>
              </a:ext>
            </a:extLst>
          </p:cNvPr>
          <p:cNvGrpSpPr/>
          <p:nvPr userDrawn="1"/>
        </p:nvGrpSpPr>
        <p:grpSpPr>
          <a:xfrm>
            <a:off x="-35250" y="6583500"/>
            <a:ext cx="2844750" cy="274500"/>
            <a:chOff x="-35250" y="6583500"/>
            <a:chExt cx="2844750" cy="274500"/>
          </a:xfrm>
          <a:solidFill>
            <a:schemeClr val="accent1"/>
          </a:solidFill>
        </p:grpSpPr>
        <p:sp>
          <p:nvSpPr>
            <p:cNvPr id="16" name="Прямоугольник 15">
              <a:extLst>
                <a:ext uri="{FF2B5EF4-FFF2-40B4-BE49-F238E27FC236}">
                  <a16:creationId xmlns:a16="http://schemas.microsoft.com/office/drawing/2014/main" xmlns="" id="{D94BF255-53E4-439B-83D0-7DE93A9900DD}"/>
                </a:ext>
              </a:extLst>
            </p:cNvPr>
            <p:cNvSpPr/>
            <p:nvPr userDrawn="1"/>
          </p:nvSpPr>
          <p:spPr>
            <a:xfrm>
              <a:off x="-35250" y="6583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7" name="Блок-схема: объединение 16">
              <a:extLst>
                <a:ext uri="{FF2B5EF4-FFF2-40B4-BE49-F238E27FC236}">
                  <a16:creationId xmlns:a16="http://schemas.microsoft.com/office/drawing/2014/main" xmlns="" id="{E38044D4-D5F4-4E1E-8B74-E24D6E7B2929}"/>
                </a:ext>
              </a:extLst>
            </p:cNvPr>
            <p:cNvSpPr/>
            <p:nvPr userDrawn="1"/>
          </p:nvSpPr>
          <p:spPr>
            <a:xfrm rot="10800000">
              <a:off x="2202000" y="6583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spTree>
    <p:extLst>
      <p:ext uri="{BB962C8B-B14F-4D97-AF65-F5344CB8AC3E}">
        <p14:creationId xmlns:p14="http://schemas.microsoft.com/office/powerpoint/2010/main" xmlns="" val="18190832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bg>
      <p:bgPr>
        <a:solidFill>
          <a:schemeClr val="bg1"/>
        </a:solidFill>
        <a:effectLst/>
      </p:bgPr>
    </p:bg>
    <p:spTree>
      <p:nvGrpSpPr>
        <p:cNvPr id="1" name=""/>
        <p:cNvGrpSpPr/>
        <p:nvPr/>
      </p:nvGrpSpPr>
      <p:grpSpPr>
        <a:xfrm>
          <a:off x="0" y="0"/>
          <a:ext cx="0" cy="0"/>
          <a:chOff x="0" y="0"/>
          <a:chExt cx="0" cy="0"/>
        </a:xfrm>
      </p:grpSpPr>
      <p:sp>
        <p:nvSpPr>
          <p:cNvPr id="16" name="Заголовок 11">
            <a:extLst>
              <a:ext uri="{FF2B5EF4-FFF2-40B4-BE49-F238E27FC236}">
                <a16:creationId xmlns:a16="http://schemas.microsoft.com/office/drawing/2014/main" xmlns="" id="{AC7B45C4-0029-484F-BC10-E13FF56236DF}"/>
              </a:ext>
            </a:extLst>
          </p:cNvPr>
          <p:cNvSpPr>
            <a:spLocks noGrp="1"/>
          </p:cNvSpPr>
          <p:nvPr>
            <p:ph type="title"/>
          </p:nvPr>
        </p:nvSpPr>
        <p:spPr>
          <a:xfrm>
            <a:off x="425450" y="234000"/>
            <a:ext cx="11341100" cy="1035000"/>
          </a:xfrm>
        </p:spPr>
        <p:txBody>
          <a:bodyPr/>
          <a:lstStyle>
            <a:lvl1pPr>
              <a:defRPr>
                <a:solidFill>
                  <a:schemeClr val="accent1"/>
                </a:solidFill>
              </a:defRPr>
            </a:lvl1pPr>
          </a:lstStyle>
          <a:p>
            <a:r>
              <a:rPr lang="ru-RU" dirty="0"/>
              <a:t>Образец заголовка</a:t>
            </a:r>
          </a:p>
        </p:txBody>
      </p:sp>
      <p:sp>
        <p:nvSpPr>
          <p:cNvPr id="17" name="Рисунок 2">
            <a:extLst>
              <a:ext uri="{FF2B5EF4-FFF2-40B4-BE49-F238E27FC236}">
                <a16:creationId xmlns:a16="http://schemas.microsoft.com/office/drawing/2014/main" xmlns="" id="{F8FF044D-1DB9-4B7C-9D24-F0D3A3DD3C0C}"/>
              </a:ext>
            </a:extLst>
          </p:cNvPr>
          <p:cNvSpPr>
            <a:spLocks noGrp="1"/>
          </p:cNvSpPr>
          <p:nvPr>
            <p:ph type="pic" sz="quarter" idx="13"/>
          </p:nvPr>
        </p:nvSpPr>
        <p:spPr>
          <a:xfrm>
            <a:off x="425450" y="2303463"/>
            <a:ext cx="4005550" cy="1620837"/>
          </a:xfrm>
        </p:spPr>
        <p:txBody>
          <a:bodyPr/>
          <a:lstStyle>
            <a:lvl1pPr>
              <a:defRPr>
                <a:solidFill>
                  <a:schemeClr val="accent1"/>
                </a:solidFill>
              </a:defRPr>
            </a:lvl1pPr>
          </a:lstStyle>
          <a:p>
            <a:endParaRPr lang="ru-RU"/>
          </a:p>
        </p:txBody>
      </p:sp>
      <p:sp>
        <p:nvSpPr>
          <p:cNvPr id="18" name="Рисунок 2">
            <a:extLst>
              <a:ext uri="{FF2B5EF4-FFF2-40B4-BE49-F238E27FC236}">
                <a16:creationId xmlns:a16="http://schemas.microsoft.com/office/drawing/2014/main" xmlns="" id="{738784A2-81B9-4C54-8F48-52CB72EF9714}"/>
              </a:ext>
            </a:extLst>
          </p:cNvPr>
          <p:cNvSpPr>
            <a:spLocks noGrp="1"/>
          </p:cNvSpPr>
          <p:nvPr>
            <p:ph type="pic" sz="quarter" idx="14"/>
          </p:nvPr>
        </p:nvSpPr>
        <p:spPr>
          <a:xfrm>
            <a:off x="4595341" y="2303463"/>
            <a:ext cx="4005550" cy="1620837"/>
          </a:xfrm>
        </p:spPr>
        <p:txBody>
          <a:bodyPr/>
          <a:lstStyle>
            <a:lvl1pPr>
              <a:defRPr>
                <a:solidFill>
                  <a:schemeClr val="accent1"/>
                </a:solidFill>
              </a:defRPr>
            </a:lvl1pPr>
          </a:lstStyle>
          <a:p>
            <a:endParaRPr lang="ru-RU"/>
          </a:p>
        </p:txBody>
      </p:sp>
      <p:sp>
        <p:nvSpPr>
          <p:cNvPr id="19" name="Рисунок 2">
            <a:extLst>
              <a:ext uri="{FF2B5EF4-FFF2-40B4-BE49-F238E27FC236}">
                <a16:creationId xmlns:a16="http://schemas.microsoft.com/office/drawing/2014/main" xmlns="" id="{21C4B4FC-EB7C-4B83-9B03-36AC76ADC66E}"/>
              </a:ext>
            </a:extLst>
          </p:cNvPr>
          <p:cNvSpPr>
            <a:spLocks noGrp="1"/>
          </p:cNvSpPr>
          <p:nvPr>
            <p:ph type="pic" sz="quarter" idx="15"/>
          </p:nvPr>
        </p:nvSpPr>
        <p:spPr>
          <a:xfrm>
            <a:off x="8761675" y="2303463"/>
            <a:ext cx="3004875" cy="1620837"/>
          </a:xfrm>
        </p:spPr>
        <p:txBody>
          <a:bodyPr/>
          <a:lstStyle>
            <a:lvl1pPr>
              <a:defRPr>
                <a:solidFill>
                  <a:schemeClr val="accent1"/>
                </a:solidFill>
              </a:defRPr>
            </a:lvl1pPr>
          </a:lstStyle>
          <a:p>
            <a:endParaRPr lang="ru-RU"/>
          </a:p>
        </p:txBody>
      </p:sp>
      <p:sp>
        <p:nvSpPr>
          <p:cNvPr id="20" name="Рисунок 2">
            <a:extLst>
              <a:ext uri="{FF2B5EF4-FFF2-40B4-BE49-F238E27FC236}">
                <a16:creationId xmlns:a16="http://schemas.microsoft.com/office/drawing/2014/main" xmlns="" id="{FC421DAD-9956-40BC-B396-121BDF52207E}"/>
              </a:ext>
            </a:extLst>
          </p:cNvPr>
          <p:cNvSpPr>
            <a:spLocks noGrp="1"/>
          </p:cNvSpPr>
          <p:nvPr>
            <p:ph type="pic" sz="quarter" idx="16"/>
          </p:nvPr>
        </p:nvSpPr>
        <p:spPr>
          <a:xfrm>
            <a:off x="425450" y="4058163"/>
            <a:ext cx="3004875" cy="1620837"/>
          </a:xfrm>
        </p:spPr>
        <p:txBody>
          <a:bodyPr/>
          <a:lstStyle>
            <a:lvl1pPr>
              <a:defRPr>
                <a:solidFill>
                  <a:schemeClr val="accent1"/>
                </a:solidFill>
              </a:defRPr>
            </a:lvl1pPr>
          </a:lstStyle>
          <a:p>
            <a:endParaRPr lang="ru-RU"/>
          </a:p>
        </p:txBody>
      </p:sp>
      <p:sp>
        <p:nvSpPr>
          <p:cNvPr id="21" name="Рисунок 2">
            <a:extLst>
              <a:ext uri="{FF2B5EF4-FFF2-40B4-BE49-F238E27FC236}">
                <a16:creationId xmlns:a16="http://schemas.microsoft.com/office/drawing/2014/main" xmlns="" id="{0596AFFC-6327-4316-8A52-555C5499A3E5}"/>
              </a:ext>
            </a:extLst>
          </p:cNvPr>
          <p:cNvSpPr>
            <a:spLocks noGrp="1"/>
          </p:cNvSpPr>
          <p:nvPr>
            <p:ph type="pic" sz="quarter" idx="17"/>
          </p:nvPr>
        </p:nvSpPr>
        <p:spPr>
          <a:xfrm>
            <a:off x="3606109" y="4058163"/>
            <a:ext cx="4005550" cy="1620837"/>
          </a:xfrm>
        </p:spPr>
        <p:txBody>
          <a:bodyPr/>
          <a:lstStyle>
            <a:lvl1pPr>
              <a:defRPr>
                <a:solidFill>
                  <a:schemeClr val="accent1"/>
                </a:solidFill>
              </a:defRPr>
            </a:lvl1pPr>
          </a:lstStyle>
          <a:p>
            <a:endParaRPr lang="ru-RU"/>
          </a:p>
        </p:txBody>
      </p:sp>
      <p:sp>
        <p:nvSpPr>
          <p:cNvPr id="22" name="Рисунок 2">
            <a:extLst>
              <a:ext uri="{FF2B5EF4-FFF2-40B4-BE49-F238E27FC236}">
                <a16:creationId xmlns:a16="http://schemas.microsoft.com/office/drawing/2014/main" xmlns="" id="{709A8CBC-B10E-4729-8664-C17D4F6947A6}"/>
              </a:ext>
            </a:extLst>
          </p:cNvPr>
          <p:cNvSpPr>
            <a:spLocks noGrp="1"/>
          </p:cNvSpPr>
          <p:nvPr>
            <p:ph type="pic" sz="quarter" idx="18"/>
          </p:nvPr>
        </p:nvSpPr>
        <p:spPr>
          <a:xfrm>
            <a:off x="7776000" y="4058163"/>
            <a:ext cx="4005550" cy="1620837"/>
          </a:xfrm>
        </p:spPr>
        <p:txBody>
          <a:bodyPr/>
          <a:lstStyle>
            <a:lvl1pPr>
              <a:defRPr>
                <a:solidFill>
                  <a:schemeClr val="accent1"/>
                </a:solidFill>
              </a:defRPr>
            </a:lvl1pPr>
          </a:lstStyle>
          <a:p>
            <a:endParaRPr lang="ru-RU"/>
          </a:p>
        </p:txBody>
      </p:sp>
      <p:sp>
        <p:nvSpPr>
          <p:cNvPr id="23" name="Текст 4">
            <a:extLst>
              <a:ext uri="{FF2B5EF4-FFF2-40B4-BE49-F238E27FC236}">
                <a16:creationId xmlns:a16="http://schemas.microsoft.com/office/drawing/2014/main" xmlns="" id="{05550F69-FB7F-4160-902B-8FE3C5C275BB}"/>
              </a:ext>
            </a:extLst>
          </p:cNvPr>
          <p:cNvSpPr>
            <a:spLocks noGrp="1"/>
          </p:cNvSpPr>
          <p:nvPr>
            <p:ph type="body" sz="quarter" idx="19"/>
          </p:nvPr>
        </p:nvSpPr>
        <p:spPr>
          <a:xfrm>
            <a:off x="439739" y="1493838"/>
            <a:ext cx="11341100" cy="62706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xmlns="" val="2770359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s://presentation-creation.ru/"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48E8430-DDB9-4451-9D36-B3AF2E7697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CBE93D94-3035-46FC-A88F-4C3D803A53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6FC1E060-1FC4-4335-BB7B-E97E627FA9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93E2BF-9ADC-477C-B985-ED6A3FE2C52E}" type="datetimeFigureOut">
              <a:rPr lang="ru-RU" smtClean="0"/>
              <a:pPr/>
              <a:t>23.03.2022</a:t>
            </a:fld>
            <a:endParaRPr lang="ru-RU"/>
          </a:p>
        </p:txBody>
      </p:sp>
      <p:sp>
        <p:nvSpPr>
          <p:cNvPr id="5" name="Нижний колонтитул 4">
            <a:extLst>
              <a:ext uri="{FF2B5EF4-FFF2-40B4-BE49-F238E27FC236}">
                <a16:creationId xmlns:a16="http://schemas.microsoft.com/office/drawing/2014/main" xmlns="" id="{66DED04A-12F8-4119-ACB5-AA522965E3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8DF0D0D2-7346-4BE2-B3F5-7DE8403A21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424E6-770A-4943-8DFB-C07B33ECB3B4}" type="slidenum">
              <a:rPr lang="ru-RU" smtClean="0"/>
              <a:pPr/>
              <a:t>‹#›</a:t>
            </a:fld>
            <a:endParaRPr lang="ru-RU"/>
          </a:p>
        </p:txBody>
      </p:sp>
      <p:pic>
        <p:nvPicPr>
          <p:cNvPr id="7" name="Рисунок 6">
            <a:hlinkClick r:id="rId21"/>
            <a:extLst>
              <a:ext uri="{FF2B5EF4-FFF2-40B4-BE49-F238E27FC236}">
                <a16:creationId xmlns:a16="http://schemas.microsoft.com/office/drawing/2014/main" xmlns="" id="{43780347-ADC3-4039-95E5-9DAF405C2D48}"/>
              </a:ext>
            </a:extLst>
          </p:cNvPr>
          <p:cNvPicPr>
            <a:picLocks noChangeAspect="1"/>
          </p:cNvPicPr>
          <p:nvPr userDrawn="1"/>
        </p:nvPicPr>
        <p:blipFill>
          <a:blip r:embed="rId22" cstate="print">
            <a:extLst>
              <a:ext uri="{28A0092B-C50C-407E-A947-70E740481C1C}">
                <a14:useLocalDpi xmlns:a14="http://schemas.microsoft.com/office/drawing/2010/main" xmlns=""/>
              </a:ext>
            </a:extLst>
          </a:blip>
          <a:stretch>
            <a:fillRect/>
          </a:stretch>
        </p:blipFill>
        <p:spPr>
          <a:xfrm>
            <a:off x="-1194000" y="367393"/>
            <a:ext cx="757762" cy="757762"/>
          </a:xfrm>
          <a:prstGeom prst="rect">
            <a:avLst/>
          </a:prstGeom>
        </p:spPr>
      </p:pic>
    </p:spTree>
    <p:extLst>
      <p:ext uri="{BB962C8B-B14F-4D97-AF65-F5344CB8AC3E}">
        <p14:creationId xmlns:p14="http://schemas.microsoft.com/office/powerpoint/2010/main" xmlns="" val="280568907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5" r:id="rId3"/>
    <p:sldLayoutId id="2147483667" r:id="rId4"/>
    <p:sldLayoutId id="2147483666" r:id="rId5"/>
    <p:sldLayoutId id="2147483661" r:id="rId6"/>
    <p:sldLayoutId id="2147483662" r:id="rId7"/>
    <p:sldLayoutId id="2147483663" r:id="rId8"/>
    <p:sldLayoutId id="2147483664" r:id="rId9"/>
    <p:sldLayoutId id="2147483650" r:id="rId10"/>
    <p:sldLayoutId id="2147483651" r:id="rId11"/>
    <p:sldLayoutId id="2147483652" r:id="rId12"/>
    <p:sldLayoutId id="2147483653" r:id="rId13"/>
    <p:sldLayoutId id="2147483654" r:id="rId14"/>
    <p:sldLayoutId id="2147483655" r:id="rId15"/>
    <p:sldLayoutId id="2147483656" r:id="rId16"/>
    <p:sldLayoutId id="2147483657" r:id="rId17"/>
    <p:sldLayoutId id="2147483658" r:id="rId18"/>
    <p:sldLayoutId id="2147483659" r:id="rId19"/>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57A3F9B0-C61E-4C60-847E-58C20F285CD3}"/>
              </a:ext>
            </a:extLst>
          </p:cNvPr>
          <p:cNvSpPr/>
          <p:nvPr/>
        </p:nvSpPr>
        <p:spPr>
          <a:xfrm>
            <a:off x="0" y="0"/>
            <a:ext cx="12192000" cy="685800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a:extLst>
              <a:ext uri="{FF2B5EF4-FFF2-40B4-BE49-F238E27FC236}">
                <a16:creationId xmlns:a16="http://schemas.microsoft.com/office/drawing/2014/main" xmlns="" id="{C3A62C24-D04B-48C3-AA2C-139B09BA2CCB}"/>
              </a:ext>
            </a:extLst>
          </p:cNvPr>
          <p:cNvSpPr/>
          <p:nvPr/>
        </p:nvSpPr>
        <p:spPr>
          <a:xfrm>
            <a:off x="1255650" y="731514"/>
            <a:ext cx="9720000" cy="546750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a:extLst>
              <a:ext uri="{FF2B5EF4-FFF2-40B4-BE49-F238E27FC236}">
                <a16:creationId xmlns:a16="http://schemas.microsoft.com/office/drawing/2014/main" xmlns="" id="{B7677A69-23E8-4468-B0C1-F200BA6A0BB0}"/>
              </a:ext>
            </a:extLst>
          </p:cNvPr>
          <p:cNvSpPr/>
          <p:nvPr/>
        </p:nvSpPr>
        <p:spPr>
          <a:xfrm>
            <a:off x="456450" y="257400"/>
            <a:ext cx="11318400" cy="6366600"/>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Заголовок 6">
            <a:extLst>
              <a:ext uri="{FF2B5EF4-FFF2-40B4-BE49-F238E27FC236}">
                <a16:creationId xmlns:a16="http://schemas.microsoft.com/office/drawing/2014/main" xmlns="" id="{F517E966-A564-45E1-84EA-531571F5224C}"/>
              </a:ext>
            </a:extLst>
          </p:cNvPr>
          <p:cNvSpPr txBox="1">
            <a:spLocks/>
          </p:cNvSpPr>
          <p:nvPr/>
        </p:nvSpPr>
        <p:spPr>
          <a:xfrm>
            <a:off x="1374854" y="1374317"/>
            <a:ext cx="9809371" cy="22412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ru-RU" sz="4400" b="1" dirty="0">
              <a:solidFill>
                <a:schemeClr val="bg1"/>
              </a:solidFill>
              <a:latin typeface="Arial" pitchFamily="34" charset="0"/>
              <a:cs typeface="Arial" pitchFamily="34" charset="0"/>
            </a:endParaRPr>
          </a:p>
          <a:p>
            <a:pPr>
              <a:spcBef>
                <a:spcPts val="1200"/>
              </a:spcBef>
            </a:pPr>
            <a:r>
              <a:rPr lang="ru-RU" sz="3000" b="1" dirty="0">
                <a:solidFill>
                  <a:schemeClr val="bg1"/>
                </a:solidFill>
                <a:latin typeface="Arial" pitchFamily="34" charset="0"/>
                <a:cs typeface="Arial" pitchFamily="34" charset="0"/>
              </a:rPr>
              <a:t>Бухгалтерский учет и отчетность</a:t>
            </a:r>
          </a:p>
          <a:p>
            <a:pPr>
              <a:spcBef>
                <a:spcPts val="2400"/>
              </a:spcBef>
            </a:pPr>
            <a:endParaRPr lang="ru-RU" sz="4000" b="1" dirty="0">
              <a:solidFill>
                <a:schemeClr val="bg1"/>
              </a:solidFill>
              <a:latin typeface="Arial" pitchFamily="34" charset="0"/>
              <a:cs typeface="Arial" pitchFamily="34" charset="0"/>
            </a:endParaRPr>
          </a:p>
          <a:p>
            <a:pPr>
              <a:spcBef>
                <a:spcPts val="0"/>
              </a:spcBef>
            </a:pPr>
            <a:r>
              <a:rPr lang="ru-RU" sz="4000" b="1" dirty="0" smtClean="0">
                <a:solidFill>
                  <a:schemeClr val="bg1"/>
                </a:solidFill>
                <a:latin typeface="Arial" pitchFamily="34" charset="0"/>
                <a:cs typeface="Arial" pitchFamily="34" charset="0"/>
              </a:rPr>
              <a:t>Учет </a:t>
            </a:r>
            <a:r>
              <a:rPr lang="ru-RU" sz="4000" b="1" dirty="0">
                <a:solidFill>
                  <a:schemeClr val="bg1"/>
                </a:solidFill>
                <a:latin typeface="Arial" pitchFamily="34" charset="0"/>
                <a:cs typeface="Arial" pitchFamily="34" charset="0"/>
              </a:rPr>
              <a:t>расчетов</a:t>
            </a:r>
          </a:p>
          <a:p>
            <a:endParaRPr lang="ru-RU" sz="4400" b="1" dirty="0">
              <a:solidFill>
                <a:schemeClr val="bg1"/>
              </a:solidFill>
              <a:latin typeface="Arial" pitchFamily="34" charset="0"/>
              <a:cs typeface="Arial" pitchFamily="34" charset="0"/>
            </a:endParaRPr>
          </a:p>
        </p:txBody>
      </p:sp>
      <p:sp>
        <p:nvSpPr>
          <p:cNvPr id="18" name="Подзаголовок 7">
            <a:extLst>
              <a:ext uri="{FF2B5EF4-FFF2-40B4-BE49-F238E27FC236}">
                <a16:creationId xmlns:a16="http://schemas.microsoft.com/office/drawing/2014/main" xmlns="" id="{E2BDACE4-4494-4579-AE66-C36AE5DA67AB}"/>
              </a:ext>
            </a:extLst>
          </p:cNvPr>
          <p:cNvSpPr txBox="1">
            <a:spLocks/>
          </p:cNvSpPr>
          <p:nvPr/>
        </p:nvSpPr>
        <p:spPr>
          <a:xfrm>
            <a:off x="1761166" y="406530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ru-RU" sz="1800" b="1" dirty="0">
                <a:solidFill>
                  <a:schemeClr val="bg1"/>
                </a:solidFill>
                <a:latin typeface="Arial" pitchFamily="34" charset="0"/>
                <a:cs typeface="Arial" pitchFamily="34" charset="0"/>
              </a:rPr>
              <a:t>Антошина Ольга Александровна</a:t>
            </a:r>
          </a:p>
          <a:p>
            <a:pPr algn="l">
              <a:lnSpc>
                <a:spcPct val="100000"/>
              </a:lnSpc>
            </a:pPr>
            <a:r>
              <a:rPr lang="ru-RU" sz="1800" b="1" dirty="0">
                <a:solidFill>
                  <a:schemeClr val="bg1"/>
                </a:solidFill>
                <a:latin typeface="Arial" pitchFamily="34" charset="0"/>
                <a:cs typeface="Arial" pitchFamily="34" charset="0"/>
              </a:rPr>
              <a:t>кандидат экономических наук</a:t>
            </a:r>
          </a:p>
          <a:p>
            <a:pPr>
              <a:lnSpc>
                <a:spcPct val="100000"/>
              </a:lnSpc>
            </a:pPr>
            <a:endParaRPr lang="ru-RU" sz="1800" dirty="0">
              <a:solidFill>
                <a:schemeClr val="bg1"/>
              </a:solidFill>
            </a:endParaRPr>
          </a:p>
        </p:txBody>
      </p:sp>
      <p:sp>
        <p:nvSpPr>
          <p:cNvPr id="19" name="Текст 7"/>
          <p:cNvSpPr txBox="1">
            <a:spLocks/>
          </p:cNvSpPr>
          <p:nvPr/>
        </p:nvSpPr>
        <p:spPr bwMode="auto">
          <a:xfrm>
            <a:off x="4431000" y="5318175"/>
            <a:ext cx="6323100" cy="873125"/>
          </a:xfrm>
          <a:prstGeom prst="rect">
            <a:avLst/>
          </a:prstGeom>
          <a:noFill/>
          <a:ln w="9525">
            <a:noFill/>
            <a:miter lim="800000"/>
            <a:headEnd/>
            <a:tailEnd/>
          </a:ln>
        </p:spPr>
        <p:txBody>
          <a:bodyPr lIns="100794" tIns="50397" rIns="100794" bIns="50397"/>
          <a:lstStyle/>
          <a:p>
            <a:pPr algn="r">
              <a:buClr>
                <a:srgbClr val="C3260C"/>
              </a:buClr>
              <a:buSzPct val="130000"/>
              <a:buFont typeface="Georgia" pitchFamily="18" charset="0"/>
              <a:buNone/>
              <a:defRPr/>
            </a:pPr>
            <a:r>
              <a:rPr lang="ru-RU" b="1" kern="0" dirty="0">
                <a:solidFill>
                  <a:schemeClr val="bg1"/>
                </a:solidFill>
                <a:latin typeface="Arial" pitchFamily="34" charset="0"/>
                <a:cs typeface="Arial" pitchFamily="34" charset="0"/>
              </a:rPr>
              <a:t>Центр подготовки налоговых консультантов  </a:t>
            </a:r>
          </a:p>
          <a:p>
            <a:pPr algn="r">
              <a:spcBef>
                <a:spcPct val="20000"/>
              </a:spcBef>
              <a:spcAft>
                <a:spcPts val="331"/>
              </a:spcAft>
              <a:buClr>
                <a:srgbClr val="C3260C"/>
              </a:buClr>
              <a:buSzPct val="130000"/>
              <a:defRPr/>
            </a:pPr>
            <a:r>
              <a:rPr lang="ru-RU" b="1" kern="0" dirty="0">
                <a:solidFill>
                  <a:schemeClr val="bg1"/>
                </a:solidFill>
                <a:latin typeface="Arial" pitchFamily="34" charset="0"/>
                <a:cs typeface="Arial" pitchFamily="34" charset="0"/>
              </a:rPr>
              <a:t>(495) 925-03-87 </a:t>
            </a:r>
            <a:r>
              <a:rPr lang="en-US" b="1" kern="0" dirty="0" err="1">
                <a:solidFill>
                  <a:schemeClr val="bg1"/>
                </a:solidFill>
                <a:latin typeface="Arial" pitchFamily="34" charset="0"/>
                <a:cs typeface="Arial" pitchFamily="34" charset="0"/>
              </a:rPr>
              <a:t>nalog</a:t>
            </a:r>
            <a:r>
              <a:rPr lang="ru-RU" b="1" kern="0" dirty="0">
                <a:solidFill>
                  <a:schemeClr val="bg1"/>
                </a:solidFill>
                <a:latin typeface="Arial" pitchFamily="34" charset="0"/>
                <a:cs typeface="Arial" pitchFamily="34" charset="0"/>
              </a:rPr>
              <a:t>@</a:t>
            </a:r>
            <a:r>
              <a:rPr lang="en-US" b="1" kern="0" dirty="0" err="1">
                <a:solidFill>
                  <a:schemeClr val="bg1"/>
                </a:solidFill>
                <a:latin typeface="Arial" pitchFamily="34" charset="0"/>
                <a:cs typeface="Arial" pitchFamily="34" charset="0"/>
              </a:rPr>
              <a:t>cpnk</a:t>
            </a:r>
            <a:r>
              <a:rPr lang="ru-RU" b="1" kern="0" dirty="0">
                <a:solidFill>
                  <a:schemeClr val="bg1"/>
                </a:solidFill>
                <a:latin typeface="Arial" pitchFamily="34" charset="0"/>
                <a:cs typeface="Arial" pitchFamily="34" charset="0"/>
              </a:rPr>
              <a:t>.</a:t>
            </a:r>
            <a:r>
              <a:rPr lang="en-US" b="1" kern="0" dirty="0" err="1">
                <a:solidFill>
                  <a:schemeClr val="bg1"/>
                </a:solidFill>
                <a:latin typeface="Arial" pitchFamily="34" charset="0"/>
                <a:cs typeface="Arial" pitchFamily="34" charset="0"/>
              </a:rPr>
              <a:t>ru</a:t>
            </a:r>
            <a:r>
              <a:rPr lang="en-US" b="1" kern="0" dirty="0">
                <a:solidFill>
                  <a:schemeClr val="bg1"/>
                </a:solidFill>
                <a:latin typeface="Arial" pitchFamily="34" charset="0"/>
                <a:cs typeface="Arial" pitchFamily="34" charset="0"/>
              </a:rPr>
              <a:t> </a:t>
            </a:r>
            <a:r>
              <a:rPr lang="ru-RU" b="1" kern="0" dirty="0">
                <a:solidFill>
                  <a:schemeClr val="bg1"/>
                </a:solidFill>
                <a:latin typeface="Arial" pitchFamily="34" charset="0"/>
                <a:cs typeface="Arial" pitchFamily="34" charset="0"/>
              </a:rPr>
              <a:t> </a:t>
            </a:r>
            <a:r>
              <a:rPr lang="en-US" b="1" kern="0" dirty="0">
                <a:solidFill>
                  <a:schemeClr val="bg1"/>
                </a:solidFill>
                <a:latin typeface="Arial" pitchFamily="34" charset="0"/>
                <a:cs typeface="Arial" pitchFamily="34" charset="0"/>
              </a:rPr>
              <a:t>http</a:t>
            </a:r>
            <a:r>
              <a:rPr lang="ru-RU" b="1" kern="0" dirty="0">
                <a:solidFill>
                  <a:schemeClr val="bg1"/>
                </a:solidFill>
                <a:latin typeface="Arial" pitchFamily="34" charset="0"/>
                <a:cs typeface="Arial" pitchFamily="34" charset="0"/>
              </a:rPr>
              <a:t>://</a:t>
            </a:r>
            <a:r>
              <a:rPr lang="en-US" b="1" kern="0" dirty="0" err="1">
                <a:solidFill>
                  <a:schemeClr val="bg1"/>
                </a:solidFill>
                <a:latin typeface="Arial" pitchFamily="34" charset="0"/>
                <a:cs typeface="Arial" pitchFamily="34" charset="0"/>
              </a:rPr>
              <a:t>cpnk</a:t>
            </a:r>
            <a:r>
              <a:rPr lang="ru-RU" b="1" kern="0" dirty="0">
                <a:solidFill>
                  <a:schemeClr val="bg1"/>
                </a:solidFill>
                <a:latin typeface="Arial" pitchFamily="34" charset="0"/>
                <a:cs typeface="Arial" pitchFamily="34" charset="0"/>
              </a:rPr>
              <a:t>.</a:t>
            </a:r>
            <a:r>
              <a:rPr lang="en-US" b="1" kern="0" dirty="0" err="1">
                <a:solidFill>
                  <a:schemeClr val="bg1"/>
                </a:solidFill>
                <a:latin typeface="Arial" pitchFamily="34" charset="0"/>
                <a:cs typeface="Arial" pitchFamily="34" charset="0"/>
              </a:rPr>
              <a:t>ru</a:t>
            </a:r>
            <a:r>
              <a:rPr lang="ru-RU" b="1" kern="0" dirty="0">
                <a:solidFill>
                  <a:schemeClr val="bg1"/>
                </a:solidFill>
                <a:latin typeface="Arial" pitchFamily="34" charset="0"/>
                <a:cs typeface="Arial" pitchFamily="34" charset="0"/>
              </a:rPr>
              <a:t> </a:t>
            </a:r>
          </a:p>
          <a:p>
            <a:pPr>
              <a:spcBef>
                <a:spcPct val="20000"/>
              </a:spcBef>
              <a:spcAft>
                <a:spcPts val="331"/>
              </a:spcAft>
              <a:buClr>
                <a:srgbClr val="C3260C"/>
              </a:buClr>
              <a:buSzPct val="130000"/>
              <a:defRPr/>
            </a:pPr>
            <a:r>
              <a:rPr lang="ru-RU" kern="0" dirty="0">
                <a:solidFill>
                  <a:schemeClr val="bg1"/>
                </a:solidFill>
                <a:latin typeface="Arial" pitchFamily="34" charset="0"/>
                <a:cs typeface="Arial" pitchFamily="34" charset="0"/>
              </a:rPr>
              <a:t> </a:t>
            </a:r>
          </a:p>
          <a:p>
            <a:pPr>
              <a:spcBef>
                <a:spcPct val="20000"/>
              </a:spcBef>
              <a:spcAft>
                <a:spcPts val="331"/>
              </a:spcAft>
              <a:buClr>
                <a:srgbClr val="C3260C"/>
              </a:buClr>
              <a:buSzPct val="130000"/>
              <a:defRPr/>
            </a:pPr>
            <a:endParaRPr lang="ru-RU" kern="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5956136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6086" y="864000"/>
            <a:ext cx="10755000" cy="4924425"/>
          </a:xfrm>
          <a:prstGeom prst="rect">
            <a:avLst/>
          </a:prstGeom>
        </p:spPr>
        <p:txBody>
          <a:bodyPr wrap="square">
            <a:spAutoFit/>
          </a:bodyPr>
          <a:lstStyle/>
          <a:p>
            <a:pPr indent="533400" algn="just">
              <a:spcBef>
                <a:spcPts val="600"/>
              </a:spcBef>
              <a:spcAft>
                <a:spcPts val="600"/>
              </a:spcAft>
            </a:pPr>
            <a:r>
              <a:rPr lang="ru-RU" sz="2400" dirty="0">
                <a:solidFill>
                  <a:schemeClr val="tx2"/>
                </a:solidFill>
                <a:latin typeface="Arial" pitchFamily="34" charset="0"/>
                <a:cs typeface="Arial" pitchFamily="34" charset="0"/>
              </a:rPr>
              <a:t>Разница между номиналом векселя и суммой сделки (если сумма, указанная на векселе, превышает сумму сделки) отражается в учете:</a:t>
            </a:r>
          </a:p>
          <a:p>
            <a:pPr indent="533400" algn="just">
              <a:spcBef>
                <a:spcPts val="600"/>
              </a:spcBef>
              <a:spcAft>
                <a:spcPts val="600"/>
              </a:spcAft>
            </a:pPr>
            <a:r>
              <a:rPr lang="ru-RU" sz="2400" dirty="0">
                <a:solidFill>
                  <a:schemeClr val="tx2"/>
                </a:solidFill>
                <a:latin typeface="Arial" pitchFamily="34" charset="0"/>
                <a:cs typeface="Arial" pitchFamily="34" charset="0"/>
              </a:rPr>
              <a:t>- в соответствии с п. 15 ПБУ 15/2008 начисленные проценты на вексельную сумму отражаются организацией-векселедателем в составе прочих расходов в тех отчетных периодах, к которым относятся данные начисления, или равномерно в течение предусмотренного векселем срока выплаты полученных взаймы денежных средств:</a:t>
            </a:r>
          </a:p>
          <a:p>
            <a:pPr indent="533400" algn="just">
              <a:spcBef>
                <a:spcPts val="600"/>
              </a:spcBef>
              <a:spcAft>
                <a:spcPts val="600"/>
              </a:spcAft>
            </a:pP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91-2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60-вексель </a:t>
            </a:r>
          </a:p>
          <a:p>
            <a:pPr indent="533400" algn="just">
              <a:spcBef>
                <a:spcPts val="600"/>
              </a:spcBef>
              <a:spcAft>
                <a:spcPts val="600"/>
              </a:spcAft>
            </a:pPr>
            <a:r>
              <a:rPr lang="ru-RU" sz="2400" dirty="0">
                <a:solidFill>
                  <a:schemeClr val="tx2"/>
                </a:solidFill>
                <a:latin typeface="Arial" pitchFamily="34" charset="0"/>
                <a:cs typeface="Arial" pitchFamily="34" charset="0"/>
              </a:rPr>
              <a:t>	</a:t>
            </a:r>
          </a:p>
          <a:p>
            <a:pPr indent="533400" algn="just">
              <a:spcBef>
                <a:spcPts val="600"/>
              </a:spcBef>
              <a:spcAft>
                <a:spcPts val="600"/>
              </a:spcAft>
            </a:pPr>
            <a:r>
              <a:rPr lang="ru-RU" sz="2400" dirty="0">
                <a:solidFill>
                  <a:schemeClr val="tx2"/>
                </a:solidFill>
                <a:latin typeface="Arial" pitchFamily="34" charset="0"/>
                <a:cs typeface="Arial" pitchFamily="34" charset="0"/>
              </a:rPr>
              <a:t>Погашение векселя отражается следующей записью:</a:t>
            </a:r>
          </a:p>
          <a:p>
            <a:pPr indent="533400" algn="just">
              <a:spcBef>
                <a:spcPts val="600"/>
              </a:spcBef>
              <a:spcAft>
                <a:spcPts val="600"/>
              </a:spcAft>
            </a:pP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60-вексель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51	- погашен вексель (по номиналу)</a:t>
            </a:r>
          </a:p>
        </p:txBody>
      </p:sp>
    </p:spTree>
    <p:extLst>
      <p:ext uri="{BB962C8B-B14F-4D97-AF65-F5344CB8AC3E}">
        <p14:creationId xmlns:p14="http://schemas.microsoft.com/office/powerpoint/2010/main" xmlns="" val="30131866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27B6047-1227-4491-8FB1-C8E54DFC9CBC}"/>
              </a:ext>
            </a:extLst>
          </p:cNvPr>
          <p:cNvSpPr>
            <a:spLocks noGrp="1"/>
          </p:cNvSpPr>
          <p:nvPr>
            <p:ph type="title"/>
          </p:nvPr>
        </p:nvSpPr>
        <p:spPr>
          <a:xfrm>
            <a:off x="786000" y="324000"/>
            <a:ext cx="10515599" cy="1325563"/>
          </a:xfrm>
        </p:spPr>
        <p:txBody>
          <a:bodyPr>
            <a:noAutofit/>
          </a:bodyPr>
          <a:lstStyle/>
          <a:p>
            <a:pPr indent="534988" algn="ctr"/>
            <a:r>
              <a:rPr lang="ru-RU" sz="3600" dirty="0">
                <a:latin typeface="Arial" pitchFamily="34" charset="0"/>
                <a:cs typeface="Arial" pitchFamily="34" charset="0"/>
              </a:rPr>
              <a:t>Бухгалтерские записи по учету </a:t>
            </a:r>
            <a:br>
              <a:rPr lang="ru-RU" sz="3600" dirty="0">
                <a:latin typeface="Arial" pitchFamily="34" charset="0"/>
                <a:cs typeface="Arial" pitchFamily="34" charset="0"/>
              </a:rPr>
            </a:br>
            <a:r>
              <a:rPr lang="ru-RU" sz="3600" dirty="0">
                <a:latin typeface="Arial" pitchFamily="34" charset="0"/>
                <a:cs typeface="Arial" pitchFamily="34" charset="0"/>
              </a:rPr>
              <a:t>расчетов с поставщиками и подрядчиками</a:t>
            </a:r>
            <a:br>
              <a:rPr lang="ru-RU" sz="3600" dirty="0">
                <a:latin typeface="Arial" pitchFamily="34" charset="0"/>
                <a:cs typeface="Arial" pitchFamily="34" charset="0"/>
              </a:rPr>
            </a:br>
            <a:endParaRPr lang="ru-RU" sz="3600" dirty="0">
              <a:solidFill>
                <a:schemeClr val="accent3"/>
              </a:solidFill>
              <a:latin typeface="Arial" pitchFamily="34" charset="0"/>
              <a:cs typeface="Arial" pitchFamily="34" charset="0"/>
            </a:endParaRPr>
          </a:p>
        </p:txBody>
      </p:sp>
      <p:graphicFrame>
        <p:nvGraphicFramePr>
          <p:cNvPr id="3" name="Group 1182"/>
          <p:cNvGraphicFramePr>
            <a:graphicFrameLocks noGrp="1"/>
          </p:cNvGraphicFramePr>
          <p:nvPr>
            <p:extLst>
              <p:ext uri="{D42A27DB-BD31-4B8C-83A1-F6EECF244321}">
                <p14:modId xmlns:p14="http://schemas.microsoft.com/office/powerpoint/2010/main" xmlns="" val="3229046956"/>
              </p:ext>
            </p:extLst>
          </p:nvPr>
        </p:nvGraphicFramePr>
        <p:xfrm>
          <a:off x="381000" y="1764000"/>
          <a:ext cx="11384999" cy="3749040"/>
        </p:xfrm>
        <a:graphic>
          <a:graphicData uri="http://schemas.openxmlformats.org/drawingml/2006/table">
            <a:tbl>
              <a:tblPr/>
              <a:tblGrid>
                <a:gridCol w="5146965">
                  <a:extLst>
                    <a:ext uri="{9D8B030D-6E8A-4147-A177-3AD203B41FA5}">
                      <a16:colId xmlns:a16="http://schemas.microsoft.com/office/drawing/2014/main" xmlns="" val="20000"/>
                    </a:ext>
                  </a:extLst>
                </a:gridCol>
                <a:gridCol w="3149856">
                  <a:extLst>
                    <a:ext uri="{9D8B030D-6E8A-4147-A177-3AD203B41FA5}">
                      <a16:colId xmlns:a16="http://schemas.microsoft.com/office/drawing/2014/main" xmlns="" val="20001"/>
                    </a:ext>
                  </a:extLst>
                </a:gridCol>
                <a:gridCol w="1544089">
                  <a:extLst>
                    <a:ext uri="{9D8B030D-6E8A-4147-A177-3AD203B41FA5}">
                      <a16:colId xmlns:a16="http://schemas.microsoft.com/office/drawing/2014/main" xmlns="" val="20002"/>
                    </a:ext>
                  </a:extLst>
                </a:gridCol>
                <a:gridCol w="1544089">
                  <a:extLst>
                    <a:ext uri="{9D8B030D-6E8A-4147-A177-3AD203B41FA5}">
                      <a16:colId xmlns:a16="http://schemas.microsoft.com/office/drawing/2014/main" xmlns="" val="20003"/>
                    </a:ext>
                  </a:extLst>
                </a:gridCol>
              </a:tblGrid>
              <a:tr h="24447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2"/>
                          </a:solidFill>
                          <a:effectLst/>
                          <a:latin typeface="Arial" pitchFamily="34" charset="0"/>
                          <a:cs typeface="Arial" pitchFamily="34" charset="0"/>
                        </a:rPr>
                        <a:t>Содержание операции</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2"/>
                          </a:solidFill>
                          <a:effectLst/>
                          <a:latin typeface="Arial" pitchFamily="34" charset="0"/>
                          <a:cs typeface="Arial" pitchFamily="34" charset="0"/>
                        </a:rPr>
                        <a:t>Первичные документы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2"/>
                          </a:solidFill>
                          <a:effectLst/>
                          <a:latin typeface="Arial" pitchFamily="34" charset="0"/>
                          <a:cs typeface="Arial" pitchFamily="34" charset="0"/>
                        </a:rPr>
                        <a:t>Корреспонденция счетов</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xmlns="" val="10000"/>
                  </a:ext>
                </a:extLst>
              </a:tr>
              <a:tr h="257175">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a:ln>
                            <a:noFill/>
                          </a:ln>
                          <a:solidFill>
                            <a:schemeClr val="tx2"/>
                          </a:solidFill>
                          <a:effectLst/>
                          <a:latin typeface="Arial" pitchFamily="34" charset="0"/>
                          <a:cs typeface="Arial" pitchFamily="34" charset="0"/>
                        </a:rPr>
                        <a:t>Дт</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err="1">
                          <a:ln>
                            <a:noFill/>
                          </a:ln>
                          <a:solidFill>
                            <a:schemeClr val="tx2"/>
                          </a:solidFill>
                          <a:effectLst/>
                          <a:latin typeface="Arial" pitchFamily="34" charset="0"/>
                          <a:cs typeface="Arial" pitchFamily="34" charset="0"/>
                        </a:rPr>
                        <a:t>Кт</a:t>
                      </a:r>
                      <a:endParaRPr kumimoji="0" lang="ru-RU" sz="1800" b="1" i="0" u="none" strike="noStrike" cap="none" normalizeH="0" baseline="0" dirty="0">
                        <a:ln>
                          <a:noFill/>
                        </a:ln>
                        <a:solidFill>
                          <a:schemeClr val="tx2"/>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Поступил объект основных средств от поставщика и первоначально учтен в составе </a:t>
                      </a:r>
                      <a:r>
                        <a:rPr kumimoji="0" lang="ru-RU" sz="1800" b="0" i="0" u="none" strike="noStrike" cap="none" normalizeH="0" baseline="0" dirty="0" err="1">
                          <a:ln>
                            <a:noFill/>
                          </a:ln>
                          <a:solidFill>
                            <a:schemeClr val="tx2"/>
                          </a:solidFill>
                          <a:effectLst/>
                          <a:latin typeface="Arial" pitchFamily="34" charset="0"/>
                          <a:cs typeface="Arial" pitchFamily="34" charset="0"/>
                        </a:rPr>
                        <a:t>внеоборотных</a:t>
                      </a:r>
                      <a:r>
                        <a:rPr kumimoji="0" lang="ru-RU" sz="1800" b="0" i="0" u="none" strike="noStrike" cap="none" normalizeH="0" baseline="0" dirty="0">
                          <a:ln>
                            <a:noFill/>
                          </a:ln>
                          <a:solidFill>
                            <a:schemeClr val="tx2"/>
                          </a:solidFill>
                          <a:effectLst/>
                          <a:latin typeface="Arial" pitchFamily="34" charset="0"/>
                          <a:cs typeface="Arial" pitchFamily="34" charset="0"/>
                        </a:rPr>
                        <a:t> активов</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Договор, накладная</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08-4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Отражены транспортно-заготовительные расходы, связанные с поступлением объекта основных средств и учтены первоначально в составе </a:t>
                      </a:r>
                      <a:r>
                        <a:rPr kumimoji="0" lang="ru-RU" sz="1800" b="0" i="0" u="none" strike="noStrike" cap="none" normalizeH="0" baseline="0" dirty="0" err="1">
                          <a:ln>
                            <a:noFill/>
                          </a:ln>
                          <a:solidFill>
                            <a:schemeClr val="tx2"/>
                          </a:solidFill>
                          <a:effectLst/>
                          <a:latin typeface="Arial" pitchFamily="34" charset="0"/>
                          <a:cs typeface="Arial" pitchFamily="34" charset="0"/>
                        </a:rPr>
                        <a:t>внеоборотных</a:t>
                      </a:r>
                      <a:r>
                        <a:rPr kumimoji="0" lang="ru-RU" sz="1800" b="0" i="0" u="none" strike="noStrike" cap="none" normalizeH="0" baseline="0" dirty="0">
                          <a:ln>
                            <a:noFill/>
                          </a:ln>
                          <a:solidFill>
                            <a:schemeClr val="tx2"/>
                          </a:solidFill>
                          <a:effectLst/>
                          <a:latin typeface="Arial" pitchFamily="34" charset="0"/>
                          <a:cs typeface="Arial" pitchFamily="34" charset="0"/>
                        </a:rPr>
                        <a:t> активов</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Счет транспортной организации или договор</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08-4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Поступил объект нематериальных активов от поставщика и первоначально учтен в составе внеоборотных активов</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Договор, Акт приемки-передачи</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08-5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1259909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27B6047-1227-4491-8FB1-C8E54DFC9CBC}"/>
              </a:ext>
            </a:extLst>
          </p:cNvPr>
          <p:cNvSpPr>
            <a:spLocks noGrp="1"/>
          </p:cNvSpPr>
          <p:nvPr>
            <p:ph type="title"/>
          </p:nvPr>
        </p:nvSpPr>
        <p:spPr>
          <a:xfrm>
            <a:off x="74000" y="504000"/>
            <a:ext cx="12105000" cy="1325563"/>
          </a:xfrm>
        </p:spPr>
        <p:txBody>
          <a:bodyPr>
            <a:noAutofit/>
          </a:bodyPr>
          <a:lstStyle/>
          <a:p>
            <a:pPr indent="534988" algn="ctr"/>
            <a:r>
              <a:rPr lang="ru-RU" sz="3600" dirty="0">
                <a:latin typeface="Arial" pitchFamily="34" charset="0"/>
                <a:cs typeface="Arial" pitchFamily="34" charset="0"/>
              </a:rPr>
              <a:t>Бухгалтерские записи по учету </a:t>
            </a:r>
            <a:br>
              <a:rPr lang="ru-RU" sz="3600" dirty="0">
                <a:latin typeface="Arial" pitchFamily="34" charset="0"/>
                <a:cs typeface="Arial" pitchFamily="34" charset="0"/>
              </a:rPr>
            </a:br>
            <a:r>
              <a:rPr lang="ru-RU" sz="3600" dirty="0">
                <a:latin typeface="Arial" pitchFamily="34" charset="0"/>
                <a:cs typeface="Arial" pitchFamily="34" charset="0"/>
              </a:rPr>
              <a:t>расчетов с поставщиками и подрядчиками (продолжение)</a:t>
            </a:r>
            <a:br>
              <a:rPr lang="ru-RU" sz="3600" dirty="0">
                <a:latin typeface="Arial" pitchFamily="34" charset="0"/>
                <a:cs typeface="Arial" pitchFamily="34" charset="0"/>
              </a:rPr>
            </a:br>
            <a:endParaRPr lang="ru-RU" sz="3600" dirty="0">
              <a:solidFill>
                <a:schemeClr val="accent3"/>
              </a:solidFill>
              <a:latin typeface="Arial" pitchFamily="34" charset="0"/>
              <a:cs typeface="Arial" pitchFamily="34" charset="0"/>
            </a:endParaRPr>
          </a:p>
        </p:txBody>
      </p:sp>
      <p:graphicFrame>
        <p:nvGraphicFramePr>
          <p:cNvPr id="4" name="Group 119"/>
          <p:cNvGraphicFramePr>
            <a:graphicFrameLocks noGrp="1"/>
          </p:cNvGraphicFramePr>
          <p:nvPr>
            <p:extLst>
              <p:ext uri="{D42A27DB-BD31-4B8C-83A1-F6EECF244321}">
                <p14:modId xmlns:p14="http://schemas.microsoft.com/office/powerpoint/2010/main" xmlns="" val="109302065"/>
              </p:ext>
            </p:extLst>
          </p:nvPr>
        </p:nvGraphicFramePr>
        <p:xfrm>
          <a:off x="291000" y="1599870"/>
          <a:ext cx="11610001" cy="4999765"/>
        </p:xfrm>
        <a:graphic>
          <a:graphicData uri="http://schemas.openxmlformats.org/drawingml/2006/table">
            <a:tbl>
              <a:tblPr/>
              <a:tblGrid>
                <a:gridCol w="5248684">
                  <a:extLst>
                    <a:ext uri="{9D8B030D-6E8A-4147-A177-3AD203B41FA5}">
                      <a16:colId xmlns:a16="http://schemas.microsoft.com/office/drawing/2014/main" xmlns="" val="20000"/>
                    </a:ext>
                  </a:extLst>
                </a:gridCol>
                <a:gridCol w="3436316">
                  <a:extLst>
                    <a:ext uri="{9D8B030D-6E8A-4147-A177-3AD203B41FA5}">
                      <a16:colId xmlns:a16="http://schemas.microsoft.com/office/drawing/2014/main" xmlns="" val="20001"/>
                    </a:ext>
                  </a:extLst>
                </a:gridCol>
                <a:gridCol w="1440000">
                  <a:extLst>
                    <a:ext uri="{9D8B030D-6E8A-4147-A177-3AD203B41FA5}">
                      <a16:colId xmlns:a16="http://schemas.microsoft.com/office/drawing/2014/main" xmlns="" val="20002"/>
                    </a:ext>
                  </a:extLst>
                </a:gridCol>
                <a:gridCol w="1485001">
                  <a:extLst>
                    <a:ext uri="{9D8B030D-6E8A-4147-A177-3AD203B41FA5}">
                      <a16:colId xmlns:a16="http://schemas.microsoft.com/office/drawing/2014/main" xmlns="" val="20003"/>
                    </a:ext>
                  </a:extLst>
                </a:gridCol>
              </a:tblGrid>
              <a:tr h="17535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Отражены дополнительные расходы (вознаграждение посреднику, консультационные услуги, плата за регистрацию), связанные с поступлением объекта НМА и учтены первоначально в составе </a:t>
                      </a:r>
                      <a:r>
                        <a:rPr kumimoji="0" lang="ru-RU" sz="1800" b="0" i="0" u="none" strike="noStrike" cap="none" normalizeH="0" baseline="0" dirty="0" err="1">
                          <a:ln>
                            <a:noFill/>
                          </a:ln>
                          <a:solidFill>
                            <a:schemeClr val="tx2"/>
                          </a:solidFill>
                          <a:effectLst/>
                          <a:latin typeface="Arial" pitchFamily="34" charset="0"/>
                          <a:cs typeface="Arial" pitchFamily="34" charset="0"/>
                        </a:rPr>
                        <a:t>внеоборотных</a:t>
                      </a:r>
                      <a:r>
                        <a:rPr kumimoji="0" lang="ru-RU" sz="1800" b="0" i="0" u="none" strike="noStrike" cap="none" normalizeH="0" baseline="0" dirty="0">
                          <a:ln>
                            <a:noFill/>
                          </a:ln>
                          <a:solidFill>
                            <a:schemeClr val="tx2"/>
                          </a:solidFill>
                          <a:effectLst/>
                          <a:latin typeface="Arial" pitchFamily="34" charset="0"/>
                          <a:cs typeface="Arial" pitchFamily="34" charset="0"/>
                        </a:rPr>
                        <a:t> активов</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Счет или договор, акт</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08-5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60, 76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653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Поступили материалы от поставщиков</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Договор, накладная</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9206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Отражены транспортно-заготовительные расходы, связанные с поступлением материалов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Счет транспортной организации или договор</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653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Поступили товары от поставщиков</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Договор, накладная</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41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733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Отражены транспортно-заготовительные расходы, связанные с поступлением товаров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Счет транспортной организации или договор</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41 или 44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9206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Выполнены работы, оказаны услуги производственного характера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Договор, Акт приемки- передачи выполненных работ (услуг)</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41493251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27B6047-1227-4491-8FB1-C8E54DFC9CBC}"/>
              </a:ext>
            </a:extLst>
          </p:cNvPr>
          <p:cNvSpPr>
            <a:spLocks noGrp="1"/>
          </p:cNvSpPr>
          <p:nvPr>
            <p:ph type="title"/>
          </p:nvPr>
        </p:nvSpPr>
        <p:spPr>
          <a:xfrm>
            <a:off x="74000" y="504000"/>
            <a:ext cx="12105000" cy="1325563"/>
          </a:xfrm>
        </p:spPr>
        <p:txBody>
          <a:bodyPr>
            <a:noAutofit/>
          </a:bodyPr>
          <a:lstStyle/>
          <a:p>
            <a:pPr indent="534988" algn="ctr"/>
            <a:r>
              <a:rPr lang="ru-RU" sz="3600" dirty="0">
                <a:latin typeface="Arial" pitchFamily="34" charset="0"/>
                <a:cs typeface="Arial" pitchFamily="34" charset="0"/>
              </a:rPr>
              <a:t>Бухгалтерские записи по учету </a:t>
            </a:r>
            <a:br>
              <a:rPr lang="ru-RU" sz="3600" dirty="0">
                <a:latin typeface="Arial" pitchFamily="34" charset="0"/>
                <a:cs typeface="Arial" pitchFamily="34" charset="0"/>
              </a:rPr>
            </a:br>
            <a:r>
              <a:rPr lang="ru-RU" sz="3600" dirty="0">
                <a:latin typeface="Arial" pitchFamily="34" charset="0"/>
                <a:cs typeface="Arial" pitchFamily="34" charset="0"/>
              </a:rPr>
              <a:t>расчетов с поставщиками и подрядчиками (продолжение)</a:t>
            </a:r>
            <a:br>
              <a:rPr lang="ru-RU" sz="3600" dirty="0">
                <a:latin typeface="Arial" pitchFamily="34" charset="0"/>
                <a:cs typeface="Arial" pitchFamily="34" charset="0"/>
              </a:rPr>
            </a:br>
            <a:endParaRPr lang="ru-RU" sz="3600" dirty="0">
              <a:solidFill>
                <a:schemeClr val="accent3"/>
              </a:solidFill>
              <a:latin typeface="Arial" pitchFamily="34" charset="0"/>
              <a:cs typeface="Arial" pitchFamily="34" charset="0"/>
            </a:endParaRPr>
          </a:p>
        </p:txBody>
      </p:sp>
      <p:graphicFrame>
        <p:nvGraphicFramePr>
          <p:cNvPr id="5" name="Group 96"/>
          <p:cNvGraphicFramePr>
            <a:graphicFrameLocks noGrp="1"/>
          </p:cNvGraphicFramePr>
          <p:nvPr>
            <p:extLst>
              <p:ext uri="{D42A27DB-BD31-4B8C-83A1-F6EECF244321}">
                <p14:modId xmlns:p14="http://schemas.microsoft.com/office/powerpoint/2010/main" xmlns="" val="631830074"/>
              </p:ext>
            </p:extLst>
          </p:nvPr>
        </p:nvGraphicFramePr>
        <p:xfrm>
          <a:off x="426000" y="1989000"/>
          <a:ext cx="11430000" cy="4297680"/>
        </p:xfrm>
        <a:graphic>
          <a:graphicData uri="http://schemas.openxmlformats.org/drawingml/2006/table">
            <a:tbl>
              <a:tblPr/>
              <a:tblGrid>
                <a:gridCol w="5220000">
                  <a:extLst>
                    <a:ext uri="{9D8B030D-6E8A-4147-A177-3AD203B41FA5}">
                      <a16:colId xmlns:a16="http://schemas.microsoft.com/office/drawing/2014/main" xmlns="" val="20000"/>
                    </a:ext>
                  </a:extLst>
                </a:gridCol>
                <a:gridCol w="3285000">
                  <a:extLst>
                    <a:ext uri="{9D8B030D-6E8A-4147-A177-3AD203B41FA5}">
                      <a16:colId xmlns:a16="http://schemas.microsoft.com/office/drawing/2014/main" xmlns="" val="20001"/>
                    </a:ext>
                  </a:extLst>
                </a:gridCol>
                <a:gridCol w="1485000">
                  <a:extLst>
                    <a:ext uri="{9D8B030D-6E8A-4147-A177-3AD203B41FA5}">
                      <a16:colId xmlns:a16="http://schemas.microsoft.com/office/drawing/2014/main" xmlns="" val="20002"/>
                    </a:ext>
                  </a:extLst>
                </a:gridCol>
                <a:gridCol w="1440000">
                  <a:extLst>
                    <a:ext uri="{9D8B030D-6E8A-4147-A177-3AD203B41FA5}">
                      <a16:colId xmlns:a16="http://schemas.microsoft.com/office/drawing/2014/main" xmlns="" val="20003"/>
                    </a:ext>
                  </a:extLst>
                </a:gridCol>
              </a:tblGrid>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charset="0"/>
                          <a:cs typeface="Arial" charset="0"/>
                        </a:rPr>
                        <a:t>Выполнены работы, оказаны услуги для административных подразделений</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charset="0"/>
                          <a:cs typeface="Arial" charset="0"/>
                        </a:rPr>
                        <a:t>Договор, Акт приемки- передачи выполненных работ (услуг)</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charset="0"/>
                          <a:cs typeface="Arial" charset="0"/>
                        </a:rPr>
                        <a:t>26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Отражена сумма НДС по приобретенным основным средствам, нематериальным активам, материалам, товарам, работам, услугам, транспортным и прочим расходам</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charset="0"/>
                          <a:cs typeface="Arial" charset="0"/>
                        </a:rPr>
                        <a:t>Счет-фактура</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19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charset="0"/>
                          <a:cs typeface="Arial"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Оплачен по безналичному расчету счет поставщика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Платежное поручение, выписка банка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51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Оплачен наличными счет поставщика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РКО, Квитанция к приходному кассовому ордеру, чек ККТ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Перечислен аванс на расчетный счет поставщика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Платежное поручение, выписка банка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60-аванс</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charset="0"/>
                          <a:cs typeface="Arial" charset="0"/>
                        </a:rPr>
                        <a:t>51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4500652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27B6047-1227-4491-8FB1-C8E54DFC9CBC}"/>
              </a:ext>
            </a:extLst>
          </p:cNvPr>
          <p:cNvSpPr>
            <a:spLocks noGrp="1"/>
          </p:cNvSpPr>
          <p:nvPr>
            <p:ph type="title"/>
          </p:nvPr>
        </p:nvSpPr>
        <p:spPr>
          <a:xfrm>
            <a:off x="74000" y="504000"/>
            <a:ext cx="12105000" cy="1325563"/>
          </a:xfrm>
        </p:spPr>
        <p:txBody>
          <a:bodyPr>
            <a:noAutofit/>
          </a:bodyPr>
          <a:lstStyle/>
          <a:p>
            <a:pPr indent="534988" algn="ctr"/>
            <a:r>
              <a:rPr lang="ru-RU" sz="3600" dirty="0">
                <a:latin typeface="Arial" pitchFamily="34" charset="0"/>
                <a:cs typeface="Arial" pitchFamily="34" charset="0"/>
              </a:rPr>
              <a:t>Бухгалтерские записи по учету </a:t>
            </a:r>
            <a:br>
              <a:rPr lang="ru-RU" sz="3600" dirty="0">
                <a:latin typeface="Arial" pitchFamily="34" charset="0"/>
                <a:cs typeface="Arial" pitchFamily="34" charset="0"/>
              </a:rPr>
            </a:br>
            <a:r>
              <a:rPr lang="ru-RU" sz="3600" dirty="0">
                <a:latin typeface="Arial" pitchFamily="34" charset="0"/>
                <a:cs typeface="Arial" pitchFamily="34" charset="0"/>
              </a:rPr>
              <a:t>расчетов с поставщиками и подрядчиками (продолжение)</a:t>
            </a:r>
            <a:br>
              <a:rPr lang="ru-RU" sz="3600" dirty="0">
                <a:latin typeface="Arial" pitchFamily="34" charset="0"/>
                <a:cs typeface="Arial" pitchFamily="34" charset="0"/>
              </a:rPr>
            </a:br>
            <a:endParaRPr lang="ru-RU" sz="3600" dirty="0">
              <a:solidFill>
                <a:schemeClr val="accent3"/>
              </a:solidFill>
              <a:latin typeface="Arial" pitchFamily="34" charset="0"/>
              <a:cs typeface="Arial" pitchFamily="34" charset="0"/>
            </a:endParaRPr>
          </a:p>
        </p:txBody>
      </p:sp>
      <p:graphicFrame>
        <p:nvGraphicFramePr>
          <p:cNvPr id="4" name="Group 184"/>
          <p:cNvGraphicFramePr>
            <a:graphicFrameLocks noGrp="1"/>
          </p:cNvGraphicFramePr>
          <p:nvPr>
            <p:extLst>
              <p:ext uri="{D42A27DB-BD31-4B8C-83A1-F6EECF244321}">
                <p14:modId xmlns:p14="http://schemas.microsoft.com/office/powerpoint/2010/main" xmlns="" val="2581895916"/>
              </p:ext>
            </p:extLst>
          </p:nvPr>
        </p:nvGraphicFramePr>
        <p:xfrm>
          <a:off x="336001" y="1809000"/>
          <a:ext cx="11567686" cy="4663440"/>
        </p:xfrm>
        <a:graphic>
          <a:graphicData uri="http://schemas.openxmlformats.org/drawingml/2006/table">
            <a:tbl>
              <a:tblPr/>
              <a:tblGrid>
                <a:gridCol w="5229554">
                  <a:extLst>
                    <a:ext uri="{9D8B030D-6E8A-4147-A177-3AD203B41FA5}">
                      <a16:colId xmlns:a16="http://schemas.microsoft.com/office/drawing/2014/main" xmlns="" val="20000"/>
                    </a:ext>
                  </a:extLst>
                </a:gridCol>
                <a:gridCol w="3364169">
                  <a:extLst>
                    <a:ext uri="{9D8B030D-6E8A-4147-A177-3AD203B41FA5}">
                      <a16:colId xmlns:a16="http://schemas.microsoft.com/office/drawing/2014/main" xmlns="" val="20001"/>
                    </a:ext>
                  </a:extLst>
                </a:gridCol>
                <a:gridCol w="1462761">
                  <a:extLst>
                    <a:ext uri="{9D8B030D-6E8A-4147-A177-3AD203B41FA5}">
                      <a16:colId xmlns:a16="http://schemas.microsoft.com/office/drawing/2014/main" xmlns="" val="20002"/>
                    </a:ext>
                  </a:extLst>
                </a:gridCol>
                <a:gridCol w="1511202">
                  <a:extLst>
                    <a:ext uri="{9D8B030D-6E8A-4147-A177-3AD203B41FA5}">
                      <a16:colId xmlns:a16="http://schemas.microsoft.com/office/drawing/2014/main" xmlns="" val="20003"/>
                    </a:ext>
                  </a:extLst>
                </a:gridCol>
              </a:tblGrid>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Поступили ценности от поставщика по договору, по которому ранее был выдан аванс</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Договор, накладная</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08, 10, 41 и т. д.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Отражено погашение задолженности поставщика по ранее выданному авансу</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Договор, накладная, платежное поручение</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60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60-аванс</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Возвращен на расчетный счет организации аванс, ранее выданный поставщику</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Платежное поручение, выписка банка</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51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60-аванс</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Возвращен в кассу организации аванс, ранее выданный поставщику</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Приходный кассовый ордер</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60-аванс</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При приемке ценностей, поступивших от поставщика, выявлено несоответствие фактически поступивших ценностей сопроводительным документам</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Накладная, акт</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76-2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Списана непогашенная кредиторская задолженность поставщикам после истечения срока исковой давности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Акты инвентаризации, приказ руководителя</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91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9587557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27B6047-1227-4491-8FB1-C8E54DFC9CBC}"/>
              </a:ext>
            </a:extLst>
          </p:cNvPr>
          <p:cNvSpPr>
            <a:spLocks noGrp="1"/>
          </p:cNvSpPr>
          <p:nvPr>
            <p:ph type="title"/>
          </p:nvPr>
        </p:nvSpPr>
        <p:spPr>
          <a:xfrm>
            <a:off x="336000" y="729000"/>
            <a:ext cx="11520000" cy="1325563"/>
          </a:xfrm>
        </p:spPr>
        <p:txBody>
          <a:bodyPr>
            <a:noAutofit/>
          </a:bodyPr>
          <a:lstStyle/>
          <a:p>
            <a:pPr algn="ctr"/>
            <a:r>
              <a:rPr lang="ru-RU" sz="3600" dirty="0">
                <a:latin typeface="Arial" pitchFamily="34" charset="0"/>
                <a:cs typeface="Arial" pitchFamily="34" charset="0"/>
              </a:rPr>
              <a:t>Учет расчетов с покупателями и заказчиками, в том числе по авансам полученным, векселям полученным </a:t>
            </a:r>
            <a:br>
              <a:rPr lang="ru-RU" sz="3600" dirty="0">
                <a:latin typeface="Arial" pitchFamily="34" charset="0"/>
                <a:cs typeface="Arial" pitchFamily="34" charset="0"/>
              </a:rPr>
            </a:br>
            <a:endParaRPr lang="ru-RU" sz="3600" dirty="0">
              <a:solidFill>
                <a:schemeClr val="accent3"/>
              </a:solidFill>
              <a:latin typeface="Arial" pitchFamily="34" charset="0"/>
              <a:cs typeface="Arial" pitchFamily="34" charset="0"/>
            </a:endParaRPr>
          </a:p>
        </p:txBody>
      </p:sp>
      <p:sp>
        <p:nvSpPr>
          <p:cNvPr id="3" name="Прямоугольник 2"/>
          <p:cNvSpPr/>
          <p:nvPr/>
        </p:nvSpPr>
        <p:spPr>
          <a:xfrm>
            <a:off x="1101000" y="2034000"/>
            <a:ext cx="9954914" cy="4154984"/>
          </a:xfrm>
          <a:prstGeom prst="rect">
            <a:avLst/>
          </a:prstGeom>
        </p:spPr>
        <p:txBody>
          <a:bodyPr wrap="square">
            <a:spAutoFit/>
          </a:bodyPr>
          <a:lstStyle/>
          <a:p>
            <a:pPr indent="539750" algn="just"/>
            <a:r>
              <a:rPr lang="ru-RU" sz="2400" dirty="0">
                <a:solidFill>
                  <a:schemeClr val="tx2"/>
                </a:solidFill>
                <a:latin typeface="Arial" pitchFamily="34" charset="0"/>
                <a:cs typeface="Arial" pitchFamily="34" charset="0"/>
              </a:rPr>
              <a:t>Для обобщения информации о расчетах с покупателями и заказчиками предназначен </a:t>
            </a:r>
            <a:r>
              <a:rPr lang="ru-RU" sz="2400" b="1" dirty="0">
                <a:solidFill>
                  <a:schemeClr val="tx2"/>
                </a:solidFill>
                <a:latin typeface="Arial" pitchFamily="34" charset="0"/>
                <a:cs typeface="Arial" pitchFamily="34" charset="0"/>
              </a:rPr>
              <a:t>счет 62 «Расчеты с покупателями и заказчиками».</a:t>
            </a:r>
          </a:p>
          <a:p>
            <a:pPr indent="539750" algn="just"/>
            <a:r>
              <a:rPr lang="ru-RU" sz="2400" dirty="0">
                <a:solidFill>
                  <a:schemeClr val="tx2"/>
                </a:solidFill>
                <a:latin typeface="Arial" pitchFamily="34" charset="0"/>
                <a:cs typeface="Arial" pitchFamily="34" charset="0"/>
              </a:rPr>
              <a:t>Задолженность покупателя возникает в момент признания выручки и включает в себя всю сумму, которую должен покупатель (заказчик) - п. 6 ПБУ 9/99: </a:t>
            </a:r>
          </a:p>
          <a:p>
            <a:pPr indent="539750" algn="just"/>
            <a:r>
              <a:rPr lang="ru-RU" sz="2400" dirty="0" err="1">
                <a:solidFill>
                  <a:schemeClr val="tx2"/>
                </a:solidFill>
                <a:latin typeface="Arial" pitchFamily="34" charset="0"/>
                <a:cs typeface="Arial" pitchFamily="34" charset="0"/>
              </a:rPr>
              <a:t>Дт</a:t>
            </a:r>
            <a:r>
              <a:rPr lang="ru-RU" sz="2400" dirty="0">
                <a:solidFill>
                  <a:schemeClr val="tx2"/>
                </a:solidFill>
                <a:latin typeface="Arial" pitchFamily="34" charset="0"/>
                <a:cs typeface="Arial" pitchFamily="34" charset="0"/>
              </a:rPr>
              <a:t> 62	  </a:t>
            </a:r>
            <a:r>
              <a:rPr lang="ru-RU" sz="2400" dirty="0" err="1">
                <a:solidFill>
                  <a:schemeClr val="tx2"/>
                </a:solidFill>
                <a:latin typeface="Arial" pitchFamily="34" charset="0"/>
                <a:cs typeface="Arial" pitchFamily="34" charset="0"/>
              </a:rPr>
              <a:t>Кт</a:t>
            </a:r>
            <a:r>
              <a:rPr lang="ru-RU" sz="2400" dirty="0">
                <a:solidFill>
                  <a:schemeClr val="tx2"/>
                </a:solidFill>
                <a:latin typeface="Arial" pitchFamily="34" charset="0"/>
                <a:cs typeface="Arial" pitchFamily="34" charset="0"/>
              </a:rPr>
              <a:t> 90-1 	– признана выручка;  </a:t>
            </a:r>
          </a:p>
          <a:p>
            <a:pPr indent="539750" algn="just"/>
            <a:r>
              <a:rPr lang="ru-RU" sz="2400" dirty="0" err="1">
                <a:solidFill>
                  <a:schemeClr val="tx2"/>
                </a:solidFill>
                <a:latin typeface="Arial" pitchFamily="34" charset="0"/>
                <a:cs typeface="Arial" pitchFamily="34" charset="0"/>
              </a:rPr>
              <a:t>Дт</a:t>
            </a:r>
            <a:r>
              <a:rPr lang="ru-RU" sz="2400" dirty="0">
                <a:solidFill>
                  <a:schemeClr val="tx2"/>
                </a:solidFill>
                <a:latin typeface="Arial" pitchFamily="34" charset="0"/>
                <a:cs typeface="Arial" pitchFamily="34" charset="0"/>
              </a:rPr>
              <a:t> 90-3	  </a:t>
            </a:r>
            <a:r>
              <a:rPr lang="ru-RU" sz="2400" dirty="0" err="1">
                <a:solidFill>
                  <a:schemeClr val="tx2"/>
                </a:solidFill>
                <a:latin typeface="Arial" pitchFamily="34" charset="0"/>
                <a:cs typeface="Arial" pitchFamily="34" charset="0"/>
              </a:rPr>
              <a:t>Кт</a:t>
            </a:r>
            <a:r>
              <a:rPr lang="ru-RU" sz="2400" dirty="0">
                <a:solidFill>
                  <a:schemeClr val="tx2"/>
                </a:solidFill>
                <a:latin typeface="Arial" pitchFamily="34" charset="0"/>
                <a:cs typeface="Arial" pitchFamily="34" charset="0"/>
              </a:rPr>
              <a:t> 68-НДС 	– отражена сумма исчисленного НДС;</a:t>
            </a:r>
          </a:p>
          <a:p>
            <a:pPr indent="539750" algn="just"/>
            <a:r>
              <a:rPr lang="ru-RU" sz="2400" dirty="0">
                <a:solidFill>
                  <a:schemeClr val="tx2"/>
                </a:solidFill>
                <a:latin typeface="Arial" pitchFamily="34" charset="0"/>
                <a:cs typeface="Arial" pitchFamily="34" charset="0"/>
              </a:rPr>
              <a:t>В последующем погашение задолженности (оплата) отразится в учете записью:</a:t>
            </a:r>
          </a:p>
          <a:p>
            <a:pPr indent="539750" algn="just"/>
            <a:r>
              <a:rPr lang="ru-RU" sz="2400" dirty="0" err="1">
                <a:solidFill>
                  <a:schemeClr val="tx2"/>
                </a:solidFill>
                <a:latin typeface="Arial" pitchFamily="34" charset="0"/>
                <a:cs typeface="Arial" pitchFamily="34" charset="0"/>
              </a:rPr>
              <a:t>Дт</a:t>
            </a:r>
            <a:r>
              <a:rPr lang="ru-RU" sz="2400" dirty="0">
                <a:solidFill>
                  <a:schemeClr val="tx2"/>
                </a:solidFill>
                <a:latin typeface="Arial" pitchFamily="34" charset="0"/>
                <a:cs typeface="Arial" pitchFamily="34" charset="0"/>
              </a:rPr>
              <a:t> 51, 52  </a:t>
            </a:r>
            <a:r>
              <a:rPr lang="ru-RU" sz="2400" dirty="0" err="1">
                <a:solidFill>
                  <a:schemeClr val="tx2"/>
                </a:solidFill>
                <a:latin typeface="Arial" pitchFamily="34" charset="0"/>
                <a:cs typeface="Arial" pitchFamily="34" charset="0"/>
              </a:rPr>
              <a:t>Кт</a:t>
            </a:r>
            <a:r>
              <a:rPr lang="ru-RU" sz="2400" dirty="0">
                <a:solidFill>
                  <a:schemeClr val="tx2"/>
                </a:solidFill>
                <a:latin typeface="Arial" pitchFamily="34" charset="0"/>
                <a:cs typeface="Arial" pitchFamily="34" charset="0"/>
              </a:rPr>
              <a:t> 62</a:t>
            </a:r>
          </a:p>
        </p:txBody>
      </p:sp>
    </p:spTree>
    <p:extLst>
      <p:ext uri="{BB962C8B-B14F-4D97-AF65-F5344CB8AC3E}">
        <p14:creationId xmlns:p14="http://schemas.microsoft.com/office/powerpoint/2010/main" xmlns="" val="42112216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02743" y="819000"/>
            <a:ext cx="9990000" cy="4524315"/>
          </a:xfrm>
          <a:prstGeom prst="rect">
            <a:avLst/>
          </a:prstGeom>
        </p:spPr>
        <p:txBody>
          <a:bodyPr wrap="square">
            <a:spAutoFit/>
          </a:bodyPr>
          <a:lstStyle/>
          <a:p>
            <a:pPr indent="534988" algn="just"/>
            <a:r>
              <a:rPr lang="ru-RU" sz="2400" dirty="0">
                <a:solidFill>
                  <a:schemeClr val="tx2"/>
                </a:solidFill>
                <a:latin typeface="Arial" pitchFamily="34" charset="0"/>
                <a:cs typeface="Arial" pitchFamily="34" charset="0"/>
              </a:rPr>
              <a:t>В соответствии с </a:t>
            </a:r>
            <a:r>
              <a:rPr lang="ru-RU" sz="2400" b="1" dirty="0">
                <a:solidFill>
                  <a:schemeClr val="tx2"/>
                </a:solidFill>
                <a:latin typeface="Arial" pitchFamily="34" charset="0"/>
                <a:cs typeface="Arial" pitchFamily="34" charset="0"/>
              </a:rPr>
              <a:t>п. 3 ПБУ 9/99 </a:t>
            </a:r>
            <a:r>
              <a:rPr lang="ru-RU" sz="2400" dirty="0">
                <a:solidFill>
                  <a:schemeClr val="tx2"/>
                </a:solidFill>
                <a:latin typeface="Arial" pitchFamily="34" charset="0"/>
                <a:cs typeface="Arial" pitchFamily="34" charset="0"/>
              </a:rPr>
              <a:t>не признаются доходами организации поступления от других юридических и физических лиц в порядке предварительной оплаты продукции, товаров, работ, услуг, авансов в счет оплаты продукции, товаров, работ, услуг и задатка. Суммы полученных авансов и предварительной оплаты учитываются обособленно на счете 62. В этом случае образуется кредиторская задолженность покупателя:</a:t>
            </a:r>
          </a:p>
          <a:p>
            <a:pPr indent="534988" algn="ctr"/>
            <a:endParaRPr lang="ru-RU" sz="2400" dirty="0">
              <a:solidFill>
                <a:schemeClr val="tx2"/>
              </a:solidFill>
              <a:latin typeface="Arial" pitchFamily="34" charset="0"/>
              <a:cs typeface="Arial" pitchFamily="34" charset="0"/>
            </a:endParaRPr>
          </a:p>
          <a:p>
            <a:pPr indent="534988" algn="ct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51, 52	 62-авансы полученные</a:t>
            </a:r>
          </a:p>
          <a:p>
            <a:pPr indent="534988" algn="just"/>
            <a:r>
              <a:rPr lang="ru-RU" sz="2400" dirty="0">
                <a:solidFill>
                  <a:schemeClr val="tx2"/>
                </a:solidFill>
                <a:latin typeface="Arial" pitchFamily="34" charset="0"/>
                <a:cs typeface="Arial" pitchFamily="34" charset="0"/>
              </a:rPr>
              <a:t>	 </a:t>
            </a:r>
          </a:p>
          <a:p>
            <a:pPr indent="534988" algn="ctr"/>
            <a:r>
              <a:rPr lang="ru-RU" sz="2400" dirty="0">
                <a:solidFill>
                  <a:schemeClr val="tx2"/>
                </a:solidFill>
                <a:latin typeface="Arial" pitchFamily="34" charset="0"/>
                <a:cs typeface="Arial" pitchFamily="34" charset="0"/>
              </a:rPr>
              <a:t>	При признании выручки следует отразить зачет аванса</a:t>
            </a:r>
          </a:p>
          <a:p>
            <a:pPr indent="534988" algn="ctr"/>
            <a:r>
              <a:rPr lang="ru-RU" sz="2400" b="1" dirty="0">
                <a:solidFill>
                  <a:schemeClr val="tx2"/>
                </a:solidFill>
                <a:latin typeface="Arial" pitchFamily="34" charset="0"/>
                <a:cs typeface="Arial" pitchFamily="34" charset="0"/>
              </a:rPr>
              <a:t> </a:t>
            </a: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62-авансы полученные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62 </a:t>
            </a:r>
          </a:p>
        </p:txBody>
      </p:sp>
    </p:spTree>
    <p:extLst>
      <p:ext uri="{BB962C8B-B14F-4D97-AF65-F5344CB8AC3E}">
        <p14:creationId xmlns:p14="http://schemas.microsoft.com/office/powerpoint/2010/main" xmlns="" val="16500567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32971" y="1179000"/>
            <a:ext cx="10125000" cy="4154984"/>
          </a:xfrm>
          <a:prstGeom prst="rect">
            <a:avLst/>
          </a:prstGeom>
        </p:spPr>
        <p:txBody>
          <a:bodyPr wrap="square">
            <a:spAutoFit/>
          </a:bodyPr>
          <a:lstStyle/>
          <a:p>
            <a:pPr indent="534988" algn="just"/>
            <a:r>
              <a:rPr lang="ru-RU" sz="2400" dirty="0">
                <a:solidFill>
                  <a:schemeClr val="tx2"/>
                </a:solidFill>
                <a:latin typeface="Arial" pitchFamily="34" charset="0"/>
                <a:cs typeface="Arial" pitchFamily="34" charset="0"/>
              </a:rPr>
              <a:t>Если организация в счет оплаты получает собственный вексель покупателя, то она не приобретает при этом никакого имущества, и в учете по-прежнему числится дебиторская задолженность. В учете будут сделаны следующие записи: </a:t>
            </a:r>
          </a:p>
          <a:p>
            <a:pPr indent="534988" algn="just"/>
            <a:endParaRPr lang="ru-RU" sz="2400" dirty="0">
              <a:solidFill>
                <a:schemeClr val="tx2"/>
              </a:solidFill>
              <a:latin typeface="Arial" pitchFamily="34" charset="0"/>
              <a:cs typeface="Arial" pitchFamily="34" charset="0"/>
            </a:endParaRPr>
          </a:p>
          <a:p>
            <a:pPr indent="534988"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62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90-1 – признана выручка от реализации; </a:t>
            </a:r>
          </a:p>
          <a:p>
            <a:pPr indent="534988"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90-2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68-НДС – отражена сумма НДС;	</a:t>
            </a:r>
          </a:p>
          <a:p>
            <a:pPr indent="534988"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62-вексель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62 – получен вексель. </a:t>
            </a:r>
          </a:p>
          <a:p>
            <a:pPr indent="534988" algn="just"/>
            <a:r>
              <a:rPr lang="ru-RU" sz="2400" dirty="0">
                <a:solidFill>
                  <a:schemeClr val="tx2"/>
                </a:solidFill>
                <a:latin typeface="Arial" pitchFamily="34" charset="0"/>
                <a:cs typeface="Arial" pitchFamily="34" charset="0"/>
              </a:rPr>
              <a:t>	</a:t>
            </a:r>
          </a:p>
          <a:p>
            <a:pPr indent="534988" algn="just"/>
            <a:r>
              <a:rPr lang="ru-RU" sz="2400" dirty="0">
                <a:solidFill>
                  <a:schemeClr val="tx2"/>
                </a:solidFill>
                <a:latin typeface="Arial" pitchFamily="34" charset="0"/>
                <a:cs typeface="Arial" pitchFamily="34" charset="0"/>
              </a:rPr>
              <a:t>	Погашение векселя отражается следующей записью:</a:t>
            </a:r>
          </a:p>
          <a:p>
            <a:pPr indent="534988"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51, 52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62 вексель – погашен вексель (по номиналу)</a:t>
            </a:r>
          </a:p>
        </p:txBody>
      </p:sp>
    </p:spTree>
    <p:extLst>
      <p:ext uri="{BB962C8B-B14F-4D97-AF65-F5344CB8AC3E}">
        <p14:creationId xmlns:p14="http://schemas.microsoft.com/office/powerpoint/2010/main" xmlns="" val="33807406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27B6047-1227-4491-8FB1-C8E54DFC9CBC}"/>
              </a:ext>
            </a:extLst>
          </p:cNvPr>
          <p:cNvSpPr>
            <a:spLocks noGrp="1"/>
          </p:cNvSpPr>
          <p:nvPr>
            <p:ph type="title"/>
          </p:nvPr>
        </p:nvSpPr>
        <p:spPr>
          <a:xfrm>
            <a:off x="831000" y="369000"/>
            <a:ext cx="10515599" cy="1325563"/>
          </a:xfrm>
        </p:spPr>
        <p:txBody>
          <a:bodyPr>
            <a:noAutofit/>
          </a:bodyPr>
          <a:lstStyle/>
          <a:p>
            <a:pPr indent="534988" algn="ctr"/>
            <a:r>
              <a:rPr lang="ru-RU" sz="3600" dirty="0">
                <a:latin typeface="Arial" pitchFamily="34" charset="0"/>
                <a:cs typeface="Arial" pitchFamily="34" charset="0"/>
              </a:rPr>
              <a:t>Бухгалтерские записи по учету </a:t>
            </a:r>
            <a:br>
              <a:rPr lang="ru-RU" sz="3600" dirty="0">
                <a:latin typeface="Arial" pitchFamily="34" charset="0"/>
                <a:cs typeface="Arial" pitchFamily="34" charset="0"/>
              </a:rPr>
            </a:br>
            <a:r>
              <a:rPr lang="ru-RU" sz="3600" dirty="0">
                <a:latin typeface="Arial" pitchFamily="34" charset="0"/>
                <a:cs typeface="Arial" pitchFamily="34" charset="0"/>
              </a:rPr>
              <a:t>расчетов с покупателями и заказчиками</a:t>
            </a:r>
            <a:br>
              <a:rPr lang="ru-RU" sz="3600" dirty="0">
                <a:latin typeface="Arial" pitchFamily="34" charset="0"/>
                <a:cs typeface="Arial" pitchFamily="34" charset="0"/>
              </a:rPr>
            </a:br>
            <a:endParaRPr lang="ru-RU" sz="3600" dirty="0">
              <a:solidFill>
                <a:schemeClr val="accent3"/>
              </a:solidFill>
              <a:latin typeface="Arial" pitchFamily="34" charset="0"/>
              <a:cs typeface="Arial" pitchFamily="34" charset="0"/>
            </a:endParaRPr>
          </a:p>
        </p:txBody>
      </p:sp>
      <p:graphicFrame>
        <p:nvGraphicFramePr>
          <p:cNvPr id="3" name="Group 336"/>
          <p:cNvGraphicFramePr>
            <a:graphicFrameLocks noGrp="1"/>
          </p:cNvGraphicFramePr>
          <p:nvPr>
            <p:extLst>
              <p:ext uri="{D42A27DB-BD31-4B8C-83A1-F6EECF244321}">
                <p14:modId xmlns:p14="http://schemas.microsoft.com/office/powerpoint/2010/main" xmlns="" val="257679111"/>
              </p:ext>
            </p:extLst>
          </p:nvPr>
        </p:nvGraphicFramePr>
        <p:xfrm>
          <a:off x="471000" y="1314000"/>
          <a:ext cx="11346961" cy="5303520"/>
        </p:xfrm>
        <a:graphic>
          <a:graphicData uri="http://schemas.openxmlformats.org/drawingml/2006/table">
            <a:tbl>
              <a:tblPr/>
              <a:tblGrid>
                <a:gridCol w="5805000">
                  <a:extLst>
                    <a:ext uri="{9D8B030D-6E8A-4147-A177-3AD203B41FA5}">
                      <a16:colId xmlns:a16="http://schemas.microsoft.com/office/drawing/2014/main" xmlns="" val="20000"/>
                    </a:ext>
                  </a:extLst>
                </a:gridCol>
                <a:gridCol w="2970000">
                  <a:extLst>
                    <a:ext uri="{9D8B030D-6E8A-4147-A177-3AD203B41FA5}">
                      <a16:colId xmlns:a16="http://schemas.microsoft.com/office/drawing/2014/main" xmlns="" val="20001"/>
                    </a:ext>
                  </a:extLst>
                </a:gridCol>
                <a:gridCol w="1350000">
                  <a:extLst>
                    <a:ext uri="{9D8B030D-6E8A-4147-A177-3AD203B41FA5}">
                      <a16:colId xmlns:a16="http://schemas.microsoft.com/office/drawing/2014/main" xmlns="" val="20002"/>
                    </a:ext>
                  </a:extLst>
                </a:gridCol>
                <a:gridCol w="1221961">
                  <a:extLst>
                    <a:ext uri="{9D8B030D-6E8A-4147-A177-3AD203B41FA5}">
                      <a16:colId xmlns:a16="http://schemas.microsoft.com/office/drawing/2014/main" xmlns="" val="20003"/>
                    </a:ext>
                  </a:extLst>
                </a:gridCol>
              </a:tblGrid>
              <a:tr h="24447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2"/>
                          </a:solidFill>
                          <a:effectLst/>
                          <a:latin typeface="Arial" charset="0"/>
                          <a:cs typeface="Arial" charset="0"/>
                        </a:rPr>
                        <a:t>Содержание операции</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2"/>
                          </a:solidFill>
                          <a:effectLst/>
                          <a:latin typeface="Arial" charset="0"/>
                          <a:cs typeface="Arial" charset="0"/>
                        </a:rPr>
                        <a:t>Первичные документы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chemeClr val="tx2"/>
                          </a:solidFill>
                          <a:effectLst/>
                          <a:latin typeface="Arial" charset="0"/>
                          <a:cs typeface="Arial" charset="0"/>
                        </a:rPr>
                        <a:t>Корреспонденция счетов</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xmlns="" val="10000"/>
                  </a:ext>
                </a:extLst>
              </a:tr>
              <a:tr h="244475">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err="1">
                          <a:ln>
                            <a:noFill/>
                          </a:ln>
                          <a:solidFill>
                            <a:schemeClr val="tx2"/>
                          </a:solidFill>
                          <a:effectLst/>
                          <a:latin typeface="Arial" charset="0"/>
                          <a:cs typeface="Arial" charset="0"/>
                        </a:rPr>
                        <a:t>Дт</a:t>
                      </a:r>
                      <a:endParaRPr kumimoji="0" lang="ru-RU" sz="1800" b="1" i="0" u="none" strike="noStrike" cap="none" normalizeH="0" baseline="0" dirty="0">
                        <a:ln>
                          <a:noFill/>
                        </a:ln>
                        <a:solidFill>
                          <a:schemeClr val="tx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err="1">
                          <a:ln>
                            <a:noFill/>
                          </a:ln>
                          <a:solidFill>
                            <a:schemeClr val="tx2"/>
                          </a:solidFill>
                          <a:effectLst/>
                          <a:latin typeface="Arial" charset="0"/>
                          <a:cs typeface="Arial" charset="0"/>
                        </a:rPr>
                        <a:t>Кт</a:t>
                      </a:r>
                      <a:endParaRPr kumimoji="0" lang="ru-RU" sz="1800" b="1" i="0" u="none" strike="noStrike" cap="none" normalizeH="0" baseline="0" dirty="0">
                        <a:ln>
                          <a:noFill/>
                        </a:ln>
                        <a:solidFill>
                          <a:schemeClr val="tx2"/>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Отражена задолженность покупателей и заказчиков за реализованные им продукцию, товары, работы, услуги</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Акт, накладная</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62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90-1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charset="0"/>
                          <a:cs typeface="Arial" charset="0"/>
                        </a:rPr>
                        <a:t>Погашена задолженность покупателей и заказчиков за реализованные им продукцию, товары, работы, услуги путем перечисления средств на расчетный счет организации</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charset="0"/>
                          <a:cs typeface="Arial" charset="0"/>
                        </a:rPr>
                        <a:t>Выписка банка</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51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62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Погашена задолженность покупателей и заказчиков за реализованные им продукцию, товары, работы, услуги путем внесения денежных средств в кассу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Приходный кассовый ордер, чек ККТ</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62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Получен аванс от покупателя (заказчика) путем перечисления на расчетный счет организации</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Выписка банка</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51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62-авансы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Получен в кассу аванс от покупателя (заказчика)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Приходный кассовый ордер, чек ККТ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charset="0"/>
                          <a:cs typeface="Arial" charset="0"/>
                        </a:rPr>
                        <a:t>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charset="0"/>
                          <a:cs typeface="Arial" charset="0"/>
                        </a:rPr>
                        <a:t>62-авансы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10292908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27B6047-1227-4491-8FB1-C8E54DFC9CBC}"/>
              </a:ext>
            </a:extLst>
          </p:cNvPr>
          <p:cNvSpPr>
            <a:spLocks noGrp="1"/>
          </p:cNvSpPr>
          <p:nvPr>
            <p:ph type="title"/>
          </p:nvPr>
        </p:nvSpPr>
        <p:spPr>
          <a:xfrm>
            <a:off x="741000" y="549000"/>
            <a:ext cx="10515599" cy="1325563"/>
          </a:xfrm>
        </p:spPr>
        <p:txBody>
          <a:bodyPr>
            <a:noAutofit/>
          </a:bodyPr>
          <a:lstStyle/>
          <a:p>
            <a:pPr indent="534988" algn="ctr"/>
            <a:r>
              <a:rPr lang="ru-RU" sz="3600" dirty="0">
                <a:latin typeface="Arial" pitchFamily="34" charset="0"/>
                <a:cs typeface="Arial" pitchFamily="34" charset="0"/>
              </a:rPr>
              <a:t>Бухгалтерские записи по учету </a:t>
            </a:r>
            <a:br>
              <a:rPr lang="ru-RU" sz="3600" dirty="0">
                <a:latin typeface="Arial" pitchFamily="34" charset="0"/>
                <a:cs typeface="Arial" pitchFamily="34" charset="0"/>
              </a:rPr>
            </a:br>
            <a:r>
              <a:rPr lang="ru-RU" sz="3600" dirty="0">
                <a:latin typeface="Arial" pitchFamily="34" charset="0"/>
                <a:cs typeface="Arial" pitchFamily="34" charset="0"/>
              </a:rPr>
              <a:t>расчетов с покупателями и заказчиками (продолжение)</a:t>
            </a:r>
            <a:br>
              <a:rPr lang="ru-RU" sz="3600" dirty="0">
                <a:latin typeface="Arial" pitchFamily="34" charset="0"/>
                <a:cs typeface="Arial" pitchFamily="34" charset="0"/>
              </a:rPr>
            </a:br>
            <a:endParaRPr lang="ru-RU" sz="3600" dirty="0">
              <a:solidFill>
                <a:schemeClr val="accent3"/>
              </a:solidFill>
              <a:latin typeface="Arial" pitchFamily="34" charset="0"/>
              <a:cs typeface="Arial" pitchFamily="34" charset="0"/>
            </a:endParaRPr>
          </a:p>
        </p:txBody>
      </p:sp>
      <p:graphicFrame>
        <p:nvGraphicFramePr>
          <p:cNvPr id="3" name="Group 72"/>
          <p:cNvGraphicFramePr>
            <a:graphicFrameLocks noGrp="1"/>
          </p:cNvGraphicFramePr>
          <p:nvPr>
            <p:extLst>
              <p:ext uri="{D42A27DB-BD31-4B8C-83A1-F6EECF244321}">
                <p14:modId xmlns:p14="http://schemas.microsoft.com/office/powerpoint/2010/main" xmlns="" val="2552181839"/>
              </p:ext>
            </p:extLst>
          </p:nvPr>
        </p:nvGraphicFramePr>
        <p:xfrm>
          <a:off x="336000" y="1809000"/>
          <a:ext cx="11384999" cy="4389120"/>
        </p:xfrm>
        <a:graphic>
          <a:graphicData uri="http://schemas.openxmlformats.org/drawingml/2006/table">
            <a:tbl>
              <a:tblPr/>
              <a:tblGrid>
                <a:gridCol w="5895000">
                  <a:extLst>
                    <a:ext uri="{9D8B030D-6E8A-4147-A177-3AD203B41FA5}">
                      <a16:colId xmlns:a16="http://schemas.microsoft.com/office/drawing/2014/main" xmlns="" val="20000"/>
                    </a:ext>
                  </a:extLst>
                </a:gridCol>
                <a:gridCol w="2970000">
                  <a:extLst>
                    <a:ext uri="{9D8B030D-6E8A-4147-A177-3AD203B41FA5}">
                      <a16:colId xmlns:a16="http://schemas.microsoft.com/office/drawing/2014/main" xmlns="" val="20001"/>
                    </a:ext>
                  </a:extLst>
                </a:gridCol>
                <a:gridCol w="1350000">
                  <a:extLst>
                    <a:ext uri="{9D8B030D-6E8A-4147-A177-3AD203B41FA5}">
                      <a16:colId xmlns:a16="http://schemas.microsoft.com/office/drawing/2014/main" xmlns="" val="20002"/>
                    </a:ext>
                  </a:extLst>
                </a:gridCol>
                <a:gridCol w="1169999">
                  <a:extLst>
                    <a:ext uri="{9D8B030D-6E8A-4147-A177-3AD203B41FA5}">
                      <a16:colId xmlns:a16="http://schemas.microsoft.com/office/drawing/2014/main" xmlns="" val="20003"/>
                    </a:ext>
                  </a:extLst>
                </a:gridCol>
              </a:tblGrid>
              <a:tr h="7949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Произведен взаимный зачет ранее выданного аванса и дебиторской задолженности за реализованную продукцию, товары, работы, услуги</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Запись бухгалтерии</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62-авансы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62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593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Возвращен аванс покупателю (заказчику) путем перечисления с расчетного счета организации</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Выписка банка</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62-авансы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51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593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Возвращен аванс покупателю (заказчику) из кассы организации</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Расходный кассовый ордер</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62-авансы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949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Списана задолженность покупателей и заказчиков за реализованные им продукцию, товары, работы, услуги по истечении срока исковой давности</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Акт инвентаризации, Приказ руководителя</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91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62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593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Учтена на забалансовом счете списанная в убыток задолженность неплатежеспособных дебиторов</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Акт инвентаризации, Приказ руководителя</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007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038" marR="0" lvl="0" indent="0" algn="l" defTabSz="914400" rtl="0" eaLnBrk="0" fontAlgn="base" latinLnBrk="0" hangingPunct="0">
                        <a:lnSpc>
                          <a:spcPct val="100000"/>
                        </a:lnSpc>
                        <a:spcBef>
                          <a:spcPct val="20000"/>
                        </a:spcBef>
                        <a:spcAft>
                          <a:spcPts val="300"/>
                        </a:spcAft>
                        <a:buClr>
                          <a:srgbClr val="C3260C"/>
                        </a:buClr>
                        <a:buSzPct val="130000"/>
                        <a:buFont typeface="Georgia" pitchFamily="18" charset="0"/>
                        <a:buNone/>
                        <a:tabLst/>
                      </a:pPr>
                      <a:endParaRPr kumimoji="0" lang="ru-RU" sz="1800" b="0" i="0" u="none" strike="noStrike" cap="none" normalizeH="0" baseline="0">
                        <a:ln>
                          <a:noFill/>
                        </a:ln>
                        <a:solidFill>
                          <a:schemeClr val="tx2"/>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593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Списана с забалансового счета списанная в убыток задолженность неплатежеспособных дебиторов</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2"/>
                          </a:solidFill>
                          <a:effectLst/>
                          <a:latin typeface="Arial" pitchFamily="34" charset="0"/>
                          <a:cs typeface="Arial" pitchFamily="34" charset="0"/>
                        </a:rPr>
                        <a:t>Акт инвентаризации, Приказ руководителя</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038" marR="0" lvl="0" indent="0" algn="l" defTabSz="914400" rtl="0" eaLnBrk="0" fontAlgn="base" latinLnBrk="0" hangingPunct="0">
                        <a:lnSpc>
                          <a:spcPct val="100000"/>
                        </a:lnSpc>
                        <a:spcBef>
                          <a:spcPct val="20000"/>
                        </a:spcBef>
                        <a:spcAft>
                          <a:spcPts val="300"/>
                        </a:spcAft>
                        <a:buClr>
                          <a:srgbClr val="C3260C"/>
                        </a:buClr>
                        <a:buSzPct val="130000"/>
                        <a:buFont typeface="Georgia" pitchFamily="18" charset="0"/>
                        <a:buNone/>
                        <a:tabLst/>
                      </a:pPr>
                      <a:endParaRPr kumimoji="0" lang="ru-RU" sz="1800" b="0" i="0" u="none" strike="noStrike" cap="none" normalizeH="0" baseline="0" dirty="0">
                        <a:ln>
                          <a:noFill/>
                        </a:ln>
                        <a:solidFill>
                          <a:schemeClr val="tx2"/>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2"/>
                          </a:solidFill>
                          <a:effectLst/>
                          <a:latin typeface="Arial" pitchFamily="34" charset="0"/>
                          <a:cs typeface="Arial" pitchFamily="34" charset="0"/>
                        </a:rPr>
                        <a:t>007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41252125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8AE3AC5-8DCB-496C-8E63-AC9FF0F463D4}"/>
              </a:ext>
            </a:extLst>
          </p:cNvPr>
          <p:cNvSpPr>
            <a:spLocks noGrp="1"/>
          </p:cNvSpPr>
          <p:nvPr>
            <p:ph type="title"/>
          </p:nvPr>
        </p:nvSpPr>
        <p:spPr>
          <a:xfrm>
            <a:off x="550430" y="324000"/>
            <a:ext cx="10796170" cy="1325563"/>
          </a:xfrm>
        </p:spPr>
        <p:txBody>
          <a:bodyPr>
            <a:normAutofit fontScale="90000"/>
          </a:bodyPr>
          <a:lstStyle/>
          <a:p>
            <a:r>
              <a:rPr lang="ru-RU" sz="3600" dirty="0">
                <a:latin typeface="Arial" pitchFamily="34" charset="0"/>
                <a:cs typeface="Arial" pitchFamily="34" charset="0"/>
              </a:rPr>
              <a:t>            Основные нормативные документы</a:t>
            </a:r>
            <a:br>
              <a:rPr lang="ru-RU" sz="3600" dirty="0">
                <a:latin typeface="Arial" pitchFamily="34" charset="0"/>
                <a:cs typeface="Arial" pitchFamily="34" charset="0"/>
              </a:rPr>
            </a:br>
            <a:r>
              <a:rPr lang="ru-RU" sz="3100" dirty="0">
                <a:latin typeface="Arial" pitchFamily="34" charset="0"/>
                <a:cs typeface="Arial" pitchFamily="34" charset="0"/>
              </a:rPr>
              <a:t>Гражданский кодекс Российской Федерации:</a:t>
            </a:r>
            <a:br>
              <a:rPr lang="ru-RU" sz="3100" dirty="0">
                <a:latin typeface="Arial" pitchFamily="34" charset="0"/>
                <a:cs typeface="Arial" pitchFamily="34" charset="0"/>
              </a:rPr>
            </a:br>
            <a:endParaRPr lang="ru-RU" sz="3100" dirty="0">
              <a:solidFill>
                <a:schemeClr val="tx2"/>
              </a:solidFill>
              <a:latin typeface="Arial" pitchFamily="34" charset="0"/>
              <a:cs typeface="Arial" pitchFamily="34" charset="0"/>
            </a:endParaRPr>
          </a:p>
        </p:txBody>
      </p:sp>
      <p:graphicFrame>
        <p:nvGraphicFramePr>
          <p:cNvPr id="6" name="Схема 5"/>
          <p:cNvGraphicFramePr/>
          <p:nvPr>
            <p:extLst>
              <p:ext uri="{D42A27DB-BD31-4B8C-83A1-F6EECF244321}">
                <p14:modId xmlns:p14="http://schemas.microsoft.com/office/powerpoint/2010/main" xmlns="" val="368308305"/>
              </p:ext>
            </p:extLst>
          </p:nvPr>
        </p:nvGraphicFramePr>
        <p:xfrm>
          <a:off x="381000" y="774000"/>
          <a:ext cx="11260571" cy="56184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930286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079000"/>
            <a:ext cx="12192000" cy="1350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Заголовок 11">
            <a:extLst>
              <a:ext uri="{FF2B5EF4-FFF2-40B4-BE49-F238E27FC236}">
                <a16:creationId xmlns:a16="http://schemas.microsoft.com/office/drawing/2014/main" xmlns="" id="{0ED081E3-0EEC-47D6-8B2C-F43BA7232B8D}"/>
              </a:ext>
            </a:extLst>
          </p:cNvPr>
          <p:cNvSpPr>
            <a:spLocks noGrp="1"/>
          </p:cNvSpPr>
          <p:nvPr>
            <p:ph type="title"/>
          </p:nvPr>
        </p:nvSpPr>
        <p:spPr>
          <a:xfrm>
            <a:off x="145500" y="279000"/>
            <a:ext cx="11901000" cy="1035051"/>
          </a:xfrm>
        </p:spPr>
        <p:txBody>
          <a:bodyPr>
            <a:normAutofit fontScale="90000"/>
          </a:bodyPr>
          <a:lstStyle/>
          <a:p>
            <a:pPr marL="742950" lvl="1" indent="-285750" algn="ctr"/>
            <a:r>
              <a:rPr lang="ru-RU" sz="5400" b="1" dirty="0">
                <a:solidFill>
                  <a:schemeClr val="bg1"/>
                </a:solidFill>
              </a:rPr>
              <a:t/>
            </a:r>
            <a:br>
              <a:rPr lang="ru-RU" sz="5400" b="1" dirty="0">
                <a:solidFill>
                  <a:schemeClr val="bg1"/>
                </a:solidFill>
              </a:rPr>
            </a:br>
            <a:r>
              <a:rPr lang="ru-RU" sz="4200" b="1" dirty="0">
                <a:solidFill>
                  <a:schemeClr val="bg1"/>
                </a:solidFill>
              </a:rPr>
              <a:t/>
            </a:r>
            <a:br>
              <a:rPr lang="ru-RU" sz="4200" b="1" dirty="0">
                <a:solidFill>
                  <a:schemeClr val="bg1"/>
                </a:solidFill>
              </a:rPr>
            </a:br>
            <a:endParaRPr lang="ru-RU" sz="4200" b="1" dirty="0">
              <a:solidFill>
                <a:schemeClr val="bg1"/>
              </a:solidFill>
            </a:endParaRPr>
          </a:p>
        </p:txBody>
      </p:sp>
      <p:sp>
        <p:nvSpPr>
          <p:cNvPr id="2" name="Прямоугольник 1"/>
          <p:cNvSpPr/>
          <p:nvPr/>
        </p:nvSpPr>
        <p:spPr>
          <a:xfrm>
            <a:off x="516000" y="144000"/>
            <a:ext cx="10935000" cy="1754326"/>
          </a:xfrm>
          <a:prstGeom prst="rect">
            <a:avLst/>
          </a:prstGeom>
        </p:spPr>
        <p:txBody>
          <a:bodyPr wrap="square">
            <a:spAutoFit/>
          </a:bodyPr>
          <a:lstStyle/>
          <a:p>
            <a:pPr marL="742950" lvl="1" indent="-285750" algn="ctr"/>
            <a:r>
              <a:rPr lang="ru-RU" sz="3600" b="1" dirty="0">
                <a:solidFill>
                  <a:schemeClr val="bg1"/>
                </a:solidFill>
                <a:latin typeface="Arial" pitchFamily="34" charset="0"/>
                <a:cs typeface="Arial" pitchFamily="34" charset="0"/>
              </a:rPr>
              <a:t>Учет расчетов при прекращении обязательств по расчетам путем зачета взаимных требований</a:t>
            </a:r>
          </a:p>
        </p:txBody>
      </p:sp>
      <p:graphicFrame>
        <p:nvGraphicFramePr>
          <p:cNvPr id="4" name="Схема 3"/>
          <p:cNvGraphicFramePr/>
          <p:nvPr>
            <p:extLst>
              <p:ext uri="{D42A27DB-BD31-4B8C-83A1-F6EECF244321}">
                <p14:modId xmlns:p14="http://schemas.microsoft.com/office/powerpoint/2010/main" xmlns="" val="625075753"/>
              </p:ext>
            </p:extLst>
          </p:nvPr>
        </p:nvGraphicFramePr>
        <p:xfrm>
          <a:off x="876000" y="2079000"/>
          <a:ext cx="10395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759005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831000" y="414000"/>
            <a:ext cx="10665000" cy="1035000"/>
          </a:xfrm>
        </p:spPr>
        <p:txBody>
          <a:bodyPr>
            <a:noAutofit/>
          </a:bodyPr>
          <a:lstStyle/>
          <a:p>
            <a:pPr marL="742950" lvl="1" indent="-285750" algn="ctr">
              <a:lnSpc>
                <a:spcPct val="100000"/>
              </a:lnSpc>
            </a:pPr>
            <a:r>
              <a:rPr lang="ru-RU" sz="3600" b="1" dirty="0">
                <a:solidFill>
                  <a:schemeClr val="tx2"/>
                </a:solidFill>
                <a:latin typeface="Arial" pitchFamily="34" charset="0"/>
                <a:cs typeface="Arial" pitchFamily="34" charset="0"/>
              </a:rPr>
              <a:t>Для зачета необходимо чтобы требования:</a:t>
            </a:r>
          </a:p>
          <a:p>
            <a:pPr algn="ctr">
              <a:lnSpc>
                <a:spcPct val="100000"/>
              </a:lnSpc>
            </a:pPr>
            <a:endParaRPr lang="ru-RU" sz="3600" b="1" dirty="0">
              <a:solidFill>
                <a:schemeClr val="tx2"/>
              </a:solidFill>
              <a:latin typeface="Arial" pitchFamily="34" charset="0"/>
              <a:cs typeface="Arial" pitchFamily="34" charset="0"/>
            </a:endParaRPr>
          </a:p>
        </p:txBody>
      </p:sp>
      <p:graphicFrame>
        <p:nvGraphicFramePr>
          <p:cNvPr id="5" name="Схема 4"/>
          <p:cNvGraphicFramePr/>
          <p:nvPr>
            <p:extLst>
              <p:ext uri="{D42A27DB-BD31-4B8C-83A1-F6EECF244321}">
                <p14:modId xmlns:p14="http://schemas.microsoft.com/office/powerpoint/2010/main" xmlns="" val="1021455830"/>
              </p:ext>
            </p:extLst>
          </p:nvPr>
        </p:nvGraphicFramePr>
        <p:xfrm>
          <a:off x="179143" y="1257186"/>
          <a:ext cx="10260000" cy="352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201000" y="1257186"/>
            <a:ext cx="2001000" cy="1125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14084925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a16="http://schemas.microsoft.com/office/drawing/2014/main" xmlns="" id="{0ED081E3-0EEC-47D6-8B2C-F43BA7232B8D}"/>
              </a:ext>
            </a:extLst>
          </p:cNvPr>
          <p:cNvSpPr>
            <a:spLocks noGrp="1"/>
          </p:cNvSpPr>
          <p:nvPr>
            <p:ph type="title"/>
          </p:nvPr>
        </p:nvSpPr>
        <p:spPr>
          <a:xfrm>
            <a:off x="145500" y="279000"/>
            <a:ext cx="11901000" cy="1035051"/>
          </a:xfrm>
        </p:spPr>
        <p:txBody>
          <a:bodyPr>
            <a:normAutofit fontScale="90000"/>
          </a:bodyPr>
          <a:lstStyle/>
          <a:p>
            <a:pPr marL="742950" lvl="1" indent="-285750" algn="ctr"/>
            <a:r>
              <a:rPr lang="ru-RU" sz="5400" b="1" dirty="0">
                <a:solidFill>
                  <a:schemeClr val="bg1"/>
                </a:solidFill>
              </a:rPr>
              <a:t/>
            </a:r>
            <a:br>
              <a:rPr lang="ru-RU" sz="5400" b="1" dirty="0">
                <a:solidFill>
                  <a:schemeClr val="bg1"/>
                </a:solidFill>
              </a:rPr>
            </a:br>
            <a:r>
              <a:rPr lang="ru-RU" sz="4200" b="1" dirty="0">
                <a:solidFill>
                  <a:schemeClr val="bg1"/>
                </a:solidFill>
              </a:rPr>
              <a:t/>
            </a:r>
            <a:br>
              <a:rPr lang="ru-RU" sz="4200" b="1" dirty="0">
                <a:solidFill>
                  <a:schemeClr val="bg1"/>
                </a:solidFill>
              </a:rPr>
            </a:br>
            <a:endParaRPr lang="ru-RU" sz="4200" b="1" dirty="0">
              <a:solidFill>
                <a:schemeClr val="bg1"/>
              </a:solidFill>
            </a:endParaRPr>
          </a:p>
        </p:txBody>
      </p:sp>
      <p:sp>
        <p:nvSpPr>
          <p:cNvPr id="5" name="Текст 4"/>
          <p:cNvSpPr>
            <a:spLocks noGrp="1"/>
          </p:cNvSpPr>
          <p:nvPr>
            <p:ph type="body" sz="quarter" idx="11"/>
          </p:nvPr>
        </p:nvSpPr>
        <p:spPr>
          <a:xfrm>
            <a:off x="1236000" y="999000"/>
            <a:ext cx="9630000" cy="4355038"/>
          </a:xfrm>
          <a:prstGeom prst="rect">
            <a:avLst/>
          </a:prstGeom>
        </p:spPr>
        <p:txBody>
          <a:bodyPr wrap="square">
            <a:spAutoFit/>
          </a:bodyPr>
          <a:lstStyle/>
          <a:p>
            <a:pPr marL="457200" lvl="1" indent="0" algn="just">
              <a:lnSpc>
                <a:spcPct val="150000"/>
              </a:lnSpc>
              <a:buNone/>
            </a:pPr>
            <a:r>
              <a:rPr lang="ru-RU" dirty="0">
                <a:solidFill>
                  <a:schemeClr val="bg1"/>
                </a:solidFill>
                <a:latin typeface="Arial" pitchFamily="34" charset="0"/>
                <a:cs typeface="Arial" pitchFamily="34" charset="0"/>
              </a:rPr>
              <a:t>Одновременно </a:t>
            </a:r>
            <a:r>
              <a:rPr lang="ru-RU" b="1" dirty="0">
                <a:solidFill>
                  <a:schemeClr val="bg1"/>
                </a:solidFill>
                <a:latin typeface="Arial" pitchFamily="34" charset="0"/>
                <a:cs typeface="Arial" pitchFamily="34" charset="0"/>
              </a:rPr>
              <a:t>ст. 411 ГК РФ </a:t>
            </a:r>
            <a:r>
              <a:rPr lang="ru-RU" dirty="0">
                <a:solidFill>
                  <a:schemeClr val="bg1"/>
                </a:solidFill>
                <a:latin typeface="Arial" pitchFamily="34" charset="0"/>
                <a:cs typeface="Arial" pitchFamily="34" charset="0"/>
              </a:rPr>
              <a:t>предусмотрены случаи, при которых не допускается зачет взаимных требований:</a:t>
            </a:r>
          </a:p>
          <a:p>
            <a:pPr marL="457200" lvl="1" indent="0" algn="just">
              <a:lnSpc>
                <a:spcPct val="150000"/>
              </a:lnSpc>
              <a:buNone/>
            </a:pPr>
            <a:endParaRPr lang="ru-RU" dirty="0">
              <a:solidFill>
                <a:schemeClr val="bg1"/>
              </a:solidFill>
              <a:latin typeface="Arial" pitchFamily="34" charset="0"/>
              <a:cs typeface="Arial" pitchFamily="34" charset="0"/>
            </a:endParaRPr>
          </a:p>
          <a:p>
            <a:pPr marL="457200" lvl="1" indent="0" algn="just">
              <a:lnSpc>
                <a:spcPct val="100000"/>
              </a:lnSpc>
              <a:buNone/>
            </a:pPr>
            <a:r>
              <a:rPr lang="ru-RU" dirty="0">
                <a:solidFill>
                  <a:schemeClr val="tx2"/>
                </a:solidFill>
                <a:latin typeface="Arial" pitchFamily="34" charset="0"/>
                <a:cs typeface="Arial" pitchFamily="34" charset="0"/>
              </a:rPr>
              <a:t>- если по заявлению другой стороны к требованию подлежит применению срок исковой давности, и этот срок истек;</a:t>
            </a:r>
          </a:p>
          <a:p>
            <a:pPr marL="457200" lvl="1" indent="0" algn="just">
              <a:lnSpc>
                <a:spcPct val="100000"/>
              </a:lnSpc>
              <a:buNone/>
            </a:pPr>
            <a:r>
              <a:rPr lang="ru-RU" dirty="0">
                <a:solidFill>
                  <a:schemeClr val="tx2"/>
                </a:solidFill>
                <a:latin typeface="Arial" pitchFamily="34" charset="0"/>
                <a:cs typeface="Arial" pitchFamily="34" charset="0"/>
              </a:rPr>
              <a:t>- при возмещении вреда, причиненного жизни или здоровью;</a:t>
            </a:r>
          </a:p>
          <a:p>
            <a:pPr marL="457200" lvl="1" indent="0" algn="just">
              <a:lnSpc>
                <a:spcPct val="100000"/>
              </a:lnSpc>
              <a:buNone/>
            </a:pPr>
            <a:r>
              <a:rPr lang="ru-RU" dirty="0">
                <a:solidFill>
                  <a:schemeClr val="tx2"/>
                </a:solidFill>
                <a:latin typeface="Arial" pitchFamily="34" charset="0"/>
                <a:cs typeface="Arial" pitchFamily="34" charset="0"/>
              </a:rPr>
              <a:t>- при взыскании алиментов;</a:t>
            </a:r>
          </a:p>
          <a:p>
            <a:pPr marL="457200" lvl="1" indent="0" algn="just">
              <a:lnSpc>
                <a:spcPct val="100000"/>
              </a:lnSpc>
              <a:buNone/>
            </a:pPr>
            <a:r>
              <a:rPr lang="ru-RU" dirty="0">
                <a:solidFill>
                  <a:schemeClr val="tx2"/>
                </a:solidFill>
                <a:latin typeface="Arial" pitchFamily="34" charset="0"/>
                <a:cs typeface="Arial" pitchFamily="34" charset="0"/>
              </a:rPr>
              <a:t>- при пожизненном содержании;</a:t>
            </a:r>
          </a:p>
          <a:p>
            <a:pPr marL="457200" lvl="1" indent="0" algn="just">
              <a:lnSpc>
                <a:spcPct val="100000"/>
              </a:lnSpc>
              <a:buNone/>
            </a:pPr>
            <a:r>
              <a:rPr lang="ru-RU" dirty="0">
                <a:solidFill>
                  <a:schemeClr val="tx2"/>
                </a:solidFill>
                <a:latin typeface="Arial" pitchFamily="34" charset="0"/>
                <a:cs typeface="Arial" pitchFamily="34" charset="0"/>
              </a:rPr>
              <a:t>- в иных случаях, предусмотренных законом или договором.</a:t>
            </a:r>
          </a:p>
        </p:txBody>
      </p:sp>
    </p:spTree>
    <p:extLst>
      <p:ext uri="{BB962C8B-B14F-4D97-AF65-F5344CB8AC3E}">
        <p14:creationId xmlns:p14="http://schemas.microsoft.com/office/powerpoint/2010/main" xmlns="" val="12081453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p:txBody>
          <a:bodyPr/>
          <a:lstStyle/>
          <a:p>
            <a:endParaRPr lang="ru-RU"/>
          </a:p>
        </p:txBody>
      </p:sp>
      <p:sp>
        <p:nvSpPr>
          <p:cNvPr id="2" name="Прямоугольник 1"/>
          <p:cNvSpPr/>
          <p:nvPr/>
        </p:nvSpPr>
        <p:spPr>
          <a:xfrm>
            <a:off x="0" y="-19857"/>
            <a:ext cx="12199571" cy="57690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5" name="Схема 4"/>
          <p:cNvGraphicFramePr/>
          <p:nvPr>
            <p:extLst>
              <p:ext uri="{D42A27DB-BD31-4B8C-83A1-F6EECF244321}">
                <p14:modId xmlns:p14="http://schemas.microsoft.com/office/powerpoint/2010/main" xmlns="" val="621403017"/>
              </p:ext>
            </p:extLst>
          </p:nvPr>
        </p:nvGraphicFramePr>
        <p:xfrm>
          <a:off x="786000" y="954000"/>
          <a:ext cx="10620000" cy="50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670015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8311" y="2282800"/>
            <a:ext cx="10350000" cy="2677656"/>
          </a:xfrm>
          <a:prstGeom prst="rect">
            <a:avLst/>
          </a:prstGeom>
        </p:spPr>
        <p:txBody>
          <a:bodyPr wrap="square">
            <a:spAutoFit/>
          </a:bodyPr>
          <a:lstStyle/>
          <a:p>
            <a:pPr marL="742950" lvl="1" indent="-285750" algn="just"/>
            <a:r>
              <a:rPr lang="ru-RU" sz="2400" dirty="0">
                <a:solidFill>
                  <a:schemeClr val="tx2"/>
                </a:solidFill>
                <a:latin typeface="Arial" pitchFamily="34" charset="0"/>
                <a:cs typeface="Arial" pitchFamily="34" charset="0"/>
              </a:rPr>
              <a:t>        Сомнительной считается дебиторская задолженность организации, которая не погашена или с высокой степенью вероятности не будет погашена в сроки, установленные договором, и не обеспечена соответствующими гарантиями (п. 70 Положения по ведению бухгалтерского учета и бухгалтерской отчетности в Российской Федерации).</a:t>
            </a:r>
          </a:p>
          <a:p>
            <a:pPr marL="742950" lvl="1" indent="-285750" algn="just"/>
            <a:endParaRPr lang="ru-RU" sz="2400" dirty="0">
              <a:solidFill>
                <a:schemeClr val="tx2"/>
              </a:solidFill>
              <a:latin typeface="Arial" pitchFamily="34" charset="0"/>
              <a:cs typeface="Arial" pitchFamily="34" charset="0"/>
            </a:endParaRPr>
          </a:p>
        </p:txBody>
      </p:sp>
      <p:sp>
        <p:nvSpPr>
          <p:cNvPr id="4" name="Прямоугольник 3"/>
          <p:cNvSpPr/>
          <p:nvPr/>
        </p:nvSpPr>
        <p:spPr>
          <a:xfrm>
            <a:off x="310811" y="407086"/>
            <a:ext cx="11385000" cy="1200329"/>
          </a:xfrm>
          <a:prstGeom prst="rect">
            <a:avLst/>
          </a:prstGeom>
        </p:spPr>
        <p:txBody>
          <a:bodyPr wrap="square">
            <a:spAutoFit/>
          </a:bodyPr>
          <a:lstStyle/>
          <a:p>
            <a:pPr marL="1143000" lvl="2" indent="-228600" algn="ctr"/>
            <a:r>
              <a:rPr lang="ru-RU" sz="3600" b="1" dirty="0">
                <a:solidFill>
                  <a:schemeClr val="tx2"/>
                </a:solidFill>
                <a:latin typeface="Arial" pitchFamily="34" charset="0"/>
                <a:cs typeface="Arial" pitchFamily="34" charset="0"/>
              </a:rPr>
              <a:t>Создание  и учет резервов по сомнительным долгам</a:t>
            </a:r>
          </a:p>
        </p:txBody>
      </p:sp>
    </p:spTree>
    <p:extLst>
      <p:ext uri="{BB962C8B-B14F-4D97-AF65-F5344CB8AC3E}">
        <p14:creationId xmlns:p14="http://schemas.microsoft.com/office/powerpoint/2010/main" xmlns="" val="2060213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34171" y="1089000"/>
            <a:ext cx="10215000" cy="4893647"/>
          </a:xfrm>
          <a:prstGeom prst="rect">
            <a:avLst/>
          </a:prstGeom>
        </p:spPr>
        <p:txBody>
          <a:bodyPr wrap="square">
            <a:spAutoFit/>
          </a:bodyPr>
          <a:lstStyle/>
          <a:p>
            <a:pPr indent="627063" algn="just"/>
            <a:r>
              <a:rPr lang="ru-RU" sz="2400" dirty="0">
                <a:solidFill>
                  <a:schemeClr val="tx2"/>
                </a:solidFill>
                <a:latin typeface="Arial" pitchFamily="34" charset="0"/>
                <a:cs typeface="Arial" pitchFamily="34" charset="0"/>
              </a:rPr>
              <a:t>Организация в обязательном порядке создает резервы сомнительных долгов в случае признания дебиторской задолженности (независимо от основания ее возникновения) сомнительной с отнесением сумм резервов на финансовые результаты организации.</a:t>
            </a:r>
          </a:p>
          <a:p>
            <a:pPr indent="627063" algn="just"/>
            <a:r>
              <a:rPr lang="ru-RU" sz="2400" dirty="0">
                <a:solidFill>
                  <a:schemeClr val="tx2"/>
                </a:solidFill>
                <a:latin typeface="Arial" pitchFamily="34" charset="0"/>
                <a:cs typeface="Arial" pitchFamily="34" charset="0"/>
              </a:rPr>
              <a:t>Величина резерва может определяться отдельно по каждому сомнительному долгу в зависимости от финансового состояния (платежеспособности) должника и оценки вероятности погашения долга полностью или частично. В отличие от норм главы 25 НК РФ жестких правил по формированию резервов по сомнительным долгам нормативные акты по бухгалтерскому учету не содержат. Резервы сомнительных долгов в бухгалтерском учете являются оценочной величиной.</a:t>
            </a:r>
          </a:p>
        </p:txBody>
      </p:sp>
    </p:spTree>
    <p:extLst>
      <p:ext uri="{BB962C8B-B14F-4D97-AF65-F5344CB8AC3E}">
        <p14:creationId xmlns:p14="http://schemas.microsoft.com/office/powerpoint/2010/main" xmlns="" val="25439312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82286" y="954000"/>
            <a:ext cx="9990000" cy="4893647"/>
          </a:xfrm>
          <a:prstGeom prst="rect">
            <a:avLst/>
          </a:prstGeom>
        </p:spPr>
        <p:txBody>
          <a:bodyPr wrap="square">
            <a:spAutoFit/>
          </a:bodyPr>
          <a:lstStyle/>
          <a:p>
            <a:pPr indent="541338" algn="just"/>
            <a:r>
              <a:rPr lang="ru-RU" sz="2400" dirty="0">
                <a:solidFill>
                  <a:schemeClr val="tx2"/>
                </a:solidFill>
                <a:latin typeface="Arial" pitchFamily="34" charset="0"/>
                <a:cs typeface="Arial" pitchFamily="34" charset="0"/>
              </a:rPr>
              <a:t>Для обобщения информации о резервах сомнительных долгов в Плане счетов предусмотрен </a:t>
            </a:r>
            <a:r>
              <a:rPr lang="ru-RU" sz="2400" b="1" dirty="0">
                <a:solidFill>
                  <a:schemeClr val="tx2"/>
                </a:solidFill>
                <a:latin typeface="Arial" pitchFamily="34" charset="0"/>
                <a:cs typeface="Arial" pitchFamily="34" charset="0"/>
              </a:rPr>
              <a:t>счет 63 «Резервы по сомнительным долгам».</a:t>
            </a:r>
          </a:p>
          <a:p>
            <a:pPr indent="541338" algn="ctr"/>
            <a:r>
              <a:rPr lang="ru-RU" sz="2400" dirty="0">
                <a:solidFill>
                  <a:schemeClr val="tx2"/>
                </a:solidFill>
                <a:latin typeface="Arial" pitchFamily="34" charset="0"/>
                <a:cs typeface="Arial" pitchFamily="34" charset="0"/>
              </a:rPr>
              <a:t>	На сумму создаваемых резервов делаются записи:</a:t>
            </a:r>
          </a:p>
          <a:p>
            <a:pPr indent="541338"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91-2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63.</a:t>
            </a:r>
          </a:p>
          <a:p>
            <a:pPr indent="541338" algn="just"/>
            <a:r>
              <a:rPr lang="ru-RU" sz="2400" dirty="0">
                <a:solidFill>
                  <a:schemeClr val="tx2"/>
                </a:solidFill>
                <a:latin typeface="Arial" pitchFamily="34" charset="0"/>
                <a:cs typeface="Arial" pitchFamily="34" charset="0"/>
              </a:rPr>
              <a:t>По счету 63 «Резервы по сомнительным долгам» ведется аналитический учет по каждому созданному резерву.</a:t>
            </a:r>
          </a:p>
          <a:p>
            <a:pPr indent="541338" algn="just"/>
            <a:r>
              <a:rPr lang="ru-RU" sz="2400" dirty="0">
                <a:solidFill>
                  <a:schemeClr val="tx2"/>
                </a:solidFill>
                <a:latin typeface="Arial" pitchFamily="34" charset="0"/>
                <a:cs typeface="Arial" pitchFamily="34" charset="0"/>
              </a:rPr>
              <a:t>При погашении задолженности, по которой создан резерв по сомнительным долгам, в бухгалтерском учете делается запись:</a:t>
            </a:r>
          </a:p>
          <a:p>
            <a:pPr indent="541338"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51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62.</a:t>
            </a:r>
            <a:r>
              <a:rPr lang="ru-RU" sz="2400" dirty="0">
                <a:solidFill>
                  <a:schemeClr val="tx2"/>
                </a:solidFill>
                <a:latin typeface="Arial" pitchFamily="34" charset="0"/>
                <a:cs typeface="Arial" pitchFamily="34" charset="0"/>
              </a:rPr>
              <a:t>             </a:t>
            </a:r>
          </a:p>
          <a:p>
            <a:pPr indent="541338" algn="just"/>
            <a:r>
              <a:rPr lang="ru-RU" sz="2400" dirty="0">
                <a:solidFill>
                  <a:schemeClr val="tx2"/>
                </a:solidFill>
                <a:latin typeface="Arial" pitchFamily="34" charset="0"/>
                <a:cs typeface="Arial" pitchFamily="34" charset="0"/>
              </a:rPr>
              <a:t>И одновременно включается в состав прочих доходов сумма созданного резерва по этому долгу:</a:t>
            </a:r>
          </a:p>
          <a:p>
            <a:pPr indent="541338"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63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91-1. </a:t>
            </a:r>
          </a:p>
        </p:txBody>
      </p:sp>
    </p:spTree>
    <p:extLst>
      <p:ext uri="{BB962C8B-B14F-4D97-AF65-F5344CB8AC3E}">
        <p14:creationId xmlns:p14="http://schemas.microsoft.com/office/powerpoint/2010/main" xmlns="" val="29426544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36000" y="368999"/>
            <a:ext cx="9720000" cy="1200329"/>
          </a:xfrm>
          <a:prstGeom prst="rect">
            <a:avLst/>
          </a:prstGeom>
        </p:spPr>
        <p:txBody>
          <a:bodyPr wrap="square">
            <a:spAutoFit/>
          </a:bodyPr>
          <a:lstStyle/>
          <a:p>
            <a:pPr marL="179388" lvl="1" algn="ctr"/>
            <a:r>
              <a:rPr lang="ru-RU" sz="3600" b="1" dirty="0">
                <a:solidFill>
                  <a:schemeClr val="tx2"/>
                </a:solidFill>
                <a:latin typeface="Arial" pitchFamily="34" charset="0"/>
                <a:cs typeface="Arial" pitchFamily="34" charset="0"/>
              </a:rPr>
              <a:t>Списание кредиторской и дебиторской задолженности</a:t>
            </a:r>
          </a:p>
        </p:txBody>
      </p:sp>
      <p:sp>
        <p:nvSpPr>
          <p:cNvPr id="4" name="Прямоугольник 3"/>
          <p:cNvSpPr/>
          <p:nvPr/>
        </p:nvSpPr>
        <p:spPr>
          <a:xfrm>
            <a:off x="1056000" y="1598899"/>
            <a:ext cx="10080000" cy="4893647"/>
          </a:xfrm>
          <a:prstGeom prst="rect">
            <a:avLst/>
          </a:prstGeom>
        </p:spPr>
        <p:txBody>
          <a:bodyPr wrap="square">
            <a:spAutoFit/>
          </a:bodyPr>
          <a:lstStyle/>
          <a:p>
            <a:pPr algn="just"/>
            <a:r>
              <a:rPr lang="ru-RU" sz="2400" dirty="0">
                <a:solidFill>
                  <a:schemeClr val="tx2"/>
                </a:solidFill>
                <a:latin typeface="Arial" pitchFamily="34" charset="0"/>
                <a:cs typeface="Arial" pitchFamily="34" charset="0"/>
              </a:rPr>
              <a:t>        Кредиторская задолженность подлежит списанию в бухгалтерском учете по истечении срока исковой давности </a:t>
            </a:r>
            <a:r>
              <a:rPr lang="en-US" sz="2400" dirty="0">
                <a:solidFill>
                  <a:schemeClr val="tx2"/>
                </a:solidFill>
                <a:latin typeface="Arial" pitchFamily="34" charset="0"/>
                <a:cs typeface="Arial" pitchFamily="34" charset="0"/>
              </a:rPr>
              <a:t/>
            </a:r>
            <a:br>
              <a:rPr lang="en-US" sz="2400" dirty="0">
                <a:solidFill>
                  <a:schemeClr val="tx2"/>
                </a:solidFill>
                <a:latin typeface="Arial" pitchFamily="34" charset="0"/>
                <a:cs typeface="Arial" pitchFamily="34" charset="0"/>
              </a:rPr>
            </a:br>
            <a:r>
              <a:rPr lang="ru-RU" sz="2400" dirty="0">
                <a:solidFill>
                  <a:schemeClr val="tx2"/>
                </a:solidFill>
                <a:latin typeface="Arial" pitchFamily="34" charset="0"/>
                <a:cs typeface="Arial" pitchFamily="34" charset="0"/>
              </a:rPr>
              <a:t>(п. 78 Положения по ведению бухгалтерского учета и бухгалтерской отчетности в Российской Федерации).</a:t>
            </a:r>
          </a:p>
          <a:p>
            <a:pPr algn="just"/>
            <a:r>
              <a:rPr lang="ru-RU" sz="2400" dirty="0">
                <a:solidFill>
                  <a:schemeClr val="tx2"/>
                </a:solidFill>
                <a:latin typeface="Arial" pitchFamily="34" charset="0"/>
                <a:cs typeface="Arial" pitchFamily="34" charset="0"/>
              </a:rPr>
              <a:t>Дебиторская задолженность подлежит списанию в бухгалтерском учете (п. 77 Положения по ведению бухгалтерского учета и бухгалтерской отчетности в Российской Федерации):</a:t>
            </a:r>
            <a:endParaRPr lang="en-US" sz="2400" dirty="0">
              <a:solidFill>
                <a:schemeClr val="tx2"/>
              </a:solidFill>
              <a:latin typeface="Arial" pitchFamily="34" charset="0"/>
              <a:cs typeface="Arial" pitchFamily="34" charset="0"/>
            </a:endParaRPr>
          </a:p>
          <a:p>
            <a:pPr algn="just"/>
            <a:endParaRPr lang="ru-RU" sz="2400" dirty="0">
              <a:solidFill>
                <a:schemeClr val="tx2"/>
              </a:solidFill>
              <a:latin typeface="Arial" pitchFamily="34" charset="0"/>
              <a:cs typeface="Arial" pitchFamily="34" charset="0"/>
            </a:endParaRPr>
          </a:p>
          <a:p>
            <a:pPr algn="just">
              <a:buFontTx/>
              <a:buAutoNum type="arabicParenR"/>
            </a:pPr>
            <a:r>
              <a:rPr lang="ru-RU" sz="2400" dirty="0">
                <a:solidFill>
                  <a:schemeClr val="tx2"/>
                </a:solidFill>
                <a:latin typeface="Arial" pitchFamily="34" charset="0"/>
                <a:cs typeface="Arial" pitchFamily="34" charset="0"/>
              </a:rPr>
              <a:t> по истечении срока исковой давности;</a:t>
            </a:r>
            <a:endParaRPr lang="en-US" sz="2400" dirty="0">
              <a:solidFill>
                <a:schemeClr val="tx2"/>
              </a:solidFill>
              <a:latin typeface="Arial" pitchFamily="34" charset="0"/>
              <a:cs typeface="Arial" pitchFamily="34" charset="0"/>
            </a:endParaRPr>
          </a:p>
          <a:p>
            <a:pPr algn="just">
              <a:buFontTx/>
              <a:buAutoNum type="arabicParenR"/>
            </a:pPr>
            <a:endParaRPr lang="ru-RU" sz="2400" dirty="0">
              <a:solidFill>
                <a:schemeClr val="tx2"/>
              </a:solidFill>
              <a:latin typeface="Arial" pitchFamily="34" charset="0"/>
              <a:cs typeface="Arial" pitchFamily="34" charset="0"/>
            </a:endParaRPr>
          </a:p>
          <a:p>
            <a:pPr algn="just"/>
            <a:r>
              <a:rPr lang="ru-RU" sz="2400" dirty="0">
                <a:solidFill>
                  <a:schemeClr val="tx2"/>
                </a:solidFill>
                <a:latin typeface="Arial" pitchFamily="34" charset="0"/>
                <a:cs typeface="Arial" pitchFamily="34" charset="0"/>
              </a:rPr>
              <a:t>2) нереальная к взысканию по иным основаниям, например, на основании акта государственного органа, в связи с ликвидацией организации.</a:t>
            </a:r>
          </a:p>
        </p:txBody>
      </p:sp>
    </p:spTree>
    <p:extLst>
      <p:ext uri="{BB962C8B-B14F-4D97-AF65-F5344CB8AC3E}">
        <p14:creationId xmlns:p14="http://schemas.microsoft.com/office/powerpoint/2010/main" xmlns="" val="35976053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p:txBody>
          <a:bodyPr/>
          <a:lstStyle/>
          <a:p>
            <a:endParaRPr lang="ru-RU"/>
          </a:p>
        </p:txBody>
      </p:sp>
      <p:sp>
        <p:nvSpPr>
          <p:cNvPr id="2" name="Прямоугольник 1"/>
          <p:cNvSpPr/>
          <p:nvPr/>
        </p:nvSpPr>
        <p:spPr>
          <a:xfrm>
            <a:off x="0" y="0"/>
            <a:ext cx="12199571" cy="57690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5" name="Схема 4"/>
          <p:cNvGraphicFramePr/>
          <p:nvPr>
            <p:extLst>
              <p:ext uri="{D42A27DB-BD31-4B8C-83A1-F6EECF244321}">
                <p14:modId xmlns:p14="http://schemas.microsoft.com/office/powerpoint/2010/main" xmlns="" val="3574593719"/>
              </p:ext>
            </p:extLst>
          </p:nvPr>
        </p:nvGraphicFramePr>
        <p:xfrm>
          <a:off x="789785" y="718257"/>
          <a:ext cx="10620000" cy="50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453163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56000" y="1134000"/>
            <a:ext cx="10035000" cy="4524315"/>
          </a:xfrm>
          <a:prstGeom prst="rect">
            <a:avLst/>
          </a:prstGeom>
        </p:spPr>
        <p:txBody>
          <a:bodyPr wrap="square">
            <a:spAutoFit/>
          </a:bodyPr>
          <a:lstStyle/>
          <a:p>
            <a:pPr indent="541338" algn="just"/>
            <a:r>
              <a:rPr lang="ru-RU" sz="2400" dirty="0">
                <a:solidFill>
                  <a:schemeClr val="tx2"/>
                </a:solidFill>
                <a:latin typeface="Arial" pitchFamily="34" charset="0"/>
                <a:cs typeface="Arial" pitchFamily="34" charset="0"/>
              </a:rPr>
              <a:t>Особое внимание следует уделить вопросу исчисления срока исковой давности. Исковой давностью признается срок для защиты права по иску лица, право которого нарушено (ст. 195 ГК РФ). Общий срок исковой давности исчисляется тремя годами (ст. 196 ГК РФ). Для отдельных видов требований в законе могут быть установлены специальные сроки давности. Например, согласно ст. 725 ГК РФ срок исковой давности для требований, предъявляемых в связи с ненадлежащим качеством работы, выполненной по договору подряда, составляет один год. Стороны не могут в договоре установить иной срок. Покупатель может и после истечения срока давности заплатить своему поставщику, но он не обязан этого делать.</a:t>
            </a:r>
            <a:endParaRPr lang="en-US" sz="240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xmlns="" val="9505357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8AE3AC5-8DCB-496C-8E63-AC9FF0F463D4}"/>
              </a:ext>
            </a:extLst>
          </p:cNvPr>
          <p:cNvSpPr>
            <a:spLocks noGrp="1"/>
          </p:cNvSpPr>
          <p:nvPr>
            <p:ph type="title"/>
          </p:nvPr>
        </p:nvSpPr>
        <p:spPr>
          <a:xfrm>
            <a:off x="786000" y="234000"/>
            <a:ext cx="10515599" cy="1325563"/>
          </a:xfrm>
        </p:spPr>
        <p:txBody>
          <a:bodyPr>
            <a:normAutofit/>
          </a:bodyPr>
          <a:lstStyle/>
          <a:p>
            <a:pPr algn="ctr"/>
            <a:r>
              <a:rPr lang="ru-RU" sz="3600" dirty="0">
                <a:latin typeface="Arial" pitchFamily="34" charset="0"/>
                <a:cs typeface="Arial" pitchFamily="34" charset="0"/>
              </a:rPr>
              <a:t>Основные нормативные документы</a:t>
            </a:r>
            <a:br>
              <a:rPr lang="ru-RU" sz="3600" dirty="0">
                <a:latin typeface="Arial" pitchFamily="34" charset="0"/>
                <a:cs typeface="Arial" pitchFamily="34" charset="0"/>
              </a:rPr>
            </a:br>
            <a:endParaRPr lang="ru-RU" sz="3600" dirty="0">
              <a:solidFill>
                <a:schemeClr val="tx2"/>
              </a:solidFill>
              <a:latin typeface="Arial" pitchFamily="34" charset="0"/>
              <a:cs typeface="Arial" pitchFamily="34" charset="0"/>
            </a:endParaRPr>
          </a:p>
        </p:txBody>
      </p:sp>
      <p:sp>
        <p:nvSpPr>
          <p:cNvPr id="3" name="Текст 2">
            <a:extLst>
              <a:ext uri="{FF2B5EF4-FFF2-40B4-BE49-F238E27FC236}">
                <a16:creationId xmlns:a16="http://schemas.microsoft.com/office/drawing/2014/main" xmlns="" id="{A9A41605-339E-4210-9FCA-20A98B9F51F9}"/>
              </a:ext>
            </a:extLst>
          </p:cNvPr>
          <p:cNvSpPr>
            <a:spLocks noGrp="1"/>
          </p:cNvSpPr>
          <p:nvPr>
            <p:ph type="body" sz="quarter" idx="14"/>
          </p:nvPr>
        </p:nvSpPr>
        <p:spPr>
          <a:xfrm>
            <a:off x="966000" y="864000"/>
            <a:ext cx="10260000" cy="5544000"/>
          </a:xfrm>
        </p:spPr>
        <p:txBody>
          <a:bodyPr>
            <a:noAutofit/>
          </a:bodyPr>
          <a:lstStyle/>
          <a:p>
            <a:pPr indent="625475" algn="ctr">
              <a:lnSpc>
                <a:spcPct val="100000"/>
              </a:lnSpc>
              <a:spcBef>
                <a:spcPts val="600"/>
              </a:spcBef>
              <a:spcAft>
                <a:spcPts val="600"/>
              </a:spcAft>
            </a:pPr>
            <a:r>
              <a:rPr lang="ru-RU" sz="2000" b="1" dirty="0">
                <a:latin typeface="Arial" pitchFamily="34" charset="0"/>
                <a:cs typeface="Arial" pitchFamily="34" charset="0"/>
              </a:rPr>
              <a:t>продолжение</a:t>
            </a:r>
          </a:p>
          <a:p>
            <a:pPr indent="625475" algn="just">
              <a:lnSpc>
                <a:spcPct val="100000"/>
              </a:lnSpc>
            </a:pPr>
            <a:r>
              <a:rPr lang="ru-RU" sz="2000" dirty="0">
                <a:latin typeface="Arial" pitchFamily="34" charset="0"/>
                <a:cs typeface="Arial" pitchFamily="34" charset="0"/>
              </a:rPr>
              <a:t>Федеральный закон от 26.12.1995 № 208-ФЗ «Об акционерных обществах»</a:t>
            </a:r>
          </a:p>
          <a:p>
            <a:pPr indent="625475" algn="just">
              <a:lnSpc>
                <a:spcPct val="100000"/>
              </a:lnSpc>
            </a:pPr>
            <a:r>
              <a:rPr lang="ru-RU" sz="2000" dirty="0">
                <a:latin typeface="Arial" pitchFamily="34" charset="0"/>
                <a:cs typeface="Arial" pitchFamily="34" charset="0"/>
              </a:rPr>
              <a:t>Федеральный закон</a:t>
            </a:r>
            <a:r>
              <a:rPr lang="ru-RU" sz="2000" u="sng" dirty="0">
                <a:latin typeface="Arial" pitchFamily="34" charset="0"/>
                <a:cs typeface="Arial" pitchFamily="34" charset="0"/>
              </a:rPr>
              <a:t> </a:t>
            </a:r>
            <a:r>
              <a:rPr lang="ru-RU" sz="2000" dirty="0">
                <a:latin typeface="Arial" pitchFamily="34" charset="0"/>
                <a:cs typeface="Arial" pitchFamily="34" charset="0"/>
              </a:rPr>
              <a:t>от 08.02.1998 № 14-ФЗ «Об обществах с ограниченной ответственностью»</a:t>
            </a:r>
          </a:p>
          <a:p>
            <a:pPr indent="625475" algn="just">
              <a:lnSpc>
                <a:spcPct val="100000"/>
              </a:lnSpc>
            </a:pPr>
            <a:r>
              <a:rPr lang="ru-RU" sz="2000" dirty="0">
                <a:latin typeface="Arial" pitchFamily="34" charset="0"/>
                <a:cs typeface="Arial" pitchFamily="34" charset="0"/>
              </a:rPr>
              <a:t>Положение о переводном и простом векселе (утв. постановлением ЦИК и СНК СССР от 07.08 1937 № 104/1341)</a:t>
            </a:r>
          </a:p>
          <a:p>
            <a:pPr indent="625475" algn="just">
              <a:lnSpc>
                <a:spcPct val="100000"/>
              </a:lnSpc>
            </a:pPr>
            <a:r>
              <a:rPr lang="ru-RU" sz="2000" dirty="0">
                <a:latin typeface="Arial" pitchFamily="34" charset="0"/>
                <a:cs typeface="Arial" pitchFamily="34" charset="0"/>
              </a:rPr>
              <a:t>Федеральный закон от 11.03.1997 № 48-ФЗ «О переводном и простом векселе»</a:t>
            </a:r>
          </a:p>
          <a:p>
            <a:pPr indent="625475" algn="just">
              <a:lnSpc>
                <a:spcPct val="100000"/>
              </a:lnSpc>
            </a:pPr>
            <a:r>
              <a:rPr lang="ru-RU" sz="2000" dirty="0">
                <a:latin typeface="Arial" pitchFamily="34" charset="0"/>
                <a:cs typeface="Arial" pitchFamily="34" charset="0"/>
              </a:rPr>
              <a:t>Положение по бухгалтерскому учету «Доходы организации» ПБУ 9/99 (утв. приказом Минфина России от 06.05.1999 № 32н)</a:t>
            </a:r>
          </a:p>
          <a:p>
            <a:pPr indent="625475" algn="just">
              <a:lnSpc>
                <a:spcPct val="100000"/>
              </a:lnSpc>
            </a:pPr>
            <a:r>
              <a:rPr lang="ru-RU" sz="2000" dirty="0">
                <a:latin typeface="Arial" pitchFamily="34" charset="0"/>
                <a:cs typeface="Arial" pitchFamily="34" charset="0"/>
              </a:rPr>
              <a:t>Положение по бухгалтерскому учету «Расходы организации» ПБУ 10/99 (утв. приказом Минфина России от 06.05.1999 № 33н)</a:t>
            </a:r>
          </a:p>
          <a:p>
            <a:pPr indent="625475" algn="just">
              <a:lnSpc>
                <a:spcPct val="100000"/>
              </a:lnSpc>
            </a:pPr>
            <a:r>
              <a:rPr lang="ru-RU" sz="2000" dirty="0">
                <a:latin typeface="Arial" pitchFamily="34" charset="0"/>
                <a:cs typeface="Arial" pitchFamily="34" charset="0"/>
              </a:rPr>
              <a:t>Положение по бухгалтерскому учету «Учет активов и обязательств, стоимость которых выражена в иностранной валюте» ПБУ 3/2006 (утв. приказом Минфина России от 27.11.2006 № 154н) </a:t>
            </a:r>
          </a:p>
        </p:txBody>
      </p:sp>
    </p:spTree>
    <p:extLst>
      <p:ext uri="{BB962C8B-B14F-4D97-AF65-F5344CB8AC3E}">
        <p14:creationId xmlns:p14="http://schemas.microsoft.com/office/powerpoint/2010/main" xmlns="" val="20990464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56000" y="954000"/>
            <a:ext cx="10080000" cy="4893647"/>
          </a:xfrm>
          <a:prstGeom prst="rect">
            <a:avLst/>
          </a:prstGeom>
        </p:spPr>
        <p:txBody>
          <a:bodyPr wrap="square">
            <a:spAutoFit/>
          </a:bodyPr>
          <a:lstStyle/>
          <a:p>
            <a:pPr indent="541338" algn="just"/>
            <a:r>
              <a:rPr lang="ru-RU" sz="2400" dirty="0">
                <a:solidFill>
                  <a:schemeClr val="tx2"/>
                </a:solidFill>
                <a:latin typeface="Arial" pitchFamily="34" charset="0"/>
                <a:cs typeface="Arial" pitchFamily="34" charset="0"/>
              </a:rPr>
              <a:t>По общему правилу течение срока исковой давности начинается со дня, когда лицо узнало или должно было узнать о нарушении своего права. В силу норм ГК РФ течение срока исковой давности может приостанавливаться и прерываться (ст. 202, 203 ГК РФ).</a:t>
            </a:r>
            <a:endParaRPr lang="en-US" sz="2400" dirty="0">
              <a:solidFill>
                <a:schemeClr val="tx2"/>
              </a:solidFill>
              <a:latin typeface="Arial" pitchFamily="34" charset="0"/>
              <a:cs typeface="Arial" pitchFamily="34" charset="0"/>
            </a:endParaRPr>
          </a:p>
          <a:p>
            <a:pPr indent="541338" algn="just"/>
            <a:endParaRPr lang="ru-RU" sz="2400" dirty="0">
              <a:solidFill>
                <a:schemeClr val="tx2"/>
              </a:solidFill>
              <a:latin typeface="Arial" pitchFamily="34" charset="0"/>
              <a:cs typeface="Arial" pitchFamily="34" charset="0"/>
            </a:endParaRPr>
          </a:p>
          <a:p>
            <a:pPr indent="541338" algn="just"/>
            <a:r>
              <a:rPr lang="ru-RU" sz="2400" dirty="0">
                <a:solidFill>
                  <a:schemeClr val="tx2"/>
                </a:solidFill>
                <a:latin typeface="Arial" pitchFamily="34" charset="0"/>
                <a:cs typeface="Arial" pitchFamily="34" charset="0"/>
              </a:rPr>
              <a:t>Согласно п. 2 ст. 196 ГК РФ общий срок исковой давности не может превышать 10 лет со дня, когда было нарушено право. Поэтому в компании на конец года не может быть дебиторской и кредиторской задолженности, которая возникла более 10 лет назад.  Контрагент каждый год может признавать долг, подписывать акт сверки, продлевая тем самым срок исковой давности, но по истечении 10 лет задолженность должна быть признана безнадежной и списана.</a:t>
            </a:r>
          </a:p>
        </p:txBody>
      </p:sp>
    </p:spTree>
    <p:extLst>
      <p:ext uri="{BB962C8B-B14F-4D97-AF65-F5344CB8AC3E}">
        <p14:creationId xmlns:p14="http://schemas.microsoft.com/office/powerpoint/2010/main" xmlns="" val="36671610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49658" y="1899000"/>
            <a:ext cx="8640000" cy="2308324"/>
          </a:xfrm>
          <a:prstGeom prst="rect">
            <a:avLst/>
          </a:prstGeom>
        </p:spPr>
        <p:txBody>
          <a:bodyPr wrap="square">
            <a:spAutoFit/>
          </a:bodyPr>
          <a:lstStyle/>
          <a:p>
            <a:pPr indent="449263" algn="just"/>
            <a:r>
              <a:rPr lang="ru-RU" sz="2400" dirty="0">
                <a:solidFill>
                  <a:schemeClr val="tx2"/>
                </a:solidFill>
                <a:latin typeface="Arial" pitchFamily="34" charset="0"/>
                <a:cs typeface="Arial" pitchFamily="34" charset="0"/>
              </a:rPr>
              <a:t>Суммы кредиторской задолженности, по которым истек срок исковой давности, включаются в состав прочих доходов </a:t>
            </a:r>
            <a:endParaRPr lang="en-US" sz="2400" dirty="0">
              <a:solidFill>
                <a:schemeClr val="tx2"/>
              </a:solidFill>
              <a:latin typeface="Arial" pitchFamily="34" charset="0"/>
              <a:cs typeface="Arial" pitchFamily="34" charset="0"/>
            </a:endParaRPr>
          </a:p>
          <a:p>
            <a:pPr indent="449263" algn="just"/>
            <a:r>
              <a:rPr lang="ru-RU" sz="2400" b="1" dirty="0">
                <a:solidFill>
                  <a:schemeClr val="tx2"/>
                </a:solidFill>
                <a:latin typeface="Arial" pitchFamily="34" charset="0"/>
                <a:cs typeface="Arial" pitchFamily="34" charset="0"/>
              </a:rPr>
              <a:t>(п. 7 ПБУ 9/99) </a:t>
            </a:r>
            <a:r>
              <a:rPr lang="ru-RU" sz="2400" dirty="0">
                <a:solidFill>
                  <a:schemeClr val="tx2"/>
                </a:solidFill>
                <a:latin typeface="Arial" pitchFamily="34" charset="0"/>
                <a:cs typeface="Arial" pitchFamily="34" charset="0"/>
              </a:rPr>
              <a:t>на дату подписания руководителем приказа о списании задолженности:</a:t>
            </a:r>
            <a:endParaRPr lang="en-US" sz="2400" dirty="0">
              <a:solidFill>
                <a:schemeClr val="tx2"/>
              </a:solidFill>
              <a:latin typeface="Arial" pitchFamily="34" charset="0"/>
              <a:cs typeface="Arial" pitchFamily="34" charset="0"/>
            </a:endParaRPr>
          </a:p>
          <a:p>
            <a:pPr indent="449263" algn="ct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60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91-1</a:t>
            </a:r>
          </a:p>
        </p:txBody>
      </p:sp>
    </p:spTree>
    <p:extLst>
      <p:ext uri="{BB962C8B-B14F-4D97-AF65-F5344CB8AC3E}">
        <p14:creationId xmlns:p14="http://schemas.microsoft.com/office/powerpoint/2010/main" xmlns="" val="10872330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49658" y="1899000"/>
            <a:ext cx="8640000" cy="2677656"/>
          </a:xfrm>
          <a:prstGeom prst="rect">
            <a:avLst/>
          </a:prstGeom>
        </p:spPr>
        <p:txBody>
          <a:bodyPr wrap="square">
            <a:spAutoFit/>
          </a:bodyPr>
          <a:lstStyle/>
          <a:p>
            <a:pPr indent="449263" algn="just"/>
            <a:r>
              <a:rPr lang="ru-RU" sz="2400" dirty="0">
                <a:solidFill>
                  <a:schemeClr val="tx2"/>
                </a:solidFill>
                <a:latin typeface="Arial" pitchFamily="34" charset="0"/>
                <a:cs typeface="Arial" pitchFamily="34" charset="0"/>
              </a:rPr>
              <a:t>Суммы списанной дебиторской задолженности признается прочими расходами (п. 11 ПБУ 10/99) на дату подписания приказа руководителя о списании задолженности:</a:t>
            </a:r>
            <a:endParaRPr lang="en-US" sz="2400" dirty="0">
              <a:solidFill>
                <a:schemeClr val="tx2"/>
              </a:solidFill>
              <a:latin typeface="Arial" pitchFamily="34" charset="0"/>
              <a:cs typeface="Arial" pitchFamily="34" charset="0"/>
            </a:endParaRPr>
          </a:p>
          <a:p>
            <a:pPr indent="449263" algn="just"/>
            <a:endParaRPr lang="ru-RU" sz="2400" dirty="0">
              <a:solidFill>
                <a:schemeClr val="tx2"/>
              </a:solidFill>
              <a:latin typeface="Arial" pitchFamily="34" charset="0"/>
              <a:cs typeface="Arial" pitchFamily="34" charset="0"/>
            </a:endParaRPr>
          </a:p>
          <a:p>
            <a:pPr indent="449263" algn="just"/>
            <a:r>
              <a:rPr lang="en-US" sz="2400" dirty="0">
                <a:solidFill>
                  <a:schemeClr val="tx2"/>
                </a:solidFill>
                <a:latin typeface="Arial" pitchFamily="34" charset="0"/>
                <a:cs typeface="Arial" pitchFamily="34" charset="0"/>
              </a:rPr>
              <a:t>			</a:t>
            </a: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91-2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62</a:t>
            </a:r>
          </a:p>
          <a:p>
            <a:pPr indent="449263" algn="just"/>
            <a:endParaRPr lang="ru-RU" sz="2400" b="1"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xmlns="" val="15534051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Текст 12">
            <a:extLst>
              <a:ext uri="{FF2B5EF4-FFF2-40B4-BE49-F238E27FC236}">
                <a16:creationId xmlns:a16="http://schemas.microsoft.com/office/drawing/2014/main" xmlns="" id="{352D1394-ECF3-4B9F-88E4-F7CF9D6B2706}"/>
              </a:ext>
            </a:extLst>
          </p:cNvPr>
          <p:cNvSpPr>
            <a:spLocks noGrp="1"/>
          </p:cNvSpPr>
          <p:nvPr>
            <p:ph type="body" sz="quarter" idx="19"/>
          </p:nvPr>
        </p:nvSpPr>
        <p:spPr>
          <a:xfrm>
            <a:off x="1011000" y="414000"/>
            <a:ext cx="10125000" cy="4556898"/>
          </a:xfrm>
        </p:spPr>
        <p:txBody>
          <a:bodyPr>
            <a:noAutofit/>
          </a:bodyPr>
          <a:lstStyle/>
          <a:p>
            <a:pPr indent="449263" algn="just">
              <a:lnSpc>
                <a:spcPct val="120000"/>
              </a:lnSpc>
            </a:pPr>
            <a:r>
              <a:rPr lang="ru-RU" sz="2400" dirty="0">
                <a:solidFill>
                  <a:schemeClr val="tx2"/>
                </a:solidFill>
                <a:latin typeface="Arial" pitchFamily="34" charset="0"/>
                <a:cs typeface="Arial" pitchFamily="34" charset="0"/>
              </a:rPr>
              <a:t>Согласно </a:t>
            </a:r>
            <a:r>
              <a:rPr lang="ru-RU" sz="2400" b="1" dirty="0">
                <a:solidFill>
                  <a:schemeClr val="tx2"/>
                </a:solidFill>
                <a:latin typeface="Arial" pitchFamily="34" charset="0"/>
                <a:cs typeface="Arial" pitchFamily="34" charset="0"/>
              </a:rPr>
              <a:t>п. 77 Положения </a:t>
            </a:r>
            <a:r>
              <a:rPr lang="ru-RU" sz="2400" dirty="0">
                <a:solidFill>
                  <a:schemeClr val="tx2"/>
                </a:solidFill>
                <a:latin typeface="Arial" pitchFamily="34" charset="0"/>
                <a:cs typeface="Arial" pitchFamily="34" charset="0"/>
              </a:rPr>
              <a:t>по ведению бухгалтерского учета и бухгалтерской отчетности в Российской Федерации списание долга в убыток вследствие неплатежеспособности должника не является аннулированием задолженности. Эта задолженность должна отражаться за бухгалтерским балансом в течение пяти лет с момента списания, для наблюдения за возможностью ее взыскания в случае изменения имущественного положения должника. Для обобщения информации о состоянии дебиторской задолженности, списанной в убыток вследствие неплатежеспособности должников, в Плане счетов предназначен </a:t>
            </a:r>
            <a:r>
              <a:rPr lang="ru-RU" sz="2400" b="1" dirty="0">
                <a:solidFill>
                  <a:schemeClr val="tx2"/>
                </a:solidFill>
                <a:latin typeface="Arial" pitchFamily="34" charset="0"/>
                <a:cs typeface="Arial" pitchFamily="34" charset="0"/>
              </a:rPr>
              <a:t>счет 007 «Списанная в убыток задолженность неплатежеспособных дебиторов»:</a:t>
            </a:r>
          </a:p>
          <a:p>
            <a:pPr indent="449263" algn="just">
              <a:lnSpc>
                <a:spcPct val="120000"/>
              </a:lnSpc>
            </a:pP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007 </a:t>
            </a:r>
            <a:r>
              <a:rPr lang="ru-RU" sz="2400" dirty="0">
                <a:solidFill>
                  <a:schemeClr val="tx2"/>
                </a:solidFill>
                <a:latin typeface="Arial" pitchFamily="34" charset="0"/>
                <a:cs typeface="Arial" pitchFamily="34" charset="0"/>
              </a:rPr>
              <a:t>– учтена на </a:t>
            </a:r>
            <a:r>
              <a:rPr lang="ru-RU" sz="2400" dirty="0" err="1">
                <a:solidFill>
                  <a:schemeClr val="tx2"/>
                </a:solidFill>
                <a:latin typeface="Arial" pitchFamily="34" charset="0"/>
                <a:cs typeface="Arial" pitchFamily="34" charset="0"/>
              </a:rPr>
              <a:t>забалансовом</a:t>
            </a:r>
            <a:r>
              <a:rPr lang="ru-RU" sz="2400" dirty="0">
                <a:solidFill>
                  <a:schemeClr val="tx2"/>
                </a:solidFill>
                <a:latin typeface="Arial" pitchFamily="34" charset="0"/>
                <a:cs typeface="Arial" pitchFamily="34" charset="0"/>
              </a:rPr>
              <a:t> счете списанная дебиторская задолженность.</a:t>
            </a:r>
          </a:p>
          <a:p>
            <a:pPr>
              <a:lnSpc>
                <a:spcPct val="120000"/>
              </a:lnSpc>
            </a:pPr>
            <a:endParaRPr lang="ru-RU" sz="240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xmlns="" val="26229135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a16="http://schemas.microsoft.com/office/drawing/2014/main" xmlns="" id="{0ED081E3-0EEC-47D6-8B2C-F43BA7232B8D}"/>
              </a:ext>
            </a:extLst>
          </p:cNvPr>
          <p:cNvSpPr>
            <a:spLocks noGrp="1"/>
          </p:cNvSpPr>
          <p:nvPr>
            <p:ph type="title"/>
          </p:nvPr>
        </p:nvSpPr>
        <p:spPr>
          <a:xfrm>
            <a:off x="145500" y="279000"/>
            <a:ext cx="11901000" cy="1035051"/>
          </a:xfrm>
        </p:spPr>
        <p:txBody>
          <a:bodyPr>
            <a:normAutofit fontScale="90000"/>
          </a:bodyPr>
          <a:lstStyle/>
          <a:p>
            <a:pPr marL="742950" lvl="1" indent="-285750" algn="ctr"/>
            <a:r>
              <a:rPr lang="ru-RU" sz="5400" b="1" dirty="0">
                <a:solidFill>
                  <a:schemeClr val="bg1"/>
                </a:solidFill>
              </a:rPr>
              <a:t/>
            </a:r>
            <a:br>
              <a:rPr lang="ru-RU" sz="5400" b="1" dirty="0">
                <a:solidFill>
                  <a:schemeClr val="bg1"/>
                </a:solidFill>
              </a:rPr>
            </a:br>
            <a:r>
              <a:rPr lang="ru-RU" sz="4200" b="1" dirty="0">
                <a:solidFill>
                  <a:schemeClr val="bg1"/>
                </a:solidFill>
              </a:rPr>
              <a:t/>
            </a:r>
            <a:br>
              <a:rPr lang="ru-RU" sz="4200" b="1" dirty="0">
                <a:solidFill>
                  <a:schemeClr val="bg1"/>
                </a:solidFill>
              </a:rPr>
            </a:br>
            <a:endParaRPr lang="ru-RU" sz="4200" b="1" dirty="0">
              <a:solidFill>
                <a:schemeClr val="bg1"/>
              </a:solidFill>
            </a:endParaRPr>
          </a:p>
        </p:txBody>
      </p:sp>
      <p:sp>
        <p:nvSpPr>
          <p:cNvPr id="5" name="Текст 4"/>
          <p:cNvSpPr>
            <a:spLocks noGrp="1"/>
          </p:cNvSpPr>
          <p:nvPr>
            <p:ph type="body" sz="quarter" idx="11"/>
          </p:nvPr>
        </p:nvSpPr>
        <p:spPr>
          <a:xfrm>
            <a:off x="876000" y="594000"/>
            <a:ext cx="9630000" cy="837473"/>
          </a:xfrm>
          <a:prstGeom prst="rect">
            <a:avLst/>
          </a:prstGeom>
        </p:spPr>
        <p:txBody>
          <a:bodyPr wrap="square">
            <a:spAutoFit/>
          </a:bodyPr>
          <a:lstStyle/>
          <a:p>
            <a:pPr indent="0" algn="ctr">
              <a:lnSpc>
                <a:spcPct val="150000"/>
              </a:lnSpc>
              <a:buNone/>
            </a:pPr>
            <a:r>
              <a:rPr lang="ru-RU" sz="3600" b="1" dirty="0">
                <a:solidFill>
                  <a:schemeClr val="bg1"/>
                </a:solidFill>
                <a:latin typeface="Arial" pitchFamily="34" charset="0"/>
                <a:cs typeface="Arial" pitchFamily="34" charset="0"/>
              </a:rPr>
              <a:t>Учет расчетов по налогам и сборам</a:t>
            </a:r>
            <a:endParaRPr lang="en-US" sz="3600" b="1" dirty="0">
              <a:solidFill>
                <a:schemeClr val="bg1"/>
              </a:solidFill>
              <a:latin typeface="Arial" pitchFamily="34" charset="0"/>
              <a:cs typeface="Arial" pitchFamily="34" charset="0"/>
            </a:endParaRPr>
          </a:p>
        </p:txBody>
      </p:sp>
      <p:sp>
        <p:nvSpPr>
          <p:cNvPr id="2" name="Прямоугольник 1"/>
          <p:cNvSpPr/>
          <p:nvPr/>
        </p:nvSpPr>
        <p:spPr>
          <a:xfrm>
            <a:off x="1103971" y="2844000"/>
            <a:ext cx="10035000" cy="2677656"/>
          </a:xfrm>
          <a:prstGeom prst="rect">
            <a:avLst/>
          </a:prstGeom>
        </p:spPr>
        <p:txBody>
          <a:bodyPr wrap="square">
            <a:spAutoFit/>
          </a:bodyPr>
          <a:lstStyle/>
          <a:p>
            <a:pPr indent="627063" algn="just"/>
            <a:r>
              <a:rPr lang="ru-RU" sz="2400" dirty="0">
                <a:solidFill>
                  <a:schemeClr val="tx2"/>
                </a:solidFill>
                <a:latin typeface="Arial" pitchFamily="34" charset="0"/>
                <a:cs typeface="Arial" pitchFamily="34" charset="0"/>
              </a:rPr>
              <a:t>Счет 68 «Расчеты по налогам и сборам» кредитуется на суммы, причитающиеся по налоговым декларациям (расчетам) к перечислению в бюджеты.</a:t>
            </a:r>
          </a:p>
          <a:p>
            <a:pPr indent="627063" algn="just"/>
            <a:r>
              <a:rPr lang="ru-RU" sz="2400" dirty="0">
                <a:solidFill>
                  <a:schemeClr val="tx2"/>
                </a:solidFill>
                <a:latin typeface="Arial" pitchFamily="34" charset="0"/>
                <a:cs typeface="Arial" pitchFamily="34" charset="0"/>
              </a:rPr>
              <a:t>По дебету счета </a:t>
            </a:r>
            <a:r>
              <a:rPr lang="ru-RU" sz="2400" b="1" dirty="0">
                <a:solidFill>
                  <a:schemeClr val="tx2"/>
                </a:solidFill>
                <a:latin typeface="Arial" pitchFamily="34" charset="0"/>
                <a:cs typeface="Arial" pitchFamily="34" charset="0"/>
              </a:rPr>
              <a:t>68 «Расчеты по налогам и сборам»</a:t>
            </a:r>
            <a:r>
              <a:rPr lang="ru-RU" sz="2400" dirty="0">
                <a:solidFill>
                  <a:schemeClr val="tx2"/>
                </a:solidFill>
                <a:latin typeface="Arial" pitchFamily="34" charset="0"/>
                <a:cs typeface="Arial" pitchFamily="34" charset="0"/>
              </a:rPr>
              <a:t> отражаются суммы, фактически перечисленные в бюджет:</a:t>
            </a:r>
          </a:p>
          <a:p>
            <a:pPr indent="627063" algn="just"/>
            <a:endParaRPr lang="ru-RU" sz="2400" dirty="0">
              <a:solidFill>
                <a:schemeClr val="tx2"/>
              </a:solidFill>
              <a:latin typeface="Arial" pitchFamily="34" charset="0"/>
              <a:cs typeface="Arial" pitchFamily="34" charset="0"/>
            </a:endParaRPr>
          </a:p>
          <a:p>
            <a:pPr indent="627063" algn="just"/>
            <a:r>
              <a:rPr lang="ru-RU" sz="2400" b="1" dirty="0">
                <a:solidFill>
                  <a:schemeClr val="tx2"/>
                </a:solidFill>
                <a:latin typeface="Arial" pitchFamily="34" charset="0"/>
                <a:cs typeface="Arial" pitchFamily="34" charset="0"/>
              </a:rPr>
              <a:t>                                     </a:t>
            </a: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68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51</a:t>
            </a:r>
          </a:p>
        </p:txBody>
      </p:sp>
    </p:spTree>
    <p:extLst>
      <p:ext uri="{BB962C8B-B14F-4D97-AF65-F5344CB8AC3E}">
        <p14:creationId xmlns:p14="http://schemas.microsoft.com/office/powerpoint/2010/main" xmlns="" val="27391606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a16="http://schemas.microsoft.com/office/drawing/2014/main" xmlns="" id="{0ED081E3-0EEC-47D6-8B2C-F43BA7232B8D}"/>
              </a:ext>
            </a:extLst>
          </p:cNvPr>
          <p:cNvSpPr>
            <a:spLocks noGrp="1"/>
          </p:cNvSpPr>
          <p:nvPr>
            <p:ph type="title"/>
          </p:nvPr>
        </p:nvSpPr>
        <p:spPr>
          <a:xfrm>
            <a:off x="145500" y="279000"/>
            <a:ext cx="11901000" cy="1035051"/>
          </a:xfrm>
        </p:spPr>
        <p:txBody>
          <a:bodyPr>
            <a:normAutofit fontScale="90000"/>
          </a:bodyPr>
          <a:lstStyle/>
          <a:p>
            <a:pPr marL="742950" lvl="1" indent="-285750" algn="ctr"/>
            <a:r>
              <a:rPr lang="ru-RU" sz="5400" b="1" dirty="0">
                <a:solidFill>
                  <a:schemeClr val="bg1"/>
                </a:solidFill>
              </a:rPr>
              <a:t/>
            </a:r>
            <a:br>
              <a:rPr lang="ru-RU" sz="5400" b="1" dirty="0">
                <a:solidFill>
                  <a:schemeClr val="bg1"/>
                </a:solidFill>
              </a:rPr>
            </a:br>
            <a:r>
              <a:rPr lang="ru-RU" sz="4200" b="1" dirty="0">
                <a:solidFill>
                  <a:schemeClr val="bg1"/>
                </a:solidFill>
              </a:rPr>
              <a:t/>
            </a:r>
            <a:br>
              <a:rPr lang="ru-RU" sz="4200" b="1" dirty="0">
                <a:solidFill>
                  <a:schemeClr val="bg1"/>
                </a:solidFill>
              </a:rPr>
            </a:br>
            <a:endParaRPr lang="ru-RU" sz="4200" b="1" dirty="0">
              <a:solidFill>
                <a:schemeClr val="bg1"/>
              </a:solidFill>
            </a:endParaRPr>
          </a:p>
        </p:txBody>
      </p:sp>
      <p:sp>
        <p:nvSpPr>
          <p:cNvPr id="5" name="Текст 4"/>
          <p:cNvSpPr>
            <a:spLocks noGrp="1"/>
          </p:cNvSpPr>
          <p:nvPr>
            <p:ph type="body" sz="quarter" idx="11"/>
          </p:nvPr>
        </p:nvSpPr>
        <p:spPr>
          <a:xfrm>
            <a:off x="876000" y="639000"/>
            <a:ext cx="9630000" cy="1779911"/>
          </a:xfrm>
          <a:prstGeom prst="rect">
            <a:avLst/>
          </a:prstGeom>
        </p:spPr>
        <p:txBody>
          <a:bodyPr wrap="square">
            <a:spAutoFit/>
          </a:bodyPr>
          <a:lstStyle/>
          <a:p>
            <a:pPr indent="0" algn="ctr">
              <a:lnSpc>
                <a:spcPct val="150000"/>
              </a:lnSpc>
              <a:buNone/>
            </a:pPr>
            <a:r>
              <a:rPr lang="ru-RU" sz="3600" b="1" dirty="0">
                <a:solidFill>
                  <a:schemeClr val="bg1"/>
                </a:solidFill>
                <a:latin typeface="Arial" pitchFamily="34" charset="0"/>
                <a:cs typeface="Arial" pitchFamily="34" charset="0"/>
              </a:rPr>
              <a:t>Налог на добавленную стоимость</a:t>
            </a:r>
            <a:endParaRPr lang="ru-RU" sz="3600" dirty="0">
              <a:solidFill>
                <a:schemeClr val="bg1"/>
              </a:solidFill>
              <a:latin typeface="Arial" pitchFamily="34" charset="0"/>
              <a:cs typeface="Arial" pitchFamily="34" charset="0"/>
            </a:endParaRPr>
          </a:p>
          <a:p>
            <a:pPr indent="0" algn="ctr">
              <a:lnSpc>
                <a:spcPct val="150000"/>
              </a:lnSpc>
              <a:buNone/>
            </a:pPr>
            <a:endParaRPr lang="en-US" sz="3600" b="1" dirty="0">
              <a:solidFill>
                <a:schemeClr val="bg1"/>
              </a:solidFill>
              <a:latin typeface="Arial" pitchFamily="34" charset="0"/>
              <a:cs typeface="Arial" pitchFamily="34" charset="0"/>
            </a:endParaRPr>
          </a:p>
        </p:txBody>
      </p:sp>
      <p:sp>
        <p:nvSpPr>
          <p:cNvPr id="2" name="Прямоугольник 1"/>
          <p:cNvSpPr/>
          <p:nvPr/>
        </p:nvSpPr>
        <p:spPr>
          <a:xfrm>
            <a:off x="1074372" y="2394000"/>
            <a:ext cx="10035000" cy="4154984"/>
          </a:xfrm>
          <a:prstGeom prst="rect">
            <a:avLst/>
          </a:prstGeom>
        </p:spPr>
        <p:txBody>
          <a:bodyPr wrap="square">
            <a:spAutoFit/>
          </a:bodyPr>
          <a:lstStyle/>
          <a:p>
            <a:pPr indent="627063" algn="just"/>
            <a:r>
              <a:rPr lang="ru-RU" sz="2400" dirty="0">
                <a:solidFill>
                  <a:schemeClr val="tx2"/>
                </a:solidFill>
                <a:latin typeface="Arial" pitchFamily="34" charset="0"/>
                <a:cs typeface="Arial" pitchFamily="34" charset="0"/>
              </a:rPr>
              <a:t>При осуществлении операций (реализации товаров, работ, услуг), облагаемых налогом на добавленную стоимость, в бухгалтерском учете делается запись:</a:t>
            </a:r>
          </a:p>
          <a:p>
            <a:pPr indent="627063"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90-3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68-НДС</a:t>
            </a:r>
          </a:p>
          <a:p>
            <a:pPr indent="627063" algn="just"/>
            <a:r>
              <a:rPr lang="ru-RU" sz="2400" dirty="0">
                <a:solidFill>
                  <a:schemeClr val="tx2"/>
                </a:solidFill>
                <a:latin typeface="Arial" pitchFamily="34" charset="0"/>
                <a:cs typeface="Arial" pitchFamily="34" charset="0"/>
              </a:rPr>
              <a:t>или </a:t>
            </a:r>
          </a:p>
          <a:p>
            <a:pPr indent="627063"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91-2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68-НДС</a:t>
            </a:r>
          </a:p>
          <a:p>
            <a:pPr indent="627063" algn="just"/>
            <a:r>
              <a:rPr lang="ru-RU" sz="2400" dirty="0">
                <a:solidFill>
                  <a:schemeClr val="tx2"/>
                </a:solidFill>
                <a:latin typeface="Arial" pitchFamily="34" charset="0"/>
                <a:cs typeface="Arial" pitchFamily="34" charset="0"/>
              </a:rPr>
              <a:t> </a:t>
            </a:r>
          </a:p>
          <a:p>
            <a:pPr indent="627063" algn="just"/>
            <a:r>
              <a:rPr lang="ru-RU" sz="2400" dirty="0">
                <a:solidFill>
                  <a:schemeClr val="tx2"/>
                </a:solidFill>
                <a:latin typeface="Arial" pitchFamily="34" charset="0"/>
                <a:cs typeface="Arial" pitchFamily="34" charset="0"/>
              </a:rPr>
              <a:t>При принятии сумм налога на добавленную стоимость к вычету в бухгалтерском учете делается запись:</a:t>
            </a:r>
          </a:p>
          <a:p>
            <a:pPr indent="627063"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68-НДС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19</a:t>
            </a:r>
          </a:p>
          <a:p>
            <a:pPr indent="627063" algn="just"/>
            <a:r>
              <a:rPr lang="ru-RU" sz="2400" dirty="0">
                <a:solidFill>
                  <a:schemeClr val="tx2"/>
                </a:solidFill>
                <a:latin typeface="Arial" pitchFamily="34" charset="0"/>
                <a:cs typeface="Arial" pitchFamily="34" charset="0"/>
              </a:rPr>
              <a:t>Аналогичные записи делаются при начислении акцизов</a:t>
            </a:r>
            <a:endParaRPr lang="ru-RU" sz="2400" b="1"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xmlns="" val="351162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a:extLst>
              <a:ext uri="{FF2B5EF4-FFF2-40B4-BE49-F238E27FC236}">
                <a16:creationId xmlns:a16="http://schemas.microsoft.com/office/drawing/2014/main" xmlns="" id="{12084735-0FBD-40D7-8737-954EEEC2919D}"/>
              </a:ext>
            </a:extLst>
          </p:cNvPr>
          <p:cNvSpPr>
            <a:spLocks noGrp="1"/>
          </p:cNvSpPr>
          <p:nvPr>
            <p:ph type="title"/>
          </p:nvPr>
        </p:nvSpPr>
        <p:spPr>
          <a:xfrm>
            <a:off x="426000" y="279000"/>
            <a:ext cx="11341100" cy="1035000"/>
          </a:xfrm>
        </p:spPr>
        <p:txBody>
          <a:bodyPr>
            <a:noAutofit/>
          </a:bodyPr>
          <a:lstStyle/>
          <a:p>
            <a:pPr algn="ctr"/>
            <a:r>
              <a:rPr lang="ru-RU" sz="3600" b="1" dirty="0">
                <a:latin typeface="Arial" pitchFamily="34" charset="0"/>
                <a:cs typeface="Arial" pitchFamily="34" charset="0"/>
              </a:rPr>
              <a:t>Налог на прибыль организаций</a:t>
            </a:r>
            <a:r>
              <a:rPr lang="ru-RU" sz="3600" dirty="0">
                <a:latin typeface="Arial" pitchFamily="34" charset="0"/>
                <a:cs typeface="Arial" pitchFamily="34" charset="0"/>
              </a:rPr>
              <a:t/>
            </a:r>
            <a:br>
              <a:rPr lang="ru-RU" sz="3600" dirty="0">
                <a:latin typeface="Arial" pitchFamily="34" charset="0"/>
                <a:cs typeface="Arial" pitchFamily="34" charset="0"/>
              </a:rPr>
            </a:br>
            <a:endParaRPr lang="ru-RU" sz="3600" dirty="0">
              <a:latin typeface="Arial" pitchFamily="34" charset="0"/>
              <a:cs typeface="Arial" pitchFamily="34" charset="0"/>
            </a:endParaRPr>
          </a:p>
        </p:txBody>
      </p:sp>
      <p:sp>
        <p:nvSpPr>
          <p:cNvPr id="13" name="Текст 12">
            <a:extLst>
              <a:ext uri="{FF2B5EF4-FFF2-40B4-BE49-F238E27FC236}">
                <a16:creationId xmlns:a16="http://schemas.microsoft.com/office/drawing/2014/main" xmlns="" id="{352D1394-ECF3-4B9F-88E4-F7CF9D6B2706}"/>
              </a:ext>
            </a:extLst>
          </p:cNvPr>
          <p:cNvSpPr>
            <a:spLocks noGrp="1"/>
          </p:cNvSpPr>
          <p:nvPr>
            <p:ph type="body" sz="quarter" idx="19"/>
          </p:nvPr>
        </p:nvSpPr>
        <p:spPr>
          <a:xfrm>
            <a:off x="831000" y="1044000"/>
            <a:ext cx="10620000" cy="4815000"/>
          </a:xfrm>
        </p:spPr>
        <p:txBody>
          <a:bodyPr>
            <a:noAutofit/>
          </a:bodyPr>
          <a:lstStyle/>
          <a:p>
            <a:pPr algn="just">
              <a:lnSpc>
                <a:spcPct val="100000"/>
              </a:lnSpc>
            </a:pPr>
            <a:r>
              <a:rPr lang="ru-RU" sz="2000" dirty="0">
                <a:latin typeface="Arial" pitchFamily="34" charset="0"/>
                <a:cs typeface="Arial" pitchFamily="34" charset="0"/>
              </a:rPr>
              <a:t>         В случае если организация не применяет ПБУ 18/02, то начисление авансовых платежей и налога на прибыль по итогам отчетного (налогового) периода отражается записью:</a:t>
            </a:r>
          </a:p>
          <a:p>
            <a:pPr indent="627063" algn="just">
              <a:lnSpc>
                <a:spcPct val="100000"/>
              </a:lnSpc>
            </a:pPr>
            <a:r>
              <a:rPr lang="ru-RU" sz="2000" b="1" dirty="0" err="1">
                <a:latin typeface="Arial" pitchFamily="34" charset="0"/>
                <a:cs typeface="Arial" pitchFamily="34" charset="0"/>
              </a:rPr>
              <a:t>Дт</a:t>
            </a:r>
            <a:r>
              <a:rPr lang="ru-RU" sz="2000" b="1" dirty="0">
                <a:latin typeface="Arial" pitchFamily="34" charset="0"/>
                <a:cs typeface="Arial" pitchFamily="34" charset="0"/>
              </a:rPr>
              <a:t> 99  </a:t>
            </a:r>
            <a:r>
              <a:rPr lang="ru-RU" sz="2000" b="1" dirty="0" err="1">
                <a:latin typeface="Arial" pitchFamily="34" charset="0"/>
                <a:cs typeface="Arial" pitchFamily="34" charset="0"/>
              </a:rPr>
              <a:t>Кт</a:t>
            </a:r>
            <a:r>
              <a:rPr lang="ru-RU" sz="2000" b="1" dirty="0">
                <a:latin typeface="Arial" pitchFamily="34" charset="0"/>
                <a:cs typeface="Arial" pitchFamily="34" charset="0"/>
              </a:rPr>
              <a:t> 68</a:t>
            </a:r>
            <a:r>
              <a:rPr lang="en-US" sz="2000" b="1" dirty="0">
                <a:latin typeface="Arial" pitchFamily="34" charset="0"/>
                <a:cs typeface="Arial" pitchFamily="34" charset="0"/>
              </a:rPr>
              <a:t> </a:t>
            </a:r>
            <a:r>
              <a:rPr lang="ru-RU" sz="2000" b="1" dirty="0">
                <a:latin typeface="Arial" pitchFamily="34" charset="0"/>
                <a:cs typeface="Arial" pitchFamily="34" charset="0"/>
              </a:rPr>
              <a:t>-</a:t>
            </a:r>
            <a:r>
              <a:rPr lang="ru-RU" sz="2000" dirty="0">
                <a:latin typeface="Arial" pitchFamily="34" charset="0"/>
                <a:cs typeface="Arial" pitchFamily="34" charset="0"/>
              </a:rPr>
              <a:t>налог на прибыль в Федеральный бюджет;</a:t>
            </a:r>
          </a:p>
          <a:p>
            <a:pPr indent="627063" algn="just">
              <a:lnSpc>
                <a:spcPct val="100000"/>
              </a:lnSpc>
            </a:pPr>
            <a:r>
              <a:rPr lang="ru-RU" sz="2000" b="1" dirty="0" err="1">
                <a:latin typeface="Arial" pitchFamily="34" charset="0"/>
                <a:cs typeface="Arial" pitchFamily="34" charset="0"/>
              </a:rPr>
              <a:t>Дт</a:t>
            </a:r>
            <a:r>
              <a:rPr lang="ru-RU" sz="2000" b="1" dirty="0">
                <a:latin typeface="Arial" pitchFamily="34" charset="0"/>
                <a:cs typeface="Arial" pitchFamily="34" charset="0"/>
              </a:rPr>
              <a:t> 99</a:t>
            </a:r>
            <a:r>
              <a:rPr lang="en-US" sz="2000" b="1" dirty="0">
                <a:latin typeface="Arial" pitchFamily="34" charset="0"/>
                <a:cs typeface="Arial" pitchFamily="34" charset="0"/>
              </a:rPr>
              <a:t> </a:t>
            </a:r>
            <a:r>
              <a:rPr lang="ru-RU" sz="2000" b="1" dirty="0" err="1">
                <a:latin typeface="Arial" pitchFamily="34" charset="0"/>
                <a:cs typeface="Arial" pitchFamily="34" charset="0"/>
              </a:rPr>
              <a:t>Кт</a:t>
            </a:r>
            <a:r>
              <a:rPr lang="ru-RU" sz="2000" b="1" dirty="0">
                <a:latin typeface="Arial" pitchFamily="34" charset="0"/>
                <a:cs typeface="Arial" pitchFamily="34" charset="0"/>
              </a:rPr>
              <a:t> 68</a:t>
            </a:r>
            <a:r>
              <a:rPr lang="en-US" sz="2000" b="1" dirty="0">
                <a:latin typeface="Arial" pitchFamily="34" charset="0"/>
                <a:cs typeface="Arial" pitchFamily="34" charset="0"/>
              </a:rPr>
              <a:t> </a:t>
            </a:r>
            <a:r>
              <a:rPr lang="ru-RU" sz="2000" dirty="0">
                <a:latin typeface="Arial" pitchFamily="34" charset="0"/>
                <a:cs typeface="Arial" pitchFamily="34" charset="0"/>
              </a:rPr>
              <a:t>-налог на прибыль в бюджет субъекта Российской Федерации.</a:t>
            </a:r>
          </a:p>
          <a:p>
            <a:pPr indent="627063" algn="just">
              <a:lnSpc>
                <a:spcPct val="100000"/>
              </a:lnSpc>
            </a:pPr>
            <a:r>
              <a:rPr lang="ru-RU" sz="2000" dirty="0">
                <a:latin typeface="Arial" pitchFamily="34" charset="0"/>
                <a:cs typeface="Arial" pitchFamily="34" charset="0"/>
              </a:rPr>
              <a:t> </a:t>
            </a:r>
          </a:p>
          <a:p>
            <a:pPr indent="627063" algn="just">
              <a:lnSpc>
                <a:spcPct val="100000"/>
              </a:lnSpc>
            </a:pPr>
            <a:r>
              <a:rPr lang="ru-RU" sz="2000" dirty="0">
                <a:latin typeface="Arial" pitchFamily="34" charset="0"/>
                <a:cs typeface="Arial" pitchFamily="34" charset="0"/>
              </a:rPr>
              <a:t>Если организация применяет ПБУ 18/02, то величина налога на прибыль формируется на аналитическом счете 68-налог на прибыль исходя из величины условного расхода (условного дохода), скорректированной на суммы постоянного налогового обязательства (актива), увеличения или уменьшения отложенного налогового актива и отложенного налогового обязательства отчетного (налогового) периода.</a:t>
            </a:r>
          </a:p>
          <a:p>
            <a:pPr indent="627063" algn="just">
              <a:lnSpc>
                <a:spcPct val="100000"/>
              </a:lnSpc>
            </a:pPr>
            <a:r>
              <a:rPr lang="ru-RU" sz="2000" dirty="0">
                <a:latin typeface="Arial" pitchFamily="34" charset="0"/>
                <a:cs typeface="Arial" pitchFamily="34" charset="0"/>
              </a:rPr>
              <a:t>Величина текущего налога на прибыль за отчетный (налоговый) период отражается в Отчете о финансовых результатах по строке «Текущий налог на прибыль» и должна совпадать с данными, отраженными в налоговой декларации.  </a:t>
            </a:r>
          </a:p>
          <a:p>
            <a:pPr algn="just">
              <a:lnSpc>
                <a:spcPct val="100000"/>
              </a:lnSpc>
            </a:pPr>
            <a:endParaRPr lang="ru-RU" sz="2000" dirty="0">
              <a:latin typeface="Arial" pitchFamily="34" charset="0"/>
              <a:cs typeface="Arial" pitchFamily="34" charset="0"/>
            </a:endParaRPr>
          </a:p>
          <a:p>
            <a:pPr algn="just">
              <a:lnSpc>
                <a:spcPct val="100000"/>
              </a:lnSpc>
            </a:pPr>
            <a:endParaRPr lang="ru-RU" sz="2000" dirty="0">
              <a:latin typeface="Arial" pitchFamily="34" charset="0"/>
              <a:cs typeface="Arial" pitchFamily="34" charset="0"/>
            </a:endParaRPr>
          </a:p>
          <a:p>
            <a:pPr algn="just">
              <a:lnSpc>
                <a:spcPct val="100000"/>
              </a:lnSpc>
            </a:pPr>
            <a:endParaRPr lang="ru-RU" sz="2000" dirty="0">
              <a:latin typeface="Arial" pitchFamily="34" charset="0"/>
              <a:cs typeface="Arial" pitchFamily="34" charset="0"/>
            </a:endParaRPr>
          </a:p>
        </p:txBody>
      </p:sp>
    </p:spTree>
    <p:extLst>
      <p:ext uri="{BB962C8B-B14F-4D97-AF65-F5344CB8AC3E}">
        <p14:creationId xmlns:p14="http://schemas.microsoft.com/office/powerpoint/2010/main" xmlns="" val="41159585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126000" y="279000"/>
            <a:ext cx="5823390" cy="820674"/>
          </a:xfrm>
          <a:prstGeom prst="rect">
            <a:avLst/>
          </a:prstGeom>
        </p:spPr>
        <p:txBody>
          <a:bodyPr wrap="none">
            <a:spAutoFit/>
          </a:bodyPr>
          <a:lstStyle/>
          <a:p>
            <a:pPr indent="627063" algn="ctr">
              <a:lnSpc>
                <a:spcPct val="150000"/>
              </a:lnSpc>
            </a:pPr>
            <a:r>
              <a:rPr lang="ru-RU" sz="3600" b="1" dirty="0">
                <a:solidFill>
                  <a:schemeClr val="tx2"/>
                </a:solidFill>
                <a:latin typeface="Arial" pitchFamily="34" charset="0"/>
                <a:cs typeface="Arial" pitchFamily="34" charset="0"/>
              </a:rPr>
              <a:t>Иные налоги и сборы</a:t>
            </a:r>
            <a:endParaRPr lang="ru-RU" sz="3600" dirty="0">
              <a:solidFill>
                <a:schemeClr val="tx2"/>
              </a:solidFill>
              <a:latin typeface="Arial" pitchFamily="34" charset="0"/>
              <a:cs typeface="Arial" pitchFamily="34" charset="0"/>
            </a:endParaRPr>
          </a:p>
        </p:txBody>
      </p:sp>
      <p:sp>
        <p:nvSpPr>
          <p:cNvPr id="4" name="Прямоугольник 3"/>
          <p:cNvSpPr/>
          <p:nvPr/>
        </p:nvSpPr>
        <p:spPr>
          <a:xfrm>
            <a:off x="606000" y="1314000"/>
            <a:ext cx="11025000" cy="4893647"/>
          </a:xfrm>
          <a:prstGeom prst="rect">
            <a:avLst/>
          </a:prstGeom>
        </p:spPr>
        <p:txBody>
          <a:bodyPr wrap="square">
            <a:spAutoFit/>
          </a:bodyPr>
          <a:lstStyle/>
          <a:p>
            <a:pPr indent="627063" algn="just"/>
            <a:r>
              <a:rPr lang="ru-RU" sz="2400" dirty="0">
                <a:solidFill>
                  <a:schemeClr val="tx2"/>
                </a:solidFill>
                <a:latin typeface="Arial" pitchFamily="34" charset="0"/>
                <a:cs typeface="Arial" pitchFamily="34" charset="0"/>
              </a:rPr>
              <a:t>Налоги (сборы), уплачиваемые в связи с наличием у организации имущества (основных средств, транспортных средств и земельных участков), а также госпошлина, водный налог, налог на добычу полезных ископаемых, сбор за пользование объектами животного мира и за пользование объектами водных биологических ресурсов относятся к расходам организации согласно ПБУ 10/99 «Расходы организации» и отражаются в учете следующим образом:</a:t>
            </a:r>
          </a:p>
          <a:p>
            <a:pPr indent="627063" algn="just"/>
            <a:endParaRPr lang="ru-RU" sz="2400" dirty="0">
              <a:solidFill>
                <a:schemeClr val="tx2"/>
              </a:solidFill>
              <a:latin typeface="Arial" pitchFamily="34" charset="0"/>
              <a:cs typeface="Arial" pitchFamily="34" charset="0"/>
            </a:endParaRPr>
          </a:p>
          <a:p>
            <a:pPr indent="627063" algn="just"/>
            <a:r>
              <a:rPr lang="ru-RU" sz="2400" b="1" dirty="0">
                <a:solidFill>
                  <a:schemeClr val="tx2"/>
                </a:solidFill>
                <a:latin typeface="Arial" pitchFamily="34" charset="0"/>
                <a:cs typeface="Arial" pitchFamily="34" charset="0"/>
              </a:rPr>
              <a:t>Налог на имущество организаций (в зависимости от классификации расхода): </a:t>
            </a:r>
            <a:endParaRPr lang="ru-RU" sz="2400" dirty="0">
              <a:solidFill>
                <a:schemeClr val="tx2"/>
              </a:solidFill>
              <a:latin typeface="Arial" pitchFamily="34" charset="0"/>
              <a:cs typeface="Arial" pitchFamily="34" charset="0"/>
            </a:endParaRPr>
          </a:p>
          <a:p>
            <a:pPr indent="627063"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91-2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a:t>
            </a:r>
            <a:r>
              <a:rPr lang="en-US" sz="2400" b="1" dirty="0">
                <a:solidFill>
                  <a:schemeClr val="tx2"/>
                </a:solidFill>
                <a:latin typeface="Arial" pitchFamily="34" charset="0"/>
                <a:cs typeface="Arial" pitchFamily="34" charset="0"/>
              </a:rPr>
              <a:t> </a:t>
            </a:r>
            <a:r>
              <a:rPr lang="ru-RU" sz="2400" dirty="0">
                <a:solidFill>
                  <a:schemeClr val="tx2"/>
                </a:solidFill>
                <a:latin typeface="Arial" pitchFamily="34" charset="0"/>
                <a:cs typeface="Arial" pitchFamily="34" charset="0"/>
              </a:rPr>
              <a:t>-налог на имущество</a:t>
            </a:r>
          </a:p>
          <a:p>
            <a:pPr indent="627063"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26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a:t>
            </a:r>
            <a:r>
              <a:rPr lang="en-US" sz="2400" b="1" dirty="0">
                <a:solidFill>
                  <a:schemeClr val="tx2"/>
                </a:solidFill>
                <a:latin typeface="Arial" pitchFamily="34" charset="0"/>
                <a:cs typeface="Arial" pitchFamily="34" charset="0"/>
              </a:rPr>
              <a:t> </a:t>
            </a:r>
            <a:r>
              <a:rPr lang="ru-RU" sz="2400" dirty="0">
                <a:solidFill>
                  <a:schemeClr val="tx2"/>
                </a:solidFill>
                <a:latin typeface="Arial" pitchFamily="34" charset="0"/>
                <a:cs typeface="Arial" pitchFamily="34" charset="0"/>
              </a:rPr>
              <a:t>-налог на имущество</a:t>
            </a:r>
          </a:p>
          <a:p>
            <a:pPr indent="627063"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44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a:t>
            </a:r>
            <a:r>
              <a:rPr lang="en-US" sz="2400" b="1" dirty="0">
                <a:solidFill>
                  <a:schemeClr val="tx2"/>
                </a:solidFill>
                <a:latin typeface="Arial" pitchFamily="34" charset="0"/>
                <a:cs typeface="Arial" pitchFamily="34" charset="0"/>
              </a:rPr>
              <a:t> </a:t>
            </a:r>
            <a:r>
              <a:rPr lang="ru-RU" sz="2400" dirty="0">
                <a:solidFill>
                  <a:schemeClr val="tx2"/>
                </a:solidFill>
                <a:latin typeface="Arial" pitchFamily="34" charset="0"/>
                <a:cs typeface="Arial" pitchFamily="34" charset="0"/>
              </a:rPr>
              <a:t>-налог на имущество</a:t>
            </a:r>
          </a:p>
        </p:txBody>
      </p:sp>
    </p:spTree>
    <p:extLst>
      <p:ext uri="{BB962C8B-B14F-4D97-AF65-F5344CB8AC3E}">
        <p14:creationId xmlns:p14="http://schemas.microsoft.com/office/powerpoint/2010/main" xmlns="" val="31639941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230" y="3114000"/>
            <a:ext cx="12212229" cy="25650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Текст 2"/>
          <p:cNvSpPr>
            <a:spLocks noGrp="1"/>
          </p:cNvSpPr>
          <p:nvPr>
            <p:ph type="body" sz="quarter" idx="10"/>
          </p:nvPr>
        </p:nvSpPr>
        <p:spPr>
          <a:xfrm>
            <a:off x="2463384" y="729000"/>
            <a:ext cx="7245000" cy="5175000"/>
          </a:xfrm>
        </p:spPr>
        <p:txBody>
          <a:bodyPr>
            <a:noAutofit/>
          </a:bodyPr>
          <a:lstStyle/>
          <a:p>
            <a:pPr algn="ctr">
              <a:lnSpc>
                <a:spcPct val="100000"/>
              </a:lnSpc>
            </a:pPr>
            <a:r>
              <a:rPr lang="ru-RU" sz="2400" b="1" dirty="0">
                <a:solidFill>
                  <a:schemeClr val="tx2"/>
                </a:solidFill>
                <a:latin typeface="Arial" pitchFamily="34" charset="0"/>
                <a:cs typeface="Arial" pitchFamily="34" charset="0"/>
              </a:rPr>
              <a:t>Транспортный налог (в зависимости от классификации расхода):</a:t>
            </a:r>
            <a:endParaRPr lang="ru-RU" sz="2400" dirty="0">
              <a:solidFill>
                <a:schemeClr val="tx2"/>
              </a:solidFill>
              <a:latin typeface="Arial" pitchFamily="34" charset="0"/>
              <a:cs typeface="Arial" pitchFamily="34" charset="0"/>
            </a:endParaRPr>
          </a:p>
          <a:p>
            <a:pPr algn="just">
              <a:lnSpc>
                <a:spcPct val="100000"/>
              </a:lnSpc>
            </a:pP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91-2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a:t>
            </a:r>
            <a:r>
              <a:rPr lang="ru-RU" sz="2400" dirty="0">
                <a:solidFill>
                  <a:schemeClr val="tx2"/>
                </a:solidFill>
                <a:latin typeface="Arial" pitchFamily="34" charset="0"/>
                <a:cs typeface="Arial" pitchFamily="34" charset="0"/>
              </a:rPr>
              <a:t>-транспортный налог</a:t>
            </a:r>
          </a:p>
          <a:p>
            <a:pPr algn="just">
              <a:lnSpc>
                <a:spcPct val="100000"/>
              </a:lnSpc>
            </a:pP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26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a:t>
            </a:r>
            <a:r>
              <a:rPr lang="ru-RU" sz="2400" dirty="0">
                <a:solidFill>
                  <a:schemeClr val="tx2"/>
                </a:solidFill>
                <a:latin typeface="Arial" pitchFamily="34" charset="0"/>
                <a:cs typeface="Arial" pitchFamily="34" charset="0"/>
              </a:rPr>
              <a:t>-транспортный налог</a:t>
            </a:r>
          </a:p>
          <a:p>
            <a:pPr algn="just">
              <a:lnSpc>
                <a:spcPct val="100000"/>
              </a:lnSpc>
            </a:pP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44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a:t>
            </a:r>
            <a:r>
              <a:rPr lang="en-US" sz="2400" b="1" dirty="0">
                <a:solidFill>
                  <a:schemeClr val="tx2"/>
                </a:solidFill>
                <a:latin typeface="Arial" pitchFamily="34" charset="0"/>
                <a:cs typeface="Arial" pitchFamily="34" charset="0"/>
              </a:rPr>
              <a:t> </a:t>
            </a:r>
            <a:r>
              <a:rPr lang="ru-RU" sz="2400" dirty="0">
                <a:solidFill>
                  <a:schemeClr val="tx2"/>
                </a:solidFill>
                <a:latin typeface="Arial" pitchFamily="34" charset="0"/>
                <a:cs typeface="Arial" pitchFamily="34" charset="0"/>
              </a:rPr>
              <a:t>-</a:t>
            </a:r>
            <a:r>
              <a:rPr lang="ru-RU" sz="2400" dirty="0" err="1">
                <a:solidFill>
                  <a:schemeClr val="tx2"/>
                </a:solidFill>
                <a:latin typeface="Arial" pitchFamily="34" charset="0"/>
                <a:cs typeface="Arial" pitchFamily="34" charset="0"/>
              </a:rPr>
              <a:t>транспортныйй</a:t>
            </a:r>
            <a:r>
              <a:rPr lang="ru-RU" sz="2400" dirty="0">
                <a:solidFill>
                  <a:schemeClr val="tx2"/>
                </a:solidFill>
                <a:latin typeface="Arial" pitchFamily="34" charset="0"/>
                <a:cs typeface="Arial" pitchFamily="34" charset="0"/>
              </a:rPr>
              <a:t> налог </a:t>
            </a:r>
          </a:p>
          <a:p>
            <a:pPr algn="just">
              <a:lnSpc>
                <a:spcPct val="100000"/>
              </a:lnSpc>
            </a:pPr>
            <a:endParaRPr lang="ru-RU" sz="2400" dirty="0">
              <a:latin typeface="Arial" pitchFamily="34" charset="0"/>
              <a:cs typeface="Arial" pitchFamily="34" charset="0"/>
            </a:endParaRPr>
          </a:p>
          <a:p>
            <a:pPr algn="ctr">
              <a:lnSpc>
                <a:spcPct val="100000"/>
              </a:lnSpc>
            </a:pPr>
            <a:r>
              <a:rPr lang="ru-RU" sz="2400" b="1" dirty="0">
                <a:solidFill>
                  <a:schemeClr val="bg1"/>
                </a:solidFill>
                <a:latin typeface="Arial" pitchFamily="34" charset="0"/>
                <a:cs typeface="Arial" pitchFamily="34" charset="0"/>
              </a:rPr>
              <a:t>Земельный налог:</a:t>
            </a:r>
          </a:p>
          <a:p>
            <a:pPr algn="just">
              <a:lnSpc>
                <a:spcPct val="100000"/>
              </a:lnSpc>
            </a:pPr>
            <a:r>
              <a:rPr lang="ru-RU" sz="2400" b="1" dirty="0" err="1">
                <a:solidFill>
                  <a:schemeClr val="bg1"/>
                </a:solidFill>
                <a:latin typeface="Arial" pitchFamily="34" charset="0"/>
                <a:cs typeface="Arial" pitchFamily="34" charset="0"/>
              </a:rPr>
              <a:t>Дт</a:t>
            </a:r>
            <a:r>
              <a:rPr lang="ru-RU" sz="2400" b="1" dirty="0">
                <a:solidFill>
                  <a:schemeClr val="bg1"/>
                </a:solidFill>
                <a:latin typeface="Arial" pitchFamily="34" charset="0"/>
                <a:cs typeface="Arial" pitchFamily="34" charset="0"/>
              </a:rPr>
              <a:t> 20       </a:t>
            </a:r>
            <a:r>
              <a:rPr lang="ru-RU" sz="2400" b="1" dirty="0" err="1">
                <a:solidFill>
                  <a:schemeClr val="bg1"/>
                </a:solidFill>
                <a:latin typeface="Arial" pitchFamily="34" charset="0"/>
                <a:cs typeface="Arial" pitchFamily="34" charset="0"/>
              </a:rPr>
              <a:t>Кт</a:t>
            </a:r>
            <a:r>
              <a:rPr lang="ru-RU" sz="2400" b="1" dirty="0">
                <a:solidFill>
                  <a:schemeClr val="bg1"/>
                </a:solidFill>
                <a:latin typeface="Arial" pitchFamily="34" charset="0"/>
                <a:cs typeface="Arial" pitchFamily="34" charset="0"/>
              </a:rPr>
              <a:t> 68</a:t>
            </a:r>
            <a:r>
              <a:rPr lang="en-US" sz="2400" b="1" dirty="0">
                <a:solidFill>
                  <a:schemeClr val="bg1"/>
                </a:solidFill>
                <a:latin typeface="Arial" pitchFamily="34" charset="0"/>
                <a:cs typeface="Arial" pitchFamily="34" charset="0"/>
              </a:rPr>
              <a:t> </a:t>
            </a:r>
            <a:r>
              <a:rPr lang="ru-RU" sz="2400" dirty="0">
                <a:solidFill>
                  <a:schemeClr val="bg1"/>
                </a:solidFill>
                <a:latin typeface="Arial" pitchFamily="34" charset="0"/>
                <a:cs typeface="Arial" pitchFamily="34" charset="0"/>
              </a:rPr>
              <a:t>-земельный налог</a:t>
            </a:r>
          </a:p>
          <a:p>
            <a:pPr algn="just">
              <a:lnSpc>
                <a:spcPct val="100000"/>
              </a:lnSpc>
            </a:pPr>
            <a:r>
              <a:rPr lang="ru-RU" sz="2400" b="1" dirty="0" err="1">
                <a:solidFill>
                  <a:schemeClr val="bg1"/>
                </a:solidFill>
                <a:latin typeface="Arial" pitchFamily="34" charset="0"/>
                <a:cs typeface="Arial" pitchFamily="34" charset="0"/>
              </a:rPr>
              <a:t>Дт</a:t>
            </a:r>
            <a:r>
              <a:rPr lang="ru-RU" sz="2400" b="1" dirty="0">
                <a:solidFill>
                  <a:schemeClr val="bg1"/>
                </a:solidFill>
                <a:latin typeface="Arial" pitchFamily="34" charset="0"/>
                <a:cs typeface="Arial" pitchFamily="34" charset="0"/>
              </a:rPr>
              <a:t> 26	 </a:t>
            </a:r>
            <a:r>
              <a:rPr lang="ru-RU" sz="2400" b="1" dirty="0" err="1">
                <a:solidFill>
                  <a:schemeClr val="bg1"/>
                </a:solidFill>
                <a:latin typeface="Arial" pitchFamily="34" charset="0"/>
                <a:cs typeface="Arial" pitchFamily="34" charset="0"/>
              </a:rPr>
              <a:t>Кт</a:t>
            </a:r>
            <a:r>
              <a:rPr lang="ru-RU" sz="2400" b="1" dirty="0">
                <a:solidFill>
                  <a:schemeClr val="bg1"/>
                </a:solidFill>
                <a:latin typeface="Arial" pitchFamily="34" charset="0"/>
                <a:cs typeface="Arial" pitchFamily="34" charset="0"/>
              </a:rPr>
              <a:t> 68</a:t>
            </a:r>
            <a:r>
              <a:rPr lang="en-US" sz="2400" b="1" dirty="0">
                <a:solidFill>
                  <a:schemeClr val="bg1"/>
                </a:solidFill>
                <a:latin typeface="Arial" pitchFamily="34" charset="0"/>
                <a:cs typeface="Arial" pitchFamily="34" charset="0"/>
              </a:rPr>
              <a:t> </a:t>
            </a:r>
            <a:r>
              <a:rPr lang="ru-RU" sz="2400" dirty="0">
                <a:solidFill>
                  <a:schemeClr val="bg1"/>
                </a:solidFill>
                <a:latin typeface="Arial" pitchFamily="34" charset="0"/>
                <a:cs typeface="Arial" pitchFamily="34" charset="0"/>
              </a:rPr>
              <a:t>-земельный налог</a:t>
            </a:r>
          </a:p>
          <a:p>
            <a:pPr algn="just">
              <a:lnSpc>
                <a:spcPct val="100000"/>
              </a:lnSpc>
            </a:pPr>
            <a:r>
              <a:rPr lang="ru-RU" sz="2400" b="1" dirty="0" err="1">
                <a:solidFill>
                  <a:schemeClr val="bg1"/>
                </a:solidFill>
                <a:latin typeface="Arial" pitchFamily="34" charset="0"/>
                <a:cs typeface="Arial" pitchFamily="34" charset="0"/>
              </a:rPr>
              <a:t>Дт</a:t>
            </a:r>
            <a:r>
              <a:rPr lang="ru-RU" sz="2400" b="1" dirty="0">
                <a:solidFill>
                  <a:schemeClr val="bg1"/>
                </a:solidFill>
                <a:latin typeface="Arial" pitchFamily="34" charset="0"/>
                <a:cs typeface="Arial" pitchFamily="34" charset="0"/>
              </a:rPr>
              <a:t> 44       </a:t>
            </a:r>
            <a:r>
              <a:rPr lang="ru-RU" sz="2400" b="1" dirty="0" err="1">
                <a:solidFill>
                  <a:schemeClr val="bg1"/>
                </a:solidFill>
                <a:latin typeface="Arial" pitchFamily="34" charset="0"/>
                <a:cs typeface="Arial" pitchFamily="34" charset="0"/>
              </a:rPr>
              <a:t>Кт</a:t>
            </a:r>
            <a:r>
              <a:rPr lang="ru-RU" sz="2400" b="1" dirty="0">
                <a:solidFill>
                  <a:schemeClr val="bg1"/>
                </a:solidFill>
                <a:latin typeface="Arial" pitchFamily="34" charset="0"/>
                <a:cs typeface="Arial" pitchFamily="34" charset="0"/>
              </a:rPr>
              <a:t> 68</a:t>
            </a:r>
            <a:r>
              <a:rPr lang="en-US" sz="2400" b="1" dirty="0">
                <a:solidFill>
                  <a:schemeClr val="bg1"/>
                </a:solidFill>
                <a:latin typeface="Arial" pitchFamily="34" charset="0"/>
                <a:cs typeface="Arial" pitchFamily="34" charset="0"/>
              </a:rPr>
              <a:t> </a:t>
            </a:r>
            <a:r>
              <a:rPr lang="ru-RU" sz="2400" dirty="0">
                <a:solidFill>
                  <a:schemeClr val="bg1"/>
                </a:solidFill>
                <a:latin typeface="Arial" pitchFamily="34" charset="0"/>
                <a:cs typeface="Arial" pitchFamily="34" charset="0"/>
              </a:rPr>
              <a:t>-земельный налог</a:t>
            </a:r>
          </a:p>
          <a:p>
            <a:pPr algn="just">
              <a:lnSpc>
                <a:spcPct val="100000"/>
              </a:lnSpc>
            </a:pPr>
            <a:r>
              <a:rPr lang="ru-RU" sz="2400" b="1" dirty="0" err="1">
                <a:solidFill>
                  <a:schemeClr val="bg1"/>
                </a:solidFill>
                <a:latin typeface="Arial" pitchFamily="34" charset="0"/>
                <a:cs typeface="Arial" pitchFamily="34" charset="0"/>
              </a:rPr>
              <a:t>Дт</a:t>
            </a:r>
            <a:r>
              <a:rPr lang="ru-RU" sz="2400" b="1" dirty="0">
                <a:solidFill>
                  <a:schemeClr val="bg1"/>
                </a:solidFill>
                <a:latin typeface="Arial" pitchFamily="34" charset="0"/>
                <a:cs typeface="Arial" pitchFamily="34" charset="0"/>
              </a:rPr>
              <a:t> 91-2    </a:t>
            </a:r>
            <a:r>
              <a:rPr lang="ru-RU" sz="2400" b="1" dirty="0" err="1">
                <a:solidFill>
                  <a:schemeClr val="bg1"/>
                </a:solidFill>
                <a:latin typeface="Arial" pitchFamily="34" charset="0"/>
                <a:cs typeface="Arial" pitchFamily="34" charset="0"/>
              </a:rPr>
              <a:t>Кт</a:t>
            </a:r>
            <a:r>
              <a:rPr lang="ru-RU" sz="2400" b="1" dirty="0">
                <a:solidFill>
                  <a:schemeClr val="bg1"/>
                </a:solidFill>
                <a:latin typeface="Arial" pitchFamily="34" charset="0"/>
                <a:cs typeface="Arial" pitchFamily="34" charset="0"/>
              </a:rPr>
              <a:t> 68</a:t>
            </a:r>
            <a:r>
              <a:rPr lang="en-US" sz="2400" b="1" dirty="0">
                <a:solidFill>
                  <a:schemeClr val="bg1"/>
                </a:solidFill>
                <a:latin typeface="Arial" pitchFamily="34" charset="0"/>
                <a:cs typeface="Arial" pitchFamily="34" charset="0"/>
              </a:rPr>
              <a:t> </a:t>
            </a:r>
            <a:r>
              <a:rPr lang="ru-RU" sz="2400" dirty="0">
                <a:solidFill>
                  <a:schemeClr val="bg1"/>
                </a:solidFill>
                <a:latin typeface="Arial" pitchFamily="34" charset="0"/>
                <a:cs typeface="Arial" pitchFamily="34" charset="0"/>
              </a:rPr>
              <a:t>-земельный налог </a:t>
            </a:r>
          </a:p>
          <a:p>
            <a:pPr>
              <a:lnSpc>
                <a:spcPct val="100000"/>
              </a:lnSpc>
            </a:pPr>
            <a:endParaRPr lang="ru-RU" sz="2400" dirty="0">
              <a:latin typeface="Arial" pitchFamily="34" charset="0"/>
              <a:cs typeface="Arial" pitchFamily="34" charset="0"/>
            </a:endParaRPr>
          </a:p>
        </p:txBody>
      </p:sp>
    </p:spTree>
    <p:extLst>
      <p:ext uri="{BB962C8B-B14F-4D97-AF65-F5344CB8AC3E}">
        <p14:creationId xmlns:p14="http://schemas.microsoft.com/office/powerpoint/2010/main" xmlns="" val="2110726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230" y="3114000"/>
            <a:ext cx="12212229" cy="25650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Текст 2"/>
          <p:cNvSpPr>
            <a:spLocks noGrp="1"/>
          </p:cNvSpPr>
          <p:nvPr>
            <p:ph type="body" sz="quarter" idx="10"/>
          </p:nvPr>
        </p:nvSpPr>
        <p:spPr>
          <a:xfrm>
            <a:off x="2463384" y="684000"/>
            <a:ext cx="7245000" cy="5175000"/>
          </a:xfrm>
        </p:spPr>
        <p:txBody>
          <a:bodyPr>
            <a:noAutofit/>
          </a:bodyPr>
          <a:lstStyle/>
          <a:p>
            <a:pPr algn="ctr">
              <a:lnSpc>
                <a:spcPct val="100000"/>
              </a:lnSpc>
            </a:pPr>
            <a:r>
              <a:rPr lang="ru-RU" sz="2400" b="1" dirty="0">
                <a:solidFill>
                  <a:schemeClr val="tx2"/>
                </a:solidFill>
                <a:latin typeface="Arial" pitchFamily="34" charset="0"/>
                <a:cs typeface="Arial" pitchFamily="34" charset="0"/>
              </a:rPr>
              <a:t>Водный налог:</a:t>
            </a:r>
            <a:endParaRPr lang="ru-RU" sz="2400" dirty="0">
              <a:solidFill>
                <a:schemeClr val="tx2"/>
              </a:solidFill>
              <a:latin typeface="Arial" pitchFamily="34" charset="0"/>
              <a:cs typeface="Arial" pitchFamily="34" charset="0"/>
            </a:endParaRPr>
          </a:p>
          <a:p>
            <a:pPr algn="just">
              <a:lnSpc>
                <a:spcPct val="100000"/>
              </a:lnSpc>
            </a:pP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20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a:t>
            </a:r>
            <a:r>
              <a:rPr lang="en-US" sz="2400" b="1" dirty="0">
                <a:solidFill>
                  <a:schemeClr val="tx2"/>
                </a:solidFill>
                <a:latin typeface="Arial" pitchFamily="34" charset="0"/>
                <a:cs typeface="Arial" pitchFamily="34" charset="0"/>
              </a:rPr>
              <a:t> </a:t>
            </a:r>
            <a:r>
              <a:rPr lang="ru-RU" sz="2400" dirty="0">
                <a:solidFill>
                  <a:schemeClr val="tx2"/>
                </a:solidFill>
                <a:latin typeface="Arial" pitchFamily="34" charset="0"/>
                <a:cs typeface="Arial" pitchFamily="34" charset="0"/>
              </a:rPr>
              <a:t>-водный налог</a:t>
            </a:r>
          </a:p>
          <a:p>
            <a:pPr algn="just">
              <a:lnSpc>
                <a:spcPct val="100000"/>
              </a:lnSpc>
            </a:pP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26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a:t>
            </a:r>
            <a:r>
              <a:rPr lang="en-US" sz="2400" b="1" dirty="0">
                <a:solidFill>
                  <a:schemeClr val="tx2"/>
                </a:solidFill>
                <a:latin typeface="Arial" pitchFamily="34" charset="0"/>
                <a:cs typeface="Arial" pitchFamily="34" charset="0"/>
              </a:rPr>
              <a:t> </a:t>
            </a:r>
            <a:r>
              <a:rPr lang="ru-RU" sz="2400" dirty="0">
                <a:solidFill>
                  <a:schemeClr val="tx2"/>
                </a:solidFill>
                <a:latin typeface="Arial" pitchFamily="34" charset="0"/>
                <a:cs typeface="Arial" pitchFamily="34" charset="0"/>
              </a:rPr>
              <a:t>-водный налог</a:t>
            </a:r>
          </a:p>
          <a:p>
            <a:pPr algn="just">
              <a:lnSpc>
                <a:spcPct val="100000"/>
              </a:lnSpc>
            </a:pP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91-2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a:t>
            </a:r>
            <a:r>
              <a:rPr lang="en-US" sz="2400" b="1" dirty="0">
                <a:solidFill>
                  <a:schemeClr val="tx2"/>
                </a:solidFill>
                <a:latin typeface="Arial" pitchFamily="34" charset="0"/>
                <a:cs typeface="Arial" pitchFamily="34" charset="0"/>
              </a:rPr>
              <a:t> </a:t>
            </a:r>
            <a:r>
              <a:rPr lang="ru-RU" sz="2400" dirty="0">
                <a:solidFill>
                  <a:schemeClr val="tx2"/>
                </a:solidFill>
                <a:latin typeface="Arial" pitchFamily="34" charset="0"/>
                <a:cs typeface="Arial" pitchFamily="34" charset="0"/>
              </a:rPr>
              <a:t>-водный налог </a:t>
            </a:r>
          </a:p>
          <a:p>
            <a:pPr algn="just">
              <a:lnSpc>
                <a:spcPct val="100000"/>
              </a:lnSpc>
            </a:pPr>
            <a:r>
              <a:rPr lang="ru-RU" sz="2400" b="1" dirty="0">
                <a:latin typeface="Arial" pitchFamily="34" charset="0"/>
                <a:cs typeface="Arial" pitchFamily="34" charset="0"/>
              </a:rPr>
              <a:t> </a:t>
            </a:r>
            <a:endParaRPr lang="ru-RU" sz="2400" dirty="0">
              <a:latin typeface="Arial" pitchFamily="34" charset="0"/>
              <a:cs typeface="Arial" pitchFamily="34" charset="0"/>
            </a:endParaRPr>
          </a:p>
          <a:p>
            <a:pPr algn="ctr">
              <a:lnSpc>
                <a:spcPct val="100000"/>
              </a:lnSpc>
            </a:pPr>
            <a:r>
              <a:rPr lang="ru-RU" sz="2400" b="1" dirty="0">
                <a:solidFill>
                  <a:schemeClr val="bg1"/>
                </a:solidFill>
                <a:latin typeface="Arial" pitchFamily="34" charset="0"/>
                <a:cs typeface="Arial" pitchFamily="34" charset="0"/>
              </a:rPr>
              <a:t>Госпошлина:</a:t>
            </a:r>
            <a:endParaRPr lang="ru-RU" sz="2400" dirty="0">
              <a:solidFill>
                <a:schemeClr val="bg1"/>
              </a:solidFill>
              <a:latin typeface="Arial" pitchFamily="34" charset="0"/>
              <a:cs typeface="Arial" pitchFamily="34" charset="0"/>
            </a:endParaRPr>
          </a:p>
          <a:p>
            <a:pPr algn="just">
              <a:lnSpc>
                <a:spcPct val="100000"/>
              </a:lnSpc>
            </a:pPr>
            <a:r>
              <a:rPr lang="ru-RU" sz="2400" b="1" dirty="0">
                <a:solidFill>
                  <a:schemeClr val="bg1"/>
                </a:solidFill>
                <a:latin typeface="Arial" pitchFamily="34" charset="0"/>
                <a:cs typeface="Arial" pitchFamily="34" charset="0"/>
              </a:rPr>
              <a:t>Д 91-2      </a:t>
            </a:r>
            <a:r>
              <a:rPr lang="ru-RU" sz="2400" b="1" dirty="0" err="1">
                <a:solidFill>
                  <a:schemeClr val="bg1"/>
                </a:solidFill>
                <a:latin typeface="Arial" pitchFamily="34" charset="0"/>
                <a:cs typeface="Arial" pitchFamily="34" charset="0"/>
              </a:rPr>
              <a:t>Кт</a:t>
            </a:r>
            <a:r>
              <a:rPr lang="ru-RU" sz="2400" b="1" dirty="0">
                <a:solidFill>
                  <a:schemeClr val="bg1"/>
                </a:solidFill>
                <a:latin typeface="Arial" pitchFamily="34" charset="0"/>
                <a:cs typeface="Arial" pitchFamily="34" charset="0"/>
              </a:rPr>
              <a:t> 68</a:t>
            </a:r>
            <a:r>
              <a:rPr lang="en-US" sz="2400" b="1" dirty="0">
                <a:solidFill>
                  <a:schemeClr val="bg1"/>
                </a:solidFill>
                <a:latin typeface="Arial" pitchFamily="34" charset="0"/>
                <a:cs typeface="Arial" pitchFamily="34" charset="0"/>
              </a:rPr>
              <a:t> </a:t>
            </a:r>
            <a:r>
              <a:rPr lang="ru-RU" sz="2400" dirty="0">
                <a:solidFill>
                  <a:schemeClr val="bg1"/>
                </a:solidFill>
                <a:latin typeface="Arial" pitchFamily="34" charset="0"/>
                <a:cs typeface="Arial" pitchFamily="34" charset="0"/>
              </a:rPr>
              <a:t>-госпошлина</a:t>
            </a:r>
          </a:p>
          <a:p>
            <a:pPr algn="just">
              <a:lnSpc>
                <a:spcPct val="100000"/>
              </a:lnSpc>
            </a:pPr>
            <a:r>
              <a:rPr lang="ru-RU" sz="2400" dirty="0">
                <a:solidFill>
                  <a:schemeClr val="bg1"/>
                </a:solidFill>
                <a:latin typeface="Arial" pitchFamily="34" charset="0"/>
                <a:cs typeface="Arial" pitchFamily="34" charset="0"/>
              </a:rPr>
              <a:t> </a:t>
            </a:r>
          </a:p>
          <a:p>
            <a:pPr algn="ctr">
              <a:lnSpc>
                <a:spcPct val="100000"/>
              </a:lnSpc>
            </a:pPr>
            <a:r>
              <a:rPr lang="ru-RU" sz="2400" b="1" dirty="0">
                <a:solidFill>
                  <a:schemeClr val="bg1"/>
                </a:solidFill>
                <a:latin typeface="Arial" pitchFamily="34" charset="0"/>
                <a:cs typeface="Arial" pitchFamily="34" charset="0"/>
              </a:rPr>
              <a:t>Налог на добычу полезных ископаемых:</a:t>
            </a:r>
          </a:p>
          <a:p>
            <a:pPr algn="just">
              <a:lnSpc>
                <a:spcPct val="100000"/>
              </a:lnSpc>
            </a:pPr>
            <a:r>
              <a:rPr lang="ru-RU" sz="2400" b="1" dirty="0" err="1">
                <a:solidFill>
                  <a:schemeClr val="bg1"/>
                </a:solidFill>
                <a:latin typeface="Arial" pitchFamily="34" charset="0"/>
                <a:cs typeface="Arial" pitchFamily="34" charset="0"/>
              </a:rPr>
              <a:t>Дт</a:t>
            </a:r>
            <a:r>
              <a:rPr lang="ru-RU" sz="2400" b="1" dirty="0">
                <a:solidFill>
                  <a:schemeClr val="bg1"/>
                </a:solidFill>
                <a:latin typeface="Arial" pitchFamily="34" charset="0"/>
                <a:cs typeface="Arial" pitchFamily="34" charset="0"/>
              </a:rPr>
              <a:t> 20,23,25,26,29       </a:t>
            </a:r>
            <a:r>
              <a:rPr lang="ru-RU" sz="2400" b="1" dirty="0" err="1">
                <a:solidFill>
                  <a:schemeClr val="bg1"/>
                </a:solidFill>
                <a:latin typeface="Arial" pitchFamily="34" charset="0"/>
                <a:cs typeface="Arial" pitchFamily="34" charset="0"/>
              </a:rPr>
              <a:t>Кт</a:t>
            </a:r>
            <a:r>
              <a:rPr lang="ru-RU" sz="2400" b="1" dirty="0">
                <a:solidFill>
                  <a:schemeClr val="bg1"/>
                </a:solidFill>
                <a:latin typeface="Arial" pitchFamily="34" charset="0"/>
                <a:cs typeface="Arial" pitchFamily="34" charset="0"/>
              </a:rPr>
              <a:t> 68</a:t>
            </a:r>
            <a:r>
              <a:rPr lang="en-US" sz="2400" b="1" dirty="0">
                <a:solidFill>
                  <a:schemeClr val="bg1"/>
                </a:solidFill>
                <a:latin typeface="Arial" pitchFamily="34" charset="0"/>
                <a:cs typeface="Arial" pitchFamily="34" charset="0"/>
              </a:rPr>
              <a:t> </a:t>
            </a:r>
            <a:r>
              <a:rPr lang="ru-RU" sz="2400" dirty="0">
                <a:solidFill>
                  <a:schemeClr val="bg1"/>
                </a:solidFill>
                <a:latin typeface="Arial" pitchFamily="34" charset="0"/>
                <a:cs typeface="Arial" pitchFamily="34" charset="0"/>
              </a:rPr>
              <a:t>-налог на добычу полезных ископаемых</a:t>
            </a:r>
          </a:p>
          <a:p>
            <a:pPr>
              <a:lnSpc>
                <a:spcPct val="100000"/>
              </a:lnSpc>
            </a:pPr>
            <a:endParaRPr lang="ru-RU" sz="2400" dirty="0">
              <a:latin typeface="Arial" pitchFamily="34" charset="0"/>
              <a:cs typeface="Arial" pitchFamily="34" charset="0"/>
            </a:endParaRPr>
          </a:p>
        </p:txBody>
      </p:sp>
    </p:spTree>
    <p:extLst>
      <p:ext uri="{BB962C8B-B14F-4D97-AF65-F5344CB8AC3E}">
        <p14:creationId xmlns:p14="http://schemas.microsoft.com/office/powerpoint/2010/main" xmlns="" val="15213583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8AE3AC5-8DCB-496C-8E63-AC9FF0F463D4}"/>
              </a:ext>
            </a:extLst>
          </p:cNvPr>
          <p:cNvSpPr>
            <a:spLocks noGrp="1"/>
          </p:cNvSpPr>
          <p:nvPr>
            <p:ph type="title"/>
          </p:nvPr>
        </p:nvSpPr>
        <p:spPr>
          <a:xfrm>
            <a:off x="786000" y="234000"/>
            <a:ext cx="10515599" cy="1325563"/>
          </a:xfrm>
        </p:spPr>
        <p:txBody>
          <a:bodyPr>
            <a:normAutofit/>
          </a:bodyPr>
          <a:lstStyle/>
          <a:p>
            <a:pPr algn="ctr"/>
            <a:r>
              <a:rPr lang="ru-RU" sz="3600" dirty="0">
                <a:latin typeface="Arial" pitchFamily="34" charset="0"/>
                <a:cs typeface="Arial" pitchFamily="34" charset="0"/>
              </a:rPr>
              <a:t>Основные нормативные документы</a:t>
            </a:r>
            <a:br>
              <a:rPr lang="ru-RU" sz="3600" dirty="0">
                <a:latin typeface="Arial" pitchFamily="34" charset="0"/>
                <a:cs typeface="Arial" pitchFamily="34" charset="0"/>
              </a:rPr>
            </a:br>
            <a:endParaRPr lang="ru-RU" sz="3600" dirty="0">
              <a:solidFill>
                <a:schemeClr val="tx2"/>
              </a:solidFill>
              <a:latin typeface="Arial" pitchFamily="34" charset="0"/>
              <a:cs typeface="Arial" pitchFamily="34" charset="0"/>
            </a:endParaRPr>
          </a:p>
        </p:txBody>
      </p:sp>
      <p:sp>
        <p:nvSpPr>
          <p:cNvPr id="3" name="Текст 2">
            <a:extLst>
              <a:ext uri="{FF2B5EF4-FFF2-40B4-BE49-F238E27FC236}">
                <a16:creationId xmlns:a16="http://schemas.microsoft.com/office/drawing/2014/main" xmlns="" id="{A9A41605-339E-4210-9FCA-20A98B9F51F9}"/>
              </a:ext>
            </a:extLst>
          </p:cNvPr>
          <p:cNvSpPr>
            <a:spLocks noGrp="1"/>
          </p:cNvSpPr>
          <p:nvPr>
            <p:ph type="body" sz="quarter" idx="14"/>
          </p:nvPr>
        </p:nvSpPr>
        <p:spPr>
          <a:xfrm>
            <a:off x="966000" y="1035000"/>
            <a:ext cx="10215000" cy="5544000"/>
          </a:xfrm>
        </p:spPr>
        <p:txBody>
          <a:bodyPr>
            <a:noAutofit/>
          </a:bodyPr>
          <a:lstStyle/>
          <a:p>
            <a:pPr indent="625475" algn="ctr">
              <a:lnSpc>
                <a:spcPct val="100000"/>
              </a:lnSpc>
              <a:spcBef>
                <a:spcPts val="600"/>
              </a:spcBef>
              <a:spcAft>
                <a:spcPts val="600"/>
              </a:spcAft>
            </a:pPr>
            <a:r>
              <a:rPr lang="ru-RU" sz="2000" b="1" dirty="0">
                <a:latin typeface="Arial" pitchFamily="34" charset="0"/>
                <a:cs typeface="Arial" pitchFamily="34" charset="0"/>
              </a:rPr>
              <a:t>продолжение</a:t>
            </a:r>
          </a:p>
          <a:p>
            <a:pPr indent="625475" algn="just">
              <a:lnSpc>
                <a:spcPct val="100000"/>
              </a:lnSpc>
            </a:pPr>
            <a:r>
              <a:rPr lang="ru-RU" sz="2000" dirty="0">
                <a:latin typeface="Arial" pitchFamily="34" charset="0"/>
                <a:cs typeface="Arial" pitchFamily="34" charset="0"/>
              </a:rPr>
              <a:t>План счетов бухгалтерского учета финансово-хозяйственной деятельности организаций и Инструкция по его применению (утв. приказом Минфина России от 31.10.2000 № 94н)</a:t>
            </a:r>
          </a:p>
          <a:p>
            <a:pPr indent="625475" algn="just">
              <a:lnSpc>
                <a:spcPct val="100000"/>
              </a:lnSpc>
              <a:spcBef>
                <a:spcPts val="600"/>
              </a:spcBef>
              <a:spcAft>
                <a:spcPts val="600"/>
              </a:spcAft>
            </a:pPr>
            <a:r>
              <a:rPr lang="ru-RU" sz="2000" dirty="0">
                <a:latin typeface="Arial" pitchFamily="34" charset="0"/>
                <a:cs typeface="Arial" pitchFamily="34" charset="0"/>
              </a:rPr>
              <a:t>Указание об осуществлении наличных расчетов (утв. Банком России от 07.10.2013 № 3073-У)</a:t>
            </a:r>
          </a:p>
          <a:p>
            <a:pPr indent="625475" algn="just">
              <a:lnSpc>
                <a:spcPct val="100000"/>
              </a:lnSpc>
              <a:spcBef>
                <a:spcPts val="600"/>
              </a:spcBef>
              <a:spcAft>
                <a:spcPts val="600"/>
              </a:spcAft>
            </a:pPr>
            <a:r>
              <a:rPr lang="ru-RU" sz="2000" dirty="0">
                <a:latin typeface="Arial" pitchFamily="34" charset="0"/>
                <a:cs typeface="Arial" pitchFamily="34" charset="0"/>
              </a:rPr>
              <a:t>Указание о порядке ведения кассовых операций юридическими лицами и упрощенном порядке ведения кассовых операций индивидуальными предпринимателями и субъектами малого предпринимательства (утв. Банком России от 11.03.2014 № 3210-У)</a:t>
            </a:r>
          </a:p>
          <a:p>
            <a:pPr indent="625475" algn="just">
              <a:lnSpc>
                <a:spcPct val="100000"/>
              </a:lnSpc>
              <a:spcBef>
                <a:spcPts val="600"/>
              </a:spcBef>
              <a:spcAft>
                <a:spcPts val="600"/>
              </a:spcAft>
            </a:pPr>
            <a:r>
              <a:rPr lang="ru-RU" sz="2000" dirty="0">
                <a:latin typeface="Arial" pitchFamily="34" charset="0"/>
                <a:cs typeface="Arial" pitchFamily="34" charset="0"/>
              </a:rPr>
              <a:t>Положение о правилах осуществления перевода денежных средств (утв. Банком России 19.06.2012 № 383-П)</a:t>
            </a:r>
          </a:p>
          <a:p>
            <a:pPr indent="625475" algn="just">
              <a:lnSpc>
                <a:spcPct val="100000"/>
              </a:lnSpc>
            </a:pPr>
            <a:endParaRPr lang="ru-RU" sz="2000" dirty="0">
              <a:latin typeface="Arial" pitchFamily="34" charset="0"/>
              <a:cs typeface="Arial" pitchFamily="34" charset="0"/>
            </a:endParaRPr>
          </a:p>
        </p:txBody>
      </p:sp>
    </p:spTree>
    <p:extLst>
      <p:ext uri="{BB962C8B-B14F-4D97-AF65-F5344CB8AC3E}">
        <p14:creationId xmlns:p14="http://schemas.microsoft.com/office/powerpoint/2010/main" xmlns="" val="28809140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41000" y="684000"/>
            <a:ext cx="10800000" cy="5632311"/>
          </a:xfrm>
          <a:prstGeom prst="rect">
            <a:avLst/>
          </a:prstGeom>
        </p:spPr>
        <p:txBody>
          <a:bodyPr wrap="square">
            <a:spAutoFit/>
          </a:bodyPr>
          <a:lstStyle/>
          <a:p>
            <a:pPr indent="627063" algn="ctr"/>
            <a:r>
              <a:rPr lang="ru-RU" sz="2400" b="1" dirty="0">
                <a:solidFill>
                  <a:schemeClr val="tx2"/>
                </a:solidFill>
                <a:latin typeface="Arial" pitchFamily="34" charset="0"/>
                <a:cs typeface="Arial" pitchFamily="34" charset="0"/>
              </a:rPr>
              <a:t>Сбор за пользование объектами животного мира и за пользование объектами водных биологических ресурсов:</a:t>
            </a:r>
          </a:p>
          <a:p>
            <a:pPr indent="627063" algn="just"/>
            <a:endParaRPr lang="ru-RU" sz="2400" b="1" dirty="0">
              <a:solidFill>
                <a:schemeClr val="tx2"/>
              </a:solidFill>
              <a:latin typeface="Arial" pitchFamily="34" charset="0"/>
              <a:cs typeface="Arial" pitchFamily="34" charset="0"/>
            </a:endParaRPr>
          </a:p>
          <a:p>
            <a:pPr indent="627063"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20,23,25,26,29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a:t>
            </a:r>
            <a:r>
              <a:rPr lang="en-US" sz="2400" b="1" dirty="0">
                <a:solidFill>
                  <a:schemeClr val="tx2"/>
                </a:solidFill>
                <a:latin typeface="Arial" pitchFamily="34" charset="0"/>
                <a:cs typeface="Arial" pitchFamily="34" charset="0"/>
              </a:rPr>
              <a:t> </a:t>
            </a:r>
            <a:r>
              <a:rPr lang="ru-RU" sz="2400" dirty="0">
                <a:solidFill>
                  <a:schemeClr val="tx2"/>
                </a:solidFill>
                <a:latin typeface="Arial" pitchFamily="34" charset="0"/>
                <a:cs typeface="Arial" pitchFamily="34" charset="0"/>
              </a:rPr>
              <a:t>-сбор за пользование объектами животного мира и за пользование объектами водных биологических ресурсов</a:t>
            </a:r>
          </a:p>
          <a:p>
            <a:pPr indent="627063" algn="just"/>
            <a:endParaRPr lang="ru-RU" sz="2400" dirty="0">
              <a:solidFill>
                <a:schemeClr val="tx2"/>
              </a:solidFill>
              <a:latin typeface="Arial" pitchFamily="34" charset="0"/>
              <a:cs typeface="Arial" pitchFamily="34" charset="0"/>
            </a:endParaRPr>
          </a:p>
          <a:p>
            <a:pPr indent="627063" algn="just"/>
            <a:r>
              <a:rPr lang="ru-RU" sz="2400" dirty="0">
                <a:solidFill>
                  <a:schemeClr val="tx2"/>
                </a:solidFill>
                <a:latin typeface="Arial" pitchFamily="34" charset="0"/>
                <a:cs typeface="Arial" pitchFamily="34" charset="0"/>
              </a:rPr>
              <a:t> Кроме того, отдельные налоги относятся на финансовые результаты организации. К таким налогам относятся: </a:t>
            </a:r>
            <a:r>
              <a:rPr lang="ru-RU" sz="2400" b="1" dirty="0">
                <a:solidFill>
                  <a:schemeClr val="tx2"/>
                </a:solidFill>
                <a:latin typeface="Arial" pitchFamily="34" charset="0"/>
                <a:cs typeface="Arial" pitchFamily="34" charset="0"/>
              </a:rPr>
              <a:t>налог на игорный бизнес, единый сельскохозяйственный налог, единый налог на вмененный доход для определенных видов деятельности и налог, уплачиваемый в связи с применением упрощенной системы налогообложения</a:t>
            </a:r>
            <a:r>
              <a:rPr lang="ru-RU" sz="2400" dirty="0">
                <a:solidFill>
                  <a:schemeClr val="tx2"/>
                </a:solidFill>
                <a:latin typeface="Arial" pitchFamily="34" charset="0"/>
                <a:cs typeface="Arial" pitchFamily="34" charset="0"/>
              </a:rPr>
              <a:t>. Такие налоги начисляются следующей записью:</a:t>
            </a:r>
          </a:p>
          <a:p>
            <a:pPr indent="627063" algn="just"/>
            <a:endParaRPr lang="ru-RU" sz="2400" dirty="0">
              <a:solidFill>
                <a:schemeClr val="tx2"/>
              </a:solidFill>
              <a:latin typeface="Arial" pitchFamily="34" charset="0"/>
              <a:cs typeface="Arial" pitchFamily="34" charset="0"/>
            </a:endParaRPr>
          </a:p>
          <a:p>
            <a:pPr indent="627063" algn="just"/>
            <a:r>
              <a:rPr lang="en-US" sz="2400" b="1" dirty="0">
                <a:solidFill>
                  <a:schemeClr val="tx2"/>
                </a:solidFill>
                <a:latin typeface="Arial" pitchFamily="34" charset="0"/>
                <a:cs typeface="Arial" pitchFamily="34" charset="0"/>
              </a:rPr>
              <a:t>				</a:t>
            </a: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99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 </a:t>
            </a:r>
          </a:p>
          <a:p>
            <a:pPr indent="627063" algn="just"/>
            <a:endParaRPr lang="ru-RU" sz="240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xmlns="" val="33904922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Текст 12">
            <a:extLst>
              <a:ext uri="{FF2B5EF4-FFF2-40B4-BE49-F238E27FC236}">
                <a16:creationId xmlns:a16="http://schemas.microsoft.com/office/drawing/2014/main" xmlns="" id="{352D1394-ECF3-4B9F-88E4-F7CF9D6B2706}"/>
              </a:ext>
            </a:extLst>
          </p:cNvPr>
          <p:cNvSpPr>
            <a:spLocks noGrp="1"/>
          </p:cNvSpPr>
          <p:nvPr>
            <p:ph type="body" sz="quarter" idx="19"/>
          </p:nvPr>
        </p:nvSpPr>
        <p:spPr>
          <a:xfrm>
            <a:off x="966000" y="639000"/>
            <a:ext cx="10080000" cy="4376898"/>
          </a:xfrm>
        </p:spPr>
        <p:txBody>
          <a:bodyPr>
            <a:noAutofit/>
          </a:bodyPr>
          <a:lstStyle/>
          <a:p>
            <a:pPr algn="just">
              <a:lnSpc>
                <a:spcPct val="120000"/>
              </a:lnSpc>
            </a:pPr>
            <a:r>
              <a:rPr lang="ru-RU" sz="2400" dirty="0">
                <a:latin typeface="Arial" pitchFamily="34" charset="0"/>
                <a:cs typeface="Arial" pitchFamily="34" charset="0"/>
              </a:rPr>
              <a:t>       Уплаченные (подлежащие уплате) организацией суммы </a:t>
            </a:r>
            <a:r>
              <a:rPr lang="ru-RU" sz="2400" b="1" dirty="0">
                <a:latin typeface="Arial" pitchFamily="34" charset="0"/>
                <a:cs typeface="Arial" pitchFamily="34" charset="0"/>
              </a:rPr>
              <a:t>торгового сбора</a:t>
            </a:r>
            <a:r>
              <a:rPr lang="ru-RU" sz="2400" dirty="0">
                <a:latin typeface="Arial" pitchFamily="34" charset="0"/>
                <a:cs typeface="Arial" pitchFamily="34" charset="0"/>
              </a:rPr>
              <a:t>, которые уменьшают сумму налога на прибыль (авансового платежа), исчисленного по итогам налогового (отчетного) периода, относятся в бухгалтерском учете на расчеты с бюджетом по налогу на прибыль.</a:t>
            </a:r>
          </a:p>
          <a:p>
            <a:pPr indent="449263" algn="just">
              <a:lnSpc>
                <a:spcPct val="120000"/>
              </a:lnSpc>
            </a:pPr>
            <a:r>
              <a:rPr lang="ru-RU" sz="2400" dirty="0">
                <a:latin typeface="Arial" pitchFamily="34" charset="0"/>
                <a:cs typeface="Arial" pitchFamily="34" charset="0"/>
              </a:rPr>
              <a:t> Информация о суммах уплаченного (подлежащего уплате) торгового сбора, принятого (подлежащего принятию) в счет уменьшения исчисленного по итогам налогового (отчетного) периода налога на прибыль, раскрывается в составе пояснений к показателю текущий налог на прибыль отчета о финансовых результатах или (в случае существенности) - отдельным показателем, детализирующим показатель текущего налога на прибыль.</a:t>
            </a:r>
          </a:p>
          <a:p>
            <a:pPr algn="just">
              <a:lnSpc>
                <a:spcPct val="120000"/>
              </a:lnSpc>
            </a:pPr>
            <a:endParaRPr lang="ru-RU" sz="2400" dirty="0">
              <a:latin typeface="Arial" pitchFamily="34" charset="0"/>
              <a:cs typeface="Arial" pitchFamily="34" charset="0"/>
            </a:endParaRPr>
          </a:p>
        </p:txBody>
      </p:sp>
    </p:spTree>
    <p:extLst>
      <p:ext uri="{BB962C8B-B14F-4D97-AF65-F5344CB8AC3E}">
        <p14:creationId xmlns:p14="http://schemas.microsoft.com/office/powerpoint/2010/main" xmlns="" val="20425216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2"/>
          <p:cNvSpPr>
            <a:spLocks noChangeArrowheads="1"/>
          </p:cNvSpPr>
          <p:nvPr/>
        </p:nvSpPr>
        <p:spPr bwMode="auto">
          <a:xfrm>
            <a:off x="1088715" y="774000"/>
            <a:ext cx="10080000" cy="5262979"/>
          </a:xfrm>
          <a:prstGeom prst="rect">
            <a:avLst/>
          </a:prstGeom>
          <a:noFill/>
          <a:ln w="9525">
            <a:noFill/>
            <a:miter lim="800000"/>
            <a:headEnd/>
            <a:tailEnd/>
          </a:ln>
        </p:spPr>
        <p:txBody>
          <a:bodyPr wrap="square">
            <a:spAutoFit/>
          </a:bodyPr>
          <a:lstStyle/>
          <a:p>
            <a:pPr indent="541338" algn="just"/>
            <a:r>
              <a:rPr lang="ru-RU" sz="2400" dirty="0">
                <a:solidFill>
                  <a:schemeClr val="tx2"/>
                </a:solidFill>
                <a:latin typeface="Arial" pitchFamily="34" charset="0"/>
                <a:cs typeface="Arial" pitchFamily="34" charset="0"/>
              </a:rPr>
              <a:t>В случае если согласно законодательству Российской Федерации о налогах и сборах организация утратила право на уменьшение исчисленного за отчетные (налоговый) периоды налога на прибыль на сумму числящегося по дебету счета 68 «Расчеты по налогам и сборам» (субсчет по расчетам по налогу на прибыль) торгового сбора, указанная сумма торгового сбора относится на финансовые результаты отчетного периода:</a:t>
            </a:r>
          </a:p>
          <a:p>
            <a:pPr indent="541338" algn="just"/>
            <a:r>
              <a:rPr lang="ru-RU" sz="2400" b="1" dirty="0">
                <a:solidFill>
                  <a:schemeClr val="tx2"/>
                </a:solidFill>
                <a:latin typeface="Arial" pitchFamily="34" charset="0"/>
                <a:cs typeface="Arial" pitchFamily="34" charset="0"/>
              </a:rPr>
              <a:t>                                      </a:t>
            </a: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91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a:t>
            </a:r>
          </a:p>
          <a:p>
            <a:pPr indent="541338" algn="just"/>
            <a:r>
              <a:rPr lang="ru-RU" sz="2400" dirty="0">
                <a:solidFill>
                  <a:schemeClr val="tx2"/>
                </a:solidFill>
                <a:latin typeface="Arial" pitchFamily="34" charset="0"/>
                <a:cs typeface="Arial" pitchFamily="34" charset="0"/>
              </a:rPr>
              <a:t>Данная рекомендация по бухгалтерскому учету сумм торгового сбора приведена в Рекомендациях аудиторским организациям, индивидуальным аудиторам, аудиторам по проведению аудита годовой бухгалтерской отчетности организаций за 2015 год (приложение к письму Минфина России от 22.01.2016 № 07-04-09/2355).</a:t>
            </a:r>
          </a:p>
        </p:txBody>
      </p:sp>
    </p:spTree>
    <p:extLst>
      <p:ext uri="{BB962C8B-B14F-4D97-AF65-F5344CB8AC3E}">
        <p14:creationId xmlns:p14="http://schemas.microsoft.com/office/powerpoint/2010/main" xmlns="" val="981066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25172" y="1224000"/>
            <a:ext cx="10125000" cy="4524315"/>
          </a:xfrm>
          <a:prstGeom prst="rect">
            <a:avLst/>
          </a:prstGeom>
        </p:spPr>
        <p:txBody>
          <a:bodyPr wrap="square">
            <a:spAutoFit/>
          </a:bodyPr>
          <a:lstStyle/>
          <a:p>
            <a:pPr indent="541338" algn="just"/>
            <a:r>
              <a:rPr lang="ru-RU" sz="2400" dirty="0">
                <a:solidFill>
                  <a:schemeClr val="tx2"/>
                </a:solidFill>
                <a:latin typeface="Arial" pitchFamily="34" charset="0"/>
                <a:cs typeface="Arial" pitchFamily="34" charset="0"/>
              </a:rPr>
              <a:t>По </a:t>
            </a:r>
            <a:r>
              <a:rPr lang="ru-RU" sz="2400" b="1" dirty="0">
                <a:solidFill>
                  <a:schemeClr val="tx2"/>
                </a:solidFill>
                <a:latin typeface="Arial" pitchFamily="34" charset="0"/>
                <a:cs typeface="Arial" pitchFamily="34" charset="0"/>
              </a:rPr>
              <a:t>налогу на доходы физических лиц</a:t>
            </a:r>
            <a:r>
              <a:rPr lang="ru-RU" sz="2400" dirty="0">
                <a:solidFill>
                  <a:schemeClr val="tx2"/>
                </a:solidFill>
                <a:latin typeface="Arial" pitchFamily="34" charset="0"/>
                <a:cs typeface="Arial" pitchFamily="34" charset="0"/>
              </a:rPr>
              <a:t> организация выступает налоговым агентом физических лиц, в отношении которых она является источником доходов. Налоговый агент, производящий исчисление, удержание и перечисление НДФЛ в бухгалтерском учете делает запись:</a:t>
            </a:r>
          </a:p>
          <a:p>
            <a:pPr indent="541338"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70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a:t>
            </a:r>
            <a:r>
              <a:rPr lang="en-US" sz="2400" b="1" dirty="0">
                <a:solidFill>
                  <a:schemeClr val="tx2"/>
                </a:solidFill>
                <a:latin typeface="Arial" pitchFamily="34" charset="0"/>
                <a:cs typeface="Arial" pitchFamily="34" charset="0"/>
              </a:rPr>
              <a:t> </a:t>
            </a:r>
            <a:r>
              <a:rPr lang="ru-RU" sz="2400" dirty="0">
                <a:solidFill>
                  <a:schemeClr val="tx2"/>
                </a:solidFill>
                <a:latin typeface="Arial" pitchFamily="34" charset="0"/>
                <a:cs typeface="Arial" pitchFamily="34" charset="0"/>
              </a:rPr>
              <a:t>-НДФЛ.</a:t>
            </a:r>
          </a:p>
          <a:p>
            <a:pPr indent="541338" algn="just"/>
            <a:r>
              <a:rPr lang="ru-RU" sz="2400" dirty="0">
                <a:solidFill>
                  <a:schemeClr val="tx2"/>
                </a:solidFill>
                <a:latin typeface="Arial" pitchFamily="34" charset="0"/>
                <a:cs typeface="Arial" pitchFamily="34" charset="0"/>
              </a:rPr>
              <a:t> В случае если организация выступает налоговым агентом по иным налогам (налогу на прибыль, налогу на добавленную стоимость) в соответствии с действующим законодательством,  то учет соответствующих сумм ведется на аналитических счетах, открытых к соответствующему счету, например:</a:t>
            </a:r>
          </a:p>
          <a:p>
            <a:pPr indent="541338"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75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a:t>
            </a:r>
            <a:r>
              <a:rPr lang="en-US" sz="2400" b="1" dirty="0">
                <a:solidFill>
                  <a:schemeClr val="tx2"/>
                </a:solidFill>
                <a:latin typeface="Arial" pitchFamily="34" charset="0"/>
                <a:cs typeface="Arial" pitchFamily="34" charset="0"/>
              </a:rPr>
              <a:t> </a:t>
            </a:r>
            <a:r>
              <a:rPr lang="ru-RU" sz="2400" dirty="0">
                <a:solidFill>
                  <a:schemeClr val="tx2"/>
                </a:solidFill>
                <a:latin typeface="Arial" pitchFamily="34" charset="0"/>
                <a:cs typeface="Arial" pitchFamily="34" charset="0"/>
              </a:rPr>
              <a:t>- налог на прибыль – налог с дивидендов.</a:t>
            </a:r>
          </a:p>
        </p:txBody>
      </p:sp>
    </p:spTree>
    <p:extLst>
      <p:ext uri="{BB962C8B-B14F-4D97-AF65-F5344CB8AC3E}">
        <p14:creationId xmlns:p14="http://schemas.microsoft.com/office/powerpoint/2010/main" xmlns="" val="105043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230" y="3114000"/>
            <a:ext cx="12212229" cy="25650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Текст 2"/>
          <p:cNvSpPr>
            <a:spLocks noGrp="1"/>
          </p:cNvSpPr>
          <p:nvPr>
            <p:ph type="body" sz="quarter" idx="10"/>
          </p:nvPr>
        </p:nvSpPr>
        <p:spPr>
          <a:xfrm>
            <a:off x="1410942" y="909000"/>
            <a:ext cx="9349884" cy="5175000"/>
          </a:xfrm>
        </p:spPr>
        <p:txBody>
          <a:bodyPr>
            <a:noAutofit/>
          </a:bodyPr>
          <a:lstStyle/>
          <a:p>
            <a:pPr indent="627063" algn="just">
              <a:lnSpc>
                <a:spcPct val="100000"/>
              </a:lnSpc>
            </a:pPr>
            <a:r>
              <a:rPr lang="ru-RU" sz="2400" b="1" dirty="0">
                <a:solidFill>
                  <a:schemeClr val="tx2"/>
                </a:solidFill>
                <a:latin typeface="Arial" pitchFamily="34" charset="0"/>
                <a:cs typeface="Arial" pitchFamily="34" charset="0"/>
              </a:rPr>
              <a:t>Штрафы</a:t>
            </a:r>
            <a:r>
              <a:rPr lang="ru-RU" sz="2400" dirty="0">
                <a:solidFill>
                  <a:schemeClr val="tx2"/>
                </a:solidFill>
                <a:latin typeface="Arial" pitchFamily="34" charset="0"/>
                <a:cs typeface="Arial" pitchFamily="34" charset="0"/>
              </a:rPr>
              <a:t> за нарушения налогового законодательства согласно Плану счетов отражаются в бухгалтерском учете:</a:t>
            </a:r>
          </a:p>
          <a:p>
            <a:pPr indent="627063" algn="just">
              <a:lnSpc>
                <a:spcPct val="100000"/>
              </a:lnSpc>
            </a:pP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99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 </a:t>
            </a:r>
            <a:r>
              <a:rPr lang="ru-RU" sz="2400" dirty="0">
                <a:solidFill>
                  <a:schemeClr val="tx2"/>
                </a:solidFill>
                <a:latin typeface="Arial" pitchFamily="34" charset="0"/>
                <a:cs typeface="Arial" pitchFamily="34" charset="0"/>
              </a:rPr>
              <a:t>– по соответствующему виду налога.</a:t>
            </a:r>
          </a:p>
          <a:p>
            <a:pPr indent="627063" algn="just">
              <a:lnSpc>
                <a:spcPct val="100000"/>
              </a:lnSpc>
            </a:pPr>
            <a:r>
              <a:rPr lang="ru-RU" sz="2400" dirty="0">
                <a:solidFill>
                  <a:schemeClr val="tx2"/>
                </a:solidFill>
                <a:latin typeface="Arial" pitchFamily="34" charset="0"/>
                <a:cs typeface="Arial" pitchFamily="34" charset="0"/>
              </a:rPr>
              <a:t>В Отчете о финансовых результатах суммы налоговых санкций отражаются по строке «Прочее». </a:t>
            </a:r>
          </a:p>
          <a:p>
            <a:pPr indent="627063" algn="just">
              <a:lnSpc>
                <a:spcPct val="100000"/>
              </a:lnSpc>
            </a:pPr>
            <a:endParaRPr lang="ru-RU" sz="2400" dirty="0">
              <a:latin typeface="Arial" pitchFamily="34" charset="0"/>
              <a:cs typeface="Arial" pitchFamily="34" charset="0"/>
            </a:endParaRPr>
          </a:p>
          <a:p>
            <a:pPr indent="627063" algn="just">
              <a:lnSpc>
                <a:spcPct val="100000"/>
              </a:lnSpc>
            </a:pPr>
            <a:r>
              <a:rPr lang="ru-RU" sz="2400" b="1" dirty="0">
                <a:solidFill>
                  <a:schemeClr val="bg1"/>
                </a:solidFill>
                <a:latin typeface="Arial" pitchFamily="34" charset="0"/>
                <a:cs typeface="Arial" pitchFamily="34" charset="0"/>
              </a:rPr>
              <a:t>Пени</a:t>
            </a:r>
            <a:r>
              <a:rPr lang="ru-RU" sz="2400" dirty="0">
                <a:solidFill>
                  <a:schemeClr val="bg1"/>
                </a:solidFill>
                <a:latin typeface="Arial" pitchFamily="34" charset="0"/>
                <a:cs typeface="Arial" pitchFamily="34" charset="0"/>
              </a:rPr>
              <a:t> по налогам и сборам не относятся к налоговым санкциям и отражаются записью:</a:t>
            </a:r>
          </a:p>
          <a:p>
            <a:pPr indent="627063" algn="just">
              <a:lnSpc>
                <a:spcPct val="100000"/>
              </a:lnSpc>
            </a:pPr>
            <a:r>
              <a:rPr lang="ru-RU" sz="2400" b="1" dirty="0" err="1">
                <a:solidFill>
                  <a:schemeClr val="bg1"/>
                </a:solidFill>
                <a:latin typeface="Arial" pitchFamily="34" charset="0"/>
                <a:cs typeface="Arial" pitchFamily="34" charset="0"/>
              </a:rPr>
              <a:t>Дт</a:t>
            </a:r>
            <a:r>
              <a:rPr lang="ru-RU" sz="2400" b="1" dirty="0">
                <a:solidFill>
                  <a:schemeClr val="bg1"/>
                </a:solidFill>
                <a:latin typeface="Arial" pitchFamily="34" charset="0"/>
                <a:cs typeface="Arial" pitchFamily="34" charset="0"/>
              </a:rPr>
              <a:t> 91    </a:t>
            </a:r>
            <a:r>
              <a:rPr lang="ru-RU" sz="2400" b="1" dirty="0" err="1">
                <a:solidFill>
                  <a:schemeClr val="bg1"/>
                </a:solidFill>
                <a:latin typeface="Arial" pitchFamily="34" charset="0"/>
                <a:cs typeface="Arial" pitchFamily="34" charset="0"/>
              </a:rPr>
              <a:t>Кт</a:t>
            </a:r>
            <a:r>
              <a:rPr lang="ru-RU" sz="2400" b="1" dirty="0">
                <a:solidFill>
                  <a:schemeClr val="bg1"/>
                </a:solidFill>
                <a:latin typeface="Arial" pitchFamily="34" charset="0"/>
                <a:cs typeface="Arial" pitchFamily="34" charset="0"/>
              </a:rPr>
              <a:t> 68, 69</a:t>
            </a:r>
          </a:p>
          <a:p>
            <a:pPr algn="just">
              <a:lnSpc>
                <a:spcPct val="100000"/>
              </a:lnSpc>
            </a:pPr>
            <a:endParaRPr lang="ru-RU" sz="2400" dirty="0">
              <a:latin typeface="Arial" pitchFamily="34" charset="0"/>
              <a:cs typeface="Arial" pitchFamily="34" charset="0"/>
            </a:endParaRPr>
          </a:p>
        </p:txBody>
      </p:sp>
    </p:spTree>
    <p:extLst>
      <p:ext uri="{BB962C8B-B14F-4D97-AF65-F5344CB8AC3E}">
        <p14:creationId xmlns:p14="http://schemas.microsoft.com/office/powerpoint/2010/main" xmlns="" val="1216697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8403" y="436112"/>
            <a:ext cx="10018920" cy="1200329"/>
          </a:xfrm>
          <a:prstGeom prst="rect">
            <a:avLst/>
          </a:prstGeom>
        </p:spPr>
        <p:txBody>
          <a:bodyPr wrap="square">
            <a:spAutoFit/>
          </a:bodyPr>
          <a:lstStyle/>
          <a:p>
            <a:pPr indent="627063" algn="ctr"/>
            <a:r>
              <a:rPr lang="ru-RU" sz="3600" b="1" dirty="0">
                <a:solidFill>
                  <a:schemeClr val="tx2"/>
                </a:solidFill>
                <a:latin typeface="Arial" pitchFamily="34" charset="0"/>
                <a:cs typeface="Arial" pitchFamily="34" charset="0"/>
              </a:rPr>
              <a:t>Учет расчетов с персоналом по прочим операциям</a:t>
            </a:r>
            <a:endParaRPr lang="ru-RU" sz="3600" dirty="0">
              <a:solidFill>
                <a:schemeClr val="tx2"/>
              </a:solidFill>
              <a:latin typeface="Arial" pitchFamily="34" charset="0"/>
              <a:cs typeface="Arial" pitchFamily="34" charset="0"/>
            </a:endParaRPr>
          </a:p>
        </p:txBody>
      </p:sp>
      <p:sp>
        <p:nvSpPr>
          <p:cNvPr id="3" name="Прямоугольник 2"/>
          <p:cNvSpPr/>
          <p:nvPr/>
        </p:nvSpPr>
        <p:spPr>
          <a:xfrm>
            <a:off x="1167863" y="2079000"/>
            <a:ext cx="9720000" cy="3046988"/>
          </a:xfrm>
          <a:prstGeom prst="rect">
            <a:avLst/>
          </a:prstGeom>
        </p:spPr>
        <p:txBody>
          <a:bodyPr wrap="square">
            <a:spAutoFit/>
          </a:bodyPr>
          <a:lstStyle/>
          <a:p>
            <a:pPr indent="627063" algn="just"/>
            <a:r>
              <a:rPr lang="ru-RU" sz="2400" dirty="0">
                <a:solidFill>
                  <a:schemeClr val="tx2"/>
                </a:solidFill>
                <a:latin typeface="Arial" pitchFamily="34" charset="0"/>
                <a:cs typeface="Arial" pitchFamily="34" charset="0"/>
              </a:rPr>
              <a:t>Для обобщения информации обо всех видах расчетов с работниками организации, кроме расчетов по оплате труда, расчетов с подотчетными лицами, используют </a:t>
            </a:r>
            <a:r>
              <a:rPr lang="ru-RU" sz="2400" b="1" dirty="0">
                <a:solidFill>
                  <a:schemeClr val="tx2"/>
                </a:solidFill>
                <a:latin typeface="Arial" pitchFamily="34" charset="0"/>
                <a:cs typeface="Arial" pitchFamily="34" charset="0"/>
              </a:rPr>
              <a:t>счет 73 </a:t>
            </a:r>
            <a:r>
              <a:rPr lang="ru-RU" sz="2400" dirty="0">
                <a:solidFill>
                  <a:schemeClr val="tx2"/>
                </a:solidFill>
                <a:latin typeface="Arial" pitchFamily="34" charset="0"/>
                <a:cs typeface="Arial" pitchFamily="34" charset="0"/>
              </a:rPr>
              <a:t>«Расчеты с персоналом по прочим операциям». К этому счету могут быть открыты следующие субсчета:</a:t>
            </a:r>
          </a:p>
          <a:p>
            <a:pPr indent="627063" algn="just"/>
            <a:endParaRPr lang="ru-RU" sz="2400" dirty="0">
              <a:solidFill>
                <a:schemeClr val="tx2"/>
              </a:solidFill>
              <a:latin typeface="Arial" pitchFamily="34" charset="0"/>
              <a:cs typeface="Arial" pitchFamily="34" charset="0"/>
            </a:endParaRPr>
          </a:p>
          <a:p>
            <a:pPr indent="627063" algn="just"/>
            <a:r>
              <a:rPr lang="ru-RU" sz="2400" b="1" dirty="0">
                <a:solidFill>
                  <a:schemeClr val="tx2"/>
                </a:solidFill>
                <a:latin typeface="Arial" pitchFamily="34" charset="0"/>
                <a:cs typeface="Arial" pitchFamily="34" charset="0"/>
              </a:rPr>
              <a:t>73-1</a:t>
            </a:r>
            <a:r>
              <a:rPr lang="ru-RU" sz="2400" dirty="0">
                <a:solidFill>
                  <a:schemeClr val="tx2"/>
                </a:solidFill>
                <a:latin typeface="Arial" pitchFamily="34" charset="0"/>
                <a:cs typeface="Arial" pitchFamily="34" charset="0"/>
              </a:rPr>
              <a:t> «Расчеты по предоставленным займам»;</a:t>
            </a:r>
          </a:p>
          <a:p>
            <a:pPr indent="627063" algn="just"/>
            <a:r>
              <a:rPr lang="ru-RU" sz="2400" b="1" dirty="0">
                <a:solidFill>
                  <a:schemeClr val="tx2"/>
                </a:solidFill>
                <a:latin typeface="Arial" pitchFamily="34" charset="0"/>
                <a:cs typeface="Arial" pitchFamily="34" charset="0"/>
              </a:rPr>
              <a:t>73-2</a:t>
            </a:r>
            <a:r>
              <a:rPr lang="ru-RU" sz="2400" dirty="0">
                <a:solidFill>
                  <a:schemeClr val="tx2"/>
                </a:solidFill>
                <a:latin typeface="Arial" pitchFamily="34" charset="0"/>
                <a:cs typeface="Arial" pitchFamily="34" charset="0"/>
              </a:rPr>
              <a:t> «Расчеты по возмещению материального ущерба» и др.</a:t>
            </a:r>
          </a:p>
        </p:txBody>
      </p:sp>
    </p:spTree>
    <p:extLst>
      <p:ext uri="{BB962C8B-B14F-4D97-AF65-F5344CB8AC3E}">
        <p14:creationId xmlns:p14="http://schemas.microsoft.com/office/powerpoint/2010/main" xmlns="" val="40568586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8838" y="459000"/>
            <a:ext cx="9934323" cy="820674"/>
          </a:xfrm>
          <a:prstGeom prst="rect">
            <a:avLst/>
          </a:prstGeom>
        </p:spPr>
        <p:txBody>
          <a:bodyPr wrap="none">
            <a:spAutoFit/>
          </a:bodyPr>
          <a:lstStyle/>
          <a:p>
            <a:pPr indent="719138" algn="ctr">
              <a:lnSpc>
                <a:spcPct val="150000"/>
              </a:lnSpc>
            </a:pPr>
            <a:r>
              <a:rPr lang="ru-RU" sz="3600" b="1" dirty="0">
                <a:solidFill>
                  <a:schemeClr val="tx2"/>
                </a:solidFill>
                <a:latin typeface="Arial" pitchFamily="34" charset="0"/>
                <a:cs typeface="Arial" pitchFamily="34" charset="0"/>
              </a:rPr>
              <a:t>Учет расчетов с подотчетными лицами</a:t>
            </a:r>
            <a:endParaRPr lang="ru-RU" sz="3600" dirty="0">
              <a:solidFill>
                <a:schemeClr val="tx2"/>
              </a:solidFill>
              <a:latin typeface="Arial" pitchFamily="34" charset="0"/>
              <a:cs typeface="Arial" pitchFamily="34" charset="0"/>
            </a:endParaRPr>
          </a:p>
        </p:txBody>
      </p:sp>
      <p:sp>
        <p:nvSpPr>
          <p:cNvPr id="3" name="Прямоугольник 2"/>
          <p:cNvSpPr/>
          <p:nvPr/>
        </p:nvSpPr>
        <p:spPr>
          <a:xfrm>
            <a:off x="1135838" y="1718999"/>
            <a:ext cx="10052161" cy="4524315"/>
          </a:xfrm>
          <a:prstGeom prst="rect">
            <a:avLst/>
          </a:prstGeom>
        </p:spPr>
        <p:txBody>
          <a:bodyPr wrap="square">
            <a:spAutoFit/>
          </a:bodyPr>
          <a:lstStyle/>
          <a:p>
            <a:pPr indent="719138" algn="just"/>
            <a:r>
              <a:rPr lang="ru-RU" sz="2400" b="1" dirty="0">
                <a:solidFill>
                  <a:schemeClr val="tx2"/>
                </a:solidFill>
                <a:latin typeface="Arial" pitchFamily="34" charset="0"/>
                <a:cs typeface="Arial" pitchFamily="34" charset="0"/>
              </a:rPr>
              <a:t>Подотчетные лица </a:t>
            </a:r>
            <a:r>
              <a:rPr lang="ru-RU" sz="2400" dirty="0">
                <a:solidFill>
                  <a:schemeClr val="tx2"/>
                </a:solidFill>
                <a:latin typeface="Arial" pitchFamily="34" charset="0"/>
                <a:cs typeface="Arial" pitchFamily="34" charset="0"/>
              </a:rPr>
              <a:t>– это работники организации, которые получили денежные средства на расходы, связанные с осуществлением деятельности организации. </a:t>
            </a:r>
          </a:p>
          <a:p>
            <a:pPr indent="719138" algn="just"/>
            <a:endParaRPr lang="ru-RU" sz="2400" dirty="0">
              <a:solidFill>
                <a:schemeClr val="tx2"/>
              </a:solidFill>
              <a:latin typeface="Arial" pitchFamily="34" charset="0"/>
              <a:cs typeface="Arial" pitchFamily="34" charset="0"/>
            </a:endParaRPr>
          </a:p>
          <a:p>
            <a:pPr indent="719138" algn="just"/>
            <a:r>
              <a:rPr lang="ru-RU" sz="2400" dirty="0">
                <a:solidFill>
                  <a:schemeClr val="tx2"/>
                </a:solidFill>
                <a:latin typeface="Arial" pitchFamily="34" charset="0"/>
                <a:cs typeface="Arial" pitchFamily="34" charset="0"/>
              </a:rPr>
              <a:t>Работнику выдаются денежные средства на определенные цели согласно письменному заявлению подотчетного лица. В соответствии с Указанием о порядке ведения кассовых операций юридическими лицами и упрощенном порядке ведения кассовых операций индивидуальными предпринимателями и субъектами малого предпринимательства (утв. Банком России 11.03.2014 № 3210-У) подотчетному лицу не могут быть выданы денежные средства, если он не отчитался по ранее полученным суммам</a:t>
            </a:r>
          </a:p>
        </p:txBody>
      </p:sp>
    </p:spTree>
    <p:extLst>
      <p:ext uri="{BB962C8B-B14F-4D97-AF65-F5344CB8AC3E}">
        <p14:creationId xmlns:p14="http://schemas.microsoft.com/office/powerpoint/2010/main" xmlns="" val="418999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56000" y="503999"/>
            <a:ext cx="10170000" cy="1200329"/>
          </a:xfrm>
          <a:prstGeom prst="rect">
            <a:avLst/>
          </a:prstGeom>
        </p:spPr>
        <p:txBody>
          <a:bodyPr wrap="square">
            <a:spAutoFit/>
          </a:bodyPr>
          <a:lstStyle/>
          <a:p>
            <a:pPr algn="ctr" eaLnBrk="0" hangingPunct="0"/>
            <a:r>
              <a:rPr lang="ru-RU" altLang="ru-RU" sz="3600" b="1" dirty="0">
                <a:solidFill>
                  <a:schemeClr val="tx2"/>
                </a:solidFill>
                <a:latin typeface="Arial" pitchFamily="34" charset="0"/>
                <a:cs typeface="Arial" pitchFamily="34" charset="0"/>
              </a:rPr>
              <a:t>Бухгалтерские записи по учету расчетов с подотчетными лицами</a:t>
            </a:r>
            <a:endParaRPr lang="ru-RU" altLang="ru-RU" sz="3600" dirty="0">
              <a:solidFill>
                <a:schemeClr val="tx2"/>
              </a:solidFill>
              <a:latin typeface="Arial" pitchFamily="34" charset="0"/>
              <a:cs typeface="Arial" pitchFamily="34" charset="0"/>
            </a:endParaRPr>
          </a:p>
        </p:txBody>
      </p:sp>
      <p:graphicFrame>
        <p:nvGraphicFramePr>
          <p:cNvPr id="3" name="Group 155"/>
          <p:cNvGraphicFramePr>
            <a:graphicFrameLocks noGrp="1"/>
          </p:cNvGraphicFramePr>
          <p:nvPr>
            <p:extLst>
              <p:ext uri="{D42A27DB-BD31-4B8C-83A1-F6EECF244321}">
                <p14:modId xmlns:p14="http://schemas.microsoft.com/office/powerpoint/2010/main" xmlns="" val="3938664675"/>
              </p:ext>
            </p:extLst>
          </p:nvPr>
        </p:nvGraphicFramePr>
        <p:xfrm>
          <a:off x="403501" y="1809000"/>
          <a:ext cx="11474998" cy="4687888"/>
        </p:xfrm>
        <a:graphic>
          <a:graphicData uri="http://schemas.openxmlformats.org/drawingml/2006/table">
            <a:tbl>
              <a:tblPr/>
              <a:tblGrid>
                <a:gridCol w="1133976">
                  <a:extLst>
                    <a:ext uri="{9D8B030D-6E8A-4147-A177-3AD203B41FA5}">
                      <a16:colId xmlns:a16="http://schemas.microsoft.com/office/drawing/2014/main" xmlns="" val="20000"/>
                    </a:ext>
                  </a:extLst>
                </a:gridCol>
                <a:gridCol w="4436028">
                  <a:extLst>
                    <a:ext uri="{9D8B030D-6E8A-4147-A177-3AD203B41FA5}">
                      <a16:colId xmlns:a16="http://schemas.microsoft.com/office/drawing/2014/main" xmlns="" val="20001"/>
                    </a:ext>
                  </a:extLst>
                </a:gridCol>
                <a:gridCol w="3784772">
                  <a:extLst>
                    <a:ext uri="{9D8B030D-6E8A-4147-A177-3AD203B41FA5}">
                      <a16:colId xmlns:a16="http://schemas.microsoft.com/office/drawing/2014/main" xmlns="" val="20002"/>
                    </a:ext>
                  </a:extLst>
                </a:gridCol>
                <a:gridCol w="1061151">
                  <a:extLst>
                    <a:ext uri="{9D8B030D-6E8A-4147-A177-3AD203B41FA5}">
                      <a16:colId xmlns:a16="http://schemas.microsoft.com/office/drawing/2014/main" xmlns="" val="20003"/>
                    </a:ext>
                  </a:extLst>
                </a:gridCol>
                <a:gridCol w="1059071">
                  <a:extLst>
                    <a:ext uri="{9D8B030D-6E8A-4147-A177-3AD203B41FA5}">
                      <a16:colId xmlns:a16="http://schemas.microsoft.com/office/drawing/2014/main" xmlns="" val="20004"/>
                    </a:ext>
                  </a:extLst>
                </a:gridCol>
              </a:tblGrid>
              <a:tr h="487363">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a:ln>
                            <a:noFill/>
                          </a:ln>
                          <a:solidFill>
                            <a:schemeClr val="tx2"/>
                          </a:solidFill>
                          <a:effectLst/>
                          <a:latin typeface="Arial" charset="0"/>
                          <a:cs typeface="Arial" charset="0"/>
                        </a:rPr>
                        <a:t>№ п/п</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a:ln>
                            <a:noFill/>
                          </a:ln>
                          <a:solidFill>
                            <a:schemeClr val="tx2"/>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a:ln>
                            <a:noFill/>
                          </a:ln>
                          <a:solidFill>
                            <a:schemeClr val="tx2"/>
                          </a:solidFill>
                          <a:effectLst/>
                          <a:latin typeface="Arial" charset="0"/>
                          <a:cs typeface="Arial" charset="0"/>
                        </a:rPr>
                        <a:t>Содержание операции</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a:ln>
                            <a:noFill/>
                          </a:ln>
                          <a:solidFill>
                            <a:schemeClr val="tx2"/>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a:ln>
                            <a:noFill/>
                          </a:ln>
                          <a:solidFill>
                            <a:schemeClr val="tx2"/>
                          </a:solidFill>
                          <a:effectLst/>
                          <a:latin typeface="Arial" charset="0"/>
                          <a:cs typeface="Arial" charset="0"/>
                        </a:rPr>
                        <a:t>Первичные документы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a:ln>
                            <a:noFill/>
                          </a:ln>
                          <a:solidFill>
                            <a:schemeClr val="tx2"/>
                          </a:solidFill>
                          <a:effectLst/>
                          <a:latin typeface="Arial" charset="0"/>
                          <a:cs typeface="Arial" charset="0"/>
                        </a:rPr>
                        <a:t>Корреспонденция счетов</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xmlns="" val="10000"/>
                  </a:ext>
                </a:extLst>
              </a:tr>
              <a:tr h="24288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a:ln>
                            <a:noFill/>
                          </a:ln>
                          <a:solidFill>
                            <a:schemeClr val="tx2"/>
                          </a:solidFill>
                          <a:effectLst/>
                          <a:latin typeface="Arial" charset="0"/>
                          <a:cs typeface="Arial" charset="0"/>
                        </a:rPr>
                        <a:t>Дт</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err="1">
                          <a:ln>
                            <a:noFill/>
                          </a:ln>
                          <a:solidFill>
                            <a:schemeClr val="tx2"/>
                          </a:solidFill>
                          <a:effectLst/>
                          <a:latin typeface="Arial" charset="0"/>
                          <a:cs typeface="Arial" charset="0"/>
                        </a:rPr>
                        <a:t>Кт</a:t>
                      </a:r>
                      <a:endParaRPr kumimoji="0" lang="ru-RU" sz="2000" b="1" i="0" u="none" strike="noStrike" cap="none" normalizeH="0" baseline="0" dirty="0">
                        <a:ln>
                          <a:noFill/>
                        </a:ln>
                        <a:solidFill>
                          <a:schemeClr val="tx2"/>
                        </a:solidFill>
                        <a:effectLst/>
                        <a:latin typeface="Arial" charset="0"/>
                        <a:cs typeface="Arial" charset="0"/>
                      </a:endParaRP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31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1.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Выдана из кассы сумма подотчетному лицу на хозяйственные нужды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РКО, письменное заявление подотчетного лица</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71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50</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835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2.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Выдана из кассы сумма подотчетному лицу на командировочные расходы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РКО, письменное заявление подотчетного лица,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решение работодателя</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71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50</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725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3.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Получены денежные средства под отчет в отделении банка</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Выписка банка</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71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51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4.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Выданы из кассы подотчетному лицу денежные средства, в т.ч. погашение перерасхода по авансовому отчету</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РКО, Авансовый отчет</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71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50</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18878099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62"/>
          <p:cNvGraphicFramePr>
            <a:graphicFrameLocks noGrp="1"/>
          </p:cNvGraphicFramePr>
          <p:nvPr>
            <p:extLst>
              <p:ext uri="{D42A27DB-BD31-4B8C-83A1-F6EECF244321}">
                <p14:modId xmlns:p14="http://schemas.microsoft.com/office/powerpoint/2010/main" xmlns="" val="1564070263"/>
              </p:ext>
            </p:extLst>
          </p:nvPr>
        </p:nvGraphicFramePr>
        <p:xfrm>
          <a:off x="426000" y="504000"/>
          <a:ext cx="11294998" cy="5818171"/>
        </p:xfrm>
        <a:graphic>
          <a:graphicData uri="http://schemas.openxmlformats.org/drawingml/2006/table">
            <a:tbl>
              <a:tblPr/>
              <a:tblGrid>
                <a:gridCol w="1300747">
                  <a:extLst>
                    <a:ext uri="{9D8B030D-6E8A-4147-A177-3AD203B41FA5}">
                      <a16:colId xmlns:a16="http://schemas.microsoft.com/office/drawing/2014/main" xmlns="" val="20000"/>
                    </a:ext>
                  </a:extLst>
                </a:gridCol>
                <a:gridCol w="4553643">
                  <a:extLst>
                    <a:ext uri="{9D8B030D-6E8A-4147-A177-3AD203B41FA5}">
                      <a16:colId xmlns:a16="http://schemas.microsoft.com/office/drawing/2014/main" xmlns="" val="20001"/>
                    </a:ext>
                  </a:extLst>
                </a:gridCol>
                <a:gridCol w="2601496">
                  <a:extLst>
                    <a:ext uri="{9D8B030D-6E8A-4147-A177-3AD203B41FA5}">
                      <a16:colId xmlns:a16="http://schemas.microsoft.com/office/drawing/2014/main" xmlns="" val="20002"/>
                    </a:ext>
                  </a:extLst>
                </a:gridCol>
                <a:gridCol w="1579332">
                  <a:extLst>
                    <a:ext uri="{9D8B030D-6E8A-4147-A177-3AD203B41FA5}">
                      <a16:colId xmlns:a16="http://schemas.microsoft.com/office/drawing/2014/main" xmlns="" val="20003"/>
                    </a:ext>
                  </a:extLst>
                </a:gridCol>
                <a:gridCol w="1259780">
                  <a:extLst>
                    <a:ext uri="{9D8B030D-6E8A-4147-A177-3AD203B41FA5}">
                      <a16:colId xmlns:a16="http://schemas.microsoft.com/office/drawing/2014/main" xmlns="" val="20004"/>
                    </a:ext>
                  </a:extLst>
                </a:gridCol>
              </a:tblGrid>
              <a:tr h="451772">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5.        Приобретение имущества подотчетным лицом, не имеющим доверенности</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15006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5.1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Приобретены за счет подотчетных сумм:</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материалы</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товары</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основные средства</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Авансовый отчет, квитанции, кассовый чек, товарный чек</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10</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41</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08</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71</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71</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71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2005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5.2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Отражен НДС по приобретенным материальным ценностям, выполненным работам и услугам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Авансовый отчет</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19</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71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6418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5.3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Списан НДС по приобретенным материальным ценностям, выполненным работам и услугам (НДС не может быть взят в зачет, а списывается на расходы предприятия, так как лицо, не имеющее доверенности, не может получить счет-фактуру)</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Авансовый отчет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10,41,91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19</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3987390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87"/>
          <p:cNvGraphicFramePr>
            <a:graphicFrameLocks noGrp="1"/>
          </p:cNvGraphicFramePr>
          <p:nvPr>
            <p:extLst>
              <p:ext uri="{D42A27DB-BD31-4B8C-83A1-F6EECF244321}">
                <p14:modId xmlns:p14="http://schemas.microsoft.com/office/powerpoint/2010/main" xmlns="" val="2722938087"/>
              </p:ext>
            </p:extLst>
          </p:nvPr>
        </p:nvGraphicFramePr>
        <p:xfrm>
          <a:off x="336000" y="774000"/>
          <a:ext cx="11474999" cy="5145089"/>
        </p:xfrm>
        <a:graphic>
          <a:graphicData uri="http://schemas.openxmlformats.org/drawingml/2006/table">
            <a:tbl>
              <a:tblPr/>
              <a:tblGrid>
                <a:gridCol w="1227829">
                  <a:extLst>
                    <a:ext uri="{9D8B030D-6E8A-4147-A177-3AD203B41FA5}">
                      <a16:colId xmlns:a16="http://schemas.microsoft.com/office/drawing/2014/main" xmlns="" val="20000"/>
                    </a:ext>
                  </a:extLst>
                </a:gridCol>
                <a:gridCol w="4813506">
                  <a:extLst>
                    <a:ext uri="{9D8B030D-6E8A-4147-A177-3AD203B41FA5}">
                      <a16:colId xmlns:a16="http://schemas.microsoft.com/office/drawing/2014/main" xmlns="" val="20001"/>
                    </a:ext>
                  </a:extLst>
                </a:gridCol>
                <a:gridCol w="3315139">
                  <a:extLst>
                    <a:ext uri="{9D8B030D-6E8A-4147-A177-3AD203B41FA5}">
                      <a16:colId xmlns:a16="http://schemas.microsoft.com/office/drawing/2014/main" xmlns="" val="20002"/>
                    </a:ext>
                  </a:extLst>
                </a:gridCol>
                <a:gridCol w="1059262">
                  <a:extLst>
                    <a:ext uri="{9D8B030D-6E8A-4147-A177-3AD203B41FA5}">
                      <a16:colId xmlns:a16="http://schemas.microsoft.com/office/drawing/2014/main" xmlns="" val="20003"/>
                    </a:ext>
                  </a:extLst>
                </a:gridCol>
                <a:gridCol w="1059263">
                  <a:extLst>
                    <a:ext uri="{9D8B030D-6E8A-4147-A177-3AD203B41FA5}">
                      <a16:colId xmlns:a16="http://schemas.microsoft.com/office/drawing/2014/main" xmlns="" val="20004"/>
                    </a:ext>
                  </a:extLst>
                </a:gridCol>
              </a:tblGrid>
              <a:tr h="423863">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6.       Приобретение имущества подотчетным лицом, имеющим доверенность36</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1655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6.1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Приобретены за счет подотчетных сумм:</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 материалы</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 товары</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 основные средства</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Авансовый отчет, накладная, счет-фактура, кассовый чек</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10</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41</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08</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60</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60</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60</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089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6.2</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Отражен НДС по приобретенным материальным ценностям, выполненным работам и услугам (подотчетное лицо имеет доверенность, поэтому получает счет-фактуру)</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Авансовый отчет, счет-фактура</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19</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60</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976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6.3</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Погашена задолженность подотчетного лица перед организацией-работодателем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Авансовый отчет</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60</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71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6743212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xmlns="" id="{719296DE-E499-4BFB-9D6C-B12516A12004}"/>
              </a:ext>
            </a:extLst>
          </p:cNvPr>
          <p:cNvSpPr>
            <a:spLocks noGrp="1"/>
          </p:cNvSpPr>
          <p:nvPr>
            <p:ph type="title"/>
          </p:nvPr>
        </p:nvSpPr>
        <p:spPr>
          <a:xfrm>
            <a:off x="154066" y="324000"/>
            <a:ext cx="11745000" cy="1325563"/>
          </a:xfrm>
        </p:spPr>
        <p:txBody>
          <a:bodyPr>
            <a:normAutofit/>
          </a:bodyPr>
          <a:lstStyle/>
          <a:p>
            <a:pPr algn="ctr"/>
            <a:r>
              <a:rPr lang="ru-RU" sz="3600" dirty="0">
                <a:solidFill>
                  <a:schemeClr val="tx2"/>
                </a:solidFill>
                <a:latin typeface="Arial" pitchFamily="34" charset="0"/>
                <a:cs typeface="Arial" pitchFamily="34" charset="0"/>
              </a:rPr>
              <a:t>Дебиторская и кредиторская задолженности</a:t>
            </a:r>
            <a:br>
              <a:rPr lang="ru-RU" sz="3600" dirty="0">
                <a:solidFill>
                  <a:schemeClr val="tx2"/>
                </a:solidFill>
                <a:latin typeface="Arial" pitchFamily="34" charset="0"/>
                <a:cs typeface="Arial" pitchFamily="34" charset="0"/>
              </a:rPr>
            </a:br>
            <a:endParaRPr lang="ru-RU" sz="3600" dirty="0">
              <a:solidFill>
                <a:schemeClr val="tx2"/>
              </a:solidFill>
              <a:latin typeface="Arial" pitchFamily="34" charset="0"/>
              <a:cs typeface="Arial" pitchFamily="34" charset="0"/>
            </a:endParaRPr>
          </a:p>
        </p:txBody>
      </p:sp>
      <p:grpSp>
        <p:nvGrpSpPr>
          <p:cNvPr id="5" name="Группа 4"/>
          <p:cNvGrpSpPr/>
          <p:nvPr/>
        </p:nvGrpSpPr>
        <p:grpSpPr>
          <a:xfrm>
            <a:off x="950023" y="1134000"/>
            <a:ext cx="10199029" cy="2195635"/>
            <a:chOff x="1507228" y="54163"/>
            <a:chExt cx="7852893" cy="2619990"/>
          </a:xfrm>
        </p:grpSpPr>
        <p:sp>
          <p:nvSpPr>
            <p:cNvPr id="6" name="Прямоугольник 5"/>
            <p:cNvSpPr/>
            <p:nvPr/>
          </p:nvSpPr>
          <p:spPr>
            <a:xfrm>
              <a:off x="1529579" y="173661"/>
              <a:ext cx="7830542" cy="250049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Прямоугольник 6"/>
            <p:cNvSpPr/>
            <p:nvPr/>
          </p:nvSpPr>
          <p:spPr>
            <a:xfrm>
              <a:off x="1507228" y="54163"/>
              <a:ext cx="7830542" cy="25004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indent="719138" algn="just" defTabSz="800100">
                <a:spcBef>
                  <a:spcPct val="0"/>
                </a:spcBef>
                <a:spcAft>
                  <a:spcPct val="35000"/>
                </a:spcAft>
              </a:pPr>
              <a:r>
                <a:rPr lang="ru-RU" sz="2000" b="1" u="sng" kern="1200" dirty="0">
                  <a:latin typeface="Arial" pitchFamily="34" charset="0"/>
                  <a:cs typeface="Arial" pitchFamily="34" charset="0"/>
                </a:rPr>
                <a:t>Под дебиторской задолженностью</a:t>
              </a:r>
              <a:r>
                <a:rPr lang="ru-RU" sz="2000" u="sng" kern="1200" dirty="0">
                  <a:latin typeface="Arial" pitchFamily="34" charset="0"/>
                  <a:cs typeface="Arial" pitchFamily="34" charset="0"/>
                </a:rPr>
                <a:t> </a:t>
              </a:r>
              <a:r>
                <a:rPr lang="ru-RU" sz="2000" kern="1200" dirty="0">
                  <a:latin typeface="Arial" pitchFamily="34" charset="0"/>
                  <a:cs typeface="Arial" pitchFamily="34" charset="0"/>
                </a:rPr>
                <a:t>обычно понимают задолженность юридических и физических лиц, образовавшуюся в связи с хозяйственной деятельностью организации, т.е. это - сумма долгов, причитающихся организации со стороны других организаций и физических лиц, являющихся их должниками, дебиторами.</a:t>
              </a:r>
            </a:p>
          </p:txBody>
        </p:sp>
      </p:grpSp>
      <p:grpSp>
        <p:nvGrpSpPr>
          <p:cNvPr id="8" name="Группа 7"/>
          <p:cNvGrpSpPr/>
          <p:nvPr/>
        </p:nvGrpSpPr>
        <p:grpSpPr>
          <a:xfrm>
            <a:off x="941566" y="3329635"/>
            <a:ext cx="10170000" cy="3114365"/>
            <a:chOff x="1462219" y="2917707"/>
            <a:chExt cx="7920560" cy="2790000"/>
          </a:xfrm>
        </p:grpSpPr>
        <p:sp>
          <p:nvSpPr>
            <p:cNvPr id="9" name="Прямоугольник 8"/>
            <p:cNvSpPr/>
            <p:nvPr/>
          </p:nvSpPr>
          <p:spPr>
            <a:xfrm>
              <a:off x="1462219" y="3207215"/>
              <a:ext cx="7920560" cy="250049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Прямоугольник 9"/>
            <p:cNvSpPr/>
            <p:nvPr/>
          </p:nvSpPr>
          <p:spPr>
            <a:xfrm>
              <a:off x="1462219" y="2917707"/>
              <a:ext cx="7920560" cy="2790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182563" lvl="0" indent="622300" algn="just" defTabSz="800100">
                <a:spcBef>
                  <a:spcPct val="0"/>
                </a:spcBef>
                <a:spcAft>
                  <a:spcPct val="35000"/>
                </a:spcAft>
              </a:pPr>
              <a:r>
                <a:rPr lang="ru-RU" sz="2000" b="1" u="sng" kern="1200" dirty="0">
                  <a:latin typeface="Arial" pitchFamily="34" charset="0"/>
                  <a:cs typeface="Arial" pitchFamily="34" charset="0"/>
                </a:rPr>
                <a:t>Кредиторской задолженностью </a:t>
              </a:r>
              <a:r>
                <a:rPr lang="ru-RU" sz="2000" b="1" kern="1200" dirty="0">
                  <a:latin typeface="Arial" pitchFamily="34" charset="0"/>
                  <a:cs typeface="Arial" pitchFamily="34" charset="0"/>
                </a:rPr>
                <a:t>называют</a:t>
              </a:r>
              <a:r>
                <a:rPr lang="ru-RU" sz="2000" kern="1200" dirty="0">
                  <a:latin typeface="Arial" pitchFamily="34" charset="0"/>
                  <a:cs typeface="Arial" pitchFamily="34" charset="0"/>
                </a:rPr>
                <a:t> задолженность организации перед другими организациям, физическими лицами, которые называются кредиторами. В п. 7.3. Концепции развития бухгалтерского учета в рыночной экономике России обязательством считается существующая на отчетную дату задолженность организации, которая является следствием свершившихся проектов ее хозяйственной деятельности и расчеты по которой должны привести к оттоку активов. Обязательство может возникнуть в силу действия договора или правовой нормы, а также обычаев делового оборота.</a:t>
              </a:r>
            </a:p>
          </p:txBody>
        </p:sp>
      </p:grpSp>
    </p:spTree>
    <p:extLst>
      <p:ext uri="{BB962C8B-B14F-4D97-AF65-F5344CB8AC3E}">
        <p14:creationId xmlns:p14="http://schemas.microsoft.com/office/powerpoint/2010/main" xmlns="" val="28544698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22"/>
          <p:cNvGraphicFramePr>
            <a:graphicFrameLocks noGrp="1"/>
          </p:cNvGraphicFramePr>
          <p:nvPr>
            <p:extLst>
              <p:ext uri="{D42A27DB-BD31-4B8C-83A1-F6EECF244321}">
                <p14:modId xmlns:p14="http://schemas.microsoft.com/office/powerpoint/2010/main" xmlns="" val="4196480191"/>
              </p:ext>
            </p:extLst>
          </p:nvPr>
        </p:nvGraphicFramePr>
        <p:xfrm>
          <a:off x="336000" y="459000"/>
          <a:ext cx="11520000" cy="5882435"/>
        </p:xfrm>
        <a:graphic>
          <a:graphicData uri="http://schemas.openxmlformats.org/drawingml/2006/table">
            <a:tbl>
              <a:tblPr/>
              <a:tblGrid>
                <a:gridCol w="1241533">
                  <a:extLst>
                    <a:ext uri="{9D8B030D-6E8A-4147-A177-3AD203B41FA5}">
                      <a16:colId xmlns:a16="http://schemas.microsoft.com/office/drawing/2014/main" xmlns="" val="20000"/>
                    </a:ext>
                  </a:extLst>
                </a:gridCol>
                <a:gridCol w="4867230">
                  <a:extLst>
                    <a:ext uri="{9D8B030D-6E8A-4147-A177-3AD203B41FA5}">
                      <a16:colId xmlns:a16="http://schemas.microsoft.com/office/drawing/2014/main" xmlns="" val="20001"/>
                    </a:ext>
                  </a:extLst>
                </a:gridCol>
                <a:gridCol w="3352138">
                  <a:extLst>
                    <a:ext uri="{9D8B030D-6E8A-4147-A177-3AD203B41FA5}">
                      <a16:colId xmlns:a16="http://schemas.microsoft.com/office/drawing/2014/main" xmlns="" val="20002"/>
                    </a:ext>
                  </a:extLst>
                </a:gridCol>
                <a:gridCol w="1073189">
                  <a:extLst>
                    <a:ext uri="{9D8B030D-6E8A-4147-A177-3AD203B41FA5}">
                      <a16:colId xmlns:a16="http://schemas.microsoft.com/office/drawing/2014/main" xmlns="" val="20003"/>
                    </a:ext>
                  </a:extLst>
                </a:gridCol>
                <a:gridCol w="985910">
                  <a:extLst>
                    <a:ext uri="{9D8B030D-6E8A-4147-A177-3AD203B41FA5}">
                      <a16:colId xmlns:a16="http://schemas.microsoft.com/office/drawing/2014/main" xmlns="" val="20004"/>
                    </a:ext>
                  </a:extLst>
                </a:gridCol>
              </a:tblGrid>
              <a:tr h="864033">
                <a:tc row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7.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Списаны затраты, произведенные подотчетным лицом (в части выполненных работ, оказанных услуг):</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Авансовый отчет, акт, подтверждающий выполнение работ, оказание услуг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99167">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20</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71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65699">
                <a:tc vMerge="1">
                  <a:txBody>
                    <a:bodyPr/>
                    <a:lstStyle/>
                    <a:p>
                      <a:endParaRPr lang="ru-RU"/>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на расходы основного производства</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10002"/>
                  </a:ext>
                </a:extLst>
              </a:tr>
              <a:tr h="531601">
                <a:tc vMerge="1">
                  <a:txBody>
                    <a:bodyPr/>
                    <a:lstStyle/>
                    <a:p>
                      <a:endParaRPr lang="ru-RU"/>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на общехозяйственные расходы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26</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71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97501">
                <a:tc vMerge="1">
                  <a:txBody>
                    <a:bodyPr/>
                    <a:lstStyle/>
                    <a:p>
                      <a:endParaRPr lang="ru-RU"/>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на расходы, связанные с реализацией</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44</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71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65699">
                <a:tc row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8.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Списаны командировочные расходы: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Авансовый отчет,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билеты, счет гостиницы</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199167">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20</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71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98334">
                <a:tc vMerge="1">
                  <a:txBody>
                    <a:bodyPr/>
                    <a:lstStyle/>
                    <a:p>
                      <a:endParaRPr lang="ru-RU"/>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на расходы основного производства</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10007"/>
                  </a:ext>
                </a:extLst>
              </a:tr>
              <a:tr h="332434">
                <a:tc vMerge="1">
                  <a:txBody>
                    <a:bodyPr/>
                    <a:lstStyle/>
                    <a:p>
                      <a:endParaRPr lang="ru-RU"/>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на общехозяйственные расходы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26</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71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597501">
                <a:tc vMerge="1">
                  <a:txBody>
                    <a:bodyPr/>
                    <a:lstStyle/>
                    <a:p>
                      <a:endParaRPr lang="ru-RU"/>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на расходы, связанные с реализацией</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44</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71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11291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2"/>
                          </a:solidFill>
                          <a:effectLst/>
                          <a:latin typeface="Arial" charset="0"/>
                          <a:cs typeface="Arial" charset="0"/>
                        </a:rPr>
                        <a:t>9.</a:t>
                      </a:r>
                      <a:endParaRPr kumimoji="0" lang="ru-RU" sz="2000" b="0" i="0" u="none" strike="noStrike" cap="none" normalizeH="0" baseline="0">
                        <a:ln>
                          <a:noFill/>
                        </a:ln>
                        <a:solidFill>
                          <a:schemeClr val="tx2"/>
                        </a:solidFill>
                        <a:effectLst/>
                        <a:latin typeface="Arial" charset="0"/>
                        <a:cs typeface="Arial" charset="0"/>
                      </a:endParaRP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Возвращена в кассу подотчетным лицом неизрасходованная подотчетная сумма</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ПКО, авансовый отчет (если часть9.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денег была израсходована) </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50</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71</a:t>
                      </a:r>
                    </a:p>
                  </a:txBody>
                  <a:tcPr marL="20309" marR="2030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xmlns="" val="8667060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51000" y="369000"/>
            <a:ext cx="9090000" cy="1200329"/>
          </a:xfrm>
          <a:prstGeom prst="rect">
            <a:avLst/>
          </a:prstGeom>
        </p:spPr>
        <p:txBody>
          <a:bodyPr wrap="square">
            <a:spAutoFit/>
          </a:bodyPr>
          <a:lstStyle/>
          <a:p>
            <a:pPr marL="720725" lvl="1" algn="ctr"/>
            <a:r>
              <a:rPr lang="ru-RU" sz="3600" b="1" dirty="0">
                <a:solidFill>
                  <a:schemeClr val="tx2"/>
                </a:solidFill>
                <a:latin typeface="Arial" pitchFamily="34" charset="0"/>
                <a:cs typeface="Arial" pitchFamily="34" charset="0"/>
              </a:rPr>
              <a:t>Учет расчетов с учредителями и акционерами</a:t>
            </a:r>
          </a:p>
        </p:txBody>
      </p:sp>
      <p:sp>
        <p:nvSpPr>
          <p:cNvPr id="3" name="Прямоугольник 2"/>
          <p:cNvSpPr/>
          <p:nvPr/>
        </p:nvSpPr>
        <p:spPr>
          <a:xfrm>
            <a:off x="1213500" y="1989000"/>
            <a:ext cx="9765000" cy="3785652"/>
          </a:xfrm>
          <a:prstGeom prst="rect">
            <a:avLst/>
          </a:prstGeom>
        </p:spPr>
        <p:txBody>
          <a:bodyPr wrap="square">
            <a:spAutoFit/>
          </a:bodyPr>
          <a:lstStyle/>
          <a:p>
            <a:pPr indent="541338" algn="just"/>
            <a:r>
              <a:rPr lang="ru-RU" sz="2400" dirty="0">
                <a:solidFill>
                  <a:schemeClr val="tx2"/>
                </a:solidFill>
                <a:latin typeface="Arial" pitchFamily="34" charset="0"/>
                <a:cs typeface="Arial" pitchFamily="34" charset="0"/>
              </a:rPr>
              <a:t>Расчеты с учредителями, как правило, связаны с расчетами по вкладам в уставный капитал и по выплате им доходов.</a:t>
            </a:r>
          </a:p>
          <a:p>
            <a:pPr indent="541338" algn="just"/>
            <a:r>
              <a:rPr lang="ru-RU" sz="2400" dirty="0">
                <a:solidFill>
                  <a:schemeClr val="tx2"/>
                </a:solidFill>
                <a:latin typeface="Arial" pitchFamily="34" charset="0"/>
                <a:cs typeface="Arial" pitchFamily="34" charset="0"/>
              </a:rPr>
              <a:t>Для расчетов с учредителями (акционерами, участниками) в соответствии с планом счетов применяется счет 75 «Расчеты с учредителями». </a:t>
            </a:r>
          </a:p>
          <a:p>
            <a:pPr indent="541338" algn="just"/>
            <a:endParaRPr lang="en-US" sz="2400" dirty="0">
              <a:solidFill>
                <a:schemeClr val="tx2"/>
              </a:solidFill>
              <a:latin typeface="Arial" pitchFamily="34" charset="0"/>
              <a:cs typeface="Arial" pitchFamily="34" charset="0"/>
            </a:endParaRPr>
          </a:p>
          <a:p>
            <a:pPr indent="541338" algn="just"/>
            <a:r>
              <a:rPr lang="ru-RU" sz="2400" dirty="0">
                <a:solidFill>
                  <a:schemeClr val="tx2"/>
                </a:solidFill>
                <a:latin typeface="Arial" pitchFamily="34" charset="0"/>
                <a:cs typeface="Arial" pitchFamily="34" charset="0"/>
              </a:rPr>
              <a:t>К счету 75 "Расчеты с учредителями" могут быть открыты субсчета:</a:t>
            </a:r>
          </a:p>
          <a:p>
            <a:pPr indent="541338" algn="just"/>
            <a:r>
              <a:rPr lang="ru-RU" sz="2400" b="1" dirty="0">
                <a:solidFill>
                  <a:schemeClr val="tx2"/>
                </a:solidFill>
                <a:latin typeface="Arial" pitchFamily="34" charset="0"/>
                <a:cs typeface="Arial" pitchFamily="34" charset="0"/>
              </a:rPr>
              <a:t>75-1</a:t>
            </a:r>
            <a:r>
              <a:rPr lang="ru-RU" sz="2400" dirty="0">
                <a:solidFill>
                  <a:schemeClr val="tx2"/>
                </a:solidFill>
                <a:latin typeface="Arial" pitchFamily="34" charset="0"/>
                <a:cs typeface="Arial" pitchFamily="34" charset="0"/>
              </a:rPr>
              <a:t> «Расчеты по вкладам в уставный (складочный) капитал»,</a:t>
            </a:r>
          </a:p>
          <a:p>
            <a:pPr indent="541338" algn="just"/>
            <a:r>
              <a:rPr lang="ru-RU" sz="2400" b="1" dirty="0">
                <a:solidFill>
                  <a:schemeClr val="tx2"/>
                </a:solidFill>
                <a:latin typeface="Arial" pitchFamily="34" charset="0"/>
                <a:cs typeface="Arial" pitchFamily="34" charset="0"/>
              </a:rPr>
              <a:t>75-2</a:t>
            </a:r>
            <a:r>
              <a:rPr lang="ru-RU" sz="2400" dirty="0">
                <a:solidFill>
                  <a:schemeClr val="tx2"/>
                </a:solidFill>
                <a:latin typeface="Arial" pitchFamily="34" charset="0"/>
                <a:cs typeface="Arial" pitchFamily="34" charset="0"/>
              </a:rPr>
              <a:t> «Расчеты по выплате доходов».</a:t>
            </a:r>
          </a:p>
        </p:txBody>
      </p:sp>
    </p:spTree>
    <p:extLst>
      <p:ext uri="{BB962C8B-B14F-4D97-AF65-F5344CB8AC3E}">
        <p14:creationId xmlns:p14="http://schemas.microsoft.com/office/powerpoint/2010/main" xmlns="" val="9116793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3914" y="1224000"/>
            <a:ext cx="10080000" cy="4154984"/>
          </a:xfrm>
          <a:prstGeom prst="rect">
            <a:avLst/>
          </a:prstGeom>
        </p:spPr>
        <p:txBody>
          <a:bodyPr wrap="square">
            <a:spAutoFit/>
          </a:bodyPr>
          <a:lstStyle/>
          <a:p>
            <a:pPr indent="541338" algn="just"/>
            <a:r>
              <a:rPr lang="ru-RU" sz="2400" dirty="0">
                <a:solidFill>
                  <a:schemeClr val="tx2"/>
                </a:solidFill>
                <a:latin typeface="Arial" pitchFamily="34" charset="0"/>
                <a:cs typeface="Arial" pitchFamily="34" charset="0"/>
              </a:rPr>
              <a:t>На субсчете 75-1 «Расчеты по вкладам в уставный (складочный) капитал» учитываются расчеты с учредителями (участниками) организации по вкладам в его уставный (складочный) капитал.</a:t>
            </a:r>
          </a:p>
          <a:p>
            <a:pPr indent="541338" algn="just"/>
            <a:r>
              <a:rPr lang="ru-RU" sz="2400" dirty="0">
                <a:solidFill>
                  <a:schemeClr val="tx2"/>
                </a:solidFill>
                <a:latin typeface="Arial" pitchFamily="34" charset="0"/>
                <a:cs typeface="Arial" pitchFamily="34" charset="0"/>
              </a:rPr>
              <a:t>При создании организации в бухгалтерском учете организации делается запись, отражающая задолженность учредителя (участника, акционера) по вкладу в уставный капитал организации на всю величину, зарегистрированную в учредительных документах:</a:t>
            </a:r>
          </a:p>
          <a:p>
            <a:pPr indent="541338" algn="just"/>
            <a:r>
              <a:rPr lang="en-US" sz="2400" b="1" dirty="0">
                <a:solidFill>
                  <a:schemeClr val="tx2"/>
                </a:solidFill>
                <a:latin typeface="Arial" pitchFamily="34" charset="0"/>
                <a:cs typeface="Arial" pitchFamily="34" charset="0"/>
              </a:rPr>
              <a:t>			</a:t>
            </a: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75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80 </a:t>
            </a:r>
            <a:r>
              <a:rPr lang="ru-RU" sz="2400" dirty="0">
                <a:solidFill>
                  <a:schemeClr val="tx2"/>
                </a:solidFill>
                <a:latin typeface="Arial" pitchFamily="34" charset="0"/>
                <a:cs typeface="Arial" pitchFamily="34" charset="0"/>
              </a:rPr>
              <a:t>	</a:t>
            </a:r>
          </a:p>
          <a:p>
            <a:pPr indent="541338" algn="just"/>
            <a:r>
              <a:rPr lang="ru-RU" sz="2400" dirty="0">
                <a:solidFill>
                  <a:schemeClr val="tx2"/>
                </a:solidFill>
                <a:latin typeface="Arial" pitchFamily="34" charset="0"/>
                <a:cs typeface="Arial" pitchFamily="34" charset="0"/>
              </a:rPr>
              <a:t>	</a:t>
            </a:r>
          </a:p>
          <a:p>
            <a:pPr indent="541338" algn="just"/>
            <a:r>
              <a:rPr lang="ru-RU" sz="2400" dirty="0">
                <a:solidFill>
                  <a:schemeClr val="tx2"/>
                </a:solidFill>
                <a:latin typeface="Arial" pitchFamily="34" charset="0"/>
                <a:cs typeface="Arial" pitchFamily="34" charset="0"/>
              </a:rPr>
              <a:t>Погашение задолженности учредителя отражается записями:</a:t>
            </a:r>
          </a:p>
          <a:p>
            <a:pPr indent="541338"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08, 10, 41, 50, 51 и т. д.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75</a:t>
            </a:r>
          </a:p>
        </p:txBody>
      </p:sp>
    </p:spTree>
    <p:extLst>
      <p:ext uri="{BB962C8B-B14F-4D97-AF65-F5344CB8AC3E}">
        <p14:creationId xmlns:p14="http://schemas.microsoft.com/office/powerpoint/2010/main" xmlns="" val="18144054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01000" y="979542"/>
            <a:ext cx="10080000" cy="4893647"/>
          </a:xfrm>
          <a:prstGeom prst="rect">
            <a:avLst/>
          </a:prstGeom>
        </p:spPr>
        <p:txBody>
          <a:bodyPr wrap="square">
            <a:spAutoFit/>
          </a:bodyPr>
          <a:lstStyle/>
          <a:p>
            <a:pPr indent="541338" algn="just"/>
            <a:r>
              <a:rPr lang="ru-RU" sz="2400" dirty="0">
                <a:solidFill>
                  <a:schemeClr val="tx2"/>
                </a:solidFill>
                <a:latin typeface="Arial" pitchFamily="34" charset="0"/>
                <a:cs typeface="Arial" pitchFamily="34" charset="0"/>
              </a:rPr>
              <a:t>На субсчете 75-2 «Расчеты по выплате доходов» учитываются расчеты с учредителями (участниками) организации по выплате им доходов. </a:t>
            </a:r>
          </a:p>
          <a:p>
            <a:pPr indent="541338" algn="just"/>
            <a:r>
              <a:rPr lang="ru-RU" sz="2400" dirty="0">
                <a:solidFill>
                  <a:schemeClr val="tx2"/>
                </a:solidFill>
                <a:latin typeface="Arial" pitchFamily="34" charset="0"/>
                <a:cs typeface="Arial" pitchFamily="34" charset="0"/>
              </a:rPr>
              <a:t>При начислении дивидендов в учете делаются записи:</a:t>
            </a:r>
          </a:p>
          <a:p>
            <a:pPr indent="541338"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84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75 </a:t>
            </a:r>
            <a:r>
              <a:rPr lang="ru-RU" sz="2400" dirty="0">
                <a:solidFill>
                  <a:schemeClr val="tx2"/>
                </a:solidFill>
                <a:latin typeface="Arial" pitchFamily="34" charset="0"/>
                <a:cs typeface="Arial" pitchFamily="34" charset="0"/>
              </a:rPr>
              <a:t>– начислены дивиденды учредителям (акционерам). </a:t>
            </a:r>
          </a:p>
          <a:p>
            <a:pPr indent="541338" algn="just"/>
            <a:r>
              <a:rPr lang="ru-RU" sz="2400" dirty="0">
                <a:solidFill>
                  <a:schemeClr val="tx2"/>
                </a:solidFill>
                <a:latin typeface="Arial" pitchFamily="34" charset="0"/>
                <a:cs typeface="Arial" pitchFamily="34" charset="0"/>
              </a:rPr>
              <a:t> При этом начисление и выплата доходов работникам организации, входящим в число его учредителей (участников), учитывается на </a:t>
            </a:r>
            <a:r>
              <a:rPr lang="en-US" sz="2400" dirty="0">
                <a:solidFill>
                  <a:schemeClr val="tx2"/>
                </a:solidFill>
                <a:latin typeface="Arial" pitchFamily="34" charset="0"/>
                <a:cs typeface="Arial" pitchFamily="34" charset="0"/>
              </a:rPr>
              <a:t/>
            </a:r>
            <a:br>
              <a:rPr lang="en-US" sz="2400" dirty="0">
                <a:solidFill>
                  <a:schemeClr val="tx2"/>
                </a:solidFill>
                <a:latin typeface="Arial" pitchFamily="34" charset="0"/>
                <a:cs typeface="Arial" pitchFamily="34" charset="0"/>
              </a:rPr>
            </a:br>
            <a:r>
              <a:rPr lang="ru-RU" sz="2400" b="1" dirty="0">
                <a:solidFill>
                  <a:schemeClr val="tx2"/>
                </a:solidFill>
                <a:latin typeface="Arial" pitchFamily="34" charset="0"/>
                <a:cs typeface="Arial" pitchFamily="34" charset="0"/>
              </a:rPr>
              <a:t>счете 70 </a:t>
            </a:r>
            <a:r>
              <a:rPr lang="ru-RU" sz="2400" dirty="0">
                <a:solidFill>
                  <a:schemeClr val="tx2"/>
                </a:solidFill>
                <a:latin typeface="Arial" pitchFamily="34" charset="0"/>
                <a:cs typeface="Arial" pitchFamily="34" charset="0"/>
              </a:rPr>
              <a:t>«Расчеты с персоналом по оплате труда» и отражается записью:</a:t>
            </a:r>
          </a:p>
          <a:p>
            <a:pPr indent="541338"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84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70 </a:t>
            </a:r>
            <a:r>
              <a:rPr lang="ru-RU" sz="2400" dirty="0">
                <a:solidFill>
                  <a:schemeClr val="tx2"/>
                </a:solidFill>
                <a:latin typeface="Arial" pitchFamily="34" charset="0"/>
                <a:cs typeface="Arial" pitchFamily="34" charset="0"/>
              </a:rPr>
              <a:t>– при начислении дивидендов (выплат) учредителям (акционерам)  работникам организации</a:t>
            </a:r>
          </a:p>
        </p:txBody>
      </p:sp>
    </p:spTree>
    <p:extLst>
      <p:ext uri="{BB962C8B-B14F-4D97-AF65-F5344CB8AC3E}">
        <p14:creationId xmlns:p14="http://schemas.microsoft.com/office/powerpoint/2010/main" xmlns="" val="21629375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230" y="3114000"/>
            <a:ext cx="12212229" cy="25650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Текст 2"/>
          <p:cNvSpPr>
            <a:spLocks noGrp="1"/>
          </p:cNvSpPr>
          <p:nvPr>
            <p:ph type="body" sz="quarter" idx="10"/>
          </p:nvPr>
        </p:nvSpPr>
        <p:spPr>
          <a:xfrm>
            <a:off x="1765884" y="1179000"/>
            <a:ext cx="8640000" cy="4275000"/>
          </a:xfrm>
        </p:spPr>
        <p:txBody>
          <a:bodyPr>
            <a:noAutofit/>
          </a:bodyPr>
          <a:lstStyle/>
          <a:p>
            <a:pPr algn="ctr">
              <a:lnSpc>
                <a:spcPct val="100000"/>
              </a:lnSpc>
            </a:pPr>
            <a:r>
              <a:rPr lang="ru-RU" sz="2400" dirty="0">
                <a:solidFill>
                  <a:schemeClr val="tx2"/>
                </a:solidFill>
                <a:latin typeface="Arial" pitchFamily="34" charset="0"/>
                <a:cs typeface="Arial" pitchFamily="34" charset="0"/>
              </a:rPr>
              <a:t>При начислении дивидендов с юридических и физических лиц удерживают налоги</a:t>
            </a:r>
          </a:p>
          <a:p>
            <a:pPr algn="just">
              <a:lnSpc>
                <a:spcPct val="100000"/>
              </a:lnSpc>
            </a:pPr>
            <a:r>
              <a:rPr lang="en-US" sz="2400" dirty="0">
                <a:solidFill>
                  <a:schemeClr val="tx2"/>
                </a:solidFill>
                <a:latin typeface="Arial" pitchFamily="34" charset="0"/>
                <a:cs typeface="Arial" pitchFamily="34" charset="0"/>
              </a:rPr>
              <a:t>			</a:t>
            </a: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70, 75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68</a:t>
            </a:r>
          </a:p>
          <a:p>
            <a:pPr algn="just">
              <a:lnSpc>
                <a:spcPct val="100000"/>
              </a:lnSpc>
            </a:pPr>
            <a:r>
              <a:rPr lang="en-US" sz="2400" dirty="0">
                <a:solidFill>
                  <a:schemeClr val="tx2"/>
                </a:solidFill>
                <a:latin typeface="Arial" pitchFamily="34" charset="0"/>
                <a:cs typeface="Arial" pitchFamily="34" charset="0"/>
              </a:rPr>
              <a:t>			</a:t>
            </a: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68	  </a:t>
            </a:r>
            <a:r>
              <a:rPr lang="en-US" sz="2400" b="1" dirty="0">
                <a:solidFill>
                  <a:schemeClr val="tx2"/>
                </a:solidFill>
                <a:latin typeface="Arial" pitchFamily="34" charset="0"/>
                <a:cs typeface="Arial" pitchFamily="34" charset="0"/>
              </a:rPr>
              <a:t>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51</a:t>
            </a:r>
          </a:p>
          <a:p>
            <a:pPr algn="just">
              <a:lnSpc>
                <a:spcPct val="100000"/>
              </a:lnSpc>
            </a:pPr>
            <a:r>
              <a:rPr lang="ru-RU" sz="2400" dirty="0">
                <a:latin typeface="Arial" pitchFamily="34" charset="0"/>
                <a:cs typeface="Arial" pitchFamily="34" charset="0"/>
              </a:rPr>
              <a:t> </a:t>
            </a:r>
          </a:p>
          <a:p>
            <a:pPr algn="ctr">
              <a:lnSpc>
                <a:spcPct val="100000"/>
              </a:lnSpc>
            </a:pPr>
            <a:r>
              <a:rPr lang="ru-RU" sz="2400" dirty="0">
                <a:solidFill>
                  <a:schemeClr val="bg1"/>
                </a:solidFill>
                <a:latin typeface="Arial" pitchFamily="34" charset="0"/>
                <a:cs typeface="Arial" pitchFamily="34" charset="0"/>
              </a:rPr>
              <a:t>При выплате дивидендов в учете делаются записи:</a:t>
            </a:r>
          </a:p>
          <a:p>
            <a:pPr algn="just">
              <a:lnSpc>
                <a:spcPct val="100000"/>
              </a:lnSpc>
            </a:pPr>
            <a:r>
              <a:rPr lang="en-US" sz="2400" dirty="0">
                <a:solidFill>
                  <a:schemeClr val="bg1"/>
                </a:solidFill>
                <a:latin typeface="Arial" pitchFamily="34" charset="0"/>
                <a:cs typeface="Arial" pitchFamily="34" charset="0"/>
              </a:rPr>
              <a:t>			</a:t>
            </a:r>
            <a:r>
              <a:rPr lang="ru-RU" sz="2400" b="1" dirty="0" err="1">
                <a:solidFill>
                  <a:schemeClr val="bg1"/>
                </a:solidFill>
                <a:latin typeface="Arial" pitchFamily="34" charset="0"/>
                <a:cs typeface="Arial" pitchFamily="34" charset="0"/>
              </a:rPr>
              <a:t>Дт</a:t>
            </a:r>
            <a:r>
              <a:rPr lang="ru-RU" sz="2400" b="1" dirty="0">
                <a:solidFill>
                  <a:schemeClr val="bg1"/>
                </a:solidFill>
                <a:latin typeface="Arial" pitchFamily="34" charset="0"/>
                <a:cs typeface="Arial" pitchFamily="34" charset="0"/>
              </a:rPr>
              <a:t> 70, 75	  </a:t>
            </a:r>
            <a:r>
              <a:rPr lang="ru-RU" sz="2400" b="1" dirty="0" err="1">
                <a:solidFill>
                  <a:schemeClr val="bg1"/>
                </a:solidFill>
                <a:latin typeface="Arial" pitchFamily="34" charset="0"/>
                <a:cs typeface="Arial" pitchFamily="34" charset="0"/>
              </a:rPr>
              <a:t>Кт</a:t>
            </a:r>
            <a:r>
              <a:rPr lang="ru-RU" sz="2400" b="1" dirty="0">
                <a:solidFill>
                  <a:schemeClr val="bg1"/>
                </a:solidFill>
                <a:latin typeface="Arial" pitchFamily="34" charset="0"/>
                <a:cs typeface="Arial" pitchFamily="34" charset="0"/>
              </a:rPr>
              <a:t> 51</a:t>
            </a:r>
          </a:p>
          <a:p>
            <a:pPr algn="just">
              <a:lnSpc>
                <a:spcPct val="100000"/>
              </a:lnSpc>
            </a:pPr>
            <a:endParaRPr lang="ru-RU" sz="2400" dirty="0">
              <a:latin typeface="Arial" pitchFamily="34" charset="0"/>
              <a:cs typeface="Arial" pitchFamily="34" charset="0"/>
            </a:endParaRPr>
          </a:p>
        </p:txBody>
      </p:sp>
    </p:spTree>
    <p:extLst>
      <p:ext uri="{BB962C8B-B14F-4D97-AF65-F5344CB8AC3E}">
        <p14:creationId xmlns:p14="http://schemas.microsoft.com/office/powerpoint/2010/main" xmlns="" val="20012485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Текст 12">
            <a:extLst>
              <a:ext uri="{FF2B5EF4-FFF2-40B4-BE49-F238E27FC236}">
                <a16:creationId xmlns:a16="http://schemas.microsoft.com/office/drawing/2014/main" xmlns="" id="{352D1394-ECF3-4B9F-88E4-F7CF9D6B2706}"/>
              </a:ext>
            </a:extLst>
          </p:cNvPr>
          <p:cNvSpPr>
            <a:spLocks noGrp="1"/>
          </p:cNvSpPr>
          <p:nvPr>
            <p:ph type="body" sz="quarter" idx="19"/>
          </p:nvPr>
        </p:nvSpPr>
        <p:spPr>
          <a:xfrm>
            <a:off x="1011000" y="999000"/>
            <a:ext cx="10035000" cy="4016898"/>
          </a:xfrm>
        </p:spPr>
        <p:txBody>
          <a:bodyPr>
            <a:noAutofit/>
          </a:bodyPr>
          <a:lstStyle/>
          <a:p>
            <a:pPr algn="just">
              <a:lnSpc>
                <a:spcPct val="100000"/>
              </a:lnSpc>
            </a:pPr>
            <a:r>
              <a:rPr lang="ru-RU" sz="2400" dirty="0">
                <a:solidFill>
                  <a:schemeClr val="tx2"/>
                </a:solidFill>
                <a:latin typeface="Arial" pitchFamily="34" charset="0"/>
                <a:cs typeface="Arial" pitchFamily="34" charset="0"/>
              </a:rPr>
              <a:t>      Объявление о годовых дивидендах относится к событиям после отчетной даты. В соответствии</a:t>
            </a:r>
            <a:r>
              <a:rPr lang="ru-RU" sz="2400" b="1" dirty="0">
                <a:solidFill>
                  <a:schemeClr val="tx2"/>
                </a:solidFill>
                <a:latin typeface="Arial" pitchFamily="34" charset="0"/>
                <a:cs typeface="Arial" pitchFamily="34" charset="0"/>
              </a:rPr>
              <a:t> </a:t>
            </a:r>
            <a:r>
              <a:rPr lang="ru-RU" sz="2400" dirty="0">
                <a:solidFill>
                  <a:schemeClr val="tx2"/>
                </a:solidFill>
                <a:latin typeface="Arial" pitchFamily="34" charset="0"/>
                <a:cs typeface="Arial" pitchFamily="34" charset="0"/>
              </a:rPr>
              <a:t>с</a:t>
            </a:r>
            <a:r>
              <a:rPr lang="ru-RU" sz="2400" b="1" dirty="0">
                <a:solidFill>
                  <a:schemeClr val="tx2"/>
                </a:solidFill>
                <a:latin typeface="Arial" pitchFamily="34" charset="0"/>
                <a:cs typeface="Arial" pitchFamily="34" charset="0"/>
              </a:rPr>
              <a:t> ПБУ 7/98 </a:t>
            </a:r>
            <a:r>
              <a:rPr lang="ru-RU" sz="2400" dirty="0">
                <a:solidFill>
                  <a:schemeClr val="tx2"/>
                </a:solidFill>
                <a:latin typeface="Arial" pitchFamily="34" charset="0"/>
                <a:cs typeface="Arial" pitchFamily="34" charset="0"/>
              </a:rPr>
              <a:t>такое событие после отчетной даты раскрывается в пояснениях к Бухгалтерскому балансу и Отчету о финансовых результатах за отчетный год. При этом в отчетном периоде, за который распределяются доходы, никакие записи в бухгалтерском (синтетическом и аналитическом) учете не производятся. При наступлении события после отчетной даты в бухгалтерском учете периода, следующего за отчетным, в общем порядке делается запись, отражающая это событие. Таким образом, задолженность по выплате дивидендов (как годовых, так и промежуточных) отражается в бухгалтерском балансе на дату принятия соответствующего решения общим собранием участников, акционеров.</a:t>
            </a:r>
          </a:p>
          <a:p>
            <a:pPr algn="just">
              <a:lnSpc>
                <a:spcPct val="100000"/>
              </a:lnSpc>
            </a:pPr>
            <a:endParaRPr lang="ru-RU" sz="240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xmlns="" val="766395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41000" y="1305342"/>
            <a:ext cx="8775000" cy="3785652"/>
          </a:xfrm>
          <a:prstGeom prst="rect">
            <a:avLst/>
          </a:prstGeom>
        </p:spPr>
        <p:txBody>
          <a:bodyPr wrap="square">
            <a:spAutoFit/>
          </a:bodyPr>
          <a:lstStyle/>
          <a:p>
            <a:pPr indent="627063" algn="just">
              <a:tabLst>
                <a:tab pos="93663" algn="l"/>
              </a:tabLst>
            </a:pPr>
            <a:r>
              <a:rPr lang="ru-RU" sz="2400" dirty="0">
                <a:solidFill>
                  <a:schemeClr val="tx2"/>
                </a:solidFill>
                <a:latin typeface="Arial" pitchFamily="34" charset="0"/>
                <a:cs typeface="Arial" pitchFamily="34" charset="0"/>
              </a:rPr>
              <a:t>Кроме того, на счете 75 отражается задолженность по выплате действительной стоимости доли участнику общества при его выходе из общества:</a:t>
            </a:r>
          </a:p>
          <a:p>
            <a:pPr indent="627063">
              <a:tabLst>
                <a:tab pos="93663" algn="l"/>
              </a:tabLst>
            </a:pPr>
            <a:r>
              <a:rPr lang="en-US" sz="2400" dirty="0">
                <a:solidFill>
                  <a:schemeClr val="tx2"/>
                </a:solidFill>
                <a:latin typeface="Arial" pitchFamily="34" charset="0"/>
                <a:cs typeface="Arial" pitchFamily="34" charset="0"/>
              </a:rPr>
              <a:t>			      </a:t>
            </a: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81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75</a:t>
            </a:r>
          </a:p>
          <a:p>
            <a:pPr indent="627063">
              <a:tabLst>
                <a:tab pos="93663" algn="l"/>
              </a:tabLst>
            </a:pPr>
            <a:r>
              <a:rPr lang="ru-RU" sz="2400" dirty="0">
                <a:solidFill>
                  <a:schemeClr val="tx2"/>
                </a:solidFill>
                <a:latin typeface="Arial" pitchFamily="34" charset="0"/>
                <a:cs typeface="Arial" pitchFamily="34" charset="0"/>
              </a:rPr>
              <a:t> </a:t>
            </a:r>
          </a:p>
          <a:p>
            <a:pPr indent="627063" algn="just">
              <a:tabLst>
                <a:tab pos="93663" algn="l"/>
              </a:tabLst>
            </a:pPr>
            <a:r>
              <a:rPr lang="ru-RU" sz="2400" dirty="0">
                <a:solidFill>
                  <a:schemeClr val="tx2"/>
                </a:solidFill>
                <a:latin typeface="Arial" pitchFamily="34" charset="0"/>
                <a:cs typeface="Arial" pitchFamily="34" charset="0"/>
              </a:rPr>
              <a:t>Аналитический учет по счету 75 «Расчеты с учредителями» ведется по каждому учредителю (участнику), кроме учета расчетов с акционерами - собственниками акций на предъявителя в акционерных обществах.</a:t>
            </a:r>
          </a:p>
        </p:txBody>
      </p:sp>
    </p:spTree>
    <p:extLst>
      <p:ext uri="{BB962C8B-B14F-4D97-AF65-F5344CB8AC3E}">
        <p14:creationId xmlns:p14="http://schemas.microsoft.com/office/powerpoint/2010/main" xmlns="" val="33449558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3501" y="1944000"/>
            <a:ext cx="10012498" cy="3046988"/>
          </a:xfrm>
          <a:prstGeom prst="rect">
            <a:avLst/>
          </a:prstGeom>
        </p:spPr>
        <p:txBody>
          <a:bodyPr wrap="square">
            <a:spAutoFit/>
          </a:bodyPr>
          <a:lstStyle/>
          <a:p>
            <a:pPr indent="541338" algn="just"/>
            <a:r>
              <a:rPr lang="ru-RU" sz="2400" dirty="0">
                <a:solidFill>
                  <a:schemeClr val="tx2"/>
                </a:solidFill>
                <a:latin typeface="Arial" pitchFamily="34" charset="0"/>
                <a:cs typeface="Arial" pitchFamily="34" charset="0"/>
              </a:rPr>
              <a:t>Если филиалы, обособленные подразделения выделены на отдельный баланс, то для расчетов головной организации с обособленными подразделениями используется </a:t>
            </a:r>
            <a:r>
              <a:rPr lang="ru-RU" sz="2400" b="1" dirty="0">
                <a:solidFill>
                  <a:schemeClr val="tx2"/>
                </a:solidFill>
                <a:latin typeface="Arial" pitchFamily="34" charset="0"/>
                <a:cs typeface="Arial" pitchFamily="34" charset="0"/>
              </a:rPr>
              <a:t>счет 79 «Внутрихозяйственные расчеты».</a:t>
            </a:r>
            <a:r>
              <a:rPr lang="ru-RU" sz="2400" dirty="0">
                <a:solidFill>
                  <a:schemeClr val="tx2"/>
                </a:solidFill>
                <a:latin typeface="Arial" pitchFamily="34" charset="0"/>
                <a:cs typeface="Arial" pitchFamily="34" charset="0"/>
              </a:rPr>
              <a:t> К нему в соответствии с планом счетов могут быть открыты следующие субсчета:</a:t>
            </a:r>
          </a:p>
          <a:p>
            <a:pPr indent="541338" algn="just"/>
            <a:r>
              <a:rPr lang="ru-RU" sz="2400" b="1" dirty="0">
                <a:solidFill>
                  <a:schemeClr val="tx2"/>
                </a:solidFill>
                <a:latin typeface="Arial" pitchFamily="34" charset="0"/>
                <a:cs typeface="Arial" pitchFamily="34" charset="0"/>
              </a:rPr>
              <a:t>79-1</a:t>
            </a:r>
            <a:r>
              <a:rPr lang="ru-RU" sz="2400" dirty="0">
                <a:solidFill>
                  <a:schemeClr val="tx2"/>
                </a:solidFill>
                <a:latin typeface="Arial" pitchFamily="34" charset="0"/>
                <a:cs typeface="Arial" pitchFamily="34" charset="0"/>
              </a:rPr>
              <a:t> «Расчеты по выделенному имуществу»;</a:t>
            </a:r>
          </a:p>
          <a:p>
            <a:pPr indent="541338" algn="just"/>
            <a:r>
              <a:rPr lang="ru-RU" sz="2400" b="1" dirty="0">
                <a:solidFill>
                  <a:schemeClr val="tx2"/>
                </a:solidFill>
                <a:latin typeface="Arial" pitchFamily="34" charset="0"/>
                <a:cs typeface="Arial" pitchFamily="34" charset="0"/>
              </a:rPr>
              <a:t>79-2</a:t>
            </a:r>
            <a:r>
              <a:rPr lang="ru-RU" sz="2400" dirty="0">
                <a:solidFill>
                  <a:schemeClr val="tx2"/>
                </a:solidFill>
                <a:latin typeface="Arial" pitchFamily="34" charset="0"/>
                <a:cs typeface="Arial" pitchFamily="34" charset="0"/>
              </a:rPr>
              <a:t> «Расчеты по текущим операциям».</a:t>
            </a:r>
          </a:p>
          <a:p>
            <a:pPr indent="627063" algn="just">
              <a:tabLst>
                <a:tab pos="93663" algn="l"/>
              </a:tabLst>
            </a:pPr>
            <a:endParaRPr lang="ru-RU" sz="2400" dirty="0">
              <a:solidFill>
                <a:schemeClr val="tx2"/>
              </a:solidFill>
              <a:latin typeface="Arial" pitchFamily="34" charset="0"/>
              <a:cs typeface="Arial" pitchFamily="34" charset="0"/>
            </a:endParaRPr>
          </a:p>
        </p:txBody>
      </p:sp>
      <p:sp>
        <p:nvSpPr>
          <p:cNvPr id="3" name="Прямоугольник 2"/>
          <p:cNvSpPr/>
          <p:nvPr/>
        </p:nvSpPr>
        <p:spPr>
          <a:xfrm>
            <a:off x="1123500" y="369000"/>
            <a:ext cx="9810000" cy="1200329"/>
          </a:xfrm>
          <a:prstGeom prst="rect">
            <a:avLst/>
          </a:prstGeom>
        </p:spPr>
        <p:txBody>
          <a:bodyPr wrap="square">
            <a:spAutoFit/>
          </a:bodyPr>
          <a:lstStyle/>
          <a:p>
            <a:pPr marL="720725" lvl="1" algn="ctr"/>
            <a:r>
              <a:rPr lang="ru-RU" sz="3600" b="1" dirty="0">
                <a:solidFill>
                  <a:schemeClr val="tx2"/>
                </a:solidFill>
                <a:latin typeface="Arial" pitchFamily="34" charset="0"/>
                <a:cs typeface="Arial" pitchFamily="34" charset="0"/>
              </a:rPr>
              <a:t>Учет расчетов с филиалами </a:t>
            </a:r>
          </a:p>
          <a:p>
            <a:pPr marL="720725" lvl="1" algn="ctr"/>
            <a:r>
              <a:rPr lang="ru-RU" sz="3600" b="1" dirty="0">
                <a:solidFill>
                  <a:schemeClr val="tx2"/>
                </a:solidFill>
                <a:latin typeface="Arial" pitchFamily="34" charset="0"/>
                <a:cs typeface="Arial" pitchFamily="34" charset="0"/>
              </a:rPr>
              <a:t>(обособленными подразделениями)</a:t>
            </a:r>
          </a:p>
        </p:txBody>
      </p:sp>
    </p:spTree>
    <p:extLst>
      <p:ext uri="{BB962C8B-B14F-4D97-AF65-F5344CB8AC3E}">
        <p14:creationId xmlns:p14="http://schemas.microsoft.com/office/powerpoint/2010/main" xmlns="" val="918052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4"/>
          <p:cNvSpPr>
            <a:spLocks noChangeArrowheads="1"/>
          </p:cNvSpPr>
          <p:nvPr/>
        </p:nvSpPr>
        <p:spPr bwMode="auto">
          <a:xfrm>
            <a:off x="1731001" y="369000"/>
            <a:ext cx="8730000" cy="830997"/>
          </a:xfrm>
          <a:prstGeom prst="rect">
            <a:avLst/>
          </a:prstGeom>
          <a:noFill/>
          <a:ln w="9525">
            <a:noFill/>
            <a:miter lim="800000"/>
            <a:headEnd/>
            <a:tailEnd/>
          </a:ln>
        </p:spPr>
        <p:txBody>
          <a:bodyPr wrap="square">
            <a:spAutoFit/>
          </a:bodyPr>
          <a:lstStyle/>
          <a:p>
            <a:pPr indent="627063" algn="just"/>
            <a:r>
              <a:rPr lang="ru-RU" sz="2400" dirty="0">
                <a:solidFill>
                  <a:schemeClr val="tx2"/>
                </a:solidFill>
                <a:latin typeface="Arial" pitchFamily="34" charset="0"/>
                <a:cs typeface="Arial" pitchFamily="34" charset="0"/>
              </a:rPr>
              <a:t>Передача головной организацией имущества филиалу, обособленному подразделению отражается записями:</a:t>
            </a:r>
          </a:p>
        </p:txBody>
      </p:sp>
      <p:graphicFrame>
        <p:nvGraphicFramePr>
          <p:cNvPr id="3" name="Group 32"/>
          <p:cNvGraphicFramePr>
            <a:graphicFrameLocks noGrp="1"/>
          </p:cNvGraphicFramePr>
          <p:nvPr>
            <p:extLst>
              <p:ext uri="{D42A27DB-BD31-4B8C-83A1-F6EECF244321}">
                <p14:modId xmlns:p14="http://schemas.microsoft.com/office/powerpoint/2010/main" xmlns="" val="1604272489"/>
              </p:ext>
            </p:extLst>
          </p:nvPr>
        </p:nvGraphicFramePr>
        <p:xfrm>
          <a:off x="1056000" y="1449000"/>
          <a:ext cx="10080000" cy="1559313"/>
        </p:xfrm>
        <a:graphic>
          <a:graphicData uri="http://schemas.openxmlformats.org/drawingml/2006/table">
            <a:tbl>
              <a:tblPr/>
              <a:tblGrid>
                <a:gridCol w="5133827">
                  <a:extLst>
                    <a:ext uri="{9D8B030D-6E8A-4147-A177-3AD203B41FA5}">
                      <a16:colId xmlns:a16="http://schemas.microsoft.com/office/drawing/2014/main" xmlns="" val="20000"/>
                    </a:ext>
                  </a:extLst>
                </a:gridCol>
                <a:gridCol w="4946173">
                  <a:extLst>
                    <a:ext uri="{9D8B030D-6E8A-4147-A177-3AD203B41FA5}">
                      <a16:colId xmlns:a16="http://schemas.microsoft.com/office/drawing/2014/main" xmlns="" val="20001"/>
                    </a:ext>
                  </a:extLst>
                </a:gridCol>
              </a:tblGrid>
              <a:tr h="623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a:ln>
                            <a:noFill/>
                          </a:ln>
                          <a:solidFill>
                            <a:schemeClr val="tx2"/>
                          </a:solidFill>
                          <a:effectLst/>
                          <a:latin typeface="Arial" charset="0"/>
                          <a:cs typeface="Arial" charset="0"/>
                        </a:rPr>
                        <a:t>Бухгалтерский учет головной организации</a:t>
                      </a:r>
                    </a:p>
                  </a:txBody>
                  <a:tcPr marL="66914" marR="66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a:ln>
                            <a:noFill/>
                          </a:ln>
                          <a:solidFill>
                            <a:schemeClr val="tx2"/>
                          </a:solidFill>
                          <a:effectLst/>
                          <a:latin typeface="Arial" charset="0"/>
                          <a:cs typeface="Arial" charset="0"/>
                        </a:rPr>
                        <a:t>Бухгалтерский учет филиала, обособленного подразделения</a:t>
                      </a:r>
                    </a:p>
                  </a:txBody>
                  <a:tcPr marL="66914" marR="66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35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2"/>
                          </a:solidFill>
                          <a:effectLst/>
                          <a:latin typeface="Arial" charset="0"/>
                          <a:cs typeface="Arial" charset="0"/>
                        </a:rPr>
                        <a:t>Дт 79	Кт 10, 41, 01</a:t>
                      </a:r>
                    </a:p>
                  </a:txBody>
                  <a:tcPr marL="66914" marR="66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Дт 10, 41, 01	Кт 79</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2"/>
                          </a:solidFill>
                          <a:effectLst/>
                          <a:latin typeface="Arial" charset="0"/>
                          <a:cs typeface="Arial" charset="0"/>
                        </a:rPr>
                        <a:t> </a:t>
                      </a:r>
                    </a:p>
                  </a:txBody>
                  <a:tcPr marL="66914" marR="66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4" name="Прямоугольник 3"/>
          <p:cNvSpPr>
            <a:spLocks noChangeArrowheads="1"/>
          </p:cNvSpPr>
          <p:nvPr/>
        </p:nvSpPr>
        <p:spPr bwMode="auto">
          <a:xfrm>
            <a:off x="1723601" y="3204000"/>
            <a:ext cx="8730000" cy="1200329"/>
          </a:xfrm>
          <a:prstGeom prst="rect">
            <a:avLst/>
          </a:prstGeom>
          <a:noFill/>
          <a:ln w="9525">
            <a:noFill/>
            <a:miter lim="800000"/>
            <a:headEnd/>
            <a:tailEnd/>
          </a:ln>
        </p:spPr>
        <p:txBody>
          <a:bodyPr wrap="square">
            <a:spAutoFit/>
          </a:bodyPr>
          <a:lstStyle/>
          <a:p>
            <a:pPr indent="804863" algn="just"/>
            <a:r>
              <a:rPr lang="ru-RU" sz="2400" dirty="0">
                <a:solidFill>
                  <a:schemeClr val="tx2"/>
                </a:solidFill>
                <a:latin typeface="Arial" pitchFamily="34" charset="0"/>
                <a:cs typeface="Arial" pitchFamily="34" charset="0"/>
              </a:rPr>
              <a:t>Передача имущества филиалом, обособленным подразделением головной организации отражается записями:</a:t>
            </a:r>
          </a:p>
        </p:txBody>
      </p:sp>
      <p:graphicFrame>
        <p:nvGraphicFramePr>
          <p:cNvPr id="5" name="Group 39"/>
          <p:cNvGraphicFramePr>
            <a:graphicFrameLocks noGrp="1"/>
          </p:cNvGraphicFramePr>
          <p:nvPr>
            <p:extLst>
              <p:ext uri="{D42A27DB-BD31-4B8C-83A1-F6EECF244321}">
                <p14:modId xmlns:p14="http://schemas.microsoft.com/office/powerpoint/2010/main" xmlns="" val="1081936844"/>
              </p:ext>
            </p:extLst>
          </p:nvPr>
        </p:nvGraphicFramePr>
        <p:xfrm>
          <a:off x="1051794" y="4509000"/>
          <a:ext cx="10088413" cy="1569000"/>
        </p:xfrm>
        <a:graphic>
          <a:graphicData uri="http://schemas.openxmlformats.org/drawingml/2006/table">
            <a:tbl>
              <a:tblPr/>
              <a:tblGrid>
                <a:gridCol w="5085000">
                  <a:extLst>
                    <a:ext uri="{9D8B030D-6E8A-4147-A177-3AD203B41FA5}">
                      <a16:colId xmlns:a16="http://schemas.microsoft.com/office/drawing/2014/main" xmlns="" val="20000"/>
                    </a:ext>
                  </a:extLst>
                </a:gridCol>
                <a:gridCol w="5003413">
                  <a:extLst>
                    <a:ext uri="{9D8B030D-6E8A-4147-A177-3AD203B41FA5}">
                      <a16:colId xmlns:a16="http://schemas.microsoft.com/office/drawing/2014/main" xmlns="" val="20001"/>
                    </a:ext>
                  </a:extLst>
                </a:gridCol>
              </a:tblGrid>
              <a:tr h="627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a:ln>
                            <a:noFill/>
                          </a:ln>
                          <a:solidFill>
                            <a:schemeClr val="tx2"/>
                          </a:solidFill>
                          <a:effectLst/>
                          <a:latin typeface="Arial" charset="0"/>
                          <a:cs typeface="Arial" charset="0"/>
                        </a:rPr>
                        <a:t>Бухгалтерский учет головной организации</a:t>
                      </a:r>
                    </a:p>
                  </a:txBody>
                  <a:tcPr marL="66457" marR="6645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a:ln>
                            <a:noFill/>
                          </a:ln>
                          <a:solidFill>
                            <a:schemeClr val="tx2"/>
                          </a:solidFill>
                          <a:effectLst/>
                          <a:latin typeface="Arial" charset="0"/>
                          <a:cs typeface="Arial" charset="0"/>
                        </a:rPr>
                        <a:t>Бухгалтерский учет филиала, обособленного подразделения</a:t>
                      </a:r>
                    </a:p>
                  </a:txBody>
                  <a:tcPr marL="66457" marR="6645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41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a:ln>
                            <a:noFill/>
                          </a:ln>
                          <a:solidFill>
                            <a:schemeClr val="tx2"/>
                          </a:solidFill>
                          <a:effectLst/>
                          <a:latin typeface="Arial"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err="1">
                          <a:ln>
                            <a:noFill/>
                          </a:ln>
                          <a:solidFill>
                            <a:schemeClr val="tx2"/>
                          </a:solidFill>
                          <a:effectLst/>
                          <a:latin typeface="Arial" charset="0"/>
                          <a:cs typeface="Arial" charset="0"/>
                        </a:rPr>
                        <a:t>Дт</a:t>
                      </a:r>
                      <a:r>
                        <a:rPr kumimoji="0" lang="ru-RU" sz="2000" b="1" i="0" u="none" strike="noStrike" cap="none" normalizeH="0" baseline="0" dirty="0">
                          <a:ln>
                            <a:noFill/>
                          </a:ln>
                          <a:solidFill>
                            <a:schemeClr val="tx2"/>
                          </a:solidFill>
                          <a:effectLst/>
                          <a:latin typeface="Arial" charset="0"/>
                          <a:cs typeface="Arial" charset="0"/>
                        </a:rPr>
                        <a:t> 10, 41, 01	</a:t>
                      </a:r>
                      <a:r>
                        <a:rPr kumimoji="0" lang="ru-RU" sz="2000" b="1" i="0" u="none" strike="noStrike" cap="none" normalizeH="0" baseline="0" dirty="0" err="1">
                          <a:ln>
                            <a:noFill/>
                          </a:ln>
                          <a:solidFill>
                            <a:schemeClr val="tx2"/>
                          </a:solidFill>
                          <a:effectLst/>
                          <a:latin typeface="Arial" charset="0"/>
                          <a:cs typeface="Arial" charset="0"/>
                        </a:rPr>
                        <a:t>Кт</a:t>
                      </a:r>
                      <a:r>
                        <a:rPr kumimoji="0" lang="ru-RU" sz="2000" b="1" i="0" u="none" strike="noStrike" cap="none" normalizeH="0" baseline="0" dirty="0">
                          <a:ln>
                            <a:noFill/>
                          </a:ln>
                          <a:solidFill>
                            <a:schemeClr val="tx2"/>
                          </a:solidFill>
                          <a:effectLst/>
                          <a:latin typeface="Arial" charset="0"/>
                          <a:cs typeface="Arial" charset="0"/>
                        </a:rPr>
                        <a:t> 79</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a:ln>
                            <a:noFill/>
                          </a:ln>
                          <a:solidFill>
                            <a:schemeClr val="tx2"/>
                          </a:solidFill>
                          <a:effectLst/>
                          <a:latin typeface="Arial" charset="0"/>
                          <a:cs typeface="Arial" charset="0"/>
                        </a:rPr>
                        <a:t> </a:t>
                      </a:r>
                    </a:p>
                  </a:txBody>
                  <a:tcPr marL="66457" marR="6645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a:ln>
                            <a:noFill/>
                          </a:ln>
                          <a:solidFill>
                            <a:schemeClr val="tx2"/>
                          </a:solidFill>
                          <a:effectLst/>
                          <a:latin typeface="Arial" charset="0"/>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err="1">
                          <a:ln>
                            <a:noFill/>
                          </a:ln>
                          <a:solidFill>
                            <a:schemeClr val="tx2"/>
                          </a:solidFill>
                          <a:effectLst/>
                          <a:latin typeface="Arial" charset="0"/>
                          <a:cs typeface="Arial" charset="0"/>
                        </a:rPr>
                        <a:t>Дт</a:t>
                      </a:r>
                      <a:r>
                        <a:rPr kumimoji="0" lang="ru-RU" sz="2000" b="1" i="0" u="none" strike="noStrike" cap="none" normalizeH="0" baseline="0" dirty="0">
                          <a:ln>
                            <a:noFill/>
                          </a:ln>
                          <a:solidFill>
                            <a:schemeClr val="tx2"/>
                          </a:solidFill>
                          <a:effectLst/>
                          <a:latin typeface="Arial" charset="0"/>
                          <a:cs typeface="Arial" charset="0"/>
                        </a:rPr>
                        <a:t> 79	</a:t>
                      </a:r>
                      <a:r>
                        <a:rPr kumimoji="0" lang="ru-RU" sz="2000" b="1" i="0" u="none" strike="noStrike" cap="none" normalizeH="0" baseline="0" dirty="0" err="1">
                          <a:ln>
                            <a:noFill/>
                          </a:ln>
                          <a:solidFill>
                            <a:schemeClr val="tx2"/>
                          </a:solidFill>
                          <a:effectLst/>
                          <a:latin typeface="Arial" charset="0"/>
                          <a:cs typeface="Arial" charset="0"/>
                        </a:rPr>
                        <a:t>Кт</a:t>
                      </a:r>
                      <a:r>
                        <a:rPr kumimoji="0" lang="ru-RU" sz="2000" b="1" i="0" u="none" strike="noStrike" cap="none" normalizeH="0" baseline="0" dirty="0">
                          <a:ln>
                            <a:noFill/>
                          </a:ln>
                          <a:solidFill>
                            <a:schemeClr val="tx2"/>
                          </a:solidFill>
                          <a:effectLst/>
                          <a:latin typeface="Arial" charset="0"/>
                          <a:cs typeface="Arial" charset="0"/>
                        </a:rPr>
                        <a:t> 10, 41, 01</a:t>
                      </a:r>
                    </a:p>
                  </a:txBody>
                  <a:tcPr marL="66457" marR="6645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615773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91000" y="1494000"/>
            <a:ext cx="9899999" cy="3416320"/>
          </a:xfrm>
          <a:prstGeom prst="rect">
            <a:avLst/>
          </a:prstGeom>
        </p:spPr>
        <p:txBody>
          <a:bodyPr wrap="square">
            <a:spAutoFit/>
          </a:bodyPr>
          <a:lstStyle/>
          <a:p>
            <a:pPr indent="627063" algn="just"/>
            <a:r>
              <a:rPr lang="ru-RU" sz="2400" dirty="0">
                <a:solidFill>
                  <a:schemeClr val="tx2"/>
                </a:solidFill>
                <a:latin typeface="Arial" pitchFamily="34" charset="0"/>
                <a:cs typeface="Arial" pitchFamily="34" charset="0"/>
              </a:rPr>
              <a:t>Аналитический учет по счету 79 ведут по каждому филиалу, обособленному подразделению. </a:t>
            </a:r>
          </a:p>
          <a:p>
            <a:pPr indent="627063" algn="just"/>
            <a:r>
              <a:rPr lang="ru-RU" sz="2400" dirty="0">
                <a:solidFill>
                  <a:schemeClr val="tx2"/>
                </a:solidFill>
                <a:latin typeface="Arial" pitchFamily="34" charset="0"/>
                <a:cs typeface="Arial" pitchFamily="34" charset="0"/>
              </a:rPr>
              <a:t>В бухгалтерском балансе внутрихозяйственные расчеты не отражаются. Остатки по счетам филиала прибавляются к остаткам по соответствующим счетам головного подразделения.  Если обособленные подразделения не имеют отдельного баланса, то для учета их операций открывают субсчета к счетам 20, 23, 25, 26, и т. д.</a:t>
            </a:r>
          </a:p>
          <a:p>
            <a:pPr indent="627063" algn="just">
              <a:tabLst>
                <a:tab pos="93663" algn="l"/>
              </a:tabLst>
            </a:pPr>
            <a:endParaRPr lang="ru-RU" sz="240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xmlns="" val="42575510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079000"/>
            <a:ext cx="12192000" cy="1350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Текст 13">
            <a:extLst>
              <a:ext uri="{FF2B5EF4-FFF2-40B4-BE49-F238E27FC236}">
                <a16:creationId xmlns:a16="http://schemas.microsoft.com/office/drawing/2014/main" xmlns="" id="{6ACD048D-76D9-41CB-88F8-FD08228D74D7}"/>
              </a:ext>
            </a:extLst>
          </p:cNvPr>
          <p:cNvSpPr>
            <a:spLocks noGrp="1"/>
          </p:cNvSpPr>
          <p:nvPr>
            <p:ph type="body" sz="quarter" idx="11"/>
          </p:nvPr>
        </p:nvSpPr>
        <p:spPr>
          <a:xfrm>
            <a:off x="966000" y="2259000"/>
            <a:ext cx="10170000" cy="4320000"/>
          </a:xfrm>
        </p:spPr>
        <p:txBody>
          <a:bodyPr>
            <a:noAutofit/>
          </a:bodyPr>
          <a:lstStyle/>
          <a:p>
            <a:pPr indent="0" algn="just">
              <a:lnSpc>
                <a:spcPct val="100000"/>
              </a:lnSpc>
              <a:buNone/>
            </a:pPr>
            <a:r>
              <a:rPr lang="ru-RU" sz="2000" dirty="0">
                <a:solidFill>
                  <a:schemeClr val="tx2"/>
                </a:solidFill>
                <a:latin typeface="Arial" pitchFamily="34" charset="0"/>
                <a:cs typeface="Arial" pitchFamily="34" charset="0"/>
              </a:rPr>
              <a:t>Расчеты с поставщиками товаров (работ, услуг) учитываются на счете </a:t>
            </a:r>
            <a:r>
              <a:rPr lang="ru-RU" sz="2000" b="1" dirty="0">
                <a:solidFill>
                  <a:schemeClr val="tx2"/>
                </a:solidFill>
                <a:latin typeface="Arial" pitchFamily="34" charset="0"/>
                <a:cs typeface="Arial" pitchFamily="34" charset="0"/>
              </a:rPr>
              <a:t>60 «Расчеты с поставщиками и подрядчиками». </a:t>
            </a:r>
          </a:p>
          <a:p>
            <a:pPr indent="0" algn="just">
              <a:lnSpc>
                <a:spcPct val="100000"/>
              </a:lnSpc>
              <a:buNone/>
            </a:pPr>
            <a:r>
              <a:rPr lang="ru-RU" sz="2000" dirty="0">
                <a:solidFill>
                  <a:schemeClr val="tx2"/>
                </a:solidFill>
                <a:latin typeface="Arial" pitchFamily="34" charset="0"/>
                <a:cs typeface="Arial" pitchFamily="34" charset="0"/>
              </a:rPr>
              <a:t>	Если организация получила и приняла к учету материалы, товары, работы, услуги, то до момента оплаты возникает кредиторская задолженность. На основании соответствующих документов (накладных, актов) делаются записи:</a:t>
            </a:r>
          </a:p>
          <a:p>
            <a:pPr indent="0" algn="just">
              <a:lnSpc>
                <a:spcPct val="100000"/>
              </a:lnSpc>
              <a:buNone/>
            </a:pPr>
            <a:r>
              <a:rPr lang="ru-RU" sz="2000" dirty="0" err="1">
                <a:solidFill>
                  <a:schemeClr val="tx2"/>
                </a:solidFill>
                <a:latin typeface="Arial" pitchFamily="34" charset="0"/>
                <a:cs typeface="Arial" pitchFamily="34" charset="0"/>
              </a:rPr>
              <a:t>Дт</a:t>
            </a:r>
            <a:r>
              <a:rPr lang="ru-RU" sz="2000" dirty="0">
                <a:solidFill>
                  <a:schemeClr val="tx2"/>
                </a:solidFill>
                <a:latin typeface="Arial" pitchFamily="34" charset="0"/>
                <a:cs typeface="Arial" pitchFamily="34" charset="0"/>
              </a:rPr>
              <a:t> 10	</a:t>
            </a:r>
            <a:r>
              <a:rPr lang="ru-RU" sz="2000" dirty="0" err="1">
                <a:solidFill>
                  <a:schemeClr val="tx2"/>
                </a:solidFill>
                <a:latin typeface="Arial" pitchFamily="34" charset="0"/>
                <a:cs typeface="Arial" pitchFamily="34" charset="0"/>
              </a:rPr>
              <a:t>Кт</a:t>
            </a:r>
            <a:r>
              <a:rPr lang="ru-RU" sz="2000" dirty="0">
                <a:solidFill>
                  <a:schemeClr val="tx2"/>
                </a:solidFill>
                <a:latin typeface="Arial" pitchFamily="34" charset="0"/>
                <a:cs typeface="Arial" pitchFamily="34" charset="0"/>
              </a:rPr>
              <a:t> 60</a:t>
            </a:r>
          </a:p>
          <a:p>
            <a:pPr indent="0" algn="just">
              <a:lnSpc>
                <a:spcPct val="100000"/>
              </a:lnSpc>
              <a:buNone/>
            </a:pPr>
            <a:r>
              <a:rPr lang="ru-RU" sz="2000" dirty="0" err="1">
                <a:solidFill>
                  <a:schemeClr val="tx2"/>
                </a:solidFill>
                <a:latin typeface="Arial" pitchFamily="34" charset="0"/>
                <a:cs typeface="Arial" pitchFamily="34" charset="0"/>
              </a:rPr>
              <a:t>Дт</a:t>
            </a:r>
            <a:r>
              <a:rPr lang="ru-RU" sz="2000" dirty="0">
                <a:solidFill>
                  <a:schemeClr val="tx2"/>
                </a:solidFill>
                <a:latin typeface="Arial" pitchFamily="34" charset="0"/>
                <a:cs typeface="Arial" pitchFamily="34" charset="0"/>
              </a:rPr>
              <a:t> 41	</a:t>
            </a:r>
            <a:r>
              <a:rPr lang="ru-RU" sz="2000" dirty="0" err="1">
                <a:solidFill>
                  <a:schemeClr val="tx2"/>
                </a:solidFill>
                <a:latin typeface="Arial" pitchFamily="34" charset="0"/>
                <a:cs typeface="Arial" pitchFamily="34" charset="0"/>
              </a:rPr>
              <a:t>Кт</a:t>
            </a:r>
            <a:r>
              <a:rPr lang="ru-RU" sz="2000" dirty="0">
                <a:solidFill>
                  <a:schemeClr val="tx2"/>
                </a:solidFill>
                <a:latin typeface="Arial" pitchFamily="34" charset="0"/>
                <a:cs typeface="Arial" pitchFamily="34" charset="0"/>
              </a:rPr>
              <a:t> 60	</a:t>
            </a:r>
          </a:p>
          <a:p>
            <a:pPr indent="0" algn="just">
              <a:lnSpc>
                <a:spcPct val="100000"/>
              </a:lnSpc>
              <a:buNone/>
            </a:pPr>
            <a:r>
              <a:rPr lang="ru-RU" sz="2000" dirty="0" err="1">
                <a:solidFill>
                  <a:schemeClr val="tx2"/>
                </a:solidFill>
                <a:latin typeface="Arial" pitchFamily="34" charset="0"/>
                <a:cs typeface="Arial" pitchFamily="34" charset="0"/>
              </a:rPr>
              <a:t>Дт</a:t>
            </a:r>
            <a:r>
              <a:rPr lang="ru-RU" sz="2000" dirty="0">
                <a:solidFill>
                  <a:schemeClr val="tx2"/>
                </a:solidFill>
                <a:latin typeface="Arial" pitchFamily="34" charset="0"/>
                <a:cs typeface="Arial" pitchFamily="34" charset="0"/>
              </a:rPr>
              <a:t> 08	</a:t>
            </a:r>
            <a:r>
              <a:rPr lang="ru-RU" sz="2000" dirty="0" err="1">
                <a:solidFill>
                  <a:schemeClr val="tx2"/>
                </a:solidFill>
                <a:latin typeface="Arial" pitchFamily="34" charset="0"/>
                <a:cs typeface="Arial" pitchFamily="34" charset="0"/>
              </a:rPr>
              <a:t>Кт</a:t>
            </a:r>
            <a:r>
              <a:rPr lang="ru-RU" sz="2000" dirty="0">
                <a:solidFill>
                  <a:schemeClr val="tx2"/>
                </a:solidFill>
                <a:latin typeface="Arial" pitchFamily="34" charset="0"/>
                <a:cs typeface="Arial" pitchFamily="34" charset="0"/>
              </a:rPr>
              <a:t> 60 </a:t>
            </a:r>
          </a:p>
          <a:p>
            <a:pPr indent="0" algn="just">
              <a:lnSpc>
                <a:spcPct val="100000"/>
              </a:lnSpc>
              <a:buNone/>
            </a:pPr>
            <a:r>
              <a:rPr lang="ru-RU" sz="2000" dirty="0" err="1">
                <a:solidFill>
                  <a:schemeClr val="tx2"/>
                </a:solidFill>
                <a:latin typeface="Arial" pitchFamily="34" charset="0"/>
                <a:cs typeface="Arial" pitchFamily="34" charset="0"/>
              </a:rPr>
              <a:t>Дт</a:t>
            </a:r>
            <a:r>
              <a:rPr lang="ru-RU" sz="2000" dirty="0">
                <a:solidFill>
                  <a:schemeClr val="tx2"/>
                </a:solidFill>
                <a:latin typeface="Arial" pitchFamily="34" charset="0"/>
                <a:cs typeface="Arial" pitchFamily="34" charset="0"/>
              </a:rPr>
              <a:t> 26  </a:t>
            </a:r>
            <a:r>
              <a:rPr lang="ru-RU" sz="2000" dirty="0" err="1">
                <a:solidFill>
                  <a:schemeClr val="tx2"/>
                </a:solidFill>
                <a:latin typeface="Arial" pitchFamily="34" charset="0"/>
                <a:cs typeface="Arial" pitchFamily="34" charset="0"/>
              </a:rPr>
              <a:t>Кт</a:t>
            </a:r>
            <a:r>
              <a:rPr lang="ru-RU" sz="2000" dirty="0">
                <a:solidFill>
                  <a:schemeClr val="tx2"/>
                </a:solidFill>
                <a:latin typeface="Arial" pitchFamily="34" charset="0"/>
                <a:cs typeface="Arial" pitchFamily="34" charset="0"/>
              </a:rPr>
              <a:t> 60  	     и другие в зависимости от назначения материально-производственных запасов, характера работы, услуги. </a:t>
            </a:r>
          </a:p>
        </p:txBody>
      </p:sp>
      <p:sp>
        <p:nvSpPr>
          <p:cNvPr id="12" name="Заголовок 11">
            <a:extLst>
              <a:ext uri="{FF2B5EF4-FFF2-40B4-BE49-F238E27FC236}">
                <a16:creationId xmlns:a16="http://schemas.microsoft.com/office/drawing/2014/main" xmlns="" id="{0ED081E3-0EEC-47D6-8B2C-F43BA7232B8D}"/>
              </a:ext>
            </a:extLst>
          </p:cNvPr>
          <p:cNvSpPr>
            <a:spLocks noGrp="1"/>
          </p:cNvSpPr>
          <p:nvPr>
            <p:ph type="title"/>
          </p:nvPr>
        </p:nvSpPr>
        <p:spPr>
          <a:xfrm>
            <a:off x="-339000" y="459000"/>
            <a:ext cx="12330000" cy="1035051"/>
          </a:xfrm>
        </p:spPr>
        <p:txBody>
          <a:bodyPr>
            <a:noAutofit/>
          </a:bodyPr>
          <a:lstStyle/>
          <a:p>
            <a:pPr marL="742950" lvl="1" indent="-285750" algn="ctr"/>
            <a:r>
              <a:rPr lang="ru-RU" sz="3600" b="1" dirty="0">
                <a:solidFill>
                  <a:schemeClr val="bg1"/>
                </a:solidFill>
              </a:rPr>
              <a:t/>
            </a:r>
            <a:br>
              <a:rPr lang="ru-RU" sz="3600" b="1" dirty="0">
                <a:solidFill>
                  <a:schemeClr val="bg1"/>
                </a:solidFill>
              </a:rPr>
            </a:br>
            <a:r>
              <a:rPr lang="ru-RU" sz="3600" b="1" dirty="0">
                <a:solidFill>
                  <a:schemeClr val="bg1"/>
                </a:solidFill>
                <a:latin typeface="Arial" pitchFamily="34" charset="0"/>
                <a:cs typeface="Arial" pitchFamily="34" charset="0"/>
              </a:rPr>
              <a:t>Учет расчетов с поставщиками и подрядчиками, в том числе по авансам выданным, </a:t>
            </a:r>
            <a:br>
              <a:rPr lang="ru-RU" sz="3600" b="1" dirty="0">
                <a:solidFill>
                  <a:schemeClr val="bg1"/>
                </a:solidFill>
                <a:latin typeface="Arial" pitchFamily="34" charset="0"/>
                <a:cs typeface="Arial" pitchFamily="34" charset="0"/>
              </a:rPr>
            </a:br>
            <a:r>
              <a:rPr lang="ru-RU" sz="3600" b="1" dirty="0">
                <a:solidFill>
                  <a:schemeClr val="bg1"/>
                </a:solidFill>
                <a:latin typeface="Arial" pitchFamily="34" charset="0"/>
                <a:cs typeface="Arial" pitchFamily="34" charset="0"/>
              </a:rPr>
              <a:t>векселям выданным</a:t>
            </a:r>
            <a:r>
              <a:rPr lang="ru-RU" sz="3600" b="1" dirty="0">
                <a:solidFill>
                  <a:schemeClr val="bg1"/>
                </a:solidFill>
              </a:rPr>
              <a:t/>
            </a:r>
            <a:br>
              <a:rPr lang="ru-RU" sz="3600" b="1" dirty="0">
                <a:solidFill>
                  <a:schemeClr val="bg1"/>
                </a:solidFill>
              </a:rPr>
            </a:br>
            <a:endParaRPr lang="ru-RU" sz="3600" b="1" dirty="0">
              <a:solidFill>
                <a:schemeClr val="bg1"/>
              </a:solidFill>
            </a:endParaRPr>
          </a:p>
        </p:txBody>
      </p:sp>
    </p:spTree>
    <p:extLst>
      <p:ext uri="{BB962C8B-B14F-4D97-AF65-F5344CB8AC3E}">
        <p14:creationId xmlns:p14="http://schemas.microsoft.com/office/powerpoint/2010/main" xmlns="" val="27820841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6000" y="1719000"/>
            <a:ext cx="10260000" cy="4524315"/>
          </a:xfrm>
          <a:prstGeom prst="rect">
            <a:avLst/>
          </a:prstGeom>
        </p:spPr>
        <p:txBody>
          <a:bodyPr wrap="square">
            <a:spAutoFit/>
          </a:bodyPr>
          <a:lstStyle/>
          <a:p>
            <a:pPr indent="449263" algn="just"/>
            <a:r>
              <a:rPr lang="ru-RU" sz="2400" dirty="0">
                <a:solidFill>
                  <a:schemeClr val="tx2"/>
                </a:solidFill>
                <a:latin typeface="Arial" pitchFamily="34" charset="0"/>
                <a:cs typeface="Arial" pitchFamily="34" charset="0"/>
              </a:rPr>
              <a:t>Для учета операций и лицами, по которым не предусмотрен Планом счетов отдельный счет  используют  </a:t>
            </a:r>
            <a:r>
              <a:rPr lang="ru-RU" sz="2400" b="1" dirty="0">
                <a:solidFill>
                  <a:schemeClr val="tx2"/>
                </a:solidFill>
                <a:latin typeface="Arial" pitchFamily="34" charset="0"/>
                <a:cs typeface="Arial" pitchFamily="34" charset="0"/>
              </a:rPr>
              <a:t>счет 76 </a:t>
            </a:r>
            <a:r>
              <a:rPr lang="ru-RU" sz="2400" dirty="0">
                <a:solidFill>
                  <a:schemeClr val="tx2"/>
                </a:solidFill>
                <a:latin typeface="Arial" pitchFamily="34" charset="0"/>
                <a:cs typeface="Arial" pitchFamily="34" charset="0"/>
              </a:rPr>
              <a:t>«Расчеты с разными дебиторами и кредиторами», например для учета расчетов по страхованию имущества и персонала организации, если организация является страхователем, для расчетов по претензиям предъявленным поставщикам, подрядчикам, транспортным и другим организациям, а также по предъявленным и признанным (или присужденным) штрафам, пеням и неустойкам, учета депонированных сумм выданной заработной платы и иным операциям.</a:t>
            </a:r>
          </a:p>
          <a:p>
            <a:pPr indent="449263" algn="just"/>
            <a:r>
              <a:rPr lang="ru-RU" sz="2400" dirty="0">
                <a:solidFill>
                  <a:schemeClr val="tx2"/>
                </a:solidFill>
                <a:latin typeface="Arial" pitchFamily="34" charset="0"/>
                <a:cs typeface="Arial" pitchFamily="34" charset="0"/>
              </a:rPr>
              <a:t>Аналитический учет по счету 76 «Расчеты с разными дебиторами и кредиторами» ведут по каждому дебитору и кредитору.</a:t>
            </a:r>
          </a:p>
        </p:txBody>
      </p:sp>
      <p:sp>
        <p:nvSpPr>
          <p:cNvPr id="3" name="Прямоугольник 2"/>
          <p:cNvSpPr/>
          <p:nvPr/>
        </p:nvSpPr>
        <p:spPr>
          <a:xfrm>
            <a:off x="2091000" y="279000"/>
            <a:ext cx="7956371" cy="1200329"/>
          </a:xfrm>
          <a:prstGeom prst="rect">
            <a:avLst/>
          </a:prstGeom>
        </p:spPr>
        <p:txBody>
          <a:bodyPr wrap="square">
            <a:spAutoFit/>
          </a:bodyPr>
          <a:lstStyle/>
          <a:p>
            <a:pPr marL="628650" lvl="1" algn="ctr"/>
            <a:r>
              <a:rPr lang="ru-RU" sz="3600" b="1" dirty="0">
                <a:solidFill>
                  <a:schemeClr val="tx2"/>
                </a:solidFill>
                <a:latin typeface="Arial" pitchFamily="34" charset="0"/>
                <a:cs typeface="Arial" pitchFamily="34" charset="0"/>
              </a:rPr>
              <a:t>Учет расчетов с прочими дебиторами и кредиторами</a:t>
            </a:r>
          </a:p>
        </p:txBody>
      </p:sp>
    </p:spTree>
    <p:extLst>
      <p:ext uri="{BB962C8B-B14F-4D97-AF65-F5344CB8AC3E}">
        <p14:creationId xmlns:p14="http://schemas.microsoft.com/office/powerpoint/2010/main" xmlns="" val="40010201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3">
            <a:extLst>
              <a:ext uri="{FF2B5EF4-FFF2-40B4-BE49-F238E27FC236}">
                <a16:creationId xmlns:a16="http://schemas.microsoft.com/office/drawing/2014/main" xmlns="" id="{12A1E4A6-7EB5-43F2-AECE-2CE164D79456}"/>
              </a:ext>
            </a:extLst>
          </p:cNvPr>
          <p:cNvSpPr>
            <a:spLocks noGrp="1"/>
          </p:cNvSpPr>
          <p:nvPr>
            <p:ph type="title"/>
          </p:nvPr>
        </p:nvSpPr>
        <p:spPr>
          <a:xfrm>
            <a:off x="838200" y="365125"/>
            <a:ext cx="10515600" cy="1325563"/>
          </a:xfrm>
        </p:spPr>
        <p:txBody>
          <a:bodyPr>
            <a:normAutofit/>
          </a:bodyPr>
          <a:lstStyle/>
          <a:p>
            <a:pPr algn="ctr"/>
            <a:r>
              <a:rPr lang="ru-RU" sz="3800" dirty="0">
                <a:latin typeface="Arial" pitchFamily="34" charset="0"/>
                <a:cs typeface="Arial" pitchFamily="34" charset="0"/>
              </a:rPr>
              <a:t>БЛАГОДАРИМ ЗА ВНИМАНИЕ!</a:t>
            </a:r>
          </a:p>
        </p:txBody>
      </p:sp>
      <p:sp>
        <p:nvSpPr>
          <p:cNvPr id="7" name="Объект 4">
            <a:extLst>
              <a:ext uri="{FF2B5EF4-FFF2-40B4-BE49-F238E27FC236}">
                <a16:creationId xmlns:a16="http://schemas.microsoft.com/office/drawing/2014/main" xmlns="" id="{4E5203F6-9308-471D-930E-01AB4FE482F3}"/>
              </a:ext>
            </a:extLst>
          </p:cNvPr>
          <p:cNvSpPr>
            <a:spLocks noGrp="1"/>
          </p:cNvSpPr>
          <p:nvPr>
            <p:ph idx="1"/>
          </p:nvPr>
        </p:nvSpPr>
        <p:spPr>
          <a:xfrm>
            <a:off x="831000" y="2214000"/>
            <a:ext cx="10515600" cy="3943375"/>
          </a:xfrm>
        </p:spPr>
        <p:txBody>
          <a:bodyPr/>
          <a:lstStyle/>
          <a:p>
            <a:pPr algn="ctr">
              <a:buClr>
                <a:srgbClr val="C3260C"/>
              </a:buClr>
              <a:buSzPct val="130000"/>
              <a:buFont typeface="Georgia" pitchFamily="18" charset="0"/>
              <a:buNone/>
            </a:pPr>
            <a:r>
              <a:rPr lang="ru-RU" dirty="0"/>
              <a:t> </a:t>
            </a:r>
            <a:r>
              <a:rPr lang="ru-RU" b="1" dirty="0">
                <a:latin typeface="Arial" pitchFamily="34" charset="0"/>
                <a:cs typeface="Arial" pitchFamily="34" charset="0"/>
              </a:rPr>
              <a:t>Центр подготовки налоговых консультантов  </a:t>
            </a:r>
          </a:p>
          <a:p>
            <a:pPr algn="ctr">
              <a:buClr>
                <a:srgbClr val="C3260C"/>
              </a:buClr>
              <a:buSzPct val="130000"/>
              <a:buFont typeface="Georgia" pitchFamily="18" charset="0"/>
              <a:buNone/>
            </a:pPr>
            <a:r>
              <a:rPr lang="ru-RU" b="1" dirty="0">
                <a:latin typeface="Arial" pitchFamily="34" charset="0"/>
                <a:cs typeface="Arial" pitchFamily="34" charset="0"/>
              </a:rPr>
              <a:t>оказывает:</a:t>
            </a:r>
          </a:p>
          <a:p>
            <a:pPr marL="0" indent="0" algn="ctr">
              <a:spcBef>
                <a:spcPct val="20000"/>
              </a:spcBef>
              <a:spcAft>
                <a:spcPts val="325"/>
              </a:spcAft>
              <a:buClr>
                <a:srgbClr val="C3260C"/>
              </a:buClr>
              <a:buSzPct val="130000"/>
              <a:buNone/>
            </a:pPr>
            <a:r>
              <a:rPr lang="ru-RU" b="1" dirty="0">
                <a:latin typeface="Arial" pitchFamily="34" charset="0"/>
                <a:cs typeface="Arial" pitchFamily="34" charset="0"/>
              </a:rPr>
              <a:t>Образовательные услуги</a:t>
            </a:r>
          </a:p>
          <a:p>
            <a:pPr marL="0" indent="0" algn="ctr">
              <a:spcBef>
                <a:spcPct val="20000"/>
              </a:spcBef>
              <a:spcAft>
                <a:spcPts val="325"/>
              </a:spcAft>
              <a:buClr>
                <a:srgbClr val="C3260C"/>
              </a:buClr>
              <a:buSzPct val="130000"/>
              <a:buNone/>
            </a:pPr>
            <a:r>
              <a:rPr lang="ru-RU" b="1" dirty="0">
                <a:latin typeface="Arial" pitchFamily="34" charset="0"/>
                <a:cs typeface="Arial" pitchFamily="34" charset="0"/>
              </a:rPr>
              <a:t>Консультационные услуги</a:t>
            </a:r>
          </a:p>
          <a:p>
            <a:pPr marL="0" indent="0" algn="ctr">
              <a:spcBef>
                <a:spcPct val="20000"/>
              </a:spcBef>
              <a:spcAft>
                <a:spcPts val="325"/>
              </a:spcAft>
              <a:buClr>
                <a:srgbClr val="C3260C"/>
              </a:buClr>
              <a:buSzPct val="130000"/>
              <a:buNone/>
            </a:pPr>
            <a:r>
              <a:rPr lang="ru-RU" b="1" dirty="0">
                <a:latin typeface="Arial" pitchFamily="34" charset="0"/>
                <a:cs typeface="Arial" pitchFamily="34" charset="0"/>
              </a:rPr>
              <a:t>Сопровождение налоговых проверок</a:t>
            </a:r>
          </a:p>
          <a:p>
            <a:pPr algn="ctr">
              <a:spcBef>
                <a:spcPct val="20000"/>
              </a:spcBef>
              <a:spcAft>
                <a:spcPts val="325"/>
              </a:spcAft>
              <a:buClr>
                <a:srgbClr val="C3260C"/>
              </a:buClr>
              <a:buSzPct val="130000"/>
            </a:pPr>
            <a:endParaRPr lang="ru-RU" b="1" dirty="0">
              <a:latin typeface="Arial" pitchFamily="34" charset="0"/>
              <a:cs typeface="Arial" pitchFamily="34" charset="0"/>
            </a:endParaRPr>
          </a:p>
          <a:p>
            <a:pPr marL="0" indent="0" algn="ctr">
              <a:spcBef>
                <a:spcPct val="20000"/>
              </a:spcBef>
              <a:spcAft>
                <a:spcPts val="325"/>
              </a:spcAft>
              <a:buClr>
                <a:srgbClr val="C3260C"/>
              </a:buClr>
              <a:buSzPct val="130000"/>
              <a:buNone/>
            </a:pPr>
            <a:r>
              <a:rPr lang="ru-RU" b="1" dirty="0">
                <a:latin typeface="Arial" pitchFamily="34" charset="0"/>
                <a:cs typeface="Arial" pitchFamily="34" charset="0"/>
              </a:rPr>
              <a:t>(495) 925-03-87 </a:t>
            </a:r>
            <a:r>
              <a:rPr lang="en-US" b="1" dirty="0" err="1">
                <a:latin typeface="Arial" pitchFamily="34" charset="0"/>
                <a:cs typeface="Arial" pitchFamily="34" charset="0"/>
              </a:rPr>
              <a:t>nalog</a:t>
            </a:r>
            <a:r>
              <a:rPr lang="ru-RU" b="1" dirty="0">
                <a:latin typeface="Arial" pitchFamily="34" charset="0"/>
                <a:cs typeface="Arial" pitchFamily="34" charset="0"/>
              </a:rPr>
              <a:t>@</a:t>
            </a:r>
            <a:r>
              <a:rPr lang="en-US" b="1" dirty="0" err="1">
                <a:latin typeface="Arial" pitchFamily="34" charset="0"/>
                <a:cs typeface="Arial" pitchFamily="34" charset="0"/>
              </a:rPr>
              <a:t>cpnk</a:t>
            </a:r>
            <a:r>
              <a:rPr lang="ru-RU" b="1" dirty="0">
                <a:latin typeface="Arial" pitchFamily="34" charset="0"/>
                <a:cs typeface="Arial" pitchFamily="34" charset="0"/>
              </a:rPr>
              <a:t>.</a:t>
            </a:r>
            <a:r>
              <a:rPr lang="en-US" b="1" dirty="0" err="1">
                <a:latin typeface="Arial" pitchFamily="34" charset="0"/>
                <a:cs typeface="Arial" pitchFamily="34" charset="0"/>
              </a:rPr>
              <a:t>ru</a:t>
            </a:r>
            <a:r>
              <a:rPr lang="en-US" b="1" dirty="0">
                <a:latin typeface="Arial" pitchFamily="34" charset="0"/>
                <a:cs typeface="Arial" pitchFamily="34" charset="0"/>
              </a:rPr>
              <a:t> </a:t>
            </a:r>
            <a:r>
              <a:rPr lang="ru-RU" b="1" dirty="0">
                <a:latin typeface="Arial" pitchFamily="34" charset="0"/>
                <a:cs typeface="Arial" pitchFamily="34" charset="0"/>
              </a:rPr>
              <a:t> </a:t>
            </a:r>
            <a:r>
              <a:rPr lang="en-US" b="1" dirty="0">
                <a:latin typeface="Arial" pitchFamily="34" charset="0"/>
                <a:cs typeface="Arial" pitchFamily="34" charset="0"/>
              </a:rPr>
              <a:t>http</a:t>
            </a:r>
            <a:r>
              <a:rPr lang="ru-RU" b="1" dirty="0">
                <a:latin typeface="Arial" pitchFamily="34" charset="0"/>
                <a:cs typeface="Arial" pitchFamily="34" charset="0"/>
              </a:rPr>
              <a:t>://</a:t>
            </a:r>
            <a:r>
              <a:rPr lang="en-US" b="1" dirty="0" err="1">
                <a:latin typeface="Arial" pitchFamily="34" charset="0"/>
                <a:cs typeface="Arial" pitchFamily="34" charset="0"/>
              </a:rPr>
              <a:t>cpnk</a:t>
            </a:r>
            <a:r>
              <a:rPr lang="ru-RU" b="1" dirty="0">
                <a:latin typeface="Arial" pitchFamily="34" charset="0"/>
                <a:cs typeface="Arial" pitchFamily="34" charset="0"/>
              </a:rPr>
              <a:t>.</a:t>
            </a:r>
            <a:r>
              <a:rPr lang="en-US" b="1" dirty="0" err="1">
                <a:latin typeface="Arial" pitchFamily="34" charset="0"/>
                <a:cs typeface="Arial" pitchFamily="34" charset="0"/>
              </a:rPr>
              <a:t>ru</a:t>
            </a:r>
            <a:r>
              <a:rPr lang="ru-RU" b="1" dirty="0">
                <a:latin typeface="Arial" pitchFamily="34" charset="0"/>
                <a:cs typeface="Arial" pitchFamily="34" charset="0"/>
              </a:rPr>
              <a:t> </a:t>
            </a:r>
          </a:p>
          <a:p>
            <a:pPr algn="ctr"/>
            <a:endParaRPr lang="ru-RU" dirty="0"/>
          </a:p>
        </p:txBody>
      </p:sp>
    </p:spTree>
    <p:extLst>
      <p:ext uri="{BB962C8B-B14F-4D97-AF65-F5344CB8AC3E}">
        <p14:creationId xmlns:p14="http://schemas.microsoft.com/office/powerpoint/2010/main" xmlns="" val="16823379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1191000" y="729000"/>
            <a:ext cx="9810000" cy="3150000"/>
          </a:xfrm>
        </p:spPr>
        <p:txBody>
          <a:bodyPr>
            <a:noAutofit/>
          </a:bodyPr>
          <a:lstStyle/>
          <a:p>
            <a:pPr indent="533400" algn="just">
              <a:lnSpc>
                <a:spcPct val="100000"/>
              </a:lnSpc>
            </a:pPr>
            <a:r>
              <a:rPr lang="ru-RU" sz="2400" dirty="0">
                <a:solidFill>
                  <a:schemeClr val="tx2"/>
                </a:solidFill>
                <a:latin typeface="Arial" pitchFamily="34" charset="0"/>
                <a:cs typeface="Arial" pitchFamily="34" charset="0"/>
              </a:rPr>
              <a:t>Сумма НДС, предъявленного поставщиками, подрядчиками (в случае его предъявления):</a:t>
            </a:r>
          </a:p>
          <a:p>
            <a:pPr indent="533400" algn="just">
              <a:lnSpc>
                <a:spcPct val="100000"/>
              </a:lnSpc>
            </a:pPr>
            <a:r>
              <a:rPr lang="ru-RU" sz="2400" b="1" dirty="0">
                <a:solidFill>
                  <a:schemeClr val="tx2"/>
                </a:solidFill>
                <a:latin typeface="Arial" pitchFamily="34" charset="0"/>
                <a:cs typeface="Arial" pitchFamily="34" charset="0"/>
              </a:rPr>
              <a:t>                                       </a:t>
            </a: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19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60</a:t>
            </a:r>
          </a:p>
          <a:p>
            <a:pPr indent="533400" algn="just">
              <a:lnSpc>
                <a:spcPct val="100000"/>
              </a:lnSpc>
            </a:pPr>
            <a:r>
              <a:rPr lang="ru-RU" sz="2400" dirty="0">
                <a:solidFill>
                  <a:schemeClr val="tx2"/>
                </a:solidFill>
                <a:latin typeface="Arial" pitchFamily="34" charset="0"/>
                <a:cs typeface="Arial" pitchFamily="34" charset="0"/>
              </a:rPr>
              <a:t>	Рассчитываясь с поставщиками, организация погашает кредиторскую задолженность перед ними: </a:t>
            </a:r>
          </a:p>
          <a:p>
            <a:pPr indent="533400" algn="ctr">
              <a:lnSpc>
                <a:spcPct val="100000"/>
              </a:lnSpc>
            </a:pP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60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51, 52</a:t>
            </a:r>
          </a:p>
          <a:p>
            <a:pPr indent="533400" algn="ctr">
              <a:lnSpc>
                <a:spcPct val="100000"/>
              </a:lnSpc>
            </a:pPr>
            <a:r>
              <a:rPr lang="ru-RU" sz="2400" dirty="0">
                <a:solidFill>
                  <a:schemeClr val="tx2"/>
                </a:solidFill>
                <a:latin typeface="Arial" pitchFamily="34" charset="0"/>
                <a:cs typeface="Arial" pitchFamily="34" charset="0"/>
              </a:rPr>
              <a:t>Или</a:t>
            </a:r>
          </a:p>
          <a:p>
            <a:pPr indent="533400">
              <a:lnSpc>
                <a:spcPct val="100000"/>
              </a:lnSpc>
            </a:pPr>
            <a:r>
              <a:rPr lang="ru-RU" sz="2400" b="1" dirty="0">
                <a:solidFill>
                  <a:schemeClr val="tx2"/>
                </a:solidFill>
                <a:latin typeface="Arial" pitchFamily="34" charset="0"/>
                <a:cs typeface="Arial" pitchFamily="34" charset="0"/>
              </a:rPr>
              <a:t>                                       </a:t>
            </a:r>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60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50</a:t>
            </a:r>
          </a:p>
          <a:p>
            <a:pPr algn="just">
              <a:lnSpc>
                <a:spcPct val="100000"/>
              </a:lnSpc>
            </a:pPr>
            <a:endParaRPr lang="ru-RU" sz="240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xmlns="" val="1012373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51000" y="684000"/>
            <a:ext cx="10845000" cy="5262979"/>
          </a:xfrm>
          <a:prstGeom prst="rect">
            <a:avLst/>
          </a:prstGeom>
        </p:spPr>
        <p:txBody>
          <a:bodyPr wrap="square">
            <a:spAutoFit/>
          </a:bodyPr>
          <a:lstStyle/>
          <a:p>
            <a:pPr indent="533400" algn="just"/>
            <a:r>
              <a:rPr lang="ru-RU" sz="2400" dirty="0">
                <a:solidFill>
                  <a:schemeClr val="tx2"/>
                </a:solidFill>
                <a:latin typeface="Arial" pitchFamily="34" charset="0"/>
                <a:cs typeface="Arial" pitchFamily="34" charset="0"/>
              </a:rPr>
              <a:t>В соответствии с п. 3 ПБУ 10/99  сумма выданных авансов, </a:t>
            </a:r>
            <a:r>
              <a:rPr lang="ru-RU" sz="2400" dirty="0" err="1">
                <a:solidFill>
                  <a:schemeClr val="tx2"/>
                </a:solidFill>
                <a:latin typeface="Arial" pitchFamily="34" charset="0"/>
                <a:cs typeface="Arial" pitchFamily="34" charset="0"/>
              </a:rPr>
              <a:t>предоплат</a:t>
            </a:r>
            <a:r>
              <a:rPr lang="ru-RU" sz="2400" dirty="0">
                <a:solidFill>
                  <a:schemeClr val="tx2"/>
                </a:solidFill>
                <a:latin typeface="Arial" pitchFamily="34" charset="0"/>
                <a:cs typeface="Arial" pitchFamily="34" charset="0"/>
              </a:rPr>
              <a:t>, задатков в счет оплаты материально-производственных запасов и иных ценностей, работ, услуг  не признается расходом организации, учитывается на счете 60 обособленно (Инструкция по применению Плана счетов бухгалтерского учета финансово-хозяйственной деятельности организаций, утв. приказом Минфина России от 31.10.2000 № 94н). В этом случае образуется дебиторская задолженность поставщика:</a:t>
            </a:r>
          </a:p>
          <a:p>
            <a:pPr indent="533400" algn="just"/>
            <a:endParaRPr lang="ru-RU" sz="2400" dirty="0">
              <a:solidFill>
                <a:schemeClr val="tx2"/>
              </a:solidFill>
              <a:latin typeface="Arial" pitchFamily="34" charset="0"/>
              <a:cs typeface="Arial" pitchFamily="34" charset="0"/>
            </a:endParaRPr>
          </a:p>
          <a:p>
            <a:pPr indent="533400"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60-авансы выданные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50,51, 52</a:t>
            </a:r>
          </a:p>
          <a:p>
            <a:pPr indent="533400" algn="just"/>
            <a:endParaRPr lang="ru-RU" sz="2400" b="1" dirty="0">
              <a:solidFill>
                <a:schemeClr val="tx2"/>
              </a:solidFill>
              <a:latin typeface="Arial" pitchFamily="34" charset="0"/>
              <a:cs typeface="Arial" pitchFamily="34" charset="0"/>
            </a:endParaRPr>
          </a:p>
          <a:p>
            <a:pPr indent="533400" algn="just"/>
            <a:r>
              <a:rPr lang="ru-RU" sz="2400" dirty="0">
                <a:solidFill>
                  <a:schemeClr val="tx2"/>
                </a:solidFill>
                <a:latin typeface="Arial" pitchFamily="34" charset="0"/>
                <a:cs typeface="Arial" pitchFamily="34" charset="0"/>
              </a:rPr>
              <a:t>	При получении материалов, товаров, работ, услуг в бухгалтерском учете следует отразить зачет аванса:</a:t>
            </a:r>
          </a:p>
          <a:p>
            <a:pPr indent="533400" algn="just"/>
            <a:endParaRPr lang="ru-RU" sz="2400" dirty="0">
              <a:solidFill>
                <a:schemeClr val="tx2"/>
              </a:solidFill>
              <a:latin typeface="Arial" pitchFamily="34" charset="0"/>
              <a:cs typeface="Arial" pitchFamily="34" charset="0"/>
            </a:endParaRPr>
          </a:p>
          <a:p>
            <a:pPr indent="533400" algn="just"/>
            <a:r>
              <a:rPr lang="ru-RU" sz="2400" b="1" dirty="0" err="1">
                <a:solidFill>
                  <a:schemeClr val="tx2"/>
                </a:solidFill>
                <a:latin typeface="Arial" pitchFamily="34" charset="0"/>
                <a:cs typeface="Arial" pitchFamily="34" charset="0"/>
              </a:rPr>
              <a:t>Дт</a:t>
            </a:r>
            <a:r>
              <a:rPr lang="ru-RU" sz="2400" b="1" dirty="0">
                <a:solidFill>
                  <a:schemeClr val="tx2"/>
                </a:solidFill>
                <a:latin typeface="Arial" pitchFamily="34" charset="0"/>
                <a:cs typeface="Arial" pitchFamily="34" charset="0"/>
              </a:rPr>
              <a:t> 60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60-авансы выданные </a:t>
            </a:r>
          </a:p>
        </p:txBody>
      </p:sp>
    </p:spTree>
    <p:extLst>
      <p:ext uri="{BB962C8B-B14F-4D97-AF65-F5344CB8AC3E}">
        <p14:creationId xmlns:p14="http://schemas.microsoft.com/office/powerpoint/2010/main" xmlns="" val="21996566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1"/>
          <p:cNvSpPr>
            <a:spLocks noChangeArrowheads="1"/>
          </p:cNvSpPr>
          <p:nvPr/>
        </p:nvSpPr>
        <p:spPr bwMode="auto">
          <a:xfrm>
            <a:off x="696000" y="452304"/>
            <a:ext cx="10890000" cy="5663089"/>
          </a:xfrm>
          <a:prstGeom prst="rect">
            <a:avLst/>
          </a:prstGeom>
          <a:noFill/>
          <a:ln w="9525">
            <a:noFill/>
            <a:miter lim="800000"/>
            <a:headEnd/>
            <a:tailEnd/>
          </a:ln>
        </p:spPr>
        <p:txBody>
          <a:bodyPr wrap="square">
            <a:spAutoFit/>
          </a:bodyPr>
          <a:lstStyle/>
          <a:p>
            <a:pPr indent="533400" algn="just">
              <a:spcBef>
                <a:spcPts val="600"/>
              </a:spcBef>
              <a:spcAft>
                <a:spcPts val="600"/>
              </a:spcAft>
            </a:pPr>
            <a:r>
              <a:rPr lang="ru-RU" sz="2400" dirty="0">
                <a:solidFill>
                  <a:schemeClr val="tx2"/>
                </a:solidFill>
                <a:latin typeface="Arial" pitchFamily="34" charset="0"/>
                <a:cs typeface="Arial" pitchFamily="34" charset="0"/>
              </a:rPr>
              <a:t>	Если организация при приобретении имущества выдает собственный вексель, то для отражения  таких операций в бухгалтерском учете следует руководствоваться письмом Минфина России </a:t>
            </a:r>
            <a:r>
              <a:rPr lang="ru-RU" sz="2400" b="1" dirty="0">
                <a:solidFill>
                  <a:schemeClr val="tx2"/>
                </a:solidFill>
                <a:latin typeface="Arial" pitchFamily="34" charset="0"/>
                <a:cs typeface="Arial" pitchFamily="34" charset="0"/>
              </a:rPr>
              <a:t>от 31.10.1994 № 142 </a:t>
            </a:r>
            <a:r>
              <a:rPr lang="ru-RU" sz="2400" dirty="0">
                <a:solidFill>
                  <a:schemeClr val="tx2"/>
                </a:solidFill>
                <a:latin typeface="Arial" pitchFamily="34" charset="0"/>
                <a:cs typeface="Arial" pitchFamily="34" charset="0"/>
              </a:rPr>
              <a:t>«О порядке отражения в бухгалтерском учете отчетности операций с векселями, применяемыми при расчетах организациями за поставку товаров, выполненные работы и оказанные услуги». 	</a:t>
            </a:r>
          </a:p>
          <a:p>
            <a:pPr indent="533400" algn="just">
              <a:spcBef>
                <a:spcPts val="600"/>
              </a:spcBef>
              <a:spcAft>
                <a:spcPts val="600"/>
              </a:spcAft>
            </a:pPr>
            <a:r>
              <a:rPr lang="ru-RU" sz="2400" dirty="0">
                <a:solidFill>
                  <a:schemeClr val="tx2"/>
                </a:solidFill>
                <a:latin typeface="Arial" pitchFamily="34" charset="0"/>
                <a:cs typeface="Arial" pitchFamily="34" charset="0"/>
              </a:rPr>
              <a:t>	</a:t>
            </a:r>
            <a:r>
              <a:rPr lang="ru-RU" sz="2400" u="sng" dirty="0">
                <a:solidFill>
                  <a:schemeClr val="tx2"/>
                </a:solidFill>
                <a:latin typeface="Arial" pitchFamily="34" charset="0"/>
                <a:cs typeface="Arial" pitchFamily="34" charset="0"/>
              </a:rPr>
              <a:t>Сумма задолженности перед поставщиком не списывается со счета 60, а учитывается обособленно в аналитическом учете по счету 60 до момента погашения векселя.</a:t>
            </a:r>
            <a:r>
              <a:rPr lang="ru-RU" sz="2400" dirty="0">
                <a:solidFill>
                  <a:schemeClr val="tx2"/>
                </a:solidFill>
                <a:latin typeface="Arial" pitchFamily="34" charset="0"/>
                <a:cs typeface="Arial" pitchFamily="34" charset="0"/>
              </a:rPr>
              <a:t> </a:t>
            </a:r>
          </a:p>
          <a:p>
            <a:pPr indent="533400" algn="ctr">
              <a:spcBef>
                <a:spcPts val="600"/>
              </a:spcBef>
              <a:spcAft>
                <a:spcPts val="600"/>
              </a:spcAft>
            </a:pPr>
            <a:r>
              <a:rPr lang="ru-RU" sz="2400" dirty="0">
                <a:solidFill>
                  <a:schemeClr val="tx2"/>
                </a:solidFill>
                <a:latin typeface="Arial" pitchFamily="34" charset="0"/>
                <a:cs typeface="Arial" pitchFamily="34" charset="0"/>
              </a:rPr>
              <a:t>Таким образом, в учете имеют место следующие записи: </a:t>
            </a:r>
          </a:p>
          <a:p>
            <a:pPr indent="533400" algn="just">
              <a:spcBef>
                <a:spcPts val="600"/>
              </a:spcBef>
              <a:spcAft>
                <a:spcPts val="600"/>
              </a:spcAft>
            </a:pPr>
            <a:r>
              <a:rPr lang="ru-RU" sz="2400" b="1" dirty="0">
                <a:solidFill>
                  <a:schemeClr val="tx2"/>
                </a:solidFill>
                <a:latin typeface="Arial" pitchFamily="34" charset="0"/>
                <a:cs typeface="Arial" pitchFamily="34" charset="0"/>
              </a:rPr>
              <a:t>Дт 10, 41, 08 и т. д.            </a:t>
            </a:r>
            <a:r>
              <a:rPr lang="ru-RU" sz="2400" b="1" dirty="0" err="1">
                <a:solidFill>
                  <a:schemeClr val="tx2"/>
                </a:solidFill>
                <a:latin typeface="Arial" pitchFamily="34" charset="0"/>
                <a:cs typeface="Arial" pitchFamily="34" charset="0"/>
              </a:rPr>
              <a:t>Кт</a:t>
            </a:r>
            <a:r>
              <a:rPr lang="ru-RU" sz="2400" b="1" dirty="0">
                <a:solidFill>
                  <a:schemeClr val="tx2"/>
                </a:solidFill>
                <a:latin typeface="Arial" pitchFamily="34" charset="0"/>
                <a:cs typeface="Arial" pitchFamily="34" charset="0"/>
              </a:rPr>
              <a:t> 60 – получены активы, работы, услуги;</a:t>
            </a:r>
          </a:p>
          <a:p>
            <a:pPr indent="533400" algn="just">
              <a:spcBef>
                <a:spcPts val="600"/>
              </a:spcBef>
              <a:spcAft>
                <a:spcPts val="600"/>
              </a:spcAft>
            </a:pPr>
            <a:r>
              <a:rPr lang="ru-RU" sz="2400" b="1" dirty="0">
                <a:solidFill>
                  <a:schemeClr val="tx2"/>
                </a:solidFill>
                <a:latin typeface="Arial" pitchFamily="34" charset="0"/>
                <a:cs typeface="Arial" pitchFamily="34" charset="0"/>
              </a:rPr>
              <a:t>Дт 19			Кт 60 – отражен НДС;	</a:t>
            </a:r>
          </a:p>
          <a:p>
            <a:pPr indent="533400">
              <a:spcBef>
                <a:spcPts val="600"/>
              </a:spcBef>
              <a:spcAft>
                <a:spcPts val="600"/>
              </a:spcAft>
            </a:pPr>
            <a:r>
              <a:rPr lang="ru-RU" sz="2400" b="1" dirty="0">
                <a:solidFill>
                  <a:schemeClr val="tx2"/>
                </a:solidFill>
                <a:latin typeface="Arial" pitchFamily="34" charset="0"/>
                <a:cs typeface="Arial" pitchFamily="34" charset="0"/>
              </a:rPr>
              <a:t>Дт 60			Кт 60-вексель – выдан вексель.</a:t>
            </a:r>
          </a:p>
        </p:txBody>
      </p:sp>
    </p:spTree>
    <p:extLst>
      <p:ext uri="{BB962C8B-B14F-4D97-AF65-F5344CB8AC3E}">
        <p14:creationId xmlns:p14="http://schemas.microsoft.com/office/powerpoint/2010/main" xmlns="" val="17365596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Тема Office">
  <a:themeElements>
    <a:clrScheme name="Другая 2">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3969</Words>
  <Application>Microsoft Office PowerPoint</Application>
  <PresentationFormat>Произвольный</PresentationFormat>
  <Paragraphs>554</Paragraphs>
  <Slides>61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61</vt:i4>
      </vt:variant>
    </vt:vector>
  </HeadingPairs>
  <TitlesOfParts>
    <vt:vector size="62" baseType="lpstr">
      <vt:lpstr>Тема Office</vt:lpstr>
      <vt:lpstr>Слайд 1</vt:lpstr>
      <vt:lpstr>            Основные нормативные документы Гражданский кодекс Российской Федерации: </vt:lpstr>
      <vt:lpstr>Основные нормативные документы </vt:lpstr>
      <vt:lpstr>Основные нормативные документы </vt:lpstr>
      <vt:lpstr>Дебиторская и кредиторская задолженности </vt:lpstr>
      <vt:lpstr> Учет расчетов с поставщиками и подрядчиками, в том числе по авансам выданным,  векселям выданным </vt:lpstr>
      <vt:lpstr>Слайд 7</vt:lpstr>
      <vt:lpstr>Слайд 8</vt:lpstr>
      <vt:lpstr>Слайд 9</vt:lpstr>
      <vt:lpstr>Слайд 10</vt:lpstr>
      <vt:lpstr>Бухгалтерские записи по учету  расчетов с поставщиками и подрядчиками </vt:lpstr>
      <vt:lpstr>Бухгалтерские записи по учету  расчетов с поставщиками и подрядчиками (продолжение) </vt:lpstr>
      <vt:lpstr>Бухгалтерские записи по учету  расчетов с поставщиками и подрядчиками (продолжение) </vt:lpstr>
      <vt:lpstr>Бухгалтерские записи по учету  расчетов с поставщиками и подрядчиками (продолжение) </vt:lpstr>
      <vt:lpstr>Учет расчетов с покупателями и заказчиками, в том числе по авансам полученным, векселям полученным  </vt:lpstr>
      <vt:lpstr>Слайд 16</vt:lpstr>
      <vt:lpstr>Слайд 17</vt:lpstr>
      <vt:lpstr>Бухгалтерские записи по учету  расчетов с покупателями и заказчиками </vt:lpstr>
      <vt:lpstr>Бухгалтерские записи по учету  расчетов с покупателями и заказчиками (продолжение) </vt:lpstr>
      <vt:lpstr>  </vt:lpstr>
      <vt:lpstr>Слайд 21</vt:lpstr>
      <vt:lpstr>  </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  </vt:lpstr>
      <vt:lpstr>  </vt:lpstr>
      <vt:lpstr>Налог на прибыль организаций </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lpstr>Слайд 59</vt:lpstr>
      <vt:lpstr>Слайд 60</vt:lpstr>
      <vt:lpstr>БЛАГОДАРИМ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Юрий Козырев</dc:creator>
  <cp:lastModifiedBy>SverdlovaIM</cp:lastModifiedBy>
  <cp:revision>34</cp:revision>
  <dcterms:created xsi:type="dcterms:W3CDTF">2020-06-21T13:18:43Z</dcterms:created>
  <dcterms:modified xsi:type="dcterms:W3CDTF">2022-03-23T10:37:15Z</dcterms:modified>
</cp:coreProperties>
</file>