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4"/>
  </p:handoutMasterIdLst>
  <p:sldIdLst>
    <p:sldId id="257" r:id="rId2"/>
    <p:sldId id="258" r:id="rId3"/>
    <p:sldId id="276" r:id="rId4"/>
    <p:sldId id="287" r:id="rId5"/>
    <p:sldId id="277" r:id="rId6"/>
    <p:sldId id="278" r:id="rId7"/>
    <p:sldId id="289" r:id="rId8"/>
    <p:sldId id="290" r:id="rId9"/>
    <p:sldId id="288" r:id="rId10"/>
    <p:sldId id="291" r:id="rId11"/>
    <p:sldId id="295" r:id="rId12"/>
    <p:sldId id="292" r:id="rId13"/>
    <p:sldId id="294" r:id="rId14"/>
    <p:sldId id="272" r:id="rId15"/>
    <p:sldId id="296" r:id="rId16"/>
    <p:sldId id="293" r:id="rId17"/>
    <p:sldId id="298" r:id="rId18"/>
    <p:sldId id="269" r:id="rId19"/>
    <p:sldId id="280" r:id="rId20"/>
    <p:sldId id="297" r:id="rId21"/>
    <p:sldId id="279" r:id="rId22"/>
    <p:sldId id="299" r:id="rId23"/>
    <p:sldId id="273" r:id="rId24"/>
    <p:sldId id="283" r:id="rId25"/>
    <p:sldId id="274" r:id="rId26"/>
    <p:sldId id="301" r:id="rId27"/>
    <p:sldId id="286" r:id="rId28"/>
    <p:sldId id="275" r:id="rId29"/>
    <p:sldId id="284" r:id="rId30"/>
    <p:sldId id="303" r:id="rId31"/>
    <p:sldId id="300" r:id="rId32"/>
    <p:sldId id="308" r:id="rId33"/>
    <p:sldId id="307" r:id="rId34"/>
    <p:sldId id="305" r:id="rId35"/>
    <p:sldId id="285" r:id="rId36"/>
    <p:sldId id="310" r:id="rId37"/>
    <p:sldId id="313" r:id="rId38"/>
    <p:sldId id="304" r:id="rId39"/>
    <p:sldId id="315" r:id="rId40"/>
    <p:sldId id="306" r:id="rId41"/>
    <p:sldId id="309" r:id="rId42"/>
    <p:sldId id="311" r:id="rId43"/>
    <p:sldId id="302" r:id="rId44"/>
    <p:sldId id="314" r:id="rId45"/>
    <p:sldId id="282" r:id="rId46"/>
    <p:sldId id="312" r:id="rId47"/>
    <p:sldId id="318" r:id="rId48"/>
    <p:sldId id="319" r:id="rId49"/>
    <p:sldId id="317" r:id="rId50"/>
    <p:sldId id="320" r:id="rId51"/>
    <p:sldId id="322" r:id="rId52"/>
    <p:sldId id="316" r:id="rId53"/>
    <p:sldId id="323" r:id="rId54"/>
    <p:sldId id="321" r:id="rId55"/>
    <p:sldId id="281" r:id="rId56"/>
    <p:sldId id="326" r:id="rId57"/>
    <p:sldId id="327" r:id="rId58"/>
    <p:sldId id="325" r:id="rId59"/>
    <p:sldId id="324" r:id="rId60"/>
    <p:sldId id="328" r:id="rId61"/>
    <p:sldId id="329" r:id="rId62"/>
    <p:sldId id="267" r:id="rId6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7" userDrawn="1">
          <p15:clr>
            <a:srgbClr val="A4A3A4"/>
          </p15:clr>
        </p15:guide>
        <p15:guide id="2" pos="38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864" y="114"/>
      </p:cViewPr>
      <p:guideLst>
        <p:guide orient="horz" pos="2727"/>
        <p:guide pos="38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9" d="100"/>
          <a:sy n="49" d="100"/>
        </p:scale>
        <p:origin x="1842" y="54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E697D9-5A0D-4157-97E1-9C0619DF46F0}" type="doc">
      <dgm:prSet loTypeId="urn:microsoft.com/office/officeart/2005/8/layout/vList2" loCatId="list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B676CAD-FC82-4748-AC8A-252B8620F9A3}">
      <dgm:prSet phldrT="[Текст]"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Государственные и муниципальные ценные бумаги, </a:t>
          </a:r>
        </a:p>
      </dgm:t>
    </dgm:pt>
    <dgm:pt modelId="{F95D7D8B-8E6D-4A9D-AF59-851FEBF84FDC}" type="parTrans" cxnId="{A4146867-AF31-41D8-A48E-748FEF39A846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ABB4EE48-4643-4075-991B-F07DE257CB6B}" type="sibTrans" cxnId="{A4146867-AF31-41D8-A48E-748FEF39A846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ACA2C65E-F16E-48CE-ADA9-3D805FB54625}">
      <dgm:prSet phldrT="[Текст]"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Ценные бумаги организаций (в том числе долговые ценные бумаги, например, облигации и векселя); </a:t>
          </a:r>
        </a:p>
      </dgm:t>
    </dgm:pt>
    <dgm:pt modelId="{1F2BEFEB-A2A3-45FC-8D60-DBC6A49051A7}" type="parTrans" cxnId="{FC7FF568-B2A8-4FE8-B585-C23D4CFB7FB4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BD35AFE8-0D4B-4B5C-BF2E-6E380FD3940D}" type="sibTrans" cxnId="{FC7FF568-B2A8-4FE8-B585-C23D4CFB7FB4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9323349-CB6F-4310-9290-748963B9827A}">
      <dgm:prSet phldrT="[Текст]"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Вклады в уставные (складочные) капиталы других организаций; </a:t>
          </a:r>
        </a:p>
      </dgm:t>
    </dgm:pt>
    <dgm:pt modelId="{FB3D2947-15AF-4D9A-AAEA-AD68C46D3202}" type="parTrans" cxnId="{28523E6F-4332-4EC5-A87E-0963DE017624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4B1021D-4C94-4D69-92AD-D53E2C554D04}" type="sibTrans" cxnId="{28523E6F-4332-4EC5-A87E-0963DE017624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DB1ECA9-79BC-41BA-98BC-006F8B325381}">
      <dgm:prSet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Предоставленные другим организациям займы, </a:t>
          </a:r>
        </a:p>
      </dgm:t>
    </dgm:pt>
    <dgm:pt modelId="{BFD8B647-7F86-4E78-8D1F-52B4F3E02A51}" type="parTrans" cxnId="{5818BF39-C7E1-472A-97A1-4E33E92E3317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CDD24910-C024-4C12-A5C0-D9524B0E9747}" type="sibTrans" cxnId="{5818BF39-C7E1-472A-97A1-4E33E92E3317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C3BDC79-6EF6-4730-A2FA-FEE9A60868C7}">
      <dgm:prSet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Депозитные вклады в кредитных организациях, </a:t>
          </a:r>
        </a:p>
      </dgm:t>
    </dgm:pt>
    <dgm:pt modelId="{27598914-EBBC-4D21-908D-669506C01CDE}" type="parTrans" cxnId="{238DE929-D450-4F1A-8A93-6FD9E4A23E92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4125B39-EF4F-43B3-A737-A0789BAC7285}" type="sibTrans" cxnId="{238DE929-D450-4F1A-8A93-6FD9E4A23E92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1233C7C-1988-4A66-8E3D-5F1EA8EADF26}">
      <dgm:prSet custT="1"/>
      <dgm:spPr/>
      <dgm:t>
        <a:bodyPr/>
        <a:lstStyle/>
        <a:p>
          <a:r>
            <a:rPr lang="ru-RU" sz="1800" dirty="0">
              <a:latin typeface="Arial" pitchFamily="34" charset="0"/>
              <a:cs typeface="Arial" pitchFamily="34" charset="0"/>
            </a:rPr>
            <a:t>Дебиторская задолженность, приобретенная на основании уступки права требования</a:t>
          </a:r>
        </a:p>
      </dgm:t>
    </dgm:pt>
    <dgm:pt modelId="{2C34A33E-9B4C-4D64-9126-5BC3D714ABC0}" type="parTrans" cxnId="{9B7F1DAE-1182-4D24-A7BE-6727B37430E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05F8D9B-0AA4-435C-9257-AC1FE120A874}" type="sibTrans" cxnId="{9B7F1DAE-1182-4D24-A7BE-6727B37430E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0A8960AD-019B-433A-AEE6-384A2691FF0F}">
      <dgm:prSet custT="1"/>
      <dgm:spPr/>
      <dgm:t>
        <a:bodyPr/>
        <a:lstStyle/>
        <a:p>
          <a:r>
            <a:rPr lang="ru-RU" sz="1800" dirty="0" err="1">
              <a:latin typeface="Arial" pitchFamily="34" charset="0"/>
              <a:cs typeface="Arial" pitchFamily="34" charset="0"/>
            </a:rPr>
            <a:t>Аклады</a:t>
          </a:r>
          <a:r>
            <a:rPr lang="ru-RU" sz="1800" dirty="0">
              <a:latin typeface="Arial" pitchFamily="34" charset="0"/>
              <a:cs typeface="Arial" pitchFamily="34" charset="0"/>
            </a:rPr>
            <a:t> организации-товарища по договору простого товарищества и т. д. </a:t>
          </a:r>
        </a:p>
      </dgm:t>
    </dgm:pt>
    <dgm:pt modelId="{74E35B14-194B-482B-B41C-5F5BA7B212DC}" type="parTrans" cxnId="{0EF81927-EBF3-493E-86FB-A533F3DDE72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47B3034C-2F61-47AB-89D2-F517A0766D71}" type="sibTrans" cxnId="{0EF81927-EBF3-493E-86FB-A533F3DDE72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A6178A4-390D-45BD-B1A1-121491FAEC11}" type="pres">
      <dgm:prSet presAssocID="{2CE697D9-5A0D-4157-97E1-9C0619DF46F0}" presName="linear" presStyleCnt="0">
        <dgm:presLayoutVars>
          <dgm:animLvl val="lvl"/>
          <dgm:resizeHandles val="exact"/>
        </dgm:presLayoutVars>
      </dgm:prSet>
      <dgm:spPr/>
    </dgm:pt>
    <dgm:pt modelId="{E454CBD3-4EC6-4D32-89F7-5F09C552E736}" type="pres">
      <dgm:prSet presAssocID="{9B676CAD-FC82-4748-AC8A-252B8620F9A3}" presName="parentText" presStyleLbl="node1" presStyleIdx="0" presStyleCnt="7" custLinFactY="-25291" custLinFactNeighborX="3774" custLinFactNeighborY="-100000">
        <dgm:presLayoutVars>
          <dgm:chMax val="0"/>
          <dgm:bulletEnabled val="1"/>
        </dgm:presLayoutVars>
      </dgm:prSet>
      <dgm:spPr/>
    </dgm:pt>
    <dgm:pt modelId="{9E3C6E8E-80C3-467D-9F20-D266E6049A73}" type="pres">
      <dgm:prSet presAssocID="{ABB4EE48-4643-4075-991B-F07DE257CB6B}" presName="spacer" presStyleCnt="0"/>
      <dgm:spPr/>
    </dgm:pt>
    <dgm:pt modelId="{36E8E7F9-295C-40A3-B553-FD579214C490}" type="pres">
      <dgm:prSet presAssocID="{ACA2C65E-F16E-48CE-ADA9-3D805FB5462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F8BBEB88-E234-44AF-939E-ACF2883C0FC5}" type="pres">
      <dgm:prSet presAssocID="{BD35AFE8-0D4B-4B5C-BF2E-6E380FD3940D}" presName="spacer" presStyleCnt="0"/>
      <dgm:spPr/>
    </dgm:pt>
    <dgm:pt modelId="{68847D5F-87E9-4F3B-BFF4-85E49B8F0794}" type="pres">
      <dgm:prSet presAssocID="{D9323349-CB6F-4310-9290-748963B9827A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2D21BF9-6851-4E22-958D-C0ACE31ACD50}" type="pres">
      <dgm:prSet presAssocID="{94B1021D-4C94-4D69-92AD-D53E2C554D04}" presName="spacer" presStyleCnt="0"/>
      <dgm:spPr/>
    </dgm:pt>
    <dgm:pt modelId="{747C1115-7727-4FD4-AEF1-7DDFFB80E164}" type="pres">
      <dgm:prSet presAssocID="{9DB1ECA9-79BC-41BA-98BC-006F8B325381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99E1CC5-9A2B-4EDF-82F5-CABD37FC8DB5}" type="pres">
      <dgm:prSet presAssocID="{CDD24910-C024-4C12-A5C0-D9524B0E9747}" presName="spacer" presStyleCnt="0"/>
      <dgm:spPr/>
    </dgm:pt>
    <dgm:pt modelId="{CE1398D4-48F1-4A7B-9DC9-503B3792216D}" type="pres">
      <dgm:prSet presAssocID="{9C3BDC79-6EF6-4730-A2FA-FEE9A60868C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C918CEC-5889-49D1-BCB0-993BF44FF537}" type="pres">
      <dgm:prSet presAssocID="{34125B39-EF4F-43B3-A737-A0789BAC7285}" presName="spacer" presStyleCnt="0"/>
      <dgm:spPr/>
    </dgm:pt>
    <dgm:pt modelId="{32343BF3-7CD0-4066-B873-9011DC5D8CBC}" type="pres">
      <dgm:prSet presAssocID="{D1233C7C-1988-4A66-8E3D-5F1EA8EADF2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373C98EA-0ABE-4C3A-B50F-367F97B3FFDE}" type="pres">
      <dgm:prSet presAssocID="{605F8D9B-0AA4-435C-9257-AC1FE120A874}" presName="spacer" presStyleCnt="0"/>
      <dgm:spPr/>
    </dgm:pt>
    <dgm:pt modelId="{8A7352E0-81AA-4FA7-A154-4F3AE20E1E81}" type="pres">
      <dgm:prSet presAssocID="{0A8960AD-019B-433A-AEE6-384A2691FF0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31406816-FC0B-4C7B-8321-4902C5A1B903}" type="presOf" srcId="{ACA2C65E-F16E-48CE-ADA9-3D805FB54625}" destId="{36E8E7F9-295C-40A3-B553-FD579214C490}" srcOrd="0" destOrd="0" presId="urn:microsoft.com/office/officeart/2005/8/layout/vList2"/>
    <dgm:cxn modelId="{0EF81927-EBF3-493E-86FB-A533F3DDE72B}" srcId="{2CE697D9-5A0D-4157-97E1-9C0619DF46F0}" destId="{0A8960AD-019B-433A-AEE6-384A2691FF0F}" srcOrd="6" destOrd="0" parTransId="{74E35B14-194B-482B-B41C-5F5BA7B212DC}" sibTransId="{47B3034C-2F61-47AB-89D2-F517A0766D71}"/>
    <dgm:cxn modelId="{7169B227-79D0-40F7-AE61-EE2F332A741C}" type="presOf" srcId="{2CE697D9-5A0D-4157-97E1-9C0619DF46F0}" destId="{6A6178A4-390D-45BD-B1A1-121491FAEC11}" srcOrd="0" destOrd="0" presId="urn:microsoft.com/office/officeart/2005/8/layout/vList2"/>
    <dgm:cxn modelId="{238DE929-D450-4F1A-8A93-6FD9E4A23E92}" srcId="{2CE697D9-5A0D-4157-97E1-9C0619DF46F0}" destId="{9C3BDC79-6EF6-4730-A2FA-FEE9A60868C7}" srcOrd="4" destOrd="0" parTransId="{27598914-EBBC-4D21-908D-669506C01CDE}" sibTransId="{34125B39-EF4F-43B3-A737-A0789BAC7285}"/>
    <dgm:cxn modelId="{2803482E-A4EA-4FC2-B8E0-01835D15E436}" type="presOf" srcId="{D9323349-CB6F-4310-9290-748963B9827A}" destId="{68847D5F-87E9-4F3B-BFF4-85E49B8F0794}" srcOrd="0" destOrd="0" presId="urn:microsoft.com/office/officeart/2005/8/layout/vList2"/>
    <dgm:cxn modelId="{757ED22F-A16B-4996-B9B3-2DA3F6FAD810}" type="presOf" srcId="{9DB1ECA9-79BC-41BA-98BC-006F8B325381}" destId="{747C1115-7727-4FD4-AEF1-7DDFFB80E164}" srcOrd="0" destOrd="0" presId="urn:microsoft.com/office/officeart/2005/8/layout/vList2"/>
    <dgm:cxn modelId="{F26FAB38-BD95-43E0-8F7E-8CE59BD43BFD}" type="presOf" srcId="{D1233C7C-1988-4A66-8E3D-5F1EA8EADF26}" destId="{32343BF3-7CD0-4066-B873-9011DC5D8CBC}" srcOrd="0" destOrd="0" presId="urn:microsoft.com/office/officeart/2005/8/layout/vList2"/>
    <dgm:cxn modelId="{5818BF39-C7E1-472A-97A1-4E33E92E3317}" srcId="{2CE697D9-5A0D-4157-97E1-9C0619DF46F0}" destId="{9DB1ECA9-79BC-41BA-98BC-006F8B325381}" srcOrd="3" destOrd="0" parTransId="{BFD8B647-7F86-4E78-8D1F-52B4F3E02A51}" sibTransId="{CDD24910-C024-4C12-A5C0-D9524B0E9747}"/>
    <dgm:cxn modelId="{A4146867-AF31-41D8-A48E-748FEF39A846}" srcId="{2CE697D9-5A0D-4157-97E1-9C0619DF46F0}" destId="{9B676CAD-FC82-4748-AC8A-252B8620F9A3}" srcOrd="0" destOrd="0" parTransId="{F95D7D8B-8E6D-4A9D-AF59-851FEBF84FDC}" sibTransId="{ABB4EE48-4643-4075-991B-F07DE257CB6B}"/>
    <dgm:cxn modelId="{FC7FF568-B2A8-4FE8-B585-C23D4CFB7FB4}" srcId="{2CE697D9-5A0D-4157-97E1-9C0619DF46F0}" destId="{ACA2C65E-F16E-48CE-ADA9-3D805FB54625}" srcOrd="1" destOrd="0" parTransId="{1F2BEFEB-A2A3-45FC-8D60-DBC6A49051A7}" sibTransId="{BD35AFE8-0D4B-4B5C-BF2E-6E380FD3940D}"/>
    <dgm:cxn modelId="{28523E6F-4332-4EC5-A87E-0963DE017624}" srcId="{2CE697D9-5A0D-4157-97E1-9C0619DF46F0}" destId="{D9323349-CB6F-4310-9290-748963B9827A}" srcOrd="2" destOrd="0" parTransId="{FB3D2947-15AF-4D9A-AAEA-AD68C46D3202}" sibTransId="{94B1021D-4C94-4D69-92AD-D53E2C554D04}"/>
    <dgm:cxn modelId="{9B7F1DAE-1182-4D24-A7BE-6727B37430E5}" srcId="{2CE697D9-5A0D-4157-97E1-9C0619DF46F0}" destId="{D1233C7C-1988-4A66-8E3D-5F1EA8EADF26}" srcOrd="5" destOrd="0" parTransId="{2C34A33E-9B4C-4D64-9126-5BC3D714ABC0}" sibTransId="{605F8D9B-0AA4-435C-9257-AC1FE120A874}"/>
    <dgm:cxn modelId="{40A9CEAF-FEE1-4B3E-B8F3-57C632277C49}" type="presOf" srcId="{9C3BDC79-6EF6-4730-A2FA-FEE9A60868C7}" destId="{CE1398D4-48F1-4A7B-9DC9-503B3792216D}" srcOrd="0" destOrd="0" presId="urn:microsoft.com/office/officeart/2005/8/layout/vList2"/>
    <dgm:cxn modelId="{AC1B65B1-CCD9-4101-992B-32C19B5FD52D}" type="presOf" srcId="{9B676CAD-FC82-4748-AC8A-252B8620F9A3}" destId="{E454CBD3-4EC6-4D32-89F7-5F09C552E736}" srcOrd="0" destOrd="0" presId="urn:microsoft.com/office/officeart/2005/8/layout/vList2"/>
    <dgm:cxn modelId="{ADA977C1-C8C3-4E00-9304-FDBCDF422697}" type="presOf" srcId="{0A8960AD-019B-433A-AEE6-384A2691FF0F}" destId="{8A7352E0-81AA-4FA7-A154-4F3AE20E1E81}" srcOrd="0" destOrd="0" presId="urn:microsoft.com/office/officeart/2005/8/layout/vList2"/>
    <dgm:cxn modelId="{BF9178C5-D64F-4FAA-BE7A-188E1179CA33}" type="presParOf" srcId="{6A6178A4-390D-45BD-B1A1-121491FAEC11}" destId="{E454CBD3-4EC6-4D32-89F7-5F09C552E736}" srcOrd="0" destOrd="0" presId="urn:microsoft.com/office/officeart/2005/8/layout/vList2"/>
    <dgm:cxn modelId="{4C6E806D-1A55-4538-875E-1462F21F3EF2}" type="presParOf" srcId="{6A6178A4-390D-45BD-B1A1-121491FAEC11}" destId="{9E3C6E8E-80C3-467D-9F20-D266E6049A73}" srcOrd="1" destOrd="0" presId="urn:microsoft.com/office/officeart/2005/8/layout/vList2"/>
    <dgm:cxn modelId="{43FA6474-2E38-4789-8D81-72EBC39DF608}" type="presParOf" srcId="{6A6178A4-390D-45BD-B1A1-121491FAEC11}" destId="{36E8E7F9-295C-40A3-B553-FD579214C490}" srcOrd="2" destOrd="0" presId="urn:microsoft.com/office/officeart/2005/8/layout/vList2"/>
    <dgm:cxn modelId="{EA397A52-66AA-4084-BAAF-ACF48BE2B8AB}" type="presParOf" srcId="{6A6178A4-390D-45BD-B1A1-121491FAEC11}" destId="{F8BBEB88-E234-44AF-939E-ACF2883C0FC5}" srcOrd="3" destOrd="0" presId="urn:microsoft.com/office/officeart/2005/8/layout/vList2"/>
    <dgm:cxn modelId="{BB8CF1C2-45A5-4421-8DCA-61EFE7DE113B}" type="presParOf" srcId="{6A6178A4-390D-45BD-B1A1-121491FAEC11}" destId="{68847D5F-87E9-4F3B-BFF4-85E49B8F0794}" srcOrd="4" destOrd="0" presId="urn:microsoft.com/office/officeart/2005/8/layout/vList2"/>
    <dgm:cxn modelId="{7AEC681A-40DD-48AC-BF31-3B1BC82981C5}" type="presParOf" srcId="{6A6178A4-390D-45BD-B1A1-121491FAEC11}" destId="{32D21BF9-6851-4E22-958D-C0ACE31ACD50}" srcOrd="5" destOrd="0" presId="urn:microsoft.com/office/officeart/2005/8/layout/vList2"/>
    <dgm:cxn modelId="{830B13DA-51F4-4903-8756-B5DF6711FD0E}" type="presParOf" srcId="{6A6178A4-390D-45BD-B1A1-121491FAEC11}" destId="{747C1115-7727-4FD4-AEF1-7DDFFB80E164}" srcOrd="6" destOrd="0" presId="urn:microsoft.com/office/officeart/2005/8/layout/vList2"/>
    <dgm:cxn modelId="{2D53DF1F-3E96-4E5F-80F8-B2A1431F1C54}" type="presParOf" srcId="{6A6178A4-390D-45BD-B1A1-121491FAEC11}" destId="{C99E1CC5-9A2B-4EDF-82F5-CABD37FC8DB5}" srcOrd="7" destOrd="0" presId="urn:microsoft.com/office/officeart/2005/8/layout/vList2"/>
    <dgm:cxn modelId="{854A9AED-D01D-4024-8536-9E6077B0FB23}" type="presParOf" srcId="{6A6178A4-390D-45BD-B1A1-121491FAEC11}" destId="{CE1398D4-48F1-4A7B-9DC9-503B3792216D}" srcOrd="8" destOrd="0" presId="urn:microsoft.com/office/officeart/2005/8/layout/vList2"/>
    <dgm:cxn modelId="{3B036279-25A7-48F8-BA70-11F75475B800}" type="presParOf" srcId="{6A6178A4-390D-45BD-B1A1-121491FAEC11}" destId="{3C918CEC-5889-49D1-BCB0-993BF44FF537}" srcOrd="9" destOrd="0" presId="urn:microsoft.com/office/officeart/2005/8/layout/vList2"/>
    <dgm:cxn modelId="{A0A524BC-BB67-443A-B7AF-5C57D958817A}" type="presParOf" srcId="{6A6178A4-390D-45BD-B1A1-121491FAEC11}" destId="{32343BF3-7CD0-4066-B873-9011DC5D8CBC}" srcOrd="10" destOrd="0" presId="urn:microsoft.com/office/officeart/2005/8/layout/vList2"/>
    <dgm:cxn modelId="{6EF20FC5-45BD-42A2-8C5B-8F50E25F8218}" type="presParOf" srcId="{6A6178A4-390D-45BD-B1A1-121491FAEC11}" destId="{373C98EA-0ABE-4C3A-B50F-367F97B3FFDE}" srcOrd="11" destOrd="0" presId="urn:microsoft.com/office/officeart/2005/8/layout/vList2"/>
    <dgm:cxn modelId="{A9B7A0AF-9860-4975-A7D1-73EE21EFAFCC}" type="presParOf" srcId="{6A6178A4-390D-45BD-B1A1-121491FAEC11}" destId="{8A7352E0-81AA-4FA7-A154-4F3AE20E1E8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32D20C-97C9-4F23-AAB1-EAE08CEBCB35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</dgm:pt>
    <dgm:pt modelId="{3FEA5BFB-7CA4-4350-9599-67392F064D08}">
      <dgm:prSet phldrT="[Текст]" custT="1"/>
      <dgm:spPr/>
      <dgm:t>
        <a:bodyPr/>
        <a:lstStyle/>
        <a:p>
          <a:r>
            <a:rPr lang="ru-RU" sz="2400">
              <a:solidFill>
                <a:schemeClr val="tx2"/>
              </a:solidFill>
              <a:latin typeface="Arial" pitchFamily="34" charset="0"/>
              <a:cs typeface="Arial" pitchFamily="34" charset="0"/>
            </a:rPr>
            <a:t>уставный (складочный); </a:t>
          </a:r>
          <a:endParaRPr lang="ru-RU" sz="2400" b="1" i="1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019F7845-B9DE-4B9F-B9FD-6E4BDB9062DC}" type="parTrans" cxnId="{DC8E1B25-3450-483A-99F2-1FB64F259E00}">
      <dgm:prSet/>
      <dgm:spPr/>
      <dgm:t>
        <a:bodyPr/>
        <a:lstStyle/>
        <a:p>
          <a:endParaRPr lang="ru-RU" sz="240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07CB1D25-1E13-48CA-8631-643CA2EFF252}" type="sibTrans" cxnId="{DC8E1B25-3450-483A-99F2-1FB64F259E00}">
      <dgm:prSet/>
      <dgm:spPr/>
      <dgm:t>
        <a:bodyPr/>
        <a:lstStyle/>
        <a:p>
          <a:endParaRPr lang="ru-RU" sz="240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8ED7F49F-728D-4CF3-9293-10BE17D12E6B}">
      <dgm:prSet phldrT="[Текст]" custT="1"/>
      <dgm:spPr/>
      <dgm:t>
        <a:bodyPr/>
        <a:lstStyle/>
        <a:p>
          <a:r>
            <a:rPr lang="ru-RU" sz="2400">
              <a:solidFill>
                <a:schemeClr val="tx2"/>
              </a:solidFill>
              <a:latin typeface="Arial" pitchFamily="34" charset="0"/>
              <a:cs typeface="Arial" pitchFamily="34" charset="0"/>
            </a:rPr>
            <a:t>- добавочный;</a:t>
          </a:r>
          <a:endParaRPr lang="ru-RU" sz="24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07285103-0A1A-4B0C-A823-D0E5BBB704C7}" type="parTrans" cxnId="{40DDCD72-23D3-453B-B42D-0987017BEB9B}">
      <dgm:prSet/>
      <dgm:spPr/>
      <dgm:t>
        <a:bodyPr/>
        <a:lstStyle/>
        <a:p>
          <a:endParaRPr lang="ru-RU" sz="240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6865B8E6-2BFC-498D-AE21-190D878A435D}" type="sibTrans" cxnId="{40DDCD72-23D3-453B-B42D-0987017BEB9B}">
      <dgm:prSet/>
      <dgm:spPr/>
      <dgm:t>
        <a:bodyPr/>
        <a:lstStyle/>
        <a:p>
          <a:endParaRPr lang="ru-RU" sz="240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99044D52-E9A3-4C50-A251-9C2D6BD019DA}">
      <dgm:prSet phldrT="[Текст]" custT="1"/>
      <dgm:spPr/>
      <dgm:t>
        <a:bodyPr/>
        <a:lstStyle/>
        <a:p>
          <a:r>
            <a:rPr lang="ru-RU" sz="2400">
              <a:solidFill>
                <a:schemeClr val="tx2"/>
              </a:solidFill>
              <a:latin typeface="Arial" pitchFamily="34" charset="0"/>
              <a:cs typeface="Arial" pitchFamily="34" charset="0"/>
            </a:rPr>
            <a:t>- резервный;</a:t>
          </a:r>
          <a:endParaRPr lang="ru-RU" sz="24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5B16ECC4-4F7B-441D-B5B9-8FEEBD046D20}" type="parTrans" cxnId="{C89FB1C5-3580-49D8-8275-6F75C8975350}">
      <dgm:prSet/>
      <dgm:spPr/>
      <dgm:t>
        <a:bodyPr/>
        <a:lstStyle/>
        <a:p>
          <a:endParaRPr lang="ru-RU" sz="240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28013834-FAE6-414B-B82E-2CDA60B9C276}" type="sibTrans" cxnId="{C89FB1C5-3580-49D8-8275-6F75C8975350}">
      <dgm:prSet/>
      <dgm:spPr/>
      <dgm:t>
        <a:bodyPr/>
        <a:lstStyle/>
        <a:p>
          <a:endParaRPr lang="ru-RU" sz="240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6570CE42-1F56-4396-91B2-696B206D3170}">
      <dgm:prSet custT="1"/>
      <dgm:spPr/>
      <dgm:t>
        <a:bodyPr/>
        <a:lstStyle/>
        <a:p>
          <a:r>
            <a:rPr lang="ru-RU" sz="240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нераспределенная прибыль</a:t>
          </a:r>
        </a:p>
      </dgm:t>
    </dgm:pt>
    <dgm:pt modelId="{ED6400E7-63EF-4018-BE46-BC8EC7BE012F}" type="parTrans" cxnId="{299AB4A4-3A0A-49EC-A354-06C6E43DFF0A}">
      <dgm:prSet/>
      <dgm:spPr/>
      <dgm:t>
        <a:bodyPr/>
        <a:lstStyle/>
        <a:p>
          <a:endParaRPr lang="ru-RU" sz="240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055D6AAA-775E-45E8-894B-1A89AED19F33}" type="sibTrans" cxnId="{299AB4A4-3A0A-49EC-A354-06C6E43DFF0A}">
      <dgm:prSet/>
      <dgm:spPr/>
      <dgm:t>
        <a:bodyPr/>
        <a:lstStyle/>
        <a:p>
          <a:endParaRPr lang="ru-RU" sz="240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0E5C2344-D59D-4849-8FC5-586B9EDB9FA5}">
      <dgm:prSet custT="1"/>
      <dgm:spPr/>
      <dgm:t>
        <a:bodyPr/>
        <a:lstStyle/>
        <a:p>
          <a:r>
            <a:rPr lang="ru-RU" sz="2400">
              <a:solidFill>
                <a:schemeClr val="tx2"/>
              </a:solidFill>
              <a:latin typeface="Arial" pitchFamily="34" charset="0"/>
              <a:cs typeface="Arial" pitchFamily="34" charset="0"/>
            </a:rPr>
            <a:t>- прочие резервы.</a:t>
          </a:r>
          <a:endParaRPr lang="ru-RU" sz="24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1EFAB3DB-3093-40DD-A66E-3B012B6483B8}" type="parTrans" cxnId="{1E9352EC-1B70-4EC0-A436-F2DA78759C1F}">
      <dgm:prSet/>
      <dgm:spPr/>
      <dgm:t>
        <a:bodyPr/>
        <a:lstStyle/>
        <a:p>
          <a:endParaRPr lang="ru-RU" sz="240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671BB33C-6C98-48DC-85C1-0AB4120E7FF6}" type="sibTrans" cxnId="{1E9352EC-1B70-4EC0-A436-F2DA78759C1F}">
      <dgm:prSet/>
      <dgm:spPr/>
      <dgm:t>
        <a:bodyPr/>
        <a:lstStyle/>
        <a:p>
          <a:endParaRPr lang="ru-RU" sz="240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424B74FA-5735-45AC-9D41-11228AC3FF12}" type="pres">
      <dgm:prSet presAssocID="{0932D20C-97C9-4F23-AAB1-EAE08CEBCB35}" presName="compositeShape" presStyleCnt="0">
        <dgm:presLayoutVars>
          <dgm:dir/>
          <dgm:resizeHandles/>
        </dgm:presLayoutVars>
      </dgm:prSet>
      <dgm:spPr/>
    </dgm:pt>
    <dgm:pt modelId="{D9E8D68D-7A1F-4088-B794-FE9C07421F73}" type="pres">
      <dgm:prSet presAssocID="{0932D20C-97C9-4F23-AAB1-EAE08CEBCB35}" presName="pyramid" presStyleLbl="node1" presStyleIdx="0" presStyleCnt="1" custScaleX="62865" custScaleY="62383"/>
      <dgm:spPr/>
    </dgm:pt>
    <dgm:pt modelId="{2268DDD5-2F53-4490-9D74-224242F70C94}" type="pres">
      <dgm:prSet presAssocID="{0932D20C-97C9-4F23-AAB1-EAE08CEBCB35}" presName="theList" presStyleCnt="0"/>
      <dgm:spPr/>
    </dgm:pt>
    <dgm:pt modelId="{173FA8EB-19DB-463C-91ED-FF71595D833E}" type="pres">
      <dgm:prSet presAssocID="{3FEA5BFB-7CA4-4350-9599-67392F064D08}" presName="aNode" presStyleLbl="fgAcc1" presStyleIdx="0" presStyleCnt="5">
        <dgm:presLayoutVars>
          <dgm:bulletEnabled val="1"/>
        </dgm:presLayoutVars>
      </dgm:prSet>
      <dgm:spPr/>
    </dgm:pt>
    <dgm:pt modelId="{759044B2-32CF-4D9B-AA75-27B4EB521F43}" type="pres">
      <dgm:prSet presAssocID="{3FEA5BFB-7CA4-4350-9599-67392F064D08}" presName="aSpace" presStyleCnt="0"/>
      <dgm:spPr/>
    </dgm:pt>
    <dgm:pt modelId="{AAED178B-899A-440F-924A-8B83B11D1B6B}" type="pres">
      <dgm:prSet presAssocID="{8ED7F49F-728D-4CF3-9293-10BE17D12E6B}" presName="aNode" presStyleLbl="fgAcc1" presStyleIdx="1" presStyleCnt="5">
        <dgm:presLayoutVars>
          <dgm:bulletEnabled val="1"/>
        </dgm:presLayoutVars>
      </dgm:prSet>
      <dgm:spPr/>
    </dgm:pt>
    <dgm:pt modelId="{75AC6EAC-C2DC-447A-9950-247BD2738BDD}" type="pres">
      <dgm:prSet presAssocID="{8ED7F49F-728D-4CF3-9293-10BE17D12E6B}" presName="aSpace" presStyleCnt="0"/>
      <dgm:spPr/>
    </dgm:pt>
    <dgm:pt modelId="{BC4FEC32-39E2-4354-A216-B3312CE84A70}" type="pres">
      <dgm:prSet presAssocID="{99044D52-E9A3-4C50-A251-9C2D6BD019DA}" presName="aNode" presStyleLbl="fgAcc1" presStyleIdx="2" presStyleCnt="5">
        <dgm:presLayoutVars>
          <dgm:bulletEnabled val="1"/>
        </dgm:presLayoutVars>
      </dgm:prSet>
      <dgm:spPr/>
    </dgm:pt>
    <dgm:pt modelId="{D113A412-EE81-4290-BDA4-0B44B33A273F}" type="pres">
      <dgm:prSet presAssocID="{99044D52-E9A3-4C50-A251-9C2D6BD019DA}" presName="aSpace" presStyleCnt="0"/>
      <dgm:spPr/>
    </dgm:pt>
    <dgm:pt modelId="{F1C9C4AB-9F59-4DE7-9F67-2DF717A8163F}" type="pres">
      <dgm:prSet presAssocID="{6570CE42-1F56-4396-91B2-696B206D3170}" presName="aNode" presStyleLbl="fgAcc1" presStyleIdx="3" presStyleCnt="5">
        <dgm:presLayoutVars>
          <dgm:bulletEnabled val="1"/>
        </dgm:presLayoutVars>
      </dgm:prSet>
      <dgm:spPr/>
    </dgm:pt>
    <dgm:pt modelId="{2284803D-19D6-436D-AE71-26F37C342339}" type="pres">
      <dgm:prSet presAssocID="{6570CE42-1F56-4396-91B2-696B206D3170}" presName="aSpace" presStyleCnt="0"/>
      <dgm:spPr/>
    </dgm:pt>
    <dgm:pt modelId="{42DCD207-A6CD-47C2-B9C1-13D0E813FE5C}" type="pres">
      <dgm:prSet presAssocID="{0E5C2344-D59D-4849-8FC5-586B9EDB9FA5}" presName="aNode" presStyleLbl="fgAcc1" presStyleIdx="4" presStyleCnt="5">
        <dgm:presLayoutVars>
          <dgm:bulletEnabled val="1"/>
        </dgm:presLayoutVars>
      </dgm:prSet>
      <dgm:spPr/>
    </dgm:pt>
    <dgm:pt modelId="{A65CB7EB-0966-4F49-8495-E8050DE24BC8}" type="pres">
      <dgm:prSet presAssocID="{0E5C2344-D59D-4849-8FC5-586B9EDB9FA5}" presName="aSpace" presStyleCnt="0"/>
      <dgm:spPr/>
    </dgm:pt>
  </dgm:ptLst>
  <dgm:cxnLst>
    <dgm:cxn modelId="{D8B28213-9AAD-4819-BC65-2B53AE3E0A50}" type="presOf" srcId="{8ED7F49F-728D-4CF3-9293-10BE17D12E6B}" destId="{AAED178B-899A-440F-924A-8B83B11D1B6B}" srcOrd="0" destOrd="0" presId="urn:microsoft.com/office/officeart/2005/8/layout/pyramid2"/>
    <dgm:cxn modelId="{DC8E1B25-3450-483A-99F2-1FB64F259E00}" srcId="{0932D20C-97C9-4F23-AAB1-EAE08CEBCB35}" destId="{3FEA5BFB-7CA4-4350-9599-67392F064D08}" srcOrd="0" destOrd="0" parTransId="{019F7845-B9DE-4B9F-B9FD-6E4BDB9062DC}" sibTransId="{07CB1D25-1E13-48CA-8631-643CA2EFF252}"/>
    <dgm:cxn modelId="{33F01263-D394-4F9F-AB46-5CF2F5E718E9}" type="presOf" srcId="{3FEA5BFB-7CA4-4350-9599-67392F064D08}" destId="{173FA8EB-19DB-463C-91ED-FF71595D833E}" srcOrd="0" destOrd="0" presId="urn:microsoft.com/office/officeart/2005/8/layout/pyramid2"/>
    <dgm:cxn modelId="{E3D0C564-DC88-49C0-91E1-6F6BAE43B66F}" type="presOf" srcId="{0932D20C-97C9-4F23-AAB1-EAE08CEBCB35}" destId="{424B74FA-5735-45AC-9D41-11228AC3FF12}" srcOrd="0" destOrd="0" presId="urn:microsoft.com/office/officeart/2005/8/layout/pyramid2"/>
    <dgm:cxn modelId="{DCB5C16C-70C0-4395-BCD2-48B9DEF3C47F}" type="presOf" srcId="{6570CE42-1F56-4396-91B2-696B206D3170}" destId="{F1C9C4AB-9F59-4DE7-9F67-2DF717A8163F}" srcOrd="0" destOrd="0" presId="urn:microsoft.com/office/officeart/2005/8/layout/pyramid2"/>
    <dgm:cxn modelId="{40DDCD72-23D3-453B-B42D-0987017BEB9B}" srcId="{0932D20C-97C9-4F23-AAB1-EAE08CEBCB35}" destId="{8ED7F49F-728D-4CF3-9293-10BE17D12E6B}" srcOrd="1" destOrd="0" parTransId="{07285103-0A1A-4B0C-A823-D0E5BBB704C7}" sibTransId="{6865B8E6-2BFC-498D-AE21-190D878A435D}"/>
    <dgm:cxn modelId="{DE1B5B80-D58C-4603-B82F-94E409D32890}" type="presOf" srcId="{99044D52-E9A3-4C50-A251-9C2D6BD019DA}" destId="{BC4FEC32-39E2-4354-A216-B3312CE84A70}" srcOrd="0" destOrd="0" presId="urn:microsoft.com/office/officeart/2005/8/layout/pyramid2"/>
    <dgm:cxn modelId="{299AB4A4-3A0A-49EC-A354-06C6E43DFF0A}" srcId="{0932D20C-97C9-4F23-AAB1-EAE08CEBCB35}" destId="{6570CE42-1F56-4396-91B2-696B206D3170}" srcOrd="3" destOrd="0" parTransId="{ED6400E7-63EF-4018-BE46-BC8EC7BE012F}" sibTransId="{055D6AAA-775E-45E8-894B-1A89AED19F33}"/>
    <dgm:cxn modelId="{C89FB1C5-3580-49D8-8275-6F75C8975350}" srcId="{0932D20C-97C9-4F23-AAB1-EAE08CEBCB35}" destId="{99044D52-E9A3-4C50-A251-9C2D6BD019DA}" srcOrd="2" destOrd="0" parTransId="{5B16ECC4-4F7B-441D-B5B9-8FEEBD046D20}" sibTransId="{28013834-FAE6-414B-B82E-2CDA60B9C276}"/>
    <dgm:cxn modelId="{12B565CD-F0E4-43A0-93E4-4793CB7E3180}" type="presOf" srcId="{0E5C2344-D59D-4849-8FC5-586B9EDB9FA5}" destId="{42DCD207-A6CD-47C2-B9C1-13D0E813FE5C}" srcOrd="0" destOrd="0" presId="urn:microsoft.com/office/officeart/2005/8/layout/pyramid2"/>
    <dgm:cxn modelId="{1E9352EC-1B70-4EC0-A436-F2DA78759C1F}" srcId="{0932D20C-97C9-4F23-AAB1-EAE08CEBCB35}" destId="{0E5C2344-D59D-4849-8FC5-586B9EDB9FA5}" srcOrd="4" destOrd="0" parTransId="{1EFAB3DB-3093-40DD-A66E-3B012B6483B8}" sibTransId="{671BB33C-6C98-48DC-85C1-0AB4120E7FF6}"/>
    <dgm:cxn modelId="{F9323ABD-B412-4B91-8431-8269BA9BA983}" type="presParOf" srcId="{424B74FA-5735-45AC-9D41-11228AC3FF12}" destId="{D9E8D68D-7A1F-4088-B794-FE9C07421F73}" srcOrd="0" destOrd="0" presId="urn:microsoft.com/office/officeart/2005/8/layout/pyramid2"/>
    <dgm:cxn modelId="{58841FD7-380D-46AB-8355-927B74901733}" type="presParOf" srcId="{424B74FA-5735-45AC-9D41-11228AC3FF12}" destId="{2268DDD5-2F53-4490-9D74-224242F70C94}" srcOrd="1" destOrd="0" presId="urn:microsoft.com/office/officeart/2005/8/layout/pyramid2"/>
    <dgm:cxn modelId="{44203DB6-E2D5-4C19-AAFA-2F0692ABD265}" type="presParOf" srcId="{2268DDD5-2F53-4490-9D74-224242F70C94}" destId="{173FA8EB-19DB-463C-91ED-FF71595D833E}" srcOrd="0" destOrd="0" presId="urn:microsoft.com/office/officeart/2005/8/layout/pyramid2"/>
    <dgm:cxn modelId="{C4CF2FAE-9C84-41B5-AC10-27006C8696FE}" type="presParOf" srcId="{2268DDD5-2F53-4490-9D74-224242F70C94}" destId="{759044B2-32CF-4D9B-AA75-27B4EB521F43}" srcOrd="1" destOrd="0" presId="urn:microsoft.com/office/officeart/2005/8/layout/pyramid2"/>
    <dgm:cxn modelId="{7ECDFF0D-59E0-4554-9273-61E85E52459B}" type="presParOf" srcId="{2268DDD5-2F53-4490-9D74-224242F70C94}" destId="{AAED178B-899A-440F-924A-8B83B11D1B6B}" srcOrd="2" destOrd="0" presId="urn:microsoft.com/office/officeart/2005/8/layout/pyramid2"/>
    <dgm:cxn modelId="{F7FD722C-2FE4-4C0A-89AA-6880C90C1023}" type="presParOf" srcId="{2268DDD5-2F53-4490-9D74-224242F70C94}" destId="{75AC6EAC-C2DC-447A-9950-247BD2738BDD}" srcOrd="3" destOrd="0" presId="urn:microsoft.com/office/officeart/2005/8/layout/pyramid2"/>
    <dgm:cxn modelId="{616F16D9-052D-4280-8E2E-C7943D6AD2F4}" type="presParOf" srcId="{2268DDD5-2F53-4490-9D74-224242F70C94}" destId="{BC4FEC32-39E2-4354-A216-B3312CE84A70}" srcOrd="4" destOrd="0" presId="urn:microsoft.com/office/officeart/2005/8/layout/pyramid2"/>
    <dgm:cxn modelId="{43993490-B1C7-4681-AA13-EC49C35BF032}" type="presParOf" srcId="{2268DDD5-2F53-4490-9D74-224242F70C94}" destId="{D113A412-EE81-4290-BDA4-0B44B33A273F}" srcOrd="5" destOrd="0" presId="urn:microsoft.com/office/officeart/2005/8/layout/pyramid2"/>
    <dgm:cxn modelId="{8A1FCF07-0C97-43E6-B7B5-6FE8C7797F62}" type="presParOf" srcId="{2268DDD5-2F53-4490-9D74-224242F70C94}" destId="{F1C9C4AB-9F59-4DE7-9F67-2DF717A8163F}" srcOrd="6" destOrd="0" presId="urn:microsoft.com/office/officeart/2005/8/layout/pyramid2"/>
    <dgm:cxn modelId="{F016BE7D-2168-479A-A4C4-6A805547A17F}" type="presParOf" srcId="{2268DDD5-2F53-4490-9D74-224242F70C94}" destId="{2284803D-19D6-436D-AE71-26F37C342339}" srcOrd="7" destOrd="0" presId="urn:microsoft.com/office/officeart/2005/8/layout/pyramid2"/>
    <dgm:cxn modelId="{A8AC8A9A-1179-4E7F-9DE5-2FD2900AE6EE}" type="presParOf" srcId="{2268DDD5-2F53-4490-9D74-224242F70C94}" destId="{42DCD207-A6CD-47C2-B9C1-13D0E813FE5C}" srcOrd="8" destOrd="0" presId="urn:microsoft.com/office/officeart/2005/8/layout/pyramid2"/>
    <dgm:cxn modelId="{A9BA72AE-E335-46B5-87CF-ED073D3870BB}" type="presParOf" srcId="{2268DDD5-2F53-4490-9D74-224242F70C94}" destId="{A65CB7EB-0966-4F49-8495-E8050DE24BC8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4CBD3-4EC6-4D32-89F7-5F09C552E736}">
      <dsp:nvSpPr>
        <dsp:cNvPr id="0" name=""/>
        <dsp:cNvSpPr/>
      </dsp:nvSpPr>
      <dsp:spPr>
        <a:xfrm>
          <a:off x="0" y="0"/>
          <a:ext cx="9540000" cy="662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Государственные и муниципальные ценные бумаги, </a:t>
          </a:r>
        </a:p>
      </dsp:txBody>
      <dsp:txXfrm>
        <a:off x="32354" y="32354"/>
        <a:ext cx="9475292" cy="598057"/>
      </dsp:txXfrm>
    </dsp:sp>
    <dsp:sp modelId="{36E8E7F9-295C-40A3-B553-FD579214C490}">
      <dsp:nvSpPr>
        <dsp:cNvPr id="0" name=""/>
        <dsp:cNvSpPr/>
      </dsp:nvSpPr>
      <dsp:spPr>
        <a:xfrm>
          <a:off x="0" y="678861"/>
          <a:ext cx="9540000" cy="662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95297"/>
                <a:satOff val="-24574"/>
                <a:lumOff val="16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95297"/>
                <a:satOff val="-24574"/>
                <a:lumOff val="16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95297"/>
                <a:satOff val="-24574"/>
                <a:lumOff val="16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Ценные бумаги организаций (в том числе долговые ценные бумаги, например, облигации и векселя); </a:t>
          </a:r>
        </a:p>
      </dsp:txBody>
      <dsp:txXfrm>
        <a:off x="32354" y="711215"/>
        <a:ext cx="9475292" cy="598057"/>
      </dsp:txXfrm>
    </dsp:sp>
    <dsp:sp modelId="{68847D5F-87E9-4F3B-BFF4-85E49B8F0794}">
      <dsp:nvSpPr>
        <dsp:cNvPr id="0" name=""/>
        <dsp:cNvSpPr/>
      </dsp:nvSpPr>
      <dsp:spPr>
        <a:xfrm>
          <a:off x="0" y="1355843"/>
          <a:ext cx="9540000" cy="662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90594"/>
                <a:satOff val="-49147"/>
                <a:lumOff val="325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90594"/>
                <a:satOff val="-49147"/>
                <a:lumOff val="325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90594"/>
                <a:satOff val="-49147"/>
                <a:lumOff val="325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Вклады в уставные (складочные) капиталы других организаций; </a:t>
          </a:r>
        </a:p>
      </dsp:txBody>
      <dsp:txXfrm>
        <a:off x="32354" y="1388197"/>
        <a:ext cx="9475292" cy="598057"/>
      </dsp:txXfrm>
    </dsp:sp>
    <dsp:sp modelId="{747C1115-7727-4FD4-AEF1-7DDFFB80E164}">
      <dsp:nvSpPr>
        <dsp:cNvPr id="0" name=""/>
        <dsp:cNvSpPr/>
      </dsp:nvSpPr>
      <dsp:spPr>
        <a:xfrm>
          <a:off x="0" y="2032826"/>
          <a:ext cx="9540000" cy="662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585891"/>
                <a:satOff val="-73721"/>
                <a:lumOff val="487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85891"/>
                <a:satOff val="-73721"/>
                <a:lumOff val="487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85891"/>
                <a:satOff val="-73721"/>
                <a:lumOff val="487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Предоставленные другим организациям займы, </a:t>
          </a:r>
        </a:p>
      </dsp:txBody>
      <dsp:txXfrm>
        <a:off x="32354" y="2065180"/>
        <a:ext cx="9475292" cy="598057"/>
      </dsp:txXfrm>
    </dsp:sp>
    <dsp:sp modelId="{CE1398D4-48F1-4A7B-9DC9-503B3792216D}">
      <dsp:nvSpPr>
        <dsp:cNvPr id="0" name=""/>
        <dsp:cNvSpPr/>
      </dsp:nvSpPr>
      <dsp:spPr>
        <a:xfrm>
          <a:off x="0" y="2709808"/>
          <a:ext cx="9540000" cy="662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585891"/>
                <a:satOff val="-73721"/>
                <a:lumOff val="487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85891"/>
                <a:satOff val="-73721"/>
                <a:lumOff val="487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85891"/>
                <a:satOff val="-73721"/>
                <a:lumOff val="487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Депозитные вклады в кредитных организациях, </a:t>
          </a:r>
        </a:p>
      </dsp:txBody>
      <dsp:txXfrm>
        <a:off x="32354" y="2742162"/>
        <a:ext cx="9475292" cy="598057"/>
      </dsp:txXfrm>
    </dsp:sp>
    <dsp:sp modelId="{32343BF3-7CD0-4066-B873-9011DC5D8CBC}">
      <dsp:nvSpPr>
        <dsp:cNvPr id="0" name=""/>
        <dsp:cNvSpPr/>
      </dsp:nvSpPr>
      <dsp:spPr>
        <a:xfrm>
          <a:off x="0" y="3386791"/>
          <a:ext cx="9540000" cy="662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390594"/>
                <a:satOff val="-49147"/>
                <a:lumOff val="325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90594"/>
                <a:satOff val="-49147"/>
                <a:lumOff val="325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90594"/>
                <a:satOff val="-49147"/>
                <a:lumOff val="325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itchFamily="34" charset="0"/>
              <a:cs typeface="Arial" pitchFamily="34" charset="0"/>
            </a:rPr>
            <a:t>Дебиторская задолженность, приобретенная на основании уступки права требования</a:t>
          </a:r>
        </a:p>
      </dsp:txBody>
      <dsp:txXfrm>
        <a:off x="32354" y="3419145"/>
        <a:ext cx="9475292" cy="598057"/>
      </dsp:txXfrm>
    </dsp:sp>
    <dsp:sp modelId="{8A7352E0-81AA-4FA7-A154-4F3AE20E1E81}">
      <dsp:nvSpPr>
        <dsp:cNvPr id="0" name=""/>
        <dsp:cNvSpPr/>
      </dsp:nvSpPr>
      <dsp:spPr>
        <a:xfrm>
          <a:off x="0" y="4063773"/>
          <a:ext cx="9540000" cy="662765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195297"/>
                <a:satOff val="-24574"/>
                <a:lumOff val="162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95297"/>
                <a:satOff val="-24574"/>
                <a:lumOff val="162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95297"/>
                <a:satOff val="-24574"/>
                <a:lumOff val="162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latin typeface="Arial" pitchFamily="34" charset="0"/>
              <a:cs typeface="Arial" pitchFamily="34" charset="0"/>
            </a:rPr>
            <a:t>Аклады</a:t>
          </a:r>
          <a:r>
            <a:rPr lang="ru-RU" sz="1800" kern="1200" dirty="0">
              <a:latin typeface="Arial" pitchFamily="34" charset="0"/>
              <a:cs typeface="Arial" pitchFamily="34" charset="0"/>
            </a:rPr>
            <a:t> организации-товарища по договору простого товарищества и т. д. </a:t>
          </a:r>
        </a:p>
      </dsp:txBody>
      <dsp:txXfrm>
        <a:off x="32354" y="4096127"/>
        <a:ext cx="9475292" cy="598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8D68D-7A1F-4088-B794-FE9C07421F73}">
      <dsp:nvSpPr>
        <dsp:cNvPr id="0" name=""/>
        <dsp:cNvSpPr/>
      </dsp:nvSpPr>
      <dsp:spPr>
        <a:xfrm>
          <a:off x="2653291" y="869583"/>
          <a:ext cx="2906472" cy="2884188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3FA8EB-19DB-463C-91ED-FF71595D833E}">
      <dsp:nvSpPr>
        <dsp:cNvPr id="0" name=""/>
        <dsp:cNvSpPr/>
      </dsp:nvSpPr>
      <dsp:spPr>
        <a:xfrm>
          <a:off x="4106527" y="462787"/>
          <a:ext cx="3005181" cy="6573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solidFill>
                <a:schemeClr val="tx2"/>
              </a:solidFill>
              <a:latin typeface="Arial" pitchFamily="34" charset="0"/>
              <a:cs typeface="Arial" pitchFamily="34" charset="0"/>
            </a:rPr>
            <a:t>уставный (складочный); </a:t>
          </a:r>
          <a:endParaRPr lang="ru-RU" sz="2400" b="1" i="1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4138618" y="494878"/>
        <a:ext cx="2940999" cy="593201"/>
      </dsp:txXfrm>
    </dsp:sp>
    <dsp:sp modelId="{AAED178B-899A-440F-924A-8B83B11D1B6B}">
      <dsp:nvSpPr>
        <dsp:cNvPr id="0" name=""/>
        <dsp:cNvSpPr/>
      </dsp:nvSpPr>
      <dsp:spPr>
        <a:xfrm>
          <a:off x="4106527" y="1202343"/>
          <a:ext cx="3005181" cy="6573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solidFill>
                <a:schemeClr val="tx2"/>
              </a:solidFill>
              <a:latin typeface="Arial" pitchFamily="34" charset="0"/>
              <a:cs typeface="Arial" pitchFamily="34" charset="0"/>
            </a:rPr>
            <a:t>- добавочный;</a:t>
          </a:r>
          <a:endParaRPr lang="ru-RU" sz="2400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4138618" y="1234434"/>
        <a:ext cx="2940999" cy="593201"/>
      </dsp:txXfrm>
    </dsp:sp>
    <dsp:sp modelId="{BC4FEC32-39E2-4354-A216-B3312CE84A70}">
      <dsp:nvSpPr>
        <dsp:cNvPr id="0" name=""/>
        <dsp:cNvSpPr/>
      </dsp:nvSpPr>
      <dsp:spPr>
        <a:xfrm>
          <a:off x="4106527" y="1941899"/>
          <a:ext cx="3005181" cy="6573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solidFill>
                <a:schemeClr val="tx2"/>
              </a:solidFill>
              <a:latin typeface="Arial" pitchFamily="34" charset="0"/>
              <a:cs typeface="Arial" pitchFamily="34" charset="0"/>
            </a:rPr>
            <a:t>- резервный;</a:t>
          </a:r>
          <a:endParaRPr lang="ru-RU" sz="2400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4138618" y="1973990"/>
        <a:ext cx="2940999" cy="593201"/>
      </dsp:txXfrm>
    </dsp:sp>
    <dsp:sp modelId="{F1C9C4AB-9F59-4DE7-9F67-2DF717A8163F}">
      <dsp:nvSpPr>
        <dsp:cNvPr id="0" name=""/>
        <dsp:cNvSpPr/>
      </dsp:nvSpPr>
      <dsp:spPr>
        <a:xfrm>
          <a:off x="4106527" y="2681456"/>
          <a:ext cx="3005181" cy="6573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нераспределенная прибыль</a:t>
          </a:r>
        </a:p>
      </dsp:txBody>
      <dsp:txXfrm>
        <a:off x="4138618" y="2713547"/>
        <a:ext cx="2940999" cy="593201"/>
      </dsp:txXfrm>
    </dsp:sp>
    <dsp:sp modelId="{42DCD207-A6CD-47C2-B9C1-13D0E813FE5C}">
      <dsp:nvSpPr>
        <dsp:cNvPr id="0" name=""/>
        <dsp:cNvSpPr/>
      </dsp:nvSpPr>
      <dsp:spPr>
        <a:xfrm>
          <a:off x="4106527" y="3421012"/>
          <a:ext cx="3005181" cy="6573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>
              <a:solidFill>
                <a:schemeClr val="tx2"/>
              </a:solidFill>
              <a:latin typeface="Arial" pitchFamily="34" charset="0"/>
              <a:cs typeface="Arial" pitchFamily="34" charset="0"/>
            </a:rPr>
            <a:t>- прочие резервы.</a:t>
          </a:r>
          <a:endParaRPr lang="ru-RU" sz="2400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4138618" y="3453103"/>
        <a:ext cx="2940999" cy="593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4B820AE-1B2A-445C-A4B2-53F384576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5BC12C-CF8A-4105-A637-3CBF472604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BB132-54F2-4220-ACD1-3781FBD8318F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2E1266E-0183-4E8F-B15A-84742DCE612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778227-954E-404E-AF04-7C532D66E7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F62D6-C5AE-49CC-9150-67E0182FD5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70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C1583-19C2-445C-95FA-A70871E05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A5486A-C161-425C-A383-9D1AA1977D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C422A5-B09C-47C4-9C8A-9B9C0517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7E6C82-6792-4FBB-A79A-3F80C4AF2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855793-DEBA-4AE8-B065-700CB954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43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B12F-3919-42A5-9D52-28C1DE36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FE983-91ED-40FC-9704-B9703B862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5FD293-9E72-4E85-80A3-FF4D8D8E6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23688E-55E4-4D81-890E-EC336702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7A172E-A83B-408A-B0A4-2E5F7035D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1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33554-5169-4CC7-A4B9-9D141DCB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08A324-4A63-43E6-9BBD-85864AB68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7C24C4-894C-409E-9E39-69CFA6E20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037769-3786-46C2-A86D-ED5F834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81EAF2-D9EA-4EE8-B9A7-F2E9680D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2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9DA0-77CA-42D1-9E41-301657AC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C4ACEA-FC89-4D93-8E7C-FE16DB6CB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149FBB-7482-43D8-98B8-BF5BFD052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5205ED-E192-4047-A673-F6E4B0004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78A468-C1C1-4B5B-B81A-B95CA4BF0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FA79D-0246-4C47-B9A0-628545E61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60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D9698-40DB-4AB0-BD05-36AA0D1E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14F902-6425-4FA6-93D4-724C523F5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049BD2-C62A-4E57-B887-C32B05B19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E74049-94B3-49AA-8CD7-9172B01C5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109F05-4687-4CFD-A436-163973A05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AC0CE0-2AB5-4CBD-8E60-2ABDF657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3D1275-E8E5-480E-90E1-4EADE740B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CDE941-E13C-4D42-AF56-C64BB08D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4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0D95C-0797-4F7D-BC50-20E74033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A4E088-2564-49AE-8E4F-8DD392A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D8E9E9-6661-4367-AB64-688C61CDF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A628-06E5-4D9C-A79C-DB0B4A4F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6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5E2C55-0969-41E2-8FFB-082F86A7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CE4470-2816-455C-8E37-FC40595D6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095C40-48B2-41DD-A014-024576B7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55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042B5-EF30-4606-8317-A279D26E4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A24599-6234-48CF-AD9E-314A84EAE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3D57904-A3CD-4307-A279-44285096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A95DA4-8BB1-4E7F-AF48-045C6736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65630F-C522-48EC-9F1F-E5EB2360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21C11B-307E-411A-A095-F9ECC0B4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6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31920-2195-4E28-AA90-D5435E4B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91F81EF-CBFD-4115-A513-0A50A4CDC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C7EBD3-6E69-4898-8DE6-878FC9E5F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07ABFA-DDA1-49CD-87EA-ED4C5270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580AF6-21B1-4083-AAB1-2DACA204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C60580-281C-47D0-9648-B147512E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EC1A4-0E58-49C3-B439-240A1A9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451F3B-FD5E-4E7C-85E3-1969A7FCC1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B9DA68-4033-4F4D-BA02-F06DD5780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2F5F98-4F93-4447-9EB7-B7EBA245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C79D1-9967-4DDF-A07B-505B1BB8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057E58-D846-4199-8F9E-1C0B7031A8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4FF0D0-E51B-4909-9B60-E67E657A9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366614-09B2-4A72-B948-DF23AB34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3E2BF-9ADC-477C-B985-ED6A3FE2C5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4C8D8-0894-4668-A55F-A450833BE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E9E2D4-6B9E-42F2-85D8-22619C9B4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3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0" y="49500"/>
            <a:ext cx="2844750" cy="274500"/>
            <a:chOff x="5228062" y="49500"/>
            <a:chExt cx="2844750" cy="274500"/>
          </a:xfrm>
          <a:solidFill>
            <a:schemeClr val="tx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tx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033588"/>
            <a:ext cx="10444163" cy="40497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706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10350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EF77BD0-0A00-4EB4-9CDD-5A98ACBE15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843213"/>
            <a:ext cx="10612438" cy="3781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A9322F2F-857E-4FE4-BE4D-D21B4515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521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4509000"/>
            <a:ext cx="12192000" cy="234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/>
              </a:solidFill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4070D4A9-B599-4348-B256-0E428B8B8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813" y="1314450"/>
            <a:ext cx="10664825" cy="29245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D6F7538-3390-41DD-B230-F5083FB8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813" y="55937"/>
            <a:ext cx="10515600" cy="917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8257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B6D58-97DC-44E4-9E0A-561EED96B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1000" y="365125"/>
            <a:ext cx="7732800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BB7FDFF-D2AD-4235-A46C-DC66DD4D1013}"/>
              </a:ext>
            </a:extLst>
          </p:cNvPr>
          <p:cNvSpPr/>
          <p:nvPr userDrawn="1"/>
        </p:nvSpPr>
        <p:spPr>
          <a:xfrm>
            <a:off x="0" y="0"/>
            <a:ext cx="285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46014F-1F57-473C-840B-91CF6FA9A7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76638" y="1673225"/>
            <a:ext cx="7785100" cy="49514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956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4459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5E16D1-998B-48A7-9C66-2F192101B82F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8120B5-0C92-46E1-BAA0-BA8A5399D9C2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BF0CE19-D07F-45F4-8B53-F4AE3EAC0AF5}"/>
              </a:ext>
            </a:extLst>
          </p:cNvPr>
          <p:cNvGrpSpPr/>
          <p:nvPr userDrawn="1"/>
        </p:nvGrpSpPr>
        <p:grpSpPr>
          <a:xfrm>
            <a:off x="4161000" y="15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56D0ED7C-6F6D-4A0C-B5BF-D4C886121974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9" name="Блок-схема: объединение 8">
              <a:extLst>
                <a:ext uri="{FF2B5EF4-FFF2-40B4-BE49-F238E27FC236}">
                  <a16:creationId xmlns:a16="http://schemas.microsoft.com/office/drawing/2014/main" id="{F6313D72-2173-410E-9DAC-5F683BF77D8C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D0FFF0F-DED0-4533-AA04-278237E63B65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01E034F0-B288-495E-B8C4-5A4D6270B72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2" name="Блок-схема: объединение 11">
              <a:extLst>
                <a:ext uri="{FF2B5EF4-FFF2-40B4-BE49-F238E27FC236}">
                  <a16:creationId xmlns:a16="http://schemas.microsoft.com/office/drawing/2014/main" id="{7F3095C1-9AE8-47F3-8F8B-8B149C02C892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Рисунок 2">
            <a:extLst>
              <a:ext uri="{FF2B5EF4-FFF2-40B4-BE49-F238E27FC236}">
                <a16:creationId xmlns:a16="http://schemas.microsoft.com/office/drawing/2014/main" id="{9563E350-4964-48DA-95EE-507A76F601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5638" y="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Заголовок 16">
            <a:extLst>
              <a:ext uri="{FF2B5EF4-FFF2-40B4-BE49-F238E27FC236}">
                <a16:creationId xmlns:a16="http://schemas.microsoft.com/office/drawing/2014/main" id="{E44DF226-C979-4C53-9AB3-F30F19A61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987" y="485501"/>
            <a:ext cx="525780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5" name="Текст 18">
            <a:extLst>
              <a:ext uri="{FF2B5EF4-FFF2-40B4-BE49-F238E27FC236}">
                <a16:creationId xmlns:a16="http://schemas.microsoft.com/office/drawing/2014/main" id="{C0D997C5-63D2-40A5-8978-8A0E7A482F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4987" y="2153964"/>
            <a:ext cx="5186363" cy="40497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Рисунок 2">
            <a:extLst>
              <a:ext uri="{FF2B5EF4-FFF2-40B4-BE49-F238E27FC236}">
                <a16:creationId xmlns:a16="http://schemas.microsoft.com/office/drawing/2014/main" id="{0DC8507B-223A-4D10-9873-5F8CBA1FA6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84638" y="3519000"/>
            <a:ext cx="5186362" cy="3330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63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31BDB-50F3-43CA-877E-F9C7672D8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74453DF6-9509-45CB-BD4E-84F90C1C94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F27442-62D0-4CA6-81B4-B7FDDA51A9A2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1FD6AC4-0F96-4D40-B8AD-EF85E9EDE11D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3640FF5-D492-4210-9DE4-D7B66426125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62B47E0-EF90-4ECC-A73E-6E5DA1F62FCD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2FC4DE4B-558A-425B-A23E-B63E9353355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D1C3AA05-E7C7-4C27-A908-2E47AFEBA600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D94BF255-53E4-439B-83D0-7DE93A9900DD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7" name="Блок-схема: объединение 16">
              <a:extLst>
                <a:ext uri="{FF2B5EF4-FFF2-40B4-BE49-F238E27FC236}">
                  <a16:creationId xmlns:a16="http://schemas.microsoft.com/office/drawing/2014/main" id="{E38044D4-D5F4-4E1E-8B74-E24D6E7B2929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90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1">
            <a:extLst>
              <a:ext uri="{FF2B5EF4-FFF2-40B4-BE49-F238E27FC236}">
                <a16:creationId xmlns:a16="http://schemas.microsoft.com/office/drawing/2014/main" id="{AC7B45C4-0029-484F-BC10-E13FF5623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450" y="234000"/>
            <a:ext cx="11341100" cy="1035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F8FF044D-1DB9-4B7C-9D24-F0D3A3DD3C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450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738784A2-81B9-4C54-8F48-52CB72EF97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95341" y="23034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19" name="Рисунок 2">
            <a:extLst>
              <a:ext uri="{FF2B5EF4-FFF2-40B4-BE49-F238E27FC236}">
                <a16:creationId xmlns:a16="http://schemas.microsoft.com/office/drawing/2014/main" id="{21C4B4FC-EB7C-4B83-9B03-36AC76ADC6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61675" y="23034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0" name="Рисунок 2">
            <a:extLst>
              <a:ext uri="{FF2B5EF4-FFF2-40B4-BE49-F238E27FC236}">
                <a16:creationId xmlns:a16="http://schemas.microsoft.com/office/drawing/2014/main" id="{FC421DAD-9956-40BC-B396-121BDF5220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450" y="4058163"/>
            <a:ext cx="3004875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Рисунок 2">
            <a:extLst>
              <a:ext uri="{FF2B5EF4-FFF2-40B4-BE49-F238E27FC236}">
                <a16:creationId xmlns:a16="http://schemas.microsoft.com/office/drawing/2014/main" id="{0596AFFC-6327-4316-8A52-555C5499A3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606109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709A8CBC-B10E-4729-8664-C17D4F6947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76000" y="4058163"/>
            <a:ext cx="4005550" cy="162083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05550F69-FB7F-4160-902B-8FE3C5C275B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9739" y="1493838"/>
            <a:ext cx="11341100" cy="627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7035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8430-DDB9-4451-9D36-B3AF2E769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E93D94-3035-46FC-A88F-4C3D803A5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C1E060-1FC4-4335-BB7B-E97E627FA9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3E2BF-9ADC-477C-B985-ED6A3FE2C52E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ED04A-12F8-4119-ACB5-AA522965E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0D0D2-7346-4BE2-B3F5-7DE8403A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424E6-770A-4943-8DFB-C07B33ECB3B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id="{43780347-ADC3-4039-95E5-9DAF405C2D48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5" r:id="rId3"/>
    <p:sldLayoutId id="2147483667" r:id="rId4"/>
    <p:sldLayoutId id="2147483666" r:id="rId5"/>
    <p:sldLayoutId id="2147483661" r:id="rId6"/>
    <p:sldLayoutId id="2147483662" r:id="rId7"/>
    <p:sldLayoutId id="2147483663" r:id="rId8"/>
    <p:sldLayoutId id="2147483664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A3F9B0-C61E-4C60-847E-58C20F285CD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3A62C24-D04B-48C3-AA2C-139B09BA2CCB}"/>
              </a:ext>
            </a:extLst>
          </p:cNvPr>
          <p:cNvSpPr/>
          <p:nvPr/>
        </p:nvSpPr>
        <p:spPr>
          <a:xfrm>
            <a:off x="1204592" y="695250"/>
            <a:ext cx="9720000" cy="54675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7677A69-23E8-4468-B0C1-F200BA6A0BB0}"/>
              </a:ext>
            </a:extLst>
          </p:cNvPr>
          <p:cNvSpPr/>
          <p:nvPr/>
        </p:nvSpPr>
        <p:spPr>
          <a:xfrm>
            <a:off x="456450" y="257400"/>
            <a:ext cx="11318400" cy="6366600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F517E966-A564-45E1-84EA-531571F5224C}"/>
              </a:ext>
            </a:extLst>
          </p:cNvPr>
          <p:cNvSpPr txBox="1">
            <a:spLocks/>
          </p:cNvSpPr>
          <p:nvPr/>
        </p:nvSpPr>
        <p:spPr>
          <a:xfrm>
            <a:off x="1641000" y="1263750"/>
            <a:ext cx="9144000" cy="22699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endParaRPr lang="ru-RU" sz="1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endParaRPr lang="ru-RU" sz="1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endParaRPr lang="ru-RU" sz="1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1800"/>
              </a:spcBef>
            </a:pPr>
            <a:endParaRPr lang="ru-RU" sz="1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6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Бухгалтерский учет и отчетность</a:t>
            </a:r>
            <a:r>
              <a:rPr lang="ru-RU" sz="1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1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Учет кредитов и займов.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Учет финансовых вложений.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Учет капитала.</a:t>
            </a:r>
          </a:p>
          <a:p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одзаголовок 7">
            <a:extLst>
              <a:ext uri="{FF2B5EF4-FFF2-40B4-BE49-F238E27FC236}">
                <a16:creationId xmlns:a16="http://schemas.microsoft.com/office/drawing/2014/main" id="{E2BDACE4-4494-4579-AE66-C36AE5DA67AB}"/>
              </a:ext>
            </a:extLst>
          </p:cNvPr>
          <p:cNvSpPr txBox="1">
            <a:spLocks/>
          </p:cNvSpPr>
          <p:nvPr/>
        </p:nvSpPr>
        <p:spPr>
          <a:xfrm>
            <a:off x="1780592" y="3868483"/>
            <a:ext cx="9144000" cy="1215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Антошина Ольга Александровна,</a:t>
            </a:r>
          </a:p>
          <a:p>
            <a:pPr algn="l"/>
            <a:r>
              <a:rPr lang="ru-RU" sz="1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кандидат экономических наук</a:t>
            </a:r>
          </a:p>
          <a:p>
            <a:pPr>
              <a:lnSpc>
                <a:spcPct val="100000"/>
              </a:lnSpc>
            </a:pP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19" name="Текст 7"/>
          <p:cNvSpPr txBox="1">
            <a:spLocks/>
          </p:cNvSpPr>
          <p:nvPr/>
        </p:nvSpPr>
        <p:spPr bwMode="auto">
          <a:xfrm>
            <a:off x="4611001" y="5318175"/>
            <a:ext cx="63231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794" tIns="50397" rIns="100794" bIns="50397"/>
          <a:lstStyle/>
          <a:p>
            <a:pPr algn="r"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Центр подготовки налоговых консультантов  </a:t>
            </a:r>
          </a:p>
          <a:p>
            <a:pPr algn="r">
              <a:spcBef>
                <a:spcPct val="20000"/>
              </a:spcBef>
              <a:spcAft>
                <a:spcPts val="331"/>
              </a:spcAft>
              <a:buClr>
                <a:srgbClr val="C3260C"/>
              </a:buClr>
              <a:buSzPct val="130000"/>
              <a:defRPr/>
            </a:pP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(495) 925-03-87 </a:t>
            </a:r>
            <a:r>
              <a:rPr lang="en-US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nalog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cpnk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en-US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US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cpnk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</a:t>
            </a:r>
            <a:r>
              <a:rPr lang="ru-RU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ct val="20000"/>
              </a:spcBef>
              <a:spcAft>
                <a:spcPts val="331"/>
              </a:spcAft>
              <a:buClr>
                <a:srgbClr val="C3260C"/>
              </a:buClr>
              <a:buSzPct val="130000"/>
              <a:defRPr/>
            </a:pPr>
            <a:r>
              <a:rPr lang="ru-RU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spcBef>
                <a:spcPct val="20000"/>
              </a:spcBef>
              <a:spcAft>
                <a:spcPts val="331"/>
              </a:spcAft>
              <a:buClr>
                <a:srgbClr val="C3260C"/>
              </a:buClr>
              <a:buSzPct val="130000"/>
              <a:defRPr/>
            </a:pPr>
            <a:endParaRPr lang="ru-RU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684000"/>
            <a:ext cx="10710000" cy="900000"/>
          </a:xfrm>
        </p:spPr>
        <p:txBody>
          <a:bodyPr>
            <a:noAutofit/>
          </a:bodyPr>
          <a:lstStyle/>
          <a:p>
            <a:pPr indent="625475" algn="ctr">
              <a:lnSpc>
                <a:spcPct val="150000"/>
              </a:lnSpc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Пример. Начисление процентов по графику платежей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831000" y="1359000"/>
            <a:ext cx="10444163" cy="404971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    Кредит получен 11.10.20ХХ, график платежей предусматривает уплату процентов 11.11.20ХХ - 35 671,23 руб., 11.12.20ХХ - 33 273,58 руб.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    Проценты к уплате 11.11.20ХХ начислены за 31 день (с 12.10.20ХХ по 11.11.20ХХ), из которых 20 дней приходится на октябрь и 11 на ноябрь. Следовательно, проценты за октябрь - 23 013,70 руб. (35 671,23 руб. / 31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x 20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.). Эту сумму начисляем в учете 31.10.20ХХ.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    Проценты к уплате 11.12.20ХХ начислены за 30 дней (с 12.11.20ХХ по 11.12.20ХХ), из которых 19 дней приходится на ноябрь и 11 на декабрь. Следовательно, проценты за ноябрь - 34 152,72 руб. (35 671,23 руб. / 30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x 11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+ 33 273,58 руб. / 30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x 19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.). Эту сумму начисляем в учете 30.11.20ХХ.</a:t>
            </a:r>
          </a:p>
          <a:p>
            <a:pPr>
              <a:lnSpc>
                <a:spcPct val="100000"/>
              </a:lnSpc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50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956000" y="392637"/>
            <a:ext cx="820896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Бухгалтерские проводки по учету расходов по займам и кредитам</a:t>
            </a:r>
            <a:endParaRPr lang="ru-RU" sz="3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0E3F3C7-FBF9-416C-A905-31E2B0E09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616126"/>
              </p:ext>
            </p:extLst>
          </p:nvPr>
        </p:nvGraphicFramePr>
        <p:xfrm>
          <a:off x="560999" y="1764000"/>
          <a:ext cx="11115001" cy="466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93699">
                  <a:extLst>
                    <a:ext uri="{9D8B030D-6E8A-4147-A177-3AD203B41FA5}">
                      <a16:colId xmlns:a16="http://schemas.microsoft.com/office/drawing/2014/main" val="3286848128"/>
                    </a:ext>
                  </a:extLst>
                </a:gridCol>
                <a:gridCol w="2527566">
                  <a:extLst>
                    <a:ext uri="{9D8B030D-6E8A-4147-A177-3AD203B41FA5}">
                      <a16:colId xmlns:a16="http://schemas.microsoft.com/office/drawing/2014/main" val="1967532190"/>
                    </a:ext>
                  </a:extLst>
                </a:gridCol>
                <a:gridCol w="1092384">
                  <a:extLst>
                    <a:ext uri="{9D8B030D-6E8A-4147-A177-3AD203B41FA5}">
                      <a16:colId xmlns:a16="http://schemas.microsoft.com/office/drawing/2014/main" val="3691909366"/>
                    </a:ext>
                  </a:extLst>
                </a:gridCol>
                <a:gridCol w="1001352">
                  <a:extLst>
                    <a:ext uri="{9D8B030D-6E8A-4147-A177-3AD203B41FA5}">
                      <a16:colId xmlns:a16="http://schemas.microsoft.com/office/drawing/2014/main" val="728532699"/>
                    </a:ext>
                  </a:extLst>
                </a:gridCol>
              </a:tblGrid>
              <a:tr h="45506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Содержание операции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Первичные документы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Корреспонденция счетов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330117"/>
                  </a:ext>
                </a:extLst>
              </a:tr>
              <a:tr h="228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Дт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Кт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974071"/>
                  </a:ext>
                </a:extLst>
              </a:tr>
              <a:tr h="45634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Начислены проценты по договору краткосрочного займа (кредита)</a:t>
                      </a:r>
                      <a:b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</a:br>
                      <a:endParaRPr lang="ru-RU" sz="1800" b="0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Расчет бухгалтерии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91-2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66-%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873849"/>
                  </a:ext>
                </a:extLst>
              </a:tr>
              <a:tr h="45634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Начислены проценты по договору долгосрочного займа (кредита)</a:t>
                      </a:r>
                      <a:b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</a:br>
                      <a:endParaRPr lang="ru-RU" sz="1800" b="0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Расчет бухгалтерии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91-2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67-%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552503"/>
                  </a:ext>
                </a:extLst>
              </a:tr>
              <a:tr h="9261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Начислены проценты по договору краткосрочного займа (кредита), включаемые в стоимость инвестиционного актива</a:t>
                      </a:r>
                      <a:b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</a:br>
                      <a:endParaRPr lang="ru-RU" sz="1800" b="0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Расчет бухгалтерии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08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66-%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053108"/>
                  </a:ext>
                </a:extLst>
              </a:tr>
              <a:tr h="92617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Начислены проценты по договору долгосрочного займа (кредита), включаемые в стоимость инвестиционного актива</a:t>
                      </a:r>
                      <a:b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</a:br>
                      <a:endParaRPr lang="ru-RU" sz="1800" b="0" kern="1200" dirty="0">
                        <a:solidFill>
                          <a:schemeClr val="tx2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Расчет бухгалтерии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08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67-%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5476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1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1956000" y="392637"/>
            <a:ext cx="82089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Бухгалтерские проводки по учету расходов по займам и кредитам </a:t>
            </a: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(продолжение)</a:t>
            </a:r>
            <a:endParaRPr lang="ru-RU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70E3F3C7-FBF9-416C-A905-31E2B0E09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15675"/>
              </p:ext>
            </p:extLst>
          </p:nvPr>
        </p:nvGraphicFramePr>
        <p:xfrm>
          <a:off x="1020480" y="2349000"/>
          <a:ext cx="10080001" cy="31128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5269">
                  <a:extLst>
                    <a:ext uri="{9D8B030D-6E8A-4147-A177-3AD203B41FA5}">
                      <a16:colId xmlns:a16="http://schemas.microsoft.com/office/drawing/2014/main" val="3286848128"/>
                    </a:ext>
                  </a:extLst>
                </a:gridCol>
                <a:gridCol w="3285251">
                  <a:extLst>
                    <a:ext uri="{9D8B030D-6E8A-4147-A177-3AD203B41FA5}">
                      <a16:colId xmlns:a16="http://schemas.microsoft.com/office/drawing/2014/main" val="1967532190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691909366"/>
                    </a:ext>
                  </a:extLst>
                </a:gridCol>
                <a:gridCol w="1269481">
                  <a:extLst>
                    <a:ext uri="{9D8B030D-6E8A-4147-A177-3AD203B41FA5}">
                      <a16:colId xmlns:a16="http://schemas.microsoft.com/office/drawing/2014/main" val="728532699"/>
                    </a:ext>
                  </a:extLst>
                </a:gridCol>
              </a:tblGrid>
              <a:tr h="456346">
                <a:tc rowSpan="3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Признаны дополнительные расходы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Договор, акт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 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 76, 71 и т. д.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855977"/>
                  </a:ext>
                </a:extLst>
              </a:tr>
              <a:tr h="4862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60, 76, 71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455579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97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47774"/>
                  </a:ext>
                </a:extLst>
              </a:tr>
              <a:tr h="4563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Перечислены проценты по договору краткосрочного займа (кредита)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 займа, платежное поручение, выписка банка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66-%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425440"/>
                  </a:ext>
                </a:extLst>
              </a:tr>
              <a:tr h="45634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Перечислены проценты по договору долгосрочного займа (кредита)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 займа, платежное поручение, выписка банка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67-%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</a:t>
                      </a:r>
                    </a:p>
                  </a:txBody>
                  <a:tcPr marL="66430" marR="6643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399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8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00" y="369000"/>
            <a:ext cx="10485000" cy="1325563"/>
          </a:xfrm>
        </p:spPr>
        <p:txBody>
          <a:bodyPr>
            <a:noAutofit/>
          </a:bodyPr>
          <a:lstStyle/>
          <a:p>
            <a:pPr lvl="1" indent="625475" algn="ctr" rtl="0">
              <a:spcBef>
                <a:spcPct val="0"/>
              </a:spcBef>
            </a:pPr>
            <a:r>
              <a:rPr lang="x-none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Учет операций по выпуску и размещению облигаций и финансовых векселей</a:t>
            </a:r>
            <a:endParaRPr lang="ru-RU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786000" y="1944000"/>
            <a:ext cx="10530000" cy="404971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  Выдача компанией векселя (размещение облигации) рассматривается в учете как привлечение заемных средств и отражается записью: </a:t>
            </a:r>
          </a:p>
          <a:p>
            <a:pPr algn="ctr">
              <a:lnSpc>
                <a:spcPct val="100000"/>
              </a:lnSpc>
            </a:pPr>
            <a:r>
              <a:rPr lang="ru-RU" sz="2400" b="1" dirty="0" err="1">
                <a:latin typeface="Arial" pitchFamily="34" charset="0"/>
                <a:cs typeface="Arial" pitchFamily="34" charset="0"/>
              </a:rPr>
              <a:t>Дт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51		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Кт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66, 67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  Проценты (дисконт) при этом отражаются обособленно от вексельной суммы (стоимости облигации) как кредиторская задолженность.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  Начисленные проценты отражаются организацией-векселедателем (организацией-эмитентом) в составе прочих расходов в тех отчетных периодах, к которым относятся данные начисления:</a:t>
            </a:r>
          </a:p>
          <a:p>
            <a:pPr algn="ctr">
              <a:lnSpc>
                <a:spcPct val="10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Дт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91-2	        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Кт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66-%, 67-%</a:t>
            </a:r>
          </a:p>
          <a:p>
            <a:pPr>
              <a:lnSpc>
                <a:spcPct val="100000"/>
              </a:lnSpc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79000"/>
            <a:ext cx="12192000" cy="2115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6ACD048D-76D9-41CB-88F8-FD08228D7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000" y="1167835"/>
            <a:ext cx="10125000" cy="37814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Альтернативой данному порядку является предварительный учет причитающихся процентов как расходов будущих периодов с целью их равномерного (ежемесячного) включения в течение предусмотренного векселем (договором) срока выплаты денежных средств (п. 15 ПБУ 15/08):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97 	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66-%, 67-% - на дату получения займа;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91-2 	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97 - равномерно (ежемесячно) в течение срока, на который выдан вексель.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Погашение векселя (облигации) отражается записью: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66, 67	  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51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0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000" y="954000"/>
            <a:ext cx="9525599" cy="1325563"/>
          </a:xfrm>
        </p:spPr>
        <p:txBody>
          <a:bodyPr>
            <a:normAutofit/>
          </a:bodyPr>
          <a:lstStyle/>
          <a:p>
            <a:pPr indent="625475" algn="ctr"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Учет финансовых вложений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2" descr="https://img.7ya.ru/pub/img/27500/z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mg.7ya.ru/pub/img/27500/z1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648" y="2124000"/>
            <a:ext cx="6930000" cy="37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51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000" y="99000"/>
            <a:ext cx="9525599" cy="1325563"/>
          </a:xfrm>
        </p:spPr>
        <p:txBody>
          <a:bodyPr>
            <a:normAutofit/>
          </a:bodyPr>
          <a:lstStyle/>
          <a:p>
            <a:pPr indent="625475" algn="ctr">
              <a:lnSpc>
                <a:spcPct val="150000"/>
              </a:lnSpc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Основные нормативные документы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831000" y="1584000"/>
            <a:ext cx="10444163" cy="404971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Гражданский кодекс Российской Федерации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Положение по бухгалтерскому учету «Учет финансовых вложений» ПБУ 19/02 (утв. приказом Минфина России от 10.12.2002 № 126н)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Положение по бухгалтерскому учету «Информация об участии в совместной деятельности» ПБУ 20/03 (утв. приказом Минфина России от 24.11.2003 № 105н)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План счетов бухгалтерского учета финансово-хозяйственной деятельности организаций и Инструкция по его применению (утв. приказом Минфина России от 31.10.2000 № 94н) </a:t>
            </a:r>
          </a:p>
          <a:p>
            <a:pPr>
              <a:lnSpc>
                <a:spcPct val="100000"/>
              </a:lnSpc>
            </a:pP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77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9296DE-E499-4BFB-9D6C-B12516A1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9000"/>
            <a:ext cx="10515599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Понятие и виды финансовых вложений</a:t>
            </a:r>
            <a:endParaRPr lang="ru-RU" sz="3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80005" y="1015084"/>
            <a:ext cx="4889352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Виды финансовых вложений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60402626"/>
              </p:ext>
            </p:extLst>
          </p:nvPr>
        </p:nvGraphicFramePr>
        <p:xfrm>
          <a:off x="1506000" y="1674000"/>
          <a:ext cx="9540000" cy="472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503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1011000" y="1089000"/>
            <a:ext cx="10161630" cy="4815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00000"/>
              </a:lnSpc>
              <a:buNone/>
            </a:pP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К финансовым вложениям НЕ относятся: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собственные акции, выкупленные акционерным обществом у акционеров; 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векселя, выданные организацией-векселедателем продавцу при расчетах за проданные товары, продукцию, выполненные работы, оказанные услуги (товарные векселя);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вложения организации в недвижимое и иное имущество; </a:t>
            </a:r>
          </a:p>
          <a:p>
            <a:pPr indent="0" algn="just">
              <a:lnSpc>
                <a:spcPct val="100000"/>
              </a:lnSpc>
              <a:buNone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драгоценные металлы, ювелирные изделия, произведения искусства и т. д. </a:t>
            </a:r>
          </a:p>
        </p:txBody>
      </p:sp>
    </p:spTree>
    <p:extLst>
      <p:ext uri="{BB962C8B-B14F-4D97-AF65-F5344CB8AC3E}">
        <p14:creationId xmlns:p14="http://schemas.microsoft.com/office/powerpoint/2010/main" val="285446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600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56000" y="1267382"/>
            <a:ext cx="10080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Единица бухгалтерского учета финансовых вложений выбирается организацией самостоятельно. Аналитический учет финансовых вложений ведется таким образом, чтобы обеспечить информацию по единицам бухгалтерского учета финансовых вложений и организациям, в которые осуществлены эти вложения. Учет финансовых вложений ведется на счете 58 «Финансовые вложения», к которому открываются различные субсчета: 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58-1 «Паи и акции»;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58-2 «Долговые ценные бумаги»;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58-3 «Предоставленные займы»;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58-4 «Вклады по договору простого товарищества» и др.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000" y="1249303"/>
            <a:ext cx="9525599" cy="1325563"/>
          </a:xfrm>
        </p:spPr>
        <p:txBody>
          <a:bodyPr/>
          <a:lstStyle/>
          <a:p>
            <a:pPr indent="625475" algn="ctr">
              <a:lnSpc>
                <a:spcPct val="150000"/>
              </a:lnSpc>
            </a:pP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Учет кредитов и займов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s://tatarstan.ru/file/news/33_n1993387_bi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000" y="2304000"/>
            <a:ext cx="7425000" cy="41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19296DE-E499-4BFB-9D6C-B12516A12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-126586"/>
            <a:ext cx="10515599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latin typeface="Arial" pitchFamily="34" charset="0"/>
                <a:cs typeface="Arial" pitchFamily="34" charset="0"/>
              </a:rPr>
              <a:t>Оценка финансовых вложений </a:t>
            </a:r>
            <a:endParaRPr lang="ru-RU" sz="3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Текст 11">
            <a:extLst>
              <a:ext uri="{FF2B5EF4-FFF2-40B4-BE49-F238E27FC236}">
                <a16:creationId xmlns:a16="http://schemas.microsoft.com/office/drawing/2014/main" id="{C3CE619A-4CA1-4861-BEDC-636AA31BED4A}"/>
              </a:ext>
            </a:extLst>
          </p:cNvPr>
          <p:cNvSpPr txBox="1">
            <a:spLocks/>
          </p:cNvSpPr>
          <p:nvPr/>
        </p:nvSpPr>
        <p:spPr>
          <a:xfrm>
            <a:off x="634539" y="1212486"/>
            <a:ext cx="10945916" cy="537657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 Финансовые вложения принимаются к бухгалтерскому учету по первоначальной стоимости.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  При приобретении за плату первоначальной стоимостью финансовых вложений признается сумма фактических затрат организации на их приобретение: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 </a:t>
            </a:r>
            <a:r>
              <a:rPr lang="ru-RU" sz="22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58	</a:t>
            </a:r>
            <a:r>
              <a:rPr lang="ru-RU" sz="22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60</a:t>
            </a:r>
            <a:r>
              <a:rPr lang="ru-RU" sz="2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- суммы, уплачиваемые в соответствии с договором продавцу;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 </a:t>
            </a:r>
            <a:r>
              <a:rPr lang="ru-RU" sz="22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58	</a:t>
            </a:r>
            <a:r>
              <a:rPr lang="ru-RU" sz="22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60, 76</a:t>
            </a:r>
            <a:r>
              <a:rPr lang="ru-RU" sz="2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- суммы, уплачиваемые организациям и иным лицам за информационные и консультационные услуги, связанные с приобретением финансовых вложений;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 </a:t>
            </a:r>
            <a:r>
              <a:rPr lang="ru-RU" sz="22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58	</a:t>
            </a:r>
            <a:r>
              <a:rPr lang="ru-RU" sz="22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60, 76</a:t>
            </a:r>
            <a:r>
              <a:rPr lang="ru-RU" sz="2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 - вознаграждения, уплачиваемые посреднику.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  Если организации оказаны информационные и консультационные услуги, но организация не принимает решения о таком приобретении, стоимость услуг относится на финансовые результаты: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91-2	</a:t>
            </a:r>
            <a:r>
              <a:rPr lang="ru-RU" sz="22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60, 76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55937" y="803872"/>
            <a:ext cx="3903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Первоначальная оценка</a:t>
            </a:r>
            <a:endParaRPr lang="ru-RU" sz="24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314000"/>
            <a:ext cx="12192000" cy="148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6ACD048D-76D9-41CB-88F8-FD08228D74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3500" y="1719000"/>
            <a:ext cx="10305000" cy="3781425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В случае несущественности затрат на приобретение ценных бумаг по сравнению с суммой, уплачиваемой в соответствии с договором продавцу этих бумаг, такие затраты организация вправе признавать прочими расходами в том периоде, в котором были приняты к бухгалтерскому учету ценные бумаги (п. 11 ПБУ 19/02):</a:t>
            </a: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58	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60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-  суммы, уплачиваемые в соответствии с договором продавцу;</a:t>
            </a:r>
          </a:p>
          <a:p>
            <a:pPr indent="0" algn="just">
              <a:lnSpc>
                <a:spcPct val="100000"/>
              </a:lnSpc>
              <a:spcAft>
                <a:spcPts val="0"/>
              </a:spcAft>
              <a:buNone/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91-2	</a:t>
            </a:r>
            <a:r>
              <a:rPr lang="ru-RU" sz="2400" b="1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60, 76 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– прочие, являющиеся несущественными, расходы (информационные и консультационные услуги, вознаграждения посредника и т. д.).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01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900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348500" y="1854000"/>
            <a:ext cx="949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Первоначальной стоимостью финансовых вложений, внесенных в счет вклада в уставный капитал организации, признается их денежная оценка, согласованная учредителями (участниками) организации: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58	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76 – отражена задолженность по вкладу в уставный капитал.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10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56000" y="1314450"/>
            <a:ext cx="10035000" cy="292455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Первоначальной стоимостью финансовых вложений, полученных организацией безвозмездно, таких как ценные бумаги, признается их текущая рыночная стоимость на дату принятия к учету или сумма денежных средств, которая может быть получена в результате продажи этих ценных бумаг, если по ним не рассчитывается рыночная цена. 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58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98-2 – получены безвозмездно ценные бумаги.	</a:t>
            </a:r>
          </a:p>
          <a:p>
            <a:pPr>
              <a:lnSpc>
                <a:spcPct val="100000"/>
              </a:lnSpc>
            </a:pP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3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38022A2A-50B5-4871-A59F-ABCA1427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549000"/>
            <a:ext cx="10515600" cy="9179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Переоценка и обесценение финансовых вложений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101000" y="2034000"/>
            <a:ext cx="10035000" cy="3239550"/>
          </a:xfrm>
        </p:spPr>
        <p:txBody>
          <a:bodyPr>
            <a:noAutofit/>
          </a:bodyPr>
          <a:lstStyle/>
          <a:p>
            <a:pPr indent="623888" algn="just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Разница между оценкой финансовых вложений по текущей рыночной стоимости и предыдущей оценкой относится на финансовые результаты у коммерческой организации или увеличение доходов или расходов у некоммерческой организации:</a:t>
            </a:r>
          </a:p>
          <a:p>
            <a:pPr indent="623888" algn="just">
              <a:lnSpc>
                <a:spcPct val="12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indent="623888" algn="just">
              <a:lnSpc>
                <a:spcPct val="120000"/>
              </a:lnSpc>
              <a:spcAft>
                <a:spcPts val="0"/>
              </a:spcAft>
            </a:pP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58	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91-1	- увеличение стоимости финансовых вложений;</a:t>
            </a:r>
          </a:p>
          <a:p>
            <a:pPr indent="623888" algn="just">
              <a:lnSpc>
                <a:spcPct val="120000"/>
              </a:lnSpc>
              <a:spcAft>
                <a:spcPts val="0"/>
              </a:spcAft>
            </a:pP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91-2	</a:t>
            </a:r>
            <a:r>
              <a:rPr lang="ru-RU" sz="24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58	- уменьшение стоимости 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финансовых вложений.</a:t>
            </a:r>
          </a:p>
          <a:p>
            <a:pPr>
              <a:lnSpc>
                <a:spcPct val="120000"/>
              </a:lnSpc>
            </a:pP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89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664" y="324000"/>
            <a:ext cx="10515599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Учет вкладов в уставные капиталы других организаций</a:t>
            </a:r>
            <a:endParaRPr lang="ru-RU" sz="3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7464" y="1899000"/>
            <a:ext cx="1008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Юридические лица могут становиться учредителями (участниками) хозяйственных товариществ и обществ (п.5 ст. 66 ГК РФ).</a:t>
            </a:r>
          </a:p>
          <a:p>
            <a:pPr indent="4460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Вклады учредителей (участников) могут быть осуществлены как в денежной, так и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неденежной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форме. В частности, согласно п. 1 ст. 15 Федерального закона от 08.02.1998 № 14-ФЗ «Об обществах с ограниченной ответственностью» оплата долей в уставном капитале общества может осуществляться деньгами, ценными бумагами, другими вещами или имущественными правами либо иными имеющими денежную оценку правами.</a:t>
            </a:r>
          </a:p>
        </p:txBody>
      </p:sp>
    </p:spTree>
    <p:extLst>
      <p:ext uri="{BB962C8B-B14F-4D97-AF65-F5344CB8AC3E}">
        <p14:creationId xmlns:p14="http://schemas.microsoft.com/office/powerpoint/2010/main" val="17365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A59CB26-509D-42BB-9A56-31D72BD699A7}"/>
              </a:ext>
            </a:extLst>
          </p:cNvPr>
          <p:cNvSpPr/>
          <p:nvPr/>
        </p:nvSpPr>
        <p:spPr>
          <a:xfrm>
            <a:off x="1101000" y="1224000"/>
            <a:ext cx="10056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В бухгалтерском учете вклады в уставные капиталы организаций отражаются на счете 58 «Финансовые вложения», субсчет 1 «Паи и акции».  В соответствии с Инструкцией по применению Плана счетов финансовые вложения, осуществленные организацией, отражаются по дебету счета 58 «Финансовые вложения» и кредиту счетов, на которых учитываются ценности, подлежащие передаче в счет этих вложений.</a:t>
            </a:r>
            <a:endParaRPr lang="en-US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Если вклад в уставный капитал организации вносится денежным средствами, то бухгалтерском учете делается запись: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58-1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76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76 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51,52.</a:t>
            </a:r>
          </a:p>
        </p:txBody>
      </p:sp>
    </p:spTree>
    <p:extLst>
      <p:ext uri="{BB962C8B-B14F-4D97-AF65-F5344CB8AC3E}">
        <p14:creationId xmlns:p14="http://schemas.microsoft.com/office/powerpoint/2010/main" val="420741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00" y="549000"/>
            <a:ext cx="10515599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Учет вкладов по договору договора простого товарищества</a:t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endParaRPr lang="ru-RU" sz="3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619B60-A7A7-45E4-AFBB-638D25CF9B9F}"/>
              </a:ext>
            </a:extLst>
          </p:cNvPr>
          <p:cNvSpPr/>
          <p:nvPr/>
        </p:nvSpPr>
        <p:spPr>
          <a:xfrm>
            <a:off x="1023106" y="1764000"/>
            <a:ext cx="1017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Основным нормативным документом, регулирующим учет операций по договору простого товарищества, является Положение по бухгалтерскому учету ПБУ 20/03 «Информация об участии в совместной деятельности». </a:t>
            </a:r>
            <a:endParaRPr lang="ru-RU" sz="2400" b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Согласно ст. 1041 Гражданского кодекса РФ по договору о совместной деятельности (договору простого товарищества) двое или несколько лиц (товарищей) обязуются объединить свои вклады и совместно действовать без образования юридического лица для извлечения прибыли.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В соответствии со ст. 1043 ГК РФ ведение бухгалтерского учета общего имущества может быть поручено одному из участвующих в договоре простого товарищества юридических лиц.</a:t>
            </a:r>
            <a:endParaRPr lang="ru-RU" sz="2400" dirty="0">
              <a:solidFill>
                <a:schemeClr val="tx2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61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960266" y="459000"/>
            <a:ext cx="105357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При отражении в бухгалтерском учете и бухгалтерской отчетности операций, связанных с участием в совместной деятельности (договоре простого товарищества), организация-товарищ руководствуется п. 13 - 16 ПБУ 20/03, а товарищ, ведущий общие дела в соответствии с договором простого товарищества, руководствуется п. 17 - 21 ПБУ 20/03.</a:t>
            </a:r>
          </a:p>
          <a:p>
            <a:pPr indent="457200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Каждый из участников отражает внесенное им имущество на счете учета финансовых вложений (счет 58-4) по стоимости, по которой они отражены в бухгалтерском балансе на дату вступления договора в силу (п. 13 ПБУ 20/03). 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Это означает, что если в договоре совместной деятельности указана величина вклада, не совпадающая со стоимостью передаваемого имущества, счет финансовых вложений должен отразить не размер доли в договоре товарищей, а стоимость переданного имущества. В бухгалтерском учете при этом делается запись: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	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cs typeface="Arial" pitchFamily="34" charset="0"/>
              </a:rPr>
              <a:t> 58-4 	 Кредит 01 (04, 10, 41 и др.)</a:t>
            </a:r>
          </a:p>
        </p:txBody>
      </p:sp>
    </p:spTree>
    <p:extLst>
      <p:ext uri="{BB962C8B-B14F-4D97-AF65-F5344CB8AC3E}">
        <p14:creationId xmlns:p14="http://schemas.microsoft.com/office/powerpoint/2010/main" val="411595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371000" y="1404000"/>
            <a:ext cx="9495000" cy="29245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Учет акций осуществляют на счете 58 «Финансовые вложения», субсчет 1 «Паи и акции»: </a:t>
            </a:r>
          </a:p>
          <a:p>
            <a:pPr indent="357188">
              <a:lnSpc>
                <a:spcPct val="100000"/>
              </a:lnSpc>
              <a:spcAft>
                <a:spcPts val="0"/>
              </a:spcAft>
            </a:pP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58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75 – получение ценных бумаг в качестве вклада в уставный капитал;</a:t>
            </a:r>
          </a:p>
          <a:p>
            <a:pPr indent="357188">
              <a:lnSpc>
                <a:spcPct val="100000"/>
              </a:lnSpc>
              <a:spcAft>
                <a:spcPts val="0"/>
              </a:spcAft>
            </a:pP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58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60 – приобретение ценных бумаг за плату;</a:t>
            </a:r>
          </a:p>
          <a:p>
            <a:pPr indent="357188">
              <a:lnSpc>
                <a:spcPct val="100000"/>
              </a:lnSpc>
              <a:spcAft>
                <a:spcPts val="0"/>
              </a:spcAft>
            </a:pP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58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62 – получение ценных бумаг в погашение дебиторской задолженности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ru-RU" sz="2400" dirty="0">
              <a:solidFill>
                <a:schemeClr val="tx2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>
              <a:lnSpc>
                <a:spcPct val="100000"/>
              </a:lnSpc>
            </a:pP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1619B60-A7A7-45E4-AFBB-638D25CF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00" y="279000"/>
            <a:ext cx="10980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Учет финансовых вложений в ценные бумаги</a:t>
            </a:r>
          </a:p>
        </p:txBody>
      </p:sp>
    </p:spTree>
    <p:extLst>
      <p:ext uri="{BB962C8B-B14F-4D97-AF65-F5344CB8AC3E}">
        <p14:creationId xmlns:p14="http://schemas.microsoft.com/office/powerpoint/2010/main" val="105013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000" y="279000"/>
            <a:ext cx="9525599" cy="1325563"/>
          </a:xfrm>
        </p:spPr>
        <p:txBody>
          <a:bodyPr>
            <a:normAutofit/>
          </a:bodyPr>
          <a:lstStyle/>
          <a:p>
            <a:pPr indent="625475" algn="ctr">
              <a:lnSpc>
                <a:spcPct val="150000"/>
              </a:lnSpc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Основные нормативные документы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966000" y="1944000"/>
            <a:ext cx="10444163" cy="4049712"/>
          </a:xfrm>
        </p:spPr>
        <p:txBody>
          <a:bodyPr>
            <a:normAutofit/>
          </a:bodyPr>
          <a:lstStyle/>
          <a:p>
            <a:pPr indent="442913" algn="just">
              <a:lnSpc>
                <a:spcPct val="110000"/>
              </a:lnSpc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Гражданский кодекс Российской Федерации, гл. 42 «Заем и кредит»  </a:t>
            </a:r>
          </a:p>
          <a:p>
            <a:pPr indent="442913" algn="just">
              <a:lnSpc>
                <a:spcPct val="110000"/>
              </a:lnSpc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Положение по бухгалтерскому учету «Учет расходов по займам и кредитам» ПБУ 15/2008 (утв. приказом Минфина России от 06.10.2008 № 107н) </a:t>
            </a:r>
          </a:p>
          <a:p>
            <a:pPr indent="442913" algn="just">
              <a:lnSpc>
                <a:spcPct val="110000"/>
              </a:lnSpc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 счетов бухгалтерского учета финансово-хозяйственной деятельности организаций и Инструкция по его применению (утв. приказом Минфина России от 31.10.2000 № 94н)</a:t>
            </a:r>
          </a:p>
          <a:p>
            <a:pPr>
              <a:lnSpc>
                <a:spcPct val="110000"/>
              </a:lnSpc>
            </a:pP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5C2A84-B3F8-4176-B530-B62A9AC936EE}"/>
              </a:ext>
            </a:extLst>
          </p:cNvPr>
          <p:cNvSpPr/>
          <p:nvPr/>
        </p:nvSpPr>
        <p:spPr>
          <a:xfrm>
            <a:off x="965999" y="639000"/>
            <a:ext cx="102689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Продажа акций в учете отражается следующими записями (для организаций, не являющихся профессиональными участниками рынка ценных бумаг): </a:t>
            </a:r>
          </a:p>
          <a:p>
            <a:pPr algn="just">
              <a:spcAft>
                <a:spcPts val="0"/>
              </a:spcAft>
            </a:pP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76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91-1 – отражена реализация ценных бумаг;</a:t>
            </a:r>
          </a:p>
          <a:p>
            <a:pPr algn="just">
              <a:spcAft>
                <a:spcPts val="0"/>
              </a:spcAft>
            </a:pP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91-2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58 – отражено выбытие акций (реализация ценных бумаг не облагается НДС – подп. 12 п. 2 ст. 149 НК РФ);</a:t>
            </a:r>
          </a:p>
          <a:p>
            <a:pPr algn="just">
              <a:spcAft>
                <a:spcPts val="0"/>
              </a:spcAft>
            </a:pP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51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76 – поступила оплата за акции.</a:t>
            </a:r>
          </a:p>
          <a:p>
            <a:pPr indent="5349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Дополнительные расходы по продаже акций также списываются в дебет счета 91: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   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91-2       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76</a:t>
            </a:r>
          </a:p>
          <a:p>
            <a:pPr indent="4460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Учет долговых ценных бумаг осуществляют на счете 58-2 «Долговые ценные бумаги».</a:t>
            </a:r>
          </a:p>
          <a:p>
            <a:pPr indent="6238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Приобретенные долговые ценные бумаги приходуют на счете 58 по фактическим затратам на их приобретение. 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    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58	         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60, 76</a:t>
            </a:r>
          </a:p>
        </p:txBody>
      </p:sp>
    </p:spTree>
    <p:extLst>
      <p:ext uri="{BB962C8B-B14F-4D97-AF65-F5344CB8AC3E}">
        <p14:creationId xmlns:p14="http://schemas.microsoft.com/office/powerpoint/2010/main" val="160252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6071" y="1314000"/>
            <a:ext cx="10125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По долговым ценным бумагам, по которым не определяется текущая рыночная стоимость (например, облигации и векселя), разрешается разницу между первоначальной и номинальной стоимостью в течение срока их обращения равномерно, по мере причитающегося по ним в соответствии с условиями выпуска дохода, относить на финансовые результаты коммерческой организации (в составе прочих доходов или расходов) или уменьшение или увеличение расходов некоммерческой организации.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То есть по мере того, как по облигации (векселю) начисляются проценты, в учете делается запись: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    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76	       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91-1</a:t>
            </a:r>
          </a:p>
        </p:txBody>
      </p:sp>
    </p:spTree>
    <p:extLst>
      <p:ext uri="{BB962C8B-B14F-4D97-AF65-F5344CB8AC3E}">
        <p14:creationId xmlns:p14="http://schemas.microsoft.com/office/powerpoint/2010/main" val="52091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25C2A84-B3F8-4176-B530-B62A9AC936EE}"/>
              </a:ext>
            </a:extLst>
          </p:cNvPr>
          <p:cNvSpPr/>
          <p:nvPr/>
        </p:nvSpPr>
        <p:spPr>
          <a:xfrm>
            <a:off x="1520360" y="1449000"/>
            <a:ext cx="93906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Разница между номинальной стоимость и стоимостью приобретения отражается записями:</a:t>
            </a:r>
          </a:p>
          <a:p>
            <a:pPr indent="5349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 58	Кт 91-1 (если номинал больше покупной стоимости)         </a:t>
            </a:r>
            <a:r>
              <a:rPr lang="ru-RU" sz="2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или</a:t>
            </a:r>
            <a:endParaRPr lang="ru-RU" sz="2400" dirty="0">
              <a:solidFill>
                <a:schemeClr val="tx2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534988" algn="just">
              <a:spcAft>
                <a:spcPts val="0"/>
              </a:spcAft>
            </a:pP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91-2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58 (если покупная стоимость больше номинала).</a:t>
            </a:r>
          </a:p>
          <a:p>
            <a:pPr indent="5349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 </a:t>
            </a:r>
          </a:p>
          <a:p>
            <a:pPr indent="5349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При погашении облигации (векселя) в учете делается запись:</a:t>
            </a:r>
          </a:p>
          <a:p>
            <a:pPr indent="534988" algn="just">
              <a:spcAft>
                <a:spcPts val="0"/>
              </a:spcAft>
            </a:pP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51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58 (по номинальной стоимости).</a:t>
            </a:r>
            <a:endParaRPr lang="ru-RU" sz="2400" dirty="0">
              <a:solidFill>
                <a:schemeClr val="tx2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0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00" y="279000"/>
            <a:ext cx="10515599" cy="1325563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x-none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Учет займов, предоставленных другим организациям </a:t>
            </a:r>
            <a:endParaRPr lang="ru-RU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1D62E2-165D-4548-8262-462CC8905AA2}"/>
              </a:ext>
            </a:extLst>
          </p:cNvPr>
          <p:cNvSpPr/>
          <p:nvPr/>
        </p:nvSpPr>
        <p:spPr>
          <a:xfrm>
            <a:off x="696000" y="1494000"/>
            <a:ext cx="10935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 Предоставленные другим организациям денежные и иные займы учитывают по дебету счета 58 «Финансовые вложения», субсчет 3 «Предоставленные займы»: 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58	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51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58	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10, 41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 При предоставлении займа в неденежной форме организация должна исчислить НДС: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91-2	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68-НДС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 Договор займа может быть возмездным (с уплатой процентов) и безвозмездным. 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Начисление процентов к получению отражается записью: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76	</a:t>
            </a:r>
            <a:r>
              <a:rPr lang="ru-RU" sz="20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91-1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 При возврате займа в учете делается запись: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 51	   Кт 58 </a:t>
            </a: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или</a:t>
            </a:r>
            <a:endParaRPr lang="ru-RU" sz="2000" dirty="0">
              <a:solidFill>
                <a:schemeClr val="tx2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0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 10, 41   Кт 58</a:t>
            </a:r>
            <a:endParaRPr lang="ru-RU" sz="2000" dirty="0">
              <a:solidFill>
                <a:schemeClr val="tx2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27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38022A2A-50B5-4871-A59F-ABCA1427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1044000"/>
            <a:ext cx="10515600" cy="91793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Учет капитала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00" y="2146683"/>
            <a:ext cx="7695000" cy="421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75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0"/>
            <a:ext cx="10515599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Основные нормативные документы</a:t>
            </a:r>
            <a:endParaRPr lang="ru-RU" sz="3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6997" y="1269000"/>
            <a:ext cx="1017400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x-none" sz="2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Гражданский кодекс Российской Федерации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indent="5349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Федеральный закон от 26.12.1995 № 208-ФЗ «Об акционерных обществах»</a:t>
            </a:r>
          </a:p>
          <a:p>
            <a:pPr indent="5349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Федеральный закон от 08.02.1998 № 14-ФЗ «Об обществах с ограниченной ответственностью»</a:t>
            </a:r>
          </a:p>
          <a:p>
            <a:pPr indent="5349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Положение по бухгалтерскому учету «Учет государственной помощи» ПБУ 13/2000 (утв. приказом Минфина России от 16.10.2000 № 92н)</a:t>
            </a:r>
          </a:p>
          <a:p>
            <a:pPr indent="5349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План счетов бухгалтерского учета финансово-хозяйственной деятельности организаций и Инструкция по его применению (утв. приказом Минфина России от 31.10.2000 № 94н)</a:t>
            </a:r>
          </a:p>
          <a:p>
            <a:pPr indent="5349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Приказ Минфина России от 28.08.2014 № 84н «Об утверждении Порядка определения стоимости чистых активов»</a:t>
            </a:r>
          </a:p>
        </p:txBody>
      </p:sp>
    </p:spTree>
    <p:extLst>
      <p:ext uri="{BB962C8B-B14F-4D97-AF65-F5344CB8AC3E}">
        <p14:creationId xmlns:p14="http://schemas.microsoft.com/office/powerpoint/2010/main" val="253268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1000" y="954000"/>
            <a:ext cx="1003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Структура капитала определена в п. 66 Положения по ведению бухгалтерского учета и бухгалтерской отчетности в Российской Федерации, в соответствии с которым в составе собственного капитала организации учитываются:</a:t>
            </a:r>
            <a:endParaRPr lang="ru-RU" sz="24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31113952"/>
              </p:ext>
            </p:extLst>
          </p:nvPr>
        </p:nvGraphicFramePr>
        <p:xfrm>
          <a:off x="561000" y="2349000"/>
          <a:ext cx="9765000" cy="4623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430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000" y="189000"/>
            <a:ext cx="96532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x-none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Учет уставного (складочного) капитала</a:t>
            </a:r>
            <a:endParaRPr lang="ru-RU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21428" y="954000"/>
            <a:ext cx="1017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     Коммерческая организация может быть создана в различных организационно-правовых формах, из которых самыми распространенными являются общество с ограниченной ответственностью (ООО), публичное акционерное общество (ПАО) и непубличное акционерное общество (АО). Деятельность этих обществ регулируется следующими нормативными документами: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ED33CA2-014C-40B6-8ABC-B01DF5C6DA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697209"/>
              </p:ext>
            </p:extLst>
          </p:nvPr>
        </p:nvGraphicFramePr>
        <p:xfrm>
          <a:off x="844641" y="2889000"/>
          <a:ext cx="10523573" cy="35661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96230">
                  <a:extLst>
                    <a:ext uri="{9D8B030D-6E8A-4147-A177-3AD203B41FA5}">
                      <a16:colId xmlns:a16="http://schemas.microsoft.com/office/drawing/2014/main" val="4148282765"/>
                    </a:ext>
                  </a:extLst>
                </a:gridCol>
                <a:gridCol w="1999488">
                  <a:extLst>
                    <a:ext uri="{9D8B030D-6E8A-4147-A177-3AD203B41FA5}">
                      <a16:colId xmlns:a16="http://schemas.microsoft.com/office/drawing/2014/main" val="2127697012"/>
                    </a:ext>
                  </a:extLst>
                </a:gridCol>
                <a:gridCol w="5627855">
                  <a:extLst>
                    <a:ext uri="{9D8B030D-6E8A-4147-A177-3AD203B41FA5}">
                      <a16:colId xmlns:a16="http://schemas.microsoft.com/office/drawing/2014/main" val="3072265002"/>
                    </a:ext>
                  </a:extLst>
                </a:gridCol>
              </a:tblGrid>
              <a:tr h="6309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Форма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юридического лица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6336" marR="66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Минимальный размер уставного капитала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 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6336" marR="66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Нормативные документы, которыми регулируется его деятельность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6336" marR="66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631994"/>
                  </a:ext>
                </a:extLst>
              </a:tr>
              <a:tr h="4731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Общество с ограниченной ответственностью (ООО)</a:t>
                      </a:r>
                      <a:endParaRPr lang="ru-RU" sz="1800" b="0" kern="120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6336" marR="66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10 000 р.</a:t>
                      </a:r>
                      <a:endParaRPr lang="ru-RU" sz="18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6336" marR="66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Гражданский кодекс РФ, глава 4, параграф 2, ст. 87-94.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Федеральный закон от 08.02.1998 № 14-ФЗ «Об обществах с ограниченной ответственностью»</a:t>
                      </a:r>
                      <a:endParaRPr lang="ru-RU" sz="18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6336" marR="66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658994"/>
                  </a:ext>
                </a:extLst>
              </a:tr>
              <a:tr h="4731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Акционерное общество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- публичное (ПАО)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- непубличное (АО)</a:t>
                      </a:r>
                      <a:endParaRPr lang="ru-RU" sz="1800" b="0" kern="120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6336" marR="66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100 000 р.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10 000 р.</a:t>
                      </a:r>
                      <a:endParaRPr lang="ru-RU" sz="1800" b="0" kern="120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6336" marR="66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Гражданский кодекс РФ, глава 4, параграф 2, ст. 96-104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Федеральный закон от 26.12.1995 № 208-ФЗ «Об акционерных обществах»</a:t>
                      </a:r>
                      <a:endParaRPr lang="ru-RU" sz="1800" b="0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6336" marR="6633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78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7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708500" y="1269000"/>
            <a:ext cx="877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4988" algn="just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 внесении вкладов учредителями делаются следующие проводки:</a:t>
            </a:r>
          </a:p>
          <a:p>
            <a:pPr indent="534988" algn="just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50	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75-1 -  внесены в качестве вклада денежные средства в кассу;</a:t>
            </a:r>
          </a:p>
          <a:p>
            <a:pPr indent="534988" algn="just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51	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75-1 – внесены в качестве вклада денежные средства на расчетный счет;</a:t>
            </a:r>
          </a:p>
          <a:p>
            <a:pPr indent="534988" algn="just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52	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75-1 – внесены в качестве вклада денежные средства на валютный счет;</a:t>
            </a:r>
          </a:p>
          <a:p>
            <a:pPr indent="534988" algn="just"/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08	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75-1 – внесены в качестве вклада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внеоборотные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активы (ОС, НМА);</a:t>
            </a:r>
          </a:p>
        </p:txBody>
      </p:sp>
    </p:spTree>
    <p:extLst>
      <p:ext uri="{BB962C8B-B14F-4D97-AF65-F5344CB8AC3E}">
        <p14:creationId xmlns:p14="http://schemas.microsoft.com/office/powerpoint/2010/main" val="125237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6000" y="1494000"/>
            <a:ext cx="873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07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75-1 – внесено в качестве вклада оборудование к установке;</a:t>
            </a:r>
          </a:p>
          <a:p>
            <a:pPr indent="357188"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08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75-1 – внесен в качестве вклада объект незавершенного строительства;</a:t>
            </a:r>
          </a:p>
          <a:p>
            <a:pPr indent="357188"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58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75-1 – внесены в качестве вклада ценные бумаги;</a:t>
            </a:r>
          </a:p>
          <a:p>
            <a:pPr indent="357188"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41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75-1 – внесены в качестве вклада товары;</a:t>
            </a:r>
          </a:p>
          <a:p>
            <a:pPr indent="357188"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10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75-1 – внесены в качестве вклада материалы.</a:t>
            </a:r>
          </a:p>
        </p:txBody>
      </p:sp>
    </p:spTree>
    <p:extLst>
      <p:ext uri="{BB962C8B-B14F-4D97-AF65-F5344CB8AC3E}">
        <p14:creationId xmlns:p14="http://schemas.microsoft.com/office/powerpoint/2010/main" val="400637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00" y="639000"/>
            <a:ext cx="9525599" cy="1325563"/>
          </a:xfrm>
        </p:spPr>
        <p:txBody>
          <a:bodyPr>
            <a:noAutofit/>
          </a:bodyPr>
          <a:lstStyle/>
          <a:p>
            <a:pPr indent="625475" algn="ctr">
              <a:lnSpc>
                <a:spcPct val="100000"/>
              </a:lnSpc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Понятие кредитов и займов, </a:t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r>
              <a:rPr lang="ru-RU" sz="3600" dirty="0">
                <a:latin typeface="Arial" pitchFamily="34" charset="0"/>
                <a:cs typeface="Arial" pitchFamily="34" charset="0"/>
              </a:rPr>
              <a:t> их отличительные особенности</a:t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6181" y="2349000"/>
            <a:ext cx="10530000" cy="31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056000" y="2529000"/>
            <a:ext cx="10125000" cy="30150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Согласно </a:t>
            </a:r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ст. 807 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ГК РФ по договору займа одна сторона (займодавец) передает в собственность другой стороне (заемщику) деньги или другие вещи, определенные родовыми признаками, а заемщик обязуется возвратить займодавцу такую же сумму денег (сумму займа) или равное количество других полученных им вещей того же рода и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14397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056000" y="1314000"/>
            <a:ext cx="10125000" cy="292455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Оценка валюты и валютных ценностей, вносимых в счет вкладов в уставный капитал, может отличаться от оценки их в учредительных документах.  В соответствии с п. 14 ПБУ 3/2006 «Учет активов и обязательств, стоимость которых выражена в иностранной валюте» курсовая разница, связанная с расчетами с учредителями по вкладам, в том числе в уставный (складочный) капитал организации, подлежит зачислению в добавочный капитал этой организации: 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75	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83 – отражена положительная курсовая разница;    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83      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75 – отражена 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отрицательная курсовая разница.</a:t>
            </a:r>
          </a:p>
          <a:p>
            <a:pPr>
              <a:lnSpc>
                <a:spcPct val="100000"/>
              </a:lnSpc>
            </a:pP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9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56000" y="1044000"/>
            <a:ext cx="1008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процессе хозяйственной деятельности иногда возникает необходимость изменить величину уставного капитала - увеличить или уменьшить.  Это может быть вызвано как субъективными причинами, так и требованиями законодательства.</a:t>
            </a:r>
          </a:p>
          <a:p>
            <a:pPr indent="4460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При увеличении уставного капитала кредитуют счет 80 «Уставный капитал»: </a:t>
            </a:r>
          </a:p>
          <a:p>
            <a:pPr indent="446088"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83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80 – увеличен уставный капитал на сумму добавочного капитала;</a:t>
            </a:r>
          </a:p>
          <a:p>
            <a:pPr indent="446088"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84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80 – увеличен уставный капитал на сумму нераспределенной прибыли;</a:t>
            </a:r>
          </a:p>
          <a:p>
            <a:pPr indent="446088"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75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80 – увеличен уставный капитал на сумму выпуска дополнительных акций (на сумму дополнительных вкладов).</a:t>
            </a:r>
          </a:p>
        </p:txBody>
      </p:sp>
    </p:spTree>
    <p:extLst>
      <p:ext uri="{BB962C8B-B14F-4D97-AF65-F5344CB8AC3E}">
        <p14:creationId xmlns:p14="http://schemas.microsoft.com/office/powerpoint/2010/main" val="227045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1D62E2-165D-4548-8262-462CC8905AA2}"/>
              </a:ext>
            </a:extLst>
          </p:cNvPr>
          <p:cNvSpPr/>
          <p:nvPr/>
        </p:nvSpPr>
        <p:spPr>
          <a:xfrm>
            <a:off x="1056000" y="1809000"/>
            <a:ext cx="10035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При уменьшении уставного капитала дебетуют счет 80 «Уставный капитал»:</a:t>
            </a:r>
          </a:p>
          <a:p>
            <a:pPr indent="357188"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80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75 – уменьшен уставный капитал на сумму вкладов, возвращенных учредителям;</a:t>
            </a:r>
          </a:p>
          <a:p>
            <a:pPr indent="357188"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80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81 – уменьшен уставный капитал на номинальную стоимость аннулированных акций;</a:t>
            </a:r>
          </a:p>
          <a:p>
            <a:pPr indent="357188"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80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84 – уменьшен уставный капитал при доведении его до величины чистых активов.</a:t>
            </a:r>
          </a:p>
        </p:txBody>
      </p:sp>
    </p:spTree>
    <p:extLst>
      <p:ext uri="{BB962C8B-B14F-4D97-AF65-F5344CB8AC3E}">
        <p14:creationId xmlns:p14="http://schemas.microsoft.com/office/powerpoint/2010/main" val="298656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00" y="234000"/>
            <a:ext cx="10515599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Учет собственных акций (долей), выкупленных обществом</a:t>
            </a:r>
            <a:endParaRPr lang="ru-RU" sz="3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000D69-DFBD-4281-A966-1A8261B0732C}"/>
              </a:ext>
            </a:extLst>
          </p:cNvPr>
          <p:cNvSpPr/>
          <p:nvPr/>
        </p:nvSpPr>
        <p:spPr>
          <a:xfrm>
            <a:off x="876000" y="1539000"/>
            <a:ext cx="10575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Акционерные общества могут выкупать акции у акционеров с целью их последующей перепродажи, аннулирования или распределения среди своих работников. Выкупленные акции учитывают на счете 81 «Собственные акции (доли)».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Стоимость выкупленных акций отражают в бухгалтерском учете записью: </a:t>
            </a:r>
          </a:p>
          <a:p>
            <a:pPr algn="just">
              <a:spcAft>
                <a:spcPts val="0"/>
              </a:spcAft>
            </a:pP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81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51 – отражены фактические затраты на выкуп акций.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Выкупленные акции не дают права голоса на акционерных собраниях, по ним не начисляются и не выплачиваются дивиденды. По истечении года они должны быть реализованы или аннулированы. 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 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80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81	– отражена номинальная стоимость аннулированных акций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74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38A393F-0F38-4D50-B3AF-2B7C5F9587EC}"/>
              </a:ext>
            </a:extLst>
          </p:cNvPr>
          <p:cNvSpPr/>
          <p:nvPr/>
        </p:nvSpPr>
        <p:spPr>
          <a:xfrm>
            <a:off x="561000" y="369000"/>
            <a:ext cx="10845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Аннулирование акций после выполнения всех необходимых процедур отражается записью:</a:t>
            </a:r>
          </a:p>
          <a:p>
            <a:pPr algn="just">
              <a:spcAft>
                <a:spcPts val="0"/>
              </a:spcAft>
            </a:pP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80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81	– отражена номинальная стоимость аннулированных акций. 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Поскольку номинальная стоимость акций может отличаться от стоимости выкупа, то возникающая при этом на счете 81 «Собственные акции (доли)» разница между фактическими затратами на выкуп акций (долей) и номинальной стоимостью их в соответствии с Планом счетов бухгалтерского учета финансово-хозяйственной деятельности организаций и Инструкции по его применению относится на счет 91 «Прочие доходы и расходы»:</a:t>
            </a:r>
          </a:p>
          <a:p>
            <a:pPr indent="457200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91-2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81	 – если номинальная стоимость ниже стоимости выкупа;   </a:t>
            </a:r>
          </a:p>
          <a:p>
            <a:pPr algn="just">
              <a:spcAft>
                <a:spcPts val="0"/>
              </a:spcAft>
            </a:pP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81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91-1	 – если номинальная стоимость выше стоимости выкупа.   </a:t>
            </a:r>
            <a:endParaRPr lang="ru-RU" sz="2400" dirty="0">
              <a:solidFill>
                <a:schemeClr val="tx2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15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00" y="189000"/>
            <a:ext cx="10515599" cy="1325563"/>
          </a:xfrm>
        </p:spPr>
        <p:txBody>
          <a:bodyPr>
            <a:norm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x-none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Учет добавочного капитала</a:t>
            </a:r>
            <a:endParaRPr lang="ru-RU" sz="3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555CD0-F323-4FEF-A270-64858DF28B47}"/>
              </a:ext>
            </a:extLst>
          </p:cNvPr>
          <p:cNvSpPr/>
          <p:nvPr/>
        </p:nvSpPr>
        <p:spPr>
          <a:xfrm>
            <a:off x="1056000" y="1224000"/>
            <a:ext cx="10035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Добавочный капитал – составная часть собственного капитала организации, учитывается на счете 83 «Добавочный капитал».</a:t>
            </a:r>
          </a:p>
          <a:p>
            <a:pPr indent="5349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Добавочный капитал формируется за счет:</a:t>
            </a:r>
          </a:p>
          <a:p>
            <a:pPr indent="5349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1) дооценки основных средств и нематериальных активов, проводимой в установленном порядке (п.15 ПБУ 6/01, п.21 ПБУ 14/2007).</a:t>
            </a:r>
          </a:p>
          <a:p>
            <a:pPr indent="5349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При переоценке имущества его стоимость может увеличиваться или уменьшаться. </a:t>
            </a:r>
          </a:p>
          <a:p>
            <a:pPr indent="5349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Увеличение стоимости актива отражается записью:</a:t>
            </a:r>
          </a:p>
          <a:p>
            <a:pPr indent="534988" algn="just"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01,04	  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83.</a:t>
            </a:r>
          </a:p>
          <a:p>
            <a:pPr indent="5349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При выбытии актива сумма его дооценки переносится с добавочного капитала на счет учета нераспределенной прибыли (непокрытого убытка) организации;</a:t>
            </a:r>
            <a:endParaRPr lang="ru-RU" sz="2400" dirty="0">
              <a:solidFill>
                <a:schemeClr val="tx2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B6D336-5617-4B88-8890-A67E74C54BC7}"/>
              </a:ext>
            </a:extLst>
          </p:cNvPr>
          <p:cNvSpPr/>
          <p:nvPr/>
        </p:nvSpPr>
        <p:spPr>
          <a:xfrm>
            <a:off x="651000" y="399737"/>
            <a:ext cx="109024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2) эмиссионного дохода (п. 68 Положения по ведению бухгалтерского учета и бухгалтерской отчетности в Российской Федерации).</a:t>
            </a:r>
          </a:p>
          <a:p>
            <a:pPr indent="5349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Эмиссионный доход - сумма, полученная сверх номинальной стоимости размещенных акций.</a:t>
            </a:r>
          </a:p>
          <a:p>
            <a:pPr indent="5349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При выпуске акций в бухгалтерском учете делается запись:</a:t>
            </a:r>
          </a:p>
          <a:p>
            <a:pPr indent="534988" algn="just"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75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80.</a:t>
            </a:r>
          </a:p>
          <a:p>
            <a:pPr indent="5349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Поступление денежных средств в оплату размещенных акций:</a:t>
            </a:r>
          </a:p>
          <a:p>
            <a:pPr indent="534988" algn="just"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51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75.</a:t>
            </a:r>
          </a:p>
          <a:p>
            <a:pPr indent="5349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Если сумма, по которой акции были размещены, превышает их номинальную стоимость, то возникает эмиссионный доход:</a:t>
            </a:r>
          </a:p>
          <a:p>
            <a:pPr indent="534988" algn="just"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75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83.</a:t>
            </a:r>
          </a:p>
          <a:p>
            <a:pPr indent="5349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Таким образом, возникновение эмиссионного дохода возможно для акционерного общества. Однако в обществе с ограниченной ответственностью вклад участника в уставный капитал (как правило, в неденежной форме) может превышать номинальную стоимость доли. В этом случае сумма превышения также относится на добавочный капитал;</a:t>
            </a:r>
            <a:endParaRPr lang="ru-RU" sz="2400" dirty="0">
              <a:solidFill>
                <a:schemeClr val="tx2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0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B6D336-5617-4B88-8890-A67E74C54BC7}"/>
              </a:ext>
            </a:extLst>
          </p:cNvPr>
          <p:cNvSpPr/>
          <p:nvPr/>
        </p:nvSpPr>
        <p:spPr>
          <a:xfrm>
            <a:off x="696000" y="504000"/>
            <a:ext cx="10800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3) курсовых разниц, образовавшихся при формировании уставного капитала в иностранной валюте (п.14 ПБУ 3/2006):</a:t>
            </a:r>
          </a:p>
          <a:p>
            <a:pPr indent="357188"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75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83</a:t>
            </a:r>
          </a:p>
          <a:p>
            <a:pPr indent="3571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4) разниц, возникающих в результате пересчета выраженной в иностранной валюте стоимости активов и обязательств организации, используемых для ведения деятельности за пределами РФ, в рубли (п.19 ПБУ 3/2006):</a:t>
            </a:r>
          </a:p>
          <a:p>
            <a:pPr indent="357188"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60,76,66…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83</a:t>
            </a:r>
          </a:p>
          <a:p>
            <a:pPr indent="3571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5) вкладов в имущество общества в соответствии с Федеральным законом от 08.02.1998 № 14-ФЗ «Об обществах с ограниченной ответственностью»:</a:t>
            </a:r>
          </a:p>
          <a:p>
            <a:pPr indent="357188"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08,10,41, 58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83</a:t>
            </a:r>
          </a:p>
          <a:p>
            <a:pPr indent="3571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6) суммы восстановленного НДС по материальным ценностям, полученным в качестве вклада в уставный капитал, у принимающей стороны:</a:t>
            </a:r>
          </a:p>
          <a:p>
            <a:pPr indent="3571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 Дт 19       Кт 83</a:t>
            </a:r>
          </a:p>
        </p:txBody>
      </p:sp>
    </p:spTree>
    <p:extLst>
      <p:ext uri="{BB962C8B-B14F-4D97-AF65-F5344CB8AC3E}">
        <p14:creationId xmlns:p14="http://schemas.microsoft.com/office/powerpoint/2010/main" val="24644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4000" y="0"/>
            <a:ext cx="12396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21000" y="1269000"/>
            <a:ext cx="10305000" cy="418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78500" y="1536546"/>
            <a:ext cx="819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49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Средства добавочного капитала могут быть направлены на:</a:t>
            </a:r>
          </a:p>
          <a:p>
            <a:pPr indent="5349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увеличение уставного капитала:  </a:t>
            </a:r>
          </a:p>
          <a:p>
            <a:pPr indent="534988"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83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80</a:t>
            </a:r>
          </a:p>
          <a:p>
            <a:pPr indent="5349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распределение сумм между учредителями:</a:t>
            </a:r>
          </a:p>
          <a:p>
            <a:pPr indent="534988"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83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75, 70</a:t>
            </a:r>
          </a:p>
          <a:p>
            <a:pPr indent="5349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уменьшение стоимости имущества в пределах предшествующей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дооценки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indent="534988"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83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01,04</a:t>
            </a:r>
          </a:p>
          <a:p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AB6D336-5617-4B88-8890-A67E74C54BC7}"/>
              </a:ext>
            </a:extLst>
          </p:cNvPr>
          <p:cNvSpPr/>
          <p:nvPr/>
        </p:nvSpPr>
        <p:spPr>
          <a:xfrm>
            <a:off x="1065357" y="982025"/>
            <a:ext cx="10035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ctr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Кроме того:</a:t>
            </a:r>
          </a:p>
          <a:p>
            <a:pPr indent="3571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 при выбытии актива сумма его дооценки переносится с добавочного капитала на счет учета нераспределенной прибыли (непокрытого убытка) организации (п. 15 ПБУ 6/01):</a:t>
            </a:r>
          </a:p>
          <a:p>
            <a:pPr indent="357188"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83  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84;</a:t>
            </a:r>
          </a:p>
          <a:p>
            <a:pPr indent="3571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 в соответствии с п. 19 ПБУ 3/2006 при прекращении организации деятельности за пределами РФ часть добавочного капитала организации, образованная от курсовых разниц, относящихся к прекращаемой деятельности, присоединяется к финансовому результату в составе прочих доходов или расходов: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83  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91-1 или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91-2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83.</a:t>
            </a:r>
          </a:p>
        </p:txBody>
      </p:sp>
    </p:spTree>
    <p:extLst>
      <p:ext uri="{BB962C8B-B14F-4D97-AF65-F5344CB8AC3E}">
        <p14:creationId xmlns:p14="http://schemas.microsoft.com/office/powerpoint/2010/main" val="34744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6000" y="1736294"/>
            <a:ext cx="10935000" cy="355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1033500" y="2394000"/>
            <a:ext cx="10080000" cy="4049712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В соответствии со ст. 819 ГК РФ по кредитному договору банк или иная кредитная организация (кредитор) обязуются предоставить денежные средства (кредит) заемщику в размере и на условиях, предусмотренных договором, а заемщик обязуется возвратить полученную денежную сумму и уплатить проценты на нее.</a:t>
            </a:r>
          </a:p>
          <a:p>
            <a:pPr algn="just">
              <a:lnSpc>
                <a:spcPct val="100000"/>
              </a:lnSpc>
            </a:pP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92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396" y="279000"/>
            <a:ext cx="10515599" cy="1325563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x-none" sz="36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Учет резервного капитала (фонда)</a:t>
            </a:r>
            <a:endParaRPr lang="ru-RU" sz="2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20B232-6CE0-4241-AC74-8F95239B824E}"/>
              </a:ext>
            </a:extLst>
          </p:cNvPr>
          <p:cNvSpPr/>
          <p:nvPr/>
        </p:nvSpPr>
        <p:spPr>
          <a:xfrm>
            <a:off x="1056000" y="1876603"/>
            <a:ext cx="1009239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spcAft>
                <a:spcPts val="0"/>
              </a:spcAft>
            </a:pPr>
            <a:r>
              <a:rPr lang="ru-RU" sz="2400" u="sng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Резервный капитал 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– часть собственных средств организации, образуемая за счет ежегодных отчислений из прибыли.</a:t>
            </a:r>
          </a:p>
          <a:p>
            <a:pPr indent="357188" algn="just">
              <a:spcAft>
                <a:spcPts val="0"/>
              </a:spcAft>
            </a:pPr>
            <a:endParaRPr lang="ru-RU" sz="24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357188"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Отчисления в резервный фонд в бухгалтерском учете отражаются записью: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84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82.</a:t>
            </a:r>
            <a:endParaRPr lang="en-US" sz="24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4460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Использование резервного фонда: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 на покрытие убытка за отчетный год: 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82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84;</a:t>
            </a:r>
          </a:p>
          <a:p>
            <a:pPr algn="just">
              <a:spcAft>
                <a:spcPts val="0"/>
              </a:spcAft>
            </a:pPr>
            <a:endParaRPr lang="ru-RU" sz="3200" dirty="0">
              <a:solidFill>
                <a:schemeClr val="tx2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20B232-6CE0-4241-AC74-8F95239B824E}"/>
              </a:ext>
            </a:extLst>
          </p:cNvPr>
          <p:cNvSpPr/>
          <p:nvPr/>
        </p:nvSpPr>
        <p:spPr>
          <a:xfrm>
            <a:off x="695999" y="414000"/>
            <a:ext cx="1057500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 algn="ctr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Использование резервного фонда:</a:t>
            </a:r>
          </a:p>
          <a:p>
            <a:pPr indent="4460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 на покрытие убытка за отчетный год:    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Дт 82	Кт 84;</a:t>
            </a:r>
          </a:p>
          <a:p>
            <a:pPr indent="3571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- на погашение облигаций – отражение такой операции является проблемным методологическим вопросом, т.к. в Инструкции по применению Плана счетов определено, что использование средств резервного капитала учитывается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82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66,67 в части сумм, направленных на погашение облигаций акционерного общества. Однако это приводит к увеличению кредиторской задолженности. Поэтому ряд специалистов считает, что при отражении операций по погашению облигаций в учете следует составить следующие бухгалтерские записи:          </a:t>
            </a:r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 66,67 Кт 51,52</a:t>
            </a:r>
          </a:p>
          <a:p>
            <a:pPr indent="623888" algn="just"/>
            <a:r>
              <a:rPr lang="ru-RU" sz="24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 одновременно      Дт 82	Кт 84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уменьшая сумму убытка от погашения облигаций.</a:t>
            </a:r>
          </a:p>
          <a:p>
            <a:pPr indent="6238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Общество с ограниченной ответственностью может принять решение о создании резервного фонда. </a:t>
            </a:r>
          </a:p>
          <a:p>
            <a:pPr algn="just">
              <a:spcAft>
                <a:spcPts val="0"/>
              </a:spcAft>
            </a:pPr>
            <a:endParaRPr lang="ru-RU" sz="3600" dirty="0">
              <a:solidFill>
                <a:schemeClr val="tx2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5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199" y="438437"/>
            <a:ext cx="10515599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Учет нераспределенной прибыли (непокрытых убытков)</a:t>
            </a:r>
            <a:endParaRPr lang="ru-RU" sz="3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CE4EEB2-A1FA-4C5A-BC8D-376288F584EF}"/>
              </a:ext>
            </a:extLst>
          </p:cNvPr>
          <p:cNvSpPr/>
          <p:nvPr/>
        </p:nvSpPr>
        <p:spPr>
          <a:xfrm>
            <a:off x="1010999" y="1764000"/>
            <a:ext cx="100800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По окончании отчетного года при составлении годовой бухгалтерской отчетности </a:t>
            </a:r>
            <a:r>
              <a:rPr lang="ru-RU" sz="2400" u="sng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счет 99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«Прибыли и убытки» закрывается. При этом заключительной записью декабря сумма чистой прибыли (убытка) отчетного года списывается со счета 99 «Прибыли и убытки» на счет 84 «Нераспределенная прибыль (непокрытый убыток)».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Если по итогам отчетного года получена прибыль, то в бухгалтерском учете следует сделать запись: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     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99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84.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Если получен убыток, то   следует сделать следующую запись: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      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84	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99.</a:t>
            </a:r>
            <a:endParaRPr lang="ru-RU" sz="2400" dirty="0">
              <a:solidFill>
                <a:schemeClr val="tx2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5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000" y="438437"/>
            <a:ext cx="10515599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Учет нераспределенной прибыли (непокрытых убытков)</a:t>
            </a:r>
            <a:endParaRPr lang="ru-RU" sz="3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E4EEB2-A1FA-4C5A-BC8D-376288F584EF}"/>
              </a:ext>
            </a:extLst>
          </p:cNvPr>
          <p:cNvSpPr/>
          <p:nvPr/>
        </p:nvSpPr>
        <p:spPr>
          <a:xfrm>
            <a:off x="1101000" y="1764000"/>
            <a:ext cx="1012139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indent="3571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Распределение прибыли (покрытие убытка) производится исключительно на основании решения собрания участников (акционеров) или на основании решения единственного участника. </a:t>
            </a:r>
          </a:p>
          <a:p>
            <a:pPr indent="3571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дебету счета 84 могут быть отражены следующие записи:</a:t>
            </a:r>
          </a:p>
          <a:p>
            <a:pPr indent="3571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начисление дивидендов:</a:t>
            </a:r>
          </a:p>
          <a:p>
            <a:pPr indent="357188"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84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70 – начисление дивидендов (промежуточных и по итогам года) участникам (акционерам) – работникам организации;</a:t>
            </a:r>
          </a:p>
          <a:p>
            <a:pPr indent="357188"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84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75 – начисление дивидендов (промежуточных и по итогам года) прочим участникам (акционерам); </a:t>
            </a:r>
          </a:p>
        </p:txBody>
      </p:sp>
    </p:spTree>
    <p:extLst>
      <p:ext uri="{BB962C8B-B14F-4D97-AF65-F5344CB8AC3E}">
        <p14:creationId xmlns:p14="http://schemas.microsoft.com/office/powerpoint/2010/main" val="390129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20B232-6CE0-4241-AC74-8F95239B824E}"/>
              </a:ext>
            </a:extLst>
          </p:cNvPr>
          <p:cNvSpPr/>
          <p:nvPr/>
        </p:nvSpPr>
        <p:spPr>
          <a:xfrm>
            <a:off x="1056000" y="819000"/>
            <a:ext cx="10035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Отчисления на формирование (пополнение) резервного фонда: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84	    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82;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погашение убытков прошлых лет: 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84-«Нераспределенная прибыль отчетного года»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84-«Непокрытый убыток прошлых лет»;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ctr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увеличение уставного капитала: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84    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80;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Бухгалтерские корректировки в связи с изменением учетной политики и в других предусмотренных нормативными документами случаях.</a:t>
            </a:r>
          </a:p>
          <a:p>
            <a:pPr algn="just"/>
            <a:endParaRPr lang="ru-RU" sz="2400" b="1" dirty="0">
              <a:solidFill>
                <a:schemeClr val="tx2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6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20B232-6CE0-4241-AC74-8F95239B824E}"/>
              </a:ext>
            </a:extLst>
          </p:cNvPr>
          <p:cNvSpPr/>
          <p:nvPr/>
        </p:nvSpPr>
        <p:spPr>
          <a:xfrm>
            <a:off x="1011000" y="1044000"/>
            <a:ext cx="10125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088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кредиту счета 84 могут быть отражены следующие записи:</a:t>
            </a:r>
          </a:p>
          <a:p>
            <a:pPr lvl="0" indent="446088" algn="ctr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погашение убытков за счет средств резервного фонда:</a:t>
            </a:r>
          </a:p>
          <a:p>
            <a:pPr lvl="0" indent="446088" algn="ctr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82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84;</a:t>
            </a:r>
          </a:p>
          <a:p>
            <a:pPr lvl="0" indent="446088" algn="ctr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уменьшение уставного капитала:</a:t>
            </a:r>
          </a:p>
          <a:p>
            <a:pPr indent="446088" algn="ctr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80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84;</a:t>
            </a:r>
          </a:p>
          <a:p>
            <a:pPr lvl="0" indent="446088" algn="ctr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целевые взносы учредителей:</a:t>
            </a:r>
          </a:p>
          <a:p>
            <a:pPr lvl="0" indent="446088" algn="ctr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75   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84;</a:t>
            </a:r>
          </a:p>
          <a:p>
            <a:pPr lvl="0" indent="4460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Бухгалтерские корректировки в связи с изменением учетной политики и в других предусмотренных нормативными документами случаях.</a:t>
            </a:r>
          </a:p>
          <a:p>
            <a:pPr indent="446088"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Аналитический учет по счету 84 организуется таким образом, чтобы обеспечить формирование информации по направлениям использования средств.</a:t>
            </a:r>
            <a:endParaRPr lang="ru-RU" sz="2400" b="1" dirty="0">
              <a:solidFill>
                <a:schemeClr val="tx2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5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B6047-1227-4491-8FB1-C8E54DFC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684000"/>
            <a:ext cx="10702800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Учет средств целевого финансирования и  целевых поступлений</a:t>
            </a:r>
            <a:br>
              <a:rPr lang="ru-RU" sz="36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</a:br>
            <a:endParaRPr lang="ru-RU" sz="3600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A1DDD8E-334A-4AEC-849E-45BC418248B5}"/>
              </a:ext>
            </a:extLst>
          </p:cNvPr>
          <p:cNvSpPr/>
          <p:nvPr/>
        </p:nvSpPr>
        <p:spPr>
          <a:xfrm>
            <a:off x="1146000" y="2124000"/>
            <a:ext cx="9855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ПБУ 13/2000 (п. 7) предусмотрены два способа отражения поступления бюджетных средств в бухгалтерском учете: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- средства могут приниматься к учету как возникновение целевого финансирования и задолженности по этим средствам: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76	            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86.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    По мере фактического получения средств соответствующие суммы уменьшают задолженность и увеличивают счета учета активов:</a:t>
            </a:r>
          </a:p>
          <a:p>
            <a:pPr algn="just">
              <a:spcAft>
                <a:spcPts val="0"/>
              </a:spcAft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			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  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51, 08 и т.д.	 </a:t>
            </a:r>
            <a:r>
              <a:rPr lang="ru-RU" sz="2400" dirty="0" err="1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itchFamily="34" charset="0"/>
              </a:rPr>
              <a:t> 76;</a:t>
            </a:r>
            <a:endParaRPr lang="ru-RU" sz="2400" dirty="0">
              <a:solidFill>
                <a:schemeClr val="tx2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5387" y="2079000"/>
            <a:ext cx="10035000" cy="229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20B232-6CE0-4241-AC74-8F95239B824E}"/>
              </a:ext>
            </a:extLst>
          </p:cNvPr>
          <p:cNvSpPr/>
          <p:nvPr/>
        </p:nvSpPr>
        <p:spPr>
          <a:xfrm>
            <a:off x="1095653" y="2079000"/>
            <a:ext cx="10035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бюджетные средства могут признаваться в бухгалтерском учете по мере фактического получения ресурсов, таким образом, с возникновением целевого финансирования увеличиваются счета учета активов: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51, 08 и т.д.	</a:t>
            </a:r>
            <a:r>
              <a:rPr lang="ru-RU" sz="2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86</a:t>
            </a:r>
          </a:p>
          <a:p>
            <a:pPr algn="just"/>
            <a:endParaRPr lang="ru-RU" sz="2400" b="1" dirty="0">
              <a:solidFill>
                <a:schemeClr val="bg1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04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20B232-6CE0-4241-AC74-8F95239B824E}"/>
              </a:ext>
            </a:extLst>
          </p:cNvPr>
          <p:cNvSpPr/>
          <p:nvPr/>
        </p:nvSpPr>
        <p:spPr>
          <a:xfrm>
            <a:off x="1101000" y="864000"/>
            <a:ext cx="10125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Для целей бухгалтерского учета бюджетные средства подразделяются на: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средства на финансирование капитальных расходов – списываются в течение срока полезного использования внеоборотных активов:</a:t>
            </a:r>
          </a:p>
          <a:p>
            <a:pPr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51   	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86 – поступили бюджетные средства;</a:t>
            </a:r>
          </a:p>
          <a:p>
            <a:pPr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08	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60 – приобретены активы;</a:t>
            </a:r>
          </a:p>
          <a:p>
            <a:pPr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60	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51 – перечислены денежные средства;</a:t>
            </a:r>
          </a:p>
          <a:p>
            <a:pPr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01	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08 – активы приняты к учету;</a:t>
            </a:r>
          </a:p>
          <a:p>
            <a:pPr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86 	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98 – поступившие целевые средства признаны как доходы будущих периодов.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мере начисления амортизации в учете делается запись: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20, 26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02;</a:t>
            </a:r>
          </a:p>
          <a:p>
            <a:pPr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98 	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91-1 - списываются доходы будущих периодов;</a:t>
            </a:r>
          </a:p>
          <a:p>
            <a:pPr algn="just"/>
            <a:endParaRPr lang="ru-RU" sz="2800" b="1" dirty="0">
              <a:solidFill>
                <a:schemeClr val="tx2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8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20B232-6CE0-4241-AC74-8F95239B824E}"/>
              </a:ext>
            </a:extLst>
          </p:cNvPr>
          <p:cNvSpPr/>
          <p:nvPr/>
        </p:nvSpPr>
        <p:spPr>
          <a:xfrm>
            <a:off x="1146000" y="1494000"/>
            <a:ext cx="1000195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средства на финансирование текущих расходов – списываются в периоде признания расходов: </a:t>
            </a:r>
          </a:p>
          <a:p>
            <a:pPr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51 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86 – поступили бюджетные средства;</a:t>
            </a:r>
          </a:p>
          <a:p>
            <a:pPr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10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60 – приобретены материалы;</a:t>
            </a:r>
          </a:p>
          <a:p>
            <a:pPr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60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51 – перечислены денежные средства;</a:t>
            </a:r>
          </a:p>
          <a:p>
            <a:pPr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86 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98 – поступившие целевые средства признаны как доходы будущих периодов;</a:t>
            </a:r>
          </a:p>
          <a:p>
            <a:pPr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20 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10 – материалы списаны в производство; </a:t>
            </a:r>
          </a:p>
          <a:p>
            <a:pPr algn="just"/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98 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91-1 - по мере отпуска материалов в производство.</a:t>
            </a:r>
          </a:p>
          <a:p>
            <a:pPr algn="just"/>
            <a:endParaRPr lang="ru-RU" sz="2800" b="1" dirty="0">
              <a:solidFill>
                <a:schemeClr val="tx2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15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00" y="383943"/>
            <a:ext cx="11520000" cy="1325563"/>
          </a:xfrm>
        </p:spPr>
        <p:txBody>
          <a:bodyPr>
            <a:noAutofit/>
          </a:bodyPr>
          <a:lstStyle/>
          <a:p>
            <a:pPr indent="625475" algn="ctr">
              <a:lnSpc>
                <a:spcPct val="100000"/>
              </a:lnSpc>
            </a:pPr>
            <a:r>
              <a:rPr lang="ru-RU" sz="3600" dirty="0">
                <a:latin typeface="Arial" pitchFamily="34" charset="0"/>
                <a:cs typeface="Arial" pitchFamily="34" charset="0"/>
              </a:rPr>
              <a:t>Порядок учета кредитов (займов), процентов и иных расходов по кредитам (займам)</a:t>
            </a:r>
            <a:br>
              <a:rPr lang="ru-RU" sz="3600" dirty="0">
                <a:latin typeface="Arial" pitchFamily="34" charset="0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6000" y="1366515"/>
            <a:ext cx="8595000" cy="545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77A366D-62A7-442C-A6EB-D08E14CD019F}"/>
              </a:ext>
            </a:extLst>
          </p:cNvPr>
          <p:cNvSpPr/>
          <p:nvPr/>
        </p:nvSpPr>
        <p:spPr>
          <a:xfrm>
            <a:off x="1776000" y="1408215"/>
            <a:ext cx="859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1135063" algn="l"/>
              </a:tabLst>
            </a:pPr>
            <a:r>
              <a:rPr lang="ru-RU" altLang="ru-RU" sz="2400" b="1" dirty="0">
                <a:solidFill>
                  <a:schemeClr val="bg1"/>
                </a:solidFill>
                <a:latin typeface="Arial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Бухгалтерские проводки по учету займов и кредитов</a:t>
            </a:r>
            <a:endParaRPr lang="ru-RU" alt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D941BAE-CB48-44F6-9630-FB4B3D3F2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091417"/>
              </p:ext>
            </p:extLst>
          </p:nvPr>
        </p:nvGraphicFramePr>
        <p:xfrm>
          <a:off x="268500" y="1911582"/>
          <a:ext cx="11609999" cy="4602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500">
                  <a:extLst>
                    <a:ext uri="{9D8B030D-6E8A-4147-A177-3AD203B41FA5}">
                      <a16:colId xmlns:a16="http://schemas.microsoft.com/office/drawing/2014/main" val="2495470483"/>
                    </a:ext>
                  </a:extLst>
                </a:gridCol>
                <a:gridCol w="7198500">
                  <a:extLst>
                    <a:ext uri="{9D8B030D-6E8A-4147-A177-3AD203B41FA5}">
                      <a16:colId xmlns:a16="http://schemas.microsoft.com/office/drawing/2014/main" val="3018695536"/>
                    </a:ext>
                  </a:extLst>
                </a:gridCol>
                <a:gridCol w="2250000">
                  <a:extLst>
                    <a:ext uri="{9D8B030D-6E8A-4147-A177-3AD203B41FA5}">
                      <a16:colId xmlns:a16="http://schemas.microsoft.com/office/drawing/2014/main" val="8015646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68866692"/>
                    </a:ext>
                  </a:extLst>
                </a:gridCol>
                <a:gridCol w="854999">
                  <a:extLst>
                    <a:ext uri="{9D8B030D-6E8A-4147-A177-3AD203B41FA5}">
                      <a16:colId xmlns:a16="http://schemas.microsoft.com/office/drawing/2014/main" val="2445791381"/>
                    </a:ext>
                  </a:extLst>
                </a:gridCol>
              </a:tblGrid>
              <a:tr h="3123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Содержание операции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Первичные документы 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Корреспонденция счетов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082402"/>
                  </a:ext>
                </a:extLst>
              </a:tr>
              <a:tr h="126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b="0" dirty="0">
                        <a:solidFill>
                          <a:schemeClr val="tx2"/>
                        </a:solidFill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Дт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err="1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Кт</a:t>
                      </a:r>
                      <a:endParaRPr lang="ru-RU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46680"/>
                  </a:ext>
                </a:extLst>
              </a:tr>
              <a:tr h="68569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Поступили на расчетный счет организации денежные средства по краткосрочному кредитному договору</a:t>
                      </a:r>
                      <a:b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Кредитный договор,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выписка банка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170790"/>
                  </a:ext>
                </a:extLst>
              </a:tr>
              <a:tr h="79520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Поступили на расчетный счет организации денежные средства по долгосрочному кредитному договору</a:t>
                      </a:r>
                      <a:b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Кредитный договор,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выписка банка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0836111"/>
                  </a:ext>
                </a:extLst>
              </a:tr>
              <a:tr h="72612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Поступили на расчетный счет организации денежные средства по краткосрочному денежному займу</a:t>
                      </a:r>
                      <a:b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 займа,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выписка банка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5001160"/>
                  </a:ext>
                </a:extLst>
              </a:tr>
              <a:tr h="66816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Поступили на расчетный счет</a:t>
                      </a:r>
                      <a:r>
                        <a:rPr lang="ru-RU" sz="1800" b="0" kern="1200" baseline="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организации денежные средства по долгосрочному денежному займу</a:t>
                      </a:r>
                      <a:b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 займа,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выписка банка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485261"/>
                  </a:ext>
                </a:extLst>
              </a:tr>
              <a:tr h="31232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Поступил краткосрочный заем (предмет займа – материалы)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 займа,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накладная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290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1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20B232-6CE0-4241-AC74-8F95239B824E}"/>
              </a:ext>
            </a:extLst>
          </p:cNvPr>
          <p:cNvSpPr/>
          <p:nvPr/>
        </p:nvSpPr>
        <p:spPr>
          <a:xfrm>
            <a:off x="1062873" y="938324"/>
            <a:ext cx="10080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Бюджетные кредиты, предоставленные организации, отражаются в бухгалтерском учете в порядке, принятом для учета заемных средств (т. е. с использованием счетов 66 и 67).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Средства целевого назначения, поступившие от других организаций и лиц, отражают записями: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76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86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51 	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76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Использование средств целевого финансирования отражают по дебету счета 86: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86          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Кт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20, 26</a:t>
            </a:r>
          </a:p>
          <a:p>
            <a:pPr algn="just"/>
            <a:endParaRPr lang="ru-RU" sz="2800" b="1" dirty="0">
              <a:solidFill>
                <a:schemeClr val="tx2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55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20B232-6CE0-4241-AC74-8F95239B824E}"/>
              </a:ext>
            </a:extLst>
          </p:cNvPr>
          <p:cNvSpPr/>
          <p:nvPr/>
        </p:nvSpPr>
        <p:spPr>
          <a:xfrm>
            <a:off x="1010999" y="819000"/>
            <a:ext cx="1013017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Коммерческая организация бюджетные средства, учитываемые на счете 86 «Целевое финансирование» не отражает в разделе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«Капитал и резервы» бухгалтерского баланса. Указанные средства подлежат отражению по статье «Доходы будущих периодов» раздела 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«Краткосрочные обязательства».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Некоммерческая организация вместо групп статей «Уставный капитал», «Резервный капитал» и «Нераспределенная прибыль (непокрытый убыток)» включает статью «Целевое финансирование». По статье «Целевое финансирование» некоммерческие организации отражают остатки поступивших и неиспользованных целевых средств в качестве вступительных, членских и добровольных взносов и иных источников. </a:t>
            </a:r>
          </a:p>
          <a:p>
            <a:pPr algn="just"/>
            <a:endParaRPr lang="ru-RU" sz="2800" b="1" dirty="0">
              <a:solidFill>
                <a:schemeClr val="tx2"/>
              </a:solidFill>
              <a:effectLst/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2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12A1E4A6-7EB5-43F2-AECE-2CE164D79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800" dirty="0">
                <a:latin typeface="Arial" pitchFamily="34" charset="0"/>
                <a:cs typeface="Arial" pitchFamily="34" charset="0"/>
              </a:rPr>
              <a:t>БЛАГОДАРИМ ЗА ВНИМАНИЕ!</a:t>
            </a:r>
          </a:p>
        </p:txBody>
      </p:sp>
      <p:sp>
        <p:nvSpPr>
          <p:cNvPr id="7" name="Объект 4">
            <a:extLst>
              <a:ext uri="{FF2B5EF4-FFF2-40B4-BE49-F238E27FC236}">
                <a16:creationId xmlns:a16="http://schemas.microsoft.com/office/drawing/2014/main" id="{4E5203F6-9308-471D-930E-01AB4FE48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00" y="2214000"/>
            <a:ext cx="10515600" cy="3943375"/>
          </a:xfrm>
        </p:spPr>
        <p:txBody>
          <a:bodyPr/>
          <a:lstStyle/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dirty="0"/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Центр подготовки налоговых консультантов  </a:t>
            </a:r>
          </a:p>
          <a:p>
            <a:pPr algn="ctr"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оказывает:</a:t>
            </a:r>
          </a:p>
          <a:p>
            <a:pPr marL="0" indent="0" algn="ctr"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Образовательные услуги</a:t>
            </a:r>
          </a:p>
          <a:p>
            <a:pPr marL="0" indent="0" algn="ctr"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Консультационные услуги</a:t>
            </a:r>
          </a:p>
          <a:p>
            <a:pPr marL="0" indent="0" algn="ctr"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Сопровождение налоговых проверок</a:t>
            </a:r>
          </a:p>
          <a:p>
            <a:pPr algn="ctr"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ct val="20000"/>
              </a:spcBef>
              <a:spcAft>
                <a:spcPts val="325"/>
              </a:spcAft>
              <a:buClr>
                <a:srgbClr val="C3260C"/>
              </a:buClr>
              <a:buSzPct val="130000"/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(495) 925-03-87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nalog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@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cpnk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http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://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cpnk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ru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33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D941BAE-CB48-44F6-9630-FB4B3D3F2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8783"/>
              </p:ext>
            </p:extLst>
          </p:nvPr>
        </p:nvGraphicFramePr>
        <p:xfrm>
          <a:off x="381000" y="549970"/>
          <a:ext cx="11370464" cy="5869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5000">
                  <a:extLst>
                    <a:ext uri="{9D8B030D-6E8A-4147-A177-3AD203B41FA5}">
                      <a16:colId xmlns:a16="http://schemas.microsoft.com/office/drawing/2014/main" val="2495470483"/>
                    </a:ext>
                  </a:extLst>
                </a:gridCol>
                <a:gridCol w="3735000">
                  <a:extLst>
                    <a:ext uri="{9D8B030D-6E8A-4147-A177-3AD203B41FA5}">
                      <a16:colId xmlns:a16="http://schemas.microsoft.com/office/drawing/2014/main" val="801564699"/>
                    </a:ext>
                  </a:extLst>
                </a:gridCol>
                <a:gridCol w="1215000">
                  <a:extLst>
                    <a:ext uri="{9D8B030D-6E8A-4147-A177-3AD203B41FA5}">
                      <a16:colId xmlns:a16="http://schemas.microsoft.com/office/drawing/2014/main" val="368866692"/>
                    </a:ext>
                  </a:extLst>
                </a:gridCol>
                <a:gridCol w="1155464">
                  <a:extLst>
                    <a:ext uri="{9D8B030D-6E8A-4147-A177-3AD203B41FA5}">
                      <a16:colId xmlns:a16="http://schemas.microsoft.com/office/drawing/2014/main" val="2445791381"/>
                    </a:ext>
                  </a:extLst>
                </a:gridCol>
              </a:tblGrid>
              <a:tr h="312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Поступил долгосрочный заем (предмет займа – материалы)</a:t>
                      </a:r>
                      <a:b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lang="ru-RU" sz="180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 займа,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34745" algn="l"/>
                        </a:tabLst>
                      </a:pPr>
                      <a:r>
                        <a:rPr lang="ru-RU" sz="180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накладная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475470"/>
                  </a:ext>
                </a:extLst>
              </a:tr>
              <a:tr h="312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Поступил краткосрочный заем (предмет займа – товары)</a:t>
                      </a:r>
                      <a:b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lang="ru-RU" sz="180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 займа,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накладная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59562"/>
                  </a:ext>
                </a:extLst>
              </a:tr>
              <a:tr h="312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Поступил долгосрочный заем (предмет займа – товары)</a:t>
                      </a:r>
                      <a:b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lang="ru-RU" sz="180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 займа,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34745" algn="l"/>
                        </a:tabLs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накладная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12838"/>
                  </a:ext>
                </a:extLst>
              </a:tr>
              <a:tr h="468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Перечислены денежные средства в погашение краткосрочного кредита 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Кредитный договор, платежное поручение, выписка банка</a:t>
                      </a:r>
                      <a:b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lang="ru-RU" sz="180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0484613"/>
                  </a:ext>
                </a:extLst>
              </a:tr>
              <a:tr h="312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Перечислены денежные средства в погашение краткосрочного займа 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 займа, платежное поручение, выписка банка</a:t>
                      </a:r>
                      <a:b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lang="ru-RU" sz="180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66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193096"/>
                  </a:ext>
                </a:extLst>
              </a:tr>
              <a:tr h="468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Перечислены денежные средства в погашение долгосрочного кредита 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Кредитный договор, платежное поручение, выписка банка</a:t>
                      </a:r>
                      <a:b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endParaRPr lang="ru-RU" sz="180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339989"/>
                  </a:ext>
                </a:extLst>
              </a:tr>
              <a:tr h="312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Перечислены денежные средства в погашение долгосрочного займа 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 займа, платежное поручение, выписка банка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tx2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</a:t>
                      </a:r>
                    </a:p>
                  </a:txBody>
                  <a:tcPr marL="44020" marR="440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91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6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348346"/>
            <a:ext cx="11520000" cy="875563"/>
          </a:xfrm>
        </p:spPr>
        <p:txBody>
          <a:bodyPr>
            <a:noAutofit/>
          </a:bodyPr>
          <a:lstStyle/>
          <a:p>
            <a:pPr indent="625475" algn="ctr">
              <a:lnSpc>
                <a:spcPct val="100000"/>
              </a:lnSpc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Пример. Расчет процентов по договору займа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1000" y="1224000"/>
            <a:ext cx="106649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11.10.20ХХ получен заем 3 000 000 руб. на 12 месяцев по ставке 14% годовых. И сам заем, и проценты надо выплатить заимодавцу 10.11.2018.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31.10.20ХХ начисляем проценты за 20 дней (с 12 по 31 октября) - 23 013,70 руб. (3 000 000 руб. x 14% / 365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x 20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.). С ноября 20ХХ по сентябрь 20ХХ на последнее число каждого месяца начисляем проценты за весь месяц. Так, 30.11.20ХХ начисляем проценты за ноябрь - 34 520,55 руб. (3 000 000 руб. x 14% / 365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x 30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.). На дату возврата займа начисляем проценты за 10 дней октября 201ХХ г. - 11 506,85 руб. (3 000 000 руб. x 14% / 365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x 10 </a:t>
            </a:r>
            <a:r>
              <a:rPr lang="ru-RU" sz="24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.).</a:t>
            </a:r>
          </a:p>
          <a:p>
            <a:pPr algn="just"/>
            <a:r>
              <a:rPr lang="ru-RU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ru-RU" sz="24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Если есть график платежей, где рассчитаны проценты к уплате на конкретную дату, распределите их между месяцами. Если же графика нет, проценты начисляйте на оставшуюся сумму долга.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2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E3AC5-8DCB-496C-8E63-AC9FF0F46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000" y="459000"/>
            <a:ext cx="9525599" cy="1325563"/>
          </a:xfrm>
        </p:spPr>
        <p:txBody>
          <a:bodyPr>
            <a:noAutofit/>
          </a:bodyPr>
          <a:lstStyle/>
          <a:p>
            <a:pPr indent="625475" algn="ctr">
              <a:lnSpc>
                <a:spcPct val="150000"/>
              </a:lnSpc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Пример. Начисление процентов по кредиту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876000" y="1269000"/>
            <a:ext cx="10444163" cy="404971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   11.10.20ХХ получен кредит 3 000 000 руб. на 24 месяца по ставке 14% годовых. Кредит погашается равными долями - по 125 000 руб. 11-го числа каждого месяца. Одновременно уплачиваются проценты.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Первый раз начисляем проценты 31.10.20ХХ - за 20 дней (с 12 по 31 октября). Рассчитываем их из всей суммы займа - получаем 23 013,70 руб. (3 000 000 руб. x 14% / 365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x 20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.).</a:t>
            </a:r>
          </a:p>
          <a:p>
            <a:pPr algn="just">
              <a:lnSpc>
                <a:spcPct val="100000"/>
              </a:lnSpc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    При расчете процентов за следующие месяцы учитываем уменьшение основного долга. Так, с 12.11.20ХХ долг уменьшается с 3 000 000 руб. до 2 875 000 руб. Поэтому проценты за первые 11 дней ноября начисляем на 3 000 000 руб., за оставшиеся 19 дней - на 2 875 000 руб. Проценты за ноябрь - 33 609,58 руб. (3 000 000 руб. x 14% / 365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x 11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+ 2 875 000 руб. x 14% / 365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x 19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.).</a:t>
            </a:r>
          </a:p>
          <a:p>
            <a:pPr>
              <a:lnSpc>
                <a:spcPct val="100000"/>
              </a:lnSpc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65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5497</Words>
  <Application>Microsoft Office PowerPoint</Application>
  <PresentationFormat>Широкоэкранный</PresentationFormat>
  <Paragraphs>450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8" baseType="lpstr">
      <vt:lpstr>Arial</vt:lpstr>
      <vt:lpstr>Calibri</vt:lpstr>
      <vt:lpstr>Calibri Light</vt:lpstr>
      <vt:lpstr>Georgia</vt:lpstr>
      <vt:lpstr>Times New Roman</vt:lpstr>
      <vt:lpstr>Тема Office</vt:lpstr>
      <vt:lpstr>Презентация PowerPoint</vt:lpstr>
      <vt:lpstr>Учет кредитов и займов</vt:lpstr>
      <vt:lpstr>Основные нормативные документы</vt:lpstr>
      <vt:lpstr>Понятие кредитов и займов,   их отличительные особенности </vt:lpstr>
      <vt:lpstr>Презентация PowerPoint</vt:lpstr>
      <vt:lpstr>Порядок учета кредитов (займов), процентов и иных расходов по кредитам (займам) </vt:lpstr>
      <vt:lpstr>Презентация PowerPoint</vt:lpstr>
      <vt:lpstr>Пример. Расчет процентов по договору займа</vt:lpstr>
      <vt:lpstr>Пример. Начисление процентов по кредиту </vt:lpstr>
      <vt:lpstr>Пример. Начисление процентов по графику платежей </vt:lpstr>
      <vt:lpstr>Презентация PowerPoint</vt:lpstr>
      <vt:lpstr>Презентация PowerPoint</vt:lpstr>
      <vt:lpstr>Учет операций по выпуску и размещению облигаций и финансовых векселей</vt:lpstr>
      <vt:lpstr>Презентация PowerPoint</vt:lpstr>
      <vt:lpstr>Учет финансовых вложений</vt:lpstr>
      <vt:lpstr>Основные нормативные документы</vt:lpstr>
      <vt:lpstr>Понятие и виды финансовых вложений</vt:lpstr>
      <vt:lpstr>Презентация PowerPoint</vt:lpstr>
      <vt:lpstr>Презентация PowerPoint</vt:lpstr>
      <vt:lpstr>Оценка финансовых вложений </vt:lpstr>
      <vt:lpstr>Презентация PowerPoint</vt:lpstr>
      <vt:lpstr>Презентация PowerPoint</vt:lpstr>
      <vt:lpstr>Презентация PowerPoint</vt:lpstr>
      <vt:lpstr>Переоценка и обесценение финансовых вложений</vt:lpstr>
      <vt:lpstr>Учет вкладов в уставные капиталы других организаций</vt:lpstr>
      <vt:lpstr>Презентация PowerPoint</vt:lpstr>
      <vt:lpstr>Учет вкладов по договору договора простого товарищества </vt:lpstr>
      <vt:lpstr>Презентация PowerPoint</vt:lpstr>
      <vt:lpstr>Учет финансовых вложений в ценные бумаги</vt:lpstr>
      <vt:lpstr>Презентация PowerPoint</vt:lpstr>
      <vt:lpstr>Презентация PowerPoint</vt:lpstr>
      <vt:lpstr>Презентация PowerPoint</vt:lpstr>
      <vt:lpstr>Учет займов, предоставленных другим организациям </vt:lpstr>
      <vt:lpstr>Учет капитала</vt:lpstr>
      <vt:lpstr>Основные нормативные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Учет собственных акций (долей), выкупленных обществом</vt:lpstr>
      <vt:lpstr>Презентация PowerPoint</vt:lpstr>
      <vt:lpstr>Учет добавочного капитала</vt:lpstr>
      <vt:lpstr>Презентация PowerPoint</vt:lpstr>
      <vt:lpstr>Презентация PowerPoint</vt:lpstr>
      <vt:lpstr>Презентация PowerPoint</vt:lpstr>
      <vt:lpstr>Презентация PowerPoint</vt:lpstr>
      <vt:lpstr>Учет резервного капитала (фонда)</vt:lpstr>
      <vt:lpstr>Презентация PowerPoint</vt:lpstr>
      <vt:lpstr>Учет нераспределенной прибыли (непокрытых убытков)</vt:lpstr>
      <vt:lpstr>Учет нераспределенной прибыли (непокрытых убытков)</vt:lpstr>
      <vt:lpstr>Презентация PowerPoint</vt:lpstr>
      <vt:lpstr>Презентация PowerPoint</vt:lpstr>
      <vt:lpstr>Учет средств целевого финансирования и  целевых поступлений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Тарасова Евгения Евгеньевна</cp:lastModifiedBy>
  <cp:revision>27</cp:revision>
  <dcterms:created xsi:type="dcterms:W3CDTF">2020-06-21T13:18:43Z</dcterms:created>
  <dcterms:modified xsi:type="dcterms:W3CDTF">2022-03-23T10:36:43Z</dcterms:modified>
</cp:coreProperties>
</file>