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7" r:id="rId2"/>
    <p:sldId id="271" r:id="rId3"/>
    <p:sldId id="268" r:id="rId4"/>
    <p:sldId id="273" r:id="rId5"/>
    <p:sldId id="274" r:id="rId6"/>
    <p:sldId id="269" r:id="rId7"/>
    <p:sldId id="275" r:id="rId8"/>
    <p:sldId id="272" r:id="rId9"/>
    <p:sldId id="277" r:id="rId10"/>
    <p:sldId id="276" r:id="rId11"/>
    <p:sldId id="270" r:id="rId12"/>
    <p:sldId id="278" r:id="rId13"/>
    <p:sldId id="279" r:id="rId14"/>
    <p:sldId id="280" r:id="rId15"/>
    <p:sldId id="281" r:id="rId16"/>
    <p:sldId id="282" r:id="rId17"/>
    <p:sldId id="287" r:id="rId18"/>
    <p:sldId id="283" r:id="rId19"/>
    <p:sldId id="285" r:id="rId20"/>
    <p:sldId id="284" r:id="rId21"/>
    <p:sldId id="288" r:id="rId22"/>
    <p:sldId id="289" r:id="rId23"/>
    <p:sldId id="290" r:id="rId24"/>
    <p:sldId id="291" r:id="rId25"/>
    <p:sldId id="292" r:id="rId26"/>
    <p:sldId id="267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7" userDrawn="1">
          <p15:clr>
            <a:srgbClr val="A4A3A4"/>
          </p15:clr>
        </p15:guide>
        <p15:guide id="2" pos="38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howGuides="1">
      <p:cViewPr>
        <p:scale>
          <a:sx n="60" d="100"/>
          <a:sy n="60" d="100"/>
        </p:scale>
        <p:origin x="-798" y="-1056"/>
      </p:cViewPr>
      <p:guideLst>
        <p:guide orient="horz" pos="2727"/>
        <p:guide pos="38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1842" y="54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4B820AE-1B2A-445C-A4B2-53F384576E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5BC12C-CF8A-4105-A637-3CBF472604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B132-54F2-4220-ACD1-3781FBD8318F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1266E-0183-4E8F-B15A-84742DCE61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2778227-954E-404E-AF04-7C532D66E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F62D6-C5AE-49CC-9150-67E0182FD5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817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CC1583-19C2-445C-95FA-A70871E0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3A5486A-C161-425C-A383-9D1AA1977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C422A5-B09C-47C4-9C8A-9B9C0517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7E6C82-6792-4FBB-A79A-3F80C4AF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855793-DEBA-4AE8-B065-700CB954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92433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6AB12F-3919-42A5-9D52-28C1DE36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5FE983-91ED-40FC-9704-B9703B86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5FD293-9E72-4E85-80A3-FF4D8D8E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3688E-55E4-4D81-890E-EC336702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7A172E-A83B-408A-B0A4-2E5F703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8512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533554-5169-4CC7-A4B9-9D141DCB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08A324-4A63-43E6-9BBD-85864AB68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7C24C4-894C-409E-9E39-69CFA6E2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037769-3786-46C2-A86D-ED5F8347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81EAF2-D9EA-4EE8-B9A7-F2E9680D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9621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9DA0-77CA-42D1-9E41-301657AC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4ACEA-FC89-4D93-8E7C-FE16DB6CB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149FBB-7482-43D8-98B8-BF5BFD05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205ED-E192-4047-A673-F6E4B000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78A468-C1C1-4B5B-B81A-B95CA4BF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74FA79D-0246-4C47-B9A0-628545E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76076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D9698-40DB-4AB0-BD05-36AA0D1E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14F902-6425-4FA6-93D4-724C523F5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049BD2-C62A-4E57-B887-C32B05B19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E74049-94B3-49AA-8CD7-9172B01C5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7109F05-4687-4CFD-A436-163973A05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AC0CE0-2AB5-4CBD-8E60-2ABDF657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B3D1275-E8E5-480E-90E1-4EADE740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BCDE941-E13C-4D42-AF56-C64BB08D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0445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70D95C-0797-4F7D-BC50-20E74033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6A4E088-2564-49AE-8E4F-8DD392A1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D8E9E9-6661-4367-AB64-688C61CD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15DA628-06E5-4D9C-A79C-DB0B4A4F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6673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F5E2C55-0969-41E2-8FFB-082F86A7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2CE4470-2816-455C-8E37-FC40595D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0095C40-48B2-41DD-A014-024576B7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7554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5042B5-EF30-4606-8317-A279D26E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A24599-6234-48CF-AD9E-314A84EAE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3D57904-A3CD-4307-A279-44285096D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A95DA4-8BB1-4E7F-AF48-045C6736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65630F-C522-48EC-9F1F-E5EB2360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721C11B-307E-411A-A095-F9ECC0B4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3670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431920-2195-4E28-AA90-D5435E4B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91F81EF-CBFD-4115-A513-0A50A4CDC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AC7EBD3-6E69-4898-8DE6-878FC9E5F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07ABFA-DDA1-49CD-87EA-ED4C5270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580AF6-21B1-4083-AAB1-2DACA204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C60580-281C-47D0-9648-B147512E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41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CEC1A4-0E58-49C3-B439-240A1A98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D451F3B-FD5E-4E7C-85E3-1969A7FC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B9DA68-4033-4F4D-BA02-F06DD578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2F5F98-4F93-4447-9EB7-B7EBA245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1C79D1-9967-4DDF-A07B-505B1BB8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2377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0057E58-D846-4199-8F9E-1C0B7031A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4FF0D0-E51B-4909-9B60-E67E657A9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366614-09B2-4A72-B948-DF23AB34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A4C8D8-0894-4668-A55F-A450833B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E9E2D4-6B9E-42F2-85D8-22619C9B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93056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347060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10350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6EF77BD0-0A00-4EB4-9CDD-5A98ACBE15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843213"/>
            <a:ext cx="10612438" cy="37814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Заголовок 12">
            <a:extLst>
              <a:ext uri="{FF2B5EF4-FFF2-40B4-BE49-F238E27FC236}">
                <a16:creationId xmlns:a16="http://schemas.microsoft.com/office/drawing/2014/main" xmlns="" id="{A9322F2F-857E-4FE4-BE4D-D21B4515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352163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450900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29245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D6F7538-3390-41DD-B230-F5083FB82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55937"/>
            <a:ext cx="10515600" cy="9179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1682573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AB6D58-97DC-44E4-9E0A-561EED96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000" y="365125"/>
            <a:ext cx="7732800" cy="1038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285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E46014F-1F57-473C-840B-91CF6FA9A7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6638" y="1673225"/>
            <a:ext cx="7785100" cy="49514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395687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xmlns="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8445962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5E16D1-998B-48A7-9C66-2F192101B82F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48120B5-0C92-46E1-BAA0-BA8A5399D9C2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7BF0CE19-D07F-45F4-8B53-F4AE3EAC0AF5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6D0ED7C-6F6D-4A0C-B5BF-D4C886121974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9" name="Блок-схема: объединение 8">
              <a:extLst>
                <a:ext uri="{FF2B5EF4-FFF2-40B4-BE49-F238E27FC236}">
                  <a16:creationId xmlns:a16="http://schemas.microsoft.com/office/drawing/2014/main" xmlns="" id="{F6313D72-2173-410E-9DAC-5F683BF77D8C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9D0FFF0F-DED0-4533-AA04-278237E63B65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01E034F0-B288-495E-B8C4-5A4D6270B72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xmlns="" id="{7F3095C1-9AE8-47F3-8F8B-8B149C02C892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Рисунок 2">
            <a:extLst>
              <a:ext uri="{FF2B5EF4-FFF2-40B4-BE49-F238E27FC236}">
                <a16:creationId xmlns:a16="http://schemas.microsoft.com/office/drawing/2014/main" xmlns="" id="{9563E350-4964-48DA-95EE-507A76F601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4" name="Заголовок 16">
            <a:extLst>
              <a:ext uri="{FF2B5EF4-FFF2-40B4-BE49-F238E27FC236}">
                <a16:creationId xmlns:a16="http://schemas.microsoft.com/office/drawing/2014/main" xmlns="" id="{E44DF226-C979-4C53-9AB3-F30F19A6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18">
            <a:extLst>
              <a:ext uri="{FF2B5EF4-FFF2-40B4-BE49-F238E27FC236}">
                <a16:creationId xmlns:a16="http://schemas.microsoft.com/office/drawing/2014/main" xmlns="" id="{C0D997C5-63D2-40A5-8978-8A0E7A482F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:a16="http://schemas.microsoft.com/office/drawing/2014/main" xmlns="" id="{0DC8507B-223A-4D10-9873-5F8CBA1FA6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2639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819083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1">
            <a:extLst>
              <a:ext uri="{FF2B5EF4-FFF2-40B4-BE49-F238E27FC236}">
                <a16:creationId xmlns:a16="http://schemas.microsoft.com/office/drawing/2014/main" xmlns="" id="{AC7B45C4-0029-484F-BC10-E13FF562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234000"/>
            <a:ext cx="11341100" cy="1035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F8FF044D-1DB9-4B7C-9D24-F0D3A3DD3C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5450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xmlns="" id="{738784A2-81B9-4C54-8F48-52CB72EF97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95341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xmlns="" id="{21C4B4FC-EB7C-4B83-9B03-36AC76ADC6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61675" y="23034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Рисунок 2">
            <a:extLst>
              <a:ext uri="{FF2B5EF4-FFF2-40B4-BE49-F238E27FC236}">
                <a16:creationId xmlns:a16="http://schemas.microsoft.com/office/drawing/2014/main" xmlns="" id="{FC421DAD-9956-40BC-B396-121BDF5220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5450" y="40581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xmlns="" id="{0596AFFC-6327-4316-8A52-555C5499A3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06109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Рисунок 2">
            <a:extLst>
              <a:ext uri="{FF2B5EF4-FFF2-40B4-BE49-F238E27FC236}">
                <a16:creationId xmlns:a16="http://schemas.microsoft.com/office/drawing/2014/main" xmlns="" id="{709A8CBC-B10E-4729-8664-C17D4F6947A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76000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Текст 4">
            <a:extLst>
              <a:ext uri="{FF2B5EF4-FFF2-40B4-BE49-F238E27FC236}">
                <a16:creationId xmlns:a16="http://schemas.microsoft.com/office/drawing/2014/main" xmlns="" id="{05550F69-FB7F-4160-902B-8FE3C5C275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739" y="1493838"/>
            <a:ext cx="11341100" cy="62706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7703596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8E8430-DDB9-4451-9D36-B3AF2E76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E93D94-3035-46FC-A88F-4C3D803A5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C1E060-1FC4-4335-BB7B-E97E627F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E2BF-9ADC-477C-B985-ED6A3FE2C52E}" type="datetimeFigureOut">
              <a:rPr lang="ru-RU" smtClean="0"/>
              <a:pPr/>
              <a:t>24.03.2022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DED04A-12F8-4119-ACB5-AA522965E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F0D0D2-7346-4BE2-B3F5-7DE8403A2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24E6-770A-4943-8DFB-C07B33ECB3B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xmlns="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568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67" r:id="rId4"/>
    <p:sldLayoutId id="2147483666" r:id="rId5"/>
    <p:sldLayoutId id="2147483661" r:id="rId6"/>
    <p:sldLayoutId id="2147483662" r:id="rId7"/>
    <p:sldLayoutId id="2147483663" r:id="rId8"/>
    <p:sldLayoutId id="2147483664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7A3F9B0-C61E-4C60-847E-58C20F285C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3A62C24-D04B-48C3-AA2C-139B09BA2CCB}"/>
              </a:ext>
            </a:extLst>
          </p:cNvPr>
          <p:cNvSpPr/>
          <p:nvPr/>
        </p:nvSpPr>
        <p:spPr>
          <a:xfrm>
            <a:off x="1236000" y="683550"/>
            <a:ext cx="9720000" cy="54675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517E966-A564-45E1-84EA-531571F52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857" y="921894"/>
            <a:ext cx="9144000" cy="1700963"/>
          </a:xfrm>
          <a:effectLst/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4000" b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Учет </a:t>
            </a:r>
            <a:r>
              <a:rPr lang="ru-RU" sz="4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капитала</a:t>
            </a:r>
            <a:r>
              <a:rPr lang="ru-RU" sz="4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xmlns="" id="{E2BDACE4-4494-4579-AE66-C36AE5DA6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cs typeface="Arial" pitchFamily="34" charset="0"/>
              </a:rPr>
              <a:t>Галкина </a:t>
            </a:r>
            <a:r>
              <a:rPr lang="ru-RU" sz="1800" b="1" dirty="0">
                <a:solidFill>
                  <a:schemeClr val="bg1"/>
                </a:solidFill>
                <a:cs typeface="Arial" pitchFamily="34" charset="0"/>
              </a:rPr>
              <a:t>Людмила Александровна, </a:t>
            </a:r>
            <a:endParaRPr lang="ru-RU" sz="1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cs typeface="Arial" pitchFamily="34" charset="0"/>
              </a:rPr>
              <a:t>кандидат экономических наук</a:t>
            </a:r>
            <a:endParaRPr lang="ru-RU" sz="1800" b="1" dirty="0">
              <a:solidFill>
                <a:schemeClr val="bg1"/>
              </a:solidFill>
              <a:cs typeface="Arial" pitchFamily="34" charset="0"/>
            </a:endParaRP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endParaRPr lang="ru-RU" sz="1800" b="1" dirty="0">
              <a:solidFill>
                <a:schemeClr val="bg1"/>
              </a:solidFill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7677A69-23E8-4468-B0C1-F200BA6A0BB0}"/>
              </a:ext>
            </a:extLst>
          </p:cNvPr>
          <p:cNvSpPr/>
          <p:nvPr/>
        </p:nvSpPr>
        <p:spPr>
          <a:xfrm>
            <a:off x="456450" y="257400"/>
            <a:ext cx="11318400" cy="6366600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7"/>
          <p:cNvSpPr txBox="1">
            <a:spLocks/>
          </p:cNvSpPr>
          <p:nvPr/>
        </p:nvSpPr>
        <p:spPr bwMode="auto">
          <a:xfrm>
            <a:off x="4643666" y="5165379"/>
            <a:ext cx="63231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/>
          <a:lstStyle/>
          <a:p>
            <a:pPr algn="r">
              <a:buClr>
                <a:srgbClr val="C3260C"/>
              </a:buClr>
              <a:buSzPct val="130000"/>
              <a:buFont typeface="Georgia" pitchFamily="18" charset="0"/>
              <a:buNone/>
              <a:defRPr/>
            </a:pP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Центр подготовки налоговых консультантов РосНОУ  </a:t>
            </a:r>
          </a:p>
          <a:p>
            <a:pPr algn="r">
              <a:spcBef>
                <a:spcPct val="20000"/>
              </a:spcBef>
              <a:spcAft>
                <a:spcPts val="331"/>
              </a:spcAft>
              <a:buClr>
                <a:srgbClr val="C3260C"/>
              </a:buClr>
              <a:buSzPct val="130000"/>
              <a:defRPr/>
            </a:pP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(495) 925-03-87 </a:t>
            </a:r>
            <a:r>
              <a:rPr lang="en-US" sz="1600" b="1" kern="0" dirty="0">
                <a:solidFill>
                  <a:schemeClr val="bg1"/>
                </a:solidFill>
                <a:cs typeface="Arial" pitchFamily="34" charset="0"/>
              </a:rPr>
              <a:t>nalog</a:t>
            </a: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@</a:t>
            </a:r>
            <a:r>
              <a:rPr lang="en-US" sz="1600" b="1" kern="0" dirty="0">
                <a:solidFill>
                  <a:schemeClr val="bg1"/>
                </a:solidFill>
                <a:cs typeface="Arial" pitchFamily="34" charset="0"/>
              </a:rPr>
              <a:t>cpnk</a:t>
            </a: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.</a:t>
            </a:r>
            <a:r>
              <a:rPr lang="en-US" sz="1600" b="1" kern="0" dirty="0">
                <a:solidFill>
                  <a:schemeClr val="bg1"/>
                </a:solidFill>
                <a:cs typeface="Arial" pitchFamily="34" charset="0"/>
              </a:rPr>
              <a:t>ru </a:t>
            </a: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1600" b="1" kern="0" dirty="0">
                <a:solidFill>
                  <a:schemeClr val="bg1"/>
                </a:solidFill>
                <a:cs typeface="Arial" pitchFamily="34" charset="0"/>
              </a:rPr>
              <a:t>http</a:t>
            </a: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://</a:t>
            </a:r>
            <a:r>
              <a:rPr lang="en-US" sz="1600" b="1" kern="0" dirty="0">
                <a:solidFill>
                  <a:schemeClr val="bg1"/>
                </a:solidFill>
                <a:cs typeface="Arial" pitchFamily="34" charset="0"/>
              </a:rPr>
              <a:t>cpnk</a:t>
            </a: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.</a:t>
            </a:r>
            <a:r>
              <a:rPr lang="en-US" sz="1600" b="1" kern="0" dirty="0">
                <a:solidFill>
                  <a:schemeClr val="bg1"/>
                </a:solidFill>
                <a:cs typeface="Arial" pitchFamily="34" charset="0"/>
              </a:rPr>
              <a:t>ru</a:t>
            </a:r>
            <a:r>
              <a:rPr lang="ru-RU" sz="1600" b="1" kern="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r">
              <a:spcBef>
                <a:spcPct val="20000"/>
              </a:spcBef>
              <a:spcAft>
                <a:spcPts val="331"/>
              </a:spcAft>
              <a:buClr>
                <a:srgbClr val="C3260C"/>
              </a:buClr>
              <a:buSzPct val="130000"/>
              <a:defRPr/>
            </a:pPr>
            <a:r>
              <a:rPr lang="ru-RU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spcBef>
                <a:spcPct val="20000"/>
              </a:spcBef>
              <a:spcAft>
                <a:spcPts val="331"/>
              </a:spcAft>
              <a:buClr>
                <a:srgbClr val="C3260C"/>
              </a:buClr>
              <a:buSzPct val="130000"/>
              <a:defRPr/>
            </a:pPr>
            <a:endParaRPr lang="ru-RU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613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/>
        </p:nvSpPr>
        <p:spPr bwMode="auto">
          <a:xfrm>
            <a:off x="831000" y="729000"/>
            <a:ext cx="1044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 2.</a:t>
            </a: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Выкуп и перепродажа ранее выкупленных акций ( долей)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Дт81    Кт 75 -  задолженность перед участником в размере действительной стоимости  акций (долей)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Дт 75           Кт 50, 51  - фактическая стоимость выкупленных акций (долей)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 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76 (62)    Кт 91 – продажная стоимости акций (долей)</a:t>
            </a: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91            Кт 81 – списана учетная стоимость акций (долей)</a:t>
            </a: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91            Кт 99 – результат</a:t>
            </a:r>
          </a:p>
          <a:p>
            <a:pPr marL="0" indent="53975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 т99            Кт 91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5039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6000" y="459000"/>
            <a:ext cx="4824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Учет резервного капитала</a:t>
            </a:r>
          </a:p>
        </p:txBody>
      </p:sp>
      <p:sp>
        <p:nvSpPr>
          <p:cNvPr id="3" name="Объект 2"/>
          <p:cNvSpPr>
            <a:spLocks noGrp="1"/>
          </p:cNvSpPr>
          <p:nvPr/>
        </p:nvSpPr>
        <p:spPr bwMode="auto">
          <a:xfrm>
            <a:off x="907676" y="1629000"/>
            <a:ext cx="10260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Законодательно все акционерные общества создают резервный капитал в размере по Уставу общества, но не менее 5% от величины уставного капитала. </a:t>
            </a:r>
          </a:p>
          <a:p>
            <a:pPr marL="0" indent="53975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Формируется резервный капитал ежегодно в размере не менее 5% от величины чистой прибыли (п.1 ст.35  ФЗ 208-ФЗ).</a:t>
            </a:r>
          </a:p>
          <a:p>
            <a:pPr marL="0" indent="53975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Учет осуществляется на счете 82.</a:t>
            </a:r>
          </a:p>
          <a:p>
            <a:pPr marL="0" indent="53975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 При формировании резервного капитала:</a:t>
            </a:r>
          </a:p>
          <a:p>
            <a:pPr marL="0" indent="53975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 Дт 84    Кт 82.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922199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 bwMode="auto">
          <a:xfrm>
            <a:off x="3191131" y="1044000"/>
            <a:ext cx="874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Используются средства резервного капитала законодательно только на 3 цели (п.1 ст.35  ФЗ 208-ФЗ):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покрытие убытков деятельности организации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82    Кт 84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погашение облигаций акционерного общества 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82    Кт 66, 67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выкуп собственных акций при отсутствии других средств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82    Кт 81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Общества с ограниченной ответственностью могут формировать резервный капитал в размере по Уставу общества и использовать его на любые цели.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154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5999" y="557336"/>
            <a:ext cx="5095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Учет добавочного капитала</a:t>
            </a:r>
          </a:p>
        </p:txBody>
      </p:sp>
      <p:sp>
        <p:nvSpPr>
          <p:cNvPr id="3" name="Объект 2"/>
          <p:cNvSpPr>
            <a:spLocks noGrp="1"/>
          </p:cNvSpPr>
          <p:nvPr/>
        </p:nvSpPr>
        <p:spPr bwMode="auto">
          <a:xfrm>
            <a:off x="1055999" y="1494000"/>
            <a:ext cx="99900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Средства добавочного капитала являются собственностью участников (учредителей), но подлежат распределению только при реорганизации или ликвидации организации. </a:t>
            </a:r>
          </a:p>
          <a:p>
            <a:pPr marL="0" indent="53975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Учет осуществляется на счете 83. </a:t>
            </a:r>
          </a:p>
          <a:p>
            <a:pPr marL="0" indent="539750" algn="just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При образовании добавочного капитала:</a:t>
            </a:r>
          </a:p>
          <a:p>
            <a:pPr marL="0" indent="53975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01, 04    Кт 83 –  дооценка ОС, НМА</a:t>
            </a:r>
          </a:p>
          <a:p>
            <a:pPr marL="0" indent="53975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75          Кт 83 – эмиссионный доход</a:t>
            </a:r>
          </a:p>
          <a:p>
            <a:pPr marL="0" indent="53975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75          Кт 83 – положительная курсовая разница по задолженности иностранных учредителей по вкладу в уставный капитал</a:t>
            </a:r>
          </a:p>
          <a:p>
            <a:pPr marL="0" indent="53975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75           Кт 83 – финансовая помощь собственников в соответствии с законодательством РФ</a:t>
            </a:r>
          </a:p>
          <a:p>
            <a:pPr marL="0" indent="53975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19       Кт 83  - учтен НДС по принятому ОС как вклад в уставный капитал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11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 bwMode="auto">
          <a:xfrm>
            <a:off x="921000" y="914400"/>
            <a:ext cx="1017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Использование средств добавочного капитала осуществляется, как правило, по направлениям его образования   и на другие цели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83  Кт 01, 04 – уценка основных средств, НМА в пределах ранее произведенной дооценки</a:t>
            </a:r>
          </a:p>
          <a:p>
            <a:pPr marL="0" indent="539750" algn="just">
              <a:lnSpc>
                <a:spcPct val="80000"/>
              </a:lnSpc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83  Кт 75 – отрицательная курсовая разница по задолженности иностранных учредителей по вкладу в уставный капитал.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83    Кт 84 –  списание сумм дооценки в состав нераспределенный прибыли при выбытии дооцененных основных средств, НМА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83    Кт 80 –  увеличение уставного капитала по решению учредителей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83      Кт 70,75 – распределение между учредителями.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83      Кт 02 – дооценка амортизации ОС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11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1011000" y="465393"/>
            <a:ext cx="1053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342900" indent="-342900" algn="l" eaLnBrk="1" hangingPunct="1">
              <a:spcBef>
                <a:spcPct val="20000"/>
              </a:spcBef>
              <a:buNone/>
            </a:pPr>
            <a:r>
              <a:rPr lang="ru-RU" sz="3200" dirty="0" smtClean="0">
                <a:solidFill>
                  <a:schemeClr val="accent1"/>
                </a:solidFill>
                <a:latin typeface="+mn-lt"/>
              </a:rPr>
              <a:t>Учет нераспределенной прибыли</a:t>
            </a:r>
            <a:r>
              <a:rPr lang="ru-RU" sz="32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3200" dirty="0" smtClean="0">
                <a:solidFill>
                  <a:schemeClr val="accent1"/>
                </a:solidFill>
                <a:latin typeface="+mn-lt"/>
              </a:rPr>
              <a:t>(непокрытого убытка).</a:t>
            </a:r>
            <a:r>
              <a:rPr lang="ru-RU" sz="32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</a:br>
            <a:endParaRPr lang="ru-RU" sz="3200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/>
        </p:nvSpPr>
        <p:spPr bwMode="auto">
          <a:xfrm>
            <a:off x="1011000" y="1359000"/>
            <a:ext cx="1008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 конце года заключительными  проводками при реформации баланса закрывается счет 99 и формируется нераспределенная прибыль.  </a:t>
            </a:r>
          </a:p>
          <a:p>
            <a:pPr marL="0" indent="539750" algn="just" eaLnBrk="1" hangingPunct="1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99    Кт 84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Или непокрытый убыток</a:t>
            </a:r>
          </a:p>
          <a:p>
            <a:pPr marL="0" indent="539750" algn="just" eaLnBrk="1" hangingPunct="1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84    Кт 99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Использование  нераспределенной прибыли возможно по следующим направлениям: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84    Кт 70, 75 – начисление дивидендов учредителям-сотрудникам  организации и др.учредителям (ст.42 208-ФЗ)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84    Кт 82 – формирование резервного капитала (ст.35 208-ФЗ)</a:t>
            </a:r>
          </a:p>
          <a:p>
            <a:pPr marL="0" indent="539750" algn="just">
              <a:lnSpc>
                <a:spcPct val="80000"/>
              </a:lnSpc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Дт 84    Кт 80 – увеличение уставного капитала по решению учредителей (ст.28  208-ФЗ)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17211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 bwMode="auto">
          <a:xfrm>
            <a:off x="940966" y="999000"/>
            <a:ext cx="10215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Методология  ПБУ 10/99 и действующего плана счетов не предусматривает открытия    к счету 84 субсчетов, отражающих различные направления использования. 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Расходы организации, источником которых является чистая прибыль, включаются в состав расходов по обычным видам деятельности или прочих расходов в зависимости от их связи с процессом производства, управления. 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 составе счета 84 для целей аналитического учета нераспределенной прибыли рекомендуется открывать  субсчета, которые позволяли бы контролировать использованную и нераспределенную части чистой прибыли.     </a:t>
            </a:r>
          </a:p>
          <a:p>
            <a:pPr indent="449263" eaLnBrk="1" hangingPunct="1">
              <a:spcBef>
                <a:spcPts val="0"/>
              </a:spcBef>
              <a:spcAft>
                <a:spcPts val="0"/>
              </a:spcAft>
            </a:pPr>
            <a:endParaRPr lang="ru-RU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11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/>
        </p:nvSpPr>
        <p:spPr bwMode="auto">
          <a:xfrm>
            <a:off x="1020889" y="999000"/>
            <a:ext cx="10741531" cy="31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Непокрытый убыток может быть списан: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1. При доведении величины уставного капитала до величины чистых активов: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80    Кт 84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2.При направлении средств резервного капитала на погашение убытка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82    Кт 84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3.При списании суммы дооценки основных средств, НМА при их выбытии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83    Кт 84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ru-RU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2719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>
            <a:spLocks noGrp="1"/>
          </p:cNvSpPr>
          <p:nvPr/>
        </p:nvSpPr>
        <p:spPr bwMode="auto">
          <a:xfrm>
            <a:off x="969062" y="435864"/>
            <a:ext cx="6511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l">
              <a:buNone/>
            </a:pPr>
            <a:r>
              <a:rPr lang="ru-RU" sz="3200" dirty="0" smtClean="0">
                <a:solidFill>
                  <a:schemeClr val="accent1"/>
                </a:solidFill>
                <a:latin typeface="+mn-lt"/>
              </a:rPr>
              <a:t>Учет целевого финансирования</a:t>
            </a:r>
            <a:endParaRPr lang="ru-RU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Содержимое 5"/>
          <p:cNvSpPr>
            <a:spLocks noGrp="1"/>
          </p:cNvSpPr>
          <p:nvPr/>
        </p:nvSpPr>
        <p:spPr bwMode="auto">
          <a:xfrm>
            <a:off x="969062" y="1494000"/>
            <a:ext cx="10256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Средства целевого финансирования могут быть получены из бюджета и от других организаций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на финансирование:</a:t>
            </a:r>
          </a:p>
          <a:p>
            <a:pPr marL="0" indent="53975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капитальных расходов (приобретение, создание внеоборотных активов);</a:t>
            </a:r>
          </a:p>
          <a:p>
            <a:pPr marL="0" indent="539750" algn="just">
              <a:buNone/>
              <a:tabLst>
                <a:tab pos="993775" algn="l"/>
              </a:tabLst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   текущих расходов.</a:t>
            </a:r>
          </a:p>
          <a:p>
            <a:pPr marL="0" indent="53975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Эти средства могут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предоставляться в виде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:</a:t>
            </a:r>
          </a:p>
          <a:p>
            <a:pPr marL="0" indent="53975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денежных средств;</a:t>
            </a:r>
          </a:p>
          <a:p>
            <a:pPr marL="0" indent="53975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-  других ресурсов. При этом оценка ресурсов  осуществляется по ценам, по которым в сравнимых обстоятельствах обычно устанавливается стоимость таких или аналогичных активов (п.4 ПБУ 13/2000)</a:t>
            </a:r>
            <a:endParaRPr lang="ru-RU" sz="28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155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5"/>
          <p:cNvSpPr>
            <a:spLocks noGrp="1"/>
          </p:cNvSpPr>
          <p:nvPr/>
        </p:nvSpPr>
        <p:spPr bwMode="auto">
          <a:xfrm>
            <a:off x="3032834" y="1629000"/>
            <a:ext cx="8550000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Организация принимает бюджетные средства к бухгалтерскому учету при наличии следующих </a:t>
            </a: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условий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имеется уверенность, что условия предоставления этих средств организацией будут выполнены;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имеется уверенность, что указанные средства будут получены (п.5 ПБУ 13/2000).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3182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 bwMode="auto">
          <a:xfrm>
            <a:off x="3261000" y="1044000"/>
            <a:ext cx="8289316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Федеральный Закон  «О бухгалтерском учете» №402-ФЗ от 06.12.2011г.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Федеральный Закон «Об акционерных обществах» № 208-ФЗ от 26.12.1995г.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Федеральный Закон «Об обществах с ограниченной ответственностью» №14-ФЗ от 08.02.1998г.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ПБУ 13/2000 «Учет государственной помощи», приказ Минфина РФ от 16.10.2000г №92н. 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ПБУ 8/2010 «</a:t>
            </a:r>
            <a:r>
              <a:rPr lang="ru-RU" sz="2400" dirty="0" smtClean="0">
                <a:solidFill>
                  <a:schemeClr val="accent1"/>
                </a:solidFill>
              </a:rPr>
              <a:t>Оценочные обязательства, условные обязательства и условные активы», Приказ Минфина РФ от 13 декабря 2010 г. N 167н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План счетов бухгалтерского учета финансово-хозяйственной деятельности организаций, приказ Минфина РФ от 31.10.2000г. №94н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ru-RU" sz="2400" dirty="0" smtClean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1000" y="0"/>
            <a:ext cx="5567678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9750">
              <a:lnSpc>
                <a:spcPct val="150000"/>
              </a:lnSpc>
            </a:pPr>
            <a:r>
              <a:rPr lang="ru-RU" sz="3200" b="1" dirty="0">
                <a:solidFill>
                  <a:schemeClr val="accent1"/>
                </a:solidFill>
                <a:cs typeface="Times New Roman" pitchFamily="18" charset="0"/>
              </a:rPr>
              <a:t> Нормативные документы:</a:t>
            </a:r>
            <a:endParaRPr lang="ru-RU" sz="32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74018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5"/>
          <p:cNvSpPr>
            <a:spLocks noGrp="1"/>
          </p:cNvSpPr>
          <p:nvPr/>
        </p:nvSpPr>
        <p:spPr bwMode="auto">
          <a:xfrm>
            <a:off x="1011000" y="999000"/>
            <a:ext cx="9990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 бухучете средства целевого финансирования по учетной политике отражаются: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1)путем начисления на счете 86,  если имеется уверенность в их поступлении: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76                 Кт 86 – начислена задолженность по целевому финансированию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08, 10, 51..    Кт 76 – поступление целевого финансирования.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2) путем отражения на счетах учета при фактическом поступлении: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51, 08, 10      Кт 86 – поступление средств целевого финансирования (п.7 ПБУ 13/2000).</a:t>
            </a:r>
          </a:p>
          <a:p>
            <a:pPr marL="0" indent="539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0431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5"/>
          <p:cNvSpPr>
            <a:spLocks noGrp="1"/>
          </p:cNvSpPr>
          <p:nvPr/>
        </p:nvSpPr>
        <p:spPr bwMode="auto">
          <a:xfrm>
            <a:off x="651000" y="684000"/>
            <a:ext cx="5670000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При финансировании капитальных расходов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51    Кт 86 – поступили средства целевого финансирования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08    Кт 60 – затраты по приобретению внеоборотных активов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01    Кт 08 – объект принят к учету, введен в эксплуатацию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86    Кт 98 – включение целевого финансирования в состав доходов будущих периодов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20, 26    Кт 02 – начисление амортизации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98    Кт 91 – списание в порядке начисления амортизации</a:t>
            </a: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Содержимое 6"/>
          <p:cNvSpPr>
            <a:spLocks noGrp="1"/>
          </p:cNvSpPr>
          <p:nvPr/>
        </p:nvSpPr>
        <p:spPr bwMode="auto">
          <a:xfrm>
            <a:off x="6681000" y="698959"/>
            <a:ext cx="49950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800">
                <a:solidFill>
                  <a:srgbClr val="404040"/>
                </a:solidFill>
                <a:latin typeface="+mn-lt"/>
              </a:defRPr>
            </a:lvl9pPr>
          </a:lstStyle>
          <a:p>
            <a:pPr algn="just"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При финансировании текущих расходов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 т51           Кт 86             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 т10           Кт 60              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86           Кт 98             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20…       Кт  10                  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 98          Кт  91</a:t>
            </a:r>
          </a:p>
          <a:p>
            <a:pPr algn="just">
              <a:buNone/>
            </a:pP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9325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6000" y="234000"/>
            <a:ext cx="5587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Учет оценочных обязательств 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71000" y="859907"/>
            <a:ext cx="11430000" cy="5758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В соответствии с ПБУ 8/2010  оценочное обязательство - это обязательство организации с неопределенной величиной и (или) сроком исполнения.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Оно может возникнуть</a:t>
            </a:r>
            <a:r>
              <a:rPr lang="ru-RU" sz="2400" dirty="0" smtClean="0">
                <a:solidFill>
                  <a:schemeClr val="accent1"/>
                </a:solidFill>
              </a:rPr>
              <a:t>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а) из норм законодательных и иных нормативных правовых актов, судебных решений, договоров;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б) в результате действий организации, которые приводят к возникновению  ожиданий по выполнению организацией определенных обязанностей (п.4 ПБУ 8/2010).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</a:rPr>
              <a:t>Оценочное обязательство признается в бухгалтерском учете при одновременном соблюдении следующих условий</a:t>
            </a:r>
            <a:r>
              <a:rPr lang="ru-RU" sz="2400" dirty="0" smtClean="0">
                <a:solidFill>
                  <a:schemeClr val="accent1"/>
                </a:solidFill>
              </a:rPr>
              <a:t>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а) у организации существует обязанность из прошлых событий ее хозяйственной жизни по исполнению обязательств;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б) вероятно уменьшение экономических выгод организации для исполнения оценочного обязательства;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в) величина оценочного обязательства может быть обоснованно оценена (п.5 ПБУ 8/2010).</a:t>
            </a:r>
          </a:p>
        </p:txBody>
      </p:sp>
    </p:spTree>
    <p:extLst>
      <p:ext uri="{BB962C8B-B14F-4D97-AF65-F5344CB8AC3E}">
        <p14:creationId xmlns="" xmlns:p14="http://schemas.microsoft.com/office/powerpoint/2010/main" val="2829359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/>
        </p:nvSpPr>
        <p:spPr bwMode="auto">
          <a:xfrm>
            <a:off x="966000" y="914400"/>
            <a:ext cx="1017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Оценочные обязательства отражаются на счете 96.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 При признании оценочного обязательства в зависимости от его характера величина оценочного обязательства относится на расходы по обычным видам деятельности или на прочие расходы либо включается в стоимость актива: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Дт20, 23, 25, 26, 44, 91   Кт96 (п.8 ПБУ 8/2010).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Величина оценочного обязательства определяется организацией на основе имеющихся фактов хозяйственной жизни организации, опыта по исполнению аналогичных обязательств,  мнений экспертов.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Организация обеспечивает </a:t>
            </a:r>
            <a:r>
              <a:rPr lang="ru-RU" sz="2400" b="1" dirty="0" smtClean="0">
                <a:solidFill>
                  <a:schemeClr val="accent1"/>
                </a:solidFill>
              </a:rPr>
              <a:t>документальное подтверждение обоснованности такой оценки</a:t>
            </a:r>
            <a:r>
              <a:rPr lang="ru-RU" sz="2400" dirty="0" smtClean="0">
                <a:solidFill>
                  <a:schemeClr val="accent1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974159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/>
        </p:nvSpPr>
        <p:spPr bwMode="auto">
          <a:xfrm>
            <a:off x="1003014" y="594000"/>
            <a:ext cx="10305000" cy="60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 течение отчетного года при фактических расчетах по признанным оценочным обязательствам в бухгалтерском учете организации отражается сумма затрат по выполнению обязательств в корреспонденции со счетом 96: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     Дт 96  Кт 60, 69, 70                  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При недостаточности суммы оценочного обязательства затраты организации по погашению обязательства отражаются в бухгалтерском учете  в общем порядке: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     Дт 20, 23, 25, 26, 44, 91   Кт 60,69, 70 (п.21 ПБУ 8/2010)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При избыточности суммы оценочного обязательства неиспользованная сумма оценочного обязательства списывается на прочие доходы организации: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Дт96   Кт 91 (п.22 ПБУ 8/2010)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Обоснованность признания и величина оценочного обязательства подлежат проверке организацией в конце отчетного года, а также при наступлении новых событий, связанных с этим обязательством.</a:t>
            </a:r>
          </a:p>
        </p:txBody>
      </p:sp>
    </p:spTree>
    <p:extLst>
      <p:ext uri="{BB962C8B-B14F-4D97-AF65-F5344CB8AC3E}">
        <p14:creationId xmlns="" xmlns:p14="http://schemas.microsoft.com/office/powerpoint/2010/main" val="1466012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/>
        </p:nvSpPr>
        <p:spPr bwMode="auto">
          <a:xfrm>
            <a:off x="1102448" y="909000"/>
            <a:ext cx="990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Условное обязательство возникает у организации вследствие прошлых событий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ее хозяйственной жизни, когда существование обязательства зависит от наступления (не наступления) неопределенных событий, не контролируемых организацией (п.9 ПБУ 8/2010)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Условный актив возникает у организации вследствие прошлых событий </a:t>
            </a: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ее хозяйственной жизни, когда существование  актива зависит от наступления (не наступления) неопределенных событий, не контролируемых организацией (п.13 ПБУ 8/2010).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Условные обязательства и условные активы не признаются в бухгалтерском учете (п.14 ПБУ 8/2010). </a:t>
            </a:r>
          </a:p>
        </p:txBody>
      </p:sp>
    </p:spTree>
    <p:extLst>
      <p:ext uri="{BB962C8B-B14F-4D97-AF65-F5344CB8AC3E}">
        <p14:creationId xmlns="" xmlns:p14="http://schemas.microsoft.com/office/powerpoint/2010/main" val="194352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>
            <a:extLst>
              <a:ext uri="{FF2B5EF4-FFF2-40B4-BE49-F238E27FC236}">
                <a16:creationId xmlns:a16="http://schemas.microsoft.com/office/drawing/2014/main" xmlns="" id="{12A1E4A6-7EB5-43F2-AECE-2CE164D7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800" dirty="0">
                <a:latin typeface="Arial" pitchFamily="34" charset="0"/>
                <a:cs typeface="Arial" pitchFamily="34" charset="0"/>
              </a:rPr>
              <a:t>БЛАГОДАРИМ ЗА ВНИМАНИЕ!</a:t>
            </a: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xmlns="" id="{4E5203F6-9308-471D-930E-01AB4FE4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000" y="2214000"/>
            <a:ext cx="10515600" cy="3943375"/>
          </a:xfrm>
        </p:spPr>
        <p:txBody>
          <a:bodyPr/>
          <a:lstStyle/>
          <a:p>
            <a:pPr algn="ctr"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dirty="0"/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Центр подготовки налоговых консультантов  </a:t>
            </a:r>
          </a:p>
          <a:p>
            <a:pPr algn="ctr"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оказывает:</a:t>
            </a: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Образовательные услуги</a:t>
            </a: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Консультационные услуги</a:t>
            </a: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Сопровождение налоговых проверок</a:t>
            </a:r>
          </a:p>
          <a:p>
            <a:pPr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spcAft>
                <a:spcPts val="325"/>
              </a:spcAft>
              <a:buClr>
                <a:srgbClr val="C3260C"/>
              </a:buClr>
              <a:buSzPct val="130000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(495) 925-03-87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nalog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@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cpnk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ru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http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://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cpnk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ru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2337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921000" y="549000"/>
            <a:ext cx="1030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indent="0" algn="l">
              <a:buNone/>
            </a:pPr>
            <a:r>
              <a:rPr lang="ru-RU" sz="3200" dirty="0" smtClean="0">
                <a:solidFill>
                  <a:schemeClr val="accent1"/>
                </a:solidFill>
                <a:latin typeface="+mn-lt"/>
              </a:rPr>
              <a:t>Понятие капитала. Учет уставного (складочного) капитала (фонда)</a:t>
            </a:r>
          </a:p>
        </p:txBody>
      </p:sp>
      <p:sp>
        <p:nvSpPr>
          <p:cNvPr id="3" name="Объект 2"/>
          <p:cNvSpPr>
            <a:spLocks noGrp="1"/>
          </p:cNvSpPr>
          <p:nvPr/>
        </p:nvSpPr>
        <p:spPr bwMode="auto">
          <a:xfrm>
            <a:off x="1065766" y="1854000"/>
            <a:ext cx="1017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chemeClr val="accent1"/>
                </a:solidFill>
                <a:cs typeface="Times New Roman" pitchFamily="18" charset="0"/>
              </a:rPr>
              <a:t>Капитал</a:t>
            </a: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 – это совокупность вложений собственников и прибыли, накопленной за время деятельности организации. Разность между активами и обязательствами компании. 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В состав  капитала включают: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80 счет – Уставный капитал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81 счет – Собственные акции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82 счет – Резервный капитал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83 счет – Добавочный капитал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84 счет – Нераспределенная прибыль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1"/>
                </a:solidFill>
                <a:cs typeface="Times New Roman" pitchFamily="18" charset="0"/>
              </a:rPr>
              <a:t>86 (98) счет – Целевое финансирование </a:t>
            </a:r>
            <a:endParaRPr lang="ru-RU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6662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 bwMode="auto">
          <a:xfrm>
            <a:off x="1101000" y="685800"/>
            <a:ext cx="9945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Взносы в уставный капитал могут быть в денежной форме и в виде имущества. Имущество оценивается по согласованной учредителями стоимости.  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По Федеральному закону «Об акционерных обществах»  оценка имущества осуществляется  по соглашению между учредителями с обязательным привлечением оценщиков независимо от стоимости имущества. 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По Федеральному закону «Об обществах с ограниченной ответственностью» - при стоимости имущества более 20000 руб.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Согласно ст.66.2 ГК РФ денежная оценка не денежного вклада в уставный капитал хозяйственного общества должна быть проведена независимым оценщиком</a:t>
            </a:r>
          </a:p>
          <a:p>
            <a:pPr marL="0" indent="53975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447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>
            <a:spLocks noGrp="1"/>
          </p:cNvSpPr>
          <p:nvPr/>
        </p:nvSpPr>
        <p:spPr bwMode="auto">
          <a:xfrm>
            <a:off x="1011000" y="1044000"/>
            <a:ext cx="1017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Законодательно определен порядок и сроки внесения взносов в уставный капитал: оплата не менее трех четвертей уставного капитала до государственной регистрации. Оставшаяся часть – в течение первого года деятельности (ст. 66.2. ГК РФ).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Уставный капитал ООО оплачивается после регистрации организации.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Каждый участник ООО обязан полностью оплатить свою долю в срок, не превышающий  4-х месяцев с момента регистрации. Минимальный размер уставного капитала ООО  (10 000 рублей)  - можно внести только в денежной форме. Остальная часть уставного капитала может быть внесена в форме имущества.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447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1056000" y="386566"/>
            <a:ext cx="104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marL="7762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6pPr>
            <a:lvl7pPr marL="12334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7pPr>
            <a:lvl8pPr marL="16906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8pPr>
            <a:lvl9pPr marL="2147888" indent="-319088" algn="r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l" eaLnBrk="1" hangingPunct="1"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Понятие капитала.  Учет уставного капитала</a:t>
            </a:r>
          </a:p>
        </p:txBody>
      </p:sp>
      <p:sp>
        <p:nvSpPr>
          <p:cNvPr id="3" name="Объект 2"/>
          <p:cNvSpPr>
            <a:spLocks noGrp="1"/>
          </p:cNvSpPr>
          <p:nvPr/>
        </p:nvSpPr>
        <p:spPr bwMode="auto">
          <a:xfrm>
            <a:off x="1056000" y="2550166"/>
            <a:ext cx="10350000" cy="35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Учет уставного капитала ведется на счете 80. Сальдо по этому счету соответствует размеру уставного капитала по учредительным документам.</a:t>
            </a:r>
          </a:p>
          <a:p>
            <a:pPr marL="0" indent="539750" algn="just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  <a:p>
            <a:pPr marL="0" indent="539750" algn="just" eaLnBrk="1" hangingPunct="1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75    Кт 80 – формирование уставного капитала по учредительным документам</a:t>
            </a:r>
          </a:p>
          <a:p>
            <a:pPr marL="0" indent="539750" algn="just" eaLnBrk="1" hangingPunct="1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10, 08, 41, 51, 52    Кт 75 – на величину внесенного вклада.</a:t>
            </a:r>
          </a:p>
          <a:p>
            <a:pPr marL="0" indent="539750" algn="just" eaLnBrk="1" hangingPunct="1"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 19  К 83,   Д 68   К 19 - ндс по полученным основным средствам, НМА…  в виде вклада </a:t>
            </a:r>
          </a:p>
        </p:txBody>
      </p:sp>
    </p:spTree>
    <p:extLst>
      <p:ext uri="{BB962C8B-B14F-4D97-AF65-F5344CB8AC3E}">
        <p14:creationId xmlns="" xmlns:p14="http://schemas.microsoft.com/office/powerpoint/2010/main" val="645754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/>
        </p:nvSpPr>
        <p:spPr bwMode="auto">
          <a:xfrm>
            <a:off x="741000" y="800100"/>
            <a:ext cx="1071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При внесении изменений в учредительные документы,  меняется величина уставного капитала: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Увеличение уставного капитала: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а) Дт 75    Кт 80 – при увеличении вклада учредителей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б) Дт 83    Кт 80 – за счет добавочного капитала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в) Дт 84    Кт 80 – за счет нераспределенной прибыли по решению учредителей 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  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Уменьшение уставного капитала:</a:t>
            </a:r>
            <a:endParaRPr lang="ru-RU" sz="2400" dirty="0" smtClean="0">
              <a:solidFill>
                <a:schemeClr val="accent1"/>
              </a:solidFill>
              <a:cs typeface="Times New Roman" pitchFamily="18" charset="0"/>
            </a:endParaRP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а) Дт 80    Кт 75 – на стоимость возвращаемых вкладов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б) Дт 80    Кт 81 – на стоимость аннулируемых акций (долей)</a:t>
            </a:r>
          </a:p>
          <a:p>
            <a:pPr marL="0" indent="53975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в) Дт 80    Кт 84 – доведение величины уставного капитала до величины чистых активов.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195039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000" y="394094"/>
            <a:ext cx="6348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1950" algn="just">
              <a:spcBef>
                <a:spcPts val="600"/>
              </a:spcBef>
            </a:pPr>
            <a:r>
              <a:rPr lang="ru-RU" sz="3200" b="1" dirty="0">
                <a:solidFill>
                  <a:schemeClr val="accent1"/>
                </a:solidFill>
              </a:rPr>
              <a:t>Учет собственных акций (долей)</a:t>
            </a:r>
            <a:endParaRPr lang="ru-RU" sz="2400" dirty="0">
              <a:solidFill>
                <a:schemeClr val="accent1"/>
              </a:soli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1000" y="978869"/>
            <a:ext cx="1111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400" dirty="0">
                <a:solidFill>
                  <a:schemeClr val="accent1"/>
                </a:solidFill>
                <a:ea typeface="Times New Roman"/>
              </a:rPr>
              <a:t>Ст. 72 Федерального закона от 26.12.1995 № 208-ФЗ "Об акционерных обществах" предусмотрены два случая, при которых акционерное общество вправе приобретать собственные акции у акционеров:</a:t>
            </a:r>
          </a:p>
          <a:p>
            <a:pPr lvl="0" indent="361950" algn="just">
              <a:buSzPts val="1000"/>
              <a:tabLst>
                <a:tab pos="457200" algn="l"/>
              </a:tabLst>
            </a:pPr>
            <a:r>
              <a:rPr lang="ru-RU" sz="2400" dirty="0">
                <a:solidFill>
                  <a:schemeClr val="accent1"/>
                </a:solidFill>
                <a:ea typeface="Times New Roman"/>
              </a:rPr>
              <a:t>приобретение размещенных акций по решению общего собрания акционеров об уменьшении уставного капитала (п. 1 ст. 72 закона), и</a:t>
            </a:r>
          </a:p>
          <a:p>
            <a:pPr lvl="0" indent="361950" algn="just">
              <a:buSzPts val="1000"/>
              <a:tabLst>
                <a:tab pos="457200" algn="l"/>
              </a:tabLst>
            </a:pPr>
            <a:r>
              <a:rPr lang="ru-RU" sz="2400" dirty="0">
                <a:solidFill>
                  <a:schemeClr val="accent1"/>
                </a:solidFill>
                <a:ea typeface="Times New Roman"/>
              </a:rPr>
              <a:t>приобретение размещенных акций по решению общего собрания акционеров или совета директоров (в соответствии с уставом), не связанному с уменьшением уставного капитала (п. 2 ст. 72 закона).</a:t>
            </a:r>
          </a:p>
          <a:p>
            <a:pPr indent="361950" algn="just"/>
            <a:r>
              <a:rPr lang="ru-RU" sz="2400" dirty="0">
                <a:solidFill>
                  <a:schemeClr val="accent1"/>
                </a:solidFill>
                <a:ea typeface="Times New Roman"/>
              </a:rPr>
              <a:t>Закон накладывает определенные ограничения на принятие решений о выкупе собственных акций: в соответствии с п. 1 ст. 72 Федерального закона "Об акционерных обществах", общество не вправе принимать решение об уменьшении уставного капитала общества путем приобретения части размещенных акций в целях сокращения их общего количества, если номинальная стоимость акций, оставшихся в обращении, станет </a:t>
            </a: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ниже минимального размера уставного</a:t>
            </a:r>
            <a:r>
              <a:rPr lang="ru-RU" sz="2400" dirty="0">
                <a:solidFill>
                  <a:schemeClr val="accent1"/>
                </a:solidFill>
                <a:ea typeface="Times New Roman"/>
              </a:rPr>
              <a:t> капитала в соответствии с законодательством.</a:t>
            </a:r>
          </a:p>
        </p:txBody>
      </p:sp>
    </p:spTree>
    <p:extLst>
      <p:ext uri="{BB962C8B-B14F-4D97-AF65-F5344CB8AC3E}">
        <p14:creationId xmlns="" xmlns:p14="http://schemas.microsoft.com/office/powerpoint/2010/main" val="2095915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>
            <a:spLocks noGrp="1"/>
          </p:cNvSpPr>
          <p:nvPr/>
        </p:nvSpPr>
        <p:spPr bwMode="auto">
          <a:xfrm>
            <a:off x="3036000" y="1269000"/>
            <a:ext cx="8685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+mn-lt"/>
              </a:defRPr>
            </a:lvl2pPr>
            <a:lvl3pPr marL="822325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+mn-lt"/>
              </a:defRPr>
            </a:lvl3pPr>
            <a:lvl4pPr marL="10969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+mn-lt"/>
              </a:defRPr>
            </a:lvl4pPr>
            <a:lvl5pPr marL="13890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5pPr>
            <a:lvl6pPr marL="18462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6pPr>
            <a:lvl7pPr marL="23034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7pPr>
            <a:lvl8pPr marL="27606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8pPr>
            <a:lvl9pPr marL="3217863" indent="-182563" algn="l" rtl="0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Информация о движении выкупленных акций (долей) отражается на счете 81.  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Выкупленные акции (доли) могут быть затем аннулированы или проданы</a:t>
            </a:r>
          </a:p>
          <a:p>
            <a:pPr marL="0" lvl="1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 1.  Выкуп акций ( долей) и их аннулирование  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Дт81            Кт 75 -  задолженность перед участником в размере действительной стоимости  акций (долей)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75           Кт 50, 51  - фактическая стоимость выкупленных акций (долей)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80        Кт 81 – аннулирование акций по номинальной стоимости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81        Кт 91   - результат от аннулирования акций</a:t>
            </a:r>
          </a:p>
          <a:p>
            <a:pPr marL="0" indent="53975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1"/>
                </a:solidFill>
                <a:cs typeface="Times New Roman" pitchFamily="18" charset="0"/>
              </a:rPr>
              <a:t>Дт  91       Кт 81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6000" y="394049"/>
            <a:ext cx="5983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 sz="3200" b="1" dirty="0">
                <a:solidFill>
                  <a:schemeClr val="accent1"/>
                </a:solidFill>
              </a:rPr>
              <a:t>Учет собственных акций (долей)</a:t>
            </a:r>
            <a:endParaRPr lang="ru-RU" sz="2400" dirty="0">
              <a:solidFill>
                <a:schemeClr val="accent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154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1632</Words>
  <Application>Microsoft Office PowerPoint</Application>
  <PresentationFormat>Произвольный</PresentationFormat>
  <Paragraphs>206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Тема: Учет капитала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SverdlovaIM</cp:lastModifiedBy>
  <cp:revision>57</cp:revision>
  <dcterms:created xsi:type="dcterms:W3CDTF">2020-06-21T13:18:43Z</dcterms:created>
  <dcterms:modified xsi:type="dcterms:W3CDTF">2022-03-24T11:37:46Z</dcterms:modified>
</cp:coreProperties>
</file>