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268" r:id="rId3"/>
    <p:sldId id="273" r:id="rId4"/>
    <p:sldId id="284" r:id="rId5"/>
    <p:sldId id="274" r:id="rId6"/>
    <p:sldId id="269" r:id="rId7"/>
    <p:sldId id="283" r:id="rId8"/>
    <p:sldId id="272" r:id="rId9"/>
    <p:sldId id="275" r:id="rId10"/>
    <p:sldId id="279" r:id="rId11"/>
    <p:sldId id="287" r:id="rId12"/>
    <p:sldId id="285" r:id="rId13"/>
    <p:sldId id="286" r:id="rId14"/>
    <p:sldId id="276" r:id="rId15"/>
    <p:sldId id="270" r:id="rId16"/>
    <p:sldId id="288" r:id="rId17"/>
    <p:sldId id="271" r:id="rId18"/>
    <p:sldId id="292" r:id="rId19"/>
    <p:sldId id="277" r:id="rId20"/>
    <p:sldId id="289" r:id="rId21"/>
    <p:sldId id="291" r:id="rId22"/>
    <p:sldId id="296" r:id="rId23"/>
    <p:sldId id="290" r:id="rId24"/>
    <p:sldId id="297" r:id="rId25"/>
    <p:sldId id="294" r:id="rId26"/>
    <p:sldId id="293" r:id="rId27"/>
    <p:sldId id="278" r:id="rId28"/>
    <p:sldId id="298" r:id="rId29"/>
    <p:sldId id="295" r:id="rId30"/>
    <p:sldId id="280" r:id="rId31"/>
    <p:sldId id="281" r:id="rId32"/>
    <p:sldId id="299" r:id="rId33"/>
    <p:sldId id="267" r:id="rId3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727" userDrawn="1">
          <p15:clr>
            <a:srgbClr val="A4A3A4"/>
          </p15:clr>
        </p15:guide>
        <p15:guide id="2" pos="38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howGuides="1">
      <p:cViewPr>
        <p:scale>
          <a:sx n="70" d="100"/>
          <a:sy n="70" d="100"/>
        </p:scale>
        <p:origin x="-654" y="-96"/>
      </p:cViewPr>
      <p:guideLst>
        <p:guide orient="horz" pos="2727"/>
        <p:guide pos="3868"/>
      </p:guideLst>
    </p:cSldViewPr>
  </p:slideViewPr>
  <p:notesTextViewPr>
    <p:cViewPr>
      <p:scale>
        <a:sx n="1" d="1"/>
        <a:sy n="1" d="1"/>
      </p:scale>
      <p:origin x="0" y="0"/>
    </p:cViewPr>
  </p:notesTextViewPr>
  <p:notesViewPr>
    <p:cSldViewPr showGuides="1">
      <p:cViewPr varScale="1">
        <p:scale>
          <a:sx n="49" d="100"/>
          <a:sy n="49" d="100"/>
        </p:scale>
        <p:origin x="1842" y="54"/>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94B820AE-1B2A-445C-A4B2-53F384576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 xmlns:a16="http://schemas.microsoft.com/office/drawing/2014/main" id="{935BC12C-CF8A-4105-A637-3CBF472604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BB132-54F2-4220-ACD1-3781FBD8318F}" type="datetimeFigureOut">
              <a:rPr lang="ru-RU" smtClean="0"/>
              <a:pPr/>
              <a:t>22.02.2022</a:t>
            </a:fld>
            <a:endParaRPr lang="ru-RU"/>
          </a:p>
        </p:txBody>
      </p:sp>
      <p:sp>
        <p:nvSpPr>
          <p:cNvPr id="4" name="Нижний колонтитул 3">
            <a:extLst>
              <a:ext uri="{FF2B5EF4-FFF2-40B4-BE49-F238E27FC236}">
                <a16:creationId xmlns="" xmlns:a16="http://schemas.microsoft.com/office/drawing/2014/main" id="{32E1266E-0183-4E8F-B15A-84742DCE61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 xmlns:a16="http://schemas.microsoft.com/office/drawing/2014/main" id="{72778227-954E-404E-AF04-7C532D66E7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F62D6-C5AE-49CC-9150-67E0182FD56F}" type="slidenum">
              <a:rPr lang="ru-RU" smtClean="0"/>
              <a:pPr/>
              <a:t>‹#›</a:t>
            </a:fld>
            <a:endParaRPr lang="ru-RU"/>
          </a:p>
        </p:txBody>
      </p:sp>
    </p:spTree>
    <p:extLst>
      <p:ext uri="{BB962C8B-B14F-4D97-AF65-F5344CB8AC3E}">
        <p14:creationId xmlns:p14="http://schemas.microsoft.com/office/powerpoint/2010/main" val="1808170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CC1583-19C2-445C-95FA-A70871E05F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03A5486A-C161-425C-A383-9D1AA1977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02C422A5-B09C-47C4-9C8A-9B9C05176A6D}"/>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DB7E6C82-6792-4FBB-A79A-3F80C4AF24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34855793-DEBA-4AE8-B065-700CB9549312}"/>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369243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6AB12F-3919-42A5-9D52-28C1DE361D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B5FE983-91ED-40FC-9704-B9703B862A1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435FD293-9E72-4E85-80A3-FF4D8D8E6E97}"/>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7323688E-55E4-4D81-890E-EC336702E8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147A172E-A83B-408A-B0A4-2E5F7035D2AE}"/>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265851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3533554-5169-4CC7-A4B9-9D141DCB46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E108A324-4A63-43E6-9BBD-85864AB6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477C24C4-894C-409E-9E39-69CFA6E20C0B}"/>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00037769-3786-46C2-A86D-ED5F8347B2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8481EAF2-D9EA-4EE8-B9A7-F2E9680D8F10}"/>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93962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5679DA0-77CA-42D1-9E41-301657ACEC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23C4ACEA-FC89-4D93-8E7C-FE16DB6CBDD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4D149FBB-7482-43D8-98B8-BF5BFD05281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795205ED-E192-4047-A673-F6E4B00049D0}"/>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6" name="Нижний колонтитул 5">
            <a:extLst>
              <a:ext uri="{FF2B5EF4-FFF2-40B4-BE49-F238E27FC236}">
                <a16:creationId xmlns="" xmlns:a16="http://schemas.microsoft.com/office/drawing/2014/main" id="{2878A468-C1C1-4B5B-B81A-B95CA4BF00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B74FA79D-0246-4C47-B9A0-628545E61D4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401760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A2D9698-40DB-4AB0-BD05-36AA0D1E711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FB14F902-6425-4FA6-93D4-724C523F5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7A049BD2-C62A-4E57-B887-C32B05B19F8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37E74049-94B3-49AA-8CD7-9172B01C5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17109F05-4687-4CFD-A436-163973A05E6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4EAC0CE0-2AB5-4CBD-8E60-2ABDF65704F1}"/>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8" name="Нижний колонтитул 7">
            <a:extLst>
              <a:ext uri="{FF2B5EF4-FFF2-40B4-BE49-F238E27FC236}">
                <a16:creationId xmlns="" xmlns:a16="http://schemas.microsoft.com/office/drawing/2014/main" id="{3B3D1275-E8E5-480E-90E1-4EADE740B5E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1BCDE941-E13C-4D42-AF56-C64BB08DFB44}"/>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309044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770D95C-0797-4F7D-BC50-20E74033F6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16A4E088-2564-49AE-8E4F-8DD392A1CF2D}"/>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4" name="Нижний колонтитул 3">
            <a:extLst>
              <a:ext uri="{FF2B5EF4-FFF2-40B4-BE49-F238E27FC236}">
                <a16:creationId xmlns="" xmlns:a16="http://schemas.microsoft.com/office/drawing/2014/main" id="{01D8E9E9-6661-4367-AB64-688C61CDFCF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E15DA628-06E5-4D9C-A79C-DB0B4A4F2A0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182667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1F5E2C55-0969-41E2-8FFB-082F86A7F798}"/>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3" name="Нижний колонтитул 2">
            <a:extLst>
              <a:ext uri="{FF2B5EF4-FFF2-40B4-BE49-F238E27FC236}">
                <a16:creationId xmlns="" xmlns:a16="http://schemas.microsoft.com/office/drawing/2014/main" id="{62CE4470-2816-455C-8E37-FC40595D615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10095C40-48B2-41DD-A014-024576B74309}"/>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53755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55042B5-EF30-4606-8317-A279D26E47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AAA24599-6234-48CF-AD9E-314A84EA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C3D57904-A3CD-4307-A279-44285096D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1EA95DA4-8BB1-4E7F-AF48-045C67366AE1}"/>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6" name="Нижний колонтитул 5">
            <a:extLst>
              <a:ext uri="{FF2B5EF4-FFF2-40B4-BE49-F238E27FC236}">
                <a16:creationId xmlns="" xmlns:a16="http://schemas.microsoft.com/office/drawing/2014/main" id="{1465630F-C522-48EC-9F1F-E5EB236012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7721C11B-307E-411A-A095-F9ECC0B47831}"/>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345367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431920-2195-4E28-AA90-D5435E4BA3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091F81EF-CBFD-4115-A513-0A50A4CDC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7AC7EBD3-6E69-4898-8DE6-878FC9E5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1E07ABFA-DDA1-49CD-87EA-ED4C527076D9}"/>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6" name="Нижний колонтитул 5">
            <a:extLst>
              <a:ext uri="{FF2B5EF4-FFF2-40B4-BE49-F238E27FC236}">
                <a16:creationId xmlns="" xmlns:a16="http://schemas.microsoft.com/office/drawing/2014/main" id="{73580AF6-21B1-4083-AAB1-2DACA204BA9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8C60580-281C-47D0-9648-B147512E3358}"/>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34541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ACEC1A4-0E58-49C3-B439-240A1A9877A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8D451F3B-FD5E-4E7C-85E3-1969A7FCC1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A8B9DA68-4033-4F4D-BA02-F06DD5780F3F}"/>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4E2F5F98-4F93-4447-9EB7-B7EBA24550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E1C79D1-9967-4DDF-A07B-505B1BB8B51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207237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20057E58-D846-4199-8F9E-1C0B7031A87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B14FF0D0-E51B-4909-9B60-E67E657A99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3366614-09B2-4A72-B948-DF23AB3418D5}"/>
              </a:ext>
            </a:extLst>
          </p:cNvPr>
          <p:cNvSpPr>
            <a:spLocks noGrp="1"/>
          </p:cNvSpPr>
          <p:nvPr>
            <p:ph type="dt" sz="half" idx="10"/>
          </p:nvPr>
        </p:nvSpPr>
        <p:spPr/>
        <p:txBody>
          <a:body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75A4C8D8-0894-4668-A55F-A450833BED6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3EE9E2D4-6B9E-42F2-85D8-22619C9B467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val="215930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 xmlns:a16="http://schemas.microsoft.com/office/drawing/2014/main"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 xmlns:a16="http://schemas.microsoft.com/office/drawing/2014/main"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a:extLst>
              <a:ext uri="{FF2B5EF4-FFF2-40B4-BE49-F238E27FC236}">
                <a16:creationId xmlns="" xmlns:a16="http://schemas.microsoft.com/office/drawing/2014/main"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 xmlns:a16="http://schemas.microsoft.com/office/drawing/2014/main"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 xmlns:a16="http://schemas.microsoft.com/office/drawing/2014/main"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 xmlns:a16="http://schemas.microsoft.com/office/drawing/2014/main"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 xmlns:a16="http://schemas.microsoft.com/office/drawing/2014/main"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 xmlns:a16="http://schemas.microsoft.com/office/drawing/2014/main"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Текст 18">
            <a:extLst>
              <a:ext uri="{FF2B5EF4-FFF2-40B4-BE49-F238E27FC236}">
                <a16:creationId xmlns="" xmlns:a16="http://schemas.microsoft.com/office/drawing/2014/main"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34706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 xmlns:a16="http://schemas.microsoft.com/office/drawing/2014/main"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 xmlns:a16="http://schemas.microsoft.com/office/drawing/2014/main"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 xmlns:a16="http://schemas.microsoft.com/office/drawing/2014/main"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 xmlns:a16="http://schemas.microsoft.com/office/drawing/2014/main"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val="235216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 xmlns:a16="http://schemas.microsoft.com/office/drawing/2014/main"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 xmlns:a16="http://schemas.microsoft.com/office/drawing/2014/main"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 xmlns:a16="http://schemas.microsoft.com/office/drawing/2014/main"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val="168257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DAB6D58-97DC-44E4-9E0A-561EED96B0BA}"/>
              </a:ext>
            </a:extLst>
          </p:cNvPr>
          <p:cNvSpPr>
            <a:spLocks noGrp="1"/>
          </p:cNvSpPr>
          <p:nvPr>
            <p:ph type="title"/>
          </p:nvPr>
        </p:nvSpPr>
        <p:spPr>
          <a:xfrm>
            <a:off x="3621000" y="365125"/>
            <a:ext cx="7732800" cy="1038875"/>
          </a:xfrm>
        </p:spPr>
        <p:txBody>
          <a:bodyPr/>
          <a:lstStyle/>
          <a:p>
            <a:r>
              <a:rPr lang="ru-RU"/>
              <a:t>Образец заголовка</a:t>
            </a:r>
          </a:p>
        </p:txBody>
      </p:sp>
      <p:sp>
        <p:nvSpPr>
          <p:cNvPr id="6" name="Прямоугольник 5">
            <a:extLst>
              <a:ext uri="{FF2B5EF4-FFF2-40B4-BE49-F238E27FC236}">
                <a16:creationId xmlns="" xmlns:a16="http://schemas.microsoft.com/office/drawing/2014/main" id="{CBB7FDFF-D2AD-4235-A46C-DC66DD4D1013}"/>
              </a:ext>
            </a:extLst>
          </p:cNvPr>
          <p:cNvSpPr/>
          <p:nvPr userDrawn="1"/>
        </p:nvSpPr>
        <p:spPr>
          <a:xfrm>
            <a:off x="0" y="0"/>
            <a:ext cx="285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Текст 3">
            <a:extLst>
              <a:ext uri="{FF2B5EF4-FFF2-40B4-BE49-F238E27FC236}">
                <a16:creationId xmlns="" xmlns:a16="http://schemas.microsoft.com/office/drawing/2014/main" id="{3E46014F-1F57-473C-840B-91CF6FA9A71D}"/>
              </a:ext>
            </a:extLst>
          </p:cNvPr>
          <p:cNvSpPr>
            <a:spLocks noGrp="1"/>
          </p:cNvSpPr>
          <p:nvPr>
            <p:ph type="body" sz="quarter" idx="10"/>
          </p:nvPr>
        </p:nvSpPr>
        <p:spPr>
          <a:xfrm>
            <a:off x="3576638" y="1673225"/>
            <a:ext cx="7785100" cy="49514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39568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 xmlns:a16="http://schemas.microsoft.com/office/drawing/2014/main"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22.02.2022</a:t>
            </a:fld>
            <a:endParaRPr lang="ru-RU"/>
          </a:p>
        </p:txBody>
      </p:sp>
      <p:sp>
        <p:nvSpPr>
          <p:cNvPr id="6" name="Прямоугольник 5">
            <a:extLst>
              <a:ext uri="{FF2B5EF4-FFF2-40B4-BE49-F238E27FC236}">
                <a16:creationId xmlns="" xmlns:a16="http://schemas.microsoft.com/office/drawing/2014/main"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7" name="Прямоугольник 6">
            <a:extLst>
              <a:ext uri="{FF2B5EF4-FFF2-40B4-BE49-F238E27FC236}">
                <a16:creationId xmlns="" xmlns:a16="http://schemas.microsoft.com/office/drawing/2014/main" id="{474EC097-BE1E-47C5-A4A4-558BFD9F9C06}"/>
              </a:ext>
            </a:extLst>
          </p:cNvPr>
          <p:cNvSpPr/>
          <p:nvPr userDrawn="1"/>
        </p:nvSpPr>
        <p:spPr>
          <a:xfrm>
            <a:off x="12450" y="6772425"/>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8" name="Рисунок 2">
            <a:extLst>
              <a:ext uri="{FF2B5EF4-FFF2-40B4-BE49-F238E27FC236}">
                <a16:creationId xmlns="" xmlns:a16="http://schemas.microsoft.com/office/drawing/2014/main"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a:p>
        </p:txBody>
      </p:sp>
      <p:grpSp>
        <p:nvGrpSpPr>
          <p:cNvPr id="9" name="Группа 8">
            <a:extLst>
              <a:ext uri="{FF2B5EF4-FFF2-40B4-BE49-F238E27FC236}">
                <a16:creationId xmlns="" xmlns:a16="http://schemas.microsoft.com/office/drawing/2014/main" id="{ECD6CA42-8F84-4EF7-AC44-C6D7CA7B5256}"/>
              </a:ext>
            </a:extLst>
          </p:cNvPr>
          <p:cNvGrpSpPr/>
          <p:nvPr userDrawn="1"/>
        </p:nvGrpSpPr>
        <p:grpSpPr>
          <a:xfrm>
            <a:off x="5207212" y="36075"/>
            <a:ext cx="2844750" cy="274500"/>
            <a:chOff x="5228062" y="49500"/>
            <a:chExt cx="2844750" cy="274500"/>
          </a:xfrm>
          <a:solidFill>
            <a:schemeClr val="accent1"/>
          </a:solidFill>
        </p:grpSpPr>
        <p:sp>
          <p:nvSpPr>
            <p:cNvPr id="10" name="Прямоугольник 9">
              <a:extLst>
                <a:ext uri="{FF2B5EF4-FFF2-40B4-BE49-F238E27FC236}">
                  <a16:creationId xmlns="" xmlns:a16="http://schemas.microsoft.com/office/drawing/2014/main"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 xmlns:a16="http://schemas.microsoft.com/office/drawing/2014/main"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2" name="Группа 11">
            <a:extLst>
              <a:ext uri="{FF2B5EF4-FFF2-40B4-BE49-F238E27FC236}">
                <a16:creationId xmlns="" xmlns:a16="http://schemas.microsoft.com/office/drawing/2014/main" id="{F77822EB-8A6C-4A70-8594-303E6651250C}"/>
              </a:ext>
            </a:extLst>
          </p:cNvPr>
          <p:cNvGrpSpPr/>
          <p:nvPr userDrawn="1"/>
        </p:nvGrpSpPr>
        <p:grpSpPr>
          <a:xfrm>
            <a:off x="9382650" y="6596925"/>
            <a:ext cx="2844750" cy="274500"/>
            <a:chOff x="9347250" y="6571200"/>
            <a:chExt cx="2844750" cy="274500"/>
          </a:xfrm>
          <a:solidFill>
            <a:schemeClr val="accent1"/>
          </a:solidFill>
        </p:grpSpPr>
        <p:sp>
          <p:nvSpPr>
            <p:cNvPr id="13" name="Прямоугольник 12">
              <a:extLst>
                <a:ext uri="{FF2B5EF4-FFF2-40B4-BE49-F238E27FC236}">
                  <a16:creationId xmlns="" xmlns:a16="http://schemas.microsoft.com/office/drawing/2014/main"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 xmlns:a16="http://schemas.microsoft.com/office/drawing/2014/main"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6" name="Текст 18">
            <a:extLst>
              <a:ext uri="{FF2B5EF4-FFF2-40B4-BE49-F238E27FC236}">
                <a16:creationId xmlns="" xmlns:a16="http://schemas.microsoft.com/office/drawing/2014/main"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84459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 xmlns:a16="http://schemas.microsoft.com/office/drawing/2014/main" id="{595E16D1-998B-48A7-9C66-2F192101B82F}"/>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6" name="Прямоугольник 5">
            <a:extLst>
              <a:ext uri="{FF2B5EF4-FFF2-40B4-BE49-F238E27FC236}">
                <a16:creationId xmlns="" xmlns:a16="http://schemas.microsoft.com/office/drawing/2014/main" id="{548120B5-0C92-46E1-BAA0-BA8A5399D9C2}"/>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7" name="Группа 6">
            <a:extLst>
              <a:ext uri="{FF2B5EF4-FFF2-40B4-BE49-F238E27FC236}">
                <a16:creationId xmlns="" xmlns:a16="http://schemas.microsoft.com/office/drawing/2014/main" id="{7BF0CE19-D07F-45F4-8B53-F4AE3EAC0AF5}"/>
              </a:ext>
            </a:extLst>
          </p:cNvPr>
          <p:cNvGrpSpPr/>
          <p:nvPr userDrawn="1"/>
        </p:nvGrpSpPr>
        <p:grpSpPr>
          <a:xfrm>
            <a:off x="4161000" y="150"/>
            <a:ext cx="2844750" cy="286020"/>
            <a:chOff x="9347250" y="37980"/>
            <a:chExt cx="2844750" cy="286020"/>
          </a:xfrm>
          <a:solidFill>
            <a:schemeClr val="accent1"/>
          </a:solidFill>
        </p:grpSpPr>
        <p:sp>
          <p:nvSpPr>
            <p:cNvPr id="8" name="Прямоугольник 7">
              <a:extLst>
                <a:ext uri="{FF2B5EF4-FFF2-40B4-BE49-F238E27FC236}">
                  <a16:creationId xmlns="" xmlns:a16="http://schemas.microsoft.com/office/drawing/2014/main"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 xmlns:a16="http://schemas.microsoft.com/office/drawing/2014/main"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0" name="Группа 9">
            <a:extLst>
              <a:ext uri="{FF2B5EF4-FFF2-40B4-BE49-F238E27FC236}">
                <a16:creationId xmlns="" xmlns:a16="http://schemas.microsoft.com/office/drawing/2014/main" id="{9D0FFF0F-DED0-4533-AA04-278237E63B65}"/>
              </a:ext>
            </a:extLst>
          </p:cNvPr>
          <p:cNvGrpSpPr/>
          <p:nvPr userDrawn="1"/>
        </p:nvGrpSpPr>
        <p:grpSpPr>
          <a:xfrm>
            <a:off x="-35250" y="6583500"/>
            <a:ext cx="2844750" cy="274500"/>
            <a:chOff x="-35250" y="6583500"/>
            <a:chExt cx="2844750" cy="274500"/>
          </a:xfrm>
          <a:solidFill>
            <a:schemeClr val="accent1"/>
          </a:solidFill>
        </p:grpSpPr>
        <p:sp>
          <p:nvSpPr>
            <p:cNvPr id="11" name="Прямоугольник 10">
              <a:extLst>
                <a:ext uri="{FF2B5EF4-FFF2-40B4-BE49-F238E27FC236}">
                  <a16:creationId xmlns="" xmlns:a16="http://schemas.microsoft.com/office/drawing/2014/main"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 xmlns:a16="http://schemas.microsoft.com/office/drawing/2014/main"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3" name="Рисунок 2">
            <a:extLst>
              <a:ext uri="{FF2B5EF4-FFF2-40B4-BE49-F238E27FC236}">
                <a16:creationId xmlns="" xmlns:a16="http://schemas.microsoft.com/office/drawing/2014/main"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a:p>
        </p:txBody>
      </p:sp>
      <p:sp>
        <p:nvSpPr>
          <p:cNvPr id="14" name="Заголовок 16">
            <a:extLst>
              <a:ext uri="{FF2B5EF4-FFF2-40B4-BE49-F238E27FC236}">
                <a16:creationId xmlns="" xmlns:a16="http://schemas.microsoft.com/office/drawing/2014/main"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 xmlns:a16="http://schemas.microsoft.com/office/drawing/2014/main"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 xmlns:a16="http://schemas.microsoft.com/office/drawing/2014/main"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a:p>
        </p:txBody>
      </p:sp>
    </p:spTree>
    <p:extLst>
      <p:ext uri="{BB962C8B-B14F-4D97-AF65-F5344CB8AC3E}">
        <p14:creationId xmlns:p14="http://schemas.microsoft.com/office/powerpoint/2010/main" val="389263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 xmlns:a16="http://schemas.microsoft.com/office/drawing/2014/main"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 xmlns:a16="http://schemas.microsoft.com/office/drawing/2014/main" id="{8AF27442-62D0-4CA6-81B4-B7FDDA51A9A2}"/>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11" name="Прямоугольник 10">
            <a:extLst>
              <a:ext uri="{FF2B5EF4-FFF2-40B4-BE49-F238E27FC236}">
                <a16:creationId xmlns="" xmlns:a16="http://schemas.microsoft.com/office/drawing/2014/main" id="{E1FD6AC4-0F96-4D40-B8AD-EF85E9EDE11D}"/>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12" name="Группа 11">
            <a:extLst>
              <a:ext uri="{FF2B5EF4-FFF2-40B4-BE49-F238E27FC236}">
                <a16:creationId xmlns="" xmlns:a16="http://schemas.microsoft.com/office/drawing/2014/main" id="{73640FF5-D492-4210-9DE4-D7B66426125F}"/>
              </a:ext>
            </a:extLst>
          </p:cNvPr>
          <p:cNvGrpSpPr/>
          <p:nvPr userDrawn="1"/>
        </p:nvGrpSpPr>
        <p:grpSpPr>
          <a:xfrm>
            <a:off x="9347250" y="37980"/>
            <a:ext cx="2844750" cy="286020"/>
            <a:chOff x="9347250" y="37980"/>
            <a:chExt cx="2844750" cy="286020"/>
          </a:xfrm>
          <a:solidFill>
            <a:schemeClr val="accent1"/>
          </a:solidFill>
        </p:grpSpPr>
        <p:sp>
          <p:nvSpPr>
            <p:cNvPr id="13" name="Прямоугольник 12">
              <a:extLst>
                <a:ext uri="{FF2B5EF4-FFF2-40B4-BE49-F238E27FC236}">
                  <a16:creationId xmlns="" xmlns:a16="http://schemas.microsoft.com/office/drawing/2014/main"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 xmlns:a16="http://schemas.microsoft.com/office/drawing/2014/main"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5" name="Группа 14">
            <a:extLst>
              <a:ext uri="{FF2B5EF4-FFF2-40B4-BE49-F238E27FC236}">
                <a16:creationId xmlns="" xmlns:a16="http://schemas.microsoft.com/office/drawing/2014/main" id="{D1C3AA05-E7C7-4C27-A908-2E47AFEBA600}"/>
              </a:ext>
            </a:extLst>
          </p:cNvPr>
          <p:cNvGrpSpPr/>
          <p:nvPr userDrawn="1"/>
        </p:nvGrpSpPr>
        <p:grpSpPr>
          <a:xfrm>
            <a:off x="-35250" y="6583500"/>
            <a:ext cx="2844750" cy="274500"/>
            <a:chOff x="-35250" y="6583500"/>
            <a:chExt cx="2844750" cy="274500"/>
          </a:xfrm>
          <a:solidFill>
            <a:schemeClr val="accent1"/>
          </a:solidFill>
        </p:grpSpPr>
        <p:sp>
          <p:nvSpPr>
            <p:cNvPr id="16" name="Прямоугольник 15">
              <a:extLst>
                <a:ext uri="{FF2B5EF4-FFF2-40B4-BE49-F238E27FC236}">
                  <a16:creationId xmlns="" xmlns:a16="http://schemas.microsoft.com/office/drawing/2014/main"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 xmlns:a16="http://schemas.microsoft.com/office/drawing/2014/main"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Tree>
    <p:extLst>
      <p:ext uri="{BB962C8B-B14F-4D97-AF65-F5344CB8AC3E}">
        <p14:creationId xmlns:p14="http://schemas.microsoft.com/office/powerpoint/2010/main" val="181908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 xmlns:a16="http://schemas.microsoft.com/office/drawing/2014/main"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 xmlns:a16="http://schemas.microsoft.com/office/drawing/2014/main"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a:p>
        </p:txBody>
      </p:sp>
      <p:sp>
        <p:nvSpPr>
          <p:cNvPr id="18" name="Рисунок 2">
            <a:extLst>
              <a:ext uri="{FF2B5EF4-FFF2-40B4-BE49-F238E27FC236}">
                <a16:creationId xmlns="" xmlns:a16="http://schemas.microsoft.com/office/drawing/2014/main"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a:p>
        </p:txBody>
      </p:sp>
      <p:sp>
        <p:nvSpPr>
          <p:cNvPr id="19" name="Рисунок 2">
            <a:extLst>
              <a:ext uri="{FF2B5EF4-FFF2-40B4-BE49-F238E27FC236}">
                <a16:creationId xmlns="" xmlns:a16="http://schemas.microsoft.com/office/drawing/2014/main"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a:p>
        </p:txBody>
      </p:sp>
      <p:sp>
        <p:nvSpPr>
          <p:cNvPr id="20" name="Рисунок 2">
            <a:extLst>
              <a:ext uri="{FF2B5EF4-FFF2-40B4-BE49-F238E27FC236}">
                <a16:creationId xmlns="" xmlns:a16="http://schemas.microsoft.com/office/drawing/2014/main"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a:p>
        </p:txBody>
      </p:sp>
      <p:sp>
        <p:nvSpPr>
          <p:cNvPr id="21" name="Рисунок 2">
            <a:extLst>
              <a:ext uri="{FF2B5EF4-FFF2-40B4-BE49-F238E27FC236}">
                <a16:creationId xmlns="" xmlns:a16="http://schemas.microsoft.com/office/drawing/2014/main"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a:p>
        </p:txBody>
      </p:sp>
      <p:sp>
        <p:nvSpPr>
          <p:cNvPr id="22" name="Рисунок 2">
            <a:extLst>
              <a:ext uri="{FF2B5EF4-FFF2-40B4-BE49-F238E27FC236}">
                <a16:creationId xmlns="" xmlns:a16="http://schemas.microsoft.com/office/drawing/2014/main"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a:p>
        </p:txBody>
      </p:sp>
      <p:sp>
        <p:nvSpPr>
          <p:cNvPr id="23" name="Текст 4">
            <a:extLst>
              <a:ext uri="{FF2B5EF4-FFF2-40B4-BE49-F238E27FC236}">
                <a16:creationId xmlns="" xmlns:a16="http://schemas.microsoft.com/office/drawing/2014/main"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77035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presentation-creation.ru/"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8E8430-DDB9-4451-9D36-B3AF2E769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CBE93D94-3035-46FC-A88F-4C3D803A5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6FC1E060-1FC4-4335-BB7B-E97E627FA9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E2BF-9ADC-477C-B985-ED6A3FE2C52E}" type="datetimeFigureOut">
              <a:rPr lang="ru-RU" smtClean="0"/>
              <a:pPr/>
              <a:t>22.02.2022</a:t>
            </a:fld>
            <a:endParaRPr lang="ru-RU"/>
          </a:p>
        </p:txBody>
      </p:sp>
      <p:sp>
        <p:nvSpPr>
          <p:cNvPr id="5" name="Нижний колонтитул 4">
            <a:extLst>
              <a:ext uri="{FF2B5EF4-FFF2-40B4-BE49-F238E27FC236}">
                <a16:creationId xmlns="" xmlns:a16="http://schemas.microsoft.com/office/drawing/2014/main" id="{66DED04A-12F8-4119-ACB5-AA522965E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8DF0D0D2-7346-4BE2-B3F5-7DE8403A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424E6-770A-4943-8DFB-C07B33ECB3B4}" type="slidenum">
              <a:rPr lang="ru-RU" smtClean="0"/>
              <a:pPr/>
              <a:t>‹#›</a:t>
            </a:fld>
            <a:endParaRPr lang="ru-RU"/>
          </a:p>
        </p:txBody>
      </p:sp>
      <p:pic>
        <p:nvPicPr>
          <p:cNvPr id="7" name="Рисунок 6">
            <a:hlinkClick r:id="rId21"/>
            <a:extLst>
              <a:ext uri="{FF2B5EF4-FFF2-40B4-BE49-F238E27FC236}">
                <a16:creationId xmlns="" xmlns:a16="http://schemas.microsoft.com/office/drawing/2014/main" id="{43780347-ADC3-4039-95E5-9DAF405C2D48}"/>
              </a:ext>
            </a:extLst>
          </p:cNvPr>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val="28056890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7" r:id="rId4"/>
    <p:sldLayoutId id="2147483666" r:id="rId5"/>
    <p:sldLayoutId id="2147483661" r:id="rId6"/>
    <p:sldLayoutId id="2147483662" r:id="rId7"/>
    <p:sldLayoutId id="2147483663" r:id="rId8"/>
    <p:sldLayoutId id="2147483664"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 xmlns:a16="http://schemas.microsoft.com/office/drawing/2014/main" id="{57A3F9B0-C61E-4C60-847E-58C20F285CD3}"/>
              </a:ext>
            </a:extLst>
          </p:cNvPr>
          <p:cNvSpPr/>
          <p:nvPr/>
        </p:nvSpPr>
        <p:spPr>
          <a:xfrm>
            <a:off x="0" y="0"/>
            <a:ext cx="12192000"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 xmlns:a16="http://schemas.microsoft.com/office/drawing/2014/main" id="{C3A62C24-D04B-48C3-AA2C-139B09BA2CCB}"/>
              </a:ext>
            </a:extLst>
          </p:cNvPr>
          <p:cNvSpPr/>
          <p:nvPr/>
        </p:nvSpPr>
        <p:spPr>
          <a:xfrm>
            <a:off x="1236000" y="683550"/>
            <a:ext cx="9720000" cy="54675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6">
            <a:extLst>
              <a:ext uri="{FF2B5EF4-FFF2-40B4-BE49-F238E27FC236}">
                <a16:creationId xmlns="" xmlns:a16="http://schemas.microsoft.com/office/drawing/2014/main" id="{F517E966-A564-45E1-84EA-531571F5224C}"/>
              </a:ext>
            </a:extLst>
          </p:cNvPr>
          <p:cNvSpPr>
            <a:spLocks noGrp="1"/>
          </p:cNvSpPr>
          <p:nvPr>
            <p:ph type="ctrTitle"/>
          </p:nvPr>
        </p:nvSpPr>
        <p:spPr>
          <a:xfrm>
            <a:off x="1521857" y="921894"/>
            <a:ext cx="9144000" cy="1700963"/>
          </a:xfrm>
          <a:effectLst/>
        </p:spPr>
        <p:txBody>
          <a:bodyPr>
            <a:normAutofit fontScale="90000"/>
          </a:bodyPr>
          <a:lstStyle/>
          <a:p>
            <a:pPr>
              <a:spcBef>
                <a:spcPts val="600"/>
              </a:spcBef>
              <a:spcAft>
                <a:spcPts val="600"/>
              </a:spcAft>
            </a:pPr>
            <a:r>
              <a:rPr lang="ru-RU" sz="4000" b="1" dirty="0">
                <a:solidFill>
                  <a:schemeClr val="bg1"/>
                </a:solidFill>
                <a:latin typeface="Arial" pitchFamily="34" charset="0"/>
                <a:cs typeface="Arial" pitchFamily="34" charset="0"/>
              </a:rPr>
              <a:t/>
            </a:r>
            <a:br>
              <a:rPr lang="ru-RU" sz="4000" b="1" dirty="0">
                <a:solidFill>
                  <a:schemeClr val="bg1"/>
                </a:solidFill>
                <a:latin typeface="Arial" pitchFamily="34" charset="0"/>
                <a:cs typeface="Arial" pitchFamily="34" charset="0"/>
              </a:rPr>
            </a:br>
            <a:r>
              <a:rPr lang="ru-RU" sz="4000" b="1" dirty="0">
                <a:solidFill>
                  <a:schemeClr val="bg1"/>
                </a:solidFill>
                <a:latin typeface="Arial" pitchFamily="34" charset="0"/>
                <a:cs typeface="Arial" pitchFamily="34" charset="0"/>
              </a:rPr>
              <a:t>Тема: </a:t>
            </a:r>
            <a:r>
              <a:rPr lang="ru-RU" sz="4000" b="1" dirty="0" smtClean="0">
                <a:solidFill>
                  <a:schemeClr val="bg1"/>
                </a:solidFill>
                <a:latin typeface="Arial" pitchFamily="34" charset="0"/>
                <a:cs typeface="Arial" pitchFamily="34" charset="0"/>
              </a:rPr>
              <a:t>Учет запасов</a:t>
            </a:r>
            <a:r>
              <a:rPr lang="ru-RU" sz="40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cs typeface="Arial" pitchFamily="34" charset="0"/>
              </a:rPr>
              <a:t/>
            </a:r>
            <a:br>
              <a:rPr lang="ru-RU" sz="40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cs typeface="Arial" pitchFamily="34" charset="0"/>
              </a:rPr>
            </a:br>
            <a:endParaRPr lang="ru-RU" sz="4000" dirty="0">
              <a:solidFill>
                <a:schemeClr val="bg1"/>
              </a:solidFill>
              <a:latin typeface="Arial" pitchFamily="34" charset="0"/>
              <a:cs typeface="Arial" pitchFamily="34" charset="0"/>
            </a:endParaRPr>
          </a:p>
        </p:txBody>
      </p:sp>
      <p:sp>
        <p:nvSpPr>
          <p:cNvPr id="8" name="Подзаголовок 7">
            <a:extLst>
              <a:ext uri="{FF2B5EF4-FFF2-40B4-BE49-F238E27FC236}">
                <a16:creationId xmlns="" xmlns:a16="http://schemas.microsoft.com/office/drawing/2014/main" id="{E2BDACE4-4494-4579-AE66-C36AE5DA67AB}"/>
              </a:ext>
            </a:extLst>
          </p:cNvPr>
          <p:cNvSpPr>
            <a:spLocks noGrp="1"/>
          </p:cNvSpPr>
          <p:nvPr>
            <p:ph type="subTitle" idx="1"/>
          </p:nvPr>
        </p:nvSpPr>
        <p:spPr/>
        <p:txBody>
          <a:bodyPr>
            <a:normAutofit/>
          </a:bodyPr>
          <a:lstStyle/>
          <a:p>
            <a:pPr algn="l">
              <a:lnSpc>
                <a:spcPct val="100000"/>
              </a:lnSpc>
              <a:spcBef>
                <a:spcPts val="0"/>
              </a:spcBef>
            </a:pPr>
            <a:r>
              <a:rPr lang="ru-RU" sz="1800" b="1" dirty="0" smtClean="0">
                <a:solidFill>
                  <a:schemeClr val="bg1"/>
                </a:solidFill>
                <a:latin typeface="Arial" pitchFamily="34" charset="0"/>
                <a:cs typeface="Arial" pitchFamily="34" charset="0"/>
              </a:rPr>
              <a:t>Галкина </a:t>
            </a:r>
            <a:r>
              <a:rPr lang="ru-RU" sz="1800" b="1" dirty="0">
                <a:solidFill>
                  <a:schemeClr val="bg1"/>
                </a:solidFill>
                <a:latin typeface="Arial" pitchFamily="34" charset="0"/>
                <a:cs typeface="Arial" pitchFamily="34" charset="0"/>
              </a:rPr>
              <a:t>Людмила Александровна, </a:t>
            </a:r>
            <a:endParaRPr lang="ru-RU" sz="1800" b="1" dirty="0" smtClean="0">
              <a:solidFill>
                <a:schemeClr val="bg1"/>
              </a:solidFill>
              <a:latin typeface="Arial" pitchFamily="34" charset="0"/>
              <a:cs typeface="Arial" pitchFamily="34" charset="0"/>
            </a:endParaRPr>
          </a:p>
          <a:p>
            <a:pPr algn="l">
              <a:lnSpc>
                <a:spcPct val="100000"/>
              </a:lnSpc>
              <a:spcBef>
                <a:spcPts val="0"/>
              </a:spcBef>
            </a:pPr>
            <a:r>
              <a:rPr lang="ru-RU" sz="1800" b="1" dirty="0" smtClean="0">
                <a:solidFill>
                  <a:schemeClr val="bg1"/>
                </a:solidFill>
                <a:latin typeface="Arial" pitchFamily="34" charset="0"/>
                <a:cs typeface="Arial" pitchFamily="34" charset="0"/>
              </a:rPr>
              <a:t>к.э.н</a:t>
            </a:r>
            <a:r>
              <a:rPr lang="ru-RU" sz="1800" b="1" dirty="0">
                <a:solidFill>
                  <a:schemeClr val="bg1"/>
                </a:solidFill>
                <a:latin typeface="Arial" pitchFamily="34" charset="0"/>
                <a:cs typeface="Arial" pitchFamily="34" charset="0"/>
              </a:rPr>
              <a:t>., аттестованный преподаватель Палаты налоговых консультантов</a:t>
            </a:r>
          </a:p>
          <a:p>
            <a:pPr algn="l">
              <a:lnSpc>
                <a:spcPct val="100000"/>
              </a:lnSpc>
              <a:spcAft>
                <a:spcPts val="600"/>
              </a:spcAft>
            </a:pPr>
            <a:endParaRPr lang="ru-RU" sz="1800" b="1" dirty="0">
              <a:solidFill>
                <a:schemeClr val="bg1"/>
              </a:solidFill>
              <a:cs typeface="Arial" pitchFamily="34" charset="0"/>
            </a:endParaRPr>
          </a:p>
          <a:p>
            <a:pPr>
              <a:lnSpc>
                <a:spcPct val="100000"/>
              </a:lnSpc>
            </a:pPr>
            <a:endParaRPr lang="ru-RU" sz="1800" dirty="0">
              <a:solidFill>
                <a:schemeClr val="bg1"/>
              </a:solidFill>
            </a:endParaRPr>
          </a:p>
        </p:txBody>
      </p:sp>
      <p:sp>
        <p:nvSpPr>
          <p:cNvPr id="13" name="Прямоугольник 12">
            <a:extLst>
              <a:ext uri="{FF2B5EF4-FFF2-40B4-BE49-F238E27FC236}">
                <a16:creationId xmlns="" xmlns:a16="http://schemas.microsoft.com/office/drawing/2014/main" id="{B7677A69-23E8-4468-B0C1-F200BA6A0BB0}"/>
              </a:ext>
            </a:extLst>
          </p:cNvPr>
          <p:cNvSpPr/>
          <p:nvPr/>
        </p:nvSpPr>
        <p:spPr>
          <a:xfrm>
            <a:off x="456450" y="257400"/>
            <a:ext cx="11318400" cy="6366600"/>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Текст 7"/>
          <p:cNvSpPr txBox="1">
            <a:spLocks/>
          </p:cNvSpPr>
          <p:nvPr/>
        </p:nvSpPr>
        <p:spPr bwMode="auto">
          <a:xfrm>
            <a:off x="4643666" y="5165379"/>
            <a:ext cx="6323100" cy="873125"/>
          </a:xfrm>
          <a:prstGeom prst="rect">
            <a:avLst/>
          </a:prstGeom>
          <a:noFill/>
          <a:ln w="9525">
            <a:noFill/>
            <a:miter lim="800000"/>
            <a:headEnd/>
            <a:tailEnd/>
          </a:ln>
        </p:spPr>
        <p:txBody>
          <a:bodyPr lIns="100794" tIns="50397" rIns="100794" bIns="50397"/>
          <a:lstStyle/>
          <a:p>
            <a:pPr algn="r">
              <a:buClr>
                <a:srgbClr val="C3260C"/>
              </a:buClr>
              <a:buSzPct val="130000"/>
              <a:buFont typeface="Georgia" pitchFamily="18" charset="0"/>
              <a:buNone/>
              <a:defRPr/>
            </a:pPr>
            <a:r>
              <a:rPr lang="ru-RU" sz="1400" b="1" kern="0" dirty="0">
                <a:solidFill>
                  <a:schemeClr val="bg1"/>
                </a:solidFill>
                <a:latin typeface="Arial" pitchFamily="34" charset="0"/>
                <a:cs typeface="Arial" pitchFamily="34" charset="0"/>
              </a:rPr>
              <a:t>Центр подготовки налоговых консультантов </a:t>
            </a:r>
            <a:r>
              <a:rPr lang="ru-RU" sz="1400" b="1" kern="0" dirty="0" err="1">
                <a:solidFill>
                  <a:schemeClr val="bg1"/>
                </a:solidFill>
                <a:latin typeface="Arial" pitchFamily="34" charset="0"/>
                <a:cs typeface="Arial" pitchFamily="34" charset="0"/>
              </a:rPr>
              <a:t>РосНОУ</a:t>
            </a:r>
            <a:r>
              <a:rPr lang="ru-RU" sz="1400" b="1" kern="0" dirty="0">
                <a:solidFill>
                  <a:schemeClr val="bg1"/>
                </a:solidFill>
                <a:latin typeface="Arial" pitchFamily="34" charset="0"/>
                <a:cs typeface="Arial" pitchFamily="34" charset="0"/>
              </a:rPr>
              <a:t>  </a:t>
            </a:r>
          </a:p>
          <a:p>
            <a:pPr algn="r">
              <a:spcBef>
                <a:spcPct val="20000"/>
              </a:spcBef>
              <a:spcAft>
                <a:spcPts val="331"/>
              </a:spcAft>
              <a:buClr>
                <a:srgbClr val="C3260C"/>
              </a:buClr>
              <a:buSzPct val="130000"/>
              <a:defRPr/>
            </a:pPr>
            <a:r>
              <a:rPr lang="ru-RU" sz="1400" b="1" kern="0" dirty="0">
                <a:solidFill>
                  <a:schemeClr val="bg1"/>
                </a:solidFill>
                <a:latin typeface="Arial" pitchFamily="34" charset="0"/>
                <a:cs typeface="Arial" pitchFamily="34" charset="0"/>
              </a:rPr>
              <a:t>(495) 925-03-87 </a:t>
            </a:r>
            <a:r>
              <a:rPr lang="en-US" sz="1400" b="1" kern="0" dirty="0" err="1">
                <a:solidFill>
                  <a:schemeClr val="bg1"/>
                </a:solidFill>
                <a:latin typeface="Arial" pitchFamily="34" charset="0"/>
                <a:cs typeface="Arial" pitchFamily="34" charset="0"/>
              </a:rPr>
              <a:t>nalog</a:t>
            </a:r>
            <a:r>
              <a:rPr lang="ru-RU" sz="1400" b="1" kern="0" dirty="0">
                <a:solidFill>
                  <a:schemeClr val="bg1"/>
                </a:solidFill>
                <a:latin typeface="Arial" pitchFamily="34" charset="0"/>
                <a:cs typeface="Arial" pitchFamily="34" charset="0"/>
              </a:rPr>
              <a:t>@</a:t>
            </a:r>
            <a:r>
              <a:rPr lang="en-US" sz="1400" b="1" kern="0" dirty="0" err="1">
                <a:solidFill>
                  <a:schemeClr val="bg1"/>
                </a:solidFill>
                <a:latin typeface="Arial" pitchFamily="34" charset="0"/>
                <a:cs typeface="Arial" pitchFamily="34" charset="0"/>
              </a:rPr>
              <a:t>cpnk</a:t>
            </a:r>
            <a:r>
              <a:rPr lang="ru-RU" sz="1400" b="1" kern="0" dirty="0">
                <a:solidFill>
                  <a:schemeClr val="bg1"/>
                </a:solidFill>
                <a:latin typeface="Arial" pitchFamily="34" charset="0"/>
                <a:cs typeface="Arial" pitchFamily="34" charset="0"/>
              </a:rPr>
              <a:t>.</a:t>
            </a:r>
            <a:r>
              <a:rPr lang="en-US" sz="1400" b="1" kern="0" dirty="0" err="1">
                <a:solidFill>
                  <a:schemeClr val="bg1"/>
                </a:solidFill>
                <a:latin typeface="Arial" pitchFamily="34" charset="0"/>
                <a:cs typeface="Arial" pitchFamily="34" charset="0"/>
              </a:rPr>
              <a:t>ru</a:t>
            </a:r>
            <a:r>
              <a:rPr lang="en-US" sz="1400" b="1" kern="0" dirty="0">
                <a:solidFill>
                  <a:schemeClr val="bg1"/>
                </a:solidFill>
                <a:latin typeface="Arial" pitchFamily="34" charset="0"/>
                <a:cs typeface="Arial" pitchFamily="34" charset="0"/>
              </a:rPr>
              <a:t> </a:t>
            </a:r>
            <a:r>
              <a:rPr lang="ru-RU" sz="1400" b="1" kern="0" dirty="0">
                <a:solidFill>
                  <a:schemeClr val="bg1"/>
                </a:solidFill>
                <a:latin typeface="Arial" pitchFamily="34" charset="0"/>
                <a:cs typeface="Arial" pitchFamily="34" charset="0"/>
              </a:rPr>
              <a:t> </a:t>
            </a:r>
            <a:r>
              <a:rPr lang="en-US" sz="1400" b="1" kern="0" dirty="0">
                <a:solidFill>
                  <a:schemeClr val="bg1"/>
                </a:solidFill>
                <a:latin typeface="Arial" pitchFamily="34" charset="0"/>
                <a:cs typeface="Arial" pitchFamily="34" charset="0"/>
              </a:rPr>
              <a:t>http</a:t>
            </a:r>
            <a:r>
              <a:rPr lang="ru-RU" sz="1400" b="1" kern="0" dirty="0">
                <a:solidFill>
                  <a:schemeClr val="bg1"/>
                </a:solidFill>
                <a:latin typeface="Arial" pitchFamily="34" charset="0"/>
                <a:cs typeface="Arial" pitchFamily="34" charset="0"/>
              </a:rPr>
              <a:t>://</a:t>
            </a:r>
            <a:r>
              <a:rPr lang="en-US" sz="1400" b="1" kern="0" dirty="0" err="1">
                <a:solidFill>
                  <a:schemeClr val="bg1"/>
                </a:solidFill>
                <a:latin typeface="Arial" pitchFamily="34" charset="0"/>
                <a:cs typeface="Arial" pitchFamily="34" charset="0"/>
              </a:rPr>
              <a:t>cpnk</a:t>
            </a:r>
            <a:r>
              <a:rPr lang="ru-RU" sz="1400" b="1" kern="0" dirty="0">
                <a:solidFill>
                  <a:schemeClr val="bg1"/>
                </a:solidFill>
                <a:latin typeface="Arial" pitchFamily="34" charset="0"/>
                <a:cs typeface="Arial" pitchFamily="34" charset="0"/>
              </a:rPr>
              <a:t>.</a:t>
            </a:r>
            <a:r>
              <a:rPr lang="en-US" sz="1400" b="1" kern="0" dirty="0" err="1">
                <a:solidFill>
                  <a:schemeClr val="bg1"/>
                </a:solidFill>
                <a:latin typeface="Arial" pitchFamily="34" charset="0"/>
                <a:cs typeface="Arial" pitchFamily="34" charset="0"/>
              </a:rPr>
              <a:t>ru</a:t>
            </a:r>
            <a:r>
              <a:rPr lang="ru-RU" sz="1400" b="1" kern="0" dirty="0">
                <a:solidFill>
                  <a:schemeClr val="bg1"/>
                </a:solidFill>
                <a:latin typeface="Arial" pitchFamily="34" charset="0"/>
                <a:cs typeface="Arial" pitchFamily="34" charset="0"/>
              </a:rPr>
              <a:t> </a:t>
            </a:r>
          </a:p>
          <a:p>
            <a:pPr algn="r">
              <a:spcBef>
                <a:spcPct val="20000"/>
              </a:spcBef>
              <a:spcAft>
                <a:spcPts val="331"/>
              </a:spcAft>
              <a:buClr>
                <a:srgbClr val="C3260C"/>
              </a:buClr>
              <a:buSzPct val="130000"/>
              <a:defRPr/>
            </a:pPr>
            <a:r>
              <a:rPr lang="ru-RU" kern="0" dirty="0">
                <a:solidFill>
                  <a:schemeClr val="bg1"/>
                </a:solidFill>
                <a:latin typeface="Arial" pitchFamily="34" charset="0"/>
                <a:cs typeface="Arial" pitchFamily="34" charset="0"/>
              </a:rPr>
              <a:t> </a:t>
            </a:r>
          </a:p>
          <a:p>
            <a:pPr>
              <a:spcBef>
                <a:spcPct val="20000"/>
              </a:spcBef>
              <a:spcAft>
                <a:spcPts val="331"/>
              </a:spcAft>
              <a:buClr>
                <a:srgbClr val="C3260C"/>
              </a:buClr>
              <a:buSzPct val="130000"/>
              <a:defRPr/>
            </a:pPr>
            <a:endParaRPr lang="ru-RU" kern="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9561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1056000" y="1137476"/>
            <a:ext cx="9990000" cy="52923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spcBef>
                <a:spcPts val="600"/>
              </a:spcBef>
              <a:buFont typeface="Arial" panose="020B0604020202020204" pitchFamily="34" charset="0"/>
              <a:buNone/>
            </a:pPr>
            <a:r>
              <a:rPr lang="ru-RU" sz="2400" dirty="0" smtClean="0">
                <a:solidFill>
                  <a:schemeClr val="accent1"/>
                </a:solidFill>
                <a:ea typeface="Times New Roman"/>
              </a:rPr>
              <a:t> При приобретении запасов </a:t>
            </a:r>
            <a:r>
              <a:rPr lang="ru-RU" sz="2400" b="1" dirty="0" smtClean="0">
                <a:solidFill>
                  <a:schemeClr val="accent1"/>
                </a:solidFill>
                <a:ea typeface="Times New Roman"/>
              </a:rPr>
              <a:t>на условиях отсрочки</a:t>
            </a:r>
            <a:r>
              <a:rPr lang="ru-RU" sz="2400" dirty="0" smtClean="0">
                <a:solidFill>
                  <a:schemeClr val="accent1"/>
                </a:solidFill>
                <a:ea typeface="Times New Roman"/>
              </a:rPr>
              <a:t> (рассрочки) платежа на период, превышающий 12 месяцев или установленный организацией меньший срок, в фактическую себестоимость запасов включается сумма денежных средств, которая была бы уплачена организацией при отсутствии указанной отсрочки (рассрочки). (Например, если запасы приобретены с длительной отсрочкой или в рассрочку, а проценты по коммерческому кредиту в договоре не выделены, их выделяют расчётным путем. В себестоимость запасов включается сумма, которую нужно было бы уплатить поставщику без отсрочки или рассрочки). </a:t>
            </a:r>
          </a:p>
          <a:p>
            <a:pPr marL="0" indent="357188" algn="just">
              <a:spcBef>
                <a:spcPts val="600"/>
              </a:spcBef>
              <a:buFont typeface="Arial" panose="020B0604020202020204" pitchFamily="34" charset="0"/>
              <a:buNone/>
            </a:pPr>
            <a:r>
              <a:rPr lang="ru-RU" sz="2400" dirty="0" smtClean="0">
                <a:solidFill>
                  <a:schemeClr val="accent1"/>
                </a:solidFill>
                <a:ea typeface="Times New Roman"/>
              </a:rPr>
              <a:t>  Разница между указанной суммой и номинальной величиной денежных средств, подлежащих уплате в будущем, учитывается в порядке, установленном ПБУ 15/2008 «Учет расходов по займам и кредитам» (п. 13 ФСБУ 5/2019)</a:t>
            </a:r>
          </a:p>
          <a:p>
            <a:pPr marL="0" indent="357188" algn="just">
              <a:spcBef>
                <a:spcPts val="600"/>
              </a:spcBef>
              <a:buFont typeface="Arial" panose="020B0604020202020204" pitchFamily="34" charset="0"/>
              <a:buNone/>
            </a:pPr>
            <a:r>
              <a:rPr lang="ru-RU" sz="2400" dirty="0" smtClean="0">
                <a:solidFill>
                  <a:schemeClr val="accent1"/>
                </a:solidFill>
                <a:ea typeface="Times New Roman"/>
              </a:rPr>
              <a:t>    (</a:t>
            </a:r>
            <a:r>
              <a:rPr lang="ru-RU" sz="2400" b="1" dirty="0" smtClean="0">
                <a:solidFill>
                  <a:schemeClr val="accent1"/>
                </a:solidFill>
                <a:ea typeface="Times New Roman"/>
              </a:rPr>
              <a:t>Организация с упрощенным учетом</a:t>
            </a:r>
            <a:r>
              <a:rPr lang="ru-RU" sz="2400" dirty="0" smtClean="0">
                <a:solidFill>
                  <a:schemeClr val="accent1"/>
                </a:solidFill>
                <a:ea typeface="Times New Roman"/>
              </a:rPr>
              <a:t> может не применять (п. 17 ФСБУ 5/2019) ). </a:t>
            </a:r>
            <a:endParaRPr lang="ru-RU" sz="2400" dirty="0">
              <a:solidFill>
                <a:schemeClr val="accent1"/>
              </a:solidFill>
            </a:endParaRPr>
          </a:p>
        </p:txBody>
      </p:sp>
      <p:sp>
        <p:nvSpPr>
          <p:cNvPr id="3" name="Прямоугольник 2"/>
          <p:cNvSpPr/>
          <p:nvPr/>
        </p:nvSpPr>
        <p:spPr>
          <a:xfrm>
            <a:off x="921000" y="324000"/>
            <a:ext cx="5815438" cy="584775"/>
          </a:xfrm>
          <a:prstGeom prst="rect">
            <a:avLst/>
          </a:prstGeom>
        </p:spPr>
        <p:txBody>
          <a:bodyPr wrap="none">
            <a:spAutoFit/>
          </a:bodyPr>
          <a:lstStyle/>
          <a:p>
            <a:r>
              <a:rPr lang="ru-RU" sz="3200" b="1" dirty="0">
                <a:solidFill>
                  <a:schemeClr val="accent1"/>
                </a:solidFill>
                <a:ea typeface="Times New Roman"/>
              </a:rPr>
              <a:t>Оценка запасов при признании</a:t>
            </a:r>
            <a:endParaRPr lang="ru-RU" sz="3200" dirty="0"/>
          </a:p>
        </p:txBody>
      </p:sp>
    </p:spTree>
    <p:extLst>
      <p:ext uri="{BB962C8B-B14F-4D97-AF65-F5344CB8AC3E}">
        <p14:creationId xmlns:p14="http://schemas.microsoft.com/office/powerpoint/2010/main" val="31721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1044600" y="1494000"/>
            <a:ext cx="10125000" cy="28803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buFont typeface="Arial" panose="020B0604020202020204" pitchFamily="34" charset="0"/>
              <a:buNone/>
            </a:pPr>
            <a:r>
              <a:rPr lang="ru-RU" sz="2400" dirty="0" smtClean="0">
                <a:solidFill>
                  <a:schemeClr val="accent1"/>
                </a:solidFill>
                <a:ea typeface="Times New Roman"/>
              </a:rPr>
              <a:t>Затратами, включаемыми в фактическую себестоимость запасов, которые организация получает</a:t>
            </a:r>
            <a:r>
              <a:rPr lang="ru-RU" sz="2400" b="1" dirty="0" smtClean="0">
                <a:solidFill>
                  <a:schemeClr val="accent1"/>
                </a:solidFill>
                <a:ea typeface="Times New Roman"/>
              </a:rPr>
              <a:t> безвозмездно, считается справедливая стоимость этих запасов </a:t>
            </a:r>
            <a:r>
              <a:rPr lang="ru-RU" sz="2400" dirty="0" smtClean="0">
                <a:solidFill>
                  <a:schemeClr val="accent1"/>
                </a:solidFill>
                <a:ea typeface="Times New Roman"/>
              </a:rPr>
              <a:t>(п.15 ФСБУ 5/2019)</a:t>
            </a:r>
          </a:p>
          <a:p>
            <a:pPr marL="0" indent="357188" algn="just">
              <a:spcBef>
                <a:spcPts val="675"/>
              </a:spcBef>
              <a:spcAft>
                <a:spcPts val="675"/>
              </a:spcAft>
              <a:buFont typeface="Arial" panose="020B0604020202020204" pitchFamily="34" charset="0"/>
              <a:buNone/>
            </a:pPr>
            <a:endParaRPr lang="ru-RU" sz="2400" dirty="0" smtClean="0">
              <a:solidFill>
                <a:schemeClr val="accent1"/>
              </a:solidFill>
              <a:ea typeface="Times New Roman"/>
            </a:endParaRPr>
          </a:p>
          <a:p>
            <a:pPr marL="0" indent="357188" algn="just">
              <a:buFont typeface="Arial" panose="020B0604020202020204" pitchFamily="34" charset="0"/>
              <a:buNone/>
            </a:pPr>
            <a:r>
              <a:rPr lang="ru-RU" sz="2400" dirty="0" err="1" smtClean="0">
                <a:solidFill>
                  <a:schemeClr val="accent1"/>
                </a:solidFill>
                <a:ea typeface="Times New Roman"/>
              </a:rPr>
              <a:t>Дт</a:t>
            </a:r>
            <a:r>
              <a:rPr lang="ru-RU" sz="2400" dirty="0" smtClean="0">
                <a:solidFill>
                  <a:schemeClr val="accent1"/>
                </a:solidFill>
                <a:ea typeface="Times New Roman"/>
              </a:rPr>
              <a:t> 10    </a:t>
            </a:r>
            <a:r>
              <a:rPr lang="ru-RU" sz="2400" dirty="0" err="1" smtClean="0">
                <a:solidFill>
                  <a:schemeClr val="accent1"/>
                </a:solidFill>
                <a:ea typeface="Times New Roman"/>
              </a:rPr>
              <a:t>Кт</a:t>
            </a:r>
            <a:r>
              <a:rPr lang="ru-RU" sz="2400" dirty="0" smtClean="0">
                <a:solidFill>
                  <a:schemeClr val="accent1"/>
                </a:solidFill>
                <a:ea typeface="Times New Roman"/>
              </a:rPr>
              <a:t> 98 – по справедливой стоимости</a:t>
            </a:r>
          </a:p>
          <a:p>
            <a:pPr marL="0" indent="357188" algn="just">
              <a:buFont typeface="Arial" panose="020B0604020202020204" pitchFamily="34" charset="0"/>
              <a:buNone/>
            </a:pPr>
            <a:r>
              <a:rPr lang="ru-RU" sz="2400" dirty="0" err="1" smtClean="0">
                <a:solidFill>
                  <a:schemeClr val="accent1"/>
                </a:solidFill>
                <a:ea typeface="Times New Roman"/>
              </a:rPr>
              <a:t>Дт</a:t>
            </a:r>
            <a:r>
              <a:rPr lang="ru-RU" sz="2400" dirty="0" smtClean="0">
                <a:solidFill>
                  <a:schemeClr val="accent1"/>
                </a:solidFill>
                <a:ea typeface="Times New Roman"/>
              </a:rPr>
              <a:t> 98    </a:t>
            </a:r>
            <a:r>
              <a:rPr lang="ru-RU" sz="2400" dirty="0" err="1" smtClean="0">
                <a:solidFill>
                  <a:schemeClr val="accent1"/>
                </a:solidFill>
                <a:ea typeface="Times New Roman"/>
              </a:rPr>
              <a:t>Кт</a:t>
            </a:r>
            <a:r>
              <a:rPr lang="ru-RU" sz="2400" dirty="0" smtClean="0">
                <a:solidFill>
                  <a:schemeClr val="accent1"/>
                </a:solidFill>
                <a:ea typeface="Times New Roman"/>
              </a:rPr>
              <a:t> 91 – при списании материалов</a:t>
            </a:r>
          </a:p>
          <a:p>
            <a:pPr marL="0" indent="355600">
              <a:lnSpc>
                <a:spcPct val="150000"/>
              </a:lnSpc>
              <a:buFont typeface="Arial" panose="020B0604020202020204" pitchFamily="34" charset="0"/>
              <a:buNone/>
            </a:pPr>
            <a:endParaRPr lang="ru-RU" sz="2400" dirty="0">
              <a:solidFill>
                <a:schemeClr val="accent1"/>
              </a:solidFill>
            </a:endParaRPr>
          </a:p>
        </p:txBody>
      </p:sp>
      <p:sp>
        <p:nvSpPr>
          <p:cNvPr id="3" name="Прямоугольник 2"/>
          <p:cNvSpPr/>
          <p:nvPr/>
        </p:nvSpPr>
        <p:spPr>
          <a:xfrm>
            <a:off x="896503" y="231517"/>
            <a:ext cx="5815438" cy="754694"/>
          </a:xfrm>
          <a:prstGeom prst="rect">
            <a:avLst/>
          </a:prstGeom>
        </p:spPr>
        <p:txBody>
          <a:bodyPr wrap="none">
            <a:spAutoFit/>
          </a:bodyPr>
          <a:lstStyle/>
          <a:p>
            <a:pPr>
              <a:lnSpc>
                <a:spcPct val="150000"/>
              </a:lnSpc>
            </a:pPr>
            <a:r>
              <a:rPr lang="ru-RU" sz="3200" b="1" dirty="0">
                <a:solidFill>
                  <a:schemeClr val="accent1"/>
                </a:solidFill>
                <a:ea typeface="Times New Roman"/>
              </a:rPr>
              <a:t>Оценка запасов при признании</a:t>
            </a:r>
          </a:p>
        </p:txBody>
      </p:sp>
    </p:spTree>
    <p:extLst>
      <p:ext uri="{BB962C8B-B14F-4D97-AF65-F5344CB8AC3E}">
        <p14:creationId xmlns:p14="http://schemas.microsoft.com/office/powerpoint/2010/main" val="3541356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96" y="324000"/>
            <a:ext cx="5815438" cy="754694"/>
          </a:xfrm>
          <a:prstGeom prst="rect">
            <a:avLst/>
          </a:prstGeom>
        </p:spPr>
        <p:txBody>
          <a:bodyPr wrap="none">
            <a:spAutoFit/>
          </a:bodyPr>
          <a:lstStyle/>
          <a:p>
            <a:pPr algn="ctr">
              <a:lnSpc>
                <a:spcPct val="150000"/>
              </a:lnSpc>
            </a:pPr>
            <a:r>
              <a:rPr lang="ru-RU" sz="3200" b="1" dirty="0">
                <a:solidFill>
                  <a:schemeClr val="accent1"/>
                </a:solidFill>
                <a:ea typeface="Times New Roman"/>
              </a:rPr>
              <a:t>Оценка запасов при признании</a:t>
            </a:r>
          </a:p>
        </p:txBody>
      </p:sp>
      <p:sp>
        <p:nvSpPr>
          <p:cNvPr id="3" name="Прямоугольник 2"/>
          <p:cNvSpPr/>
          <p:nvPr/>
        </p:nvSpPr>
        <p:spPr>
          <a:xfrm>
            <a:off x="926296" y="1240541"/>
            <a:ext cx="10299703" cy="5059847"/>
          </a:xfrm>
          <a:prstGeom prst="rect">
            <a:avLst/>
          </a:prstGeom>
        </p:spPr>
        <p:txBody>
          <a:bodyPr wrap="square">
            <a:spAutoFit/>
          </a:bodyPr>
          <a:lstStyle/>
          <a:p>
            <a:pPr indent="357188" algn="just"/>
            <a:r>
              <a:rPr lang="ru-RU" sz="2400" b="1" dirty="0">
                <a:solidFill>
                  <a:schemeClr val="accent1"/>
                </a:solidFill>
                <a:ea typeface="Times New Roman"/>
              </a:rPr>
              <a:t>В случае если в качестве запасов признаются материальные ценности, остающиеся от выбытия</a:t>
            </a:r>
            <a:r>
              <a:rPr lang="ru-RU" sz="2400" dirty="0">
                <a:solidFill>
                  <a:schemeClr val="accent1"/>
                </a:solidFill>
                <a:ea typeface="Times New Roman"/>
              </a:rPr>
              <a:t> (в том числе частичного) </a:t>
            </a:r>
            <a:r>
              <a:rPr lang="ru-RU" sz="2400" dirty="0" err="1">
                <a:solidFill>
                  <a:schemeClr val="accent1"/>
                </a:solidFill>
                <a:ea typeface="Times New Roman"/>
              </a:rPr>
              <a:t>внеоборотных</a:t>
            </a:r>
            <a:r>
              <a:rPr lang="ru-RU" sz="2400" dirty="0">
                <a:solidFill>
                  <a:schemeClr val="accent1"/>
                </a:solidFill>
                <a:ea typeface="Times New Roman"/>
              </a:rPr>
              <a:t> активов или извлекаемые в процессе текущего содержания, ремонта, модернизации, реконструкции </a:t>
            </a:r>
            <a:r>
              <a:rPr lang="ru-RU" sz="2400" dirty="0" err="1">
                <a:solidFill>
                  <a:schemeClr val="accent1"/>
                </a:solidFill>
                <a:ea typeface="Times New Roman"/>
              </a:rPr>
              <a:t>внеоборотных</a:t>
            </a:r>
            <a:r>
              <a:rPr lang="ru-RU" sz="2400" dirty="0">
                <a:solidFill>
                  <a:schemeClr val="accent1"/>
                </a:solidFill>
                <a:ea typeface="Times New Roman"/>
              </a:rPr>
              <a:t> активов, </a:t>
            </a:r>
            <a:r>
              <a:rPr lang="ru-RU" sz="2400" b="1" dirty="0">
                <a:solidFill>
                  <a:schemeClr val="accent1"/>
                </a:solidFill>
                <a:ea typeface="Times New Roman"/>
              </a:rPr>
              <a:t>затратами</a:t>
            </a:r>
            <a:r>
              <a:rPr lang="ru-RU" sz="2400" dirty="0">
                <a:solidFill>
                  <a:schemeClr val="accent1"/>
                </a:solidFill>
                <a:ea typeface="Times New Roman"/>
              </a:rPr>
              <a:t>, включаемыми в фактическую себестоимость запасов, </a:t>
            </a:r>
            <a:r>
              <a:rPr lang="ru-RU" sz="2400" b="1" dirty="0">
                <a:solidFill>
                  <a:schemeClr val="accent1"/>
                </a:solidFill>
                <a:ea typeface="Times New Roman"/>
              </a:rPr>
              <a:t>считается наименьшая из следующих величин:</a:t>
            </a:r>
            <a:endParaRPr lang="ru-RU" sz="2400" dirty="0">
              <a:solidFill>
                <a:schemeClr val="accent1"/>
              </a:solidFill>
              <a:ea typeface="Times New Roman"/>
            </a:endParaRPr>
          </a:p>
          <a:p>
            <a:pPr lvl="0" indent="357188" algn="just">
              <a:lnSpc>
                <a:spcPct val="115000"/>
              </a:lnSpc>
              <a:buSzPts val="1000"/>
              <a:tabLst>
                <a:tab pos="457200" algn="l"/>
              </a:tabLst>
            </a:pPr>
            <a:r>
              <a:rPr lang="ru-RU" sz="2400" dirty="0">
                <a:solidFill>
                  <a:schemeClr val="accent1"/>
                </a:solidFill>
                <a:ea typeface="Times New Roman"/>
              </a:rPr>
              <a:t>стоимость, по которой учитываются аналогичные запасы, приобретенные (созданные) организацией в рамках обычного операционного цикла;</a:t>
            </a:r>
          </a:p>
          <a:p>
            <a:pPr lvl="0" indent="357188" algn="just"/>
            <a:r>
              <a:rPr lang="ru-RU" sz="2400" dirty="0">
                <a:solidFill>
                  <a:schemeClr val="accent1"/>
                </a:solidFill>
                <a:ea typeface="Times New Roman"/>
              </a:rPr>
              <a:t>сумма балансовой стоимости списываемых активов и затрат, понесенных в связи с демонтажем и разборкой объектов, извлечением материальных ценностей и приведением их в состояние, необходимое для потребления (продажи, использования) в качестве запасов (п.16 ФСБУ 5/2019)</a:t>
            </a:r>
          </a:p>
          <a:p>
            <a:pPr lvl="0" indent="357188" algn="just">
              <a:lnSpc>
                <a:spcPct val="115000"/>
              </a:lnSpc>
              <a:buSzPts val="1000"/>
              <a:tabLst>
                <a:tab pos="457200" algn="l"/>
              </a:tabLst>
            </a:pPr>
            <a:r>
              <a:rPr lang="ru-RU" sz="2400" dirty="0">
                <a:solidFill>
                  <a:schemeClr val="accent1"/>
                </a:solidFill>
                <a:ea typeface="Times New Roman"/>
              </a:rPr>
              <a:t>                                      </a:t>
            </a:r>
            <a:r>
              <a:rPr lang="ru-RU" sz="2400" dirty="0" err="1">
                <a:solidFill>
                  <a:schemeClr val="accent1"/>
                </a:solidFill>
                <a:ea typeface="Times New Roman"/>
              </a:rPr>
              <a:t>Дт</a:t>
            </a:r>
            <a:r>
              <a:rPr lang="ru-RU" sz="2400" dirty="0">
                <a:solidFill>
                  <a:schemeClr val="accent1"/>
                </a:solidFill>
                <a:ea typeface="Times New Roman"/>
              </a:rPr>
              <a:t> 10    </a:t>
            </a:r>
            <a:r>
              <a:rPr lang="ru-RU" sz="2400" dirty="0" err="1">
                <a:solidFill>
                  <a:schemeClr val="accent1"/>
                </a:solidFill>
                <a:ea typeface="Times New Roman"/>
              </a:rPr>
              <a:t>Кт</a:t>
            </a:r>
            <a:r>
              <a:rPr lang="ru-RU" sz="2400" dirty="0">
                <a:solidFill>
                  <a:schemeClr val="accent1"/>
                </a:solidFill>
                <a:ea typeface="Times New Roman"/>
              </a:rPr>
              <a:t> 91</a:t>
            </a:r>
          </a:p>
        </p:txBody>
      </p:sp>
    </p:spTree>
    <p:extLst>
      <p:ext uri="{BB962C8B-B14F-4D97-AF65-F5344CB8AC3E}">
        <p14:creationId xmlns:p14="http://schemas.microsoft.com/office/powerpoint/2010/main" val="415123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6000" y="355983"/>
            <a:ext cx="5815438" cy="584775"/>
          </a:xfrm>
          <a:prstGeom prst="rect">
            <a:avLst/>
          </a:prstGeom>
        </p:spPr>
        <p:txBody>
          <a:bodyPr wrap="none">
            <a:spAutoFit/>
          </a:bodyPr>
          <a:lstStyle/>
          <a:p>
            <a:r>
              <a:rPr lang="ru-RU" sz="3200" b="1" dirty="0">
                <a:solidFill>
                  <a:schemeClr val="accent1"/>
                </a:solidFill>
                <a:ea typeface="Times New Roman"/>
              </a:rPr>
              <a:t>Оценка запасов при признании</a:t>
            </a:r>
            <a:endParaRPr lang="ru-RU" sz="3200" b="1" dirty="0">
              <a:solidFill>
                <a:schemeClr val="accent1"/>
              </a:solidFill>
            </a:endParaRPr>
          </a:p>
        </p:txBody>
      </p:sp>
      <p:sp>
        <p:nvSpPr>
          <p:cNvPr id="3" name="Содержимое 2"/>
          <p:cNvSpPr txBox="1">
            <a:spLocks/>
          </p:cNvSpPr>
          <p:nvPr/>
        </p:nvSpPr>
        <p:spPr>
          <a:xfrm>
            <a:off x="336000" y="1044000"/>
            <a:ext cx="11430000" cy="46805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При осуществлении </a:t>
            </a:r>
            <a:r>
              <a:rPr lang="ru-RU" sz="1800" b="1" dirty="0" smtClean="0">
                <a:solidFill>
                  <a:schemeClr val="accent1"/>
                </a:solidFill>
                <a:ea typeface="Times New Roman"/>
              </a:rPr>
              <a:t>розничной торговли приобретенные товары</a:t>
            </a:r>
            <a:r>
              <a:rPr lang="ru-RU" sz="1800" dirty="0" smtClean="0">
                <a:solidFill>
                  <a:schemeClr val="accent1"/>
                </a:solidFill>
                <a:ea typeface="Times New Roman"/>
              </a:rPr>
              <a:t> допускается оценивать по </a:t>
            </a:r>
            <a:r>
              <a:rPr lang="ru-RU" sz="1800" b="1" dirty="0" smtClean="0">
                <a:solidFill>
                  <a:schemeClr val="accent1"/>
                </a:solidFill>
                <a:ea typeface="Times New Roman"/>
              </a:rPr>
              <a:t>продажной стоимости с отдельным учетом наценок</a:t>
            </a:r>
            <a:r>
              <a:rPr lang="ru-RU" sz="1800" dirty="0" smtClean="0">
                <a:solidFill>
                  <a:schemeClr val="accent1"/>
                </a:solidFill>
                <a:ea typeface="Times New Roman"/>
              </a:rPr>
              <a:t> (п.20 ФСБУ 5/2019). Величина наценок подлежит регулярному пересмотру в соответствии с текущими условиями закупки и продажи товаров.</a:t>
            </a:r>
          </a:p>
          <a:p>
            <a:pPr marL="0" indent="357188" algn="just">
              <a:lnSpc>
                <a:spcPct val="100000"/>
              </a:lnSpc>
              <a:spcBef>
                <a:spcPts val="0"/>
              </a:spcBef>
              <a:buFont typeface="Arial" panose="020B0604020202020204" pitchFamily="34" charset="0"/>
              <a:buNone/>
            </a:pPr>
            <a:r>
              <a:rPr lang="ru-RU" sz="1800" b="1" i="1" dirty="0" smtClean="0">
                <a:solidFill>
                  <a:schemeClr val="accent1"/>
                </a:solidFill>
                <a:ea typeface="Times New Roman"/>
              </a:rPr>
              <a:t>По покупным </a:t>
            </a:r>
            <a:endParaRPr lang="ru-RU" sz="1800" dirty="0" smtClean="0">
              <a:solidFill>
                <a:schemeClr val="accent1"/>
              </a:solidFill>
              <a:ea typeface="Times New Roman"/>
            </a:endParaRP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41    </a:t>
            </a:r>
            <a:r>
              <a:rPr lang="ru-RU" sz="1800" dirty="0" err="1" smtClean="0">
                <a:solidFill>
                  <a:schemeClr val="accent1"/>
                </a:solidFill>
                <a:ea typeface="Times New Roman"/>
              </a:rPr>
              <a:t>Кт</a:t>
            </a:r>
            <a:r>
              <a:rPr lang="ru-RU" sz="1800" dirty="0" smtClean="0">
                <a:solidFill>
                  <a:schemeClr val="accent1"/>
                </a:solidFill>
                <a:ea typeface="Times New Roman"/>
              </a:rPr>
              <a:t> 60</a:t>
            </a: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19    </a:t>
            </a:r>
            <a:r>
              <a:rPr lang="ru-RU" sz="1800" dirty="0" err="1" smtClean="0">
                <a:solidFill>
                  <a:schemeClr val="accent1"/>
                </a:solidFill>
                <a:ea typeface="Times New Roman"/>
              </a:rPr>
              <a:t>Кт</a:t>
            </a:r>
            <a:r>
              <a:rPr lang="ru-RU" sz="1800" dirty="0" smtClean="0">
                <a:solidFill>
                  <a:schemeClr val="accent1"/>
                </a:solidFill>
                <a:ea typeface="Times New Roman"/>
              </a:rPr>
              <a:t> 60 </a:t>
            </a:r>
          </a:p>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При списании:  </a:t>
            </a:r>
            <a:r>
              <a:rPr lang="ru-RU" sz="1800" dirty="0" err="1" smtClean="0">
                <a:solidFill>
                  <a:schemeClr val="accent1"/>
                </a:solidFill>
                <a:ea typeface="Times New Roman"/>
              </a:rPr>
              <a:t>Дт</a:t>
            </a:r>
            <a:r>
              <a:rPr lang="ru-RU" sz="1800" dirty="0" smtClean="0">
                <a:solidFill>
                  <a:schemeClr val="accent1"/>
                </a:solidFill>
                <a:ea typeface="Times New Roman"/>
              </a:rPr>
              <a:t> 90    </a:t>
            </a:r>
            <a:r>
              <a:rPr lang="ru-RU" sz="1800" dirty="0" err="1" smtClean="0">
                <a:solidFill>
                  <a:schemeClr val="accent1"/>
                </a:solidFill>
                <a:ea typeface="Times New Roman"/>
              </a:rPr>
              <a:t>Кт</a:t>
            </a:r>
            <a:r>
              <a:rPr lang="ru-RU" sz="1800" dirty="0" smtClean="0">
                <a:solidFill>
                  <a:schemeClr val="accent1"/>
                </a:solidFill>
                <a:ea typeface="Times New Roman"/>
              </a:rPr>
              <a:t> 41</a:t>
            </a:r>
          </a:p>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 </a:t>
            </a:r>
          </a:p>
          <a:p>
            <a:pPr marL="0" indent="357188" algn="just">
              <a:lnSpc>
                <a:spcPct val="100000"/>
              </a:lnSpc>
              <a:spcBef>
                <a:spcPts val="0"/>
              </a:spcBef>
              <a:buFont typeface="Arial" panose="020B0604020202020204" pitchFamily="34" charset="0"/>
              <a:buNone/>
            </a:pPr>
            <a:r>
              <a:rPr lang="ru-RU" sz="1800" b="1" i="1" dirty="0" smtClean="0">
                <a:solidFill>
                  <a:schemeClr val="accent1"/>
                </a:solidFill>
                <a:ea typeface="Times New Roman"/>
              </a:rPr>
              <a:t>По продажным </a:t>
            </a:r>
            <a:endParaRPr lang="ru-RU" sz="1800" dirty="0" smtClean="0">
              <a:solidFill>
                <a:schemeClr val="accent1"/>
              </a:solidFill>
              <a:ea typeface="Times New Roman"/>
            </a:endParaRPr>
          </a:p>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Для учета товаров по продажным ценам используется счет 42, где отражается торговая надбавка.</a:t>
            </a: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41    </a:t>
            </a:r>
            <a:r>
              <a:rPr lang="ru-RU" sz="1800" dirty="0" err="1" smtClean="0">
                <a:solidFill>
                  <a:schemeClr val="accent1"/>
                </a:solidFill>
                <a:ea typeface="Times New Roman"/>
              </a:rPr>
              <a:t>Кт</a:t>
            </a:r>
            <a:r>
              <a:rPr lang="ru-RU" sz="1800" dirty="0" smtClean="0">
                <a:solidFill>
                  <a:schemeClr val="accent1"/>
                </a:solidFill>
                <a:ea typeface="Times New Roman"/>
              </a:rPr>
              <a:t> 60</a:t>
            </a: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41    </a:t>
            </a:r>
            <a:r>
              <a:rPr lang="ru-RU" sz="1800" dirty="0" err="1" smtClean="0">
                <a:solidFill>
                  <a:schemeClr val="accent1"/>
                </a:solidFill>
                <a:ea typeface="Times New Roman"/>
              </a:rPr>
              <a:t>Кт</a:t>
            </a:r>
            <a:r>
              <a:rPr lang="ru-RU" sz="1800" dirty="0" smtClean="0">
                <a:solidFill>
                  <a:schemeClr val="accent1"/>
                </a:solidFill>
                <a:ea typeface="Times New Roman"/>
              </a:rPr>
              <a:t> 42</a:t>
            </a:r>
          </a:p>
          <a:p>
            <a:pPr marL="0" indent="357188" algn="just">
              <a:lnSpc>
                <a:spcPct val="100000"/>
              </a:lnSpc>
              <a:spcBef>
                <a:spcPts val="0"/>
              </a:spcBef>
              <a:buFont typeface="Arial" panose="020B0604020202020204" pitchFamily="34" charset="0"/>
              <a:buNone/>
            </a:pPr>
            <a:r>
              <a:rPr lang="ru-RU" sz="1800" b="1" dirty="0" smtClean="0">
                <a:solidFill>
                  <a:schemeClr val="accent1"/>
                </a:solidFill>
                <a:ea typeface="Times New Roman"/>
              </a:rPr>
              <a:t>В организации, осуществляющей розничную торговлю и оценивающей приобретенные товары по продажной стоимости с отдельным учетом наценок, товары представляются в бухгалтерском балансе за вычетом наценок</a:t>
            </a:r>
            <a:r>
              <a:rPr lang="ru-RU" sz="1800" dirty="0" smtClean="0">
                <a:solidFill>
                  <a:schemeClr val="accent1"/>
                </a:solidFill>
                <a:ea typeface="Times New Roman"/>
              </a:rPr>
              <a:t> (п. 35 ФСБУ 5/2019).</a:t>
            </a:r>
          </a:p>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Разница между продажной стоимостью товаров и фактической себестоимостью этих товаров относится на уменьшение (увеличение) суммы расходов в отчетном периоде, в котором разница выявлена</a:t>
            </a:r>
          </a:p>
          <a:p>
            <a:pPr marL="0" indent="357188" algn="just">
              <a:lnSpc>
                <a:spcPct val="100000"/>
              </a:lnSpc>
              <a:spcBef>
                <a:spcPts val="0"/>
              </a:spcBef>
              <a:buFont typeface="Arial" panose="020B0604020202020204" pitchFamily="34" charset="0"/>
              <a:buNone/>
            </a:pPr>
            <a:r>
              <a:rPr lang="ru-RU" sz="1800" dirty="0" smtClean="0">
                <a:solidFill>
                  <a:schemeClr val="accent1"/>
                </a:solidFill>
                <a:ea typeface="Times New Roman"/>
              </a:rPr>
              <a:t>Списание товаров</a:t>
            </a: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90    </a:t>
            </a:r>
            <a:r>
              <a:rPr lang="ru-RU" sz="1800" dirty="0" err="1" smtClean="0">
                <a:solidFill>
                  <a:schemeClr val="accent1"/>
                </a:solidFill>
                <a:ea typeface="Times New Roman"/>
              </a:rPr>
              <a:t>Кт</a:t>
            </a:r>
            <a:r>
              <a:rPr lang="ru-RU" sz="1800" dirty="0" smtClean="0">
                <a:solidFill>
                  <a:schemeClr val="accent1"/>
                </a:solidFill>
                <a:ea typeface="Times New Roman"/>
              </a:rPr>
              <a:t> 41</a:t>
            </a:r>
          </a:p>
          <a:p>
            <a:pPr marL="0" indent="357188" algn="just">
              <a:lnSpc>
                <a:spcPct val="100000"/>
              </a:lnSpc>
              <a:spcBef>
                <a:spcPts val="0"/>
              </a:spcBef>
              <a:buFont typeface="Arial" panose="020B0604020202020204" pitchFamily="34" charset="0"/>
              <a:buNone/>
            </a:pPr>
            <a:r>
              <a:rPr lang="ru-RU" sz="1800" dirty="0" err="1" smtClean="0">
                <a:solidFill>
                  <a:schemeClr val="accent1"/>
                </a:solidFill>
                <a:ea typeface="Times New Roman"/>
              </a:rPr>
              <a:t>Дт</a:t>
            </a:r>
            <a:r>
              <a:rPr lang="ru-RU" sz="1800" dirty="0" smtClean="0">
                <a:solidFill>
                  <a:schemeClr val="accent1"/>
                </a:solidFill>
                <a:ea typeface="Times New Roman"/>
              </a:rPr>
              <a:t> 90    </a:t>
            </a:r>
            <a:r>
              <a:rPr lang="ru-RU" sz="1800" dirty="0" err="1" smtClean="0">
                <a:solidFill>
                  <a:schemeClr val="accent1"/>
                </a:solidFill>
                <a:ea typeface="Times New Roman"/>
              </a:rPr>
              <a:t>Кт</a:t>
            </a:r>
            <a:r>
              <a:rPr lang="ru-RU" sz="1800" dirty="0" smtClean="0">
                <a:solidFill>
                  <a:schemeClr val="accent1"/>
                </a:solidFill>
                <a:ea typeface="Times New Roman"/>
              </a:rPr>
              <a:t> 42 </a:t>
            </a:r>
            <a:r>
              <a:rPr lang="ru-RU" sz="1800" dirty="0" err="1" smtClean="0">
                <a:solidFill>
                  <a:schemeClr val="accent1"/>
                </a:solidFill>
                <a:ea typeface="Times New Roman"/>
              </a:rPr>
              <a:t>сторно</a:t>
            </a:r>
            <a:r>
              <a:rPr lang="ru-RU" sz="1800" dirty="0" smtClean="0">
                <a:solidFill>
                  <a:schemeClr val="accent1"/>
                </a:solidFill>
                <a:ea typeface="Times New Roman"/>
              </a:rPr>
              <a:t>  </a:t>
            </a:r>
          </a:p>
          <a:p>
            <a:pPr marL="0" indent="355600" algn="just">
              <a:lnSpc>
                <a:spcPct val="100000"/>
              </a:lnSpc>
              <a:spcBef>
                <a:spcPts val="0"/>
              </a:spcBef>
              <a:buFont typeface="Arial" panose="020B0604020202020204" pitchFamily="34" charset="0"/>
              <a:buNone/>
            </a:pPr>
            <a:endParaRPr lang="ru-RU" sz="2400" dirty="0">
              <a:solidFill>
                <a:schemeClr val="accent1"/>
              </a:solidFill>
            </a:endParaRPr>
          </a:p>
        </p:txBody>
      </p:sp>
    </p:spTree>
    <p:extLst>
      <p:ext uri="{BB962C8B-B14F-4D97-AF65-F5344CB8AC3E}">
        <p14:creationId xmlns:p14="http://schemas.microsoft.com/office/powerpoint/2010/main" val="415123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4534" y="796610"/>
            <a:ext cx="5815438" cy="584775"/>
          </a:xfrm>
          <a:prstGeom prst="rect">
            <a:avLst/>
          </a:prstGeom>
        </p:spPr>
        <p:txBody>
          <a:bodyPr wrap="none">
            <a:spAutoFit/>
          </a:bodyPr>
          <a:lstStyle/>
          <a:p>
            <a:r>
              <a:rPr lang="ru-RU" sz="3200" b="1" dirty="0">
                <a:solidFill>
                  <a:schemeClr val="bg1"/>
                </a:solidFill>
                <a:ea typeface="Times New Roman"/>
              </a:rPr>
              <a:t>Оценка запасов при признании</a:t>
            </a:r>
          </a:p>
        </p:txBody>
      </p:sp>
      <p:sp>
        <p:nvSpPr>
          <p:cNvPr id="3" name="Прямоугольник 2"/>
          <p:cNvSpPr/>
          <p:nvPr/>
        </p:nvSpPr>
        <p:spPr>
          <a:xfrm>
            <a:off x="1014534" y="2668221"/>
            <a:ext cx="9990000" cy="3046988"/>
          </a:xfrm>
          <a:prstGeom prst="rect">
            <a:avLst/>
          </a:prstGeom>
        </p:spPr>
        <p:txBody>
          <a:bodyPr wrap="square">
            <a:spAutoFit/>
          </a:bodyPr>
          <a:lstStyle/>
          <a:p>
            <a:pPr indent="357188" algn="just"/>
            <a:r>
              <a:rPr lang="ru-RU" sz="2400" dirty="0">
                <a:solidFill>
                  <a:schemeClr val="accent1"/>
                </a:solidFill>
                <a:ea typeface="Times New Roman"/>
              </a:rPr>
              <a:t>В фактическую себестоимость </a:t>
            </a:r>
            <a:r>
              <a:rPr lang="ru-RU" sz="2400" b="1" dirty="0">
                <a:solidFill>
                  <a:schemeClr val="accent1"/>
                </a:solidFill>
                <a:ea typeface="Times New Roman"/>
              </a:rPr>
              <a:t>незавершенного производства и готовой продукции включаются затраты,</a:t>
            </a:r>
            <a:r>
              <a:rPr lang="ru-RU" sz="2400" dirty="0">
                <a:solidFill>
                  <a:schemeClr val="accent1"/>
                </a:solidFill>
                <a:ea typeface="Times New Roman"/>
              </a:rPr>
              <a:t> связанные с производством продукции, выполнением работ, оказанием услуг:</a:t>
            </a:r>
          </a:p>
          <a:p>
            <a:pPr indent="357188" algn="just"/>
            <a:r>
              <a:rPr lang="ru-RU" sz="2400" dirty="0">
                <a:solidFill>
                  <a:schemeClr val="accent1"/>
                </a:solidFill>
                <a:ea typeface="Times New Roman"/>
              </a:rPr>
              <a:t>•	материальные затраты;</a:t>
            </a:r>
          </a:p>
          <a:p>
            <a:pPr indent="357188" algn="just"/>
            <a:r>
              <a:rPr lang="ru-RU" sz="2400" dirty="0">
                <a:solidFill>
                  <a:schemeClr val="accent1"/>
                </a:solidFill>
                <a:ea typeface="Times New Roman"/>
              </a:rPr>
              <a:t>•	затраты на оплату труда;</a:t>
            </a:r>
          </a:p>
          <a:p>
            <a:pPr indent="357188" algn="just"/>
            <a:r>
              <a:rPr lang="ru-RU" sz="2400" dirty="0">
                <a:solidFill>
                  <a:schemeClr val="accent1"/>
                </a:solidFill>
                <a:ea typeface="Times New Roman"/>
              </a:rPr>
              <a:t>•	отчисления на социальные нужды;</a:t>
            </a:r>
          </a:p>
          <a:p>
            <a:pPr indent="357188" algn="just"/>
            <a:r>
              <a:rPr lang="ru-RU" sz="2400" dirty="0">
                <a:solidFill>
                  <a:schemeClr val="accent1"/>
                </a:solidFill>
                <a:ea typeface="Times New Roman"/>
              </a:rPr>
              <a:t>•	амортизация;</a:t>
            </a:r>
          </a:p>
          <a:p>
            <a:pPr indent="357188" algn="just"/>
            <a:r>
              <a:rPr lang="ru-RU" sz="2400" dirty="0">
                <a:solidFill>
                  <a:schemeClr val="accent1"/>
                </a:solidFill>
                <a:ea typeface="Times New Roman"/>
              </a:rPr>
              <a:t>•	прочие затраты (п. 23 ФСБУ 5/2019).</a:t>
            </a:r>
            <a:endParaRPr lang="ru-RU" sz="2400" dirty="0">
              <a:solidFill>
                <a:schemeClr val="accent1"/>
              </a:solidFill>
            </a:endParaRPr>
          </a:p>
        </p:txBody>
      </p:sp>
    </p:spTree>
    <p:extLst>
      <p:ext uri="{BB962C8B-B14F-4D97-AF65-F5344CB8AC3E}">
        <p14:creationId xmlns:p14="http://schemas.microsoft.com/office/powerpoint/2010/main" val="419503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1001897" y="1175586"/>
            <a:ext cx="10314103" cy="328841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spcBef>
                <a:spcPts val="675"/>
              </a:spcBef>
              <a:spcAft>
                <a:spcPts val="675"/>
              </a:spcAft>
              <a:buFont typeface="Arial" panose="020B0604020202020204" pitchFamily="34" charset="0"/>
              <a:buNone/>
            </a:pPr>
            <a:r>
              <a:rPr lang="ru-RU" sz="2000" dirty="0" smtClean="0">
                <a:solidFill>
                  <a:schemeClr val="accent1"/>
                </a:solidFill>
                <a:latin typeface="+mj-lt"/>
                <a:ea typeface="Times New Roman"/>
              </a:rPr>
              <a:t>В фактическую себестоимость </a:t>
            </a:r>
            <a:r>
              <a:rPr lang="ru-RU" sz="2000" b="1" dirty="0" smtClean="0">
                <a:solidFill>
                  <a:schemeClr val="accent1"/>
                </a:solidFill>
                <a:latin typeface="+mj-lt"/>
                <a:ea typeface="Times New Roman"/>
              </a:rPr>
              <a:t>незавершенного производства и готовой продукции </a:t>
            </a:r>
            <a:r>
              <a:rPr lang="ru-RU" sz="2000" dirty="0" smtClean="0">
                <a:solidFill>
                  <a:schemeClr val="accent1"/>
                </a:solidFill>
                <a:latin typeface="+mj-lt"/>
                <a:ea typeface="Times New Roman"/>
              </a:rPr>
              <a:t>включаются затраты, прямо относящиеся к производству конкретного вида продукции, работ, услуг (</a:t>
            </a:r>
            <a:r>
              <a:rPr lang="ru-RU" sz="2000" b="1" dirty="0" smtClean="0">
                <a:solidFill>
                  <a:schemeClr val="accent1"/>
                </a:solidFill>
                <a:latin typeface="+mj-lt"/>
                <a:ea typeface="Times New Roman"/>
              </a:rPr>
              <a:t>прямые затраты</a:t>
            </a:r>
            <a:r>
              <a:rPr lang="ru-RU" sz="2000" dirty="0" smtClean="0">
                <a:solidFill>
                  <a:schemeClr val="accent1"/>
                </a:solidFill>
                <a:latin typeface="+mj-lt"/>
                <a:ea typeface="Times New Roman"/>
              </a:rPr>
              <a:t>), и затраты, которые не могут быть прямо отнесены к производству конкретного вида продукции, работ, услуг (</a:t>
            </a:r>
            <a:r>
              <a:rPr lang="ru-RU" sz="2000" b="1" dirty="0" smtClean="0">
                <a:solidFill>
                  <a:schemeClr val="accent1"/>
                </a:solidFill>
                <a:latin typeface="+mj-lt"/>
                <a:ea typeface="Times New Roman"/>
              </a:rPr>
              <a:t>косвенные затраты</a:t>
            </a:r>
            <a:r>
              <a:rPr lang="ru-RU" sz="2000" dirty="0" smtClean="0">
                <a:solidFill>
                  <a:schemeClr val="accent1"/>
                </a:solidFill>
                <a:latin typeface="+mj-lt"/>
                <a:ea typeface="Times New Roman"/>
              </a:rPr>
              <a:t>).</a:t>
            </a:r>
          </a:p>
          <a:p>
            <a:pPr marL="0" indent="357188" algn="just">
              <a:spcBef>
                <a:spcPts val="675"/>
              </a:spcBef>
              <a:spcAft>
                <a:spcPts val="675"/>
              </a:spcAft>
              <a:buFont typeface="Arial" panose="020B0604020202020204" pitchFamily="34" charset="0"/>
              <a:buNone/>
            </a:pPr>
            <a:r>
              <a:rPr lang="ru-RU" sz="2000" b="1" dirty="0" smtClean="0">
                <a:solidFill>
                  <a:schemeClr val="accent1"/>
                </a:solidFill>
                <a:latin typeface="+mj-lt"/>
                <a:ea typeface="Times New Roman"/>
              </a:rPr>
              <a:t>Классификация затрат на прямые и косвенные определяется организацией самостоятельно.</a:t>
            </a:r>
            <a:endParaRPr lang="ru-RU" sz="2000" dirty="0" smtClean="0">
              <a:solidFill>
                <a:schemeClr val="accent1"/>
              </a:solidFill>
              <a:latin typeface="+mj-lt"/>
              <a:ea typeface="Times New Roman"/>
            </a:endParaRPr>
          </a:p>
          <a:p>
            <a:pPr marL="0" indent="357188" algn="just">
              <a:spcBef>
                <a:spcPts val="675"/>
              </a:spcBef>
              <a:spcAft>
                <a:spcPts val="675"/>
              </a:spcAft>
              <a:buFont typeface="Arial" panose="020B0604020202020204" pitchFamily="34" charset="0"/>
              <a:buNone/>
            </a:pPr>
            <a:r>
              <a:rPr lang="ru-RU" sz="2000" b="1" dirty="0" smtClean="0">
                <a:solidFill>
                  <a:schemeClr val="accent1"/>
                </a:solidFill>
                <a:latin typeface="+mj-lt"/>
                <a:ea typeface="Times New Roman"/>
              </a:rPr>
              <a:t>Косвенные затраты распределяются</a:t>
            </a:r>
            <a:r>
              <a:rPr lang="ru-RU" sz="2000" dirty="0" smtClean="0">
                <a:solidFill>
                  <a:schemeClr val="accent1"/>
                </a:solidFill>
                <a:latin typeface="+mj-lt"/>
                <a:ea typeface="Times New Roman"/>
              </a:rPr>
              <a:t> между конкретными видами продукции, работ, услуг обоснованным способом, установленным организацией самостоятельно (</a:t>
            </a:r>
            <a:r>
              <a:rPr lang="ru-RU" sz="2000" dirty="0" err="1" smtClean="0">
                <a:solidFill>
                  <a:schemeClr val="accent1"/>
                </a:solidFill>
                <a:latin typeface="+mj-lt"/>
                <a:ea typeface="Times New Roman"/>
              </a:rPr>
              <a:t>п.п</a:t>
            </a:r>
            <a:r>
              <a:rPr lang="ru-RU" sz="2000" dirty="0" smtClean="0">
                <a:solidFill>
                  <a:schemeClr val="accent1"/>
                </a:solidFill>
                <a:latin typeface="+mj-lt"/>
                <a:ea typeface="Times New Roman"/>
              </a:rPr>
              <a:t>. 24,25 ФСБУ 5/2019) .</a:t>
            </a:r>
          </a:p>
          <a:p>
            <a:pPr marL="0" indent="355600"/>
            <a:endParaRPr lang="ru-RU" sz="1800" dirty="0">
              <a:solidFill>
                <a:schemeClr val="accent1"/>
              </a:solidFill>
            </a:endParaRPr>
          </a:p>
        </p:txBody>
      </p:sp>
      <p:sp>
        <p:nvSpPr>
          <p:cNvPr id="3" name="Прямоугольник 2"/>
          <p:cNvSpPr/>
          <p:nvPr/>
        </p:nvSpPr>
        <p:spPr>
          <a:xfrm>
            <a:off x="1011000" y="459000"/>
            <a:ext cx="5815438" cy="584775"/>
          </a:xfrm>
          <a:prstGeom prst="rect">
            <a:avLst/>
          </a:prstGeom>
        </p:spPr>
        <p:txBody>
          <a:bodyPr wrap="none">
            <a:spAutoFit/>
          </a:bodyPr>
          <a:lstStyle/>
          <a:p>
            <a:r>
              <a:rPr lang="ru-RU" sz="3200" b="1" dirty="0">
                <a:solidFill>
                  <a:schemeClr val="accent1"/>
                </a:solidFill>
                <a:ea typeface="Times New Roman"/>
              </a:rPr>
              <a:t>Оценка запасов при признании</a:t>
            </a:r>
            <a:endParaRPr lang="ru-RU" sz="3200" dirty="0">
              <a:solidFill>
                <a:schemeClr val="accent1"/>
              </a:solidFill>
            </a:endParaRPr>
          </a:p>
        </p:txBody>
      </p:sp>
    </p:spTree>
    <p:extLst>
      <p:ext uri="{BB962C8B-B14F-4D97-AF65-F5344CB8AC3E}">
        <p14:creationId xmlns:p14="http://schemas.microsoft.com/office/powerpoint/2010/main" val="392219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000" y="1068746"/>
            <a:ext cx="11070000" cy="5509200"/>
          </a:xfrm>
          <a:prstGeom prst="rect">
            <a:avLst/>
          </a:prstGeom>
        </p:spPr>
        <p:txBody>
          <a:bodyPr wrap="square">
            <a:spAutoFit/>
          </a:bodyPr>
          <a:lstStyle/>
          <a:p>
            <a:pPr indent="357188" algn="just"/>
            <a:r>
              <a:rPr lang="ru-RU" sz="2200" dirty="0">
                <a:solidFill>
                  <a:schemeClr val="accent1"/>
                </a:solidFill>
              </a:rPr>
              <a:t>В фактическую себестоимость незавершенного производства и готовой продукции не включаются:</a:t>
            </a:r>
          </a:p>
          <a:p>
            <a:pPr lvl="0" indent="357188" algn="just">
              <a:buSzPts val="1000"/>
              <a:tabLst>
                <a:tab pos="457200" algn="l"/>
              </a:tabLst>
            </a:pPr>
            <a:r>
              <a:rPr lang="ru-RU" sz="2200" dirty="0">
                <a:solidFill>
                  <a:schemeClr val="accent1"/>
                </a:solidFill>
              </a:rPr>
              <a:t>затраты, возникшие в связи с ненадлежащей организацией производственного процесса (сверхнормативный расход сырья, материалов, энергии, труда, потери от простоев, брака, нарушений трудовой и технологической дисциплины);</a:t>
            </a:r>
          </a:p>
          <a:p>
            <a:pPr lvl="0" indent="357188" algn="just">
              <a:buSzPts val="1000"/>
              <a:tabLst>
                <a:tab pos="457200" algn="l"/>
              </a:tabLst>
            </a:pPr>
            <a:r>
              <a:rPr lang="ru-RU" sz="2200" dirty="0">
                <a:solidFill>
                  <a:schemeClr val="accent1"/>
                </a:solidFill>
              </a:rPr>
              <a:t>затраты, возникшие в связи со стихийными бедствиями, пожарами, авариями и другими чрезвычайными ситуациями;</a:t>
            </a:r>
          </a:p>
          <a:p>
            <a:pPr lvl="0" indent="357188" algn="just">
              <a:buSzPts val="1000"/>
              <a:tabLst>
                <a:tab pos="457200" algn="l"/>
              </a:tabLst>
            </a:pPr>
            <a:r>
              <a:rPr lang="ru-RU" sz="2200" dirty="0">
                <a:solidFill>
                  <a:schemeClr val="accent1"/>
                </a:solidFill>
              </a:rPr>
              <a:t>обесценение других активов независимо от того, использовались ли эти активы в производстве продукции, выполнении работ, оказании услуг;</a:t>
            </a:r>
          </a:p>
          <a:p>
            <a:pPr lvl="0" indent="357188" algn="just">
              <a:buSzPts val="1000"/>
              <a:tabLst>
                <a:tab pos="457200" algn="l"/>
              </a:tabLst>
            </a:pPr>
            <a:r>
              <a:rPr lang="ru-RU" sz="2200" dirty="0">
                <a:solidFill>
                  <a:schemeClr val="accent1"/>
                </a:solidFill>
              </a:rPr>
              <a:t>управленческие расходы, кроме случаев, когда они непосредственно связаны с производством продукции, выполнением работ, оказанием услуг;</a:t>
            </a:r>
          </a:p>
          <a:p>
            <a:pPr lvl="0" indent="357188" algn="just">
              <a:buSzPts val="1000"/>
              <a:tabLst>
                <a:tab pos="457200" algn="l"/>
              </a:tabLst>
            </a:pPr>
            <a:r>
              <a:rPr lang="ru-RU" sz="2200" dirty="0">
                <a:solidFill>
                  <a:schemeClr val="accent1"/>
                </a:solidFill>
              </a:rPr>
              <a:t>расходы на хранение, за исключением случаев, когда хранение является частью технологии производства продукции (выполнения работ, оказания услуг);</a:t>
            </a:r>
          </a:p>
          <a:p>
            <a:pPr lvl="0" indent="357188" algn="just">
              <a:buSzPts val="1000"/>
              <a:tabLst>
                <a:tab pos="457200" algn="l"/>
              </a:tabLst>
            </a:pPr>
            <a:r>
              <a:rPr lang="ru-RU" sz="2200" dirty="0">
                <a:solidFill>
                  <a:schemeClr val="accent1"/>
                </a:solidFill>
              </a:rPr>
              <a:t>расходы на рекламу и продвижение продукции;</a:t>
            </a:r>
          </a:p>
          <a:p>
            <a:pPr indent="357188" algn="just"/>
            <a:r>
              <a:rPr lang="ru-RU" sz="2200" dirty="0">
                <a:solidFill>
                  <a:schemeClr val="accent1"/>
                </a:solidFill>
              </a:rPr>
              <a:t>иные затраты, осуществление которых не является необходимым для осуществления производства продукции, выполнения работ, оказания услуг (п. 26 ФСБУ 5/2019)</a:t>
            </a:r>
          </a:p>
        </p:txBody>
      </p:sp>
      <p:sp>
        <p:nvSpPr>
          <p:cNvPr id="3" name="Прямоугольник 2"/>
          <p:cNvSpPr/>
          <p:nvPr/>
        </p:nvSpPr>
        <p:spPr>
          <a:xfrm>
            <a:off x="686170" y="459000"/>
            <a:ext cx="6185027" cy="584775"/>
          </a:xfrm>
          <a:prstGeom prst="rect">
            <a:avLst/>
          </a:prstGeom>
        </p:spPr>
        <p:txBody>
          <a:bodyPr wrap="none">
            <a:spAutoFit/>
          </a:bodyPr>
          <a:lstStyle/>
          <a:p>
            <a:pPr lvl="0" indent="357188" algn="just" fontAlgn="base">
              <a:spcBef>
                <a:spcPts val="675"/>
              </a:spcBef>
              <a:spcAft>
                <a:spcPts val="675"/>
              </a:spcAft>
              <a:buClr>
                <a:srgbClr val="C3260C"/>
              </a:buClr>
              <a:buSzPct val="130000"/>
            </a:pPr>
            <a:r>
              <a:rPr lang="ru-RU" sz="3200" b="1" kern="0" dirty="0">
                <a:solidFill>
                  <a:schemeClr val="accent1"/>
                </a:solidFill>
                <a:ea typeface="Times New Roman"/>
              </a:rPr>
              <a:t>Оценка запасов при признании</a:t>
            </a:r>
          </a:p>
        </p:txBody>
      </p:sp>
    </p:spTree>
    <p:extLst>
      <p:ext uri="{BB962C8B-B14F-4D97-AF65-F5344CB8AC3E}">
        <p14:creationId xmlns:p14="http://schemas.microsoft.com/office/powerpoint/2010/main" val="293071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6000" y="213633"/>
            <a:ext cx="5870197" cy="584775"/>
          </a:xfrm>
          <a:prstGeom prst="rect">
            <a:avLst/>
          </a:prstGeom>
        </p:spPr>
        <p:txBody>
          <a:bodyPr wrap="none">
            <a:spAutoFit/>
          </a:bodyPr>
          <a:lstStyle/>
          <a:p>
            <a:pPr marL="228600" lvl="0" indent="-182563" algn="ctr" fontAlgn="base">
              <a:spcBef>
                <a:spcPts val="675"/>
              </a:spcBef>
              <a:spcAft>
                <a:spcPts val="675"/>
              </a:spcAft>
              <a:buClr>
                <a:srgbClr val="C3260C"/>
              </a:buClr>
              <a:buSzPct val="130000"/>
            </a:pPr>
            <a:r>
              <a:rPr lang="ru-RU" sz="3200" b="1" kern="0" dirty="0">
                <a:solidFill>
                  <a:schemeClr val="accent1"/>
                </a:solidFill>
                <a:ea typeface="Times New Roman"/>
              </a:rPr>
              <a:t>Оценка запасов при признании</a:t>
            </a:r>
          </a:p>
        </p:txBody>
      </p:sp>
      <p:sp>
        <p:nvSpPr>
          <p:cNvPr id="3" name="Прямоугольник 2"/>
          <p:cNvSpPr/>
          <p:nvPr/>
        </p:nvSpPr>
        <p:spPr>
          <a:xfrm>
            <a:off x="3034179" y="1133999"/>
            <a:ext cx="8448000" cy="5429179"/>
          </a:xfrm>
          <a:prstGeom prst="rect">
            <a:avLst/>
          </a:prstGeom>
        </p:spPr>
        <p:txBody>
          <a:bodyPr wrap="square">
            <a:spAutoFit/>
          </a:bodyPr>
          <a:lstStyle/>
          <a:p>
            <a:pPr indent="357188" algn="just"/>
            <a:r>
              <a:rPr lang="ru-RU" sz="2400" b="1" dirty="0">
                <a:solidFill>
                  <a:schemeClr val="accent1"/>
                </a:solidFill>
                <a:ea typeface="Times New Roman"/>
              </a:rPr>
              <a:t>Незавершенное производство и готовую продукцию в массовом и серийном производстве допускается оценивать</a:t>
            </a:r>
            <a:r>
              <a:rPr lang="ru-RU" sz="2400" dirty="0">
                <a:solidFill>
                  <a:schemeClr val="accent1"/>
                </a:solidFill>
                <a:ea typeface="Times New Roman"/>
              </a:rPr>
              <a:t>:</a:t>
            </a:r>
          </a:p>
          <a:p>
            <a:pPr lvl="0" indent="357188" algn="just"/>
            <a:r>
              <a:rPr lang="ru-RU" sz="2400" b="1" dirty="0">
                <a:solidFill>
                  <a:schemeClr val="accent1"/>
                </a:solidFill>
                <a:ea typeface="Times New Roman"/>
              </a:rPr>
              <a:t>по фактической себестоимости </a:t>
            </a:r>
            <a:r>
              <a:rPr lang="ru-RU" sz="2400" dirty="0">
                <a:solidFill>
                  <a:schemeClr val="accent1"/>
                </a:solidFill>
                <a:ea typeface="Times New Roman"/>
              </a:rPr>
              <a:t>(прямые и косвенные затраты);</a:t>
            </a:r>
          </a:p>
          <a:p>
            <a:pPr lvl="0" indent="357188" algn="just"/>
            <a:r>
              <a:rPr lang="ru-RU" sz="2400" dirty="0" err="1">
                <a:solidFill>
                  <a:schemeClr val="accent1"/>
                </a:solidFill>
                <a:ea typeface="Times New Roman"/>
              </a:rPr>
              <a:t>Дт</a:t>
            </a:r>
            <a:r>
              <a:rPr lang="ru-RU" sz="2400" dirty="0">
                <a:solidFill>
                  <a:schemeClr val="accent1"/>
                </a:solidFill>
                <a:ea typeface="Times New Roman"/>
              </a:rPr>
              <a:t> 20    </a:t>
            </a:r>
            <a:r>
              <a:rPr lang="ru-RU" sz="2400" dirty="0" err="1">
                <a:solidFill>
                  <a:schemeClr val="accent1"/>
                </a:solidFill>
                <a:ea typeface="Times New Roman"/>
              </a:rPr>
              <a:t>Кт</a:t>
            </a:r>
            <a:r>
              <a:rPr lang="ru-RU" sz="2400" dirty="0">
                <a:solidFill>
                  <a:schemeClr val="accent1"/>
                </a:solidFill>
                <a:ea typeface="Times New Roman"/>
              </a:rPr>
              <a:t> 25      </a:t>
            </a:r>
            <a:r>
              <a:rPr lang="ru-RU" sz="2400" dirty="0" err="1">
                <a:solidFill>
                  <a:schemeClr val="accent1"/>
                </a:solidFill>
                <a:ea typeface="Times New Roman"/>
              </a:rPr>
              <a:t>Дт</a:t>
            </a:r>
            <a:r>
              <a:rPr lang="ru-RU" sz="2400" dirty="0">
                <a:solidFill>
                  <a:schemeClr val="accent1"/>
                </a:solidFill>
                <a:ea typeface="Times New Roman"/>
              </a:rPr>
              <a:t> 43    </a:t>
            </a:r>
            <a:r>
              <a:rPr lang="ru-RU" sz="2400" dirty="0" err="1">
                <a:solidFill>
                  <a:schemeClr val="accent1"/>
                </a:solidFill>
                <a:ea typeface="Times New Roman"/>
              </a:rPr>
              <a:t>Кт</a:t>
            </a:r>
            <a:r>
              <a:rPr lang="ru-RU" sz="2400" dirty="0">
                <a:solidFill>
                  <a:schemeClr val="accent1"/>
                </a:solidFill>
                <a:ea typeface="Times New Roman"/>
              </a:rPr>
              <a:t> 20      </a:t>
            </a:r>
            <a:r>
              <a:rPr lang="ru-RU" sz="2400" dirty="0" err="1">
                <a:solidFill>
                  <a:schemeClr val="accent1"/>
                </a:solidFill>
                <a:ea typeface="Times New Roman"/>
              </a:rPr>
              <a:t>Дт</a:t>
            </a:r>
            <a:r>
              <a:rPr lang="ru-RU" sz="2400" dirty="0">
                <a:solidFill>
                  <a:schemeClr val="accent1"/>
                </a:solidFill>
                <a:ea typeface="Times New Roman"/>
              </a:rPr>
              <a:t> 90, 45    </a:t>
            </a:r>
            <a:r>
              <a:rPr lang="ru-RU" sz="2400" dirty="0" err="1">
                <a:solidFill>
                  <a:schemeClr val="accent1"/>
                </a:solidFill>
                <a:ea typeface="Times New Roman"/>
              </a:rPr>
              <a:t>Кт</a:t>
            </a:r>
            <a:r>
              <a:rPr lang="ru-RU" sz="2400" dirty="0">
                <a:solidFill>
                  <a:schemeClr val="accent1"/>
                </a:solidFill>
                <a:ea typeface="Times New Roman"/>
              </a:rPr>
              <a:t> 43</a:t>
            </a:r>
          </a:p>
          <a:p>
            <a:pPr lvl="0" indent="357188" algn="just"/>
            <a:r>
              <a:rPr lang="ru-RU" sz="2400" b="1" dirty="0">
                <a:solidFill>
                  <a:schemeClr val="accent1"/>
                </a:solidFill>
                <a:ea typeface="Times New Roman"/>
              </a:rPr>
              <a:t>в сумме прямых затрат</a:t>
            </a:r>
            <a:r>
              <a:rPr lang="ru-RU" sz="2400" dirty="0">
                <a:solidFill>
                  <a:schemeClr val="accent1"/>
                </a:solidFill>
                <a:ea typeface="Times New Roman"/>
              </a:rPr>
              <a:t> без включения косвенных затрат;</a:t>
            </a:r>
          </a:p>
          <a:p>
            <a:pPr lvl="0" indent="357188" algn="just">
              <a:buSzPts val="1000"/>
              <a:tabLst>
                <a:tab pos="457200" algn="l"/>
              </a:tabLst>
            </a:pPr>
            <a:r>
              <a:rPr lang="ru-RU" sz="2400" dirty="0" err="1">
                <a:solidFill>
                  <a:schemeClr val="accent1"/>
                </a:solidFill>
                <a:ea typeface="Times New Roman"/>
              </a:rPr>
              <a:t>Дт</a:t>
            </a:r>
            <a:r>
              <a:rPr lang="ru-RU" sz="2400" dirty="0">
                <a:solidFill>
                  <a:schemeClr val="accent1"/>
                </a:solidFill>
                <a:ea typeface="Times New Roman"/>
              </a:rPr>
              <a:t> 90          </a:t>
            </a:r>
            <a:r>
              <a:rPr lang="ru-RU" sz="2400" dirty="0" err="1">
                <a:solidFill>
                  <a:schemeClr val="accent1"/>
                </a:solidFill>
                <a:ea typeface="Times New Roman"/>
              </a:rPr>
              <a:t>Кт</a:t>
            </a:r>
            <a:r>
              <a:rPr lang="ru-RU" sz="2400" dirty="0">
                <a:solidFill>
                  <a:schemeClr val="accent1"/>
                </a:solidFill>
                <a:ea typeface="Times New Roman"/>
              </a:rPr>
              <a:t> 25         </a:t>
            </a:r>
            <a:r>
              <a:rPr lang="ru-RU" sz="2400" dirty="0" err="1">
                <a:solidFill>
                  <a:schemeClr val="accent1"/>
                </a:solidFill>
                <a:ea typeface="Times New Roman"/>
              </a:rPr>
              <a:t>Дт</a:t>
            </a:r>
            <a:r>
              <a:rPr lang="ru-RU" sz="2400" dirty="0">
                <a:solidFill>
                  <a:schemeClr val="accent1"/>
                </a:solidFill>
                <a:ea typeface="Times New Roman"/>
              </a:rPr>
              <a:t> 43   </a:t>
            </a:r>
            <a:r>
              <a:rPr lang="ru-RU" sz="2400" dirty="0" err="1">
                <a:solidFill>
                  <a:schemeClr val="accent1"/>
                </a:solidFill>
                <a:ea typeface="Times New Roman"/>
              </a:rPr>
              <a:t>Кт</a:t>
            </a:r>
            <a:r>
              <a:rPr lang="ru-RU" sz="2400" dirty="0">
                <a:solidFill>
                  <a:schemeClr val="accent1"/>
                </a:solidFill>
                <a:ea typeface="Times New Roman"/>
              </a:rPr>
              <a:t> 20, 23, 29</a:t>
            </a:r>
          </a:p>
          <a:p>
            <a:pPr lvl="0" indent="357188" algn="just">
              <a:buSzPts val="1000"/>
              <a:tabLst>
                <a:tab pos="457200" algn="l"/>
              </a:tabLst>
            </a:pPr>
            <a:r>
              <a:rPr lang="ru-RU" sz="2400" dirty="0" err="1">
                <a:solidFill>
                  <a:schemeClr val="accent1"/>
                </a:solidFill>
                <a:ea typeface="Times New Roman"/>
              </a:rPr>
              <a:t>Дт</a:t>
            </a:r>
            <a:r>
              <a:rPr lang="ru-RU" sz="2400" dirty="0">
                <a:solidFill>
                  <a:schemeClr val="accent1"/>
                </a:solidFill>
                <a:ea typeface="Times New Roman"/>
              </a:rPr>
              <a:t> 90, 45    </a:t>
            </a:r>
            <a:r>
              <a:rPr lang="ru-RU" sz="2400" dirty="0" err="1">
                <a:solidFill>
                  <a:schemeClr val="accent1"/>
                </a:solidFill>
                <a:ea typeface="Times New Roman"/>
              </a:rPr>
              <a:t>Кт</a:t>
            </a:r>
            <a:r>
              <a:rPr lang="ru-RU" sz="2400" dirty="0">
                <a:solidFill>
                  <a:schemeClr val="accent1"/>
                </a:solidFill>
                <a:ea typeface="Times New Roman"/>
              </a:rPr>
              <a:t> 43</a:t>
            </a:r>
          </a:p>
          <a:p>
            <a:pPr lvl="0" indent="357188" algn="just">
              <a:lnSpc>
                <a:spcPct val="115000"/>
              </a:lnSpc>
              <a:buSzPts val="1000"/>
              <a:tabLst>
                <a:tab pos="457200" algn="l"/>
              </a:tabLst>
            </a:pPr>
            <a:r>
              <a:rPr lang="ru-RU" sz="2400" b="1" dirty="0">
                <a:solidFill>
                  <a:schemeClr val="accent1"/>
                </a:solidFill>
                <a:ea typeface="Times New Roman"/>
              </a:rPr>
              <a:t>в сумме плановых (нормативных) затрат (счет 40)</a:t>
            </a:r>
          </a:p>
          <a:p>
            <a:pPr lvl="0" indent="357188" algn="just">
              <a:lnSpc>
                <a:spcPct val="115000"/>
              </a:lnSpc>
              <a:buSzPts val="1000"/>
              <a:tabLst>
                <a:tab pos="457200" algn="l"/>
              </a:tabLst>
            </a:pPr>
            <a:endParaRPr lang="ru-RU" sz="2400" b="1" dirty="0">
              <a:solidFill>
                <a:schemeClr val="accent1"/>
              </a:solidFill>
              <a:ea typeface="Times New Roman"/>
            </a:endParaRPr>
          </a:p>
          <a:p>
            <a:pPr lvl="0" indent="357188" algn="just">
              <a:lnSpc>
                <a:spcPct val="115000"/>
              </a:lnSpc>
              <a:buSzPts val="1000"/>
              <a:tabLst>
                <a:tab pos="457200" algn="l"/>
              </a:tabLst>
            </a:pPr>
            <a:endParaRPr lang="ru-RU" sz="2400" b="1" dirty="0">
              <a:solidFill>
                <a:schemeClr val="accent1"/>
              </a:solidFill>
              <a:ea typeface="Times New Roman"/>
            </a:endParaRPr>
          </a:p>
          <a:p>
            <a:pPr indent="357188" algn="just"/>
            <a:r>
              <a:rPr lang="ru-RU" sz="2400" b="1" dirty="0">
                <a:solidFill>
                  <a:schemeClr val="accent1"/>
                </a:solidFill>
                <a:ea typeface="Times New Roman"/>
              </a:rPr>
              <a:t>При единичном производстве продукции незавершенное производство </a:t>
            </a:r>
            <a:r>
              <a:rPr lang="ru-RU" sz="2400" dirty="0">
                <a:solidFill>
                  <a:schemeClr val="accent1"/>
                </a:solidFill>
                <a:ea typeface="Times New Roman"/>
              </a:rPr>
              <a:t>отражается в бухгалтерском балансе по фактически произведенным затратам   (</a:t>
            </a:r>
            <a:r>
              <a:rPr lang="ru-RU" sz="2400" kern="0" dirty="0">
                <a:solidFill>
                  <a:schemeClr val="accent1"/>
                </a:solidFill>
                <a:ea typeface="Times New Roman"/>
              </a:rPr>
              <a:t>п. 27 ФСБУ 5/2019) </a:t>
            </a:r>
            <a:r>
              <a:rPr lang="ru-RU" sz="2400" dirty="0">
                <a:solidFill>
                  <a:schemeClr val="accent1"/>
                </a:solidFill>
                <a:ea typeface="Times New Roman"/>
              </a:rPr>
              <a:t>.</a:t>
            </a:r>
          </a:p>
        </p:txBody>
      </p:sp>
    </p:spTree>
    <p:extLst>
      <p:ext uri="{BB962C8B-B14F-4D97-AF65-F5344CB8AC3E}">
        <p14:creationId xmlns:p14="http://schemas.microsoft.com/office/powerpoint/2010/main" val="358740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39697" y="195256"/>
            <a:ext cx="5870197" cy="584775"/>
          </a:xfrm>
          <a:prstGeom prst="rect">
            <a:avLst/>
          </a:prstGeom>
        </p:spPr>
        <p:txBody>
          <a:bodyPr wrap="none">
            <a:spAutoFit/>
          </a:bodyPr>
          <a:lstStyle/>
          <a:p>
            <a:pPr marL="228600" lvl="0" indent="-182563" fontAlgn="base">
              <a:spcBef>
                <a:spcPts val="675"/>
              </a:spcBef>
              <a:spcAft>
                <a:spcPts val="675"/>
              </a:spcAft>
              <a:buClr>
                <a:srgbClr val="C3260C"/>
              </a:buClr>
              <a:buSzPct val="130000"/>
            </a:pPr>
            <a:r>
              <a:rPr lang="ru-RU" sz="3200" b="1" kern="0" dirty="0">
                <a:solidFill>
                  <a:schemeClr val="accent1"/>
                </a:solidFill>
                <a:ea typeface="Times New Roman"/>
              </a:rPr>
              <a:t>Оценка запасов при признании</a:t>
            </a:r>
          </a:p>
        </p:txBody>
      </p:sp>
      <p:sp>
        <p:nvSpPr>
          <p:cNvPr id="4" name="Прямоугольник 3"/>
          <p:cNvSpPr/>
          <p:nvPr/>
        </p:nvSpPr>
        <p:spPr>
          <a:xfrm>
            <a:off x="3160097" y="954000"/>
            <a:ext cx="8403000" cy="5632311"/>
          </a:xfrm>
          <a:prstGeom prst="rect">
            <a:avLst/>
          </a:prstGeom>
        </p:spPr>
        <p:txBody>
          <a:bodyPr wrap="square">
            <a:spAutoFit/>
          </a:bodyPr>
          <a:lstStyle/>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40    </a:t>
            </a:r>
            <a:r>
              <a:rPr lang="ru-RU" sz="2000" dirty="0" err="1">
                <a:solidFill>
                  <a:schemeClr val="accent1"/>
                </a:solidFill>
                <a:ea typeface="Times New Roman"/>
              </a:rPr>
              <a:t>Кт</a:t>
            </a:r>
            <a:r>
              <a:rPr lang="ru-RU" sz="2000" dirty="0">
                <a:solidFill>
                  <a:schemeClr val="accent1"/>
                </a:solidFill>
                <a:ea typeface="Times New Roman"/>
              </a:rPr>
              <a:t> 20 – формируется фактическая себестоимость готовой продукции</a:t>
            </a:r>
          </a:p>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43    </a:t>
            </a:r>
            <a:r>
              <a:rPr lang="ru-RU" sz="2000" dirty="0" err="1">
                <a:solidFill>
                  <a:schemeClr val="accent1"/>
                </a:solidFill>
                <a:ea typeface="Times New Roman"/>
              </a:rPr>
              <a:t>Кт</a:t>
            </a:r>
            <a:r>
              <a:rPr lang="ru-RU" sz="2000" dirty="0">
                <a:solidFill>
                  <a:schemeClr val="accent1"/>
                </a:solidFill>
                <a:ea typeface="Times New Roman"/>
              </a:rPr>
              <a:t> 40 – приходуется готовая продукция на склад по плановой себестоимости</a:t>
            </a:r>
          </a:p>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62    </a:t>
            </a:r>
            <a:r>
              <a:rPr lang="ru-RU" sz="2000" dirty="0" err="1">
                <a:solidFill>
                  <a:schemeClr val="accent1"/>
                </a:solidFill>
                <a:ea typeface="Times New Roman"/>
              </a:rPr>
              <a:t>Кт</a:t>
            </a:r>
            <a:r>
              <a:rPr lang="ru-RU" sz="2000" dirty="0">
                <a:solidFill>
                  <a:schemeClr val="accent1"/>
                </a:solidFill>
                <a:ea typeface="Times New Roman"/>
              </a:rPr>
              <a:t> 90 – выручка по договору</a:t>
            </a:r>
          </a:p>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90    </a:t>
            </a:r>
            <a:r>
              <a:rPr lang="ru-RU" sz="2000" dirty="0" err="1">
                <a:solidFill>
                  <a:schemeClr val="accent1"/>
                </a:solidFill>
                <a:ea typeface="Times New Roman"/>
              </a:rPr>
              <a:t>Кт</a:t>
            </a:r>
            <a:r>
              <a:rPr lang="ru-RU" sz="2000" dirty="0">
                <a:solidFill>
                  <a:schemeClr val="accent1"/>
                </a:solidFill>
                <a:ea typeface="Times New Roman"/>
              </a:rPr>
              <a:t> 43 – списывается готовая продукция по плановой себестоимости</a:t>
            </a:r>
          </a:p>
          <a:p>
            <a:pPr indent="357188" algn="just">
              <a:spcAft>
                <a:spcPts val="0"/>
              </a:spcAft>
            </a:pPr>
            <a:r>
              <a:rPr lang="ru-RU" sz="2000" dirty="0">
                <a:solidFill>
                  <a:schemeClr val="accent1"/>
                </a:solidFill>
                <a:ea typeface="Times New Roman"/>
              </a:rPr>
              <a:t> </a:t>
            </a:r>
          </a:p>
          <a:p>
            <a:pPr indent="357188" algn="just">
              <a:spcAft>
                <a:spcPts val="0"/>
              </a:spcAft>
            </a:pPr>
            <a:r>
              <a:rPr lang="ru-RU" sz="2000" dirty="0">
                <a:solidFill>
                  <a:schemeClr val="accent1"/>
                </a:solidFill>
                <a:ea typeface="Times New Roman"/>
              </a:rPr>
              <a:t>Разница между фактической себестоимостью незавершенного производства и готовой продукции и их плановой стоимостью относится на уменьшение (увеличение) суммы расходов в отчетном периоде, в котором разница была выявлена</a:t>
            </a:r>
          </a:p>
          <a:p>
            <a:pPr indent="357188" algn="just">
              <a:spcAft>
                <a:spcPts val="0"/>
              </a:spcAft>
            </a:pPr>
            <a:r>
              <a:rPr lang="ru-RU" sz="2000" dirty="0">
                <a:solidFill>
                  <a:schemeClr val="accent1"/>
                </a:solidFill>
                <a:ea typeface="Times New Roman"/>
              </a:rPr>
              <a:t> </a:t>
            </a:r>
          </a:p>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90    </a:t>
            </a:r>
            <a:r>
              <a:rPr lang="ru-RU" sz="2000" dirty="0" err="1">
                <a:solidFill>
                  <a:schemeClr val="accent1"/>
                </a:solidFill>
                <a:ea typeface="Times New Roman"/>
              </a:rPr>
              <a:t>Кт</a:t>
            </a:r>
            <a:r>
              <a:rPr lang="ru-RU" sz="2000" dirty="0">
                <a:solidFill>
                  <a:schemeClr val="accent1"/>
                </a:solidFill>
                <a:ea typeface="Times New Roman"/>
              </a:rPr>
              <a:t> 40 – списывается превышение фактической себестоимости над нормативной (плановой)</a:t>
            </a:r>
          </a:p>
          <a:p>
            <a:pPr indent="357188" algn="just">
              <a:spcAft>
                <a:spcPts val="0"/>
              </a:spcAft>
            </a:pPr>
            <a:r>
              <a:rPr lang="ru-RU" sz="2000" dirty="0">
                <a:solidFill>
                  <a:schemeClr val="accent1"/>
                </a:solidFill>
                <a:ea typeface="Times New Roman"/>
              </a:rPr>
              <a:t>или </a:t>
            </a:r>
          </a:p>
          <a:p>
            <a:pPr indent="357188" algn="just">
              <a:spcAft>
                <a:spcPts val="0"/>
              </a:spcAft>
            </a:pPr>
            <a:r>
              <a:rPr lang="ru-RU" sz="2000" dirty="0" err="1">
                <a:solidFill>
                  <a:schemeClr val="accent1"/>
                </a:solidFill>
                <a:ea typeface="Times New Roman"/>
              </a:rPr>
              <a:t>Дт</a:t>
            </a:r>
            <a:r>
              <a:rPr lang="ru-RU" sz="2000" dirty="0">
                <a:solidFill>
                  <a:schemeClr val="accent1"/>
                </a:solidFill>
                <a:ea typeface="Times New Roman"/>
              </a:rPr>
              <a:t> 90    </a:t>
            </a:r>
            <a:r>
              <a:rPr lang="ru-RU" sz="2000" dirty="0" err="1">
                <a:solidFill>
                  <a:schemeClr val="accent1"/>
                </a:solidFill>
                <a:ea typeface="Times New Roman"/>
              </a:rPr>
              <a:t>Кт</a:t>
            </a:r>
            <a:r>
              <a:rPr lang="ru-RU" sz="2000" dirty="0">
                <a:solidFill>
                  <a:schemeClr val="accent1"/>
                </a:solidFill>
                <a:ea typeface="Times New Roman"/>
              </a:rPr>
              <a:t> 40 </a:t>
            </a:r>
            <a:r>
              <a:rPr lang="ru-RU" sz="2000" dirty="0" err="1">
                <a:solidFill>
                  <a:schemeClr val="accent1"/>
                </a:solidFill>
                <a:ea typeface="Times New Roman"/>
              </a:rPr>
              <a:t>сторно</a:t>
            </a:r>
            <a:r>
              <a:rPr lang="ru-RU" sz="2000" dirty="0">
                <a:solidFill>
                  <a:schemeClr val="accent1"/>
                </a:solidFill>
                <a:ea typeface="Times New Roman"/>
              </a:rPr>
              <a:t> – превышение плановой себестоимости над фактической.</a:t>
            </a:r>
            <a:endParaRPr lang="ru-RU" sz="2000" dirty="0">
              <a:solidFill>
                <a:schemeClr val="accent1"/>
              </a:solidFill>
            </a:endParaRPr>
          </a:p>
        </p:txBody>
      </p:sp>
    </p:spTree>
    <p:extLst>
      <p:ext uri="{BB962C8B-B14F-4D97-AF65-F5344CB8AC3E}">
        <p14:creationId xmlns:p14="http://schemas.microsoft.com/office/powerpoint/2010/main" val="246785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61000" y="279225"/>
            <a:ext cx="4842672" cy="584775"/>
          </a:xfrm>
          <a:prstGeom prst="rect">
            <a:avLst/>
          </a:prstGeom>
        </p:spPr>
        <p:txBody>
          <a:bodyPr wrap="none">
            <a:spAutoFit/>
          </a:bodyPr>
          <a:lstStyle/>
          <a:p>
            <a:pPr marL="228600" lvl="0" indent="-182563" fontAlgn="base">
              <a:spcBef>
                <a:spcPts val="675"/>
              </a:spcBef>
              <a:spcAft>
                <a:spcPts val="675"/>
              </a:spcAft>
              <a:buClr>
                <a:srgbClr val="C3260C"/>
              </a:buClr>
              <a:buSzPct val="130000"/>
            </a:pPr>
            <a:r>
              <a:rPr lang="ru-RU" sz="3200" b="1" kern="0" dirty="0">
                <a:solidFill>
                  <a:schemeClr val="accent1"/>
                </a:solidFill>
                <a:ea typeface="Times New Roman"/>
              </a:rPr>
              <a:t>Оценка </a:t>
            </a:r>
            <a:r>
              <a:rPr lang="ru-RU" sz="3200" b="1" kern="0" dirty="0" smtClean="0">
                <a:solidFill>
                  <a:schemeClr val="accent1"/>
                </a:solidFill>
                <a:ea typeface="Times New Roman"/>
              </a:rPr>
              <a:t>после </a:t>
            </a:r>
            <a:r>
              <a:rPr lang="ru-RU" sz="3200" b="1" kern="0" dirty="0">
                <a:solidFill>
                  <a:schemeClr val="accent1"/>
                </a:solidFill>
                <a:ea typeface="Times New Roman"/>
              </a:rPr>
              <a:t>признании</a:t>
            </a:r>
          </a:p>
        </p:txBody>
      </p:sp>
      <p:sp>
        <p:nvSpPr>
          <p:cNvPr id="4" name="Прямоугольник 3"/>
          <p:cNvSpPr/>
          <p:nvPr/>
        </p:nvSpPr>
        <p:spPr>
          <a:xfrm>
            <a:off x="3364934" y="1179000"/>
            <a:ext cx="8090432" cy="5466881"/>
          </a:xfrm>
          <a:prstGeom prst="rect">
            <a:avLst/>
          </a:prstGeom>
        </p:spPr>
        <p:txBody>
          <a:bodyPr wrap="square">
            <a:spAutoFit/>
          </a:bodyPr>
          <a:lstStyle/>
          <a:p>
            <a:pPr indent="357188" algn="just"/>
            <a:r>
              <a:rPr lang="ru-RU" sz="2400" b="1" dirty="0">
                <a:solidFill>
                  <a:schemeClr val="accent1"/>
                </a:solidFill>
                <a:latin typeface="+mj-lt"/>
                <a:ea typeface="Times New Roman"/>
              </a:rPr>
              <a:t> Запасы</a:t>
            </a:r>
            <a:r>
              <a:rPr lang="ru-RU" sz="2400" dirty="0">
                <a:solidFill>
                  <a:schemeClr val="accent1"/>
                </a:solidFill>
                <a:latin typeface="+mj-lt"/>
                <a:ea typeface="Times New Roman"/>
              </a:rPr>
              <a:t> </a:t>
            </a:r>
            <a:r>
              <a:rPr lang="ru-RU" sz="2400" b="1" dirty="0">
                <a:solidFill>
                  <a:schemeClr val="accent1"/>
                </a:solidFill>
                <a:latin typeface="+mj-lt"/>
                <a:ea typeface="Times New Roman"/>
              </a:rPr>
              <a:t>оцениваются на отчетную дату по наименьшей из следующих величин:</a:t>
            </a:r>
            <a:endParaRPr lang="ru-RU" sz="2400" dirty="0">
              <a:solidFill>
                <a:schemeClr val="accent1"/>
              </a:solidFill>
              <a:latin typeface="+mj-lt"/>
              <a:ea typeface="Times New Roman"/>
            </a:endParaRPr>
          </a:p>
          <a:p>
            <a:pPr lvl="0" indent="357188" algn="just">
              <a:lnSpc>
                <a:spcPct val="115000"/>
              </a:lnSpc>
              <a:buSzPts val="1000"/>
              <a:tabLst>
                <a:tab pos="457200" algn="l"/>
              </a:tabLst>
            </a:pPr>
            <a:r>
              <a:rPr lang="ru-RU" sz="2400" b="1" dirty="0">
                <a:solidFill>
                  <a:schemeClr val="accent1"/>
                </a:solidFill>
                <a:latin typeface="+mj-lt"/>
                <a:ea typeface="Times New Roman"/>
              </a:rPr>
              <a:t>фактическая себестоимость запасов;</a:t>
            </a:r>
            <a:endParaRPr lang="ru-RU" sz="2400" dirty="0">
              <a:solidFill>
                <a:schemeClr val="accent1"/>
              </a:solidFill>
              <a:latin typeface="+mj-lt"/>
              <a:ea typeface="Times New Roman"/>
            </a:endParaRPr>
          </a:p>
          <a:p>
            <a:pPr lvl="0" indent="357188" algn="just">
              <a:lnSpc>
                <a:spcPct val="115000"/>
              </a:lnSpc>
              <a:buSzPts val="1000"/>
              <a:tabLst>
                <a:tab pos="457200" algn="l"/>
              </a:tabLst>
            </a:pPr>
            <a:r>
              <a:rPr lang="ru-RU" sz="2400" b="1" dirty="0">
                <a:solidFill>
                  <a:schemeClr val="accent1"/>
                </a:solidFill>
                <a:latin typeface="+mj-lt"/>
                <a:ea typeface="Times New Roman"/>
              </a:rPr>
              <a:t>чистая стоимость продажи </a:t>
            </a:r>
            <a:r>
              <a:rPr lang="ru-RU" sz="2400" b="1" dirty="0" smtClean="0">
                <a:solidFill>
                  <a:schemeClr val="accent1"/>
                </a:solidFill>
                <a:latin typeface="+mj-lt"/>
                <a:ea typeface="Times New Roman"/>
              </a:rPr>
              <a:t>запасов</a:t>
            </a:r>
            <a:r>
              <a:rPr lang="ru-RU" sz="2400" kern="0" dirty="0">
                <a:solidFill>
                  <a:schemeClr val="accent1"/>
                </a:solidFill>
                <a:latin typeface="+mj-lt"/>
                <a:ea typeface="Times New Roman"/>
              </a:rPr>
              <a:t> </a:t>
            </a:r>
            <a:r>
              <a:rPr lang="ru-RU" sz="2400" kern="0" dirty="0" smtClean="0">
                <a:solidFill>
                  <a:schemeClr val="accent1"/>
                </a:solidFill>
                <a:latin typeface="+mj-lt"/>
                <a:ea typeface="Times New Roman"/>
              </a:rPr>
              <a:t>(п</a:t>
            </a:r>
            <a:r>
              <a:rPr lang="ru-RU" sz="2400" kern="0" dirty="0">
                <a:solidFill>
                  <a:schemeClr val="accent1"/>
                </a:solidFill>
                <a:latin typeface="+mj-lt"/>
                <a:ea typeface="Times New Roman"/>
              </a:rPr>
              <a:t>. </a:t>
            </a:r>
            <a:r>
              <a:rPr lang="ru-RU" sz="2400" kern="0" dirty="0" smtClean="0">
                <a:solidFill>
                  <a:schemeClr val="accent1"/>
                </a:solidFill>
                <a:latin typeface="+mj-lt"/>
                <a:ea typeface="Times New Roman"/>
              </a:rPr>
              <a:t>28 </a:t>
            </a:r>
            <a:r>
              <a:rPr lang="ru-RU" sz="2400" kern="0" dirty="0">
                <a:solidFill>
                  <a:schemeClr val="accent1"/>
                </a:solidFill>
                <a:latin typeface="+mj-lt"/>
                <a:ea typeface="Times New Roman"/>
              </a:rPr>
              <a:t>ФСБУ 5/2019)</a:t>
            </a:r>
            <a:r>
              <a:rPr lang="ru-RU" sz="2400" b="1" dirty="0" smtClean="0">
                <a:solidFill>
                  <a:schemeClr val="accent1"/>
                </a:solidFill>
                <a:latin typeface="+mj-lt"/>
                <a:ea typeface="Times New Roman"/>
              </a:rPr>
              <a:t>. </a:t>
            </a:r>
            <a:r>
              <a:rPr lang="ru-RU" sz="2400" dirty="0" smtClean="0">
                <a:solidFill>
                  <a:schemeClr val="accent1"/>
                </a:solidFill>
                <a:latin typeface="+mj-lt"/>
                <a:ea typeface="Times New Roman"/>
              </a:rPr>
              <a:t> </a:t>
            </a:r>
          </a:p>
          <a:p>
            <a:pPr lvl="0" indent="357188" algn="just">
              <a:lnSpc>
                <a:spcPct val="115000"/>
              </a:lnSpc>
              <a:buSzPts val="1000"/>
              <a:tabLst>
                <a:tab pos="457200" algn="l"/>
              </a:tabLst>
            </a:pPr>
            <a:endParaRPr lang="ru-RU" sz="2400" b="1" dirty="0" smtClean="0">
              <a:solidFill>
                <a:schemeClr val="accent1"/>
              </a:solidFill>
              <a:latin typeface="+mj-lt"/>
              <a:ea typeface="Times New Roman"/>
            </a:endParaRPr>
          </a:p>
          <a:p>
            <a:pPr lvl="0" indent="357188" algn="just">
              <a:lnSpc>
                <a:spcPct val="115000"/>
              </a:lnSpc>
              <a:buSzPts val="1000"/>
              <a:tabLst>
                <a:tab pos="457200" algn="l"/>
              </a:tabLst>
            </a:pPr>
            <a:r>
              <a:rPr lang="ru-RU" sz="2400" b="1" dirty="0" smtClean="0">
                <a:solidFill>
                  <a:schemeClr val="accent1"/>
                </a:solidFill>
                <a:latin typeface="+mj-lt"/>
                <a:ea typeface="Times New Roman"/>
              </a:rPr>
              <a:t>Чистая </a:t>
            </a:r>
            <a:r>
              <a:rPr lang="ru-RU" sz="2400" b="1" dirty="0">
                <a:solidFill>
                  <a:schemeClr val="accent1"/>
                </a:solidFill>
                <a:latin typeface="+mj-lt"/>
                <a:ea typeface="Times New Roman"/>
              </a:rPr>
              <a:t>стоимость продажи запасов определяется организацией как предполагаемая цена,</a:t>
            </a:r>
            <a:r>
              <a:rPr lang="ru-RU" sz="2400" dirty="0">
                <a:solidFill>
                  <a:schemeClr val="accent1"/>
                </a:solidFill>
                <a:latin typeface="+mj-lt"/>
                <a:ea typeface="Times New Roman"/>
              </a:rPr>
              <a:t> по которой можно продать запасы в ходе обычной деятельности, за вычетом предполагаемых затрат, необходимых для их производства, подготовки к продаже и осуществления </a:t>
            </a:r>
            <a:r>
              <a:rPr lang="ru-RU" sz="2400" dirty="0" smtClean="0">
                <a:solidFill>
                  <a:schemeClr val="accent1"/>
                </a:solidFill>
                <a:latin typeface="+mj-lt"/>
                <a:ea typeface="Times New Roman"/>
              </a:rPr>
              <a:t>продажи</a:t>
            </a:r>
            <a:r>
              <a:rPr lang="ru-RU" sz="2400" kern="0" dirty="0">
                <a:solidFill>
                  <a:schemeClr val="accent1"/>
                </a:solidFill>
                <a:latin typeface="+mj-lt"/>
                <a:ea typeface="Times New Roman"/>
              </a:rPr>
              <a:t> </a:t>
            </a:r>
            <a:r>
              <a:rPr lang="ru-RU" sz="2400" kern="0" dirty="0" smtClean="0">
                <a:solidFill>
                  <a:schemeClr val="accent1"/>
                </a:solidFill>
                <a:latin typeface="+mj-lt"/>
                <a:ea typeface="Times New Roman"/>
              </a:rPr>
              <a:t>(п</a:t>
            </a:r>
            <a:r>
              <a:rPr lang="ru-RU" sz="2400" kern="0" dirty="0">
                <a:solidFill>
                  <a:schemeClr val="accent1"/>
                </a:solidFill>
                <a:latin typeface="+mj-lt"/>
                <a:ea typeface="Times New Roman"/>
              </a:rPr>
              <a:t>. </a:t>
            </a:r>
            <a:r>
              <a:rPr lang="ru-RU" sz="2400" kern="0" dirty="0" smtClean="0">
                <a:solidFill>
                  <a:schemeClr val="accent1"/>
                </a:solidFill>
                <a:latin typeface="+mj-lt"/>
                <a:ea typeface="Times New Roman"/>
              </a:rPr>
              <a:t>29 </a:t>
            </a:r>
            <a:r>
              <a:rPr lang="ru-RU" sz="2400" kern="0" dirty="0">
                <a:solidFill>
                  <a:schemeClr val="accent1"/>
                </a:solidFill>
                <a:latin typeface="+mj-lt"/>
                <a:ea typeface="Times New Roman"/>
              </a:rPr>
              <a:t>ФСБУ 5/2019)</a:t>
            </a:r>
            <a:r>
              <a:rPr lang="ru-RU" sz="2400" dirty="0" smtClean="0">
                <a:solidFill>
                  <a:schemeClr val="accent1"/>
                </a:solidFill>
                <a:latin typeface="+mj-lt"/>
                <a:ea typeface="Times New Roman"/>
              </a:rPr>
              <a:t>.</a:t>
            </a:r>
            <a:endParaRPr lang="ru-RU" sz="2400" dirty="0">
              <a:solidFill>
                <a:schemeClr val="accent1"/>
              </a:solidFill>
              <a:effectLst/>
              <a:latin typeface="+mj-lt"/>
              <a:ea typeface="Times New Roman"/>
            </a:endParaRPr>
          </a:p>
        </p:txBody>
      </p:sp>
    </p:spTree>
    <p:extLst>
      <p:ext uri="{BB962C8B-B14F-4D97-AF65-F5344CB8AC3E}">
        <p14:creationId xmlns:p14="http://schemas.microsoft.com/office/powerpoint/2010/main" val="334815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980829" y="476671"/>
            <a:ext cx="7772400" cy="8823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a:defRPr/>
            </a:pPr>
            <a:r>
              <a:rPr lang="ru-RU" sz="3200" dirty="0" smtClean="0">
                <a:latin typeface="+mn-lt"/>
              </a:rPr>
              <a:t>Учет запасов</a:t>
            </a:r>
            <a:endParaRPr lang="ru-RU" sz="3200" dirty="0">
              <a:latin typeface="+mn-lt"/>
            </a:endParaRPr>
          </a:p>
        </p:txBody>
      </p:sp>
      <p:sp>
        <p:nvSpPr>
          <p:cNvPr id="3" name="Содержимое 2"/>
          <p:cNvSpPr txBox="1">
            <a:spLocks/>
          </p:cNvSpPr>
          <p:nvPr/>
        </p:nvSpPr>
        <p:spPr>
          <a:xfrm>
            <a:off x="980829" y="1359000"/>
            <a:ext cx="10085390" cy="49685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539750" algn="just">
              <a:lnSpc>
                <a:spcPct val="150000"/>
              </a:lnSpc>
              <a:spcBef>
                <a:spcPts val="0"/>
              </a:spcBef>
            </a:pPr>
            <a:r>
              <a:rPr lang="ru-RU" sz="2400" dirty="0" smtClean="0">
                <a:solidFill>
                  <a:schemeClr val="accent1"/>
                </a:solidFill>
              </a:rPr>
              <a:t>Нормативная база:</a:t>
            </a:r>
          </a:p>
          <a:p>
            <a:pPr indent="539750" algn="just">
              <a:lnSpc>
                <a:spcPct val="150000"/>
              </a:lnSpc>
              <a:spcBef>
                <a:spcPts val="0"/>
              </a:spcBef>
            </a:pPr>
            <a:r>
              <a:rPr lang="ru-RU" sz="2400" dirty="0" smtClean="0">
                <a:solidFill>
                  <a:schemeClr val="accent1"/>
                </a:solidFill>
              </a:rPr>
              <a:t>Федеральный закон «О бухгалтерском учете»  </a:t>
            </a:r>
          </a:p>
          <a:p>
            <a:pPr indent="539750" algn="just">
              <a:lnSpc>
                <a:spcPct val="150000"/>
              </a:lnSpc>
              <a:spcBef>
                <a:spcPts val="0"/>
              </a:spcBef>
            </a:pPr>
            <a:r>
              <a:rPr lang="ru-RU" sz="2400" dirty="0" smtClean="0">
                <a:solidFill>
                  <a:schemeClr val="accent1"/>
                </a:solidFill>
              </a:rPr>
              <a:t>№ </a:t>
            </a:r>
            <a:r>
              <a:rPr lang="ru-RU" sz="2400" b="1" dirty="0" smtClean="0">
                <a:solidFill>
                  <a:schemeClr val="accent1"/>
                </a:solidFill>
              </a:rPr>
              <a:t>402-ФЗ от 06.12.2011г.</a:t>
            </a:r>
            <a:endParaRPr lang="ru-RU" sz="2400" dirty="0" smtClean="0">
              <a:solidFill>
                <a:schemeClr val="accent1"/>
              </a:solidFill>
            </a:endParaRPr>
          </a:p>
          <a:p>
            <a:pPr indent="539750" algn="just">
              <a:lnSpc>
                <a:spcPct val="150000"/>
              </a:lnSpc>
              <a:spcBef>
                <a:spcPts val="0"/>
              </a:spcBef>
            </a:pPr>
            <a:r>
              <a:rPr lang="ru-RU" sz="2400" dirty="0" smtClean="0">
                <a:solidFill>
                  <a:schemeClr val="accent1"/>
                </a:solidFill>
              </a:rPr>
              <a:t>ФСБУ 5/2019 «Запасы», приказ Минфина РФ от 15.11.2019г. № 180н</a:t>
            </a:r>
          </a:p>
          <a:p>
            <a:pPr indent="539750" algn="just">
              <a:lnSpc>
                <a:spcPct val="150000"/>
              </a:lnSpc>
              <a:spcBef>
                <a:spcPts val="0"/>
              </a:spcBef>
            </a:pPr>
            <a:r>
              <a:rPr lang="ru-RU" sz="2400" dirty="0" smtClean="0">
                <a:solidFill>
                  <a:schemeClr val="accent1"/>
                </a:solidFill>
              </a:rPr>
              <a:t>План счетов бухгалтерского учета…, приказ Минфина РФ от 31.10.2000г. № 94н</a:t>
            </a:r>
          </a:p>
          <a:p>
            <a:pPr>
              <a:lnSpc>
                <a:spcPct val="150000"/>
              </a:lnSpc>
              <a:spcBef>
                <a:spcPts val="0"/>
              </a:spcBef>
            </a:pPr>
            <a:endParaRPr lang="ru-RU" sz="2400" dirty="0">
              <a:solidFill>
                <a:schemeClr val="accent1"/>
              </a:solidFill>
            </a:endParaRPr>
          </a:p>
        </p:txBody>
      </p:sp>
    </p:spTree>
    <p:extLst>
      <p:ext uri="{BB962C8B-B14F-4D97-AF65-F5344CB8AC3E}">
        <p14:creationId xmlns:p14="http://schemas.microsoft.com/office/powerpoint/2010/main" val="196666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6000" y="504000"/>
            <a:ext cx="4670894" cy="584775"/>
          </a:xfrm>
          <a:prstGeom prst="rect">
            <a:avLst/>
          </a:prstGeom>
        </p:spPr>
        <p:txBody>
          <a:bodyPr wrap="none">
            <a:spAutoFit/>
          </a:bodyPr>
          <a:lstStyle/>
          <a:p>
            <a:pPr lvl="0" algn="ctr"/>
            <a:r>
              <a:rPr lang="ru-RU" sz="3200" b="1" dirty="0">
                <a:solidFill>
                  <a:schemeClr val="accent1"/>
                </a:solidFill>
                <a:ea typeface="Times New Roman"/>
              </a:rPr>
              <a:t>Оценка после признания</a:t>
            </a:r>
          </a:p>
        </p:txBody>
      </p:sp>
      <p:sp>
        <p:nvSpPr>
          <p:cNvPr id="3" name="Прямоугольник 2"/>
          <p:cNvSpPr/>
          <p:nvPr/>
        </p:nvSpPr>
        <p:spPr>
          <a:xfrm>
            <a:off x="905690" y="1088775"/>
            <a:ext cx="10260000" cy="5324535"/>
          </a:xfrm>
          <a:prstGeom prst="rect">
            <a:avLst/>
          </a:prstGeom>
        </p:spPr>
        <p:txBody>
          <a:bodyPr wrap="square">
            <a:spAutoFit/>
          </a:bodyPr>
          <a:lstStyle/>
          <a:p>
            <a:pPr indent="357188" algn="just"/>
            <a:r>
              <a:rPr lang="ru-RU" sz="2000" b="1" dirty="0">
                <a:solidFill>
                  <a:schemeClr val="accent1"/>
                </a:solidFill>
                <a:latin typeface="+mj-lt"/>
                <a:ea typeface="Times New Roman"/>
              </a:rPr>
              <a:t>Превышение фактической себестоимости запасов над их чистой стоимостью продажи считается обесценением </a:t>
            </a:r>
            <a:r>
              <a:rPr lang="ru-RU" sz="2000" b="1" dirty="0" smtClean="0">
                <a:solidFill>
                  <a:schemeClr val="accent1"/>
                </a:solidFill>
                <a:latin typeface="+mj-lt"/>
                <a:ea typeface="Times New Roman"/>
              </a:rPr>
              <a:t>запасов.</a:t>
            </a:r>
            <a:r>
              <a:rPr lang="ru-RU" sz="2000" dirty="0" smtClean="0">
                <a:solidFill>
                  <a:schemeClr val="accent1"/>
                </a:solidFill>
                <a:latin typeface="+mj-lt"/>
                <a:ea typeface="Times New Roman"/>
              </a:rPr>
              <a:t> </a:t>
            </a:r>
            <a:r>
              <a:rPr lang="ru-RU" sz="2000" dirty="0">
                <a:solidFill>
                  <a:schemeClr val="accent1"/>
                </a:solidFill>
                <a:latin typeface="+mj-lt"/>
                <a:ea typeface="Times New Roman"/>
              </a:rPr>
              <a:t>Признаками обесценения </a:t>
            </a:r>
            <a:r>
              <a:rPr lang="ru-RU" sz="2000" dirty="0" smtClean="0">
                <a:solidFill>
                  <a:schemeClr val="accent1"/>
                </a:solidFill>
                <a:latin typeface="+mj-lt"/>
                <a:ea typeface="Times New Roman"/>
              </a:rPr>
              <a:t>запасов: </a:t>
            </a:r>
            <a:r>
              <a:rPr lang="ru-RU" sz="2000" dirty="0">
                <a:solidFill>
                  <a:schemeClr val="accent1"/>
                </a:solidFill>
                <a:latin typeface="+mj-lt"/>
                <a:ea typeface="Times New Roman"/>
              </a:rPr>
              <a:t>моральное устаревание запасов, потеря ими своих первоначальных качеств, снижение их рыночной стоимости, сужение рынков сбыта запасов. </a:t>
            </a:r>
            <a:endParaRPr lang="ru-RU" sz="2000" dirty="0" smtClean="0">
              <a:solidFill>
                <a:schemeClr val="accent1"/>
              </a:solidFill>
              <a:latin typeface="+mj-lt"/>
              <a:ea typeface="Times New Roman"/>
            </a:endParaRPr>
          </a:p>
          <a:p>
            <a:pPr indent="357188" algn="just"/>
            <a:r>
              <a:rPr lang="ru-RU" sz="2000" dirty="0" smtClean="0">
                <a:solidFill>
                  <a:schemeClr val="accent1"/>
                </a:solidFill>
                <a:latin typeface="+mj-lt"/>
                <a:ea typeface="Times New Roman"/>
              </a:rPr>
              <a:t>В </a:t>
            </a:r>
            <a:r>
              <a:rPr lang="ru-RU" sz="2000" dirty="0">
                <a:solidFill>
                  <a:schemeClr val="accent1"/>
                </a:solidFill>
                <a:latin typeface="+mj-lt"/>
                <a:ea typeface="Times New Roman"/>
              </a:rPr>
              <a:t>случае обесценения запасов организация создает </a:t>
            </a:r>
            <a:r>
              <a:rPr lang="ru-RU" sz="2000" b="1" dirty="0">
                <a:solidFill>
                  <a:schemeClr val="accent1"/>
                </a:solidFill>
                <a:latin typeface="+mj-lt"/>
                <a:ea typeface="Times New Roman"/>
              </a:rPr>
              <a:t>резерв под обесценение</a:t>
            </a:r>
            <a:r>
              <a:rPr lang="ru-RU" sz="2000" dirty="0">
                <a:solidFill>
                  <a:schemeClr val="accent1"/>
                </a:solidFill>
                <a:latin typeface="+mj-lt"/>
                <a:ea typeface="Times New Roman"/>
              </a:rPr>
              <a:t> в размере превышения фактической себестоимости запасов над их чистой стоимостью </a:t>
            </a:r>
            <a:r>
              <a:rPr lang="ru-RU" sz="2000" dirty="0" smtClean="0">
                <a:solidFill>
                  <a:schemeClr val="accent1"/>
                </a:solidFill>
                <a:latin typeface="+mj-lt"/>
                <a:ea typeface="Times New Roman"/>
              </a:rPr>
              <a:t>продажи: </a:t>
            </a:r>
            <a:r>
              <a:rPr lang="ru-RU" sz="2000" dirty="0" err="1" smtClean="0">
                <a:solidFill>
                  <a:schemeClr val="accent1"/>
                </a:solidFill>
                <a:latin typeface="+mj-lt"/>
                <a:ea typeface="Times New Roman"/>
              </a:rPr>
              <a:t>Дт</a:t>
            </a:r>
            <a:r>
              <a:rPr lang="ru-RU" sz="2000" dirty="0" smtClean="0">
                <a:solidFill>
                  <a:schemeClr val="accent1"/>
                </a:solidFill>
                <a:latin typeface="+mj-lt"/>
                <a:ea typeface="Times New Roman"/>
              </a:rPr>
              <a:t> 91     </a:t>
            </a:r>
            <a:r>
              <a:rPr lang="ru-RU" sz="2000" dirty="0" err="1" smtClean="0">
                <a:solidFill>
                  <a:schemeClr val="accent1"/>
                </a:solidFill>
                <a:latin typeface="+mj-lt"/>
                <a:ea typeface="Times New Roman"/>
              </a:rPr>
              <a:t>Кт</a:t>
            </a:r>
            <a:r>
              <a:rPr lang="ru-RU" sz="2000" dirty="0" smtClean="0">
                <a:solidFill>
                  <a:schemeClr val="accent1"/>
                </a:solidFill>
                <a:latin typeface="+mj-lt"/>
                <a:ea typeface="Times New Roman"/>
              </a:rPr>
              <a:t> 14 </a:t>
            </a:r>
          </a:p>
          <a:p>
            <a:pPr indent="357188" algn="just"/>
            <a:r>
              <a:rPr lang="ru-RU" sz="2000" dirty="0" smtClean="0">
                <a:solidFill>
                  <a:schemeClr val="accent1"/>
                </a:solidFill>
                <a:latin typeface="+mj-lt"/>
                <a:ea typeface="Times New Roman"/>
              </a:rPr>
              <a:t>При </a:t>
            </a:r>
            <a:r>
              <a:rPr lang="ru-RU" sz="2000" dirty="0">
                <a:solidFill>
                  <a:schemeClr val="accent1"/>
                </a:solidFill>
                <a:latin typeface="+mj-lt"/>
                <a:ea typeface="Times New Roman"/>
              </a:rPr>
              <a:t>этом </a:t>
            </a:r>
            <a:r>
              <a:rPr lang="ru-RU" sz="2000" b="1" dirty="0">
                <a:solidFill>
                  <a:schemeClr val="accent1"/>
                </a:solidFill>
                <a:latin typeface="+mj-lt"/>
                <a:ea typeface="Times New Roman"/>
              </a:rPr>
              <a:t>балансовой стоимостью запасов </a:t>
            </a:r>
            <a:r>
              <a:rPr lang="ru-RU" sz="2000" dirty="0">
                <a:solidFill>
                  <a:schemeClr val="accent1"/>
                </a:solidFill>
                <a:latin typeface="+mj-lt"/>
                <a:ea typeface="Times New Roman"/>
              </a:rPr>
              <a:t>считается их фактическая себестоимость за вычетом данного резерва. </a:t>
            </a:r>
            <a:endParaRPr lang="ru-RU" sz="2000" dirty="0" smtClean="0">
              <a:solidFill>
                <a:schemeClr val="accent1"/>
              </a:solidFill>
              <a:latin typeface="+mj-lt"/>
              <a:ea typeface="Times New Roman"/>
            </a:endParaRPr>
          </a:p>
          <a:p>
            <a:pPr indent="357188" algn="just"/>
            <a:r>
              <a:rPr lang="ru-RU" sz="2000" dirty="0" smtClean="0">
                <a:solidFill>
                  <a:schemeClr val="accent1"/>
                </a:solidFill>
                <a:latin typeface="+mj-lt"/>
                <a:ea typeface="Times New Roman"/>
              </a:rPr>
              <a:t>Если </a:t>
            </a:r>
            <a:r>
              <a:rPr lang="ru-RU" sz="2000" dirty="0">
                <a:solidFill>
                  <a:schemeClr val="accent1"/>
                </a:solidFill>
                <a:latin typeface="+mj-lt"/>
                <a:ea typeface="Times New Roman"/>
              </a:rPr>
              <a:t>чистая стоимость продажи </a:t>
            </a:r>
            <a:r>
              <a:rPr lang="ru-RU" sz="2000" dirty="0" smtClean="0">
                <a:solidFill>
                  <a:schemeClr val="accent1"/>
                </a:solidFill>
                <a:latin typeface="+mj-lt"/>
                <a:ea typeface="Times New Roman"/>
              </a:rPr>
              <a:t>запасов </a:t>
            </a:r>
            <a:r>
              <a:rPr lang="ru-RU" sz="2000" dirty="0">
                <a:solidFill>
                  <a:schemeClr val="accent1"/>
                </a:solidFill>
                <a:latin typeface="+mj-lt"/>
                <a:ea typeface="Times New Roman"/>
              </a:rPr>
              <a:t>продолжает снижаться, </a:t>
            </a:r>
            <a:r>
              <a:rPr lang="ru-RU" sz="2000" dirty="0" smtClean="0">
                <a:solidFill>
                  <a:schemeClr val="accent1"/>
                </a:solidFill>
                <a:latin typeface="+mj-lt"/>
                <a:ea typeface="Times New Roman"/>
              </a:rPr>
              <a:t>то происходит </a:t>
            </a:r>
            <a:r>
              <a:rPr lang="ru-RU" sz="2000" dirty="0">
                <a:solidFill>
                  <a:schemeClr val="accent1"/>
                </a:solidFill>
                <a:latin typeface="+mj-lt"/>
                <a:ea typeface="Times New Roman"/>
              </a:rPr>
              <a:t>увеличения резерва под обесценение. </a:t>
            </a:r>
          </a:p>
          <a:p>
            <a:pPr indent="357188" algn="just"/>
            <a:r>
              <a:rPr lang="ru-RU" sz="2000" dirty="0" smtClean="0">
                <a:solidFill>
                  <a:schemeClr val="accent1"/>
                </a:solidFill>
                <a:latin typeface="+mj-lt"/>
                <a:ea typeface="Times New Roman"/>
              </a:rPr>
              <a:t>Если </a:t>
            </a:r>
            <a:r>
              <a:rPr lang="ru-RU" sz="2000" dirty="0">
                <a:solidFill>
                  <a:schemeClr val="accent1"/>
                </a:solidFill>
                <a:latin typeface="+mj-lt"/>
                <a:ea typeface="Times New Roman"/>
              </a:rPr>
              <a:t>чистая стоимость продажи </a:t>
            </a:r>
            <a:r>
              <a:rPr lang="ru-RU" sz="2000" dirty="0" smtClean="0">
                <a:solidFill>
                  <a:schemeClr val="accent1"/>
                </a:solidFill>
                <a:latin typeface="+mj-lt"/>
                <a:ea typeface="Times New Roman"/>
              </a:rPr>
              <a:t>запасов увеличивается, то происходит восстановление </a:t>
            </a:r>
            <a:r>
              <a:rPr lang="ru-RU" sz="2000" dirty="0">
                <a:solidFill>
                  <a:schemeClr val="accent1"/>
                </a:solidFill>
                <a:latin typeface="+mj-lt"/>
                <a:ea typeface="Times New Roman"/>
              </a:rPr>
              <a:t>ранее созданного резерва (но не выше их фактической себестоимости</a:t>
            </a:r>
            <a:r>
              <a:rPr lang="ru-RU" sz="2000" dirty="0" smtClean="0">
                <a:solidFill>
                  <a:schemeClr val="accent1"/>
                </a:solidFill>
                <a:latin typeface="+mj-lt"/>
                <a:ea typeface="Times New Roman"/>
              </a:rPr>
              <a:t>)</a:t>
            </a:r>
            <a:r>
              <a:rPr lang="ru-RU" sz="2000" kern="0" dirty="0">
                <a:solidFill>
                  <a:schemeClr val="accent1"/>
                </a:solidFill>
                <a:latin typeface="+mj-lt"/>
                <a:ea typeface="Times New Roman"/>
              </a:rPr>
              <a:t> (п. 30 ФСБУ 5/2019</a:t>
            </a:r>
            <a:r>
              <a:rPr lang="ru-RU" sz="2000" kern="0" dirty="0" smtClean="0">
                <a:solidFill>
                  <a:schemeClr val="accent1"/>
                </a:solidFill>
                <a:latin typeface="+mj-lt"/>
                <a:ea typeface="Times New Roman"/>
              </a:rPr>
              <a:t>)</a:t>
            </a:r>
            <a:r>
              <a:rPr lang="ru-RU" sz="2000" b="1" dirty="0" smtClean="0">
                <a:solidFill>
                  <a:schemeClr val="accent1"/>
                </a:solidFill>
                <a:latin typeface="+mj-lt"/>
                <a:ea typeface="Times New Roman"/>
              </a:rPr>
              <a:t>.</a:t>
            </a:r>
            <a:endParaRPr lang="ru-RU" sz="2000" dirty="0" smtClean="0">
              <a:solidFill>
                <a:schemeClr val="accent1"/>
              </a:solidFill>
              <a:latin typeface="+mj-lt"/>
              <a:ea typeface="Times New Roman"/>
            </a:endParaRPr>
          </a:p>
          <a:p>
            <a:pPr indent="357188" algn="just"/>
            <a:r>
              <a:rPr lang="ru-RU" sz="2000" b="1" dirty="0">
                <a:solidFill>
                  <a:schemeClr val="accent1"/>
                </a:solidFill>
                <a:latin typeface="+mj-lt"/>
                <a:ea typeface="Times New Roman"/>
              </a:rPr>
              <a:t>Организация с упрощенным учетом вправе </a:t>
            </a:r>
            <a:r>
              <a:rPr lang="ru-RU" sz="2000" dirty="0">
                <a:solidFill>
                  <a:schemeClr val="accent1"/>
                </a:solidFill>
                <a:latin typeface="+mj-lt"/>
                <a:ea typeface="Times New Roman"/>
              </a:rPr>
              <a:t>оценивать запасы на отчетную дату по фактической </a:t>
            </a:r>
            <a:r>
              <a:rPr lang="ru-RU" sz="2000" dirty="0" smtClean="0">
                <a:solidFill>
                  <a:schemeClr val="accent1"/>
                </a:solidFill>
                <a:latin typeface="+mj-lt"/>
                <a:ea typeface="Times New Roman"/>
              </a:rPr>
              <a:t>себестоимости</a:t>
            </a:r>
            <a:r>
              <a:rPr lang="ru-RU" sz="2000" kern="0" dirty="0">
                <a:solidFill>
                  <a:schemeClr val="accent1"/>
                </a:solidFill>
                <a:latin typeface="+mj-lt"/>
                <a:ea typeface="Times New Roman"/>
              </a:rPr>
              <a:t> (п. </a:t>
            </a:r>
            <a:r>
              <a:rPr lang="ru-RU" sz="2000" kern="0" dirty="0" smtClean="0">
                <a:solidFill>
                  <a:schemeClr val="accent1"/>
                </a:solidFill>
                <a:latin typeface="+mj-lt"/>
                <a:ea typeface="Times New Roman"/>
              </a:rPr>
              <a:t>32 </a:t>
            </a:r>
            <a:r>
              <a:rPr lang="ru-RU" sz="2000" kern="0" dirty="0">
                <a:solidFill>
                  <a:schemeClr val="accent1"/>
                </a:solidFill>
                <a:latin typeface="+mj-lt"/>
                <a:ea typeface="Times New Roman"/>
              </a:rPr>
              <a:t>ФСБУ 5/2019</a:t>
            </a:r>
            <a:r>
              <a:rPr lang="ru-RU" sz="2000" kern="0" dirty="0" smtClean="0">
                <a:solidFill>
                  <a:schemeClr val="accent1"/>
                </a:solidFill>
                <a:latin typeface="+mj-lt"/>
                <a:ea typeface="Times New Roman"/>
              </a:rPr>
              <a:t>)</a:t>
            </a:r>
            <a:r>
              <a:rPr lang="ru-RU" sz="2000" b="1" dirty="0" smtClean="0">
                <a:solidFill>
                  <a:schemeClr val="accent1"/>
                </a:solidFill>
                <a:latin typeface="+mj-lt"/>
                <a:ea typeface="Times New Roman"/>
              </a:rPr>
              <a:t>.</a:t>
            </a:r>
            <a:endParaRPr lang="ru-RU" dirty="0" smtClean="0">
              <a:solidFill>
                <a:schemeClr val="accent1"/>
              </a:solidFill>
              <a:latin typeface="Times New Roman"/>
              <a:ea typeface="Times New Roman"/>
            </a:endParaRPr>
          </a:p>
        </p:txBody>
      </p:sp>
    </p:spTree>
    <p:extLst>
      <p:ext uri="{BB962C8B-B14F-4D97-AF65-F5344CB8AC3E}">
        <p14:creationId xmlns:p14="http://schemas.microsoft.com/office/powerpoint/2010/main" val="293071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1000" y="168412"/>
            <a:ext cx="4670894" cy="584775"/>
          </a:xfrm>
          <a:prstGeom prst="rect">
            <a:avLst/>
          </a:prstGeom>
        </p:spPr>
        <p:txBody>
          <a:bodyPr wrap="none">
            <a:spAutoFit/>
          </a:bodyPr>
          <a:lstStyle/>
          <a:p>
            <a:pPr algn="ctr"/>
            <a:r>
              <a:rPr lang="ru-RU" sz="3200" b="1" dirty="0">
                <a:solidFill>
                  <a:schemeClr val="accent1"/>
                </a:solidFill>
                <a:ea typeface="Times New Roman"/>
              </a:rPr>
              <a:t>Оценка после признания</a:t>
            </a:r>
          </a:p>
        </p:txBody>
      </p:sp>
      <p:sp>
        <p:nvSpPr>
          <p:cNvPr id="3" name="Прямоугольник 2"/>
          <p:cNvSpPr/>
          <p:nvPr/>
        </p:nvSpPr>
        <p:spPr>
          <a:xfrm>
            <a:off x="3033028" y="858466"/>
            <a:ext cx="8809324" cy="5170646"/>
          </a:xfrm>
          <a:prstGeom prst="rect">
            <a:avLst/>
          </a:prstGeom>
        </p:spPr>
        <p:txBody>
          <a:bodyPr wrap="square">
            <a:spAutoFit/>
          </a:bodyPr>
          <a:lstStyle/>
          <a:p>
            <a:pPr marL="90170">
              <a:buNone/>
            </a:pPr>
            <a:r>
              <a:rPr lang="ru-RU" sz="2200" u="sng" dirty="0">
                <a:solidFill>
                  <a:schemeClr val="accent1"/>
                </a:solidFill>
                <a:ea typeface="Times New Roman"/>
              </a:rPr>
              <a:t>31.12.2ХХХ</a:t>
            </a:r>
            <a:r>
              <a:rPr lang="ru-RU" sz="2200" dirty="0">
                <a:solidFill>
                  <a:schemeClr val="accent1"/>
                </a:solidFill>
                <a:ea typeface="Times New Roman"/>
              </a:rPr>
              <a:t>  На счете 41 – </a:t>
            </a:r>
          </a:p>
          <a:p>
            <a:pPr>
              <a:buNone/>
            </a:pPr>
            <a:r>
              <a:rPr lang="ru-RU" sz="2200" dirty="0">
                <a:solidFill>
                  <a:schemeClr val="accent1"/>
                </a:solidFill>
                <a:ea typeface="Times New Roman"/>
              </a:rPr>
              <a:t>        5 сигнализаций, стоимостью каждая 700 000 руб.х5=        3 500 000                </a:t>
            </a:r>
          </a:p>
          <a:p>
            <a:pPr>
              <a:buNone/>
            </a:pPr>
            <a:r>
              <a:rPr lang="ru-RU" sz="2200" u="sng" dirty="0">
                <a:solidFill>
                  <a:schemeClr val="accent1"/>
                </a:solidFill>
                <a:ea typeface="Times New Roman"/>
              </a:rPr>
              <a:t>На отчетную дату</a:t>
            </a:r>
            <a:r>
              <a:rPr lang="ru-RU" sz="2200" dirty="0">
                <a:solidFill>
                  <a:schemeClr val="accent1"/>
                </a:solidFill>
                <a:ea typeface="Times New Roman"/>
              </a:rPr>
              <a:t> по данным анализа рынка чистая стоимость </a:t>
            </a:r>
          </a:p>
          <a:p>
            <a:pPr>
              <a:buNone/>
            </a:pPr>
            <a:r>
              <a:rPr lang="ru-RU" sz="2200" dirty="0">
                <a:solidFill>
                  <a:schemeClr val="accent1"/>
                </a:solidFill>
                <a:ea typeface="Times New Roman"/>
              </a:rPr>
              <a:t>                               </a:t>
            </a:r>
            <a:r>
              <a:rPr lang="ru-RU" sz="2200" dirty="0" smtClean="0">
                <a:solidFill>
                  <a:schemeClr val="accent1"/>
                </a:solidFill>
                <a:ea typeface="Times New Roman"/>
              </a:rPr>
              <a:t>     </a:t>
            </a:r>
            <a:r>
              <a:rPr lang="ru-RU" sz="2200" dirty="0">
                <a:solidFill>
                  <a:schemeClr val="accent1"/>
                </a:solidFill>
                <a:ea typeface="Times New Roman"/>
              </a:rPr>
              <a:t>400 000 руб.х5=     2 000 000                 </a:t>
            </a:r>
          </a:p>
          <a:p>
            <a:pPr>
              <a:buNone/>
            </a:pPr>
            <a:r>
              <a:rPr lang="ru-RU" sz="2200" dirty="0">
                <a:solidFill>
                  <a:schemeClr val="accent1"/>
                </a:solidFill>
                <a:ea typeface="Times New Roman"/>
              </a:rPr>
              <a:t>                                    </a:t>
            </a:r>
            <a:r>
              <a:rPr lang="ru-RU" sz="2200" dirty="0" smtClean="0">
                <a:solidFill>
                  <a:schemeClr val="accent1"/>
                </a:solidFill>
                <a:ea typeface="Times New Roman"/>
              </a:rPr>
              <a:t> </a:t>
            </a:r>
            <a:r>
              <a:rPr lang="ru-RU" sz="2200" dirty="0">
                <a:solidFill>
                  <a:schemeClr val="accent1"/>
                </a:solidFill>
                <a:ea typeface="Times New Roman"/>
              </a:rPr>
              <a:t>Дт91  </a:t>
            </a:r>
            <a:r>
              <a:rPr lang="ru-RU" sz="2200" dirty="0" err="1">
                <a:solidFill>
                  <a:schemeClr val="accent1"/>
                </a:solidFill>
                <a:ea typeface="Times New Roman"/>
              </a:rPr>
              <a:t>Кт</a:t>
            </a:r>
            <a:r>
              <a:rPr lang="ru-RU" sz="2200" dirty="0">
                <a:solidFill>
                  <a:schemeClr val="accent1"/>
                </a:solidFill>
                <a:ea typeface="Times New Roman"/>
              </a:rPr>
              <a:t> 14          1 500 000                            </a:t>
            </a:r>
            <a:endParaRPr lang="ru-RU" sz="2200" dirty="0" smtClean="0">
              <a:solidFill>
                <a:schemeClr val="accent1"/>
              </a:solidFill>
              <a:ea typeface="Times New Roman"/>
            </a:endParaRPr>
          </a:p>
          <a:p>
            <a:pPr>
              <a:buNone/>
            </a:pPr>
            <a:r>
              <a:rPr lang="ru-RU" sz="2200" dirty="0" smtClean="0">
                <a:solidFill>
                  <a:schemeClr val="accent1"/>
                </a:solidFill>
                <a:ea typeface="Times New Roman"/>
              </a:rPr>
              <a:t>  </a:t>
            </a:r>
            <a:r>
              <a:rPr lang="ru-RU" sz="2200" dirty="0">
                <a:solidFill>
                  <a:schemeClr val="accent1"/>
                </a:solidFill>
                <a:ea typeface="Times New Roman"/>
              </a:rPr>
              <a:t>(разница между фактической и чистой стоимостью)</a:t>
            </a:r>
          </a:p>
          <a:p>
            <a:pPr>
              <a:buNone/>
            </a:pPr>
            <a:r>
              <a:rPr lang="ru-RU" sz="2200" u="sng" dirty="0">
                <a:solidFill>
                  <a:schemeClr val="accent1"/>
                </a:solidFill>
                <a:ea typeface="Times New Roman"/>
              </a:rPr>
              <a:t>В  ОСВ</a:t>
            </a:r>
            <a:r>
              <a:rPr lang="ru-RU" sz="2200" dirty="0">
                <a:solidFill>
                  <a:schemeClr val="accent1"/>
                </a:solidFill>
                <a:ea typeface="Times New Roman"/>
              </a:rPr>
              <a:t> : по дебету сч.41             3 500 000</a:t>
            </a:r>
          </a:p>
          <a:p>
            <a:pPr>
              <a:buNone/>
            </a:pPr>
            <a:r>
              <a:rPr lang="ru-RU" sz="2200" dirty="0">
                <a:solidFill>
                  <a:schemeClr val="accent1"/>
                </a:solidFill>
                <a:ea typeface="Times New Roman"/>
              </a:rPr>
              <a:t>                по     кредиту сч.14       </a:t>
            </a:r>
            <a:r>
              <a:rPr lang="ru-RU" sz="2200" dirty="0" smtClean="0">
                <a:solidFill>
                  <a:schemeClr val="accent1"/>
                </a:solidFill>
                <a:ea typeface="Times New Roman"/>
              </a:rPr>
              <a:t> </a:t>
            </a:r>
            <a:r>
              <a:rPr lang="ru-RU" sz="2200" dirty="0">
                <a:solidFill>
                  <a:schemeClr val="accent1"/>
                </a:solidFill>
                <a:ea typeface="Times New Roman"/>
              </a:rPr>
              <a:t>1 500 000</a:t>
            </a:r>
          </a:p>
          <a:p>
            <a:pPr>
              <a:buNone/>
            </a:pPr>
            <a:r>
              <a:rPr lang="ru-RU" sz="2200" u="sng" dirty="0">
                <a:solidFill>
                  <a:schemeClr val="accent1"/>
                </a:solidFill>
                <a:ea typeface="Times New Roman"/>
              </a:rPr>
              <a:t>В  балансе</a:t>
            </a:r>
            <a:r>
              <a:rPr lang="ru-RU" sz="2200" dirty="0">
                <a:solidFill>
                  <a:schemeClr val="accent1"/>
                </a:solidFill>
                <a:ea typeface="Times New Roman"/>
              </a:rPr>
              <a:t>: по строке Запасы      2 000 000 руб. – чистая стоимость  </a:t>
            </a:r>
          </a:p>
          <a:p>
            <a:pPr>
              <a:buNone/>
            </a:pPr>
            <a:r>
              <a:rPr lang="ru-RU" sz="2200" dirty="0">
                <a:solidFill>
                  <a:schemeClr val="accent1"/>
                </a:solidFill>
                <a:ea typeface="Times New Roman"/>
              </a:rPr>
              <a:t> 11.01.2ХХХ следующего года удалось реализовать сигнализации:</a:t>
            </a:r>
          </a:p>
          <a:p>
            <a:pPr algn="ctr">
              <a:buNone/>
            </a:pPr>
            <a:r>
              <a:rPr lang="ru-RU" sz="2200" dirty="0">
                <a:solidFill>
                  <a:schemeClr val="accent1"/>
                </a:solidFill>
                <a:ea typeface="Times New Roman"/>
              </a:rPr>
              <a:t>    </a:t>
            </a:r>
            <a:r>
              <a:rPr lang="ru-RU" sz="2200" dirty="0" err="1">
                <a:solidFill>
                  <a:schemeClr val="accent1"/>
                </a:solidFill>
                <a:ea typeface="Times New Roman"/>
              </a:rPr>
              <a:t>Дт</a:t>
            </a:r>
            <a:r>
              <a:rPr lang="ru-RU" sz="2200" dirty="0">
                <a:solidFill>
                  <a:schemeClr val="accent1"/>
                </a:solidFill>
                <a:ea typeface="Times New Roman"/>
              </a:rPr>
              <a:t> 62   </a:t>
            </a:r>
            <a:r>
              <a:rPr lang="ru-RU" sz="2200" dirty="0" err="1">
                <a:solidFill>
                  <a:schemeClr val="accent1"/>
                </a:solidFill>
                <a:ea typeface="Times New Roman"/>
              </a:rPr>
              <a:t>Кт</a:t>
            </a:r>
            <a:r>
              <a:rPr lang="ru-RU" sz="2200" dirty="0">
                <a:solidFill>
                  <a:schemeClr val="accent1"/>
                </a:solidFill>
                <a:ea typeface="Times New Roman"/>
              </a:rPr>
              <a:t> 90   2 000 000</a:t>
            </a:r>
          </a:p>
          <a:p>
            <a:pPr algn="ctr">
              <a:buNone/>
            </a:pPr>
            <a:r>
              <a:rPr lang="ru-RU" sz="2200" dirty="0">
                <a:solidFill>
                  <a:schemeClr val="accent1"/>
                </a:solidFill>
                <a:ea typeface="Times New Roman"/>
              </a:rPr>
              <a:t>    </a:t>
            </a:r>
            <a:r>
              <a:rPr lang="ru-RU" sz="2200" dirty="0" err="1">
                <a:solidFill>
                  <a:schemeClr val="accent1"/>
                </a:solidFill>
                <a:ea typeface="Times New Roman"/>
              </a:rPr>
              <a:t>Дт</a:t>
            </a:r>
            <a:r>
              <a:rPr lang="ru-RU" sz="2200" dirty="0">
                <a:solidFill>
                  <a:schemeClr val="accent1"/>
                </a:solidFill>
                <a:ea typeface="Times New Roman"/>
              </a:rPr>
              <a:t> 90   </a:t>
            </a:r>
            <a:r>
              <a:rPr lang="ru-RU" sz="2200" dirty="0" err="1">
                <a:solidFill>
                  <a:schemeClr val="accent1"/>
                </a:solidFill>
                <a:ea typeface="Times New Roman"/>
              </a:rPr>
              <a:t>Кт</a:t>
            </a:r>
            <a:r>
              <a:rPr lang="ru-RU" sz="2200" dirty="0">
                <a:solidFill>
                  <a:schemeClr val="accent1"/>
                </a:solidFill>
                <a:ea typeface="Times New Roman"/>
              </a:rPr>
              <a:t> 41   3 500 000</a:t>
            </a:r>
          </a:p>
          <a:p>
            <a:pPr>
              <a:buNone/>
            </a:pPr>
            <a:r>
              <a:rPr lang="ru-RU" sz="2200" dirty="0">
                <a:solidFill>
                  <a:schemeClr val="accent1"/>
                </a:solidFill>
                <a:ea typeface="Times New Roman"/>
              </a:rPr>
              <a:t>Величина восстановления резерва под обесценение запасов относится на уменьшение суммы расходов, признанных в этом же периоде</a:t>
            </a:r>
          </a:p>
          <a:p>
            <a:pPr>
              <a:buNone/>
            </a:pPr>
            <a:r>
              <a:rPr lang="ru-RU" sz="2200" dirty="0">
                <a:solidFill>
                  <a:schemeClr val="accent1"/>
                </a:solidFill>
                <a:ea typeface="Times New Roman"/>
              </a:rPr>
              <a:t>                                                 </a:t>
            </a:r>
            <a:r>
              <a:rPr lang="ru-RU" sz="2200" dirty="0" err="1">
                <a:solidFill>
                  <a:schemeClr val="accent1"/>
                </a:solidFill>
                <a:ea typeface="Times New Roman"/>
              </a:rPr>
              <a:t>Дт</a:t>
            </a:r>
            <a:r>
              <a:rPr lang="ru-RU" sz="2200" dirty="0">
                <a:solidFill>
                  <a:schemeClr val="accent1"/>
                </a:solidFill>
                <a:ea typeface="Times New Roman"/>
              </a:rPr>
              <a:t> 14   </a:t>
            </a:r>
            <a:r>
              <a:rPr lang="ru-RU" sz="2200" dirty="0" err="1">
                <a:solidFill>
                  <a:schemeClr val="accent1"/>
                </a:solidFill>
                <a:ea typeface="Times New Roman"/>
              </a:rPr>
              <a:t>Кт</a:t>
            </a:r>
            <a:r>
              <a:rPr lang="ru-RU" sz="2200" dirty="0">
                <a:solidFill>
                  <a:schemeClr val="accent1"/>
                </a:solidFill>
                <a:ea typeface="Times New Roman"/>
              </a:rPr>
              <a:t>  90  1 500 000</a:t>
            </a:r>
          </a:p>
        </p:txBody>
      </p:sp>
    </p:spTree>
    <p:extLst>
      <p:ext uri="{BB962C8B-B14F-4D97-AF65-F5344CB8AC3E}">
        <p14:creationId xmlns:p14="http://schemas.microsoft.com/office/powerpoint/2010/main" val="537680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12737" y="2439000"/>
            <a:ext cx="10349999" cy="4154984"/>
          </a:xfrm>
          <a:prstGeom prst="rect">
            <a:avLst/>
          </a:prstGeom>
        </p:spPr>
        <p:txBody>
          <a:bodyPr wrap="square">
            <a:spAutoFit/>
          </a:bodyPr>
          <a:lstStyle/>
          <a:p>
            <a:pPr indent="357188" algn="just"/>
            <a:r>
              <a:rPr lang="ru-RU" sz="2400" b="1" dirty="0">
                <a:solidFill>
                  <a:schemeClr val="accent1"/>
                </a:solidFill>
                <a:ea typeface="Times New Roman"/>
              </a:rPr>
              <a:t>При отпуске запасов </a:t>
            </a:r>
            <a:r>
              <a:rPr lang="ru-RU" sz="2400" dirty="0">
                <a:solidFill>
                  <a:schemeClr val="accent1"/>
                </a:solidFill>
                <a:ea typeface="Times New Roman"/>
              </a:rPr>
              <a:t>в производство, отгрузке готовой продукции, товаров покупателю, списании запасов, себестоимость запасов рассчитывается одним из </a:t>
            </a:r>
            <a:r>
              <a:rPr lang="ru-RU" sz="2400" b="1" dirty="0">
                <a:solidFill>
                  <a:schemeClr val="accent1"/>
                </a:solidFill>
                <a:ea typeface="Times New Roman"/>
              </a:rPr>
              <a:t>следующих способов:</a:t>
            </a:r>
            <a:endParaRPr lang="ru-RU" sz="2400" dirty="0">
              <a:solidFill>
                <a:schemeClr val="accent1"/>
              </a:solidFill>
              <a:ea typeface="Times New Roman"/>
            </a:endParaRPr>
          </a:p>
          <a:p>
            <a:pPr lvl="0" indent="357188" algn="just">
              <a:buSzPts val="1000"/>
              <a:tabLst>
                <a:tab pos="457200" algn="l"/>
              </a:tabLst>
            </a:pPr>
            <a:r>
              <a:rPr lang="ru-RU" sz="2400" b="1" dirty="0">
                <a:solidFill>
                  <a:schemeClr val="accent1"/>
                </a:solidFill>
                <a:ea typeface="Times New Roman"/>
              </a:rPr>
              <a:t>по себестоимости каждой единицы;</a:t>
            </a:r>
            <a:endParaRPr lang="ru-RU" sz="2400" dirty="0">
              <a:solidFill>
                <a:schemeClr val="accent1"/>
              </a:solidFill>
              <a:ea typeface="Times New Roman"/>
            </a:endParaRPr>
          </a:p>
          <a:p>
            <a:pPr lvl="0" indent="357188" algn="just">
              <a:buSzPts val="1000"/>
              <a:tabLst>
                <a:tab pos="457200" algn="l"/>
              </a:tabLst>
            </a:pPr>
            <a:r>
              <a:rPr lang="ru-RU" sz="2400" b="1" dirty="0">
                <a:solidFill>
                  <a:schemeClr val="accent1"/>
                </a:solidFill>
                <a:ea typeface="Times New Roman"/>
              </a:rPr>
              <a:t>по средней себестоимости;</a:t>
            </a:r>
            <a:endParaRPr lang="ru-RU" sz="2400" dirty="0">
              <a:solidFill>
                <a:schemeClr val="accent1"/>
              </a:solidFill>
              <a:ea typeface="Times New Roman"/>
            </a:endParaRPr>
          </a:p>
          <a:p>
            <a:pPr lvl="0" indent="357188" algn="just">
              <a:buSzPts val="1000"/>
              <a:tabLst>
                <a:tab pos="457200" algn="l"/>
              </a:tabLst>
            </a:pPr>
            <a:r>
              <a:rPr lang="ru-RU" sz="2400" b="1" dirty="0">
                <a:solidFill>
                  <a:schemeClr val="accent1"/>
                </a:solidFill>
                <a:ea typeface="Times New Roman"/>
              </a:rPr>
              <a:t>по себестоимости первых по времени поступления единиц (способ ФИФО</a:t>
            </a:r>
            <a:r>
              <a:rPr lang="ru-RU" sz="2400" dirty="0">
                <a:solidFill>
                  <a:schemeClr val="accent1"/>
                </a:solidFill>
                <a:ea typeface="Times New Roman"/>
              </a:rPr>
              <a:t>) (п. 36 ФСБУ 5/2019)</a:t>
            </a:r>
            <a:r>
              <a:rPr lang="ru-RU" sz="2400" b="1" dirty="0">
                <a:solidFill>
                  <a:schemeClr val="accent1"/>
                </a:solidFill>
                <a:ea typeface="Times New Roman"/>
              </a:rPr>
              <a:t>.</a:t>
            </a:r>
            <a:r>
              <a:rPr lang="ru-RU" sz="2400" dirty="0">
                <a:solidFill>
                  <a:schemeClr val="accent1"/>
                </a:solidFill>
                <a:ea typeface="Times New Roman"/>
              </a:rPr>
              <a:t>.</a:t>
            </a:r>
          </a:p>
          <a:p>
            <a:pPr indent="357188" algn="just"/>
            <a:endParaRPr lang="ru-RU" sz="2400" dirty="0">
              <a:solidFill>
                <a:schemeClr val="accent1"/>
              </a:solidFill>
              <a:ea typeface="Times New Roman"/>
            </a:endParaRPr>
          </a:p>
          <a:p>
            <a:pPr indent="357188" algn="just"/>
            <a:r>
              <a:rPr lang="ru-RU" sz="2400" dirty="0">
                <a:solidFill>
                  <a:schemeClr val="accent1"/>
                </a:solidFill>
                <a:ea typeface="Times New Roman"/>
              </a:rPr>
              <a:t>Для расчета себестоимости запасов, имеющих сходные свойства и характер использования</a:t>
            </a:r>
            <a:r>
              <a:rPr lang="ru-RU" sz="2400" b="1" dirty="0">
                <a:solidFill>
                  <a:schemeClr val="accent1"/>
                </a:solidFill>
                <a:ea typeface="Times New Roman"/>
              </a:rPr>
              <a:t>, должен последовательно применяться один и тот же способ расчета себестоимости.</a:t>
            </a:r>
            <a:endParaRPr lang="ru-RU" sz="2400" dirty="0">
              <a:solidFill>
                <a:schemeClr val="accent1"/>
              </a:solidFill>
              <a:ea typeface="Times New Roman"/>
            </a:endParaRPr>
          </a:p>
        </p:txBody>
      </p:sp>
      <p:sp>
        <p:nvSpPr>
          <p:cNvPr id="5" name="Прямоугольник 4"/>
          <p:cNvSpPr/>
          <p:nvPr/>
        </p:nvSpPr>
        <p:spPr>
          <a:xfrm>
            <a:off x="1012737" y="895487"/>
            <a:ext cx="4965398" cy="584775"/>
          </a:xfrm>
          <a:prstGeom prst="rect">
            <a:avLst/>
          </a:prstGeom>
        </p:spPr>
        <p:txBody>
          <a:bodyPr wrap="none">
            <a:spAutoFit/>
          </a:bodyPr>
          <a:lstStyle/>
          <a:p>
            <a:pPr algn="ctr">
              <a:buNone/>
            </a:pPr>
            <a:r>
              <a:rPr lang="ru-RU" sz="3200" b="1" dirty="0">
                <a:solidFill>
                  <a:schemeClr val="bg1"/>
                </a:solidFill>
                <a:ea typeface="Times New Roman"/>
              </a:rPr>
              <a:t>Отпуск и списание запасов</a:t>
            </a:r>
          </a:p>
        </p:txBody>
      </p:sp>
    </p:spTree>
    <p:extLst>
      <p:ext uri="{BB962C8B-B14F-4D97-AF65-F5344CB8AC3E}">
        <p14:creationId xmlns:p14="http://schemas.microsoft.com/office/powerpoint/2010/main" val="174367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1"/>
          <p:cNvSpPr txBox="1">
            <a:spLocks/>
          </p:cNvSpPr>
          <p:nvPr/>
        </p:nvSpPr>
        <p:spPr>
          <a:xfrm>
            <a:off x="966000" y="1494000"/>
            <a:ext cx="10080000" cy="44071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indent="357188" algn="just">
              <a:spcBef>
                <a:spcPts val="0"/>
              </a:spcBef>
              <a:tabLst>
                <a:tab pos="0" algn="l"/>
              </a:tabLst>
            </a:pPr>
            <a:r>
              <a:rPr lang="ru-RU" sz="2400" b="0" dirty="0" smtClean="0">
                <a:latin typeface="+mn-lt"/>
                <a:ea typeface="Times New Roman"/>
              </a:rPr>
              <a:t>Балансовая стоимость списываемых запасов признается расходом периода в котором (п. 43 ФСБУ 5/2019). :</a:t>
            </a:r>
          </a:p>
          <a:p>
            <a:pPr indent="357188" algn="just">
              <a:spcBef>
                <a:spcPts val="0"/>
              </a:spcBef>
              <a:buSzPts val="1000"/>
              <a:tabLst>
                <a:tab pos="0" algn="l"/>
              </a:tabLst>
            </a:pPr>
            <a:r>
              <a:rPr lang="ru-RU" sz="2400" b="0" dirty="0" smtClean="0">
                <a:latin typeface="+mn-lt"/>
                <a:ea typeface="Times New Roman"/>
              </a:rPr>
              <a:t>признана выручка от продажи этих запасов</a:t>
            </a:r>
          </a:p>
          <a:p>
            <a:pPr indent="357188" algn="just">
              <a:spcBef>
                <a:spcPts val="0"/>
              </a:spcBef>
              <a:tabLst>
                <a:tab pos="0" algn="l"/>
              </a:tabLst>
            </a:pPr>
            <a:r>
              <a:rPr lang="ru-RU" sz="2400" b="0" dirty="0" smtClean="0">
                <a:latin typeface="+mn-lt"/>
                <a:ea typeface="Times New Roman"/>
              </a:rPr>
              <a:t>               </a:t>
            </a:r>
            <a:r>
              <a:rPr lang="ru-RU" sz="2400" b="0" dirty="0" err="1" smtClean="0">
                <a:latin typeface="+mn-lt"/>
                <a:ea typeface="Times New Roman"/>
              </a:rPr>
              <a:t>Дт</a:t>
            </a:r>
            <a:r>
              <a:rPr lang="ru-RU" sz="2400" b="0" dirty="0" smtClean="0">
                <a:latin typeface="+mn-lt"/>
                <a:ea typeface="Times New Roman"/>
              </a:rPr>
              <a:t> 90  </a:t>
            </a:r>
            <a:r>
              <a:rPr lang="ru-RU" sz="2400" b="0" dirty="0" err="1" smtClean="0">
                <a:latin typeface="+mn-lt"/>
                <a:ea typeface="Times New Roman"/>
              </a:rPr>
              <a:t>Кт</a:t>
            </a:r>
            <a:r>
              <a:rPr lang="ru-RU" sz="2400" b="0" dirty="0" smtClean="0">
                <a:latin typeface="+mn-lt"/>
                <a:ea typeface="Times New Roman"/>
              </a:rPr>
              <a:t> 41,43, 20</a:t>
            </a:r>
          </a:p>
          <a:p>
            <a:pPr indent="357188" algn="just">
              <a:spcBef>
                <a:spcPts val="0"/>
              </a:spcBef>
              <a:buSzPts val="1000"/>
              <a:tabLst>
                <a:tab pos="0" algn="l"/>
              </a:tabLst>
            </a:pPr>
            <a:r>
              <a:rPr lang="ru-RU" sz="2400" b="0" dirty="0" smtClean="0">
                <a:latin typeface="+mn-lt"/>
                <a:ea typeface="Times New Roman"/>
              </a:rPr>
              <a:t>данное выбытие (списание) произошло, в случаях, отличных от продажи запасов</a:t>
            </a:r>
          </a:p>
          <a:p>
            <a:pPr indent="357188" algn="just">
              <a:spcBef>
                <a:spcPts val="0"/>
              </a:spcBef>
              <a:tabLst>
                <a:tab pos="0" algn="l"/>
              </a:tabLst>
            </a:pPr>
            <a:r>
              <a:rPr lang="ru-RU" sz="2400" b="0" dirty="0" smtClean="0">
                <a:latin typeface="+mn-lt"/>
                <a:ea typeface="Times New Roman"/>
              </a:rPr>
              <a:t>              Дт91    </a:t>
            </a:r>
            <a:r>
              <a:rPr lang="ru-RU" sz="2400" b="0" dirty="0" err="1" smtClean="0">
                <a:latin typeface="+mn-lt"/>
                <a:ea typeface="Times New Roman"/>
              </a:rPr>
              <a:t>Кт</a:t>
            </a:r>
            <a:r>
              <a:rPr lang="ru-RU" sz="2400" b="0" dirty="0" smtClean="0">
                <a:latin typeface="+mn-lt"/>
                <a:ea typeface="Times New Roman"/>
              </a:rPr>
              <a:t> 10, 41, 43, 20</a:t>
            </a:r>
          </a:p>
          <a:p>
            <a:pPr indent="357188" algn="just">
              <a:spcBef>
                <a:spcPts val="0"/>
              </a:spcBef>
              <a:tabLst>
                <a:tab pos="0" algn="l"/>
              </a:tabLst>
            </a:pPr>
            <a:r>
              <a:rPr lang="ru-RU" sz="2400" b="0" dirty="0" smtClean="0">
                <a:latin typeface="+mn-lt"/>
                <a:ea typeface="Times New Roman"/>
              </a:rPr>
              <a:t>Операции, приводящие к изменению вида запасов (отпуск запасов в производство, выпуск продукции, отгрузка готовой продукции, товаров покупателю до признания выручки), не являются основанием прекращения признания запасов активами (п. 42 ФСБУ 5/2019)..</a:t>
            </a:r>
          </a:p>
          <a:p>
            <a:pPr indent="357188" algn="just">
              <a:spcBef>
                <a:spcPts val="0"/>
              </a:spcBef>
              <a:tabLst>
                <a:tab pos="0" algn="l"/>
              </a:tabLst>
            </a:pPr>
            <a:r>
              <a:rPr lang="ru-RU" sz="2400" b="0" dirty="0" smtClean="0">
                <a:latin typeface="+mn-lt"/>
                <a:ea typeface="Times New Roman"/>
              </a:rPr>
              <a:t> </a:t>
            </a:r>
          </a:p>
          <a:p>
            <a:pPr>
              <a:spcBef>
                <a:spcPts val="0"/>
              </a:spcBef>
            </a:pPr>
            <a:endParaRPr lang="ru-RU" sz="2400" b="0" dirty="0">
              <a:latin typeface="+mn-lt"/>
            </a:endParaRPr>
          </a:p>
        </p:txBody>
      </p:sp>
      <p:sp>
        <p:nvSpPr>
          <p:cNvPr id="4" name="Прямоугольник 3"/>
          <p:cNvSpPr/>
          <p:nvPr/>
        </p:nvSpPr>
        <p:spPr>
          <a:xfrm>
            <a:off x="561000" y="593998"/>
            <a:ext cx="5326395" cy="584775"/>
          </a:xfrm>
          <a:prstGeom prst="rect">
            <a:avLst/>
          </a:prstGeom>
        </p:spPr>
        <p:txBody>
          <a:bodyPr wrap="none">
            <a:spAutoFit/>
          </a:bodyPr>
          <a:lstStyle/>
          <a:p>
            <a:pPr indent="357188">
              <a:tabLst>
                <a:tab pos="0" algn="l"/>
              </a:tabLst>
            </a:pPr>
            <a:r>
              <a:rPr lang="ru-RU" sz="3200" b="1" dirty="0">
                <a:solidFill>
                  <a:schemeClr val="accent1"/>
                </a:solidFill>
                <a:ea typeface="Times New Roman"/>
              </a:rPr>
              <a:t>Отпуск и списание запасов</a:t>
            </a:r>
          </a:p>
        </p:txBody>
      </p:sp>
    </p:spTree>
    <p:extLst>
      <p:ext uri="{BB962C8B-B14F-4D97-AF65-F5344CB8AC3E}">
        <p14:creationId xmlns:p14="http://schemas.microsoft.com/office/powerpoint/2010/main" val="80529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967764" y="324000"/>
            <a:ext cx="7344816" cy="720080"/>
          </a:xfrm>
        </p:spPr>
        <p:txBody>
          <a:bodyPr>
            <a:normAutofit/>
          </a:bodyPr>
          <a:lstStyle/>
          <a:p>
            <a:pPr>
              <a:buNone/>
            </a:pPr>
            <a:r>
              <a:rPr lang="ru-RU" sz="3200" b="1" dirty="0" smtClean="0">
                <a:solidFill>
                  <a:schemeClr val="accent1"/>
                </a:solidFill>
                <a:latin typeface="+mn-lt"/>
              </a:rPr>
              <a:t>Формирование расходов на продажу</a:t>
            </a:r>
            <a:endParaRPr lang="ru-RU" sz="3200" b="1" dirty="0">
              <a:solidFill>
                <a:schemeClr val="accent1"/>
              </a:solidFill>
              <a:latin typeface="+mn-lt"/>
            </a:endParaRPr>
          </a:p>
        </p:txBody>
      </p:sp>
      <p:sp>
        <p:nvSpPr>
          <p:cNvPr id="5" name="Содержимое 2"/>
          <p:cNvSpPr txBox="1">
            <a:spLocks/>
          </p:cNvSpPr>
          <p:nvPr/>
        </p:nvSpPr>
        <p:spPr>
          <a:xfrm>
            <a:off x="966000" y="1269000"/>
            <a:ext cx="10215000" cy="34750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00000"/>
              </a:lnSpc>
              <a:spcBef>
                <a:spcPts val="0"/>
              </a:spcBef>
              <a:buFont typeface="Arial" panose="020B0604020202020204" pitchFamily="34" charset="0"/>
              <a:buNone/>
            </a:pPr>
            <a:r>
              <a:rPr lang="ru-RU" sz="2400" dirty="0" smtClean="0">
                <a:solidFill>
                  <a:schemeClr val="accent1"/>
                </a:solidFill>
                <a:cs typeface="Times New Roman" pitchFamily="18" charset="0"/>
              </a:rPr>
              <a:t>В организациях, </a:t>
            </a:r>
            <a:r>
              <a:rPr lang="ru-RU" sz="2400" b="1" dirty="0" smtClean="0">
                <a:solidFill>
                  <a:schemeClr val="accent1"/>
                </a:solidFill>
                <a:cs typeface="Times New Roman" pitchFamily="18" charset="0"/>
              </a:rPr>
              <a:t>осуществляющих промышленную и иную производственную деятельность</a:t>
            </a:r>
            <a:r>
              <a:rPr lang="ru-RU" sz="2400" dirty="0" smtClean="0">
                <a:solidFill>
                  <a:schemeClr val="accent1"/>
                </a:solidFill>
                <a:cs typeface="Times New Roman" pitchFamily="18" charset="0"/>
              </a:rPr>
              <a:t>, на счете 44 отражаются расходы: на затаривание и упаковку изделий на складах готовой продукции; по доставке продукции на станцию отправления, погрузке в вагоны, суда, автомобили и другие транспортные средства; комиссионные сборы  посредническим организациям; по содержанию помещений для хранения продукции; на рекламу; на представительские расходы; другие аналогичные по назначению расходы.</a:t>
            </a:r>
          </a:p>
          <a:p>
            <a:pPr marL="0" indent="355600" algn="just">
              <a:lnSpc>
                <a:spcPct val="100000"/>
              </a:lnSpc>
              <a:spcBef>
                <a:spcPts val="0"/>
              </a:spcBef>
              <a:buFont typeface="Arial" panose="020B0604020202020204" pitchFamily="34" charset="0"/>
              <a:buNone/>
            </a:pPr>
            <a:endParaRPr lang="ru-RU" sz="2400" dirty="0" smtClean="0">
              <a:cs typeface="Times New Roman" pitchFamily="18" charset="0"/>
            </a:endParaRPr>
          </a:p>
          <a:p>
            <a:pPr marL="0" indent="355600" algn="just">
              <a:lnSpc>
                <a:spcPct val="100000"/>
              </a:lnSpc>
              <a:spcBef>
                <a:spcPts val="0"/>
              </a:spcBef>
              <a:buFont typeface="Arial" panose="020B0604020202020204" pitchFamily="34" charset="0"/>
              <a:buNone/>
            </a:pPr>
            <a:r>
              <a:rPr lang="ru-RU" sz="2400" dirty="0" smtClean="0">
                <a:solidFill>
                  <a:schemeClr val="bg1"/>
                </a:solidFill>
                <a:cs typeface="Times New Roman" pitchFamily="18" charset="0"/>
              </a:rPr>
              <a:t>В организациях, </a:t>
            </a:r>
            <a:r>
              <a:rPr lang="ru-RU" sz="2400" b="1" dirty="0" smtClean="0">
                <a:solidFill>
                  <a:schemeClr val="bg1"/>
                </a:solidFill>
                <a:cs typeface="Times New Roman" pitchFamily="18" charset="0"/>
              </a:rPr>
              <a:t>осуществляющих торговую деятельность</a:t>
            </a:r>
            <a:r>
              <a:rPr lang="ru-RU" sz="2400" dirty="0" smtClean="0">
                <a:solidFill>
                  <a:schemeClr val="bg1"/>
                </a:solidFill>
                <a:cs typeface="Times New Roman" pitchFamily="18" charset="0"/>
              </a:rPr>
              <a:t>, на счете 44 учитываются расходы: на перевозку товаров; на оплату труда; на аренду; на содержание зданий, сооружений, помещений и инвентаря; по хранению и подработке товаров; на рекламу; на представительские расходы; другие аналогичные по назначению расходы.</a:t>
            </a:r>
            <a:endParaRPr lang="ru-RU" sz="2400" dirty="0">
              <a:solidFill>
                <a:schemeClr val="bg1"/>
              </a:solidFill>
              <a:cs typeface="Times New Roman" pitchFamily="18" charset="0"/>
            </a:endParaRPr>
          </a:p>
        </p:txBody>
      </p:sp>
    </p:spTree>
    <p:extLst>
      <p:ext uri="{BB962C8B-B14F-4D97-AF65-F5344CB8AC3E}">
        <p14:creationId xmlns:p14="http://schemas.microsoft.com/office/powerpoint/2010/main" val="21637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6000" y="324000"/>
            <a:ext cx="6511925" cy="1143000"/>
          </a:xfrm>
        </p:spPr>
        <p:txBody>
          <a:bodyPr>
            <a:normAutofit/>
          </a:bodyPr>
          <a:lstStyle/>
          <a:p>
            <a:pPr algn="ctr">
              <a:buNone/>
            </a:pPr>
            <a:r>
              <a:rPr lang="ru-RU" sz="3200" b="1" dirty="0">
                <a:solidFill>
                  <a:schemeClr val="accent1"/>
                </a:solidFill>
                <a:latin typeface="+mn-lt"/>
              </a:rPr>
              <a:t>Особенности формирования расходов на </a:t>
            </a:r>
            <a:r>
              <a:rPr lang="ru-RU" sz="3200" b="1" dirty="0" smtClean="0">
                <a:solidFill>
                  <a:schemeClr val="accent1"/>
                </a:solidFill>
                <a:latin typeface="+mn-lt"/>
              </a:rPr>
              <a:t>продажу в торговле</a:t>
            </a:r>
            <a:endParaRPr lang="ru-RU" sz="3200" dirty="0">
              <a:solidFill>
                <a:schemeClr val="accent1"/>
              </a:solidFill>
              <a:latin typeface="+mn-lt"/>
            </a:endParaRPr>
          </a:p>
        </p:txBody>
      </p:sp>
      <p:sp>
        <p:nvSpPr>
          <p:cNvPr id="3" name="Содержимое 2"/>
          <p:cNvSpPr txBox="1">
            <a:spLocks/>
          </p:cNvSpPr>
          <p:nvPr/>
        </p:nvSpPr>
        <p:spPr>
          <a:xfrm>
            <a:off x="3216000" y="1944000"/>
            <a:ext cx="8595000" cy="35470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00000"/>
              </a:lnSpc>
              <a:spcBef>
                <a:spcPts val="0"/>
              </a:spcBef>
              <a:buFont typeface="Arial" panose="020B0604020202020204" pitchFamily="34" charset="0"/>
              <a:buNone/>
            </a:pPr>
            <a:r>
              <a:rPr lang="ru-RU" sz="2400" dirty="0" smtClean="0">
                <a:solidFill>
                  <a:schemeClr val="accent1"/>
                </a:solidFill>
              </a:rPr>
              <a:t>1. Общехозяйственные расходы формируются на счете 44, т.е. счет 26 отсутствует;</a:t>
            </a:r>
          </a:p>
          <a:p>
            <a:pPr marL="0" indent="355600" algn="just">
              <a:lnSpc>
                <a:spcPct val="100000"/>
              </a:lnSpc>
              <a:spcBef>
                <a:spcPts val="0"/>
              </a:spcBef>
              <a:buFont typeface="Arial" panose="020B0604020202020204" pitchFamily="34" charset="0"/>
              <a:buNone/>
            </a:pPr>
            <a:r>
              <a:rPr lang="ru-RU" sz="2400" dirty="0" smtClean="0">
                <a:solidFill>
                  <a:schemeClr val="accent1"/>
                </a:solidFill>
              </a:rPr>
              <a:t>2. Затраты по заготовлению и доставке товаров до центральных складов до момента передачи товаров в продажу можно включать в состав счета 44 или 41</a:t>
            </a:r>
            <a:r>
              <a:rPr lang="ru-RU" sz="2400" dirty="0" smtClean="0">
                <a:solidFill>
                  <a:schemeClr val="accent1"/>
                </a:solidFill>
                <a:ea typeface="Times New Roman"/>
              </a:rPr>
              <a:t> (п. 21 ФСБУ 5/2019)</a:t>
            </a:r>
            <a:r>
              <a:rPr lang="ru-RU" sz="2400" b="1" dirty="0" smtClean="0">
                <a:solidFill>
                  <a:schemeClr val="accent1"/>
                </a:solidFill>
                <a:ea typeface="Times New Roman"/>
              </a:rPr>
              <a:t>. </a:t>
            </a:r>
            <a:r>
              <a:rPr lang="ru-RU" sz="2400" dirty="0" smtClean="0">
                <a:solidFill>
                  <a:schemeClr val="accent1"/>
                </a:solidFill>
              </a:rPr>
              <a:t> В результате:</a:t>
            </a:r>
          </a:p>
          <a:p>
            <a:pPr marL="0" indent="355600" algn="just">
              <a:lnSpc>
                <a:spcPct val="100000"/>
              </a:lnSpc>
              <a:spcBef>
                <a:spcPts val="0"/>
              </a:spcBef>
              <a:buFont typeface="Arial" panose="020B0604020202020204" pitchFamily="34" charset="0"/>
              <a:buNone/>
            </a:pPr>
            <a:r>
              <a:rPr lang="ru-RU" sz="2400" dirty="0" smtClean="0">
                <a:solidFill>
                  <a:schemeClr val="accent1"/>
                </a:solidFill>
              </a:rPr>
              <a:t>сальдо счета 44 может быть нулевым или в виде транспортных расходов, приходящихся на остаток нереализованных товаров.</a:t>
            </a:r>
          </a:p>
          <a:p>
            <a:pPr marL="0" indent="0" algn="just">
              <a:lnSpc>
                <a:spcPct val="100000"/>
              </a:lnSpc>
              <a:spcBef>
                <a:spcPts val="0"/>
              </a:spcBef>
              <a:buNone/>
            </a:pPr>
            <a:endParaRPr lang="ru-RU" sz="2400" dirty="0" smtClean="0">
              <a:solidFill>
                <a:schemeClr val="accent1"/>
              </a:solidFill>
            </a:endParaRPr>
          </a:p>
          <a:p>
            <a:pPr>
              <a:lnSpc>
                <a:spcPct val="100000"/>
              </a:lnSpc>
              <a:spcBef>
                <a:spcPts val="0"/>
              </a:spcBef>
            </a:pPr>
            <a:endParaRPr lang="ru-RU" sz="2400" dirty="0">
              <a:solidFill>
                <a:schemeClr val="accent1"/>
              </a:solidFill>
            </a:endParaRPr>
          </a:p>
        </p:txBody>
      </p:sp>
    </p:spTree>
    <p:extLst>
      <p:ext uri="{BB962C8B-B14F-4D97-AF65-F5344CB8AC3E}">
        <p14:creationId xmlns:p14="http://schemas.microsoft.com/office/powerpoint/2010/main" val="183363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txBox="1">
            <a:spLocks/>
          </p:cNvSpPr>
          <p:nvPr/>
        </p:nvSpPr>
        <p:spPr>
          <a:xfrm>
            <a:off x="962812" y="1359000"/>
            <a:ext cx="10215000" cy="4275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00000"/>
              </a:lnSpc>
              <a:spcBef>
                <a:spcPts val="0"/>
              </a:spcBef>
              <a:buFont typeface="Arial" panose="020B0604020202020204" pitchFamily="34" charset="0"/>
              <a:buNone/>
            </a:pPr>
            <a:r>
              <a:rPr lang="ru-RU" sz="2400" b="1" dirty="0" smtClean="0">
                <a:solidFill>
                  <a:schemeClr val="accent1"/>
                </a:solidFill>
              </a:rPr>
              <a:t>Для определения транспортных расходов, приходящихся на остаток нереализованных товаров (ст.320 НК РФ)</a:t>
            </a:r>
            <a:r>
              <a:rPr lang="ru-RU" sz="2400" dirty="0" smtClean="0">
                <a:solidFill>
                  <a:schemeClr val="accent1"/>
                </a:solidFill>
              </a:rPr>
              <a:t>:</a:t>
            </a:r>
          </a:p>
          <a:p>
            <a:pPr marL="285750" indent="-285750" algn="just">
              <a:lnSpc>
                <a:spcPct val="100000"/>
              </a:lnSpc>
              <a:spcBef>
                <a:spcPts val="0"/>
              </a:spcBef>
              <a:buFont typeface="Arial" panose="020B0604020202020204" pitchFamily="34" charset="0"/>
              <a:buNone/>
            </a:pPr>
            <a:r>
              <a:rPr lang="ru-RU" sz="2400" dirty="0" smtClean="0">
                <a:solidFill>
                  <a:schemeClr val="accent1"/>
                </a:solidFill>
              </a:rPr>
              <a:t>суммируются транспортные расходы за отчетный месяц и приходящиеся на остаток товаров на начало месяца;</a:t>
            </a:r>
          </a:p>
          <a:p>
            <a:pPr marL="285750" indent="-285750" algn="just">
              <a:lnSpc>
                <a:spcPct val="100000"/>
              </a:lnSpc>
              <a:spcBef>
                <a:spcPts val="0"/>
              </a:spcBef>
              <a:buFont typeface="Arial" panose="020B0604020202020204" pitchFamily="34" charset="0"/>
              <a:buNone/>
            </a:pPr>
            <a:r>
              <a:rPr lang="ru-RU" sz="2400" dirty="0" smtClean="0">
                <a:solidFill>
                  <a:schemeClr val="accent1"/>
                </a:solidFill>
              </a:rPr>
              <a:t>определяется сумма товаров, реализованных за месяц, и остатка товаров на конец месяца;</a:t>
            </a:r>
          </a:p>
          <a:p>
            <a:pPr marL="285750" indent="-285750" algn="just">
              <a:lnSpc>
                <a:spcPct val="100000"/>
              </a:lnSpc>
              <a:spcBef>
                <a:spcPts val="0"/>
              </a:spcBef>
              <a:buFont typeface="Arial" panose="020B0604020202020204" pitchFamily="34" charset="0"/>
              <a:buNone/>
            </a:pPr>
            <a:r>
              <a:rPr lang="ru-RU" sz="2400" dirty="0" smtClean="0">
                <a:solidFill>
                  <a:schemeClr val="accent1"/>
                </a:solidFill>
              </a:rPr>
              <a:t>рассчитывается средний процент транспортных расходов по отношению к стоимости товаров;</a:t>
            </a:r>
          </a:p>
          <a:p>
            <a:pPr marL="285750" indent="-285750" algn="just">
              <a:lnSpc>
                <a:spcPct val="100000"/>
              </a:lnSpc>
              <a:spcBef>
                <a:spcPts val="0"/>
              </a:spcBef>
              <a:buFont typeface="Arial" panose="020B0604020202020204" pitchFamily="34" charset="0"/>
              <a:buNone/>
            </a:pPr>
            <a:r>
              <a:rPr lang="ru-RU" sz="2400" dirty="0" smtClean="0">
                <a:solidFill>
                  <a:schemeClr val="accent1"/>
                </a:solidFill>
              </a:rPr>
              <a:t>определяется сумма транспортных расходов, приходящихся на остаток нереализованных товаров: средний процент умножается на  величину остатка товаров на конец отчетного месяца. </a:t>
            </a:r>
          </a:p>
          <a:p>
            <a:pPr marL="0" indent="355600" algn="just">
              <a:lnSpc>
                <a:spcPct val="100000"/>
              </a:lnSpc>
              <a:spcBef>
                <a:spcPts val="0"/>
              </a:spcBef>
              <a:buFont typeface="Arial" panose="020B0604020202020204" pitchFamily="34" charset="0"/>
              <a:buNone/>
            </a:pPr>
            <a:endParaRPr lang="ru-RU" sz="2400" dirty="0">
              <a:solidFill>
                <a:schemeClr val="accent1"/>
              </a:solidFill>
            </a:endParaRPr>
          </a:p>
        </p:txBody>
      </p:sp>
    </p:spTree>
    <p:extLst>
      <p:ext uri="{BB962C8B-B14F-4D97-AF65-F5344CB8AC3E}">
        <p14:creationId xmlns:p14="http://schemas.microsoft.com/office/powerpoint/2010/main" val="100558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3237098" y="234000"/>
            <a:ext cx="8021302" cy="1143000"/>
          </a:xfrm>
          <a:prstGeom prst="rect">
            <a:avLst/>
          </a:prstGeom>
        </p:spPr>
        <p:txBody>
          <a:bodyPr bIns="91440" anchor="b" anchorCtr="0">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ru-RU" sz="2800" b="1" u="none" strike="noStrike" kern="1200" cap="none" spc="0" normalizeH="0" baseline="0" noProof="0" dirty="0" smtClean="0">
                <a:ln>
                  <a:noFill/>
                </a:ln>
                <a:solidFill>
                  <a:schemeClr val="tx2"/>
                </a:solidFill>
                <a:effectLst/>
                <a:uLnTx/>
                <a:uFillTx/>
                <a:latin typeface="+mj-lt"/>
                <a:ea typeface="+mj-ea"/>
                <a:cs typeface="+mj-cs"/>
              </a:rPr>
              <a:t/>
            </a:r>
            <a:br>
              <a:rPr kumimoji="0" lang="ru-RU" sz="2800" b="1" u="none" strike="noStrike" kern="1200" cap="none" spc="0" normalizeH="0" baseline="0" noProof="0" dirty="0" smtClean="0">
                <a:ln>
                  <a:noFill/>
                </a:ln>
                <a:solidFill>
                  <a:schemeClr val="tx2"/>
                </a:solidFill>
                <a:effectLst/>
                <a:uLnTx/>
                <a:uFillTx/>
                <a:latin typeface="+mj-lt"/>
                <a:ea typeface="+mj-ea"/>
                <a:cs typeface="+mj-cs"/>
              </a:rPr>
            </a:br>
            <a:r>
              <a:rPr kumimoji="0" lang="ru-RU" sz="2800" b="1" u="none" strike="noStrike" kern="1200" cap="none" spc="0" normalizeH="0" baseline="0" noProof="0" dirty="0" smtClean="0">
                <a:ln>
                  <a:noFill/>
                </a:ln>
                <a:solidFill>
                  <a:schemeClr val="tx2"/>
                </a:solidFill>
                <a:effectLst/>
                <a:uLnTx/>
                <a:uFillTx/>
                <a:latin typeface="+mj-lt"/>
                <a:ea typeface="+mj-ea"/>
                <a:cs typeface="+mj-cs"/>
              </a:rPr>
              <a:t/>
            </a:r>
            <a:br>
              <a:rPr kumimoji="0" lang="ru-RU" sz="2800" b="1" u="none" strike="noStrike" kern="1200" cap="none" spc="0" normalizeH="0" baseline="0" noProof="0" dirty="0" smtClean="0">
                <a:ln>
                  <a:noFill/>
                </a:ln>
                <a:solidFill>
                  <a:schemeClr val="tx2"/>
                </a:solidFill>
                <a:effectLst/>
                <a:uLnTx/>
                <a:uFillTx/>
                <a:latin typeface="+mj-lt"/>
                <a:ea typeface="+mj-ea"/>
                <a:cs typeface="+mj-cs"/>
              </a:rPr>
            </a:br>
            <a:r>
              <a:rPr kumimoji="0" lang="ru-RU" sz="2800" b="1" u="none" strike="noStrike" kern="1200" cap="none" spc="0" normalizeH="0" baseline="0" noProof="0" dirty="0" smtClean="0">
                <a:ln>
                  <a:noFill/>
                </a:ln>
                <a:solidFill>
                  <a:schemeClr val="tx2"/>
                </a:solidFill>
                <a:effectLst/>
                <a:uLnTx/>
                <a:uFillTx/>
                <a:latin typeface="+mj-lt"/>
                <a:ea typeface="+mj-ea"/>
                <a:cs typeface="+mj-cs"/>
              </a:rPr>
              <a:t/>
            </a:r>
            <a:br>
              <a:rPr kumimoji="0" lang="ru-RU" sz="2800" b="1" u="none" strike="noStrike" kern="1200" cap="none" spc="0" normalizeH="0" baseline="0" noProof="0" dirty="0" smtClean="0">
                <a:ln>
                  <a:noFill/>
                </a:ln>
                <a:solidFill>
                  <a:schemeClr val="tx2"/>
                </a:solidFill>
                <a:effectLst/>
                <a:uLnTx/>
                <a:uFillTx/>
                <a:latin typeface="+mj-lt"/>
                <a:ea typeface="+mj-ea"/>
                <a:cs typeface="+mj-cs"/>
              </a:rPr>
            </a:br>
            <a:r>
              <a:rPr kumimoji="0" lang="ru-RU" sz="11200" b="1" u="none" strike="noStrike" kern="1200" cap="none" spc="0" normalizeH="0" baseline="0" noProof="0" dirty="0" smtClean="0">
                <a:ln>
                  <a:noFill/>
                </a:ln>
                <a:solidFill>
                  <a:schemeClr val="tx2"/>
                </a:solidFill>
                <a:effectLst/>
                <a:uLnTx/>
                <a:uFillTx/>
                <a:latin typeface="+mj-lt"/>
                <a:ea typeface="+mj-ea"/>
                <a:cs typeface="+mj-cs"/>
              </a:rPr>
              <a:t>Порядок учета посреднических операций.</a:t>
            </a:r>
            <a:br>
              <a:rPr kumimoji="0" lang="ru-RU" sz="11200" b="1" u="none" strike="noStrike" kern="1200" cap="none" spc="0" normalizeH="0" baseline="0" noProof="0" dirty="0" smtClean="0">
                <a:ln>
                  <a:noFill/>
                </a:ln>
                <a:solidFill>
                  <a:schemeClr val="tx2"/>
                </a:solidFill>
                <a:effectLst/>
                <a:uLnTx/>
                <a:uFillTx/>
                <a:latin typeface="+mj-lt"/>
                <a:ea typeface="+mj-ea"/>
                <a:cs typeface="+mj-cs"/>
              </a:rPr>
            </a:br>
            <a:r>
              <a:rPr kumimoji="0" lang="ru-RU" sz="11200" b="1" u="none" strike="noStrike" kern="1200" cap="none" spc="0" normalizeH="0" baseline="0" noProof="0" dirty="0" smtClean="0">
                <a:ln>
                  <a:noFill/>
                </a:ln>
                <a:solidFill>
                  <a:schemeClr val="tx2"/>
                </a:solidFill>
                <a:effectLst/>
                <a:uLnTx/>
                <a:uFillTx/>
                <a:latin typeface="+mj-lt"/>
                <a:ea typeface="+mj-ea"/>
                <a:cs typeface="+mj-cs"/>
              </a:rPr>
              <a:t>Договор комиссии</a:t>
            </a:r>
            <a:r>
              <a:rPr kumimoji="0" lang="ru-RU" sz="2800" b="0" u="none" strike="noStrike" kern="1200" cap="none" spc="0" normalizeH="0" baseline="0" noProof="0" dirty="0" smtClean="0">
                <a:ln>
                  <a:noFill/>
                </a:ln>
                <a:solidFill>
                  <a:schemeClr val="tx2"/>
                </a:solidFill>
                <a:effectLst/>
                <a:uLnTx/>
                <a:uFillTx/>
                <a:latin typeface="+mj-lt"/>
                <a:ea typeface="+mj-ea"/>
                <a:cs typeface="+mj-cs"/>
              </a:rPr>
              <a:t/>
            </a:r>
            <a:br>
              <a:rPr kumimoji="0" lang="ru-RU" sz="2800" b="0" u="none" strike="noStrike" kern="1200" cap="none" spc="0" normalizeH="0" baseline="0" noProof="0" dirty="0" smtClean="0">
                <a:ln>
                  <a:noFill/>
                </a:ln>
                <a:solidFill>
                  <a:schemeClr val="tx2"/>
                </a:solidFill>
                <a:effectLst/>
                <a:uLnTx/>
                <a:uFillTx/>
                <a:latin typeface="+mj-lt"/>
                <a:ea typeface="+mj-ea"/>
                <a:cs typeface="+mj-cs"/>
              </a:rPr>
            </a:br>
            <a:r>
              <a:rPr kumimoji="0" lang="ru-RU" sz="2800" b="1" i="1" u="none" strike="noStrike" kern="1200" cap="none" spc="0" normalizeH="0" baseline="0" noProof="0" dirty="0" smtClean="0">
                <a:ln>
                  <a:noFill/>
                </a:ln>
                <a:solidFill>
                  <a:schemeClr val="tx2"/>
                </a:solidFill>
                <a:effectLst/>
                <a:uLnTx/>
                <a:uFillTx/>
                <a:latin typeface="+mj-lt"/>
                <a:ea typeface="+mj-ea"/>
                <a:cs typeface="+mj-cs"/>
              </a:rPr>
              <a:t> </a:t>
            </a:r>
            <a:r>
              <a:rPr kumimoji="0" lang="ru-RU" sz="2800" b="0" i="0" u="none" strike="noStrike" kern="1200" cap="none" spc="0" normalizeH="0" baseline="0" noProof="0" dirty="0" smtClean="0">
                <a:ln>
                  <a:noFill/>
                </a:ln>
                <a:solidFill>
                  <a:schemeClr val="tx2"/>
                </a:solidFill>
                <a:effectLst/>
                <a:uLnTx/>
                <a:uFillTx/>
                <a:latin typeface="+mj-lt"/>
                <a:ea typeface="+mj-ea"/>
                <a:cs typeface="+mj-cs"/>
              </a:rPr>
              <a:t/>
            </a:r>
            <a:br>
              <a:rPr kumimoji="0" lang="ru-RU" sz="2800" b="0" i="0" u="none" strike="noStrike" kern="1200" cap="none" spc="0" normalizeH="0" baseline="0" noProof="0" dirty="0" smtClean="0">
                <a:ln>
                  <a:noFill/>
                </a:ln>
                <a:solidFill>
                  <a:schemeClr val="tx2"/>
                </a:solidFill>
                <a:effectLst/>
                <a:uLnTx/>
                <a:uFillTx/>
                <a:latin typeface="+mj-lt"/>
                <a:ea typeface="+mj-ea"/>
                <a:cs typeface="+mj-cs"/>
              </a:rPr>
            </a:br>
            <a:endParaRPr kumimoji="0" lang="ru-RU" sz="28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Содержимое 2"/>
          <p:cNvSpPr txBox="1">
            <a:spLocks/>
          </p:cNvSpPr>
          <p:nvPr/>
        </p:nvSpPr>
        <p:spPr>
          <a:xfrm>
            <a:off x="3237098" y="1854000"/>
            <a:ext cx="8415000" cy="396044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buFont typeface="Arial" panose="020B0604020202020204" pitchFamily="34" charset="0"/>
              <a:buNone/>
            </a:pPr>
            <a:r>
              <a:rPr lang="ru-RU" sz="2400" dirty="0" smtClean="0">
                <a:solidFill>
                  <a:schemeClr val="accent1"/>
                </a:solidFill>
                <a:cs typeface="Times New Roman" pitchFamily="18" charset="0"/>
              </a:rPr>
              <a:t>По договору комиссии одна сторона (комиссионер) обязуется по поручению другой стороны (комитента) за вознаграждение совершить одну или несколько сделок от своего имени, но за счет комитента  (п.1 ст.990 ГК РФ, п.1 ст. 991</a:t>
            </a:r>
            <a:r>
              <a:rPr lang="ru-RU" sz="2400" dirty="0" smtClean="0">
                <a:solidFill>
                  <a:schemeClr val="accent1"/>
                </a:solidFill>
                <a:cs typeface="Times New Roman" pitchFamily="18" charset="0"/>
              </a:rPr>
              <a:t>).</a:t>
            </a:r>
          </a:p>
          <a:p>
            <a:pPr marL="0" indent="355600" algn="just">
              <a:buFont typeface="Arial" panose="020B0604020202020204" pitchFamily="34" charset="0"/>
              <a:buNone/>
            </a:pPr>
            <a:endParaRPr lang="ru-RU" sz="2400" dirty="0" smtClean="0">
              <a:solidFill>
                <a:schemeClr val="accent1"/>
              </a:solidFill>
              <a:cs typeface="Times New Roman" pitchFamily="18" charset="0"/>
            </a:endParaRPr>
          </a:p>
          <a:p>
            <a:pPr marL="0" indent="355600" algn="just">
              <a:buFont typeface="Arial" panose="020B0604020202020204" pitchFamily="34" charset="0"/>
              <a:buNone/>
            </a:pPr>
            <a:r>
              <a:rPr lang="ru-RU" sz="2400" dirty="0" smtClean="0">
                <a:solidFill>
                  <a:schemeClr val="accent1"/>
                </a:solidFill>
                <a:cs typeface="Times New Roman" pitchFamily="18" charset="0"/>
              </a:rPr>
              <a:t>Комитент обязан, помимо уплаты комиссионного вознаграждения, возместить комиссионеру израсходованные им на исполнение комиссионного поручения суммы (ст.1001 ГК РФ).</a:t>
            </a:r>
          </a:p>
          <a:p>
            <a:pPr>
              <a:buFont typeface="Arial" panose="020B0604020202020204" pitchFamily="34" charset="0"/>
              <a:buNone/>
            </a:pPr>
            <a:endParaRPr lang="ru-RU" sz="2400" dirty="0">
              <a:solidFill>
                <a:schemeClr val="accent1"/>
              </a:solidFill>
            </a:endParaRPr>
          </a:p>
        </p:txBody>
      </p:sp>
    </p:spTree>
    <p:extLst>
      <p:ext uri="{BB962C8B-B14F-4D97-AF65-F5344CB8AC3E}">
        <p14:creationId xmlns:p14="http://schemas.microsoft.com/office/powerpoint/2010/main" val="334815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1011000" y="1719000"/>
            <a:ext cx="10170000" cy="3015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00000"/>
              </a:lnSpc>
              <a:spcBef>
                <a:spcPts val="0"/>
              </a:spcBef>
              <a:buFont typeface="Arial" panose="020B0604020202020204" pitchFamily="34" charset="0"/>
              <a:buNone/>
            </a:pPr>
            <a:r>
              <a:rPr lang="ru-RU" sz="2400" smtClean="0">
                <a:solidFill>
                  <a:schemeClr val="accent1"/>
                </a:solidFill>
                <a:cs typeface="Times New Roman" pitchFamily="18" charset="0"/>
              </a:rPr>
              <a:t>По исполнении поручения комиссионер обязан представить комитенту отчет и передать ему все полученное по договору комиссии.</a:t>
            </a:r>
          </a:p>
          <a:p>
            <a:pPr marL="0" indent="355600" algn="just">
              <a:lnSpc>
                <a:spcPct val="100000"/>
              </a:lnSpc>
              <a:spcBef>
                <a:spcPts val="0"/>
              </a:spcBef>
              <a:buFont typeface="Arial" panose="020B0604020202020204" pitchFamily="34" charset="0"/>
              <a:buNone/>
            </a:pPr>
            <a:r>
              <a:rPr lang="ru-RU" sz="2400" smtClean="0">
                <a:solidFill>
                  <a:schemeClr val="accent1"/>
                </a:solidFill>
                <a:cs typeface="Times New Roman" pitchFamily="18" charset="0"/>
              </a:rPr>
              <a:t>Если реализация производится через комиссионера, то комитент определяет сумму продажи на дату реализации на основании извещения комиссионера. Поэтому комиссионер обязан в течение </a:t>
            </a:r>
            <a:r>
              <a:rPr lang="ru-RU" sz="2400" b="1" smtClean="0">
                <a:solidFill>
                  <a:schemeClr val="accent1"/>
                </a:solidFill>
                <a:cs typeface="Times New Roman" pitchFamily="18" charset="0"/>
              </a:rPr>
              <a:t>трех дней</a:t>
            </a:r>
            <a:r>
              <a:rPr lang="ru-RU" sz="2400" smtClean="0">
                <a:solidFill>
                  <a:schemeClr val="accent1"/>
                </a:solidFill>
                <a:cs typeface="Times New Roman" pitchFamily="18" charset="0"/>
              </a:rPr>
              <a:t> после окончания отчетного периода, в котором произошла реализация, известить комитента о дате реализации (ст.316 НК РФ)</a:t>
            </a:r>
          </a:p>
          <a:p>
            <a:pPr>
              <a:lnSpc>
                <a:spcPct val="100000"/>
              </a:lnSpc>
            </a:pPr>
            <a:endParaRPr lang="ru-RU" sz="2400" dirty="0">
              <a:solidFill>
                <a:schemeClr val="accent1"/>
              </a:solidFill>
            </a:endParaRPr>
          </a:p>
        </p:txBody>
      </p:sp>
    </p:spTree>
    <p:extLst>
      <p:ext uri="{BB962C8B-B14F-4D97-AF65-F5344CB8AC3E}">
        <p14:creationId xmlns:p14="http://schemas.microsoft.com/office/powerpoint/2010/main" val="267513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3261000" y="1122920"/>
            <a:ext cx="8415000" cy="4871080"/>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45    </a:t>
            </a:r>
            <a:r>
              <a:rPr lang="ru-RU" sz="9600" dirty="0" err="1" smtClean="0">
                <a:solidFill>
                  <a:schemeClr val="accent1"/>
                </a:solidFill>
              </a:rPr>
              <a:t>Кт</a:t>
            </a:r>
            <a:r>
              <a:rPr lang="ru-RU" sz="9600" dirty="0" smtClean="0">
                <a:solidFill>
                  <a:schemeClr val="accent1"/>
                </a:solidFill>
              </a:rPr>
              <a:t> 41 – передача товара комиссионеру</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62    </a:t>
            </a:r>
            <a:r>
              <a:rPr lang="ru-RU" sz="9600" dirty="0" err="1" smtClean="0">
                <a:solidFill>
                  <a:schemeClr val="accent1"/>
                </a:solidFill>
              </a:rPr>
              <a:t>Кт</a:t>
            </a:r>
            <a:r>
              <a:rPr lang="ru-RU" sz="9600" dirty="0" smtClean="0">
                <a:solidFill>
                  <a:schemeClr val="accent1"/>
                </a:solidFill>
              </a:rPr>
              <a:t> 90 – отражается выручка от продажи на основании отчета комиссионера</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51    </a:t>
            </a:r>
            <a:r>
              <a:rPr lang="ru-RU" sz="9600" dirty="0" err="1" smtClean="0">
                <a:solidFill>
                  <a:schemeClr val="accent1"/>
                </a:solidFill>
              </a:rPr>
              <a:t>Кт</a:t>
            </a:r>
            <a:r>
              <a:rPr lang="ru-RU" sz="9600" dirty="0" smtClean="0">
                <a:solidFill>
                  <a:schemeClr val="accent1"/>
                </a:solidFill>
              </a:rPr>
              <a:t> 62 – получены денежные средства от комиссионера за минусом комиссионного вознаграждения</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90    </a:t>
            </a:r>
            <a:r>
              <a:rPr lang="ru-RU" sz="9600" dirty="0" err="1" smtClean="0">
                <a:solidFill>
                  <a:schemeClr val="accent1"/>
                </a:solidFill>
              </a:rPr>
              <a:t>Кт</a:t>
            </a:r>
            <a:r>
              <a:rPr lang="ru-RU" sz="9600" dirty="0" smtClean="0">
                <a:solidFill>
                  <a:schemeClr val="accent1"/>
                </a:solidFill>
              </a:rPr>
              <a:t> 68 – начислен НДС</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44    </a:t>
            </a:r>
            <a:r>
              <a:rPr lang="ru-RU" sz="9600" dirty="0" err="1" smtClean="0">
                <a:solidFill>
                  <a:schemeClr val="accent1"/>
                </a:solidFill>
              </a:rPr>
              <a:t>Кт</a:t>
            </a:r>
            <a:r>
              <a:rPr lang="ru-RU" sz="9600" dirty="0" smtClean="0">
                <a:solidFill>
                  <a:schemeClr val="accent1"/>
                </a:solidFill>
              </a:rPr>
              <a:t> 60  - вознаграждение</a:t>
            </a:r>
          </a:p>
          <a:p>
            <a:pPr marL="0" indent="355600" algn="just">
              <a:lnSpc>
                <a:spcPct val="120000"/>
              </a:lnSpc>
              <a:spcBef>
                <a:spcPts val="0"/>
              </a:spcBef>
              <a:buFont typeface="Arial" panose="020B0604020202020204" pitchFamily="34" charset="0"/>
              <a:buNone/>
            </a:pPr>
            <a:r>
              <a:rPr lang="ru-RU" sz="9600" dirty="0" smtClean="0">
                <a:solidFill>
                  <a:schemeClr val="accent1"/>
                </a:solidFill>
              </a:rPr>
              <a:t>          </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60    </a:t>
            </a:r>
            <a:r>
              <a:rPr lang="ru-RU" sz="9600" dirty="0" err="1" smtClean="0">
                <a:solidFill>
                  <a:schemeClr val="accent1"/>
                </a:solidFill>
              </a:rPr>
              <a:t>Кт</a:t>
            </a:r>
            <a:r>
              <a:rPr lang="ru-RU" sz="9600" dirty="0" smtClean="0">
                <a:solidFill>
                  <a:schemeClr val="accent1"/>
                </a:solidFill>
              </a:rPr>
              <a:t> 62  - сумма вознаграждения включена в оборот по продаже</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19    </a:t>
            </a:r>
            <a:r>
              <a:rPr lang="ru-RU" sz="9600" dirty="0" err="1" smtClean="0">
                <a:solidFill>
                  <a:schemeClr val="accent1"/>
                </a:solidFill>
              </a:rPr>
              <a:t>Кт</a:t>
            </a:r>
            <a:r>
              <a:rPr lang="ru-RU" sz="9600" dirty="0" smtClean="0">
                <a:solidFill>
                  <a:schemeClr val="accent1"/>
                </a:solidFill>
              </a:rPr>
              <a:t> 60 – НДС с вознаграждения</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90    </a:t>
            </a:r>
            <a:r>
              <a:rPr lang="ru-RU" sz="9600" dirty="0" err="1" smtClean="0">
                <a:solidFill>
                  <a:schemeClr val="accent1"/>
                </a:solidFill>
              </a:rPr>
              <a:t>Кт</a:t>
            </a:r>
            <a:r>
              <a:rPr lang="ru-RU" sz="9600" dirty="0" smtClean="0">
                <a:solidFill>
                  <a:schemeClr val="accent1"/>
                </a:solidFill>
              </a:rPr>
              <a:t> 44, 45 – списание затрат</a:t>
            </a:r>
          </a:p>
          <a:p>
            <a:pPr marL="0" indent="355600" algn="just">
              <a:lnSpc>
                <a:spcPct val="120000"/>
              </a:lnSpc>
              <a:spcBef>
                <a:spcPts val="0"/>
              </a:spcBef>
              <a:buFont typeface="Arial" panose="020B0604020202020204" pitchFamily="34" charset="0"/>
              <a:buNone/>
            </a:pPr>
            <a:r>
              <a:rPr lang="ru-RU" sz="9600" dirty="0" err="1" smtClean="0">
                <a:solidFill>
                  <a:schemeClr val="accent1"/>
                </a:solidFill>
              </a:rPr>
              <a:t>Дт</a:t>
            </a:r>
            <a:r>
              <a:rPr lang="ru-RU" sz="9600" dirty="0" smtClean="0">
                <a:solidFill>
                  <a:schemeClr val="accent1"/>
                </a:solidFill>
              </a:rPr>
              <a:t> 90    </a:t>
            </a:r>
            <a:r>
              <a:rPr lang="ru-RU" sz="9600" dirty="0" err="1" smtClean="0">
                <a:solidFill>
                  <a:schemeClr val="accent1"/>
                </a:solidFill>
              </a:rPr>
              <a:t>Кт</a:t>
            </a:r>
            <a:r>
              <a:rPr lang="ru-RU" sz="9600" dirty="0" smtClean="0">
                <a:solidFill>
                  <a:schemeClr val="accent1"/>
                </a:solidFill>
              </a:rPr>
              <a:t> 99 – результат</a:t>
            </a:r>
          </a:p>
          <a:p>
            <a:endParaRPr lang="ru-RU" dirty="0">
              <a:solidFill>
                <a:schemeClr val="accent1"/>
              </a:solidFill>
            </a:endParaRPr>
          </a:p>
        </p:txBody>
      </p:sp>
      <p:sp>
        <p:nvSpPr>
          <p:cNvPr id="3" name="Прямоугольник 2"/>
          <p:cNvSpPr/>
          <p:nvPr/>
        </p:nvSpPr>
        <p:spPr>
          <a:xfrm>
            <a:off x="3245704" y="167427"/>
            <a:ext cx="5691000" cy="828560"/>
          </a:xfrm>
          <a:prstGeom prst="rect">
            <a:avLst/>
          </a:prstGeom>
        </p:spPr>
        <p:txBody>
          <a:bodyPr wrap="square">
            <a:spAutoFit/>
          </a:bodyPr>
          <a:lstStyle/>
          <a:p>
            <a:pPr>
              <a:lnSpc>
                <a:spcPct val="170000"/>
              </a:lnSpc>
            </a:pPr>
            <a:r>
              <a:rPr lang="ru-RU" sz="3200" b="1" dirty="0" smtClean="0">
                <a:solidFill>
                  <a:schemeClr val="accent1"/>
                </a:solidFill>
              </a:rPr>
              <a:t>Учет у </a:t>
            </a:r>
            <a:r>
              <a:rPr lang="ru-RU" sz="3200" b="1" dirty="0">
                <a:solidFill>
                  <a:schemeClr val="accent1"/>
                </a:solidFill>
              </a:rPr>
              <a:t>комитента</a:t>
            </a:r>
            <a:endParaRPr lang="ru-RU" sz="3200" dirty="0">
              <a:solidFill>
                <a:schemeClr val="accent1"/>
              </a:solidFill>
            </a:endParaRPr>
          </a:p>
        </p:txBody>
      </p:sp>
    </p:spTree>
    <p:extLst>
      <p:ext uri="{BB962C8B-B14F-4D97-AF65-F5344CB8AC3E}">
        <p14:creationId xmlns:p14="http://schemas.microsoft.com/office/powerpoint/2010/main" val="283900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3"/>
          <p:cNvSpPr>
            <a:spLocks noGrp="1"/>
          </p:cNvSpPr>
          <p:nvPr>
            <p:ph type="title"/>
          </p:nvPr>
        </p:nvSpPr>
        <p:spPr>
          <a:xfrm>
            <a:off x="1015428" y="393165"/>
            <a:ext cx="7771925" cy="936104"/>
          </a:xfrm>
        </p:spPr>
        <p:txBody>
          <a:bodyPr>
            <a:noAutofit/>
          </a:bodyPr>
          <a:lstStyle/>
          <a:p>
            <a:pPr>
              <a:buNone/>
            </a:pPr>
            <a:r>
              <a:rPr lang="ru-RU" sz="3200" dirty="0" smtClean="0">
                <a:latin typeface="+mn-lt"/>
              </a:rPr>
              <a:t>Понятие, классификация запасов</a:t>
            </a:r>
            <a:br>
              <a:rPr lang="ru-RU" sz="3200" dirty="0" smtClean="0">
                <a:latin typeface="+mn-lt"/>
              </a:rPr>
            </a:br>
            <a:endParaRPr lang="ru-RU" sz="3200" dirty="0">
              <a:latin typeface="+mn-lt"/>
            </a:endParaRPr>
          </a:p>
        </p:txBody>
      </p:sp>
      <p:sp>
        <p:nvSpPr>
          <p:cNvPr id="3" name="Содержимое 4"/>
          <p:cNvSpPr txBox="1">
            <a:spLocks/>
          </p:cNvSpPr>
          <p:nvPr/>
        </p:nvSpPr>
        <p:spPr>
          <a:xfrm>
            <a:off x="1011000" y="1314000"/>
            <a:ext cx="10125000" cy="48245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buFont typeface="Arial" panose="020B0604020202020204" pitchFamily="34" charset="0"/>
              <a:buNone/>
            </a:pPr>
            <a:r>
              <a:rPr lang="ru-RU" sz="2400" b="1" dirty="0" smtClean="0">
                <a:solidFill>
                  <a:schemeClr val="accent1"/>
                </a:solidFill>
                <a:ea typeface="Times New Roman"/>
              </a:rPr>
              <a:t>Запасами считаются активы</a:t>
            </a:r>
            <a:r>
              <a:rPr lang="ru-RU" sz="2400" dirty="0" smtClean="0">
                <a:solidFill>
                  <a:schemeClr val="accent1"/>
                </a:solidFill>
                <a:ea typeface="Times New Roman"/>
              </a:rPr>
              <a:t>, </a:t>
            </a:r>
            <a:r>
              <a:rPr lang="ru-RU" sz="2400" b="1" dirty="0" smtClean="0">
                <a:solidFill>
                  <a:schemeClr val="accent1"/>
                </a:solidFill>
                <a:ea typeface="Times New Roman"/>
              </a:rPr>
              <a:t>отвечающие следующим условиям:</a:t>
            </a:r>
            <a:endParaRPr lang="ru-RU" sz="2400" dirty="0" smtClean="0">
              <a:solidFill>
                <a:schemeClr val="accent1"/>
              </a:solidFill>
              <a:ea typeface="Times New Roman"/>
            </a:endParaRPr>
          </a:p>
          <a:p>
            <a:pPr marL="0" indent="357188" algn="just">
              <a:buFont typeface="Arial" panose="020B0604020202020204" pitchFamily="34" charset="0"/>
              <a:buNone/>
            </a:pPr>
            <a:r>
              <a:rPr lang="ru-RU" sz="2400" dirty="0" smtClean="0">
                <a:solidFill>
                  <a:schemeClr val="accent1"/>
                </a:solidFill>
                <a:ea typeface="Times New Roman"/>
              </a:rPr>
              <a:t>- потребляемые или продаваемые в рамках обычного операционного цикла организации, либо</a:t>
            </a:r>
          </a:p>
          <a:p>
            <a:pPr marL="0" indent="357188" algn="just">
              <a:buFont typeface="Arial" panose="020B0604020202020204" pitchFamily="34" charset="0"/>
              <a:buNone/>
            </a:pPr>
            <a:r>
              <a:rPr lang="ru-RU" sz="2400" dirty="0" smtClean="0">
                <a:solidFill>
                  <a:schemeClr val="accent1"/>
                </a:solidFill>
                <a:ea typeface="Times New Roman"/>
              </a:rPr>
              <a:t>- используемые в течение периода не более 12 месяцев (п.3 ФСБУ 5/2019)</a:t>
            </a:r>
          </a:p>
          <a:p>
            <a:pPr marL="0" indent="357188" algn="just">
              <a:buFontTx/>
              <a:buChar char="-"/>
            </a:pPr>
            <a:endParaRPr lang="ru-RU" sz="2400" dirty="0" smtClean="0">
              <a:solidFill>
                <a:schemeClr val="accent1"/>
              </a:solidFill>
              <a:ea typeface="Times New Roman"/>
            </a:endParaRPr>
          </a:p>
          <a:p>
            <a:pPr marL="0" indent="357188" algn="just">
              <a:spcAft>
                <a:spcPts val="750"/>
              </a:spcAft>
              <a:buFont typeface="Arial" panose="020B0604020202020204" pitchFamily="34" charset="0"/>
              <a:buNone/>
            </a:pPr>
            <a:r>
              <a:rPr lang="ru-RU" sz="2400" b="1" dirty="0" smtClean="0">
                <a:solidFill>
                  <a:schemeClr val="accent1"/>
                </a:solidFill>
                <a:ea typeface="Times New Roman"/>
              </a:rPr>
              <a:t>Запасы признаются в бухгалтерском учете при одновременном соблюдении следующих условий:</a:t>
            </a:r>
            <a:endParaRPr lang="ru-RU" sz="2400" dirty="0" smtClean="0">
              <a:solidFill>
                <a:schemeClr val="accent1"/>
              </a:solidFill>
              <a:ea typeface="Times New Roman"/>
            </a:endParaRPr>
          </a:p>
          <a:p>
            <a:pPr marL="0" indent="357188" algn="just">
              <a:spcAft>
                <a:spcPts val="750"/>
              </a:spcAft>
              <a:buFont typeface="Arial" panose="020B0604020202020204" pitchFamily="34" charset="0"/>
              <a:buNone/>
            </a:pPr>
            <a:r>
              <a:rPr lang="ru-RU" sz="2400" dirty="0" smtClean="0">
                <a:solidFill>
                  <a:schemeClr val="accent1"/>
                </a:solidFill>
                <a:ea typeface="Times New Roman"/>
              </a:rPr>
              <a:t>- затраты, понесенные в связи с приобретением или созданием запасов,    обеспечат получение в будущем экономических выгод организацией </a:t>
            </a:r>
          </a:p>
          <a:p>
            <a:pPr marL="0" indent="357188" algn="just">
              <a:buFont typeface="Arial" panose="020B0604020202020204" pitchFamily="34" charset="0"/>
              <a:buNone/>
            </a:pPr>
            <a:r>
              <a:rPr lang="ru-RU" sz="2400" dirty="0" smtClean="0">
                <a:solidFill>
                  <a:schemeClr val="accent1"/>
                </a:solidFill>
                <a:ea typeface="Times New Roman"/>
              </a:rPr>
              <a:t>- определена сумма затрат, понесенных в связи с приобретением или созданием запасов (п.5 ФСБУ 5/2019)</a:t>
            </a:r>
          </a:p>
          <a:p>
            <a:pPr>
              <a:spcAft>
                <a:spcPts val="750"/>
              </a:spcAft>
            </a:pPr>
            <a:endParaRPr lang="ru-RU" sz="2400" dirty="0" smtClean="0">
              <a:solidFill>
                <a:schemeClr val="accent1"/>
              </a:solidFill>
              <a:ea typeface="Times New Roman"/>
            </a:endParaRPr>
          </a:p>
          <a:p>
            <a:pPr>
              <a:buFont typeface="Arial" panose="020B0604020202020204" pitchFamily="34" charset="0"/>
              <a:buNone/>
            </a:pPr>
            <a:endParaRPr lang="ru-RU" sz="2400" dirty="0">
              <a:solidFill>
                <a:schemeClr val="accent1"/>
              </a:solidFill>
            </a:endParaRPr>
          </a:p>
        </p:txBody>
      </p:sp>
    </p:spTree>
    <p:extLst>
      <p:ext uri="{BB962C8B-B14F-4D97-AF65-F5344CB8AC3E}">
        <p14:creationId xmlns:p14="http://schemas.microsoft.com/office/powerpoint/2010/main" val="77144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725381" y="1443224"/>
            <a:ext cx="10423021" cy="373020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004 – товары приняты на комиссию</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62    </a:t>
            </a:r>
            <a:r>
              <a:rPr lang="ru-RU" sz="2400" dirty="0" err="1" smtClean="0">
                <a:solidFill>
                  <a:schemeClr val="accent1"/>
                </a:solidFill>
              </a:rPr>
              <a:t>Кт</a:t>
            </a:r>
            <a:r>
              <a:rPr lang="ru-RU" sz="2400" dirty="0" smtClean="0">
                <a:solidFill>
                  <a:schemeClr val="accent1"/>
                </a:solidFill>
              </a:rPr>
              <a:t> 76 – задолженность покупателя</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Кт</a:t>
            </a:r>
            <a:r>
              <a:rPr lang="ru-RU" sz="2400" dirty="0" smtClean="0">
                <a:solidFill>
                  <a:schemeClr val="accent1"/>
                </a:solidFill>
              </a:rPr>
              <a:t> 004 – списание с </a:t>
            </a:r>
            <a:r>
              <a:rPr lang="ru-RU" sz="2400" dirty="0" err="1" smtClean="0">
                <a:solidFill>
                  <a:schemeClr val="accent1"/>
                </a:solidFill>
              </a:rPr>
              <a:t>забалансового</a:t>
            </a:r>
            <a:r>
              <a:rPr lang="ru-RU" sz="2400" dirty="0" smtClean="0">
                <a:solidFill>
                  <a:schemeClr val="accent1"/>
                </a:solidFill>
              </a:rPr>
              <a:t> счета</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51    </a:t>
            </a:r>
            <a:r>
              <a:rPr lang="ru-RU" sz="2400" dirty="0" err="1" smtClean="0">
                <a:solidFill>
                  <a:schemeClr val="accent1"/>
                </a:solidFill>
              </a:rPr>
              <a:t>Кт</a:t>
            </a:r>
            <a:r>
              <a:rPr lang="ru-RU" sz="2400" dirty="0" smtClean="0">
                <a:solidFill>
                  <a:schemeClr val="accent1"/>
                </a:solidFill>
              </a:rPr>
              <a:t> 62 – поступили денежные средства от покупателя</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76    </a:t>
            </a:r>
            <a:r>
              <a:rPr lang="ru-RU" sz="2400" dirty="0" err="1" smtClean="0">
                <a:solidFill>
                  <a:schemeClr val="accent1"/>
                </a:solidFill>
              </a:rPr>
              <a:t>Кт</a:t>
            </a:r>
            <a:r>
              <a:rPr lang="ru-RU" sz="2400" dirty="0" smtClean="0">
                <a:solidFill>
                  <a:schemeClr val="accent1"/>
                </a:solidFill>
              </a:rPr>
              <a:t> 51 – перечисление средств комитенту</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76    </a:t>
            </a:r>
            <a:r>
              <a:rPr lang="ru-RU" sz="2400" dirty="0" err="1" smtClean="0">
                <a:solidFill>
                  <a:schemeClr val="accent1"/>
                </a:solidFill>
              </a:rPr>
              <a:t>Кт</a:t>
            </a:r>
            <a:r>
              <a:rPr lang="ru-RU" sz="2400" dirty="0" smtClean="0">
                <a:solidFill>
                  <a:schemeClr val="accent1"/>
                </a:solidFill>
              </a:rPr>
              <a:t> 90 – сумма вознаграждения</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90    </a:t>
            </a:r>
            <a:r>
              <a:rPr lang="ru-RU" sz="2400" dirty="0" err="1" smtClean="0">
                <a:solidFill>
                  <a:schemeClr val="accent1"/>
                </a:solidFill>
              </a:rPr>
              <a:t>Кт</a:t>
            </a:r>
            <a:r>
              <a:rPr lang="ru-RU" sz="2400" dirty="0" smtClean="0">
                <a:solidFill>
                  <a:schemeClr val="accent1"/>
                </a:solidFill>
              </a:rPr>
              <a:t> 68 – начислен НДС с вознаграждения</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90    </a:t>
            </a:r>
            <a:r>
              <a:rPr lang="ru-RU" sz="2400" dirty="0" err="1" smtClean="0">
                <a:solidFill>
                  <a:schemeClr val="accent1"/>
                </a:solidFill>
              </a:rPr>
              <a:t>Кт</a:t>
            </a:r>
            <a:r>
              <a:rPr lang="ru-RU" sz="2400" dirty="0" smtClean="0">
                <a:solidFill>
                  <a:schemeClr val="accent1"/>
                </a:solidFill>
              </a:rPr>
              <a:t> 26 – списание затрат комиссионера</a:t>
            </a:r>
          </a:p>
          <a:p>
            <a:pPr marL="0" indent="355600" algn="just">
              <a:lnSpc>
                <a:spcPct val="100000"/>
              </a:lnSpc>
              <a:spcBef>
                <a:spcPts val="0"/>
              </a:spcBef>
              <a:buFont typeface="Arial" panose="020B0604020202020204" pitchFamily="34" charset="0"/>
              <a:buNone/>
            </a:pPr>
            <a:r>
              <a:rPr lang="ru-RU" sz="2400" dirty="0" err="1" smtClean="0">
                <a:solidFill>
                  <a:schemeClr val="accent1"/>
                </a:solidFill>
              </a:rPr>
              <a:t>Дт</a:t>
            </a:r>
            <a:r>
              <a:rPr lang="ru-RU" sz="2400" dirty="0" smtClean="0">
                <a:solidFill>
                  <a:schemeClr val="accent1"/>
                </a:solidFill>
              </a:rPr>
              <a:t> 90    </a:t>
            </a:r>
            <a:r>
              <a:rPr lang="ru-RU" sz="2400" dirty="0" err="1" smtClean="0">
                <a:solidFill>
                  <a:schemeClr val="accent1"/>
                </a:solidFill>
              </a:rPr>
              <a:t>Кт</a:t>
            </a:r>
            <a:r>
              <a:rPr lang="ru-RU" sz="2400" dirty="0" smtClean="0">
                <a:solidFill>
                  <a:schemeClr val="accent1"/>
                </a:solidFill>
              </a:rPr>
              <a:t> 99 – результат</a:t>
            </a:r>
          </a:p>
          <a:p>
            <a:pPr marL="0" indent="355600" algn="just">
              <a:lnSpc>
                <a:spcPct val="100000"/>
              </a:lnSpc>
              <a:spcBef>
                <a:spcPts val="0"/>
              </a:spcBef>
              <a:buFont typeface="Arial" panose="020B0604020202020204" pitchFamily="34" charset="0"/>
              <a:buNone/>
            </a:pPr>
            <a:endParaRPr lang="ru-RU" sz="2400" dirty="0">
              <a:solidFill>
                <a:schemeClr val="accent1"/>
              </a:solidFill>
            </a:endParaRPr>
          </a:p>
        </p:txBody>
      </p:sp>
      <p:sp>
        <p:nvSpPr>
          <p:cNvPr id="3" name="Прямоугольник 2"/>
          <p:cNvSpPr/>
          <p:nvPr/>
        </p:nvSpPr>
        <p:spPr>
          <a:xfrm>
            <a:off x="695999" y="549000"/>
            <a:ext cx="4292137" cy="584775"/>
          </a:xfrm>
          <a:prstGeom prst="rect">
            <a:avLst/>
          </a:prstGeom>
        </p:spPr>
        <p:txBody>
          <a:bodyPr wrap="none">
            <a:spAutoFit/>
          </a:bodyPr>
          <a:lstStyle/>
          <a:p>
            <a:pPr indent="355600"/>
            <a:r>
              <a:rPr lang="ru-RU" sz="3200" b="1" dirty="0">
                <a:solidFill>
                  <a:schemeClr val="accent1"/>
                </a:solidFill>
              </a:rPr>
              <a:t>Учет у комиссионера</a:t>
            </a:r>
            <a:endParaRPr lang="ru-RU" sz="3200" dirty="0">
              <a:solidFill>
                <a:schemeClr val="accent1"/>
              </a:solidFill>
            </a:endParaRPr>
          </a:p>
        </p:txBody>
      </p:sp>
    </p:spTree>
    <p:extLst>
      <p:ext uri="{BB962C8B-B14F-4D97-AF65-F5344CB8AC3E}">
        <p14:creationId xmlns:p14="http://schemas.microsoft.com/office/powerpoint/2010/main" val="31721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1000" y="459000"/>
            <a:ext cx="10080000" cy="1143000"/>
          </a:xfrm>
        </p:spPr>
        <p:txBody>
          <a:bodyPr>
            <a:noAutofit/>
          </a:bodyPr>
          <a:lstStyle/>
          <a:p>
            <a:pPr>
              <a:buNone/>
            </a:pPr>
            <a:r>
              <a:rPr lang="ru-RU" sz="3200" b="1" dirty="0" smtClean="0">
                <a:latin typeface="+mn-lt"/>
              </a:rPr>
              <a:t>Порядок учета посреднических операций.</a:t>
            </a:r>
            <a:br>
              <a:rPr lang="ru-RU" sz="3200" b="1" dirty="0" smtClean="0">
                <a:latin typeface="+mn-lt"/>
              </a:rPr>
            </a:br>
            <a:r>
              <a:rPr lang="ru-RU" sz="3200" b="1" dirty="0" smtClean="0">
                <a:latin typeface="+mn-lt"/>
              </a:rPr>
              <a:t>Договор поручения.</a:t>
            </a:r>
            <a:endParaRPr lang="ru-RU" sz="3200" dirty="0">
              <a:latin typeface="+mn-lt"/>
            </a:endParaRPr>
          </a:p>
        </p:txBody>
      </p:sp>
      <p:sp>
        <p:nvSpPr>
          <p:cNvPr id="3" name="Содержимое 2"/>
          <p:cNvSpPr txBox="1">
            <a:spLocks/>
          </p:cNvSpPr>
          <p:nvPr/>
        </p:nvSpPr>
        <p:spPr>
          <a:xfrm>
            <a:off x="755576" y="1764000"/>
            <a:ext cx="10425424" cy="4410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5600">
              <a:lnSpc>
                <a:spcPct val="100000"/>
              </a:lnSpc>
              <a:spcBef>
                <a:spcPts val="0"/>
              </a:spcBef>
              <a:buFont typeface="Arial" panose="020B0604020202020204" pitchFamily="34" charset="0"/>
              <a:buNone/>
            </a:pPr>
            <a:r>
              <a:rPr lang="ru-RU" sz="2400" b="1" i="1" smtClean="0">
                <a:solidFill>
                  <a:schemeClr val="accent1"/>
                </a:solidFill>
              </a:rPr>
              <a:t>Если</a:t>
            </a:r>
            <a:r>
              <a:rPr lang="ru-RU" sz="2400" smtClean="0">
                <a:solidFill>
                  <a:schemeClr val="accent1"/>
                </a:solidFill>
              </a:rPr>
              <a:t> </a:t>
            </a:r>
            <a:r>
              <a:rPr lang="ru-RU" sz="2400" b="1" i="1" smtClean="0">
                <a:solidFill>
                  <a:schemeClr val="accent1"/>
                </a:solidFill>
              </a:rPr>
              <a:t>посредник выступает на основании доверенности, то заключается договор поручения.</a:t>
            </a:r>
            <a:endParaRPr lang="ru-RU" sz="2400" smtClean="0">
              <a:solidFill>
                <a:schemeClr val="accent1"/>
              </a:solidFill>
            </a:endParaRPr>
          </a:p>
          <a:p>
            <a:pPr marL="0" indent="355600">
              <a:lnSpc>
                <a:spcPct val="100000"/>
              </a:lnSpc>
              <a:spcBef>
                <a:spcPts val="0"/>
              </a:spcBef>
              <a:buFont typeface="Arial" panose="020B0604020202020204" pitchFamily="34" charset="0"/>
              <a:buNone/>
            </a:pPr>
            <a:r>
              <a:rPr lang="ru-RU" sz="2400" b="1" i="1" smtClean="0">
                <a:solidFill>
                  <a:schemeClr val="accent1"/>
                </a:solidFill>
              </a:rPr>
              <a:t>Учет у доверителя</a:t>
            </a:r>
            <a:endParaRPr lang="ru-RU" sz="2400" smtClean="0">
              <a:solidFill>
                <a:schemeClr val="accent1"/>
              </a:solidFill>
            </a:endParaRPr>
          </a:p>
          <a:p>
            <a:pPr marL="0" indent="355600">
              <a:lnSpc>
                <a:spcPct val="100000"/>
              </a:lnSpc>
              <a:spcBef>
                <a:spcPts val="0"/>
              </a:spcBef>
              <a:buFont typeface="Arial" panose="020B0604020202020204" pitchFamily="34" charset="0"/>
              <a:buNone/>
            </a:pPr>
            <a:r>
              <a:rPr lang="ru-RU" sz="2400" smtClean="0">
                <a:solidFill>
                  <a:schemeClr val="accent1"/>
                </a:solidFill>
              </a:rPr>
              <a:t>Дт 62    Кт 90 – выручка от  продажи</a:t>
            </a:r>
          </a:p>
          <a:p>
            <a:pPr marL="0" indent="355600">
              <a:lnSpc>
                <a:spcPct val="100000"/>
              </a:lnSpc>
              <a:spcBef>
                <a:spcPts val="0"/>
              </a:spcBef>
              <a:buFont typeface="Arial" panose="020B0604020202020204" pitchFamily="34" charset="0"/>
              <a:buNone/>
            </a:pPr>
            <a:r>
              <a:rPr lang="ru-RU" sz="2400" smtClean="0">
                <a:solidFill>
                  <a:schemeClr val="accent1"/>
                </a:solidFill>
              </a:rPr>
              <a:t>Дт 90    Кт 68 – Начислен НДС</a:t>
            </a:r>
          </a:p>
          <a:p>
            <a:pPr marL="0" indent="355600">
              <a:lnSpc>
                <a:spcPct val="100000"/>
              </a:lnSpc>
              <a:spcBef>
                <a:spcPts val="0"/>
              </a:spcBef>
              <a:buFont typeface="Arial" panose="020B0604020202020204" pitchFamily="34" charset="0"/>
              <a:buNone/>
            </a:pPr>
            <a:r>
              <a:rPr lang="ru-RU" sz="2400" smtClean="0">
                <a:solidFill>
                  <a:schemeClr val="accent1"/>
                </a:solidFill>
              </a:rPr>
              <a:t>Дт 44    Кт 60 – начислено  вознаграждение</a:t>
            </a:r>
          </a:p>
          <a:p>
            <a:pPr marL="0" indent="355600">
              <a:lnSpc>
                <a:spcPct val="100000"/>
              </a:lnSpc>
              <a:spcBef>
                <a:spcPts val="0"/>
              </a:spcBef>
              <a:buFont typeface="Arial" panose="020B0604020202020204" pitchFamily="34" charset="0"/>
              <a:buNone/>
            </a:pPr>
            <a:r>
              <a:rPr lang="ru-RU" sz="2400" smtClean="0">
                <a:solidFill>
                  <a:schemeClr val="accent1"/>
                </a:solidFill>
              </a:rPr>
              <a:t>Дт 60    Кт 51 -  перечислено вознаграждение </a:t>
            </a:r>
          </a:p>
          <a:p>
            <a:pPr marL="0" indent="355600">
              <a:lnSpc>
                <a:spcPct val="100000"/>
              </a:lnSpc>
              <a:spcBef>
                <a:spcPts val="0"/>
              </a:spcBef>
              <a:buFont typeface="Arial" panose="020B0604020202020204" pitchFamily="34" charset="0"/>
              <a:buNone/>
            </a:pPr>
            <a:r>
              <a:rPr lang="ru-RU" sz="2400" smtClean="0">
                <a:solidFill>
                  <a:schemeClr val="accent1"/>
                </a:solidFill>
              </a:rPr>
              <a:t>Дт 19    Кт 60 – НДС с вознаграждения</a:t>
            </a:r>
          </a:p>
          <a:p>
            <a:pPr marL="0" indent="355600">
              <a:lnSpc>
                <a:spcPct val="100000"/>
              </a:lnSpc>
              <a:spcBef>
                <a:spcPts val="0"/>
              </a:spcBef>
              <a:buFont typeface="Arial" panose="020B0604020202020204" pitchFamily="34" charset="0"/>
              <a:buNone/>
            </a:pPr>
            <a:r>
              <a:rPr lang="ru-RU" sz="2400" smtClean="0">
                <a:solidFill>
                  <a:schemeClr val="accent1"/>
                </a:solidFill>
              </a:rPr>
              <a:t>Дт 51    Кт 62 – получены средства от продажи</a:t>
            </a:r>
          </a:p>
          <a:p>
            <a:pPr marL="0" indent="355600">
              <a:lnSpc>
                <a:spcPct val="100000"/>
              </a:lnSpc>
              <a:spcBef>
                <a:spcPts val="0"/>
              </a:spcBef>
              <a:buFont typeface="Arial" panose="020B0604020202020204" pitchFamily="34" charset="0"/>
              <a:buNone/>
            </a:pPr>
            <a:r>
              <a:rPr lang="ru-RU" sz="2400" smtClean="0">
                <a:solidFill>
                  <a:schemeClr val="accent1"/>
                </a:solidFill>
              </a:rPr>
              <a:t>Дт 90    Кт 41, 44 – списание затрат</a:t>
            </a:r>
          </a:p>
          <a:p>
            <a:pPr marL="0" indent="355600">
              <a:lnSpc>
                <a:spcPct val="100000"/>
              </a:lnSpc>
              <a:spcBef>
                <a:spcPts val="0"/>
              </a:spcBef>
              <a:buFont typeface="Arial" panose="020B0604020202020204" pitchFamily="34" charset="0"/>
              <a:buNone/>
            </a:pPr>
            <a:r>
              <a:rPr lang="ru-RU" sz="2400" smtClean="0">
                <a:solidFill>
                  <a:schemeClr val="accent1"/>
                </a:solidFill>
              </a:rPr>
              <a:t>Дт 90    Кт 99 – результат.</a:t>
            </a:r>
          </a:p>
          <a:p>
            <a:pPr>
              <a:lnSpc>
                <a:spcPct val="100000"/>
              </a:lnSpc>
              <a:spcBef>
                <a:spcPts val="0"/>
              </a:spcBef>
            </a:pPr>
            <a:endParaRPr lang="ru-RU" sz="900" dirty="0">
              <a:solidFill>
                <a:schemeClr val="accent1"/>
              </a:solidFill>
            </a:endParaRPr>
          </a:p>
        </p:txBody>
      </p:sp>
    </p:spTree>
    <p:extLst>
      <p:ext uri="{BB962C8B-B14F-4D97-AF65-F5344CB8AC3E}">
        <p14:creationId xmlns:p14="http://schemas.microsoft.com/office/powerpoint/2010/main" val="31721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1000" y="459000"/>
            <a:ext cx="10080000" cy="1143000"/>
          </a:xfrm>
        </p:spPr>
        <p:txBody>
          <a:bodyPr>
            <a:noAutofit/>
          </a:bodyPr>
          <a:lstStyle/>
          <a:p>
            <a:pPr>
              <a:buNone/>
            </a:pPr>
            <a:r>
              <a:rPr lang="ru-RU" sz="3200" b="1" dirty="0" smtClean="0">
                <a:latin typeface="+mn-lt"/>
              </a:rPr>
              <a:t>Порядок учета посреднических операций.</a:t>
            </a:r>
            <a:br>
              <a:rPr lang="ru-RU" sz="3200" b="1" dirty="0" smtClean="0">
                <a:latin typeface="+mn-lt"/>
              </a:rPr>
            </a:br>
            <a:r>
              <a:rPr lang="ru-RU" sz="3200" b="1" dirty="0" smtClean="0">
                <a:latin typeface="+mn-lt"/>
              </a:rPr>
              <a:t>Договор поручения.</a:t>
            </a:r>
            <a:endParaRPr lang="ru-RU" sz="3200" dirty="0">
              <a:latin typeface="+mn-lt"/>
            </a:endParaRPr>
          </a:p>
        </p:txBody>
      </p:sp>
      <p:sp>
        <p:nvSpPr>
          <p:cNvPr id="4" name="Содержимое 2"/>
          <p:cNvSpPr txBox="1">
            <a:spLocks/>
          </p:cNvSpPr>
          <p:nvPr/>
        </p:nvSpPr>
        <p:spPr>
          <a:xfrm>
            <a:off x="966000" y="1854000"/>
            <a:ext cx="7992888" cy="34750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Font typeface="Arial" panose="020B0604020202020204" pitchFamily="34" charset="0"/>
              <a:buNone/>
            </a:pPr>
            <a:r>
              <a:rPr lang="ru-RU" sz="2400" b="1" i="1" smtClean="0">
                <a:solidFill>
                  <a:schemeClr val="accent1"/>
                </a:solidFill>
              </a:rPr>
              <a:t>Учет у поверенного</a:t>
            </a:r>
            <a:endParaRPr lang="ru-RU" sz="2400" smtClean="0">
              <a:solidFill>
                <a:schemeClr val="accent1"/>
              </a:solidFill>
            </a:endParaRPr>
          </a:p>
          <a:p>
            <a:pPr algn="just">
              <a:lnSpc>
                <a:spcPct val="100000"/>
              </a:lnSpc>
              <a:spcBef>
                <a:spcPts val="0"/>
              </a:spcBef>
              <a:buFont typeface="Arial" panose="020B0604020202020204" pitchFamily="34" charset="0"/>
              <a:buNone/>
            </a:pPr>
            <a:r>
              <a:rPr lang="ru-RU" sz="2400" smtClean="0">
                <a:solidFill>
                  <a:schemeClr val="accent1"/>
                </a:solidFill>
              </a:rPr>
              <a:t>Дт 62   Кт 90 – начисление вознаграждения</a:t>
            </a:r>
          </a:p>
          <a:p>
            <a:pPr algn="just">
              <a:lnSpc>
                <a:spcPct val="100000"/>
              </a:lnSpc>
              <a:spcBef>
                <a:spcPts val="0"/>
              </a:spcBef>
              <a:buFont typeface="Arial" panose="020B0604020202020204" pitchFamily="34" charset="0"/>
              <a:buNone/>
            </a:pPr>
            <a:r>
              <a:rPr lang="ru-RU" sz="2400" smtClean="0">
                <a:solidFill>
                  <a:schemeClr val="accent1"/>
                </a:solidFill>
              </a:rPr>
              <a:t>Дт 90    Кт 68 – начислен НДС</a:t>
            </a:r>
          </a:p>
          <a:p>
            <a:pPr algn="just">
              <a:lnSpc>
                <a:spcPct val="100000"/>
              </a:lnSpc>
              <a:spcBef>
                <a:spcPts val="0"/>
              </a:spcBef>
              <a:buFont typeface="Arial" panose="020B0604020202020204" pitchFamily="34" charset="0"/>
              <a:buNone/>
            </a:pPr>
            <a:r>
              <a:rPr lang="ru-RU" sz="2400" smtClean="0">
                <a:solidFill>
                  <a:schemeClr val="accent1"/>
                </a:solidFill>
              </a:rPr>
              <a:t>Дт 51    Кт 62 – получено вознаграждение</a:t>
            </a:r>
          </a:p>
          <a:p>
            <a:pPr algn="just">
              <a:lnSpc>
                <a:spcPct val="100000"/>
              </a:lnSpc>
              <a:spcBef>
                <a:spcPts val="0"/>
              </a:spcBef>
              <a:buFont typeface="Arial" panose="020B0604020202020204" pitchFamily="34" charset="0"/>
              <a:buNone/>
            </a:pPr>
            <a:r>
              <a:rPr lang="ru-RU" sz="2400" smtClean="0">
                <a:solidFill>
                  <a:schemeClr val="accent1"/>
                </a:solidFill>
              </a:rPr>
              <a:t>Дт 90    Кт 26 – списание затрат поверенного</a:t>
            </a:r>
          </a:p>
          <a:p>
            <a:pPr algn="just">
              <a:lnSpc>
                <a:spcPct val="100000"/>
              </a:lnSpc>
              <a:spcBef>
                <a:spcPts val="0"/>
              </a:spcBef>
              <a:buFont typeface="Arial" panose="020B0604020202020204" pitchFamily="34" charset="0"/>
              <a:buNone/>
            </a:pPr>
            <a:r>
              <a:rPr lang="ru-RU" sz="2400" smtClean="0">
                <a:solidFill>
                  <a:schemeClr val="accent1"/>
                </a:solidFill>
              </a:rPr>
              <a:t>Дт 90    Кт 99 – результат.</a:t>
            </a:r>
          </a:p>
          <a:p>
            <a:pPr>
              <a:lnSpc>
                <a:spcPct val="100000"/>
              </a:lnSpc>
              <a:spcBef>
                <a:spcPts val="0"/>
              </a:spcBef>
            </a:pPr>
            <a:endParaRPr lang="ru-RU" sz="2400" dirty="0">
              <a:solidFill>
                <a:schemeClr val="accent1"/>
              </a:solidFill>
            </a:endParaRPr>
          </a:p>
        </p:txBody>
      </p:sp>
    </p:spTree>
    <p:extLst>
      <p:ext uri="{BB962C8B-B14F-4D97-AF65-F5344CB8AC3E}">
        <p14:creationId xmlns:p14="http://schemas.microsoft.com/office/powerpoint/2010/main" val="2072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a:extLst>
              <a:ext uri="{FF2B5EF4-FFF2-40B4-BE49-F238E27FC236}">
                <a16:creationId xmlns="" xmlns:a16="http://schemas.microsoft.com/office/drawing/2014/main" id="{12A1E4A6-7EB5-43F2-AECE-2CE164D79456}"/>
              </a:ext>
            </a:extLst>
          </p:cNvPr>
          <p:cNvSpPr>
            <a:spLocks noGrp="1"/>
          </p:cNvSpPr>
          <p:nvPr>
            <p:ph type="title"/>
          </p:nvPr>
        </p:nvSpPr>
        <p:spPr>
          <a:xfrm>
            <a:off x="838200" y="365125"/>
            <a:ext cx="10515600" cy="1325563"/>
          </a:xfrm>
        </p:spPr>
        <p:txBody>
          <a:bodyPr>
            <a:normAutofit/>
          </a:bodyPr>
          <a:lstStyle/>
          <a:p>
            <a:pPr algn="ctr"/>
            <a:r>
              <a:rPr lang="ru-RU" sz="3800" dirty="0">
                <a:latin typeface="Arial" pitchFamily="34" charset="0"/>
                <a:cs typeface="Arial" pitchFamily="34" charset="0"/>
              </a:rPr>
              <a:t>БЛАГОДАРИМ ЗА ВНИМАНИЕ!</a:t>
            </a:r>
          </a:p>
        </p:txBody>
      </p:sp>
      <p:sp>
        <p:nvSpPr>
          <p:cNvPr id="7" name="Объект 4">
            <a:extLst>
              <a:ext uri="{FF2B5EF4-FFF2-40B4-BE49-F238E27FC236}">
                <a16:creationId xmlns="" xmlns:a16="http://schemas.microsoft.com/office/drawing/2014/main" id="{4E5203F6-9308-471D-930E-01AB4FE482F3}"/>
              </a:ext>
            </a:extLst>
          </p:cNvPr>
          <p:cNvSpPr>
            <a:spLocks noGrp="1"/>
          </p:cNvSpPr>
          <p:nvPr>
            <p:ph idx="1"/>
          </p:nvPr>
        </p:nvSpPr>
        <p:spPr>
          <a:xfrm>
            <a:off x="831000" y="2214000"/>
            <a:ext cx="10515600" cy="3943375"/>
          </a:xfrm>
        </p:spPr>
        <p:txBody>
          <a:bodyPr/>
          <a:lstStyle/>
          <a:p>
            <a:pPr algn="ctr">
              <a:buClr>
                <a:srgbClr val="C3260C"/>
              </a:buClr>
              <a:buSzPct val="130000"/>
              <a:buFont typeface="Georgia" pitchFamily="18" charset="0"/>
              <a:buNone/>
            </a:pPr>
            <a:r>
              <a:rPr lang="ru-RU" dirty="0"/>
              <a:t> </a:t>
            </a:r>
            <a:r>
              <a:rPr lang="ru-RU" b="1" dirty="0">
                <a:latin typeface="Arial" pitchFamily="34" charset="0"/>
                <a:cs typeface="Arial" pitchFamily="34" charset="0"/>
              </a:rPr>
              <a:t>Центр подготовки налоговых консультантов  </a:t>
            </a:r>
          </a:p>
          <a:p>
            <a:pPr algn="ctr">
              <a:buClr>
                <a:srgbClr val="C3260C"/>
              </a:buClr>
              <a:buSzPct val="130000"/>
              <a:buFont typeface="Georgia" pitchFamily="18" charset="0"/>
              <a:buNone/>
            </a:pPr>
            <a:r>
              <a:rPr lang="ru-RU" b="1" dirty="0">
                <a:latin typeface="Arial" pitchFamily="34" charset="0"/>
                <a:cs typeface="Arial" pitchFamily="34" charset="0"/>
              </a:rPr>
              <a:t>оказывает:</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Образовательные услуги</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Консультационные услуги</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Сопровождение налоговых проверок</a:t>
            </a:r>
          </a:p>
          <a:p>
            <a:pPr algn="ctr">
              <a:spcBef>
                <a:spcPct val="20000"/>
              </a:spcBef>
              <a:spcAft>
                <a:spcPts val="325"/>
              </a:spcAft>
              <a:buClr>
                <a:srgbClr val="C3260C"/>
              </a:buClr>
              <a:buSzPct val="130000"/>
            </a:pPr>
            <a:endParaRPr lang="ru-RU" b="1" dirty="0">
              <a:latin typeface="Arial" pitchFamily="34" charset="0"/>
              <a:cs typeface="Arial" pitchFamily="34" charset="0"/>
            </a:endParaRP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(495) 925-03-87 </a:t>
            </a:r>
            <a:r>
              <a:rPr lang="en-US" b="1" dirty="0" err="1">
                <a:latin typeface="Arial" pitchFamily="34" charset="0"/>
                <a:cs typeface="Arial" pitchFamily="34" charset="0"/>
              </a:rPr>
              <a:t>nalog</a:t>
            </a:r>
            <a:r>
              <a:rPr lang="ru-RU" b="1" dirty="0">
                <a:latin typeface="Arial" pitchFamily="34" charset="0"/>
                <a:cs typeface="Arial" pitchFamily="34" charset="0"/>
              </a:rPr>
              <a:t>@</a:t>
            </a:r>
            <a:r>
              <a:rPr lang="en-US" b="1" dirty="0" err="1">
                <a:latin typeface="Arial" pitchFamily="34" charset="0"/>
                <a:cs typeface="Arial" pitchFamily="34" charset="0"/>
              </a:rPr>
              <a:t>cpnk</a:t>
            </a:r>
            <a:r>
              <a:rPr lang="ru-RU" b="1" dirty="0">
                <a:latin typeface="Arial" pitchFamily="34" charset="0"/>
                <a:cs typeface="Arial" pitchFamily="34" charset="0"/>
              </a:rPr>
              <a:t>.</a:t>
            </a:r>
            <a:r>
              <a:rPr lang="en-US" b="1" dirty="0" err="1">
                <a:latin typeface="Arial" pitchFamily="34" charset="0"/>
                <a:cs typeface="Arial" pitchFamily="34" charset="0"/>
              </a:rPr>
              <a:t>ru</a:t>
            </a:r>
            <a:r>
              <a:rPr lang="en-US" b="1" dirty="0">
                <a:latin typeface="Arial" pitchFamily="34" charset="0"/>
                <a:cs typeface="Arial" pitchFamily="34" charset="0"/>
              </a:rPr>
              <a:t> </a:t>
            </a:r>
            <a:r>
              <a:rPr lang="ru-RU" b="1" dirty="0">
                <a:latin typeface="Arial" pitchFamily="34" charset="0"/>
                <a:cs typeface="Arial" pitchFamily="34" charset="0"/>
              </a:rPr>
              <a:t> </a:t>
            </a:r>
            <a:r>
              <a:rPr lang="en-US" b="1" dirty="0">
                <a:latin typeface="Arial" pitchFamily="34" charset="0"/>
                <a:cs typeface="Arial" pitchFamily="34" charset="0"/>
              </a:rPr>
              <a:t>http</a:t>
            </a:r>
            <a:r>
              <a:rPr lang="ru-RU" b="1" dirty="0">
                <a:latin typeface="Arial" pitchFamily="34" charset="0"/>
                <a:cs typeface="Arial" pitchFamily="34" charset="0"/>
              </a:rPr>
              <a:t>://</a:t>
            </a:r>
            <a:r>
              <a:rPr lang="en-US" b="1" dirty="0" err="1">
                <a:latin typeface="Arial" pitchFamily="34" charset="0"/>
                <a:cs typeface="Arial" pitchFamily="34" charset="0"/>
              </a:rPr>
              <a:t>cpnk</a:t>
            </a:r>
            <a:r>
              <a:rPr lang="ru-RU" b="1" dirty="0">
                <a:latin typeface="Arial" pitchFamily="34" charset="0"/>
                <a:cs typeface="Arial" pitchFamily="34" charset="0"/>
              </a:rPr>
              <a:t>.</a:t>
            </a:r>
            <a:r>
              <a:rPr lang="en-US" b="1" dirty="0" err="1">
                <a:latin typeface="Arial" pitchFamily="34" charset="0"/>
                <a:cs typeface="Arial" pitchFamily="34" charset="0"/>
              </a:rPr>
              <a:t>ru</a:t>
            </a:r>
            <a:r>
              <a:rPr lang="ru-RU" b="1" dirty="0">
                <a:latin typeface="Arial" pitchFamily="34" charset="0"/>
                <a:cs typeface="Arial" pitchFamily="34" charset="0"/>
              </a:rPr>
              <a:t> </a:t>
            </a:r>
          </a:p>
          <a:p>
            <a:pPr algn="ctr"/>
            <a:endParaRPr lang="ru-RU" dirty="0"/>
          </a:p>
        </p:txBody>
      </p:sp>
    </p:spTree>
    <p:extLst>
      <p:ext uri="{BB962C8B-B14F-4D97-AF65-F5344CB8AC3E}">
        <p14:creationId xmlns:p14="http://schemas.microsoft.com/office/powerpoint/2010/main" val="168233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3"/>
          <p:cNvSpPr>
            <a:spLocks noGrp="1"/>
          </p:cNvSpPr>
          <p:nvPr>
            <p:ph type="title"/>
          </p:nvPr>
        </p:nvSpPr>
        <p:spPr>
          <a:xfrm>
            <a:off x="1011000" y="459000"/>
            <a:ext cx="7771925" cy="936104"/>
          </a:xfrm>
        </p:spPr>
        <p:txBody>
          <a:bodyPr>
            <a:noAutofit/>
          </a:bodyPr>
          <a:lstStyle/>
          <a:p>
            <a:pPr>
              <a:buNone/>
            </a:pPr>
            <a:r>
              <a:rPr lang="ru-RU" sz="3200" dirty="0" smtClean="0">
                <a:latin typeface="+mn-lt"/>
              </a:rPr>
              <a:t>Понятие, классификация запасов</a:t>
            </a:r>
            <a:br>
              <a:rPr lang="ru-RU" sz="3200" dirty="0" smtClean="0">
                <a:latin typeface="+mn-lt"/>
              </a:rPr>
            </a:br>
            <a:endParaRPr lang="ru-RU" sz="3200" dirty="0">
              <a:latin typeface="+mn-lt"/>
            </a:endParaRPr>
          </a:p>
        </p:txBody>
      </p:sp>
      <p:sp>
        <p:nvSpPr>
          <p:cNvPr id="4" name="Содержимое 4"/>
          <p:cNvSpPr txBox="1">
            <a:spLocks/>
          </p:cNvSpPr>
          <p:nvPr/>
        </p:nvSpPr>
        <p:spPr>
          <a:xfrm>
            <a:off x="786000" y="1196752"/>
            <a:ext cx="10530000" cy="52565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lnSpc>
                <a:spcPct val="100000"/>
              </a:lnSpc>
              <a:spcBef>
                <a:spcPts val="0"/>
              </a:spcBef>
              <a:buFont typeface="Arial" panose="020B0604020202020204" pitchFamily="34" charset="0"/>
              <a:buNone/>
            </a:pPr>
            <a:r>
              <a:rPr lang="ru-RU" sz="2000" smtClean="0">
                <a:solidFill>
                  <a:schemeClr val="accent1"/>
                </a:solidFill>
                <a:ea typeface="Times New Roman"/>
              </a:rPr>
              <a:t>К запасам относятся:</a:t>
            </a:r>
          </a:p>
          <a:p>
            <a:pPr marL="0" indent="357188" algn="just">
              <a:lnSpc>
                <a:spcPct val="100000"/>
              </a:lnSpc>
              <a:spcBef>
                <a:spcPts val="0"/>
              </a:spcBef>
              <a:buSzPts val="1000"/>
              <a:buFont typeface="Arial" panose="020B0604020202020204" pitchFamily="34" charset="0"/>
              <a:buNone/>
              <a:tabLst>
                <a:tab pos="457200" algn="l"/>
              </a:tabLst>
            </a:pPr>
            <a:r>
              <a:rPr lang="ru-RU" sz="2000" b="1" i="1" smtClean="0">
                <a:solidFill>
                  <a:schemeClr val="accent1"/>
                </a:solidFill>
                <a:ea typeface="Times New Roman"/>
              </a:rPr>
              <a:t>сырье, материалы</a:t>
            </a:r>
            <a:r>
              <a:rPr lang="ru-RU" sz="2000" smtClean="0">
                <a:solidFill>
                  <a:schemeClr val="accent1"/>
                </a:solidFill>
                <a:ea typeface="Times New Roman"/>
              </a:rPr>
              <a:t>, топливо, запасные части, комплектующие изделия, покупные полуфабрикаты, предназначенные для использования при производстве продукции (работ, услуг);</a:t>
            </a:r>
          </a:p>
          <a:p>
            <a:pPr marL="0" indent="357188" algn="just">
              <a:lnSpc>
                <a:spcPct val="100000"/>
              </a:lnSpc>
              <a:spcBef>
                <a:spcPts val="0"/>
              </a:spcBef>
              <a:buSzPts val="1000"/>
              <a:buFont typeface="Arial" panose="020B0604020202020204" pitchFamily="34" charset="0"/>
              <a:buNone/>
              <a:tabLst>
                <a:tab pos="457200" algn="l"/>
              </a:tabLst>
            </a:pPr>
            <a:r>
              <a:rPr lang="ru-RU" sz="2000" b="1" i="1" smtClean="0">
                <a:solidFill>
                  <a:schemeClr val="accent1"/>
                </a:solidFill>
                <a:ea typeface="Times New Roman"/>
              </a:rPr>
              <a:t>инструменты, инвентарь</a:t>
            </a:r>
            <a:r>
              <a:rPr lang="ru-RU" sz="2000" smtClean="0">
                <a:solidFill>
                  <a:schemeClr val="accent1"/>
                </a:solidFill>
                <a:ea typeface="Times New Roman"/>
              </a:rPr>
              <a:t>, специальная одежда, специальная оснастка, тара и другие аналогичные объекты, используемые при производстве продукции (работ, услуг), продаже товаров (кроме случаев, когда эти объекты считаются для целей бухгалтерского учета основными средствами);</a:t>
            </a:r>
          </a:p>
          <a:p>
            <a:pPr marL="0" indent="357188" algn="just">
              <a:lnSpc>
                <a:spcPct val="100000"/>
              </a:lnSpc>
              <a:spcBef>
                <a:spcPts val="0"/>
              </a:spcBef>
              <a:buSzPts val="1000"/>
              <a:buFont typeface="Arial" panose="020B0604020202020204" pitchFamily="34" charset="0"/>
              <a:buNone/>
              <a:tabLst>
                <a:tab pos="457200" algn="l"/>
              </a:tabLst>
            </a:pPr>
            <a:r>
              <a:rPr lang="ru-RU" sz="2000" b="1" i="1" smtClean="0">
                <a:solidFill>
                  <a:schemeClr val="accent1"/>
                </a:solidFill>
                <a:ea typeface="Times New Roman"/>
              </a:rPr>
              <a:t>готовая продукция</a:t>
            </a:r>
            <a:r>
              <a:rPr lang="ru-RU" sz="2000" smtClean="0">
                <a:solidFill>
                  <a:schemeClr val="accent1"/>
                </a:solidFill>
                <a:ea typeface="Times New Roman"/>
              </a:rPr>
              <a:t> (конечный результат производственного цикла, активы, законченные обработкой (комплектацией), технические и качественные характеристики которых соответствуют условиям договора или требованиям иных документов, в случаях, установленных законодательством). Предназначена для продажи в ходе обычной деятельности организации;</a:t>
            </a:r>
            <a:r>
              <a:rPr lang="ru-RU" sz="2000" b="1" i="1" smtClean="0">
                <a:solidFill>
                  <a:schemeClr val="accent1"/>
                </a:solidFill>
                <a:ea typeface="Times New Roman"/>
              </a:rPr>
              <a:t> </a:t>
            </a:r>
          </a:p>
          <a:p>
            <a:pPr marL="0" indent="357188" algn="just">
              <a:lnSpc>
                <a:spcPct val="100000"/>
              </a:lnSpc>
              <a:spcBef>
                <a:spcPts val="0"/>
              </a:spcBef>
              <a:buSzPts val="1000"/>
              <a:buFont typeface="Arial" panose="020B0604020202020204" pitchFamily="34" charset="0"/>
              <a:buNone/>
              <a:tabLst>
                <a:tab pos="457200" algn="l"/>
              </a:tabLst>
            </a:pPr>
            <a:r>
              <a:rPr lang="ru-RU" sz="2000" b="1" i="1" smtClean="0">
                <a:solidFill>
                  <a:schemeClr val="accent1"/>
                </a:solidFill>
                <a:ea typeface="Times New Roman"/>
              </a:rPr>
              <a:t>товары,</a:t>
            </a:r>
            <a:r>
              <a:rPr lang="ru-RU" sz="2000" smtClean="0">
                <a:solidFill>
                  <a:schemeClr val="accent1"/>
                </a:solidFill>
                <a:ea typeface="Times New Roman"/>
              </a:rPr>
              <a:t> приобретенные у других лиц и предназначенные для продажи в ходе обычной деятельности организации;</a:t>
            </a:r>
          </a:p>
          <a:p>
            <a:pPr marL="0" indent="357188" algn="just">
              <a:lnSpc>
                <a:spcPct val="100000"/>
              </a:lnSpc>
              <a:spcBef>
                <a:spcPts val="0"/>
              </a:spcBef>
              <a:buSzPts val="1000"/>
              <a:buFont typeface="Arial" panose="020B0604020202020204" pitchFamily="34" charset="0"/>
              <a:buNone/>
              <a:tabLst>
                <a:tab pos="457200" algn="l"/>
              </a:tabLst>
            </a:pPr>
            <a:r>
              <a:rPr lang="ru-RU" sz="2000" b="1" i="1" smtClean="0">
                <a:solidFill>
                  <a:schemeClr val="accent1"/>
                </a:solidFill>
                <a:ea typeface="Times New Roman"/>
              </a:rPr>
              <a:t>готовая продукция</a:t>
            </a:r>
            <a:r>
              <a:rPr lang="ru-RU" sz="2000" smtClean="0">
                <a:solidFill>
                  <a:schemeClr val="accent1"/>
                </a:solidFill>
                <a:ea typeface="Times New Roman"/>
              </a:rPr>
              <a:t>, </a:t>
            </a:r>
            <a:r>
              <a:rPr lang="ru-RU" sz="2000" b="1" i="1" smtClean="0">
                <a:solidFill>
                  <a:schemeClr val="accent1"/>
                </a:solidFill>
                <a:ea typeface="Times New Roman"/>
              </a:rPr>
              <a:t>товары</a:t>
            </a:r>
            <a:r>
              <a:rPr lang="ru-RU" sz="2000" smtClean="0">
                <a:solidFill>
                  <a:schemeClr val="accent1"/>
                </a:solidFill>
                <a:ea typeface="Times New Roman"/>
              </a:rPr>
              <a:t>, переданные другим лицам в связи с продажей до момента признания выручки от их продажи (при особом порядке перехода права собственности);</a:t>
            </a:r>
          </a:p>
          <a:p>
            <a:pPr marL="0" indent="357188">
              <a:lnSpc>
                <a:spcPct val="100000"/>
              </a:lnSpc>
              <a:spcBef>
                <a:spcPts val="0"/>
              </a:spcBef>
            </a:pPr>
            <a:endParaRPr lang="ru-RU" sz="2400" dirty="0">
              <a:solidFill>
                <a:schemeClr val="accent1"/>
              </a:solidFill>
            </a:endParaRPr>
          </a:p>
        </p:txBody>
      </p:sp>
    </p:spTree>
    <p:extLst>
      <p:ext uri="{BB962C8B-B14F-4D97-AF65-F5344CB8AC3E}">
        <p14:creationId xmlns:p14="http://schemas.microsoft.com/office/powerpoint/2010/main" val="259033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966000" y="684000"/>
            <a:ext cx="10125000" cy="554461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lnSpc>
                <a:spcPct val="100000"/>
              </a:lnSpc>
              <a:spcBef>
                <a:spcPts val="0"/>
              </a:spcBef>
              <a:buSzPts val="1000"/>
              <a:buFont typeface="Arial" panose="020B0604020202020204" pitchFamily="34" charset="0"/>
              <a:buNone/>
              <a:tabLst>
                <a:tab pos="457200" algn="l"/>
              </a:tabLst>
            </a:pPr>
            <a:r>
              <a:rPr lang="ru-RU" sz="2400" b="1" i="1" smtClean="0">
                <a:solidFill>
                  <a:schemeClr val="accent1"/>
                </a:solidFill>
                <a:ea typeface="Times New Roman"/>
              </a:rPr>
              <a:t>затраты,</a:t>
            </a:r>
            <a:r>
              <a:rPr lang="ru-RU" sz="2400" smtClean="0">
                <a:solidFill>
                  <a:schemeClr val="accent1"/>
                </a:solidFill>
                <a:ea typeface="Times New Roman"/>
              </a:rPr>
              <a:t> связанные с производством продукции, не прошедшей всех стадий (фаз, переделов), предусмотренных технологическим процессом, изделия неукомплектованные, не прошедшие испытания и техническую приемку, а также затраты на выполнение работ, оказание услуг другим лицам до момента признания выручки от их продажи (незавершенное производство).</a:t>
            </a:r>
          </a:p>
          <a:p>
            <a:pPr marL="0" indent="357188" algn="just">
              <a:lnSpc>
                <a:spcPct val="100000"/>
              </a:lnSpc>
              <a:spcBef>
                <a:spcPts val="0"/>
              </a:spcBef>
              <a:buSzPts val="1000"/>
              <a:buFont typeface="Arial" panose="020B0604020202020204" pitchFamily="34" charset="0"/>
              <a:buNone/>
              <a:tabLst>
                <a:tab pos="457200" algn="l"/>
              </a:tabLst>
            </a:pPr>
            <a:r>
              <a:rPr lang="ru-RU" sz="2400" smtClean="0">
                <a:solidFill>
                  <a:schemeClr val="accent1"/>
                </a:solidFill>
                <a:ea typeface="Times New Roman"/>
              </a:rPr>
              <a:t> Организация может вести обособленный учет </a:t>
            </a:r>
            <a:r>
              <a:rPr lang="ru-RU" sz="2400" b="1" i="1" smtClean="0">
                <a:solidFill>
                  <a:schemeClr val="accent1"/>
                </a:solidFill>
                <a:ea typeface="Times New Roman"/>
              </a:rPr>
              <a:t>полуфабрикатов собственного производства</a:t>
            </a:r>
            <a:r>
              <a:rPr lang="ru-RU" sz="2400" smtClean="0">
                <a:solidFill>
                  <a:schemeClr val="accent1"/>
                </a:solidFill>
                <a:ea typeface="Times New Roman"/>
              </a:rPr>
              <a:t> в порядке, установленном для учета готовой продукции;</a:t>
            </a:r>
          </a:p>
          <a:p>
            <a:pPr marL="0" indent="357188" algn="just">
              <a:lnSpc>
                <a:spcPct val="100000"/>
              </a:lnSpc>
              <a:spcBef>
                <a:spcPts val="0"/>
              </a:spcBef>
              <a:buSzPts val="1000"/>
              <a:buFont typeface="Arial" panose="020B0604020202020204" pitchFamily="34" charset="0"/>
              <a:buNone/>
              <a:tabLst>
                <a:tab pos="457200" algn="l"/>
              </a:tabLst>
            </a:pPr>
            <a:r>
              <a:rPr lang="ru-RU" sz="2400" b="1" i="1" smtClean="0">
                <a:solidFill>
                  <a:schemeClr val="accent1"/>
                </a:solidFill>
                <a:ea typeface="Times New Roman"/>
              </a:rPr>
              <a:t>объекты недвижимого имущества</a:t>
            </a:r>
            <a:r>
              <a:rPr lang="ru-RU" sz="2400" smtClean="0">
                <a:solidFill>
                  <a:schemeClr val="accent1"/>
                </a:solidFill>
                <a:ea typeface="Times New Roman"/>
              </a:rPr>
              <a:t>, приобретенные или созданные (находящиеся в процессе создания) для продажи в ходе обычной деятельности организации;</a:t>
            </a:r>
          </a:p>
          <a:p>
            <a:pPr marL="0" indent="357188" algn="just">
              <a:lnSpc>
                <a:spcPct val="100000"/>
              </a:lnSpc>
              <a:spcBef>
                <a:spcPts val="0"/>
              </a:spcBef>
              <a:buSzPts val="1000"/>
              <a:buFont typeface="Arial" panose="020B0604020202020204" pitchFamily="34" charset="0"/>
              <a:buNone/>
              <a:tabLst>
                <a:tab pos="457200" algn="l"/>
              </a:tabLst>
            </a:pPr>
            <a:r>
              <a:rPr lang="ru-RU" sz="2400" b="1" i="1" smtClean="0">
                <a:solidFill>
                  <a:schemeClr val="accent1"/>
                </a:solidFill>
                <a:ea typeface="Times New Roman"/>
              </a:rPr>
              <a:t>объекты интеллектуальной собственности</a:t>
            </a:r>
            <a:r>
              <a:rPr lang="ru-RU" sz="2400" smtClean="0">
                <a:solidFill>
                  <a:schemeClr val="accent1"/>
                </a:solidFill>
                <a:ea typeface="Times New Roman"/>
              </a:rPr>
              <a:t>, приобретенные или созданные (находящиеся в процессе создания) для продажи в ходе обычной деятельности организации (п.3 ФСБУ 5/2019).</a:t>
            </a:r>
          </a:p>
          <a:p>
            <a:pPr marL="0" indent="357188" algn="just">
              <a:lnSpc>
                <a:spcPct val="100000"/>
              </a:lnSpc>
              <a:spcBef>
                <a:spcPts val="0"/>
              </a:spcBef>
              <a:buFont typeface="Arial" panose="020B0604020202020204" pitchFamily="34" charset="0"/>
              <a:buNone/>
            </a:pPr>
            <a:r>
              <a:rPr lang="ru-RU" sz="2400" smtClean="0">
                <a:solidFill>
                  <a:schemeClr val="accent1"/>
                </a:solidFill>
              </a:rPr>
              <a:t> </a:t>
            </a:r>
          </a:p>
          <a:p>
            <a:pPr>
              <a:lnSpc>
                <a:spcPct val="100000"/>
              </a:lnSpc>
              <a:spcBef>
                <a:spcPts val="0"/>
              </a:spcBef>
            </a:pPr>
            <a:endParaRPr lang="ru-RU" sz="900" dirty="0">
              <a:solidFill>
                <a:schemeClr val="accent1"/>
              </a:solidFill>
            </a:endParaRPr>
          </a:p>
        </p:txBody>
      </p:sp>
    </p:spTree>
    <p:extLst>
      <p:ext uri="{BB962C8B-B14F-4D97-AF65-F5344CB8AC3E}">
        <p14:creationId xmlns:p14="http://schemas.microsoft.com/office/powerpoint/2010/main" val="77144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0454" y="729000"/>
            <a:ext cx="8235000" cy="648072"/>
          </a:xfrm>
        </p:spPr>
        <p:txBody>
          <a:bodyPr>
            <a:noAutofit/>
          </a:bodyPr>
          <a:lstStyle/>
          <a:p>
            <a:pPr>
              <a:buNone/>
            </a:pPr>
            <a:r>
              <a:rPr lang="ru-RU" sz="3200" b="1" dirty="0">
                <a:solidFill>
                  <a:schemeClr val="bg1"/>
                </a:solidFill>
                <a:latin typeface="+mn-lt"/>
                <a:ea typeface="+mn-ea"/>
                <a:cs typeface="+mn-cs"/>
              </a:rPr>
              <a:t>Понятие, классификация запасов</a:t>
            </a:r>
            <a:r>
              <a:rPr lang="ru-RU" sz="3200" b="1" dirty="0" smtClean="0">
                <a:solidFill>
                  <a:schemeClr val="bg1"/>
                </a:solidFill>
                <a:latin typeface="+mn-lt"/>
              </a:rPr>
              <a:t/>
            </a:r>
            <a:br>
              <a:rPr lang="ru-RU" sz="3200" b="1" dirty="0" smtClean="0">
                <a:solidFill>
                  <a:schemeClr val="bg1"/>
                </a:solidFill>
                <a:latin typeface="+mn-lt"/>
              </a:rPr>
            </a:br>
            <a:endParaRPr lang="ru-RU" sz="3200" b="1" dirty="0">
              <a:solidFill>
                <a:schemeClr val="bg1"/>
              </a:solidFill>
              <a:latin typeface="+mn-lt"/>
            </a:endParaRPr>
          </a:p>
        </p:txBody>
      </p:sp>
      <p:sp>
        <p:nvSpPr>
          <p:cNvPr id="3" name="Содержимое 2"/>
          <p:cNvSpPr txBox="1">
            <a:spLocks/>
          </p:cNvSpPr>
          <p:nvPr/>
        </p:nvSpPr>
        <p:spPr>
          <a:xfrm>
            <a:off x="1030200" y="2844000"/>
            <a:ext cx="10080000" cy="244827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lnSpc>
                <a:spcPct val="100000"/>
              </a:lnSpc>
              <a:spcAft>
                <a:spcPts val="750"/>
              </a:spcAft>
              <a:buSzPts val="1000"/>
              <a:buFont typeface="Arial" panose="020B0604020202020204" pitchFamily="34" charset="0"/>
              <a:buNone/>
              <a:tabLst>
                <a:tab pos="457200" algn="l"/>
              </a:tabLst>
            </a:pPr>
            <a:r>
              <a:rPr lang="ru-RU" sz="2400" dirty="0" smtClean="0">
                <a:solidFill>
                  <a:schemeClr val="accent1"/>
                </a:solidFill>
                <a:ea typeface="Times New Roman"/>
              </a:rPr>
              <a:t>Запасы, предназначенные для </a:t>
            </a:r>
            <a:r>
              <a:rPr lang="ru-RU" sz="2400" b="1" dirty="0" smtClean="0">
                <a:solidFill>
                  <a:schemeClr val="accent1"/>
                </a:solidFill>
                <a:ea typeface="Times New Roman"/>
              </a:rPr>
              <a:t>управленческих нужд</a:t>
            </a:r>
            <a:r>
              <a:rPr lang="ru-RU" sz="2400" dirty="0" smtClean="0">
                <a:solidFill>
                  <a:schemeClr val="accent1"/>
                </a:solidFill>
                <a:ea typeface="Times New Roman"/>
              </a:rPr>
              <a:t>,  могут признаваться организацией расходами периода, в котором были произведены.</a:t>
            </a:r>
          </a:p>
          <a:p>
            <a:pPr marL="0" indent="357188" algn="just">
              <a:lnSpc>
                <a:spcPct val="100000"/>
              </a:lnSpc>
              <a:spcAft>
                <a:spcPts val="750"/>
              </a:spcAft>
              <a:buSzPts val="1000"/>
              <a:buFont typeface="Arial" panose="020B0604020202020204" pitchFamily="34" charset="0"/>
              <a:buNone/>
              <a:tabLst>
                <a:tab pos="457200" algn="l"/>
              </a:tabLst>
            </a:pPr>
            <a:r>
              <a:rPr lang="ru-RU" sz="2400" dirty="0" err="1" smtClean="0">
                <a:solidFill>
                  <a:schemeClr val="accent1"/>
                </a:solidFill>
                <a:ea typeface="Times New Roman"/>
              </a:rPr>
              <a:t>Микропредприятия</a:t>
            </a:r>
            <a:r>
              <a:rPr lang="ru-RU" sz="2400" dirty="0" smtClean="0">
                <a:solidFill>
                  <a:schemeClr val="accent1"/>
                </a:solidFill>
                <a:ea typeface="Times New Roman"/>
              </a:rPr>
              <a:t>, кроме тех, которые не вправе применять упрощенные способы ведения бухгалтерского учета, могут  затраты, которые должны были бы включаться в стоимость запасов, признавать расходом текущего периода.</a:t>
            </a:r>
          </a:p>
          <a:p>
            <a:pPr marL="0" indent="539750">
              <a:lnSpc>
                <a:spcPct val="100000"/>
              </a:lnSpc>
              <a:buFont typeface="Arial" panose="020B0604020202020204" pitchFamily="34" charset="0"/>
              <a:buNone/>
            </a:pPr>
            <a:endParaRPr lang="ru-RU" sz="1400" dirty="0">
              <a:solidFill>
                <a:schemeClr val="accent1"/>
              </a:solidFill>
              <a:cs typeface="Times New Roman" pitchFamily="18" charset="0"/>
            </a:endParaRPr>
          </a:p>
        </p:txBody>
      </p:sp>
    </p:spTree>
    <p:extLst>
      <p:ext uri="{BB962C8B-B14F-4D97-AF65-F5344CB8AC3E}">
        <p14:creationId xmlns:p14="http://schemas.microsoft.com/office/powerpoint/2010/main" val="645754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1011000" y="1314000"/>
            <a:ext cx="10080000" cy="46321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spcBef>
                <a:spcPts val="0"/>
              </a:spcBef>
              <a:buFont typeface="Arial" panose="020B0604020202020204" pitchFamily="34" charset="0"/>
              <a:buNone/>
            </a:pPr>
            <a:r>
              <a:rPr lang="ru-RU" sz="2400" dirty="0" smtClean="0">
                <a:solidFill>
                  <a:schemeClr val="accent1"/>
                </a:solidFill>
                <a:ea typeface="Times New Roman"/>
              </a:rPr>
              <a:t>Запасы признаются в бухгалтерском учете по </a:t>
            </a:r>
            <a:r>
              <a:rPr lang="ru-RU" sz="2400" b="1" dirty="0" smtClean="0">
                <a:solidFill>
                  <a:schemeClr val="accent1"/>
                </a:solidFill>
                <a:ea typeface="Times New Roman"/>
              </a:rPr>
              <a:t>фактической себестоимости </a:t>
            </a:r>
            <a:r>
              <a:rPr lang="ru-RU" sz="2400" dirty="0" smtClean="0">
                <a:solidFill>
                  <a:schemeClr val="accent1"/>
                </a:solidFill>
                <a:ea typeface="Times New Roman"/>
              </a:rPr>
              <a:t>(п.9 ФСБУ 5/2019)</a:t>
            </a:r>
          </a:p>
          <a:p>
            <a:pPr marL="0" indent="357188" algn="just">
              <a:spcBef>
                <a:spcPts val="0"/>
              </a:spcBef>
              <a:buFont typeface="Arial" panose="020B0604020202020204" pitchFamily="34" charset="0"/>
              <a:buNone/>
            </a:pPr>
            <a:r>
              <a:rPr lang="ru-RU" sz="2400" dirty="0" smtClean="0">
                <a:solidFill>
                  <a:schemeClr val="accent1"/>
                </a:solidFill>
                <a:ea typeface="Times New Roman"/>
              </a:rPr>
              <a:t>  </a:t>
            </a:r>
          </a:p>
          <a:p>
            <a:pPr marL="0" indent="357188" algn="just">
              <a:spcBef>
                <a:spcPts val="0"/>
              </a:spcBef>
              <a:buFont typeface="Arial" panose="020B0604020202020204" pitchFamily="34" charset="0"/>
              <a:buNone/>
            </a:pPr>
            <a:r>
              <a:rPr lang="ru-RU" sz="2400" dirty="0" smtClean="0">
                <a:solidFill>
                  <a:schemeClr val="accent1"/>
                </a:solidFill>
                <a:ea typeface="Times New Roman"/>
              </a:rPr>
              <a:t>В фактическую себестоимость запасов, </a:t>
            </a:r>
            <a:r>
              <a:rPr lang="ru-RU" sz="2400" b="1" dirty="0" smtClean="0">
                <a:solidFill>
                  <a:schemeClr val="accent1"/>
                </a:solidFill>
                <a:ea typeface="Times New Roman"/>
              </a:rPr>
              <a:t>кроме незавершенного производства и готовой продукции, </a:t>
            </a:r>
            <a:r>
              <a:rPr lang="ru-RU" sz="2400" dirty="0" smtClean="0">
                <a:solidFill>
                  <a:schemeClr val="accent1"/>
                </a:solidFill>
                <a:ea typeface="Times New Roman"/>
              </a:rPr>
              <a:t>включаются фактические затраты на приобретение (создание) запасов, необходимые для потребления, продажи или использования:</a:t>
            </a:r>
          </a:p>
          <a:p>
            <a:pPr marL="0" indent="357188" algn="just">
              <a:lnSpc>
                <a:spcPct val="100000"/>
              </a:lnSpc>
              <a:spcBef>
                <a:spcPts val="0"/>
              </a:spcBef>
              <a:buSzPts val="1000"/>
              <a:buFont typeface="Arial" panose="020B0604020202020204" pitchFamily="34" charset="0"/>
              <a:buNone/>
              <a:tabLst>
                <a:tab pos="457200" algn="l"/>
              </a:tabLst>
            </a:pPr>
            <a:r>
              <a:rPr lang="ru-RU" sz="2400" dirty="0" smtClean="0">
                <a:solidFill>
                  <a:schemeClr val="accent1"/>
                </a:solidFill>
                <a:ea typeface="Times New Roman"/>
              </a:rPr>
              <a:t> уплаченные и (или) подлежащие уплате организацией поставщику (продавцу, подрядчику) при приобретении (создании) запасов суммы;</a:t>
            </a:r>
          </a:p>
          <a:p>
            <a:pPr marL="0" indent="357188" algn="just">
              <a:spcBef>
                <a:spcPts val="0"/>
              </a:spcBef>
              <a:buSzPts val="1000"/>
              <a:buFont typeface="Arial" panose="020B0604020202020204" pitchFamily="34" charset="0"/>
              <a:buNone/>
              <a:tabLst>
                <a:tab pos="457200" algn="l"/>
              </a:tabLst>
            </a:pPr>
            <a:r>
              <a:rPr lang="ru-RU" sz="2400" dirty="0" smtClean="0">
                <a:solidFill>
                  <a:schemeClr val="accent1"/>
                </a:solidFill>
                <a:ea typeface="Times New Roman"/>
              </a:rPr>
              <a:t>затраты на заготовку и доставку запасов до места их потребления (продажи, использования);</a:t>
            </a:r>
          </a:p>
          <a:p>
            <a:pPr marL="0" indent="357188" algn="just">
              <a:spcBef>
                <a:spcPts val="0"/>
              </a:spcBef>
              <a:buSzPts val="1000"/>
              <a:buFont typeface="Arial" panose="020B0604020202020204" pitchFamily="34" charset="0"/>
              <a:buNone/>
              <a:tabLst>
                <a:tab pos="457200" algn="l"/>
              </a:tabLst>
            </a:pPr>
            <a:r>
              <a:rPr lang="ru-RU" sz="2400" dirty="0" smtClean="0">
                <a:solidFill>
                  <a:schemeClr val="accent1"/>
                </a:solidFill>
                <a:ea typeface="Times New Roman"/>
              </a:rPr>
              <a:t>затраты по доведению запасов до состояния, в котором они пригодны к использованию в запланированных целях (затраты организации по доработке, сортировке, фасовке и улучшению технических характеристик запасов);</a:t>
            </a:r>
          </a:p>
          <a:p>
            <a:pPr algn="just">
              <a:spcBef>
                <a:spcPts val="0"/>
              </a:spcBef>
            </a:pPr>
            <a:endParaRPr lang="ru-RU" sz="2400" dirty="0" smtClean="0">
              <a:solidFill>
                <a:schemeClr val="accent1"/>
              </a:solidFill>
              <a:ea typeface="Times New Roman"/>
            </a:endParaRPr>
          </a:p>
          <a:p>
            <a:pPr>
              <a:spcBef>
                <a:spcPts val="0"/>
              </a:spcBef>
            </a:pPr>
            <a:endParaRPr lang="ru-RU" sz="2400" dirty="0" smtClean="0">
              <a:solidFill>
                <a:schemeClr val="accent1"/>
              </a:solidFill>
              <a:ea typeface="Times New Roman"/>
            </a:endParaRPr>
          </a:p>
          <a:p>
            <a:pPr>
              <a:spcBef>
                <a:spcPts val="0"/>
              </a:spcBef>
            </a:pPr>
            <a:endParaRPr lang="ru-RU" sz="2400" dirty="0">
              <a:solidFill>
                <a:schemeClr val="accent1"/>
              </a:solidFill>
            </a:endParaRPr>
          </a:p>
        </p:txBody>
      </p:sp>
      <p:sp>
        <p:nvSpPr>
          <p:cNvPr id="3" name="Прямоугольник 2"/>
          <p:cNvSpPr/>
          <p:nvPr/>
        </p:nvSpPr>
        <p:spPr>
          <a:xfrm>
            <a:off x="1011000" y="414000"/>
            <a:ext cx="5815438" cy="584775"/>
          </a:xfrm>
          <a:prstGeom prst="rect">
            <a:avLst/>
          </a:prstGeom>
        </p:spPr>
        <p:txBody>
          <a:bodyPr wrap="none">
            <a:spAutoFit/>
          </a:bodyPr>
          <a:lstStyle/>
          <a:p>
            <a:pPr algn="ctr">
              <a:buFont typeface="Arial" panose="020B0604020202020204" pitchFamily="34" charset="0"/>
              <a:buNone/>
            </a:pPr>
            <a:r>
              <a:rPr lang="ru-RU" sz="3200" b="1" dirty="0">
                <a:solidFill>
                  <a:schemeClr val="accent1"/>
                </a:solidFill>
                <a:ea typeface="Times New Roman"/>
              </a:rPr>
              <a:t>Оценка запасов при признании</a:t>
            </a:r>
          </a:p>
        </p:txBody>
      </p:sp>
    </p:spTree>
    <p:extLst>
      <p:ext uri="{BB962C8B-B14F-4D97-AF65-F5344CB8AC3E}">
        <p14:creationId xmlns:p14="http://schemas.microsoft.com/office/powerpoint/2010/main" val="339015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683568" y="549000"/>
            <a:ext cx="10902432" cy="59046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lnSpc>
                <a:spcPct val="100000"/>
              </a:lnSpc>
              <a:spcBef>
                <a:spcPts val="0"/>
              </a:spcBef>
              <a:buSzPts val="1000"/>
              <a:buFont typeface="Arial" panose="020B0604020202020204" pitchFamily="34" charset="0"/>
              <a:buNone/>
              <a:tabLst>
                <a:tab pos="457200" algn="l"/>
              </a:tabLst>
            </a:pPr>
            <a:r>
              <a:rPr lang="ru-RU" sz="2200" smtClean="0">
                <a:solidFill>
                  <a:schemeClr val="accent1"/>
                </a:solidFill>
                <a:ea typeface="Times New Roman"/>
              </a:rPr>
              <a:t>Величина возникшего в связи с приобретением (созданием) запасов оценочного обязательства по демонтажу, утилизации запасов и восстановлению окружающей среды (Например, организация создаёт строительную площадку для выполнения проекта. Она знает, что после завершения работ нужно привести территорию в порядок: уложить новый грунт, высадить траву, деревья или кустарники и т.п. В этом случае, организация обязана создать оценочное обязательство по ПБУ 8/2010 и отнести его сумму на увеличение НЗП);</a:t>
            </a:r>
          </a:p>
          <a:p>
            <a:pPr marL="0" indent="357188" algn="just">
              <a:lnSpc>
                <a:spcPct val="100000"/>
              </a:lnSpc>
              <a:spcBef>
                <a:spcPts val="0"/>
              </a:spcBef>
              <a:buSzPts val="1000"/>
              <a:buFont typeface="Arial" panose="020B0604020202020204" pitchFamily="34" charset="0"/>
              <a:buNone/>
              <a:tabLst>
                <a:tab pos="457200" algn="l"/>
              </a:tabLst>
            </a:pPr>
            <a:r>
              <a:rPr lang="ru-RU" sz="2200" smtClean="0">
                <a:solidFill>
                  <a:schemeClr val="accent1"/>
                </a:solidFill>
                <a:ea typeface="Times New Roman"/>
              </a:rPr>
              <a:t>связанные с приобретением (созданием) запасов проценты, которые подлежат включению </a:t>
            </a:r>
            <a:r>
              <a:rPr lang="ru-RU" sz="2200" u="sng" smtClean="0">
                <a:solidFill>
                  <a:schemeClr val="accent1"/>
                </a:solidFill>
                <a:ea typeface="Times New Roman"/>
              </a:rPr>
              <a:t>в стоимость инвестиционного актива</a:t>
            </a:r>
            <a:r>
              <a:rPr lang="ru-RU" sz="2200" smtClean="0">
                <a:solidFill>
                  <a:schemeClr val="accent1"/>
                </a:solidFill>
                <a:ea typeface="Times New Roman"/>
              </a:rPr>
              <a:t>;</a:t>
            </a:r>
          </a:p>
          <a:p>
            <a:pPr marL="0" indent="357188" algn="just">
              <a:lnSpc>
                <a:spcPct val="100000"/>
              </a:lnSpc>
              <a:spcBef>
                <a:spcPts val="0"/>
              </a:spcBef>
              <a:buFont typeface="Arial" panose="020B0604020202020204" pitchFamily="34" charset="0"/>
              <a:buNone/>
            </a:pPr>
            <a:r>
              <a:rPr lang="ru-RU" sz="2200" smtClean="0">
                <a:solidFill>
                  <a:schemeClr val="accent1"/>
                </a:solidFill>
                <a:ea typeface="Times New Roman"/>
              </a:rPr>
              <a:t>иные затраты, связанные с приобретением (созданием) запасов </a:t>
            </a:r>
          </a:p>
          <a:p>
            <a:pPr marL="0" indent="357188" algn="just">
              <a:lnSpc>
                <a:spcPct val="100000"/>
              </a:lnSpc>
              <a:spcBef>
                <a:spcPts val="0"/>
              </a:spcBef>
              <a:buFont typeface="Arial" panose="020B0604020202020204" pitchFamily="34" charset="0"/>
              <a:buNone/>
            </a:pPr>
            <a:r>
              <a:rPr lang="ru-RU" sz="2200" smtClean="0">
                <a:solidFill>
                  <a:schemeClr val="accent1"/>
                </a:solidFill>
                <a:ea typeface="Times New Roman"/>
              </a:rPr>
              <a:t>(п.11 ФСБУ 5/2019)</a:t>
            </a:r>
          </a:p>
          <a:p>
            <a:pPr marL="0" indent="357188" algn="just">
              <a:lnSpc>
                <a:spcPct val="100000"/>
              </a:lnSpc>
              <a:spcBef>
                <a:spcPts val="0"/>
              </a:spcBef>
              <a:buFont typeface="Arial" panose="020B0604020202020204" pitchFamily="34" charset="0"/>
              <a:buNone/>
            </a:pPr>
            <a:endParaRPr lang="ru-RU" sz="2200" smtClean="0">
              <a:solidFill>
                <a:schemeClr val="accent1"/>
              </a:solidFill>
              <a:ea typeface="Times New Roman"/>
            </a:endParaRPr>
          </a:p>
          <a:p>
            <a:pPr marL="0" indent="357188" algn="just">
              <a:lnSpc>
                <a:spcPct val="100000"/>
              </a:lnSpc>
              <a:spcBef>
                <a:spcPts val="0"/>
              </a:spcBef>
              <a:buFont typeface="Arial" panose="020B0604020202020204" pitchFamily="34" charset="0"/>
              <a:buNone/>
            </a:pPr>
            <a:r>
              <a:rPr lang="ru-RU" sz="2200" smtClean="0">
                <a:solidFill>
                  <a:schemeClr val="accent1"/>
                </a:solidFill>
                <a:ea typeface="Times New Roman"/>
              </a:rPr>
              <a:t> Дт 10     Кт 60, 71, 76 или Дт 15   Кт 60, 71, 76;  </a:t>
            </a:r>
          </a:p>
          <a:p>
            <a:pPr marL="0" indent="357188" algn="just">
              <a:lnSpc>
                <a:spcPct val="100000"/>
              </a:lnSpc>
              <a:spcBef>
                <a:spcPts val="0"/>
              </a:spcBef>
              <a:buFont typeface="Arial" panose="020B0604020202020204" pitchFamily="34" charset="0"/>
              <a:buNone/>
            </a:pPr>
            <a:r>
              <a:rPr lang="ru-RU" sz="2200" smtClean="0">
                <a:solidFill>
                  <a:schemeClr val="accent1"/>
                </a:solidFill>
                <a:ea typeface="Times New Roman"/>
              </a:rPr>
              <a:t>                                             Дт 10   Кт 15</a:t>
            </a:r>
          </a:p>
          <a:p>
            <a:pPr marL="0" indent="357188" algn="just">
              <a:lnSpc>
                <a:spcPct val="100000"/>
              </a:lnSpc>
              <a:spcBef>
                <a:spcPts val="0"/>
              </a:spcBef>
              <a:buFont typeface="Arial" panose="020B0604020202020204" pitchFamily="34" charset="0"/>
              <a:buNone/>
            </a:pPr>
            <a:endParaRPr lang="ru-RU" sz="2200" b="1" smtClean="0">
              <a:solidFill>
                <a:schemeClr val="accent1"/>
              </a:solidFill>
              <a:ea typeface="Times New Roman"/>
            </a:endParaRPr>
          </a:p>
          <a:p>
            <a:pPr marL="0" indent="357188" algn="just">
              <a:lnSpc>
                <a:spcPct val="100000"/>
              </a:lnSpc>
              <a:spcBef>
                <a:spcPts val="0"/>
              </a:spcBef>
              <a:buFont typeface="Arial" panose="020B0604020202020204" pitchFamily="34" charset="0"/>
              <a:buNone/>
            </a:pPr>
            <a:r>
              <a:rPr lang="ru-RU" sz="2200" b="1" smtClean="0">
                <a:solidFill>
                  <a:schemeClr val="accent1"/>
                </a:solidFill>
                <a:ea typeface="Times New Roman"/>
              </a:rPr>
              <a:t>Организация с упрощенным учетом</a:t>
            </a:r>
            <a:r>
              <a:rPr lang="ru-RU" sz="2200" smtClean="0">
                <a:solidFill>
                  <a:schemeClr val="accent1"/>
                </a:solidFill>
                <a:ea typeface="Times New Roman"/>
              </a:rPr>
              <a:t> может определять себестоимость запасов в сумме договора с поставщиком. Другие затраты признаются расходами периода.</a:t>
            </a:r>
          </a:p>
          <a:p>
            <a:pPr marL="342900" indent="-342900">
              <a:lnSpc>
                <a:spcPct val="100000"/>
              </a:lnSpc>
              <a:spcBef>
                <a:spcPts val="0"/>
              </a:spcBef>
              <a:buSzPts val="1000"/>
              <a:buFont typeface="Symbol"/>
              <a:buChar char=""/>
              <a:tabLst>
                <a:tab pos="457200" algn="l"/>
              </a:tabLst>
            </a:pPr>
            <a:endParaRPr lang="ru-RU" sz="2200" smtClean="0">
              <a:solidFill>
                <a:schemeClr val="accent1"/>
              </a:solidFill>
              <a:ea typeface="Times New Roman"/>
            </a:endParaRPr>
          </a:p>
          <a:p>
            <a:pPr marL="342900" indent="-342900">
              <a:lnSpc>
                <a:spcPct val="100000"/>
              </a:lnSpc>
              <a:spcBef>
                <a:spcPts val="0"/>
              </a:spcBef>
              <a:buSzPts val="1000"/>
              <a:buFont typeface="Symbol"/>
              <a:buChar char=""/>
              <a:tabLst>
                <a:tab pos="457200" algn="l"/>
              </a:tabLst>
            </a:pPr>
            <a:endParaRPr lang="ru-RU" sz="2200" smtClean="0">
              <a:solidFill>
                <a:schemeClr val="accent1"/>
              </a:solidFill>
              <a:ea typeface="Times New Roman"/>
            </a:endParaRPr>
          </a:p>
          <a:p>
            <a:pPr marL="0" indent="539750">
              <a:lnSpc>
                <a:spcPct val="100000"/>
              </a:lnSpc>
              <a:spcBef>
                <a:spcPts val="0"/>
              </a:spcBef>
              <a:buFont typeface="Arial" panose="020B0604020202020204" pitchFamily="34" charset="0"/>
              <a:buNone/>
            </a:pPr>
            <a:endParaRPr lang="ru-RU" sz="2200" dirty="0">
              <a:solidFill>
                <a:schemeClr val="accent1"/>
              </a:solidFill>
              <a:cs typeface="Times New Roman" pitchFamily="18" charset="0"/>
            </a:endParaRPr>
          </a:p>
        </p:txBody>
      </p:sp>
    </p:spTree>
    <p:extLst>
      <p:ext uri="{BB962C8B-B14F-4D97-AF65-F5344CB8AC3E}">
        <p14:creationId xmlns:p14="http://schemas.microsoft.com/office/powerpoint/2010/main" val="209591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6000" y="639000"/>
            <a:ext cx="6513258" cy="646331"/>
          </a:xfrm>
          <a:prstGeom prst="rect">
            <a:avLst/>
          </a:prstGeom>
        </p:spPr>
        <p:txBody>
          <a:bodyPr wrap="none">
            <a:spAutoFit/>
          </a:bodyPr>
          <a:lstStyle/>
          <a:p>
            <a:r>
              <a:rPr lang="ru-RU" sz="3600" b="1" dirty="0">
                <a:solidFill>
                  <a:schemeClr val="bg1"/>
                </a:solidFill>
                <a:ea typeface="Times New Roman"/>
              </a:rPr>
              <a:t>Оценка запасов при признании</a:t>
            </a:r>
            <a:endParaRPr lang="ru-RU" sz="3600" b="1" dirty="0">
              <a:solidFill>
                <a:schemeClr val="bg1"/>
              </a:solidFill>
            </a:endParaRPr>
          </a:p>
        </p:txBody>
      </p:sp>
      <p:sp>
        <p:nvSpPr>
          <p:cNvPr id="3" name="Содержимое 2"/>
          <p:cNvSpPr txBox="1">
            <a:spLocks/>
          </p:cNvSpPr>
          <p:nvPr/>
        </p:nvSpPr>
        <p:spPr>
          <a:xfrm>
            <a:off x="1056000" y="2889000"/>
            <a:ext cx="10125000" cy="22682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7188" algn="just">
              <a:spcBef>
                <a:spcPts val="675"/>
              </a:spcBef>
              <a:spcAft>
                <a:spcPts val="675"/>
              </a:spcAft>
              <a:buFont typeface="Arial" panose="020B0604020202020204" pitchFamily="34" charset="0"/>
              <a:buNone/>
            </a:pPr>
            <a:r>
              <a:rPr lang="ru-RU" sz="2400" smtClean="0">
                <a:solidFill>
                  <a:schemeClr val="accent1"/>
                </a:solidFill>
                <a:ea typeface="Times New Roman"/>
              </a:rPr>
              <a:t>Суммы, уплаченные и (или) подлежащие уплате организацией при приобретении (создании) запасов, </a:t>
            </a:r>
            <a:r>
              <a:rPr lang="ru-RU" sz="2400" b="1" smtClean="0">
                <a:solidFill>
                  <a:schemeClr val="accent1"/>
                </a:solidFill>
                <a:ea typeface="Times New Roman"/>
              </a:rPr>
              <a:t>включаются в фактическую себестоимость запасов:</a:t>
            </a:r>
            <a:endParaRPr lang="ru-RU" sz="2400" smtClean="0">
              <a:solidFill>
                <a:schemeClr val="accent1"/>
              </a:solidFill>
              <a:ea typeface="Times New Roman"/>
            </a:endParaRPr>
          </a:p>
          <a:p>
            <a:pPr marL="0" indent="357188" algn="just">
              <a:spcAft>
                <a:spcPts val="750"/>
              </a:spcAft>
              <a:buSzPts val="1000"/>
              <a:buFont typeface="Arial" panose="020B0604020202020204" pitchFamily="34" charset="0"/>
              <a:buNone/>
              <a:tabLst>
                <a:tab pos="457200" algn="l"/>
              </a:tabLst>
            </a:pPr>
            <a:r>
              <a:rPr lang="ru-RU" sz="2400" smtClean="0">
                <a:solidFill>
                  <a:schemeClr val="accent1"/>
                </a:solidFill>
                <a:ea typeface="Times New Roman"/>
              </a:rPr>
              <a:t>за вычетом возмещаемых сумм налогов и сборов;</a:t>
            </a:r>
          </a:p>
          <a:p>
            <a:pPr marL="0" indent="357188" algn="just">
              <a:buFont typeface="Arial" panose="020B0604020202020204" pitchFamily="34" charset="0"/>
              <a:buNone/>
            </a:pPr>
            <a:r>
              <a:rPr lang="ru-RU" sz="2400" smtClean="0">
                <a:solidFill>
                  <a:schemeClr val="accent1"/>
                </a:solidFill>
                <a:ea typeface="Times New Roman"/>
              </a:rPr>
              <a:t>с учетом всех скидок, уступок, вычетов, премий, льгот (п. 12 ФСБУ 5/2019) (</a:t>
            </a:r>
            <a:r>
              <a:rPr lang="ru-RU" sz="2400" b="1" smtClean="0">
                <a:solidFill>
                  <a:schemeClr val="accent1"/>
                </a:solidFill>
                <a:ea typeface="Times New Roman"/>
              </a:rPr>
              <a:t>Организация с упрощенным учетом </a:t>
            </a:r>
            <a:r>
              <a:rPr lang="ru-RU" sz="2400" smtClean="0">
                <a:solidFill>
                  <a:schemeClr val="accent1"/>
                </a:solidFill>
                <a:ea typeface="Times New Roman"/>
              </a:rPr>
              <a:t>может не применять (п. 17 ФСБУ 5/2019) ).</a:t>
            </a:r>
            <a:r>
              <a:rPr lang="ru-RU" sz="2400" b="1" smtClean="0">
                <a:solidFill>
                  <a:schemeClr val="accent1"/>
                </a:solidFill>
                <a:ea typeface="Times New Roman"/>
              </a:rPr>
              <a:t> </a:t>
            </a:r>
            <a:endParaRPr lang="ru-RU" sz="2400" smtClean="0">
              <a:solidFill>
                <a:schemeClr val="accent1"/>
              </a:solidFill>
              <a:ea typeface="Times New Roman"/>
            </a:endParaRPr>
          </a:p>
          <a:p>
            <a:pPr algn="just"/>
            <a:endParaRPr lang="ru-RU" sz="3200" dirty="0">
              <a:solidFill>
                <a:schemeClr val="accent1"/>
              </a:solidFill>
            </a:endParaRPr>
          </a:p>
        </p:txBody>
      </p:sp>
    </p:spTree>
    <p:extLst>
      <p:ext uri="{BB962C8B-B14F-4D97-AF65-F5344CB8AC3E}">
        <p14:creationId xmlns:p14="http://schemas.microsoft.com/office/powerpoint/2010/main" val="419503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2503</Words>
  <Application>Microsoft Office PowerPoint</Application>
  <PresentationFormat>Произвольный</PresentationFormat>
  <Paragraphs>238</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 Тема: Учет запасов </vt:lpstr>
      <vt:lpstr>Презентация PowerPoint</vt:lpstr>
      <vt:lpstr>Понятие, классификация запасов </vt:lpstr>
      <vt:lpstr>Понятие, классификация запасов </vt:lpstr>
      <vt:lpstr>Презентация PowerPoint</vt:lpstr>
      <vt:lpstr>Понятие, классификация запасов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Формирование расходов на продажу</vt:lpstr>
      <vt:lpstr>Особенности формирования расходов на продажу в торговле</vt:lpstr>
      <vt:lpstr>Презентация PowerPoint</vt:lpstr>
      <vt:lpstr>Презентация PowerPoint</vt:lpstr>
      <vt:lpstr>Презентация PowerPoint</vt:lpstr>
      <vt:lpstr>Презентация PowerPoint</vt:lpstr>
      <vt:lpstr>Презентация PowerPoint</vt:lpstr>
      <vt:lpstr>Порядок учета посреднических операций. Договор поручения.</vt:lpstr>
      <vt:lpstr>Порядок учета посреднических операций. Договор поручения.</vt:lpstr>
      <vt:lpstr>БЛАГОДАРИМ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тосиба</cp:lastModifiedBy>
  <cp:revision>55</cp:revision>
  <dcterms:created xsi:type="dcterms:W3CDTF">2020-06-21T13:18:43Z</dcterms:created>
  <dcterms:modified xsi:type="dcterms:W3CDTF">2022-02-21T22:31:31Z</dcterms:modified>
</cp:coreProperties>
</file>