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9"/>
  </p:handoutMasterIdLst>
  <p:sldIdLst>
    <p:sldId id="257" r:id="rId2"/>
    <p:sldId id="268" r:id="rId3"/>
    <p:sldId id="433" r:id="rId4"/>
    <p:sldId id="469" r:id="rId5"/>
    <p:sldId id="470" r:id="rId6"/>
    <p:sldId id="474" r:id="rId7"/>
    <p:sldId id="475" r:id="rId8"/>
    <p:sldId id="476" r:id="rId9"/>
    <p:sldId id="434" r:id="rId10"/>
    <p:sldId id="440" r:id="rId11"/>
    <p:sldId id="471" r:id="rId12"/>
    <p:sldId id="439" r:id="rId13"/>
    <p:sldId id="477" r:id="rId14"/>
    <p:sldId id="450" r:id="rId15"/>
    <p:sldId id="441" r:id="rId16"/>
    <p:sldId id="444" r:id="rId17"/>
    <p:sldId id="473" r:id="rId18"/>
    <p:sldId id="442" r:id="rId19"/>
    <p:sldId id="443" r:id="rId20"/>
    <p:sldId id="478" r:id="rId21"/>
    <p:sldId id="465" r:id="rId22"/>
    <p:sldId id="436" r:id="rId23"/>
    <p:sldId id="479" r:id="rId24"/>
    <p:sldId id="480" r:id="rId25"/>
    <p:sldId id="445" r:id="rId26"/>
    <p:sldId id="456" r:id="rId27"/>
    <p:sldId id="467" r:id="rId28"/>
    <p:sldId id="458" r:id="rId29"/>
    <p:sldId id="448" r:id="rId30"/>
    <p:sldId id="459" r:id="rId31"/>
    <p:sldId id="460" r:id="rId32"/>
    <p:sldId id="461" r:id="rId33"/>
    <p:sldId id="462" r:id="rId34"/>
    <p:sldId id="463" r:id="rId35"/>
    <p:sldId id="464" r:id="rId36"/>
    <p:sldId id="481" r:id="rId37"/>
    <p:sldId id="267" r:id="rId3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727" userDrawn="1">
          <p15:clr>
            <a:srgbClr val="A4A3A4"/>
          </p15:clr>
        </p15:guide>
        <p15:guide id="2" pos="386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253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660"/>
  </p:normalViewPr>
  <p:slideViewPr>
    <p:cSldViewPr showGuides="1">
      <p:cViewPr varScale="1">
        <p:scale>
          <a:sx n="89" d="100"/>
          <a:sy n="89" d="100"/>
        </p:scale>
        <p:origin x="-210" y="-108"/>
      </p:cViewPr>
      <p:guideLst>
        <p:guide orient="horz" pos="2727"/>
        <p:guide pos="3868"/>
      </p:guideLst>
    </p:cSldViewPr>
  </p:slideViewPr>
  <p:notesTextViewPr>
    <p:cViewPr>
      <p:scale>
        <a:sx n="1" d="1"/>
        <a:sy n="1" d="1"/>
      </p:scale>
      <p:origin x="0" y="0"/>
    </p:cViewPr>
  </p:notesTextViewPr>
  <p:notesViewPr>
    <p:cSldViewPr showGuides="1">
      <p:cViewPr varScale="1">
        <p:scale>
          <a:sx n="49" d="100"/>
          <a:sy n="49" d="100"/>
        </p:scale>
        <p:origin x="1842" y="5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xmlns="" id="{94B820AE-1B2A-445C-A4B2-53F384576E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dirty="0"/>
          </a:p>
        </p:txBody>
      </p:sp>
      <p:sp>
        <p:nvSpPr>
          <p:cNvPr id="3" name="Дата 2">
            <a:extLst>
              <a:ext uri="{FF2B5EF4-FFF2-40B4-BE49-F238E27FC236}">
                <a16:creationId xmlns:a16="http://schemas.microsoft.com/office/drawing/2014/main" xmlns="" id="{935BC12C-CF8A-4105-A637-3CBF4726041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4BB132-54F2-4220-ACD1-3781FBD8318F}" type="datetimeFigureOut">
              <a:rPr lang="ru-RU" smtClean="0"/>
              <a:pPr/>
              <a:t>27.10.2022</a:t>
            </a:fld>
            <a:endParaRPr lang="ru-RU" dirty="0"/>
          </a:p>
        </p:txBody>
      </p:sp>
      <p:sp>
        <p:nvSpPr>
          <p:cNvPr id="4" name="Нижний колонтитул 3">
            <a:extLst>
              <a:ext uri="{FF2B5EF4-FFF2-40B4-BE49-F238E27FC236}">
                <a16:creationId xmlns:a16="http://schemas.microsoft.com/office/drawing/2014/main" xmlns="" id="{32E1266E-0183-4E8F-B15A-84742DCE61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a:extLst>
              <a:ext uri="{FF2B5EF4-FFF2-40B4-BE49-F238E27FC236}">
                <a16:creationId xmlns:a16="http://schemas.microsoft.com/office/drawing/2014/main" xmlns="" id="{72778227-954E-404E-AF04-7C532D66E7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5F62D6-C5AE-49CC-9150-67E0182FD56F}" type="slidenum">
              <a:rPr lang="ru-RU" smtClean="0"/>
              <a:pPr/>
              <a:t>‹#›</a:t>
            </a:fld>
            <a:endParaRPr lang="ru-RU" dirty="0"/>
          </a:p>
        </p:txBody>
      </p:sp>
    </p:spTree>
    <p:extLst>
      <p:ext uri="{BB962C8B-B14F-4D97-AF65-F5344CB8AC3E}">
        <p14:creationId xmlns:p14="http://schemas.microsoft.com/office/powerpoint/2010/main" xmlns="" val="18081702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4CC1583-19C2-445C-95FA-A70871E05F5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03A5486A-C161-425C-A383-9D1AA1977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2C422A5-B09C-47C4-9C8A-9B9C05176A6D}"/>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DB7E6C82-6792-4FBB-A79A-3F80C4AF24F2}"/>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34855793-DEBA-4AE8-B065-700CB9549312}"/>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36924337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06AB12F-3919-42A5-9D52-28C1DE361DBF}"/>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5B5FE983-91ED-40FC-9704-B9703B862A16}"/>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435FD293-9E72-4E85-80A3-FF4D8D8E6E97}"/>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7323688E-55E4-4D81-890E-EC336702E823}"/>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147A172E-A83B-408A-B0A4-2E5F7035D2AE}"/>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26585129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3533554-5169-4CC7-A4B9-9D141DCB46B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E108A324-4A63-43E6-9BBD-85864AB686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477C24C4-894C-409E-9E39-69CFA6E20C0B}"/>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00037769-3786-46C2-A86D-ED5F8347B268}"/>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8481EAF2-D9EA-4EE8-B9A7-F2E9680D8F10}"/>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9396210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5679DA0-77CA-42D1-9E41-301657ACEC6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23C4ACEA-FC89-4D93-8E7C-FE16DB6CBDD5}"/>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4D149FBB-7482-43D8-98B8-BF5BFD05281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795205ED-E192-4047-A673-F6E4B00049D0}"/>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6" name="Нижний колонтитул 5">
            <a:extLst>
              <a:ext uri="{FF2B5EF4-FFF2-40B4-BE49-F238E27FC236}">
                <a16:creationId xmlns:a16="http://schemas.microsoft.com/office/drawing/2014/main" xmlns="" id="{2878A468-C1C1-4B5B-B81A-B95CA4BF00EB}"/>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B74FA79D-0246-4C47-B9A0-628545E61D46}"/>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40176076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2D9698-40DB-4AB0-BD05-36AA0D1E711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FB14F902-6425-4FA6-93D4-724C523F5F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7A049BD2-C62A-4E57-B887-C32B05B19F8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37E74049-94B3-49AA-8CD7-9172B01C5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17109F05-4687-4CFD-A436-163973A05E6B}"/>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4EAC0CE0-2AB5-4CBD-8E60-2ABDF65704F1}"/>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8" name="Нижний колонтитул 7">
            <a:extLst>
              <a:ext uri="{FF2B5EF4-FFF2-40B4-BE49-F238E27FC236}">
                <a16:creationId xmlns:a16="http://schemas.microsoft.com/office/drawing/2014/main" xmlns="" id="{3B3D1275-E8E5-480E-90E1-4EADE740B5E5}"/>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xmlns="" id="{1BCDE941-E13C-4D42-AF56-C64BB08DFB44}"/>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30904453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70D95C-0797-4F7D-BC50-20E74033F65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16A4E088-2564-49AE-8E4F-8DD392A1CF2D}"/>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4" name="Нижний колонтитул 3">
            <a:extLst>
              <a:ext uri="{FF2B5EF4-FFF2-40B4-BE49-F238E27FC236}">
                <a16:creationId xmlns:a16="http://schemas.microsoft.com/office/drawing/2014/main" xmlns="" id="{01D8E9E9-6661-4367-AB64-688C61CDFCF0}"/>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xmlns="" id="{E15DA628-06E5-4D9C-A79C-DB0B4A4F2A07}"/>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1826673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1F5E2C55-0969-41E2-8FFB-082F86A7F798}"/>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3" name="Нижний колонтитул 2">
            <a:extLst>
              <a:ext uri="{FF2B5EF4-FFF2-40B4-BE49-F238E27FC236}">
                <a16:creationId xmlns:a16="http://schemas.microsoft.com/office/drawing/2014/main" xmlns="" id="{62CE4470-2816-455C-8E37-FC40595D615F}"/>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xmlns="" id="{10095C40-48B2-41DD-A014-024576B74309}"/>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537554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55042B5-EF30-4606-8317-A279D26E470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AAA24599-6234-48CF-AD9E-314A84EAE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C3D57904-A3CD-4307-A279-44285096D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A95DA4-8BB1-4E7F-AF48-045C67366AE1}"/>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6" name="Нижний колонтитул 5">
            <a:extLst>
              <a:ext uri="{FF2B5EF4-FFF2-40B4-BE49-F238E27FC236}">
                <a16:creationId xmlns:a16="http://schemas.microsoft.com/office/drawing/2014/main" xmlns="" id="{1465630F-C522-48EC-9F1F-E5EB2360123C}"/>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7721C11B-307E-411A-A095-F9ECC0B47831}"/>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34536702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431920-2195-4E28-AA90-D5435E4BA31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091F81EF-CBFD-4115-A513-0A50A4CDC8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xmlns="" id="{7AC7EBD3-6E69-4898-8DE6-878FC9E5F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1E07ABFA-DDA1-49CD-87EA-ED4C527076D9}"/>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6" name="Нижний колонтитул 5">
            <a:extLst>
              <a:ext uri="{FF2B5EF4-FFF2-40B4-BE49-F238E27FC236}">
                <a16:creationId xmlns:a16="http://schemas.microsoft.com/office/drawing/2014/main" xmlns="" id="{73580AF6-21B1-4083-AAB1-2DACA204BA91}"/>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xmlns="" id="{38C60580-281C-47D0-9648-B147512E3358}"/>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3454198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6ACEC1A4-0E58-49C3-B439-240A1A9877A4}"/>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8D451F3B-FD5E-4E7C-85E3-1969A7FCC12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A8B9DA68-4033-4F4D-BA02-F06DD5780F3F}"/>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4E2F5F98-4F93-4447-9EB7-B7EBA24550E8}"/>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CE1C79D1-9967-4DDF-A07B-505B1BB8B517}"/>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2072377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20057E58-D846-4199-8F9E-1C0B7031A87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B14FF0D0-E51B-4909-9B60-E67E657A992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13366614-09B2-4A72-B948-DF23AB3418D5}"/>
              </a:ext>
            </a:extLst>
          </p:cNvPr>
          <p:cNvSpPr>
            <a:spLocks noGrp="1"/>
          </p:cNvSpPr>
          <p:nvPr>
            <p:ph type="dt" sz="half" idx="10"/>
          </p:nvPr>
        </p:nvSpPr>
        <p:spPr/>
        <p:txBody>
          <a:body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75A4C8D8-0894-4668-A55F-A450833BED6C}"/>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xmlns="" id="{3EE9E2D4-6B9E-42F2-85D8-22619C9B4676}"/>
              </a:ext>
            </a:extLst>
          </p:cNvPr>
          <p:cNvSpPr>
            <a:spLocks noGrp="1"/>
          </p:cNvSpPr>
          <p:nvPr>
            <p:ph type="sldNum" sz="quarter" idx="12"/>
          </p:nvPr>
        </p:nvSpPr>
        <p:spPr/>
        <p:txBody>
          <a:bodyPr/>
          <a:lstStyle/>
          <a:p>
            <a:fld id="{F27424E6-770A-4943-8DFB-C07B33ECB3B4}" type="slidenum">
              <a:rPr lang="ru-RU" smtClean="0"/>
              <a:pPr/>
              <a:t>‹#›</a:t>
            </a:fld>
            <a:endParaRPr lang="ru-RU" dirty="0"/>
          </a:p>
        </p:txBody>
      </p:sp>
    </p:spTree>
    <p:extLst>
      <p:ext uri="{BB962C8B-B14F-4D97-AF65-F5344CB8AC3E}">
        <p14:creationId xmlns:p14="http://schemas.microsoft.com/office/powerpoint/2010/main" xmlns="" val="21593056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838200" y="365125"/>
            <a:ext cx="10515599" cy="1325563"/>
          </a:xfrm>
        </p:spPr>
        <p:txBody>
          <a:bodyPr/>
          <a:lstStyle>
            <a:lvl1pPr>
              <a:defRPr b="1">
                <a:solidFill>
                  <a:schemeClr val="accent1"/>
                </a:solidFill>
              </a:defRPr>
            </a:lvl1pPr>
          </a:lstStyle>
          <a:p>
            <a:r>
              <a:rPr lang="ru-RU" dirty="0"/>
              <a:t>Образец заголовка</a:t>
            </a:r>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0" y="49500"/>
            <a:ext cx="2844750" cy="274500"/>
            <a:chOff x="5228062" y="49500"/>
            <a:chExt cx="2844750" cy="274500"/>
          </a:xfrm>
          <a:solidFill>
            <a:schemeClr val="tx2"/>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tx2"/>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838200" y="2033588"/>
            <a:ext cx="10444163" cy="404971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347060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1_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523999" y="731519"/>
            <a:ext cx="4462272"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6193536" y="731520"/>
            <a:ext cx="4462272"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3">
            <a:extLst>
              <a:ext uri="{FF2B5EF4-FFF2-40B4-BE49-F238E27FC236}">
                <a16:creationId xmlns:a16="http://schemas.microsoft.com/office/drawing/2014/main" xmlns="" id="{B28B22F2-D655-47ED-9483-15C56A00A096}"/>
              </a:ext>
            </a:extLst>
          </p:cNvPr>
          <p:cNvSpPr>
            <a:spLocks noGrp="1"/>
          </p:cNvSpPr>
          <p:nvPr>
            <p:ph type="dt" sz="half" idx="15"/>
          </p:nvPr>
        </p:nvSpPr>
        <p:spPr/>
        <p:txBody>
          <a:bodyPr/>
          <a:lstStyle>
            <a:lvl1pPr>
              <a:defRPr/>
            </a:lvl1pPr>
          </a:lstStyle>
          <a:p>
            <a:pPr>
              <a:defRPr/>
            </a:pPr>
            <a:fld id="{EFB4E7DC-0A5A-42A4-A4B6-131CF760DED9}" type="datetimeFigureOut">
              <a:rPr lang="ru-RU"/>
              <a:pPr>
                <a:defRPr/>
              </a:pPr>
              <a:t>27.10.2022</a:t>
            </a:fld>
            <a:endParaRPr lang="ru-RU" dirty="0"/>
          </a:p>
        </p:txBody>
      </p:sp>
      <p:sp>
        <p:nvSpPr>
          <p:cNvPr id="6" name="Footer Placeholder 4">
            <a:extLst>
              <a:ext uri="{FF2B5EF4-FFF2-40B4-BE49-F238E27FC236}">
                <a16:creationId xmlns:a16="http://schemas.microsoft.com/office/drawing/2014/main" xmlns="" id="{68402061-52E8-45F8-8C07-EECDBECA370C}"/>
              </a:ext>
            </a:extLst>
          </p:cNvPr>
          <p:cNvSpPr>
            <a:spLocks noGrp="1"/>
          </p:cNvSpPr>
          <p:nvPr>
            <p:ph type="ftr" sz="quarter" idx="16"/>
          </p:nvPr>
        </p:nvSpPr>
        <p:spPr/>
        <p:txBody>
          <a:bodyPr/>
          <a:lstStyle>
            <a:lvl1pPr>
              <a:defRPr/>
            </a:lvl1pPr>
          </a:lstStyle>
          <a:p>
            <a:pPr>
              <a:defRPr/>
            </a:pPr>
            <a:endParaRPr lang="ru-RU" dirty="0"/>
          </a:p>
        </p:txBody>
      </p:sp>
      <p:sp>
        <p:nvSpPr>
          <p:cNvPr id="7" name="Slide Number Placeholder 5">
            <a:extLst>
              <a:ext uri="{FF2B5EF4-FFF2-40B4-BE49-F238E27FC236}">
                <a16:creationId xmlns:a16="http://schemas.microsoft.com/office/drawing/2014/main" xmlns="" id="{60C21FF7-C117-4AE5-90BD-4531B9CD9DA8}"/>
              </a:ext>
            </a:extLst>
          </p:cNvPr>
          <p:cNvSpPr>
            <a:spLocks noGrp="1"/>
          </p:cNvSpPr>
          <p:nvPr>
            <p:ph type="sldNum" sz="quarter" idx="17"/>
          </p:nvPr>
        </p:nvSpPr>
        <p:spPr/>
        <p:txBody>
          <a:bodyPr/>
          <a:lstStyle>
            <a:lvl1pPr>
              <a:defRPr/>
            </a:lvl1pPr>
          </a:lstStyle>
          <a:p>
            <a:fld id="{8C5CFD76-FED7-415A-A01F-BF8F26AF5C67}" type="slidenum">
              <a:rPr lang="ru-RU" altLang="ru-RU"/>
              <a:pPr/>
              <a:t>‹#›</a:t>
            </a:fld>
            <a:endParaRPr lang="ru-RU" altLang="ru-RU" dirty="0"/>
          </a:p>
        </p:txBody>
      </p:sp>
    </p:spTree>
    <p:extLst>
      <p:ext uri="{BB962C8B-B14F-4D97-AF65-F5344CB8AC3E}">
        <p14:creationId xmlns:p14="http://schemas.microsoft.com/office/powerpoint/2010/main" xmlns="" val="2726870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524000" y="731520"/>
            <a:ext cx="85344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a:extLst>
              <a:ext uri="{FF2B5EF4-FFF2-40B4-BE49-F238E27FC236}">
                <a16:creationId xmlns:a16="http://schemas.microsoft.com/office/drawing/2014/main" xmlns="" id="{FA0336D6-12AF-4EFA-B099-0ED60AA1DF1E}"/>
              </a:ext>
            </a:extLst>
          </p:cNvPr>
          <p:cNvSpPr>
            <a:spLocks noGrp="1"/>
          </p:cNvSpPr>
          <p:nvPr>
            <p:ph type="dt" sz="half" idx="14"/>
          </p:nvPr>
        </p:nvSpPr>
        <p:spPr/>
        <p:txBody>
          <a:bodyPr/>
          <a:lstStyle>
            <a:lvl1pPr>
              <a:defRPr/>
            </a:lvl1pPr>
          </a:lstStyle>
          <a:p>
            <a:pPr>
              <a:defRPr/>
            </a:pPr>
            <a:fld id="{3907AB01-62FE-4572-A19D-FAB5A8A77299}" type="datetimeFigureOut">
              <a:rPr lang="ru-RU"/>
              <a:pPr>
                <a:defRPr/>
              </a:pPr>
              <a:t>27.10.2022</a:t>
            </a:fld>
            <a:endParaRPr lang="ru-RU" dirty="0"/>
          </a:p>
        </p:txBody>
      </p:sp>
      <p:sp>
        <p:nvSpPr>
          <p:cNvPr id="5" name="Footer Placeholder 4">
            <a:extLst>
              <a:ext uri="{FF2B5EF4-FFF2-40B4-BE49-F238E27FC236}">
                <a16:creationId xmlns:a16="http://schemas.microsoft.com/office/drawing/2014/main" xmlns="" id="{DFBD4CFA-2D3B-48A1-97EC-19864F7B0C87}"/>
              </a:ext>
            </a:extLst>
          </p:cNvPr>
          <p:cNvSpPr>
            <a:spLocks noGrp="1"/>
          </p:cNvSpPr>
          <p:nvPr>
            <p:ph type="ftr" sz="quarter" idx="15"/>
          </p:nvPr>
        </p:nvSpPr>
        <p:spPr/>
        <p:txBody>
          <a:bodyPr/>
          <a:lstStyle>
            <a:lvl1pPr>
              <a:defRPr/>
            </a:lvl1pPr>
          </a:lstStyle>
          <a:p>
            <a:pPr>
              <a:defRPr/>
            </a:pPr>
            <a:endParaRPr lang="ru-RU" dirty="0"/>
          </a:p>
        </p:txBody>
      </p:sp>
      <p:sp>
        <p:nvSpPr>
          <p:cNvPr id="6" name="Slide Number Placeholder 5">
            <a:extLst>
              <a:ext uri="{FF2B5EF4-FFF2-40B4-BE49-F238E27FC236}">
                <a16:creationId xmlns:a16="http://schemas.microsoft.com/office/drawing/2014/main" xmlns="" id="{CFD8756C-126C-45A2-8AAE-86ABA3892820}"/>
              </a:ext>
            </a:extLst>
          </p:cNvPr>
          <p:cNvSpPr>
            <a:spLocks noGrp="1"/>
          </p:cNvSpPr>
          <p:nvPr>
            <p:ph type="sldNum" sz="quarter" idx="16"/>
          </p:nvPr>
        </p:nvSpPr>
        <p:spPr/>
        <p:txBody>
          <a:bodyPr/>
          <a:lstStyle>
            <a:lvl1pPr>
              <a:defRPr/>
            </a:lvl1pPr>
          </a:lstStyle>
          <a:p>
            <a:fld id="{C006E862-3A2F-4D10-B60D-A19F867C0190}" type="slidenum">
              <a:rPr lang="ru-RU" altLang="ru-RU"/>
              <a:pPr/>
              <a:t>‹#›</a:t>
            </a:fld>
            <a:endParaRPr lang="ru-RU" altLang="ru-RU" dirty="0"/>
          </a:p>
        </p:txBody>
      </p:sp>
    </p:spTree>
    <p:extLst>
      <p:ext uri="{BB962C8B-B14F-4D97-AF65-F5344CB8AC3E}">
        <p14:creationId xmlns:p14="http://schemas.microsoft.com/office/powerpoint/2010/main" xmlns="" val="3002640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10350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12" name="Текст 11">
            <a:extLst>
              <a:ext uri="{FF2B5EF4-FFF2-40B4-BE49-F238E27FC236}">
                <a16:creationId xmlns:a16="http://schemas.microsoft.com/office/drawing/2014/main" xmlns="" id="{6EF77BD0-0A00-4EB4-9CDD-5A98ACBE159B}"/>
              </a:ext>
            </a:extLst>
          </p:cNvPr>
          <p:cNvSpPr>
            <a:spLocks noGrp="1"/>
          </p:cNvSpPr>
          <p:nvPr>
            <p:ph type="body" sz="quarter" idx="11"/>
          </p:nvPr>
        </p:nvSpPr>
        <p:spPr>
          <a:xfrm>
            <a:off x="838200" y="2843213"/>
            <a:ext cx="10612438" cy="37814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3" name="Заголовок 12">
            <a:extLst>
              <a:ext uri="{FF2B5EF4-FFF2-40B4-BE49-F238E27FC236}">
                <a16:creationId xmlns:a16="http://schemas.microsoft.com/office/drawing/2014/main" xmlns="" id="{A9322F2F-857E-4FE4-BE4D-D21B4515EC5F}"/>
              </a:ext>
            </a:extLst>
          </p:cNvPr>
          <p:cNvSpPr>
            <a:spLocks noGrp="1"/>
          </p:cNvSpPr>
          <p:nvPr>
            <p:ph type="title"/>
          </p:nvPr>
        </p:nvSpPr>
        <p:spPr/>
        <p:txBody>
          <a:bodyPr/>
          <a:lstStyle>
            <a:lvl1pPr>
              <a:defRPr>
                <a:solidFill>
                  <a:schemeClr val="accent3"/>
                </a:solidFill>
              </a:defRPr>
            </a:lvl1pPr>
          </a:lstStyle>
          <a:p>
            <a:r>
              <a:rPr lang="ru-RU" dirty="0"/>
              <a:t>Образец заголовка</a:t>
            </a:r>
          </a:p>
        </p:txBody>
      </p:sp>
    </p:spTree>
    <p:extLst>
      <p:ext uri="{BB962C8B-B14F-4D97-AF65-F5344CB8AC3E}">
        <p14:creationId xmlns:p14="http://schemas.microsoft.com/office/powerpoint/2010/main" xmlns="" val="23521638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Пользовательский макет">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4509000"/>
            <a:ext cx="12192000" cy="234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3"/>
              </a:solidFill>
            </a:endParaRPr>
          </a:p>
        </p:txBody>
      </p:sp>
      <p:sp>
        <p:nvSpPr>
          <p:cNvPr id="10" name="Текст 9">
            <a:extLst>
              <a:ext uri="{FF2B5EF4-FFF2-40B4-BE49-F238E27FC236}">
                <a16:creationId xmlns:a16="http://schemas.microsoft.com/office/drawing/2014/main" xmlns="" id="{4070D4A9-B599-4348-B256-0E428B8B824E}"/>
              </a:ext>
            </a:extLst>
          </p:cNvPr>
          <p:cNvSpPr>
            <a:spLocks noGrp="1"/>
          </p:cNvSpPr>
          <p:nvPr>
            <p:ph type="body" sz="quarter" idx="10"/>
          </p:nvPr>
        </p:nvSpPr>
        <p:spPr>
          <a:xfrm>
            <a:off x="785813" y="1314450"/>
            <a:ext cx="10664825" cy="2924550"/>
          </a:xfrm>
        </p:spPr>
        <p:txBody>
          <a:bodyPr/>
          <a:lstStyle>
            <a:lvl1pPr marL="0" indent="0" algn="l">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Заголовок 3">
            <a:extLst>
              <a:ext uri="{FF2B5EF4-FFF2-40B4-BE49-F238E27FC236}">
                <a16:creationId xmlns:a16="http://schemas.microsoft.com/office/drawing/2014/main" xmlns="" id="{1D6F7538-3390-41DD-B230-F5083FB829A9}"/>
              </a:ext>
            </a:extLst>
          </p:cNvPr>
          <p:cNvSpPr>
            <a:spLocks noGrp="1"/>
          </p:cNvSpPr>
          <p:nvPr>
            <p:ph type="title"/>
          </p:nvPr>
        </p:nvSpPr>
        <p:spPr>
          <a:xfrm>
            <a:off x="785813" y="55937"/>
            <a:ext cx="10515600" cy="917937"/>
          </a:xfrm>
        </p:spPr>
        <p:txBody>
          <a:bodyPr/>
          <a:lstStyle/>
          <a:p>
            <a:r>
              <a:rPr lang="ru-RU"/>
              <a:t>Образец заголовка</a:t>
            </a:r>
          </a:p>
        </p:txBody>
      </p:sp>
    </p:spTree>
    <p:extLst>
      <p:ext uri="{BB962C8B-B14F-4D97-AF65-F5344CB8AC3E}">
        <p14:creationId xmlns:p14="http://schemas.microsoft.com/office/powerpoint/2010/main" xmlns="" val="16825736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DAB6D58-97DC-44E4-9E0A-561EED96B0BA}"/>
              </a:ext>
            </a:extLst>
          </p:cNvPr>
          <p:cNvSpPr>
            <a:spLocks noGrp="1"/>
          </p:cNvSpPr>
          <p:nvPr>
            <p:ph type="title"/>
          </p:nvPr>
        </p:nvSpPr>
        <p:spPr>
          <a:xfrm>
            <a:off x="3621000" y="365125"/>
            <a:ext cx="7732800" cy="1038875"/>
          </a:xfrm>
        </p:spPr>
        <p:txBody>
          <a:bodyPr/>
          <a:lstStyle/>
          <a:p>
            <a:r>
              <a:rPr lang="ru-RU"/>
              <a:t>Образец заголовка</a:t>
            </a:r>
          </a:p>
        </p:txBody>
      </p:sp>
      <p:sp>
        <p:nvSpPr>
          <p:cNvPr id="6" name="Прямоугольник 5">
            <a:extLst>
              <a:ext uri="{FF2B5EF4-FFF2-40B4-BE49-F238E27FC236}">
                <a16:creationId xmlns:a16="http://schemas.microsoft.com/office/drawing/2014/main" xmlns="" id="{CBB7FDFF-D2AD-4235-A46C-DC66DD4D1013}"/>
              </a:ext>
            </a:extLst>
          </p:cNvPr>
          <p:cNvSpPr/>
          <p:nvPr userDrawn="1"/>
        </p:nvSpPr>
        <p:spPr>
          <a:xfrm>
            <a:off x="0" y="0"/>
            <a:ext cx="285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 name="Текст 3">
            <a:extLst>
              <a:ext uri="{FF2B5EF4-FFF2-40B4-BE49-F238E27FC236}">
                <a16:creationId xmlns:a16="http://schemas.microsoft.com/office/drawing/2014/main" xmlns="" id="{3E46014F-1F57-473C-840B-91CF6FA9A71D}"/>
              </a:ext>
            </a:extLst>
          </p:cNvPr>
          <p:cNvSpPr>
            <a:spLocks noGrp="1"/>
          </p:cNvSpPr>
          <p:nvPr>
            <p:ph type="body" sz="quarter" idx="10"/>
          </p:nvPr>
        </p:nvSpPr>
        <p:spPr>
          <a:xfrm>
            <a:off x="3576638" y="1673225"/>
            <a:ext cx="7785100" cy="495141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33956873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721462-A9E1-4536-9F2D-B2F8F2185D48}"/>
              </a:ext>
            </a:extLst>
          </p:cNvPr>
          <p:cNvSpPr>
            <a:spLocks noGrp="1"/>
          </p:cNvSpPr>
          <p:nvPr>
            <p:ph type="title"/>
          </p:nvPr>
        </p:nvSpPr>
        <p:spPr>
          <a:xfrm>
            <a:off x="6095998" y="365125"/>
            <a:ext cx="5257801" cy="1325563"/>
          </a:xfrm>
        </p:spPr>
        <p:txBody>
          <a:bodyPr/>
          <a:lstStyle>
            <a:lvl1pPr>
              <a:defRPr b="1">
                <a:solidFill>
                  <a:schemeClr val="accent1"/>
                </a:solidFill>
              </a:defRPr>
            </a:lvl1pPr>
          </a:lstStyle>
          <a:p>
            <a:r>
              <a:rPr lang="ru-RU" dirty="0"/>
              <a:t>Образец заголовка</a:t>
            </a:r>
          </a:p>
        </p:txBody>
      </p:sp>
      <p:sp>
        <p:nvSpPr>
          <p:cNvPr id="3" name="Дата 2">
            <a:extLst>
              <a:ext uri="{FF2B5EF4-FFF2-40B4-BE49-F238E27FC236}">
                <a16:creationId xmlns:a16="http://schemas.microsoft.com/office/drawing/2014/main" xmlns="" id="{A18D8509-D379-49B3-A4FE-EDBEE0641797}"/>
              </a:ext>
            </a:extLst>
          </p:cNvPr>
          <p:cNvSpPr>
            <a:spLocks noGrp="1"/>
          </p:cNvSpPr>
          <p:nvPr>
            <p:ph type="dt" sz="half" idx="10"/>
          </p:nvPr>
        </p:nvSpPr>
        <p:spPr/>
        <p:txBody>
          <a:bodyPr/>
          <a:lstStyle>
            <a:lvl1pPr>
              <a:defRPr>
                <a:solidFill>
                  <a:schemeClr val="accent1"/>
                </a:solidFill>
              </a:defRPr>
            </a:lvl1pPr>
          </a:lstStyle>
          <a:p>
            <a:fld id="{90FB3E60-2F82-4C12-95B3-7ACC1B0E5862}" type="datetimeFigureOut">
              <a:rPr lang="ru-RU" smtClean="0"/>
              <a:pPr/>
              <a:t>27.10.2022</a:t>
            </a:fld>
            <a:endParaRPr lang="ru-RU" dirty="0"/>
          </a:p>
        </p:txBody>
      </p:sp>
      <p:sp>
        <p:nvSpPr>
          <p:cNvPr id="6" name="Прямоугольник 5">
            <a:extLst>
              <a:ext uri="{FF2B5EF4-FFF2-40B4-BE49-F238E27FC236}">
                <a16:creationId xmlns:a16="http://schemas.microsoft.com/office/drawing/2014/main" xmlns="" id="{1D1B458C-BFE5-4FED-890B-A3C81CBD9E00}"/>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7" name="Прямоугольник 6">
            <a:extLst>
              <a:ext uri="{FF2B5EF4-FFF2-40B4-BE49-F238E27FC236}">
                <a16:creationId xmlns:a16="http://schemas.microsoft.com/office/drawing/2014/main" xmlns="" id="{474EC097-BE1E-47C5-A4A4-558BFD9F9C06}"/>
              </a:ext>
            </a:extLst>
          </p:cNvPr>
          <p:cNvSpPr/>
          <p:nvPr userDrawn="1"/>
        </p:nvSpPr>
        <p:spPr>
          <a:xfrm>
            <a:off x="12450" y="6772425"/>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8" name="Рисунок 2">
            <a:extLst>
              <a:ext uri="{FF2B5EF4-FFF2-40B4-BE49-F238E27FC236}">
                <a16:creationId xmlns:a16="http://schemas.microsoft.com/office/drawing/2014/main" xmlns="" id="{17DD4B55-CA6E-4B68-97C9-646C6EC1FBE1}"/>
              </a:ext>
            </a:extLst>
          </p:cNvPr>
          <p:cNvSpPr>
            <a:spLocks noGrp="1"/>
          </p:cNvSpPr>
          <p:nvPr>
            <p:ph type="pic" sz="quarter" idx="13"/>
          </p:nvPr>
        </p:nvSpPr>
        <p:spPr>
          <a:xfrm>
            <a:off x="20850" y="-575"/>
            <a:ext cx="5186362" cy="6858575"/>
          </a:xfrm>
          <a:solidFill>
            <a:schemeClr val="bg1"/>
          </a:solidFill>
        </p:spPr>
        <p:txBody>
          <a:bodyPr/>
          <a:lstStyle>
            <a:lvl1pPr>
              <a:defRPr>
                <a:solidFill>
                  <a:schemeClr val="accent1"/>
                </a:solidFill>
              </a:defRPr>
            </a:lvl1pPr>
          </a:lstStyle>
          <a:p>
            <a:endParaRPr lang="ru-RU" dirty="0"/>
          </a:p>
        </p:txBody>
      </p:sp>
      <p:grpSp>
        <p:nvGrpSpPr>
          <p:cNvPr id="9" name="Группа 8">
            <a:extLst>
              <a:ext uri="{FF2B5EF4-FFF2-40B4-BE49-F238E27FC236}">
                <a16:creationId xmlns:a16="http://schemas.microsoft.com/office/drawing/2014/main" xmlns="" id="{ECD6CA42-8F84-4EF7-AC44-C6D7CA7B5256}"/>
              </a:ext>
            </a:extLst>
          </p:cNvPr>
          <p:cNvGrpSpPr/>
          <p:nvPr userDrawn="1"/>
        </p:nvGrpSpPr>
        <p:grpSpPr>
          <a:xfrm>
            <a:off x="5207212" y="36075"/>
            <a:ext cx="2844750" cy="274500"/>
            <a:chOff x="5228062" y="49500"/>
            <a:chExt cx="2844750" cy="274500"/>
          </a:xfrm>
          <a:solidFill>
            <a:schemeClr val="accent1"/>
          </a:solidFill>
        </p:grpSpPr>
        <p:sp>
          <p:nvSpPr>
            <p:cNvPr id="10" name="Прямоугольник 9">
              <a:extLst>
                <a:ext uri="{FF2B5EF4-FFF2-40B4-BE49-F238E27FC236}">
                  <a16:creationId xmlns:a16="http://schemas.microsoft.com/office/drawing/2014/main" xmlns="" id="{EF73193D-4957-4A8F-A457-261D1530DEC3}"/>
                </a:ext>
              </a:extLst>
            </p:cNvPr>
            <p:cNvSpPr/>
            <p:nvPr userDrawn="1"/>
          </p:nvSpPr>
          <p:spPr>
            <a:xfrm>
              <a:off x="5228062"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Блок-схема: объединение 10">
              <a:extLst>
                <a:ext uri="{FF2B5EF4-FFF2-40B4-BE49-F238E27FC236}">
                  <a16:creationId xmlns:a16="http://schemas.microsoft.com/office/drawing/2014/main" xmlns="" id="{9CA2CB59-7E2E-4FE6-B4DA-BC82267C4973}"/>
                </a:ext>
              </a:extLst>
            </p:cNvPr>
            <p:cNvSpPr/>
            <p:nvPr userDrawn="1"/>
          </p:nvSpPr>
          <p:spPr>
            <a:xfrm>
              <a:off x="7465312" y="49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grpSp>
        <p:nvGrpSpPr>
          <p:cNvPr id="12" name="Группа 11">
            <a:extLst>
              <a:ext uri="{FF2B5EF4-FFF2-40B4-BE49-F238E27FC236}">
                <a16:creationId xmlns:a16="http://schemas.microsoft.com/office/drawing/2014/main" xmlns="" id="{F77822EB-8A6C-4A70-8594-303E6651250C}"/>
              </a:ext>
            </a:extLst>
          </p:cNvPr>
          <p:cNvGrpSpPr/>
          <p:nvPr userDrawn="1"/>
        </p:nvGrpSpPr>
        <p:grpSpPr>
          <a:xfrm>
            <a:off x="9382650" y="6596925"/>
            <a:ext cx="2844750" cy="274500"/>
            <a:chOff x="9347250" y="6571200"/>
            <a:chExt cx="2844750" cy="274500"/>
          </a:xfrm>
          <a:solidFill>
            <a:schemeClr val="accent1"/>
          </a:solidFill>
        </p:grpSpPr>
        <p:sp>
          <p:nvSpPr>
            <p:cNvPr id="13" name="Прямоугольник 12">
              <a:extLst>
                <a:ext uri="{FF2B5EF4-FFF2-40B4-BE49-F238E27FC236}">
                  <a16:creationId xmlns:a16="http://schemas.microsoft.com/office/drawing/2014/main" xmlns="" id="{1DA2A97F-749F-48D2-AE48-5762F540EF28}"/>
                </a:ext>
              </a:extLst>
            </p:cNvPr>
            <p:cNvSpPr/>
            <p:nvPr userDrawn="1"/>
          </p:nvSpPr>
          <p:spPr>
            <a:xfrm>
              <a:off x="9651000" y="65712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3E93E1D6-3B3B-47F6-966E-B20E50008B90}"/>
                </a:ext>
              </a:extLst>
            </p:cNvPr>
            <p:cNvSpPr/>
            <p:nvPr userDrawn="1"/>
          </p:nvSpPr>
          <p:spPr>
            <a:xfrm rot="10800000">
              <a:off x="9347250" y="65712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sp>
        <p:nvSpPr>
          <p:cNvPr id="16" name="Текст 18">
            <a:extLst>
              <a:ext uri="{FF2B5EF4-FFF2-40B4-BE49-F238E27FC236}">
                <a16:creationId xmlns:a16="http://schemas.microsoft.com/office/drawing/2014/main" xmlns="" id="{57C0137E-3F0D-4D70-B2CA-0E5AD27AD19D}"/>
              </a:ext>
            </a:extLst>
          </p:cNvPr>
          <p:cNvSpPr>
            <a:spLocks noGrp="1"/>
          </p:cNvSpPr>
          <p:nvPr>
            <p:ph type="body" sz="quarter" idx="14"/>
          </p:nvPr>
        </p:nvSpPr>
        <p:spPr>
          <a:xfrm>
            <a:off x="6096000" y="2033588"/>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xmlns="" val="3844596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Пустой слайд">
    <p:bg>
      <p:bgPr>
        <a:solidFill>
          <a:schemeClr val="bg1"/>
        </a:solidFill>
        <a:effectLst/>
      </p:bgPr>
    </p:bg>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xmlns="" id="{595E16D1-998B-48A7-9C66-2F192101B82F}"/>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6" name="Прямоугольник 5">
            <a:extLst>
              <a:ext uri="{FF2B5EF4-FFF2-40B4-BE49-F238E27FC236}">
                <a16:creationId xmlns:a16="http://schemas.microsoft.com/office/drawing/2014/main" xmlns="" id="{548120B5-0C92-46E1-BAA0-BA8A5399D9C2}"/>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nvGrpSpPr>
          <p:cNvPr id="7" name="Группа 6">
            <a:extLst>
              <a:ext uri="{FF2B5EF4-FFF2-40B4-BE49-F238E27FC236}">
                <a16:creationId xmlns:a16="http://schemas.microsoft.com/office/drawing/2014/main" xmlns="" id="{7BF0CE19-D07F-45F4-8B53-F4AE3EAC0AF5}"/>
              </a:ext>
            </a:extLst>
          </p:cNvPr>
          <p:cNvGrpSpPr/>
          <p:nvPr userDrawn="1"/>
        </p:nvGrpSpPr>
        <p:grpSpPr>
          <a:xfrm>
            <a:off x="4161000" y="150"/>
            <a:ext cx="2844750" cy="286020"/>
            <a:chOff x="9347250" y="37980"/>
            <a:chExt cx="2844750" cy="286020"/>
          </a:xfrm>
          <a:solidFill>
            <a:schemeClr val="accent1"/>
          </a:solidFill>
        </p:grpSpPr>
        <p:sp>
          <p:nvSpPr>
            <p:cNvPr id="8" name="Прямоугольник 7">
              <a:extLst>
                <a:ext uri="{FF2B5EF4-FFF2-40B4-BE49-F238E27FC236}">
                  <a16:creationId xmlns:a16="http://schemas.microsoft.com/office/drawing/2014/main" xmlns="" id="{56D0ED7C-6F6D-4A0C-B5BF-D4C886121974}"/>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9" name="Блок-схема: объединение 8">
              <a:extLst>
                <a:ext uri="{FF2B5EF4-FFF2-40B4-BE49-F238E27FC236}">
                  <a16:creationId xmlns:a16="http://schemas.microsoft.com/office/drawing/2014/main" xmlns="" id="{F6313D72-2173-410E-9DAC-5F683BF77D8C}"/>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grpSp>
        <p:nvGrpSpPr>
          <p:cNvPr id="10" name="Группа 9">
            <a:extLst>
              <a:ext uri="{FF2B5EF4-FFF2-40B4-BE49-F238E27FC236}">
                <a16:creationId xmlns:a16="http://schemas.microsoft.com/office/drawing/2014/main" xmlns="" id="{9D0FFF0F-DED0-4533-AA04-278237E63B65}"/>
              </a:ext>
            </a:extLst>
          </p:cNvPr>
          <p:cNvGrpSpPr/>
          <p:nvPr userDrawn="1"/>
        </p:nvGrpSpPr>
        <p:grpSpPr>
          <a:xfrm>
            <a:off x="-35250" y="6583500"/>
            <a:ext cx="2844750" cy="274500"/>
            <a:chOff x="-35250" y="6583500"/>
            <a:chExt cx="2844750" cy="274500"/>
          </a:xfrm>
          <a:solidFill>
            <a:schemeClr val="accent1"/>
          </a:solidFill>
        </p:grpSpPr>
        <p:sp>
          <p:nvSpPr>
            <p:cNvPr id="11" name="Прямоугольник 10">
              <a:extLst>
                <a:ext uri="{FF2B5EF4-FFF2-40B4-BE49-F238E27FC236}">
                  <a16:creationId xmlns:a16="http://schemas.microsoft.com/office/drawing/2014/main" xmlns="" id="{01E034F0-B288-495E-B8C4-5A4D6270B72C}"/>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2" name="Блок-схема: объединение 11">
              <a:extLst>
                <a:ext uri="{FF2B5EF4-FFF2-40B4-BE49-F238E27FC236}">
                  <a16:creationId xmlns:a16="http://schemas.microsoft.com/office/drawing/2014/main" xmlns="" id="{7F3095C1-9AE8-47F3-8F8B-8B149C02C892}"/>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sp>
        <p:nvSpPr>
          <p:cNvPr id="13" name="Рисунок 2">
            <a:extLst>
              <a:ext uri="{FF2B5EF4-FFF2-40B4-BE49-F238E27FC236}">
                <a16:creationId xmlns:a16="http://schemas.microsoft.com/office/drawing/2014/main" xmlns="" id="{9563E350-4964-48DA-95EE-507A76F6014F}"/>
              </a:ext>
            </a:extLst>
          </p:cNvPr>
          <p:cNvSpPr>
            <a:spLocks noGrp="1"/>
          </p:cNvSpPr>
          <p:nvPr>
            <p:ph type="pic" sz="quarter" idx="10"/>
          </p:nvPr>
        </p:nvSpPr>
        <p:spPr>
          <a:xfrm>
            <a:off x="7005638" y="9000"/>
            <a:ext cx="5186362" cy="3330000"/>
          </a:xfrm>
        </p:spPr>
        <p:txBody>
          <a:bodyPr/>
          <a:lstStyle>
            <a:lvl1pPr>
              <a:defRPr>
                <a:solidFill>
                  <a:schemeClr val="accent1"/>
                </a:solidFill>
              </a:defRPr>
            </a:lvl1pPr>
          </a:lstStyle>
          <a:p>
            <a:endParaRPr lang="ru-RU" dirty="0"/>
          </a:p>
        </p:txBody>
      </p:sp>
      <p:sp>
        <p:nvSpPr>
          <p:cNvPr id="14" name="Заголовок 16">
            <a:extLst>
              <a:ext uri="{FF2B5EF4-FFF2-40B4-BE49-F238E27FC236}">
                <a16:creationId xmlns:a16="http://schemas.microsoft.com/office/drawing/2014/main" xmlns="" id="{E44DF226-C979-4C53-9AB3-F30F19A61E56}"/>
              </a:ext>
            </a:extLst>
          </p:cNvPr>
          <p:cNvSpPr>
            <a:spLocks noGrp="1"/>
          </p:cNvSpPr>
          <p:nvPr>
            <p:ph type="title"/>
          </p:nvPr>
        </p:nvSpPr>
        <p:spPr>
          <a:xfrm>
            <a:off x="664987" y="485501"/>
            <a:ext cx="5257800" cy="1325563"/>
          </a:xfrm>
        </p:spPr>
        <p:txBody>
          <a:bodyPr/>
          <a:lstStyle>
            <a:lvl1pPr>
              <a:defRPr b="1">
                <a:solidFill>
                  <a:schemeClr val="accent1"/>
                </a:solidFill>
              </a:defRPr>
            </a:lvl1pPr>
          </a:lstStyle>
          <a:p>
            <a:r>
              <a:rPr lang="ru-RU" dirty="0"/>
              <a:t>Образец заголовка</a:t>
            </a:r>
          </a:p>
        </p:txBody>
      </p:sp>
      <p:sp>
        <p:nvSpPr>
          <p:cNvPr id="15" name="Текст 18">
            <a:extLst>
              <a:ext uri="{FF2B5EF4-FFF2-40B4-BE49-F238E27FC236}">
                <a16:creationId xmlns:a16="http://schemas.microsoft.com/office/drawing/2014/main" xmlns="" id="{C0D997C5-63D2-40A5-8978-8A0E7A482F38}"/>
              </a:ext>
            </a:extLst>
          </p:cNvPr>
          <p:cNvSpPr>
            <a:spLocks noGrp="1"/>
          </p:cNvSpPr>
          <p:nvPr>
            <p:ph type="body" sz="quarter" idx="11"/>
          </p:nvPr>
        </p:nvSpPr>
        <p:spPr>
          <a:xfrm>
            <a:off x="664987" y="2153964"/>
            <a:ext cx="5186363" cy="4049712"/>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6" name="Рисунок 2">
            <a:extLst>
              <a:ext uri="{FF2B5EF4-FFF2-40B4-BE49-F238E27FC236}">
                <a16:creationId xmlns:a16="http://schemas.microsoft.com/office/drawing/2014/main" xmlns="" id="{0DC8507B-223A-4D10-9873-5F8CBA1FA68A}"/>
              </a:ext>
            </a:extLst>
          </p:cNvPr>
          <p:cNvSpPr>
            <a:spLocks noGrp="1"/>
          </p:cNvSpPr>
          <p:nvPr>
            <p:ph type="pic" sz="quarter" idx="12"/>
          </p:nvPr>
        </p:nvSpPr>
        <p:spPr>
          <a:xfrm>
            <a:off x="6984638" y="3519000"/>
            <a:ext cx="5186362" cy="3330000"/>
          </a:xfrm>
        </p:spPr>
        <p:txBody>
          <a:bodyPr/>
          <a:lstStyle>
            <a:lvl1pPr>
              <a:defRPr>
                <a:solidFill>
                  <a:schemeClr val="accent1"/>
                </a:solidFill>
              </a:defRPr>
            </a:lvl1pPr>
          </a:lstStyle>
          <a:p>
            <a:endParaRPr lang="ru-RU" dirty="0"/>
          </a:p>
        </p:txBody>
      </p:sp>
    </p:spTree>
    <p:extLst>
      <p:ext uri="{BB962C8B-B14F-4D97-AF65-F5344CB8AC3E}">
        <p14:creationId xmlns:p14="http://schemas.microsoft.com/office/powerpoint/2010/main" xmlns="" val="38926392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Пользовательский маке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C31BDB-50F3-43CA-877E-F9C7672D8469}"/>
              </a:ext>
            </a:extLst>
          </p:cNvPr>
          <p:cNvSpPr>
            <a:spLocks noGrp="1"/>
          </p:cNvSpPr>
          <p:nvPr>
            <p:ph type="title"/>
          </p:nvPr>
        </p:nvSpPr>
        <p:spPr/>
        <p:txBody>
          <a:bodyPr/>
          <a:lstStyle>
            <a:lvl1pPr>
              <a:defRPr b="1">
                <a:solidFill>
                  <a:schemeClr val="accent1"/>
                </a:solidFill>
              </a:defRPr>
            </a:lvl1pPr>
          </a:lstStyle>
          <a:p>
            <a:r>
              <a:rPr lang="ru-RU" dirty="0"/>
              <a:t>Образец заголовка</a:t>
            </a:r>
          </a:p>
        </p:txBody>
      </p:sp>
      <p:sp>
        <p:nvSpPr>
          <p:cNvPr id="7" name="Объект 2">
            <a:extLst>
              <a:ext uri="{FF2B5EF4-FFF2-40B4-BE49-F238E27FC236}">
                <a16:creationId xmlns:a16="http://schemas.microsoft.com/office/drawing/2014/main" xmlns="" id="{74453DF6-9509-45CB-BD4E-84F90C1C94D0}"/>
              </a:ext>
            </a:extLst>
          </p:cNvPr>
          <p:cNvSpPr>
            <a:spLocks noGrp="1"/>
          </p:cNvSpPr>
          <p:nvPr>
            <p:ph idx="1"/>
          </p:nvPr>
        </p:nvSpPr>
        <p:spPr>
          <a:xfrm>
            <a:off x="838200" y="1825625"/>
            <a:ext cx="10515600" cy="4351338"/>
          </a:xfr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10" name="Прямоугольник 9">
            <a:extLst>
              <a:ext uri="{FF2B5EF4-FFF2-40B4-BE49-F238E27FC236}">
                <a16:creationId xmlns:a16="http://schemas.microsoft.com/office/drawing/2014/main" xmlns="" id="{8AF27442-62D0-4CA6-81B4-B7FDDA51A9A2}"/>
              </a:ext>
            </a:extLst>
          </p:cNvPr>
          <p:cNvSpPr/>
          <p:nvPr userDrawn="1"/>
        </p:nvSpPr>
        <p:spPr>
          <a:xfrm>
            <a:off x="0" y="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1" name="Прямоугольник 10">
            <a:extLst>
              <a:ext uri="{FF2B5EF4-FFF2-40B4-BE49-F238E27FC236}">
                <a16:creationId xmlns:a16="http://schemas.microsoft.com/office/drawing/2014/main" xmlns="" id="{E1FD6AC4-0F96-4D40-B8AD-EF85E9EDE11D}"/>
              </a:ext>
            </a:extLst>
          </p:cNvPr>
          <p:cNvSpPr/>
          <p:nvPr userDrawn="1"/>
        </p:nvSpPr>
        <p:spPr>
          <a:xfrm>
            <a:off x="0" y="6759000"/>
            <a:ext cx="12192000" cy="9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nvGrpSpPr>
          <p:cNvPr id="12" name="Группа 11">
            <a:extLst>
              <a:ext uri="{FF2B5EF4-FFF2-40B4-BE49-F238E27FC236}">
                <a16:creationId xmlns:a16="http://schemas.microsoft.com/office/drawing/2014/main" xmlns="" id="{73640FF5-D492-4210-9DE4-D7B66426125F}"/>
              </a:ext>
            </a:extLst>
          </p:cNvPr>
          <p:cNvGrpSpPr/>
          <p:nvPr userDrawn="1"/>
        </p:nvGrpSpPr>
        <p:grpSpPr>
          <a:xfrm>
            <a:off x="9347250" y="37980"/>
            <a:ext cx="2844750" cy="286020"/>
            <a:chOff x="9347250" y="37980"/>
            <a:chExt cx="2844750" cy="286020"/>
          </a:xfrm>
          <a:solidFill>
            <a:schemeClr val="accent1"/>
          </a:solidFill>
        </p:grpSpPr>
        <p:sp>
          <p:nvSpPr>
            <p:cNvPr id="13" name="Прямоугольник 12">
              <a:extLst>
                <a:ext uri="{FF2B5EF4-FFF2-40B4-BE49-F238E27FC236}">
                  <a16:creationId xmlns:a16="http://schemas.microsoft.com/office/drawing/2014/main" xmlns="" id="{062B47E0-EF90-4ECC-A73E-6E5DA1F62FCD}"/>
                </a:ext>
              </a:extLst>
            </p:cNvPr>
            <p:cNvSpPr/>
            <p:nvPr userDrawn="1"/>
          </p:nvSpPr>
          <p:spPr>
            <a:xfrm>
              <a:off x="9651000" y="49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4" name="Блок-схема: объединение 13">
              <a:extLst>
                <a:ext uri="{FF2B5EF4-FFF2-40B4-BE49-F238E27FC236}">
                  <a16:creationId xmlns:a16="http://schemas.microsoft.com/office/drawing/2014/main" xmlns="" id="{2FC4DE4B-558A-425B-A23E-B63E93533558}"/>
                </a:ext>
              </a:extLst>
            </p:cNvPr>
            <p:cNvSpPr/>
            <p:nvPr userDrawn="1"/>
          </p:nvSpPr>
          <p:spPr>
            <a:xfrm>
              <a:off x="9347250" y="3798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grpSp>
        <p:nvGrpSpPr>
          <p:cNvPr id="15" name="Группа 14">
            <a:extLst>
              <a:ext uri="{FF2B5EF4-FFF2-40B4-BE49-F238E27FC236}">
                <a16:creationId xmlns:a16="http://schemas.microsoft.com/office/drawing/2014/main" xmlns="" id="{D1C3AA05-E7C7-4C27-A908-2E47AFEBA600}"/>
              </a:ext>
            </a:extLst>
          </p:cNvPr>
          <p:cNvGrpSpPr/>
          <p:nvPr userDrawn="1"/>
        </p:nvGrpSpPr>
        <p:grpSpPr>
          <a:xfrm>
            <a:off x="-35250" y="6583500"/>
            <a:ext cx="2844750" cy="274500"/>
            <a:chOff x="-35250" y="6583500"/>
            <a:chExt cx="2844750" cy="274500"/>
          </a:xfrm>
          <a:solidFill>
            <a:schemeClr val="accent1"/>
          </a:solidFill>
        </p:grpSpPr>
        <p:sp>
          <p:nvSpPr>
            <p:cNvPr id="16" name="Прямоугольник 15">
              <a:extLst>
                <a:ext uri="{FF2B5EF4-FFF2-40B4-BE49-F238E27FC236}">
                  <a16:creationId xmlns:a16="http://schemas.microsoft.com/office/drawing/2014/main" xmlns="" id="{D94BF255-53E4-439B-83D0-7DE93A9900DD}"/>
                </a:ext>
              </a:extLst>
            </p:cNvPr>
            <p:cNvSpPr/>
            <p:nvPr userDrawn="1"/>
          </p:nvSpPr>
          <p:spPr>
            <a:xfrm>
              <a:off x="-35250" y="6583500"/>
              <a:ext cx="2541000" cy="2745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sp>
          <p:nvSpPr>
            <p:cNvPr id="17" name="Блок-схема: объединение 16">
              <a:extLst>
                <a:ext uri="{FF2B5EF4-FFF2-40B4-BE49-F238E27FC236}">
                  <a16:creationId xmlns:a16="http://schemas.microsoft.com/office/drawing/2014/main" xmlns="" id="{E38044D4-D5F4-4E1E-8B74-E24D6E7B2929}"/>
                </a:ext>
              </a:extLst>
            </p:cNvPr>
            <p:cNvSpPr/>
            <p:nvPr userDrawn="1"/>
          </p:nvSpPr>
          <p:spPr>
            <a:xfrm rot="10800000">
              <a:off x="2202000" y="6583500"/>
              <a:ext cx="607500" cy="274500"/>
            </a:xfrm>
            <a:prstGeom prst="flowChartMerg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accent1"/>
                </a:solidFill>
              </a:endParaRPr>
            </a:p>
          </p:txBody>
        </p:sp>
      </p:grpSp>
    </p:spTree>
    <p:extLst>
      <p:ext uri="{BB962C8B-B14F-4D97-AF65-F5344CB8AC3E}">
        <p14:creationId xmlns:p14="http://schemas.microsoft.com/office/powerpoint/2010/main" xmlns="" val="1819083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Пользовательский макет">
    <p:bg>
      <p:bgPr>
        <a:solidFill>
          <a:schemeClr val="bg1"/>
        </a:solidFill>
        <a:effectLst/>
      </p:bgPr>
    </p:bg>
    <p:spTree>
      <p:nvGrpSpPr>
        <p:cNvPr id="1" name=""/>
        <p:cNvGrpSpPr/>
        <p:nvPr/>
      </p:nvGrpSpPr>
      <p:grpSpPr>
        <a:xfrm>
          <a:off x="0" y="0"/>
          <a:ext cx="0" cy="0"/>
          <a:chOff x="0" y="0"/>
          <a:chExt cx="0" cy="0"/>
        </a:xfrm>
      </p:grpSpPr>
      <p:sp>
        <p:nvSpPr>
          <p:cNvPr id="16" name="Заголовок 11">
            <a:extLst>
              <a:ext uri="{FF2B5EF4-FFF2-40B4-BE49-F238E27FC236}">
                <a16:creationId xmlns:a16="http://schemas.microsoft.com/office/drawing/2014/main" xmlns="" id="{AC7B45C4-0029-484F-BC10-E13FF56236DF}"/>
              </a:ext>
            </a:extLst>
          </p:cNvPr>
          <p:cNvSpPr>
            <a:spLocks noGrp="1"/>
          </p:cNvSpPr>
          <p:nvPr>
            <p:ph type="title"/>
          </p:nvPr>
        </p:nvSpPr>
        <p:spPr>
          <a:xfrm>
            <a:off x="425450" y="234000"/>
            <a:ext cx="11341100" cy="1035000"/>
          </a:xfrm>
        </p:spPr>
        <p:txBody>
          <a:bodyPr/>
          <a:lstStyle>
            <a:lvl1pPr>
              <a:defRPr>
                <a:solidFill>
                  <a:schemeClr val="accent1"/>
                </a:solidFill>
              </a:defRPr>
            </a:lvl1pPr>
          </a:lstStyle>
          <a:p>
            <a:r>
              <a:rPr lang="ru-RU" dirty="0"/>
              <a:t>Образец заголовка</a:t>
            </a:r>
          </a:p>
        </p:txBody>
      </p:sp>
      <p:sp>
        <p:nvSpPr>
          <p:cNvPr id="17" name="Рисунок 2">
            <a:extLst>
              <a:ext uri="{FF2B5EF4-FFF2-40B4-BE49-F238E27FC236}">
                <a16:creationId xmlns:a16="http://schemas.microsoft.com/office/drawing/2014/main" xmlns="" id="{F8FF044D-1DB9-4B7C-9D24-F0D3A3DD3C0C}"/>
              </a:ext>
            </a:extLst>
          </p:cNvPr>
          <p:cNvSpPr>
            <a:spLocks noGrp="1"/>
          </p:cNvSpPr>
          <p:nvPr>
            <p:ph type="pic" sz="quarter" idx="13"/>
          </p:nvPr>
        </p:nvSpPr>
        <p:spPr>
          <a:xfrm>
            <a:off x="425450" y="2303463"/>
            <a:ext cx="4005550" cy="1620837"/>
          </a:xfrm>
        </p:spPr>
        <p:txBody>
          <a:bodyPr/>
          <a:lstStyle>
            <a:lvl1pPr>
              <a:defRPr>
                <a:solidFill>
                  <a:schemeClr val="accent1"/>
                </a:solidFill>
              </a:defRPr>
            </a:lvl1pPr>
          </a:lstStyle>
          <a:p>
            <a:endParaRPr lang="ru-RU" dirty="0"/>
          </a:p>
        </p:txBody>
      </p:sp>
      <p:sp>
        <p:nvSpPr>
          <p:cNvPr id="18" name="Рисунок 2">
            <a:extLst>
              <a:ext uri="{FF2B5EF4-FFF2-40B4-BE49-F238E27FC236}">
                <a16:creationId xmlns:a16="http://schemas.microsoft.com/office/drawing/2014/main" xmlns="" id="{738784A2-81B9-4C54-8F48-52CB72EF9714}"/>
              </a:ext>
            </a:extLst>
          </p:cNvPr>
          <p:cNvSpPr>
            <a:spLocks noGrp="1"/>
          </p:cNvSpPr>
          <p:nvPr>
            <p:ph type="pic" sz="quarter" idx="14"/>
          </p:nvPr>
        </p:nvSpPr>
        <p:spPr>
          <a:xfrm>
            <a:off x="4595341" y="2303463"/>
            <a:ext cx="4005550" cy="1620837"/>
          </a:xfrm>
        </p:spPr>
        <p:txBody>
          <a:bodyPr/>
          <a:lstStyle>
            <a:lvl1pPr>
              <a:defRPr>
                <a:solidFill>
                  <a:schemeClr val="accent1"/>
                </a:solidFill>
              </a:defRPr>
            </a:lvl1pPr>
          </a:lstStyle>
          <a:p>
            <a:endParaRPr lang="ru-RU" dirty="0"/>
          </a:p>
        </p:txBody>
      </p:sp>
      <p:sp>
        <p:nvSpPr>
          <p:cNvPr id="19" name="Рисунок 2">
            <a:extLst>
              <a:ext uri="{FF2B5EF4-FFF2-40B4-BE49-F238E27FC236}">
                <a16:creationId xmlns:a16="http://schemas.microsoft.com/office/drawing/2014/main" xmlns="" id="{21C4B4FC-EB7C-4B83-9B03-36AC76ADC66E}"/>
              </a:ext>
            </a:extLst>
          </p:cNvPr>
          <p:cNvSpPr>
            <a:spLocks noGrp="1"/>
          </p:cNvSpPr>
          <p:nvPr>
            <p:ph type="pic" sz="quarter" idx="15"/>
          </p:nvPr>
        </p:nvSpPr>
        <p:spPr>
          <a:xfrm>
            <a:off x="8761675" y="2303463"/>
            <a:ext cx="3004875" cy="1620837"/>
          </a:xfrm>
        </p:spPr>
        <p:txBody>
          <a:bodyPr/>
          <a:lstStyle>
            <a:lvl1pPr>
              <a:defRPr>
                <a:solidFill>
                  <a:schemeClr val="accent1"/>
                </a:solidFill>
              </a:defRPr>
            </a:lvl1pPr>
          </a:lstStyle>
          <a:p>
            <a:endParaRPr lang="ru-RU" dirty="0"/>
          </a:p>
        </p:txBody>
      </p:sp>
      <p:sp>
        <p:nvSpPr>
          <p:cNvPr id="20" name="Рисунок 2">
            <a:extLst>
              <a:ext uri="{FF2B5EF4-FFF2-40B4-BE49-F238E27FC236}">
                <a16:creationId xmlns:a16="http://schemas.microsoft.com/office/drawing/2014/main" xmlns="" id="{FC421DAD-9956-40BC-B396-121BDF52207E}"/>
              </a:ext>
            </a:extLst>
          </p:cNvPr>
          <p:cNvSpPr>
            <a:spLocks noGrp="1"/>
          </p:cNvSpPr>
          <p:nvPr>
            <p:ph type="pic" sz="quarter" idx="16"/>
          </p:nvPr>
        </p:nvSpPr>
        <p:spPr>
          <a:xfrm>
            <a:off x="425450" y="4058163"/>
            <a:ext cx="3004875" cy="1620837"/>
          </a:xfrm>
        </p:spPr>
        <p:txBody>
          <a:bodyPr/>
          <a:lstStyle>
            <a:lvl1pPr>
              <a:defRPr>
                <a:solidFill>
                  <a:schemeClr val="accent1"/>
                </a:solidFill>
              </a:defRPr>
            </a:lvl1pPr>
          </a:lstStyle>
          <a:p>
            <a:endParaRPr lang="ru-RU" dirty="0"/>
          </a:p>
        </p:txBody>
      </p:sp>
      <p:sp>
        <p:nvSpPr>
          <p:cNvPr id="21" name="Рисунок 2">
            <a:extLst>
              <a:ext uri="{FF2B5EF4-FFF2-40B4-BE49-F238E27FC236}">
                <a16:creationId xmlns:a16="http://schemas.microsoft.com/office/drawing/2014/main" xmlns="" id="{0596AFFC-6327-4316-8A52-555C5499A3E5}"/>
              </a:ext>
            </a:extLst>
          </p:cNvPr>
          <p:cNvSpPr>
            <a:spLocks noGrp="1"/>
          </p:cNvSpPr>
          <p:nvPr>
            <p:ph type="pic" sz="quarter" idx="17"/>
          </p:nvPr>
        </p:nvSpPr>
        <p:spPr>
          <a:xfrm>
            <a:off x="3606109" y="4058163"/>
            <a:ext cx="4005550" cy="1620837"/>
          </a:xfrm>
        </p:spPr>
        <p:txBody>
          <a:bodyPr/>
          <a:lstStyle>
            <a:lvl1pPr>
              <a:defRPr>
                <a:solidFill>
                  <a:schemeClr val="accent1"/>
                </a:solidFill>
              </a:defRPr>
            </a:lvl1pPr>
          </a:lstStyle>
          <a:p>
            <a:endParaRPr lang="ru-RU" dirty="0"/>
          </a:p>
        </p:txBody>
      </p:sp>
      <p:sp>
        <p:nvSpPr>
          <p:cNvPr id="22" name="Рисунок 2">
            <a:extLst>
              <a:ext uri="{FF2B5EF4-FFF2-40B4-BE49-F238E27FC236}">
                <a16:creationId xmlns:a16="http://schemas.microsoft.com/office/drawing/2014/main" xmlns="" id="{709A8CBC-B10E-4729-8664-C17D4F6947A6}"/>
              </a:ext>
            </a:extLst>
          </p:cNvPr>
          <p:cNvSpPr>
            <a:spLocks noGrp="1"/>
          </p:cNvSpPr>
          <p:nvPr>
            <p:ph type="pic" sz="quarter" idx="18"/>
          </p:nvPr>
        </p:nvSpPr>
        <p:spPr>
          <a:xfrm>
            <a:off x="7776000" y="4058163"/>
            <a:ext cx="4005550" cy="1620837"/>
          </a:xfrm>
        </p:spPr>
        <p:txBody>
          <a:bodyPr/>
          <a:lstStyle>
            <a:lvl1pPr>
              <a:defRPr>
                <a:solidFill>
                  <a:schemeClr val="accent1"/>
                </a:solidFill>
              </a:defRPr>
            </a:lvl1pPr>
          </a:lstStyle>
          <a:p>
            <a:endParaRPr lang="ru-RU" dirty="0"/>
          </a:p>
        </p:txBody>
      </p:sp>
      <p:sp>
        <p:nvSpPr>
          <p:cNvPr id="23" name="Текст 4">
            <a:extLst>
              <a:ext uri="{FF2B5EF4-FFF2-40B4-BE49-F238E27FC236}">
                <a16:creationId xmlns:a16="http://schemas.microsoft.com/office/drawing/2014/main" xmlns="" id="{05550F69-FB7F-4160-902B-8FE3C5C275BB}"/>
              </a:ext>
            </a:extLst>
          </p:cNvPr>
          <p:cNvSpPr>
            <a:spLocks noGrp="1"/>
          </p:cNvSpPr>
          <p:nvPr>
            <p:ph type="body" sz="quarter" idx="19"/>
          </p:nvPr>
        </p:nvSpPr>
        <p:spPr>
          <a:xfrm>
            <a:off x="439739" y="1493838"/>
            <a:ext cx="11341100" cy="627062"/>
          </a:xfrm>
        </p:spPr>
        <p:txBody>
          <a:bodyPr/>
          <a:lstStyle>
            <a:lvl1pPr marL="0" indent="0">
              <a:buNone/>
              <a:defRPr>
                <a:solidFill>
                  <a:schemeClr val="accent1"/>
                </a:solidFill>
              </a:defRPr>
            </a:lvl1pPr>
            <a:lvl2pPr marL="457200" indent="0">
              <a:buNone/>
              <a:defRPr>
                <a:solidFill>
                  <a:schemeClr val="accent1"/>
                </a:solidFill>
              </a:defRPr>
            </a:lvl2pPr>
            <a:lvl3pPr marL="914400" indent="0">
              <a:buNone/>
              <a:defRPr>
                <a:solidFill>
                  <a:schemeClr val="accent1"/>
                </a:solidFill>
              </a:defRPr>
            </a:lvl3pPr>
            <a:lvl4pPr marL="1371600" indent="0">
              <a:buNone/>
              <a:defRPr>
                <a:solidFill>
                  <a:schemeClr val="accent1"/>
                </a:solidFill>
              </a:defRPr>
            </a:lvl4pPr>
            <a:lvl5pPr marL="1828800" indent="0">
              <a:buNone/>
              <a:defRPr>
                <a:solidFill>
                  <a:schemeClr val="accent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xmlns="" val="2770359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s://presentation-creation.ru/"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548E8430-DDB9-4451-9D36-B3AF2E7697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CBE93D94-3035-46FC-A88F-4C3D803A53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FC1E060-1FC4-4335-BB7B-E97E627FA9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3E2BF-9ADC-477C-B985-ED6A3FE2C52E}" type="datetimeFigureOut">
              <a:rPr lang="ru-RU" smtClean="0"/>
              <a:pPr/>
              <a:t>27.10.2022</a:t>
            </a:fld>
            <a:endParaRPr lang="ru-RU" dirty="0"/>
          </a:p>
        </p:txBody>
      </p:sp>
      <p:sp>
        <p:nvSpPr>
          <p:cNvPr id="5" name="Нижний колонтитул 4">
            <a:extLst>
              <a:ext uri="{FF2B5EF4-FFF2-40B4-BE49-F238E27FC236}">
                <a16:creationId xmlns:a16="http://schemas.microsoft.com/office/drawing/2014/main" xmlns="" id="{66DED04A-12F8-4119-ACB5-AA522965E3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xmlns="" id="{8DF0D0D2-7346-4BE2-B3F5-7DE8403A21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424E6-770A-4943-8DFB-C07B33ECB3B4}" type="slidenum">
              <a:rPr lang="ru-RU" smtClean="0"/>
              <a:pPr/>
              <a:t>‹#›</a:t>
            </a:fld>
            <a:endParaRPr lang="ru-RU" dirty="0"/>
          </a:p>
        </p:txBody>
      </p:sp>
      <p:pic>
        <p:nvPicPr>
          <p:cNvPr id="7" name="Рисунок 6">
            <a:hlinkClick r:id="rId23"/>
            <a:extLst>
              <a:ext uri="{FF2B5EF4-FFF2-40B4-BE49-F238E27FC236}">
                <a16:creationId xmlns:a16="http://schemas.microsoft.com/office/drawing/2014/main" xmlns="" id="{43780347-ADC3-4039-95E5-9DAF405C2D48}"/>
              </a:ext>
            </a:extLst>
          </p:cNvPr>
          <p:cNvPicPr>
            <a:picLocks noChangeAspect="1"/>
          </p:cNvPicPr>
          <p:nvPr userDrawn="1"/>
        </p:nvPicPr>
        <p:blipFill>
          <a:blip r:embed="rId24" cstate="print">
            <a:extLst>
              <a:ext uri="{28A0092B-C50C-407E-A947-70E740481C1C}">
                <a14:useLocalDpi xmlns:a14="http://schemas.microsoft.com/office/drawing/2010/main" xmlns=""/>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xmlns="" val="280568907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67" r:id="rId4"/>
    <p:sldLayoutId id="2147483666" r:id="rId5"/>
    <p:sldLayoutId id="2147483661" r:id="rId6"/>
    <p:sldLayoutId id="2147483662" r:id="rId7"/>
    <p:sldLayoutId id="2147483663" r:id="rId8"/>
    <p:sldLayoutId id="2147483664" r:id="rId9"/>
    <p:sldLayoutId id="2147483650"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 id="2147483668" r:id="rId20"/>
    <p:sldLayoutId id="2147483681" r:id="rId2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login.consultant.ru/link/?req=doc&amp;demo=1&amp;base=LAW&amp;n=388711&amp;date=04.10.2021"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6" name="Прямоугольник 5">
            <a:extLst>
              <a:ext uri="{FF2B5EF4-FFF2-40B4-BE49-F238E27FC236}">
                <a16:creationId xmlns:a16="http://schemas.microsoft.com/office/drawing/2014/main" xmlns="" id="{57A3F9B0-C61E-4C60-847E-58C20F285CD3}"/>
              </a:ext>
            </a:extLst>
          </p:cNvPr>
          <p:cNvSpPr/>
          <p:nvPr/>
        </p:nvSpPr>
        <p:spPr>
          <a:xfrm>
            <a:off x="0" y="0"/>
            <a:ext cx="12192000" cy="6858000"/>
          </a:xfrm>
          <a:prstGeom prst="rect">
            <a:avLst/>
          </a:prstGeom>
          <a:solidFill>
            <a:schemeClr val="accent1">
              <a:alpha val="3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1" name="Прямоугольник 10">
            <a:extLst>
              <a:ext uri="{FF2B5EF4-FFF2-40B4-BE49-F238E27FC236}">
                <a16:creationId xmlns:a16="http://schemas.microsoft.com/office/drawing/2014/main" xmlns="" id="{C3A62C24-D04B-48C3-AA2C-139B09BA2CCB}"/>
              </a:ext>
            </a:extLst>
          </p:cNvPr>
          <p:cNvSpPr/>
          <p:nvPr/>
        </p:nvSpPr>
        <p:spPr>
          <a:xfrm>
            <a:off x="1236000" y="683550"/>
            <a:ext cx="9720000" cy="5467500"/>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Заголовок 6">
            <a:extLst>
              <a:ext uri="{FF2B5EF4-FFF2-40B4-BE49-F238E27FC236}">
                <a16:creationId xmlns:a16="http://schemas.microsoft.com/office/drawing/2014/main" xmlns="" id="{F517E966-A564-45E1-84EA-531571F5224C}"/>
              </a:ext>
            </a:extLst>
          </p:cNvPr>
          <p:cNvSpPr>
            <a:spLocks noGrp="1"/>
          </p:cNvSpPr>
          <p:nvPr>
            <p:ph type="ctrTitle"/>
          </p:nvPr>
        </p:nvSpPr>
        <p:spPr>
          <a:xfrm>
            <a:off x="1559496" y="1556792"/>
            <a:ext cx="9144000" cy="1700963"/>
          </a:xfrm>
        </p:spPr>
        <p:txBody>
          <a:bodyPr>
            <a:normAutofit/>
          </a:bodyPr>
          <a:lstStyle/>
          <a:p>
            <a:pPr>
              <a:spcBef>
                <a:spcPts val="600"/>
              </a:spcBef>
              <a:spcAft>
                <a:spcPts val="600"/>
              </a:spcAft>
            </a:pPr>
            <a:r>
              <a:rPr lang="ru-RU" sz="4000" b="1" dirty="0">
                <a:solidFill>
                  <a:schemeClr val="bg1"/>
                </a:solidFill>
                <a:latin typeface="Arial" pitchFamily="34" charset="0"/>
                <a:cs typeface="Arial" pitchFamily="34" charset="0"/>
              </a:rPr>
              <a:t/>
            </a:r>
            <a:br>
              <a:rPr lang="ru-RU" sz="4000" b="1" dirty="0">
                <a:solidFill>
                  <a:schemeClr val="bg1"/>
                </a:solidFill>
                <a:latin typeface="Arial" pitchFamily="34" charset="0"/>
                <a:cs typeface="Arial" pitchFamily="34" charset="0"/>
              </a:rPr>
            </a:br>
            <a:r>
              <a:rPr lang="ru-RU" sz="4800" b="1" dirty="0">
                <a:solidFill>
                  <a:schemeClr val="bg1"/>
                </a:solidFill>
                <a:latin typeface="+mn-lt"/>
                <a:cs typeface="Arial" pitchFamily="34" charset="0"/>
              </a:rPr>
              <a:t>Страховые взносы</a:t>
            </a:r>
            <a:endParaRPr lang="ru-RU" sz="4800" dirty="0">
              <a:solidFill>
                <a:schemeClr val="bg1"/>
              </a:solidFill>
              <a:latin typeface="+mn-lt"/>
              <a:cs typeface="Arial" pitchFamily="34" charset="0"/>
            </a:endParaRPr>
          </a:p>
        </p:txBody>
      </p:sp>
      <p:sp>
        <p:nvSpPr>
          <p:cNvPr id="8" name="Подзаголовок 7">
            <a:extLst>
              <a:ext uri="{FF2B5EF4-FFF2-40B4-BE49-F238E27FC236}">
                <a16:creationId xmlns:a16="http://schemas.microsoft.com/office/drawing/2014/main" xmlns="" id="{E2BDACE4-4494-4579-AE66-C36AE5DA67AB}"/>
              </a:ext>
            </a:extLst>
          </p:cNvPr>
          <p:cNvSpPr>
            <a:spLocks noGrp="1"/>
          </p:cNvSpPr>
          <p:nvPr>
            <p:ph type="subTitle" idx="1"/>
          </p:nvPr>
        </p:nvSpPr>
        <p:spPr>
          <a:xfrm>
            <a:off x="1199456" y="4509120"/>
            <a:ext cx="9144000" cy="1655762"/>
          </a:xfrm>
        </p:spPr>
        <p:txBody>
          <a:bodyPr>
            <a:normAutofit/>
          </a:bodyPr>
          <a:lstStyle/>
          <a:p>
            <a:pPr algn="l">
              <a:lnSpc>
                <a:spcPct val="100000"/>
              </a:lnSpc>
              <a:spcAft>
                <a:spcPts val="600"/>
              </a:spcAft>
            </a:pPr>
            <a:r>
              <a:rPr lang="ru-RU" sz="2000" dirty="0">
                <a:solidFill>
                  <a:schemeClr val="bg1"/>
                </a:solidFill>
                <a:cs typeface="Arial" pitchFamily="34" charset="0"/>
              </a:rPr>
              <a:t>Лектор: </a:t>
            </a:r>
            <a:r>
              <a:rPr lang="ru-RU" sz="2000" b="1" dirty="0">
                <a:solidFill>
                  <a:schemeClr val="bg1"/>
                </a:solidFill>
                <a:cs typeface="Arial" pitchFamily="34" charset="0"/>
              </a:rPr>
              <a:t>Колмакова Полина Владимировна</a:t>
            </a:r>
          </a:p>
          <a:p>
            <a:pPr>
              <a:lnSpc>
                <a:spcPct val="100000"/>
              </a:lnSpc>
            </a:pPr>
            <a:endParaRPr lang="ru-RU" sz="1800" dirty="0">
              <a:solidFill>
                <a:schemeClr val="bg1"/>
              </a:solidFill>
            </a:endParaRPr>
          </a:p>
        </p:txBody>
      </p:sp>
      <p:sp>
        <p:nvSpPr>
          <p:cNvPr id="13" name="Прямоугольник 12">
            <a:extLst>
              <a:ext uri="{FF2B5EF4-FFF2-40B4-BE49-F238E27FC236}">
                <a16:creationId xmlns:a16="http://schemas.microsoft.com/office/drawing/2014/main" xmlns="" id="{B7677A69-23E8-4468-B0C1-F200BA6A0BB0}"/>
              </a:ext>
            </a:extLst>
          </p:cNvPr>
          <p:cNvSpPr/>
          <p:nvPr/>
        </p:nvSpPr>
        <p:spPr>
          <a:xfrm>
            <a:off x="456450" y="257400"/>
            <a:ext cx="11318400" cy="6366600"/>
          </a:xfrm>
          <a:prstGeom prst="rect">
            <a:avLst/>
          </a:prstGeom>
          <a:noFill/>
          <a:ln w="317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8" name="Текст 7"/>
          <p:cNvSpPr txBox="1">
            <a:spLocks/>
          </p:cNvSpPr>
          <p:nvPr/>
        </p:nvSpPr>
        <p:spPr bwMode="auto">
          <a:xfrm>
            <a:off x="4643666" y="5165379"/>
            <a:ext cx="6323100" cy="873125"/>
          </a:xfrm>
          <a:prstGeom prst="rect">
            <a:avLst/>
          </a:prstGeom>
          <a:noFill/>
          <a:ln w="9525">
            <a:noFill/>
            <a:miter lim="800000"/>
            <a:headEnd/>
            <a:tailEnd/>
          </a:ln>
        </p:spPr>
        <p:txBody>
          <a:bodyPr lIns="100794" tIns="50397" rIns="100794" bIns="50397"/>
          <a:lstStyle/>
          <a:p>
            <a:pPr algn="r">
              <a:buClr>
                <a:srgbClr val="C3260C"/>
              </a:buClr>
              <a:buSzPct val="130000"/>
              <a:buFont typeface="Georgia" pitchFamily="18" charset="0"/>
              <a:buNone/>
              <a:defRPr/>
            </a:pPr>
            <a:r>
              <a:rPr lang="ru-RU" kern="0" dirty="0">
                <a:solidFill>
                  <a:schemeClr val="bg1"/>
                </a:solidFill>
                <a:cs typeface="Arial" pitchFamily="34" charset="0"/>
              </a:rPr>
              <a:t>Центр подготовки налоговых консультантов РосНОУ  </a:t>
            </a:r>
          </a:p>
          <a:p>
            <a:pPr algn="r">
              <a:spcBef>
                <a:spcPct val="20000"/>
              </a:spcBef>
              <a:spcAft>
                <a:spcPts val="331"/>
              </a:spcAft>
              <a:buClr>
                <a:srgbClr val="C3260C"/>
              </a:buClr>
              <a:buSzPct val="130000"/>
              <a:defRPr/>
            </a:pPr>
            <a:r>
              <a:rPr lang="ru-RU" kern="0" dirty="0">
                <a:solidFill>
                  <a:schemeClr val="bg1"/>
                </a:solidFill>
                <a:cs typeface="Arial" pitchFamily="34" charset="0"/>
              </a:rPr>
              <a:t>(495) 925-03-87 </a:t>
            </a:r>
            <a:r>
              <a:rPr lang="en-US" kern="0" dirty="0">
                <a:solidFill>
                  <a:schemeClr val="bg1"/>
                </a:solidFill>
                <a:cs typeface="Arial" pitchFamily="34" charset="0"/>
              </a:rPr>
              <a:t>nalog</a:t>
            </a:r>
            <a:r>
              <a:rPr lang="ru-RU" kern="0" dirty="0">
                <a:solidFill>
                  <a:schemeClr val="bg1"/>
                </a:solidFill>
                <a:cs typeface="Arial" pitchFamily="34" charset="0"/>
              </a:rPr>
              <a:t>@</a:t>
            </a:r>
            <a:r>
              <a:rPr lang="en-US" kern="0" dirty="0">
                <a:solidFill>
                  <a:schemeClr val="bg1"/>
                </a:solidFill>
                <a:cs typeface="Arial" pitchFamily="34" charset="0"/>
              </a:rPr>
              <a:t>cpnk</a:t>
            </a:r>
            <a:r>
              <a:rPr lang="ru-RU" kern="0" dirty="0">
                <a:solidFill>
                  <a:schemeClr val="bg1"/>
                </a:solidFill>
                <a:cs typeface="Arial" pitchFamily="34" charset="0"/>
              </a:rPr>
              <a:t>.</a:t>
            </a:r>
            <a:r>
              <a:rPr lang="en-US" kern="0" dirty="0">
                <a:solidFill>
                  <a:schemeClr val="bg1"/>
                </a:solidFill>
                <a:cs typeface="Arial" pitchFamily="34" charset="0"/>
              </a:rPr>
              <a:t>ru </a:t>
            </a:r>
            <a:r>
              <a:rPr lang="ru-RU" kern="0" dirty="0">
                <a:solidFill>
                  <a:schemeClr val="bg1"/>
                </a:solidFill>
                <a:cs typeface="Arial" pitchFamily="34" charset="0"/>
              </a:rPr>
              <a:t> </a:t>
            </a:r>
            <a:r>
              <a:rPr lang="en-US" kern="0" dirty="0">
                <a:solidFill>
                  <a:schemeClr val="bg1"/>
                </a:solidFill>
                <a:cs typeface="Arial" pitchFamily="34" charset="0"/>
              </a:rPr>
              <a:t>http</a:t>
            </a:r>
            <a:r>
              <a:rPr lang="ru-RU" kern="0" dirty="0">
                <a:solidFill>
                  <a:schemeClr val="bg1"/>
                </a:solidFill>
                <a:cs typeface="Arial" pitchFamily="34" charset="0"/>
              </a:rPr>
              <a:t>://</a:t>
            </a:r>
            <a:r>
              <a:rPr lang="en-US" kern="0" dirty="0">
                <a:solidFill>
                  <a:schemeClr val="bg1"/>
                </a:solidFill>
                <a:cs typeface="Arial" pitchFamily="34" charset="0"/>
              </a:rPr>
              <a:t>cpnk</a:t>
            </a:r>
            <a:r>
              <a:rPr lang="ru-RU" kern="0" dirty="0">
                <a:solidFill>
                  <a:schemeClr val="bg1"/>
                </a:solidFill>
                <a:cs typeface="Arial" pitchFamily="34" charset="0"/>
              </a:rPr>
              <a:t>.</a:t>
            </a:r>
            <a:r>
              <a:rPr lang="en-US" kern="0" dirty="0">
                <a:solidFill>
                  <a:schemeClr val="bg1"/>
                </a:solidFill>
                <a:cs typeface="Arial" pitchFamily="34" charset="0"/>
              </a:rPr>
              <a:t>ru</a:t>
            </a:r>
            <a:r>
              <a:rPr lang="ru-RU" kern="0" dirty="0">
                <a:solidFill>
                  <a:schemeClr val="bg1"/>
                </a:solidFill>
                <a:cs typeface="Arial" pitchFamily="34" charset="0"/>
              </a:rPr>
              <a:t> </a:t>
            </a:r>
          </a:p>
          <a:p>
            <a:pPr algn="r">
              <a:spcBef>
                <a:spcPct val="20000"/>
              </a:spcBef>
              <a:spcAft>
                <a:spcPts val="331"/>
              </a:spcAft>
              <a:buClr>
                <a:srgbClr val="C3260C"/>
              </a:buClr>
              <a:buSzPct val="130000"/>
              <a:defRPr/>
            </a:pPr>
            <a:r>
              <a:rPr lang="ru-RU" kern="0" dirty="0">
                <a:solidFill>
                  <a:schemeClr val="bg1"/>
                </a:solidFill>
                <a:latin typeface="Arial" pitchFamily="34" charset="0"/>
                <a:cs typeface="Arial" pitchFamily="34" charset="0"/>
              </a:rPr>
              <a:t> </a:t>
            </a:r>
          </a:p>
          <a:p>
            <a:pPr>
              <a:spcBef>
                <a:spcPct val="20000"/>
              </a:spcBef>
              <a:spcAft>
                <a:spcPts val="331"/>
              </a:spcAft>
              <a:buClr>
                <a:srgbClr val="C3260C"/>
              </a:buClr>
              <a:buSzPct val="130000"/>
              <a:defRPr/>
            </a:pPr>
            <a:endParaRPr lang="ru-RU" kern="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xmlns="" val="15956136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4F0FE88-3BB4-48BA-8885-F0AD293A4301}"/>
              </a:ext>
            </a:extLst>
          </p:cNvPr>
          <p:cNvSpPr>
            <a:spLocks noGrp="1"/>
          </p:cNvSpPr>
          <p:nvPr>
            <p:ph type="title"/>
          </p:nvPr>
        </p:nvSpPr>
        <p:spPr>
          <a:xfrm>
            <a:off x="695400" y="0"/>
            <a:ext cx="10515599" cy="1325563"/>
          </a:xfrm>
        </p:spPr>
        <p:txBody>
          <a:bodyPr>
            <a:normAutofit/>
          </a:bodyPr>
          <a:lstStyle/>
          <a:p>
            <a:pPr marL="0" indent="0" algn="ctr">
              <a:buNone/>
              <a:defRPr/>
            </a:pPr>
            <a:r>
              <a:rPr lang="ru-RU" sz="3200" dirty="0">
                <a:effectLst/>
                <a:latin typeface="+mn-lt"/>
              </a:rPr>
              <a:t>Предельная база для взносов</a:t>
            </a:r>
          </a:p>
        </p:txBody>
      </p:sp>
      <p:sp>
        <p:nvSpPr>
          <p:cNvPr id="6" name="Объект 3">
            <a:extLst>
              <a:ext uri="{FF2B5EF4-FFF2-40B4-BE49-F238E27FC236}">
                <a16:creationId xmlns:a16="http://schemas.microsoft.com/office/drawing/2014/main" xmlns="" id="{AC7F3248-4EA7-4E53-8361-308756D6B2B8}"/>
              </a:ext>
            </a:extLst>
          </p:cNvPr>
          <p:cNvSpPr>
            <a:spLocks noGrp="1"/>
          </p:cNvSpPr>
          <p:nvPr>
            <p:ph type="body" sz="quarter" idx="14"/>
          </p:nvPr>
        </p:nvSpPr>
        <p:spPr>
          <a:xfrm>
            <a:off x="407368" y="1916832"/>
            <a:ext cx="5616625" cy="4049712"/>
          </a:xfrm>
        </p:spPr>
        <p:txBody>
          <a:bodyPr/>
          <a:lstStyle/>
          <a:p>
            <a:pPr marL="46037" indent="0">
              <a:buNone/>
              <a:defRPr/>
            </a:pPr>
            <a:r>
              <a:rPr lang="ru-RU" altLang="ru-RU" sz="2400" dirty="0">
                <a:solidFill>
                  <a:srgbClr val="FF0000"/>
                </a:solidFill>
              </a:rPr>
              <a:t>С 1 января 2022 г. </a:t>
            </a:r>
          </a:p>
          <a:p>
            <a:pPr marL="46037" indent="0">
              <a:buNone/>
              <a:defRPr/>
            </a:pPr>
            <a:r>
              <a:rPr lang="ru-RU" altLang="ru-RU" sz="2400" dirty="0">
                <a:solidFill>
                  <a:srgbClr val="025373"/>
                </a:solidFill>
              </a:rPr>
              <a:t>(Проект)  будут действовать следующие лимиты:</a:t>
            </a:r>
          </a:p>
          <a:p>
            <a:pPr>
              <a:buFontTx/>
              <a:buChar char="-"/>
              <a:defRPr/>
            </a:pPr>
            <a:r>
              <a:rPr lang="ru-RU" altLang="ru-RU" sz="2400" dirty="0">
                <a:solidFill>
                  <a:srgbClr val="025373"/>
                </a:solidFill>
              </a:rPr>
              <a:t>  </a:t>
            </a:r>
            <a:r>
              <a:rPr lang="ru-RU" altLang="ru-RU" sz="2400" dirty="0" smtClean="0">
                <a:solidFill>
                  <a:srgbClr val="025373"/>
                </a:solidFill>
              </a:rPr>
              <a:t>По </a:t>
            </a:r>
            <a:r>
              <a:rPr lang="ru-RU" altLang="ru-RU" sz="2400" dirty="0">
                <a:solidFill>
                  <a:srgbClr val="025373"/>
                </a:solidFill>
              </a:rPr>
              <a:t>взносам на ОПС -﻿ </a:t>
            </a:r>
          </a:p>
          <a:p>
            <a:pPr>
              <a:defRPr/>
            </a:pPr>
            <a:r>
              <a:rPr lang="ru-RU" sz="2400" dirty="0">
                <a:solidFill>
                  <a:srgbClr val="FF0000"/>
                </a:solidFill>
              </a:rPr>
              <a:t>1 565 000 </a:t>
            </a:r>
            <a:r>
              <a:rPr lang="ru-RU" altLang="ru-RU" sz="2400" dirty="0">
                <a:solidFill>
                  <a:srgbClr val="FF0000"/>
                </a:solidFill>
              </a:rPr>
              <a:t>руб.;</a:t>
            </a:r>
          </a:p>
          <a:p>
            <a:pPr marL="342900" indent="-342900">
              <a:buFontTx/>
              <a:buChar char="-"/>
              <a:defRPr/>
            </a:pPr>
            <a:r>
              <a:rPr lang="ru-RU" altLang="ru-RU" sz="2400" dirty="0">
                <a:solidFill>
                  <a:srgbClr val="025373"/>
                </a:solidFill>
              </a:rPr>
              <a:t>Д</a:t>
            </a:r>
            <a:r>
              <a:rPr lang="ru-RU" altLang="ru-RU" sz="2400" dirty="0" smtClean="0">
                <a:solidFill>
                  <a:srgbClr val="025373"/>
                </a:solidFill>
              </a:rPr>
              <a:t>ля </a:t>
            </a:r>
            <a:r>
              <a:rPr lang="ru-RU" altLang="ru-RU" sz="2400" dirty="0">
                <a:solidFill>
                  <a:srgbClr val="025373"/>
                </a:solidFill>
              </a:rPr>
              <a:t>взносов на ВНиМ – </a:t>
            </a:r>
          </a:p>
          <a:p>
            <a:pPr>
              <a:defRPr/>
            </a:pPr>
            <a:r>
              <a:rPr lang="ru-RU" sz="2400" dirty="0">
                <a:solidFill>
                  <a:srgbClr val="FF0000"/>
                </a:solidFill>
              </a:rPr>
              <a:t>1 032 000 </a:t>
            </a:r>
            <a:r>
              <a:rPr lang="ru-RU" altLang="ru-RU" sz="2400" dirty="0">
                <a:solidFill>
                  <a:srgbClr val="FF0000"/>
                </a:solidFill>
              </a:rPr>
              <a:t> руб. </a:t>
            </a:r>
          </a:p>
          <a:p>
            <a:pPr marL="46037" indent="0">
              <a:buNone/>
              <a:defRPr/>
            </a:pPr>
            <a:endParaRPr lang="ru-RU" altLang="ru-RU" dirty="0"/>
          </a:p>
          <a:p>
            <a:pPr marL="46037" indent="0">
              <a:buNone/>
              <a:defRPr/>
            </a:pPr>
            <a:endParaRPr lang="ru-RU" altLang="ru-RU" dirty="0"/>
          </a:p>
        </p:txBody>
      </p:sp>
      <p:sp>
        <p:nvSpPr>
          <p:cNvPr id="5" name="Объект 3">
            <a:extLst>
              <a:ext uri="{FF2B5EF4-FFF2-40B4-BE49-F238E27FC236}">
                <a16:creationId xmlns:a16="http://schemas.microsoft.com/office/drawing/2014/main" xmlns="" id="{AC7F3248-4EA7-4E53-8361-308756D6B2B8}"/>
              </a:ext>
            </a:extLst>
          </p:cNvPr>
          <p:cNvSpPr txBox="1">
            <a:spLocks/>
          </p:cNvSpPr>
          <p:nvPr/>
        </p:nvSpPr>
        <p:spPr>
          <a:xfrm>
            <a:off x="6096000" y="1844824"/>
            <a:ext cx="5616625" cy="4049712"/>
          </a:xfrm>
          <a:prstGeom prst="rect">
            <a:avLst/>
          </a:prstGeom>
        </p:spPr>
        <p:txBody>
          <a:bodyPr vert="horz" lIns="91440" tIns="45720" rIns="91440" bIns="45720" rtlCol="0">
            <a:normAutofit/>
          </a:bodyPr>
          <a:lstStyle/>
          <a:p>
            <a:pPr marL="46037"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altLang="ru-RU" sz="2400" b="0" i="0" u="none" strike="noStrike" kern="1200" cap="none" spc="0" normalizeH="0" baseline="0" noProof="0" dirty="0" smtClean="0">
                <a:ln>
                  <a:noFill/>
                </a:ln>
                <a:solidFill>
                  <a:srgbClr val="FF0000"/>
                </a:solidFill>
                <a:effectLst/>
                <a:uLnTx/>
                <a:uFillTx/>
                <a:latin typeface="+mn-lt"/>
                <a:ea typeface="+mn-ea"/>
                <a:cs typeface="+mn-cs"/>
              </a:rPr>
              <a:t>С 1 января 2023 г. будет установлена ЕДИНАЯ база  </a:t>
            </a:r>
          </a:p>
          <a:p>
            <a:pPr marL="46037"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altLang="ru-RU" sz="2400" b="0" i="0" u="none" strike="noStrike" kern="1200" cap="none" spc="0" normalizeH="0" baseline="0" noProof="0" dirty="0" smtClean="0">
                <a:ln>
                  <a:noFill/>
                </a:ln>
                <a:solidFill>
                  <a:srgbClr val="025373"/>
                </a:solidFill>
                <a:effectLst/>
                <a:uLnTx/>
                <a:uFillTx/>
                <a:latin typeface="+mn-lt"/>
                <a:ea typeface="+mn-ea"/>
                <a:cs typeface="+mn-cs"/>
              </a:rPr>
              <a:t>(Проект)  будут действовать следующий лимит:</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0" i="0" u="none" strike="noStrike" kern="1200" cap="none" spc="0" normalizeH="0" baseline="0" noProof="0" dirty="0" smtClean="0">
                <a:ln>
                  <a:noFill/>
                </a:ln>
                <a:solidFill>
                  <a:srgbClr val="FF0000"/>
                </a:solidFill>
                <a:effectLst/>
                <a:uLnTx/>
                <a:uFillTx/>
                <a:latin typeface="+mn-lt"/>
                <a:ea typeface="+mn-ea"/>
                <a:cs typeface="+mn-cs"/>
              </a:rPr>
              <a:t> 1 917 000 </a:t>
            </a:r>
            <a:r>
              <a:rPr kumimoji="0" lang="ru-RU" altLang="ru-RU" sz="2400" b="0" i="0" u="none" strike="noStrike" kern="1200" cap="none" spc="0" normalizeH="0" baseline="0" noProof="0" dirty="0" smtClean="0">
                <a:ln>
                  <a:noFill/>
                </a:ln>
                <a:solidFill>
                  <a:srgbClr val="FF0000"/>
                </a:solidFill>
                <a:effectLst/>
                <a:uLnTx/>
                <a:uFillTx/>
                <a:latin typeface="+mn-lt"/>
                <a:ea typeface="+mn-ea"/>
                <a:cs typeface="+mn-cs"/>
              </a:rPr>
              <a:t>руб.</a:t>
            </a:r>
          </a:p>
          <a:p>
            <a:pPr marL="46037"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altLang="ru-RU" sz="2800" b="0" i="0" u="none" strike="noStrike" kern="1200" cap="none" spc="0" normalizeH="0" baseline="0" noProof="0" dirty="0" smtClean="0">
              <a:ln>
                <a:noFill/>
              </a:ln>
              <a:solidFill>
                <a:schemeClr val="accent1"/>
              </a:solidFill>
              <a:effectLst/>
              <a:uLnTx/>
              <a:uFillTx/>
              <a:latin typeface="+mn-lt"/>
              <a:ea typeface="+mn-ea"/>
              <a:cs typeface="+mn-cs"/>
            </a:endParaRPr>
          </a:p>
          <a:p>
            <a:pPr marL="46037"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altLang="ru-RU" sz="2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B1FB395-A94B-4936-B1F7-162EE89358D9}"/>
              </a:ext>
            </a:extLst>
          </p:cNvPr>
          <p:cNvSpPr>
            <a:spLocks noGrp="1"/>
          </p:cNvSpPr>
          <p:nvPr>
            <p:ph type="title"/>
          </p:nvPr>
        </p:nvSpPr>
        <p:spPr>
          <a:xfrm>
            <a:off x="839416" y="476672"/>
            <a:ext cx="10515599" cy="1325563"/>
          </a:xfrm>
        </p:spPr>
        <p:txBody>
          <a:bodyPr>
            <a:normAutofit/>
          </a:bodyPr>
          <a:lstStyle/>
          <a:p>
            <a:pPr marL="0" indent="0" algn="ctr">
              <a:buNone/>
              <a:defRPr/>
            </a:pPr>
            <a:r>
              <a:rPr lang="ru-RU" sz="3200" dirty="0">
                <a:effectLst/>
                <a:latin typeface="+mn-lt"/>
              </a:rPr>
              <a:t>Расчетный  период (ст.423 НК РФ)</a:t>
            </a:r>
          </a:p>
        </p:txBody>
      </p:sp>
      <p:sp>
        <p:nvSpPr>
          <p:cNvPr id="8195" name="Объект 2">
            <a:extLst>
              <a:ext uri="{FF2B5EF4-FFF2-40B4-BE49-F238E27FC236}">
                <a16:creationId xmlns:a16="http://schemas.microsoft.com/office/drawing/2014/main" xmlns="" id="{8638D614-3B4D-4382-A866-2C0AE163F6E0}"/>
              </a:ext>
            </a:extLst>
          </p:cNvPr>
          <p:cNvSpPr>
            <a:spLocks noGrp="1"/>
          </p:cNvSpPr>
          <p:nvPr>
            <p:ph type="body" sz="quarter" idx="14"/>
          </p:nvPr>
        </p:nvSpPr>
        <p:spPr>
          <a:xfrm>
            <a:off x="119336" y="2060848"/>
            <a:ext cx="10444163" cy="4049712"/>
          </a:xfrm>
          <a:ln>
            <a:miter lim="800000"/>
            <a:headEnd/>
            <a:tailEnd/>
          </a:ln>
          <a:extLst/>
        </p:spPr>
        <p:txBody>
          <a:bodyPr/>
          <a:lstStyle/>
          <a:p>
            <a:pPr marL="1206500" lvl="4" indent="0" algn="ctr">
              <a:buNone/>
              <a:defRPr/>
            </a:pPr>
            <a:r>
              <a:rPr lang="ru-RU" sz="2800" b="1" dirty="0">
                <a:solidFill>
                  <a:srgbClr val="FF0000"/>
                </a:solidFill>
              </a:rPr>
              <a:t>Календарный год</a:t>
            </a:r>
          </a:p>
          <a:p>
            <a:pPr marL="1206500" lvl="4" indent="0" algn="ctr">
              <a:buNone/>
              <a:defRPr/>
            </a:pPr>
            <a:endParaRPr lang="ru-RU" sz="2800" b="1" dirty="0">
              <a:solidFill>
                <a:srgbClr val="025373"/>
              </a:solidFill>
              <a:effectLst>
                <a:reflection blurRad="6350" stA="55000" endA="300" endPos="45500" dir="5400000" sy="-100000" algn="bl" rotWithShape="0"/>
              </a:effectLst>
              <a:ea typeface="+mj-ea"/>
              <a:cs typeface="+mj-cs"/>
            </a:endParaRPr>
          </a:p>
          <a:p>
            <a:pPr marL="1206500" lvl="4" indent="0" algn="ctr">
              <a:buNone/>
              <a:defRPr/>
            </a:pPr>
            <a:r>
              <a:rPr lang="ru-RU" sz="2800" dirty="0">
                <a:solidFill>
                  <a:srgbClr val="025373"/>
                </a:solidFill>
                <a:ea typeface="+mj-ea"/>
                <a:cs typeface="+mj-cs"/>
              </a:rPr>
              <a:t>Отчетные периоды</a:t>
            </a:r>
          </a:p>
          <a:p>
            <a:pPr marL="1206500" lvl="4" indent="0" algn="ctr">
              <a:buNone/>
              <a:defRPr/>
            </a:pPr>
            <a:endParaRPr lang="ru-RU" sz="2800" b="1" dirty="0">
              <a:solidFill>
                <a:srgbClr val="025373"/>
              </a:solidFill>
              <a:effectLst>
                <a:reflection blurRad="6350" stA="55000" endA="300" endPos="45500" dir="5400000" sy="-100000" algn="bl" rotWithShape="0"/>
              </a:effectLst>
              <a:ea typeface="+mj-ea"/>
              <a:cs typeface="+mj-cs"/>
            </a:endParaRPr>
          </a:p>
          <a:p>
            <a:pPr marL="1206500" lvl="4" indent="0" algn="ctr">
              <a:buNone/>
              <a:defRPr/>
            </a:pPr>
            <a:r>
              <a:rPr lang="ru-RU" sz="2800" b="1" dirty="0">
                <a:solidFill>
                  <a:srgbClr val="FF0000"/>
                </a:solidFill>
              </a:rPr>
              <a:t>первый квартал, полугодие, девять месяцев календарного года</a:t>
            </a:r>
          </a:p>
          <a:p>
            <a:pPr marL="1206500" lvl="4" indent="0" algn="ctr">
              <a:buNone/>
              <a:defRPr/>
            </a:pPr>
            <a:endParaRPr lang="ru-RU" sz="3200" dirty="0">
              <a:solidFill>
                <a:srgbClr val="025373"/>
              </a:solidFill>
            </a:endParaRPr>
          </a:p>
          <a:p>
            <a:pPr marL="1206500" lvl="4" indent="0" algn="ctr">
              <a:buNone/>
              <a:defRPr/>
            </a:pPr>
            <a:endParaRPr lang="ru-RU" sz="32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E632123-DBAE-4760-A9CA-6BD78178CD48}"/>
              </a:ext>
            </a:extLst>
          </p:cNvPr>
          <p:cNvSpPr>
            <a:spLocks noGrp="1"/>
          </p:cNvSpPr>
          <p:nvPr>
            <p:ph type="title"/>
          </p:nvPr>
        </p:nvSpPr>
        <p:spPr>
          <a:xfrm>
            <a:off x="479376" y="620688"/>
            <a:ext cx="10515600" cy="1325563"/>
          </a:xfrm>
        </p:spPr>
        <p:txBody>
          <a:bodyPr>
            <a:normAutofit/>
          </a:bodyPr>
          <a:lstStyle/>
          <a:p>
            <a:pPr marL="0" indent="0" algn="ctr">
              <a:buNone/>
              <a:defRPr/>
            </a:pPr>
            <a:r>
              <a:rPr lang="ru-RU" sz="3200" b="1" dirty="0">
                <a:solidFill>
                  <a:schemeClr val="bg1"/>
                </a:solidFill>
                <a:effectLst/>
                <a:latin typeface="+mn-lt"/>
              </a:rPr>
              <a:t>Тарифы страховых взносов </a:t>
            </a:r>
            <a:br>
              <a:rPr lang="ru-RU" sz="3200" b="1" dirty="0">
                <a:solidFill>
                  <a:schemeClr val="bg1"/>
                </a:solidFill>
                <a:effectLst/>
                <a:latin typeface="+mn-lt"/>
              </a:rPr>
            </a:br>
            <a:r>
              <a:rPr lang="ru-RU" sz="3200" b="1" dirty="0">
                <a:solidFill>
                  <a:schemeClr val="bg1"/>
                </a:solidFill>
                <a:effectLst/>
                <a:latin typeface="+mn-lt"/>
              </a:rPr>
              <a:t>( ст.425</a:t>
            </a:r>
            <a:r>
              <a:rPr lang="ru-RU" sz="3200" b="1" dirty="0" smtClean="0">
                <a:solidFill>
                  <a:schemeClr val="bg1"/>
                </a:solidFill>
                <a:effectLst/>
                <a:latin typeface="+mn-lt"/>
              </a:rPr>
              <a:t>, 427, 428, 429НК </a:t>
            </a:r>
            <a:r>
              <a:rPr lang="ru-RU" sz="3200" b="1" dirty="0">
                <a:solidFill>
                  <a:schemeClr val="bg1"/>
                </a:solidFill>
                <a:effectLst/>
                <a:latin typeface="+mn-lt"/>
              </a:rPr>
              <a:t>РФ)</a:t>
            </a:r>
          </a:p>
        </p:txBody>
      </p:sp>
      <p:sp>
        <p:nvSpPr>
          <p:cNvPr id="3" name="Прямоугольник 2">
            <a:extLst>
              <a:ext uri="{FF2B5EF4-FFF2-40B4-BE49-F238E27FC236}">
                <a16:creationId xmlns:a16="http://schemas.microsoft.com/office/drawing/2014/main" xmlns="" id="{7C6BC340-439F-4E8E-A55B-93D083714369}"/>
              </a:ext>
            </a:extLst>
          </p:cNvPr>
          <p:cNvSpPr/>
          <p:nvPr/>
        </p:nvSpPr>
        <p:spPr>
          <a:xfrm>
            <a:off x="380960" y="2643182"/>
            <a:ext cx="6625952" cy="2674019"/>
          </a:xfrm>
          <a:prstGeom prst="rect">
            <a:avLst/>
          </a:prstGeom>
        </p:spPr>
        <p:txBody>
          <a:bodyPr/>
          <a:lstStyle/>
          <a:p>
            <a:pPr lvl="0"/>
            <a:r>
              <a:rPr lang="ru-RU" sz="2800" dirty="0">
                <a:solidFill>
                  <a:srgbClr val="025373"/>
                </a:solidFill>
              </a:rPr>
              <a:t>Тарифы страховых </a:t>
            </a:r>
            <a:r>
              <a:rPr lang="ru-RU" sz="2800" dirty="0" smtClean="0">
                <a:solidFill>
                  <a:srgbClr val="025373"/>
                </a:solidFill>
              </a:rPr>
              <a:t>взносов</a:t>
            </a:r>
          </a:p>
          <a:p>
            <a:pPr lvl="0"/>
            <a:r>
              <a:rPr lang="ru-RU" sz="2800" dirty="0" smtClean="0">
                <a:solidFill>
                  <a:srgbClr val="025373"/>
                </a:solidFill>
              </a:rPr>
              <a:t>в 2022 году </a:t>
            </a:r>
            <a:endParaRPr lang="ru-RU" sz="2800" dirty="0">
              <a:solidFill>
                <a:srgbClr val="025373"/>
              </a:solidFill>
            </a:endParaRPr>
          </a:p>
          <a:p>
            <a:pPr lvl="0">
              <a:spcBef>
                <a:spcPts val="600"/>
              </a:spcBef>
            </a:pPr>
            <a:r>
              <a:rPr lang="ru-RU" sz="2800" dirty="0">
                <a:solidFill>
                  <a:srgbClr val="FF0000"/>
                </a:solidFill>
              </a:rPr>
              <a:t>ПФР -22% и 10%</a:t>
            </a:r>
          </a:p>
          <a:p>
            <a:pPr lvl="0">
              <a:spcBef>
                <a:spcPts val="600"/>
              </a:spcBef>
            </a:pPr>
            <a:r>
              <a:rPr lang="ru-RU" sz="2800" dirty="0">
                <a:solidFill>
                  <a:srgbClr val="FF0000"/>
                </a:solidFill>
              </a:rPr>
              <a:t>ФСС – 2,9% и 1,8%</a:t>
            </a:r>
          </a:p>
          <a:p>
            <a:pPr lvl="0">
              <a:spcBef>
                <a:spcPts val="600"/>
              </a:spcBef>
            </a:pPr>
            <a:r>
              <a:rPr lang="ru-RU" sz="2800" dirty="0">
                <a:solidFill>
                  <a:srgbClr val="FF0000"/>
                </a:solidFill>
              </a:rPr>
              <a:t>ФФОМС -5,1%</a:t>
            </a:r>
          </a:p>
        </p:txBody>
      </p:sp>
      <p:sp>
        <p:nvSpPr>
          <p:cNvPr id="4" name="Прямоугольник 3">
            <a:extLst>
              <a:ext uri="{FF2B5EF4-FFF2-40B4-BE49-F238E27FC236}">
                <a16:creationId xmlns:a16="http://schemas.microsoft.com/office/drawing/2014/main" xmlns="" id="{7C6BC340-439F-4E8E-A55B-93D083714369}"/>
              </a:ext>
            </a:extLst>
          </p:cNvPr>
          <p:cNvSpPr/>
          <p:nvPr/>
        </p:nvSpPr>
        <p:spPr>
          <a:xfrm>
            <a:off x="5566048" y="2571744"/>
            <a:ext cx="6625952" cy="2674019"/>
          </a:xfrm>
          <a:prstGeom prst="rect">
            <a:avLst/>
          </a:prstGeom>
        </p:spPr>
        <p:txBody>
          <a:bodyPr/>
          <a:lstStyle/>
          <a:p>
            <a:pPr lvl="0"/>
            <a:r>
              <a:rPr lang="ru-RU" sz="2800" dirty="0">
                <a:solidFill>
                  <a:srgbClr val="025373"/>
                </a:solidFill>
              </a:rPr>
              <a:t>Тарифы страховых </a:t>
            </a:r>
            <a:r>
              <a:rPr lang="ru-RU" sz="2800" dirty="0" smtClean="0">
                <a:solidFill>
                  <a:srgbClr val="025373"/>
                </a:solidFill>
              </a:rPr>
              <a:t>взносов</a:t>
            </a:r>
          </a:p>
          <a:p>
            <a:pPr lvl="0"/>
            <a:r>
              <a:rPr lang="ru-RU" sz="2800" dirty="0" smtClean="0">
                <a:solidFill>
                  <a:srgbClr val="025373"/>
                </a:solidFill>
              </a:rPr>
              <a:t>с  2023 года </a:t>
            </a:r>
            <a:endParaRPr lang="ru-RU" sz="2800" dirty="0">
              <a:solidFill>
                <a:srgbClr val="025373"/>
              </a:solidFill>
            </a:endParaRPr>
          </a:p>
          <a:p>
            <a:r>
              <a:rPr lang="ru-RU" sz="2800" dirty="0" smtClean="0">
                <a:solidFill>
                  <a:schemeClr val="accent2">
                    <a:lumMod val="50000"/>
                  </a:schemeClr>
                </a:solidFill>
              </a:rPr>
              <a:t>в </a:t>
            </a:r>
            <a:r>
              <a:rPr lang="ru-RU" sz="2800" b="1" dirty="0" smtClean="0">
                <a:solidFill>
                  <a:schemeClr val="accent2">
                    <a:lumMod val="50000"/>
                  </a:schemeClr>
                </a:solidFill>
              </a:rPr>
              <a:t>пределах</a:t>
            </a:r>
            <a:r>
              <a:rPr lang="ru-RU" sz="2800" dirty="0" smtClean="0">
                <a:solidFill>
                  <a:schemeClr val="accent2">
                    <a:lumMod val="50000"/>
                  </a:schemeClr>
                </a:solidFill>
              </a:rPr>
              <a:t> единой предельной величины базы для исчисления страховых взносов </a:t>
            </a:r>
            <a:r>
              <a:rPr lang="ru-RU" sz="2800" dirty="0" smtClean="0">
                <a:solidFill>
                  <a:srgbClr val="FF0000"/>
                </a:solidFill>
              </a:rPr>
              <a:t>- 30 %</a:t>
            </a:r>
          </a:p>
          <a:p>
            <a:r>
              <a:rPr lang="ru-RU" sz="2800" b="1" dirty="0" smtClean="0">
                <a:solidFill>
                  <a:schemeClr val="accent2">
                    <a:lumMod val="50000"/>
                  </a:schemeClr>
                </a:solidFill>
              </a:rPr>
              <a:t>Свыше единой предельной </a:t>
            </a:r>
            <a:r>
              <a:rPr lang="ru-RU" sz="2800" dirty="0" smtClean="0">
                <a:solidFill>
                  <a:schemeClr val="accent2">
                    <a:lumMod val="50000"/>
                  </a:schemeClr>
                </a:solidFill>
              </a:rPr>
              <a:t>величины базы для исчисления страховых взносов </a:t>
            </a:r>
            <a:r>
              <a:rPr lang="ru-RU" sz="2800" dirty="0" smtClean="0">
                <a:solidFill>
                  <a:srgbClr val="FF0000"/>
                </a:solidFill>
              </a:rPr>
              <a:t>- 15,1%</a:t>
            </a:r>
            <a:endParaRPr lang="ru-RU" sz="2800" b="1"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1775520" y="2636912"/>
          <a:ext cx="8626475" cy="3970256"/>
        </p:xfrm>
        <a:graphic>
          <a:graphicData uri="http://schemas.openxmlformats.org/drawingml/2006/table">
            <a:tbl>
              <a:tblPr>
                <a:tableStyleId>{5940675A-B579-460E-94D1-54222C63F5DA}</a:tableStyleId>
              </a:tblPr>
              <a:tblGrid>
                <a:gridCol w="6400799"/>
                <a:gridCol w="2225676"/>
              </a:tblGrid>
              <a:tr h="179192">
                <a:tc>
                  <a:txBody>
                    <a:bodyPr/>
                    <a:lstStyle/>
                    <a:p>
                      <a:pPr algn="l" fontAlgn="base">
                        <a:spcAft>
                          <a:spcPts val="600"/>
                        </a:spcAft>
                      </a:pPr>
                      <a:r>
                        <a:rPr lang="ru-RU" sz="1200" b="1" dirty="0">
                          <a:effectLst/>
                        </a:rPr>
                        <a:t>Категории плательщиков</a:t>
                      </a:r>
                      <a:endParaRPr lang="ru-RU" sz="1200" b="1" dirty="0">
                        <a:solidFill>
                          <a:srgbClr val="B83150"/>
                        </a:solidFill>
                        <a:effectLst/>
                        <a:latin typeface="HelveticaNeueCyr"/>
                      </a:endParaRPr>
                    </a:p>
                  </a:txBody>
                  <a:tcPr marL="18122" marR="25169" marT="6608" marB="4719" anchor="ctr"/>
                </a:tc>
                <a:tc>
                  <a:txBody>
                    <a:bodyPr/>
                    <a:lstStyle/>
                    <a:p>
                      <a:pPr algn="l" fontAlgn="base">
                        <a:spcAft>
                          <a:spcPts val="600"/>
                        </a:spcAft>
                      </a:pPr>
                      <a:r>
                        <a:rPr lang="ru-RU" sz="1200" b="1" dirty="0">
                          <a:effectLst/>
                        </a:rPr>
                        <a:t>Тариф</a:t>
                      </a:r>
                      <a:endParaRPr lang="ru-RU" sz="1200" b="1" dirty="0">
                        <a:solidFill>
                          <a:srgbClr val="B83150"/>
                        </a:solidFill>
                        <a:effectLst/>
                        <a:latin typeface="HelveticaNeueCyr"/>
                      </a:endParaRPr>
                    </a:p>
                  </a:txBody>
                  <a:tcPr marL="18122" marR="25169" marT="6608" marB="4719" anchor="ctr"/>
                </a:tc>
              </a:tr>
              <a:tr h="735226">
                <a:tc>
                  <a:txBody>
                    <a:bodyPr/>
                    <a:lstStyle/>
                    <a:p>
                      <a:pPr fontAlgn="t">
                        <a:spcAft>
                          <a:spcPts val="600"/>
                        </a:spcAft>
                      </a:pPr>
                      <a:r>
                        <a:rPr lang="ru-RU" sz="1200" dirty="0">
                          <a:effectLst/>
                        </a:rPr>
                        <a:t>Субъекты МСП</a:t>
                      </a:r>
                      <a:br>
                        <a:rPr lang="ru-RU" sz="1200" dirty="0">
                          <a:effectLst/>
                        </a:rPr>
                      </a:br>
                      <a:r>
                        <a:rPr lang="ru-RU" sz="1200" dirty="0">
                          <a:effectLst/>
                        </a:rPr>
                        <a:t>Субъекты МСП, основным видом деятельности которых является деятельность по предоставлению продуктов питания и напитков и среднесписочной численностью более</a:t>
                      </a:r>
                      <a:r>
                        <a:rPr lang="ru-RU" sz="1200" baseline="0" dirty="0">
                          <a:effectLst/>
                        </a:rPr>
                        <a:t> </a:t>
                      </a:r>
                      <a:r>
                        <a:rPr lang="ru-RU" sz="1200" dirty="0">
                          <a:effectLst/>
                        </a:rPr>
                        <a:t>250 человек</a:t>
                      </a:r>
                      <a:endParaRPr lang="ru-RU" sz="1200" dirty="0">
                        <a:effectLst/>
                        <a:latin typeface="HelveticaNeueCyr"/>
                      </a:endParaRPr>
                    </a:p>
                  </a:txBody>
                  <a:tcPr marL="18122" marR="25169" marT="6608" marB="6608"/>
                </a:tc>
                <a:tc>
                  <a:txBody>
                    <a:bodyPr/>
                    <a:lstStyle/>
                    <a:p>
                      <a:pPr fontAlgn="t">
                        <a:spcAft>
                          <a:spcPts val="600"/>
                        </a:spcAft>
                      </a:pPr>
                      <a:r>
                        <a:rPr lang="ru-RU" sz="1200" dirty="0">
                          <a:effectLst/>
                        </a:rPr>
                        <a:t>15,0% – с выплат, превышающих МРОТ (на бессрочный период)</a:t>
                      </a:r>
                      <a:endParaRPr lang="ru-RU" sz="1200" b="1" dirty="0">
                        <a:effectLst/>
                        <a:latin typeface="HelveticaNeueCyr"/>
                      </a:endParaRPr>
                    </a:p>
                  </a:txBody>
                  <a:tcPr marL="18122" marR="25169" marT="6608" marB="6608"/>
                </a:tc>
              </a:tr>
              <a:tr h="2180756">
                <a:tc>
                  <a:txBody>
                    <a:bodyPr/>
                    <a:lstStyle/>
                    <a:p>
                      <a:pPr fontAlgn="t">
                        <a:spcAft>
                          <a:spcPts val="600"/>
                        </a:spcAft>
                      </a:pPr>
                      <a:r>
                        <a:rPr lang="ru-RU" sz="1200" dirty="0">
                          <a:effectLst/>
                        </a:rPr>
                        <a:t>Резиденты ТОСЭР</a:t>
                      </a:r>
                      <a:br>
                        <a:rPr lang="ru-RU" sz="1200" dirty="0">
                          <a:effectLst/>
                        </a:rPr>
                      </a:br>
                      <a:r>
                        <a:rPr lang="ru-RU" sz="1200" dirty="0">
                          <a:effectLst/>
                        </a:rPr>
                        <a:t>Резиденты свободного порта Владивосток</a:t>
                      </a:r>
                      <a:br>
                        <a:rPr lang="ru-RU" sz="1200" dirty="0">
                          <a:effectLst/>
                        </a:rPr>
                      </a:br>
                      <a:r>
                        <a:rPr lang="ru-RU" sz="1200" dirty="0">
                          <a:effectLst/>
                        </a:rPr>
                        <a:t>Резиденты ОЭЗ в Калининградской области</a:t>
                      </a:r>
                      <a:br>
                        <a:rPr lang="ru-RU" sz="1200" dirty="0">
                          <a:effectLst/>
                        </a:rPr>
                      </a:br>
                      <a:r>
                        <a:rPr lang="ru-RU" sz="1200" dirty="0">
                          <a:effectLst/>
                        </a:rPr>
                        <a:t>Участники СЭЗ на территориях Крыма и Севастополя</a:t>
                      </a:r>
                      <a:br>
                        <a:rPr lang="ru-RU" sz="1200" dirty="0">
                          <a:effectLst/>
                        </a:rPr>
                      </a:br>
                      <a:r>
                        <a:rPr lang="ru-RU" sz="1200" dirty="0">
                          <a:effectLst/>
                        </a:rPr>
                        <a:t>ИТ-организации</a:t>
                      </a:r>
                      <a:br>
                        <a:rPr lang="ru-RU" sz="1200" dirty="0">
                          <a:effectLst/>
                        </a:rPr>
                      </a:br>
                      <a:r>
                        <a:rPr lang="ru-RU" sz="1200" dirty="0">
                          <a:effectLst/>
                        </a:rPr>
                        <a:t>Российские организации, осуществляющие деятельность по проектированию и разработке изделий электронной компонентной базы и электронной (радиоэлектронной) продукции</a:t>
                      </a:r>
                      <a:br>
                        <a:rPr lang="ru-RU" sz="1200" dirty="0">
                          <a:effectLst/>
                        </a:rPr>
                      </a:br>
                      <a:r>
                        <a:rPr lang="ru-RU" sz="1200" dirty="0">
                          <a:effectLst/>
                        </a:rPr>
                        <a:t>Участники «</a:t>
                      </a:r>
                      <a:r>
                        <a:rPr lang="ru-RU" sz="1200" dirty="0" err="1">
                          <a:effectLst/>
                        </a:rPr>
                        <a:t>Сколково</a:t>
                      </a:r>
                      <a:r>
                        <a:rPr lang="ru-RU" sz="1200" dirty="0">
                          <a:effectLst/>
                        </a:rPr>
                        <a:t>», участники инновационных научно-технологических центров</a:t>
                      </a:r>
                      <a:br>
                        <a:rPr lang="ru-RU" sz="1200" dirty="0">
                          <a:effectLst/>
                        </a:rPr>
                      </a:br>
                      <a:r>
                        <a:rPr lang="ru-RU" sz="1200" dirty="0">
                          <a:effectLst/>
                        </a:rPr>
                        <a:t>Организации-мультипликаторы</a:t>
                      </a:r>
                      <a:br>
                        <a:rPr lang="ru-RU" sz="1200" dirty="0">
                          <a:effectLst/>
                        </a:rPr>
                      </a:br>
                      <a:r>
                        <a:rPr lang="ru-RU" sz="1200" dirty="0">
                          <a:effectLst/>
                        </a:rPr>
                        <a:t>Социально ориентированные НКО</a:t>
                      </a:r>
                      <a:br>
                        <a:rPr lang="ru-RU" sz="1200" dirty="0">
                          <a:effectLst/>
                        </a:rPr>
                      </a:br>
                      <a:r>
                        <a:rPr lang="ru-RU" sz="1200" dirty="0">
                          <a:effectLst/>
                        </a:rPr>
                        <a:t>Благотворительные организации</a:t>
                      </a:r>
                      <a:endParaRPr lang="ru-RU" sz="1200" dirty="0">
                        <a:effectLst/>
                        <a:latin typeface="HelveticaNeueCyr"/>
                      </a:endParaRPr>
                    </a:p>
                  </a:txBody>
                  <a:tcPr marL="18122" marR="25169" marT="6608" marB="6608"/>
                </a:tc>
                <a:tc>
                  <a:txBody>
                    <a:bodyPr/>
                    <a:lstStyle/>
                    <a:p>
                      <a:pPr fontAlgn="t">
                        <a:spcAft>
                          <a:spcPts val="600"/>
                        </a:spcAft>
                      </a:pPr>
                      <a:r>
                        <a:rPr lang="ru-RU" sz="1200" dirty="0">
                          <a:effectLst/>
                        </a:rPr>
                        <a:t>7,6% (на бессрочный период)</a:t>
                      </a:r>
                      <a:endParaRPr lang="ru-RU" sz="1200" b="1" dirty="0">
                        <a:effectLst/>
                        <a:latin typeface="HelveticaNeueCyr"/>
                      </a:endParaRPr>
                    </a:p>
                  </a:txBody>
                  <a:tcPr marL="18122" marR="25169" marT="6608" marB="6608"/>
                </a:tc>
              </a:tr>
              <a:tr h="850557">
                <a:tc>
                  <a:txBody>
                    <a:bodyPr/>
                    <a:lstStyle/>
                    <a:p>
                      <a:pPr fontAlgn="t">
                        <a:spcAft>
                          <a:spcPts val="600"/>
                        </a:spcAft>
                      </a:pPr>
                      <a:r>
                        <a:rPr lang="ru-RU" sz="1200" dirty="0">
                          <a:effectLst/>
                        </a:rPr>
                        <a:t>Организации, производящие выплаты и иные вознаграждения членам экипажей судов</a:t>
                      </a:r>
                      <a:br>
                        <a:rPr lang="ru-RU" sz="1200" dirty="0">
                          <a:effectLst/>
                        </a:rPr>
                      </a:br>
                      <a:r>
                        <a:rPr lang="ru-RU" sz="1200" dirty="0">
                          <a:effectLst/>
                        </a:rPr>
                        <a:t>Участники специального административного района на территориях Калининградской области и Приморского края, производящие выплаты и иные вознаграждения членам экипажей судов</a:t>
                      </a:r>
                      <a:endParaRPr lang="ru-RU" sz="1200" dirty="0">
                        <a:effectLst/>
                        <a:latin typeface="HelveticaNeueCyr"/>
                      </a:endParaRPr>
                    </a:p>
                  </a:txBody>
                  <a:tcPr marL="18122" marR="25169" marT="6608" marB="6608"/>
                </a:tc>
                <a:tc>
                  <a:txBody>
                    <a:bodyPr/>
                    <a:lstStyle/>
                    <a:p>
                      <a:pPr fontAlgn="t">
                        <a:spcAft>
                          <a:spcPts val="600"/>
                        </a:spcAft>
                      </a:pPr>
                      <a:r>
                        <a:rPr lang="ru-RU" sz="1200" dirty="0">
                          <a:effectLst/>
                        </a:rPr>
                        <a:t>0,0% (до 2027 года включительно)</a:t>
                      </a:r>
                      <a:endParaRPr lang="ru-RU" sz="1200" b="1" dirty="0">
                        <a:effectLst/>
                        <a:latin typeface="HelveticaNeueCyr"/>
                      </a:endParaRPr>
                    </a:p>
                  </a:txBody>
                  <a:tcPr marL="18122" marR="25169" marT="6608" marB="6608"/>
                </a:tc>
              </a:tr>
            </a:tbl>
          </a:graphicData>
        </a:graphic>
      </p:graphicFrame>
      <p:sp>
        <p:nvSpPr>
          <p:cNvPr id="6" name="Прямоугольник 5"/>
          <p:cNvSpPr/>
          <p:nvPr/>
        </p:nvSpPr>
        <p:spPr>
          <a:xfrm>
            <a:off x="1055440" y="764704"/>
            <a:ext cx="10182386" cy="1077218"/>
          </a:xfrm>
          <a:prstGeom prst="rect">
            <a:avLst/>
          </a:prstGeom>
        </p:spPr>
        <p:txBody>
          <a:bodyPr wrap="square">
            <a:spAutoFit/>
          </a:bodyPr>
          <a:lstStyle/>
          <a:p>
            <a:pPr algn="ctr"/>
            <a:r>
              <a:rPr lang="ru-RU" sz="3200" b="1" dirty="0" smtClean="0">
                <a:solidFill>
                  <a:schemeClr val="bg1"/>
                </a:solidFill>
                <a:ea typeface="+mj-ea"/>
                <a:cs typeface="+mj-cs"/>
              </a:rPr>
              <a:t>Пониженные тарифы страховых взносов в 2023 году</a:t>
            </a:r>
            <a:r>
              <a:rPr lang="ru-RU" sz="3200" b="1" dirty="0" smtClean="0">
                <a:solidFill>
                  <a:schemeClr val="bg1"/>
                </a:solidFill>
              </a:rPr>
              <a:t> </a:t>
            </a:r>
          </a:p>
          <a:p>
            <a:pPr algn="ctr"/>
            <a:r>
              <a:rPr lang="ru-RU" sz="3200" b="1" dirty="0" smtClean="0">
                <a:solidFill>
                  <a:schemeClr val="bg1"/>
                </a:solidFill>
              </a:rPr>
              <a:t>(ст.427 НК РФ)</a:t>
            </a:r>
            <a:endParaRPr lang="ru-RU" sz="3200" b="1" dirty="0">
              <a:solidFill>
                <a:schemeClr val="bg1"/>
              </a:solidFill>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3">
            <a:extLst>
              <a:ext uri="{FF2B5EF4-FFF2-40B4-BE49-F238E27FC236}">
                <a16:creationId xmlns:a16="http://schemas.microsoft.com/office/drawing/2014/main" xmlns="" id="{10E15F6C-607C-4FD8-BC84-D4E6EAC87BAC}"/>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19536" y="1690688"/>
            <a:ext cx="8058150" cy="4714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Заголовок 1">
            <a:extLst>
              <a:ext uri="{FF2B5EF4-FFF2-40B4-BE49-F238E27FC236}">
                <a16:creationId xmlns:a16="http://schemas.microsoft.com/office/drawing/2014/main" xmlns="" id="{95FA2146-E479-42AC-AD3E-29F2C9C93F7D}"/>
              </a:ext>
            </a:extLst>
          </p:cNvPr>
          <p:cNvSpPr>
            <a:spLocks noGrp="1"/>
          </p:cNvSpPr>
          <p:nvPr>
            <p:ph type="title"/>
          </p:nvPr>
        </p:nvSpPr>
        <p:spPr/>
        <p:txBody>
          <a:bodyPr>
            <a:normAutofit/>
          </a:bodyPr>
          <a:lstStyle/>
          <a:p>
            <a:pPr marL="0" indent="0" algn="ctr">
              <a:buNone/>
              <a:defRPr/>
            </a:pPr>
            <a:r>
              <a:rPr lang="ru-RU" sz="2800" dirty="0">
                <a:effectLst/>
                <a:latin typeface="+mn-lt"/>
              </a:rPr>
              <a:t>Дополнительные тарифы страховых взносов (ст</a:t>
            </a:r>
            <a:r>
              <a:rPr lang="ru-RU" sz="2800" dirty="0" smtClean="0">
                <a:effectLst/>
                <a:latin typeface="+mn-lt"/>
              </a:rPr>
              <a:t>. 428 </a:t>
            </a:r>
            <a:r>
              <a:rPr lang="ru-RU" sz="2800" dirty="0">
                <a:effectLst/>
                <a:latin typeface="+mn-lt"/>
              </a:rPr>
              <a:t>НК РФ)</a:t>
            </a:r>
            <a:r>
              <a:rPr lang="ru-RU" sz="2800" dirty="0">
                <a:effectLst/>
              </a:rPr>
              <a:t/>
            </a:r>
            <a:br>
              <a:rPr lang="ru-RU" sz="2800" dirty="0">
                <a:effectLst/>
              </a:rPr>
            </a:br>
            <a:endParaRPr lang="ru-RU" sz="2800" dirty="0">
              <a:effectLs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C04A9F6-015F-4E2F-8957-61D627087C54}"/>
              </a:ext>
            </a:extLst>
          </p:cNvPr>
          <p:cNvSpPr>
            <a:spLocks noGrp="1"/>
          </p:cNvSpPr>
          <p:nvPr>
            <p:ph type="title"/>
          </p:nvPr>
        </p:nvSpPr>
        <p:spPr>
          <a:xfrm>
            <a:off x="551384" y="692696"/>
            <a:ext cx="11305256" cy="1325563"/>
          </a:xfrm>
        </p:spPr>
        <p:txBody>
          <a:bodyPr>
            <a:noAutofit/>
          </a:bodyPr>
          <a:lstStyle/>
          <a:p>
            <a:pPr marL="0" indent="0" algn="ctr">
              <a:buNone/>
              <a:defRPr/>
            </a:pPr>
            <a:r>
              <a:rPr lang="ru-RU" sz="2200" dirty="0">
                <a:effectLst/>
                <a:latin typeface="+mn-lt"/>
              </a:rPr>
              <a:t>Порядок исчисления и уплаты страховых взносов (ст</a:t>
            </a:r>
            <a:r>
              <a:rPr lang="ru-RU" sz="2200" dirty="0" smtClean="0">
                <a:effectLst/>
                <a:latin typeface="+mn-lt"/>
              </a:rPr>
              <a:t>. 431НК </a:t>
            </a:r>
            <a:r>
              <a:rPr lang="ru-RU" sz="2200" dirty="0">
                <a:effectLst/>
                <a:latin typeface="+mn-lt"/>
              </a:rPr>
              <a:t>РФ)</a:t>
            </a:r>
            <a:r>
              <a:rPr lang="ru-RU" sz="2200" dirty="0">
                <a:solidFill>
                  <a:srgbClr val="FF0000"/>
                </a:solidFill>
                <a:effectLst/>
                <a:latin typeface="+mn-lt"/>
              </a:rPr>
              <a:t> </a:t>
            </a:r>
            <a:r>
              <a:rPr lang="ru-RU" sz="2200" b="0" dirty="0">
                <a:solidFill>
                  <a:srgbClr val="FF0000"/>
                </a:solidFill>
                <a:effectLst/>
                <a:latin typeface="+mn-lt"/>
              </a:rPr>
              <a:t/>
            </a:r>
            <a:br>
              <a:rPr lang="ru-RU" sz="2200" b="0" dirty="0">
                <a:solidFill>
                  <a:srgbClr val="FF0000"/>
                </a:solidFill>
                <a:effectLst/>
                <a:latin typeface="+mn-lt"/>
              </a:rPr>
            </a:br>
            <a:r>
              <a:rPr lang="ru-RU" sz="2200" dirty="0">
                <a:solidFill>
                  <a:srgbClr val="FF0000"/>
                </a:solidFill>
                <a:effectLst/>
                <a:latin typeface="+mn-lt"/>
              </a:rPr>
              <a:t/>
            </a:r>
            <a:br>
              <a:rPr lang="ru-RU" sz="2200" dirty="0">
                <a:solidFill>
                  <a:srgbClr val="FF0000"/>
                </a:solidFill>
                <a:effectLst/>
                <a:latin typeface="+mn-lt"/>
              </a:rPr>
            </a:br>
            <a:r>
              <a:rPr lang="ru-RU" sz="2200" dirty="0">
                <a:solidFill>
                  <a:srgbClr val="FF0000"/>
                </a:solidFill>
                <a:effectLst/>
                <a:latin typeface="+mn-lt"/>
              </a:rPr>
              <a:t>для плательщиков, производящих выплаты и иные вознаграждения физическим лицам</a:t>
            </a:r>
            <a:r>
              <a:rPr lang="ru-RU" sz="2200" dirty="0">
                <a:solidFill>
                  <a:srgbClr val="FF0000"/>
                </a:solidFill>
                <a:effectLst/>
              </a:rPr>
              <a:t/>
            </a:r>
            <a:br>
              <a:rPr lang="ru-RU" sz="2200" dirty="0">
                <a:solidFill>
                  <a:srgbClr val="FF0000"/>
                </a:solidFill>
                <a:effectLst/>
              </a:rPr>
            </a:br>
            <a:endParaRPr lang="ru-RU" sz="2200" dirty="0">
              <a:effectLst/>
            </a:endParaRPr>
          </a:p>
        </p:txBody>
      </p:sp>
      <p:pic>
        <p:nvPicPr>
          <p:cNvPr id="16387" name="Picture 2">
            <a:extLst>
              <a:ext uri="{FF2B5EF4-FFF2-40B4-BE49-F238E27FC236}">
                <a16:creationId xmlns:a16="http://schemas.microsoft.com/office/drawing/2014/main" xmlns="" id="{6FD65D06-3CCE-438A-9230-8520E8BBE44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99456" y="2492896"/>
            <a:ext cx="9217024" cy="2880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a:extLst>
              <a:ext uri="{FF2B5EF4-FFF2-40B4-BE49-F238E27FC236}">
                <a16:creationId xmlns:a16="http://schemas.microsoft.com/office/drawing/2014/main" xmlns="" id="{9DD85168-EE4D-4499-9E80-73E67EAF2860}"/>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87488" y="692696"/>
            <a:ext cx="8568952" cy="1504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1" name="Picture 3">
            <a:extLst>
              <a:ext uri="{FF2B5EF4-FFF2-40B4-BE49-F238E27FC236}">
                <a16:creationId xmlns:a16="http://schemas.microsoft.com/office/drawing/2014/main" xmlns="" id="{A753CC85-22F1-4E61-8E98-62494FAF92AA}"/>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87488" y="2420888"/>
            <a:ext cx="8569325" cy="1409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Прямоугольник 4">
            <a:extLst>
              <a:ext uri="{FF2B5EF4-FFF2-40B4-BE49-F238E27FC236}">
                <a16:creationId xmlns:a16="http://schemas.microsoft.com/office/drawing/2014/main" xmlns="" id="{3AA10C7A-678D-4A94-95F4-C2D38F9BBD05}"/>
              </a:ext>
            </a:extLst>
          </p:cNvPr>
          <p:cNvSpPr/>
          <p:nvPr/>
        </p:nvSpPr>
        <p:spPr>
          <a:xfrm>
            <a:off x="984759" y="4365104"/>
            <a:ext cx="9507511" cy="1477328"/>
          </a:xfrm>
          <a:prstGeom prst="rect">
            <a:avLst/>
          </a:prstGeom>
        </p:spPr>
        <p:txBody>
          <a:bodyPr wrap="square">
            <a:spAutoFit/>
          </a:bodyPr>
          <a:lstStyle/>
          <a:p>
            <a:pPr indent="539750" algn="just" fontAlgn="base">
              <a:spcBef>
                <a:spcPct val="0"/>
              </a:spcBef>
              <a:spcAft>
                <a:spcPct val="0"/>
              </a:spcAft>
              <a:buClr>
                <a:srgbClr val="F14124"/>
              </a:buClr>
              <a:defRPr/>
            </a:pPr>
            <a:r>
              <a:rPr lang="ru-RU" dirty="0">
                <a:solidFill>
                  <a:srgbClr val="025373"/>
                </a:solidFill>
              </a:rPr>
              <a:t>До 2021 года общую сумму страховых взносов на случай ВНиМ по итогам месяца по всем застрахованным лицам страхователь уменьшал на сумму произведенных им расходов на выплату страхового обеспечения по данному виду страхования (п. 2 ст. 431 НК РФ).</a:t>
            </a:r>
          </a:p>
          <a:p>
            <a:pPr indent="539750" algn="just" fontAlgn="base">
              <a:spcBef>
                <a:spcPct val="0"/>
              </a:spcBef>
              <a:spcAft>
                <a:spcPct val="0"/>
              </a:spcAft>
              <a:buClr>
                <a:srgbClr val="F14124"/>
              </a:buClr>
              <a:defRPr/>
            </a:pPr>
            <a:endParaRPr lang="ru-RU" dirty="0">
              <a:solidFill>
                <a:srgbClr val="025373"/>
              </a:solidFill>
            </a:endParaRPr>
          </a:p>
          <a:p>
            <a:pPr indent="539750" algn="just" fontAlgn="base">
              <a:spcBef>
                <a:spcPct val="0"/>
              </a:spcBef>
              <a:spcAft>
                <a:spcPct val="0"/>
              </a:spcAft>
              <a:buClr>
                <a:srgbClr val="F14124"/>
              </a:buClr>
              <a:defRPr/>
            </a:pPr>
            <a:r>
              <a:rPr lang="ru-RU" dirty="0">
                <a:solidFill>
                  <a:srgbClr val="025373"/>
                </a:solidFill>
              </a:rPr>
              <a:t>С 2021 года зачетный принцип не применяется.</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Прямоугольник 2">
            <a:extLst>
              <a:ext uri="{FF2B5EF4-FFF2-40B4-BE49-F238E27FC236}">
                <a16:creationId xmlns:a16="http://schemas.microsoft.com/office/drawing/2014/main" xmlns="" id="{B14A1755-EC37-48FC-8850-785CF1A62A1D}"/>
              </a:ext>
            </a:extLst>
          </p:cNvPr>
          <p:cNvSpPr>
            <a:spLocks noChangeArrowheads="1"/>
          </p:cNvSpPr>
          <p:nvPr/>
        </p:nvSpPr>
        <p:spPr bwMode="auto">
          <a:xfrm>
            <a:off x="983432" y="620688"/>
            <a:ext cx="10009112" cy="56169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indent="504000" eaLnBrk="0" fontAlgn="base" hangingPunct="0">
              <a:spcBef>
                <a:spcPts val="600"/>
              </a:spcBef>
              <a:spcAft>
                <a:spcPct val="0"/>
              </a:spcAft>
            </a:pPr>
            <a:r>
              <a:rPr lang="ru-RU" altLang="ru-RU" sz="2400" b="1" dirty="0">
                <a:solidFill>
                  <a:srgbClr val="025373"/>
                </a:solidFill>
                <a:latin typeface="+mn-lt"/>
              </a:rPr>
              <a:t>Пример расчета страховых взносов.</a:t>
            </a:r>
          </a:p>
          <a:p>
            <a:pPr indent="504000" algn="just" eaLnBrk="0" fontAlgn="base" hangingPunct="0">
              <a:spcBef>
                <a:spcPts val="600"/>
              </a:spcBef>
              <a:spcAft>
                <a:spcPct val="0"/>
              </a:spcAft>
            </a:pPr>
            <a:endParaRPr lang="ru-RU" altLang="ru-RU" sz="2000" dirty="0">
              <a:solidFill>
                <a:srgbClr val="025373"/>
              </a:solidFill>
              <a:latin typeface="+mn-lt"/>
            </a:endParaRPr>
          </a:p>
          <a:p>
            <a:pPr indent="504000" algn="just" eaLnBrk="0" fontAlgn="base" hangingPunct="0">
              <a:spcBef>
                <a:spcPts val="600"/>
              </a:spcBef>
              <a:spcAft>
                <a:spcPct val="0"/>
              </a:spcAft>
            </a:pPr>
            <a:r>
              <a:rPr lang="ru-RU" altLang="ru-RU" sz="2000" dirty="0">
                <a:solidFill>
                  <a:srgbClr val="025373"/>
                </a:solidFill>
                <a:latin typeface="+mn-lt"/>
              </a:rPr>
              <a:t>Организация "Альфа" уплачивает страховые взносы по общим тарифам. Размер выплат в пользу директора организации, облагаемых страховыми взносами на ОПС, ОМС и на случай ВНиМ, в январе - июне 2021 г. составил:</a:t>
            </a:r>
          </a:p>
          <a:p>
            <a:pPr indent="504000" eaLnBrk="0" fontAlgn="base" hangingPunct="0">
              <a:spcBef>
                <a:spcPts val="600"/>
              </a:spcBef>
              <a:spcAft>
                <a:spcPct val="0"/>
              </a:spcAft>
            </a:pP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январе - 200 000 руб</a:t>
            </a:r>
            <a:r>
              <a:rPr lang="ru-RU" altLang="ru-RU" sz="2000" dirty="0" smtClean="0">
                <a:solidFill>
                  <a:srgbClr val="025373"/>
                </a:solidFill>
                <a:latin typeface="+mn-lt"/>
              </a:rPr>
              <a:t>.;</a:t>
            </a: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феврале - 200 000 руб</a:t>
            </a:r>
            <a:r>
              <a:rPr lang="ru-RU" altLang="ru-RU" sz="2000" dirty="0" smtClean="0">
                <a:solidFill>
                  <a:srgbClr val="025373"/>
                </a:solidFill>
                <a:latin typeface="+mn-lt"/>
              </a:rPr>
              <a:t>.;</a:t>
            </a: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марте - 200 000 руб</a:t>
            </a:r>
            <a:r>
              <a:rPr lang="ru-RU" altLang="ru-RU" sz="2000" dirty="0" smtClean="0">
                <a:solidFill>
                  <a:srgbClr val="025373"/>
                </a:solidFill>
                <a:latin typeface="+mn-lt"/>
              </a:rPr>
              <a:t>.;</a:t>
            </a: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апреле - 250 000 руб</a:t>
            </a:r>
            <a:r>
              <a:rPr lang="ru-RU" altLang="ru-RU" sz="2000" dirty="0" smtClean="0">
                <a:solidFill>
                  <a:srgbClr val="025373"/>
                </a:solidFill>
                <a:latin typeface="+mn-lt"/>
              </a:rPr>
              <a:t>.;</a:t>
            </a: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мае - 350 000 руб</a:t>
            </a:r>
            <a:r>
              <a:rPr lang="ru-RU" altLang="ru-RU" sz="2000" dirty="0" smtClean="0">
                <a:solidFill>
                  <a:srgbClr val="025373"/>
                </a:solidFill>
                <a:latin typeface="+mn-lt"/>
              </a:rPr>
              <a:t>.;</a:t>
            </a:r>
            <a:endParaRPr lang="ru-RU" altLang="ru-RU" sz="2000" dirty="0">
              <a:solidFill>
                <a:srgbClr val="025373"/>
              </a:solidFill>
              <a:latin typeface="+mn-lt"/>
            </a:endParaRPr>
          </a:p>
          <a:p>
            <a:pPr indent="504000" eaLnBrk="0" fontAlgn="base" hangingPunct="0">
              <a:spcBef>
                <a:spcPts val="600"/>
              </a:spcBef>
              <a:spcAft>
                <a:spcPct val="0"/>
              </a:spcAft>
              <a:buFont typeface="Arial" pitchFamily="34" charset="0"/>
              <a:buChar char="•"/>
            </a:pPr>
            <a:r>
              <a:rPr lang="ru-RU" altLang="ru-RU" sz="2000" dirty="0" smtClean="0">
                <a:solidFill>
                  <a:srgbClr val="025373"/>
                </a:solidFill>
                <a:latin typeface="+mn-lt"/>
              </a:rPr>
              <a:t> В </a:t>
            </a:r>
            <a:r>
              <a:rPr lang="ru-RU" altLang="ru-RU" sz="2000" dirty="0">
                <a:solidFill>
                  <a:srgbClr val="025373"/>
                </a:solidFill>
                <a:latin typeface="+mn-lt"/>
              </a:rPr>
              <a:t>июне - 350 000 руб.</a:t>
            </a:r>
          </a:p>
          <a:p>
            <a:pPr indent="504000" eaLnBrk="0" fontAlgn="base" hangingPunct="0">
              <a:spcBef>
                <a:spcPts val="600"/>
              </a:spcBef>
              <a:spcAft>
                <a:spcPct val="0"/>
              </a:spcAft>
            </a:pPr>
            <a:endParaRPr lang="ru-RU" altLang="ru-RU" sz="2000" dirty="0">
              <a:solidFill>
                <a:srgbClr val="025373"/>
              </a:solidFill>
              <a:latin typeface="+mn-lt"/>
            </a:endParaRPr>
          </a:p>
          <a:p>
            <a:pPr indent="504000" algn="just" eaLnBrk="0" fontAlgn="base" hangingPunct="0">
              <a:spcBef>
                <a:spcPts val="600"/>
              </a:spcBef>
              <a:spcAft>
                <a:spcPct val="0"/>
              </a:spcAft>
            </a:pPr>
            <a:r>
              <a:rPr lang="ru-RU" altLang="ru-RU" sz="2000" dirty="0">
                <a:solidFill>
                  <a:srgbClr val="025373"/>
                </a:solidFill>
                <a:latin typeface="+mn-lt"/>
              </a:rPr>
              <a:t>Расчет сумм страховых взносов на выплаты директору организации за первое полугодие 2021 г. представлен в таблице.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a:extLst>
              <a:ext uri="{FF2B5EF4-FFF2-40B4-BE49-F238E27FC236}">
                <a16:creationId xmlns:a16="http://schemas.microsoft.com/office/drawing/2014/main" xmlns="" id="{17F7FA37-CC4F-4429-9F72-CB3CE4388AAD}"/>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31504" y="535781"/>
            <a:ext cx="8429625" cy="5786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612DF8-7D1E-4ADA-A32F-640214D817B0}"/>
              </a:ext>
            </a:extLst>
          </p:cNvPr>
          <p:cNvSpPr>
            <a:spLocks noGrp="1"/>
          </p:cNvSpPr>
          <p:nvPr>
            <p:ph type="title"/>
          </p:nvPr>
        </p:nvSpPr>
        <p:spPr>
          <a:xfrm>
            <a:off x="983432" y="476672"/>
            <a:ext cx="10875639" cy="1325563"/>
          </a:xfrm>
        </p:spPr>
        <p:txBody>
          <a:bodyPr>
            <a:normAutofit fontScale="90000"/>
          </a:bodyPr>
          <a:lstStyle/>
          <a:p>
            <a:pPr marL="0" indent="0" algn="l">
              <a:spcBef>
                <a:spcPts val="600"/>
              </a:spcBef>
              <a:buNone/>
              <a:defRPr/>
            </a:pPr>
            <a:r>
              <a:rPr lang="ru-RU" sz="2200" dirty="0">
                <a:solidFill>
                  <a:srgbClr val="025373"/>
                </a:solidFill>
                <a:effectLst/>
                <a:latin typeface="+mn-lt"/>
              </a:rPr>
              <a:t>Срок уплаты (п</a:t>
            </a:r>
            <a:r>
              <a:rPr lang="ru-RU" sz="2200" dirty="0" smtClean="0">
                <a:solidFill>
                  <a:srgbClr val="025373"/>
                </a:solidFill>
                <a:effectLst/>
                <a:latin typeface="+mn-lt"/>
              </a:rPr>
              <a:t>. 5. ст. 431 </a:t>
            </a:r>
            <a:r>
              <a:rPr lang="ru-RU" sz="2200" dirty="0">
                <a:solidFill>
                  <a:srgbClr val="025373"/>
                </a:solidFill>
                <a:effectLst/>
                <a:latin typeface="+mn-lt"/>
              </a:rPr>
              <a:t>НК РФ) </a:t>
            </a:r>
            <a:r>
              <a:rPr lang="ru-RU" sz="2200" b="0" dirty="0">
                <a:solidFill>
                  <a:srgbClr val="FF0000"/>
                </a:solidFill>
                <a:effectLst/>
                <a:latin typeface="+mn-lt"/>
              </a:rPr>
              <a:t>для плательщиков, производящих выплаты и </a:t>
            </a:r>
            <a:r>
              <a:rPr lang="ru-RU" sz="2200" b="0" dirty="0" smtClean="0">
                <a:solidFill>
                  <a:srgbClr val="FF0000"/>
                </a:solidFill>
                <a:effectLst/>
                <a:latin typeface="+mn-lt"/>
              </a:rPr>
              <a:t>иные </a:t>
            </a:r>
            <a:r>
              <a:rPr lang="ru-RU" sz="2200" b="0" dirty="0">
                <a:solidFill>
                  <a:srgbClr val="FF0000"/>
                </a:solidFill>
                <a:effectLst/>
                <a:latin typeface="+mn-lt"/>
              </a:rPr>
              <a:t>вознаграждения физическим лицам</a:t>
            </a:r>
            <a:r>
              <a:rPr lang="ru-RU" sz="2200" b="0" dirty="0">
                <a:solidFill>
                  <a:srgbClr val="FF0000"/>
                </a:solidFill>
                <a:latin typeface="+mn-lt"/>
              </a:rPr>
              <a:t> </a:t>
            </a:r>
            <a:r>
              <a:rPr lang="ru-RU" sz="2200" b="0" dirty="0" smtClean="0">
                <a:solidFill>
                  <a:srgbClr val="FF0000"/>
                </a:solidFill>
                <a:latin typeface="+mn-lt"/>
              </a:rPr>
              <a:t> </a:t>
            </a:r>
            <a:r>
              <a:rPr lang="ru-RU" sz="2200" dirty="0" smtClean="0">
                <a:solidFill>
                  <a:srgbClr val="FF0000"/>
                </a:solidFill>
                <a:latin typeface="+mn-lt"/>
              </a:rPr>
              <a:t>в 2022 году</a:t>
            </a:r>
            <a:r>
              <a:rPr lang="ru-RU" sz="2200" b="0" dirty="0">
                <a:solidFill>
                  <a:srgbClr val="FF0000"/>
                </a:solidFill>
                <a:latin typeface="+mn-lt"/>
              </a:rPr>
              <a:t/>
            </a:r>
            <a:br>
              <a:rPr lang="ru-RU" sz="2200" b="0" dirty="0">
                <a:solidFill>
                  <a:srgbClr val="FF0000"/>
                </a:solidFill>
                <a:latin typeface="+mn-lt"/>
              </a:rPr>
            </a:br>
            <a:r>
              <a:rPr lang="ru-RU" sz="2200" b="0" dirty="0">
                <a:solidFill>
                  <a:srgbClr val="FF0000"/>
                </a:solidFill>
                <a:latin typeface="+mn-lt"/>
              </a:rPr>
              <a:t/>
            </a:r>
            <a:br>
              <a:rPr lang="ru-RU" sz="2200" b="0" dirty="0">
                <a:solidFill>
                  <a:srgbClr val="FF0000"/>
                </a:solidFill>
                <a:latin typeface="+mn-lt"/>
              </a:rPr>
            </a:br>
            <a:r>
              <a:rPr lang="ru-RU" sz="2200" b="0" dirty="0">
                <a:solidFill>
                  <a:srgbClr val="FF0000"/>
                </a:solidFill>
                <a:effectLst/>
                <a:latin typeface="+mn-lt"/>
              </a:rPr>
              <a:t>не позднее </a:t>
            </a:r>
            <a:r>
              <a:rPr lang="ru-RU" sz="2200" b="0" dirty="0" smtClean="0">
                <a:solidFill>
                  <a:srgbClr val="FF0000"/>
                </a:solidFill>
                <a:effectLst/>
                <a:latin typeface="+mn-lt"/>
              </a:rPr>
              <a:t>28-го </a:t>
            </a:r>
            <a:r>
              <a:rPr lang="ru-RU" sz="2200" b="0" dirty="0">
                <a:solidFill>
                  <a:srgbClr val="FF0000"/>
                </a:solidFill>
                <a:effectLst/>
                <a:latin typeface="+mn-lt"/>
              </a:rPr>
              <a:t>числа месяца</a:t>
            </a:r>
            <a:r>
              <a:rPr lang="ru-RU" sz="2200" dirty="0">
                <a:solidFill>
                  <a:srgbClr val="FF0000"/>
                </a:solidFill>
                <a:effectLst/>
                <a:latin typeface="+mn-lt"/>
              </a:rPr>
              <a:t>, </a:t>
            </a:r>
            <a:r>
              <a:rPr lang="ru-RU" sz="2200" b="0" dirty="0">
                <a:solidFill>
                  <a:srgbClr val="025373"/>
                </a:solidFill>
                <a:effectLst/>
                <a:latin typeface="+mn-lt"/>
              </a:rPr>
              <a:t>следующего за месяцем, за который они начислены. </a:t>
            </a:r>
            <a:r>
              <a:rPr lang="ru-RU" sz="2400" dirty="0">
                <a:solidFill>
                  <a:srgbClr val="025373"/>
                </a:solidFill>
                <a:effectLst/>
                <a:latin typeface="+mn-lt"/>
              </a:rPr>
              <a:t/>
            </a:r>
            <a:br>
              <a:rPr lang="ru-RU" sz="2400" dirty="0">
                <a:solidFill>
                  <a:srgbClr val="025373"/>
                </a:solidFill>
                <a:effectLst/>
                <a:latin typeface="+mn-lt"/>
              </a:rPr>
            </a:br>
            <a:endParaRPr lang="ru-RU" sz="2400" dirty="0">
              <a:solidFill>
                <a:srgbClr val="025373"/>
              </a:solidFill>
              <a:effectLst/>
              <a:latin typeface="+mn-lt"/>
            </a:endParaRPr>
          </a:p>
        </p:txBody>
      </p:sp>
      <p:sp>
        <p:nvSpPr>
          <p:cNvPr id="3" name="Текст 2">
            <a:extLst>
              <a:ext uri="{FF2B5EF4-FFF2-40B4-BE49-F238E27FC236}">
                <a16:creationId xmlns:a16="http://schemas.microsoft.com/office/drawing/2014/main" xmlns="" id="{05B330FE-2614-447A-88EC-D6B16AD8F893}"/>
              </a:ext>
            </a:extLst>
          </p:cNvPr>
          <p:cNvSpPr>
            <a:spLocks noGrp="1"/>
          </p:cNvSpPr>
          <p:nvPr>
            <p:ph type="body" sz="quarter" idx="14"/>
          </p:nvPr>
        </p:nvSpPr>
        <p:spPr>
          <a:xfrm>
            <a:off x="983432" y="1916832"/>
            <a:ext cx="10444163" cy="4049712"/>
          </a:xfrm>
        </p:spPr>
        <p:txBody>
          <a:bodyPr>
            <a:noAutofit/>
          </a:bodyPr>
          <a:lstStyle/>
          <a:p>
            <a:pPr>
              <a:spcBef>
                <a:spcPts val="600"/>
              </a:spcBef>
            </a:pPr>
            <a:r>
              <a:rPr lang="ru-RU" sz="2000" dirty="0" smtClean="0"/>
              <a:t>17.01.2022 - за декабрь 2021 г.</a:t>
            </a:r>
          </a:p>
          <a:p>
            <a:pPr>
              <a:spcBef>
                <a:spcPts val="600"/>
              </a:spcBef>
            </a:pPr>
            <a:r>
              <a:rPr lang="ru-RU" sz="2000" dirty="0" smtClean="0"/>
              <a:t>15.02.2022 - за январь</a:t>
            </a:r>
          </a:p>
          <a:p>
            <a:pPr>
              <a:spcBef>
                <a:spcPts val="600"/>
              </a:spcBef>
            </a:pPr>
            <a:r>
              <a:rPr lang="ru-RU" sz="2000" dirty="0" smtClean="0"/>
              <a:t>15.03.2022 - за февраль</a:t>
            </a:r>
          </a:p>
          <a:p>
            <a:pPr>
              <a:spcBef>
                <a:spcPts val="600"/>
              </a:spcBef>
            </a:pPr>
            <a:r>
              <a:rPr lang="ru-RU" sz="2000" dirty="0" smtClean="0"/>
              <a:t>15.04.2022 - за март</a:t>
            </a:r>
          </a:p>
          <a:p>
            <a:pPr>
              <a:spcBef>
                <a:spcPts val="600"/>
              </a:spcBef>
            </a:pPr>
            <a:r>
              <a:rPr lang="ru-RU" sz="2000" dirty="0" smtClean="0"/>
              <a:t>16.05.2022 - за апрель</a:t>
            </a:r>
          </a:p>
          <a:p>
            <a:pPr>
              <a:spcBef>
                <a:spcPts val="600"/>
              </a:spcBef>
            </a:pPr>
            <a:r>
              <a:rPr lang="ru-RU" sz="2000" dirty="0" smtClean="0"/>
              <a:t>15.06.2022 - за май</a:t>
            </a:r>
          </a:p>
          <a:p>
            <a:pPr>
              <a:spcBef>
                <a:spcPts val="600"/>
              </a:spcBef>
            </a:pPr>
            <a:r>
              <a:rPr lang="ru-RU" sz="2000" dirty="0" smtClean="0"/>
              <a:t>15.07.2022 - за июнь</a:t>
            </a:r>
          </a:p>
          <a:p>
            <a:pPr>
              <a:spcBef>
                <a:spcPts val="600"/>
              </a:spcBef>
            </a:pPr>
            <a:r>
              <a:rPr lang="ru-RU" sz="2000" dirty="0" smtClean="0"/>
              <a:t>15.08.2022 - за июль</a:t>
            </a:r>
          </a:p>
          <a:p>
            <a:pPr>
              <a:spcBef>
                <a:spcPts val="600"/>
              </a:spcBef>
            </a:pPr>
            <a:r>
              <a:rPr lang="ru-RU" sz="2000" dirty="0" smtClean="0"/>
              <a:t>15.09.2022 - за август</a:t>
            </a:r>
          </a:p>
          <a:p>
            <a:pPr>
              <a:spcBef>
                <a:spcPts val="600"/>
              </a:spcBef>
            </a:pPr>
            <a:r>
              <a:rPr lang="ru-RU" sz="2000" dirty="0" smtClean="0"/>
              <a:t>17.10.2022 - за сентябрь</a:t>
            </a:r>
          </a:p>
          <a:p>
            <a:pPr>
              <a:spcBef>
                <a:spcPts val="600"/>
              </a:spcBef>
            </a:pPr>
            <a:r>
              <a:rPr lang="ru-RU" sz="2000" dirty="0" smtClean="0"/>
              <a:t>15.11.2022 - за октябрь</a:t>
            </a:r>
          </a:p>
          <a:p>
            <a:pPr>
              <a:spcBef>
                <a:spcPts val="600"/>
              </a:spcBef>
            </a:pPr>
            <a:r>
              <a:rPr lang="ru-RU" sz="2000" dirty="0" smtClean="0"/>
              <a:t>15.12.2022 - за ноябрь</a:t>
            </a:r>
          </a:p>
          <a:p>
            <a:pPr>
              <a:spcBef>
                <a:spcPts val="600"/>
              </a:spcBef>
            </a:pPr>
            <a:r>
              <a:rPr lang="ru-RU" sz="2000" dirty="0" smtClean="0"/>
              <a:t>16.01.2023 - за декабрь</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9A6AC6AF-7E6B-4979-AF33-0565212C354F}"/>
              </a:ext>
            </a:extLst>
          </p:cNvPr>
          <p:cNvSpPr>
            <a:spLocks noGrp="1"/>
          </p:cNvSpPr>
          <p:nvPr>
            <p:ph type="title"/>
          </p:nvPr>
        </p:nvSpPr>
        <p:spPr>
          <a:xfrm>
            <a:off x="1127448" y="0"/>
            <a:ext cx="10515599" cy="1325563"/>
          </a:xfrm>
        </p:spPr>
        <p:txBody>
          <a:bodyPr>
            <a:normAutofit/>
          </a:bodyPr>
          <a:lstStyle/>
          <a:p>
            <a:pPr algn="ctr"/>
            <a:r>
              <a:rPr lang="ru-RU" sz="3600" dirty="0">
                <a:latin typeface="+mn-lt"/>
              </a:rPr>
              <a:t>Плательщики (ст. 419 НК РФ)</a:t>
            </a:r>
          </a:p>
        </p:txBody>
      </p:sp>
      <p:sp>
        <p:nvSpPr>
          <p:cNvPr id="3" name="Прямоугольник 2">
            <a:extLst>
              <a:ext uri="{FF2B5EF4-FFF2-40B4-BE49-F238E27FC236}">
                <a16:creationId xmlns:a16="http://schemas.microsoft.com/office/drawing/2014/main" xmlns="" id="{9A6A09FC-1CB3-45C8-8D53-7E2F6CEA171A}"/>
              </a:ext>
            </a:extLst>
          </p:cNvPr>
          <p:cNvSpPr/>
          <p:nvPr/>
        </p:nvSpPr>
        <p:spPr>
          <a:xfrm>
            <a:off x="479376" y="1700808"/>
            <a:ext cx="5400600" cy="2646878"/>
          </a:xfrm>
          <a:prstGeom prst="rect">
            <a:avLst/>
          </a:prstGeom>
        </p:spPr>
        <p:txBody>
          <a:bodyPr wrap="square">
            <a:spAutoFit/>
          </a:bodyPr>
          <a:lstStyle/>
          <a:p>
            <a:pPr marL="387350" lvl="0" indent="-342900" eaLnBrk="0" fontAlgn="base" hangingPunct="0">
              <a:spcBef>
                <a:spcPct val="20000"/>
              </a:spcBef>
              <a:spcAft>
                <a:spcPts val="300"/>
              </a:spcAft>
              <a:buClr>
                <a:schemeClr val="tx2"/>
              </a:buClr>
              <a:buSzPct val="130000"/>
              <a:buFont typeface="Arial" panose="020B0604020202020204" pitchFamily="34" charset="0"/>
              <a:buChar char="•"/>
              <a:defRPr/>
            </a:pPr>
            <a:r>
              <a:rPr lang="ru-RU" altLang="ru-RU" sz="2000" dirty="0">
                <a:solidFill>
                  <a:srgbClr val="025373"/>
                </a:solidFill>
              </a:rPr>
              <a:t>Лица, производящие выплаты и иные вознаграждения физическим лицам:</a:t>
            </a:r>
          </a:p>
          <a:p>
            <a:pPr marL="44450" lvl="0" eaLnBrk="0" fontAlgn="base" hangingPunct="0">
              <a:spcBef>
                <a:spcPct val="20000"/>
              </a:spcBef>
              <a:spcAft>
                <a:spcPts val="300"/>
              </a:spcAft>
              <a:buClr>
                <a:schemeClr val="tx2"/>
              </a:buClr>
              <a:buSzPct val="130000"/>
              <a:defRPr/>
            </a:pPr>
            <a:endParaRPr lang="ru-RU" altLang="ru-RU" sz="2000" dirty="0">
              <a:solidFill>
                <a:srgbClr val="025373"/>
              </a:solidFill>
            </a:endParaRPr>
          </a:p>
          <a:p>
            <a:pPr marL="387350" lvl="0" indent="-342900" eaLnBrk="0" fontAlgn="base" hangingPunct="0">
              <a:spcBef>
                <a:spcPct val="20000"/>
              </a:spcBef>
              <a:spcAft>
                <a:spcPts val="300"/>
              </a:spcAft>
              <a:buClr>
                <a:schemeClr val="tx2"/>
              </a:buClr>
              <a:buSzPct val="130000"/>
              <a:buFont typeface="Arial" panose="020B0604020202020204" pitchFamily="34" charset="0"/>
              <a:buChar char="•"/>
              <a:defRPr/>
            </a:pPr>
            <a:r>
              <a:rPr lang="ru-RU" altLang="ru-RU" sz="2000" dirty="0">
                <a:solidFill>
                  <a:srgbClr val="025373"/>
                </a:solidFill>
              </a:rPr>
              <a:t>Организации;</a:t>
            </a:r>
          </a:p>
          <a:p>
            <a:pPr marL="387350" lvl="0" indent="-342900" eaLnBrk="0" fontAlgn="base" hangingPunct="0">
              <a:spcBef>
                <a:spcPct val="20000"/>
              </a:spcBef>
              <a:spcAft>
                <a:spcPts val="300"/>
              </a:spcAft>
              <a:buClr>
                <a:schemeClr val="tx2"/>
              </a:buClr>
              <a:buSzPct val="130000"/>
              <a:buFont typeface="Arial" panose="020B0604020202020204" pitchFamily="34" charset="0"/>
              <a:buChar char="•"/>
              <a:defRPr/>
            </a:pPr>
            <a:r>
              <a:rPr lang="ru-RU" altLang="ru-RU" sz="2000" dirty="0">
                <a:solidFill>
                  <a:srgbClr val="025373"/>
                </a:solidFill>
              </a:rPr>
              <a:t>Индивидуальные предприниматели;</a:t>
            </a:r>
          </a:p>
          <a:p>
            <a:pPr marL="387350" lvl="0" indent="-342900" eaLnBrk="0" fontAlgn="base" hangingPunct="0">
              <a:spcBef>
                <a:spcPct val="20000"/>
              </a:spcBef>
              <a:spcAft>
                <a:spcPts val="300"/>
              </a:spcAft>
              <a:buClr>
                <a:schemeClr val="tx2"/>
              </a:buClr>
              <a:buSzPct val="130000"/>
              <a:buFont typeface="Arial" panose="020B0604020202020204" pitchFamily="34" charset="0"/>
              <a:buChar char="•"/>
              <a:defRPr/>
            </a:pPr>
            <a:r>
              <a:rPr lang="ru-RU" altLang="ru-RU" sz="2000" dirty="0">
                <a:solidFill>
                  <a:srgbClr val="025373"/>
                </a:solidFill>
              </a:rPr>
              <a:t>Физические лица, не являющиеся индивидуальными предпринимателями;</a:t>
            </a:r>
          </a:p>
        </p:txBody>
      </p:sp>
      <p:sp>
        <p:nvSpPr>
          <p:cNvPr id="4" name="Прямоугольник 3">
            <a:extLst>
              <a:ext uri="{FF2B5EF4-FFF2-40B4-BE49-F238E27FC236}">
                <a16:creationId xmlns:a16="http://schemas.microsoft.com/office/drawing/2014/main" xmlns="" id="{5560AE23-07BA-4582-B32C-2AEF15EFCE67}"/>
              </a:ext>
            </a:extLst>
          </p:cNvPr>
          <p:cNvSpPr/>
          <p:nvPr/>
        </p:nvSpPr>
        <p:spPr>
          <a:xfrm>
            <a:off x="5879976" y="1593882"/>
            <a:ext cx="5400601" cy="3670236"/>
          </a:xfrm>
          <a:prstGeom prst="rect">
            <a:avLst/>
          </a:prstGeom>
        </p:spPr>
        <p:txBody>
          <a:bodyPr wrap="square">
            <a:spAutoFit/>
          </a:bodyPr>
          <a:lstStyle/>
          <a:p>
            <a:pPr marL="387350" lvl="0" indent="-342900" eaLnBrk="0" fontAlgn="base" hangingPunct="0">
              <a:spcBef>
                <a:spcPct val="20000"/>
              </a:spcBef>
              <a:spcAft>
                <a:spcPts val="300"/>
              </a:spcAft>
              <a:buClr>
                <a:schemeClr val="accent1"/>
              </a:buClr>
              <a:buSzPct val="130000"/>
              <a:buFont typeface="Arial" panose="020B0604020202020204" pitchFamily="34" charset="0"/>
              <a:buChar char="•"/>
            </a:pPr>
            <a:r>
              <a:rPr lang="ru-RU" altLang="ru-RU" sz="2000" dirty="0">
                <a:solidFill>
                  <a:srgbClr val="025373"/>
                </a:solidFill>
              </a:rPr>
              <a:t>Самозанятые граждане, не производящие выплаты физическим лицам </a:t>
            </a:r>
            <a:r>
              <a:rPr lang="ru-RU" altLang="ru-RU" sz="2000" i="1" dirty="0">
                <a:solidFill>
                  <a:srgbClr val="FF0000"/>
                </a:solidFill>
              </a:rPr>
              <a:t>(кроме плательщиков налога на профдоход): </a:t>
            </a:r>
          </a:p>
          <a:p>
            <a:pPr marL="44450" lvl="0" eaLnBrk="0" fontAlgn="base" hangingPunct="0">
              <a:spcBef>
                <a:spcPct val="20000"/>
              </a:spcBef>
              <a:spcAft>
                <a:spcPts val="300"/>
              </a:spcAft>
              <a:buClr>
                <a:schemeClr val="accent1"/>
              </a:buClr>
              <a:buSzPct val="130000"/>
            </a:pPr>
            <a:endParaRPr lang="ru-RU" altLang="ru-RU" sz="2000" dirty="0">
              <a:solidFill>
                <a:srgbClr val="025373"/>
              </a:solidFill>
            </a:endParaRPr>
          </a:p>
          <a:p>
            <a:pPr marL="387350" lvl="0" indent="-342900" eaLnBrk="0" fontAlgn="base" hangingPunct="0">
              <a:spcBef>
                <a:spcPct val="20000"/>
              </a:spcBef>
              <a:spcAft>
                <a:spcPts val="300"/>
              </a:spcAft>
              <a:buClr>
                <a:schemeClr val="accent1"/>
              </a:buClr>
              <a:buSzPct val="130000"/>
              <a:buFont typeface="Arial" panose="020B0604020202020204" pitchFamily="34" charset="0"/>
              <a:buChar char="•"/>
            </a:pPr>
            <a:r>
              <a:rPr lang="ru-RU" altLang="ru-RU" sz="2000" dirty="0">
                <a:solidFill>
                  <a:srgbClr val="025373"/>
                </a:solidFill>
              </a:rPr>
              <a:t>ИП;</a:t>
            </a:r>
          </a:p>
          <a:p>
            <a:pPr marL="387350" lvl="0" indent="-342900" eaLnBrk="0" fontAlgn="base" hangingPunct="0">
              <a:spcBef>
                <a:spcPct val="20000"/>
              </a:spcBef>
              <a:spcAft>
                <a:spcPts val="300"/>
              </a:spcAft>
              <a:buClr>
                <a:schemeClr val="accent1"/>
              </a:buClr>
              <a:buSzPct val="130000"/>
              <a:buFont typeface="Arial" panose="020B0604020202020204" pitchFamily="34" charset="0"/>
              <a:buChar char="•"/>
            </a:pPr>
            <a:r>
              <a:rPr lang="ru-RU" altLang="ru-RU" sz="2000" dirty="0">
                <a:solidFill>
                  <a:srgbClr val="025373"/>
                </a:solidFill>
              </a:rPr>
              <a:t>Адвокаты;</a:t>
            </a:r>
          </a:p>
          <a:p>
            <a:pPr marL="387350" lvl="0" indent="-342900" eaLnBrk="0" fontAlgn="base" hangingPunct="0">
              <a:spcBef>
                <a:spcPct val="20000"/>
              </a:spcBef>
              <a:spcAft>
                <a:spcPts val="300"/>
              </a:spcAft>
              <a:buClr>
                <a:schemeClr val="accent1"/>
              </a:buClr>
              <a:buSzPct val="130000"/>
              <a:buFont typeface="Arial" panose="020B0604020202020204" pitchFamily="34" charset="0"/>
              <a:buChar char="•"/>
            </a:pPr>
            <a:r>
              <a:rPr lang="ru-RU" altLang="ru-RU" sz="2000" dirty="0">
                <a:solidFill>
                  <a:srgbClr val="025373"/>
                </a:solidFill>
              </a:rPr>
              <a:t>Медиаторы; </a:t>
            </a:r>
          </a:p>
          <a:p>
            <a:pPr marL="387350" lvl="0" indent="-342900" eaLnBrk="0" fontAlgn="base" hangingPunct="0">
              <a:spcBef>
                <a:spcPct val="20000"/>
              </a:spcBef>
              <a:spcAft>
                <a:spcPts val="300"/>
              </a:spcAft>
              <a:buClr>
                <a:schemeClr val="accent1"/>
              </a:buClr>
              <a:buSzPct val="130000"/>
              <a:buFont typeface="Arial" panose="020B0604020202020204" pitchFamily="34" charset="0"/>
              <a:buChar char="•"/>
            </a:pPr>
            <a:r>
              <a:rPr lang="ru-RU" altLang="ru-RU" sz="2000" dirty="0">
                <a:solidFill>
                  <a:srgbClr val="025373"/>
                </a:solidFill>
              </a:rPr>
              <a:t>Нотариусы, арбитражные управляющие, оценщики, патентные поверенные и иные лица.</a:t>
            </a:r>
          </a:p>
        </p:txBody>
      </p:sp>
    </p:spTree>
    <p:extLst>
      <p:ext uri="{BB962C8B-B14F-4D97-AF65-F5344CB8AC3E}">
        <p14:creationId xmlns:p14="http://schemas.microsoft.com/office/powerpoint/2010/main" xmlns="" val="19666623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4E612DF8-7D1E-4ADA-A32F-640214D817B0}"/>
              </a:ext>
            </a:extLst>
          </p:cNvPr>
          <p:cNvSpPr>
            <a:spLocks noGrp="1"/>
          </p:cNvSpPr>
          <p:nvPr>
            <p:ph type="title"/>
          </p:nvPr>
        </p:nvSpPr>
        <p:spPr>
          <a:xfrm>
            <a:off x="1055440" y="548680"/>
            <a:ext cx="10515599" cy="1325563"/>
          </a:xfrm>
        </p:spPr>
        <p:txBody>
          <a:bodyPr>
            <a:normAutofit fontScale="90000"/>
          </a:bodyPr>
          <a:lstStyle/>
          <a:p>
            <a:pPr marL="0" indent="0" algn="l">
              <a:buNone/>
              <a:defRPr/>
            </a:pPr>
            <a:r>
              <a:rPr lang="ru-RU" sz="2400" dirty="0">
                <a:solidFill>
                  <a:srgbClr val="025373"/>
                </a:solidFill>
                <a:effectLst/>
                <a:latin typeface="+mn-lt"/>
              </a:rPr>
              <a:t>Срок уплаты (п</a:t>
            </a:r>
            <a:r>
              <a:rPr lang="ru-RU" sz="2400" dirty="0" smtClean="0">
                <a:solidFill>
                  <a:srgbClr val="025373"/>
                </a:solidFill>
                <a:effectLst/>
                <a:latin typeface="+mn-lt"/>
              </a:rPr>
              <a:t>. 5. ст. 431 </a:t>
            </a:r>
            <a:r>
              <a:rPr lang="ru-RU" sz="2400" dirty="0">
                <a:solidFill>
                  <a:srgbClr val="025373"/>
                </a:solidFill>
                <a:effectLst/>
                <a:latin typeface="+mn-lt"/>
              </a:rPr>
              <a:t>НК РФ) </a:t>
            </a:r>
            <a:r>
              <a:rPr lang="ru-RU" sz="2400" b="0" dirty="0">
                <a:solidFill>
                  <a:srgbClr val="FF0000"/>
                </a:solidFill>
                <a:effectLst/>
                <a:latin typeface="+mn-lt"/>
              </a:rPr>
              <a:t>для плательщиков, производящих выплаты и иные вознаграждения физическим лицам</a:t>
            </a:r>
            <a:r>
              <a:rPr lang="ru-RU" sz="2400" b="0" dirty="0">
                <a:solidFill>
                  <a:srgbClr val="FF0000"/>
                </a:solidFill>
                <a:latin typeface="+mn-lt"/>
              </a:rPr>
              <a:t> </a:t>
            </a:r>
            <a:r>
              <a:rPr lang="ru-RU" sz="2400" b="0" dirty="0" smtClean="0">
                <a:solidFill>
                  <a:srgbClr val="FF0000"/>
                </a:solidFill>
                <a:latin typeface="+mn-lt"/>
              </a:rPr>
              <a:t> </a:t>
            </a:r>
            <a:r>
              <a:rPr lang="ru-RU" sz="2400" dirty="0" smtClean="0">
                <a:solidFill>
                  <a:srgbClr val="FF0000"/>
                </a:solidFill>
                <a:latin typeface="+mn-lt"/>
              </a:rPr>
              <a:t>в 2023 году</a:t>
            </a:r>
            <a:r>
              <a:rPr lang="ru-RU" sz="2400" b="0" dirty="0">
                <a:solidFill>
                  <a:srgbClr val="FF0000"/>
                </a:solidFill>
                <a:latin typeface="+mn-lt"/>
              </a:rPr>
              <a:t/>
            </a:r>
            <a:br>
              <a:rPr lang="ru-RU" sz="2400" b="0" dirty="0">
                <a:solidFill>
                  <a:srgbClr val="FF0000"/>
                </a:solidFill>
                <a:latin typeface="+mn-lt"/>
              </a:rPr>
            </a:br>
            <a:r>
              <a:rPr lang="ru-RU" sz="2400" b="0" dirty="0">
                <a:solidFill>
                  <a:srgbClr val="FF0000"/>
                </a:solidFill>
                <a:latin typeface="+mn-lt"/>
              </a:rPr>
              <a:t/>
            </a:r>
            <a:br>
              <a:rPr lang="ru-RU" sz="2400" b="0" dirty="0">
                <a:solidFill>
                  <a:srgbClr val="FF0000"/>
                </a:solidFill>
                <a:latin typeface="+mn-lt"/>
              </a:rPr>
            </a:br>
            <a:endParaRPr lang="ru-RU" sz="2400" dirty="0">
              <a:solidFill>
                <a:srgbClr val="025373"/>
              </a:solidFill>
              <a:effectLst/>
              <a:latin typeface="+mn-lt"/>
            </a:endParaRPr>
          </a:p>
        </p:txBody>
      </p:sp>
      <p:pic>
        <p:nvPicPr>
          <p:cNvPr id="1026" name="Picture 2"/>
          <p:cNvPicPr>
            <a:picLocks noChangeAspect="1" noChangeArrowheads="1"/>
          </p:cNvPicPr>
          <p:nvPr/>
        </p:nvPicPr>
        <p:blipFill>
          <a:blip r:embed="rId2" cstate="print"/>
          <a:srcRect/>
          <a:stretch>
            <a:fillRect/>
          </a:stretch>
        </p:blipFill>
        <p:spPr bwMode="auto">
          <a:xfrm>
            <a:off x="1343472" y="1916832"/>
            <a:ext cx="7970291" cy="4286280"/>
          </a:xfrm>
          <a:prstGeom prst="rect">
            <a:avLst/>
          </a:prstGeom>
          <a:noFill/>
          <a:ln w="9525">
            <a:noFill/>
            <a:miter lim="800000"/>
            <a:headEnd/>
            <a:tailEnd/>
          </a:ln>
          <a:effectLst/>
        </p:spPr>
      </p:pic>
      <p:sp>
        <p:nvSpPr>
          <p:cNvPr id="5" name="Прямоугольник 4"/>
          <p:cNvSpPr/>
          <p:nvPr/>
        </p:nvSpPr>
        <p:spPr>
          <a:xfrm>
            <a:off x="1055440" y="1268760"/>
            <a:ext cx="10502526" cy="430887"/>
          </a:xfrm>
          <a:prstGeom prst="rect">
            <a:avLst/>
          </a:prstGeom>
        </p:spPr>
        <p:txBody>
          <a:bodyPr wrap="square">
            <a:spAutoFit/>
          </a:bodyPr>
          <a:lstStyle/>
          <a:p>
            <a:r>
              <a:rPr lang="ru-RU" sz="2200" dirty="0" smtClean="0">
                <a:solidFill>
                  <a:srgbClr val="FF0000"/>
                </a:solidFill>
                <a:ea typeface="+mj-ea"/>
                <a:cs typeface="+mj-cs"/>
              </a:rPr>
              <a:t>не позднее 28-го числа месяца, </a:t>
            </a:r>
            <a:r>
              <a:rPr lang="ru-RU" sz="2200" dirty="0" smtClean="0">
                <a:solidFill>
                  <a:schemeClr val="accent2">
                    <a:lumMod val="50000"/>
                  </a:schemeClr>
                </a:solidFill>
                <a:ea typeface="+mj-ea"/>
                <a:cs typeface="+mj-cs"/>
              </a:rPr>
              <a:t>следующего за месяцем, за который они начислены</a:t>
            </a:r>
            <a:endParaRPr lang="ru-RU" sz="2200" dirty="0">
              <a:solidFill>
                <a:schemeClr val="accent2">
                  <a:lumMod val="50000"/>
                </a:schemeClr>
              </a:solidFill>
              <a:ea typeface="+mj-ea"/>
              <a:cs typeface="+mj-c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A86E344-9612-4B19-AA6C-CA37562E910E}"/>
              </a:ext>
            </a:extLst>
          </p:cNvPr>
          <p:cNvSpPr>
            <a:spLocks noGrp="1"/>
          </p:cNvSpPr>
          <p:nvPr>
            <p:ph type="title"/>
          </p:nvPr>
        </p:nvSpPr>
        <p:spPr>
          <a:xfrm>
            <a:off x="849289" y="548680"/>
            <a:ext cx="10515599" cy="1325563"/>
          </a:xfrm>
        </p:spPr>
        <p:txBody>
          <a:bodyPr>
            <a:normAutofit/>
          </a:bodyPr>
          <a:lstStyle/>
          <a:p>
            <a:pPr algn="ctr"/>
            <a:r>
              <a:rPr lang="ru-RU" sz="3200" dirty="0">
                <a:solidFill>
                  <a:srgbClr val="025373"/>
                </a:solidFill>
              </a:rPr>
              <a:t>Прекращение деятельности (п</a:t>
            </a:r>
            <a:r>
              <a:rPr lang="ru-RU" sz="3200" dirty="0" smtClean="0">
                <a:solidFill>
                  <a:srgbClr val="025373"/>
                </a:solidFill>
              </a:rPr>
              <a:t>. 15. ст. 431 </a:t>
            </a:r>
            <a:r>
              <a:rPr lang="ru-RU" sz="3200" dirty="0">
                <a:solidFill>
                  <a:srgbClr val="025373"/>
                </a:solidFill>
              </a:rPr>
              <a:t>НК РФ) </a:t>
            </a:r>
            <a:br>
              <a:rPr lang="ru-RU" sz="3200" dirty="0">
                <a:solidFill>
                  <a:srgbClr val="025373"/>
                </a:solidFill>
              </a:rPr>
            </a:br>
            <a:endParaRPr lang="ru-RU" sz="3200" dirty="0">
              <a:solidFill>
                <a:srgbClr val="025373"/>
              </a:solidFill>
            </a:endParaRPr>
          </a:p>
        </p:txBody>
      </p:sp>
      <p:sp>
        <p:nvSpPr>
          <p:cNvPr id="3" name="Объект 2">
            <a:extLst>
              <a:ext uri="{FF2B5EF4-FFF2-40B4-BE49-F238E27FC236}">
                <a16:creationId xmlns:a16="http://schemas.microsoft.com/office/drawing/2014/main" xmlns="" id="{D6B33554-5E9E-452B-9A04-E55811DE4E1E}"/>
              </a:ext>
            </a:extLst>
          </p:cNvPr>
          <p:cNvSpPr>
            <a:spLocks noGrp="1"/>
          </p:cNvSpPr>
          <p:nvPr>
            <p:ph type="body" sz="quarter" idx="14"/>
          </p:nvPr>
        </p:nvSpPr>
        <p:spPr>
          <a:xfrm>
            <a:off x="1199456" y="1874242"/>
            <a:ext cx="3529607" cy="4363069"/>
          </a:xfrm>
        </p:spPr>
        <p:txBody>
          <a:bodyPr>
            <a:normAutofit lnSpcReduction="10000"/>
          </a:bodyPr>
          <a:lstStyle/>
          <a:p>
            <a:pPr marL="46037" indent="0">
              <a:spcBef>
                <a:spcPts val="1200"/>
              </a:spcBef>
              <a:buNone/>
              <a:defRPr/>
            </a:pPr>
            <a:r>
              <a:rPr lang="ru-RU" sz="2400" dirty="0">
                <a:solidFill>
                  <a:srgbClr val="025373"/>
                </a:solidFill>
              </a:rPr>
              <a:t>Организация, которая прекращает свою деятельность, должна подать последний расчет по страховым взносам </a:t>
            </a:r>
            <a:r>
              <a:rPr lang="ru-RU" sz="2400" b="1" dirty="0">
                <a:solidFill>
                  <a:srgbClr val="FF0000"/>
                </a:solidFill>
              </a:rPr>
              <a:t>до составления промежуточного ликвидационного баланса.  </a:t>
            </a:r>
            <a:r>
              <a:rPr lang="ru-RU" sz="2400" dirty="0">
                <a:solidFill>
                  <a:srgbClr val="025373"/>
                </a:solidFill>
              </a:rPr>
              <a:t>В этом случае расчетным периодом будет период с начала года по день представления расчета.</a:t>
            </a:r>
          </a:p>
          <a:p>
            <a:pPr>
              <a:spcBef>
                <a:spcPts val="1200"/>
              </a:spcBef>
              <a:defRPr/>
            </a:pPr>
            <a:endParaRPr lang="ru-RU" dirty="0"/>
          </a:p>
        </p:txBody>
      </p:sp>
      <p:sp>
        <p:nvSpPr>
          <p:cNvPr id="4" name="Объект 3">
            <a:extLst>
              <a:ext uri="{FF2B5EF4-FFF2-40B4-BE49-F238E27FC236}">
                <a16:creationId xmlns:a16="http://schemas.microsoft.com/office/drawing/2014/main" xmlns="" id="{9B8587EE-D560-4DA1-BEF9-731BDBEA902E}"/>
              </a:ext>
            </a:extLst>
          </p:cNvPr>
          <p:cNvSpPr>
            <a:spLocks noGrp="1"/>
          </p:cNvSpPr>
          <p:nvPr>
            <p:ph sz="quarter" idx="4294967295"/>
          </p:nvPr>
        </p:nvSpPr>
        <p:spPr>
          <a:xfrm>
            <a:off x="6816080" y="2204864"/>
            <a:ext cx="3384376" cy="3475038"/>
          </a:xfrm>
        </p:spPr>
        <p:txBody>
          <a:bodyPr/>
          <a:lstStyle/>
          <a:p>
            <a:pPr marL="46037" indent="0">
              <a:buNone/>
              <a:defRPr/>
            </a:pPr>
            <a:r>
              <a:rPr lang="ru-RU" sz="2400" dirty="0">
                <a:solidFill>
                  <a:srgbClr val="025373"/>
                </a:solidFill>
              </a:rPr>
              <a:t>Сумму страховых взносов к уплате по данным последнего расчета нужно будет перечислить </a:t>
            </a:r>
            <a:r>
              <a:rPr lang="ru-RU" sz="2400" b="1" dirty="0">
                <a:solidFill>
                  <a:srgbClr val="FF0000"/>
                </a:solidFill>
              </a:rPr>
              <a:t>в течение 15 календарных дней со дня его подачи.</a:t>
            </a:r>
          </a:p>
          <a:p>
            <a:pPr>
              <a:defRPr/>
            </a:pPr>
            <a:endParaRPr lang="ru-RU" dirty="0"/>
          </a:p>
        </p:txBody>
      </p:sp>
      <p:sp>
        <p:nvSpPr>
          <p:cNvPr id="6" name="Заголовок 1">
            <a:extLst>
              <a:ext uri="{FF2B5EF4-FFF2-40B4-BE49-F238E27FC236}">
                <a16:creationId xmlns:a16="http://schemas.microsoft.com/office/drawing/2014/main" xmlns="" id="{1D0541F7-1C39-4CF3-901C-05D89416AE00}"/>
              </a:ext>
            </a:extLst>
          </p:cNvPr>
          <p:cNvSpPr txBox="1">
            <a:spLocks/>
          </p:cNvSpPr>
          <p:nvPr/>
        </p:nvSpPr>
        <p:spPr>
          <a:xfrm>
            <a:off x="2135560" y="260648"/>
            <a:ext cx="8064896"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DD9A28D4-6DE7-4DCD-9D47-2F81CD3106AB}"/>
              </a:ext>
            </a:extLst>
          </p:cNvPr>
          <p:cNvSpPr>
            <a:spLocks noGrp="1"/>
          </p:cNvSpPr>
          <p:nvPr>
            <p:ph type="body" sz="quarter" idx="11"/>
          </p:nvPr>
        </p:nvSpPr>
        <p:spPr>
          <a:xfrm>
            <a:off x="407368" y="2636912"/>
            <a:ext cx="11784632" cy="3495904"/>
          </a:xfrm>
          <a:solidFill>
            <a:schemeClr val="bg1"/>
          </a:solidFill>
        </p:spPr>
        <p:txBody>
          <a:bodyPr>
            <a:normAutofit/>
          </a:bodyPr>
          <a:lstStyle/>
          <a:p>
            <a:pPr marL="46037" indent="684000">
              <a:buNone/>
              <a:defRPr/>
            </a:pPr>
            <a:r>
              <a:rPr lang="ru-RU" sz="2000" dirty="0" smtClean="0">
                <a:solidFill>
                  <a:srgbClr val="025373"/>
                </a:solidFill>
              </a:rPr>
              <a:t>Расчет </a:t>
            </a:r>
            <a:r>
              <a:rPr lang="ru-RU" sz="2000" dirty="0">
                <a:solidFill>
                  <a:srgbClr val="025373"/>
                </a:solidFill>
              </a:rPr>
              <a:t>по страховым взносам</a:t>
            </a:r>
          </a:p>
          <a:p>
            <a:pPr marL="46037" indent="684000">
              <a:buNone/>
              <a:defRPr/>
            </a:pPr>
            <a:r>
              <a:rPr lang="ru-RU" sz="2000" dirty="0">
                <a:solidFill>
                  <a:srgbClr val="025373"/>
                </a:solidFill>
              </a:rPr>
              <a:t>не позднее 30-го числа месяца, следующего за расчетным (отчетным) периодом.</a:t>
            </a:r>
          </a:p>
          <a:p>
            <a:pPr marL="46037" indent="684000">
              <a:buNone/>
              <a:defRPr/>
            </a:pPr>
            <a:r>
              <a:rPr lang="ru-RU" sz="2000" b="1" dirty="0">
                <a:solidFill>
                  <a:srgbClr val="FF0000"/>
                </a:solidFill>
              </a:rPr>
              <a:t>Сроки сдачи расчета:</a:t>
            </a:r>
          </a:p>
          <a:p>
            <a:pPr marL="46037" indent="504000">
              <a:buNone/>
              <a:defRPr/>
            </a:pPr>
            <a:r>
              <a:rPr lang="ru-RU" sz="2000" b="1" dirty="0">
                <a:solidFill>
                  <a:srgbClr val="FF0000"/>
                </a:solidFill>
              </a:rPr>
              <a:t>•	</a:t>
            </a:r>
            <a:r>
              <a:rPr lang="ru-RU" sz="2000" b="1" dirty="0" smtClean="0">
                <a:solidFill>
                  <a:srgbClr val="FF0000"/>
                </a:solidFill>
              </a:rPr>
              <a:t>За </a:t>
            </a:r>
            <a:r>
              <a:rPr lang="ru-RU" sz="2000" b="1" dirty="0">
                <a:solidFill>
                  <a:srgbClr val="FF0000"/>
                </a:solidFill>
              </a:rPr>
              <a:t>1 квартал </a:t>
            </a:r>
            <a:r>
              <a:rPr lang="ru-RU" sz="2000" b="1" dirty="0" smtClean="0">
                <a:solidFill>
                  <a:srgbClr val="FF0000"/>
                </a:solidFill>
              </a:rPr>
              <a:t>2022 </a:t>
            </a:r>
            <a:r>
              <a:rPr lang="ru-RU" sz="2000" b="1" dirty="0">
                <a:solidFill>
                  <a:srgbClr val="FF0000"/>
                </a:solidFill>
              </a:rPr>
              <a:t>г. - </a:t>
            </a:r>
            <a:r>
              <a:rPr lang="ru-RU" sz="2000" b="1" dirty="0" smtClean="0">
                <a:solidFill>
                  <a:srgbClr val="FF0000"/>
                </a:solidFill>
              </a:rPr>
              <a:t>30.04.2022;</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Полугодие 2022 </a:t>
            </a:r>
            <a:r>
              <a:rPr lang="ru-RU" sz="2000" b="1" dirty="0">
                <a:solidFill>
                  <a:srgbClr val="FF0000"/>
                </a:solidFill>
              </a:rPr>
              <a:t>г. - </a:t>
            </a:r>
            <a:r>
              <a:rPr lang="ru-RU" sz="2000" b="1" dirty="0" smtClean="0">
                <a:solidFill>
                  <a:srgbClr val="FF0000"/>
                </a:solidFill>
              </a:rPr>
              <a:t>30.07.2022;</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a:t>
            </a:r>
            <a:r>
              <a:rPr lang="ru-RU" sz="2000" b="1" dirty="0">
                <a:solidFill>
                  <a:srgbClr val="FF0000"/>
                </a:solidFill>
              </a:rPr>
              <a:t>9 месяцев </a:t>
            </a:r>
            <a:r>
              <a:rPr lang="ru-RU" sz="2000" b="1" dirty="0" smtClean="0">
                <a:solidFill>
                  <a:srgbClr val="FF0000"/>
                </a:solidFill>
              </a:rPr>
              <a:t>2022 </a:t>
            </a:r>
            <a:r>
              <a:rPr lang="ru-RU" sz="2000" b="1" dirty="0">
                <a:solidFill>
                  <a:srgbClr val="FF0000"/>
                </a:solidFill>
              </a:rPr>
              <a:t>г. - </a:t>
            </a:r>
            <a:r>
              <a:rPr lang="ru-RU" sz="2000" b="1" dirty="0" smtClean="0">
                <a:solidFill>
                  <a:srgbClr val="FF0000"/>
                </a:solidFill>
              </a:rPr>
              <a:t>30.10.2022;</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2022 </a:t>
            </a:r>
            <a:r>
              <a:rPr lang="ru-RU" sz="2000" b="1" dirty="0">
                <a:solidFill>
                  <a:srgbClr val="FF0000"/>
                </a:solidFill>
              </a:rPr>
              <a:t>г. - </a:t>
            </a:r>
            <a:r>
              <a:rPr lang="ru-RU" sz="2000" b="1" dirty="0" smtClean="0">
                <a:solidFill>
                  <a:srgbClr val="FF0000"/>
                </a:solidFill>
              </a:rPr>
              <a:t>25.01.2023.</a:t>
            </a:r>
            <a:endParaRPr lang="ru-RU" sz="2000" b="1" dirty="0">
              <a:solidFill>
                <a:srgbClr val="FF0000"/>
              </a:solidFill>
            </a:endParaRPr>
          </a:p>
          <a:p>
            <a:endParaRPr lang="ru-RU" dirty="0"/>
          </a:p>
        </p:txBody>
      </p:sp>
      <p:sp>
        <p:nvSpPr>
          <p:cNvPr id="2" name="Заголовок 1">
            <a:extLst>
              <a:ext uri="{FF2B5EF4-FFF2-40B4-BE49-F238E27FC236}">
                <a16:creationId xmlns:a16="http://schemas.microsoft.com/office/drawing/2014/main" xmlns="" id="{2D568B73-4D57-4547-BAA3-84ED2DCDDA65}"/>
              </a:ext>
            </a:extLst>
          </p:cNvPr>
          <p:cNvSpPr>
            <a:spLocks noGrp="1"/>
          </p:cNvSpPr>
          <p:nvPr>
            <p:ph type="title"/>
          </p:nvPr>
        </p:nvSpPr>
        <p:spPr>
          <a:xfrm>
            <a:off x="767408" y="288924"/>
            <a:ext cx="10515600" cy="1325563"/>
          </a:xfrm>
        </p:spPr>
        <p:txBody>
          <a:bodyPr>
            <a:normAutofit/>
          </a:bodyPr>
          <a:lstStyle/>
          <a:p>
            <a:pPr marL="0" indent="0" algn="ctr">
              <a:buNone/>
              <a:defRPr/>
            </a:pPr>
            <a:r>
              <a:rPr lang="ru-RU" sz="2800" dirty="0">
                <a:solidFill>
                  <a:schemeClr val="bg1"/>
                </a:solidFill>
                <a:effectLst/>
                <a:latin typeface="+mn-lt"/>
              </a:rPr>
              <a:t>Сроки сдачи отчетности по</a:t>
            </a:r>
            <a:br>
              <a:rPr lang="ru-RU" sz="2800" dirty="0">
                <a:solidFill>
                  <a:schemeClr val="bg1"/>
                </a:solidFill>
                <a:effectLst/>
                <a:latin typeface="+mn-lt"/>
              </a:rPr>
            </a:br>
            <a:r>
              <a:rPr lang="ru-RU" sz="2800" dirty="0">
                <a:solidFill>
                  <a:schemeClr val="bg1"/>
                </a:solidFill>
                <a:effectLst/>
                <a:latin typeface="+mn-lt"/>
              </a:rPr>
              <a:t>страховым взносам (п.7.ст.431 НК РФ</a:t>
            </a:r>
            <a:r>
              <a:rPr lang="ru-RU" sz="2800" dirty="0" smtClean="0">
                <a:solidFill>
                  <a:schemeClr val="bg1"/>
                </a:solidFill>
                <a:effectLst/>
                <a:latin typeface="+mn-lt"/>
              </a:rPr>
              <a:t>) в 2022 году</a:t>
            </a:r>
            <a:endParaRPr lang="ru-RU" sz="2800" dirty="0">
              <a:solidFill>
                <a:schemeClr val="bg1"/>
              </a:solidFill>
              <a:effectLst/>
              <a:latin typeface="+mn-lt"/>
            </a:endParaRPr>
          </a:p>
        </p:txBody>
      </p:sp>
      <p:sp>
        <p:nvSpPr>
          <p:cNvPr id="22532" name="Прямоугольник 3">
            <a:extLst>
              <a:ext uri="{FF2B5EF4-FFF2-40B4-BE49-F238E27FC236}">
                <a16:creationId xmlns:a16="http://schemas.microsoft.com/office/drawing/2014/main" xmlns="" id="{CC64E28B-5FAC-41C5-976A-E56F7AFAB5D7}"/>
              </a:ext>
            </a:extLst>
          </p:cNvPr>
          <p:cNvSpPr>
            <a:spLocks noChangeArrowheads="1"/>
          </p:cNvSpPr>
          <p:nvPr/>
        </p:nvSpPr>
        <p:spPr bwMode="auto">
          <a:xfrm>
            <a:off x="695400" y="5661248"/>
            <a:ext cx="972108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0" fontAlgn="base" hangingPunct="0">
              <a:spcBef>
                <a:spcPct val="0"/>
              </a:spcBef>
              <a:spcAft>
                <a:spcPct val="0"/>
              </a:spcAft>
            </a:pPr>
            <a:r>
              <a:rPr lang="ru-RU" altLang="ru-RU" sz="2000" dirty="0">
                <a:solidFill>
                  <a:srgbClr val="025373"/>
                </a:solidFill>
                <a:latin typeface="+mn-lt"/>
              </a:rPr>
              <a:t>Если средняя численность работников больше 10, сдайте расчет в электронном виде. Если нет, можно сдать расчет на бумаге (п. 10 ст. 431 НК РФ).</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DD9A28D4-6DE7-4DCD-9D47-2F81CD3106AB}"/>
              </a:ext>
            </a:extLst>
          </p:cNvPr>
          <p:cNvSpPr>
            <a:spLocks noGrp="1"/>
          </p:cNvSpPr>
          <p:nvPr>
            <p:ph type="body" sz="quarter" idx="11"/>
          </p:nvPr>
        </p:nvSpPr>
        <p:spPr>
          <a:xfrm>
            <a:off x="263352" y="2525384"/>
            <a:ext cx="11496600" cy="3639920"/>
          </a:xfrm>
          <a:solidFill>
            <a:schemeClr val="bg1"/>
          </a:solidFill>
        </p:spPr>
        <p:txBody>
          <a:bodyPr>
            <a:normAutofit/>
          </a:bodyPr>
          <a:lstStyle/>
          <a:p>
            <a:pPr marL="46037" indent="684000">
              <a:buNone/>
              <a:defRPr/>
            </a:pPr>
            <a:r>
              <a:rPr lang="ru-RU" sz="2000" dirty="0" smtClean="0">
                <a:solidFill>
                  <a:srgbClr val="025373"/>
                </a:solidFill>
              </a:rPr>
              <a:t>Расчет </a:t>
            </a:r>
            <a:r>
              <a:rPr lang="ru-RU" sz="2000" dirty="0">
                <a:solidFill>
                  <a:srgbClr val="025373"/>
                </a:solidFill>
              </a:rPr>
              <a:t>по страховым взносам</a:t>
            </a:r>
          </a:p>
          <a:p>
            <a:pPr marL="46037" indent="684000">
              <a:buNone/>
              <a:defRPr/>
            </a:pPr>
            <a:r>
              <a:rPr lang="ru-RU" sz="2000" dirty="0">
                <a:solidFill>
                  <a:srgbClr val="025373"/>
                </a:solidFill>
              </a:rPr>
              <a:t>не позднее </a:t>
            </a:r>
            <a:r>
              <a:rPr lang="en-US" sz="2000" dirty="0" smtClean="0">
                <a:solidFill>
                  <a:srgbClr val="025373"/>
                </a:solidFill>
              </a:rPr>
              <a:t>25</a:t>
            </a:r>
            <a:r>
              <a:rPr lang="ru-RU" sz="2000" dirty="0" smtClean="0">
                <a:solidFill>
                  <a:srgbClr val="025373"/>
                </a:solidFill>
              </a:rPr>
              <a:t>-го </a:t>
            </a:r>
            <a:r>
              <a:rPr lang="ru-RU" sz="2000" dirty="0">
                <a:solidFill>
                  <a:srgbClr val="025373"/>
                </a:solidFill>
              </a:rPr>
              <a:t>числа месяца, следующего за расчетным (отчетным) периодом.</a:t>
            </a:r>
          </a:p>
          <a:p>
            <a:pPr marL="46037" indent="684000">
              <a:buNone/>
              <a:defRPr/>
            </a:pPr>
            <a:r>
              <a:rPr lang="ru-RU" sz="2000" b="1" dirty="0">
                <a:solidFill>
                  <a:srgbClr val="FF0000"/>
                </a:solidFill>
              </a:rPr>
              <a:t>Сроки сдачи расчета:</a:t>
            </a:r>
          </a:p>
          <a:p>
            <a:pPr marL="46037" indent="504000">
              <a:buNone/>
              <a:defRPr/>
            </a:pPr>
            <a:r>
              <a:rPr lang="ru-RU" sz="2000" b="1" dirty="0">
                <a:solidFill>
                  <a:srgbClr val="FF0000"/>
                </a:solidFill>
              </a:rPr>
              <a:t>•	</a:t>
            </a:r>
            <a:r>
              <a:rPr lang="ru-RU" sz="2000" b="1" dirty="0" smtClean="0">
                <a:solidFill>
                  <a:srgbClr val="FF0000"/>
                </a:solidFill>
              </a:rPr>
              <a:t>За </a:t>
            </a:r>
            <a:r>
              <a:rPr lang="ru-RU" sz="2000" b="1" dirty="0">
                <a:solidFill>
                  <a:srgbClr val="FF0000"/>
                </a:solidFill>
              </a:rPr>
              <a:t>1 квартал </a:t>
            </a:r>
            <a:r>
              <a:rPr lang="ru-RU" sz="2000" b="1" dirty="0" smtClean="0">
                <a:solidFill>
                  <a:srgbClr val="FF0000"/>
                </a:solidFill>
              </a:rPr>
              <a:t>2023 </a:t>
            </a:r>
            <a:r>
              <a:rPr lang="ru-RU" sz="2000" b="1" dirty="0">
                <a:solidFill>
                  <a:srgbClr val="FF0000"/>
                </a:solidFill>
              </a:rPr>
              <a:t>г. - </a:t>
            </a:r>
            <a:r>
              <a:rPr lang="en-US" sz="2000" b="1" dirty="0" smtClean="0">
                <a:solidFill>
                  <a:srgbClr val="FF0000"/>
                </a:solidFill>
              </a:rPr>
              <a:t>25</a:t>
            </a:r>
            <a:r>
              <a:rPr lang="ru-RU" sz="2000" b="1" dirty="0" smtClean="0">
                <a:solidFill>
                  <a:srgbClr val="FF0000"/>
                </a:solidFill>
              </a:rPr>
              <a:t>.04.202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Полугодие 2023 </a:t>
            </a:r>
            <a:r>
              <a:rPr lang="ru-RU" sz="2000" b="1" dirty="0">
                <a:solidFill>
                  <a:srgbClr val="FF0000"/>
                </a:solidFill>
              </a:rPr>
              <a:t>г. - </a:t>
            </a:r>
            <a:r>
              <a:rPr lang="en-US" sz="2000" b="1" dirty="0" smtClean="0">
                <a:solidFill>
                  <a:srgbClr val="FF0000"/>
                </a:solidFill>
              </a:rPr>
              <a:t>25</a:t>
            </a:r>
            <a:r>
              <a:rPr lang="ru-RU" sz="2000" b="1" dirty="0" smtClean="0">
                <a:solidFill>
                  <a:srgbClr val="FF0000"/>
                </a:solidFill>
              </a:rPr>
              <a:t>.07.202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a:t>
            </a:r>
            <a:r>
              <a:rPr lang="ru-RU" sz="2000" b="1" dirty="0">
                <a:solidFill>
                  <a:srgbClr val="FF0000"/>
                </a:solidFill>
              </a:rPr>
              <a:t>9 месяцев </a:t>
            </a:r>
            <a:r>
              <a:rPr lang="ru-RU" sz="2000" b="1" dirty="0" smtClean="0">
                <a:solidFill>
                  <a:srgbClr val="FF0000"/>
                </a:solidFill>
              </a:rPr>
              <a:t>2023 </a:t>
            </a:r>
            <a:r>
              <a:rPr lang="ru-RU" sz="2000" b="1" dirty="0">
                <a:solidFill>
                  <a:srgbClr val="FF0000"/>
                </a:solidFill>
              </a:rPr>
              <a:t>г. - </a:t>
            </a:r>
            <a:r>
              <a:rPr lang="en-US" sz="2000" b="1" dirty="0" smtClean="0">
                <a:solidFill>
                  <a:srgbClr val="FF0000"/>
                </a:solidFill>
              </a:rPr>
              <a:t>25</a:t>
            </a:r>
            <a:r>
              <a:rPr lang="ru-RU" sz="2000" b="1" dirty="0" smtClean="0">
                <a:solidFill>
                  <a:srgbClr val="FF0000"/>
                </a:solidFill>
              </a:rPr>
              <a:t>.10.202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202</a:t>
            </a:r>
            <a:r>
              <a:rPr lang="en-US" sz="2000" b="1" dirty="0" smtClean="0">
                <a:solidFill>
                  <a:srgbClr val="FF0000"/>
                </a:solidFill>
              </a:rPr>
              <a:t>3</a:t>
            </a:r>
            <a:r>
              <a:rPr lang="ru-RU" sz="2000" b="1" dirty="0" smtClean="0">
                <a:solidFill>
                  <a:srgbClr val="FF0000"/>
                </a:solidFill>
              </a:rPr>
              <a:t> </a:t>
            </a:r>
            <a:r>
              <a:rPr lang="ru-RU" sz="2000" b="1" dirty="0">
                <a:solidFill>
                  <a:srgbClr val="FF0000"/>
                </a:solidFill>
              </a:rPr>
              <a:t>г. - </a:t>
            </a:r>
            <a:r>
              <a:rPr lang="en-US" sz="2000" b="1" dirty="0" smtClean="0">
                <a:solidFill>
                  <a:srgbClr val="FF0000"/>
                </a:solidFill>
              </a:rPr>
              <a:t>25</a:t>
            </a:r>
            <a:r>
              <a:rPr lang="ru-RU" sz="2000" b="1" dirty="0" smtClean="0">
                <a:solidFill>
                  <a:srgbClr val="FF0000"/>
                </a:solidFill>
              </a:rPr>
              <a:t>.01.202</a:t>
            </a:r>
            <a:r>
              <a:rPr lang="en-US" sz="2000" b="1" dirty="0" smtClean="0">
                <a:solidFill>
                  <a:srgbClr val="FF0000"/>
                </a:solidFill>
              </a:rPr>
              <a:t>4</a:t>
            </a:r>
            <a:r>
              <a:rPr lang="ru-RU" sz="2000" b="1" dirty="0" smtClean="0">
                <a:solidFill>
                  <a:srgbClr val="FF0000"/>
                </a:solidFill>
              </a:rPr>
              <a:t>.</a:t>
            </a:r>
            <a:endParaRPr lang="ru-RU" sz="2000" b="1" dirty="0">
              <a:solidFill>
                <a:srgbClr val="FF0000"/>
              </a:solidFill>
            </a:endParaRPr>
          </a:p>
          <a:p>
            <a:endParaRPr lang="ru-RU" dirty="0"/>
          </a:p>
        </p:txBody>
      </p:sp>
      <p:sp>
        <p:nvSpPr>
          <p:cNvPr id="2" name="Заголовок 1">
            <a:extLst>
              <a:ext uri="{FF2B5EF4-FFF2-40B4-BE49-F238E27FC236}">
                <a16:creationId xmlns:a16="http://schemas.microsoft.com/office/drawing/2014/main" xmlns="" id="{2D568B73-4D57-4547-BAA3-84ED2DCDDA65}"/>
              </a:ext>
            </a:extLst>
          </p:cNvPr>
          <p:cNvSpPr>
            <a:spLocks noGrp="1"/>
          </p:cNvSpPr>
          <p:nvPr>
            <p:ph type="title"/>
          </p:nvPr>
        </p:nvSpPr>
        <p:spPr>
          <a:xfrm>
            <a:off x="767408" y="288924"/>
            <a:ext cx="10515600" cy="1325563"/>
          </a:xfrm>
        </p:spPr>
        <p:txBody>
          <a:bodyPr>
            <a:normAutofit/>
          </a:bodyPr>
          <a:lstStyle/>
          <a:p>
            <a:pPr marL="0" indent="0" algn="ctr">
              <a:buNone/>
              <a:defRPr/>
            </a:pPr>
            <a:r>
              <a:rPr lang="ru-RU" sz="2800" dirty="0">
                <a:solidFill>
                  <a:schemeClr val="bg1"/>
                </a:solidFill>
                <a:effectLst/>
                <a:latin typeface="+mn-lt"/>
              </a:rPr>
              <a:t>Сроки сдачи отчетности по</a:t>
            </a:r>
            <a:br>
              <a:rPr lang="ru-RU" sz="2800" dirty="0">
                <a:solidFill>
                  <a:schemeClr val="bg1"/>
                </a:solidFill>
                <a:effectLst/>
                <a:latin typeface="+mn-lt"/>
              </a:rPr>
            </a:br>
            <a:r>
              <a:rPr lang="ru-RU" sz="2800" dirty="0">
                <a:solidFill>
                  <a:schemeClr val="bg1"/>
                </a:solidFill>
                <a:effectLst/>
                <a:latin typeface="+mn-lt"/>
              </a:rPr>
              <a:t>страховым взносам (п.7.ст.431 НК РФ</a:t>
            </a:r>
            <a:r>
              <a:rPr lang="ru-RU" sz="2800" dirty="0" smtClean="0">
                <a:solidFill>
                  <a:schemeClr val="bg1"/>
                </a:solidFill>
                <a:effectLst/>
                <a:latin typeface="+mn-lt"/>
              </a:rPr>
              <a:t>) в 202</a:t>
            </a:r>
            <a:r>
              <a:rPr lang="en-US" sz="2800" dirty="0" smtClean="0">
                <a:solidFill>
                  <a:schemeClr val="bg1"/>
                </a:solidFill>
                <a:effectLst/>
                <a:latin typeface="+mn-lt"/>
              </a:rPr>
              <a:t>3</a:t>
            </a:r>
            <a:r>
              <a:rPr lang="ru-RU" sz="2800" dirty="0" smtClean="0">
                <a:solidFill>
                  <a:schemeClr val="bg1"/>
                </a:solidFill>
                <a:effectLst/>
                <a:latin typeface="+mn-lt"/>
              </a:rPr>
              <a:t> году</a:t>
            </a:r>
            <a:endParaRPr lang="ru-RU" sz="2800" dirty="0">
              <a:solidFill>
                <a:schemeClr val="bg1"/>
              </a:solidFill>
              <a:effectLst/>
              <a:latin typeface="+mn-lt"/>
            </a:endParaRPr>
          </a:p>
        </p:txBody>
      </p:sp>
      <p:sp>
        <p:nvSpPr>
          <p:cNvPr id="22532" name="Прямоугольник 3">
            <a:extLst>
              <a:ext uri="{FF2B5EF4-FFF2-40B4-BE49-F238E27FC236}">
                <a16:creationId xmlns:a16="http://schemas.microsoft.com/office/drawing/2014/main" xmlns="" id="{CC64E28B-5FAC-41C5-976A-E56F7AFAB5D7}"/>
              </a:ext>
            </a:extLst>
          </p:cNvPr>
          <p:cNvSpPr>
            <a:spLocks noChangeArrowheads="1"/>
          </p:cNvSpPr>
          <p:nvPr/>
        </p:nvSpPr>
        <p:spPr bwMode="auto">
          <a:xfrm>
            <a:off x="695400" y="5661248"/>
            <a:ext cx="972108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0" fontAlgn="base" hangingPunct="0">
              <a:spcBef>
                <a:spcPct val="0"/>
              </a:spcBef>
              <a:spcAft>
                <a:spcPct val="0"/>
              </a:spcAft>
            </a:pPr>
            <a:r>
              <a:rPr lang="ru-RU" altLang="ru-RU" sz="2000" dirty="0">
                <a:solidFill>
                  <a:srgbClr val="025373"/>
                </a:solidFill>
                <a:latin typeface="+mn-lt"/>
              </a:rPr>
              <a:t>Если средняя численность работников больше 10, сдайте расчет в электронном виде. Если нет, можно сдать расчет на бумаге (п. 10 ст. 431 НК РФ).</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a:extLst>
              <a:ext uri="{FF2B5EF4-FFF2-40B4-BE49-F238E27FC236}">
                <a16:creationId xmlns:a16="http://schemas.microsoft.com/office/drawing/2014/main" xmlns="" id="{DD9A28D4-6DE7-4DCD-9D47-2F81CD3106AB}"/>
              </a:ext>
            </a:extLst>
          </p:cNvPr>
          <p:cNvSpPr>
            <a:spLocks noGrp="1"/>
          </p:cNvSpPr>
          <p:nvPr>
            <p:ph type="body" sz="quarter" idx="11"/>
          </p:nvPr>
        </p:nvSpPr>
        <p:spPr>
          <a:xfrm>
            <a:off x="695400" y="2492896"/>
            <a:ext cx="10970484" cy="4114146"/>
          </a:xfrm>
          <a:solidFill>
            <a:schemeClr val="bg1"/>
          </a:solidFill>
        </p:spPr>
        <p:txBody>
          <a:bodyPr>
            <a:normAutofit/>
          </a:bodyPr>
          <a:lstStyle/>
          <a:p>
            <a:pPr marL="46037" indent="0">
              <a:buNone/>
              <a:defRPr/>
            </a:pPr>
            <a:endParaRPr lang="ru-RU" sz="2000" dirty="0">
              <a:solidFill>
                <a:srgbClr val="025373"/>
              </a:solidFill>
            </a:endParaRPr>
          </a:p>
          <a:p>
            <a:pPr marL="46037" indent="684000" algn="just">
              <a:buNone/>
              <a:defRPr/>
            </a:pPr>
            <a:r>
              <a:rPr lang="ru-RU" sz="2000" b="1" dirty="0" smtClean="0">
                <a:solidFill>
                  <a:srgbClr val="025373"/>
                </a:solidFill>
              </a:rPr>
              <a:t>Персонифицированные сведения о физических лицах</a:t>
            </a:r>
            <a:r>
              <a:rPr lang="ru-RU" sz="2000" dirty="0" smtClean="0">
                <a:solidFill>
                  <a:srgbClr val="025373"/>
                </a:solidFill>
              </a:rPr>
              <a:t>, включающие персональные данные физических лиц и сведения о суммах выплат и иных вознаграждений в их пользу за предшествующий календарный месяц, - не </a:t>
            </a:r>
            <a:r>
              <a:rPr lang="ru-RU" sz="2000" b="1" dirty="0" smtClean="0">
                <a:solidFill>
                  <a:srgbClr val="025373"/>
                </a:solidFill>
              </a:rPr>
              <a:t>позднее 25-го числа каждого месяца, следующего за истекшим.</a:t>
            </a:r>
          </a:p>
          <a:p>
            <a:pPr marL="46037" indent="504000">
              <a:buNone/>
              <a:defRPr/>
            </a:pPr>
            <a:r>
              <a:rPr lang="ru-RU" sz="2000" b="1" dirty="0" smtClean="0">
                <a:solidFill>
                  <a:srgbClr val="FF0000"/>
                </a:solidFill>
              </a:rPr>
              <a:t>Сроки </a:t>
            </a:r>
            <a:r>
              <a:rPr lang="ru-RU" sz="2000" b="1" dirty="0">
                <a:solidFill>
                  <a:srgbClr val="FF0000"/>
                </a:solidFill>
              </a:rPr>
              <a:t>сдачи расчета:</a:t>
            </a:r>
          </a:p>
          <a:p>
            <a:pPr marL="46037" indent="504000">
              <a:buNone/>
              <a:defRPr/>
            </a:pPr>
            <a:r>
              <a:rPr lang="ru-RU" sz="2000" b="1" dirty="0">
                <a:solidFill>
                  <a:srgbClr val="FF0000"/>
                </a:solidFill>
              </a:rPr>
              <a:t>•	</a:t>
            </a:r>
            <a:r>
              <a:rPr lang="ru-RU" sz="2000" b="1" dirty="0" smtClean="0">
                <a:solidFill>
                  <a:srgbClr val="FF0000"/>
                </a:solidFill>
              </a:rPr>
              <a:t>За январь 2023 </a:t>
            </a:r>
            <a:r>
              <a:rPr lang="ru-RU" sz="2000" b="1" dirty="0">
                <a:solidFill>
                  <a:srgbClr val="FF0000"/>
                </a:solidFill>
              </a:rPr>
              <a:t>г. - </a:t>
            </a:r>
            <a:r>
              <a:rPr lang="ru-RU" sz="2000" b="1" dirty="0" smtClean="0">
                <a:solidFill>
                  <a:srgbClr val="FF0000"/>
                </a:solidFill>
              </a:rPr>
              <a:t> не позднее </a:t>
            </a:r>
            <a:r>
              <a:rPr lang="en-US" sz="2000" b="1" dirty="0" smtClean="0">
                <a:solidFill>
                  <a:srgbClr val="FF0000"/>
                </a:solidFill>
              </a:rPr>
              <a:t>25</a:t>
            </a:r>
            <a:r>
              <a:rPr lang="ru-RU" sz="2000" b="1" dirty="0" smtClean="0">
                <a:solidFill>
                  <a:srgbClr val="FF0000"/>
                </a:solidFill>
              </a:rPr>
              <a:t>.02.202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февраль 2023 </a:t>
            </a:r>
            <a:r>
              <a:rPr lang="ru-RU" sz="2000" b="1" dirty="0">
                <a:solidFill>
                  <a:srgbClr val="FF0000"/>
                </a:solidFill>
              </a:rPr>
              <a:t>г. </a:t>
            </a:r>
            <a:r>
              <a:rPr lang="ru-RU" sz="2000" b="1" dirty="0" smtClean="0">
                <a:solidFill>
                  <a:srgbClr val="FF0000"/>
                </a:solidFill>
              </a:rPr>
              <a:t>– не позднее </a:t>
            </a:r>
            <a:r>
              <a:rPr lang="en-US" sz="2000" b="1" dirty="0" smtClean="0">
                <a:solidFill>
                  <a:srgbClr val="FF0000"/>
                </a:solidFill>
              </a:rPr>
              <a:t>25</a:t>
            </a:r>
            <a:r>
              <a:rPr lang="ru-RU" sz="2000" b="1" dirty="0" smtClean="0">
                <a:solidFill>
                  <a:srgbClr val="FF0000"/>
                </a:solidFill>
              </a:rPr>
              <a:t>.03.202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марта 2023 </a:t>
            </a:r>
            <a:r>
              <a:rPr lang="ru-RU" sz="2000" b="1" dirty="0">
                <a:solidFill>
                  <a:srgbClr val="FF0000"/>
                </a:solidFill>
              </a:rPr>
              <a:t>г. - </a:t>
            </a:r>
            <a:r>
              <a:rPr lang="ru-RU" sz="2000" b="1" dirty="0" smtClean="0">
                <a:solidFill>
                  <a:srgbClr val="FF0000"/>
                </a:solidFill>
              </a:rPr>
              <a:t> не позднее </a:t>
            </a:r>
            <a:r>
              <a:rPr lang="en-US" sz="2000" b="1" dirty="0" smtClean="0">
                <a:solidFill>
                  <a:srgbClr val="FF0000"/>
                </a:solidFill>
              </a:rPr>
              <a:t>25</a:t>
            </a:r>
            <a:r>
              <a:rPr lang="ru-RU" sz="2000" b="1" dirty="0" smtClean="0">
                <a:solidFill>
                  <a:srgbClr val="FF0000"/>
                </a:solidFill>
              </a:rPr>
              <a:t>.04.202</a:t>
            </a:r>
            <a:r>
              <a:rPr lang="en-US" sz="2000" b="1" dirty="0" smtClean="0">
                <a:solidFill>
                  <a:srgbClr val="FF0000"/>
                </a:solidFill>
              </a:rPr>
              <a:t>3</a:t>
            </a:r>
            <a:r>
              <a:rPr lang="ru-RU" sz="2000" b="1" dirty="0" smtClean="0">
                <a:solidFill>
                  <a:srgbClr val="FF0000"/>
                </a:solidFill>
              </a:rPr>
              <a:t>;</a:t>
            </a:r>
            <a:endParaRPr lang="ru-RU" sz="2000" b="1" dirty="0">
              <a:solidFill>
                <a:srgbClr val="FF0000"/>
              </a:solidFill>
            </a:endParaRPr>
          </a:p>
          <a:p>
            <a:pPr marL="46037" indent="504000">
              <a:buNone/>
              <a:defRPr/>
            </a:pPr>
            <a:r>
              <a:rPr lang="ru-RU" sz="2000" b="1" dirty="0">
                <a:solidFill>
                  <a:srgbClr val="FF0000"/>
                </a:solidFill>
              </a:rPr>
              <a:t>•	</a:t>
            </a:r>
            <a:r>
              <a:rPr lang="ru-RU" sz="2000" b="1" dirty="0" smtClean="0">
                <a:solidFill>
                  <a:srgbClr val="FF0000"/>
                </a:solidFill>
              </a:rPr>
              <a:t>За апрель  202</a:t>
            </a:r>
            <a:r>
              <a:rPr lang="en-US" sz="2000" b="1" dirty="0" smtClean="0">
                <a:solidFill>
                  <a:srgbClr val="FF0000"/>
                </a:solidFill>
              </a:rPr>
              <a:t>3</a:t>
            </a:r>
            <a:r>
              <a:rPr lang="ru-RU" sz="2000" b="1" dirty="0" smtClean="0">
                <a:solidFill>
                  <a:srgbClr val="FF0000"/>
                </a:solidFill>
              </a:rPr>
              <a:t> </a:t>
            </a:r>
            <a:r>
              <a:rPr lang="ru-RU" sz="2000" b="1" dirty="0">
                <a:solidFill>
                  <a:srgbClr val="FF0000"/>
                </a:solidFill>
              </a:rPr>
              <a:t>г. </a:t>
            </a:r>
            <a:r>
              <a:rPr lang="ru-RU" sz="2000" b="1" dirty="0" smtClean="0">
                <a:solidFill>
                  <a:srgbClr val="FF0000"/>
                </a:solidFill>
              </a:rPr>
              <a:t>– не позднее </a:t>
            </a:r>
            <a:r>
              <a:rPr lang="en-US" sz="2000" b="1" dirty="0" smtClean="0">
                <a:solidFill>
                  <a:srgbClr val="FF0000"/>
                </a:solidFill>
              </a:rPr>
              <a:t>25</a:t>
            </a:r>
            <a:r>
              <a:rPr lang="ru-RU" sz="2000" b="1" dirty="0" smtClean="0">
                <a:solidFill>
                  <a:srgbClr val="FF0000"/>
                </a:solidFill>
              </a:rPr>
              <a:t>.05.2023 и т.д.</a:t>
            </a:r>
            <a:endParaRPr lang="ru-RU" sz="2000" b="1" dirty="0">
              <a:solidFill>
                <a:srgbClr val="FF0000"/>
              </a:solidFill>
            </a:endParaRPr>
          </a:p>
          <a:p>
            <a:endParaRPr lang="ru-RU" dirty="0"/>
          </a:p>
        </p:txBody>
      </p:sp>
      <p:sp>
        <p:nvSpPr>
          <p:cNvPr id="2" name="Заголовок 1">
            <a:extLst>
              <a:ext uri="{FF2B5EF4-FFF2-40B4-BE49-F238E27FC236}">
                <a16:creationId xmlns:a16="http://schemas.microsoft.com/office/drawing/2014/main" xmlns="" id="{2D568B73-4D57-4547-BAA3-84ED2DCDDA65}"/>
              </a:ext>
            </a:extLst>
          </p:cNvPr>
          <p:cNvSpPr>
            <a:spLocks noGrp="1"/>
          </p:cNvSpPr>
          <p:nvPr>
            <p:ph type="title"/>
          </p:nvPr>
        </p:nvSpPr>
        <p:spPr>
          <a:xfrm>
            <a:off x="767408" y="476672"/>
            <a:ext cx="10515600" cy="1325563"/>
          </a:xfrm>
        </p:spPr>
        <p:txBody>
          <a:bodyPr>
            <a:normAutofit/>
          </a:bodyPr>
          <a:lstStyle/>
          <a:p>
            <a:pPr marL="0" indent="0" algn="ctr">
              <a:buNone/>
              <a:defRPr/>
            </a:pPr>
            <a:r>
              <a:rPr lang="ru-RU" sz="2800" dirty="0">
                <a:solidFill>
                  <a:schemeClr val="bg1"/>
                </a:solidFill>
                <a:effectLst/>
                <a:latin typeface="+mn-lt"/>
              </a:rPr>
              <a:t>Сроки сдачи отчетности по</a:t>
            </a:r>
            <a:br>
              <a:rPr lang="ru-RU" sz="2800" dirty="0">
                <a:solidFill>
                  <a:schemeClr val="bg1"/>
                </a:solidFill>
                <a:effectLst/>
                <a:latin typeface="+mn-lt"/>
              </a:rPr>
            </a:br>
            <a:r>
              <a:rPr lang="ru-RU" sz="2800" dirty="0">
                <a:solidFill>
                  <a:schemeClr val="bg1"/>
                </a:solidFill>
                <a:effectLst/>
                <a:latin typeface="+mn-lt"/>
              </a:rPr>
              <a:t>страховым взносам (п.7.ст.431 НК РФ</a:t>
            </a:r>
            <a:r>
              <a:rPr lang="ru-RU" sz="2800" dirty="0" smtClean="0">
                <a:solidFill>
                  <a:schemeClr val="bg1"/>
                </a:solidFill>
                <a:effectLst/>
                <a:latin typeface="+mn-lt"/>
              </a:rPr>
              <a:t>) в 202</a:t>
            </a:r>
            <a:r>
              <a:rPr lang="en-US" sz="2800" dirty="0" smtClean="0">
                <a:solidFill>
                  <a:schemeClr val="bg1"/>
                </a:solidFill>
                <a:effectLst/>
                <a:latin typeface="+mn-lt"/>
              </a:rPr>
              <a:t>3</a:t>
            </a:r>
            <a:r>
              <a:rPr lang="ru-RU" sz="2800" dirty="0" smtClean="0">
                <a:solidFill>
                  <a:schemeClr val="bg1"/>
                </a:solidFill>
                <a:effectLst/>
                <a:latin typeface="+mn-lt"/>
              </a:rPr>
              <a:t> году</a:t>
            </a:r>
            <a:endParaRPr lang="ru-RU" sz="2800" dirty="0">
              <a:solidFill>
                <a:schemeClr val="bg1"/>
              </a:solidFill>
              <a:effectLst/>
              <a:latin typeface="+mn-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xmlns="" id="{257342EC-4190-462E-B495-843AC79351A6}"/>
              </a:ext>
            </a:extLst>
          </p:cNvPr>
          <p:cNvSpPr>
            <a:spLocks noGrp="1"/>
          </p:cNvSpPr>
          <p:nvPr>
            <p:ph type="title"/>
          </p:nvPr>
        </p:nvSpPr>
        <p:spPr>
          <a:xfrm>
            <a:off x="839416" y="836712"/>
            <a:ext cx="10515599" cy="1325563"/>
          </a:xfrm>
        </p:spPr>
        <p:txBody>
          <a:bodyPr/>
          <a:lstStyle/>
          <a:p>
            <a:pPr marL="0" indent="0" algn="ctr">
              <a:buNone/>
              <a:defRPr/>
            </a:pPr>
            <a:r>
              <a:rPr lang="ru-RU" sz="2800" dirty="0">
                <a:effectLst/>
                <a:latin typeface="+mn-lt"/>
              </a:rPr>
              <a:t>Исчисление и уплата страховых взносов ИП (</a:t>
            </a:r>
            <a:r>
              <a:rPr lang="ru-RU" sz="2400" dirty="0">
                <a:effectLst/>
                <a:latin typeface="+mn-lt"/>
              </a:rPr>
              <a:t>ст.432 НК РФ</a:t>
            </a:r>
            <a:r>
              <a:rPr lang="ru-RU" sz="2800" dirty="0">
                <a:effectLst/>
                <a:latin typeface="+mn-lt"/>
              </a:rPr>
              <a:t>)</a:t>
            </a:r>
          </a:p>
        </p:txBody>
      </p:sp>
      <p:sp>
        <p:nvSpPr>
          <p:cNvPr id="2" name="Прямоугольник 1">
            <a:extLst>
              <a:ext uri="{FF2B5EF4-FFF2-40B4-BE49-F238E27FC236}">
                <a16:creationId xmlns:a16="http://schemas.microsoft.com/office/drawing/2014/main" xmlns="" id="{60E45C3A-724B-40EB-A97F-1508A27CF3B6}"/>
              </a:ext>
            </a:extLst>
          </p:cNvPr>
          <p:cNvSpPr/>
          <p:nvPr/>
        </p:nvSpPr>
        <p:spPr>
          <a:xfrm>
            <a:off x="1127448" y="2708920"/>
            <a:ext cx="10153128" cy="2110124"/>
          </a:xfrm>
          <a:prstGeom prst="rect">
            <a:avLst/>
          </a:prstGeom>
        </p:spPr>
        <p:txBody>
          <a:bodyPr/>
          <a:lstStyle/>
          <a:p>
            <a:pPr lvl="0">
              <a:spcBef>
                <a:spcPts val="1200"/>
              </a:spcBef>
            </a:pPr>
            <a:r>
              <a:rPr lang="ru-RU" sz="2400" dirty="0">
                <a:solidFill>
                  <a:srgbClr val="025373"/>
                </a:solidFill>
              </a:rPr>
              <a:t>- </a:t>
            </a:r>
            <a:r>
              <a:rPr lang="ru-RU" sz="2400" dirty="0" smtClean="0">
                <a:solidFill>
                  <a:srgbClr val="025373"/>
                </a:solidFill>
              </a:rPr>
              <a:t>Фиксированный </a:t>
            </a:r>
            <a:r>
              <a:rPr lang="ru-RU" sz="2400" dirty="0">
                <a:solidFill>
                  <a:srgbClr val="025373"/>
                </a:solidFill>
              </a:rPr>
              <a:t>платеж за себя, который не зависит от величины дохода;</a:t>
            </a:r>
          </a:p>
          <a:p>
            <a:pPr lvl="0">
              <a:spcBef>
                <a:spcPts val="1200"/>
              </a:spcBef>
            </a:pPr>
            <a:r>
              <a:rPr lang="ru-RU" sz="2400" dirty="0">
                <a:solidFill>
                  <a:srgbClr val="025373"/>
                </a:solidFill>
              </a:rPr>
              <a:t>- </a:t>
            </a:r>
            <a:r>
              <a:rPr lang="ru-RU" sz="2400" dirty="0" smtClean="0">
                <a:solidFill>
                  <a:srgbClr val="025373"/>
                </a:solidFill>
              </a:rPr>
              <a:t>Дополнительный </a:t>
            </a:r>
            <a:r>
              <a:rPr lang="ru-RU" sz="2400" dirty="0">
                <a:solidFill>
                  <a:srgbClr val="025373"/>
                </a:solidFill>
              </a:rPr>
              <a:t>взнос за себя с доходов свыше 300 000 руб. за </a:t>
            </a:r>
            <a:r>
              <a:rPr lang="ru-RU" sz="2400" dirty="0" smtClean="0">
                <a:solidFill>
                  <a:srgbClr val="025373"/>
                </a:solidFill>
              </a:rPr>
              <a:t>год.</a:t>
            </a:r>
            <a:endParaRPr lang="ru-RU" sz="2400" dirty="0">
              <a:solidFill>
                <a:srgbClr val="025373"/>
              </a:solidFill>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xmlns="" id="{4C6048DB-77AF-4723-A029-50FBB116F23F}"/>
              </a:ext>
            </a:extLst>
          </p:cNvPr>
          <p:cNvSpPr txBox="1">
            <a:spLocks/>
          </p:cNvSpPr>
          <p:nvPr/>
        </p:nvSpPr>
        <p:spPr>
          <a:xfrm>
            <a:off x="2711625" y="297872"/>
            <a:ext cx="6511925"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
        <p:nvSpPr>
          <p:cNvPr id="2" name="Заголовок 1">
            <a:extLst>
              <a:ext uri="{FF2B5EF4-FFF2-40B4-BE49-F238E27FC236}">
                <a16:creationId xmlns:a16="http://schemas.microsoft.com/office/drawing/2014/main" xmlns="" id="{24E9907C-8D52-4B92-9A2D-93FA28050FD9}"/>
              </a:ext>
            </a:extLst>
          </p:cNvPr>
          <p:cNvSpPr>
            <a:spLocks noGrp="1"/>
          </p:cNvSpPr>
          <p:nvPr>
            <p:ph type="title"/>
          </p:nvPr>
        </p:nvSpPr>
        <p:spPr>
          <a:xfrm>
            <a:off x="551384" y="404664"/>
            <a:ext cx="10588179" cy="1325563"/>
          </a:xfrm>
        </p:spPr>
        <p:txBody>
          <a:bodyPr>
            <a:normAutofit/>
          </a:bodyPr>
          <a:lstStyle/>
          <a:p>
            <a:pPr algn="ctr">
              <a:defRPr/>
            </a:pPr>
            <a:r>
              <a:rPr lang="ru-RU" sz="3200" dirty="0">
                <a:solidFill>
                  <a:srgbClr val="025373"/>
                </a:solidFill>
                <a:latin typeface="+mn-lt"/>
              </a:rPr>
              <a:t>Пенсионное страхование  </a:t>
            </a:r>
            <a:r>
              <a:rPr lang="ru-RU" sz="3200" dirty="0" smtClean="0">
                <a:solidFill>
                  <a:srgbClr val="025373"/>
                </a:solidFill>
                <a:latin typeface="+mn-lt"/>
              </a:rPr>
              <a:t>(</a:t>
            </a:r>
            <a:r>
              <a:rPr lang="ru-RU" sz="3200" dirty="0">
                <a:solidFill>
                  <a:srgbClr val="025373"/>
                </a:solidFill>
                <a:latin typeface="+mn-lt"/>
              </a:rPr>
              <a:t>п.1.ст.432 НК РФ)</a:t>
            </a:r>
            <a:endParaRPr lang="ru-RU" sz="3200" dirty="0"/>
          </a:p>
        </p:txBody>
      </p:sp>
      <p:sp>
        <p:nvSpPr>
          <p:cNvPr id="3" name="Текст 2">
            <a:extLst>
              <a:ext uri="{FF2B5EF4-FFF2-40B4-BE49-F238E27FC236}">
                <a16:creationId xmlns:a16="http://schemas.microsoft.com/office/drawing/2014/main" xmlns="" id="{53E35454-DAEB-4FF5-B191-8EB168652831}"/>
              </a:ext>
            </a:extLst>
          </p:cNvPr>
          <p:cNvSpPr>
            <a:spLocks noGrp="1"/>
          </p:cNvSpPr>
          <p:nvPr>
            <p:ph type="body" sz="quarter" idx="14"/>
          </p:nvPr>
        </p:nvSpPr>
        <p:spPr>
          <a:xfrm>
            <a:off x="805198" y="1772816"/>
            <a:ext cx="10009113" cy="4049712"/>
          </a:xfrm>
        </p:spPr>
        <p:txBody>
          <a:bodyPr>
            <a:normAutofit lnSpcReduction="10000"/>
          </a:bodyPr>
          <a:lstStyle/>
          <a:p>
            <a:pPr indent="536575" algn="just" fontAlgn="base">
              <a:spcBef>
                <a:spcPct val="0"/>
              </a:spcBef>
              <a:spcAft>
                <a:spcPct val="0"/>
              </a:spcAft>
            </a:pPr>
            <a:r>
              <a:rPr lang="ru-RU" altLang="ru-RU" dirty="0">
                <a:solidFill>
                  <a:srgbClr val="025373"/>
                </a:solidFill>
              </a:rPr>
              <a:t>Если доход 300 000 руб. и меньше, то фиксированный платеж на ОПС составляет </a:t>
            </a:r>
            <a:r>
              <a:rPr lang="ru-RU" altLang="ru-RU" b="1" dirty="0" smtClean="0">
                <a:solidFill>
                  <a:srgbClr val="025373"/>
                </a:solidFill>
              </a:rPr>
              <a:t>:</a:t>
            </a:r>
          </a:p>
          <a:p>
            <a:pPr indent="536575" algn="just" fontAlgn="base">
              <a:spcBef>
                <a:spcPct val="0"/>
              </a:spcBef>
              <a:spcAft>
                <a:spcPct val="0"/>
              </a:spcAft>
            </a:pPr>
            <a:endParaRPr lang="ru-RU" altLang="ru-RU" b="1" dirty="0">
              <a:solidFill>
                <a:srgbClr val="025373"/>
              </a:solidFill>
            </a:endParaRPr>
          </a:p>
          <a:p>
            <a:pPr algn="just" fontAlgn="base">
              <a:spcBef>
                <a:spcPct val="0"/>
              </a:spcBef>
              <a:spcAft>
                <a:spcPct val="0"/>
              </a:spcAft>
              <a:buFont typeface="Arial" pitchFamily="34" charset="0"/>
              <a:buChar char="•"/>
            </a:pPr>
            <a:endParaRPr lang="ru-RU" altLang="ru-RU" b="1" dirty="0">
              <a:solidFill>
                <a:srgbClr val="FF0000"/>
              </a:solidFill>
            </a:endParaRPr>
          </a:p>
          <a:p>
            <a:pPr algn="just">
              <a:buFont typeface="Arial" pitchFamily="34" charset="0"/>
              <a:buChar char="•"/>
            </a:pPr>
            <a:r>
              <a:rPr lang="ru-RU" altLang="ru-RU" b="1" dirty="0">
                <a:solidFill>
                  <a:srgbClr val="FF0000"/>
                </a:solidFill>
              </a:rPr>
              <a:t>          </a:t>
            </a:r>
            <a:r>
              <a:rPr lang="ru-RU" altLang="ru-RU" b="1" dirty="0" smtClean="0">
                <a:solidFill>
                  <a:srgbClr val="FF0000"/>
                </a:solidFill>
              </a:rPr>
              <a:t>За </a:t>
            </a:r>
            <a:r>
              <a:rPr lang="ru-RU" altLang="ru-RU" b="1" dirty="0">
                <a:solidFill>
                  <a:srgbClr val="FF0000"/>
                </a:solidFill>
              </a:rPr>
              <a:t>2020 г. - 32 448 руб.;</a:t>
            </a:r>
          </a:p>
          <a:p>
            <a:pPr algn="just">
              <a:buFont typeface="Arial" pitchFamily="34" charset="0"/>
              <a:buChar char="•"/>
            </a:pPr>
            <a:r>
              <a:rPr lang="ru-RU" altLang="ru-RU" b="1" dirty="0">
                <a:solidFill>
                  <a:srgbClr val="FF0000"/>
                </a:solidFill>
              </a:rPr>
              <a:t>	</a:t>
            </a:r>
            <a:r>
              <a:rPr lang="ru-RU" altLang="ru-RU" b="1" dirty="0" smtClean="0">
                <a:solidFill>
                  <a:srgbClr val="FF0000"/>
                </a:solidFill>
              </a:rPr>
              <a:t>За </a:t>
            </a:r>
            <a:r>
              <a:rPr lang="ru-RU" altLang="ru-RU" b="1" dirty="0">
                <a:solidFill>
                  <a:srgbClr val="FF0000"/>
                </a:solidFill>
              </a:rPr>
              <a:t>2021 г. - 32 448 руб.;</a:t>
            </a:r>
          </a:p>
          <a:p>
            <a:pPr algn="just">
              <a:buFont typeface="Arial" pitchFamily="34" charset="0"/>
              <a:buChar char="•"/>
            </a:pPr>
            <a:r>
              <a:rPr lang="ru-RU" altLang="ru-RU" b="1" dirty="0">
                <a:solidFill>
                  <a:srgbClr val="FF0000"/>
                </a:solidFill>
              </a:rPr>
              <a:t>	</a:t>
            </a:r>
            <a:r>
              <a:rPr lang="ru-RU" altLang="ru-RU" b="1" dirty="0" smtClean="0">
                <a:solidFill>
                  <a:srgbClr val="FF0000"/>
                </a:solidFill>
              </a:rPr>
              <a:t>За </a:t>
            </a:r>
            <a:r>
              <a:rPr lang="ru-RU" altLang="ru-RU" b="1" dirty="0">
                <a:solidFill>
                  <a:srgbClr val="FF0000"/>
                </a:solidFill>
              </a:rPr>
              <a:t>2022 г. - 34 445 руб.;</a:t>
            </a:r>
          </a:p>
          <a:p>
            <a:pPr algn="just">
              <a:buFont typeface="Arial" pitchFamily="34" charset="0"/>
              <a:buChar char="•"/>
            </a:pPr>
            <a:r>
              <a:rPr lang="ru-RU" altLang="ru-RU" b="1" dirty="0">
                <a:solidFill>
                  <a:srgbClr val="FF0000"/>
                </a:solidFill>
              </a:rPr>
              <a:t>	</a:t>
            </a:r>
            <a:r>
              <a:rPr lang="ru-RU" altLang="ru-RU" b="1" dirty="0" smtClean="0">
                <a:solidFill>
                  <a:srgbClr val="FF0000"/>
                </a:solidFill>
              </a:rPr>
              <a:t>За </a:t>
            </a:r>
            <a:r>
              <a:rPr lang="ru-RU" altLang="ru-RU" b="1" dirty="0">
                <a:solidFill>
                  <a:srgbClr val="FF0000"/>
                </a:solidFill>
              </a:rPr>
              <a:t>2023 г. - </a:t>
            </a:r>
            <a:r>
              <a:rPr lang="ru-RU" altLang="ru-RU" b="1" dirty="0" smtClean="0">
                <a:solidFill>
                  <a:srgbClr val="FF0000"/>
                </a:solidFill>
              </a:rPr>
              <a:t>45 842 руб</a:t>
            </a:r>
            <a:r>
              <a:rPr lang="ru-RU" altLang="ru-RU" b="1" dirty="0">
                <a:solidFill>
                  <a:srgbClr val="FF0000"/>
                </a:solidFill>
              </a:rPr>
              <a:t>.</a:t>
            </a:r>
          </a:p>
          <a:p>
            <a:pPr indent="1440000" fontAlgn="base">
              <a:spcBef>
                <a:spcPct val="0"/>
              </a:spcBef>
              <a:spcAft>
                <a:spcPct val="0"/>
              </a:spcAft>
            </a:pPr>
            <a:endParaRPr lang="ru-RU" altLang="ru-RU" b="1" dirty="0">
              <a:solidFill>
                <a:srgbClr val="025373"/>
              </a:solidFill>
            </a:endParaRPr>
          </a:p>
          <a:p>
            <a:pPr fontAlgn="base">
              <a:spcBef>
                <a:spcPct val="0"/>
              </a:spcBef>
              <a:spcAft>
                <a:spcPct val="0"/>
              </a:spcAft>
            </a:pPr>
            <a:r>
              <a:rPr lang="ru-RU" altLang="ru-RU" dirty="0">
                <a:solidFill>
                  <a:srgbClr val="025373"/>
                </a:solidFill>
              </a:rPr>
              <a:t>	</a:t>
            </a:r>
            <a:endParaRPr lang="ru-RU" altLang="ru-RU" b="1" dirty="0">
              <a:solidFill>
                <a:srgbClr val="FF0000"/>
              </a:solidFill>
            </a:endParaRP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xmlns="" id="{6A3955CC-66AA-4EAF-A4B2-341084B9C0E0}"/>
              </a:ext>
            </a:extLst>
          </p:cNvPr>
          <p:cNvSpPr txBox="1">
            <a:spLocks/>
          </p:cNvSpPr>
          <p:nvPr/>
        </p:nvSpPr>
        <p:spPr>
          <a:xfrm>
            <a:off x="2711625" y="297872"/>
            <a:ext cx="6511925"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
        <p:nvSpPr>
          <p:cNvPr id="2" name="Заголовок 1">
            <a:extLst>
              <a:ext uri="{FF2B5EF4-FFF2-40B4-BE49-F238E27FC236}">
                <a16:creationId xmlns:a16="http://schemas.microsoft.com/office/drawing/2014/main" xmlns="" id="{07A5CDB5-1E88-4DC5-AC0F-7FB26ECC1B9E}"/>
              </a:ext>
            </a:extLst>
          </p:cNvPr>
          <p:cNvSpPr>
            <a:spLocks noGrp="1"/>
          </p:cNvSpPr>
          <p:nvPr>
            <p:ph type="title"/>
          </p:nvPr>
        </p:nvSpPr>
        <p:spPr>
          <a:xfrm>
            <a:off x="407368" y="620688"/>
            <a:ext cx="11090447" cy="1325563"/>
          </a:xfrm>
        </p:spPr>
        <p:txBody>
          <a:bodyPr>
            <a:noAutofit/>
          </a:bodyPr>
          <a:lstStyle/>
          <a:p>
            <a:pPr algn="ctr">
              <a:defRPr/>
            </a:pPr>
            <a:r>
              <a:rPr lang="ru-RU" sz="3200" dirty="0">
                <a:solidFill>
                  <a:srgbClr val="025373"/>
                </a:solidFill>
                <a:latin typeface="+mn-lt"/>
              </a:rPr>
              <a:t>Пенсионное страхование  </a:t>
            </a:r>
            <a:r>
              <a:rPr lang="ru-RU" sz="3200" dirty="0" smtClean="0">
                <a:solidFill>
                  <a:srgbClr val="025373"/>
                </a:solidFill>
                <a:latin typeface="+mn-lt"/>
              </a:rPr>
              <a:t>(</a:t>
            </a:r>
            <a:r>
              <a:rPr lang="ru-RU" sz="3200" dirty="0">
                <a:solidFill>
                  <a:srgbClr val="025373"/>
                </a:solidFill>
                <a:latin typeface="+mn-lt"/>
              </a:rPr>
              <a:t>п</a:t>
            </a:r>
            <a:r>
              <a:rPr lang="ru-RU" sz="3200" dirty="0" smtClean="0">
                <a:solidFill>
                  <a:srgbClr val="025373"/>
                </a:solidFill>
                <a:latin typeface="+mn-lt"/>
              </a:rPr>
              <a:t>. 1. ст. 432 </a:t>
            </a:r>
            <a:r>
              <a:rPr lang="ru-RU" sz="3200" dirty="0">
                <a:solidFill>
                  <a:srgbClr val="025373"/>
                </a:solidFill>
                <a:latin typeface="+mn-lt"/>
              </a:rPr>
              <a:t>НК РФ)</a:t>
            </a:r>
            <a:r>
              <a:rPr lang="ru-RU" sz="3200" dirty="0">
                <a:gradFill>
                  <a:gsLst>
                    <a:gs pos="0">
                      <a:prstClr val="black"/>
                    </a:gs>
                    <a:gs pos="40000">
                      <a:prstClr val="black">
                        <a:lumMod val="75000"/>
                        <a:lumOff val="25000"/>
                      </a:prstClr>
                    </a:gs>
                    <a:gs pos="100000">
                      <a:srgbClr val="212745">
                        <a:alpha val="65000"/>
                      </a:srgbClr>
                    </a:gs>
                  </a:gsLst>
                  <a:lin ang="5400000" scaled="0"/>
                </a:gradFill>
                <a:latin typeface="Trebuchet MS"/>
              </a:rPr>
              <a:t/>
            </a:r>
            <a:br>
              <a:rPr lang="ru-RU" sz="3200" dirty="0">
                <a:gradFill>
                  <a:gsLst>
                    <a:gs pos="0">
                      <a:prstClr val="black"/>
                    </a:gs>
                    <a:gs pos="40000">
                      <a:prstClr val="black">
                        <a:lumMod val="75000"/>
                        <a:lumOff val="25000"/>
                      </a:prstClr>
                    </a:gs>
                    <a:gs pos="100000">
                      <a:srgbClr val="212745">
                        <a:alpha val="65000"/>
                      </a:srgbClr>
                    </a:gs>
                  </a:gsLst>
                  <a:lin ang="5400000" scaled="0"/>
                </a:gradFill>
                <a:latin typeface="Trebuchet MS"/>
              </a:rPr>
            </a:br>
            <a:endParaRPr lang="ru-RU" sz="3200" dirty="0"/>
          </a:p>
        </p:txBody>
      </p:sp>
      <p:sp>
        <p:nvSpPr>
          <p:cNvPr id="3" name="Текст 2">
            <a:extLst>
              <a:ext uri="{FF2B5EF4-FFF2-40B4-BE49-F238E27FC236}">
                <a16:creationId xmlns:a16="http://schemas.microsoft.com/office/drawing/2014/main" xmlns="" id="{09CB9BA6-6F7C-4A58-B6B2-8851EA51BD29}"/>
              </a:ext>
            </a:extLst>
          </p:cNvPr>
          <p:cNvSpPr>
            <a:spLocks noGrp="1"/>
          </p:cNvSpPr>
          <p:nvPr>
            <p:ph type="body" sz="quarter" idx="14"/>
          </p:nvPr>
        </p:nvSpPr>
        <p:spPr>
          <a:xfrm>
            <a:off x="745505" y="1840982"/>
            <a:ext cx="10444163" cy="4049712"/>
          </a:xfrm>
        </p:spPr>
        <p:txBody>
          <a:bodyPr/>
          <a:lstStyle/>
          <a:p>
            <a:pPr indent="536575" algn="just" fontAlgn="base">
              <a:spcBef>
                <a:spcPct val="0"/>
              </a:spcBef>
              <a:spcAft>
                <a:spcPct val="0"/>
              </a:spcAft>
            </a:pPr>
            <a:r>
              <a:rPr lang="ru-RU" altLang="ru-RU" dirty="0">
                <a:solidFill>
                  <a:srgbClr val="025373"/>
                </a:solidFill>
              </a:rPr>
              <a:t>Если доход больше 300 000 руб., надо дополнительно уплатить 1,0% от суммы, превышающей 300 000 руб. за год.</a:t>
            </a:r>
          </a:p>
          <a:p>
            <a:pPr indent="536575" fontAlgn="base">
              <a:spcBef>
                <a:spcPct val="0"/>
              </a:spcBef>
              <a:spcAft>
                <a:spcPct val="0"/>
              </a:spcAft>
            </a:pPr>
            <a:r>
              <a:rPr lang="ru-RU" altLang="ru-RU" dirty="0">
                <a:solidFill>
                  <a:srgbClr val="025373"/>
                </a:solidFill>
              </a:rPr>
              <a:t>Размер страховых взносов на ОПС не может быть больше:</a:t>
            </a:r>
          </a:p>
          <a:p>
            <a:pPr fontAlgn="base">
              <a:spcBef>
                <a:spcPct val="0"/>
              </a:spcBef>
              <a:spcAft>
                <a:spcPct val="0"/>
              </a:spcAft>
            </a:pPr>
            <a:endParaRPr lang="ru-RU" altLang="ru-RU" b="1" dirty="0">
              <a:solidFill>
                <a:srgbClr val="FF0000"/>
              </a:solidFill>
            </a:endParaRPr>
          </a:p>
          <a:p>
            <a:pPr marL="457200" indent="-457200" fontAlgn="base">
              <a:spcBef>
                <a:spcPts val="1200"/>
              </a:spcBef>
              <a:spcAft>
                <a:spcPct val="0"/>
              </a:spcAft>
              <a:buFont typeface="Arial" panose="020B0604020202020204" pitchFamily="34" charset="0"/>
              <a:buChar char="•"/>
            </a:pPr>
            <a:r>
              <a:rPr lang="ru-RU" altLang="ru-RU" b="1" dirty="0" smtClean="0">
                <a:solidFill>
                  <a:srgbClr val="FF0000"/>
                </a:solidFill>
              </a:rPr>
              <a:t>За </a:t>
            </a:r>
            <a:r>
              <a:rPr lang="ru-RU" altLang="ru-RU" b="1" dirty="0">
                <a:solidFill>
                  <a:srgbClr val="FF0000"/>
                </a:solidFill>
              </a:rPr>
              <a:t>2020 г. - 259 584 руб.;</a:t>
            </a:r>
          </a:p>
          <a:p>
            <a:pPr marL="457200" indent="-457200" fontAlgn="base">
              <a:spcBef>
                <a:spcPts val="1200"/>
              </a:spcBef>
              <a:spcAft>
                <a:spcPct val="0"/>
              </a:spcAft>
              <a:buFont typeface="Arial" panose="020B0604020202020204" pitchFamily="34" charset="0"/>
              <a:buChar char="•"/>
            </a:pPr>
            <a:r>
              <a:rPr lang="ru-RU" altLang="ru-RU" b="1" dirty="0" smtClean="0">
                <a:solidFill>
                  <a:srgbClr val="FF0000"/>
                </a:solidFill>
              </a:rPr>
              <a:t>За </a:t>
            </a:r>
            <a:r>
              <a:rPr lang="ru-RU" altLang="ru-RU" b="1" dirty="0">
                <a:solidFill>
                  <a:srgbClr val="FF0000"/>
                </a:solidFill>
              </a:rPr>
              <a:t>2021 г. - 259 584 руб.;</a:t>
            </a:r>
          </a:p>
          <a:p>
            <a:pPr marL="457200" indent="-457200" fontAlgn="base">
              <a:spcBef>
                <a:spcPts val="1200"/>
              </a:spcBef>
              <a:spcAft>
                <a:spcPct val="0"/>
              </a:spcAft>
              <a:buFont typeface="Arial" panose="020B0604020202020204" pitchFamily="34" charset="0"/>
              <a:buChar char="•"/>
            </a:pPr>
            <a:r>
              <a:rPr lang="ru-RU" altLang="ru-RU" b="1" dirty="0" smtClean="0">
                <a:solidFill>
                  <a:srgbClr val="FF0000"/>
                </a:solidFill>
              </a:rPr>
              <a:t>За </a:t>
            </a:r>
            <a:r>
              <a:rPr lang="ru-RU" altLang="ru-RU" b="1" dirty="0">
                <a:solidFill>
                  <a:srgbClr val="FF0000"/>
                </a:solidFill>
              </a:rPr>
              <a:t>2022 г. - 275 560 руб.;</a:t>
            </a:r>
          </a:p>
          <a:p>
            <a:pPr marL="457200" indent="-457200" fontAlgn="base">
              <a:spcBef>
                <a:spcPts val="1200"/>
              </a:spcBef>
              <a:spcAft>
                <a:spcPct val="0"/>
              </a:spcAft>
              <a:buFont typeface="Arial" panose="020B0604020202020204" pitchFamily="34" charset="0"/>
              <a:buChar char="•"/>
            </a:pPr>
            <a:r>
              <a:rPr lang="ru-RU" altLang="ru-RU" b="1" dirty="0" smtClean="0">
                <a:solidFill>
                  <a:srgbClr val="FF0000"/>
                </a:solidFill>
              </a:rPr>
              <a:t>За </a:t>
            </a:r>
            <a:r>
              <a:rPr lang="ru-RU" altLang="ru-RU" b="1" dirty="0">
                <a:solidFill>
                  <a:srgbClr val="FF0000"/>
                </a:solidFill>
              </a:rPr>
              <a:t>2023 г. - </a:t>
            </a:r>
            <a:r>
              <a:rPr lang="ru-RU" b="1" dirty="0" smtClean="0">
                <a:solidFill>
                  <a:srgbClr val="FF0000"/>
                </a:solidFill>
              </a:rPr>
              <a:t>257 061</a:t>
            </a:r>
            <a:r>
              <a:rPr lang="ru-RU" altLang="ru-RU" b="1" dirty="0" smtClean="0">
                <a:solidFill>
                  <a:srgbClr val="FF0000"/>
                </a:solidFill>
              </a:rPr>
              <a:t> </a:t>
            </a:r>
            <a:r>
              <a:rPr lang="ru-RU" altLang="ru-RU" b="1" dirty="0">
                <a:solidFill>
                  <a:srgbClr val="FF0000"/>
                </a:solidFill>
              </a:rPr>
              <a:t>руб.</a:t>
            </a: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xmlns="" id="{89CDB6BC-0AAC-437C-B88E-AAE89A3CA573}"/>
              </a:ext>
            </a:extLst>
          </p:cNvPr>
          <p:cNvSpPr txBox="1">
            <a:spLocks/>
          </p:cNvSpPr>
          <p:nvPr/>
        </p:nvSpPr>
        <p:spPr>
          <a:xfrm>
            <a:off x="2424064" y="476672"/>
            <a:ext cx="6840760"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32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
        <p:nvSpPr>
          <p:cNvPr id="2" name="Заголовок 1">
            <a:extLst>
              <a:ext uri="{FF2B5EF4-FFF2-40B4-BE49-F238E27FC236}">
                <a16:creationId xmlns:a16="http://schemas.microsoft.com/office/drawing/2014/main" xmlns="" id="{58F770E6-1AC2-4709-84D7-4C9B649CF84C}"/>
              </a:ext>
            </a:extLst>
          </p:cNvPr>
          <p:cNvSpPr>
            <a:spLocks noGrp="1"/>
          </p:cNvSpPr>
          <p:nvPr>
            <p:ph type="title"/>
          </p:nvPr>
        </p:nvSpPr>
        <p:spPr>
          <a:xfrm>
            <a:off x="839416" y="548680"/>
            <a:ext cx="10515599" cy="1325563"/>
          </a:xfrm>
        </p:spPr>
        <p:txBody>
          <a:bodyPr>
            <a:normAutofit/>
          </a:bodyPr>
          <a:lstStyle/>
          <a:p>
            <a:pPr algn="ctr">
              <a:defRPr/>
            </a:pPr>
            <a:r>
              <a:rPr lang="ru-RU" sz="3200" dirty="0">
                <a:solidFill>
                  <a:srgbClr val="025373"/>
                </a:solidFill>
                <a:latin typeface="+mn-lt"/>
              </a:rPr>
              <a:t>Медицинское  </a:t>
            </a:r>
            <a:r>
              <a:rPr lang="ru-RU" sz="3200" dirty="0" smtClean="0">
                <a:solidFill>
                  <a:srgbClr val="025373"/>
                </a:solidFill>
                <a:latin typeface="+mn-lt"/>
              </a:rPr>
              <a:t>страхование </a:t>
            </a:r>
            <a:r>
              <a:rPr lang="ru-RU" sz="2800" dirty="0" smtClean="0">
                <a:solidFill>
                  <a:srgbClr val="025373"/>
                </a:solidFill>
                <a:latin typeface="+mn-lt"/>
              </a:rPr>
              <a:t>(п. 1. ст. 432 </a:t>
            </a:r>
            <a:r>
              <a:rPr lang="ru-RU" sz="2800" dirty="0">
                <a:solidFill>
                  <a:srgbClr val="025373"/>
                </a:solidFill>
                <a:latin typeface="+mn-lt"/>
              </a:rPr>
              <a:t>НК РФ)</a:t>
            </a:r>
            <a:endParaRPr lang="ru-RU" sz="3200" dirty="0">
              <a:solidFill>
                <a:srgbClr val="025373"/>
              </a:solidFill>
              <a:latin typeface="+mn-lt"/>
            </a:endParaRPr>
          </a:p>
        </p:txBody>
      </p:sp>
      <p:sp>
        <p:nvSpPr>
          <p:cNvPr id="3" name="Текст 2">
            <a:extLst>
              <a:ext uri="{FF2B5EF4-FFF2-40B4-BE49-F238E27FC236}">
                <a16:creationId xmlns:a16="http://schemas.microsoft.com/office/drawing/2014/main" xmlns="" id="{27A672FB-3B55-4590-B08D-1392B3CE227C}"/>
              </a:ext>
            </a:extLst>
          </p:cNvPr>
          <p:cNvSpPr>
            <a:spLocks noGrp="1"/>
          </p:cNvSpPr>
          <p:nvPr>
            <p:ph type="body" sz="quarter" idx="14"/>
          </p:nvPr>
        </p:nvSpPr>
        <p:spPr>
          <a:xfrm>
            <a:off x="1271464" y="2044731"/>
            <a:ext cx="9974021" cy="4049712"/>
          </a:xfrm>
        </p:spPr>
        <p:txBody>
          <a:bodyPr/>
          <a:lstStyle/>
          <a:p>
            <a:pPr indent="536575" fontAlgn="base">
              <a:spcBef>
                <a:spcPts val="1200"/>
              </a:spcBef>
              <a:spcAft>
                <a:spcPct val="0"/>
              </a:spcAft>
              <a:defRPr/>
            </a:pPr>
            <a:r>
              <a:rPr lang="ru-RU" altLang="ru-RU" dirty="0">
                <a:solidFill>
                  <a:srgbClr val="025373"/>
                </a:solidFill>
              </a:rPr>
              <a:t>Фиксированные платежи для ИП на ОМС </a:t>
            </a:r>
            <a:r>
              <a:rPr lang="ru-RU" altLang="ru-RU" dirty="0" smtClean="0">
                <a:solidFill>
                  <a:srgbClr val="025373"/>
                </a:solidFill>
              </a:rPr>
              <a:t>составляют:</a:t>
            </a:r>
            <a:endParaRPr lang="ru-RU" altLang="ru-RU" dirty="0">
              <a:solidFill>
                <a:srgbClr val="025373"/>
              </a:solidFill>
            </a:endParaRPr>
          </a:p>
          <a:p>
            <a:pPr fontAlgn="base">
              <a:spcBef>
                <a:spcPts val="1200"/>
              </a:spcBef>
              <a:spcAft>
                <a:spcPct val="0"/>
              </a:spcAft>
              <a:defRPr/>
            </a:pPr>
            <a:endParaRPr lang="ru-RU" altLang="ru-RU" b="1" dirty="0">
              <a:solidFill>
                <a:srgbClr val="FF0000"/>
              </a:solidFill>
            </a:endParaRPr>
          </a:p>
          <a:p>
            <a:pPr eaLnBrk="0" fontAlgn="base" hangingPunct="0">
              <a:spcBef>
                <a:spcPts val="1200"/>
              </a:spcBef>
              <a:spcAft>
                <a:spcPct val="0"/>
              </a:spcAft>
              <a:defRPr/>
            </a:pPr>
            <a:r>
              <a:rPr lang="ru-RU" b="1" dirty="0" smtClean="0">
                <a:solidFill>
                  <a:srgbClr val="FF0000"/>
                </a:solidFill>
              </a:rPr>
              <a:t>• 6 </a:t>
            </a:r>
            <a:r>
              <a:rPr lang="ru-RU" b="1" dirty="0">
                <a:solidFill>
                  <a:srgbClr val="FF0000"/>
                </a:solidFill>
              </a:rPr>
              <a:t>884 руб. - за 2019 г.;</a:t>
            </a:r>
          </a:p>
          <a:p>
            <a:pPr eaLnBrk="0" fontAlgn="base" hangingPunct="0">
              <a:spcBef>
                <a:spcPts val="1200"/>
              </a:spcBef>
              <a:spcAft>
                <a:spcPct val="0"/>
              </a:spcAft>
              <a:defRPr/>
            </a:pPr>
            <a:r>
              <a:rPr lang="ru-RU" b="1" dirty="0" smtClean="0">
                <a:solidFill>
                  <a:srgbClr val="FF0000"/>
                </a:solidFill>
              </a:rPr>
              <a:t>• 8 </a:t>
            </a:r>
            <a:r>
              <a:rPr lang="ru-RU" b="1" dirty="0">
                <a:solidFill>
                  <a:srgbClr val="FF0000"/>
                </a:solidFill>
              </a:rPr>
              <a:t>426 руб. - за 2020 г.;</a:t>
            </a:r>
          </a:p>
          <a:p>
            <a:pPr eaLnBrk="0" fontAlgn="base" hangingPunct="0">
              <a:spcBef>
                <a:spcPts val="1200"/>
              </a:spcBef>
              <a:spcAft>
                <a:spcPct val="0"/>
              </a:spcAft>
              <a:defRPr/>
            </a:pPr>
            <a:r>
              <a:rPr lang="ru-RU" b="1" dirty="0" smtClean="0">
                <a:solidFill>
                  <a:srgbClr val="FF0000"/>
                </a:solidFill>
              </a:rPr>
              <a:t>• 8 </a:t>
            </a:r>
            <a:r>
              <a:rPr lang="ru-RU" b="1" dirty="0">
                <a:solidFill>
                  <a:srgbClr val="FF0000"/>
                </a:solidFill>
              </a:rPr>
              <a:t>426 руб. - за 2021 г.;</a:t>
            </a:r>
          </a:p>
          <a:p>
            <a:pPr eaLnBrk="0" fontAlgn="base" hangingPunct="0">
              <a:spcBef>
                <a:spcPts val="1200"/>
              </a:spcBef>
              <a:spcAft>
                <a:spcPct val="0"/>
              </a:spcAft>
              <a:defRPr/>
            </a:pPr>
            <a:r>
              <a:rPr lang="ru-RU" b="1" dirty="0" smtClean="0">
                <a:solidFill>
                  <a:srgbClr val="FF0000"/>
                </a:solidFill>
              </a:rPr>
              <a:t>• 8 </a:t>
            </a:r>
            <a:r>
              <a:rPr lang="ru-RU" b="1" dirty="0">
                <a:solidFill>
                  <a:srgbClr val="FF0000"/>
                </a:solidFill>
              </a:rPr>
              <a:t>766 руб. - за 2022 г.;</a:t>
            </a: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a:extLst>
              <a:ext uri="{FF2B5EF4-FFF2-40B4-BE49-F238E27FC236}">
                <a16:creationId xmlns:a16="http://schemas.microsoft.com/office/drawing/2014/main" xmlns="" id="{10128BB6-C5B8-4B90-B123-EB8E0E7C15AC}"/>
              </a:ext>
            </a:extLst>
          </p:cNvPr>
          <p:cNvSpPr txBox="1">
            <a:spLocks/>
          </p:cNvSpPr>
          <p:nvPr/>
        </p:nvSpPr>
        <p:spPr>
          <a:xfrm>
            <a:off x="2711625" y="476672"/>
            <a:ext cx="6511925"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
        <p:nvSpPr>
          <p:cNvPr id="27651" name="Прямоугольник 4">
            <a:extLst>
              <a:ext uri="{FF2B5EF4-FFF2-40B4-BE49-F238E27FC236}">
                <a16:creationId xmlns:a16="http://schemas.microsoft.com/office/drawing/2014/main" xmlns="" id="{C33CF142-12D6-4001-BF76-F640856A0315}"/>
              </a:ext>
            </a:extLst>
          </p:cNvPr>
          <p:cNvSpPr>
            <a:spLocks noChangeArrowheads="1"/>
          </p:cNvSpPr>
          <p:nvPr/>
        </p:nvSpPr>
        <p:spPr bwMode="auto">
          <a:xfrm>
            <a:off x="1847850" y="1047751"/>
            <a:ext cx="84963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endParaRPr lang="ru-RU" altLang="ru-RU" sz="2000" b="1" dirty="0">
              <a:solidFill>
                <a:srgbClr val="FF0000"/>
              </a:solidFill>
            </a:endParaRPr>
          </a:p>
          <a:p>
            <a:pPr fontAlgn="base">
              <a:spcBef>
                <a:spcPct val="0"/>
              </a:spcBef>
              <a:spcAft>
                <a:spcPct val="0"/>
              </a:spcAft>
            </a:pPr>
            <a:endParaRPr lang="ru-RU" altLang="ru-RU" sz="2000" b="1" dirty="0">
              <a:solidFill>
                <a:srgbClr val="FF0000"/>
              </a:solidFill>
            </a:endParaRPr>
          </a:p>
        </p:txBody>
      </p:sp>
      <p:sp>
        <p:nvSpPr>
          <p:cNvPr id="2" name="Заголовок 1">
            <a:extLst>
              <a:ext uri="{FF2B5EF4-FFF2-40B4-BE49-F238E27FC236}">
                <a16:creationId xmlns:a16="http://schemas.microsoft.com/office/drawing/2014/main" xmlns="" id="{007DEE51-A418-4A8F-B956-F370EF2F6BBB}"/>
              </a:ext>
            </a:extLst>
          </p:cNvPr>
          <p:cNvSpPr>
            <a:spLocks noGrp="1"/>
          </p:cNvSpPr>
          <p:nvPr>
            <p:ph type="title"/>
          </p:nvPr>
        </p:nvSpPr>
        <p:spPr>
          <a:xfrm>
            <a:off x="709787" y="339466"/>
            <a:ext cx="10515599" cy="1325563"/>
          </a:xfrm>
        </p:spPr>
        <p:txBody>
          <a:bodyPr>
            <a:normAutofit/>
          </a:bodyPr>
          <a:lstStyle/>
          <a:p>
            <a:pPr algn="ctr"/>
            <a:r>
              <a:rPr lang="ru-RU" sz="3200" dirty="0">
                <a:solidFill>
                  <a:srgbClr val="025373"/>
                </a:solidFill>
                <a:latin typeface="+mn-lt"/>
              </a:rPr>
              <a:t>Сроки уплаты (ст</a:t>
            </a:r>
            <a:r>
              <a:rPr lang="ru-RU" sz="3200" dirty="0" smtClean="0">
                <a:solidFill>
                  <a:srgbClr val="025373"/>
                </a:solidFill>
                <a:latin typeface="+mn-lt"/>
              </a:rPr>
              <a:t>. 432 </a:t>
            </a:r>
            <a:r>
              <a:rPr lang="ru-RU" sz="3200" dirty="0">
                <a:solidFill>
                  <a:srgbClr val="025373"/>
                </a:solidFill>
                <a:latin typeface="+mn-lt"/>
              </a:rPr>
              <a:t>НК РФ)</a:t>
            </a:r>
            <a:r>
              <a:rPr lang="ru-RU" sz="3200" dirty="0">
                <a:gradFill>
                  <a:gsLst>
                    <a:gs pos="0">
                      <a:prstClr val="black"/>
                    </a:gs>
                    <a:gs pos="40000">
                      <a:prstClr val="black">
                        <a:lumMod val="75000"/>
                        <a:lumOff val="25000"/>
                      </a:prstClr>
                    </a:gs>
                    <a:gs pos="100000">
                      <a:srgbClr val="212745">
                        <a:alpha val="65000"/>
                      </a:srgbClr>
                    </a:gs>
                  </a:gsLst>
                  <a:lin ang="5400000" scaled="0"/>
                </a:gradFill>
                <a:latin typeface="Trebuchet MS"/>
              </a:rPr>
              <a:t/>
            </a:r>
            <a:br>
              <a:rPr lang="ru-RU" sz="3200" dirty="0">
                <a:gradFill>
                  <a:gsLst>
                    <a:gs pos="0">
                      <a:prstClr val="black"/>
                    </a:gs>
                    <a:gs pos="40000">
                      <a:prstClr val="black">
                        <a:lumMod val="75000"/>
                        <a:lumOff val="25000"/>
                      </a:prstClr>
                    </a:gs>
                    <a:gs pos="100000">
                      <a:srgbClr val="212745">
                        <a:alpha val="65000"/>
                      </a:srgbClr>
                    </a:gs>
                  </a:gsLst>
                  <a:lin ang="5400000" scaled="0"/>
                </a:gradFill>
                <a:latin typeface="Trebuchet MS"/>
              </a:rPr>
            </a:br>
            <a:endParaRPr lang="ru-RU" sz="3200" dirty="0"/>
          </a:p>
        </p:txBody>
      </p:sp>
      <p:sp>
        <p:nvSpPr>
          <p:cNvPr id="3" name="Текст 2">
            <a:extLst>
              <a:ext uri="{FF2B5EF4-FFF2-40B4-BE49-F238E27FC236}">
                <a16:creationId xmlns:a16="http://schemas.microsoft.com/office/drawing/2014/main" xmlns="" id="{06195042-3588-46CD-8754-77F8C3443A54}"/>
              </a:ext>
            </a:extLst>
          </p:cNvPr>
          <p:cNvSpPr>
            <a:spLocks noGrp="1"/>
          </p:cNvSpPr>
          <p:nvPr>
            <p:ph type="body" sz="quarter" idx="14"/>
          </p:nvPr>
        </p:nvSpPr>
        <p:spPr>
          <a:xfrm>
            <a:off x="1214611" y="1484784"/>
            <a:ext cx="9505950" cy="4418271"/>
          </a:xfrm>
        </p:spPr>
        <p:txBody>
          <a:bodyPr>
            <a:normAutofit fontScale="92500"/>
          </a:bodyPr>
          <a:lstStyle/>
          <a:p>
            <a:pPr indent="536575" algn="just" fontAlgn="base">
              <a:spcBef>
                <a:spcPct val="0"/>
              </a:spcBef>
              <a:spcAft>
                <a:spcPct val="0"/>
              </a:spcAft>
            </a:pPr>
            <a:r>
              <a:rPr lang="ru-RU" altLang="ru-RU" dirty="0">
                <a:solidFill>
                  <a:srgbClr val="025373"/>
                </a:solidFill>
              </a:rPr>
              <a:t>Суммы страховых взносов за расчетный период, исчисленные исходя </a:t>
            </a:r>
            <a:r>
              <a:rPr lang="ru-RU" altLang="ru-RU" b="1" dirty="0">
                <a:solidFill>
                  <a:srgbClr val="025373"/>
                </a:solidFill>
              </a:rPr>
              <a:t>из фиксированного платежа</a:t>
            </a:r>
            <a:r>
              <a:rPr lang="ru-RU" altLang="ru-RU" dirty="0">
                <a:solidFill>
                  <a:srgbClr val="025373"/>
                </a:solidFill>
              </a:rPr>
              <a:t>, уплачиваются плательщиками </a:t>
            </a:r>
            <a:r>
              <a:rPr lang="ru-RU" altLang="ru-RU" b="1" dirty="0">
                <a:solidFill>
                  <a:srgbClr val="FF0000"/>
                </a:solidFill>
              </a:rPr>
              <a:t>не позднее 31 декабря текущего календарного года.</a:t>
            </a:r>
          </a:p>
          <a:p>
            <a:pPr indent="536575" algn="just" fontAlgn="base">
              <a:spcBef>
                <a:spcPct val="0"/>
              </a:spcBef>
              <a:spcAft>
                <a:spcPct val="0"/>
              </a:spcAft>
            </a:pPr>
            <a:endParaRPr lang="ru-RU" altLang="ru-RU" b="1" dirty="0">
              <a:solidFill>
                <a:srgbClr val="025373"/>
              </a:solidFill>
            </a:endParaRPr>
          </a:p>
          <a:p>
            <a:pPr indent="536575" algn="just" fontAlgn="base">
              <a:spcBef>
                <a:spcPct val="0"/>
              </a:spcBef>
              <a:spcAft>
                <a:spcPct val="0"/>
              </a:spcAft>
            </a:pPr>
            <a:r>
              <a:rPr lang="ru-RU" altLang="ru-RU" dirty="0">
                <a:solidFill>
                  <a:srgbClr val="025373"/>
                </a:solidFill>
              </a:rPr>
              <a:t>Страховые взносы, исчисленные </a:t>
            </a:r>
            <a:r>
              <a:rPr lang="ru-RU" altLang="ru-RU" b="1" dirty="0">
                <a:solidFill>
                  <a:srgbClr val="025373"/>
                </a:solidFill>
              </a:rPr>
              <a:t>с суммы дохода плательщика, превышающей 300 000 рублей </a:t>
            </a:r>
            <a:r>
              <a:rPr lang="ru-RU" altLang="ru-RU" dirty="0">
                <a:solidFill>
                  <a:srgbClr val="025373"/>
                </a:solidFill>
              </a:rPr>
              <a:t>за расчетный период, уплачиваются плательщиком </a:t>
            </a:r>
            <a:r>
              <a:rPr lang="ru-RU" altLang="ru-RU" b="1" dirty="0">
                <a:solidFill>
                  <a:srgbClr val="FF0000"/>
                </a:solidFill>
              </a:rPr>
              <a:t>не позднее 1 июля года, следующего за истекшим расчетным периодом.</a:t>
            </a:r>
          </a:p>
          <a:p>
            <a:pPr indent="536575" algn="just" fontAlgn="base">
              <a:spcBef>
                <a:spcPct val="0"/>
              </a:spcBef>
              <a:spcAft>
                <a:spcPct val="0"/>
              </a:spcAft>
            </a:pPr>
            <a:endParaRPr lang="ru-RU" altLang="ru-RU" b="1" dirty="0">
              <a:solidFill>
                <a:srgbClr val="025373"/>
              </a:solidFill>
            </a:endParaRPr>
          </a:p>
          <a:p>
            <a:pPr indent="536575" algn="just" fontAlgn="base">
              <a:spcBef>
                <a:spcPct val="0"/>
              </a:spcBef>
              <a:spcAft>
                <a:spcPct val="0"/>
              </a:spcAft>
            </a:pPr>
            <a:r>
              <a:rPr lang="ru-RU" altLang="ru-RU" b="1" dirty="0">
                <a:solidFill>
                  <a:srgbClr val="025373"/>
                </a:solidFill>
              </a:rPr>
              <a:t>При прекращении </a:t>
            </a:r>
            <a:r>
              <a:rPr lang="ru-RU" altLang="ru-RU" b="1" dirty="0" smtClean="0">
                <a:solidFill>
                  <a:srgbClr val="025373"/>
                </a:solidFill>
              </a:rPr>
              <a:t>деятельности - </a:t>
            </a:r>
            <a:r>
              <a:rPr lang="ru-RU" altLang="ru-RU" b="1" dirty="0">
                <a:solidFill>
                  <a:srgbClr val="FF0000"/>
                </a:solidFill>
              </a:rPr>
              <a:t>не позднее 15 календарных дней с даты снятия с учета в налоговом </a:t>
            </a:r>
            <a:r>
              <a:rPr lang="ru-RU" altLang="ru-RU" b="1" dirty="0" smtClean="0">
                <a:solidFill>
                  <a:srgbClr val="FF0000"/>
                </a:solidFill>
              </a:rPr>
              <a:t>органе.</a:t>
            </a:r>
            <a:endParaRPr lang="ru-RU" altLang="ru-RU" b="1" dirty="0">
              <a:solidFill>
                <a:srgbClr val="FF0000"/>
              </a:solidFill>
            </a:endParaRPr>
          </a:p>
          <a:p>
            <a:pPr algn="just" fontAlgn="base">
              <a:spcBef>
                <a:spcPct val="0"/>
              </a:spcBef>
              <a:spcAft>
                <a:spcPct val="0"/>
              </a:spcAft>
            </a:pPr>
            <a:endParaRPr lang="ru-RU" altLang="ru-RU" b="1" dirty="0">
              <a:solidFill>
                <a:srgbClr val="FF0000"/>
              </a:solidFill>
            </a:endParaRP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B0AADF5B-8BA6-494E-9C2C-F0DDE6A7811D}"/>
              </a:ext>
            </a:extLst>
          </p:cNvPr>
          <p:cNvSpPr>
            <a:spLocks noGrp="1"/>
          </p:cNvSpPr>
          <p:nvPr>
            <p:ph type="body" sz="quarter" idx="10"/>
          </p:nvPr>
        </p:nvSpPr>
        <p:spPr>
          <a:xfrm>
            <a:off x="983432" y="764704"/>
            <a:ext cx="10664825" cy="1035050"/>
          </a:xfrm>
        </p:spPr>
        <p:txBody>
          <a:bodyPr/>
          <a:lstStyle/>
          <a:p>
            <a:pPr algn="ctr"/>
            <a:r>
              <a:rPr lang="ru-RU" sz="3600" dirty="0">
                <a:solidFill>
                  <a:schemeClr val="bg1"/>
                </a:solidFill>
              </a:rPr>
              <a:t>Объект обложения </a:t>
            </a:r>
            <a:r>
              <a:rPr lang="ru-RU" sz="3200" dirty="0">
                <a:solidFill>
                  <a:schemeClr val="bg1"/>
                </a:solidFill>
              </a:rPr>
              <a:t>(ст.420 НК РФ)</a:t>
            </a:r>
            <a:br>
              <a:rPr lang="ru-RU" sz="3200" dirty="0">
                <a:solidFill>
                  <a:schemeClr val="bg1"/>
                </a:solidFill>
              </a:rPr>
            </a:br>
            <a:r>
              <a:rPr lang="ru-RU" dirty="0">
                <a:solidFill>
                  <a:srgbClr val="FF0000"/>
                </a:solidFill>
              </a:rPr>
              <a:t>для лиц, осуществляющих выплаты в пользу физических лиц</a:t>
            </a:r>
          </a:p>
          <a:p>
            <a:endParaRPr lang="ru-RU" dirty="0"/>
          </a:p>
        </p:txBody>
      </p:sp>
      <p:sp>
        <p:nvSpPr>
          <p:cNvPr id="6" name="Прямоугольник 5">
            <a:extLst>
              <a:ext uri="{FF2B5EF4-FFF2-40B4-BE49-F238E27FC236}">
                <a16:creationId xmlns:a16="http://schemas.microsoft.com/office/drawing/2014/main" xmlns="" id="{336EE76C-CD1B-4A0C-9B18-8817FEDB036A}"/>
              </a:ext>
            </a:extLst>
          </p:cNvPr>
          <p:cNvSpPr/>
          <p:nvPr/>
        </p:nvSpPr>
        <p:spPr>
          <a:xfrm>
            <a:off x="695400" y="2636912"/>
            <a:ext cx="11089232" cy="3170099"/>
          </a:xfrm>
          <a:prstGeom prst="rect">
            <a:avLst/>
          </a:prstGeom>
        </p:spPr>
        <p:txBody>
          <a:bodyPr wrap="square">
            <a:spAutoFit/>
          </a:bodyPr>
          <a:lstStyle/>
          <a:p>
            <a:pPr algn="just"/>
            <a:r>
              <a:rPr lang="ru-RU" sz="2000" dirty="0" smtClean="0">
                <a:solidFill>
                  <a:srgbClr val="025373"/>
                </a:solidFill>
              </a:rPr>
              <a:t>1) Вознаграждение </a:t>
            </a:r>
            <a:r>
              <a:rPr lang="ru-RU" sz="2000" dirty="0">
                <a:solidFill>
                  <a:srgbClr val="025373"/>
                </a:solidFill>
              </a:rPr>
              <a:t>в рамках трудовых отношений и по гражданско-правовым договорам, предметом которых являются выполнение работ, оказание услуг;</a:t>
            </a:r>
          </a:p>
          <a:p>
            <a:pPr algn="just"/>
            <a:endParaRPr lang="ru-RU" sz="2000" dirty="0">
              <a:solidFill>
                <a:srgbClr val="025373"/>
              </a:solidFill>
            </a:endParaRPr>
          </a:p>
          <a:p>
            <a:pPr algn="just"/>
            <a:r>
              <a:rPr lang="ru-RU" sz="2000" dirty="0">
                <a:solidFill>
                  <a:srgbClr val="025373"/>
                </a:solidFill>
              </a:rPr>
              <a:t>2) </a:t>
            </a:r>
            <a:r>
              <a:rPr lang="ru-RU" sz="2000" dirty="0" smtClean="0">
                <a:solidFill>
                  <a:srgbClr val="025373"/>
                </a:solidFill>
              </a:rPr>
              <a:t>  Вознаграждение </a:t>
            </a:r>
            <a:r>
              <a:rPr lang="ru-RU" sz="2000" dirty="0">
                <a:solidFill>
                  <a:srgbClr val="025373"/>
                </a:solidFill>
              </a:rPr>
              <a:t>по договорам авторского заказа в пользу авторов произведений;</a:t>
            </a:r>
          </a:p>
          <a:p>
            <a:pPr algn="just"/>
            <a:endParaRPr lang="ru-RU" sz="2000" dirty="0">
              <a:solidFill>
                <a:srgbClr val="025373"/>
              </a:solidFill>
            </a:endParaRPr>
          </a:p>
          <a:p>
            <a:pPr algn="just"/>
            <a:r>
              <a:rPr lang="ru-RU" sz="2000" dirty="0" smtClean="0">
                <a:solidFill>
                  <a:srgbClr val="025373"/>
                </a:solidFill>
              </a:rPr>
              <a:t>3) Об </a:t>
            </a:r>
            <a:r>
              <a:rPr lang="ru-RU" sz="2000" dirty="0">
                <a:solidFill>
                  <a:srgbClr val="025373"/>
                </a:solidFill>
              </a:rPr>
              <a:t>отчуждении исключительного права на результаты интеллектуальной деятельности, </a:t>
            </a:r>
            <a:r>
              <a:rPr lang="ru-RU" sz="2000" dirty="0">
                <a:solidFill>
                  <a:srgbClr val="FF0000"/>
                </a:solidFill>
              </a:rPr>
              <a:t>указанные в подпунктах 1 - 12 пункта 1 статьи 1225 Гражданского кодекса Российской Федерации</a:t>
            </a:r>
            <a:r>
              <a:rPr lang="ru-RU" sz="2000" dirty="0">
                <a:solidFill>
                  <a:srgbClr val="025373"/>
                </a:solidFill>
              </a:rPr>
              <a:t>, издательским лицензионным договорам, лицензионным договорам о предоставлении права использования результатов интеллектуальной деятельности, указанных в подпунктах 1 - 12 пункта 1 статьи 1225 Гражданского кодекса Российской Федерации.</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9E6D033-64DA-42A7-A645-FDB7A9571E9F}"/>
              </a:ext>
            </a:extLst>
          </p:cNvPr>
          <p:cNvSpPr>
            <a:spLocks noGrp="1"/>
          </p:cNvSpPr>
          <p:nvPr>
            <p:ph type="title"/>
          </p:nvPr>
        </p:nvSpPr>
        <p:spPr>
          <a:xfrm>
            <a:off x="839416" y="548680"/>
            <a:ext cx="10587036" cy="848767"/>
          </a:xfrm>
        </p:spPr>
        <p:txBody>
          <a:bodyPr>
            <a:normAutofit fontScale="90000"/>
          </a:bodyPr>
          <a:lstStyle/>
          <a:p>
            <a:pPr algn="ctr"/>
            <a:r>
              <a:rPr lang="ru-RU" altLang="ru-RU" sz="3100" dirty="0">
                <a:solidFill>
                  <a:srgbClr val="025373"/>
                </a:solidFill>
                <a:latin typeface="+mn-lt"/>
              </a:rPr>
              <a:t>Когда ИП может не платить страховые взносы </a:t>
            </a:r>
            <a:r>
              <a:rPr lang="ru-RU" altLang="ru-RU" sz="2700" dirty="0">
                <a:solidFill>
                  <a:srgbClr val="025373"/>
                </a:solidFill>
                <a:latin typeface="+mn-lt"/>
              </a:rPr>
              <a:t>(п</a:t>
            </a:r>
            <a:r>
              <a:rPr lang="ru-RU" altLang="ru-RU" sz="2700" dirty="0" smtClean="0">
                <a:solidFill>
                  <a:srgbClr val="025373"/>
                </a:solidFill>
                <a:latin typeface="+mn-lt"/>
              </a:rPr>
              <a:t>. 7 </a:t>
            </a:r>
            <a:r>
              <a:rPr lang="ru-RU" altLang="ru-RU" sz="2700" dirty="0">
                <a:solidFill>
                  <a:srgbClr val="025373"/>
                </a:solidFill>
                <a:latin typeface="+mn-lt"/>
              </a:rPr>
              <a:t>ст</a:t>
            </a:r>
            <a:r>
              <a:rPr lang="ru-RU" altLang="ru-RU" sz="2700" dirty="0" smtClean="0">
                <a:solidFill>
                  <a:srgbClr val="025373"/>
                </a:solidFill>
                <a:latin typeface="+mn-lt"/>
              </a:rPr>
              <a:t>. 430 </a:t>
            </a:r>
            <a:r>
              <a:rPr lang="ru-RU" altLang="ru-RU" sz="2700" dirty="0">
                <a:solidFill>
                  <a:srgbClr val="025373"/>
                </a:solidFill>
                <a:latin typeface="+mn-lt"/>
              </a:rPr>
              <a:t>НК РФ)</a:t>
            </a:r>
            <a:r>
              <a:rPr lang="ru-RU" altLang="ru-RU" sz="4000" dirty="0">
                <a:gradFill>
                  <a:gsLst>
                    <a:gs pos="0">
                      <a:prstClr val="black"/>
                    </a:gs>
                    <a:gs pos="40000">
                      <a:prstClr val="black">
                        <a:lumMod val="75000"/>
                        <a:lumOff val="25000"/>
                      </a:prstClr>
                    </a:gs>
                    <a:gs pos="100000">
                      <a:srgbClr val="212745">
                        <a:alpha val="65000"/>
                      </a:srgbClr>
                    </a:gs>
                  </a:gsLst>
                  <a:lin ang="5400000" scaled="0"/>
                </a:gradFill>
                <a:latin typeface="Trebuchet MS"/>
              </a:rPr>
              <a:t/>
            </a:r>
            <a:br>
              <a:rPr lang="ru-RU" altLang="ru-RU" sz="4000" dirty="0">
                <a:gradFill>
                  <a:gsLst>
                    <a:gs pos="0">
                      <a:prstClr val="black"/>
                    </a:gs>
                    <a:gs pos="40000">
                      <a:prstClr val="black">
                        <a:lumMod val="75000"/>
                        <a:lumOff val="25000"/>
                      </a:prstClr>
                    </a:gs>
                    <a:gs pos="100000">
                      <a:srgbClr val="212745">
                        <a:alpha val="65000"/>
                      </a:srgbClr>
                    </a:gs>
                  </a:gsLst>
                  <a:lin ang="5400000" scaled="0"/>
                </a:gradFill>
                <a:latin typeface="Trebuchet MS"/>
              </a:rPr>
            </a:br>
            <a:endParaRPr lang="ru-RU" dirty="0"/>
          </a:p>
        </p:txBody>
      </p:sp>
      <p:sp>
        <p:nvSpPr>
          <p:cNvPr id="3" name="Текст 2">
            <a:extLst>
              <a:ext uri="{FF2B5EF4-FFF2-40B4-BE49-F238E27FC236}">
                <a16:creationId xmlns:a16="http://schemas.microsoft.com/office/drawing/2014/main" xmlns="" id="{8E8E5AC4-678B-40E5-BAD2-C6369E28C55C}"/>
              </a:ext>
            </a:extLst>
          </p:cNvPr>
          <p:cNvSpPr>
            <a:spLocks noGrp="1"/>
          </p:cNvSpPr>
          <p:nvPr>
            <p:ph type="body" sz="quarter" idx="14"/>
          </p:nvPr>
        </p:nvSpPr>
        <p:spPr>
          <a:xfrm>
            <a:off x="767408" y="1196752"/>
            <a:ext cx="10396462" cy="5256584"/>
          </a:xfrm>
        </p:spPr>
        <p:txBody>
          <a:bodyPr>
            <a:normAutofit fontScale="70000" lnSpcReduction="20000"/>
          </a:bodyPr>
          <a:lstStyle/>
          <a:p>
            <a:pPr marL="182563" indent="504000" algn="just" eaLnBrk="0" fontAlgn="base" hangingPunct="0">
              <a:lnSpc>
                <a:spcPct val="120000"/>
              </a:lnSpc>
              <a:spcBef>
                <a:spcPts val="1200"/>
              </a:spcBef>
              <a:spcAft>
                <a:spcPct val="0"/>
              </a:spcAft>
              <a:buClr>
                <a:srgbClr val="025373"/>
              </a:buClr>
              <a:buFont typeface="Arial" panose="020B0604020202020204" pitchFamily="34" charset="0"/>
              <a:buChar char="•"/>
            </a:pPr>
            <a:r>
              <a:rPr lang="ru-RU" altLang="ru-RU" dirty="0">
                <a:solidFill>
                  <a:srgbClr val="025373"/>
                </a:solidFill>
              </a:rPr>
              <a:t>Период прохождения военной службы, а также другой приравненной к ней службы, предусмотренной Законом РФ от 12.02.1993 N 4468-1;</a:t>
            </a:r>
          </a:p>
          <a:p>
            <a:pPr marL="182563" indent="504000" algn="just" eaLnBrk="0" fontAlgn="base" hangingPunct="0">
              <a:lnSpc>
                <a:spcPct val="120000"/>
              </a:lnSpc>
              <a:spcBef>
                <a:spcPts val="1200"/>
              </a:spcBef>
              <a:spcAft>
                <a:spcPct val="0"/>
              </a:spcAft>
              <a:buClr>
                <a:srgbClr val="025373"/>
              </a:buClr>
              <a:buFont typeface="Arial" panose="020B0604020202020204" pitchFamily="34" charset="0"/>
              <a:buChar char="•"/>
            </a:pPr>
            <a:r>
              <a:rPr lang="ru-RU" altLang="ru-RU" dirty="0">
                <a:solidFill>
                  <a:srgbClr val="025373"/>
                </a:solidFill>
              </a:rPr>
              <a:t>Период ухода предпринимателя за каждым ребенком до достижения им возраста полутора лет, но не более шести лет в общей сложности;</a:t>
            </a:r>
          </a:p>
          <a:p>
            <a:pPr marL="182563" indent="504000" algn="just" eaLnBrk="0" fontAlgn="base" hangingPunct="0">
              <a:lnSpc>
                <a:spcPct val="120000"/>
              </a:lnSpc>
              <a:spcBef>
                <a:spcPts val="1200"/>
              </a:spcBef>
              <a:spcAft>
                <a:spcPct val="0"/>
              </a:spcAft>
              <a:buClr>
                <a:srgbClr val="025373"/>
              </a:buClr>
              <a:buFont typeface="Arial" panose="020B0604020202020204" pitchFamily="34" charset="0"/>
              <a:buChar char="•"/>
            </a:pPr>
            <a:r>
              <a:rPr lang="ru-RU" altLang="ru-RU" dirty="0">
                <a:solidFill>
                  <a:srgbClr val="025373"/>
                </a:solidFill>
              </a:rPr>
              <a:t>Период ухода, осуществляемого трудоспособным лицом (предпринимателем) за инвалидом I группы, ребенком-инвалидом или за лицом, достигшим возраста 80 лет;</a:t>
            </a:r>
          </a:p>
          <a:p>
            <a:pPr marL="182563" indent="504000" algn="just" eaLnBrk="0" fontAlgn="base" hangingPunct="0">
              <a:lnSpc>
                <a:spcPct val="120000"/>
              </a:lnSpc>
              <a:spcBef>
                <a:spcPts val="1200"/>
              </a:spcBef>
              <a:spcAft>
                <a:spcPct val="0"/>
              </a:spcAft>
              <a:buClr>
                <a:srgbClr val="025373"/>
              </a:buClr>
              <a:buFont typeface="Arial" panose="020B0604020202020204" pitchFamily="34" charset="0"/>
              <a:buChar char="•"/>
            </a:pPr>
            <a:r>
              <a:rPr lang="ru-RU" altLang="ru-RU" dirty="0">
                <a:solidFill>
                  <a:srgbClr val="025373"/>
                </a:solidFill>
              </a:rPr>
              <a:t>Период проживания предпринимателя-супруги (супруга) военнослужащего, проходящего (проходящей) военную службу по контракту, вместе с супругом в местностях, где они не могли трудиться в связи с отсутствием возможности трудоустройства, но не более пяти лет в общей сложности;</a:t>
            </a:r>
          </a:p>
          <a:p>
            <a:pPr marL="182563" indent="504000" algn="just" eaLnBrk="0" fontAlgn="base" hangingPunct="0">
              <a:lnSpc>
                <a:spcPct val="120000"/>
              </a:lnSpc>
              <a:spcBef>
                <a:spcPts val="1200"/>
              </a:spcBef>
              <a:spcAft>
                <a:spcPct val="0"/>
              </a:spcAft>
              <a:buClr>
                <a:srgbClr val="025373"/>
              </a:buClr>
              <a:buFont typeface="Arial" panose="020B0604020202020204" pitchFamily="34" charset="0"/>
              <a:buChar char="•"/>
            </a:pPr>
            <a:r>
              <a:rPr lang="ru-RU" altLang="ru-RU" dirty="0">
                <a:solidFill>
                  <a:srgbClr val="025373"/>
                </a:solidFill>
              </a:rPr>
              <a:t>Период проживания за границей предпринимателя-супруги (супруга) работников, направленных в дипломатические представительства и консульские учреждения РФ….за границей.</a:t>
            </a:r>
          </a:p>
          <a:p>
            <a:pPr algn="just"/>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xmlns="" id="{62565542-18B9-4AED-BEAF-6881281C9233}"/>
              </a:ext>
            </a:extLst>
          </p:cNvPr>
          <p:cNvGraphicFramePr>
            <a:graphicFrameLocks noGrp="1"/>
          </p:cNvGraphicFramePr>
          <p:nvPr>
            <p:extLst>
              <p:ext uri="{D42A27DB-BD31-4B8C-83A1-F6EECF244321}">
                <p14:modId xmlns:p14="http://schemas.microsoft.com/office/powerpoint/2010/main" xmlns="" val="1365551677"/>
              </p:ext>
            </p:extLst>
          </p:nvPr>
        </p:nvGraphicFramePr>
        <p:xfrm>
          <a:off x="1847527" y="841628"/>
          <a:ext cx="8120388" cy="5734272"/>
        </p:xfrm>
        <a:graphic>
          <a:graphicData uri="http://schemas.openxmlformats.org/drawingml/2006/table">
            <a:tbl>
              <a:tblPr>
                <a:tableStyleId>{5C22544A-7EE6-4342-B048-85BDC9FD1C3A}</a:tableStyleId>
              </a:tblPr>
              <a:tblGrid>
                <a:gridCol w="2283916">
                  <a:extLst>
                    <a:ext uri="{9D8B030D-6E8A-4147-A177-3AD203B41FA5}">
                      <a16:colId xmlns:a16="http://schemas.microsoft.com/office/drawing/2014/main" xmlns="" val="20000"/>
                    </a:ext>
                  </a:extLst>
                </a:gridCol>
                <a:gridCol w="5836472">
                  <a:extLst>
                    <a:ext uri="{9D8B030D-6E8A-4147-A177-3AD203B41FA5}">
                      <a16:colId xmlns:a16="http://schemas.microsoft.com/office/drawing/2014/main" xmlns="" val="20001"/>
                    </a:ext>
                  </a:extLst>
                </a:gridCol>
              </a:tblGrid>
              <a:tr h="1174100">
                <a:tc>
                  <a:txBody>
                    <a:bodyPr/>
                    <a:lstStyle/>
                    <a:p>
                      <a:pPr algn="ctr">
                        <a:lnSpc>
                          <a:spcPct val="115000"/>
                        </a:lnSpc>
                        <a:spcAft>
                          <a:spcPts val="0"/>
                        </a:spcAft>
                      </a:pPr>
                      <a:r>
                        <a:rPr lang="ru-RU" sz="1600" dirty="0">
                          <a:effectLst/>
                          <a:latin typeface="+mn-lt"/>
                        </a:rPr>
                        <a:t>Факты, которые необходимо документально подтвердить</a:t>
                      </a:r>
                      <a:endParaRPr lang="ru-RU" sz="1600" dirty="0">
                        <a:effectLst/>
                        <a:latin typeface="+mn-lt"/>
                        <a:ea typeface="Calibri"/>
                        <a:cs typeface="Times New Roman"/>
                      </a:endParaRPr>
                    </a:p>
                  </a:txBody>
                  <a:tcPr marL="34797" marR="34797" marT="57232" marB="57232" anchor="ctr"/>
                </a:tc>
                <a:tc>
                  <a:txBody>
                    <a:bodyPr/>
                    <a:lstStyle/>
                    <a:p>
                      <a:pPr algn="ctr">
                        <a:lnSpc>
                          <a:spcPct val="115000"/>
                        </a:lnSpc>
                        <a:spcAft>
                          <a:spcPts val="0"/>
                        </a:spcAft>
                      </a:pPr>
                      <a:r>
                        <a:rPr lang="ru-RU" sz="1600" dirty="0">
                          <a:effectLst/>
                          <a:latin typeface="+mn-lt"/>
                        </a:rPr>
                        <a:t>Подтверждающие документы</a:t>
                      </a:r>
                      <a:endParaRPr lang="ru-RU" sz="1600" dirty="0">
                        <a:effectLst/>
                        <a:latin typeface="+mn-lt"/>
                        <a:ea typeface="Calibri"/>
                        <a:cs typeface="Times New Roman"/>
                      </a:endParaRPr>
                    </a:p>
                  </a:txBody>
                  <a:tcPr marL="34797" marR="34797" marT="57232" marB="57232" anchor="ctr"/>
                </a:tc>
                <a:extLst>
                  <a:ext uri="{0D108BD9-81ED-4DB2-BD59-A6C34878D82A}">
                    <a16:rowId xmlns:a16="http://schemas.microsoft.com/office/drawing/2014/main" xmlns="" val="10000"/>
                  </a:ext>
                </a:extLst>
              </a:tr>
              <a:tr h="364249">
                <a:tc gridSpan="2">
                  <a:txBody>
                    <a:bodyPr/>
                    <a:lstStyle/>
                    <a:p>
                      <a:pPr algn="ctr">
                        <a:lnSpc>
                          <a:spcPct val="115000"/>
                        </a:lnSpc>
                        <a:spcAft>
                          <a:spcPts val="0"/>
                        </a:spcAft>
                      </a:pPr>
                      <a:r>
                        <a:rPr lang="ru-RU" sz="1600" dirty="0">
                          <a:solidFill>
                            <a:srgbClr val="FF0000"/>
                          </a:solidFill>
                          <a:effectLst/>
                          <a:latin typeface="+mn-lt"/>
                        </a:rPr>
                        <a:t>Период прохождения военной службы</a:t>
                      </a:r>
                      <a:endParaRPr lang="ru-RU" sz="1600" dirty="0">
                        <a:solidFill>
                          <a:srgbClr val="FF0000"/>
                        </a:solidFill>
                        <a:effectLst/>
                        <a:latin typeface="+mn-lt"/>
                        <a:ea typeface="Calibri"/>
                        <a:cs typeface="Times New Roman"/>
                      </a:endParaRPr>
                    </a:p>
                  </a:txBody>
                  <a:tcPr marL="34797" marR="34797" marT="57232" marB="57232"/>
                </a:tc>
                <a:tc hMerge="1">
                  <a:txBody>
                    <a:bodyPr/>
                    <a:lstStyle/>
                    <a:p>
                      <a:endParaRPr lang="ru-RU"/>
                    </a:p>
                  </a:txBody>
                  <a:tcPr/>
                </a:tc>
                <a:extLst>
                  <a:ext uri="{0D108BD9-81ED-4DB2-BD59-A6C34878D82A}">
                    <a16:rowId xmlns:a16="http://schemas.microsoft.com/office/drawing/2014/main" xmlns="" val="10001"/>
                  </a:ext>
                </a:extLst>
              </a:tr>
              <a:tr h="904149">
                <a:tc>
                  <a:txBody>
                    <a:bodyPr/>
                    <a:lstStyle/>
                    <a:p>
                      <a:pPr algn="just">
                        <a:lnSpc>
                          <a:spcPct val="115000"/>
                        </a:lnSpc>
                        <a:spcAft>
                          <a:spcPts val="0"/>
                        </a:spcAft>
                      </a:pPr>
                      <a:r>
                        <a:rPr lang="ru-RU" sz="1600" dirty="0">
                          <a:effectLst/>
                          <a:latin typeface="+mn-lt"/>
                        </a:rPr>
                        <a:t>Прохождение военной службы</a:t>
                      </a:r>
                      <a:endParaRPr lang="ru-RU" sz="1600" dirty="0">
                        <a:effectLst/>
                        <a:latin typeface="+mn-lt"/>
                        <a:ea typeface="Calibri"/>
                        <a:cs typeface="Times New Roman"/>
                      </a:endParaRPr>
                    </a:p>
                  </a:txBody>
                  <a:tcPr marL="34797" marR="34797" marT="57232" marB="57232"/>
                </a:tc>
                <a:tc>
                  <a:txBody>
                    <a:bodyPr/>
                    <a:lstStyle/>
                    <a:p>
                      <a:pPr algn="just">
                        <a:lnSpc>
                          <a:spcPct val="115000"/>
                        </a:lnSpc>
                        <a:spcAft>
                          <a:spcPts val="0"/>
                        </a:spcAft>
                      </a:pPr>
                      <a:r>
                        <a:rPr lang="ru-RU" sz="1600" dirty="0">
                          <a:effectLst/>
                          <a:latin typeface="+mn-lt"/>
                        </a:rPr>
                        <a:t>Военный билет;</a:t>
                      </a:r>
                    </a:p>
                    <a:p>
                      <a:pPr algn="just">
                        <a:lnSpc>
                          <a:spcPct val="115000"/>
                        </a:lnSpc>
                        <a:spcAft>
                          <a:spcPts val="0"/>
                        </a:spcAft>
                      </a:pPr>
                      <a:r>
                        <a:rPr lang="ru-RU" sz="1600" dirty="0">
                          <a:effectLst/>
                          <a:latin typeface="+mn-lt"/>
                        </a:rPr>
                        <a:t>С</a:t>
                      </a:r>
                      <a:r>
                        <a:rPr lang="ru-RU" sz="1600" dirty="0" smtClean="0">
                          <a:effectLst/>
                          <a:latin typeface="+mn-lt"/>
                        </a:rPr>
                        <a:t>правки </a:t>
                      </a:r>
                      <a:r>
                        <a:rPr lang="ru-RU" sz="1600" dirty="0">
                          <a:effectLst/>
                          <a:latin typeface="+mn-lt"/>
                        </a:rPr>
                        <a:t>военных комиссариатов, воинских подразделений, архивных учреждений</a:t>
                      </a:r>
                      <a:endParaRPr lang="ru-RU" sz="1600" dirty="0">
                        <a:effectLst/>
                        <a:latin typeface="+mn-lt"/>
                        <a:ea typeface="Calibri"/>
                        <a:cs typeface="Times New Roman"/>
                      </a:endParaRPr>
                    </a:p>
                  </a:txBody>
                  <a:tcPr marL="34797" marR="34797" marT="57232" marB="57232"/>
                </a:tc>
                <a:extLst>
                  <a:ext uri="{0D108BD9-81ED-4DB2-BD59-A6C34878D82A}">
                    <a16:rowId xmlns:a16="http://schemas.microsoft.com/office/drawing/2014/main" xmlns="" val="10002"/>
                  </a:ext>
                </a:extLst>
              </a:tr>
              <a:tr h="593493">
                <a:tc gridSpan="2">
                  <a:txBody>
                    <a:bodyPr/>
                    <a:lstStyle/>
                    <a:p>
                      <a:pPr algn="ctr">
                        <a:lnSpc>
                          <a:spcPct val="115000"/>
                        </a:lnSpc>
                        <a:spcAft>
                          <a:spcPts val="0"/>
                        </a:spcAft>
                      </a:pPr>
                      <a:r>
                        <a:rPr lang="ru-RU" sz="1600" dirty="0">
                          <a:solidFill>
                            <a:srgbClr val="FF0000"/>
                          </a:solidFill>
                          <a:effectLst/>
                          <a:latin typeface="+mn-lt"/>
                        </a:rPr>
                        <a:t>Период ухода одного из родителей за каждым ребенком до достижения им возраста полутора лет</a:t>
                      </a:r>
                      <a:endParaRPr lang="ru-RU" sz="1600" dirty="0">
                        <a:solidFill>
                          <a:srgbClr val="FF0000"/>
                        </a:solidFill>
                        <a:effectLst/>
                        <a:latin typeface="+mn-lt"/>
                        <a:ea typeface="Calibri"/>
                        <a:cs typeface="Times New Roman"/>
                      </a:endParaRPr>
                    </a:p>
                  </a:txBody>
                  <a:tcPr marL="34797" marR="34797" marT="57232" marB="57232"/>
                </a:tc>
                <a:tc hMerge="1">
                  <a:txBody>
                    <a:bodyPr/>
                    <a:lstStyle/>
                    <a:p>
                      <a:endParaRPr lang="ru-RU"/>
                    </a:p>
                  </a:txBody>
                  <a:tcPr/>
                </a:tc>
                <a:extLst>
                  <a:ext uri="{0D108BD9-81ED-4DB2-BD59-A6C34878D82A}">
                    <a16:rowId xmlns:a16="http://schemas.microsoft.com/office/drawing/2014/main" xmlns="" val="10003"/>
                  </a:ext>
                </a:extLst>
              </a:tr>
              <a:tr h="1174100">
                <a:tc>
                  <a:txBody>
                    <a:bodyPr/>
                    <a:lstStyle/>
                    <a:p>
                      <a:pPr algn="just">
                        <a:lnSpc>
                          <a:spcPct val="115000"/>
                        </a:lnSpc>
                        <a:spcAft>
                          <a:spcPts val="0"/>
                        </a:spcAft>
                      </a:pPr>
                      <a:r>
                        <a:rPr lang="ru-RU" sz="1600" dirty="0">
                          <a:effectLst/>
                          <a:latin typeface="+mn-lt"/>
                        </a:rPr>
                        <a:t>Рождение ребенка</a:t>
                      </a:r>
                      <a:endParaRPr lang="ru-RU" sz="1600" dirty="0">
                        <a:effectLst/>
                        <a:latin typeface="+mn-lt"/>
                        <a:ea typeface="Calibri"/>
                        <a:cs typeface="Times New Roman"/>
                      </a:endParaRPr>
                    </a:p>
                  </a:txBody>
                  <a:tcPr marL="34797" marR="34797" marT="57232" marB="57232"/>
                </a:tc>
                <a:tc>
                  <a:txBody>
                    <a:bodyPr/>
                    <a:lstStyle/>
                    <a:p>
                      <a:pPr algn="just">
                        <a:lnSpc>
                          <a:spcPct val="115000"/>
                        </a:lnSpc>
                        <a:spcAft>
                          <a:spcPts val="0"/>
                        </a:spcAft>
                      </a:pPr>
                      <a:r>
                        <a:rPr lang="ru-RU" sz="1600" b="1" dirty="0">
                          <a:effectLst/>
                          <a:latin typeface="+mn-lt"/>
                          <a:ea typeface="Calibri"/>
                          <a:cs typeface="Times New Roman"/>
                        </a:rPr>
                        <a:t>Свидетельство о рождении; паспорт;</a:t>
                      </a:r>
                    </a:p>
                    <a:p>
                      <a:pPr algn="just">
                        <a:lnSpc>
                          <a:spcPct val="115000"/>
                        </a:lnSpc>
                        <a:spcAft>
                          <a:spcPts val="0"/>
                        </a:spcAft>
                      </a:pPr>
                      <a:r>
                        <a:rPr lang="ru-RU" sz="1600" b="1" dirty="0">
                          <a:effectLst/>
                          <a:latin typeface="+mn-lt"/>
                          <a:ea typeface="Calibri"/>
                          <a:cs typeface="Times New Roman"/>
                        </a:rPr>
                        <a:t>С</a:t>
                      </a:r>
                      <a:r>
                        <a:rPr lang="ru-RU" sz="1600" b="1" dirty="0" smtClean="0">
                          <a:effectLst/>
                          <a:latin typeface="+mn-lt"/>
                          <a:ea typeface="Calibri"/>
                          <a:cs typeface="Times New Roman"/>
                        </a:rPr>
                        <a:t>видетельство </a:t>
                      </a:r>
                      <a:r>
                        <a:rPr lang="ru-RU" sz="1600" b="1" dirty="0">
                          <a:effectLst/>
                          <a:latin typeface="+mn-lt"/>
                          <a:ea typeface="Calibri"/>
                          <a:cs typeface="Times New Roman"/>
                        </a:rPr>
                        <a:t>о браке;</a:t>
                      </a:r>
                    </a:p>
                    <a:p>
                      <a:pPr algn="just">
                        <a:lnSpc>
                          <a:spcPct val="115000"/>
                        </a:lnSpc>
                        <a:spcAft>
                          <a:spcPts val="0"/>
                        </a:spcAft>
                      </a:pPr>
                      <a:r>
                        <a:rPr lang="ru-RU" sz="1600" b="1" dirty="0">
                          <a:effectLst/>
                          <a:latin typeface="+mn-lt"/>
                          <a:ea typeface="Calibri"/>
                          <a:cs typeface="Times New Roman"/>
                        </a:rPr>
                        <a:t>С</a:t>
                      </a:r>
                      <a:r>
                        <a:rPr lang="ru-RU" sz="1600" b="1" dirty="0" smtClean="0">
                          <a:effectLst/>
                          <a:latin typeface="+mn-lt"/>
                          <a:ea typeface="Calibri"/>
                          <a:cs typeface="Times New Roman"/>
                        </a:rPr>
                        <a:t>видетельство </a:t>
                      </a:r>
                      <a:r>
                        <a:rPr lang="ru-RU" sz="1600" b="1" dirty="0">
                          <a:effectLst/>
                          <a:latin typeface="+mn-lt"/>
                          <a:ea typeface="Calibri"/>
                          <a:cs typeface="Times New Roman"/>
                        </a:rPr>
                        <a:t>о смерти</a:t>
                      </a:r>
                    </a:p>
                    <a:p>
                      <a:pPr algn="just">
                        <a:lnSpc>
                          <a:spcPct val="115000"/>
                        </a:lnSpc>
                        <a:spcAft>
                          <a:spcPts val="0"/>
                        </a:spcAft>
                      </a:pPr>
                      <a:endParaRPr lang="ru-RU" sz="1600" dirty="0">
                        <a:effectLst/>
                        <a:latin typeface="+mn-lt"/>
                        <a:ea typeface="Calibri"/>
                        <a:cs typeface="Times New Roman"/>
                      </a:endParaRPr>
                    </a:p>
                  </a:txBody>
                  <a:tcPr marL="34797" marR="34797" marT="57232" marB="57232"/>
                </a:tc>
                <a:extLst>
                  <a:ext uri="{0D108BD9-81ED-4DB2-BD59-A6C34878D82A}">
                    <a16:rowId xmlns:a16="http://schemas.microsoft.com/office/drawing/2014/main" xmlns="" val="10004"/>
                  </a:ext>
                </a:extLst>
              </a:tr>
              <a:tr h="1174100">
                <a:tc>
                  <a:txBody>
                    <a:bodyPr/>
                    <a:lstStyle/>
                    <a:p>
                      <a:pPr algn="just">
                        <a:lnSpc>
                          <a:spcPct val="115000"/>
                        </a:lnSpc>
                        <a:spcAft>
                          <a:spcPts val="0"/>
                        </a:spcAft>
                      </a:pPr>
                      <a:r>
                        <a:rPr lang="ru-RU" sz="1600" dirty="0">
                          <a:effectLst/>
                          <a:latin typeface="+mn-lt"/>
                        </a:rPr>
                        <a:t>Достижение ребенком возраста полутора лет</a:t>
                      </a:r>
                      <a:endParaRPr lang="ru-RU" sz="1600" dirty="0">
                        <a:effectLst/>
                        <a:latin typeface="+mn-lt"/>
                        <a:ea typeface="Calibri"/>
                        <a:cs typeface="Times New Roman"/>
                      </a:endParaRPr>
                    </a:p>
                  </a:txBody>
                  <a:tcPr marL="34797" marR="34797" marT="57232" marB="57232"/>
                </a:tc>
                <a:tc>
                  <a:txBody>
                    <a:bodyPr/>
                    <a:lstStyle/>
                    <a:p>
                      <a:pPr algn="just">
                        <a:lnSpc>
                          <a:spcPct val="115000"/>
                        </a:lnSpc>
                        <a:spcAft>
                          <a:spcPts val="0"/>
                        </a:spcAft>
                      </a:pPr>
                      <a:r>
                        <a:rPr lang="ru-RU" sz="1600" dirty="0">
                          <a:effectLst/>
                          <a:latin typeface="+mn-lt"/>
                        </a:rPr>
                        <a:t>Справка жилищных органов о совместном проживании до достижения ребенком возраста полутора лет; документы работодателя о предоставлении отпуска по уходу за ребенком до достижения им возраста полутора лет</a:t>
                      </a:r>
                      <a:endParaRPr lang="ru-RU" sz="1600" dirty="0">
                        <a:effectLst/>
                        <a:latin typeface="+mn-lt"/>
                        <a:ea typeface="Calibri"/>
                        <a:cs typeface="Times New Roman"/>
                      </a:endParaRPr>
                    </a:p>
                  </a:txBody>
                  <a:tcPr marL="34797" marR="34797" marT="57232" marB="57232"/>
                </a:tc>
                <a:extLst>
                  <a:ext uri="{0D108BD9-81ED-4DB2-BD59-A6C34878D82A}">
                    <a16:rowId xmlns:a16="http://schemas.microsoft.com/office/drawing/2014/main" xmlns="" val="10005"/>
                  </a:ext>
                </a:extLst>
              </a:tr>
            </a:tbl>
          </a:graphicData>
        </a:graphic>
      </p:graphicFrame>
      <p:sp>
        <p:nvSpPr>
          <p:cNvPr id="29721" name="Rectangle 1">
            <a:extLst>
              <a:ext uri="{FF2B5EF4-FFF2-40B4-BE49-F238E27FC236}">
                <a16:creationId xmlns:a16="http://schemas.microsoft.com/office/drawing/2014/main" xmlns="" id="{760CAEDA-DC7C-406E-A7E3-F1579A3C9BD1}"/>
              </a:ext>
            </a:extLst>
          </p:cNvPr>
          <p:cNvSpPr>
            <a:spLocks noChangeArrowheads="1"/>
          </p:cNvSpPr>
          <p:nvPr/>
        </p:nvSpPr>
        <p:spPr bwMode="auto">
          <a:xfrm>
            <a:off x="3322639" y="750372"/>
            <a:ext cx="184731"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endParaRPr lang="ru-RU" altLang="ru-RU" dirty="0">
              <a:solidFill>
                <a:prstClr val="black"/>
              </a:solidFill>
            </a:endParaRPr>
          </a:p>
        </p:txBody>
      </p:sp>
      <p:sp>
        <p:nvSpPr>
          <p:cNvPr id="25626" name="Прямоугольник 5">
            <a:extLst>
              <a:ext uri="{FF2B5EF4-FFF2-40B4-BE49-F238E27FC236}">
                <a16:creationId xmlns:a16="http://schemas.microsoft.com/office/drawing/2014/main" xmlns="" id="{9D4DEA49-75F5-4D60-A0A5-4CE035CE6AA6}"/>
              </a:ext>
            </a:extLst>
          </p:cNvPr>
          <p:cNvSpPr>
            <a:spLocks noChangeArrowheads="1"/>
          </p:cNvSpPr>
          <p:nvPr/>
        </p:nvSpPr>
        <p:spPr bwMode="auto">
          <a:xfrm>
            <a:off x="2241551" y="188913"/>
            <a:ext cx="7726363" cy="523220"/>
          </a:xfrm>
          <a:prstGeom prst="rect">
            <a:avLst/>
          </a:prstGeom>
          <a:noFill/>
          <a:ln>
            <a:noFill/>
          </a:ln>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endParaRPr lang="ru-RU" altLang="ru-RU" sz="2800" b="1" dirty="0">
              <a:gradFill>
                <a:gsLst>
                  <a:gs pos="0">
                    <a:prstClr val="black"/>
                  </a:gs>
                  <a:gs pos="40000">
                    <a:prstClr val="black">
                      <a:lumMod val="75000"/>
                      <a:lumOff val="25000"/>
                    </a:prstClr>
                  </a:gs>
                  <a:gs pos="100000">
                    <a:srgbClr val="212745">
                      <a:alpha val="65000"/>
                    </a:srgbClr>
                  </a:gs>
                </a:gsLst>
                <a:lin ang="5400000" scaled="0"/>
              </a:gradFill>
              <a:latin typeface="Trebuchet MS"/>
            </a:endParaRPr>
          </a:p>
        </p:txBody>
      </p:sp>
      <p:sp>
        <p:nvSpPr>
          <p:cNvPr id="2" name="Заголовок 1">
            <a:extLst>
              <a:ext uri="{FF2B5EF4-FFF2-40B4-BE49-F238E27FC236}">
                <a16:creationId xmlns:a16="http://schemas.microsoft.com/office/drawing/2014/main" xmlns="" id="{0880B3F2-A791-47E5-A72C-EFC37934CFF8}"/>
              </a:ext>
            </a:extLst>
          </p:cNvPr>
          <p:cNvSpPr>
            <a:spLocks noGrp="1"/>
          </p:cNvSpPr>
          <p:nvPr>
            <p:ph type="title"/>
          </p:nvPr>
        </p:nvSpPr>
        <p:spPr>
          <a:xfrm>
            <a:off x="586172" y="69170"/>
            <a:ext cx="10515599" cy="792088"/>
          </a:xfrm>
        </p:spPr>
        <p:txBody>
          <a:bodyPr>
            <a:normAutofit/>
          </a:bodyPr>
          <a:lstStyle/>
          <a:p>
            <a:pPr algn="ctr"/>
            <a:r>
              <a:rPr lang="ru-RU" altLang="ru-RU" sz="3200" dirty="0">
                <a:solidFill>
                  <a:srgbClr val="025373"/>
                </a:solidFill>
                <a:latin typeface="+mn-lt"/>
              </a:rPr>
              <a:t>Подтверждающие документы</a:t>
            </a:r>
            <a:endParaRPr lang="ru-RU" sz="3200" dirty="0">
              <a:solidFill>
                <a:srgbClr val="025373"/>
              </a:solidFill>
              <a:latin typeface="+mn-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xmlns="" id="{1700FBC2-F6E2-4158-AFE0-150D6625B837}"/>
              </a:ext>
            </a:extLst>
          </p:cNvPr>
          <p:cNvGraphicFramePr>
            <a:graphicFrameLocks noGrp="1"/>
          </p:cNvGraphicFramePr>
          <p:nvPr>
            <p:extLst>
              <p:ext uri="{D42A27DB-BD31-4B8C-83A1-F6EECF244321}">
                <p14:modId xmlns:p14="http://schemas.microsoft.com/office/powerpoint/2010/main" xmlns="" val="1273452599"/>
              </p:ext>
            </p:extLst>
          </p:nvPr>
        </p:nvGraphicFramePr>
        <p:xfrm>
          <a:off x="1343473" y="616101"/>
          <a:ext cx="8928992" cy="5657839"/>
        </p:xfrm>
        <a:graphic>
          <a:graphicData uri="http://schemas.openxmlformats.org/drawingml/2006/table">
            <a:tbl>
              <a:tblPr>
                <a:tableStyleId>{5C22544A-7EE6-4342-B048-85BDC9FD1C3A}</a:tableStyleId>
              </a:tblPr>
              <a:tblGrid>
                <a:gridCol w="1800142">
                  <a:extLst>
                    <a:ext uri="{9D8B030D-6E8A-4147-A177-3AD203B41FA5}">
                      <a16:colId xmlns:a16="http://schemas.microsoft.com/office/drawing/2014/main" xmlns="" val="20000"/>
                    </a:ext>
                  </a:extLst>
                </a:gridCol>
                <a:gridCol w="7128850">
                  <a:extLst>
                    <a:ext uri="{9D8B030D-6E8A-4147-A177-3AD203B41FA5}">
                      <a16:colId xmlns:a16="http://schemas.microsoft.com/office/drawing/2014/main" xmlns="" val="20001"/>
                    </a:ext>
                  </a:extLst>
                </a:gridCol>
              </a:tblGrid>
              <a:tr h="543236">
                <a:tc gridSpan="2">
                  <a:txBody>
                    <a:bodyPr/>
                    <a:lstStyle/>
                    <a:p>
                      <a:pPr algn="ctr">
                        <a:lnSpc>
                          <a:spcPct val="115000"/>
                        </a:lnSpc>
                        <a:spcAft>
                          <a:spcPts val="0"/>
                        </a:spcAft>
                      </a:pPr>
                      <a:r>
                        <a:rPr lang="ru-RU" sz="1600" dirty="0">
                          <a:solidFill>
                            <a:srgbClr val="FF0000"/>
                          </a:solidFill>
                          <a:effectLst/>
                          <a:latin typeface="+mn-lt"/>
                        </a:rPr>
                        <a:t>Период ухода, осуществляемого трудоспособным лицом за инвалидом I группы, ребенком-инвалидом или за лицом, достигшим возраста 80 лет</a:t>
                      </a:r>
                      <a:endParaRPr lang="ru-RU" sz="1600" dirty="0">
                        <a:solidFill>
                          <a:srgbClr val="FF0000"/>
                        </a:solidFill>
                        <a:effectLst/>
                        <a:latin typeface="+mn-lt"/>
                        <a:ea typeface="Calibri"/>
                        <a:cs typeface="Times New Roman"/>
                      </a:endParaRPr>
                    </a:p>
                  </a:txBody>
                  <a:tcPr marL="27207" marR="27207" marT="44761" marB="44761"/>
                </a:tc>
                <a:tc hMerge="1">
                  <a:txBody>
                    <a:bodyPr/>
                    <a:lstStyle/>
                    <a:p>
                      <a:endParaRPr lang="ru-RU"/>
                    </a:p>
                  </a:txBody>
                  <a:tcPr/>
                </a:tc>
                <a:extLst>
                  <a:ext uri="{0D108BD9-81ED-4DB2-BD59-A6C34878D82A}">
                    <a16:rowId xmlns:a16="http://schemas.microsoft.com/office/drawing/2014/main" xmlns="" val="10000"/>
                  </a:ext>
                </a:extLst>
              </a:tr>
              <a:tr h="824497">
                <a:tc>
                  <a:txBody>
                    <a:bodyPr/>
                    <a:lstStyle/>
                    <a:p>
                      <a:pPr algn="just">
                        <a:lnSpc>
                          <a:spcPct val="115000"/>
                        </a:lnSpc>
                        <a:spcAft>
                          <a:spcPts val="0"/>
                        </a:spcAft>
                      </a:pPr>
                      <a:r>
                        <a:rPr lang="ru-RU" sz="1400" dirty="0">
                          <a:effectLst/>
                          <a:latin typeface="+mn-lt"/>
                        </a:rPr>
                        <a:t>Необходимость ухода за указанными лицами</a:t>
                      </a:r>
                      <a:endParaRPr lang="ru-RU" sz="1400" dirty="0">
                        <a:effectLst/>
                        <a:latin typeface="+mn-lt"/>
                        <a:ea typeface="Calibri"/>
                        <a:cs typeface="Times New Roman"/>
                      </a:endParaRPr>
                    </a:p>
                  </a:txBody>
                  <a:tcPr marL="27207" marR="27207" marT="44761" marB="44761"/>
                </a:tc>
                <a:tc>
                  <a:txBody>
                    <a:bodyPr/>
                    <a:lstStyle/>
                    <a:p>
                      <a:pPr algn="just">
                        <a:lnSpc>
                          <a:spcPct val="115000"/>
                        </a:lnSpc>
                        <a:spcAft>
                          <a:spcPts val="0"/>
                        </a:spcAft>
                      </a:pPr>
                      <a:r>
                        <a:rPr lang="ru-RU" sz="1400" dirty="0">
                          <a:effectLst/>
                          <a:latin typeface="+mn-lt"/>
                        </a:rPr>
                        <a:t>Решение органа, осуществляющего пенсионное обеспечение по месту жительства лица, за которым осуществляется уход, принимаемым на основании </a:t>
                      </a:r>
                      <a:r>
                        <a:rPr lang="ru-RU" sz="1400" u="none" strike="noStrike" dirty="0">
                          <a:effectLst/>
                          <a:latin typeface="+mn-lt"/>
                        </a:rPr>
                        <a:t>заявления</a:t>
                      </a:r>
                      <a:r>
                        <a:rPr lang="ru-RU" sz="1400" dirty="0">
                          <a:effectLst/>
                          <a:latin typeface="+mn-lt"/>
                        </a:rPr>
                        <a:t> трудоспособного лица, осуществляющего уход</a:t>
                      </a:r>
                      <a:endParaRPr lang="ru-RU" sz="1400" dirty="0">
                        <a:effectLst/>
                        <a:latin typeface="+mn-lt"/>
                        <a:ea typeface="Calibri"/>
                        <a:cs typeface="Times New Roman"/>
                      </a:endParaRPr>
                    </a:p>
                  </a:txBody>
                  <a:tcPr marL="27207" marR="27207" marT="44761" marB="44761"/>
                </a:tc>
                <a:extLst>
                  <a:ext uri="{0D108BD9-81ED-4DB2-BD59-A6C34878D82A}">
                    <a16:rowId xmlns:a16="http://schemas.microsoft.com/office/drawing/2014/main" xmlns="" val="10001"/>
                  </a:ext>
                </a:extLst>
              </a:tr>
              <a:tr h="998472">
                <a:tc>
                  <a:txBody>
                    <a:bodyPr/>
                    <a:lstStyle/>
                    <a:p>
                      <a:pPr algn="just">
                        <a:lnSpc>
                          <a:spcPct val="115000"/>
                        </a:lnSpc>
                        <a:spcAft>
                          <a:spcPts val="0"/>
                        </a:spcAft>
                      </a:pPr>
                      <a:r>
                        <a:rPr lang="ru-RU" sz="1400" dirty="0">
                          <a:effectLst/>
                          <a:latin typeface="+mn-lt"/>
                        </a:rPr>
                        <a:t>Наличие инвалидности</a:t>
                      </a:r>
                      <a:endParaRPr lang="ru-RU" sz="1400" dirty="0">
                        <a:effectLst/>
                        <a:latin typeface="+mn-lt"/>
                        <a:ea typeface="Calibri"/>
                        <a:cs typeface="Times New Roman"/>
                      </a:endParaRPr>
                    </a:p>
                  </a:txBody>
                  <a:tcPr marL="27207" marR="27207" marT="44761" marB="44761"/>
                </a:tc>
                <a:tc>
                  <a:txBody>
                    <a:bodyPr/>
                    <a:lstStyle/>
                    <a:p>
                      <a:pPr algn="just">
                        <a:lnSpc>
                          <a:spcPct val="115000"/>
                        </a:lnSpc>
                        <a:spcAft>
                          <a:spcPts val="0"/>
                        </a:spcAft>
                      </a:pPr>
                      <a:r>
                        <a:rPr lang="ru-RU" sz="1400" dirty="0">
                          <a:effectLst/>
                          <a:latin typeface="+mn-lt"/>
                        </a:rPr>
                        <a:t>Документы, удостоверяющие факт и продолжительность нахождения на инвалидности (для инвалидов I группы и детей-инвалидов), - </a:t>
                      </a:r>
                      <a:r>
                        <a:rPr lang="ru-RU" sz="1400" u="none" strike="noStrike" dirty="0">
                          <a:effectLst/>
                          <a:latin typeface="+mn-lt"/>
                        </a:rPr>
                        <a:t>выписка</a:t>
                      </a:r>
                      <a:r>
                        <a:rPr lang="ru-RU" sz="1400" dirty="0">
                          <a:effectLst/>
                          <a:latin typeface="+mn-lt"/>
                        </a:rPr>
                        <a:t> из акта освидетельствования гражданина, признанного инвалидом, выдаваемой федеральными учреждениями медико-социальной экспертизы</a:t>
                      </a:r>
                      <a:endParaRPr lang="ru-RU" sz="1400" dirty="0">
                        <a:effectLst/>
                        <a:latin typeface="+mn-lt"/>
                        <a:ea typeface="Calibri"/>
                        <a:cs typeface="Times New Roman"/>
                      </a:endParaRPr>
                    </a:p>
                  </a:txBody>
                  <a:tcPr marL="27207" marR="27207" marT="44761" marB="44761"/>
                </a:tc>
                <a:extLst>
                  <a:ext uri="{0D108BD9-81ED-4DB2-BD59-A6C34878D82A}">
                    <a16:rowId xmlns:a16="http://schemas.microsoft.com/office/drawing/2014/main" xmlns="" val="10002"/>
                  </a:ext>
                </a:extLst>
              </a:tr>
              <a:tr h="894586">
                <a:tc>
                  <a:txBody>
                    <a:bodyPr/>
                    <a:lstStyle/>
                    <a:p>
                      <a:pPr algn="just">
                        <a:lnSpc>
                          <a:spcPct val="115000"/>
                        </a:lnSpc>
                        <a:spcAft>
                          <a:spcPts val="0"/>
                        </a:spcAft>
                      </a:pPr>
                      <a:r>
                        <a:rPr lang="ru-RU" sz="1400" dirty="0">
                          <a:effectLst/>
                          <a:latin typeface="+mn-lt"/>
                        </a:rPr>
                        <a:t>Возраст лица, за которым осуществляется уход</a:t>
                      </a:r>
                      <a:endParaRPr lang="ru-RU" sz="1400" dirty="0">
                        <a:effectLst/>
                        <a:latin typeface="+mn-lt"/>
                        <a:ea typeface="Calibri"/>
                        <a:cs typeface="Times New Roman"/>
                      </a:endParaRPr>
                    </a:p>
                  </a:txBody>
                  <a:tcPr marL="27207" marR="27207" marT="44761" marB="44761"/>
                </a:tc>
                <a:tc>
                  <a:txBody>
                    <a:bodyPr/>
                    <a:lstStyle/>
                    <a:p>
                      <a:pPr algn="just">
                        <a:lnSpc>
                          <a:spcPct val="115000"/>
                        </a:lnSpc>
                        <a:spcAft>
                          <a:spcPts val="0"/>
                        </a:spcAft>
                      </a:pPr>
                      <a:r>
                        <a:rPr lang="ru-RU" sz="1400" u="none" strike="noStrike" dirty="0">
                          <a:effectLst/>
                          <a:latin typeface="+mn-lt"/>
                        </a:rPr>
                        <a:t>Свидетельство</a:t>
                      </a:r>
                      <a:r>
                        <a:rPr lang="ru-RU" sz="1400" dirty="0">
                          <a:effectLst/>
                          <a:latin typeface="+mn-lt"/>
                        </a:rPr>
                        <a:t> о рождении (для детей-инвалидов); паспорт (для престарелых лиц)</a:t>
                      </a:r>
                      <a:endParaRPr lang="ru-RU" sz="1400" dirty="0">
                        <a:effectLst/>
                        <a:latin typeface="+mn-lt"/>
                        <a:ea typeface="Calibri"/>
                        <a:cs typeface="Times New Roman"/>
                      </a:endParaRPr>
                    </a:p>
                  </a:txBody>
                  <a:tcPr marL="27207" marR="27207" marT="44761" marB="44761"/>
                </a:tc>
                <a:extLst>
                  <a:ext uri="{0D108BD9-81ED-4DB2-BD59-A6C34878D82A}">
                    <a16:rowId xmlns:a16="http://schemas.microsoft.com/office/drawing/2014/main" xmlns="" val="10003"/>
                  </a:ext>
                </a:extLst>
              </a:tr>
              <a:tr h="2216307">
                <a:tc>
                  <a:txBody>
                    <a:bodyPr/>
                    <a:lstStyle/>
                    <a:p>
                      <a:pPr algn="just">
                        <a:lnSpc>
                          <a:spcPct val="115000"/>
                        </a:lnSpc>
                        <a:spcAft>
                          <a:spcPts val="0"/>
                        </a:spcAft>
                      </a:pPr>
                      <a:r>
                        <a:rPr lang="ru-RU" sz="1400" dirty="0">
                          <a:effectLst/>
                          <a:latin typeface="+mn-lt"/>
                        </a:rPr>
                        <a:t>При раздельном проживании трудоспособного лица, осуществляющего уход, и лица, за которым осуществляется уход</a:t>
                      </a:r>
                      <a:endParaRPr lang="ru-RU" sz="1400" dirty="0">
                        <a:effectLst/>
                        <a:latin typeface="+mn-lt"/>
                        <a:ea typeface="Calibri"/>
                        <a:cs typeface="Times New Roman"/>
                      </a:endParaRPr>
                    </a:p>
                  </a:txBody>
                  <a:tcPr marL="27207" marR="27207" marT="44761" marB="44761"/>
                </a:tc>
                <a:tc>
                  <a:txBody>
                    <a:bodyPr/>
                    <a:lstStyle/>
                    <a:p>
                      <a:pPr algn="just">
                        <a:lnSpc>
                          <a:spcPct val="115000"/>
                        </a:lnSpc>
                        <a:spcAft>
                          <a:spcPts val="0"/>
                        </a:spcAft>
                      </a:pPr>
                      <a:r>
                        <a:rPr lang="ru-RU" sz="1400" dirty="0">
                          <a:effectLst/>
                          <a:latin typeface="+mn-lt"/>
                        </a:rPr>
                        <a:t>Дополнительно представляется письменное подтверждение лица, за которым осуществляется (осуществлялся) уход, указываются фамилия, имя, отчество лица, осуществлявшего уход, и период ухода. При невозможности получения такого письменного подтверждения (ввиду смерти, состояния здоровья) соответствующее письменное подтверждение может быть представлено членами семьи лица, за которым осуществляется (осуществлялся) уход. Фактические обстоятельства осуществления ухода могут быть подтверждены актом обследования, проводимого органом, осуществляющим пенсионное обеспечение</a:t>
                      </a:r>
                      <a:endParaRPr lang="ru-RU" sz="1400" dirty="0">
                        <a:effectLst/>
                        <a:latin typeface="+mn-lt"/>
                        <a:ea typeface="Calibri"/>
                        <a:cs typeface="Times New Roman"/>
                      </a:endParaRPr>
                    </a:p>
                  </a:txBody>
                  <a:tcPr marL="27207" marR="27207" marT="44761" marB="44761"/>
                </a:tc>
                <a:extLst>
                  <a:ext uri="{0D108BD9-81ED-4DB2-BD59-A6C34878D82A}">
                    <a16:rowId xmlns:a16="http://schemas.microsoft.com/office/drawing/2014/main" xmlns="" val="10004"/>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xmlns="" id="{E743E6F0-6449-4E46-969F-35DA9FE2A2A7}"/>
              </a:ext>
            </a:extLst>
          </p:cNvPr>
          <p:cNvGraphicFramePr>
            <a:graphicFrameLocks noGrp="1"/>
          </p:cNvGraphicFramePr>
          <p:nvPr>
            <p:extLst>
              <p:ext uri="{D42A27DB-BD31-4B8C-83A1-F6EECF244321}">
                <p14:modId xmlns:p14="http://schemas.microsoft.com/office/powerpoint/2010/main" xmlns="" val="3579596166"/>
              </p:ext>
            </p:extLst>
          </p:nvPr>
        </p:nvGraphicFramePr>
        <p:xfrm>
          <a:off x="1919536" y="570706"/>
          <a:ext cx="7775575" cy="5716588"/>
        </p:xfrm>
        <a:graphic>
          <a:graphicData uri="http://schemas.openxmlformats.org/drawingml/2006/table">
            <a:tbl>
              <a:tblPr>
                <a:tableStyleId>{5C22544A-7EE6-4342-B048-85BDC9FD1C3A}</a:tableStyleId>
              </a:tblPr>
              <a:tblGrid>
                <a:gridCol w="2186933">
                  <a:extLst>
                    <a:ext uri="{9D8B030D-6E8A-4147-A177-3AD203B41FA5}">
                      <a16:colId xmlns:a16="http://schemas.microsoft.com/office/drawing/2014/main" xmlns="" val="20000"/>
                    </a:ext>
                  </a:extLst>
                </a:gridCol>
                <a:gridCol w="5588642">
                  <a:extLst>
                    <a:ext uri="{9D8B030D-6E8A-4147-A177-3AD203B41FA5}">
                      <a16:colId xmlns:a16="http://schemas.microsoft.com/office/drawing/2014/main" xmlns="" val="20001"/>
                    </a:ext>
                  </a:extLst>
                </a:gridCol>
              </a:tblGrid>
              <a:tr h="1251218">
                <a:tc gridSpan="2">
                  <a:txBody>
                    <a:bodyPr/>
                    <a:lstStyle/>
                    <a:p>
                      <a:pPr algn="ctr">
                        <a:lnSpc>
                          <a:spcPct val="115000"/>
                        </a:lnSpc>
                        <a:spcAft>
                          <a:spcPts val="0"/>
                        </a:spcAft>
                      </a:pPr>
                      <a:r>
                        <a:rPr lang="ru-RU" sz="1600" dirty="0">
                          <a:solidFill>
                            <a:srgbClr val="FF0000"/>
                          </a:solidFill>
                          <a:effectLst/>
                          <a:latin typeface="+mn-lt"/>
                        </a:rPr>
                        <a:t>Период проживания супругов военнослужащих, проходящих (проходивших) военную службу по контракту (действительную (сверхсрочную) военную службу), вместе с супругами в местностях, где они не могли трудиться в связи с отсутствием возможности трудоустройства</a:t>
                      </a:r>
                      <a:endParaRPr lang="ru-RU" sz="1600" dirty="0">
                        <a:solidFill>
                          <a:srgbClr val="FF0000"/>
                        </a:solidFill>
                        <a:effectLst/>
                        <a:latin typeface="+mn-lt"/>
                        <a:ea typeface="Calibri"/>
                        <a:cs typeface="Times New Roman"/>
                      </a:endParaRPr>
                    </a:p>
                  </a:txBody>
                  <a:tcPr marL="39363" marR="39363" marT="64771" marB="64771"/>
                </a:tc>
                <a:tc hMerge="1">
                  <a:txBody>
                    <a:bodyPr/>
                    <a:lstStyle/>
                    <a:p>
                      <a:endParaRPr lang="ru-RU"/>
                    </a:p>
                  </a:txBody>
                  <a:tcPr/>
                </a:tc>
                <a:extLst>
                  <a:ext uri="{0D108BD9-81ED-4DB2-BD59-A6C34878D82A}">
                    <a16:rowId xmlns:a16="http://schemas.microsoft.com/office/drawing/2014/main" xmlns="" val="10000"/>
                  </a:ext>
                </a:extLst>
              </a:tr>
              <a:tr h="1251218">
                <a:tc>
                  <a:txBody>
                    <a:bodyPr/>
                    <a:lstStyle/>
                    <a:p>
                      <a:pPr algn="just">
                        <a:lnSpc>
                          <a:spcPct val="115000"/>
                        </a:lnSpc>
                        <a:spcAft>
                          <a:spcPts val="0"/>
                        </a:spcAft>
                      </a:pPr>
                      <a:r>
                        <a:rPr lang="ru-RU" sz="1600" dirty="0">
                          <a:effectLst/>
                          <a:latin typeface="+mn-lt"/>
                        </a:rPr>
                        <a:t>Проживание в указанной местности</a:t>
                      </a:r>
                      <a:endParaRPr lang="ru-RU" sz="1600" dirty="0">
                        <a:effectLst/>
                        <a:latin typeface="+mn-lt"/>
                        <a:ea typeface="Calibri"/>
                        <a:cs typeface="Times New Roman"/>
                      </a:endParaRPr>
                    </a:p>
                  </a:txBody>
                  <a:tcPr marL="39363" marR="39363" marT="64771" marB="64771"/>
                </a:tc>
                <a:tc>
                  <a:txBody>
                    <a:bodyPr/>
                    <a:lstStyle/>
                    <a:p>
                      <a:pPr algn="just">
                        <a:lnSpc>
                          <a:spcPct val="115000"/>
                        </a:lnSpc>
                        <a:spcAft>
                          <a:spcPts val="0"/>
                        </a:spcAft>
                      </a:pPr>
                      <a:r>
                        <a:rPr lang="ru-RU" sz="1600" u="none" strike="noStrike" dirty="0">
                          <a:effectLst/>
                          <a:latin typeface="+mn-lt"/>
                        </a:rPr>
                        <a:t>Справка </a:t>
                      </a:r>
                      <a:r>
                        <a:rPr lang="ru-RU" sz="1600" dirty="0">
                          <a:effectLst/>
                          <a:latin typeface="+mn-lt"/>
                        </a:rPr>
                        <a:t>воинской части (учреждения, предприятий и иных организаций), военных комиссариатов (с указанием периода прохождения военной службы и периода совместного проживания)</a:t>
                      </a:r>
                      <a:endParaRPr lang="ru-RU" sz="1600" dirty="0">
                        <a:effectLst/>
                        <a:latin typeface="+mn-lt"/>
                        <a:ea typeface="Calibri"/>
                        <a:cs typeface="Times New Roman"/>
                      </a:endParaRPr>
                    </a:p>
                  </a:txBody>
                  <a:tcPr marL="39363" marR="39363" marT="64771" marB="64771"/>
                </a:tc>
                <a:extLst>
                  <a:ext uri="{0D108BD9-81ED-4DB2-BD59-A6C34878D82A}">
                    <a16:rowId xmlns:a16="http://schemas.microsoft.com/office/drawing/2014/main" xmlns="" val="10001"/>
                  </a:ext>
                </a:extLst>
              </a:tr>
              <a:tr h="3214152">
                <a:tc>
                  <a:txBody>
                    <a:bodyPr/>
                    <a:lstStyle/>
                    <a:p>
                      <a:pPr algn="just">
                        <a:lnSpc>
                          <a:spcPct val="115000"/>
                        </a:lnSpc>
                        <a:spcAft>
                          <a:spcPts val="0"/>
                        </a:spcAft>
                      </a:pPr>
                      <a:r>
                        <a:rPr lang="ru-RU" sz="1600" dirty="0">
                          <a:effectLst/>
                          <a:latin typeface="+mn-lt"/>
                        </a:rPr>
                        <a:t>Отсутствие возможности трудоустройства</a:t>
                      </a:r>
                      <a:endParaRPr lang="ru-RU" sz="1600" dirty="0">
                        <a:effectLst/>
                        <a:latin typeface="+mn-lt"/>
                        <a:ea typeface="Calibri"/>
                        <a:cs typeface="Times New Roman"/>
                      </a:endParaRPr>
                    </a:p>
                  </a:txBody>
                  <a:tcPr marL="39363" marR="39363" marT="64771" marB="64771"/>
                </a:tc>
                <a:tc>
                  <a:txBody>
                    <a:bodyPr/>
                    <a:lstStyle/>
                    <a:p>
                      <a:pPr algn="just">
                        <a:lnSpc>
                          <a:spcPct val="115000"/>
                        </a:lnSpc>
                        <a:spcAft>
                          <a:spcPts val="0"/>
                        </a:spcAft>
                      </a:pPr>
                      <a:r>
                        <a:rPr lang="ru-RU" sz="1600" u="none" strike="noStrike" dirty="0">
                          <a:effectLst/>
                          <a:latin typeface="+mn-lt"/>
                        </a:rPr>
                        <a:t>Справка</a:t>
                      </a:r>
                      <a:r>
                        <a:rPr lang="ru-RU" sz="1600" dirty="0">
                          <a:effectLst/>
                          <a:latin typeface="+mn-lt"/>
                        </a:rPr>
                        <a:t> государственного учреждения службы занятости населения (с указанием периода нахождения на регистрационном учете).</a:t>
                      </a:r>
                    </a:p>
                    <a:p>
                      <a:pPr algn="just">
                        <a:lnSpc>
                          <a:spcPct val="115000"/>
                        </a:lnSpc>
                        <a:spcAft>
                          <a:spcPts val="0"/>
                        </a:spcAft>
                      </a:pPr>
                      <a:r>
                        <a:rPr lang="ru-RU" sz="1600" dirty="0">
                          <a:effectLst/>
                          <a:latin typeface="+mn-lt"/>
                        </a:rPr>
                        <a:t>В случае если военнослужащий проходил военную службу по контракту (действительную (сверхсрочную) военную службу) в воинском формировании РФ, дислоцированном на территории иностранного государства, независимо от времени ее прохождения, - только </a:t>
                      </a:r>
                      <a:r>
                        <a:rPr lang="ru-RU" sz="1600" u="none" strike="noStrike" dirty="0">
                          <a:effectLst/>
                          <a:latin typeface="+mn-lt"/>
                        </a:rPr>
                        <a:t>справка</a:t>
                      </a:r>
                      <a:r>
                        <a:rPr lang="ru-RU" sz="1600" dirty="0">
                          <a:effectLst/>
                          <a:latin typeface="+mn-lt"/>
                        </a:rPr>
                        <a:t> воинских частей (учреждений, предприятий и иных организаций), военных комиссариатов</a:t>
                      </a:r>
                      <a:endParaRPr lang="ru-RU" sz="1600" dirty="0">
                        <a:effectLst/>
                        <a:latin typeface="+mn-lt"/>
                        <a:ea typeface="Calibri"/>
                        <a:cs typeface="Times New Roman"/>
                      </a:endParaRPr>
                    </a:p>
                  </a:txBody>
                  <a:tcPr marL="39363" marR="39363" marT="64771" marB="64771"/>
                </a:tc>
                <a:extLst>
                  <a:ext uri="{0D108BD9-81ED-4DB2-BD59-A6C34878D82A}">
                    <a16:rowId xmlns:a16="http://schemas.microsoft.com/office/drawing/2014/main" xmlns=""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a:extLst>
              <a:ext uri="{FF2B5EF4-FFF2-40B4-BE49-F238E27FC236}">
                <a16:creationId xmlns:a16="http://schemas.microsoft.com/office/drawing/2014/main" xmlns="" id="{EC4A7AA2-ED22-474C-B316-6769196F2F67}"/>
              </a:ext>
            </a:extLst>
          </p:cNvPr>
          <p:cNvGraphicFramePr>
            <a:graphicFrameLocks noGrp="1"/>
          </p:cNvGraphicFramePr>
          <p:nvPr>
            <p:extLst>
              <p:ext uri="{D42A27DB-BD31-4B8C-83A1-F6EECF244321}">
                <p14:modId xmlns:p14="http://schemas.microsoft.com/office/powerpoint/2010/main" xmlns="" val="865671845"/>
              </p:ext>
            </p:extLst>
          </p:nvPr>
        </p:nvGraphicFramePr>
        <p:xfrm>
          <a:off x="1847528" y="836712"/>
          <a:ext cx="7921303" cy="2736850"/>
        </p:xfrm>
        <a:graphic>
          <a:graphicData uri="http://schemas.openxmlformats.org/drawingml/2006/table">
            <a:tbl>
              <a:tblPr>
                <a:tableStyleId>{5C22544A-7EE6-4342-B048-85BDC9FD1C3A}</a:tableStyleId>
              </a:tblPr>
              <a:tblGrid>
                <a:gridCol w="2227920">
                  <a:extLst>
                    <a:ext uri="{9D8B030D-6E8A-4147-A177-3AD203B41FA5}">
                      <a16:colId xmlns:a16="http://schemas.microsoft.com/office/drawing/2014/main" xmlns="" val="20000"/>
                    </a:ext>
                  </a:extLst>
                </a:gridCol>
                <a:gridCol w="5693383">
                  <a:extLst>
                    <a:ext uri="{9D8B030D-6E8A-4147-A177-3AD203B41FA5}">
                      <a16:colId xmlns:a16="http://schemas.microsoft.com/office/drawing/2014/main" xmlns="" val="20001"/>
                    </a:ext>
                  </a:extLst>
                </a:gridCol>
              </a:tblGrid>
              <a:tr h="1152717">
                <a:tc gridSpan="2">
                  <a:txBody>
                    <a:bodyPr/>
                    <a:lstStyle/>
                    <a:p>
                      <a:pPr algn="ctr">
                        <a:lnSpc>
                          <a:spcPct val="115000"/>
                        </a:lnSpc>
                        <a:spcAft>
                          <a:spcPts val="0"/>
                        </a:spcAft>
                      </a:pPr>
                      <a:r>
                        <a:rPr lang="ru-RU" sz="1600" dirty="0">
                          <a:solidFill>
                            <a:srgbClr val="FF0000"/>
                          </a:solidFill>
                          <a:effectLst/>
                        </a:rPr>
                        <a:t>Период проживания за границей супругов работников, направленных в дипломатические представительства и консульские учреждения РФ, постоянные представительства РФ при международных организациях и т.д.</a:t>
                      </a:r>
                      <a:endParaRPr lang="ru-RU" sz="1600" dirty="0">
                        <a:solidFill>
                          <a:srgbClr val="FF0000"/>
                        </a:solidFill>
                        <a:effectLst/>
                        <a:latin typeface="Calibri"/>
                        <a:ea typeface="Calibri"/>
                        <a:cs typeface="Times New Roman"/>
                      </a:endParaRPr>
                    </a:p>
                  </a:txBody>
                  <a:tcPr marL="39372" marR="39372" marT="64783" marB="64783"/>
                </a:tc>
                <a:tc hMerge="1">
                  <a:txBody>
                    <a:bodyPr/>
                    <a:lstStyle/>
                    <a:p>
                      <a:endParaRPr lang="ru-RU"/>
                    </a:p>
                  </a:txBody>
                  <a:tcPr/>
                </a:tc>
                <a:extLst>
                  <a:ext uri="{0D108BD9-81ED-4DB2-BD59-A6C34878D82A}">
                    <a16:rowId xmlns:a16="http://schemas.microsoft.com/office/drawing/2014/main" xmlns="" val="10000"/>
                  </a:ext>
                </a:extLst>
              </a:tr>
              <a:tr h="1584133">
                <a:tc>
                  <a:txBody>
                    <a:bodyPr/>
                    <a:lstStyle/>
                    <a:p>
                      <a:pPr algn="just">
                        <a:lnSpc>
                          <a:spcPct val="115000"/>
                        </a:lnSpc>
                        <a:spcAft>
                          <a:spcPts val="0"/>
                        </a:spcAft>
                      </a:pPr>
                      <a:r>
                        <a:rPr lang="ru-RU" sz="1600" dirty="0">
                          <a:effectLst/>
                        </a:rPr>
                        <a:t>Период нахождения за границей</a:t>
                      </a:r>
                      <a:endParaRPr lang="ru-RU" sz="1600" dirty="0">
                        <a:effectLst/>
                        <a:latin typeface="Calibri"/>
                        <a:ea typeface="Calibri"/>
                        <a:cs typeface="Times New Roman"/>
                      </a:endParaRPr>
                    </a:p>
                  </a:txBody>
                  <a:tcPr marL="39372" marR="39372" marT="64783" marB="64783"/>
                </a:tc>
                <a:tc>
                  <a:txBody>
                    <a:bodyPr/>
                    <a:lstStyle/>
                    <a:p>
                      <a:pPr algn="just">
                        <a:lnSpc>
                          <a:spcPct val="115000"/>
                        </a:lnSpc>
                        <a:spcAft>
                          <a:spcPts val="0"/>
                        </a:spcAft>
                      </a:pPr>
                      <a:r>
                        <a:rPr lang="ru-RU" sz="1600" u="none" strike="noStrike" dirty="0">
                          <a:effectLst/>
                        </a:rPr>
                        <a:t>Справка</a:t>
                      </a:r>
                      <a:r>
                        <a:rPr lang="ru-RU" sz="1600" dirty="0">
                          <a:effectLst/>
                        </a:rPr>
                        <a:t> государственных органов (организаций), направлявших работника на работу в названные организации (учреждения) (с указанием периода совместного проживания)</a:t>
                      </a:r>
                      <a:endParaRPr lang="ru-RU" sz="1600" dirty="0">
                        <a:effectLst/>
                        <a:latin typeface="Calibri"/>
                        <a:ea typeface="Calibri"/>
                        <a:cs typeface="Times New Roman"/>
                      </a:endParaRPr>
                    </a:p>
                  </a:txBody>
                  <a:tcPr marL="39372" marR="39372" marT="64783" marB="64783"/>
                </a:tc>
                <a:extLst>
                  <a:ext uri="{0D108BD9-81ED-4DB2-BD59-A6C34878D82A}">
                    <a16:rowId xmlns:a16="http://schemas.microsoft.com/office/drawing/2014/main" xmlns="" val="10001"/>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a:extLst>
              <a:ext uri="{FF2B5EF4-FFF2-40B4-BE49-F238E27FC236}">
                <a16:creationId xmlns:a16="http://schemas.microsoft.com/office/drawing/2014/main" xmlns="" id="{D3BBBC69-34F8-405C-88A6-6CFF7406D009}"/>
              </a:ext>
            </a:extLst>
          </p:cNvPr>
          <p:cNvSpPr txBox="1">
            <a:spLocks/>
          </p:cNvSpPr>
          <p:nvPr/>
        </p:nvSpPr>
        <p:spPr>
          <a:xfrm>
            <a:off x="1775520" y="116632"/>
            <a:ext cx="8424936"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ctr">
              <a:buNone/>
              <a:defRPr/>
            </a:pPr>
            <a:endParaRPr lang="ru-RU" sz="2400" dirty="0">
              <a:gradFill>
                <a:gsLst>
                  <a:gs pos="0">
                    <a:prstClr val="black"/>
                  </a:gs>
                  <a:gs pos="40000">
                    <a:prstClr val="black">
                      <a:lumMod val="75000"/>
                      <a:lumOff val="25000"/>
                    </a:prstClr>
                  </a:gs>
                  <a:gs pos="100000">
                    <a:srgbClr val="212745">
                      <a:alpha val="65000"/>
                    </a:srgbClr>
                  </a:gs>
                </a:gsLst>
                <a:lin ang="5400000" scaled="0"/>
              </a:gradFill>
              <a:effectLst/>
              <a:latin typeface="Trebuchet MS"/>
            </a:endParaRPr>
          </a:p>
        </p:txBody>
      </p:sp>
      <p:sp>
        <p:nvSpPr>
          <p:cNvPr id="2" name="Заголовок 1">
            <a:extLst>
              <a:ext uri="{FF2B5EF4-FFF2-40B4-BE49-F238E27FC236}">
                <a16:creationId xmlns:a16="http://schemas.microsoft.com/office/drawing/2014/main" xmlns="" id="{F0282BAF-1E57-4F8A-A85B-854431D57CB1}"/>
              </a:ext>
            </a:extLst>
          </p:cNvPr>
          <p:cNvSpPr>
            <a:spLocks noGrp="1"/>
          </p:cNvSpPr>
          <p:nvPr>
            <p:ph type="title"/>
          </p:nvPr>
        </p:nvSpPr>
        <p:spPr>
          <a:xfrm>
            <a:off x="730188" y="0"/>
            <a:ext cx="10515599" cy="1325563"/>
          </a:xfrm>
        </p:spPr>
        <p:txBody>
          <a:bodyPr>
            <a:normAutofit/>
          </a:bodyPr>
          <a:lstStyle/>
          <a:p>
            <a:pPr algn="ctr"/>
            <a:r>
              <a:rPr lang="ru-RU" sz="2400" dirty="0">
                <a:solidFill>
                  <a:srgbClr val="025373"/>
                </a:solidFill>
                <a:latin typeface="+mn-lt"/>
              </a:rPr>
              <a:t>Если деятельность велась ИП не полный расчетный период (п.5.ст.430 НК РФ)</a:t>
            </a:r>
          </a:p>
        </p:txBody>
      </p:sp>
      <p:sp>
        <p:nvSpPr>
          <p:cNvPr id="3" name="Текст 2">
            <a:extLst>
              <a:ext uri="{FF2B5EF4-FFF2-40B4-BE49-F238E27FC236}">
                <a16:creationId xmlns:a16="http://schemas.microsoft.com/office/drawing/2014/main" xmlns="" id="{DDBCE554-BBAC-445D-AC86-4C1D0BFC75B8}"/>
              </a:ext>
            </a:extLst>
          </p:cNvPr>
          <p:cNvSpPr>
            <a:spLocks noGrp="1"/>
          </p:cNvSpPr>
          <p:nvPr>
            <p:ph type="body" sz="quarter" idx="14"/>
          </p:nvPr>
        </p:nvSpPr>
        <p:spPr>
          <a:xfrm>
            <a:off x="479376" y="1256521"/>
            <a:ext cx="11568608" cy="5264157"/>
          </a:xfrm>
        </p:spPr>
        <p:txBody>
          <a:bodyPr>
            <a:normAutofit/>
          </a:bodyPr>
          <a:lstStyle/>
          <a:p>
            <a:pPr algn="just" eaLnBrk="0" fontAlgn="base" hangingPunct="0">
              <a:spcBef>
                <a:spcPct val="0"/>
              </a:spcBef>
              <a:spcAft>
                <a:spcPct val="0"/>
              </a:spcAft>
            </a:pPr>
            <a:r>
              <a:rPr lang="ru-RU" altLang="ru-RU" sz="1900" b="1" dirty="0">
                <a:solidFill>
                  <a:srgbClr val="025373"/>
                </a:solidFill>
              </a:rPr>
              <a:t>СВ = ФРСВ / 12 x (М + Д</a:t>
            </a:r>
            <a:r>
              <a:rPr lang="ru-RU" altLang="ru-RU" sz="1900" b="1" baseline="-25000" dirty="0">
                <a:solidFill>
                  <a:srgbClr val="025373"/>
                </a:solidFill>
              </a:rPr>
              <a:t>пр</a:t>
            </a:r>
            <a:r>
              <a:rPr lang="ru-RU" altLang="ru-RU" sz="1900" b="1" dirty="0">
                <a:solidFill>
                  <a:srgbClr val="025373"/>
                </a:solidFill>
              </a:rPr>
              <a:t> / Д),</a:t>
            </a:r>
          </a:p>
          <a:p>
            <a:pPr algn="just" eaLnBrk="0" fontAlgn="base" hangingPunct="0">
              <a:spcBef>
                <a:spcPct val="0"/>
              </a:spcBef>
              <a:spcAft>
                <a:spcPct val="0"/>
              </a:spcAft>
            </a:pPr>
            <a:endParaRPr lang="ru-RU" altLang="ru-RU" sz="1600" dirty="0">
              <a:solidFill>
                <a:srgbClr val="025373"/>
              </a:solidFill>
            </a:endParaRPr>
          </a:p>
          <a:p>
            <a:pPr algn="just" eaLnBrk="0" fontAlgn="base" hangingPunct="0">
              <a:lnSpc>
                <a:spcPct val="170000"/>
              </a:lnSpc>
              <a:spcBef>
                <a:spcPct val="0"/>
              </a:spcBef>
              <a:spcAft>
                <a:spcPct val="0"/>
              </a:spcAft>
            </a:pPr>
            <a:r>
              <a:rPr lang="ru-RU" altLang="ru-RU" sz="1600" dirty="0">
                <a:solidFill>
                  <a:srgbClr val="025373"/>
                </a:solidFill>
              </a:rPr>
              <a:t>где СВ - сумма страховых взносов, подлежащая уплате;</a:t>
            </a:r>
          </a:p>
          <a:p>
            <a:pPr algn="just" eaLnBrk="0" fontAlgn="base" hangingPunct="0">
              <a:lnSpc>
                <a:spcPct val="170000"/>
              </a:lnSpc>
              <a:spcBef>
                <a:spcPct val="0"/>
              </a:spcBef>
              <a:spcAft>
                <a:spcPct val="0"/>
              </a:spcAft>
            </a:pPr>
            <a:r>
              <a:rPr lang="ru-RU" altLang="ru-RU" sz="1600" dirty="0">
                <a:solidFill>
                  <a:srgbClr val="025373"/>
                </a:solidFill>
              </a:rPr>
              <a:t>ФРСВ - фиксированный размер страхового взноса за год;</a:t>
            </a:r>
          </a:p>
          <a:p>
            <a:pPr algn="just" eaLnBrk="0" fontAlgn="base" hangingPunct="0">
              <a:lnSpc>
                <a:spcPct val="170000"/>
              </a:lnSpc>
              <a:spcBef>
                <a:spcPct val="0"/>
              </a:spcBef>
              <a:spcAft>
                <a:spcPct val="0"/>
              </a:spcAft>
            </a:pPr>
            <a:r>
              <a:rPr lang="ru-RU" altLang="ru-RU" sz="1600" dirty="0">
                <a:solidFill>
                  <a:srgbClr val="025373"/>
                </a:solidFill>
              </a:rPr>
              <a:t>М - количество полных месяцев, предшествующих месяцу закрытия;</a:t>
            </a:r>
          </a:p>
          <a:p>
            <a:pPr algn="just" eaLnBrk="0" fontAlgn="base" hangingPunct="0">
              <a:lnSpc>
                <a:spcPct val="170000"/>
              </a:lnSpc>
              <a:spcBef>
                <a:spcPct val="0"/>
              </a:spcBef>
              <a:spcAft>
                <a:spcPct val="0"/>
              </a:spcAft>
            </a:pPr>
            <a:r>
              <a:rPr lang="ru-RU" altLang="ru-RU" sz="1600" dirty="0">
                <a:solidFill>
                  <a:srgbClr val="025373"/>
                </a:solidFill>
              </a:rPr>
              <a:t>Д</a:t>
            </a:r>
            <a:r>
              <a:rPr lang="ru-RU" altLang="ru-RU" sz="1600" baseline="-25000" dirty="0">
                <a:solidFill>
                  <a:srgbClr val="025373"/>
                </a:solidFill>
              </a:rPr>
              <a:t>пр</a:t>
            </a:r>
            <a:r>
              <a:rPr lang="ru-RU" altLang="ru-RU" sz="1600" dirty="0">
                <a:solidFill>
                  <a:srgbClr val="025373"/>
                </a:solidFill>
              </a:rPr>
              <a:t> - количество дней с начала месяца прекращения деятельности по день внесения записи в ЕГРИП;</a:t>
            </a:r>
          </a:p>
          <a:p>
            <a:pPr algn="just" eaLnBrk="0" fontAlgn="base" hangingPunct="0">
              <a:lnSpc>
                <a:spcPct val="170000"/>
              </a:lnSpc>
              <a:spcBef>
                <a:spcPct val="0"/>
              </a:spcBef>
              <a:spcAft>
                <a:spcPct val="0"/>
              </a:spcAft>
            </a:pPr>
            <a:r>
              <a:rPr lang="ru-RU" altLang="ru-RU" sz="1600" dirty="0">
                <a:solidFill>
                  <a:srgbClr val="025373"/>
                </a:solidFill>
              </a:rPr>
              <a:t>Д - количество дней в месяце закрытия.</a:t>
            </a:r>
          </a:p>
          <a:p>
            <a:pPr algn="just" eaLnBrk="0" fontAlgn="base" hangingPunct="0">
              <a:lnSpc>
                <a:spcPct val="170000"/>
              </a:lnSpc>
              <a:spcBef>
                <a:spcPct val="0"/>
              </a:spcBef>
              <a:spcAft>
                <a:spcPct val="0"/>
              </a:spcAft>
            </a:pPr>
            <a:r>
              <a:rPr lang="ru-RU" altLang="ru-RU" sz="1600" dirty="0">
                <a:solidFill>
                  <a:srgbClr val="025373"/>
                </a:solidFill>
              </a:rPr>
              <a:t>В </a:t>
            </a:r>
            <a:r>
              <a:rPr lang="ru-RU" altLang="ru-RU" sz="1600" dirty="0" smtClean="0">
                <a:solidFill>
                  <a:srgbClr val="025373"/>
                </a:solidFill>
              </a:rPr>
              <a:t>2020 </a:t>
            </a:r>
            <a:r>
              <a:rPr lang="ru-RU" altLang="ru-RU" sz="1600" dirty="0">
                <a:solidFill>
                  <a:srgbClr val="025373"/>
                </a:solidFill>
              </a:rPr>
              <a:t>году ИП осуществлял деятельность в течение 5 месяцев и 8 дней (в июне).</a:t>
            </a:r>
          </a:p>
          <a:p>
            <a:pPr algn="just" eaLnBrk="0" fontAlgn="base" hangingPunct="0">
              <a:lnSpc>
                <a:spcPct val="170000"/>
              </a:lnSpc>
              <a:spcBef>
                <a:spcPct val="0"/>
              </a:spcBef>
              <a:spcAft>
                <a:spcPct val="0"/>
              </a:spcAft>
            </a:pPr>
            <a:r>
              <a:rPr lang="ru-RU" altLang="ru-RU" sz="1600" dirty="0">
                <a:solidFill>
                  <a:srgbClr val="025373"/>
                </a:solidFill>
              </a:rPr>
              <a:t>Следовательно, сумма взносов, подлежащая уплате ИП за 2020 год, составляет:</a:t>
            </a:r>
          </a:p>
          <a:p>
            <a:pPr algn="just" eaLnBrk="0" fontAlgn="base" hangingPunct="0">
              <a:lnSpc>
                <a:spcPct val="170000"/>
              </a:lnSpc>
              <a:spcBef>
                <a:spcPct val="0"/>
              </a:spcBef>
              <a:spcAft>
                <a:spcPct val="0"/>
              </a:spcAft>
            </a:pPr>
            <a:r>
              <a:rPr lang="ru-RU" altLang="ru-RU" sz="1600" dirty="0">
                <a:solidFill>
                  <a:srgbClr val="025373"/>
                </a:solidFill>
              </a:rPr>
              <a:t>- </a:t>
            </a:r>
            <a:r>
              <a:rPr lang="ru-RU" altLang="ru-RU" sz="1600" dirty="0" smtClean="0">
                <a:solidFill>
                  <a:srgbClr val="025373"/>
                </a:solidFill>
              </a:rPr>
              <a:t>На </a:t>
            </a:r>
            <a:r>
              <a:rPr lang="ru-RU" altLang="ru-RU" sz="1600" dirty="0">
                <a:solidFill>
                  <a:srgbClr val="025373"/>
                </a:solidFill>
              </a:rPr>
              <a:t>ОПС - 9 317,34 руб. ((20 318 руб. / 12 мес.) x 5 мес. + (20 318 руб. / 12 мес.) x 8 дн. / 30 дн.) + (340 000 руб. - 300 000 руб.) x 1%);</a:t>
            </a:r>
          </a:p>
          <a:p>
            <a:pPr algn="just" eaLnBrk="0" fontAlgn="base" hangingPunct="0">
              <a:lnSpc>
                <a:spcPct val="170000"/>
              </a:lnSpc>
              <a:spcBef>
                <a:spcPct val="0"/>
              </a:spcBef>
              <a:spcAft>
                <a:spcPct val="0"/>
              </a:spcAft>
            </a:pPr>
            <a:r>
              <a:rPr lang="ru-RU" altLang="ru-RU" sz="1600" dirty="0">
                <a:solidFill>
                  <a:srgbClr val="025373"/>
                </a:solidFill>
              </a:rPr>
              <a:t>- </a:t>
            </a:r>
            <a:r>
              <a:rPr lang="ru-RU" altLang="ru-RU" sz="1600" dirty="0" smtClean="0">
                <a:solidFill>
                  <a:srgbClr val="025373"/>
                </a:solidFill>
              </a:rPr>
              <a:t>На </a:t>
            </a:r>
            <a:r>
              <a:rPr lang="ru-RU" altLang="ru-RU" sz="1600" dirty="0">
                <a:solidFill>
                  <a:srgbClr val="025373"/>
                </a:solidFill>
              </a:rPr>
              <a:t>ОМС - 3 698,1 руб. ((8 426 руб. / 12 мес.) x 5 мес. + (8 426 руб. / 12 мес.) x 8 дн. / 30 дн.).</a:t>
            </a:r>
          </a:p>
          <a:p>
            <a:pPr algn="just" eaLnBrk="0" fontAlgn="base" hangingPunct="0">
              <a:lnSpc>
                <a:spcPct val="170000"/>
              </a:lnSpc>
              <a:spcBef>
                <a:spcPct val="0"/>
              </a:spcBef>
              <a:spcAft>
                <a:spcPct val="0"/>
              </a:spcAft>
            </a:pPr>
            <a:r>
              <a:rPr lang="ru-RU" altLang="ru-RU" sz="1600" dirty="0">
                <a:solidFill>
                  <a:srgbClr val="025373"/>
                </a:solidFill>
              </a:rPr>
              <a:t>Таким образом, ИП, прекративший в 2020 году предпринимательскую деятельность, должен уплатить страховые взносы в размере 13 015,44 руб. (9 317,34 + 3 698,1).</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6217" y="550334"/>
            <a:ext cx="10515600" cy="1325033"/>
          </a:xfrm>
        </p:spPr>
        <p:txBody>
          <a:bodyPr>
            <a:normAutofit fontScale="90000"/>
          </a:bodyPr>
          <a:lstStyle/>
          <a:p>
            <a:pPr algn="ctr">
              <a:defRPr/>
            </a:pPr>
            <a:r>
              <a:rPr lang="ru-RU" sz="3200" dirty="0" smtClean="0">
                <a:solidFill>
                  <a:srgbClr val="004B70"/>
                </a:solidFill>
                <a:latin typeface="+mn-lt"/>
              </a:rPr>
              <a:t/>
            </a:r>
            <a:br>
              <a:rPr lang="ru-RU" sz="3200" dirty="0" smtClean="0">
                <a:solidFill>
                  <a:srgbClr val="004B70"/>
                </a:solidFill>
                <a:latin typeface="+mn-lt"/>
              </a:rPr>
            </a:br>
            <a:r>
              <a:rPr lang="ru-RU" sz="3100" dirty="0" smtClean="0">
                <a:solidFill>
                  <a:schemeClr val="tx2">
                    <a:lumMod val="75000"/>
                  </a:schemeClr>
                </a:solidFill>
                <a:latin typeface="+mn-lt"/>
              </a:rPr>
              <a:t>Подписывайтесь на новостной </a:t>
            </a:r>
            <a:r>
              <a:rPr lang="ru-RU" sz="3100" dirty="0" err="1" smtClean="0">
                <a:solidFill>
                  <a:schemeClr val="tx2">
                    <a:lumMod val="75000"/>
                  </a:schemeClr>
                </a:solidFill>
                <a:latin typeface="+mn-lt"/>
              </a:rPr>
              <a:t>телеграмм-канал</a:t>
            </a:r>
            <a:r>
              <a:rPr lang="ru-RU" sz="3100" dirty="0" smtClean="0">
                <a:solidFill>
                  <a:schemeClr val="tx2">
                    <a:lumMod val="75000"/>
                  </a:schemeClr>
                </a:solidFill>
                <a:latin typeface="+mn-lt"/>
              </a:rPr>
              <a:t> </a:t>
            </a:r>
            <a:br>
              <a:rPr lang="ru-RU" sz="3100" dirty="0" smtClean="0">
                <a:solidFill>
                  <a:schemeClr val="tx2">
                    <a:lumMod val="75000"/>
                  </a:schemeClr>
                </a:solidFill>
                <a:latin typeface="+mn-lt"/>
              </a:rPr>
            </a:br>
            <a:r>
              <a:rPr lang="ru-RU" sz="3100" dirty="0" smtClean="0">
                <a:solidFill>
                  <a:srgbClr val="C00000"/>
                </a:solidFill>
                <a:latin typeface="+mn-lt"/>
              </a:rPr>
              <a:t>Федеральной Палаты налоговых консультантов</a:t>
            </a:r>
            <a:r>
              <a:rPr lang="ru-RU" sz="3200" dirty="0" smtClean="0">
                <a:solidFill>
                  <a:srgbClr val="C00000"/>
                </a:solidFill>
                <a:latin typeface="+mn-lt"/>
              </a:rPr>
              <a:t/>
            </a:r>
            <a:br>
              <a:rPr lang="ru-RU" sz="3200" dirty="0" smtClean="0">
                <a:solidFill>
                  <a:srgbClr val="C00000"/>
                </a:solidFill>
                <a:latin typeface="+mn-lt"/>
              </a:rPr>
            </a:br>
            <a:r>
              <a:rPr lang="ru-RU" sz="3200" dirty="0" smtClean="0">
                <a:solidFill>
                  <a:srgbClr val="C00000"/>
                </a:solidFill>
                <a:latin typeface="+mn-lt"/>
              </a:rPr>
              <a:t/>
            </a:r>
            <a:br>
              <a:rPr lang="ru-RU" sz="3200" dirty="0" smtClean="0">
                <a:solidFill>
                  <a:srgbClr val="C00000"/>
                </a:solidFill>
                <a:latin typeface="+mn-lt"/>
              </a:rPr>
            </a:br>
            <a:endParaRPr lang="ru-RU" sz="3200" dirty="0">
              <a:latin typeface="+mn-lt"/>
            </a:endParaRPr>
          </a:p>
        </p:txBody>
      </p:sp>
      <p:sp>
        <p:nvSpPr>
          <p:cNvPr id="3" name="Текст 2"/>
          <p:cNvSpPr>
            <a:spLocks noGrp="1"/>
          </p:cNvSpPr>
          <p:nvPr>
            <p:ph type="body" sz="quarter" idx="14"/>
          </p:nvPr>
        </p:nvSpPr>
        <p:spPr>
          <a:xfrm>
            <a:off x="239184" y="1411818"/>
            <a:ext cx="11664949" cy="4051300"/>
          </a:xfrm>
        </p:spPr>
        <p:txBody>
          <a:bodyPr/>
          <a:lstStyle/>
          <a:p>
            <a:pPr indent="557199" algn="just">
              <a:lnSpc>
                <a:spcPct val="150000"/>
              </a:lnSpc>
              <a:defRPr/>
            </a:pPr>
            <a:r>
              <a:rPr lang="ru-RU" sz="2100" dirty="0" smtClean="0">
                <a:solidFill>
                  <a:schemeClr val="tx2">
                    <a:lumMod val="75000"/>
                  </a:schemeClr>
                </a:solidFill>
              </a:rPr>
              <a:t>Ежедневно мы отбираем и публикуем в </a:t>
            </a:r>
            <a:r>
              <a:rPr lang="ru-RU" sz="2100" dirty="0" err="1" smtClean="0">
                <a:solidFill>
                  <a:schemeClr val="tx2">
                    <a:lumMod val="75000"/>
                  </a:schemeClr>
                </a:solidFill>
              </a:rPr>
              <a:t>телеграмм-канале</a:t>
            </a:r>
            <a:r>
              <a:rPr lang="ru-RU" sz="2100" dirty="0" smtClean="0">
                <a:solidFill>
                  <a:schemeClr val="tx2">
                    <a:lumMod val="75000"/>
                  </a:schemeClr>
                </a:solidFill>
              </a:rPr>
              <a:t> только самое важное.</a:t>
            </a:r>
          </a:p>
          <a:p>
            <a:pPr indent="557199" algn="just">
              <a:lnSpc>
                <a:spcPct val="150000"/>
              </a:lnSpc>
              <a:defRPr/>
            </a:pPr>
            <a:r>
              <a:rPr lang="ru-RU" sz="2100" dirty="0" smtClean="0">
                <a:solidFill>
                  <a:schemeClr val="tx2">
                    <a:lumMod val="75000"/>
                  </a:schemeClr>
                </a:solidFill>
              </a:rPr>
              <a:t>Наши эксперты каждый день анализируют огромный массив налоговых новостей и событий, в режиме нон-стоп проводят обзор изменений законодательства, отслеживают налоговые споры, судебные решения и тенденции судебной практики, позиции Минфина и ФНС России и комментируют самые значимые вопросы налогового </a:t>
            </a:r>
            <a:r>
              <a:rPr lang="ru-RU" sz="2100" dirty="0" err="1" smtClean="0">
                <a:solidFill>
                  <a:schemeClr val="tx2">
                    <a:lumMod val="75000"/>
                  </a:schemeClr>
                </a:solidFill>
              </a:rPr>
              <a:t>правоприменения</a:t>
            </a:r>
            <a:r>
              <a:rPr lang="ru-RU" sz="2100" dirty="0" smtClean="0">
                <a:solidFill>
                  <a:schemeClr val="tx2">
                    <a:lumMod val="75000"/>
                  </a:schemeClr>
                </a:solidFill>
              </a:rPr>
              <a:t>.  </a:t>
            </a:r>
          </a:p>
          <a:p>
            <a:pPr indent="557199" algn="just">
              <a:lnSpc>
                <a:spcPct val="150000"/>
              </a:lnSpc>
              <a:defRPr/>
            </a:pPr>
            <a:r>
              <a:rPr lang="ru-RU" sz="2100" dirty="0" smtClean="0">
                <a:solidFill>
                  <a:schemeClr val="tx2">
                    <a:lumMod val="75000"/>
                  </a:schemeClr>
                </a:solidFill>
              </a:rPr>
              <a:t>В налоговом дайджесте вы найдете информацию, которая по-настоящему заслуживает внимания.</a:t>
            </a:r>
          </a:p>
          <a:p>
            <a:pPr>
              <a:buFont typeface="Arial" charset="0"/>
              <a:buNone/>
              <a:defRPr/>
            </a:pPr>
            <a:endParaRPr lang="ru-RU" dirty="0"/>
          </a:p>
        </p:txBody>
      </p:sp>
      <p:pic>
        <p:nvPicPr>
          <p:cNvPr id="59396" name="Рисунок 3"/>
          <p:cNvPicPr>
            <a:picLocks noChangeAspect="1"/>
          </p:cNvPicPr>
          <p:nvPr/>
        </p:nvPicPr>
        <p:blipFill>
          <a:blip r:embed="rId2" cstate="print"/>
          <a:srcRect/>
          <a:stretch>
            <a:fillRect/>
          </a:stretch>
        </p:blipFill>
        <p:spPr bwMode="auto">
          <a:xfrm>
            <a:off x="5039784" y="4580467"/>
            <a:ext cx="1801283" cy="2065867"/>
          </a:xfrm>
          <a:prstGeom prst="rect">
            <a:avLst/>
          </a:prstGeom>
          <a:noFill/>
          <a:ln w="9525">
            <a:noFill/>
            <a:miter lim="800000"/>
            <a:headEnd/>
            <a:tailEnd/>
          </a:ln>
        </p:spPr>
      </p:pic>
    </p:spTree>
  </p:cSld>
  <p:clrMapOvr>
    <a:masterClrMapping/>
  </p:clrMapOvr>
  <p:transition spd="med">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3">
            <a:extLst>
              <a:ext uri="{FF2B5EF4-FFF2-40B4-BE49-F238E27FC236}">
                <a16:creationId xmlns:a16="http://schemas.microsoft.com/office/drawing/2014/main" xmlns="" id="{12A1E4A6-7EB5-43F2-AECE-2CE164D79456}"/>
              </a:ext>
            </a:extLst>
          </p:cNvPr>
          <p:cNvSpPr>
            <a:spLocks noGrp="1"/>
          </p:cNvSpPr>
          <p:nvPr>
            <p:ph type="title"/>
          </p:nvPr>
        </p:nvSpPr>
        <p:spPr>
          <a:xfrm>
            <a:off x="838200" y="365125"/>
            <a:ext cx="10515600" cy="1325563"/>
          </a:xfrm>
        </p:spPr>
        <p:txBody>
          <a:bodyPr>
            <a:normAutofit/>
          </a:bodyPr>
          <a:lstStyle/>
          <a:p>
            <a:pPr algn="ctr"/>
            <a:r>
              <a:rPr lang="ru-RU" sz="3800" dirty="0">
                <a:latin typeface="+mn-lt"/>
                <a:cs typeface="Arial" pitchFamily="34" charset="0"/>
              </a:rPr>
              <a:t>БЛАГОДАРИМ ЗА ВНИМАНИЕ!</a:t>
            </a:r>
          </a:p>
        </p:txBody>
      </p:sp>
      <p:sp>
        <p:nvSpPr>
          <p:cNvPr id="7" name="Объект 4">
            <a:extLst>
              <a:ext uri="{FF2B5EF4-FFF2-40B4-BE49-F238E27FC236}">
                <a16:creationId xmlns:a16="http://schemas.microsoft.com/office/drawing/2014/main" xmlns="" id="{4E5203F6-9308-471D-930E-01AB4FE482F3}"/>
              </a:ext>
            </a:extLst>
          </p:cNvPr>
          <p:cNvSpPr>
            <a:spLocks noGrp="1"/>
          </p:cNvSpPr>
          <p:nvPr>
            <p:ph idx="1"/>
          </p:nvPr>
        </p:nvSpPr>
        <p:spPr>
          <a:xfrm>
            <a:off x="831000" y="2214000"/>
            <a:ext cx="10515600" cy="3943375"/>
          </a:xfrm>
        </p:spPr>
        <p:txBody>
          <a:bodyPr/>
          <a:lstStyle/>
          <a:p>
            <a:pPr algn="ctr">
              <a:buClr>
                <a:srgbClr val="C3260C"/>
              </a:buClr>
              <a:buSzPct val="130000"/>
              <a:buFont typeface="Georgia" pitchFamily="18" charset="0"/>
              <a:buNone/>
            </a:pPr>
            <a:r>
              <a:rPr lang="ru-RU" dirty="0"/>
              <a:t> </a:t>
            </a:r>
            <a:r>
              <a:rPr lang="ru-RU" b="1" dirty="0">
                <a:cs typeface="Arial" pitchFamily="34" charset="0"/>
              </a:rPr>
              <a:t>Центр подготовки налоговых консультантов  </a:t>
            </a:r>
          </a:p>
          <a:p>
            <a:pPr algn="ctr">
              <a:buClr>
                <a:srgbClr val="C3260C"/>
              </a:buClr>
              <a:buSzPct val="130000"/>
              <a:buFont typeface="Georgia" pitchFamily="18" charset="0"/>
              <a:buNone/>
            </a:pPr>
            <a:r>
              <a:rPr lang="ru-RU" b="1" dirty="0">
                <a:cs typeface="Arial" pitchFamily="34" charset="0"/>
              </a:rPr>
              <a:t>оказывает:</a:t>
            </a:r>
          </a:p>
          <a:p>
            <a:pPr marL="0" indent="0" algn="ctr">
              <a:spcBef>
                <a:spcPct val="20000"/>
              </a:spcBef>
              <a:spcAft>
                <a:spcPts val="325"/>
              </a:spcAft>
              <a:buClr>
                <a:srgbClr val="C3260C"/>
              </a:buClr>
              <a:buSzPct val="130000"/>
              <a:buNone/>
            </a:pPr>
            <a:r>
              <a:rPr lang="ru-RU" b="1" dirty="0">
                <a:cs typeface="Arial" pitchFamily="34" charset="0"/>
              </a:rPr>
              <a:t>Образовательные услуги</a:t>
            </a:r>
          </a:p>
          <a:p>
            <a:pPr marL="0" indent="0" algn="ctr">
              <a:spcBef>
                <a:spcPct val="20000"/>
              </a:spcBef>
              <a:spcAft>
                <a:spcPts val="325"/>
              </a:spcAft>
              <a:buClr>
                <a:srgbClr val="C3260C"/>
              </a:buClr>
              <a:buSzPct val="130000"/>
              <a:buNone/>
            </a:pPr>
            <a:r>
              <a:rPr lang="ru-RU" b="1" dirty="0">
                <a:cs typeface="Arial" pitchFamily="34" charset="0"/>
              </a:rPr>
              <a:t>Консультационные услуги</a:t>
            </a:r>
          </a:p>
          <a:p>
            <a:pPr marL="0" indent="0" algn="ctr">
              <a:spcBef>
                <a:spcPct val="20000"/>
              </a:spcBef>
              <a:spcAft>
                <a:spcPts val="325"/>
              </a:spcAft>
              <a:buClr>
                <a:srgbClr val="C3260C"/>
              </a:buClr>
              <a:buSzPct val="130000"/>
              <a:buNone/>
            </a:pPr>
            <a:r>
              <a:rPr lang="ru-RU" b="1" dirty="0">
                <a:cs typeface="Arial" pitchFamily="34" charset="0"/>
              </a:rPr>
              <a:t>Сопровождение налоговых проверок</a:t>
            </a:r>
          </a:p>
          <a:p>
            <a:pPr algn="ctr">
              <a:spcBef>
                <a:spcPct val="20000"/>
              </a:spcBef>
              <a:spcAft>
                <a:spcPts val="325"/>
              </a:spcAft>
              <a:buClr>
                <a:srgbClr val="C3260C"/>
              </a:buClr>
              <a:buSzPct val="130000"/>
            </a:pPr>
            <a:endParaRPr lang="ru-RU" b="1" dirty="0">
              <a:cs typeface="Arial" pitchFamily="34" charset="0"/>
            </a:endParaRPr>
          </a:p>
          <a:p>
            <a:pPr marL="0" indent="0" algn="ctr">
              <a:spcBef>
                <a:spcPct val="20000"/>
              </a:spcBef>
              <a:spcAft>
                <a:spcPts val="325"/>
              </a:spcAft>
              <a:buClr>
                <a:srgbClr val="C3260C"/>
              </a:buClr>
              <a:buSzPct val="130000"/>
              <a:buNone/>
            </a:pPr>
            <a:r>
              <a:rPr lang="ru-RU" b="1" dirty="0">
                <a:cs typeface="Arial" pitchFamily="34" charset="0"/>
              </a:rPr>
              <a:t>(495) 925-03-87 </a:t>
            </a:r>
            <a:r>
              <a:rPr lang="en-US" b="1" dirty="0">
                <a:cs typeface="Arial" pitchFamily="34" charset="0"/>
              </a:rPr>
              <a:t>nalog</a:t>
            </a:r>
            <a:r>
              <a:rPr lang="ru-RU" b="1" dirty="0">
                <a:cs typeface="Arial" pitchFamily="34" charset="0"/>
              </a:rPr>
              <a:t>@</a:t>
            </a:r>
            <a:r>
              <a:rPr lang="en-US" b="1" dirty="0">
                <a:cs typeface="Arial" pitchFamily="34" charset="0"/>
              </a:rPr>
              <a:t>cpnk</a:t>
            </a:r>
            <a:r>
              <a:rPr lang="ru-RU" b="1" dirty="0">
                <a:cs typeface="Arial" pitchFamily="34" charset="0"/>
              </a:rPr>
              <a:t>.</a:t>
            </a:r>
            <a:r>
              <a:rPr lang="en-US" b="1" dirty="0">
                <a:cs typeface="Arial" pitchFamily="34" charset="0"/>
              </a:rPr>
              <a:t>ru </a:t>
            </a:r>
            <a:r>
              <a:rPr lang="ru-RU" b="1" dirty="0">
                <a:cs typeface="Arial" pitchFamily="34" charset="0"/>
              </a:rPr>
              <a:t> </a:t>
            </a:r>
            <a:r>
              <a:rPr lang="en-US" b="1" dirty="0">
                <a:cs typeface="Arial" pitchFamily="34" charset="0"/>
              </a:rPr>
              <a:t>http</a:t>
            </a:r>
            <a:r>
              <a:rPr lang="ru-RU" b="1" dirty="0">
                <a:cs typeface="Arial" pitchFamily="34" charset="0"/>
              </a:rPr>
              <a:t>://</a:t>
            </a:r>
            <a:r>
              <a:rPr lang="en-US" b="1" dirty="0">
                <a:cs typeface="Arial" pitchFamily="34" charset="0"/>
              </a:rPr>
              <a:t>cpnk</a:t>
            </a:r>
            <a:r>
              <a:rPr lang="ru-RU" b="1" dirty="0">
                <a:cs typeface="Arial" pitchFamily="34" charset="0"/>
              </a:rPr>
              <a:t>.</a:t>
            </a:r>
            <a:r>
              <a:rPr lang="en-US" b="1" dirty="0">
                <a:cs typeface="Arial" pitchFamily="34" charset="0"/>
              </a:rPr>
              <a:t>ru</a:t>
            </a:r>
            <a:r>
              <a:rPr lang="ru-RU" b="1" dirty="0">
                <a:cs typeface="Arial" pitchFamily="34" charset="0"/>
              </a:rPr>
              <a:t> </a:t>
            </a:r>
          </a:p>
          <a:p>
            <a:pPr algn="ctr"/>
            <a:endParaRPr lang="ru-RU" dirty="0"/>
          </a:p>
        </p:txBody>
      </p:sp>
    </p:spTree>
    <p:extLst>
      <p:ext uri="{BB962C8B-B14F-4D97-AF65-F5344CB8AC3E}">
        <p14:creationId xmlns:p14="http://schemas.microsoft.com/office/powerpoint/2010/main" xmlns="" val="16823379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A2EAE8B-6548-4135-846F-A3C64B96E111}"/>
              </a:ext>
            </a:extLst>
          </p:cNvPr>
          <p:cNvSpPr>
            <a:spLocks noGrp="1"/>
          </p:cNvSpPr>
          <p:nvPr>
            <p:ph type="title"/>
          </p:nvPr>
        </p:nvSpPr>
        <p:spPr>
          <a:xfrm>
            <a:off x="767408" y="1124744"/>
            <a:ext cx="10515600" cy="1325563"/>
          </a:xfrm>
        </p:spPr>
        <p:txBody>
          <a:bodyPr>
            <a:normAutofit fontScale="90000"/>
          </a:bodyPr>
          <a:lstStyle/>
          <a:p>
            <a:pPr algn="ctr"/>
            <a:r>
              <a:rPr lang="ru-RU" b="1" dirty="0" smtClean="0">
                <a:solidFill>
                  <a:schemeClr val="bg1"/>
                </a:solidFill>
                <a:latin typeface="+mn-lt"/>
              </a:rPr>
              <a:t>     Риски </a:t>
            </a:r>
            <a:r>
              <a:rPr lang="ru-RU" b="1" dirty="0">
                <a:solidFill>
                  <a:schemeClr val="bg1"/>
                </a:solidFill>
                <a:latin typeface="+mn-lt"/>
              </a:rPr>
              <a:t>заключения договоров аренды</a:t>
            </a:r>
            <a:br>
              <a:rPr lang="ru-RU" b="1" dirty="0">
                <a:solidFill>
                  <a:schemeClr val="bg1"/>
                </a:solidFill>
                <a:latin typeface="+mn-lt"/>
              </a:rPr>
            </a:br>
            <a:r>
              <a:rPr lang="ru-RU" b="1" dirty="0">
                <a:solidFill>
                  <a:schemeClr val="bg1"/>
                </a:solidFill>
                <a:latin typeface="+mn-lt"/>
              </a:rPr>
              <a:t/>
            </a:r>
            <a:br>
              <a:rPr lang="ru-RU" b="1" dirty="0">
                <a:solidFill>
                  <a:schemeClr val="bg1"/>
                </a:solidFill>
                <a:latin typeface="+mn-lt"/>
              </a:rPr>
            </a:br>
            <a:r>
              <a:rPr lang="ru-RU" sz="3100" b="1" dirty="0">
                <a:solidFill>
                  <a:schemeClr val="bg1"/>
                </a:solidFill>
                <a:latin typeface="+mn-lt"/>
              </a:rPr>
              <a:t>Определение Верховного Суда РФ от 30.10.2017 N 308-КГ17-15395</a:t>
            </a:r>
            <a:r>
              <a:rPr lang="ru-RU" b="1" dirty="0">
                <a:solidFill>
                  <a:schemeClr val="bg1"/>
                </a:solidFill>
              </a:rPr>
              <a:t/>
            </a:r>
            <a:br>
              <a:rPr lang="ru-RU" b="1" dirty="0">
                <a:solidFill>
                  <a:schemeClr val="bg1"/>
                </a:solidFill>
              </a:rPr>
            </a:br>
            <a:r>
              <a:rPr lang="ru-RU" b="1" dirty="0">
                <a:gradFill>
                  <a:gsLst>
                    <a:gs pos="0">
                      <a:schemeClr val="tx1"/>
                    </a:gs>
                    <a:gs pos="40000">
                      <a:schemeClr val="tx1">
                        <a:lumMod val="75000"/>
                        <a:lumOff val="25000"/>
                      </a:schemeClr>
                    </a:gs>
                    <a:gs pos="100000">
                      <a:schemeClr val="tx2">
                        <a:alpha val="65000"/>
                      </a:schemeClr>
                    </a:gs>
                  </a:gsLst>
                  <a:lin ang="5400000" scaled="0"/>
                </a:gradFill>
              </a:rPr>
              <a:t/>
            </a:r>
            <a:br>
              <a:rPr lang="ru-RU" b="1" dirty="0">
                <a:gradFill>
                  <a:gsLst>
                    <a:gs pos="0">
                      <a:schemeClr val="tx1"/>
                    </a:gs>
                    <a:gs pos="40000">
                      <a:schemeClr val="tx1">
                        <a:lumMod val="75000"/>
                        <a:lumOff val="25000"/>
                      </a:schemeClr>
                    </a:gs>
                    <a:gs pos="100000">
                      <a:schemeClr val="tx2">
                        <a:alpha val="65000"/>
                      </a:schemeClr>
                    </a:gs>
                  </a:gsLst>
                  <a:lin ang="5400000" scaled="0"/>
                </a:gradFill>
              </a:rPr>
            </a:br>
            <a:endParaRPr lang="ru-RU" dirty="0"/>
          </a:p>
        </p:txBody>
      </p:sp>
      <p:sp>
        <p:nvSpPr>
          <p:cNvPr id="5" name="Текст 4">
            <a:extLst>
              <a:ext uri="{FF2B5EF4-FFF2-40B4-BE49-F238E27FC236}">
                <a16:creationId xmlns:a16="http://schemas.microsoft.com/office/drawing/2014/main" xmlns="" id="{AD3F3068-11E8-4866-B307-4679ECC8C48F}"/>
              </a:ext>
            </a:extLst>
          </p:cNvPr>
          <p:cNvSpPr>
            <a:spLocks noGrp="1"/>
          </p:cNvSpPr>
          <p:nvPr>
            <p:ph type="body" sz="quarter" idx="11"/>
          </p:nvPr>
        </p:nvSpPr>
        <p:spPr>
          <a:xfrm>
            <a:off x="695400" y="3076575"/>
            <a:ext cx="10612438" cy="3781425"/>
          </a:xfrm>
        </p:spPr>
        <p:txBody>
          <a:bodyPr/>
          <a:lstStyle/>
          <a:p>
            <a:pPr marL="0" indent="536575" algn="just">
              <a:buNone/>
            </a:pPr>
            <a:r>
              <a:rPr lang="ru-RU" sz="2400" dirty="0">
                <a:solidFill>
                  <a:srgbClr val="025373"/>
                </a:solidFill>
                <a:ea typeface="+mj-ea"/>
                <a:cs typeface="+mj-cs"/>
              </a:rPr>
              <a:t>С одной стороны, суд согласился с тем, что спорный договор является именно договором аренды транспортного средства. Но, с другой стороны, суд выявил факт оказания арендодателем не предусмотренных договором услуг по управлению транспортным средством и придал им первоочередное значение. </a:t>
            </a:r>
            <a:r>
              <a:rPr lang="ru-RU" sz="2400" b="1" dirty="0">
                <a:solidFill>
                  <a:srgbClr val="FF0000"/>
                </a:solidFill>
                <a:ea typeface="+mj-ea"/>
                <a:cs typeface="+mj-cs"/>
              </a:rPr>
              <a:t>При этом отсутствие разделения выплат,</a:t>
            </a:r>
            <a:r>
              <a:rPr lang="ru-RU" sz="2400" dirty="0">
                <a:solidFill>
                  <a:srgbClr val="025373"/>
                </a:solidFill>
                <a:ea typeface="+mj-ea"/>
                <a:cs typeface="+mj-cs"/>
              </a:rPr>
              <a:t> производимых в рамках договора, на арендную плату и оплату услуг экипажа привело к тому, что страховые взносы были </a:t>
            </a:r>
            <a:r>
              <a:rPr lang="ru-RU" sz="2400" b="1" dirty="0">
                <a:solidFill>
                  <a:srgbClr val="FF0000"/>
                </a:solidFill>
                <a:ea typeface="+mj-ea"/>
                <a:cs typeface="+mj-cs"/>
              </a:rPr>
              <a:t>начислены на полную сумму выплат.</a:t>
            </a:r>
          </a:p>
          <a:p>
            <a:endParaRPr lang="ru-RU"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Объект 2">
            <a:extLst>
              <a:ext uri="{FF2B5EF4-FFF2-40B4-BE49-F238E27FC236}">
                <a16:creationId xmlns:a16="http://schemas.microsoft.com/office/drawing/2014/main" xmlns="" id="{80913075-2965-4FE4-9EB6-8DEB93D85D9B}"/>
              </a:ext>
            </a:extLst>
          </p:cNvPr>
          <p:cNvSpPr>
            <a:spLocks noGrp="1"/>
          </p:cNvSpPr>
          <p:nvPr>
            <p:ph type="body" sz="quarter" idx="10"/>
          </p:nvPr>
        </p:nvSpPr>
        <p:spPr>
          <a:ln>
            <a:miter lim="800000"/>
            <a:headEnd/>
            <a:tailEnd/>
          </a:ln>
        </p:spPr>
        <p:txBody>
          <a:bodyPr>
            <a:normAutofit/>
          </a:bodyPr>
          <a:lstStyle/>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dirty="0"/>
          </a:p>
        </p:txBody>
      </p:sp>
      <p:sp>
        <p:nvSpPr>
          <p:cNvPr id="2" name="Текст 1">
            <a:extLst>
              <a:ext uri="{FF2B5EF4-FFF2-40B4-BE49-F238E27FC236}">
                <a16:creationId xmlns:a16="http://schemas.microsoft.com/office/drawing/2014/main" xmlns="" id="{D3F71864-2407-425C-A9C1-F6BD8AC2DEC0}"/>
              </a:ext>
            </a:extLst>
          </p:cNvPr>
          <p:cNvSpPr>
            <a:spLocks noGrp="1"/>
          </p:cNvSpPr>
          <p:nvPr>
            <p:ph type="body" sz="quarter" idx="11"/>
          </p:nvPr>
        </p:nvSpPr>
        <p:spPr>
          <a:xfrm>
            <a:off x="696469" y="2442630"/>
            <a:ext cx="10730408" cy="4415370"/>
          </a:xfrm>
        </p:spPr>
        <p:txBody>
          <a:bodyPr>
            <a:normAutofit/>
          </a:bodyPr>
          <a:lstStyle/>
          <a:p>
            <a:pPr>
              <a:defRPr/>
            </a:pPr>
            <a:endParaRPr lang="ru-RU" altLang="ru-RU" sz="2000" b="1" dirty="0">
              <a:latin typeface="Cambria" pitchFamily="18" charset="0"/>
              <a:ea typeface="Cambria" pitchFamily="18" charset="0"/>
            </a:endParaRPr>
          </a:p>
          <a:p>
            <a:pPr indent="504000" algn="just">
              <a:spcBef>
                <a:spcPts val="600"/>
              </a:spcBef>
              <a:spcAft>
                <a:spcPct val="0"/>
              </a:spcAft>
              <a:buSzPct val="128000"/>
              <a:defRPr/>
            </a:pPr>
            <a:r>
              <a:rPr lang="ru-RU" altLang="ru-RU" sz="2400" dirty="0">
                <a:solidFill>
                  <a:srgbClr val="025373"/>
                </a:solidFill>
                <a:ea typeface="+mj-ea"/>
                <a:cs typeface="+mj-cs"/>
              </a:rPr>
              <a:t> Договор аренды транспортного средства без экипажа следует квалифицировать как договор аренды автомобиля с экипажем.</a:t>
            </a:r>
          </a:p>
          <a:p>
            <a:pPr indent="504000" algn="just">
              <a:spcBef>
                <a:spcPts val="600"/>
              </a:spcBef>
              <a:spcAft>
                <a:spcPct val="0"/>
              </a:spcAft>
              <a:buSzPct val="128000"/>
              <a:defRPr/>
            </a:pPr>
            <a:r>
              <a:rPr lang="ru-RU" altLang="ru-RU" sz="2400" dirty="0">
                <a:solidFill>
                  <a:srgbClr val="025373"/>
                </a:solidFill>
                <a:ea typeface="+mj-ea"/>
                <a:cs typeface="+mj-cs"/>
              </a:rPr>
              <a:t> Договор аренды следует квалифицировать как договор оказания услуг.</a:t>
            </a:r>
          </a:p>
          <a:p>
            <a:pPr indent="504000" algn="just">
              <a:spcBef>
                <a:spcPts val="600"/>
              </a:spcBef>
              <a:spcAft>
                <a:spcPct val="0"/>
              </a:spcAft>
              <a:buSzPct val="128000"/>
              <a:defRPr/>
            </a:pPr>
            <a:r>
              <a:rPr lang="ru-RU" altLang="ru-RU" sz="2400" dirty="0">
                <a:solidFill>
                  <a:srgbClr val="025373"/>
                </a:solidFill>
                <a:ea typeface="+mj-ea"/>
                <a:cs typeface="+mj-cs"/>
              </a:rPr>
              <a:t> Вознаграждения выплачивались ежемесячно в сопоставимых размерах по всем договорам.</a:t>
            </a:r>
          </a:p>
          <a:p>
            <a:pPr indent="504000" algn="just">
              <a:spcBef>
                <a:spcPts val="600"/>
              </a:spcBef>
              <a:spcAft>
                <a:spcPct val="0"/>
              </a:spcAft>
              <a:buSzPct val="128000"/>
              <a:defRPr/>
            </a:pPr>
            <a:r>
              <a:rPr lang="ru-RU" altLang="ru-RU" sz="2400" dirty="0">
                <a:solidFill>
                  <a:srgbClr val="025373"/>
                </a:solidFill>
                <a:ea typeface="+mj-ea"/>
                <a:cs typeface="+mj-cs"/>
              </a:rPr>
              <a:t> Отношения носят систематический, длительный и однотипный характер.</a:t>
            </a:r>
          </a:p>
          <a:p>
            <a:pPr indent="504000" algn="just">
              <a:spcBef>
                <a:spcPts val="600"/>
              </a:spcBef>
              <a:spcAft>
                <a:spcPct val="0"/>
              </a:spcAft>
              <a:buSzPct val="128000"/>
              <a:defRPr/>
            </a:pPr>
            <a:r>
              <a:rPr lang="ru-RU" altLang="ru-RU" sz="2400" dirty="0">
                <a:solidFill>
                  <a:srgbClr val="025373"/>
                </a:solidFill>
                <a:ea typeface="+mj-ea"/>
                <a:cs typeface="+mj-cs"/>
              </a:rPr>
              <a:t> Нет документов, подтверждающих использование транспорта для нужд организации.</a:t>
            </a:r>
          </a:p>
          <a:p>
            <a:pPr indent="504000" algn="just">
              <a:spcBef>
                <a:spcPts val="600"/>
              </a:spcBef>
              <a:spcAft>
                <a:spcPct val="0"/>
              </a:spcAft>
              <a:buSzPct val="128000"/>
              <a:defRPr/>
            </a:pPr>
            <a:r>
              <a:rPr lang="ru-RU" altLang="ru-RU" sz="2400" dirty="0">
                <a:solidFill>
                  <a:srgbClr val="025373"/>
                </a:solidFill>
                <a:ea typeface="+mj-ea"/>
                <a:cs typeface="+mj-cs"/>
              </a:rPr>
              <a:t> Автомобилями управляют сами собственники. </a:t>
            </a:r>
          </a:p>
          <a:p>
            <a:pPr indent="504000" algn="just">
              <a:spcBef>
                <a:spcPts val="600"/>
              </a:spcBef>
              <a:spcAft>
                <a:spcPct val="0"/>
              </a:spcAft>
              <a:buSzPct val="128000"/>
              <a:defRPr/>
            </a:pPr>
            <a:r>
              <a:rPr lang="ru-RU" altLang="ru-RU" sz="2400" dirty="0">
                <a:solidFill>
                  <a:srgbClr val="025373"/>
                </a:solidFill>
                <a:ea typeface="+mj-ea"/>
                <a:cs typeface="+mj-cs"/>
              </a:rPr>
              <a:t> Организация не несет расходов на содержание автомобилей.</a:t>
            </a:r>
          </a:p>
          <a:p>
            <a:pPr marL="0" indent="0">
              <a:buNone/>
              <a:defRPr/>
            </a:pPr>
            <a:endParaRPr lang="ru-RU" altLang="ru-RU" sz="2400" b="1" dirty="0">
              <a:latin typeface="Cambria" pitchFamily="18" charset="0"/>
              <a:ea typeface="Cambria" pitchFamily="18" charset="0"/>
            </a:endParaRPr>
          </a:p>
          <a:p>
            <a:pPr marL="0" indent="0">
              <a:buNone/>
              <a:defRPr/>
            </a:pPr>
            <a:endParaRPr lang="ru-RU" altLang="ru-RU" sz="2400" b="1" dirty="0">
              <a:latin typeface="Cambria" pitchFamily="18" charset="0"/>
              <a:ea typeface="Cambria" pitchFamily="18" charset="0"/>
            </a:endParaRPr>
          </a:p>
          <a:p>
            <a:endParaRPr lang="ru-RU" dirty="0"/>
          </a:p>
        </p:txBody>
      </p:sp>
      <p:sp>
        <p:nvSpPr>
          <p:cNvPr id="30722" name="Заголовок 1">
            <a:extLst>
              <a:ext uri="{FF2B5EF4-FFF2-40B4-BE49-F238E27FC236}">
                <a16:creationId xmlns:a16="http://schemas.microsoft.com/office/drawing/2014/main" xmlns="" id="{0D2364AE-4270-4566-BDD5-7788B6ABFEB3}"/>
              </a:ext>
            </a:extLst>
          </p:cNvPr>
          <p:cNvSpPr>
            <a:spLocks noGrp="1"/>
          </p:cNvSpPr>
          <p:nvPr>
            <p:ph type="title"/>
          </p:nvPr>
        </p:nvSpPr>
        <p:spPr>
          <a:xfrm>
            <a:off x="316808" y="499921"/>
            <a:ext cx="11110069" cy="1325563"/>
          </a:xfrm>
        </p:spPr>
        <p:txBody>
          <a:bodyPr>
            <a:normAutofit fontScale="90000"/>
          </a:bodyPr>
          <a:lstStyle/>
          <a:p>
            <a:pPr algn="ctr">
              <a:defRPr/>
            </a:pPr>
            <a:r>
              <a:rPr lang="ru-RU" altLang="ru-RU" sz="2700" dirty="0">
                <a:solidFill>
                  <a:schemeClr val="bg1"/>
                </a:solidFill>
                <a:effectLst/>
                <a:latin typeface="+mn-lt"/>
              </a:rPr>
              <a:t>Постановление Арбитражного суда Уральского округа от 09.07.2015 N Ф09-3788/15</a:t>
            </a:r>
            <a:br>
              <a:rPr lang="ru-RU" altLang="ru-RU" sz="2700" dirty="0">
                <a:solidFill>
                  <a:schemeClr val="bg1"/>
                </a:solidFill>
                <a:effectLst/>
                <a:latin typeface="+mn-lt"/>
              </a:rPr>
            </a:br>
            <a:r>
              <a:rPr lang="ru-RU" altLang="ru-RU" sz="2700" dirty="0">
                <a:solidFill>
                  <a:schemeClr val="bg1"/>
                </a:solidFill>
                <a:effectLst/>
                <a:latin typeface="+mn-lt"/>
              </a:rPr>
              <a:t/>
            </a:r>
            <a:br>
              <a:rPr lang="ru-RU" altLang="ru-RU" sz="2700" dirty="0">
                <a:solidFill>
                  <a:schemeClr val="bg1"/>
                </a:solidFill>
                <a:effectLst/>
                <a:latin typeface="+mn-lt"/>
              </a:rPr>
            </a:br>
            <a:r>
              <a:rPr lang="ru-RU" sz="2700" b="1" u="sng" dirty="0">
                <a:solidFill>
                  <a:schemeClr val="bg1"/>
                </a:solidFill>
                <a:latin typeface="+mn-lt"/>
              </a:rPr>
              <a:t>Договор аренды – скрытая форма оплаты труда или оказания услуг</a:t>
            </a:r>
            <a:r>
              <a:rPr lang="ru-RU" sz="2000" b="1" dirty="0">
                <a:solidFill>
                  <a:srgbClr val="FF0000"/>
                </a:solidFill>
                <a:latin typeface="Trebuchet MS"/>
              </a:rPr>
              <a:t/>
            </a:r>
            <a:br>
              <a:rPr lang="ru-RU" sz="2000" b="1" dirty="0">
                <a:solidFill>
                  <a:srgbClr val="FF0000"/>
                </a:solidFill>
                <a:latin typeface="Trebuchet MS"/>
              </a:rPr>
            </a:br>
            <a:endParaRPr lang="ru-RU" altLang="ru-RU" sz="2000" dirty="0">
              <a:effectLs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Объект 2">
            <a:extLst>
              <a:ext uri="{FF2B5EF4-FFF2-40B4-BE49-F238E27FC236}">
                <a16:creationId xmlns:a16="http://schemas.microsoft.com/office/drawing/2014/main" xmlns="" id="{80913075-2965-4FE4-9EB6-8DEB93D85D9B}"/>
              </a:ext>
            </a:extLst>
          </p:cNvPr>
          <p:cNvSpPr>
            <a:spLocks noGrp="1"/>
          </p:cNvSpPr>
          <p:nvPr>
            <p:ph type="body" sz="quarter" idx="10"/>
          </p:nvPr>
        </p:nvSpPr>
        <p:spPr>
          <a:ln>
            <a:miter lim="800000"/>
            <a:headEnd/>
            <a:tailEnd/>
          </a:ln>
        </p:spPr>
        <p:txBody>
          <a:bodyPr>
            <a:normAutofit/>
          </a:bodyPr>
          <a:lstStyle/>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dirty="0"/>
          </a:p>
        </p:txBody>
      </p:sp>
      <p:sp>
        <p:nvSpPr>
          <p:cNvPr id="2" name="Текст 1">
            <a:extLst>
              <a:ext uri="{FF2B5EF4-FFF2-40B4-BE49-F238E27FC236}">
                <a16:creationId xmlns:a16="http://schemas.microsoft.com/office/drawing/2014/main" xmlns="" id="{D3F71864-2407-425C-A9C1-F6BD8AC2DEC0}"/>
              </a:ext>
            </a:extLst>
          </p:cNvPr>
          <p:cNvSpPr>
            <a:spLocks noGrp="1"/>
          </p:cNvSpPr>
          <p:nvPr>
            <p:ph type="body" sz="quarter" idx="11"/>
          </p:nvPr>
        </p:nvSpPr>
        <p:spPr>
          <a:xfrm>
            <a:off x="767408" y="2996952"/>
            <a:ext cx="10730408" cy="4131742"/>
          </a:xfrm>
        </p:spPr>
        <p:txBody>
          <a:bodyPr>
            <a:normAutofit/>
          </a:bodyPr>
          <a:lstStyle/>
          <a:p>
            <a:pPr>
              <a:defRPr/>
            </a:pPr>
            <a:endParaRPr lang="ru-RU" altLang="ru-RU" sz="2000" b="1" dirty="0">
              <a:latin typeface="Cambria" pitchFamily="18" charset="0"/>
              <a:ea typeface="Cambria" pitchFamily="18" charset="0"/>
            </a:endParaRPr>
          </a:p>
          <a:p>
            <a:pPr indent="504000">
              <a:spcBef>
                <a:spcPct val="0"/>
              </a:spcBef>
              <a:spcAft>
                <a:spcPct val="0"/>
              </a:spcAft>
              <a:buSzPct val="128000"/>
              <a:defRPr/>
            </a:pPr>
            <a:r>
              <a:rPr lang="ru-RU" altLang="ru-RU" dirty="0">
                <a:solidFill>
                  <a:schemeClr val="accent5">
                    <a:lumMod val="50000"/>
                  </a:schemeClr>
                </a:solidFill>
                <a:ea typeface="+mj-ea"/>
                <a:cs typeface="+mj-cs"/>
              </a:rPr>
              <a:t> </a:t>
            </a:r>
            <a:r>
              <a:rPr lang="ru-RU" altLang="ru-RU" dirty="0" smtClean="0">
                <a:solidFill>
                  <a:schemeClr val="accent5">
                    <a:lumMod val="50000"/>
                  </a:schemeClr>
                </a:solidFill>
              </a:rPr>
              <a:t>О</a:t>
            </a:r>
            <a:r>
              <a:rPr lang="ru-RU" dirty="0" smtClean="0">
                <a:solidFill>
                  <a:schemeClr val="accent5">
                    <a:lumMod val="50000"/>
                  </a:schemeClr>
                </a:solidFill>
              </a:rPr>
              <a:t>тсутствие наставника;</a:t>
            </a:r>
            <a:endParaRPr lang="ru-RU" altLang="ru-RU" dirty="0">
              <a:solidFill>
                <a:schemeClr val="accent5">
                  <a:lumMod val="50000"/>
                </a:schemeClr>
              </a:solidFill>
              <a:ea typeface="+mj-ea"/>
              <a:cs typeface="+mj-cs"/>
            </a:endParaRPr>
          </a:p>
          <a:p>
            <a:pPr indent="504000">
              <a:spcBef>
                <a:spcPct val="0"/>
              </a:spcBef>
              <a:spcAft>
                <a:spcPct val="0"/>
              </a:spcAft>
              <a:buSzPct val="128000"/>
              <a:defRPr/>
            </a:pPr>
            <a:r>
              <a:rPr lang="ru-RU" altLang="ru-RU" dirty="0">
                <a:solidFill>
                  <a:schemeClr val="accent5">
                    <a:lumMod val="50000"/>
                  </a:schemeClr>
                </a:solidFill>
                <a:ea typeface="+mj-ea"/>
                <a:cs typeface="+mj-cs"/>
              </a:rPr>
              <a:t> </a:t>
            </a:r>
            <a:r>
              <a:rPr lang="ru-RU" altLang="ru-RU" dirty="0" smtClean="0">
                <a:solidFill>
                  <a:schemeClr val="accent5">
                    <a:lumMod val="50000"/>
                  </a:schemeClr>
                </a:solidFill>
              </a:rPr>
              <a:t>Н</a:t>
            </a:r>
            <a:r>
              <a:rPr lang="ru-RU" dirty="0" smtClean="0">
                <a:solidFill>
                  <a:schemeClr val="accent5">
                    <a:lumMod val="50000"/>
                  </a:schemeClr>
                </a:solidFill>
              </a:rPr>
              <a:t>е доказана необходимость учебы;</a:t>
            </a:r>
            <a:endParaRPr lang="ru-RU" altLang="ru-RU" dirty="0">
              <a:solidFill>
                <a:schemeClr val="accent5">
                  <a:lumMod val="50000"/>
                </a:schemeClr>
              </a:solidFill>
              <a:ea typeface="+mj-ea"/>
              <a:cs typeface="+mj-cs"/>
            </a:endParaRPr>
          </a:p>
          <a:p>
            <a:pPr indent="504000">
              <a:spcBef>
                <a:spcPct val="0"/>
              </a:spcBef>
              <a:spcAft>
                <a:spcPct val="0"/>
              </a:spcAft>
              <a:buSzPct val="128000"/>
              <a:defRPr/>
            </a:pPr>
            <a:r>
              <a:rPr lang="ru-RU" altLang="ru-RU" dirty="0">
                <a:solidFill>
                  <a:schemeClr val="accent5">
                    <a:lumMod val="50000"/>
                  </a:schemeClr>
                </a:solidFill>
                <a:ea typeface="+mj-ea"/>
                <a:cs typeface="+mj-cs"/>
              </a:rPr>
              <a:t> </a:t>
            </a:r>
            <a:r>
              <a:rPr lang="ru-RU" altLang="ru-RU" dirty="0" smtClean="0">
                <a:solidFill>
                  <a:schemeClr val="accent5">
                    <a:lumMod val="50000"/>
                  </a:schemeClr>
                </a:solidFill>
              </a:rPr>
              <a:t>С</a:t>
            </a:r>
            <a:r>
              <a:rPr lang="ru-RU" dirty="0" smtClean="0">
                <a:solidFill>
                  <a:schemeClr val="accent5">
                    <a:lumMod val="50000"/>
                  </a:schemeClr>
                </a:solidFill>
              </a:rPr>
              <a:t>рок договора равен испытательному сроку</a:t>
            </a:r>
            <a:r>
              <a:rPr lang="ru-RU" dirty="0" smtClean="0">
                <a:solidFill>
                  <a:schemeClr val="accent5">
                    <a:lumMod val="50000"/>
                  </a:schemeClr>
                </a:solidFill>
                <a:ea typeface="+mj-ea"/>
                <a:cs typeface="+mj-cs"/>
              </a:rPr>
              <a:t>;</a:t>
            </a:r>
            <a:endParaRPr lang="ru-RU" altLang="ru-RU" dirty="0">
              <a:solidFill>
                <a:schemeClr val="accent5">
                  <a:lumMod val="50000"/>
                </a:schemeClr>
              </a:solidFill>
              <a:ea typeface="+mj-ea"/>
              <a:cs typeface="+mj-cs"/>
            </a:endParaRPr>
          </a:p>
          <a:p>
            <a:pPr indent="504000">
              <a:spcBef>
                <a:spcPct val="0"/>
              </a:spcBef>
              <a:spcAft>
                <a:spcPct val="0"/>
              </a:spcAft>
              <a:buSzPct val="128000"/>
              <a:defRPr/>
            </a:pPr>
            <a:r>
              <a:rPr lang="ru-RU" altLang="ru-RU" dirty="0">
                <a:solidFill>
                  <a:schemeClr val="accent5">
                    <a:lumMod val="50000"/>
                  </a:schemeClr>
                </a:solidFill>
                <a:ea typeface="+mj-ea"/>
                <a:cs typeface="+mj-cs"/>
              </a:rPr>
              <a:t> </a:t>
            </a:r>
            <a:r>
              <a:rPr lang="ru-RU" altLang="ru-RU" dirty="0" smtClean="0">
                <a:solidFill>
                  <a:schemeClr val="accent5">
                    <a:lumMod val="50000"/>
                  </a:schemeClr>
                </a:solidFill>
              </a:rPr>
              <a:t>П</a:t>
            </a:r>
            <a:r>
              <a:rPr lang="ru-RU" dirty="0" smtClean="0">
                <a:solidFill>
                  <a:schemeClr val="accent5">
                    <a:lumMod val="50000"/>
                  </a:schemeClr>
                </a:solidFill>
              </a:rPr>
              <a:t>ренебрежение документами на учебу;</a:t>
            </a:r>
            <a:endParaRPr lang="ru-RU" altLang="ru-RU" dirty="0">
              <a:solidFill>
                <a:schemeClr val="accent5">
                  <a:lumMod val="50000"/>
                </a:schemeClr>
              </a:solidFill>
              <a:ea typeface="+mj-ea"/>
              <a:cs typeface="+mj-cs"/>
            </a:endParaRPr>
          </a:p>
          <a:p>
            <a:pPr indent="504000">
              <a:spcBef>
                <a:spcPct val="0"/>
              </a:spcBef>
              <a:spcAft>
                <a:spcPct val="0"/>
              </a:spcAft>
              <a:buSzPct val="128000"/>
              <a:defRPr/>
            </a:pPr>
            <a:r>
              <a:rPr lang="ru-RU" altLang="ru-RU" dirty="0">
                <a:solidFill>
                  <a:schemeClr val="accent5">
                    <a:lumMod val="50000"/>
                  </a:schemeClr>
                </a:solidFill>
                <a:ea typeface="+mj-ea"/>
                <a:cs typeface="+mj-cs"/>
              </a:rPr>
              <a:t> </a:t>
            </a:r>
            <a:r>
              <a:rPr lang="ru-RU" altLang="ru-RU" dirty="0" smtClean="0">
                <a:solidFill>
                  <a:schemeClr val="accent5">
                    <a:lumMod val="50000"/>
                  </a:schemeClr>
                </a:solidFill>
              </a:rPr>
              <a:t>К</a:t>
            </a:r>
            <a:r>
              <a:rPr lang="ru-RU" dirty="0" smtClean="0">
                <a:solidFill>
                  <a:schemeClr val="accent5">
                    <a:lumMod val="50000"/>
                  </a:schemeClr>
                </a:solidFill>
              </a:rPr>
              <a:t> стипендиям применялись зарплатные нормы</a:t>
            </a:r>
            <a:r>
              <a:rPr lang="ru-RU" altLang="ru-RU" dirty="0" smtClean="0">
                <a:solidFill>
                  <a:schemeClr val="accent5">
                    <a:lumMod val="50000"/>
                  </a:schemeClr>
                </a:solidFill>
                <a:ea typeface="+mj-ea"/>
                <a:cs typeface="+mj-cs"/>
              </a:rPr>
              <a:t>.</a:t>
            </a:r>
            <a:endParaRPr lang="ru-RU" altLang="ru-RU" dirty="0">
              <a:solidFill>
                <a:schemeClr val="accent5">
                  <a:lumMod val="50000"/>
                </a:schemeClr>
              </a:solidFill>
              <a:ea typeface="+mj-ea"/>
              <a:cs typeface="+mj-cs"/>
            </a:endParaRPr>
          </a:p>
          <a:p>
            <a:pPr>
              <a:spcBef>
                <a:spcPct val="0"/>
              </a:spcBef>
              <a:spcAft>
                <a:spcPct val="0"/>
              </a:spcAft>
              <a:buSzPct val="128000"/>
              <a:buNone/>
              <a:defRPr/>
            </a:pPr>
            <a:r>
              <a:rPr lang="ru-RU" altLang="ru-RU" sz="2400" dirty="0">
                <a:solidFill>
                  <a:srgbClr val="025373"/>
                </a:solidFill>
                <a:ea typeface="+mj-ea"/>
                <a:cs typeface="+mj-cs"/>
              </a:rPr>
              <a:t> </a:t>
            </a:r>
            <a:endParaRPr lang="ru-RU" altLang="ru-RU" sz="2400" b="1" dirty="0">
              <a:latin typeface="Cambria" pitchFamily="18" charset="0"/>
              <a:ea typeface="Cambria" pitchFamily="18" charset="0"/>
            </a:endParaRPr>
          </a:p>
          <a:p>
            <a:pPr marL="0" indent="0">
              <a:buNone/>
              <a:defRPr/>
            </a:pPr>
            <a:endParaRPr lang="ru-RU" altLang="ru-RU" sz="2400" b="1" dirty="0">
              <a:latin typeface="Cambria" pitchFamily="18" charset="0"/>
              <a:ea typeface="Cambria" pitchFamily="18" charset="0"/>
            </a:endParaRPr>
          </a:p>
          <a:p>
            <a:endParaRPr lang="ru-RU" dirty="0"/>
          </a:p>
        </p:txBody>
      </p:sp>
      <p:sp>
        <p:nvSpPr>
          <p:cNvPr id="30722" name="Заголовок 1">
            <a:extLst>
              <a:ext uri="{FF2B5EF4-FFF2-40B4-BE49-F238E27FC236}">
                <a16:creationId xmlns:a16="http://schemas.microsoft.com/office/drawing/2014/main" xmlns="" id="{0D2364AE-4270-4566-BDD5-7788B6ABFEB3}"/>
              </a:ext>
            </a:extLst>
          </p:cNvPr>
          <p:cNvSpPr>
            <a:spLocks noGrp="1"/>
          </p:cNvSpPr>
          <p:nvPr>
            <p:ph type="title"/>
          </p:nvPr>
        </p:nvSpPr>
        <p:spPr>
          <a:xfrm>
            <a:off x="623392" y="620688"/>
            <a:ext cx="11110069" cy="1325563"/>
          </a:xfrm>
        </p:spPr>
        <p:txBody>
          <a:bodyPr>
            <a:normAutofit fontScale="90000"/>
          </a:bodyPr>
          <a:lstStyle/>
          <a:p>
            <a:pPr algn="ctr">
              <a:spcBef>
                <a:spcPts val="1200"/>
              </a:spcBef>
              <a:defRPr/>
            </a:pPr>
            <a:r>
              <a:rPr lang="ru-RU" altLang="ru-RU" sz="3100" b="1" dirty="0" smtClean="0">
                <a:solidFill>
                  <a:schemeClr val="bg1"/>
                </a:solidFill>
                <a:effectLst/>
                <a:latin typeface="+mn-lt"/>
              </a:rPr>
              <a:t>Ученический договор, как неудачный способ экономии</a:t>
            </a:r>
            <a:br>
              <a:rPr lang="ru-RU" altLang="ru-RU" sz="3100" b="1" dirty="0" smtClean="0">
                <a:solidFill>
                  <a:schemeClr val="bg1"/>
                </a:solidFill>
                <a:effectLst/>
                <a:latin typeface="+mn-lt"/>
              </a:rPr>
            </a:br>
            <a:r>
              <a:rPr lang="ru-RU" altLang="ru-RU" sz="2700" dirty="0" smtClean="0">
                <a:solidFill>
                  <a:schemeClr val="bg1"/>
                </a:solidFill>
                <a:effectLst/>
                <a:latin typeface="+mn-lt"/>
              </a:rPr>
              <a:t/>
            </a:r>
            <a:br>
              <a:rPr lang="ru-RU" altLang="ru-RU" sz="2700" dirty="0" smtClean="0">
                <a:solidFill>
                  <a:schemeClr val="bg1"/>
                </a:solidFill>
                <a:effectLst/>
                <a:latin typeface="+mn-lt"/>
              </a:rPr>
            </a:br>
            <a:r>
              <a:rPr lang="ru-RU" sz="2700" dirty="0" smtClean="0">
                <a:solidFill>
                  <a:schemeClr val="bg1"/>
                </a:solidFill>
                <a:latin typeface="+mn-lt"/>
              </a:rPr>
              <a:t>Определение Верховного Суда РФ от 31.03.2022 N 309-ЭС22-2353 по делу </a:t>
            </a:r>
            <a:br>
              <a:rPr lang="ru-RU" sz="2700" dirty="0" smtClean="0">
                <a:solidFill>
                  <a:schemeClr val="bg1"/>
                </a:solidFill>
                <a:latin typeface="+mn-lt"/>
              </a:rPr>
            </a:br>
            <a:r>
              <a:rPr lang="ru-RU" sz="2700" dirty="0" smtClean="0">
                <a:solidFill>
                  <a:schemeClr val="bg1"/>
                </a:solidFill>
                <a:latin typeface="+mn-lt"/>
              </a:rPr>
              <a:t>N А76-4285/2021</a:t>
            </a:r>
            <a:r>
              <a:rPr lang="ru-RU" sz="2700" b="1" dirty="0" smtClean="0">
                <a:solidFill>
                  <a:schemeClr val="bg1"/>
                </a:solidFill>
              </a:rPr>
              <a:t/>
            </a:r>
            <a:br>
              <a:rPr lang="ru-RU" sz="2700" b="1" dirty="0" smtClean="0">
                <a:solidFill>
                  <a:schemeClr val="bg1"/>
                </a:solidFill>
              </a:rPr>
            </a:br>
            <a:endParaRPr lang="ru-RU" altLang="ru-RU" sz="2700" b="1" dirty="0">
              <a:solidFill>
                <a:schemeClr val="bg1"/>
              </a:solidFill>
              <a:effectLs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Объект 2">
            <a:extLst>
              <a:ext uri="{FF2B5EF4-FFF2-40B4-BE49-F238E27FC236}">
                <a16:creationId xmlns:a16="http://schemas.microsoft.com/office/drawing/2014/main" xmlns="" id="{80913075-2965-4FE4-9EB6-8DEB93D85D9B}"/>
              </a:ext>
            </a:extLst>
          </p:cNvPr>
          <p:cNvSpPr>
            <a:spLocks noGrp="1"/>
          </p:cNvSpPr>
          <p:nvPr>
            <p:ph type="body" sz="quarter" idx="10"/>
          </p:nvPr>
        </p:nvSpPr>
        <p:spPr>
          <a:ln>
            <a:miter lim="800000"/>
            <a:headEnd/>
            <a:tailEnd/>
          </a:ln>
        </p:spPr>
        <p:txBody>
          <a:bodyPr>
            <a:normAutofit/>
          </a:bodyPr>
          <a:lstStyle/>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dirty="0"/>
          </a:p>
        </p:txBody>
      </p:sp>
      <p:sp>
        <p:nvSpPr>
          <p:cNvPr id="2" name="Текст 1">
            <a:extLst>
              <a:ext uri="{FF2B5EF4-FFF2-40B4-BE49-F238E27FC236}">
                <a16:creationId xmlns:a16="http://schemas.microsoft.com/office/drawing/2014/main" xmlns="" id="{D3F71864-2407-425C-A9C1-F6BD8AC2DEC0}"/>
              </a:ext>
            </a:extLst>
          </p:cNvPr>
          <p:cNvSpPr>
            <a:spLocks noGrp="1"/>
          </p:cNvSpPr>
          <p:nvPr>
            <p:ph type="body" sz="quarter" idx="11"/>
          </p:nvPr>
        </p:nvSpPr>
        <p:spPr>
          <a:xfrm>
            <a:off x="695400" y="2726258"/>
            <a:ext cx="10730408" cy="4131742"/>
          </a:xfrm>
        </p:spPr>
        <p:txBody>
          <a:bodyPr>
            <a:normAutofit lnSpcReduction="10000"/>
          </a:bodyPr>
          <a:lstStyle/>
          <a:p>
            <a:pPr indent="504000" algn="just" fontAlgn="base">
              <a:buNone/>
            </a:pPr>
            <a:r>
              <a:rPr lang="ru-RU" sz="2400" b="1" dirty="0" smtClean="0">
                <a:solidFill>
                  <a:schemeClr val="accent1"/>
                </a:solidFill>
                <a:ea typeface="Cambria" pitchFamily="18" charset="0"/>
                <a:cs typeface="Times New Roman" pitchFamily="18" charset="0"/>
              </a:rPr>
              <a:t>Организационная зависимость.</a:t>
            </a:r>
          </a:p>
          <a:p>
            <a:pPr indent="504000" algn="just" fontAlgn="base">
              <a:buNone/>
            </a:pPr>
            <a:r>
              <a:rPr lang="ru-RU" sz="2400" dirty="0" smtClean="0">
                <a:solidFill>
                  <a:schemeClr val="accent1"/>
                </a:solidFill>
                <a:ea typeface="Cambria" pitchFamily="18" charset="0"/>
                <a:cs typeface="Times New Roman" pitchFamily="18" charset="0"/>
              </a:rPr>
              <a:t>Это выявляют по данным фактам:</a:t>
            </a:r>
            <a:endParaRPr lang="en-US" sz="2400" dirty="0" smtClean="0">
              <a:solidFill>
                <a:schemeClr val="accent1"/>
              </a:solidFill>
              <a:ea typeface="Cambria" pitchFamily="18" charset="0"/>
              <a:cs typeface="Times New Roman" pitchFamily="18" charset="0"/>
            </a:endParaRPr>
          </a:p>
          <a:p>
            <a:pPr indent="504000" algn="just" fontAlgn="base"/>
            <a:r>
              <a:rPr lang="ru-RU" sz="2400" dirty="0" smtClean="0">
                <a:solidFill>
                  <a:schemeClr val="accent1"/>
                </a:solidFill>
                <a:ea typeface="Cambria" pitchFamily="18" charset="0"/>
                <a:cs typeface="Times New Roman" pitchFamily="18" charset="0"/>
              </a:rPr>
              <a:t>Регистрация в качестве плательщика НПД — обязательное условие заказчика;</a:t>
            </a:r>
          </a:p>
          <a:p>
            <a:pPr indent="504000" algn="just" fontAlgn="base"/>
            <a:r>
              <a:rPr lang="ru-RU" sz="2400" dirty="0" smtClean="0">
                <a:solidFill>
                  <a:schemeClr val="accent1"/>
                </a:solidFill>
                <a:ea typeface="Cambria" pitchFamily="18" charset="0"/>
                <a:cs typeface="Times New Roman" pitchFamily="18" charset="0"/>
              </a:rPr>
              <a:t>Заказчик распределяет самозанятых по объектам (маршрутам), исходя из производственной необходимости;</a:t>
            </a:r>
          </a:p>
          <a:p>
            <a:pPr indent="504000" algn="just" fontAlgn="base"/>
            <a:r>
              <a:rPr lang="ru-RU" sz="2400" dirty="0" smtClean="0">
                <a:solidFill>
                  <a:schemeClr val="accent1"/>
                </a:solidFill>
                <a:ea typeface="Cambria" pitchFamily="18" charset="0"/>
                <a:cs typeface="Times New Roman" pitchFamily="18" charset="0"/>
              </a:rPr>
              <a:t>Заказчик определяет режим работы плательщика НПД (продолжительность рабочего дня, смены, время отдыха и т.д.);</a:t>
            </a:r>
          </a:p>
          <a:p>
            <a:pPr indent="504000" algn="just" fontAlgn="base"/>
            <a:r>
              <a:rPr lang="ru-RU" sz="2400" dirty="0" smtClean="0">
                <a:solidFill>
                  <a:schemeClr val="accent1"/>
                </a:solidFill>
                <a:ea typeface="Cambria" pitchFamily="18" charset="0"/>
                <a:cs typeface="Times New Roman" pitchFamily="18" charset="0"/>
              </a:rPr>
              <a:t>Сотрудник заказчика руководит работой самозанятых, контролирует ее.</a:t>
            </a:r>
          </a:p>
          <a:p>
            <a:pPr>
              <a:defRPr/>
            </a:pPr>
            <a:endParaRPr lang="ru-RU" altLang="ru-RU" sz="2000" b="1" dirty="0">
              <a:latin typeface="Cambria" pitchFamily="18" charset="0"/>
              <a:ea typeface="Cambria" pitchFamily="18" charset="0"/>
            </a:endParaRPr>
          </a:p>
          <a:p>
            <a:pPr>
              <a:spcBef>
                <a:spcPct val="0"/>
              </a:spcBef>
              <a:spcAft>
                <a:spcPct val="0"/>
              </a:spcAft>
              <a:buSzPct val="128000"/>
              <a:buNone/>
              <a:defRPr/>
            </a:pPr>
            <a:r>
              <a:rPr lang="ru-RU" altLang="ru-RU" sz="2400" dirty="0" smtClean="0">
                <a:solidFill>
                  <a:srgbClr val="025373"/>
                </a:solidFill>
                <a:ea typeface="+mj-ea"/>
                <a:cs typeface="+mj-cs"/>
              </a:rPr>
              <a:t> </a:t>
            </a:r>
            <a:endParaRPr lang="ru-RU" altLang="ru-RU" sz="2400" b="1" dirty="0">
              <a:latin typeface="Cambria" pitchFamily="18" charset="0"/>
              <a:ea typeface="Cambria" pitchFamily="18" charset="0"/>
            </a:endParaRPr>
          </a:p>
          <a:p>
            <a:pPr marL="0" indent="0">
              <a:buNone/>
              <a:defRPr/>
            </a:pPr>
            <a:endParaRPr lang="ru-RU" altLang="ru-RU" sz="2400" b="1" dirty="0">
              <a:latin typeface="Cambria" pitchFamily="18" charset="0"/>
              <a:ea typeface="Cambria" pitchFamily="18" charset="0"/>
            </a:endParaRPr>
          </a:p>
          <a:p>
            <a:endParaRPr lang="ru-RU" dirty="0"/>
          </a:p>
        </p:txBody>
      </p:sp>
      <p:sp>
        <p:nvSpPr>
          <p:cNvPr id="30722" name="Заголовок 1">
            <a:extLst>
              <a:ext uri="{FF2B5EF4-FFF2-40B4-BE49-F238E27FC236}">
                <a16:creationId xmlns:a16="http://schemas.microsoft.com/office/drawing/2014/main" xmlns="" id="{0D2364AE-4270-4566-BDD5-7788B6ABFEB3}"/>
              </a:ext>
            </a:extLst>
          </p:cNvPr>
          <p:cNvSpPr>
            <a:spLocks noGrp="1"/>
          </p:cNvSpPr>
          <p:nvPr>
            <p:ph type="title"/>
          </p:nvPr>
        </p:nvSpPr>
        <p:spPr>
          <a:xfrm>
            <a:off x="263352" y="692696"/>
            <a:ext cx="11110069" cy="1325563"/>
          </a:xfrm>
        </p:spPr>
        <p:txBody>
          <a:bodyPr>
            <a:normAutofit fontScale="90000"/>
          </a:bodyPr>
          <a:lstStyle/>
          <a:p>
            <a:pPr algn="ctr">
              <a:defRPr/>
            </a:pPr>
            <a:r>
              <a:rPr lang="ru-RU" altLang="ru-RU" sz="3100" b="1" dirty="0" smtClean="0">
                <a:solidFill>
                  <a:schemeClr val="bg1"/>
                </a:solidFill>
                <a:effectLst/>
                <a:latin typeface="+mn-lt"/>
              </a:rPr>
              <a:t>Договор с самозанятым – зоны риска</a:t>
            </a:r>
            <a:br>
              <a:rPr lang="ru-RU" altLang="ru-RU" sz="3100" b="1" dirty="0" smtClean="0">
                <a:solidFill>
                  <a:schemeClr val="bg1"/>
                </a:solidFill>
                <a:effectLst/>
                <a:latin typeface="+mn-lt"/>
              </a:rPr>
            </a:br>
            <a:r>
              <a:rPr lang="ru-RU" altLang="ru-RU" sz="2700" dirty="0" smtClean="0">
                <a:solidFill>
                  <a:schemeClr val="bg1"/>
                </a:solidFill>
                <a:effectLst/>
                <a:latin typeface="+mn-lt"/>
              </a:rPr>
              <a:t/>
            </a:r>
            <a:br>
              <a:rPr lang="ru-RU" altLang="ru-RU" sz="2700" dirty="0" smtClean="0">
                <a:solidFill>
                  <a:schemeClr val="bg1"/>
                </a:solidFill>
                <a:effectLst/>
                <a:latin typeface="+mn-lt"/>
              </a:rPr>
            </a:br>
            <a:r>
              <a:rPr lang="ru-RU" sz="2400" dirty="0" smtClean="0">
                <a:solidFill>
                  <a:schemeClr val="bg1"/>
                </a:solidFill>
                <a:latin typeface="+mn-lt"/>
              </a:rPr>
              <a:t>Письмо ФНС России от 16.09.2021 N АБ-4-20/13183@</a:t>
            </a:r>
            <a:br>
              <a:rPr lang="ru-RU" sz="2400" dirty="0" smtClean="0">
                <a:solidFill>
                  <a:schemeClr val="bg1"/>
                </a:solidFill>
                <a:latin typeface="+mn-lt"/>
              </a:rPr>
            </a:br>
            <a:r>
              <a:rPr lang="ru-RU" sz="2700" b="1" dirty="0" smtClean="0">
                <a:solidFill>
                  <a:schemeClr val="bg1"/>
                </a:solidFill>
              </a:rPr>
              <a:t/>
            </a:r>
            <a:br>
              <a:rPr lang="ru-RU" sz="2700" b="1" dirty="0" smtClean="0">
                <a:solidFill>
                  <a:schemeClr val="bg1"/>
                </a:solidFill>
              </a:rPr>
            </a:br>
            <a:endParaRPr lang="ru-RU" altLang="ru-RU" sz="2700" b="1" dirty="0">
              <a:solidFill>
                <a:schemeClr val="bg1"/>
              </a:solidFill>
              <a:effectLs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Объект 2">
            <a:extLst>
              <a:ext uri="{FF2B5EF4-FFF2-40B4-BE49-F238E27FC236}">
                <a16:creationId xmlns:a16="http://schemas.microsoft.com/office/drawing/2014/main" xmlns="" id="{80913075-2965-4FE4-9EB6-8DEB93D85D9B}"/>
              </a:ext>
            </a:extLst>
          </p:cNvPr>
          <p:cNvSpPr>
            <a:spLocks noGrp="1"/>
          </p:cNvSpPr>
          <p:nvPr>
            <p:ph type="body" sz="quarter" idx="10"/>
          </p:nvPr>
        </p:nvSpPr>
        <p:spPr>
          <a:ln>
            <a:miter lim="800000"/>
            <a:headEnd/>
            <a:tailEnd/>
          </a:ln>
        </p:spPr>
        <p:txBody>
          <a:bodyPr>
            <a:normAutofit/>
          </a:bodyPr>
          <a:lstStyle/>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sz="1800" b="1" dirty="0">
              <a:latin typeface="Cambria" pitchFamily="18" charset="0"/>
              <a:ea typeface="Cambria" pitchFamily="18" charset="0"/>
            </a:endParaRPr>
          </a:p>
          <a:p>
            <a:pPr marL="0" indent="0">
              <a:buNone/>
              <a:defRPr/>
            </a:pPr>
            <a:endParaRPr lang="ru-RU" altLang="ru-RU" dirty="0"/>
          </a:p>
        </p:txBody>
      </p:sp>
      <p:sp>
        <p:nvSpPr>
          <p:cNvPr id="2" name="Текст 1">
            <a:extLst>
              <a:ext uri="{FF2B5EF4-FFF2-40B4-BE49-F238E27FC236}">
                <a16:creationId xmlns:a16="http://schemas.microsoft.com/office/drawing/2014/main" xmlns="" id="{D3F71864-2407-425C-A9C1-F6BD8AC2DEC0}"/>
              </a:ext>
            </a:extLst>
          </p:cNvPr>
          <p:cNvSpPr>
            <a:spLocks noGrp="1"/>
          </p:cNvSpPr>
          <p:nvPr>
            <p:ph type="body" sz="quarter" idx="11"/>
          </p:nvPr>
        </p:nvSpPr>
        <p:spPr>
          <a:xfrm>
            <a:off x="695400" y="2924944"/>
            <a:ext cx="10730408" cy="4131742"/>
          </a:xfrm>
        </p:spPr>
        <p:txBody>
          <a:bodyPr>
            <a:normAutofit lnSpcReduction="10000"/>
          </a:bodyPr>
          <a:lstStyle/>
          <a:p>
            <a:pPr indent="504000" algn="just">
              <a:buNone/>
            </a:pPr>
            <a:r>
              <a:rPr lang="ru-RU" sz="2000" b="1" dirty="0" smtClean="0">
                <a:solidFill>
                  <a:schemeClr val="accent1"/>
                </a:solidFill>
                <a:ea typeface="Cambria" pitchFamily="18" charset="0"/>
                <a:cs typeface="Times New Roman" pitchFamily="18" charset="0"/>
              </a:rPr>
              <a:t>Инфраструктурная зависимость</a:t>
            </a:r>
          </a:p>
          <a:p>
            <a:pPr indent="504000" algn="just"/>
            <a:r>
              <a:rPr lang="ru-RU" sz="2000" b="1" dirty="0" smtClean="0">
                <a:solidFill>
                  <a:schemeClr val="accent1"/>
                </a:solidFill>
                <a:ea typeface="Cambria" pitchFamily="18" charset="0"/>
                <a:cs typeface="Times New Roman" pitchFamily="18" charset="0"/>
              </a:rPr>
              <a:t> </a:t>
            </a:r>
            <a:r>
              <a:rPr lang="ru-RU" sz="2000" dirty="0" smtClean="0">
                <a:solidFill>
                  <a:schemeClr val="accent1"/>
                </a:solidFill>
                <a:ea typeface="Cambria" pitchFamily="18" charset="0"/>
                <a:cs typeface="Times New Roman" pitchFamily="18" charset="0"/>
              </a:rPr>
              <a:t>" Плательщика НПД" от "Заказчика", то есть "плательщик НПД" выполняет работу полностью материалами, инструментами и оборудованием "Заказчика";</a:t>
            </a:r>
          </a:p>
          <a:p>
            <a:pPr indent="504000" algn="just">
              <a:buNone/>
            </a:pPr>
            <a:endParaRPr lang="ru-RU" sz="2000" dirty="0" smtClean="0">
              <a:solidFill>
                <a:schemeClr val="accent1"/>
              </a:solidFill>
              <a:ea typeface="Cambria" pitchFamily="18" charset="0"/>
              <a:cs typeface="Times New Roman" pitchFamily="18" charset="0"/>
            </a:endParaRPr>
          </a:p>
          <a:p>
            <a:pPr indent="504000" algn="just">
              <a:buNone/>
            </a:pPr>
            <a:r>
              <a:rPr lang="ru-RU" sz="2000" b="1" dirty="0" smtClean="0">
                <a:solidFill>
                  <a:schemeClr val="accent1"/>
                </a:solidFill>
                <a:ea typeface="Cambria" pitchFamily="18" charset="0"/>
                <a:cs typeface="Times New Roman" pitchFamily="18" charset="0"/>
              </a:rPr>
              <a:t>Порядок оплаты услуг "плательщику НПД</a:t>
            </a:r>
            <a:r>
              <a:rPr lang="ru-RU" sz="2000" dirty="0" smtClean="0">
                <a:solidFill>
                  <a:schemeClr val="accent1"/>
                </a:solidFill>
                <a:ea typeface="Cambria" pitchFamily="18" charset="0"/>
                <a:cs typeface="Times New Roman" pitchFamily="18" charset="0"/>
              </a:rPr>
              <a:t>" </a:t>
            </a:r>
          </a:p>
          <a:p>
            <a:pPr indent="504000" algn="just"/>
            <a:r>
              <a:rPr lang="ru-RU" sz="2000" dirty="0" smtClean="0">
                <a:solidFill>
                  <a:schemeClr val="accent1"/>
                </a:solidFill>
                <a:ea typeface="Cambria" pitchFamily="18" charset="0"/>
                <a:cs typeface="Times New Roman" pitchFamily="18" charset="0"/>
              </a:rPr>
              <a:t>И учет оказываемых услуг аналогичен порядку, установленному Трудовым </a:t>
            </a:r>
            <a:r>
              <a:rPr lang="ru-RU" sz="2000" dirty="0" smtClean="0">
                <a:solidFill>
                  <a:schemeClr val="accent1"/>
                </a:solidFill>
                <a:ea typeface="Cambria" pitchFamily="18" charset="0"/>
                <a:cs typeface="Times New Roman" pitchFamily="18" charset="0"/>
                <a:hlinkClick r:id="rId2"/>
              </a:rPr>
              <a:t>кодексом</a:t>
            </a:r>
            <a:r>
              <a:rPr lang="ru-RU" sz="2000" dirty="0" smtClean="0">
                <a:solidFill>
                  <a:schemeClr val="accent1"/>
                </a:solidFill>
                <a:ea typeface="Cambria" pitchFamily="18" charset="0"/>
                <a:cs typeface="Times New Roman" pitchFamily="18" charset="0"/>
              </a:rPr>
              <a:t> Российской Федерации.</a:t>
            </a:r>
          </a:p>
          <a:p>
            <a:pPr indent="504000" algn="just"/>
            <a:endParaRPr lang="ru-RU" sz="2000" dirty="0" smtClean="0">
              <a:solidFill>
                <a:schemeClr val="accent1"/>
              </a:solidFill>
              <a:ea typeface="Cambria" pitchFamily="18" charset="0"/>
              <a:cs typeface="Times New Roman" pitchFamily="18" charset="0"/>
            </a:endParaRPr>
          </a:p>
          <a:p>
            <a:pPr indent="504000" algn="just"/>
            <a:r>
              <a:rPr lang="ru-RU" sz="2000" dirty="0" smtClean="0">
                <a:solidFill>
                  <a:schemeClr val="accent1"/>
                </a:solidFill>
                <a:ea typeface="Cambria" pitchFamily="18" charset="0"/>
                <a:cs typeface="Times New Roman" pitchFamily="18" charset="0"/>
              </a:rPr>
              <a:t>Указанные признаки характеризуют "плательщика НПД" как лицо, фактически лишенное предпринимательской самостоятельности в ведении своей деятельности.</a:t>
            </a:r>
          </a:p>
          <a:p>
            <a:pPr>
              <a:defRPr/>
            </a:pPr>
            <a:endParaRPr lang="ru-RU" altLang="ru-RU" sz="2000" b="1" dirty="0">
              <a:latin typeface="Cambria" pitchFamily="18" charset="0"/>
              <a:ea typeface="Cambria" pitchFamily="18" charset="0"/>
            </a:endParaRPr>
          </a:p>
          <a:p>
            <a:pPr>
              <a:spcBef>
                <a:spcPct val="0"/>
              </a:spcBef>
              <a:spcAft>
                <a:spcPct val="0"/>
              </a:spcAft>
              <a:buSzPct val="128000"/>
              <a:buNone/>
              <a:defRPr/>
            </a:pPr>
            <a:r>
              <a:rPr lang="ru-RU" altLang="ru-RU" sz="2400" dirty="0" smtClean="0">
                <a:solidFill>
                  <a:srgbClr val="025373"/>
                </a:solidFill>
                <a:ea typeface="+mj-ea"/>
                <a:cs typeface="+mj-cs"/>
              </a:rPr>
              <a:t> </a:t>
            </a:r>
            <a:endParaRPr lang="ru-RU" altLang="ru-RU" sz="2400" b="1" dirty="0">
              <a:latin typeface="Cambria" pitchFamily="18" charset="0"/>
              <a:ea typeface="Cambria" pitchFamily="18" charset="0"/>
            </a:endParaRPr>
          </a:p>
          <a:p>
            <a:pPr marL="0" indent="0">
              <a:buNone/>
              <a:defRPr/>
            </a:pPr>
            <a:endParaRPr lang="ru-RU" altLang="ru-RU" sz="2400" b="1" dirty="0">
              <a:latin typeface="Cambria" pitchFamily="18" charset="0"/>
              <a:ea typeface="Cambria" pitchFamily="18" charset="0"/>
            </a:endParaRPr>
          </a:p>
          <a:p>
            <a:endParaRPr lang="ru-RU" dirty="0"/>
          </a:p>
        </p:txBody>
      </p:sp>
      <p:sp>
        <p:nvSpPr>
          <p:cNvPr id="30722" name="Заголовок 1">
            <a:extLst>
              <a:ext uri="{FF2B5EF4-FFF2-40B4-BE49-F238E27FC236}">
                <a16:creationId xmlns:a16="http://schemas.microsoft.com/office/drawing/2014/main" xmlns="" id="{0D2364AE-4270-4566-BDD5-7788B6ABFEB3}"/>
              </a:ext>
            </a:extLst>
          </p:cNvPr>
          <p:cNvSpPr>
            <a:spLocks noGrp="1"/>
          </p:cNvSpPr>
          <p:nvPr>
            <p:ph type="title"/>
          </p:nvPr>
        </p:nvSpPr>
        <p:spPr>
          <a:xfrm>
            <a:off x="335360" y="692696"/>
            <a:ext cx="11110069" cy="1325563"/>
          </a:xfrm>
        </p:spPr>
        <p:txBody>
          <a:bodyPr>
            <a:normAutofit fontScale="90000"/>
          </a:bodyPr>
          <a:lstStyle/>
          <a:p>
            <a:pPr algn="ctr">
              <a:defRPr/>
            </a:pPr>
            <a:r>
              <a:rPr lang="ru-RU" altLang="ru-RU" sz="3100" b="1" dirty="0" smtClean="0">
                <a:solidFill>
                  <a:schemeClr val="bg1"/>
                </a:solidFill>
                <a:effectLst/>
                <a:latin typeface="+mn-lt"/>
              </a:rPr>
              <a:t>Договор с самозанятым – зоны риска</a:t>
            </a:r>
            <a:br>
              <a:rPr lang="ru-RU" altLang="ru-RU" sz="3100" b="1" dirty="0" smtClean="0">
                <a:solidFill>
                  <a:schemeClr val="bg1"/>
                </a:solidFill>
                <a:effectLst/>
                <a:latin typeface="+mn-lt"/>
              </a:rPr>
            </a:br>
            <a:r>
              <a:rPr lang="ru-RU" altLang="ru-RU" sz="2700" dirty="0" smtClean="0">
                <a:solidFill>
                  <a:schemeClr val="bg1"/>
                </a:solidFill>
                <a:effectLst/>
                <a:latin typeface="+mn-lt"/>
              </a:rPr>
              <a:t/>
            </a:r>
            <a:br>
              <a:rPr lang="ru-RU" altLang="ru-RU" sz="2700" dirty="0" smtClean="0">
                <a:solidFill>
                  <a:schemeClr val="bg1"/>
                </a:solidFill>
                <a:effectLst/>
                <a:latin typeface="+mn-lt"/>
              </a:rPr>
            </a:br>
            <a:r>
              <a:rPr lang="ru-RU" sz="2400" dirty="0" smtClean="0">
                <a:solidFill>
                  <a:schemeClr val="bg1"/>
                </a:solidFill>
                <a:latin typeface="+mn-lt"/>
              </a:rPr>
              <a:t>Письмо ФНС России от 16.09.2021 N АБ-4-20/13183@</a:t>
            </a:r>
            <a:br>
              <a:rPr lang="ru-RU" sz="2400" dirty="0" smtClean="0">
                <a:solidFill>
                  <a:schemeClr val="bg1"/>
                </a:solidFill>
                <a:latin typeface="+mn-lt"/>
              </a:rPr>
            </a:br>
            <a:r>
              <a:rPr lang="ru-RU" sz="2700" b="1" dirty="0" smtClean="0">
                <a:solidFill>
                  <a:schemeClr val="bg1"/>
                </a:solidFill>
              </a:rPr>
              <a:t/>
            </a:r>
            <a:br>
              <a:rPr lang="ru-RU" sz="2700" b="1" dirty="0" smtClean="0">
                <a:solidFill>
                  <a:schemeClr val="bg1"/>
                </a:solidFill>
              </a:rPr>
            </a:br>
            <a:endParaRPr lang="ru-RU" altLang="ru-RU" sz="2700" b="1" dirty="0">
              <a:solidFill>
                <a:schemeClr val="bg1"/>
              </a:solidFill>
              <a:effectLs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a:extLst>
              <a:ext uri="{FF2B5EF4-FFF2-40B4-BE49-F238E27FC236}">
                <a16:creationId xmlns:a16="http://schemas.microsoft.com/office/drawing/2014/main" xmlns="" id="{455A2F84-0203-4297-A491-448210415830}"/>
              </a:ext>
            </a:extLst>
          </p:cNvPr>
          <p:cNvSpPr>
            <a:spLocks noGrp="1"/>
          </p:cNvSpPr>
          <p:nvPr>
            <p:ph type="body" sz="quarter" idx="10"/>
          </p:nvPr>
        </p:nvSpPr>
        <p:spPr>
          <a:xfrm>
            <a:off x="3143672" y="2348880"/>
            <a:ext cx="7785100" cy="4951413"/>
          </a:xfrm>
        </p:spPr>
        <p:txBody>
          <a:bodyPr/>
          <a:lstStyle/>
          <a:p>
            <a:r>
              <a:rPr lang="ru-RU" sz="2400" dirty="0">
                <a:solidFill>
                  <a:srgbClr val="FF0000"/>
                </a:solidFill>
              </a:rPr>
              <a:t>Базу для взносов:</a:t>
            </a:r>
            <a:br>
              <a:rPr lang="ru-RU" sz="2400" dirty="0">
                <a:solidFill>
                  <a:srgbClr val="FF0000"/>
                </a:solidFill>
              </a:rPr>
            </a:br>
            <a:r>
              <a:rPr lang="ru-RU" sz="2400" dirty="0">
                <a:solidFill>
                  <a:srgbClr val="025373"/>
                </a:solidFill>
              </a:rPr>
              <a:t/>
            </a:r>
            <a:br>
              <a:rPr lang="ru-RU" sz="2400" dirty="0">
                <a:solidFill>
                  <a:srgbClr val="025373"/>
                </a:solidFill>
              </a:rPr>
            </a:br>
            <a:r>
              <a:rPr lang="ru-RU" sz="2400" dirty="0" smtClean="0">
                <a:solidFill>
                  <a:srgbClr val="025373"/>
                </a:solidFill>
              </a:rPr>
              <a:t>На </a:t>
            </a:r>
            <a:r>
              <a:rPr lang="ru-RU" sz="2400" dirty="0">
                <a:solidFill>
                  <a:srgbClr val="025373"/>
                </a:solidFill>
              </a:rPr>
              <a:t>ВНиМ, ОПС и ОМС надо считать отдельно по каждому работнику (п. 4 ст. 431 НК РФ);</a:t>
            </a:r>
            <a:br>
              <a:rPr lang="ru-RU" sz="2400" dirty="0">
                <a:solidFill>
                  <a:srgbClr val="025373"/>
                </a:solidFill>
              </a:rPr>
            </a:br>
            <a:r>
              <a:rPr lang="ru-RU" sz="2400" dirty="0">
                <a:solidFill>
                  <a:srgbClr val="025373"/>
                </a:solidFill>
              </a:rPr>
              <a:t/>
            </a:r>
            <a:br>
              <a:rPr lang="ru-RU" sz="2400" dirty="0">
                <a:solidFill>
                  <a:srgbClr val="025373"/>
                </a:solidFill>
              </a:rPr>
            </a:br>
            <a:r>
              <a:rPr lang="ru-RU" sz="2400" dirty="0">
                <a:solidFill>
                  <a:srgbClr val="025373"/>
                </a:solidFill>
              </a:rPr>
              <a:t>База считается нарастающим итогом с начала года.</a:t>
            </a:r>
            <a:br>
              <a:rPr lang="ru-RU" sz="2400" dirty="0">
                <a:solidFill>
                  <a:srgbClr val="025373"/>
                </a:solidFill>
              </a:rPr>
            </a:br>
            <a:r>
              <a:rPr lang="ru-RU" sz="2400" dirty="0">
                <a:solidFill>
                  <a:srgbClr val="025373"/>
                </a:solidFill>
              </a:rPr>
              <a:t/>
            </a:r>
            <a:br>
              <a:rPr lang="ru-RU" sz="2400" dirty="0">
                <a:solidFill>
                  <a:srgbClr val="025373"/>
                </a:solidFill>
              </a:rPr>
            </a:br>
            <a:r>
              <a:rPr lang="ru-RU" sz="2400" dirty="0">
                <a:solidFill>
                  <a:srgbClr val="025373"/>
                </a:solidFill>
              </a:rPr>
              <a:t>В нее включаются облагаемые выплаты, которые вы начислили работнику с начала года и по последний день истекшего месяца. </a:t>
            </a:r>
            <a:br>
              <a:rPr lang="ru-RU" sz="2400" dirty="0">
                <a:solidFill>
                  <a:srgbClr val="025373"/>
                </a:solidFill>
              </a:rPr>
            </a:br>
            <a:endParaRPr lang="ru-RU" sz="2400" dirty="0">
              <a:solidFill>
                <a:srgbClr val="025373"/>
              </a:solidFill>
            </a:endParaRPr>
          </a:p>
          <a:p>
            <a:endParaRPr lang="ru-RU" dirty="0"/>
          </a:p>
        </p:txBody>
      </p:sp>
      <p:sp>
        <p:nvSpPr>
          <p:cNvPr id="5" name="Заголовок 1">
            <a:extLst>
              <a:ext uri="{FF2B5EF4-FFF2-40B4-BE49-F238E27FC236}">
                <a16:creationId xmlns:a16="http://schemas.microsoft.com/office/drawing/2014/main" xmlns="" id="{F54BD76A-4C32-4965-A0FF-B1C9DD7FD25A}"/>
              </a:ext>
            </a:extLst>
          </p:cNvPr>
          <p:cNvSpPr txBox="1">
            <a:spLocks/>
          </p:cNvSpPr>
          <p:nvPr/>
        </p:nvSpPr>
        <p:spPr>
          <a:xfrm>
            <a:off x="3143672" y="476672"/>
            <a:ext cx="8640960" cy="1143000"/>
          </a:xfrm>
          <a:prstGeom prst="rect">
            <a:avLst/>
          </a:prstGeom>
          <a:effectLst/>
        </p:spPr>
        <p:txBody>
          <a:bodyPr/>
          <a:lst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l">
              <a:buNone/>
              <a:defRPr/>
            </a:pPr>
            <a:r>
              <a:rPr lang="ru-RU" sz="2600" dirty="0">
                <a:solidFill>
                  <a:srgbClr val="025373"/>
                </a:solidFill>
                <a:effectLst/>
                <a:latin typeface="+mn-lt"/>
              </a:rPr>
              <a:t>База для исчисления страховых взносов (ст.421 НК РФ)</a:t>
            </a:r>
          </a:p>
          <a:p>
            <a:pPr marL="0" indent="0" algn="l">
              <a:buNone/>
              <a:defRPr/>
            </a:pPr>
            <a:endParaRPr lang="ru-RU" sz="2800" dirty="0">
              <a:solidFill>
                <a:srgbClr val="025373"/>
              </a:solidFill>
              <a:effectLst/>
              <a:latin typeface="+mn-lt"/>
            </a:endParaRPr>
          </a:p>
          <a:p>
            <a:pPr marL="0" indent="0" algn="l">
              <a:buNone/>
              <a:defRPr/>
            </a:pPr>
            <a:r>
              <a:rPr lang="ru-RU" sz="2000" b="0" dirty="0" smtClean="0">
                <a:solidFill>
                  <a:srgbClr val="FF0000"/>
                </a:solidFill>
                <a:effectLst/>
                <a:latin typeface="+mn-lt"/>
              </a:rPr>
              <a:t>для </a:t>
            </a:r>
            <a:r>
              <a:rPr lang="ru-RU" sz="2000" b="0" dirty="0">
                <a:solidFill>
                  <a:srgbClr val="FF0000"/>
                </a:solidFill>
                <a:effectLst/>
                <a:latin typeface="+mn-lt"/>
              </a:rPr>
              <a:t>плательщиков, производящих выплаты и иные вознаграждения физическим лицам</a:t>
            </a:r>
            <a:endParaRPr lang="ru-RU" sz="3200" b="0" dirty="0">
              <a:solidFill>
                <a:srgbClr val="FF0000"/>
              </a:solidFill>
              <a:effectLst/>
              <a:latin typeface="+mn-lt"/>
            </a:endParaRP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Тема Office">
  <a:themeElements>
    <a:clrScheme name="Другая 2">
      <a:dk1>
        <a:sysClr val="windowText" lastClr="000000"/>
      </a:dk1>
      <a:lt1>
        <a:sysClr val="window" lastClr="FFFFFF"/>
      </a:lt1>
      <a:dk2>
        <a:srgbClr val="025373"/>
      </a:dk2>
      <a:lt2>
        <a:srgbClr val="E7E6E6"/>
      </a:lt2>
      <a:accent1>
        <a:srgbClr val="025373"/>
      </a:accent1>
      <a:accent2>
        <a:srgbClr val="0378A6"/>
      </a:accent2>
      <a:accent3>
        <a:srgbClr val="F2CB05"/>
      </a:accent3>
      <a:accent4>
        <a:srgbClr val="D6D6D6"/>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2476</Words>
  <Application>Microsoft Office PowerPoint</Application>
  <PresentationFormat>Произвольный</PresentationFormat>
  <Paragraphs>277</Paragraphs>
  <Slides>37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37</vt:i4>
      </vt:variant>
    </vt:vector>
  </HeadingPairs>
  <TitlesOfParts>
    <vt:vector size="38" baseType="lpstr">
      <vt:lpstr>Тема Office</vt:lpstr>
      <vt:lpstr> Страховые взносы</vt:lpstr>
      <vt:lpstr>Плательщики (ст. 419 НК РФ)</vt:lpstr>
      <vt:lpstr>Слайд 3</vt:lpstr>
      <vt:lpstr>     Риски заключения договоров аренды  Определение Верховного Суда РФ от 30.10.2017 N 308-КГ17-15395  </vt:lpstr>
      <vt:lpstr>Постановление Арбитражного суда Уральского округа от 09.07.2015 N Ф09-3788/15  Договор аренды – скрытая форма оплаты труда или оказания услуг </vt:lpstr>
      <vt:lpstr>Ученический договор, как неудачный способ экономии  Определение Верховного Суда РФ от 31.03.2022 N 309-ЭС22-2353 по делу  N А76-4285/2021 </vt:lpstr>
      <vt:lpstr>Договор с самозанятым – зоны риска  Письмо ФНС России от 16.09.2021 N АБ-4-20/13183@  </vt:lpstr>
      <vt:lpstr>Договор с самозанятым – зоны риска  Письмо ФНС России от 16.09.2021 N АБ-4-20/13183@  </vt:lpstr>
      <vt:lpstr>Слайд 9</vt:lpstr>
      <vt:lpstr>Предельная база для взносов</vt:lpstr>
      <vt:lpstr>Расчетный  период (ст.423 НК РФ)</vt:lpstr>
      <vt:lpstr>Тарифы страховых взносов  ( ст.425, 427, 428, 429НК РФ)</vt:lpstr>
      <vt:lpstr>Слайд 13</vt:lpstr>
      <vt:lpstr>Дополнительные тарифы страховых взносов (ст. 428 НК РФ) </vt:lpstr>
      <vt:lpstr>Порядок исчисления и уплаты страховых взносов (ст. 431НК РФ)   для плательщиков, производящих выплаты и иные вознаграждения физическим лицам </vt:lpstr>
      <vt:lpstr>Слайд 16</vt:lpstr>
      <vt:lpstr>Слайд 17</vt:lpstr>
      <vt:lpstr>Слайд 18</vt:lpstr>
      <vt:lpstr>Срок уплаты (п. 5. ст. 431 НК РФ) для плательщиков, производящих выплаты и иные вознаграждения физическим лицам  в 2022 году  не позднее 28-го числа месяца, следующего за месяцем, за который они начислены.  </vt:lpstr>
      <vt:lpstr>Срок уплаты (п. 5. ст. 431 НК РФ) для плательщиков, производящих выплаты и иные вознаграждения физическим лицам  в 2023 году  </vt:lpstr>
      <vt:lpstr>Прекращение деятельности (п. 15. ст. 431 НК РФ)  </vt:lpstr>
      <vt:lpstr>Сроки сдачи отчетности по страховым взносам (п.7.ст.431 НК РФ) в 2022 году</vt:lpstr>
      <vt:lpstr>Сроки сдачи отчетности по страховым взносам (п.7.ст.431 НК РФ) в 2023 году</vt:lpstr>
      <vt:lpstr>Сроки сдачи отчетности по страховым взносам (п.7.ст.431 НК РФ) в 2023 году</vt:lpstr>
      <vt:lpstr>Исчисление и уплата страховых взносов ИП (ст.432 НК РФ)</vt:lpstr>
      <vt:lpstr>Пенсионное страхование  (п.1.ст.432 НК РФ)</vt:lpstr>
      <vt:lpstr>Пенсионное страхование  (п. 1. ст. 432 НК РФ) </vt:lpstr>
      <vt:lpstr>Медицинское  страхование (п. 1. ст. 432 НК РФ)</vt:lpstr>
      <vt:lpstr>Сроки уплаты (ст. 432 НК РФ) </vt:lpstr>
      <vt:lpstr>Когда ИП может не платить страховые взносы (п. 7 ст. 430 НК РФ) </vt:lpstr>
      <vt:lpstr>Подтверждающие документы</vt:lpstr>
      <vt:lpstr>Слайд 32</vt:lpstr>
      <vt:lpstr>Слайд 33</vt:lpstr>
      <vt:lpstr>Слайд 34</vt:lpstr>
      <vt:lpstr>Если деятельность велась ИП не полный расчетный период (п.5.ст.430 НК РФ)</vt:lpstr>
      <vt:lpstr> Подписывайтесь на новостной телеграмм-канал  Федеральной Палаты налоговых консультантов  </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Юрий Козырев</dc:creator>
  <cp:lastModifiedBy>ruseckaya</cp:lastModifiedBy>
  <cp:revision>114</cp:revision>
  <dcterms:created xsi:type="dcterms:W3CDTF">2020-06-21T13:18:43Z</dcterms:created>
  <dcterms:modified xsi:type="dcterms:W3CDTF">2022-10-27T10:13:03Z</dcterms:modified>
</cp:coreProperties>
</file>