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7"/>
  </p:handoutMasterIdLst>
  <p:sldIdLst>
    <p:sldId id="257" r:id="rId2"/>
    <p:sldId id="268" r:id="rId3"/>
    <p:sldId id="273" r:id="rId4"/>
    <p:sldId id="269" r:id="rId5"/>
    <p:sldId id="285" r:id="rId6"/>
    <p:sldId id="274" r:id="rId7"/>
    <p:sldId id="271" r:id="rId8"/>
    <p:sldId id="275" r:id="rId9"/>
    <p:sldId id="283" r:id="rId10"/>
    <p:sldId id="284" r:id="rId11"/>
    <p:sldId id="276" r:id="rId12"/>
    <p:sldId id="287" r:id="rId13"/>
    <p:sldId id="272" r:id="rId14"/>
    <p:sldId id="270" r:id="rId15"/>
    <p:sldId id="277" r:id="rId16"/>
    <p:sldId id="286" r:id="rId17"/>
    <p:sldId id="279" r:id="rId18"/>
    <p:sldId id="278" r:id="rId19"/>
    <p:sldId id="280" r:id="rId20"/>
    <p:sldId id="288" r:id="rId21"/>
    <p:sldId id="281" r:id="rId22"/>
    <p:sldId id="282" r:id="rId23"/>
    <p:sldId id="293" r:id="rId24"/>
    <p:sldId id="289" r:id="rId25"/>
    <p:sldId id="294" r:id="rId26"/>
    <p:sldId id="291" r:id="rId27"/>
    <p:sldId id="295" r:id="rId28"/>
    <p:sldId id="296" r:id="rId29"/>
    <p:sldId id="297" r:id="rId30"/>
    <p:sldId id="298" r:id="rId31"/>
    <p:sldId id="290" r:id="rId32"/>
    <p:sldId id="292" r:id="rId33"/>
    <p:sldId id="299" r:id="rId34"/>
    <p:sldId id="300" r:id="rId35"/>
    <p:sldId id="267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27" userDrawn="1">
          <p15:clr>
            <a:srgbClr val="A4A3A4"/>
          </p15:clr>
        </p15:guide>
        <p15:guide id="2" pos="38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howGuides="1">
      <p:cViewPr>
        <p:scale>
          <a:sx n="82" d="100"/>
          <a:sy n="82" d="100"/>
        </p:scale>
        <p:origin x="42" y="-534"/>
      </p:cViewPr>
      <p:guideLst>
        <p:guide orient="horz" pos="2727"/>
        <p:guide pos="38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49" d="100"/>
          <a:sy n="49" d="100"/>
        </p:scale>
        <p:origin x="1842" y="54"/>
      </p:cViewPr>
      <p:guideLst/>
    </p:cSldViewPr>
  </p:notes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94B820AE-1B2A-445C-A4B2-53F384576E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35BC12C-CF8A-4105-A637-3CBF472604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BB132-54F2-4220-ACD1-3781FBD8318F}" type="datetimeFigureOut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2E1266E-0183-4E8F-B15A-84742DCE61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2778227-954E-404E-AF04-7C532D66E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F62D6-C5AE-49CC-9150-67E0182FD5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8170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CC1583-19C2-445C-95FA-A70871E05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3A5486A-C161-425C-A383-9D1AA1977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2C422A5-B09C-47C4-9C8A-9B9C0517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B7E6C82-6792-4FBB-A79A-3F80C4AF2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4855793-DEBA-4AE8-B065-700CB954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2433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6AB12F-3919-42A5-9D52-28C1DE361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5FE983-91ED-40FC-9704-B9703B862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35FD293-9E72-4E85-80A3-FF4D8D8E6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23688E-55E4-4D81-890E-EC336702E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47A172E-A83B-408A-B0A4-2E5F7035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58512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533554-5169-4CC7-A4B9-9D141DCB4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108A324-4A63-43E6-9BBD-85864AB68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77C24C4-894C-409E-9E39-69CFA6E2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0037769-3786-46C2-A86D-ED5F8347B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481EAF2-D9EA-4EE8-B9A7-F2E9680D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9621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679DA0-77CA-42D1-9E41-301657ACE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C4ACEA-FC89-4D93-8E7C-FE16DB6CB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D149FBB-7482-43D8-98B8-BF5BFD052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95205ED-E192-4047-A673-F6E4B0004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878A468-C1C1-4B5B-B81A-B95CA4BF0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74FA79D-0246-4C47-B9A0-628545E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760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2D9698-40DB-4AB0-BD05-36AA0D1E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B14F902-6425-4FA6-93D4-724C523F5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A049BD2-C62A-4E57-B887-C32B05B19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7E74049-94B3-49AA-8CD7-9172B01C5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7109F05-4687-4CFD-A436-163973A05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EAC0CE0-2AB5-4CBD-8E60-2ABDF6570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B3D1275-E8E5-480E-90E1-4EADE740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BCDE941-E13C-4D42-AF56-C64BB08DF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0445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70D95C-0797-4F7D-BC50-20E74033F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6A4E088-2564-49AE-8E4F-8DD392A1C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1D8E9E9-6661-4367-AB64-688C61CD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15DA628-06E5-4D9C-A79C-DB0B4A4F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6673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F5E2C55-0969-41E2-8FFB-082F86A7F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2CE4470-2816-455C-8E37-FC40595D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0095C40-48B2-41DD-A014-024576B74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7554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5042B5-EF30-4606-8317-A279D26E4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A24599-6234-48CF-AD9E-314A84EAE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3D57904-A3CD-4307-A279-44285096D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A95DA4-8BB1-4E7F-AF48-045C6736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465630F-C522-48EC-9F1F-E5EB2360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721C11B-307E-411A-A095-F9ECC0B47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3670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431920-2195-4E28-AA90-D5435E4B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91F81EF-CBFD-4115-A513-0A50A4CDC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AC7EBD3-6E69-4898-8DE6-878FC9E5F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07ABFA-DDA1-49CD-87EA-ED4C52707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3580AF6-21B1-4083-AAB1-2DACA204B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8C60580-281C-47D0-9648-B147512E3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419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CEC1A4-0E58-49C3-B439-240A1A98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D451F3B-FD5E-4E7C-85E3-1969A7FCC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B9DA68-4033-4F4D-BA02-F06DD5780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E2F5F98-4F93-4447-9EB7-B7EBA245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1C79D1-9967-4DDF-A07B-505B1BB8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2377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0057E58-D846-4199-8F9E-1C0B7031A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14FF0D0-E51B-4909-9B60-E67E657A9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3366614-09B2-4A72-B948-DF23AB341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5A4C8D8-0894-4668-A55F-A450833B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EE9E2D4-6B9E-42F2-85D8-22619C9B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9305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CD6CA42-8F84-4EF7-AC44-C6D7CA7B5256}"/>
              </a:ext>
            </a:extLst>
          </p:cNvPr>
          <p:cNvGrpSpPr/>
          <p:nvPr userDrawn="1"/>
        </p:nvGrpSpPr>
        <p:grpSpPr>
          <a:xfrm>
            <a:off x="0" y="49500"/>
            <a:ext cx="2844750" cy="274500"/>
            <a:chOff x="5228062" y="49500"/>
            <a:chExt cx="2844750" cy="274500"/>
          </a:xfrm>
          <a:solidFill>
            <a:schemeClr val="tx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xmlns="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tx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347060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BB7FDFF-D2AD-4235-A46C-DC66DD4D1013}"/>
              </a:ext>
            </a:extLst>
          </p:cNvPr>
          <p:cNvSpPr/>
          <p:nvPr userDrawn="1"/>
        </p:nvSpPr>
        <p:spPr>
          <a:xfrm>
            <a:off x="0" y="0"/>
            <a:ext cx="12192000" cy="234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4070D4A9-B599-4348-B256-0E428B8B82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5813" y="1314450"/>
            <a:ext cx="10664825" cy="103505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6EF77BD0-0A00-4EB4-9CDD-5A98ACBE15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843213"/>
            <a:ext cx="10612438" cy="37814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3" name="Заголовок 12">
            <a:extLst>
              <a:ext uri="{FF2B5EF4-FFF2-40B4-BE49-F238E27FC236}">
                <a16:creationId xmlns:a16="http://schemas.microsoft.com/office/drawing/2014/main" xmlns="" id="{A9322F2F-857E-4FE4-BE4D-D21B4515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2352163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BB7FDFF-D2AD-4235-A46C-DC66DD4D1013}"/>
              </a:ext>
            </a:extLst>
          </p:cNvPr>
          <p:cNvSpPr/>
          <p:nvPr userDrawn="1"/>
        </p:nvSpPr>
        <p:spPr>
          <a:xfrm>
            <a:off x="0" y="4509000"/>
            <a:ext cx="12192000" cy="234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4070D4A9-B599-4348-B256-0E428B8B82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5813" y="1314450"/>
            <a:ext cx="10664825" cy="292455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D6F7538-3390-41DD-B230-F5083FB82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55937"/>
            <a:ext cx="10515600" cy="9179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168257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AB6D58-97DC-44E4-9E0A-561EED96B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000" y="365125"/>
            <a:ext cx="7732800" cy="1038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BB7FDFF-D2AD-4235-A46C-DC66DD4D1013}"/>
              </a:ext>
            </a:extLst>
          </p:cNvPr>
          <p:cNvSpPr/>
          <p:nvPr userDrawn="1"/>
        </p:nvSpPr>
        <p:spPr>
          <a:xfrm>
            <a:off x="0" y="0"/>
            <a:ext cx="285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E46014F-1F57-473C-840B-91CF6FA9A7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76638" y="1673225"/>
            <a:ext cx="7785100" cy="495141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395687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8" y="365125"/>
            <a:ext cx="5257801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18D8509-D379-49B3-A4FE-EDBEE064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FB3E60-2F82-4C12-95B3-7ACC1B0E5862}" type="datetimeFigureOut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xmlns="" id="{17DD4B55-CA6E-4B68-97C9-646C6EC1FB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850" y="-575"/>
            <a:ext cx="5186362" cy="6858575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CD6CA42-8F84-4EF7-AC44-C6D7CA7B5256}"/>
              </a:ext>
            </a:extLst>
          </p:cNvPr>
          <p:cNvGrpSpPr/>
          <p:nvPr userDrawn="1"/>
        </p:nvGrpSpPr>
        <p:grpSpPr>
          <a:xfrm>
            <a:off x="5207212" y="36075"/>
            <a:ext cx="2844750" cy="274500"/>
            <a:chOff x="5228062" y="49500"/>
            <a:chExt cx="2844750" cy="274500"/>
          </a:xfrm>
          <a:solidFill>
            <a:schemeClr val="accent1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xmlns="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0" y="2033588"/>
            <a:ext cx="5186363" cy="404971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84459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5E16D1-998B-48A7-9C66-2F192101B82F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48120B5-0C92-46E1-BAA0-BA8A5399D9C2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7BF0CE19-D07F-45F4-8B53-F4AE3EAC0AF5}"/>
              </a:ext>
            </a:extLst>
          </p:cNvPr>
          <p:cNvGrpSpPr/>
          <p:nvPr userDrawn="1"/>
        </p:nvGrpSpPr>
        <p:grpSpPr>
          <a:xfrm>
            <a:off x="4161000" y="15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56D0ED7C-6F6D-4A0C-B5BF-D4C886121974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9" name="Блок-схема: объединение 8">
              <a:extLst>
                <a:ext uri="{FF2B5EF4-FFF2-40B4-BE49-F238E27FC236}">
                  <a16:creationId xmlns:a16="http://schemas.microsoft.com/office/drawing/2014/main" xmlns="" id="{F6313D72-2173-410E-9DAC-5F683BF77D8C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9D0FFF0F-DED0-4533-AA04-278237E63B65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01E034F0-B288-495E-B8C4-5A4D6270B72C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:a16="http://schemas.microsoft.com/office/drawing/2014/main" xmlns="" id="{7F3095C1-9AE8-47F3-8F8B-8B149C02C892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Рисунок 2">
            <a:extLst>
              <a:ext uri="{FF2B5EF4-FFF2-40B4-BE49-F238E27FC236}">
                <a16:creationId xmlns:a16="http://schemas.microsoft.com/office/drawing/2014/main" xmlns="" id="{9563E350-4964-48DA-95EE-507A76F601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5638" y="9000"/>
            <a:ext cx="5186362" cy="333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4" name="Заголовок 16">
            <a:extLst>
              <a:ext uri="{FF2B5EF4-FFF2-40B4-BE49-F238E27FC236}">
                <a16:creationId xmlns:a16="http://schemas.microsoft.com/office/drawing/2014/main" xmlns="" id="{E44DF226-C979-4C53-9AB3-F30F19A6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1"/>
            <a:ext cx="525780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5" name="Текст 18">
            <a:extLst>
              <a:ext uri="{FF2B5EF4-FFF2-40B4-BE49-F238E27FC236}">
                <a16:creationId xmlns:a16="http://schemas.microsoft.com/office/drawing/2014/main" xmlns="" id="{C0D997C5-63D2-40A5-8978-8A0E7A482F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2153964"/>
            <a:ext cx="5186363" cy="404971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Рисунок 2">
            <a:extLst>
              <a:ext uri="{FF2B5EF4-FFF2-40B4-BE49-F238E27FC236}">
                <a16:creationId xmlns:a16="http://schemas.microsoft.com/office/drawing/2014/main" xmlns="" id="{0DC8507B-223A-4D10-9873-5F8CBA1FA6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84638" y="3519000"/>
            <a:ext cx="5186362" cy="333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2639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73640FF5-D492-4210-9DE4-D7B66426125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D1C3AA05-E7C7-4C27-A908-2E47AFEBA600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:a16="http://schemas.microsoft.com/office/drawing/2014/main" xmlns="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19083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1">
            <a:extLst>
              <a:ext uri="{FF2B5EF4-FFF2-40B4-BE49-F238E27FC236}">
                <a16:creationId xmlns:a16="http://schemas.microsoft.com/office/drawing/2014/main" xmlns="" id="{AC7B45C4-0029-484F-BC10-E13FF5623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234000"/>
            <a:ext cx="11341100" cy="1035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xmlns="" id="{F8FF044D-1DB9-4B7C-9D24-F0D3A3DD3C0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5450" y="23034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Рисунок 2">
            <a:extLst>
              <a:ext uri="{FF2B5EF4-FFF2-40B4-BE49-F238E27FC236}">
                <a16:creationId xmlns:a16="http://schemas.microsoft.com/office/drawing/2014/main" xmlns="" id="{738784A2-81B9-4C54-8F48-52CB72EF971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95341" y="23034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9" name="Рисунок 2">
            <a:extLst>
              <a:ext uri="{FF2B5EF4-FFF2-40B4-BE49-F238E27FC236}">
                <a16:creationId xmlns:a16="http://schemas.microsoft.com/office/drawing/2014/main" xmlns="" id="{21C4B4FC-EB7C-4B83-9B03-36AC76ADC66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61675" y="2303463"/>
            <a:ext cx="3004875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Рисунок 2">
            <a:extLst>
              <a:ext uri="{FF2B5EF4-FFF2-40B4-BE49-F238E27FC236}">
                <a16:creationId xmlns:a16="http://schemas.microsoft.com/office/drawing/2014/main" xmlns="" id="{FC421DAD-9956-40BC-B396-121BDF52207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5450" y="4058163"/>
            <a:ext cx="3004875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1" name="Рисунок 2">
            <a:extLst>
              <a:ext uri="{FF2B5EF4-FFF2-40B4-BE49-F238E27FC236}">
                <a16:creationId xmlns:a16="http://schemas.microsoft.com/office/drawing/2014/main" xmlns="" id="{0596AFFC-6327-4316-8A52-555C5499A3E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606109" y="40581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Рисунок 2">
            <a:extLst>
              <a:ext uri="{FF2B5EF4-FFF2-40B4-BE49-F238E27FC236}">
                <a16:creationId xmlns:a16="http://schemas.microsoft.com/office/drawing/2014/main" xmlns="" id="{709A8CBC-B10E-4729-8664-C17D4F6947A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776000" y="40581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Текст 4">
            <a:extLst>
              <a:ext uri="{FF2B5EF4-FFF2-40B4-BE49-F238E27FC236}">
                <a16:creationId xmlns:a16="http://schemas.microsoft.com/office/drawing/2014/main" xmlns="" id="{05550F69-FB7F-4160-902B-8FE3C5C275B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9739" y="1493838"/>
            <a:ext cx="11341100" cy="62706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770359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hyperlink" Target="https://presentation-creation.ru/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8E8430-DDB9-4451-9D36-B3AF2E76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BE93D94-3035-46FC-A88F-4C3D803A5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FC1E060-1FC4-4335-BB7B-E97E627F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3E2BF-9ADC-477C-B985-ED6A3FE2C52E}" type="datetimeFigureOut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6DED04A-12F8-4119-ACB5-AA522965E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DF0D0D2-7346-4BE2-B3F5-7DE8403A2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hlinkClick r:id="rId21"/>
            <a:extLst>
              <a:ext uri="{FF2B5EF4-FFF2-40B4-BE49-F238E27FC236}">
                <a16:creationId xmlns:a16="http://schemas.microsoft.com/office/drawing/2014/main" xmlns="" id="{43780347-ADC3-4039-95E5-9DAF405C2D48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568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5" r:id="rId3"/>
    <p:sldLayoutId id="2147483667" r:id="rId4"/>
    <p:sldLayoutId id="2147483666" r:id="rId5"/>
    <p:sldLayoutId id="2147483661" r:id="rId6"/>
    <p:sldLayoutId id="2147483662" r:id="rId7"/>
    <p:sldLayoutId id="2147483663" r:id="rId8"/>
    <p:sldLayoutId id="2147483664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7A3F9B0-C61E-4C60-847E-58C20F285C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3A62C24-D04B-48C3-AA2C-139B09BA2CCB}"/>
              </a:ext>
            </a:extLst>
          </p:cNvPr>
          <p:cNvSpPr/>
          <p:nvPr/>
        </p:nvSpPr>
        <p:spPr>
          <a:xfrm>
            <a:off x="1236000" y="683550"/>
            <a:ext cx="9720000" cy="5467500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F517E966-A564-45E1-84EA-531571F52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1857" y="921894"/>
            <a:ext cx="9144000" cy="1700963"/>
          </a:xfrm>
          <a:effectLst/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Тема: </a:t>
            </a:r>
            <a:r>
              <a:rPr lang="ru-RU" sz="40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Учет финансовых результатов</a:t>
            </a:r>
            <a:r>
              <a:rPr lang="ru-RU" sz="4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xmlns="" id="{E2BDACE4-4494-4579-AE66-C36AE5DA67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chemeClr val="bg1"/>
                </a:solidFill>
                <a:cs typeface="Arial" pitchFamily="34" charset="0"/>
              </a:rPr>
              <a:t>Галкина </a:t>
            </a:r>
            <a:r>
              <a:rPr lang="ru-RU" sz="1800" b="1" dirty="0">
                <a:solidFill>
                  <a:schemeClr val="bg1"/>
                </a:solidFill>
                <a:cs typeface="Arial" pitchFamily="34" charset="0"/>
              </a:rPr>
              <a:t>Людмила Александровна, </a:t>
            </a:r>
            <a:endParaRPr lang="ru-RU" sz="1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chemeClr val="bg1"/>
                </a:solidFill>
                <a:cs typeface="Arial" pitchFamily="34" charset="0"/>
              </a:rPr>
              <a:t>кандидат экономических наук</a:t>
            </a:r>
            <a:endParaRPr lang="ru-RU" sz="1800" b="1" dirty="0">
              <a:solidFill>
                <a:schemeClr val="bg1"/>
              </a:solidFill>
              <a:cs typeface="Arial" pitchFamily="34" charset="0"/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endParaRPr lang="ru-RU" sz="1800" b="1" dirty="0">
              <a:solidFill>
                <a:schemeClr val="bg1"/>
              </a:solidFill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7677A69-23E8-4468-B0C1-F200BA6A0BB0}"/>
              </a:ext>
            </a:extLst>
          </p:cNvPr>
          <p:cNvSpPr/>
          <p:nvPr/>
        </p:nvSpPr>
        <p:spPr>
          <a:xfrm>
            <a:off x="456450" y="257400"/>
            <a:ext cx="11318400" cy="6366600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Текст 7"/>
          <p:cNvSpPr txBox="1">
            <a:spLocks/>
          </p:cNvSpPr>
          <p:nvPr/>
        </p:nvSpPr>
        <p:spPr bwMode="auto">
          <a:xfrm>
            <a:off x="4643666" y="5165379"/>
            <a:ext cx="63231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/>
          <a:lstStyle/>
          <a:p>
            <a:pPr algn="r">
              <a:buClr>
                <a:srgbClr val="C3260C"/>
              </a:buClr>
              <a:buSzPct val="130000"/>
              <a:buFont typeface="Georgia" pitchFamily="18" charset="0"/>
              <a:buNone/>
              <a:defRPr/>
            </a:pPr>
            <a:r>
              <a:rPr lang="ru-RU" b="1" kern="0" dirty="0">
                <a:solidFill>
                  <a:schemeClr val="bg1"/>
                </a:solidFill>
                <a:cs typeface="Arial" pitchFamily="34" charset="0"/>
              </a:rPr>
              <a:t>Центр подготовки налоговых консультантов РосНОУ  </a:t>
            </a:r>
          </a:p>
          <a:p>
            <a:pPr algn="r">
              <a:spcBef>
                <a:spcPct val="20000"/>
              </a:spcBef>
              <a:spcAft>
                <a:spcPts val="331"/>
              </a:spcAft>
              <a:buClr>
                <a:srgbClr val="C3260C"/>
              </a:buClr>
              <a:buSzPct val="130000"/>
              <a:defRPr/>
            </a:pPr>
            <a:r>
              <a:rPr lang="ru-RU" b="1" kern="0" dirty="0">
                <a:solidFill>
                  <a:schemeClr val="bg1"/>
                </a:solidFill>
                <a:cs typeface="Arial" pitchFamily="34" charset="0"/>
              </a:rPr>
              <a:t>(495) 925-03-87 </a:t>
            </a:r>
            <a:r>
              <a:rPr lang="en-US" b="1" kern="0" dirty="0">
                <a:solidFill>
                  <a:schemeClr val="bg1"/>
                </a:solidFill>
                <a:cs typeface="Arial" pitchFamily="34" charset="0"/>
              </a:rPr>
              <a:t>nalog</a:t>
            </a:r>
            <a:r>
              <a:rPr lang="ru-RU" b="1" kern="0" dirty="0">
                <a:solidFill>
                  <a:schemeClr val="bg1"/>
                </a:solidFill>
                <a:cs typeface="Arial" pitchFamily="34" charset="0"/>
              </a:rPr>
              <a:t>@</a:t>
            </a:r>
            <a:r>
              <a:rPr lang="en-US" b="1" kern="0" dirty="0">
                <a:solidFill>
                  <a:schemeClr val="bg1"/>
                </a:solidFill>
                <a:cs typeface="Arial" pitchFamily="34" charset="0"/>
              </a:rPr>
              <a:t>cpnk</a:t>
            </a:r>
            <a:r>
              <a:rPr lang="ru-RU" b="1" kern="0" dirty="0">
                <a:solidFill>
                  <a:schemeClr val="bg1"/>
                </a:solidFill>
                <a:cs typeface="Arial" pitchFamily="34" charset="0"/>
              </a:rPr>
              <a:t>.</a:t>
            </a:r>
            <a:r>
              <a:rPr lang="en-US" b="1" kern="0" dirty="0">
                <a:solidFill>
                  <a:schemeClr val="bg1"/>
                </a:solidFill>
                <a:cs typeface="Arial" pitchFamily="34" charset="0"/>
              </a:rPr>
              <a:t>ru </a:t>
            </a:r>
            <a:r>
              <a:rPr lang="ru-RU" b="1" kern="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kern="0" dirty="0">
                <a:solidFill>
                  <a:schemeClr val="bg1"/>
                </a:solidFill>
                <a:cs typeface="Arial" pitchFamily="34" charset="0"/>
              </a:rPr>
              <a:t>http</a:t>
            </a:r>
            <a:r>
              <a:rPr lang="ru-RU" b="1" kern="0" dirty="0">
                <a:solidFill>
                  <a:schemeClr val="bg1"/>
                </a:solidFill>
                <a:cs typeface="Arial" pitchFamily="34" charset="0"/>
              </a:rPr>
              <a:t>://</a:t>
            </a:r>
            <a:r>
              <a:rPr lang="en-US" b="1" kern="0" dirty="0">
                <a:solidFill>
                  <a:schemeClr val="bg1"/>
                </a:solidFill>
                <a:cs typeface="Arial" pitchFamily="34" charset="0"/>
              </a:rPr>
              <a:t>cpnk</a:t>
            </a:r>
            <a:r>
              <a:rPr lang="ru-RU" b="1" kern="0" dirty="0">
                <a:solidFill>
                  <a:schemeClr val="bg1"/>
                </a:solidFill>
                <a:cs typeface="Arial" pitchFamily="34" charset="0"/>
              </a:rPr>
              <a:t>.</a:t>
            </a:r>
            <a:r>
              <a:rPr lang="en-US" b="1" kern="0" dirty="0">
                <a:solidFill>
                  <a:schemeClr val="bg1"/>
                </a:solidFill>
                <a:cs typeface="Arial" pitchFamily="34" charset="0"/>
              </a:rPr>
              <a:t>ru</a:t>
            </a:r>
            <a:r>
              <a:rPr lang="ru-RU" b="1" kern="0" dirty="0">
                <a:solidFill>
                  <a:schemeClr val="bg1"/>
                </a:solidFill>
                <a:cs typeface="Arial" pitchFamily="34" charset="0"/>
              </a:rPr>
              <a:t> </a:t>
            </a:r>
          </a:p>
          <a:p>
            <a:pPr algn="r">
              <a:spcBef>
                <a:spcPct val="20000"/>
              </a:spcBef>
              <a:spcAft>
                <a:spcPts val="331"/>
              </a:spcAft>
              <a:buClr>
                <a:srgbClr val="C3260C"/>
              </a:buClr>
              <a:buSzPct val="130000"/>
              <a:defRPr/>
            </a:pPr>
            <a:r>
              <a:rPr lang="ru-RU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spcBef>
                <a:spcPct val="20000"/>
              </a:spcBef>
              <a:spcAft>
                <a:spcPts val="331"/>
              </a:spcAft>
              <a:buClr>
                <a:srgbClr val="C3260C"/>
              </a:buClr>
              <a:buSzPct val="130000"/>
              <a:defRPr/>
            </a:pPr>
            <a:endParaRPr lang="ru-RU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613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1011000" y="1492762"/>
            <a:ext cx="10035000" cy="329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Для отражения работ по отдельным этапам используется счет 46. 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По производствам с длительным (более одного налогового периода) технологическим циклом в случае, если условиями заключенных договоров не предусмотрена поэтапная сдача работ (услуг), доход от реализации указанных работ (услуг) распределяется налогоплательщиком самостоятельно в соответствии с принципом формирования расходов по указанным работам (услугам)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 (п. 2.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Ст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271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НК РФ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).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921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2315580" y="2664000"/>
            <a:ext cx="7560840" cy="31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Дт </a:t>
            </a:r>
            <a:r>
              <a:rPr lang="ru-RU" sz="2400" dirty="0" smtClean="0">
                <a:solidFill>
                  <a:schemeClr val="accent1"/>
                </a:solidFill>
              </a:rPr>
              <a:t> 51          Кт </a:t>
            </a:r>
            <a:r>
              <a:rPr lang="ru-RU" sz="2400" dirty="0">
                <a:solidFill>
                  <a:schemeClr val="accent1"/>
                </a:solidFill>
              </a:rPr>
              <a:t>62 с/с авансы – получен </a:t>
            </a:r>
            <a:r>
              <a:rPr lang="ru-RU" sz="2400" dirty="0" smtClean="0">
                <a:solidFill>
                  <a:schemeClr val="accent1"/>
                </a:solidFill>
              </a:rPr>
              <a:t>аванс </a:t>
            </a:r>
            <a:endParaRPr lang="ru-RU" sz="2400" dirty="0">
              <a:solidFill>
                <a:schemeClr val="accent1"/>
              </a:solidFill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Дт  </a:t>
            </a:r>
            <a:r>
              <a:rPr lang="ru-RU" sz="2400" dirty="0">
                <a:solidFill>
                  <a:schemeClr val="accent1"/>
                </a:solidFill>
              </a:rPr>
              <a:t>76  </a:t>
            </a:r>
            <a:r>
              <a:rPr lang="ru-RU" sz="2400" dirty="0" smtClean="0">
                <a:solidFill>
                  <a:schemeClr val="accent1"/>
                </a:solidFill>
              </a:rPr>
              <a:t>        Кт </a:t>
            </a:r>
            <a:r>
              <a:rPr lang="ru-RU" sz="2400" dirty="0">
                <a:solidFill>
                  <a:schemeClr val="accent1"/>
                </a:solidFill>
              </a:rPr>
              <a:t>68 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accent1"/>
                </a:solidFill>
              </a:rPr>
              <a:t>- </a:t>
            </a:r>
            <a:r>
              <a:rPr lang="ru-RU" sz="2400" dirty="0" smtClean="0">
                <a:solidFill>
                  <a:schemeClr val="accent1"/>
                </a:solidFill>
              </a:rPr>
              <a:t>ндс</a:t>
            </a:r>
            <a:endParaRPr lang="ru-RU" sz="2400" dirty="0">
              <a:solidFill>
                <a:schemeClr val="accent1"/>
              </a:solidFill>
            </a:endParaRPr>
          </a:p>
          <a:p>
            <a:pPr marL="0" indent="625475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Дт </a:t>
            </a:r>
            <a:r>
              <a:rPr lang="ru-RU" sz="2400" dirty="0" smtClean="0">
                <a:solidFill>
                  <a:schemeClr val="accent1"/>
                </a:solidFill>
              </a:rPr>
              <a:t> 46    </a:t>
            </a:r>
            <a:r>
              <a:rPr lang="ru-RU" sz="2400" dirty="0" smtClean="0">
                <a:solidFill>
                  <a:schemeClr val="accent1"/>
                </a:solidFill>
              </a:rPr>
              <a:t>  Кт </a:t>
            </a:r>
            <a:r>
              <a:rPr lang="ru-RU" sz="2400" dirty="0">
                <a:solidFill>
                  <a:schemeClr val="accent1"/>
                </a:solidFill>
              </a:rPr>
              <a:t>90 – признан доход </a:t>
            </a:r>
            <a:r>
              <a:rPr lang="ru-RU" sz="2400" dirty="0" smtClean="0">
                <a:solidFill>
                  <a:schemeClr val="accent1"/>
                </a:solidFill>
              </a:rPr>
              <a:t>за отчетный  </a:t>
            </a:r>
            <a:r>
              <a:rPr lang="ru-RU" sz="2400" dirty="0" smtClean="0">
                <a:solidFill>
                  <a:schemeClr val="accent1"/>
                </a:solidFill>
              </a:rPr>
              <a:t>период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  При сдаче всего объекта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Дт 62  </a:t>
            </a:r>
            <a:r>
              <a:rPr lang="ru-RU" sz="2400" dirty="0" smtClean="0">
                <a:solidFill>
                  <a:schemeClr val="accent1"/>
                </a:solidFill>
              </a:rPr>
              <a:t>Кт </a:t>
            </a:r>
            <a:r>
              <a:rPr lang="ru-RU" sz="2400" dirty="0">
                <a:solidFill>
                  <a:schemeClr val="accent1"/>
                </a:solidFill>
              </a:rPr>
              <a:t>46 – </a:t>
            </a:r>
            <a:r>
              <a:rPr lang="ru-RU" sz="2400" dirty="0" smtClean="0">
                <a:solidFill>
                  <a:schemeClr val="accent1"/>
                </a:solidFill>
              </a:rPr>
              <a:t>формирование дебиторской  задолженности на основании </a:t>
            </a:r>
            <a:r>
              <a:rPr lang="ru-RU" sz="2400" dirty="0" smtClean="0">
                <a:solidFill>
                  <a:schemeClr val="accent1"/>
                </a:solidFill>
              </a:rPr>
              <a:t>акта 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62 </a:t>
            </a:r>
            <a:r>
              <a:rPr lang="ru-RU" sz="2400" dirty="0">
                <a:solidFill>
                  <a:schemeClr val="accent1"/>
                </a:solidFill>
              </a:rPr>
              <a:t>с/с авансы   Кт 62 – зачет </a:t>
            </a:r>
            <a:r>
              <a:rPr lang="ru-RU" sz="2400" dirty="0" smtClean="0">
                <a:solidFill>
                  <a:schemeClr val="accent1"/>
                </a:solidFill>
              </a:rPr>
              <a:t>аванса</a:t>
            </a:r>
            <a:endParaRPr lang="ru-RU" sz="2400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5039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1056000" y="820279"/>
            <a:ext cx="10035000" cy="521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Доходы, отличные от доходов от обычных видов деятельности, считаются </a:t>
            </a:r>
            <a:r>
              <a:rPr lang="ru-RU" sz="2400" b="1" dirty="0">
                <a:solidFill>
                  <a:schemeClr val="accent1"/>
                </a:solidFill>
                <a:cs typeface="Times New Roman" pitchFamily="18" charset="0"/>
              </a:rPr>
              <a:t>прочими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.</a:t>
            </a:r>
          </a:p>
          <a:p>
            <a:pPr marL="0" indent="533400" algn="just"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Прочие поступления признаются в учете в порядке, определенном нормативными документами в зависимости от </a:t>
            </a:r>
            <a:r>
              <a:rPr lang="ru-RU" sz="2400" b="1" dirty="0">
                <a:solidFill>
                  <a:schemeClr val="accent1"/>
                </a:solidFill>
                <a:cs typeface="Times New Roman" pitchFamily="18" charset="0"/>
              </a:rPr>
              <a:t>вида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поступления (П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. 7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ПБУ 9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/ 99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: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а)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Поступления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от продажи основных средств и др. активов – в порядке признания выручки от обычных видов деятельности;</a:t>
            </a:r>
          </a:p>
          <a:p>
            <a:pPr marL="0" indent="531813" algn="just"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б)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Штрафы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, пени, неустойки за нарушение договора – в периоде, когда признаны должником или вынесено решение суда об их взыскании;</a:t>
            </a:r>
          </a:p>
          <a:p>
            <a:pPr marL="0" indent="533400" algn="just"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в)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 Суммы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кредиторской и депонентской задолженности с истекшим сроком исковой давности  - в  отчетном периоде истечения срока исковой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давности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 (П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. 16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ПБУ 9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/ 99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935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381000" y="504000"/>
            <a:ext cx="11340000" cy="58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accent1"/>
                </a:solidFill>
                <a:cs typeface="Times New Roman" pitchFamily="18" charset="0"/>
              </a:rPr>
              <a:t>Прочие доходы учитываются на счете 91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.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В состав прочих доходов включают: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1. Доходы от сдачи имущества в аренду, если не включены в состав обычных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видов;</a:t>
            </a:r>
            <a:endParaRPr lang="ru-RU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 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Дт 62    Кт 91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2. Доходы от участия в совместной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деятельности;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   Дт 76    Кт 91  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3. Поступления от продажи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имущества;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    Дт 62    Кт 91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4. Дивиденды от участия в уставных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капиталах;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   Дт 76    Кт 91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5. Проценты по предоставленным денежным займам, облигациям, ценным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бумагам;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   Дт 76    Кт 91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6.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Прибыль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прошлых лет, выявленная в отчетном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году;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   Дт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02    Кт 91,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а также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оступления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как следствие чрезвычайных событий (стихийные бедствия, пожар, авария: стоимость материальных ценностей, остающихся от списания активов).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и др.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5915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1134869" y="1449000"/>
            <a:ext cx="9945000" cy="27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buNone/>
            </a:pPr>
            <a:r>
              <a:rPr lang="ru-RU" sz="2400" b="1" dirty="0">
                <a:solidFill>
                  <a:schemeClr val="accent1"/>
                </a:solidFill>
              </a:rPr>
              <a:t>Расходы </a:t>
            </a:r>
            <a:r>
              <a:rPr lang="ru-RU" sz="2400" dirty="0">
                <a:solidFill>
                  <a:schemeClr val="accent1"/>
                </a:solidFill>
              </a:rPr>
              <a:t>– это уменьшение экономических выгод, приводящее к уменьшению </a:t>
            </a:r>
            <a:r>
              <a:rPr lang="ru-RU" sz="2400" dirty="0" smtClean="0">
                <a:solidFill>
                  <a:schemeClr val="accent1"/>
                </a:solidFill>
              </a:rPr>
              <a:t>капитала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(п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2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ПБУ 10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/ 99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).</a:t>
            </a:r>
            <a:endParaRPr lang="ru-RU" sz="2400" dirty="0">
              <a:solidFill>
                <a:schemeClr val="accent1"/>
              </a:solidFill>
            </a:endParaRPr>
          </a:p>
          <a:p>
            <a:pPr marL="0" indent="533400" algn="just">
              <a:buNone/>
            </a:pPr>
            <a:r>
              <a:rPr lang="ru-RU" sz="2400" dirty="0">
                <a:solidFill>
                  <a:schemeClr val="accent1"/>
                </a:solidFill>
              </a:rPr>
              <a:t>Расходы в зависимости от их характера, условия образования и направлений деятельности подразделяются на:</a:t>
            </a:r>
          </a:p>
          <a:p>
            <a:pPr marL="0" indent="533400" algn="just"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1</a:t>
            </a:r>
            <a:r>
              <a:rPr lang="ru-RU" sz="2400" b="1" dirty="0" smtClean="0">
                <a:solidFill>
                  <a:schemeClr val="accent1"/>
                </a:solidFill>
              </a:rPr>
              <a:t>. Расходы </a:t>
            </a:r>
            <a:r>
              <a:rPr lang="ru-RU" sz="2400" b="1" dirty="0">
                <a:solidFill>
                  <a:schemeClr val="accent1"/>
                </a:solidFill>
              </a:rPr>
              <a:t>по обычных видов деятельности;</a:t>
            </a:r>
          </a:p>
          <a:p>
            <a:pPr marL="0" indent="533400" algn="just"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2</a:t>
            </a:r>
            <a:r>
              <a:rPr lang="ru-RU" sz="2400" b="1" dirty="0" smtClean="0">
                <a:solidFill>
                  <a:schemeClr val="accent1"/>
                </a:solidFill>
              </a:rPr>
              <a:t>. Прочие </a:t>
            </a:r>
            <a:r>
              <a:rPr lang="ru-RU" sz="2400" b="1" dirty="0" smtClean="0">
                <a:solidFill>
                  <a:schemeClr val="accent1"/>
                </a:solidFill>
              </a:rPr>
              <a:t>расходы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(п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4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ПБУ 10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/ 99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).</a:t>
            </a:r>
            <a:endParaRPr lang="ru-RU" sz="2400" b="1" dirty="0">
              <a:solidFill>
                <a:schemeClr val="accent1"/>
              </a:solidFill>
            </a:endParaRPr>
          </a:p>
          <a:p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2199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3492662" y="1404000"/>
            <a:ext cx="7488832" cy="37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buNone/>
            </a:pPr>
            <a:r>
              <a:rPr lang="ru-RU" sz="2400" dirty="0">
                <a:solidFill>
                  <a:schemeClr val="accent1"/>
                </a:solidFill>
              </a:rPr>
              <a:t>Расходы по обычным видам деятельности связаны с изготовлением продукции (работ, услуг). 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marL="0" indent="533400" algn="just">
              <a:buNone/>
            </a:pPr>
            <a:endParaRPr lang="ru-RU" sz="2400" dirty="0" smtClean="0">
              <a:solidFill>
                <a:schemeClr val="accent1"/>
              </a:solidFill>
            </a:endParaRPr>
          </a:p>
          <a:p>
            <a:pPr marL="0" indent="533400" algn="just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В </a:t>
            </a:r>
            <a:r>
              <a:rPr lang="ru-RU" sz="2400" dirty="0">
                <a:solidFill>
                  <a:schemeClr val="accent1"/>
                </a:solidFill>
              </a:rPr>
              <a:t>организациях, где предметом деятельности является предоставление за плату активов, прав, участие в уставных капиталах расходами по обычным видам деятельности считаются расходы по этой </a:t>
            </a:r>
            <a:r>
              <a:rPr lang="ru-RU" sz="2400" dirty="0" smtClean="0">
                <a:solidFill>
                  <a:schemeClr val="accent1"/>
                </a:solidFill>
              </a:rPr>
              <a:t>деятельности (п</a:t>
            </a:r>
            <a:r>
              <a:rPr lang="ru-RU" sz="2400" dirty="0" smtClean="0">
                <a:solidFill>
                  <a:schemeClr val="accent1"/>
                </a:solidFill>
              </a:rPr>
              <a:t>. 5 </a:t>
            </a:r>
            <a:r>
              <a:rPr lang="ru-RU" sz="2400" dirty="0" smtClean="0">
                <a:solidFill>
                  <a:schemeClr val="accent1"/>
                </a:solidFill>
              </a:rPr>
              <a:t>ПБУ 10</a:t>
            </a:r>
            <a:r>
              <a:rPr lang="ru-RU" sz="2400" dirty="0" smtClean="0">
                <a:solidFill>
                  <a:schemeClr val="accent1"/>
                </a:solidFill>
              </a:rPr>
              <a:t>/ 99</a:t>
            </a:r>
            <a:r>
              <a:rPr lang="ru-RU" sz="2400" dirty="0" smtClean="0">
                <a:solidFill>
                  <a:schemeClr val="accent1"/>
                </a:solidFill>
              </a:rPr>
              <a:t>).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15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957393" y="819000"/>
            <a:ext cx="10170000" cy="346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При формировании расходов по обычным видам деятельности организация обеспечивает их группировку </a:t>
            </a:r>
            <a:r>
              <a:rPr lang="ru-RU" sz="2400" b="1" dirty="0">
                <a:solidFill>
                  <a:schemeClr val="accent1"/>
                </a:solidFill>
                <a:cs typeface="Times New Roman" pitchFamily="18" charset="0"/>
              </a:rPr>
              <a:t>по элементам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: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Материальные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затраты;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Затраты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на оплату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труда;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Отчисления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соц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нужды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;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Амортизация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;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Прочие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 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Для целей учета организация самостоятельно определяет перечень </a:t>
            </a:r>
            <a:r>
              <a:rPr lang="ru-RU" sz="2400" b="1" dirty="0">
                <a:solidFill>
                  <a:schemeClr val="accent1"/>
                </a:solidFill>
                <a:cs typeface="Times New Roman" pitchFamily="18" charset="0"/>
              </a:rPr>
              <a:t>статей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затрат</a:t>
            </a:r>
            <a:r>
              <a:rPr lang="ru-RU" sz="2400" dirty="0" smtClean="0">
                <a:solidFill>
                  <a:schemeClr val="accent1"/>
                </a:solidFill>
              </a:rPr>
              <a:t> (п</a:t>
            </a:r>
            <a:r>
              <a:rPr lang="ru-RU" sz="2400" dirty="0" smtClean="0">
                <a:solidFill>
                  <a:schemeClr val="accent1"/>
                </a:solidFill>
              </a:rPr>
              <a:t>. 8 </a:t>
            </a:r>
            <a:r>
              <a:rPr lang="ru-RU" sz="2400" dirty="0" smtClean="0">
                <a:solidFill>
                  <a:schemeClr val="accent1"/>
                </a:solidFill>
              </a:rPr>
              <a:t>ПБУ 10</a:t>
            </a:r>
            <a:r>
              <a:rPr lang="ru-RU" sz="2400" dirty="0" smtClean="0">
                <a:solidFill>
                  <a:schemeClr val="accent1"/>
                </a:solidFill>
              </a:rPr>
              <a:t>/ 99</a:t>
            </a:r>
            <a:r>
              <a:rPr lang="ru-RU" sz="2400" dirty="0" smtClean="0">
                <a:solidFill>
                  <a:schemeClr val="accent1"/>
                </a:solidFill>
              </a:rPr>
              <a:t>). </a:t>
            </a:r>
            <a:endParaRPr lang="ru-RU" sz="2400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704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1038952" y="1899000"/>
            <a:ext cx="9945000" cy="30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Расходы признаются в бухучете при выполнении </a:t>
            </a:r>
            <a:r>
              <a:rPr lang="ru-RU" sz="2400" b="1" dirty="0">
                <a:solidFill>
                  <a:schemeClr val="accent1"/>
                </a:solidFill>
                <a:cs typeface="Times New Roman" pitchFamily="18" charset="0"/>
              </a:rPr>
              <a:t>ряда условий: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- Расход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осуществляется в соответствии с договором или законодательством;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   Сумма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расходов может быть определена;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   Имеется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уверенность в уменьшении экономических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выгод.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При невыполнении хотя бы одного из условий признается </a:t>
            </a:r>
            <a:r>
              <a:rPr lang="ru-RU" sz="2400" b="1" dirty="0">
                <a:solidFill>
                  <a:schemeClr val="accent1"/>
                </a:solidFill>
                <a:cs typeface="Times New Roman" pitchFamily="18" charset="0"/>
              </a:rPr>
              <a:t>дебиторская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задолженность</a:t>
            </a:r>
            <a:r>
              <a:rPr lang="ru-RU" sz="2400" dirty="0" smtClean="0">
                <a:solidFill>
                  <a:schemeClr val="accent1"/>
                </a:solidFill>
              </a:rPr>
              <a:t> (п</a:t>
            </a:r>
            <a:r>
              <a:rPr lang="ru-RU" sz="2400" dirty="0" smtClean="0">
                <a:solidFill>
                  <a:schemeClr val="accent1"/>
                </a:solidFill>
              </a:rPr>
              <a:t>. 16 </a:t>
            </a:r>
            <a:r>
              <a:rPr lang="ru-RU" sz="2400" dirty="0" smtClean="0">
                <a:solidFill>
                  <a:schemeClr val="accent1"/>
                </a:solidFill>
              </a:rPr>
              <a:t>ПБУ 10</a:t>
            </a:r>
            <a:r>
              <a:rPr lang="ru-RU" sz="2400" dirty="0" smtClean="0">
                <a:solidFill>
                  <a:schemeClr val="accent1"/>
                </a:solidFill>
              </a:rPr>
              <a:t>/ 99</a:t>
            </a:r>
            <a:r>
              <a:rPr lang="ru-RU" sz="2400" dirty="0" smtClean="0">
                <a:solidFill>
                  <a:schemeClr val="accent1"/>
                </a:solidFill>
              </a:rPr>
              <a:t>).</a:t>
            </a:r>
            <a:endParaRPr lang="ru-RU" sz="2400" b="1" dirty="0">
              <a:solidFill>
                <a:schemeClr val="accent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211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3531000" y="2214000"/>
            <a:ext cx="7488832" cy="268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Если организация, которая вправе применять упрощенные способы ведения бухгалтерского учета,  признает выручку от продажи после поступления денежных средств и иной формы оплаты, то и расходы признаются после осуществления погашения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задолженности</a:t>
            </a:r>
            <a:r>
              <a:rPr lang="ru-RU" sz="2400" dirty="0" smtClean="0">
                <a:solidFill>
                  <a:schemeClr val="accent1"/>
                </a:solidFill>
              </a:rPr>
              <a:t> (п</a:t>
            </a:r>
            <a:r>
              <a:rPr lang="ru-RU" sz="2400" dirty="0" smtClean="0">
                <a:solidFill>
                  <a:schemeClr val="accent1"/>
                </a:solidFill>
              </a:rPr>
              <a:t>. 18 </a:t>
            </a:r>
            <a:r>
              <a:rPr lang="ru-RU" sz="2400" dirty="0" smtClean="0">
                <a:solidFill>
                  <a:schemeClr val="accent1"/>
                </a:solidFill>
              </a:rPr>
              <a:t>ПБУ 10</a:t>
            </a:r>
            <a:r>
              <a:rPr lang="ru-RU" sz="2400" dirty="0" smtClean="0">
                <a:solidFill>
                  <a:schemeClr val="accent1"/>
                </a:solidFill>
              </a:rPr>
              <a:t>/ 99</a:t>
            </a:r>
            <a:r>
              <a:rPr lang="ru-RU" sz="2400" dirty="0" smtClean="0">
                <a:solidFill>
                  <a:schemeClr val="accent1"/>
                </a:solidFill>
              </a:rPr>
              <a:t>).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15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1056000" y="764704"/>
            <a:ext cx="101250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Расходы подлежат признанию в бухучете независимо от намерения получить доход в том отчетном периоде, в котором имели место. </a:t>
            </a:r>
          </a:p>
          <a:p>
            <a:pPr marL="0" indent="533400" algn="just"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В отчете о финансовых результатах расходы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признаются:</a:t>
            </a:r>
          </a:p>
          <a:p>
            <a:pPr marL="0" indent="533400" algn="just"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С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учетом связи между </a:t>
            </a:r>
            <a:r>
              <a:rPr lang="ru-RU" sz="2400" b="1" dirty="0">
                <a:solidFill>
                  <a:schemeClr val="accent1"/>
                </a:solidFill>
                <a:cs typeface="Times New Roman" pitchFamily="18" charset="0"/>
              </a:rPr>
              <a:t>расходами и поступлениями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;</a:t>
            </a:r>
          </a:p>
          <a:p>
            <a:pPr marL="0" indent="533400" algn="just"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Путем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их обоснованного распределения между отчетными периодами, когда расходы обуславливают получение доходов в течение нескольких отчетных периодов; </a:t>
            </a: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Независимо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от того, как они принимаются для целей расчета налогооблагаемой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базы</a:t>
            </a:r>
            <a:r>
              <a:rPr lang="ru-RU" sz="2400" dirty="0" smtClean="0">
                <a:solidFill>
                  <a:schemeClr val="accent1"/>
                </a:solidFill>
              </a:rPr>
              <a:t> (п</a:t>
            </a:r>
            <a:r>
              <a:rPr lang="ru-RU" sz="2400" dirty="0" smtClean="0">
                <a:solidFill>
                  <a:schemeClr val="accent1"/>
                </a:solidFill>
              </a:rPr>
              <a:t>. 19 </a:t>
            </a:r>
            <a:r>
              <a:rPr lang="ru-RU" sz="2400" dirty="0" smtClean="0">
                <a:solidFill>
                  <a:schemeClr val="accent1"/>
                </a:solidFill>
              </a:rPr>
              <a:t>ПБУ 10</a:t>
            </a:r>
            <a:r>
              <a:rPr lang="ru-RU" sz="2400" dirty="0" smtClean="0">
                <a:solidFill>
                  <a:schemeClr val="accent1"/>
                </a:solidFill>
              </a:rPr>
              <a:t>/ 99</a:t>
            </a:r>
            <a:r>
              <a:rPr lang="ru-RU" sz="2400" dirty="0" smtClean="0">
                <a:solidFill>
                  <a:schemeClr val="accent1"/>
                </a:solidFill>
              </a:rPr>
              <a:t>).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</a:p>
          <a:p>
            <a:pPr marL="0" indent="53340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В отчете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о финансовых результатах расходы отражаются с подразделением на себестоимость проданных товаров,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(продукции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, работ,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услуг), </a:t>
            </a:r>
            <a:r>
              <a:rPr lang="ru-RU" sz="2400" b="1" dirty="0">
                <a:solidFill>
                  <a:schemeClr val="accent1"/>
                </a:solidFill>
                <a:cs typeface="Times New Roman" pitchFamily="18" charset="0"/>
              </a:rPr>
              <a:t>коммерческие, управленческие и прочие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расходы</a:t>
            </a:r>
            <a:r>
              <a:rPr lang="ru-RU" sz="2400" dirty="0" smtClean="0">
                <a:solidFill>
                  <a:schemeClr val="accent1"/>
                </a:solidFill>
              </a:rPr>
              <a:t> (п</a:t>
            </a:r>
            <a:r>
              <a:rPr lang="ru-RU" sz="2400" dirty="0" smtClean="0">
                <a:solidFill>
                  <a:schemeClr val="accent1"/>
                </a:solidFill>
              </a:rPr>
              <a:t>. 21 </a:t>
            </a:r>
            <a:r>
              <a:rPr lang="ru-RU" sz="2400" dirty="0" smtClean="0">
                <a:solidFill>
                  <a:schemeClr val="accent1"/>
                </a:solidFill>
              </a:rPr>
              <a:t>ПБУ 10</a:t>
            </a:r>
            <a:r>
              <a:rPr lang="ru-RU" sz="2400" dirty="0" smtClean="0">
                <a:solidFill>
                  <a:schemeClr val="accent1"/>
                </a:solidFill>
              </a:rPr>
              <a:t>/ 99</a:t>
            </a:r>
            <a:r>
              <a:rPr lang="ru-RU" sz="2400" dirty="0" smtClean="0">
                <a:solidFill>
                  <a:schemeClr val="accent1"/>
                </a:solidFill>
              </a:rPr>
              <a:t>).</a:t>
            </a:r>
            <a:endParaRPr lang="ru-RU" sz="2400" b="1" dirty="0">
              <a:solidFill>
                <a:schemeClr val="accent1"/>
              </a:solidFill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211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1003780" y="1449000"/>
            <a:ext cx="10035000" cy="4110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-  Федеральный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закон о бухгалтерском учете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№ 402- ФЗ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от 06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12. 2011 г.;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ПБУ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9/99 «Доходы организации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», Приказ Минфина РФ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от 06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05. 1999 г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. № 32н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ПБУ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10/99 «Расходы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организации»,Приказ Минфина РФ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от 06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05. 1999 г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. № 33н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ПБУ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18/02 «Учет расчетов по налогу на прибыль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», 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Приказ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Минфина РФ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от 19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11. 2002 г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№ 114н</a:t>
            </a: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Рекомендация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Р- 102/ 2019-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КпР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«Порядок учета налога на прибыль» (Комитет по рекомендациям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2019- 04- 26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)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План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счетов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бухучета…, 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Приказ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Минфина РФ №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94н от 31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10. 2000 г.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6000" y="572500"/>
            <a:ext cx="41522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39750"/>
            <a:r>
              <a:rPr lang="ru-RU" sz="3200" b="1" dirty="0">
                <a:solidFill>
                  <a:schemeClr val="accent1"/>
                </a:solidFill>
                <a:cs typeface="Times New Roman" pitchFamily="18" charset="0"/>
              </a:rPr>
              <a:t>Нормативная база:</a:t>
            </a:r>
          </a:p>
        </p:txBody>
      </p:sp>
    </p:spTree>
    <p:extLst>
      <p:ext uri="{BB962C8B-B14F-4D97-AF65-F5344CB8AC3E}">
        <p14:creationId xmlns:p14="http://schemas.microsoft.com/office/powerpoint/2010/main" xmlns="" val="1966662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/>
        </p:nvSpPr>
        <p:spPr bwMode="auto">
          <a:xfrm>
            <a:off x="966000" y="1539000"/>
            <a:ext cx="10170000" cy="2041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buNone/>
            </a:pP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Коммерческие и управленческие расходы могут признаваться в себестоимости полностью в отчетном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году</a:t>
            </a:r>
            <a:r>
              <a:rPr lang="ru-RU" sz="2400" dirty="0" smtClean="0">
                <a:solidFill>
                  <a:schemeClr val="accent1"/>
                </a:solidFill>
              </a:rPr>
              <a:t> (п</a:t>
            </a:r>
            <a:r>
              <a:rPr lang="ru-RU" sz="2400" dirty="0" smtClean="0">
                <a:solidFill>
                  <a:schemeClr val="accent1"/>
                </a:solidFill>
              </a:rPr>
              <a:t>. 9 </a:t>
            </a:r>
            <a:r>
              <a:rPr lang="ru-RU" sz="2400" dirty="0" smtClean="0">
                <a:solidFill>
                  <a:schemeClr val="accent1"/>
                </a:solidFill>
              </a:rPr>
              <a:t>ПБУ 10</a:t>
            </a:r>
            <a:r>
              <a:rPr lang="ru-RU" sz="2400" dirty="0" smtClean="0">
                <a:solidFill>
                  <a:schemeClr val="accent1"/>
                </a:solidFill>
              </a:rPr>
              <a:t>/ 99</a:t>
            </a:r>
            <a:r>
              <a:rPr lang="ru-RU" sz="2400" dirty="0" smtClean="0">
                <a:solidFill>
                  <a:schemeClr val="accent1"/>
                </a:solidFill>
              </a:rPr>
              <a:t>).</a:t>
            </a: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Отражаются </a:t>
            </a:r>
            <a:r>
              <a:rPr lang="ru-RU" sz="2400" dirty="0">
                <a:solidFill>
                  <a:schemeClr val="accent1"/>
                </a:solidFill>
                <a:cs typeface="Times New Roman" pitchFamily="18" charset="0"/>
              </a:rPr>
              <a:t>расходы по обычным видам деятельности: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Д20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, 23, 25, 26, 28, 29, 44  К60, 71, 76.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  <a:p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140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/>
        </p:nvSpPr>
        <p:spPr bwMode="auto">
          <a:xfrm>
            <a:off x="705102" y="279000"/>
            <a:ext cx="10835897" cy="63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Расходы, отличные от расходов по обычным видам деятельности, считаются </a:t>
            </a:r>
            <a:r>
              <a:rPr lang="ru-RU" b="1" dirty="0" smtClean="0">
                <a:solidFill>
                  <a:schemeClr val="accent1"/>
                </a:solidFill>
                <a:cs typeface="Times New Roman" pitchFamily="18" charset="0"/>
              </a:rPr>
              <a:t>прочими</a:t>
            </a:r>
            <a:r>
              <a:rPr lang="ru-RU" dirty="0" smtClean="0">
                <a:solidFill>
                  <a:schemeClr val="accent1"/>
                </a:solidFill>
              </a:rPr>
              <a:t> (п</a:t>
            </a:r>
            <a:r>
              <a:rPr lang="ru-RU" dirty="0" smtClean="0">
                <a:solidFill>
                  <a:schemeClr val="accent1"/>
                </a:solidFill>
              </a:rPr>
              <a:t>. 11 </a:t>
            </a:r>
            <a:r>
              <a:rPr lang="ru-RU" dirty="0" smtClean="0">
                <a:solidFill>
                  <a:schemeClr val="accent1"/>
                </a:solidFill>
              </a:rPr>
              <a:t>ПБУ 10</a:t>
            </a:r>
            <a:r>
              <a:rPr lang="ru-RU" dirty="0" smtClean="0">
                <a:solidFill>
                  <a:schemeClr val="accent1"/>
                </a:solidFill>
              </a:rPr>
              <a:t>/ 99</a:t>
            </a:r>
            <a:r>
              <a:rPr lang="ru-RU" dirty="0" smtClean="0">
                <a:solidFill>
                  <a:schemeClr val="accent1"/>
                </a:solidFill>
              </a:rPr>
              <a:t>)</a:t>
            </a:r>
            <a:r>
              <a:rPr lang="ru-RU" b="1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и отражаются  на счете 91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В состав прочих расходов включают: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1.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Расходы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по сдаче имущества в аренду, если  не относятся к обычным видам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деятельности;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       Дт 91    Кт 02, 60, 70, 69</a:t>
            </a:r>
          </a:p>
          <a:p>
            <a:pPr marL="0" lv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2.  Расходы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по выбытию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активов;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       Дт 91    Кт 60, 76</a:t>
            </a:r>
          </a:p>
          <a:p>
            <a:pPr marL="0" lv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3. Затраты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по аннулированным заказам, производствам, не давшим результата, а также на содержание законсервированных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производств;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       Дт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91    К  20, 23</a:t>
            </a:r>
          </a:p>
          <a:p>
            <a:pPr marL="0" lv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4.  Расходы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предприятия по оплате комиссии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банку;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       Дт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91    Кт 51, 52, 76</a:t>
            </a:r>
          </a:p>
          <a:p>
            <a:pPr marL="0" lv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5.  Расходы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в виде процентов по долговым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обязательствам;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      Дт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91    Кт 66,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67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6.  Убытки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от хищений, виновники которых не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установлены;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      Дт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91    Кт 94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,       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а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также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Расходы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, 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как последствия чрезвычайных </a:t>
            </a:r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событий (стихийные 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бедствия, пожар, авария…).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211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 bwMode="auto">
          <a:xfrm>
            <a:off x="921000" y="549000"/>
            <a:ext cx="9990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2pPr>
            <a:lvl3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3pPr>
            <a:lvl4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4pPr>
            <a:lvl5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5pPr>
            <a:lvl6pPr marL="7762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6pPr>
            <a:lvl7pPr marL="12334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7pPr>
            <a:lvl8pPr marL="16906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8pPr>
            <a:lvl9pPr marL="21478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l">
              <a:buNone/>
            </a:pPr>
            <a:r>
              <a:rPr lang="ru-RU" sz="3200" dirty="0">
                <a:solidFill>
                  <a:schemeClr val="accent1"/>
                </a:solidFill>
                <a:latin typeface="+mn-lt"/>
              </a:rPr>
              <a:t>Учет конечного финансового результата</a:t>
            </a:r>
          </a:p>
        </p:txBody>
      </p:sp>
      <p:sp>
        <p:nvSpPr>
          <p:cNvPr id="3" name="Содержимое 2"/>
          <p:cNvSpPr>
            <a:spLocks noGrp="1"/>
          </p:cNvSpPr>
          <p:nvPr/>
        </p:nvSpPr>
        <p:spPr bwMode="auto">
          <a:xfrm>
            <a:off x="1011000" y="1359000"/>
            <a:ext cx="1012500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accent1"/>
                </a:solidFill>
              </a:rPr>
              <a:t>Конечный финансовый результат </a:t>
            </a:r>
            <a:r>
              <a:rPr lang="ru-RU" sz="2400" dirty="0">
                <a:solidFill>
                  <a:schemeClr val="accent1"/>
                </a:solidFill>
              </a:rPr>
              <a:t>организации формируется на счете 99 из результата по обычным видам деятельности и сальдо прочих доходов и расходов</a:t>
            </a:r>
            <a:r>
              <a:rPr lang="ru-RU" sz="2400" dirty="0" smtClean="0">
                <a:solidFill>
                  <a:schemeClr val="accent1"/>
                </a:solidFill>
              </a:rPr>
              <a:t>.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accent1"/>
                </a:solidFill>
              </a:rPr>
              <a:t>На конечный финансовый результат </a:t>
            </a:r>
            <a:r>
              <a:rPr lang="ru-RU" sz="2400" dirty="0" smtClean="0">
                <a:solidFill>
                  <a:schemeClr val="accent1"/>
                </a:solidFill>
              </a:rPr>
              <a:t>влияют: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accent1"/>
                </a:solidFill>
              </a:rPr>
              <a:t>С</a:t>
            </a:r>
            <a:r>
              <a:rPr lang="ru-RU" sz="2400" dirty="0" smtClean="0">
                <a:solidFill>
                  <a:schemeClr val="accent1"/>
                </a:solidFill>
              </a:rPr>
              <a:t>уммы </a:t>
            </a:r>
            <a:r>
              <a:rPr lang="ru-RU" sz="2400" dirty="0">
                <a:solidFill>
                  <a:schemeClr val="accent1"/>
                </a:solidFill>
              </a:rPr>
              <a:t>причитающихся налоговых санкций в </a:t>
            </a:r>
            <a:r>
              <a:rPr lang="ru-RU" sz="2400" dirty="0" smtClean="0">
                <a:solidFill>
                  <a:schemeClr val="accent1"/>
                </a:solidFill>
              </a:rPr>
              <a:t>бюджет; 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accent1"/>
                </a:solidFill>
              </a:rPr>
              <a:t>Н</a:t>
            </a:r>
            <a:r>
              <a:rPr lang="ru-RU" sz="2400" dirty="0" smtClean="0">
                <a:solidFill>
                  <a:schemeClr val="accent1"/>
                </a:solidFill>
              </a:rPr>
              <a:t>ачисленного </a:t>
            </a:r>
            <a:r>
              <a:rPr lang="ru-RU" sz="2400" dirty="0">
                <a:solidFill>
                  <a:schemeClr val="accent1"/>
                </a:solidFill>
              </a:rPr>
              <a:t>условного расхода  (дохода) по налогу на </a:t>
            </a:r>
            <a:r>
              <a:rPr lang="ru-RU" sz="2400" dirty="0" smtClean="0">
                <a:solidFill>
                  <a:schemeClr val="accent1"/>
                </a:solidFill>
              </a:rPr>
              <a:t>прибыль; 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/>
                </a:solidFill>
              </a:rPr>
              <a:t>Величина </a:t>
            </a:r>
            <a:r>
              <a:rPr lang="ru-RU" sz="2400" dirty="0">
                <a:solidFill>
                  <a:schemeClr val="accent1"/>
                </a:solidFill>
              </a:rPr>
              <a:t>постоянных налоговых </a:t>
            </a:r>
            <a:r>
              <a:rPr lang="ru-RU" sz="2400" dirty="0" smtClean="0">
                <a:solidFill>
                  <a:schemeClr val="accent1"/>
                </a:solidFill>
              </a:rPr>
              <a:t>расходов (доходов);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/>
                </a:solidFill>
              </a:rPr>
              <a:t>Результаты </a:t>
            </a:r>
            <a:r>
              <a:rPr lang="ru-RU" sz="2400" dirty="0">
                <a:solidFill>
                  <a:schemeClr val="accent1"/>
                </a:solidFill>
              </a:rPr>
              <a:t>перерасчетов по налогу на </a:t>
            </a:r>
            <a:r>
              <a:rPr lang="ru-RU" sz="2400" dirty="0" smtClean="0">
                <a:solidFill>
                  <a:schemeClr val="accent1"/>
                </a:solidFill>
              </a:rPr>
              <a:t>прибыль; 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/>
                </a:solidFill>
              </a:rPr>
              <a:t>А также несписанные </a:t>
            </a:r>
            <a:r>
              <a:rPr lang="ru-RU" sz="2400" dirty="0">
                <a:solidFill>
                  <a:schemeClr val="accent1"/>
                </a:solidFill>
              </a:rPr>
              <a:t>суммы ОНА, ОНО при выбытии имущества, по которому они были </a:t>
            </a:r>
            <a:r>
              <a:rPr lang="ru-RU" sz="2400" dirty="0" smtClean="0">
                <a:solidFill>
                  <a:schemeClr val="accent1"/>
                </a:solidFill>
              </a:rPr>
              <a:t>начислены.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211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3216000" y="414000"/>
            <a:ext cx="841500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chemeClr val="accent1"/>
                </a:solidFill>
              </a:rPr>
              <a:t>Финансовый результат по обычным видам </a:t>
            </a:r>
            <a:r>
              <a:rPr lang="ru-RU" sz="3200" b="1" dirty="0" smtClean="0">
                <a:solidFill>
                  <a:schemeClr val="accent1"/>
                </a:solidFill>
              </a:rPr>
              <a:t>деятельности</a:t>
            </a:r>
          </a:p>
          <a:p>
            <a:pPr marL="0" lvl="0" indent="5334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chemeClr val="accent1"/>
              </a:solidFill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Дт 90    Кт 99 или Д 99 К 90</a:t>
            </a:r>
          </a:p>
          <a:p>
            <a:pPr marL="0" lv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Сальдо прочих доходов и расходов организации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Дт 91    Кт 99  или Д 99 К 91</a:t>
            </a:r>
          </a:p>
          <a:p>
            <a:pPr marL="0" lv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Условный расход (доход) по налогу на прибыль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Дт 99    Кт 68 или Д 68 К 99</a:t>
            </a:r>
          </a:p>
          <a:p>
            <a:pPr marL="0" lv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Постоянный налоговый расход </a:t>
            </a:r>
            <a:r>
              <a:rPr lang="ru-RU" sz="2400" dirty="0">
                <a:solidFill>
                  <a:schemeClr val="accent1"/>
                </a:solidFill>
              </a:rPr>
              <a:t>или постоянный налоговый </a:t>
            </a:r>
            <a:r>
              <a:rPr lang="ru-RU" sz="2400" dirty="0" smtClean="0">
                <a:solidFill>
                  <a:schemeClr val="accent1"/>
                </a:solidFill>
              </a:rPr>
              <a:t>доход</a:t>
            </a:r>
            <a:endParaRPr lang="ru-RU" sz="2400" dirty="0">
              <a:solidFill>
                <a:schemeClr val="accent1"/>
              </a:solidFill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Дт 99    Кт 68  или Д 68 К 99</a:t>
            </a:r>
          </a:p>
          <a:p>
            <a:pPr marL="0" lv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Налоговые санкции  в бюджет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 Дт 99    Кт 68</a:t>
            </a:r>
          </a:p>
          <a:p>
            <a:pPr marL="0" lv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Перерасчеты по налогу на прибыль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Д 99  К 68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Д 68  К 99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878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 bwMode="auto">
          <a:xfrm>
            <a:off x="831000" y="414000"/>
            <a:ext cx="10350000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2pPr>
            <a:lvl3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3pPr>
            <a:lvl4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4pPr>
            <a:lvl5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5pPr>
            <a:lvl6pPr marL="7762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6pPr>
            <a:lvl7pPr marL="12334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7pPr>
            <a:lvl8pPr marL="16906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8pPr>
            <a:lvl9pPr marL="21478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buNone/>
            </a:pPr>
            <a:r>
              <a:rPr lang="ru-RU" sz="3200" dirty="0">
                <a:solidFill>
                  <a:schemeClr val="accent1"/>
                </a:solidFill>
                <a:latin typeface="+mn-lt"/>
              </a:rPr>
              <a:t>Основные показатели при расчетах налога на прибыль</a:t>
            </a:r>
            <a:br>
              <a:rPr lang="ru-RU" sz="3200" dirty="0">
                <a:solidFill>
                  <a:schemeClr val="accent1"/>
                </a:solidFill>
                <a:latin typeface="+mn-lt"/>
              </a:rPr>
            </a:br>
            <a:endParaRPr lang="ru-RU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/>
        </p:nvSpPr>
        <p:spPr bwMode="auto">
          <a:xfrm>
            <a:off x="991966" y="1039909"/>
            <a:ext cx="10170000" cy="329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buNone/>
            </a:pPr>
            <a:r>
              <a:rPr lang="ru-RU" sz="2400" dirty="0">
                <a:solidFill>
                  <a:schemeClr val="accent1"/>
                </a:solidFill>
              </a:rPr>
              <a:t>При расчете налога на прибыль в бухгалтерском учете применяют различные показатели.</a:t>
            </a:r>
          </a:p>
          <a:p>
            <a:pPr marL="0" indent="533400" algn="just">
              <a:buNone/>
            </a:pPr>
            <a:r>
              <a:rPr lang="ru-RU" sz="2400" b="1" dirty="0">
                <a:solidFill>
                  <a:schemeClr val="accent1"/>
                </a:solidFill>
              </a:rPr>
              <a:t>Условный расход (доход) по налогу на прибыль  </a:t>
            </a:r>
            <a:r>
              <a:rPr lang="ru-RU" sz="2400" dirty="0">
                <a:solidFill>
                  <a:schemeClr val="accent1"/>
                </a:solidFill>
              </a:rPr>
              <a:t>- это сумма налога на прибыль, которая рассчитывается на основе бухгалтерской прибыли или убытка. </a:t>
            </a:r>
          </a:p>
          <a:p>
            <a:pPr marL="0" indent="533400" algn="just">
              <a:buNone/>
            </a:pPr>
            <a:r>
              <a:rPr lang="ru-RU" sz="2400" dirty="0">
                <a:solidFill>
                  <a:schemeClr val="accent1"/>
                </a:solidFill>
              </a:rPr>
              <a:t>Дт 99    Кт 68 – условный расход </a:t>
            </a:r>
          </a:p>
          <a:p>
            <a:pPr marL="0" indent="533400" algn="just">
              <a:buNone/>
            </a:pPr>
            <a:r>
              <a:rPr lang="ru-RU" sz="2400" dirty="0">
                <a:solidFill>
                  <a:schemeClr val="accent1"/>
                </a:solidFill>
              </a:rPr>
              <a:t>или</a:t>
            </a:r>
          </a:p>
          <a:p>
            <a:pPr marL="0" indent="533400" algn="just">
              <a:buNone/>
            </a:pPr>
            <a:r>
              <a:rPr lang="ru-RU" sz="2400" dirty="0">
                <a:solidFill>
                  <a:schemeClr val="accent1"/>
                </a:solidFill>
              </a:rPr>
              <a:t>Дт 68    Кт 99 – условный </a:t>
            </a:r>
            <a:r>
              <a:rPr lang="ru-RU" sz="2400" dirty="0" smtClean="0">
                <a:solidFill>
                  <a:schemeClr val="accent1"/>
                </a:solidFill>
              </a:rPr>
              <a:t>доход</a:t>
            </a:r>
            <a:endParaRPr lang="ru-RU" sz="2400" dirty="0">
              <a:solidFill>
                <a:schemeClr val="accent1"/>
              </a:solidFill>
            </a:endParaRPr>
          </a:p>
          <a:p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530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/>
        </p:nvSpPr>
        <p:spPr bwMode="auto">
          <a:xfrm>
            <a:off x="1011000" y="1629000"/>
            <a:ext cx="10080000" cy="309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Величина, порядок и момент признания расходов и доходов в бухгалтерском и налоговом учете неодинаковы. 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Это </a:t>
            </a:r>
            <a:r>
              <a:rPr lang="ru-RU" sz="2400" dirty="0">
                <a:solidFill>
                  <a:schemeClr val="accent1"/>
                </a:solidFill>
              </a:rPr>
              <a:t>приводит к  возникновению </a:t>
            </a:r>
            <a:r>
              <a:rPr lang="ru-RU" sz="2400" b="1" i="1" dirty="0">
                <a:solidFill>
                  <a:schemeClr val="accent1"/>
                </a:solidFill>
              </a:rPr>
              <a:t>постоянных</a:t>
            </a:r>
            <a:r>
              <a:rPr lang="ru-RU" sz="2400" i="1" dirty="0">
                <a:solidFill>
                  <a:schemeClr val="accent1"/>
                </a:solidFill>
              </a:rPr>
              <a:t> и </a:t>
            </a:r>
            <a:r>
              <a:rPr lang="ru-RU" sz="2400" b="1" i="1" dirty="0">
                <a:solidFill>
                  <a:schemeClr val="accent1"/>
                </a:solidFill>
              </a:rPr>
              <a:t>временных </a:t>
            </a:r>
            <a:r>
              <a:rPr lang="ru-RU" sz="2400" b="1" i="1" dirty="0" smtClean="0">
                <a:solidFill>
                  <a:schemeClr val="accent1"/>
                </a:solidFill>
              </a:rPr>
              <a:t>разниц.</a:t>
            </a:r>
            <a:r>
              <a:rPr lang="ru-RU" sz="2400" dirty="0" smtClean="0">
                <a:solidFill>
                  <a:schemeClr val="accent1"/>
                </a:solidFill>
              </a:rPr>
              <a:t>  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Информация </a:t>
            </a:r>
            <a:r>
              <a:rPr lang="ru-RU" sz="2400" dirty="0">
                <a:solidFill>
                  <a:schemeClr val="accent1"/>
                </a:solidFill>
              </a:rPr>
              <a:t>о постоянных и временных разницах формируется в бухучете  на основании первичных документов по счетам учета </a:t>
            </a:r>
            <a:r>
              <a:rPr lang="ru-RU" sz="2400" b="1" dirty="0">
                <a:solidFill>
                  <a:schemeClr val="accent1"/>
                </a:solidFill>
              </a:rPr>
              <a:t>или </a:t>
            </a:r>
            <a:r>
              <a:rPr lang="ru-RU" sz="2400" dirty="0">
                <a:solidFill>
                  <a:schemeClr val="accent1"/>
                </a:solidFill>
              </a:rPr>
              <a:t>ином порядке, определяемом организацией </a:t>
            </a:r>
            <a:r>
              <a:rPr lang="ru-RU" sz="2400" dirty="0" smtClean="0">
                <a:solidFill>
                  <a:schemeClr val="accent1"/>
                </a:solidFill>
              </a:rPr>
              <a:t>самостоятельно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 (п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. 3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ПБУ 18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/ 02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) 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964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/>
        </p:nvSpPr>
        <p:spPr bwMode="auto">
          <a:xfrm>
            <a:off x="3261000" y="999000"/>
            <a:ext cx="7848872" cy="445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>
                <a:solidFill>
                  <a:schemeClr val="accent1"/>
                </a:solidFill>
              </a:rPr>
              <a:t>Постоянные разницы</a:t>
            </a:r>
            <a:r>
              <a:rPr lang="ru-RU" sz="2400" b="1" dirty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accent1"/>
                </a:solidFill>
              </a:rPr>
              <a:t>– это доходы или расходы, которые формируют бухгалтерскую прибыль (убыток) и будут исключены при расчете налоговой базы во всех отчетных периодах. 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accent1"/>
                </a:solidFill>
              </a:rPr>
              <a:t>Постоянные разницы приводят к образованию постоянного налогового </a:t>
            </a:r>
            <a:r>
              <a:rPr lang="ru-RU" sz="2400" b="1" dirty="0" smtClean="0">
                <a:solidFill>
                  <a:schemeClr val="accent1"/>
                </a:solidFill>
              </a:rPr>
              <a:t>расхода </a:t>
            </a:r>
            <a:r>
              <a:rPr lang="ru-RU" sz="2400" b="1" dirty="0">
                <a:solidFill>
                  <a:schemeClr val="accent1"/>
                </a:solidFill>
              </a:rPr>
              <a:t>или постоянного </a:t>
            </a:r>
            <a:r>
              <a:rPr lang="ru-RU" sz="2400" b="1" dirty="0" smtClean="0">
                <a:solidFill>
                  <a:schemeClr val="accent1"/>
                </a:solidFill>
              </a:rPr>
              <a:t>налогового дохода.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accent1"/>
                </a:solidFill>
              </a:rPr>
              <a:t>Для их расчета постоянная разница умножается  на ставку налога на прибыль. Отражаются в учете: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Д </a:t>
            </a:r>
            <a:r>
              <a:rPr lang="ru-RU" sz="2400" dirty="0">
                <a:solidFill>
                  <a:schemeClr val="accent1"/>
                </a:solidFill>
              </a:rPr>
              <a:t>99    </a:t>
            </a:r>
            <a:r>
              <a:rPr lang="ru-RU" sz="2400" dirty="0" smtClean="0">
                <a:solidFill>
                  <a:schemeClr val="accent1"/>
                </a:solidFill>
              </a:rPr>
              <a:t>  К </a:t>
            </a:r>
            <a:r>
              <a:rPr lang="ru-RU" sz="2400" dirty="0">
                <a:solidFill>
                  <a:schemeClr val="accent1"/>
                </a:solidFill>
              </a:rPr>
              <a:t>68 - </a:t>
            </a:r>
            <a:r>
              <a:rPr lang="ru-RU" sz="2400" dirty="0" smtClean="0">
                <a:solidFill>
                  <a:schemeClr val="accent1"/>
                </a:solidFill>
              </a:rPr>
              <a:t> ПНР</a:t>
            </a:r>
            <a:endParaRPr lang="ru-RU" sz="2400" dirty="0">
              <a:solidFill>
                <a:schemeClr val="accent1"/>
              </a:solidFill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Д 68      К 99  </a:t>
            </a:r>
            <a:r>
              <a:rPr lang="ru-RU" sz="2400" dirty="0" smtClean="0">
                <a:solidFill>
                  <a:schemeClr val="accent1"/>
                </a:solidFill>
              </a:rPr>
              <a:t>- ПНД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(п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п. 4, 7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ПБУ 18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/ 02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)</a:t>
            </a:r>
            <a:endParaRPr lang="ru-RU" sz="2400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5379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1101000" y="549000"/>
            <a:ext cx="99450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Временная разница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по состоянию на отчетную дату определяется как </a:t>
            </a:r>
            <a:r>
              <a:rPr lang="ru-RU" sz="2400" b="1" i="1" dirty="0" smtClean="0">
                <a:solidFill>
                  <a:schemeClr val="accent1"/>
                </a:solidFill>
                <a:cs typeface="Times New Roman" pitchFamily="18" charset="0"/>
              </a:rPr>
              <a:t>разница между балансовой стоимостью актива (обязательства) и его стоимостью, принимаемой для целей налогообложения </a:t>
            </a:r>
            <a:r>
              <a:rPr lang="ru-RU" sz="2400" i="1" dirty="0" smtClean="0">
                <a:solidFill>
                  <a:schemeClr val="accent1"/>
                </a:solidFill>
                <a:cs typeface="Times New Roman" pitchFamily="18" charset="0"/>
              </a:rPr>
              <a:t>(п</a:t>
            </a:r>
            <a:r>
              <a:rPr lang="ru-RU" sz="2400" i="1" dirty="0" smtClean="0">
                <a:solidFill>
                  <a:schemeClr val="accent1"/>
                </a:solidFill>
                <a:cs typeface="Times New Roman" pitchFamily="18" charset="0"/>
              </a:rPr>
              <a:t>. 8 </a:t>
            </a:r>
            <a:r>
              <a:rPr lang="ru-RU" sz="2400" i="1" dirty="0" smtClean="0">
                <a:solidFill>
                  <a:schemeClr val="accent1"/>
                </a:solidFill>
                <a:cs typeface="Times New Roman" pitchFamily="18" charset="0"/>
              </a:rPr>
              <a:t>ПБУ 18</a:t>
            </a:r>
            <a:r>
              <a:rPr lang="ru-RU" sz="2400" i="1" dirty="0" smtClean="0">
                <a:solidFill>
                  <a:schemeClr val="accent1"/>
                </a:solidFill>
                <a:cs typeface="Times New Roman" pitchFamily="18" charset="0"/>
              </a:rPr>
              <a:t>/ 02</a:t>
            </a:r>
            <a:r>
              <a:rPr lang="ru-RU" sz="2400" i="1" dirty="0" smtClean="0">
                <a:solidFill>
                  <a:schemeClr val="accent1"/>
                </a:solidFill>
                <a:cs typeface="Times New Roman" pitchFamily="18" charset="0"/>
              </a:rPr>
              <a:t>). </a:t>
            </a:r>
            <a:r>
              <a:rPr lang="ru-RU" sz="2400" b="1" dirty="0" smtClean="0">
                <a:solidFill>
                  <a:schemeClr val="accent1"/>
                </a:solidFill>
              </a:rPr>
              <a:t>Временные </a:t>
            </a:r>
            <a:r>
              <a:rPr lang="ru-RU" sz="2400" b="1" dirty="0">
                <a:solidFill>
                  <a:schemeClr val="accent1"/>
                </a:solidFill>
              </a:rPr>
              <a:t>разницы </a:t>
            </a:r>
            <a:r>
              <a:rPr lang="ru-RU" sz="2400" dirty="0">
                <a:solidFill>
                  <a:schemeClr val="accent1"/>
                </a:solidFill>
              </a:rPr>
              <a:t>приводят к образованию отложенного налога на </a:t>
            </a:r>
            <a:r>
              <a:rPr lang="ru-RU" sz="2400" dirty="0" smtClean="0">
                <a:solidFill>
                  <a:schemeClr val="accent1"/>
                </a:solidFill>
              </a:rPr>
              <a:t>прибыль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(п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9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ПБУ 18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/ 02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).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accent1"/>
                </a:solidFill>
              </a:rPr>
              <a:t>Они делятся в зависимости от характера их влияния на налогооблагаемую </a:t>
            </a:r>
            <a:r>
              <a:rPr lang="ru-RU" sz="2400" dirty="0" smtClean="0">
                <a:solidFill>
                  <a:schemeClr val="accent1"/>
                </a:solidFill>
              </a:rPr>
              <a:t>прибыль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(п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10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ПБУ 18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/ 02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) : </a:t>
            </a: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chemeClr val="accent1"/>
              </a:solidFill>
            </a:endParaRPr>
          </a:p>
          <a:p>
            <a:pPr marL="0" indent="5334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) </a:t>
            </a:r>
            <a:r>
              <a:rPr lang="ru-RU" sz="2400" b="1" i="1" dirty="0" smtClean="0">
                <a:solidFill>
                  <a:schemeClr val="accent1"/>
                </a:solidFill>
                <a:cs typeface="Times New Roman" pitchFamily="18" charset="0"/>
              </a:rPr>
              <a:t>Вычитаемые </a:t>
            </a:r>
            <a:r>
              <a:rPr lang="ru-RU" sz="2400" b="1" i="1" dirty="0" smtClean="0">
                <a:solidFill>
                  <a:schemeClr val="accent1"/>
                </a:solidFill>
                <a:cs typeface="Times New Roman" pitchFamily="18" charset="0"/>
              </a:rPr>
              <a:t>временные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разницы приводят к образованию отложенного налога на прибыль, который должен уменьшить сумму налога на прибыль в следующем за отчетным или в последующих отчетных периодах</a:t>
            </a:r>
            <a:r>
              <a:rPr lang="ru-RU" sz="2400" dirty="0" smtClean="0">
                <a:solidFill>
                  <a:schemeClr val="accent1"/>
                </a:solidFill>
              </a:rPr>
              <a:t>. </a:t>
            </a:r>
            <a:r>
              <a:rPr lang="ru-RU" sz="2400" b="1" dirty="0" smtClean="0">
                <a:solidFill>
                  <a:schemeClr val="accent1"/>
                </a:solidFill>
              </a:rPr>
              <a:t>Вычитаемые </a:t>
            </a:r>
            <a:r>
              <a:rPr lang="ru-RU" sz="2400" b="1" dirty="0">
                <a:solidFill>
                  <a:schemeClr val="accent1"/>
                </a:solidFill>
              </a:rPr>
              <a:t>временные разницы  </a:t>
            </a:r>
            <a:r>
              <a:rPr lang="ru-RU" sz="2400" dirty="0">
                <a:solidFill>
                  <a:schemeClr val="accent1"/>
                </a:solidFill>
              </a:rPr>
              <a:t>приводят к образованию </a:t>
            </a:r>
            <a:r>
              <a:rPr lang="ru-RU" sz="2400" b="1" dirty="0">
                <a:solidFill>
                  <a:schemeClr val="accent1"/>
                </a:solidFill>
              </a:rPr>
              <a:t>отложенного налогового актива </a:t>
            </a:r>
            <a:r>
              <a:rPr lang="ru-RU" sz="2400" dirty="0">
                <a:solidFill>
                  <a:schemeClr val="accent1"/>
                </a:solidFill>
              </a:rPr>
              <a:t>(ОНА). Формируется в </a:t>
            </a:r>
            <a:r>
              <a:rPr lang="ru-RU" sz="2400" dirty="0" smtClean="0">
                <a:solidFill>
                  <a:schemeClr val="accent1"/>
                </a:solidFill>
              </a:rPr>
              <a:t>бухгалтерском учете, когда:</a:t>
            </a: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-  Балансовая стоимость актива МЕНЬШЕ, чем налоговая;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-  Балансовая стоимость обязательства БОЛЬШЕ, чем налоговая.</a:t>
            </a:r>
          </a:p>
          <a:p>
            <a:pPr marL="0" lvl="0" indent="5334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4136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1101000" y="1764000"/>
            <a:ext cx="9900000" cy="362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ОНА</a:t>
            </a:r>
            <a:r>
              <a:rPr lang="ru-RU" sz="2400" dirty="0" smtClean="0">
                <a:solidFill>
                  <a:schemeClr val="accent1"/>
                </a:solidFill>
              </a:rPr>
              <a:t> определяется </a:t>
            </a:r>
            <a:r>
              <a:rPr lang="ru-RU" sz="2400" dirty="0">
                <a:solidFill>
                  <a:schemeClr val="accent1"/>
                </a:solidFill>
              </a:rPr>
              <a:t>как произведение  вычитаемой временной разницы  на ставку налога на </a:t>
            </a:r>
            <a:r>
              <a:rPr lang="ru-RU" sz="2400" dirty="0" smtClean="0">
                <a:solidFill>
                  <a:schemeClr val="accent1"/>
                </a:solidFill>
              </a:rPr>
              <a:t>прибыль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(п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14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ПБУ 18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/ 02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).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accent1"/>
                </a:solidFill>
              </a:rPr>
              <a:t>Отражается на счете 09 в составе </a:t>
            </a:r>
            <a:r>
              <a:rPr lang="ru-RU" sz="2400" dirty="0" smtClean="0">
                <a:solidFill>
                  <a:schemeClr val="accent1"/>
                </a:solidFill>
              </a:rPr>
              <a:t>внеоборотных </a:t>
            </a:r>
            <a:r>
              <a:rPr lang="ru-RU" sz="2400" dirty="0">
                <a:solidFill>
                  <a:schemeClr val="accent1"/>
                </a:solidFill>
              </a:rPr>
              <a:t>активов: 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marL="0" indent="533400" algn="just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Дт </a:t>
            </a:r>
            <a:r>
              <a:rPr lang="ru-RU" sz="2400" dirty="0">
                <a:solidFill>
                  <a:schemeClr val="accent1"/>
                </a:solidFill>
              </a:rPr>
              <a:t>09    Кт </a:t>
            </a:r>
            <a:r>
              <a:rPr lang="ru-RU" sz="2400" dirty="0" smtClean="0">
                <a:solidFill>
                  <a:schemeClr val="accent1"/>
                </a:solidFill>
              </a:rPr>
              <a:t>99   </a:t>
            </a:r>
          </a:p>
          <a:p>
            <a:pPr marL="0" indent="53340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По мере уменьшения или полного погашения вычитаемых временных разниц будут уменьшаться или полностью погашаться отложенные налоговые активы (п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17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ПБУ 18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/ 02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):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marL="0" indent="533400" algn="just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accent1"/>
                </a:solidFill>
              </a:rPr>
              <a:t>Дт </a:t>
            </a:r>
            <a:r>
              <a:rPr lang="ru-RU" sz="2400" dirty="0" smtClean="0">
                <a:solidFill>
                  <a:schemeClr val="accent1"/>
                </a:solidFill>
              </a:rPr>
              <a:t>99    </a:t>
            </a:r>
            <a:r>
              <a:rPr lang="ru-RU" sz="2400" dirty="0">
                <a:solidFill>
                  <a:schemeClr val="accent1"/>
                </a:solidFill>
              </a:rPr>
              <a:t>Кт </a:t>
            </a:r>
            <a:r>
              <a:rPr lang="ru-RU" sz="2400" dirty="0" smtClean="0">
                <a:solidFill>
                  <a:schemeClr val="accent1"/>
                </a:solidFill>
              </a:rPr>
              <a:t>09</a:t>
            </a:r>
            <a:endParaRPr lang="ru-RU" sz="2400" dirty="0" smtClean="0">
              <a:solidFill>
                <a:schemeClr val="accent1"/>
              </a:solidFill>
            </a:endParaRPr>
          </a:p>
          <a:p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4136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1045531" y="1584000"/>
            <a:ext cx="9990000" cy="378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lvl="0" indent="533400" algn="just">
              <a:buNone/>
            </a:pP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) Налогооблагаемые </a:t>
            </a:r>
            <a:r>
              <a:rPr lang="ru-RU" sz="2400" b="1" dirty="0">
                <a:solidFill>
                  <a:schemeClr val="accent1"/>
                </a:solidFill>
                <a:cs typeface="Times New Roman" pitchFamily="18" charset="0"/>
              </a:rPr>
              <a:t>временные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разницы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приводят к образованию отложенного налога на прибыль, который должен увеличить сумму налога на прибыль в следующем за отчетным или в последующих отчетных периодах (п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11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ПБУ 18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/ 02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). Налогооблагаемые временные разницы приводят к образованию отложенного налогового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обязательства (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ОНО).</a:t>
            </a:r>
          </a:p>
          <a:p>
            <a:pPr marL="0" lvl="0" indent="53340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Формируются в бухгалтерском учете когда:</a:t>
            </a:r>
          </a:p>
          <a:p>
            <a:pPr marL="0" indent="53340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-  Балансовая стоимость актива БОЛЬШЕ, чем налоговая;</a:t>
            </a:r>
          </a:p>
          <a:p>
            <a:pPr marL="0" indent="53340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-  Балансовая стоимость обязательства МЕНЬШЕ, чем налоговая.</a:t>
            </a:r>
          </a:p>
          <a:p>
            <a:pPr marL="0" lvl="0" indent="533400" algn="just">
              <a:buNone/>
            </a:pP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  <a:p>
            <a:endParaRPr lang="ru-RU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567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 bwMode="auto">
          <a:xfrm>
            <a:off x="1011000" y="594000"/>
            <a:ext cx="10800000" cy="4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2pPr>
            <a:lvl3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3pPr>
            <a:lvl4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4pPr>
            <a:lvl5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5pPr>
            <a:lvl6pPr marL="7762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6pPr>
            <a:lvl7pPr marL="12334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7pPr>
            <a:lvl8pPr marL="16906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8pPr>
            <a:lvl9pPr marL="21478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l">
              <a:buNone/>
            </a:pPr>
            <a:r>
              <a:rPr lang="ru-RU" sz="3200" b="1" dirty="0">
                <a:solidFill>
                  <a:schemeClr val="accent1"/>
                </a:solidFill>
                <a:latin typeface="+mn-lt"/>
              </a:rPr>
              <a:t>Понятие доходов, их классификация и </a:t>
            </a:r>
            <a:r>
              <a:rPr lang="ru-RU" sz="3200" b="1" dirty="0" smtClean="0">
                <a:solidFill>
                  <a:schemeClr val="accent1"/>
                </a:solidFill>
                <a:latin typeface="+mn-lt"/>
              </a:rPr>
              <a:t>признание</a:t>
            </a:r>
            <a:r>
              <a:rPr lang="ru-RU" sz="3200" dirty="0">
                <a:solidFill>
                  <a:schemeClr val="accent1"/>
                </a:solidFill>
                <a:latin typeface="+mn-lt"/>
              </a:rPr>
              <a:t/>
            </a:r>
            <a:br>
              <a:rPr lang="ru-RU" sz="3200" dirty="0">
                <a:solidFill>
                  <a:schemeClr val="accent1"/>
                </a:solidFill>
                <a:latin typeface="+mn-lt"/>
              </a:rPr>
            </a:br>
            <a:endParaRPr lang="ru-RU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/>
        </p:nvSpPr>
        <p:spPr bwMode="auto">
          <a:xfrm>
            <a:off x="1011000" y="1899000"/>
            <a:ext cx="10035000" cy="3573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>
              <a:buNone/>
            </a:pPr>
            <a:r>
              <a:rPr lang="ru-RU" sz="2400" b="1" dirty="0">
                <a:solidFill>
                  <a:schemeClr val="accent1"/>
                </a:solidFill>
              </a:rPr>
              <a:t>Доходы</a:t>
            </a:r>
            <a:r>
              <a:rPr lang="ru-RU" sz="2400" dirty="0">
                <a:solidFill>
                  <a:schemeClr val="accent1"/>
                </a:solidFill>
              </a:rPr>
              <a:t> -  это увеличение экономических выгод при поступлении активов или погашении обязательств, что приводит к увеличению </a:t>
            </a:r>
            <a:r>
              <a:rPr lang="ru-RU" sz="2400" dirty="0" smtClean="0">
                <a:solidFill>
                  <a:schemeClr val="accent1"/>
                </a:solidFill>
              </a:rPr>
              <a:t>капитала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 (П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. 2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ПБУ 9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/ 99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ru-RU" sz="2400" dirty="0">
              <a:solidFill>
                <a:schemeClr val="accent1"/>
              </a:solidFill>
            </a:endParaRPr>
          </a:p>
          <a:p>
            <a:pPr marL="0" indent="539750" algn="just">
              <a:buNone/>
            </a:pPr>
            <a:r>
              <a:rPr lang="ru-RU" sz="2400" dirty="0">
                <a:solidFill>
                  <a:schemeClr val="accent1"/>
                </a:solidFill>
              </a:rPr>
              <a:t>Доходы </a:t>
            </a:r>
            <a:r>
              <a:rPr lang="ru-RU" sz="2400" dirty="0" smtClean="0">
                <a:solidFill>
                  <a:schemeClr val="accent1"/>
                </a:solidFill>
              </a:rPr>
              <a:t>в </a:t>
            </a:r>
            <a:r>
              <a:rPr lang="ru-RU" sz="2400" dirty="0">
                <a:solidFill>
                  <a:schemeClr val="accent1"/>
                </a:solidFill>
              </a:rPr>
              <a:t>зависимости от их характера, условия получения и направлений деятельности подразделяются на:</a:t>
            </a:r>
          </a:p>
          <a:p>
            <a:pPr marL="531813" indent="358775" algn="just">
              <a:buClr>
                <a:schemeClr val="tx2"/>
              </a:buClr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1"/>
                </a:solidFill>
              </a:rPr>
              <a:t>Доходы от обычных видов деятельности;</a:t>
            </a:r>
          </a:p>
          <a:p>
            <a:pPr marL="531813" indent="358775" algn="just">
              <a:buClr>
                <a:schemeClr val="tx2"/>
              </a:buClr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1"/>
                </a:solidFill>
              </a:rPr>
              <a:t>Прочие </a:t>
            </a:r>
            <a:r>
              <a:rPr lang="ru-RU" sz="2400" b="1" dirty="0" smtClean="0">
                <a:solidFill>
                  <a:schemeClr val="accent1"/>
                </a:solidFill>
              </a:rPr>
              <a:t>доходы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 (П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. 4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ПБУ 9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/ 99).</a:t>
            </a:r>
            <a:endParaRPr lang="ru-RU" sz="2400" b="1" dirty="0">
              <a:solidFill>
                <a:schemeClr val="accent1"/>
              </a:solidFill>
            </a:endParaRPr>
          </a:p>
          <a:p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447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/>
        </p:nvSpPr>
        <p:spPr bwMode="auto">
          <a:xfrm>
            <a:off x="1056000" y="1179000"/>
            <a:ext cx="10035000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lvl="0" indent="533400" algn="just">
              <a:buNone/>
            </a:pP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Образуется отложенное налоговое обязательство (ОНО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) на счете 77  как произведение налогооблагаемой временной разницы на ставку налога на прибыль (п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15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ПБУ 18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/ 02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) : </a:t>
            </a:r>
          </a:p>
          <a:p>
            <a:pPr marL="0" indent="53340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99    Кт 77 . </a:t>
            </a:r>
          </a:p>
          <a:p>
            <a:pPr marL="0" indent="53340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ОНО отражается в составе долгосрочных обязательств. </a:t>
            </a:r>
          </a:p>
          <a:p>
            <a:pPr marL="0" indent="53340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По мере уменьшения или полного погашения налогооблагаемых временных разниц будут уменьшаться или полностью погашаться отложенные налоговые обязательства:</a:t>
            </a:r>
          </a:p>
          <a:p>
            <a:pPr marL="0" indent="53340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77    Кт 99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marL="0" indent="533400" algn="just">
              <a:buNone/>
            </a:pP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620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/>
        </p:nvSpPr>
        <p:spPr bwMode="auto">
          <a:xfrm>
            <a:off x="1056000" y="1037431"/>
            <a:ext cx="10170000" cy="329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3619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accent1"/>
                </a:solidFill>
                <a:ea typeface="Times New Roman"/>
              </a:rPr>
              <a:t>Расход (доход) по налогу на прибыль </a:t>
            </a:r>
            <a:r>
              <a:rPr lang="ru-RU" sz="2400" dirty="0">
                <a:solidFill>
                  <a:schemeClr val="accent1"/>
                </a:solidFill>
                <a:ea typeface="Times New Roman"/>
              </a:rPr>
              <a:t>определяется как </a:t>
            </a:r>
            <a:r>
              <a:rPr lang="ru-RU" sz="2400" b="1" dirty="0">
                <a:solidFill>
                  <a:schemeClr val="accent1"/>
                </a:solidFill>
                <a:ea typeface="Times New Roman"/>
              </a:rPr>
              <a:t>сумма</a:t>
            </a:r>
            <a:r>
              <a:rPr lang="ru-RU" sz="2400" dirty="0">
                <a:solidFill>
                  <a:schemeClr val="accent1"/>
                </a:solidFill>
                <a:ea typeface="Times New Roman"/>
              </a:rPr>
              <a:t> текущего налога на прибыль и отложенного налога на прибыль. </a:t>
            </a:r>
            <a:r>
              <a:rPr lang="ru-RU" sz="2400" b="1" dirty="0">
                <a:solidFill>
                  <a:schemeClr val="accent1"/>
                </a:solidFill>
                <a:ea typeface="Times New Roman"/>
              </a:rPr>
              <a:t>Текущий налогом на прибыль </a:t>
            </a:r>
            <a:r>
              <a:rPr lang="ru-RU" sz="2400" dirty="0">
                <a:solidFill>
                  <a:schemeClr val="accent1"/>
                </a:solidFill>
                <a:ea typeface="Times New Roman"/>
              </a:rPr>
              <a:t>- налог на прибыль для целей налогообложения, определяемый в соответствии с законодательством РФ о налогах и сборах</a:t>
            </a:r>
            <a:r>
              <a:rPr lang="ru-RU" sz="2400" dirty="0" smtClean="0">
                <a:solidFill>
                  <a:schemeClr val="accent1"/>
                </a:solidFill>
                <a:ea typeface="Times New Roman"/>
              </a:rPr>
              <a:t>.</a:t>
            </a:r>
          </a:p>
          <a:p>
            <a:pPr marL="0" indent="36195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chemeClr val="accent1"/>
              </a:solidFill>
              <a:ea typeface="Times New Roman"/>
            </a:endParaRPr>
          </a:p>
          <a:p>
            <a:pPr marL="0" indent="36195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1"/>
                </a:solidFill>
                <a:ea typeface="Times New Roman"/>
              </a:rPr>
              <a:t> </a:t>
            </a:r>
            <a:r>
              <a:rPr lang="ru-RU" sz="2400" b="1" dirty="0">
                <a:solidFill>
                  <a:schemeClr val="accent1"/>
                </a:solidFill>
                <a:ea typeface="Times New Roman"/>
              </a:rPr>
              <a:t>Отложенный налог на прибыль </a:t>
            </a:r>
            <a:r>
              <a:rPr lang="ru-RU" sz="2400" dirty="0">
                <a:solidFill>
                  <a:schemeClr val="accent1"/>
                </a:solidFill>
                <a:ea typeface="Times New Roman"/>
              </a:rPr>
              <a:t>за отчетный период определяется как суммарное изменение отложенных налоговых активов и отложенных налоговых </a:t>
            </a:r>
            <a:r>
              <a:rPr lang="ru-RU" sz="2400" dirty="0" smtClean="0">
                <a:solidFill>
                  <a:schemeClr val="accent1"/>
                </a:solidFill>
                <a:ea typeface="Times New Roman"/>
              </a:rPr>
              <a:t>обязательств.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530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3531000" y="1449000"/>
            <a:ext cx="7704856" cy="37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340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Способ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определения ТНП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закрепляется в учетной политике организации (п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. 22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ПБУ 18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/ 02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):</a:t>
            </a:r>
          </a:p>
          <a:p>
            <a:pPr marL="0" indent="533400" algn="just"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) На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основе данных, сформированных в бухгалтерском учете</a:t>
            </a:r>
            <a:r>
              <a:rPr lang="ru-RU" sz="2400" dirty="0" smtClean="0">
                <a:solidFill>
                  <a:schemeClr val="accent1"/>
                </a:solidFill>
              </a:rPr>
              <a:t>;</a:t>
            </a: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340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2)   На основе налоговой декларации  по налогу на прибыль.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878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8550942"/>
              </p:ext>
            </p:extLst>
          </p:nvPr>
        </p:nvGraphicFramePr>
        <p:xfrm>
          <a:off x="831000" y="144001"/>
          <a:ext cx="10800000" cy="6507480"/>
        </p:xfrm>
        <a:graphic>
          <a:graphicData uri="http://schemas.openxmlformats.org/drawingml/2006/table">
            <a:tbl>
              <a:tblPr firstRow="1" firstCol="1" bandRow="1"/>
              <a:tblGrid>
                <a:gridCol w="3326583"/>
                <a:gridCol w="1412658"/>
                <a:gridCol w="1594936"/>
                <a:gridCol w="1740288"/>
                <a:gridCol w="2725535"/>
              </a:tblGrid>
              <a:tr h="202131"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БУ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НУ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Отклонения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342"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Прибыль до налогообложения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Налоговая база по налогу на прибыль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150 000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280 000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763"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Конец отчетного года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Балансовая стоимость активов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Балансовая стоимость обязательств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50 000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15 000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ВВР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ВВР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50000</a:t>
                      </a:r>
                      <a:r>
                        <a:rPr lang="ru-RU" sz="1400" b="1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+ 15000= 65000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ОНА  </a:t>
                      </a:r>
                      <a:r>
                        <a:rPr lang="ru-RU" sz="1400" b="1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65000х 20 %= 13000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763"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Конец предыдущего года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Балансовая стоимость активов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Балансовая стоимость обязательств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70 000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10 000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НВР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ВВР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НВР </a:t>
                      </a:r>
                      <a:r>
                        <a:rPr lang="ru-RU" sz="1400" b="1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70000- 10000= 60000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ОНО </a:t>
                      </a:r>
                      <a:r>
                        <a:rPr lang="ru-RU" sz="1400" b="1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60000х 20 %= 12000 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1307" marR="31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6083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2438043"/>
              </p:ext>
            </p:extLst>
          </p:nvPr>
        </p:nvGraphicFramePr>
        <p:xfrm>
          <a:off x="786000" y="639000"/>
          <a:ext cx="10800000" cy="5546543"/>
        </p:xfrm>
        <a:graphic>
          <a:graphicData uri="http://schemas.openxmlformats.org/drawingml/2006/table">
            <a:tbl>
              <a:tblPr firstRow="1" firstCol="1" bandRow="1"/>
              <a:tblGrid>
                <a:gridCol w="3060001"/>
                <a:gridCol w="990000"/>
                <a:gridCol w="1215000"/>
                <a:gridCol w="1160533"/>
                <a:gridCol w="4374466"/>
              </a:tblGrid>
              <a:tr h="618858"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Отложенный налог на прибыль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13000- </a:t>
                      </a:r>
                      <a:r>
                        <a:rPr lang="ru-RU" sz="1800" b="1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(-) 12000= 25000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597"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Текущий налог на прибыль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280000х 20 %= (</a:t>
                      </a: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56000)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669"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Расход по налогу на прибыль (текущий налог и отложенный налог)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(56000</a:t>
                      </a:r>
                      <a:r>
                        <a:rPr lang="ru-RU" sz="1800" b="1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)+ 25</a:t>
                      </a: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000</a:t>
                      </a:r>
                      <a:r>
                        <a:rPr lang="ru-RU" sz="1800" b="1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= (</a:t>
                      </a: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31000)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68"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Условный расход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150000х 20 %= (</a:t>
                      </a: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30000)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201"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Постоянный налоговый расход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(-) 31000 - (-) 30000</a:t>
                      </a: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= (1000)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925"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Чистая прибыль (строка 2400):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150 000  + (–) 31 000  = 119 000 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или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150 000 + (–) 30 000  + (–) 1 000 = 119 000 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722" marR="49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0562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>
            <a:extLst>
              <a:ext uri="{FF2B5EF4-FFF2-40B4-BE49-F238E27FC236}">
                <a16:creationId xmlns:a16="http://schemas.microsoft.com/office/drawing/2014/main" xmlns="" id="{12A1E4A6-7EB5-43F2-AECE-2CE164D79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800" dirty="0">
                <a:latin typeface="+mn-lt"/>
                <a:cs typeface="Arial" pitchFamily="34" charset="0"/>
              </a:rPr>
              <a:t>БЛАГОДАРИМ ЗА ВНИМАНИЕ!</a:t>
            </a:r>
          </a:p>
        </p:txBody>
      </p:sp>
      <p:sp>
        <p:nvSpPr>
          <p:cNvPr id="7" name="Объект 4">
            <a:extLst>
              <a:ext uri="{FF2B5EF4-FFF2-40B4-BE49-F238E27FC236}">
                <a16:creationId xmlns:a16="http://schemas.microsoft.com/office/drawing/2014/main" xmlns="" id="{4E5203F6-9308-471D-930E-01AB4FE48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000" y="2214000"/>
            <a:ext cx="10515600" cy="3943375"/>
          </a:xfrm>
        </p:spPr>
        <p:txBody>
          <a:bodyPr/>
          <a:lstStyle/>
          <a:p>
            <a:pPr algn="ctr"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 dirty="0"/>
              <a:t> </a:t>
            </a:r>
            <a:r>
              <a:rPr lang="ru-RU" b="1" dirty="0">
                <a:cs typeface="Arial" pitchFamily="34" charset="0"/>
              </a:rPr>
              <a:t>Центр подготовки налоговых консультантов  </a:t>
            </a:r>
          </a:p>
          <a:p>
            <a:pPr algn="ctr"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 b="1" dirty="0">
                <a:cs typeface="Arial" pitchFamily="34" charset="0"/>
              </a:rPr>
              <a:t>оказывает:</a:t>
            </a:r>
          </a:p>
          <a:p>
            <a:pPr marL="0" indent="0" algn="ctr">
              <a:spcBef>
                <a:spcPct val="20000"/>
              </a:spcBef>
              <a:spcAft>
                <a:spcPts val="325"/>
              </a:spcAft>
              <a:buClr>
                <a:srgbClr val="C3260C"/>
              </a:buClr>
              <a:buSzPct val="130000"/>
              <a:buNone/>
            </a:pPr>
            <a:r>
              <a:rPr lang="ru-RU" b="1" dirty="0">
                <a:cs typeface="Arial" pitchFamily="34" charset="0"/>
              </a:rPr>
              <a:t>Образовательные услуги</a:t>
            </a:r>
          </a:p>
          <a:p>
            <a:pPr marL="0" indent="0" algn="ctr">
              <a:spcBef>
                <a:spcPct val="20000"/>
              </a:spcBef>
              <a:spcAft>
                <a:spcPts val="325"/>
              </a:spcAft>
              <a:buClr>
                <a:srgbClr val="C3260C"/>
              </a:buClr>
              <a:buSzPct val="130000"/>
              <a:buNone/>
            </a:pPr>
            <a:r>
              <a:rPr lang="ru-RU" b="1" dirty="0">
                <a:cs typeface="Arial" pitchFamily="34" charset="0"/>
              </a:rPr>
              <a:t>Консультационные услуги</a:t>
            </a:r>
          </a:p>
          <a:p>
            <a:pPr marL="0" indent="0" algn="ctr">
              <a:spcBef>
                <a:spcPct val="20000"/>
              </a:spcBef>
              <a:spcAft>
                <a:spcPts val="325"/>
              </a:spcAft>
              <a:buClr>
                <a:srgbClr val="C3260C"/>
              </a:buClr>
              <a:buSzPct val="130000"/>
              <a:buNone/>
            </a:pPr>
            <a:r>
              <a:rPr lang="ru-RU" b="1" dirty="0">
                <a:cs typeface="Arial" pitchFamily="34" charset="0"/>
              </a:rPr>
              <a:t>Сопровождение налоговых проверок</a:t>
            </a:r>
          </a:p>
          <a:p>
            <a:pPr algn="ctr">
              <a:spcBef>
                <a:spcPct val="20000"/>
              </a:spcBef>
              <a:spcAft>
                <a:spcPts val="325"/>
              </a:spcAft>
              <a:buClr>
                <a:srgbClr val="C3260C"/>
              </a:buClr>
              <a:buSzPct val="130000"/>
            </a:pPr>
            <a:endParaRPr lang="ru-RU" b="1" dirty="0">
              <a:cs typeface="Arial" pitchFamily="34" charset="0"/>
            </a:endParaRPr>
          </a:p>
          <a:p>
            <a:pPr marL="0" indent="0" algn="ctr">
              <a:spcBef>
                <a:spcPct val="20000"/>
              </a:spcBef>
              <a:spcAft>
                <a:spcPts val="325"/>
              </a:spcAft>
              <a:buClr>
                <a:srgbClr val="C3260C"/>
              </a:buClr>
              <a:buSzPct val="130000"/>
              <a:buNone/>
            </a:pPr>
            <a:r>
              <a:rPr lang="ru-RU" b="1" dirty="0">
                <a:cs typeface="Arial" pitchFamily="34" charset="0"/>
              </a:rPr>
              <a:t>(495) 925-03-87 </a:t>
            </a:r>
            <a:r>
              <a:rPr lang="en-US" b="1" dirty="0">
                <a:cs typeface="Arial" pitchFamily="34" charset="0"/>
              </a:rPr>
              <a:t>nalog</a:t>
            </a:r>
            <a:r>
              <a:rPr lang="ru-RU" b="1" dirty="0">
                <a:cs typeface="Arial" pitchFamily="34" charset="0"/>
              </a:rPr>
              <a:t>@</a:t>
            </a:r>
            <a:r>
              <a:rPr lang="en-US" b="1" dirty="0">
                <a:cs typeface="Arial" pitchFamily="34" charset="0"/>
              </a:rPr>
              <a:t>cpnk</a:t>
            </a:r>
            <a:r>
              <a:rPr lang="ru-RU" b="1" dirty="0">
                <a:cs typeface="Arial" pitchFamily="34" charset="0"/>
              </a:rPr>
              <a:t>.</a:t>
            </a:r>
            <a:r>
              <a:rPr lang="en-US" b="1" dirty="0">
                <a:cs typeface="Arial" pitchFamily="34" charset="0"/>
              </a:rPr>
              <a:t>ru </a:t>
            </a:r>
            <a:r>
              <a:rPr lang="ru-RU" b="1" dirty="0">
                <a:cs typeface="Arial" pitchFamily="34" charset="0"/>
              </a:rPr>
              <a:t> </a:t>
            </a:r>
            <a:r>
              <a:rPr lang="en-US" b="1" dirty="0">
                <a:cs typeface="Arial" pitchFamily="34" charset="0"/>
              </a:rPr>
              <a:t>http</a:t>
            </a:r>
            <a:r>
              <a:rPr lang="ru-RU" b="1" dirty="0">
                <a:cs typeface="Arial" pitchFamily="34" charset="0"/>
              </a:rPr>
              <a:t>://</a:t>
            </a:r>
            <a:r>
              <a:rPr lang="en-US" b="1" dirty="0">
                <a:cs typeface="Arial" pitchFamily="34" charset="0"/>
              </a:rPr>
              <a:t>cpnk</a:t>
            </a:r>
            <a:r>
              <a:rPr lang="ru-RU" b="1" dirty="0">
                <a:cs typeface="Arial" pitchFamily="34" charset="0"/>
              </a:rPr>
              <a:t>.</a:t>
            </a:r>
            <a:r>
              <a:rPr lang="en-US" b="1" dirty="0">
                <a:cs typeface="Arial" pitchFamily="34" charset="0"/>
              </a:rPr>
              <a:t>ru</a:t>
            </a:r>
            <a:r>
              <a:rPr lang="ru-RU" b="1" dirty="0">
                <a:cs typeface="Arial" pitchFamily="34" charset="0"/>
              </a:rPr>
              <a:t>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2337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786000" y="2619000"/>
            <a:ext cx="10350000" cy="31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Доходами от обычных видов деятельности является выручка от продажи продукции, товаров (работ, услуг). 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</a:endParaRP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В </a:t>
            </a:r>
            <a:r>
              <a:rPr lang="ru-RU" sz="2400" dirty="0">
                <a:solidFill>
                  <a:schemeClr val="accent1"/>
                </a:solidFill>
              </a:rPr>
              <a:t>организациях, где предметом деятельности является предоставление за плату активов, прав, участие в уставных капиталах и др., выручкой считаются поступления от этой </a:t>
            </a:r>
            <a:r>
              <a:rPr lang="ru-RU" sz="2400" dirty="0" smtClean="0">
                <a:solidFill>
                  <a:schemeClr val="accent1"/>
                </a:solidFill>
              </a:rPr>
              <a:t>деятельности.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</a:endParaRP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Выручка принимается к учету в сумме поступления денежных средств и иного имущества и величине дебиторской </a:t>
            </a:r>
            <a:r>
              <a:rPr lang="ru-RU" sz="2400" dirty="0" smtClean="0">
                <a:solidFill>
                  <a:schemeClr val="accent1"/>
                </a:solidFill>
              </a:rPr>
              <a:t>задолженности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 (П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. 5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ПБУ 9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/ 99).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754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1101000" y="864000"/>
            <a:ext cx="10125000" cy="328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4429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Величина поступления и (или) дебиторской задолженности определяется исходя из цены, установленной договором между организацией и покупателем (заказчиком) или пользователем активов организации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(п. 6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. 1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. ПБУ 9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/ 99).</a:t>
            </a:r>
            <a:endParaRPr lang="ru-RU" sz="2400" b="1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4429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</a:p>
          <a:p>
            <a:pPr marL="0" indent="4429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Величина поступления и (или) дебиторской задолженности определяется с учетом всех предоставленных организации согласно договору скидок (накидок)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(п. 6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. 5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. ПБУ 9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/ 99).</a:t>
            </a:r>
            <a:endParaRPr lang="ru-RU" sz="2400" b="1" dirty="0" smtClean="0">
              <a:solidFill>
                <a:schemeClr val="accent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704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/>
        </p:nvSpPr>
        <p:spPr bwMode="auto">
          <a:xfrm>
            <a:off x="1056000" y="1359000"/>
            <a:ext cx="9990000" cy="4183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>
              <a:buNone/>
            </a:pPr>
            <a:r>
              <a:rPr lang="ru-RU" sz="2400" dirty="0">
                <a:solidFill>
                  <a:schemeClr val="accent1"/>
                </a:solidFill>
              </a:rPr>
              <a:t>В бухучете выручка признается при соблюдении ряда </a:t>
            </a:r>
            <a:r>
              <a:rPr lang="ru-RU" sz="2400" b="1" dirty="0">
                <a:solidFill>
                  <a:schemeClr val="accent1"/>
                </a:solidFill>
              </a:rPr>
              <a:t>условий:</a:t>
            </a:r>
          </a:p>
          <a:p>
            <a:pPr marL="0" indent="539750" algn="just">
              <a:buNone/>
            </a:pPr>
            <a:r>
              <a:rPr lang="ru-RU" sz="2400" dirty="0">
                <a:solidFill>
                  <a:schemeClr val="accent1"/>
                </a:solidFill>
              </a:rPr>
              <a:t>а) </a:t>
            </a:r>
            <a:r>
              <a:rPr lang="ru-RU" sz="2400" dirty="0" smtClean="0">
                <a:solidFill>
                  <a:schemeClr val="accent1"/>
                </a:solidFill>
              </a:rPr>
              <a:t> Организация </a:t>
            </a:r>
            <a:r>
              <a:rPr lang="ru-RU" sz="2400" dirty="0">
                <a:solidFill>
                  <a:schemeClr val="accent1"/>
                </a:solidFill>
              </a:rPr>
              <a:t>имеет право на получение выручки в соответствии с договором;</a:t>
            </a:r>
          </a:p>
          <a:p>
            <a:pPr marL="0" indent="539750" algn="just">
              <a:buNone/>
            </a:pPr>
            <a:r>
              <a:rPr lang="ru-RU" sz="2400" dirty="0">
                <a:solidFill>
                  <a:schemeClr val="accent1"/>
                </a:solidFill>
              </a:rPr>
              <a:t>б) </a:t>
            </a:r>
            <a:r>
              <a:rPr lang="ru-RU" sz="2400" dirty="0" smtClean="0">
                <a:solidFill>
                  <a:schemeClr val="accent1"/>
                </a:solidFill>
              </a:rPr>
              <a:t> Сумма </a:t>
            </a:r>
            <a:r>
              <a:rPr lang="ru-RU" sz="2400" dirty="0">
                <a:solidFill>
                  <a:schemeClr val="accent1"/>
                </a:solidFill>
              </a:rPr>
              <a:t>выручки может быть определена;</a:t>
            </a:r>
          </a:p>
          <a:p>
            <a:pPr marL="0" indent="539750" algn="just">
              <a:buNone/>
            </a:pPr>
            <a:r>
              <a:rPr lang="ru-RU" sz="2400" dirty="0">
                <a:solidFill>
                  <a:schemeClr val="accent1"/>
                </a:solidFill>
              </a:rPr>
              <a:t>в) </a:t>
            </a:r>
            <a:r>
              <a:rPr lang="ru-RU" sz="2400" dirty="0" smtClean="0">
                <a:solidFill>
                  <a:schemeClr val="accent1"/>
                </a:solidFill>
              </a:rPr>
              <a:t>  Расходы </a:t>
            </a:r>
            <a:r>
              <a:rPr lang="ru-RU" sz="2400" dirty="0">
                <a:solidFill>
                  <a:schemeClr val="accent1"/>
                </a:solidFill>
              </a:rPr>
              <a:t>могут быть определены;</a:t>
            </a:r>
          </a:p>
          <a:p>
            <a:pPr marL="0" indent="531813" algn="just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smtClean="0">
                <a:solidFill>
                  <a:schemeClr val="accent1"/>
                </a:solidFill>
              </a:rPr>
              <a:t>г</a:t>
            </a:r>
            <a:r>
              <a:rPr lang="ru-RU" sz="2400" dirty="0">
                <a:solidFill>
                  <a:schemeClr val="accent1"/>
                </a:solidFill>
              </a:rPr>
              <a:t>) 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smtClean="0">
                <a:solidFill>
                  <a:schemeClr val="accent1"/>
                </a:solidFill>
              </a:rPr>
              <a:t> Право </a:t>
            </a:r>
            <a:r>
              <a:rPr lang="ru-RU" sz="2400" dirty="0">
                <a:solidFill>
                  <a:schemeClr val="accent1"/>
                </a:solidFill>
              </a:rPr>
              <a:t>собственности на продукцию перешло к покупателю;</a:t>
            </a:r>
          </a:p>
          <a:p>
            <a:pPr marL="0" indent="539750" algn="just">
              <a:buNone/>
            </a:pPr>
            <a:r>
              <a:rPr lang="ru-RU" sz="2400" dirty="0">
                <a:solidFill>
                  <a:schemeClr val="accent1"/>
                </a:solidFill>
              </a:rPr>
              <a:t>д) </a:t>
            </a:r>
            <a:r>
              <a:rPr lang="ru-RU" sz="2400" dirty="0" smtClean="0">
                <a:solidFill>
                  <a:schemeClr val="accent1"/>
                </a:solidFill>
              </a:rPr>
              <a:t> Имеется </a:t>
            </a:r>
            <a:r>
              <a:rPr lang="ru-RU" sz="2400" dirty="0">
                <a:solidFill>
                  <a:schemeClr val="accent1"/>
                </a:solidFill>
              </a:rPr>
              <a:t>уверенность в получении экономической выгоды.  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marL="0" indent="539750" algn="just">
              <a:buNone/>
            </a:pPr>
            <a:r>
              <a:rPr lang="ru-RU" sz="2400" dirty="0">
                <a:solidFill>
                  <a:schemeClr val="accent1"/>
                </a:solidFill>
              </a:rPr>
              <a:t>При не выполнении хотя бы одного условия формируется </a:t>
            </a:r>
            <a:r>
              <a:rPr lang="ru-RU" sz="2400" b="1" dirty="0">
                <a:solidFill>
                  <a:schemeClr val="accent1"/>
                </a:solidFill>
              </a:rPr>
              <a:t>кредиторская </a:t>
            </a:r>
            <a:r>
              <a:rPr lang="ru-RU" sz="2400" b="1" dirty="0" smtClean="0">
                <a:solidFill>
                  <a:schemeClr val="accent1"/>
                </a:solidFill>
              </a:rPr>
              <a:t>задолженность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 (П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. 12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ПБУ 9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/ 99).</a:t>
            </a:r>
            <a:endParaRPr lang="ru-RU" sz="2400" b="1" dirty="0">
              <a:solidFill>
                <a:schemeClr val="accent1"/>
              </a:solidFill>
            </a:endParaRPr>
          </a:p>
          <a:p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447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3666000" y="1624716"/>
            <a:ext cx="7704856" cy="265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Организации, которые вправе применять упрощенные способы ведения бухгалтерского учета,  могут признавать выручку по мере поступления денежных средств  при выполнении условий подпунктов «а», «б», «в» и «д</a:t>
            </a:r>
            <a:r>
              <a:rPr lang="ru-RU" sz="2400" dirty="0" smtClean="0">
                <a:solidFill>
                  <a:schemeClr val="accent1"/>
                </a:solidFill>
              </a:rPr>
              <a:t>» (при отсутствии перехода права собственности)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 (П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. 12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ПБУ 9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/ 99).</a:t>
            </a:r>
            <a:endParaRPr lang="ru-RU" sz="2400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401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2121745" y="1401002"/>
            <a:ext cx="8442428" cy="333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>
              <a:buNone/>
              <a:tabLst>
                <a:tab pos="0" algn="l"/>
              </a:tabLst>
            </a:pPr>
            <a:r>
              <a:rPr lang="ru-RU" sz="2400" b="1" dirty="0">
                <a:solidFill>
                  <a:schemeClr val="bg1"/>
                </a:solidFill>
              </a:rPr>
              <a:t>Доходы от обычных видов деятельности </a:t>
            </a:r>
            <a:r>
              <a:rPr lang="ru-RU" sz="2400" dirty="0">
                <a:solidFill>
                  <a:schemeClr val="bg1"/>
                </a:solidFill>
              </a:rPr>
              <a:t>отражаются в бухучете</a:t>
            </a:r>
            <a:r>
              <a:rPr lang="ru-RU" sz="2400" dirty="0" smtClean="0">
                <a:solidFill>
                  <a:schemeClr val="bg1"/>
                </a:solidFill>
              </a:rPr>
              <a:t>:</a:t>
            </a:r>
          </a:p>
          <a:p>
            <a:pPr marL="0" indent="539750" algn="just">
              <a:buNone/>
              <a:tabLst>
                <a:tab pos="0" algn="l"/>
              </a:tabLst>
            </a:pPr>
            <a:endParaRPr lang="ru-RU" sz="2400" dirty="0">
              <a:solidFill>
                <a:schemeClr val="accent1"/>
              </a:solidFill>
            </a:endParaRPr>
          </a:p>
          <a:p>
            <a:pPr marL="0" indent="539750" algn="just">
              <a:buNone/>
              <a:tabLst>
                <a:tab pos="0" algn="l"/>
              </a:tabLst>
            </a:pPr>
            <a:r>
              <a:rPr lang="ru-RU" sz="2400" b="1" dirty="0">
                <a:solidFill>
                  <a:schemeClr val="accent1"/>
                </a:solidFill>
              </a:rPr>
              <a:t>1.  В целом за поставленную продукцию (работу, услугу)</a:t>
            </a:r>
            <a:endParaRPr lang="ru-RU" sz="2400" dirty="0">
              <a:solidFill>
                <a:schemeClr val="accent1"/>
              </a:solidFill>
            </a:endParaRPr>
          </a:p>
          <a:p>
            <a:pPr marL="0" indent="539750">
              <a:buNone/>
              <a:tabLst>
                <a:tab pos="0" algn="l"/>
              </a:tabLst>
            </a:pPr>
            <a:r>
              <a:rPr lang="ru-RU" sz="2400" dirty="0">
                <a:solidFill>
                  <a:schemeClr val="accent1"/>
                </a:solidFill>
              </a:rPr>
              <a:t>Д 62 К 90</a:t>
            </a:r>
          </a:p>
          <a:p>
            <a:pPr marL="0" indent="539750">
              <a:buNone/>
              <a:tabLst>
                <a:tab pos="0" algn="l"/>
              </a:tabLst>
            </a:pPr>
            <a:r>
              <a:rPr lang="ru-RU" sz="2400" dirty="0">
                <a:solidFill>
                  <a:schemeClr val="accent1"/>
                </a:solidFill>
              </a:rPr>
              <a:t>Д 90 К 41</a:t>
            </a:r>
            <a:r>
              <a:rPr lang="ru-RU" sz="2400" dirty="0" smtClean="0">
                <a:solidFill>
                  <a:schemeClr val="accent1"/>
                </a:solidFill>
              </a:rPr>
              <a:t>, 43</a:t>
            </a:r>
            <a:endParaRPr lang="ru-RU" sz="2400" dirty="0">
              <a:solidFill>
                <a:schemeClr val="accent1"/>
              </a:solidFill>
            </a:endParaRPr>
          </a:p>
          <a:p>
            <a:pPr marL="0" indent="539750">
              <a:buNone/>
              <a:tabLst>
                <a:tab pos="0" algn="l"/>
              </a:tabLst>
            </a:pPr>
            <a:r>
              <a:rPr lang="ru-RU" sz="2400" dirty="0">
                <a:solidFill>
                  <a:schemeClr val="accent1"/>
                </a:solidFill>
              </a:rPr>
              <a:t>Д 90 К 68</a:t>
            </a:r>
          </a:p>
          <a:p>
            <a:pPr marL="0" indent="539750">
              <a:buNone/>
              <a:tabLst>
                <a:tab pos="0" algn="l"/>
              </a:tabLst>
            </a:pPr>
            <a:r>
              <a:rPr lang="ru-RU" sz="2400" dirty="0">
                <a:solidFill>
                  <a:schemeClr val="accent1"/>
                </a:solidFill>
              </a:rPr>
              <a:t>Д 90 К 99 </a:t>
            </a:r>
          </a:p>
          <a:p>
            <a:pPr>
              <a:buNone/>
            </a:pP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95039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1056000" y="640259"/>
            <a:ext cx="10080000" cy="5577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accent1"/>
                </a:solidFill>
              </a:rPr>
              <a:t>2.  С  использованием в учете счета 46 «Выполненные этапы по незавершенным работам»</a:t>
            </a:r>
            <a:endParaRPr lang="ru-RU" sz="2400" dirty="0">
              <a:solidFill>
                <a:schemeClr val="accent1"/>
              </a:solidFill>
            </a:endParaRPr>
          </a:p>
          <a:p>
            <a:pPr marL="0" indent="539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smtClean="0">
                <a:solidFill>
                  <a:schemeClr val="accent1"/>
                </a:solidFill>
              </a:rPr>
              <a:t>По </a:t>
            </a:r>
            <a:r>
              <a:rPr lang="ru-RU" sz="2400" dirty="0">
                <a:solidFill>
                  <a:schemeClr val="accent1"/>
                </a:solidFill>
              </a:rPr>
              <a:t>учетной политике организация может отражать выполненные работы долгосрочного </a:t>
            </a:r>
            <a:r>
              <a:rPr lang="ru-RU" sz="2400" dirty="0" smtClean="0">
                <a:solidFill>
                  <a:schemeClr val="accent1"/>
                </a:solidFill>
              </a:rPr>
              <a:t>характера (когда начальные и конечные сроки выполнения относятся к различным отчетным периодам: строительные работы, научные, конструкторские и т.д.):</a:t>
            </a:r>
          </a:p>
          <a:p>
            <a:pPr marL="0" indent="539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1) </a:t>
            </a:r>
            <a:r>
              <a:rPr lang="ru-RU" sz="2400" dirty="0">
                <a:solidFill>
                  <a:schemeClr val="accent1"/>
                </a:solidFill>
              </a:rPr>
              <a:t>В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accent1"/>
                </a:solidFill>
              </a:rPr>
              <a:t>целом </a:t>
            </a:r>
            <a:r>
              <a:rPr lang="ru-RU" sz="2400" dirty="0" smtClean="0">
                <a:solidFill>
                  <a:schemeClr val="accent1"/>
                </a:solidFill>
              </a:rPr>
              <a:t> - </a:t>
            </a:r>
            <a:r>
              <a:rPr lang="ru-RU" sz="2400" dirty="0" smtClean="0">
                <a:solidFill>
                  <a:schemeClr val="accent1"/>
                </a:solidFill>
              </a:rPr>
              <a:t>Д 62 К </a:t>
            </a:r>
            <a:r>
              <a:rPr lang="ru-RU" sz="2400" dirty="0" smtClean="0">
                <a:solidFill>
                  <a:schemeClr val="accent1"/>
                </a:solidFill>
              </a:rPr>
              <a:t>90 </a:t>
            </a:r>
            <a:r>
              <a:rPr lang="ru-RU" sz="2400" dirty="0" smtClean="0">
                <a:solidFill>
                  <a:schemeClr val="accent1"/>
                </a:solidFill>
              </a:rPr>
              <a:t>или;</a:t>
            </a:r>
            <a:endParaRPr lang="ru-RU" sz="2400" dirty="0">
              <a:solidFill>
                <a:schemeClr val="accent1"/>
              </a:solidFill>
            </a:endParaRPr>
          </a:p>
          <a:p>
            <a:pPr marL="0" indent="539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2) </a:t>
            </a:r>
            <a:r>
              <a:rPr lang="ru-RU" sz="2400" dirty="0" smtClean="0">
                <a:solidFill>
                  <a:schemeClr val="accent1"/>
                </a:solidFill>
              </a:rPr>
              <a:t>По </a:t>
            </a:r>
            <a:r>
              <a:rPr lang="ru-RU" sz="2400" dirty="0">
                <a:solidFill>
                  <a:schemeClr val="accent1"/>
                </a:solidFill>
              </a:rPr>
              <a:t>отдельным этапам, имеющим самостоятельное значение. </a:t>
            </a:r>
          </a:p>
        </p:txBody>
      </p:sp>
    </p:spTree>
    <p:extLst>
      <p:ext uri="{BB962C8B-B14F-4D97-AF65-F5344CB8AC3E}">
        <p14:creationId xmlns:p14="http://schemas.microsoft.com/office/powerpoint/2010/main" xmlns="" val="3696921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025373"/>
      </a:dk2>
      <a:lt2>
        <a:srgbClr val="E7E6E6"/>
      </a:lt2>
      <a:accent1>
        <a:srgbClr val="025373"/>
      </a:accent1>
      <a:accent2>
        <a:srgbClr val="0378A6"/>
      </a:accent2>
      <a:accent3>
        <a:srgbClr val="F2CB05"/>
      </a:accent3>
      <a:accent4>
        <a:srgbClr val="D6D6D6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2474</Words>
  <Application>Microsoft Office PowerPoint</Application>
  <PresentationFormat>Произвольный</PresentationFormat>
  <Paragraphs>277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 Тема: Учет финансовых результатов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SverdlovaIM</cp:lastModifiedBy>
  <cp:revision>71</cp:revision>
  <dcterms:created xsi:type="dcterms:W3CDTF">2020-06-21T13:18:43Z</dcterms:created>
  <dcterms:modified xsi:type="dcterms:W3CDTF">2022-03-31T15:24:43Z</dcterms:modified>
</cp:coreProperties>
</file>