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7" r:id="rId2"/>
    <p:sldId id="268" r:id="rId3"/>
    <p:sldId id="269" r:id="rId4"/>
    <p:sldId id="298" r:id="rId5"/>
    <p:sldId id="299" r:id="rId6"/>
    <p:sldId id="300" r:id="rId7"/>
    <p:sldId id="270" r:id="rId8"/>
    <p:sldId id="271" r:id="rId9"/>
    <p:sldId id="272" r:id="rId10"/>
    <p:sldId id="273" r:id="rId11"/>
    <p:sldId id="274" r:id="rId12"/>
    <p:sldId id="275" r:id="rId13"/>
    <p:sldId id="276" r:id="rId14"/>
    <p:sldId id="277" r:id="rId15"/>
    <p:sldId id="278" r:id="rId16"/>
    <p:sldId id="280" r:id="rId17"/>
    <p:sldId id="282" r:id="rId18"/>
    <p:sldId id="281" r:id="rId19"/>
    <p:sldId id="283" r:id="rId20"/>
    <p:sldId id="284" r:id="rId21"/>
    <p:sldId id="301"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67" r:id="rId3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727" userDrawn="1">
          <p15:clr>
            <a:srgbClr val="A4A3A4"/>
          </p15:clr>
        </p15:guide>
        <p15:guide id="2" pos="38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2537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23" autoAdjust="0"/>
  </p:normalViewPr>
  <p:slideViewPr>
    <p:cSldViewPr showGuides="1">
      <p:cViewPr varScale="1">
        <p:scale>
          <a:sx n="89" d="100"/>
          <a:sy n="89" d="100"/>
        </p:scale>
        <p:origin x="-210" y="-108"/>
      </p:cViewPr>
      <p:guideLst>
        <p:guide orient="horz" pos="2727"/>
        <p:guide pos="3868"/>
      </p:guideLst>
    </p:cSldViewPr>
  </p:slideViewPr>
  <p:outlineViewPr>
    <p:cViewPr>
      <p:scale>
        <a:sx n="33" d="100"/>
        <a:sy n="33" d="100"/>
      </p:scale>
      <p:origin x="258" y="248082"/>
    </p:cViewPr>
  </p:outlineViewPr>
  <p:notesTextViewPr>
    <p:cViewPr>
      <p:scale>
        <a:sx n="1" d="1"/>
        <a:sy n="1" d="1"/>
      </p:scale>
      <p:origin x="0" y="0"/>
    </p:cViewPr>
  </p:notesTextViewPr>
  <p:notesViewPr>
    <p:cSldViewPr showGuides="1">
      <p:cViewPr varScale="1">
        <p:scale>
          <a:sx n="49" d="100"/>
          <a:sy n="49" d="100"/>
        </p:scale>
        <p:origin x="1842" y="5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94B820AE-1B2A-445C-A4B2-53F384576E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xmlns="" id="{935BC12C-CF8A-4105-A637-3CBF4726041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4BB132-54F2-4220-ACD1-3781FBD8318F}" type="datetimeFigureOut">
              <a:rPr lang="ru-RU" smtClean="0"/>
              <a:pPr/>
              <a:t>24.11.2022</a:t>
            </a:fld>
            <a:endParaRPr lang="ru-RU"/>
          </a:p>
        </p:txBody>
      </p:sp>
      <p:sp>
        <p:nvSpPr>
          <p:cNvPr id="4" name="Нижний колонтитул 3">
            <a:extLst>
              <a:ext uri="{FF2B5EF4-FFF2-40B4-BE49-F238E27FC236}">
                <a16:creationId xmlns:a16="http://schemas.microsoft.com/office/drawing/2014/main" xmlns="" id="{32E1266E-0183-4E8F-B15A-84742DCE61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xmlns="" id="{72778227-954E-404E-AF04-7C532D66E7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5F62D6-C5AE-49CC-9150-67E0182FD56F}" type="slidenum">
              <a:rPr lang="ru-RU" smtClean="0"/>
              <a:pPr/>
              <a:t>‹#›</a:t>
            </a:fld>
            <a:endParaRPr lang="ru-RU"/>
          </a:p>
        </p:txBody>
      </p:sp>
    </p:spTree>
    <p:extLst>
      <p:ext uri="{BB962C8B-B14F-4D97-AF65-F5344CB8AC3E}">
        <p14:creationId xmlns:p14="http://schemas.microsoft.com/office/powerpoint/2010/main" xmlns="" val="1808170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0D725B-D33E-4E83-8C6D-DB4ECCD4FD65}" type="datetimeFigureOut">
              <a:rPr lang="ru-RU" smtClean="0"/>
              <a:pPr/>
              <a:t>24.11.2022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C905F0-6BBB-4B76-BB1F-452208D84C6A}" type="slidenum">
              <a:rPr lang="ru-RU" smtClean="0"/>
              <a:pPr/>
              <a:t>‹#›</a:t>
            </a:fld>
            <a:endParaRPr lang="ru-RU"/>
          </a:p>
        </p:txBody>
      </p:sp>
    </p:spTree>
    <p:extLst>
      <p:ext uri="{BB962C8B-B14F-4D97-AF65-F5344CB8AC3E}">
        <p14:creationId xmlns:p14="http://schemas.microsoft.com/office/powerpoint/2010/main" xmlns="" val="20046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4CC1583-19C2-445C-95FA-A70871E05F5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03A5486A-C161-425C-A383-9D1AA1977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02C422A5-B09C-47C4-9C8A-9B9C05176A6D}"/>
              </a:ext>
            </a:extLst>
          </p:cNvPr>
          <p:cNvSpPr>
            <a:spLocks noGrp="1"/>
          </p:cNvSpPr>
          <p:nvPr>
            <p:ph type="dt" sz="half" idx="10"/>
          </p:nvPr>
        </p:nvSpPr>
        <p:spPr/>
        <p:txBody>
          <a:bodyPr/>
          <a:lstStyle/>
          <a:p>
            <a:fld id="{2293E2BF-9ADC-477C-B985-ED6A3FE2C52E}" type="datetimeFigureOut">
              <a:rPr lang="ru-RU" smtClean="0"/>
              <a:pPr/>
              <a:t>24.11.2022</a:t>
            </a:fld>
            <a:endParaRPr lang="ru-RU"/>
          </a:p>
        </p:txBody>
      </p:sp>
      <p:sp>
        <p:nvSpPr>
          <p:cNvPr id="5" name="Нижний колонтитул 4">
            <a:extLst>
              <a:ext uri="{FF2B5EF4-FFF2-40B4-BE49-F238E27FC236}">
                <a16:creationId xmlns:a16="http://schemas.microsoft.com/office/drawing/2014/main" xmlns="" id="{DB7E6C82-6792-4FBB-A79A-3F80C4AF24F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4855793-DEBA-4AE8-B065-700CB9549312}"/>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36924337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06AB12F-3919-42A5-9D52-28C1DE361DB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B5FE983-91ED-40FC-9704-B9703B862A16}"/>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435FD293-9E72-4E85-80A3-FF4D8D8E6E97}"/>
              </a:ext>
            </a:extLst>
          </p:cNvPr>
          <p:cNvSpPr>
            <a:spLocks noGrp="1"/>
          </p:cNvSpPr>
          <p:nvPr>
            <p:ph type="dt" sz="half" idx="10"/>
          </p:nvPr>
        </p:nvSpPr>
        <p:spPr/>
        <p:txBody>
          <a:bodyPr/>
          <a:lstStyle/>
          <a:p>
            <a:fld id="{2293E2BF-9ADC-477C-B985-ED6A3FE2C52E}" type="datetimeFigureOut">
              <a:rPr lang="ru-RU" smtClean="0"/>
              <a:pPr/>
              <a:t>24.11.2022</a:t>
            </a:fld>
            <a:endParaRPr lang="ru-RU"/>
          </a:p>
        </p:txBody>
      </p:sp>
      <p:sp>
        <p:nvSpPr>
          <p:cNvPr id="5" name="Нижний колонтитул 4">
            <a:extLst>
              <a:ext uri="{FF2B5EF4-FFF2-40B4-BE49-F238E27FC236}">
                <a16:creationId xmlns:a16="http://schemas.microsoft.com/office/drawing/2014/main" xmlns="" id="{7323688E-55E4-4D81-890E-EC336702E82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47A172E-A83B-408A-B0A4-2E5F7035D2AE}"/>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26585129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3533554-5169-4CC7-A4B9-9D141DCB46B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E108A324-4A63-43E6-9BBD-85864AB68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477C24C4-894C-409E-9E39-69CFA6E20C0B}"/>
              </a:ext>
            </a:extLst>
          </p:cNvPr>
          <p:cNvSpPr>
            <a:spLocks noGrp="1"/>
          </p:cNvSpPr>
          <p:nvPr>
            <p:ph type="dt" sz="half" idx="10"/>
          </p:nvPr>
        </p:nvSpPr>
        <p:spPr/>
        <p:txBody>
          <a:bodyPr/>
          <a:lstStyle/>
          <a:p>
            <a:fld id="{2293E2BF-9ADC-477C-B985-ED6A3FE2C52E}" type="datetimeFigureOut">
              <a:rPr lang="ru-RU" smtClean="0"/>
              <a:pPr/>
              <a:t>24.11.2022</a:t>
            </a:fld>
            <a:endParaRPr lang="ru-RU"/>
          </a:p>
        </p:txBody>
      </p:sp>
      <p:sp>
        <p:nvSpPr>
          <p:cNvPr id="5" name="Нижний колонтитул 4">
            <a:extLst>
              <a:ext uri="{FF2B5EF4-FFF2-40B4-BE49-F238E27FC236}">
                <a16:creationId xmlns:a16="http://schemas.microsoft.com/office/drawing/2014/main" xmlns="" id="{00037769-3786-46C2-A86D-ED5F8347B26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8481EAF2-D9EA-4EE8-B9A7-F2E9680D8F10}"/>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9396210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5679DA0-77CA-42D1-9E41-301657ACEC6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23C4ACEA-FC89-4D93-8E7C-FE16DB6CBDD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4D149FBB-7482-43D8-98B8-BF5BFD05281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795205ED-E192-4047-A673-F6E4B00049D0}"/>
              </a:ext>
            </a:extLst>
          </p:cNvPr>
          <p:cNvSpPr>
            <a:spLocks noGrp="1"/>
          </p:cNvSpPr>
          <p:nvPr>
            <p:ph type="dt" sz="half" idx="10"/>
          </p:nvPr>
        </p:nvSpPr>
        <p:spPr/>
        <p:txBody>
          <a:bodyPr/>
          <a:lstStyle/>
          <a:p>
            <a:fld id="{2293E2BF-9ADC-477C-B985-ED6A3FE2C52E}" type="datetimeFigureOut">
              <a:rPr lang="ru-RU" smtClean="0"/>
              <a:pPr/>
              <a:t>24.11.2022</a:t>
            </a:fld>
            <a:endParaRPr lang="ru-RU"/>
          </a:p>
        </p:txBody>
      </p:sp>
      <p:sp>
        <p:nvSpPr>
          <p:cNvPr id="6" name="Нижний колонтитул 5">
            <a:extLst>
              <a:ext uri="{FF2B5EF4-FFF2-40B4-BE49-F238E27FC236}">
                <a16:creationId xmlns:a16="http://schemas.microsoft.com/office/drawing/2014/main" xmlns="" id="{2878A468-C1C1-4B5B-B81A-B95CA4BF00E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B74FA79D-0246-4C47-B9A0-628545E61D46}"/>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40176076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A2D9698-40DB-4AB0-BD05-36AA0D1E711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FB14F902-6425-4FA6-93D4-724C523F5F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7A049BD2-C62A-4E57-B887-C32B05B19F8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37E74049-94B3-49AA-8CD7-9172B01C5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17109F05-4687-4CFD-A436-163973A05E6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4EAC0CE0-2AB5-4CBD-8E60-2ABDF65704F1}"/>
              </a:ext>
            </a:extLst>
          </p:cNvPr>
          <p:cNvSpPr>
            <a:spLocks noGrp="1"/>
          </p:cNvSpPr>
          <p:nvPr>
            <p:ph type="dt" sz="half" idx="10"/>
          </p:nvPr>
        </p:nvSpPr>
        <p:spPr/>
        <p:txBody>
          <a:bodyPr/>
          <a:lstStyle/>
          <a:p>
            <a:fld id="{2293E2BF-9ADC-477C-B985-ED6A3FE2C52E}" type="datetimeFigureOut">
              <a:rPr lang="ru-RU" smtClean="0"/>
              <a:pPr/>
              <a:t>24.11.2022</a:t>
            </a:fld>
            <a:endParaRPr lang="ru-RU"/>
          </a:p>
        </p:txBody>
      </p:sp>
      <p:sp>
        <p:nvSpPr>
          <p:cNvPr id="8" name="Нижний колонтитул 7">
            <a:extLst>
              <a:ext uri="{FF2B5EF4-FFF2-40B4-BE49-F238E27FC236}">
                <a16:creationId xmlns:a16="http://schemas.microsoft.com/office/drawing/2014/main" xmlns="" id="{3B3D1275-E8E5-480E-90E1-4EADE740B5E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1BCDE941-E13C-4D42-AF56-C64BB08DFB44}"/>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30904453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70D95C-0797-4F7D-BC50-20E74033F65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16A4E088-2564-49AE-8E4F-8DD392A1CF2D}"/>
              </a:ext>
            </a:extLst>
          </p:cNvPr>
          <p:cNvSpPr>
            <a:spLocks noGrp="1"/>
          </p:cNvSpPr>
          <p:nvPr>
            <p:ph type="dt" sz="half" idx="10"/>
          </p:nvPr>
        </p:nvSpPr>
        <p:spPr/>
        <p:txBody>
          <a:bodyPr/>
          <a:lstStyle/>
          <a:p>
            <a:fld id="{2293E2BF-9ADC-477C-B985-ED6A3FE2C52E}" type="datetimeFigureOut">
              <a:rPr lang="ru-RU" smtClean="0"/>
              <a:pPr/>
              <a:t>24.11.2022</a:t>
            </a:fld>
            <a:endParaRPr lang="ru-RU"/>
          </a:p>
        </p:txBody>
      </p:sp>
      <p:sp>
        <p:nvSpPr>
          <p:cNvPr id="4" name="Нижний колонтитул 3">
            <a:extLst>
              <a:ext uri="{FF2B5EF4-FFF2-40B4-BE49-F238E27FC236}">
                <a16:creationId xmlns:a16="http://schemas.microsoft.com/office/drawing/2014/main" xmlns="" id="{01D8E9E9-6661-4367-AB64-688C61CDFCF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E15DA628-06E5-4D9C-A79C-DB0B4A4F2A07}"/>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18266736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1F5E2C55-0969-41E2-8FFB-082F86A7F798}"/>
              </a:ext>
            </a:extLst>
          </p:cNvPr>
          <p:cNvSpPr>
            <a:spLocks noGrp="1"/>
          </p:cNvSpPr>
          <p:nvPr>
            <p:ph type="dt" sz="half" idx="10"/>
          </p:nvPr>
        </p:nvSpPr>
        <p:spPr/>
        <p:txBody>
          <a:bodyPr/>
          <a:lstStyle/>
          <a:p>
            <a:fld id="{2293E2BF-9ADC-477C-B985-ED6A3FE2C52E}" type="datetimeFigureOut">
              <a:rPr lang="ru-RU" smtClean="0"/>
              <a:pPr/>
              <a:t>24.11.2022</a:t>
            </a:fld>
            <a:endParaRPr lang="ru-RU"/>
          </a:p>
        </p:txBody>
      </p:sp>
      <p:sp>
        <p:nvSpPr>
          <p:cNvPr id="3" name="Нижний колонтитул 2">
            <a:extLst>
              <a:ext uri="{FF2B5EF4-FFF2-40B4-BE49-F238E27FC236}">
                <a16:creationId xmlns:a16="http://schemas.microsoft.com/office/drawing/2014/main" xmlns="" id="{62CE4470-2816-455C-8E37-FC40595D615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10095C40-48B2-41DD-A014-024576B74309}"/>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5375544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55042B5-EF30-4606-8317-A279D26E470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AAA24599-6234-48CF-AD9E-314A84EAE2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C3D57904-A3CD-4307-A279-44285096D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1EA95DA4-8BB1-4E7F-AF48-045C67366AE1}"/>
              </a:ext>
            </a:extLst>
          </p:cNvPr>
          <p:cNvSpPr>
            <a:spLocks noGrp="1"/>
          </p:cNvSpPr>
          <p:nvPr>
            <p:ph type="dt" sz="half" idx="10"/>
          </p:nvPr>
        </p:nvSpPr>
        <p:spPr/>
        <p:txBody>
          <a:bodyPr/>
          <a:lstStyle/>
          <a:p>
            <a:fld id="{2293E2BF-9ADC-477C-B985-ED6A3FE2C52E}" type="datetimeFigureOut">
              <a:rPr lang="ru-RU" smtClean="0"/>
              <a:pPr/>
              <a:t>24.11.2022</a:t>
            </a:fld>
            <a:endParaRPr lang="ru-RU"/>
          </a:p>
        </p:txBody>
      </p:sp>
      <p:sp>
        <p:nvSpPr>
          <p:cNvPr id="6" name="Нижний колонтитул 5">
            <a:extLst>
              <a:ext uri="{FF2B5EF4-FFF2-40B4-BE49-F238E27FC236}">
                <a16:creationId xmlns:a16="http://schemas.microsoft.com/office/drawing/2014/main" xmlns="" id="{1465630F-C522-48EC-9F1F-E5EB2360123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7721C11B-307E-411A-A095-F9ECC0B47831}"/>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34536702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431920-2195-4E28-AA90-D5435E4BA31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091F81EF-CBFD-4115-A513-0A50A4CDC8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7AC7EBD3-6E69-4898-8DE6-878FC9E5F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1E07ABFA-DDA1-49CD-87EA-ED4C527076D9}"/>
              </a:ext>
            </a:extLst>
          </p:cNvPr>
          <p:cNvSpPr>
            <a:spLocks noGrp="1"/>
          </p:cNvSpPr>
          <p:nvPr>
            <p:ph type="dt" sz="half" idx="10"/>
          </p:nvPr>
        </p:nvSpPr>
        <p:spPr/>
        <p:txBody>
          <a:bodyPr/>
          <a:lstStyle/>
          <a:p>
            <a:fld id="{2293E2BF-9ADC-477C-B985-ED6A3FE2C52E}" type="datetimeFigureOut">
              <a:rPr lang="ru-RU" smtClean="0"/>
              <a:pPr/>
              <a:t>24.11.2022</a:t>
            </a:fld>
            <a:endParaRPr lang="ru-RU"/>
          </a:p>
        </p:txBody>
      </p:sp>
      <p:sp>
        <p:nvSpPr>
          <p:cNvPr id="6" name="Нижний колонтитул 5">
            <a:extLst>
              <a:ext uri="{FF2B5EF4-FFF2-40B4-BE49-F238E27FC236}">
                <a16:creationId xmlns:a16="http://schemas.microsoft.com/office/drawing/2014/main" xmlns="" id="{73580AF6-21B1-4083-AAB1-2DACA204BA9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38C60580-281C-47D0-9648-B147512E3358}"/>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3454198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ACEC1A4-0E58-49C3-B439-240A1A9877A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8D451F3B-FD5E-4E7C-85E3-1969A7FCC12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8B9DA68-4033-4F4D-BA02-F06DD5780F3F}"/>
              </a:ext>
            </a:extLst>
          </p:cNvPr>
          <p:cNvSpPr>
            <a:spLocks noGrp="1"/>
          </p:cNvSpPr>
          <p:nvPr>
            <p:ph type="dt" sz="half" idx="10"/>
          </p:nvPr>
        </p:nvSpPr>
        <p:spPr/>
        <p:txBody>
          <a:bodyPr/>
          <a:lstStyle/>
          <a:p>
            <a:fld id="{2293E2BF-9ADC-477C-B985-ED6A3FE2C52E}" type="datetimeFigureOut">
              <a:rPr lang="ru-RU" smtClean="0"/>
              <a:pPr/>
              <a:t>24.11.2022</a:t>
            </a:fld>
            <a:endParaRPr lang="ru-RU"/>
          </a:p>
        </p:txBody>
      </p:sp>
      <p:sp>
        <p:nvSpPr>
          <p:cNvPr id="5" name="Нижний колонтитул 4">
            <a:extLst>
              <a:ext uri="{FF2B5EF4-FFF2-40B4-BE49-F238E27FC236}">
                <a16:creationId xmlns:a16="http://schemas.microsoft.com/office/drawing/2014/main" xmlns="" id="{4E2F5F98-4F93-4447-9EB7-B7EBA24550E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E1C79D1-9967-4DDF-A07B-505B1BB8B517}"/>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20723770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20057E58-D846-4199-8F9E-1C0B7031A87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B14FF0D0-E51B-4909-9B60-E67E657A992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3366614-09B2-4A72-B948-DF23AB3418D5}"/>
              </a:ext>
            </a:extLst>
          </p:cNvPr>
          <p:cNvSpPr>
            <a:spLocks noGrp="1"/>
          </p:cNvSpPr>
          <p:nvPr>
            <p:ph type="dt" sz="half" idx="10"/>
          </p:nvPr>
        </p:nvSpPr>
        <p:spPr/>
        <p:txBody>
          <a:bodyPr/>
          <a:lstStyle/>
          <a:p>
            <a:fld id="{2293E2BF-9ADC-477C-B985-ED6A3FE2C52E}" type="datetimeFigureOut">
              <a:rPr lang="ru-RU" smtClean="0"/>
              <a:pPr/>
              <a:t>24.11.2022</a:t>
            </a:fld>
            <a:endParaRPr lang="ru-RU"/>
          </a:p>
        </p:txBody>
      </p:sp>
      <p:sp>
        <p:nvSpPr>
          <p:cNvPr id="5" name="Нижний колонтитул 4">
            <a:extLst>
              <a:ext uri="{FF2B5EF4-FFF2-40B4-BE49-F238E27FC236}">
                <a16:creationId xmlns:a16="http://schemas.microsoft.com/office/drawing/2014/main" xmlns="" id="{75A4C8D8-0894-4668-A55F-A450833BED6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3EE9E2D4-6B9E-42F2-85D8-22619C9B4676}"/>
              </a:ext>
            </a:extLst>
          </p:cNvPr>
          <p:cNvSpPr>
            <a:spLocks noGrp="1"/>
          </p:cNvSpPr>
          <p:nvPr>
            <p:ph type="sldNum" sz="quarter" idx="12"/>
          </p:nvPr>
        </p:nvSpPr>
        <p:spPr/>
        <p:txBody>
          <a:bodyPr/>
          <a:lstStyle/>
          <a:p>
            <a:fld id="{F27424E6-770A-4943-8DFB-C07B33ECB3B4}" type="slidenum">
              <a:rPr lang="ru-RU" smtClean="0"/>
              <a:pPr/>
              <a:t>‹#›</a:t>
            </a:fld>
            <a:endParaRPr lang="ru-RU"/>
          </a:p>
        </p:txBody>
      </p:sp>
    </p:spTree>
    <p:extLst>
      <p:ext uri="{BB962C8B-B14F-4D97-AF65-F5344CB8AC3E}">
        <p14:creationId xmlns:p14="http://schemas.microsoft.com/office/powerpoint/2010/main" xmlns="" val="21593056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838200" y="365125"/>
            <a:ext cx="10515599" cy="1325563"/>
          </a:xfrm>
        </p:spPr>
        <p:txBody>
          <a:bodyPr/>
          <a:lstStyle>
            <a:lvl1pPr>
              <a:defRPr b="1">
                <a:solidFill>
                  <a:schemeClr val="accent1"/>
                </a:solidFill>
              </a:defRPr>
            </a:lvl1pPr>
          </a:lstStyle>
          <a:p>
            <a:r>
              <a:rPr lang="ru-RU" dirty="0"/>
              <a:t>Образец заголовка</a:t>
            </a:r>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0" y="49500"/>
            <a:ext cx="2844750" cy="274500"/>
            <a:chOff x="5228062" y="49500"/>
            <a:chExt cx="2844750" cy="274500"/>
          </a:xfrm>
          <a:solidFill>
            <a:schemeClr val="tx2"/>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tx2"/>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838200" y="2033588"/>
            <a:ext cx="10444163" cy="404971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23470607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10350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2" name="Текст 11">
            <a:extLst>
              <a:ext uri="{FF2B5EF4-FFF2-40B4-BE49-F238E27FC236}">
                <a16:creationId xmlns:a16="http://schemas.microsoft.com/office/drawing/2014/main" xmlns="" id="{6EF77BD0-0A00-4EB4-9CDD-5A98ACBE159B}"/>
              </a:ext>
            </a:extLst>
          </p:cNvPr>
          <p:cNvSpPr>
            <a:spLocks noGrp="1"/>
          </p:cNvSpPr>
          <p:nvPr>
            <p:ph type="body" sz="quarter" idx="11"/>
          </p:nvPr>
        </p:nvSpPr>
        <p:spPr>
          <a:xfrm>
            <a:off x="838200" y="2843213"/>
            <a:ext cx="10612438" cy="37814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3" name="Заголовок 12">
            <a:extLst>
              <a:ext uri="{FF2B5EF4-FFF2-40B4-BE49-F238E27FC236}">
                <a16:creationId xmlns:a16="http://schemas.microsoft.com/office/drawing/2014/main" xmlns="" id="{A9322F2F-857E-4FE4-BE4D-D21B4515EC5F}"/>
              </a:ext>
            </a:extLst>
          </p:cNvPr>
          <p:cNvSpPr>
            <a:spLocks noGrp="1"/>
          </p:cNvSpPr>
          <p:nvPr>
            <p:ph type="title"/>
          </p:nvPr>
        </p:nvSpPr>
        <p:spPr/>
        <p:txBody>
          <a:bodyPr/>
          <a:lstStyle>
            <a:lvl1pPr>
              <a:defRPr>
                <a:solidFill>
                  <a:schemeClr val="accent3"/>
                </a:solidFill>
              </a:defRPr>
            </a:lvl1pPr>
          </a:lstStyle>
          <a:p>
            <a:r>
              <a:rPr lang="ru-RU" dirty="0"/>
              <a:t>Образец заголовка</a:t>
            </a:r>
          </a:p>
        </p:txBody>
      </p:sp>
    </p:spTree>
    <p:extLst>
      <p:ext uri="{BB962C8B-B14F-4D97-AF65-F5344CB8AC3E}">
        <p14:creationId xmlns:p14="http://schemas.microsoft.com/office/powerpoint/2010/main" xmlns="" val="2352163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450900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29245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Заголовок 3">
            <a:extLst>
              <a:ext uri="{FF2B5EF4-FFF2-40B4-BE49-F238E27FC236}">
                <a16:creationId xmlns:a16="http://schemas.microsoft.com/office/drawing/2014/main" xmlns="" id="{1D6F7538-3390-41DD-B230-F5083FB829A9}"/>
              </a:ext>
            </a:extLst>
          </p:cNvPr>
          <p:cNvSpPr>
            <a:spLocks noGrp="1"/>
          </p:cNvSpPr>
          <p:nvPr>
            <p:ph type="title"/>
          </p:nvPr>
        </p:nvSpPr>
        <p:spPr>
          <a:xfrm>
            <a:off x="785813" y="55937"/>
            <a:ext cx="10515600" cy="917937"/>
          </a:xfrm>
        </p:spPr>
        <p:txBody>
          <a:bodyPr/>
          <a:lstStyle/>
          <a:p>
            <a:r>
              <a:rPr lang="ru-RU"/>
              <a:t>Образец заголовка</a:t>
            </a:r>
          </a:p>
        </p:txBody>
      </p:sp>
    </p:spTree>
    <p:extLst>
      <p:ext uri="{BB962C8B-B14F-4D97-AF65-F5344CB8AC3E}">
        <p14:creationId xmlns:p14="http://schemas.microsoft.com/office/powerpoint/2010/main" xmlns="" val="16825736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DAB6D58-97DC-44E4-9E0A-561EED96B0BA}"/>
              </a:ext>
            </a:extLst>
          </p:cNvPr>
          <p:cNvSpPr>
            <a:spLocks noGrp="1"/>
          </p:cNvSpPr>
          <p:nvPr>
            <p:ph type="title"/>
          </p:nvPr>
        </p:nvSpPr>
        <p:spPr>
          <a:xfrm>
            <a:off x="3621000" y="365125"/>
            <a:ext cx="7732800" cy="1038875"/>
          </a:xfrm>
        </p:spPr>
        <p:txBody>
          <a:bodyPr/>
          <a:lstStyle/>
          <a:p>
            <a:r>
              <a:rPr lang="ru-RU"/>
              <a:t>Образец заголовка</a:t>
            </a:r>
          </a:p>
        </p:txBody>
      </p:sp>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0"/>
            <a:ext cx="285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Текст 3">
            <a:extLst>
              <a:ext uri="{FF2B5EF4-FFF2-40B4-BE49-F238E27FC236}">
                <a16:creationId xmlns:a16="http://schemas.microsoft.com/office/drawing/2014/main" xmlns="" id="{3E46014F-1F57-473C-840B-91CF6FA9A71D}"/>
              </a:ext>
            </a:extLst>
          </p:cNvPr>
          <p:cNvSpPr>
            <a:spLocks noGrp="1"/>
          </p:cNvSpPr>
          <p:nvPr>
            <p:ph type="body" sz="quarter" idx="10"/>
          </p:nvPr>
        </p:nvSpPr>
        <p:spPr>
          <a:xfrm>
            <a:off x="3576638" y="1673225"/>
            <a:ext cx="7785100" cy="495141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33956873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6095998" y="365125"/>
            <a:ext cx="5257801" cy="1325563"/>
          </a:xfrm>
        </p:spPr>
        <p:txBody>
          <a:bodyPr/>
          <a:lstStyle>
            <a:lvl1pPr>
              <a:defRPr b="1">
                <a:solidFill>
                  <a:schemeClr val="accent1"/>
                </a:solidFill>
              </a:defRPr>
            </a:lvl1pPr>
          </a:lstStyle>
          <a:p>
            <a:r>
              <a:rPr lang="ru-RU" dirty="0"/>
              <a:t>Образец заголовка</a:t>
            </a:r>
          </a:p>
        </p:txBody>
      </p:sp>
      <p:sp>
        <p:nvSpPr>
          <p:cNvPr id="3" name="Дата 2">
            <a:extLst>
              <a:ext uri="{FF2B5EF4-FFF2-40B4-BE49-F238E27FC236}">
                <a16:creationId xmlns:a16="http://schemas.microsoft.com/office/drawing/2014/main" xmlns="" id="{A18D8509-D379-49B3-A4FE-EDBEE0641797}"/>
              </a:ext>
            </a:extLst>
          </p:cNvPr>
          <p:cNvSpPr>
            <a:spLocks noGrp="1"/>
          </p:cNvSpPr>
          <p:nvPr>
            <p:ph type="dt" sz="half" idx="10"/>
          </p:nvPr>
        </p:nvSpPr>
        <p:spPr/>
        <p:txBody>
          <a:bodyPr/>
          <a:lstStyle>
            <a:lvl1pPr>
              <a:defRPr>
                <a:solidFill>
                  <a:schemeClr val="accent1"/>
                </a:solidFill>
              </a:defRPr>
            </a:lvl1pPr>
          </a:lstStyle>
          <a:p>
            <a:fld id="{90FB3E60-2F82-4C12-95B3-7ACC1B0E5862}" type="datetimeFigureOut">
              <a:rPr lang="ru-RU" smtClean="0"/>
              <a:pPr/>
              <a:t>24.11.2022</a:t>
            </a:fld>
            <a:endParaRPr lang="ru-RU"/>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8" name="Рисунок 2">
            <a:extLst>
              <a:ext uri="{FF2B5EF4-FFF2-40B4-BE49-F238E27FC236}">
                <a16:creationId xmlns:a16="http://schemas.microsoft.com/office/drawing/2014/main" xmlns="" id="{17DD4B55-CA6E-4B68-97C9-646C6EC1FBE1}"/>
              </a:ext>
            </a:extLst>
          </p:cNvPr>
          <p:cNvSpPr>
            <a:spLocks noGrp="1"/>
          </p:cNvSpPr>
          <p:nvPr>
            <p:ph type="pic" sz="quarter" idx="13"/>
          </p:nvPr>
        </p:nvSpPr>
        <p:spPr>
          <a:xfrm>
            <a:off x="20850" y="-575"/>
            <a:ext cx="5186362" cy="6858575"/>
          </a:xfrm>
          <a:solidFill>
            <a:schemeClr val="bg1"/>
          </a:solidFill>
        </p:spPr>
        <p:txBody>
          <a:bodyPr/>
          <a:lstStyle>
            <a:lvl1pPr>
              <a:defRPr>
                <a:solidFill>
                  <a:schemeClr val="accent1"/>
                </a:solidFill>
              </a:defRPr>
            </a:lvl1pPr>
          </a:lstStyle>
          <a:p>
            <a:endParaRPr lang="ru-RU"/>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5207212" y="36075"/>
            <a:ext cx="2844750" cy="274500"/>
            <a:chOff x="5228062" y="49500"/>
            <a:chExt cx="2844750" cy="274500"/>
          </a:xfrm>
          <a:solidFill>
            <a:schemeClr val="accent1"/>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accent1"/>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6096000" y="2033588"/>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xmlns="" val="38445962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Пустой слайд">
    <p:bg>
      <p:bgPr>
        <a:solidFill>
          <a:schemeClr val="bg1"/>
        </a:solidFill>
        <a:effectLst/>
      </p:bgPr>
    </p:bg>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xmlns="" id="{595E16D1-998B-48A7-9C66-2F192101B82F}"/>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6" name="Прямоугольник 5">
            <a:extLst>
              <a:ext uri="{FF2B5EF4-FFF2-40B4-BE49-F238E27FC236}">
                <a16:creationId xmlns:a16="http://schemas.microsoft.com/office/drawing/2014/main" xmlns="" id="{548120B5-0C92-46E1-BAA0-BA8A5399D9C2}"/>
              </a:ext>
            </a:extLst>
          </p:cNvPr>
          <p:cNvSpPr/>
          <p:nvPr userDrawn="1"/>
        </p:nvSpPr>
        <p:spPr>
          <a:xfrm>
            <a:off x="0" y="675900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nvGrpSpPr>
          <p:cNvPr id="7" name="Группа 6">
            <a:extLst>
              <a:ext uri="{FF2B5EF4-FFF2-40B4-BE49-F238E27FC236}">
                <a16:creationId xmlns:a16="http://schemas.microsoft.com/office/drawing/2014/main" xmlns="" id="{7BF0CE19-D07F-45F4-8B53-F4AE3EAC0AF5}"/>
              </a:ext>
            </a:extLst>
          </p:cNvPr>
          <p:cNvGrpSpPr/>
          <p:nvPr userDrawn="1"/>
        </p:nvGrpSpPr>
        <p:grpSpPr>
          <a:xfrm>
            <a:off x="4161000" y="150"/>
            <a:ext cx="2844750" cy="286020"/>
            <a:chOff x="9347250" y="37980"/>
            <a:chExt cx="2844750" cy="286020"/>
          </a:xfrm>
          <a:solidFill>
            <a:schemeClr val="accent1"/>
          </a:solidFill>
        </p:grpSpPr>
        <p:sp>
          <p:nvSpPr>
            <p:cNvPr id="8" name="Прямоугольник 7">
              <a:extLst>
                <a:ext uri="{FF2B5EF4-FFF2-40B4-BE49-F238E27FC236}">
                  <a16:creationId xmlns:a16="http://schemas.microsoft.com/office/drawing/2014/main" xmlns="" id="{56D0ED7C-6F6D-4A0C-B5BF-D4C886121974}"/>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9" name="Блок-схема: объединение 8">
              <a:extLst>
                <a:ext uri="{FF2B5EF4-FFF2-40B4-BE49-F238E27FC236}">
                  <a16:creationId xmlns:a16="http://schemas.microsoft.com/office/drawing/2014/main" xmlns="" id="{F6313D72-2173-410E-9DAC-5F683BF77D8C}"/>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0" name="Группа 9">
            <a:extLst>
              <a:ext uri="{FF2B5EF4-FFF2-40B4-BE49-F238E27FC236}">
                <a16:creationId xmlns:a16="http://schemas.microsoft.com/office/drawing/2014/main" xmlns="" id="{9D0FFF0F-DED0-4533-AA04-278237E63B65}"/>
              </a:ext>
            </a:extLst>
          </p:cNvPr>
          <p:cNvGrpSpPr/>
          <p:nvPr userDrawn="1"/>
        </p:nvGrpSpPr>
        <p:grpSpPr>
          <a:xfrm>
            <a:off x="-35250" y="6583500"/>
            <a:ext cx="2844750" cy="274500"/>
            <a:chOff x="-35250" y="6583500"/>
            <a:chExt cx="2844750" cy="274500"/>
          </a:xfrm>
          <a:solidFill>
            <a:schemeClr val="accent1"/>
          </a:solidFill>
        </p:grpSpPr>
        <p:sp>
          <p:nvSpPr>
            <p:cNvPr id="11" name="Прямоугольник 10">
              <a:extLst>
                <a:ext uri="{FF2B5EF4-FFF2-40B4-BE49-F238E27FC236}">
                  <a16:creationId xmlns:a16="http://schemas.microsoft.com/office/drawing/2014/main" xmlns="" id="{01E034F0-B288-495E-B8C4-5A4D6270B72C}"/>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2" name="Блок-схема: объединение 11">
              <a:extLst>
                <a:ext uri="{FF2B5EF4-FFF2-40B4-BE49-F238E27FC236}">
                  <a16:creationId xmlns:a16="http://schemas.microsoft.com/office/drawing/2014/main" xmlns="" id="{7F3095C1-9AE8-47F3-8F8B-8B149C02C892}"/>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
        <p:nvSpPr>
          <p:cNvPr id="13" name="Рисунок 2">
            <a:extLst>
              <a:ext uri="{FF2B5EF4-FFF2-40B4-BE49-F238E27FC236}">
                <a16:creationId xmlns:a16="http://schemas.microsoft.com/office/drawing/2014/main" xmlns="" id="{9563E350-4964-48DA-95EE-507A76F6014F}"/>
              </a:ext>
            </a:extLst>
          </p:cNvPr>
          <p:cNvSpPr>
            <a:spLocks noGrp="1"/>
          </p:cNvSpPr>
          <p:nvPr>
            <p:ph type="pic" sz="quarter" idx="10"/>
          </p:nvPr>
        </p:nvSpPr>
        <p:spPr>
          <a:xfrm>
            <a:off x="7005638" y="9000"/>
            <a:ext cx="5186362" cy="3330000"/>
          </a:xfrm>
        </p:spPr>
        <p:txBody>
          <a:bodyPr/>
          <a:lstStyle>
            <a:lvl1pPr>
              <a:defRPr>
                <a:solidFill>
                  <a:schemeClr val="accent1"/>
                </a:solidFill>
              </a:defRPr>
            </a:lvl1pPr>
          </a:lstStyle>
          <a:p>
            <a:endParaRPr lang="ru-RU"/>
          </a:p>
        </p:txBody>
      </p:sp>
      <p:sp>
        <p:nvSpPr>
          <p:cNvPr id="14" name="Заголовок 16">
            <a:extLst>
              <a:ext uri="{FF2B5EF4-FFF2-40B4-BE49-F238E27FC236}">
                <a16:creationId xmlns:a16="http://schemas.microsoft.com/office/drawing/2014/main" xmlns="" id="{E44DF226-C979-4C53-9AB3-F30F19A61E56}"/>
              </a:ext>
            </a:extLst>
          </p:cNvPr>
          <p:cNvSpPr>
            <a:spLocks noGrp="1"/>
          </p:cNvSpPr>
          <p:nvPr>
            <p:ph type="title"/>
          </p:nvPr>
        </p:nvSpPr>
        <p:spPr>
          <a:xfrm>
            <a:off x="664987" y="485501"/>
            <a:ext cx="5257800" cy="1325563"/>
          </a:xfrm>
        </p:spPr>
        <p:txBody>
          <a:bodyPr/>
          <a:lstStyle>
            <a:lvl1pPr>
              <a:defRPr b="1">
                <a:solidFill>
                  <a:schemeClr val="accent1"/>
                </a:solidFill>
              </a:defRPr>
            </a:lvl1pPr>
          </a:lstStyle>
          <a:p>
            <a:r>
              <a:rPr lang="ru-RU" dirty="0"/>
              <a:t>Образец заголовка</a:t>
            </a:r>
          </a:p>
        </p:txBody>
      </p:sp>
      <p:sp>
        <p:nvSpPr>
          <p:cNvPr id="15" name="Текст 18">
            <a:extLst>
              <a:ext uri="{FF2B5EF4-FFF2-40B4-BE49-F238E27FC236}">
                <a16:creationId xmlns:a16="http://schemas.microsoft.com/office/drawing/2014/main" xmlns="" id="{C0D997C5-63D2-40A5-8978-8A0E7A482F38}"/>
              </a:ext>
            </a:extLst>
          </p:cNvPr>
          <p:cNvSpPr>
            <a:spLocks noGrp="1"/>
          </p:cNvSpPr>
          <p:nvPr>
            <p:ph type="body" sz="quarter" idx="11"/>
          </p:nvPr>
        </p:nvSpPr>
        <p:spPr>
          <a:xfrm>
            <a:off x="664987" y="2153964"/>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6" name="Рисунок 2">
            <a:extLst>
              <a:ext uri="{FF2B5EF4-FFF2-40B4-BE49-F238E27FC236}">
                <a16:creationId xmlns:a16="http://schemas.microsoft.com/office/drawing/2014/main" xmlns="" id="{0DC8507B-223A-4D10-9873-5F8CBA1FA68A}"/>
              </a:ext>
            </a:extLst>
          </p:cNvPr>
          <p:cNvSpPr>
            <a:spLocks noGrp="1"/>
          </p:cNvSpPr>
          <p:nvPr>
            <p:ph type="pic" sz="quarter" idx="12"/>
          </p:nvPr>
        </p:nvSpPr>
        <p:spPr>
          <a:xfrm>
            <a:off x="6984638" y="3519000"/>
            <a:ext cx="5186362" cy="3330000"/>
          </a:xfrm>
        </p:spPr>
        <p:txBody>
          <a:bodyPr/>
          <a:lstStyle>
            <a:lvl1pPr>
              <a:defRPr>
                <a:solidFill>
                  <a:schemeClr val="accent1"/>
                </a:solidFill>
              </a:defRPr>
            </a:lvl1pPr>
          </a:lstStyle>
          <a:p>
            <a:endParaRPr lang="ru-RU"/>
          </a:p>
        </p:txBody>
      </p:sp>
    </p:spTree>
    <p:extLst>
      <p:ext uri="{BB962C8B-B14F-4D97-AF65-F5344CB8AC3E}">
        <p14:creationId xmlns:p14="http://schemas.microsoft.com/office/powerpoint/2010/main" xmlns="" val="3892639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C31BDB-50F3-43CA-877E-F9C7672D8469}"/>
              </a:ext>
            </a:extLst>
          </p:cNvPr>
          <p:cNvSpPr>
            <a:spLocks noGrp="1"/>
          </p:cNvSpPr>
          <p:nvPr>
            <p:ph type="title"/>
          </p:nvPr>
        </p:nvSpPr>
        <p:spPr/>
        <p:txBody>
          <a:bodyPr/>
          <a:lstStyle>
            <a:lvl1pPr>
              <a:defRPr b="1">
                <a:solidFill>
                  <a:schemeClr val="accent1"/>
                </a:solidFill>
              </a:defRPr>
            </a:lvl1pPr>
          </a:lstStyle>
          <a:p>
            <a:r>
              <a:rPr lang="ru-RU" dirty="0"/>
              <a:t>Образец заголовка</a:t>
            </a:r>
          </a:p>
        </p:txBody>
      </p:sp>
      <p:sp>
        <p:nvSpPr>
          <p:cNvPr id="7" name="Объект 2">
            <a:extLst>
              <a:ext uri="{FF2B5EF4-FFF2-40B4-BE49-F238E27FC236}">
                <a16:creationId xmlns:a16="http://schemas.microsoft.com/office/drawing/2014/main" xmlns="" id="{74453DF6-9509-45CB-BD4E-84F90C1C94D0}"/>
              </a:ext>
            </a:extLst>
          </p:cNvPr>
          <p:cNvSpPr>
            <a:spLocks noGrp="1"/>
          </p:cNvSpPr>
          <p:nvPr>
            <p:ph idx="1"/>
          </p:nvPr>
        </p:nvSpPr>
        <p:spPr>
          <a:xfrm>
            <a:off x="838200" y="1825625"/>
            <a:ext cx="105156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 name="Прямоугольник 9">
            <a:extLst>
              <a:ext uri="{FF2B5EF4-FFF2-40B4-BE49-F238E27FC236}">
                <a16:creationId xmlns:a16="http://schemas.microsoft.com/office/drawing/2014/main" xmlns="" id="{8AF27442-62D0-4CA6-81B4-B7FDDA51A9A2}"/>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sp>
        <p:nvSpPr>
          <p:cNvPr id="11" name="Прямоугольник 10">
            <a:extLst>
              <a:ext uri="{FF2B5EF4-FFF2-40B4-BE49-F238E27FC236}">
                <a16:creationId xmlns:a16="http://schemas.microsoft.com/office/drawing/2014/main" xmlns="" id="{E1FD6AC4-0F96-4D40-B8AD-EF85E9EDE11D}"/>
              </a:ext>
            </a:extLst>
          </p:cNvPr>
          <p:cNvSpPr/>
          <p:nvPr userDrawn="1"/>
        </p:nvSpPr>
        <p:spPr>
          <a:xfrm>
            <a:off x="0" y="675900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nvGrpSpPr>
          <p:cNvPr id="12" name="Группа 11">
            <a:extLst>
              <a:ext uri="{FF2B5EF4-FFF2-40B4-BE49-F238E27FC236}">
                <a16:creationId xmlns:a16="http://schemas.microsoft.com/office/drawing/2014/main" xmlns="" id="{73640FF5-D492-4210-9DE4-D7B66426125F}"/>
              </a:ext>
            </a:extLst>
          </p:cNvPr>
          <p:cNvGrpSpPr/>
          <p:nvPr userDrawn="1"/>
        </p:nvGrpSpPr>
        <p:grpSpPr>
          <a:xfrm>
            <a:off x="9347250" y="37980"/>
            <a:ext cx="2844750" cy="286020"/>
            <a:chOff x="9347250" y="37980"/>
            <a:chExt cx="2844750" cy="286020"/>
          </a:xfrm>
          <a:solidFill>
            <a:schemeClr val="accent1"/>
          </a:solidFill>
        </p:grpSpPr>
        <p:sp>
          <p:nvSpPr>
            <p:cNvPr id="13" name="Прямоугольник 12">
              <a:extLst>
                <a:ext uri="{FF2B5EF4-FFF2-40B4-BE49-F238E27FC236}">
                  <a16:creationId xmlns:a16="http://schemas.microsoft.com/office/drawing/2014/main" xmlns="" id="{062B47E0-EF90-4ECC-A73E-6E5DA1F62FCD}"/>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a16="http://schemas.microsoft.com/office/drawing/2014/main" xmlns="" id="{2FC4DE4B-558A-425B-A23E-B63E93533558}"/>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grpSp>
        <p:nvGrpSpPr>
          <p:cNvPr id="15" name="Группа 14">
            <a:extLst>
              <a:ext uri="{FF2B5EF4-FFF2-40B4-BE49-F238E27FC236}">
                <a16:creationId xmlns:a16="http://schemas.microsoft.com/office/drawing/2014/main" xmlns="" id="{D1C3AA05-E7C7-4C27-A908-2E47AFEBA600}"/>
              </a:ext>
            </a:extLst>
          </p:cNvPr>
          <p:cNvGrpSpPr/>
          <p:nvPr userDrawn="1"/>
        </p:nvGrpSpPr>
        <p:grpSpPr>
          <a:xfrm>
            <a:off x="-35250" y="6583500"/>
            <a:ext cx="2844750" cy="274500"/>
            <a:chOff x="-35250" y="6583500"/>
            <a:chExt cx="2844750" cy="274500"/>
          </a:xfrm>
          <a:solidFill>
            <a:schemeClr val="accent1"/>
          </a:solidFill>
        </p:grpSpPr>
        <p:sp>
          <p:nvSpPr>
            <p:cNvPr id="16" name="Прямоугольник 15">
              <a:extLst>
                <a:ext uri="{FF2B5EF4-FFF2-40B4-BE49-F238E27FC236}">
                  <a16:creationId xmlns:a16="http://schemas.microsoft.com/office/drawing/2014/main" xmlns="" id="{D94BF255-53E4-439B-83D0-7DE93A9900DD}"/>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7" name="Блок-схема: объединение 16">
              <a:extLst>
                <a:ext uri="{FF2B5EF4-FFF2-40B4-BE49-F238E27FC236}">
                  <a16:creationId xmlns:a16="http://schemas.microsoft.com/office/drawing/2014/main" xmlns="" id="{E38044D4-D5F4-4E1E-8B74-E24D6E7B2929}"/>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1"/>
                </a:solidFill>
              </a:endParaRPr>
            </a:p>
          </p:txBody>
        </p:sp>
      </p:grpSp>
    </p:spTree>
    <p:extLst>
      <p:ext uri="{BB962C8B-B14F-4D97-AF65-F5344CB8AC3E}">
        <p14:creationId xmlns:p14="http://schemas.microsoft.com/office/powerpoint/2010/main" xmlns="" val="18190832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bg>
      <p:bgPr>
        <a:solidFill>
          <a:schemeClr val="bg1"/>
        </a:solidFill>
        <a:effectLst/>
      </p:bgPr>
    </p:bg>
    <p:spTree>
      <p:nvGrpSpPr>
        <p:cNvPr id="1" name=""/>
        <p:cNvGrpSpPr/>
        <p:nvPr/>
      </p:nvGrpSpPr>
      <p:grpSpPr>
        <a:xfrm>
          <a:off x="0" y="0"/>
          <a:ext cx="0" cy="0"/>
          <a:chOff x="0" y="0"/>
          <a:chExt cx="0" cy="0"/>
        </a:xfrm>
      </p:grpSpPr>
      <p:sp>
        <p:nvSpPr>
          <p:cNvPr id="16" name="Заголовок 11">
            <a:extLst>
              <a:ext uri="{FF2B5EF4-FFF2-40B4-BE49-F238E27FC236}">
                <a16:creationId xmlns:a16="http://schemas.microsoft.com/office/drawing/2014/main" xmlns="" id="{AC7B45C4-0029-484F-BC10-E13FF56236DF}"/>
              </a:ext>
            </a:extLst>
          </p:cNvPr>
          <p:cNvSpPr>
            <a:spLocks noGrp="1"/>
          </p:cNvSpPr>
          <p:nvPr>
            <p:ph type="title"/>
          </p:nvPr>
        </p:nvSpPr>
        <p:spPr>
          <a:xfrm>
            <a:off x="425450" y="234000"/>
            <a:ext cx="11341100" cy="1035000"/>
          </a:xfrm>
        </p:spPr>
        <p:txBody>
          <a:bodyPr/>
          <a:lstStyle>
            <a:lvl1pPr>
              <a:defRPr>
                <a:solidFill>
                  <a:schemeClr val="accent1"/>
                </a:solidFill>
              </a:defRPr>
            </a:lvl1pPr>
          </a:lstStyle>
          <a:p>
            <a:r>
              <a:rPr lang="ru-RU" dirty="0"/>
              <a:t>Образец заголовка</a:t>
            </a:r>
          </a:p>
        </p:txBody>
      </p:sp>
      <p:sp>
        <p:nvSpPr>
          <p:cNvPr id="17" name="Рисунок 2">
            <a:extLst>
              <a:ext uri="{FF2B5EF4-FFF2-40B4-BE49-F238E27FC236}">
                <a16:creationId xmlns:a16="http://schemas.microsoft.com/office/drawing/2014/main" xmlns="" id="{F8FF044D-1DB9-4B7C-9D24-F0D3A3DD3C0C}"/>
              </a:ext>
            </a:extLst>
          </p:cNvPr>
          <p:cNvSpPr>
            <a:spLocks noGrp="1"/>
          </p:cNvSpPr>
          <p:nvPr>
            <p:ph type="pic" sz="quarter" idx="13"/>
          </p:nvPr>
        </p:nvSpPr>
        <p:spPr>
          <a:xfrm>
            <a:off x="425450" y="2303463"/>
            <a:ext cx="4005550" cy="1620837"/>
          </a:xfrm>
        </p:spPr>
        <p:txBody>
          <a:bodyPr/>
          <a:lstStyle>
            <a:lvl1pPr>
              <a:defRPr>
                <a:solidFill>
                  <a:schemeClr val="accent1"/>
                </a:solidFill>
              </a:defRPr>
            </a:lvl1pPr>
          </a:lstStyle>
          <a:p>
            <a:endParaRPr lang="ru-RU"/>
          </a:p>
        </p:txBody>
      </p:sp>
      <p:sp>
        <p:nvSpPr>
          <p:cNvPr id="18" name="Рисунок 2">
            <a:extLst>
              <a:ext uri="{FF2B5EF4-FFF2-40B4-BE49-F238E27FC236}">
                <a16:creationId xmlns:a16="http://schemas.microsoft.com/office/drawing/2014/main" xmlns="" id="{738784A2-81B9-4C54-8F48-52CB72EF9714}"/>
              </a:ext>
            </a:extLst>
          </p:cNvPr>
          <p:cNvSpPr>
            <a:spLocks noGrp="1"/>
          </p:cNvSpPr>
          <p:nvPr>
            <p:ph type="pic" sz="quarter" idx="14"/>
          </p:nvPr>
        </p:nvSpPr>
        <p:spPr>
          <a:xfrm>
            <a:off x="4595341" y="2303463"/>
            <a:ext cx="4005550" cy="1620837"/>
          </a:xfrm>
        </p:spPr>
        <p:txBody>
          <a:bodyPr/>
          <a:lstStyle>
            <a:lvl1pPr>
              <a:defRPr>
                <a:solidFill>
                  <a:schemeClr val="accent1"/>
                </a:solidFill>
              </a:defRPr>
            </a:lvl1pPr>
          </a:lstStyle>
          <a:p>
            <a:endParaRPr lang="ru-RU"/>
          </a:p>
        </p:txBody>
      </p:sp>
      <p:sp>
        <p:nvSpPr>
          <p:cNvPr id="19" name="Рисунок 2">
            <a:extLst>
              <a:ext uri="{FF2B5EF4-FFF2-40B4-BE49-F238E27FC236}">
                <a16:creationId xmlns:a16="http://schemas.microsoft.com/office/drawing/2014/main" xmlns="" id="{21C4B4FC-EB7C-4B83-9B03-36AC76ADC66E}"/>
              </a:ext>
            </a:extLst>
          </p:cNvPr>
          <p:cNvSpPr>
            <a:spLocks noGrp="1"/>
          </p:cNvSpPr>
          <p:nvPr>
            <p:ph type="pic" sz="quarter" idx="15"/>
          </p:nvPr>
        </p:nvSpPr>
        <p:spPr>
          <a:xfrm>
            <a:off x="8761675" y="2303463"/>
            <a:ext cx="3004875" cy="1620837"/>
          </a:xfrm>
        </p:spPr>
        <p:txBody>
          <a:bodyPr/>
          <a:lstStyle>
            <a:lvl1pPr>
              <a:defRPr>
                <a:solidFill>
                  <a:schemeClr val="accent1"/>
                </a:solidFill>
              </a:defRPr>
            </a:lvl1pPr>
          </a:lstStyle>
          <a:p>
            <a:endParaRPr lang="ru-RU"/>
          </a:p>
        </p:txBody>
      </p:sp>
      <p:sp>
        <p:nvSpPr>
          <p:cNvPr id="20" name="Рисунок 2">
            <a:extLst>
              <a:ext uri="{FF2B5EF4-FFF2-40B4-BE49-F238E27FC236}">
                <a16:creationId xmlns:a16="http://schemas.microsoft.com/office/drawing/2014/main" xmlns="" id="{FC421DAD-9956-40BC-B396-121BDF52207E}"/>
              </a:ext>
            </a:extLst>
          </p:cNvPr>
          <p:cNvSpPr>
            <a:spLocks noGrp="1"/>
          </p:cNvSpPr>
          <p:nvPr>
            <p:ph type="pic" sz="quarter" idx="16"/>
          </p:nvPr>
        </p:nvSpPr>
        <p:spPr>
          <a:xfrm>
            <a:off x="425450" y="4058163"/>
            <a:ext cx="3004875" cy="1620837"/>
          </a:xfrm>
        </p:spPr>
        <p:txBody>
          <a:bodyPr/>
          <a:lstStyle>
            <a:lvl1pPr>
              <a:defRPr>
                <a:solidFill>
                  <a:schemeClr val="accent1"/>
                </a:solidFill>
              </a:defRPr>
            </a:lvl1pPr>
          </a:lstStyle>
          <a:p>
            <a:endParaRPr lang="ru-RU"/>
          </a:p>
        </p:txBody>
      </p:sp>
      <p:sp>
        <p:nvSpPr>
          <p:cNvPr id="21" name="Рисунок 2">
            <a:extLst>
              <a:ext uri="{FF2B5EF4-FFF2-40B4-BE49-F238E27FC236}">
                <a16:creationId xmlns:a16="http://schemas.microsoft.com/office/drawing/2014/main" xmlns="" id="{0596AFFC-6327-4316-8A52-555C5499A3E5}"/>
              </a:ext>
            </a:extLst>
          </p:cNvPr>
          <p:cNvSpPr>
            <a:spLocks noGrp="1"/>
          </p:cNvSpPr>
          <p:nvPr>
            <p:ph type="pic" sz="quarter" idx="17"/>
          </p:nvPr>
        </p:nvSpPr>
        <p:spPr>
          <a:xfrm>
            <a:off x="3606109" y="4058163"/>
            <a:ext cx="4005550" cy="1620837"/>
          </a:xfrm>
        </p:spPr>
        <p:txBody>
          <a:bodyPr/>
          <a:lstStyle>
            <a:lvl1pPr>
              <a:defRPr>
                <a:solidFill>
                  <a:schemeClr val="accent1"/>
                </a:solidFill>
              </a:defRPr>
            </a:lvl1pPr>
          </a:lstStyle>
          <a:p>
            <a:endParaRPr lang="ru-RU"/>
          </a:p>
        </p:txBody>
      </p:sp>
      <p:sp>
        <p:nvSpPr>
          <p:cNvPr id="22" name="Рисунок 2">
            <a:extLst>
              <a:ext uri="{FF2B5EF4-FFF2-40B4-BE49-F238E27FC236}">
                <a16:creationId xmlns:a16="http://schemas.microsoft.com/office/drawing/2014/main" xmlns="" id="{709A8CBC-B10E-4729-8664-C17D4F6947A6}"/>
              </a:ext>
            </a:extLst>
          </p:cNvPr>
          <p:cNvSpPr>
            <a:spLocks noGrp="1"/>
          </p:cNvSpPr>
          <p:nvPr>
            <p:ph type="pic" sz="quarter" idx="18"/>
          </p:nvPr>
        </p:nvSpPr>
        <p:spPr>
          <a:xfrm>
            <a:off x="7776000" y="4058163"/>
            <a:ext cx="4005550" cy="1620837"/>
          </a:xfrm>
        </p:spPr>
        <p:txBody>
          <a:bodyPr/>
          <a:lstStyle>
            <a:lvl1pPr>
              <a:defRPr>
                <a:solidFill>
                  <a:schemeClr val="accent1"/>
                </a:solidFill>
              </a:defRPr>
            </a:lvl1pPr>
          </a:lstStyle>
          <a:p>
            <a:endParaRPr lang="ru-RU"/>
          </a:p>
        </p:txBody>
      </p:sp>
      <p:sp>
        <p:nvSpPr>
          <p:cNvPr id="23" name="Текст 4">
            <a:extLst>
              <a:ext uri="{FF2B5EF4-FFF2-40B4-BE49-F238E27FC236}">
                <a16:creationId xmlns:a16="http://schemas.microsoft.com/office/drawing/2014/main" xmlns="" id="{05550F69-FB7F-4160-902B-8FE3C5C275BB}"/>
              </a:ext>
            </a:extLst>
          </p:cNvPr>
          <p:cNvSpPr>
            <a:spLocks noGrp="1"/>
          </p:cNvSpPr>
          <p:nvPr>
            <p:ph type="body" sz="quarter" idx="19"/>
          </p:nvPr>
        </p:nvSpPr>
        <p:spPr>
          <a:xfrm>
            <a:off x="439739" y="1493838"/>
            <a:ext cx="11341100" cy="62706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2770359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s://presentation-creation.ru/"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48E8430-DDB9-4451-9D36-B3AF2E7697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CBE93D94-3035-46FC-A88F-4C3D803A53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FC1E060-1FC4-4335-BB7B-E97E627FA9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3E2BF-9ADC-477C-B985-ED6A3FE2C52E}" type="datetimeFigureOut">
              <a:rPr lang="ru-RU" smtClean="0"/>
              <a:pPr/>
              <a:t>24.11.2022</a:t>
            </a:fld>
            <a:endParaRPr lang="ru-RU"/>
          </a:p>
        </p:txBody>
      </p:sp>
      <p:sp>
        <p:nvSpPr>
          <p:cNvPr id="5" name="Нижний колонтитул 4">
            <a:extLst>
              <a:ext uri="{FF2B5EF4-FFF2-40B4-BE49-F238E27FC236}">
                <a16:creationId xmlns:a16="http://schemas.microsoft.com/office/drawing/2014/main" xmlns="" id="{66DED04A-12F8-4119-ACB5-AA522965E3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8DF0D0D2-7346-4BE2-B3F5-7DE8403A2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424E6-770A-4943-8DFB-C07B33ECB3B4}" type="slidenum">
              <a:rPr lang="ru-RU" smtClean="0"/>
              <a:pPr/>
              <a:t>‹#›</a:t>
            </a:fld>
            <a:endParaRPr lang="ru-RU"/>
          </a:p>
        </p:txBody>
      </p:sp>
      <p:pic>
        <p:nvPicPr>
          <p:cNvPr id="7" name="Рисунок 6">
            <a:hlinkClick r:id="rId21"/>
            <a:extLst>
              <a:ext uri="{FF2B5EF4-FFF2-40B4-BE49-F238E27FC236}">
                <a16:creationId xmlns:a16="http://schemas.microsoft.com/office/drawing/2014/main" xmlns="" id="{43780347-ADC3-4039-95E5-9DAF405C2D48}"/>
              </a:ext>
            </a:extLst>
          </p:cNvPr>
          <p:cNvPicPr>
            <a:picLocks noChangeAspect="1"/>
          </p:cNvPicPr>
          <p:nvPr userDrawn="1"/>
        </p:nvPicPr>
        <p:blipFill>
          <a:blip r:embed="rId22" cstate="print">
            <a:extLst>
              <a:ext uri="{28A0092B-C50C-407E-A947-70E740481C1C}">
                <a14:useLocalDpi xmlns:a14="http://schemas.microsoft.com/office/drawing/2010/main" xmlns=""/>
              </a:ext>
            </a:extLst>
          </a:blip>
          <a:stretch>
            <a:fillRect/>
          </a:stretch>
        </p:blipFill>
        <p:spPr>
          <a:xfrm>
            <a:off x="-1194000" y="367393"/>
            <a:ext cx="757762" cy="757762"/>
          </a:xfrm>
          <a:prstGeom prst="rect">
            <a:avLst/>
          </a:prstGeom>
        </p:spPr>
      </p:pic>
    </p:spTree>
    <p:extLst>
      <p:ext uri="{BB962C8B-B14F-4D97-AF65-F5344CB8AC3E}">
        <p14:creationId xmlns:p14="http://schemas.microsoft.com/office/powerpoint/2010/main" xmlns="" val="280568907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5" r:id="rId3"/>
    <p:sldLayoutId id="2147483667" r:id="rId4"/>
    <p:sldLayoutId id="2147483666" r:id="rId5"/>
    <p:sldLayoutId id="2147483661" r:id="rId6"/>
    <p:sldLayoutId id="2147483662" r:id="rId7"/>
    <p:sldLayoutId id="2147483663" r:id="rId8"/>
    <p:sldLayoutId id="2147483664" r:id="rId9"/>
    <p:sldLayoutId id="2147483650" r:id="rId10"/>
    <p:sldLayoutId id="2147483651" r:id="rId11"/>
    <p:sldLayoutId id="2147483652" r:id="rId12"/>
    <p:sldLayoutId id="2147483653" r:id="rId13"/>
    <p:sldLayoutId id="2147483654" r:id="rId14"/>
    <p:sldLayoutId id="2147483655" r:id="rId15"/>
    <p:sldLayoutId id="2147483656" r:id="rId16"/>
    <p:sldLayoutId id="2147483657" r:id="rId17"/>
    <p:sldLayoutId id="2147483658" r:id="rId18"/>
    <p:sldLayoutId id="2147483659" r:id="rId19"/>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57A3F9B0-C61E-4C60-847E-58C20F285CD3}"/>
              </a:ext>
            </a:extLst>
          </p:cNvPr>
          <p:cNvSpPr/>
          <p:nvPr/>
        </p:nvSpPr>
        <p:spPr>
          <a:xfrm>
            <a:off x="0" y="0"/>
            <a:ext cx="12192000"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a:extLst>
              <a:ext uri="{FF2B5EF4-FFF2-40B4-BE49-F238E27FC236}">
                <a16:creationId xmlns:a16="http://schemas.microsoft.com/office/drawing/2014/main" xmlns="" id="{C3A62C24-D04B-48C3-AA2C-139B09BA2CCB}"/>
              </a:ext>
            </a:extLst>
          </p:cNvPr>
          <p:cNvSpPr/>
          <p:nvPr/>
        </p:nvSpPr>
        <p:spPr>
          <a:xfrm>
            <a:off x="1204007" y="590164"/>
            <a:ext cx="9873185" cy="549520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3" name="Прямоугольник 12">
            <a:extLst>
              <a:ext uri="{FF2B5EF4-FFF2-40B4-BE49-F238E27FC236}">
                <a16:creationId xmlns:a16="http://schemas.microsoft.com/office/drawing/2014/main" xmlns="" id="{B7677A69-23E8-4468-B0C1-F200BA6A0BB0}"/>
              </a:ext>
            </a:extLst>
          </p:cNvPr>
          <p:cNvSpPr/>
          <p:nvPr/>
        </p:nvSpPr>
        <p:spPr>
          <a:xfrm>
            <a:off x="456450" y="257400"/>
            <a:ext cx="11318400" cy="6366600"/>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Заголовок 6">
            <a:extLst>
              <a:ext uri="{FF2B5EF4-FFF2-40B4-BE49-F238E27FC236}">
                <a16:creationId xmlns:a16="http://schemas.microsoft.com/office/drawing/2014/main" xmlns="" id="{F517E966-A564-45E1-84EA-531571F5224C}"/>
              </a:ext>
            </a:extLst>
          </p:cNvPr>
          <p:cNvSpPr txBox="1">
            <a:spLocks/>
          </p:cNvSpPr>
          <p:nvPr/>
        </p:nvSpPr>
        <p:spPr>
          <a:xfrm>
            <a:off x="1114722" y="2006711"/>
            <a:ext cx="9809371" cy="165576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ru-RU" sz="3200" b="1" dirty="0">
              <a:solidFill>
                <a:schemeClr val="bg1"/>
              </a:solidFill>
              <a:latin typeface="+mn-lt"/>
              <a:cs typeface="Arial" pitchFamily="34" charset="0"/>
            </a:endParaRPr>
          </a:p>
        </p:txBody>
      </p:sp>
      <p:sp>
        <p:nvSpPr>
          <p:cNvPr id="18" name="Подзаголовок 7">
            <a:extLst>
              <a:ext uri="{FF2B5EF4-FFF2-40B4-BE49-F238E27FC236}">
                <a16:creationId xmlns:a16="http://schemas.microsoft.com/office/drawing/2014/main" xmlns="" id="{E2BDACE4-4494-4579-AE66-C36AE5DA67AB}"/>
              </a:ext>
            </a:extLst>
          </p:cNvPr>
          <p:cNvSpPr txBox="1">
            <a:spLocks/>
          </p:cNvSpPr>
          <p:nvPr/>
        </p:nvSpPr>
        <p:spPr>
          <a:xfrm>
            <a:off x="1265606" y="3748139"/>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ru-RU" sz="2000" b="1" dirty="0">
                <a:solidFill>
                  <a:schemeClr val="bg1"/>
                </a:solidFill>
                <a:cs typeface="Arial" pitchFamily="34" charset="0"/>
              </a:rPr>
              <a:t>Лектор: Колмакова Полина Владимировна</a:t>
            </a:r>
          </a:p>
          <a:p>
            <a:pPr>
              <a:lnSpc>
                <a:spcPct val="100000"/>
              </a:lnSpc>
            </a:pPr>
            <a:endParaRPr lang="ru-RU" dirty="0">
              <a:solidFill>
                <a:schemeClr val="bg1"/>
              </a:solidFill>
            </a:endParaRPr>
          </a:p>
        </p:txBody>
      </p:sp>
      <p:sp>
        <p:nvSpPr>
          <p:cNvPr id="19" name="Текст 7"/>
          <p:cNvSpPr txBox="1">
            <a:spLocks/>
          </p:cNvSpPr>
          <p:nvPr/>
        </p:nvSpPr>
        <p:spPr bwMode="auto">
          <a:xfrm>
            <a:off x="4595810" y="5212239"/>
            <a:ext cx="6323100" cy="873125"/>
          </a:xfrm>
          <a:prstGeom prst="rect">
            <a:avLst/>
          </a:prstGeom>
          <a:noFill/>
          <a:ln w="9525">
            <a:noFill/>
            <a:miter lim="800000"/>
            <a:headEnd/>
            <a:tailEnd/>
          </a:ln>
        </p:spPr>
        <p:txBody>
          <a:bodyPr lIns="100794" tIns="50397" rIns="100794" bIns="50397"/>
          <a:lstStyle/>
          <a:p>
            <a:pPr algn="r">
              <a:buClr>
                <a:srgbClr val="C3260C"/>
              </a:buClr>
              <a:buSzPct val="130000"/>
              <a:buFont typeface="Georgia" pitchFamily="18" charset="0"/>
              <a:buNone/>
              <a:defRPr/>
            </a:pPr>
            <a:r>
              <a:rPr lang="ru-RU" sz="2000" b="1" kern="0" dirty="0">
                <a:solidFill>
                  <a:schemeClr val="bg1"/>
                </a:solidFill>
                <a:cs typeface="Arial" pitchFamily="34" charset="0"/>
              </a:rPr>
              <a:t>Центр подготовки налоговых консультантов  </a:t>
            </a:r>
          </a:p>
          <a:p>
            <a:pPr algn="r">
              <a:spcBef>
                <a:spcPct val="20000"/>
              </a:spcBef>
              <a:spcAft>
                <a:spcPts val="331"/>
              </a:spcAft>
              <a:buClr>
                <a:srgbClr val="C3260C"/>
              </a:buClr>
              <a:buSzPct val="130000"/>
              <a:defRPr/>
            </a:pPr>
            <a:r>
              <a:rPr lang="ru-RU" sz="2000" b="1" kern="0" dirty="0">
                <a:solidFill>
                  <a:schemeClr val="bg1"/>
                </a:solidFill>
                <a:cs typeface="Arial" pitchFamily="34" charset="0"/>
              </a:rPr>
              <a:t>(495) 925-03-87 </a:t>
            </a:r>
            <a:r>
              <a:rPr lang="en-US" sz="2000" b="1" kern="0" dirty="0" err="1">
                <a:solidFill>
                  <a:schemeClr val="bg1"/>
                </a:solidFill>
                <a:cs typeface="Arial" pitchFamily="34" charset="0"/>
              </a:rPr>
              <a:t>nalog</a:t>
            </a:r>
            <a:r>
              <a:rPr lang="ru-RU" sz="2000" b="1" kern="0" dirty="0">
                <a:solidFill>
                  <a:schemeClr val="bg1"/>
                </a:solidFill>
                <a:cs typeface="Arial" pitchFamily="34" charset="0"/>
              </a:rPr>
              <a:t>@</a:t>
            </a:r>
            <a:r>
              <a:rPr lang="en-US" sz="2000" b="1" kern="0" dirty="0" err="1">
                <a:solidFill>
                  <a:schemeClr val="bg1"/>
                </a:solidFill>
                <a:cs typeface="Arial" pitchFamily="34" charset="0"/>
              </a:rPr>
              <a:t>cpnk</a:t>
            </a:r>
            <a:r>
              <a:rPr lang="ru-RU" sz="2000" b="1" kern="0" dirty="0">
                <a:solidFill>
                  <a:schemeClr val="bg1"/>
                </a:solidFill>
                <a:cs typeface="Arial" pitchFamily="34" charset="0"/>
              </a:rPr>
              <a:t>.</a:t>
            </a:r>
            <a:r>
              <a:rPr lang="en-US" sz="2000" b="1" kern="0" dirty="0" err="1">
                <a:solidFill>
                  <a:schemeClr val="bg1"/>
                </a:solidFill>
                <a:cs typeface="Arial" pitchFamily="34" charset="0"/>
              </a:rPr>
              <a:t>ru</a:t>
            </a:r>
            <a:r>
              <a:rPr lang="en-US" sz="2000" b="1" kern="0" dirty="0">
                <a:solidFill>
                  <a:schemeClr val="bg1"/>
                </a:solidFill>
                <a:cs typeface="Arial" pitchFamily="34" charset="0"/>
              </a:rPr>
              <a:t> </a:t>
            </a:r>
            <a:r>
              <a:rPr lang="ru-RU" sz="2000" b="1" kern="0" dirty="0">
                <a:solidFill>
                  <a:schemeClr val="bg1"/>
                </a:solidFill>
                <a:cs typeface="Arial" pitchFamily="34" charset="0"/>
              </a:rPr>
              <a:t> </a:t>
            </a:r>
            <a:r>
              <a:rPr lang="en-US" sz="2000" b="1" kern="0" dirty="0">
                <a:solidFill>
                  <a:schemeClr val="bg1"/>
                </a:solidFill>
                <a:cs typeface="Arial" pitchFamily="34" charset="0"/>
              </a:rPr>
              <a:t>http</a:t>
            </a:r>
            <a:r>
              <a:rPr lang="ru-RU" sz="2000" b="1" kern="0" dirty="0">
                <a:solidFill>
                  <a:schemeClr val="bg1"/>
                </a:solidFill>
                <a:cs typeface="Arial" pitchFamily="34" charset="0"/>
              </a:rPr>
              <a:t>://</a:t>
            </a:r>
            <a:r>
              <a:rPr lang="en-US" sz="2000" b="1" kern="0" dirty="0" err="1">
                <a:solidFill>
                  <a:schemeClr val="bg1"/>
                </a:solidFill>
                <a:cs typeface="Arial" pitchFamily="34" charset="0"/>
              </a:rPr>
              <a:t>cpnk</a:t>
            </a:r>
            <a:r>
              <a:rPr lang="ru-RU" sz="2000" b="1" kern="0" dirty="0">
                <a:solidFill>
                  <a:schemeClr val="bg1"/>
                </a:solidFill>
                <a:cs typeface="Arial" pitchFamily="34" charset="0"/>
              </a:rPr>
              <a:t>.</a:t>
            </a:r>
            <a:r>
              <a:rPr lang="en-US" sz="2000" b="1" kern="0" dirty="0" err="1">
                <a:solidFill>
                  <a:schemeClr val="bg1"/>
                </a:solidFill>
                <a:cs typeface="Arial" pitchFamily="34" charset="0"/>
              </a:rPr>
              <a:t>ru</a:t>
            </a:r>
            <a:r>
              <a:rPr lang="ru-RU" sz="2000" b="1" kern="0" dirty="0">
                <a:solidFill>
                  <a:schemeClr val="bg1"/>
                </a:solidFill>
                <a:cs typeface="Arial" pitchFamily="34" charset="0"/>
              </a:rPr>
              <a:t> </a:t>
            </a:r>
          </a:p>
          <a:p>
            <a:pPr>
              <a:spcBef>
                <a:spcPct val="20000"/>
              </a:spcBef>
              <a:spcAft>
                <a:spcPts val="331"/>
              </a:spcAft>
              <a:buClr>
                <a:srgbClr val="C3260C"/>
              </a:buClr>
              <a:buSzPct val="130000"/>
              <a:defRPr/>
            </a:pPr>
            <a:r>
              <a:rPr lang="ru-RU" sz="2400" kern="0" dirty="0">
                <a:solidFill>
                  <a:schemeClr val="bg1"/>
                </a:solidFill>
                <a:cs typeface="Arial" pitchFamily="34" charset="0"/>
              </a:rPr>
              <a:t> </a:t>
            </a:r>
          </a:p>
          <a:p>
            <a:pPr>
              <a:spcBef>
                <a:spcPct val="20000"/>
              </a:spcBef>
              <a:spcAft>
                <a:spcPts val="331"/>
              </a:spcAft>
              <a:buClr>
                <a:srgbClr val="C3260C"/>
              </a:buClr>
              <a:buSzPct val="130000"/>
              <a:defRPr/>
            </a:pPr>
            <a:endParaRPr lang="ru-RU" sz="2400" kern="0" dirty="0">
              <a:solidFill>
                <a:schemeClr val="bg1"/>
              </a:solidFill>
              <a:cs typeface="Arial" pitchFamily="34" charset="0"/>
            </a:endParaRPr>
          </a:p>
        </p:txBody>
      </p:sp>
      <p:sp>
        <p:nvSpPr>
          <p:cNvPr id="2" name="Прямоугольник 1">
            <a:extLst>
              <a:ext uri="{FF2B5EF4-FFF2-40B4-BE49-F238E27FC236}">
                <a16:creationId xmlns:a16="http://schemas.microsoft.com/office/drawing/2014/main" xmlns="" id="{892686D5-7E88-4B20-9B15-705D7187B43B}"/>
              </a:ext>
            </a:extLst>
          </p:cNvPr>
          <p:cNvSpPr/>
          <p:nvPr/>
        </p:nvSpPr>
        <p:spPr>
          <a:xfrm>
            <a:off x="1703512" y="1412776"/>
            <a:ext cx="9158100" cy="1877437"/>
          </a:xfrm>
          <a:prstGeom prst="rect">
            <a:avLst/>
          </a:prstGeom>
        </p:spPr>
        <p:txBody>
          <a:bodyPr wrap="square">
            <a:spAutoFit/>
          </a:bodyPr>
          <a:lstStyle/>
          <a:p>
            <a:pPr algn="ctr"/>
            <a:r>
              <a:rPr lang="ru-RU" sz="4400" b="1" dirty="0">
                <a:solidFill>
                  <a:schemeClr val="bg1"/>
                </a:solidFill>
              </a:rPr>
              <a:t>Налогообложение </a:t>
            </a:r>
          </a:p>
          <a:p>
            <a:pPr algn="ctr"/>
            <a:r>
              <a:rPr lang="ru-RU" sz="4000" dirty="0">
                <a:solidFill>
                  <a:schemeClr val="bg1"/>
                </a:solidFill>
              </a:rPr>
              <a:t>Семинар 1.</a:t>
            </a:r>
          </a:p>
          <a:p>
            <a:pPr algn="ctr"/>
            <a:endParaRPr lang="ru-RU" sz="3200" b="1" dirty="0">
              <a:solidFill>
                <a:schemeClr val="bg1"/>
              </a:solidFill>
            </a:endParaRPr>
          </a:p>
        </p:txBody>
      </p:sp>
    </p:spTree>
    <p:extLst>
      <p:ext uri="{BB962C8B-B14F-4D97-AF65-F5344CB8AC3E}">
        <p14:creationId xmlns:p14="http://schemas.microsoft.com/office/powerpoint/2010/main" xmlns="" val="15956136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0725B3FE-36E7-496D-81F9-AE6DF52837BB}"/>
              </a:ext>
            </a:extLst>
          </p:cNvPr>
          <p:cNvSpPr>
            <a:spLocks noGrp="1"/>
          </p:cNvSpPr>
          <p:nvPr>
            <p:ph type="body" sz="quarter" idx="14"/>
          </p:nvPr>
        </p:nvSpPr>
        <p:spPr>
          <a:xfrm>
            <a:off x="1146000" y="1494000"/>
            <a:ext cx="10444163" cy="4049712"/>
          </a:xfrm>
        </p:spPr>
        <p:txBody>
          <a:bodyPr/>
          <a:lstStyle/>
          <a:p>
            <a:r>
              <a:rPr lang="ru-RU" dirty="0"/>
              <a:t>Расчёт:</a:t>
            </a:r>
          </a:p>
          <a:p>
            <a:r>
              <a:rPr lang="ru-RU" dirty="0"/>
              <a:t>540000 x 30% = 162000</a:t>
            </a:r>
          </a:p>
          <a:p>
            <a:r>
              <a:rPr lang="ru-RU" dirty="0"/>
              <a:t>540000 - 162000 = 378000</a:t>
            </a:r>
          </a:p>
          <a:p>
            <a:r>
              <a:rPr lang="ru-RU" dirty="0"/>
              <a:t>378000: 40 x 3 = 28350</a:t>
            </a:r>
          </a:p>
          <a:p>
            <a:r>
              <a:rPr lang="ru-RU" dirty="0"/>
              <a:t>540 000 - 162 000 – 28350 = 349650</a:t>
            </a:r>
          </a:p>
          <a:p>
            <a:r>
              <a:rPr lang="ru-RU" dirty="0"/>
              <a:t>380000 - 349650 = 30350</a:t>
            </a:r>
          </a:p>
          <a:p>
            <a:r>
              <a:rPr lang="ru-RU" dirty="0"/>
              <a:t>30350 x 20% = 6070</a:t>
            </a:r>
          </a:p>
          <a:p>
            <a:endParaRPr lang="ru-RU" dirty="0"/>
          </a:p>
        </p:txBody>
      </p:sp>
    </p:spTree>
    <p:extLst>
      <p:ext uri="{BB962C8B-B14F-4D97-AF65-F5344CB8AC3E}">
        <p14:creationId xmlns:p14="http://schemas.microsoft.com/office/powerpoint/2010/main" xmlns="" val="22134465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EC8CA881-27D7-425D-9D55-198D954A1B13}"/>
              </a:ext>
            </a:extLst>
          </p:cNvPr>
          <p:cNvSpPr>
            <a:spLocks noGrp="1"/>
          </p:cNvSpPr>
          <p:nvPr>
            <p:ph type="body" sz="quarter" idx="14"/>
          </p:nvPr>
        </p:nvSpPr>
        <p:spPr>
          <a:xfrm>
            <a:off x="1343472" y="2060848"/>
            <a:ext cx="9892800" cy="4049712"/>
          </a:xfrm>
        </p:spPr>
        <p:txBody>
          <a:bodyPr>
            <a:normAutofit/>
          </a:bodyPr>
          <a:lstStyle/>
          <a:p>
            <a:pPr algn="just"/>
            <a:r>
              <a:rPr lang="ru-RU" sz="2400" dirty="0"/>
              <a:t>4. Первоначальная стоимость основного средства – 1 000 000 рублей, срок полезного использования - 84 месяца. </a:t>
            </a:r>
          </a:p>
          <a:p>
            <a:pPr algn="just"/>
            <a:r>
              <a:rPr lang="ru-RU" sz="2400" dirty="0"/>
              <a:t>Объект полностью </a:t>
            </a:r>
            <a:r>
              <a:rPr lang="ru-RU" sz="2400" dirty="0" err="1"/>
              <a:t>самортизирован</a:t>
            </a:r>
            <a:r>
              <a:rPr lang="ru-RU" sz="2400" dirty="0"/>
              <a:t>. Объект был модернизирован на сумму 500000 рублей. </a:t>
            </a:r>
          </a:p>
          <a:p>
            <a:pPr algn="just"/>
            <a:r>
              <a:rPr lang="ru-RU" sz="2400" dirty="0"/>
              <a:t>Определите налоговые последствия.</a:t>
            </a:r>
          </a:p>
          <a:p>
            <a:pPr algn="just"/>
            <a:endParaRPr lang="ru-RU" sz="2400" dirty="0"/>
          </a:p>
        </p:txBody>
      </p:sp>
    </p:spTree>
    <p:extLst>
      <p:ext uri="{BB962C8B-B14F-4D97-AF65-F5344CB8AC3E}">
        <p14:creationId xmlns:p14="http://schemas.microsoft.com/office/powerpoint/2010/main" xmlns="" val="3532193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1A8E17E2-9CF8-48BA-ACD3-6AB805410099}"/>
              </a:ext>
            </a:extLst>
          </p:cNvPr>
          <p:cNvSpPr>
            <a:spLocks noGrp="1"/>
          </p:cNvSpPr>
          <p:nvPr>
            <p:ph type="body" sz="quarter" idx="14"/>
          </p:nvPr>
        </p:nvSpPr>
        <p:spPr>
          <a:xfrm>
            <a:off x="911424" y="2276872"/>
            <a:ext cx="10444163" cy="4049712"/>
          </a:xfrm>
        </p:spPr>
        <p:txBody>
          <a:bodyPr/>
          <a:lstStyle/>
          <a:p>
            <a:pPr algn="ctr"/>
            <a:r>
              <a:rPr lang="ru-RU" dirty="0" smtClean="0"/>
              <a:t>(</a:t>
            </a:r>
            <a:r>
              <a:rPr lang="ru-RU" dirty="0"/>
              <a:t>1000000 + 500000)/84 мес. = 17857,14 рублей</a:t>
            </a:r>
          </a:p>
          <a:p>
            <a:endParaRPr lang="ru-RU" dirty="0"/>
          </a:p>
        </p:txBody>
      </p:sp>
    </p:spTree>
    <p:extLst>
      <p:ext uri="{BB962C8B-B14F-4D97-AF65-F5344CB8AC3E}">
        <p14:creationId xmlns:p14="http://schemas.microsoft.com/office/powerpoint/2010/main" xmlns="" val="18378245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C26583A8-DADD-45FF-B09C-DE0875E2D7A8}"/>
              </a:ext>
            </a:extLst>
          </p:cNvPr>
          <p:cNvSpPr>
            <a:spLocks noGrp="1"/>
          </p:cNvSpPr>
          <p:nvPr>
            <p:ph type="body" sz="quarter" idx="14"/>
          </p:nvPr>
        </p:nvSpPr>
        <p:spPr>
          <a:xfrm>
            <a:off x="911424" y="908720"/>
            <a:ext cx="10395000" cy="5184576"/>
          </a:xfrm>
        </p:spPr>
        <p:txBody>
          <a:bodyPr>
            <a:normAutofit lnSpcReduction="10000"/>
          </a:bodyPr>
          <a:lstStyle/>
          <a:p>
            <a:pPr algn="just">
              <a:lnSpc>
                <a:spcPct val="110000"/>
              </a:lnSpc>
            </a:pPr>
            <a:r>
              <a:rPr lang="ru-RU" sz="2200" dirty="0"/>
              <a:t>5.Организация </a:t>
            </a:r>
            <a:r>
              <a:rPr lang="ru-RU" sz="2200" dirty="0" smtClean="0"/>
              <a:t>2021 году (ОСНО</a:t>
            </a:r>
            <a:r>
              <a:rPr lang="ru-RU" sz="2200" dirty="0"/>
              <a:t>, метод начисления) от учредителя с долей участия 50% в январе безвозмездно получила грузовой автомобиль рыночной стоимостью 460 000 рублей (с учетом НДС). По данным налогового учета передающей стороны остаточная стоимость автомобиля к моменту передачи составила 505 000 рублей. </a:t>
            </a:r>
          </a:p>
          <a:p>
            <a:pPr algn="just">
              <a:lnSpc>
                <a:spcPct val="110000"/>
              </a:lnSpc>
            </a:pPr>
            <a:r>
              <a:rPr lang="ru-RU" sz="2200" dirty="0"/>
              <a:t>В том же месяце организация реализовала покупной товар за 7 200 000 рублей (в том числе НДС-20%).Покупная стоимость реализованного товара 4 500 000 рублей (указано без НДС).</a:t>
            </a:r>
          </a:p>
          <a:p>
            <a:pPr algn="just">
              <a:lnSpc>
                <a:spcPct val="110000"/>
              </a:lnSpc>
            </a:pPr>
            <a:r>
              <a:rPr lang="ru-RU" sz="2200" dirty="0"/>
              <a:t>Расходы на продажу в январе составили 610 000 рублей. Остатков товара на складе нет.</a:t>
            </a:r>
          </a:p>
          <a:p>
            <a:pPr algn="just">
              <a:lnSpc>
                <a:spcPct val="110000"/>
              </a:lnSpc>
            </a:pPr>
            <a:r>
              <a:rPr lang="ru-RU" sz="2200" dirty="0"/>
              <a:t>Рассчитайте сумму ежемесячного авансового платежа по налогу на прибыль, подлежащую уплате в бюджет за январь, исходя из фактически полученной прибыли.</a:t>
            </a:r>
          </a:p>
          <a:p>
            <a:pPr algn="just">
              <a:lnSpc>
                <a:spcPct val="110000"/>
              </a:lnSpc>
            </a:pPr>
            <a:r>
              <a:rPr lang="ru-RU" sz="2200" dirty="0"/>
              <a:t>Обоснуйте ответ.</a:t>
            </a:r>
          </a:p>
          <a:p>
            <a:pPr algn="just"/>
            <a:endParaRPr lang="ru-RU" sz="2000" dirty="0"/>
          </a:p>
        </p:txBody>
      </p:sp>
    </p:spTree>
    <p:extLst>
      <p:ext uri="{BB962C8B-B14F-4D97-AF65-F5344CB8AC3E}">
        <p14:creationId xmlns:p14="http://schemas.microsoft.com/office/powerpoint/2010/main" xmlns="" val="40642466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F96372C3-0093-4CF1-BDF5-B2BED9F604A3}"/>
              </a:ext>
            </a:extLst>
          </p:cNvPr>
          <p:cNvSpPr>
            <a:spLocks noGrp="1"/>
          </p:cNvSpPr>
          <p:nvPr>
            <p:ph type="body" sz="quarter" idx="14"/>
          </p:nvPr>
        </p:nvSpPr>
        <p:spPr>
          <a:xfrm>
            <a:off x="623392" y="1988840"/>
            <a:ext cx="10882800" cy="4049712"/>
          </a:xfrm>
        </p:spPr>
        <p:txBody>
          <a:bodyPr/>
          <a:lstStyle/>
          <a:p>
            <a:pPr algn="just"/>
            <a:r>
              <a:rPr lang="ru-RU" dirty="0"/>
              <a:t>Расчёт:</a:t>
            </a:r>
          </a:p>
          <a:p>
            <a:pPr algn="just"/>
            <a:r>
              <a:rPr lang="ru-RU" dirty="0"/>
              <a:t>Доходы: </a:t>
            </a:r>
            <a:r>
              <a:rPr lang="ru-RU" dirty="0" smtClean="0"/>
              <a:t>6000 000 </a:t>
            </a:r>
            <a:r>
              <a:rPr lang="ru-RU" dirty="0"/>
              <a:t>руб. </a:t>
            </a:r>
            <a:r>
              <a:rPr lang="ru-RU" dirty="0" smtClean="0"/>
              <a:t>((</a:t>
            </a:r>
            <a:r>
              <a:rPr lang="ru-RU" dirty="0"/>
              <a:t>7 200 000 руб. – (7 200 000 руб. x 20/120%))</a:t>
            </a:r>
          </a:p>
          <a:p>
            <a:pPr algn="just"/>
            <a:r>
              <a:rPr lang="ru-RU" dirty="0"/>
              <a:t>Расходы: 5 110 000 руб. (4500 000 руб. + 610 000 руб.)</a:t>
            </a:r>
          </a:p>
          <a:p>
            <a:pPr algn="just"/>
            <a:r>
              <a:rPr lang="ru-RU" dirty="0"/>
              <a:t>Налоговая база: </a:t>
            </a:r>
            <a:r>
              <a:rPr lang="ru-RU" dirty="0" smtClean="0"/>
              <a:t>890 000руб</a:t>
            </a:r>
            <a:r>
              <a:rPr lang="ru-RU" dirty="0"/>
              <a:t>.(6 </a:t>
            </a:r>
            <a:r>
              <a:rPr lang="ru-RU" dirty="0" smtClean="0"/>
              <a:t>000 </a:t>
            </a:r>
            <a:r>
              <a:rPr lang="ru-RU" dirty="0"/>
              <a:t>000 руб. – 5 110 000 руб.)</a:t>
            </a:r>
          </a:p>
          <a:p>
            <a:pPr algn="just"/>
            <a:r>
              <a:rPr lang="ru-RU" dirty="0"/>
              <a:t>Авансовый платеж: </a:t>
            </a:r>
            <a:r>
              <a:rPr lang="ru-RU" dirty="0" smtClean="0"/>
              <a:t>178 </a:t>
            </a:r>
            <a:r>
              <a:rPr lang="ru-RU" dirty="0"/>
              <a:t>000 руб. </a:t>
            </a:r>
            <a:r>
              <a:rPr lang="ru-RU" dirty="0" smtClean="0"/>
              <a:t>(890 000 </a:t>
            </a:r>
            <a:r>
              <a:rPr lang="ru-RU" dirty="0"/>
              <a:t>руб. x 20%)</a:t>
            </a:r>
          </a:p>
          <a:p>
            <a:pPr algn="just"/>
            <a:endParaRPr lang="ru-RU" dirty="0"/>
          </a:p>
        </p:txBody>
      </p:sp>
    </p:spTree>
    <p:extLst>
      <p:ext uri="{BB962C8B-B14F-4D97-AF65-F5344CB8AC3E}">
        <p14:creationId xmlns:p14="http://schemas.microsoft.com/office/powerpoint/2010/main" xmlns="" val="39511589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E0417AC7-5591-465E-A218-D5B9128CCAF4}"/>
              </a:ext>
            </a:extLst>
          </p:cNvPr>
          <p:cNvSpPr>
            <a:spLocks noGrp="1"/>
          </p:cNvSpPr>
          <p:nvPr>
            <p:ph type="body" sz="quarter" idx="14"/>
          </p:nvPr>
        </p:nvSpPr>
        <p:spPr>
          <a:xfrm>
            <a:off x="1055440" y="1556792"/>
            <a:ext cx="10207800" cy="4049712"/>
          </a:xfrm>
        </p:spPr>
        <p:txBody>
          <a:bodyPr>
            <a:normAutofit/>
          </a:bodyPr>
          <a:lstStyle/>
          <a:p>
            <a:pPr algn="just">
              <a:lnSpc>
                <a:spcPct val="100000"/>
              </a:lnSpc>
            </a:pPr>
            <a:r>
              <a:rPr lang="ru-RU" sz="2200" dirty="0"/>
              <a:t>6. Организация по договору цессии 5 мая </a:t>
            </a:r>
            <a:r>
              <a:rPr lang="ru-RU" sz="2200" dirty="0" smtClean="0"/>
              <a:t>2021 </a:t>
            </a:r>
            <a:r>
              <a:rPr lang="ru-RU" sz="2200" dirty="0"/>
              <a:t>г. уступила за 230 000 руб. право требования задолженности с покупателя в размере 250 000 руб. Согласно договору поставки задолженность по товарам должна быть погашена 2 мая </a:t>
            </a:r>
            <a:r>
              <a:rPr lang="ru-RU" sz="2200" dirty="0" smtClean="0"/>
              <a:t>2021 </a:t>
            </a:r>
            <a:r>
              <a:rPr lang="ru-RU" sz="2200" dirty="0"/>
              <a:t>г. </a:t>
            </a:r>
          </a:p>
          <a:p>
            <a:pPr algn="just">
              <a:lnSpc>
                <a:spcPct val="100000"/>
              </a:lnSpc>
            </a:pPr>
            <a:r>
              <a:rPr lang="ru-RU" sz="2200" dirty="0"/>
              <a:t>Учетной политикой организации установлено, что доходы и расходы признаются по методу начисления. Ключевая ставка ЦБ РФ на момент уступки права требования – 5,5 % (условно).</a:t>
            </a:r>
          </a:p>
          <a:p>
            <a:pPr algn="just"/>
            <a:r>
              <a:rPr lang="ru-RU" sz="2200" dirty="0"/>
              <a:t>Определите налоговые последствия по указанной операции для организации (налог</a:t>
            </a:r>
          </a:p>
          <a:p>
            <a:pPr algn="just"/>
            <a:r>
              <a:rPr lang="ru-RU" sz="2200" dirty="0"/>
              <a:t>на прибыль организаций, НДС).</a:t>
            </a:r>
          </a:p>
          <a:p>
            <a:pPr>
              <a:lnSpc>
                <a:spcPct val="100000"/>
              </a:lnSpc>
            </a:pPr>
            <a:endParaRPr lang="ru-RU" sz="2000" dirty="0"/>
          </a:p>
        </p:txBody>
      </p:sp>
    </p:spTree>
    <p:extLst>
      <p:ext uri="{BB962C8B-B14F-4D97-AF65-F5344CB8AC3E}">
        <p14:creationId xmlns:p14="http://schemas.microsoft.com/office/powerpoint/2010/main" xmlns="" val="6216766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9842B203-F278-4237-835B-845DA34A03CF}"/>
              </a:ext>
            </a:extLst>
          </p:cNvPr>
          <p:cNvSpPr>
            <a:spLocks noGrp="1"/>
          </p:cNvSpPr>
          <p:nvPr>
            <p:ph type="body" sz="quarter" idx="14"/>
          </p:nvPr>
        </p:nvSpPr>
        <p:spPr>
          <a:xfrm>
            <a:off x="839416" y="1844824"/>
            <a:ext cx="10665000" cy="4049712"/>
          </a:xfrm>
        </p:spPr>
        <p:txBody>
          <a:bodyPr vert="horz" lIns="91440" tIns="45720" rIns="91440" bIns="45720" rtlCol="0">
            <a:normAutofit/>
          </a:bodyPr>
          <a:lstStyle/>
          <a:p>
            <a:pPr algn="just">
              <a:lnSpc>
                <a:spcPct val="100000"/>
              </a:lnSpc>
            </a:pPr>
            <a:r>
              <a:rPr lang="ru-RU" sz="2200" dirty="0"/>
              <a:t>7. Организация (ОСНО, метод начисления) по договору цессии 10 февраля </a:t>
            </a:r>
            <a:r>
              <a:rPr lang="ru-RU" sz="2200" dirty="0" smtClean="0"/>
              <a:t>2020г. уступила </a:t>
            </a:r>
            <a:r>
              <a:rPr lang="ru-RU" sz="2200" dirty="0"/>
              <a:t>за 100 000 руб. право требования задолженности с покупателя в размере 300 000 руб. (дата платежа по договору купли-продажи – 1 марта </a:t>
            </a:r>
            <a:r>
              <a:rPr lang="ru-RU" sz="2200" dirty="0" smtClean="0"/>
              <a:t>2020 </a:t>
            </a:r>
            <a:r>
              <a:rPr lang="ru-RU" sz="2200" dirty="0"/>
              <a:t>г.) стороны сделки не являются взаимозависимыми. Учетной политикой организации предусмотрен учет убытка по договорам цессии исходя из ставки процента, установленной НК РФ.</a:t>
            </a:r>
          </a:p>
          <a:p>
            <a:pPr algn="just">
              <a:lnSpc>
                <a:spcPct val="100000"/>
              </a:lnSpc>
            </a:pPr>
            <a:r>
              <a:rPr lang="ru-RU" sz="2200" dirty="0"/>
              <a:t>Определите налоговые последствия по указанной операции для организации (</a:t>
            </a:r>
            <a:r>
              <a:rPr lang="ru-RU" sz="2200" dirty="0" smtClean="0"/>
              <a:t>налог на </a:t>
            </a:r>
            <a:r>
              <a:rPr lang="ru-RU" sz="2200" dirty="0"/>
              <a:t>прибыль организаций, НДС).</a:t>
            </a:r>
          </a:p>
          <a:p>
            <a:pPr algn="just">
              <a:lnSpc>
                <a:spcPct val="100000"/>
              </a:lnSpc>
            </a:pPr>
            <a:endParaRPr lang="ru-RU" sz="2000" dirty="0"/>
          </a:p>
        </p:txBody>
      </p:sp>
    </p:spTree>
    <p:extLst>
      <p:ext uri="{BB962C8B-B14F-4D97-AF65-F5344CB8AC3E}">
        <p14:creationId xmlns:p14="http://schemas.microsoft.com/office/powerpoint/2010/main" xmlns="" val="13885869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46A8B1A8-B4FE-47B0-8CB6-F1A3BFCD6E02}"/>
              </a:ext>
            </a:extLst>
          </p:cNvPr>
          <p:cNvSpPr>
            <a:spLocks noGrp="1"/>
          </p:cNvSpPr>
          <p:nvPr>
            <p:ph type="body" sz="quarter" idx="14"/>
          </p:nvPr>
        </p:nvSpPr>
        <p:spPr>
          <a:xfrm>
            <a:off x="839416" y="836712"/>
            <a:ext cx="10307082" cy="5219300"/>
          </a:xfrm>
        </p:spPr>
        <p:txBody>
          <a:bodyPr>
            <a:normAutofit fontScale="85000" lnSpcReduction="10000"/>
          </a:bodyPr>
          <a:lstStyle/>
          <a:p>
            <a:pPr algn="just"/>
            <a:r>
              <a:rPr lang="ru-RU" dirty="0"/>
              <a:t>Расчёт:</a:t>
            </a:r>
          </a:p>
          <a:p>
            <a:pPr algn="just"/>
            <a:r>
              <a:rPr lang="ru-RU" dirty="0"/>
              <a:t>Налог на прибыль</a:t>
            </a:r>
          </a:p>
          <a:p>
            <a:pPr algn="just"/>
            <a:r>
              <a:rPr lang="ru-RU" dirty="0"/>
              <a:t>Особенности определения налоговой базы при уступке (переуступке) права</a:t>
            </a:r>
          </a:p>
          <a:p>
            <a:pPr algn="just"/>
            <a:r>
              <a:rPr lang="ru-RU" dirty="0"/>
              <a:t>Сумма убытка = 100 000 – 300 000 = - 200 000 руб.</a:t>
            </a:r>
          </a:p>
          <a:p>
            <a:pPr algn="just"/>
            <a:r>
              <a:rPr lang="ru-RU" dirty="0"/>
              <a:t>Ключевая ставка на 10 февраля </a:t>
            </a:r>
            <a:r>
              <a:rPr lang="ru-RU" dirty="0" smtClean="0"/>
              <a:t>2020 </a:t>
            </a:r>
            <a:r>
              <a:rPr lang="ru-RU" dirty="0"/>
              <a:t>года – 6%</a:t>
            </a:r>
          </a:p>
          <a:p>
            <a:pPr algn="just"/>
            <a:r>
              <a:rPr lang="ru-RU" dirty="0"/>
              <a:t>Максимальный размер процентов по долговому обязательству, оформленному</a:t>
            </a:r>
          </a:p>
          <a:p>
            <a:pPr algn="just"/>
            <a:r>
              <a:rPr lang="ru-RU" dirty="0"/>
              <a:t>в рублях (если стороны не являются взаимозависимыми лицами) установлен п. 1.2.</a:t>
            </a:r>
          </a:p>
          <a:p>
            <a:pPr algn="just"/>
            <a:r>
              <a:rPr lang="ru-RU" dirty="0"/>
              <a:t>ст. 269 НК РФ в размере 125% ключевой ставки ЦБ РФ, или 7,5%.</a:t>
            </a:r>
          </a:p>
          <a:p>
            <a:pPr algn="just"/>
            <a:r>
              <a:rPr lang="ru-RU" dirty="0"/>
              <a:t>Сумма убытка, которая может быть принята для целей налогообложения</a:t>
            </a:r>
          </a:p>
          <a:p>
            <a:pPr algn="just"/>
            <a:r>
              <a:rPr lang="ru-RU" dirty="0"/>
              <a:t>прибыли:</a:t>
            </a:r>
          </a:p>
          <a:p>
            <a:pPr algn="just"/>
            <a:r>
              <a:rPr lang="ru-RU" dirty="0"/>
              <a:t>100000 * 7,5% * 20 дней/366 дней = 409,84 руб.</a:t>
            </a:r>
          </a:p>
          <a:p>
            <a:pPr algn="just"/>
            <a:endParaRPr lang="ru-RU" dirty="0"/>
          </a:p>
        </p:txBody>
      </p:sp>
    </p:spTree>
    <p:extLst>
      <p:ext uri="{BB962C8B-B14F-4D97-AF65-F5344CB8AC3E}">
        <p14:creationId xmlns:p14="http://schemas.microsoft.com/office/powerpoint/2010/main" xmlns="" val="33694502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6CE86B8D-AAA8-481A-8351-5AF13BE1F4F1}"/>
              </a:ext>
            </a:extLst>
          </p:cNvPr>
          <p:cNvSpPr>
            <a:spLocks noGrp="1"/>
          </p:cNvSpPr>
          <p:nvPr>
            <p:ph type="body" sz="quarter" idx="14"/>
          </p:nvPr>
        </p:nvSpPr>
        <p:spPr>
          <a:xfrm>
            <a:off x="1054959" y="1404144"/>
            <a:ext cx="10082082" cy="4049712"/>
          </a:xfrm>
        </p:spPr>
        <p:txBody>
          <a:bodyPr>
            <a:noAutofit/>
          </a:bodyPr>
          <a:lstStyle/>
          <a:p>
            <a:pPr algn="just">
              <a:lnSpc>
                <a:spcPct val="100000"/>
              </a:lnSpc>
            </a:pPr>
            <a:r>
              <a:rPr lang="ru-RU" sz="2200" dirty="0"/>
              <a:t>8. Организация (ОСНО, метод начисления) в 1 квартале </a:t>
            </a:r>
            <a:r>
              <a:rPr lang="ru-RU" sz="2200" dirty="0" smtClean="0"/>
              <a:t>2021 </a:t>
            </a:r>
            <a:r>
              <a:rPr lang="ru-RU" sz="2200" dirty="0"/>
              <a:t>г. получила доходы от следующих операций:</a:t>
            </a:r>
          </a:p>
          <a:p>
            <a:pPr algn="just">
              <a:lnSpc>
                <a:spcPct val="100000"/>
              </a:lnSpc>
            </a:pPr>
            <a:r>
              <a:rPr lang="ru-RU" sz="2200" dirty="0"/>
              <a:t>- Выполнены работы по договору на сумму 500 000 руб. (без НДС). Работы продолжались с 12 декабря </a:t>
            </a:r>
            <a:r>
              <a:rPr lang="ru-RU" sz="2200" dirty="0" smtClean="0"/>
              <a:t>2020 </a:t>
            </a:r>
            <a:r>
              <a:rPr lang="ru-RU" sz="2200" dirty="0"/>
              <a:t>г. до 14 февраля </a:t>
            </a:r>
            <a:r>
              <a:rPr lang="ru-RU" sz="2200" dirty="0" smtClean="0"/>
              <a:t>2021 </a:t>
            </a:r>
            <a:r>
              <a:rPr lang="ru-RU" sz="2200" dirty="0"/>
              <a:t>г., поэтапное выполнение работ договором не предусмотрено. В учетной политике организации закреплено, что доход по договорам с длительным технологическим циклом распределяется равномерно в течение срока выполнения договора;</a:t>
            </a:r>
          </a:p>
          <a:p>
            <a:pPr algn="just">
              <a:lnSpc>
                <a:spcPct val="100000"/>
              </a:lnSpc>
            </a:pPr>
            <a:r>
              <a:rPr lang="ru-RU" sz="2200" dirty="0"/>
              <a:t>- От учредителя – физического лица, владеющего 50% долей в уставном капитале общества, безвозмездно получены денежные средства в размере 310 000 руб.</a:t>
            </a:r>
          </a:p>
          <a:p>
            <a:pPr algn="just">
              <a:lnSpc>
                <a:spcPct val="100000"/>
              </a:lnSpc>
            </a:pPr>
            <a:r>
              <a:rPr lang="ru-RU" sz="2200" dirty="0"/>
              <a:t>Определите величину дохода по итогам 1 квартала </a:t>
            </a:r>
            <a:r>
              <a:rPr lang="ru-RU" sz="2200" dirty="0" smtClean="0"/>
              <a:t>2021 </a:t>
            </a:r>
            <a:r>
              <a:rPr lang="ru-RU" sz="2200" dirty="0"/>
              <a:t>года.</a:t>
            </a:r>
          </a:p>
          <a:p>
            <a:pPr>
              <a:lnSpc>
                <a:spcPct val="100000"/>
              </a:lnSpc>
            </a:pPr>
            <a:endParaRPr lang="ru-RU" sz="2000" dirty="0"/>
          </a:p>
        </p:txBody>
      </p:sp>
    </p:spTree>
    <p:extLst>
      <p:ext uri="{BB962C8B-B14F-4D97-AF65-F5344CB8AC3E}">
        <p14:creationId xmlns:p14="http://schemas.microsoft.com/office/powerpoint/2010/main" xmlns="" val="24490118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D56681F3-160A-4B40-BE1B-4303BB9BA08C}"/>
              </a:ext>
            </a:extLst>
          </p:cNvPr>
          <p:cNvSpPr>
            <a:spLocks noGrp="1"/>
          </p:cNvSpPr>
          <p:nvPr>
            <p:ph type="body" sz="quarter" idx="14"/>
          </p:nvPr>
        </p:nvSpPr>
        <p:spPr>
          <a:xfrm>
            <a:off x="831000" y="1404144"/>
            <a:ext cx="10837800" cy="4049712"/>
          </a:xfrm>
        </p:spPr>
        <p:txBody>
          <a:bodyPr>
            <a:normAutofit fontScale="92500"/>
          </a:bodyPr>
          <a:lstStyle/>
          <a:p>
            <a:r>
              <a:rPr lang="ru-RU" dirty="0"/>
              <a:t>Расчёт:</a:t>
            </a:r>
          </a:p>
          <a:p>
            <a:r>
              <a:rPr lang="ru-RU" dirty="0"/>
              <a:t>Выручка от реализации: 343 750 руб.</a:t>
            </a:r>
          </a:p>
          <a:p>
            <a:r>
              <a:rPr lang="ru-RU" dirty="0"/>
              <a:t>Кол-во дней в 2019 году – 20 </a:t>
            </a:r>
            <a:r>
              <a:rPr lang="ru-RU" dirty="0" err="1"/>
              <a:t>дн</a:t>
            </a:r>
            <a:r>
              <a:rPr lang="ru-RU" dirty="0"/>
              <a:t>.</a:t>
            </a:r>
          </a:p>
          <a:p>
            <a:r>
              <a:rPr lang="ru-RU" dirty="0"/>
              <a:t>Кол-во дней в 2020 году – 44 </a:t>
            </a:r>
            <a:r>
              <a:rPr lang="ru-RU" dirty="0" err="1"/>
              <a:t>дн</a:t>
            </a:r>
            <a:r>
              <a:rPr lang="ru-RU" dirty="0"/>
              <a:t>. (31+13)</a:t>
            </a:r>
          </a:p>
          <a:p>
            <a:r>
              <a:rPr lang="ru-RU" dirty="0"/>
              <a:t>Общее кол-во дней: 64 </a:t>
            </a:r>
            <a:r>
              <a:rPr lang="ru-RU" dirty="0" err="1"/>
              <a:t>дн</a:t>
            </a:r>
            <a:r>
              <a:rPr lang="ru-RU" dirty="0"/>
              <a:t>.( 20 </a:t>
            </a:r>
            <a:r>
              <a:rPr lang="ru-RU" dirty="0" err="1"/>
              <a:t>дн</a:t>
            </a:r>
            <a:r>
              <a:rPr lang="ru-RU" dirty="0"/>
              <a:t>. + 44 </a:t>
            </a:r>
            <a:r>
              <a:rPr lang="ru-RU" dirty="0" err="1"/>
              <a:t>дн</a:t>
            </a:r>
            <a:r>
              <a:rPr lang="ru-RU" dirty="0"/>
              <a:t>.)</a:t>
            </a:r>
          </a:p>
          <a:p>
            <a:r>
              <a:rPr lang="ru-RU" dirty="0"/>
              <a:t>500 000 руб./64 дн.*44 </a:t>
            </a:r>
            <a:r>
              <a:rPr lang="ru-RU" dirty="0" err="1"/>
              <a:t>дн</a:t>
            </a:r>
            <a:r>
              <a:rPr lang="ru-RU" dirty="0"/>
              <a:t>. = 343 750 руб.</a:t>
            </a:r>
          </a:p>
          <a:p>
            <a:r>
              <a:rPr lang="ru-RU" dirty="0"/>
              <a:t>Доход не учитываемый при исчислении налога на прибыль: 310 000 руб.</a:t>
            </a:r>
          </a:p>
          <a:p>
            <a:r>
              <a:rPr lang="ru-RU" dirty="0"/>
              <a:t>Итого: </a:t>
            </a:r>
            <a:r>
              <a:rPr lang="ru-RU" dirty="0" smtClean="0"/>
              <a:t>343 750 </a:t>
            </a:r>
            <a:r>
              <a:rPr lang="ru-RU" dirty="0"/>
              <a:t>000 руб.</a:t>
            </a:r>
          </a:p>
          <a:p>
            <a:endParaRPr lang="ru-RU" dirty="0"/>
          </a:p>
        </p:txBody>
      </p:sp>
    </p:spTree>
    <p:extLst>
      <p:ext uri="{BB962C8B-B14F-4D97-AF65-F5344CB8AC3E}">
        <p14:creationId xmlns:p14="http://schemas.microsoft.com/office/powerpoint/2010/main" xmlns="" val="37581465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8BB38F2-22DD-4490-88F4-0661C4AA8C87}"/>
              </a:ext>
            </a:extLst>
          </p:cNvPr>
          <p:cNvSpPr>
            <a:spLocks noGrp="1"/>
          </p:cNvSpPr>
          <p:nvPr>
            <p:ph type="title"/>
          </p:nvPr>
        </p:nvSpPr>
        <p:spPr>
          <a:xfrm>
            <a:off x="853875" y="234000"/>
            <a:ext cx="10515599" cy="1325563"/>
          </a:xfrm>
        </p:spPr>
        <p:txBody>
          <a:bodyPr>
            <a:normAutofit/>
          </a:bodyPr>
          <a:lstStyle/>
          <a:p>
            <a:pPr algn="ctr"/>
            <a:r>
              <a:rPr lang="ru-RU" sz="3200" dirty="0">
                <a:latin typeface="+mn-lt"/>
              </a:rPr>
              <a:t>Налог на прибыль</a:t>
            </a:r>
            <a:br>
              <a:rPr lang="ru-RU" sz="3200" dirty="0">
                <a:latin typeface="+mn-lt"/>
              </a:rPr>
            </a:br>
            <a:endParaRPr lang="ru-RU" sz="3200" dirty="0">
              <a:latin typeface="+mn-lt"/>
            </a:endParaRPr>
          </a:p>
        </p:txBody>
      </p:sp>
      <p:sp>
        <p:nvSpPr>
          <p:cNvPr id="3" name="Текст 2">
            <a:extLst>
              <a:ext uri="{FF2B5EF4-FFF2-40B4-BE49-F238E27FC236}">
                <a16:creationId xmlns:a16="http://schemas.microsoft.com/office/drawing/2014/main" xmlns="" id="{266AFE8C-B264-431C-9958-42AC0738AC87}"/>
              </a:ext>
            </a:extLst>
          </p:cNvPr>
          <p:cNvSpPr>
            <a:spLocks noGrp="1"/>
          </p:cNvSpPr>
          <p:nvPr>
            <p:ph type="body" sz="quarter" idx="14"/>
          </p:nvPr>
        </p:nvSpPr>
        <p:spPr>
          <a:xfrm>
            <a:off x="838200" y="1044000"/>
            <a:ext cx="9758394" cy="4599578"/>
          </a:xfrm>
        </p:spPr>
        <p:txBody>
          <a:bodyPr>
            <a:noAutofit/>
          </a:bodyPr>
          <a:lstStyle/>
          <a:p>
            <a:pPr algn="just"/>
            <a:r>
              <a:rPr lang="ru-RU" sz="1800" dirty="0"/>
              <a:t>1.Организация (общий режим налогообложения, метод начисления) формирует резерв по сомнительным долгам. Отчетными периодами по налогу на прибыль для организации являются квартал, полугодие и 9 месяцев. При инвентаризации расчетов за I квартал </a:t>
            </a:r>
            <a:r>
              <a:rPr lang="ru-RU" sz="1800" dirty="0" smtClean="0"/>
              <a:t>2021 </a:t>
            </a:r>
            <a:r>
              <a:rPr lang="ru-RU" sz="1800" dirty="0"/>
              <a:t>г. выявлено сомнительных долгов:</a:t>
            </a:r>
          </a:p>
          <a:p>
            <a:pPr algn="just"/>
            <a:r>
              <a:rPr lang="ru-RU" sz="1800" dirty="0"/>
              <a:t>-  Со сроком возникновения свыше 90 дней – на сумму 230 000 руб.;</a:t>
            </a:r>
          </a:p>
          <a:p>
            <a:pPr algn="just"/>
            <a:r>
              <a:rPr lang="ru-RU" sz="1800" dirty="0"/>
              <a:t>-  Со сроком возникновения от 45 до 90 дней – на сумму 200 000 руб.;</a:t>
            </a:r>
          </a:p>
          <a:p>
            <a:pPr algn="just"/>
            <a:r>
              <a:rPr lang="ru-RU" sz="1800" dirty="0"/>
              <a:t>-  Со сроком возникновения до 45 дней – на сумму 120 000 руб.</a:t>
            </a:r>
          </a:p>
          <a:p>
            <a:pPr algn="just"/>
            <a:r>
              <a:rPr lang="ru-RU" sz="1800" dirty="0"/>
              <a:t>Выручка от реализации за I квартал года составила 3 млн. руб.</a:t>
            </a:r>
          </a:p>
          <a:p>
            <a:pPr algn="just"/>
            <a:r>
              <a:rPr lang="ru-RU" sz="1800" dirty="0"/>
              <a:t>В апреле </a:t>
            </a:r>
            <a:r>
              <a:rPr lang="ru-RU" sz="1800" dirty="0" smtClean="0"/>
              <a:t>2021 </a:t>
            </a:r>
            <a:r>
              <a:rPr lang="ru-RU" sz="1800" dirty="0"/>
              <a:t>г. за счет резерва был списан безнадежный долг – 40 000 руб. Выручка</a:t>
            </a:r>
          </a:p>
          <a:p>
            <a:pPr algn="just"/>
            <a:r>
              <a:rPr lang="ru-RU" sz="1800" dirty="0"/>
              <a:t>за полугодие – 4 млн. руб. По результатам инвентаризации по состоянию на 30 июня </a:t>
            </a:r>
            <a:r>
              <a:rPr lang="ru-RU" sz="1800" dirty="0" smtClean="0"/>
              <a:t>2021 </a:t>
            </a:r>
            <a:r>
              <a:rPr lang="ru-RU" sz="1800" dirty="0"/>
              <a:t>г. выявлено:</a:t>
            </a:r>
          </a:p>
          <a:p>
            <a:pPr algn="just"/>
            <a:r>
              <a:rPr lang="ru-RU" sz="1800" dirty="0"/>
              <a:t>-  Задолженность со сроком возникновения менее 45 дней отсутствует;</a:t>
            </a:r>
          </a:p>
          <a:p>
            <a:pPr algn="just"/>
            <a:r>
              <a:rPr lang="ru-RU" sz="1800" dirty="0"/>
              <a:t>-  Задолженность со сроком возникновения от 45 до 90 дней - 120 000 руб.</a:t>
            </a:r>
          </a:p>
          <a:p>
            <a:pPr algn="just"/>
            <a:r>
              <a:rPr lang="ru-RU" sz="1800" dirty="0"/>
              <a:t>-  Задолженность со сроком возникновения свыше 90 дней - 390 000 руб.</a:t>
            </a:r>
          </a:p>
          <a:p>
            <a:pPr algn="just"/>
            <a:r>
              <a:rPr lang="ru-RU" sz="1800" dirty="0"/>
              <a:t>Какую сумму отчислений в резерв для целей налогообложения прибыли организация включит в состав внереализационных расходов 30 июня </a:t>
            </a:r>
            <a:r>
              <a:rPr lang="ru-RU" sz="1800" dirty="0" smtClean="0"/>
              <a:t>2021 </a:t>
            </a:r>
            <a:r>
              <a:rPr lang="ru-RU" sz="1800" dirty="0"/>
              <a:t>г.?</a:t>
            </a:r>
          </a:p>
          <a:p>
            <a:pPr algn="just"/>
            <a:endParaRPr lang="ru-RU" sz="1800" dirty="0"/>
          </a:p>
        </p:txBody>
      </p:sp>
    </p:spTree>
    <p:extLst>
      <p:ext uri="{BB962C8B-B14F-4D97-AF65-F5344CB8AC3E}">
        <p14:creationId xmlns:p14="http://schemas.microsoft.com/office/powerpoint/2010/main" xmlns="" val="8105983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40FC4EA8-736D-46D2-96E6-B2F7653694AC}"/>
              </a:ext>
            </a:extLst>
          </p:cNvPr>
          <p:cNvSpPr>
            <a:spLocks noGrp="1"/>
          </p:cNvSpPr>
          <p:nvPr>
            <p:ph type="body" sz="quarter" idx="14"/>
          </p:nvPr>
        </p:nvSpPr>
        <p:spPr>
          <a:xfrm>
            <a:off x="651000" y="504000"/>
            <a:ext cx="11115000" cy="4049712"/>
          </a:xfrm>
        </p:spPr>
        <p:txBody>
          <a:bodyPr>
            <a:noAutofit/>
          </a:bodyPr>
          <a:lstStyle/>
          <a:p>
            <a:pPr>
              <a:lnSpc>
                <a:spcPct val="100000"/>
              </a:lnSpc>
            </a:pPr>
            <a:r>
              <a:rPr lang="ru-RU" sz="2000" dirty="0"/>
              <a:t>9. 1 января на складе строительной организации находилось 200 л краски (цена 1 л краски составляет 1000 руб.). В январе на склад организации поступило еще две партии краски той же марки: 300 л по цене 1100 руб. за 1 л и 400 л по цене 1150 руб. за 1 л. </a:t>
            </a:r>
          </a:p>
          <a:p>
            <a:pPr>
              <a:lnSpc>
                <a:spcPct val="100000"/>
              </a:lnSpc>
            </a:pPr>
            <a:r>
              <a:rPr lang="ru-RU" sz="2000" dirty="0"/>
              <a:t>В этом же месяце в производство (для покраски стен по договору с индивидуальным предпринимателем) было отпущено 600 л краски. Согласно приказу об учетной политике для налогообложения стоимость материалов, отпущенных в производство, определяется методом ФИФО.</a:t>
            </a:r>
          </a:p>
          <a:p>
            <a:pPr>
              <a:lnSpc>
                <a:spcPct val="100000"/>
              </a:lnSpc>
            </a:pPr>
            <a:r>
              <a:rPr lang="ru-RU" sz="2000" dirty="0"/>
              <a:t> Безвозмездно передано автомобильному салону оборудование для окрашивания </a:t>
            </a:r>
            <a:r>
              <a:rPr lang="ru-RU" sz="2000" dirty="0" err="1"/>
              <a:t>автодеталей</a:t>
            </a:r>
            <a:r>
              <a:rPr lang="ru-RU" sz="2000" dirty="0"/>
              <a:t> стоимостью 200 000 руб. (без учета НДС). Добровольные взносы в ассоциацию российских строителей составили за налоговый период 300 000 руб., а вступительный взнос в саморегулируемую организацию строительных компаний (планируется проводить инженерные изыскания) – 20 000 руб.</a:t>
            </a:r>
          </a:p>
          <a:p>
            <a:pPr>
              <a:lnSpc>
                <a:spcPct val="100000"/>
              </a:lnSpc>
            </a:pPr>
            <a:r>
              <a:rPr lang="ru-RU" sz="2000" dirty="0"/>
              <a:t>Данные для расчета убытка для включения в налоговую базу за январь: выручка от реализации в декабре предыдущего года неиспользуемого строительного оборудования составила 100 000 руб.</a:t>
            </a:r>
          </a:p>
          <a:p>
            <a:pPr>
              <a:lnSpc>
                <a:spcPct val="100000"/>
              </a:lnSpc>
            </a:pPr>
            <a:r>
              <a:rPr lang="ru-RU" sz="2000" dirty="0"/>
              <a:t>Остаточная стоимость — 120 000 руб., нормативный срок его эксплуатации 40 месяцев, фактический срок его эксплуатации — 30 месяцев. </a:t>
            </a:r>
          </a:p>
          <a:p>
            <a:pPr>
              <a:lnSpc>
                <a:spcPct val="100000"/>
              </a:lnSpc>
            </a:pPr>
            <a:r>
              <a:rPr lang="ru-RU" sz="2000" dirty="0"/>
              <a:t>Определите расходы, которые налогоплательщик может учесть в январе для целей налогообложения налогом на прибыль организаций.</a:t>
            </a:r>
          </a:p>
          <a:p>
            <a:pPr>
              <a:lnSpc>
                <a:spcPct val="100000"/>
              </a:lnSpc>
            </a:pPr>
            <a:endParaRPr lang="ru-RU" sz="2000" dirty="0"/>
          </a:p>
        </p:txBody>
      </p:sp>
    </p:spTree>
    <p:extLst>
      <p:ext uri="{BB962C8B-B14F-4D97-AF65-F5344CB8AC3E}">
        <p14:creationId xmlns:p14="http://schemas.microsoft.com/office/powerpoint/2010/main" xmlns="" val="2336867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D92D4D4C-676C-45EB-81CC-CD417106A924}"/>
              </a:ext>
            </a:extLst>
          </p:cNvPr>
          <p:cNvSpPr>
            <a:spLocks noGrp="1"/>
          </p:cNvSpPr>
          <p:nvPr>
            <p:ph type="body" sz="quarter" idx="14"/>
          </p:nvPr>
        </p:nvSpPr>
        <p:spPr>
          <a:xfrm>
            <a:off x="1056000" y="1269000"/>
            <a:ext cx="10444163" cy="4049712"/>
          </a:xfrm>
        </p:spPr>
        <p:txBody>
          <a:bodyPr>
            <a:normAutofit fontScale="92500" lnSpcReduction="10000"/>
          </a:bodyPr>
          <a:lstStyle/>
          <a:p>
            <a:pPr algn="just"/>
            <a:r>
              <a:rPr lang="ru-RU" dirty="0"/>
              <a:t>Расчёт:</a:t>
            </a:r>
          </a:p>
          <a:p>
            <a:pPr algn="just"/>
            <a:r>
              <a:rPr lang="ru-RU" dirty="0"/>
              <a:t>Материальные расходы 600 л.</a:t>
            </a:r>
          </a:p>
          <a:p>
            <a:pPr algn="just"/>
            <a:r>
              <a:rPr lang="ru-RU" dirty="0"/>
              <a:t>Списание материалов мы производим методом ФИФО, то есть по стоимости первых по времени закупок материалов 645 000 руб. </a:t>
            </a:r>
          </a:p>
          <a:p>
            <a:pPr algn="just"/>
            <a:r>
              <a:rPr lang="ru-RU" dirty="0"/>
              <a:t>(200 л. </a:t>
            </a:r>
            <a:r>
              <a:rPr lang="en-US" dirty="0"/>
              <a:t>X</a:t>
            </a:r>
            <a:r>
              <a:rPr lang="ru-RU" dirty="0"/>
              <a:t> 1000 руб. + 300 л. x 1100 руб.+ 100 л. x 1150 руб.)</a:t>
            </a:r>
          </a:p>
          <a:p>
            <a:pPr algn="just"/>
            <a:r>
              <a:rPr lang="ru-RU" dirty="0"/>
              <a:t>Расходы:</a:t>
            </a:r>
          </a:p>
          <a:p>
            <a:pPr algn="just"/>
            <a:r>
              <a:rPr lang="ru-RU" dirty="0"/>
              <a:t>20 000 руб.</a:t>
            </a:r>
          </a:p>
          <a:p>
            <a:pPr algn="just"/>
            <a:r>
              <a:rPr lang="ru-RU" dirty="0"/>
              <a:t>2000 руб. (100 000 - 120 000) /10</a:t>
            </a:r>
          </a:p>
          <a:p>
            <a:pPr algn="just"/>
            <a:r>
              <a:rPr lang="ru-RU" dirty="0"/>
              <a:t>Итого: 667 000 руб.</a:t>
            </a:r>
          </a:p>
          <a:p>
            <a:pPr algn="just"/>
            <a:endParaRPr lang="ru-RU" dirty="0"/>
          </a:p>
        </p:txBody>
      </p:sp>
    </p:spTree>
    <p:extLst>
      <p:ext uri="{BB962C8B-B14F-4D97-AF65-F5344CB8AC3E}">
        <p14:creationId xmlns:p14="http://schemas.microsoft.com/office/powerpoint/2010/main" xmlns="" val="18866820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462BF535-5BD2-404C-A4EC-44D855AE470A}"/>
              </a:ext>
            </a:extLst>
          </p:cNvPr>
          <p:cNvSpPr>
            <a:spLocks noGrp="1"/>
          </p:cNvSpPr>
          <p:nvPr>
            <p:ph type="body" sz="quarter" idx="14"/>
          </p:nvPr>
        </p:nvSpPr>
        <p:spPr>
          <a:xfrm>
            <a:off x="839416" y="692696"/>
            <a:ext cx="10444163" cy="4049712"/>
          </a:xfrm>
        </p:spPr>
        <p:txBody>
          <a:bodyPr>
            <a:noAutofit/>
          </a:bodyPr>
          <a:lstStyle/>
          <a:p>
            <a:pPr algn="just"/>
            <a:r>
              <a:rPr lang="ru-RU" sz="1900" dirty="0"/>
              <a:t>10. Организация применяет основную систему налогообложения, создает резерв по сомнительным долгам. </a:t>
            </a:r>
          </a:p>
          <a:p>
            <a:pPr algn="just"/>
            <a:r>
              <a:rPr lang="ru-RU" sz="1900" dirty="0"/>
              <a:t>По состоянию на 31.03.2021 года дебиторская задолженность составляет 550 000 руб., в том числе: </a:t>
            </a:r>
          </a:p>
          <a:p>
            <a:pPr algn="just"/>
            <a:r>
              <a:rPr lang="ru-RU" sz="1900" dirty="0"/>
              <a:t>- организация «А» – на сумму 120 000 руб. в т.ч. НДС 20 000 руб., срок погашения задолженности по договору истек 01.12.2020,</a:t>
            </a:r>
          </a:p>
          <a:p>
            <a:pPr algn="just"/>
            <a:r>
              <a:rPr lang="ru-RU" sz="1900" dirty="0"/>
              <a:t> - организация «Б» – на сумму 240 000 руб., без НДС, срок погашения задолженности по договору истек 25.11.2020, - организация «В» – на сумму 30 000 руб., в т.ч. НДС 5000 руб., срок погашения задолженности истек 28.02.2021, </a:t>
            </a:r>
          </a:p>
          <a:p>
            <a:pPr algn="just"/>
            <a:r>
              <a:rPr lang="ru-RU" sz="1900" dirty="0"/>
              <a:t>- организация «Д» – на сумму 60 000 руб., в т.ч. НДС 10 000 руб., срок погашения задолженности истек 15.01.2020,</a:t>
            </a:r>
          </a:p>
          <a:p>
            <a:pPr algn="just"/>
            <a:r>
              <a:rPr lang="ru-RU" sz="1900" dirty="0"/>
              <a:t>- организация «Е» – на сумму 100 000 руб., без НДС, срок погашения задолженности истек 15.01.2021. Выручка от реализации в 1 квартале 2021 года составила 10 000 000 руб., выручка от реализации за 2020 год составила 35 000 000 руб. Обязательства организации «Д» обеспечены договором залога имущества. По остальным контрагентам обязательства не обеспечены залогом, поручительством или банковской гарантией. </a:t>
            </a:r>
          </a:p>
          <a:p>
            <a:pPr algn="just"/>
            <a:r>
              <a:rPr lang="ru-RU" sz="1900" dirty="0"/>
              <a:t>Рассчитайте сумму резерва по сомнительным долгам для целей налогового учета, которую следует включить в состав внереализационных расходов на последнее число отчетного периода.</a:t>
            </a:r>
          </a:p>
          <a:p>
            <a:pPr algn="just"/>
            <a:endParaRPr lang="ru-RU" sz="1800" dirty="0"/>
          </a:p>
        </p:txBody>
      </p:sp>
    </p:spTree>
    <p:extLst>
      <p:ext uri="{BB962C8B-B14F-4D97-AF65-F5344CB8AC3E}">
        <p14:creationId xmlns:p14="http://schemas.microsoft.com/office/powerpoint/2010/main" xmlns="" val="6466899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5CB6330-CB32-4A13-9C4C-7AFAC8091F8E}"/>
              </a:ext>
            </a:extLst>
          </p:cNvPr>
          <p:cNvSpPr>
            <a:spLocks noGrp="1"/>
          </p:cNvSpPr>
          <p:nvPr>
            <p:ph type="title"/>
          </p:nvPr>
        </p:nvSpPr>
        <p:spPr>
          <a:xfrm>
            <a:off x="1057589" y="0"/>
            <a:ext cx="10515599" cy="1325563"/>
          </a:xfrm>
        </p:spPr>
        <p:txBody>
          <a:bodyPr>
            <a:normAutofit/>
          </a:bodyPr>
          <a:lstStyle/>
          <a:p>
            <a:r>
              <a:rPr lang="ru-RU" sz="3200" dirty="0">
                <a:latin typeface="+mn-lt"/>
              </a:rPr>
              <a:t>Решение </a:t>
            </a:r>
          </a:p>
        </p:txBody>
      </p:sp>
      <p:graphicFrame>
        <p:nvGraphicFramePr>
          <p:cNvPr id="4" name="Таблица 3">
            <a:extLst>
              <a:ext uri="{FF2B5EF4-FFF2-40B4-BE49-F238E27FC236}">
                <a16:creationId xmlns:a16="http://schemas.microsoft.com/office/drawing/2014/main" xmlns="" id="{0DF2DBA9-D3EF-4B42-97FB-4B585D1C16EC}"/>
              </a:ext>
            </a:extLst>
          </p:cNvPr>
          <p:cNvGraphicFramePr>
            <a:graphicFrameLocks noGrp="1"/>
          </p:cNvGraphicFramePr>
          <p:nvPr>
            <p:extLst>
              <p:ext uri="{D42A27DB-BD31-4B8C-83A1-F6EECF244321}">
                <p14:modId xmlns:p14="http://schemas.microsoft.com/office/powerpoint/2010/main" xmlns="" val="3144105556"/>
              </p:ext>
            </p:extLst>
          </p:nvPr>
        </p:nvGraphicFramePr>
        <p:xfrm>
          <a:off x="1057589" y="974334"/>
          <a:ext cx="10074139" cy="4909331"/>
        </p:xfrm>
        <a:graphic>
          <a:graphicData uri="http://schemas.openxmlformats.org/drawingml/2006/table">
            <a:tbl>
              <a:tblPr firstRow="1" bandRow="1">
                <a:tableStyleId>{5C22544A-7EE6-4342-B048-85BDC9FD1C3A}</a:tableStyleId>
              </a:tblPr>
              <a:tblGrid>
                <a:gridCol w="1905897">
                  <a:extLst>
                    <a:ext uri="{9D8B030D-6E8A-4147-A177-3AD203B41FA5}">
                      <a16:colId xmlns:a16="http://schemas.microsoft.com/office/drawing/2014/main" xmlns="" val="3135527076"/>
                    </a:ext>
                  </a:extLst>
                </a:gridCol>
                <a:gridCol w="2144734">
                  <a:extLst>
                    <a:ext uri="{9D8B030D-6E8A-4147-A177-3AD203B41FA5}">
                      <a16:colId xmlns:a16="http://schemas.microsoft.com/office/drawing/2014/main" xmlns="" val="937964336"/>
                    </a:ext>
                  </a:extLst>
                </a:gridCol>
                <a:gridCol w="2007836">
                  <a:extLst>
                    <a:ext uri="{9D8B030D-6E8A-4147-A177-3AD203B41FA5}">
                      <a16:colId xmlns:a16="http://schemas.microsoft.com/office/drawing/2014/main" xmlns="" val="739488765"/>
                    </a:ext>
                  </a:extLst>
                </a:gridCol>
                <a:gridCol w="2007836">
                  <a:extLst>
                    <a:ext uri="{9D8B030D-6E8A-4147-A177-3AD203B41FA5}">
                      <a16:colId xmlns:a16="http://schemas.microsoft.com/office/drawing/2014/main" xmlns="" val="3231498772"/>
                    </a:ext>
                  </a:extLst>
                </a:gridCol>
                <a:gridCol w="2007836">
                  <a:extLst>
                    <a:ext uri="{9D8B030D-6E8A-4147-A177-3AD203B41FA5}">
                      <a16:colId xmlns:a16="http://schemas.microsoft.com/office/drawing/2014/main" xmlns="" val="4015304028"/>
                    </a:ext>
                  </a:extLst>
                </a:gridCol>
              </a:tblGrid>
              <a:tr h="435758">
                <a:tc>
                  <a:txBody>
                    <a:bodyPr/>
                    <a:lstStyle/>
                    <a:p>
                      <a:r>
                        <a:rPr lang="ru-RU" sz="1800" b="0" i="0" kern="1200" dirty="0">
                          <a:solidFill>
                            <a:schemeClr val="tx1"/>
                          </a:solidFill>
                          <a:effectLst/>
                          <a:latin typeface="+mn-lt"/>
                          <a:ea typeface="+mn-ea"/>
                          <a:cs typeface="+mn-cs"/>
                        </a:rPr>
                        <a:t>Срок</a:t>
                      </a:r>
                    </a:p>
                    <a:p>
                      <a:endParaRPr lang="ru-RU" dirty="0">
                        <a:solidFill>
                          <a:schemeClr val="tx1"/>
                        </a:solidFill>
                      </a:endParaRPr>
                    </a:p>
                  </a:txBody>
                  <a:tcPr>
                    <a:solidFill>
                      <a:schemeClr val="accent5">
                        <a:lumMod val="40000"/>
                        <a:lumOff val="60000"/>
                      </a:schemeClr>
                    </a:solidFill>
                  </a:tcPr>
                </a:tc>
                <a:tc>
                  <a:txBody>
                    <a:bodyPr/>
                    <a:lstStyle/>
                    <a:p>
                      <a:endParaRPr lang="ru-RU" dirty="0">
                        <a:solidFill>
                          <a:schemeClr val="tx1"/>
                        </a:solidFill>
                      </a:endParaRPr>
                    </a:p>
                  </a:txBody>
                  <a:tcPr>
                    <a:solidFill>
                      <a:schemeClr val="accent5">
                        <a:lumMod val="40000"/>
                        <a:lumOff val="60000"/>
                      </a:schemeClr>
                    </a:solidFill>
                  </a:tcPr>
                </a:tc>
                <a:tc>
                  <a:txBody>
                    <a:bodyPr/>
                    <a:lstStyle/>
                    <a:p>
                      <a:endParaRPr lang="ru-RU" dirty="0">
                        <a:solidFill>
                          <a:schemeClr val="tx1"/>
                        </a:solidFill>
                      </a:endParaRPr>
                    </a:p>
                  </a:txBody>
                  <a:tcPr>
                    <a:solidFill>
                      <a:schemeClr val="accent5">
                        <a:lumMod val="40000"/>
                        <a:lumOff val="60000"/>
                      </a:schemeClr>
                    </a:solidFill>
                  </a:tcPr>
                </a:tc>
                <a:tc>
                  <a:txBody>
                    <a:bodyPr/>
                    <a:lstStyle/>
                    <a:p>
                      <a:endParaRPr lang="ru-RU">
                        <a:solidFill>
                          <a:schemeClr val="tx1"/>
                        </a:solidFill>
                      </a:endParaRPr>
                    </a:p>
                  </a:txBody>
                  <a:tcPr>
                    <a:solidFill>
                      <a:schemeClr val="accent5">
                        <a:lumMod val="40000"/>
                        <a:lumOff val="60000"/>
                      </a:schemeClr>
                    </a:solidFill>
                  </a:tcPr>
                </a:tc>
                <a:tc>
                  <a:txBody>
                    <a:bodyPr/>
                    <a:lstStyle/>
                    <a:p>
                      <a:endParaRPr lang="ru-RU">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xmlns="" val="2464541347"/>
                  </a:ext>
                </a:extLst>
              </a:tr>
              <a:tr h="7945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Истек 01.12.2020</a:t>
                      </a:r>
                    </a:p>
                    <a:p>
                      <a:endParaRPr lang="ru-RU" dirty="0">
                        <a:solidFill>
                          <a:schemeClr val="tx1"/>
                        </a:solidFill>
                      </a:endParaRPr>
                    </a:p>
                  </a:txBody>
                  <a:tcPr>
                    <a:solidFill>
                      <a:schemeClr val="accent5">
                        <a:lumMod val="40000"/>
                        <a:lumOff val="60000"/>
                      </a:schemeClr>
                    </a:solidFill>
                  </a:tcPr>
                </a:tc>
                <a:tc>
                  <a:txBody>
                    <a:bodyPr/>
                    <a:lstStyle/>
                    <a:p>
                      <a:r>
                        <a:rPr lang="ru-RU" sz="1800" b="0" i="0" kern="1200" dirty="0">
                          <a:solidFill>
                            <a:schemeClr val="tx1"/>
                          </a:solidFill>
                          <a:effectLst/>
                          <a:latin typeface="+mn-lt"/>
                          <a:ea typeface="+mn-ea"/>
                          <a:cs typeface="+mn-cs"/>
                        </a:rPr>
                        <a:t>&gt; 90 </a:t>
                      </a:r>
                      <a:r>
                        <a:rPr lang="ru-RU" sz="1800" b="0" i="0" kern="1200" dirty="0" err="1">
                          <a:solidFill>
                            <a:schemeClr val="tx1"/>
                          </a:solidFill>
                          <a:effectLst/>
                          <a:latin typeface="+mn-lt"/>
                          <a:ea typeface="+mn-ea"/>
                          <a:cs typeface="+mn-cs"/>
                        </a:rPr>
                        <a:t>дн</a:t>
                      </a:r>
                      <a:r>
                        <a:rPr lang="ru-RU" sz="1800" b="0" i="0" kern="1200" dirty="0">
                          <a:solidFill>
                            <a:schemeClr val="tx1"/>
                          </a:solidFill>
                          <a:effectLst/>
                          <a:latin typeface="+mn-lt"/>
                          <a:ea typeface="+mn-ea"/>
                          <a:cs typeface="+mn-cs"/>
                        </a:rPr>
                        <a:t>.</a:t>
                      </a:r>
                    </a:p>
                    <a:p>
                      <a:endParaRPr lang="ru-RU" dirty="0">
                        <a:solidFill>
                          <a:schemeClr val="tx1"/>
                        </a:solidFill>
                      </a:endParaRPr>
                    </a:p>
                  </a:txBody>
                  <a:tcPr>
                    <a:solidFill>
                      <a:schemeClr val="accent5">
                        <a:lumMod val="40000"/>
                        <a:lumOff val="60000"/>
                      </a:schemeClr>
                    </a:solidFill>
                  </a:tcPr>
                </a:tc>
                <a:tc>
                  <a:txBody>
                    <a:bodyPr/>
                    <a:lstStyle/>
                    <a:p>
                      <a:r>
                        <a:rPr lang="ru-RU" sz="1800" b="0" i="0" kern="1200" dirty="0">
                          <a:solidFill>
                            <a:schemeClr val="tx1"/>
                          </a:solidFill>
                          <a:effectLst/>
                          <a:latin typeface="+mn-lt"/>
                          <a:ea typeface="+mn-ea"/>
                          <a:cs typeface="+mn-cs"/>
                        </a:rPr>
                        <a:t>120 000</a:t>
                      </a:r>
                    </a:p>
                    <a:p>
                      <a:endParaRPr lang="ru-RU" dirty="0">
                        <a:solidFill>
                          <a:schemeClr val="tx1"/>
                        </a:solidFill>
                      </a:endParaRPr>
                    </a:p>
                  </a:txBody>
                  <a:tcPr>
                    <a:solidFill>
                      <a:schemeClr val="accent5">
                        <a:lumMod val="40000"/>
                        <a:lumOff val="60000"/>
                      </a:schemeClr>
                    </a:solidFill>
                  </a:tcPr>
                </a:tc>
                <a:tc>
                  <a:txBody>
                    <a:bodyPr/>
                    <a:lstStyle/>
                    <a:p>
                      <a:r>
                        <a:rPr lang="ru-RU" dirty="0">
                          <a:solidFill>
                            <a:schemeClr val="tx1"/>
                          </a:solidFill>
                        </a:rPr>
                        <a:t>+</a:t>
                      </a:r>
                    </a:p>
                  </a:txBody>
                  <a:tcPr>
                    <a:solidFill>
                      <a:schemeClr val="accent5">
                        <a:lumMod val="40000"/>
                        <a:lumOff val="60000"/>
                      </a:schemeClr>
                    </a:solidFill>
                  </a:tcPr>
                </a:tc>
                <a:tc>
                  <a:txBody>
                    <a:bodyPr/>
                    <a:lstStyle/>
                    <a:p>
                      <a:endParaRPr lang="ru-RU"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xmlns="" val="1588297366"/>
                  </a:ext>
                </a:extLst>
              </a:tr>
              <a:tr h="608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Истек 25.11.2020</a:t>
                      </a:r>
                    </a:p>
                    <a:p>
                      <a:endParaRPr lang="ru-RU" dirty="0">
                        <a:solidFill>
                          <a:schemeClr val="tx1"/>
                        </a:solidFill>
                      </a:endParaRPr>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&gt; 90 </a:t>
                      </a:r>
                      <a:r>
                        <a:rPr lang="ru-RU" sz="1800" b="0" i="0" kern="1200" dirty="0" err="1">
                          <a:solidFill>
                            <a:schemeClr val="tx1"/>
                          </a:solidFill>
                          <a:effectLst/>
                          <a:latin typeface="+mn-lt"/>
                          <a:ea typeface="+mn-ea"/>
                          <a:cs typeface="+mn-cs"/>
                        </a:rPr>
                        <a:t>дн</a:t>
                      </a:r>
                      <a:r>
                        <a:rPr lang="ru-RU" sz="1800" b="0" i="0" kern="1200" dirty="0">
                          <a:solidFill>
                            <a:schemeClr val="tx1"/>
                          </a:solidFill>
                          <a:effectLst/>
                          <a:latin typeface="+mn-lt"/>
                          <a:ea typeface="+mn-ea"/>
                          <a:cs typeface="+mn-cs"/>
                        </a:rPr>
                        <a:t>.</a:t>
                      </a:r>
                    </a:p>
                    <a:p>
                      <a:endParaRPr lang="ru-RU" dirty="0">
                        <a:solidFill>
                          <a:schemeClr val="tx1"/>
                        </a:solidFill>
                      </a:endParaRPr>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240 000</a:t>
                      </a:r>
                    </a:p>
                    <a:p>
                      <a:endParaRPr lang="ru-RU" dirty="0">
                        <a:solidFill>
                          <a:schemeClr val="tx1"/>
                        </a:solidFill>
                      </a:endParaRPr>
                    </a:p>
                  </a:txBody>
                  <a:tcPr>
                    <a:solidFill>
                      <a:schemeClr val="accent5">
                        <a:lumMod val="40000"/>
                        <a:lumOff val="60000"/>
                      </a:schemeClr>
                    </a:solidFill>
                  </a:tcPr>
                </a:tc>
                <a:tc>
                  <a:txBody>
                    <a:bodyPr/>
                    <a:lstStyle/>
                    <a:p>
                      <a:r>
                        <a:rPr lang="ru-RU" dirty="0">
                          <a:solidFill>
                            <a:schemeClr val="tx1"/>
                          </a:solidFill>
                        </a:rPr>
                        <a:t>+</a:t>
                      </a:r>
                    </a:p>
                  </a:txBody>
                  <a:tcPr>
                    <a:solidFill>
                      <a:schemeClr val="accent5">
                        <a:lumMod val="40000"/>
                        <a:lumOff val="60000"/>
                      </a:schemeClr>
                    </a:solidFill>
                  </a:tcPr>
                </a:tc>
                <a:tc>
                  <a:txBody>
                    <a:bodyPr/>
                    <a:lstStyle/>
                    <a:p>
                      <a:endParaRPr lang="ru-RU">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xmlns="" val="450681180"/>
                  </a:ext>
                </a:extLst>
              </a:tr>
              <a:tr h="5537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Истек 28.02.2021</a:t>
                      </a:r>
                    </a:p>
                    <a:p>
                      <a:endParaRPr lang="ru-RU" dirty="0">
                        <a:solidFill>
                          <a:schemeClr val="tx1"/>
                        </a:solidFill>
                      </a:endParaRPr>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&lt; 45 </a:t>
                      </a:r>
                      <a:r>
                        <a:rPr lang="ru-RU" sz="1800" b="0" i="0" kern="1200" dirty="0" err="1">
                          <a:solidFill>
                            <a:schemeClr val="tx1"/>
                          </a:solidFill>
                          <a:effectLst/>
                          <a:latin typeface="+mn-lt"/>
                          <a:ea typeface="+mn-ea"/>
                          <a:cs typeface="+mn-cs"/>
                        </a:rPr>
                        <a:t>дн</a:t>
                      </a:r>
                      <a:r>
                        <a:rPr lang="ru-RU" sz="1800" b="0" i="0" kern="1200" dirty="0">
                          <a:solidFill>
                            <a:schemeClr val="tx1"/>
                          </a:solidFill>
                          <a:effectLst/>
                          <a:latin typeface="+mn-lt"/>
                          <a:ea typeface="+mn-ea"/>
                          <a:cs typeface="+mn-cs"/>
                        </a:rPr>
                        <a:t>.</a:t>
                      </a:r>
                    </a:p>
                    <a:p>
                      <a:endParaRPr lang="ru-RU" dirty="0">
                        <a:solidFill>
                          <a:schemeClr val="tx1"/>
                        </a:solidFill>
                      </a:endParaRPr>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30 000</a:t>
                      </a:r>
                    </a:p>
                    <a:p>
                      <a:endParaRPr lang="ru-RU" dirty="0">
                        <a:solidFill>
                          <a:schemeClr val="tx1"/>
                        </a:solidFill>
                      </a:endParaRPr>
                    </a:p>
                  </a:txBody>
                  <a:tcPr>
                    <a:solidFill>
                      <a:schemeClr val="accent5">
                        <a:lumMod val="40000"/>
                        <a:lumOff val="60000"/>
                      </a:schemeClr>
                    </a:solidFill>
                  </a:tcPr>
                </a:tc>
                <a:tc>
                  <a:txBody>
                    <a:bodyPr/>
                    <a:lstStyle/>
                    <a:p>
                      <a:endParaRPr lang="ru-RU">
                        <a:solidFill>
                          <a:schemeClr val="tx1"/>
                        </a:solidFill>
                      </a:endParaRPr>
                    </a:p>
                  </a:txBody>
                  <a:tcPr>
                    <a:solidFill>
                      <a:schemeClr val="accent5">
                        <a:lumMod val="40000"/>
                        <a:lumOff val="60000"/>
                      </a:schemeClr>
                    </a:solidFill>
                  </a:tcPr>
                </a:tc>
                <a:tc>
                  <a:txBody>
                    <a:bodyPr/>
                    <a:lstStyle/>
                    <a:p>
                      <a:endParaRPr lang="ru-RU">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xmlns="" val="1718870646"/>
                  </a:ext>
                </a:extLst>
              </a:tr>
              <a:tr h="6337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Истек 15.01.2020</a:t>
                      </a:r>
                    </a:p>
                    <a:p>
                      <a:endParaRPr lang="ru-RU" dirty="0">
                        <a:solidFill>
                          <a:schemeClr val="tx1"/>
                        </a:solidFill>
                      </a:endParaRPr>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залог</a:t>
                      </a:r>
                    </a:p>
                    <a:p>
                      <a:endParaRPr lang="ru-RU" dirty="0">
                        <a:solidFill>
                          <a:schemeClr val="tx1"/>
                        </a:solidFill>
                      </a:endParaRPr>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60 000</a:t>
                      </a:r>
                    </a:p>
                    <a:p>
                      <a:endParaRPr lang="ru-RU" dirty="0">
                        <a:solidFill>
                          <a:schemeClr val="tx1"/>
                        </a:solidFill>
                      </a:endParaRPr>
                    </a:p>
                  </a:txBody>
                  <a:tcPr>
                    <a:solidFill>
                      <a:schemeClr val="accent5">
                        <a:lumMod val="40000"/>
                        <a:lumOff val="60000"/>
                      </a:schemeClr>
                    </a:solidFill>
                  </a:tcPr>
                </a:tc>
                <a:tc>
                  <a:txBody>
                    <a:bodyPr/>
                    <a:lstStyle/>
                    <a:p>
                      <a:endParaRPr lang="ru-RU">
                        <a:solidFill>
                          <a:schemeClr val="tx1"/>
                        </a:solidFill>
                      </a:endParaRPr>
                    </a:p>
                  </a:txBody>
                  <a:tcPr>
                    <a:solidFill>
                      <a:schemeClr val="accent5">
                        <a:lumMod val="40000"/>
                        <a:lumOff val="60000"/>
                      </a:schemeClr>
                    </a:solidFill>
                  </a:tcPr>
                </a:tc>
                <a:tc>
                  <a:txBody>
                    <a:bodyPr/>
                    <a:lstStyle/>
                    <a:p>
                      <a:endParaRPr lang="ru-RU">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xmlns="" val="2990446715"/>
                  </a:ext>
                </a:extLst>
              </a:tr>
              <a:tr h="593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Истек 15.01.2021</a:t>
                      </a:r>
                    </a:p>
                    <a:p>
                      <a:endParaRPr lang="ru-RU" dirty="0">
                        <a:solidFill>
                          <a:schemeClr val="tx1"/>
                        </a:solidFill>
                      </a:endParaRPr>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&gt; 45 </a:t>
                      </a:r>
                      <a:r>
                        <a:rPr lang="ru-RU" sz="1800" b="0" i="0" kern="1200" dirty="0" err="1">
                          <a:solidFill>
                            <a:schemeClr val="tx1"/>
                          </a:solidFill>
                          <a:effectLst/>
                          <a:latin typeface="+mn-lt"/>
                          <a:ea typeface="+mn-ea"/>
                          <a:cs typeface="+mn-cs"/>
                        </a:rPr>
                        <a:t>дн</a:t>
                      </a:r>
                      <a:r>
                        <a:rPr lang="ru-RU" sz="1800" b="0" i="0" kern="1200" dirty="0">
                          <a:solidFill>
                            <a:schemeClr val="tx1"/>
                          </a:solidFill>
                          <a:effectLst/>
                          <a:latin typeface="+mn-lt"/>
                          <a:ea typeface="+mn-ea"/>
                          <a:cs typeface="+mn-cs"/>
                        </a:rPr>
                        <a:t>.&lt; 90 </a:t>
                      </a:r>
                      <a:r>
                        <a:rPr lang="ru-RU" sz="1800" b="0" i="0" kern="1200" dirty="0" err="1">
                          <a:solidFill>
                            <a:schemeClr val="tx1"/>
                          </a:solidFill>
                          <a:effectLst/>
                          <a:latin typeface="+mn-lt"/>
                          <a:ea typeface="+mn-ea"/>
                          <a:cs typeface="+mn-cs"/>
                        </a:rPr>
                        <a:t>дн</a:t>
                      </a:r>
                      <a:r>
                        <a:rPr lang="ru-RU" sz="1800" b="0" i="0" kern="1200" dirty="0">
                          <a:solidFill>
                            <a:schemeClr val="tx1"/>
                          </a:solidFill>
                          <a:effectLst/>
                          <a:latin typeface="+mn-lt"/>
                          <a:ea typeface="+mn-ea"/>
                          <a:cs typeface="+mn-cs"/>
                        </a:rPr>
                        <a:t>.</a:t>
                      </a:r>
                    </a:p>
                    <a:p>
                      <a:endParaRPr lang="ru-RU" dirty="0">
                        <a:solidFill>
                          <a:schemeClr val="tx1"/>
                        </a:solidFill>
                      </a:endParaRPr>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100 000</a:t>
                      </a:r>
                    </a:p>
                    <a:p>
                      <a:endParaRPr lang="ru-RU" dirty="0">
                        <a:solidFill>
                          <a:schemeClr val="tx1"/>
                        </a:solidFill>
                      </a:endParaRPr>
                    </a:p>
                  </a:txBody>
                  <a:tcPr>
                    <a:solidFill>
                      <a:schemeClr val="accent5">
                        <a:lumMod val="40000"/>
                        <a:lumOff val="60000"/>
                      </a:schemeClr>
                    </a:solidFill>
                  </a:tcPr>
                </a:tc>
                <a:tc>
                  <a:txBody>
                    <a:bodyPr/>
                    <a:lstStyle/>
                    <a:p>
                      <a:r>
                        <a:rPr lang="ru-RU" sz="1800" b="0" i="0" kern="1200" dirty="0">
                          <a:solidFill>
                            <a:schemeClr val="tx1"/>
                          </a:solidFill>
                          <a:effectLst/>
                          <a:latin typeface="+mn-lt"/>
                          <a:ea typeface="+mn-ea"/>
                          <a:cs typeface="+mn-cs"/>
                        </a:rPr>
                        <a:t>50 000</a:t>
                      </a:r>
                    </a:p>
                    <a:p>
                      <a:r>
                        <a:rPr lang="ru-RU" sz="1800" b="0" i="0" kern="1200" dirty="0">
                          <a:solidFill>
                            <a:schemeClr val="tx1"/>
                          </a:solidFill>
                          <a:effectLst/>
                          <a:latin typeface="+mn-lt"/>
                          <a:ea typeface="+mn-ea"/>
                          <a:cs typeface="+mn-cs"/>
                        </a:rPr>
                        <a:t>(100 000x50%)</a:t>
                      </a:r>
                    </a:p>
                    <a:p>
                      <a:endParaRPr lang="ru-RU" dirty="0">
                        <a:solidFill>
                          <a:schemeClr val="tx1"/>
                        </a:solidFill>
                      </a:endParaRPr>
                    </a:p>
                  </a:txBody>
                  <a:tcPr>
                    <a:solidFill>
                      <a:schemeClr val="accent5">
                        <a:lumMod val="40000"/>
                        <a:lumOff val="60000"/>
                      </a:schemeClr>
                    </a:solidFill>
                  </a:tcPr>
                </a:tc>
                <a:tc>
                  <a:txBody>
                    <a:bodyPr/>
                    <a:lstStyle/>
                    <a:p>
                      <a:endParaRPr lang="ru-RU">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xmlns="" val="1763647426"/>
                  </a:ext>
                </a:extLst>
              </a:tr>
              <a:tr h="556172">
                <a:tc>
                  <a:txBody>
                    <a:bodyPr/>
                    <a:lstStyle/>
                    <a:p>
                      <a:endParaRPr lang="ru-RU" dirty="0">
                        <a:solidFill>
                          <a:schemeClr val="tx1"/>
                        </a:solidFill>
                      </a:endParaRPr>
                    </a:p>
                  </a:txBody>
                  <a:tcPr>
                    <a:solidFill>
                      <a:schemeClr val="accent5">
                        <a:lumMod val="40000"/>
                        <a:lumOff val="60000"/>
                      </a:schemeClr>
                    </a:solidFill>
                  </a:tcPr>
                </a:tc>
                <a:tc>
                  <a:txBody>
                    <a:bodyPr/>
                    <a:lstStyle/>
                    <a:p>
                      <a:endParaRPr lang="ru-RU">
                        <a:solidFill>
                          <a:schemeClr val="tx1"/>
                        </a:solidFill>
                      </a:endParaRPr>
                    </a:p>
                  </a:txBody>
                  <a:tcPr>
                    <a:solidFill>
                      <a:schemeClr val="accent5">
                        <a:lumMod val="40000"/>
                        <a:lumOff val="60000"/>
                      </a:schemeClr>
                    </a:solidFill>
                  </a:tcPr>
                </a:tc>
                <a:tc>
                  <a:txBody>
                    <a:bodyPr/>
                    <a:lstStyle/>
                    <a:p>
                      <a:endParaRPr lang="ru-RU">
                        <a:solidFill>
                          <a:schemeClr val="tx1"/>
                        </a:solidFill>
                      </a:endParaRPr>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800" b="0" i="0" kern="1200" dirty="0">
                          <a:solidFill>
                            <a:schemeClr val="tx1"/>
                          </a:solidFill>
                          <a:effectLst/>
                          <a:latin typeface="+mn-lt"/>
                          <a:ea typeface="+mn-ea"/>
                          <a:cs typeface="+mn-cs"/>
                        </a:rPr>
                        <a:t>410 000 руб.</a:t>
                      </a:r>
                    </a:p>
                    <a:p>
                      <a:endParaRPr lang="ru-RU" dirty="0">
                        <a:solidFill>
                          <a:schemeClr val="tx1"/>
                        </a:solidFill>
                      </a:endParaRPr>
                    </a:p>
                  </a:txBody>
                  <a:tcPr>
                    <a:solidFill>
                      <a:schemeClr val="accent5">
                        <a:lumMod val="40000"/>
                        <a:lumOff val="60000"/>
                      </a:schemeClr>
                    </a:solidFill>
                  </a:tcPr>
                </a:tc>
                <a:tc>
                  <a:txBody>
                    <a:bodyPr/>
                    <a:lstStyle/>
                    <a:p>
                      <a:endParaRPr lang="ru-RU"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xmlns="" val="3166454985"/>
                  </a:ext>
                </a:extLst>
              </a:tr>
            </a:tbl>
          </a:graphicData>
        </a:graphic>
      </p:graphicFrame>
      <p:sp>
        <p:nvSpPr>
          <p:cNvPr id="5" name="Прямоугольник 4">
            <a:extLst>
              <a:ext uri="{FF2B5EF4-FFF2-40B4-BE49-F238E27FC236}">
                <a16:creationId xmlns:a16="http://schemas.microsoft.com/office/drawing/2014/main" xmlns="" id="{8885848D-C1FE-4641-BC9A-9154F6DD3FA3}"/>
              </a:ext>
            </a:extLst>
          </p:cNvPr>
          <p:cNvSpPr/>
          <p:nvPr/>
        </p:nvSpPr>
        <p:spPr>
          <a:xfrm>
            <a:off x="1057589" y="6039000"/>
            <a:ext cx="4847802" cy="461665"/>
          </a:xfrm>
          <a:prstGeom prst="rect">
            <a:avLst/>
          </a:prstGeom>
        </p:spPr>
        <p:txBody>
          <a:bodyPr wrap="none">
            <a:spAutoFit/>
          </a:bodyPr>
          <a:lstStyle/>
          <a:p>
            <a:r>
              <a:rPr lang="ru-RU" sz="2400" dirty="0">
                <a:solidFill>
                  <a:srgbClr val="025373"/>
                </a:solidFill>
              </a:rPr>
              <a:t>Лимит: 3 500 000 (35 000 000 x 10%)</a:t>
            </a:r>
          </a:p>
        </p:txBody>
      </p:sp>
    </p:spTree>
    <p:extLst>
      <p:ext uri="{BB962C8B-B14F-4D97-AF65-F5344CB8AC3E}">
        <p14:creationId xmlns:p14="http://schemas.microsoft.com/office/powerpoint/2010/main" xmlns="" val="32795546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909BE72E-2CA9-4FD5-9BFA-FF8FC662BE5B}"/>
              </a:ext>
            </a:extLst>
          </p:cNvPr>
          <p:cNvSpPr>
            <a:spLocks noGrp="1"/>
          </p:cNvSpPr>
          <p:nvPr>
            <p:ph type="body" sz="quarter" idx="14"/>
          </p:nvPr>
        </p:nvSpPr>
        <p:spPr>
          <a:xfrm>
            <a:off x="943500" y="1404144"/>
            <a:ext cx="10553100" cy="4049712"/>
          </a:xfrm>
        </p:spPr>
        <p:txBody>
          <a:bodyPr>
            <a:noAutofit/>
          </a:bodyPr>
          <a:lstStyle/>
          <a:p>
            <a:pPr algn="just"/>
            <a:r>
              <a:rPr lang="ru-RU" sz="2200" dirty="0"/>
              <a:t>11. Организация А в </a:t>
            </a:r>
            <a:r>
              <a:rPr lang="ru-RU" sz="2200" dirty="0" smtClean="0"/>
              <a:t>2021 </a:t>
            </a:r>
            <a:r>
              <a:rPr lang="ru-RU" sz="2200" dirty="0"/>
              <a:t>году выполнила СМР по договору подряда с организацией Б.</a:t>
            </a:r>
          </a:p>
          <a:p>
            <a:pPr algn="just"/>
            <a:r>
              <a:rPr lang="ru-RU" sz="2200" dirty="0"/>
              <a:t>Работы на сумму 24 млн. (с НДС -20%) приняты по акту, но не оплачены: организация Б является кредитором организации А по договору займа, и задолженность по нему составляет 15 млн. руб.</a:t>
            </a:r>
          </a:p>
          <a:p>
            <a:pPr algn="just"/>
            <a:r>
              <a:rPr lang="ru-RU" sz="2200" dirty="0"/>
              <a:t>При выполнении СМР организация А привлекла субподрядчика – организацию С.</a:t>
            </a:r>
          </a:p>
          <a:p>
            <a:pPr algn="just"/>
            <a:r>
              <a:rPr lang="ru-RU" sz="2200" dirty="0"/>
              <a:t>Субподрядчику перечислен аванс на закупку материалов – 2 млн. руб.</a:t>
            </a:r>
          </a:p>
          <a:p>
            <a:pPr algn="just"/>
            <a:r>
              <a:rPr lang="ru-RU" sz="2200" dirty="0"/>
              <a:t>Субподрядчик работы не выполнил, материалы не закупил, аванс не вернул.</a:t>
            </a:r>
          </a:p>
          <a:p>
            <a:pPr algn="just"/>
            <a:r>
              <a:rPr lang="ru-RU" sz="2200" dirty="0"/>
              <a:t>Выручка организации А за </a:t>
            </a:r>
            <a:r>
              <a:rPr lang="ru-RU" sz="2200" dirty="0" smtClean="0"/>
              <a:t>2021 </a:t>
            </a:r>
            <a:r>
              <a:rPr lang="ru-RU" sz="2200" dirty="0"/>
              <a:t>год - 80 млн. руб. Вся задолженность имеет срок возникновения свыше 90 дней. </a:t>
            </a:r>
          </a:p>
          <a:p>
            <a:pPr algn="just"/>
            <a:r>
              <a:rPr lang="ru-RU" sz="2200" dirty="0"/>
              <a:t>Определите возможную сумму отчислений в резерв по сомнительным долгам у организации А.</a:t>
            </a:r>
          </a:p>
          <a:p>
            <a:pPr algn="just"/>
            <a:endParaRPr lang="ru-RU" sz="2200" dirty="0"/>
          </a:p>
        </p:txBody>
      </p:sp>
    </p:spTree>
    <p:extLst>
      <p:ext uri="{BB962C8B-B14F-4D97-AF65-F5344CB8AC3E}">
        <p14:creationId xmlns:p14="http://schemas.microsoft.com/office/powerpoint/2010/main" xmlns="" val="35360691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CADD4D6-1605-49C4-B123-25E282C6C44A}"/>
              </a:ext>
            </a:extLst>
          </p:cNvPr>
          <p:cNvSpPr>
            <a:spLocks noGrp="1"/>
          </p:cNvSpPr>
          <p:nvPr>
            <p:ph type="title"/>
          </p:nvPr>
        </p:nvSpPr>
        <p:spPr>
          <a:xfrm>
            <a:off x="767408" y="1268760"/>
            <a:ext cx="10515599" cy="1325563"/>
          </a:xfrm>
        </p:spPr>
        <p:txBody>
          <a:bodyPr>
            <a:normAutofit/>
          </a:bodyPr>
          <a:lstStyle/>
          <a:p>
            <a:r>
              <a:rPr lang="ru-RU" sz="2800" dirty="0" smtClean="0">
                <a:latin typeface="+mn-lt"/>
              </a:rPr>
              <a:t>Решение:</a:t>
            </a:r>
            <a:r>
              <a:rPr lang="ru-RU" sz="2800" dirty="0">
                <a:latin typeface="+mn-lt"/>
              </a:rPr>
              <a:t/>
            </a:r>
            <a:br>
              <a:rPr lang="ru-RU" sz="2800" dirty="0">
                <a:latin typeface="+mn-lt"/>
              </a:rPr>
            </a:br>
            <a:endParaRPr lang="ru-RU" sz="2800" dirty="0">
              <a:latin typeface="+mn-lt"/>
            </a:endParaRPr>
          </a:p>
        </p:txBody>
      </p:sp>
      <p:sp>
        <p:nvSpPr>
          <p:cNvPr id="3" name="Текст 2">
            <a:extLst>
              <a:ext uri="{FF2B5EF4-FFF2-40B4-BE49-F238E27FC236}">
                <a16:creationId xmlns:a16="http://schemas.microsoft.com/office/drawing/2014/main" xmlns="" id="{C4B85B41-DB34-460D-81DE-4A0E812AA4A6}"/>
              </a:ext>
            </a:extLst>
          </p:cNvPr>
          <p:cNvSpPr>
            <a:spLocks noGrp="1"/>
          </p:cNvSpPr>
          <p:nvPr>
            <p:ph type="body" sz="quarter" idx="14"/>
          </p:nvPr>
        </p:nvSpPr>
        <p:spPr>
          <a:xfrm>
            <a:off x="767408" y="2276872"/>
            <a:ext cx="10444163" cy="4049712"/>
          </a:xfrm>
        </p:spPr>
        <p:txBody>
          <a:bodyPr>
            <a:normAutofit/>
          </a:bodyPr>
          <a:lstStyle/>
          <a:p>
            <a:r>
              <a:rPr lang="ru-RU" sz="2400" dirty="0"/>
              <a:t>Максимальная сумма отчислений в резерв:</a:t>
            </a:r>
          </a:p>
          <a:p>
            <a:r>
              <a:rPr lang="ru-RU" sz="2400" dirty="0"/>
              <a:t>- 8 млн. (80 млн. руб. x 10%)</a:t>
            </a:r>
          </a:p>
          <a:p>
            <a:r>
              <a:rPr lang="ru-RU" sz="2400" dirty="0"/>
              <a:t>Сомнительный долг:</a:t>
            </a:r>
          </a:p>
          <a:p>
            <a:r>
              <a:rPr lang="ru-RU" sz="2400" dirty="0"/>
              <a:t>- 9 млн. (24 млн. - 15 млн.)</a:t>
            </a:r>
          </a:p>
          <a:p>
            <a:r>
              <a:rPr lang="ru-RU" sz="2400" dirty="0"/>
              <a:t>Сумма отчислений в резерв:</a:t>
            </a:r>
          </a:p>
          <a:p>
            <a:r>
              <a:rPr lang="ru-RU" sz="2400" dirty="0"/>
              <a:t>- 8 млн.</a:t>
            </a:r>
          </a:p>
          <a:p>
            <a:endParaRPr lang="ru-RU" sz="2400" dirty="0"/>
          </a:p>
        </p:txBody>
      </p:sp>
    </p:spTree>
    <p:extLst>
      <p:ext uri="{BB962C8B-B14F-4D97-AF65-F5344CB8AC3E}">
        <p14:creationId xmlns:p14="http://schemas.microsoft.com/office/powerpoint/2010/main" xmlns="" val="18520901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727BB8F5-9CE2-4A24-BD1D-7DC2338B2F42}"/>
              </a:ext>
            </a:extLst>
          </p:cNvPr>
          <p:cNvSpPr>
            <a:spLocks noGrp="1"/>
          </p:cNvSpPr>
          <p:nvPr>
            <p:ph type="body" sz="quarter" idx="14"/>
          </p:nvPr>
        </p:nvSpPr>
        <p:spPr>
          <a:xfrm>
            <a:off x="741000" y="729000"/>
            <a:ext cx="10484999" cy="5625000"/>
          </a:xfrm>
        </p:spPr>
        <p:txBody>
          <a:bodyPr>
            <a:noAutofit/>
          </a:bodyPr>
          <a:lstStyle/>
          <a:p>
            <a:pPr algn="just"/>
            <a:r>
              <a:rPr lang="ru-RU" sz="2000" dirty="0"/>
              <a:t>12. ООО "</a:t>
            </a:r>
            <a:r>
              <a:rPr lang="ru-RU" sz="2000" dirty="0" err="1"/>
              <a:t>Мириталь</a:t>
            </a:r>
            <a:r>
              <a:rPr lang="ru-RU" sz="2000" dirty="0"/>
              <a:t>" (ОСНО) в первом полугодии 2021 года провело следующие операции:</a:t>
            </a:r>
          </a:p>
          <a:p>
            <a:pPr algn="just"/>
            <a:r>
              <a:rPr lang="ru-RU" sz="2000" dirty="0"/>
              <a:t>I квартал:</a:t>
            </a:r>
          </a:p>
          <a:p>
            <a:pPr algn="just"/>
            <a:r>
              <a:rPr lang="ru-RU" sz="2000" dirty="0"/>
              <a:t>- получен аванс в счет будущей поставки 180 000 руб. в т.ч. НДС 20%;</a:t>
            </a:r>
          </a:p>
          <a:p>
            <a:pPr algn="just"/>
            <a:r>
              <a:rPr lang="ru-RU" sz="2000" dirty="0"/>
              <a:t>- для производства продукции получено и оприходовано сырье на сумму 80 000 руб. в т.ч. НДС  </a:t>
            </a:r>
          </a:p>
          <a:p>
            <a:pPr algn="just"/>
            <a:r>
              <a:rPr lang="ru-RU" sz="2000" dirty="0"/>
              <a:t>    - 20% (счет-фактура получен);</a:t>
            </a:r>
          </a:p>
          <a:p>
            <a:pPr algn="just"/>
            <a:r>
              <a:rPr lang="ru-RU" sz="2000" dirty="0"/>
              <a:t>- оплачены расходы прошлого периода по поставке воды в сумме 350 000 руб. в т.ч. НДС 20%. </a:t>
            </a:r>
          </a:p>
          <a:p>
            <a:pPr algn="just"/>
            <a:r>
              <a:rPr lang="ru-RU" sz="2000" dirty="0"/>
              <a:t>II квартал:</a:t>
            </a:r>
          </a:p>
          <a:p>
            <a:pPr algn="just"/>
            <a:r>
              <a:rPr lang="ru-RU" sz="2000" dirty="0"/>
              <a:t>- отгружен товар на сумму 450 000 руб. без НДС, в т.ч. в счет полученного в первом квартале аванса;</a:t>
            </a:r>
          </a:p>
          <a:p>
            <a:pPr algn="just"/>
            <a:r>
              <a:rPr lang="ru-RU" sz="2000" dirty="0"/>
              <a:t>- отгружены товары детского ассортимента на сумму 220 000 руб. в т.ч. НДС;</a:t>
            </a:r>
          </a:p>
          <a:p>
            <a:pPr algn="just"/>
            <a:r>
              <a:rPr lang="ru-RU" sz="2000" dirty="0"/>
              <a:t>- для производства продукции оприходовано сырье на сумму 120 000 руб. в т.ч. НДС 20%,счет-фактура получен;</a:t>
            </a:r>
          </a:p>
          <a:p>
            <a:pPr algn="just"/>
            <a:r>
              <a:rPr lang="ru-RU" sz="2000" dirty="0"/>
              <a:t>- оприходовано топливо на сумму 300 000 руб. в т.ч. НДС 20% (счет-фактура не был получен).</a:t>
            </a:r>
          </a:p>
          <a:p>
            <a:pPr algn="just"/>
            <a:r>
              <a:rPr lang="ru-RU" sz="2000" dirty="0"/>
              <a:t>Исчислите сумму налога, подлежащую уплате в бюджет за I и II квартал, укажите сроки уплаты. Обоснуйте свой ответ.</a:t>
            </a:r>
          </a:p>
          <a:p>
            <a:pPr algn="just"/>
            <a:endParaRPr lang="ru-RU" sz="2000" dirty="0"/>
          </a:p>
        </p:txBody>
      </p:sp>
    </p:spTree>
    <p:extLst>
      <p:ext uri="{BB962C8B-B14F-4D97-AF65-F5344CB8AC3E}">
        <p14:creationId xmlns:p14="http://schemas.microsoft.com/office/powerpoint/2010/main" xmlns="" val="41461239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6E812F3A-7437-4EC8-880D-BB46A42DE593}"/>
              </a:ext>
            </a:extLst>
          </p:cNvPr>
          <p:cNvSpPr>
            <a:spLocks noGrp="1"/>
          </p:cNvSpPr>
          <p:nvPr>
            <p:ph type="body" sz="quarter" idx="14"/>
          </p:nvPr>
        </p:nvSpPr>
        <p:spPr>
          <a:xfrm>
            <a:off x="1032000" y="548680"/>
            <a:ext cx="11160000" cy="6129000"/>
          </a:xfrm>
        </p:spPr>
        <p:txBody>
          <a:bodyPr>
            <a:normAutofit lnSpcReduction="10000"/>
          </a:bodyPr>
          <a:lstStyle/>
          <a:p>
            <a:pPr algn="just"/>
            <a:r>
              <a:rPr lang="ru-RU" sz="2400" dirty="0"/>
              <a:t>Расчёт:</a:t>
            </a:r>
          </a:p>
          <a:p>
            <a:pPr algn="just"/>
            <a:r>
              <a:rPr lang="ru-RU" sz="2400" dirty="0"/>
              <a:t>I квартал:</a:t>
            </a:r>
          </a:p>
          <a:p>
            <a:pPr algn="just"/>
            <a:r>
              <a:rPr lang="ru-RU" sz="2400" dirty="0"/>
              <a:t>Книга продаж:</a:t>
            </a:r>
          </a:p>
          <a:p>
            <a:pPr algn="just"/>
            <a:r>
              <a:rPr lang="ru-RU" sz="2400" dirty="0"/>
              <a:t>180 000 /120 x 20 = 30 000</a:t>
            </a:r>
          </a:p>
          <a:p>
            <a:pPr algn="just"/>
            <a:r>
              <a:rPr lang="ru-RU" sz="2400" dirty="0"/>
              <a:t>Книга покупок:</a:t>
            </a:r>
          </a:p>
          <a:p>
            <a:pPr algn="just"/>
            <a:r>
              <a:rPr lang="ru-RU" sz="2400" dirty="0"/>
              <a:t>80 000 /120 x 20 = 13 333,33</a:t>
            </a:r>
          </a:p>
          <a:p>
            <a:pPr algn="just"/>
            <a:r>
              <a:rPr lang="ru-RU" sz="2400" dirty="0"/>
              <a:t>Итого к уплате: 16 667 (30 000 - 13 333,33)</a:t>
            </a:r>
          </a:p>
          <a:p>
            <a:pPr algn="just"/>
            <a:r>
              <a:rPr lang="ru-RU" sz="2400" dirty="0"/>
              <a:t>II квартал:</a:t>
            </a:r>
          </a:p>
          <a:p>
            <a:pPr algn="just"/>
            <a:r>
              <a:rPr lang="ru-RU" sz="2400" dirty="0"/>
              <a:t>Книга продаж: 450 000 x 20% = 90 000</a:t>
            </a:r>
          </a:p>
          <a:p>
            <a:pPr algn="just"/>
            <a:r>
              <a:rPr lang="ru-RU" sz="2400" dirty="0"/>
              <a:t>220 000/110 x 10 = 20000</a:t>
            </a:r>
          </a:p>
          <a:p>
            <a:pPr algn="just"/>
            <a:r>
              <a:rPr lang="ru-RU" sz="2400" dirty="0"/>
              <a:t>Книга покупок:</a:t>
            </a:r>
          </a:p>
          <a:p>
            <a:pPr algn="just"/>
            <a:r>
              <a:rPr lang="ru-RU" sz="2400" dirty="0"/>
              <a:t>180 000 /120 x 20 = 30 000</a:t>
            </a:r>
          </a:p>
          <a:p>
            <a:pPr algn="just"/>
            <a:r>
              <a:rPr lang="ru-RU" sz="2400" dirty="0"/>
              <a:t>120 000/120 x 20 = 20 000</a:t>
            </a:r>
          </a:p>
          <a:p>
            <a:pPr algn="just"/>
            <a:r>
              <a:rPr lang="ru-RU" sz="2400" dirty="0"/>
              <a:t>Итого к уплате: 60 000 (90 000 + 20 000 - 30 000 – 20 000)</a:t>
            </a:r>
          </a:p>
          <a:p>
            <a:pPr algn="just"/>
            <a:endParaRPr lang="ru-RU" sz="2400" dirty="0"/>
          </a:p>
        </p:txBody>
      </p:sp>
    </p:spTree>
    <p:extLst>
      <p:ext uri="{BB962C8B-B14F-4D97-AF65-F5344CB8AC3E}">
        <p14:creationId xmlns:p14="http://schemas.microsoft.com/office/powerpoint/2010/main" xmlns="" val="927878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AE0C9A21-FBB0-4447-8523-762C684F1D69}"/>
              </a:ext>
            </a:extLst>
          </p:cNvPr>
          <p:cNvSpPr>
            <a:spLocks noGrp="1"/>
          </p:cNvSpPr>
          <p:nvPr>
            <p:ph type="body" sz="quarter" idx="14"/>
          </p:nvPr>
        </p:nvSpPr>
        <p:spPr>
          <a:xfrm>
            <a:off x="695400" y="1484784"/>
            <a:ext cx="10796400" cy="4203232"/>
          </a:xfrm>
        </p:spPr>
        <p:txBody>
          <a:bodyPr>
            <a:normAutofit/>
          </a:bodyPr>
          <a:lstStyle/>
          <a:p>
            <a:pPr algn="just"/>
            <a:r>
              <a:rPr lang="ru-RU" sz="2400" dirty="0"/>
              <a:t>13. ООО "Башмачок" в арендованном помещении реализует детскую обувь.</a:t>
            </a:r>
          </a:p>
          <a:p>
            <a:pPr algn="just"/>
            <a:r>
              <a:rPr lang="ru-RU" sz="2400" dirty="0"/>
              <a:t>Арендная плата составляет 36 000 руб. в месяц (с НДС). Счета-фактуры по арендной плате получены.</a:t>
            </a:r>
          </a:p>
          <a:p>
            <a:pPr algn="just"/>
            <a:r>
              <a:rPr lang="ru-RU" sz="2400" dirty="0"/>
              <a:t>В I квартале </a:t>
            </a:r>
            <a:r>
              <a:rPr lang="ru-RU" sz="2400" dirty="0" smtClean="0"/>
              <a:t>2021 </a:t>
            </a:r>
            <a:r>
              <a:rPr lang="ru-RU" sz="2400" dirty="0"/>
              <a:t>года для перепродажи были приобретены и оплачены детские</a:t>
            </a:r>
          </a:p>
          <a:p>
            <a:pPr algn="just"/>
            <a:r>
              <a:rPr lang="ru-RU" sz="2400" dirty="0"/>
              <a:t>ботинки на сумму 125 000 руб., в т.ч. спортивные - на сумму 60 000 руб. (с НДС). Счета- фактуры получены. Выручка (без НДС) от реализации обуви за I квартал составила 210 000 руб., в том числе спортивной - 105 000 руб.</a:t>
            </a:r>
          </a:p>
          <a:p>
            <a:pPr algn="just"/>
            <a:r>
              <a:rPr lang="ru-RU" sz="2400" dirty="0"/>
              <a:t>Определите сумму НДС, подлежащую уплате в бюджет по итогам 1 квартала </a:t>
            </a:r>
            <a:r>
              <a:rPr lang="ru-RU" sz="2400" dirty="0" smtClean="0"/>
              <a:t>2021 </a:t>
            </a:r>
            <a:r>
              <a:rPr lang="ru-RU" sz="2400" dirty="0"/>
              <a:t>года. Укажите сроки уплаты.</a:t>
            </a:r>
          </a:p>
          <a:p>
            <a:pPr algn="just"/>
            <a:endParaRPr lang="ru-RU" sz="2400" dirty="0"/>
          </a:p>
        </p:txBody>
      </p:sp>
    </p:spTree>
    <p:extLst>
      <p:ext uri="{BB962C8B-B14F-4D97-AF65-F5344CB8AC3E}">
        <p14:creationId xmlns:p14="http://schemas.microsoft.com/office/powerpoint/2010/main" xmlns="" val="34274880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5D525419-E124-4F16-BCFD-DC1948E43D71}"/>
              </a:ext>
            </a:extLst>
          </p:cNvPr>
          <p:cNvSpPr>
            <a:spLocks noGrp="1"/>
          </p:cNvSpPr>
          <p:nvPr>
            <p:ph type="body" sz="quarter" idx="14"/>
          </p:nvPr>
        </p:nvSpPr>
        <p:spPr>
          <a:xfrm>
            <a:off x="1011000" y="1089000"/>
            <a:ext cx="9963900" cy="5084300"/>
          </a:xfrm>
        </p:spPr>
        <p:txBody>
          <a:bodyPr>
            <a:normAutofit fontScale="92500" lnSpcReduction="10000"/>
          </a:bodyPr>
          <a:lstStyle/>
          <a:p>
            <a:pPr algn="just"/>
            <a:r>
              <a:rPr lang="ru-RU" dirty="0"/>
              <a:t>Расчёт:</a:t>
            </a:r>
          </a:p>
          <a:p>
            <a:pPr algn="just"/>
            <a:r>
              <a:rPr lang="ru-RU" dirty="0"/>
              <a:t>Книга продаж:</a:t>
            </a:r>
          </a:p>
          <a:p>
            <a:pPr algn="just"/>
            <a:r>
              <a:rPr lang="ru-RU" dirty="0"/>
              <a:t>105 000 x 20% = 21 000</a:t>
            </a:r>
          </a:p>
          <a:p>
            <a:pPr algn="just"/>
            <a:r>
              <a:rPr lang="ru-RU" dirty="0"/>
              <a:t>(210 000 - 105 000) x 10% = 10500</a:t>
            </a:r>
          </a:p>
          <a:p>
            <a:pPr algn="just"/>
            <a:r>
              <a:rPr lang="ru-RU" dirty="0"/>
              <a:t>Итого: 31 500</a:t>
            </a:r>
          </a:p>
          <a:p>
            <a:pPr algn="just"/>
            <a:r>
              <a:rPr lang="ru-RU" dirty="0"/>
              <a:t>Книга покупок:</a:t>
            </a:r>
          </a:p>
          <a:p>
            <a:pPr algn="just"/>
            <a:r>
              <a:rPr lang="ru-RU" dirty="0"/>
              <a:t>36000 x 3/120 x 20 = 18 000</a:t>
            </a:r>
          </a:p>
          <a:p>
            <a:pPr algn="just"/>
            <a:r>
              <a:rPr lang="ru-RU" dirty="0"/>
              <a:t>60 000/120 x 20 = 10 000</a:t>
            </a:r>
          </a:p>
          <a:p>
            <a:pPr algn="just"/>
            <a:r>
              <a:rPr lang="ru-RU" dirty="0"/>
              <a:t>(125 000 – 60 000)/110 x 10 = 5909,09</a:t>
            </a:r>
          </a:p>
          <a:p>
            <a:pPr algn="just"/>
            <a:r>
              <a:rPr lang="ru-RU" dirty="0"/>
              <a:t>Итого: 33909,09</a:t>
            </a:r>
          </a:p>
          <a:p>
            <a:pPr algn="just"/>
            <a:r>
              <a:rPr lang="ru-RU" dirty="0"/>
              <a:t>Сумма налога к возмещению: 2 409 руб.(31 500 – 33909)</a:t>
            </a:r>
          </a:p>
          <a:p>
            <a:pPr algn="just"/>
            <a:endParaRPr lang="ru-RU" dirty="0"/>
          </a:p>
        </p:txBody>
      </p:sp>
    </p:spTree>
    <p:extLst>
      <p:ext uri="{BB962C8B-B14F-4D97-AF65-F5344CB8AC3E}">
        <p14:creationId xmlns:p14="http://schemas.microsoft.com/office/powerpoint/2010/main" xmlns="" val="29178424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27623D20-B239-4AD6-A5CA-6796CF316417}"/>
              </a:ext>
            </a:extLst>
          </p:cNvPr>
          <p:cNvSpPr>
            <a:spLocks noGrp="1"/>
          </p:cNvSpPr>
          <p:nvPr>
            <p:ph type="body" sz="quarter" idx="14"/>
          </p:nvPr>
        </p:nvSpPr>
        <p:spPr>
          <a:xfrm>
            <a:off x="786000" y="594000"/>
            <a:ext cx="10432799" cy="5940000"/>
          </a:xfrm>
        </p:spPr>
        <p:txBody>
          <a:bodyPr>
            <a:normAutofit fontScale="92500"/>
          </a:bodyPr>
          <a:lstStyle/>
          <a:p>
            <a:pPr algn="just">
              <a:lnSpc>
                <a:spcPct val="120000"/>
              </a:lnSpc>
            </a:pPr>
            <a:r>
              <a:rPr lang="ru-RU" sz="2000" b="1" i="1" dirty="0"/>
              <a:t>Обоснование:</a:t>
            </a:r>
          </a:p>
          <a:p>
            <a:pPr algn="just">
              <a:lnSpc>
                <a:spcPct val="120000"/>
              </a:lnSpc>
            </a:pPr>
            <a:r>
              <a:rPr lang="ru-RU" sz="2000" b="1" i="1" dirty="0"/>
              <a:t>Согласно п.1.ст.266 НК РФ сомнительным долгом признается любая задолженность перед налогоплательщиком, возникшая в связи с реализацией товаров, выполнением работ, оказанием услуг, в случае, если эта задолженность не погашена в сроки, установленные договором, и не обеспечена залогом, поручительством, банковской гарантией. При наличии у налогоплательщика перед контрагентом встречного обязательства (кредиторской задолженности) сомнительным долгом признается соответствующая задолженность перед налогоплательщиком в той части, которая превышает указанную кредиторскую задолженность налогоплательщика перед этим контрагентом. При наличии задолженностей перед налогоплательщиком с разными сроками возникновения уменьшение таких задолженностей на кредиторскую задолженность налогоплательщика производится начиная с первой по времени возникновения. </a:t>
            </a:r>
          </a:p>
          <a:p>
            <a:pPr algn="just">
              <a:lnSpc>
                <a:spcPct val="120000"/>
              </a:lnSpc>
            </a:pPr>
            <a:r>
              <a:rPr lang="ru-RU" sz="2000" b="1" i="1" dirty="0"/>
              <a:t>Согласно п.2 ст. 266 НК РФ сумма данного резерва определяется по результатам проведенной на последнее число отчетного (налогового) периода инвентаризации дебиторской задолженности. Сумма резерва исчисляется в зависимости от срока возникновения сомнительной задолженности.</a:t>
            </a:r>
          </a:p>
          <a:p>
            <a:pPr algn="just">
              <a:lnSpc>
                <a:spcPct val="120000"/>
              </a:lnSpc>
            </a:pPr>
            <a:endParaRPr lang="ru-RU" sz="2000" b="1" i="1" dirty="0"/>
          </a:p>
        </p:txBody>
      </p:sp>
    </p:spTree>
    <p:extLst>
      <p:ext uri="{BB962C8B-B14F-4D97-AF65-F5344CB8AC3E}">
        <p14:creationId xmlns:p14="http://schemas.microsoft.com/office/powerpoint/2010/main" xmlns="" val="32792932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FC5134FC-0978-4F69-9498-DAE8914F45DF}"/>
              </a:ext>
            </a:extLst>
          </p:cNvPr>
          <p:cNvSpPr>
            <a:spLocks noGrp="1"/>
          </p:cNvSpPr>
          <p:nvPr>
            <p:ph type="body" sz="quarter" idx="14"/>
          </p:nvPr>
        </p:nvSpPr>
        <p:spPr>
          <a:xfrm>
            <a:off x="1032459" y="1404144"/>
            <a:ext cx="10127082" cy="4049712"/>
          </a:xfrm>
        </p:spPr>
        <p:txBody>
          <a:bodyPr>
            <a:normAutofit/>
          </a:bodyPr>
          <a:lstStyle/>
          <a:p>
            <a:pPr algn="just"/>
            <a:r>
              <a:rPr lang="ru-RU" sz="2400" dirty="0"/>
              <a:t>14. Организация (ОСНО) в ноябре </a:t>
            </a:r>
            <a:r>
              <a:rPr lang="ru-RU" sz="2400" dirty="0" smtClean="0"/>
              <a:t>2021 </a:t>
            </a:r>
            <a:r>
              <a:rPr lang="ru-RU" sz="2400" dirty="0"/>
              <a:t>года закупила материалы стоимостью 240 000 руб. (с НДС 20 %) для последующей перепродажи. Документы от поставщика получены своевременно. Половина материалов продана и отгружена в том же периоде за 160 200 руб. (с НДС 20%).</a:t>
            </a:r>
          </a:p>
          <a:p>
            <a:pPr algn="just"/>
            <a:r>
              <a:rPr lang="ru-RU" sz="2400" dirty="0"/>
              <a:t>В январе 2021 года организация выступила учредителем другого юридического лица, взнос в уставный капитал составил 100 000 руб. В качестве взноса были переданы оставшиеся ранее приобретенные материалы.</a:t>
            </a:r>
          </a:p>
          <a:p>
            <a:pPr algn="just"/>
            <a:r>
              <a:rPr lang="ru-RU" sz="2400" dirty="0"/>
              <a:t>Определите налоговые последствия в части НДС.</a:t>
            </a:r>
          </a:p>
          <a:p>
            <a:pPr algn="just"/>
            <a:endParaRPr lang="ru-RU" sz="2400" dirty="0"/>
          </a:p>
        </p:txBody>
      </p:sp>
    </p:spTree>
    <p:extLst>
      <p:ext uri="{BB962C8B-B14F-4D97-AF65-F5344CB8AC3E}">
        <p14:creationId xmlns:p14="http://schemas.microsoft.com/office/powerpoint/2010/main" xmlns="" val="10078474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AAEEE6F0-C86E-4FF0-A740-FB00AFEB2652}"/>
              </a:ext>
            </a:extLst>
          </p:cNvPr>
          <p:cNvSpPr>
            <a:spLocks noGrp="1"/>
          </p:cNvSpPr>
          <p:nvPr>
            <p:ph type="body" sz="quarter" idx="14"/>
          </p:nvPr>
        </p:nvSpPr>
        <p:spPr>
          <a:xfrm>
            <a:off x="921000" y="774000"/>
            <a:ext cx="10620000" cy="5490000"/>
          </a:xfrm>
        </p:spPr>
        <p:txBody>
          <a:bodyPr>
            <a:normAutofit fontScale="77500" lnSpcReduction="20000"/>
          </a:bodyPr>
          <a:lstStyle/>
          <a:p>
            <a:pPr algn="just"/>
            <a:r>
              <a:rPr lang="ru-RU" dirty="0"/>
              <a:t>Расчёт:</a:t>
            </a:r>
          </a:p>
          <a:p>
            <a:pPr algn="just"/>
            <a:r>
              <a:rPr lang="ru-RU" dirty="0"/>
              <a:t>4 квартал </a:t>
            </a:r>
            <a:r>
              <a:rPr lang="ru-RU" dirty="0" smtClean="0"/>
              <a:t>2021 </a:t>
            </a:r>
            <a:r>
              <a:rPr lang="ru-RU" dirty="0"/>
              <a:t>г.</a:t>
            </a:r>
          </a:p>
          <a:p>
            <a:pPr algn="just"/>
            <a:r>
              <a:rPr lang="ru-RU" b="1" dirty="0"/>
              <a:t>Книга продаж:</a:t>
            </a:r>
          </a:p>
          <a:p>
            <a:pPr algn="just"/>
            <a:r>
              <a:rPr lang="ru-RU" b="1" dirty="0"/>
              <a:t>160 200 * 20/120= 26 700 руб. </a:t>
            </a:r>
            <a:r>
              <a:rPr lang="ru-RU" dirty="0"/>
              <a:t>– НДС, исчисленный с реализации.</a:t>
            </a:r>
          </a:p>
          <a:p>
            <a:pPr algn="just"/>
            <a:r>
              <a:rPr lang="ru-RU" b="1" dirty="0"/>
              <a:t>Книга покупок:</a:t>
            </a:r>
          </a:p>
          <a:p>
            <a:pPr algn="just"/>
            <a:r>
              <a:rPr lang="ru-RU" b="1" dirty="0"/>
              <a:t>240 000 * 20/120 = 40 000 руб. </a:t>
            </a:r>
            <a:r>
              <a:rPr lang="ru-RU" dirty="0"/>
              <a:t>– НДС, предъявленный поставщиком (принимается к</a:t>
            </a:r>
          </a:p>
          <a:p>
            <a:pPr algn="just"/>
            <a:r>
              <a:rPr lang="ru-RU" dirty="0"/>
              <a:t>вычету).</a:t>
            </a:r>
          </a:p>
          <a:p>
            <a:pPr algn="just"/>
            <a:r>
              <a:rPr lang="ru-RU" dirty="0"/>
              <a:t>Итого: 26 700 – 40 000 = - 13 300 руб. – НДС к возмещению из бюджета.</a:t>
            </a:r>
          </a:p>
          <a:p>
            <a:pPr algn="just"/>
            <a:endParaRPr lang="ru-RU" dirty="0"/>
          </a:p>
          <a:p>
            <a:pPr algn="just"/>
            <a:r>
              <a:rPr lang="ru-RU" dirty="0"/>
              <a:t>1 квартал 2021 г.</a:t>
            </a:r>
          </a:p>
          <a:p>
            <a:pPr algn="just"/>
            <a:r>
              <a:rPr lang="ru-RU" b="1" dirty="0"/>
              <a:t>Книга продаж:</a:t>
            </a:r>
          </a:p>
          <a:p>
            <a:pPr algn="just"/>
            <a:r>
              <a:rPr lang="ru-RU" b="1" dirty="0"/>
              <a:t>240 000 * 20/120:2 = 20 000 руб. </a:t>
            </a:r>
            <a:r>
              <a:rPr lang="ru-RU" dirty="0"/>
              <a:t>– НДС, подлежащий восстановлению (возврату в</a:t>
            </a:r>
          </a:p>
          <a:p>
            <a:pPr algn="just"/>
            <a:r>
              <a:rPr lang="ru-RU" dirty="0"/>
              <a:t>бюджет).</a:t>
            </a:r>
          </a:p>
          <a:p>
            <a:pPr algn="just"/>
            <a:r>
              <a:rPr lang="ru-RU" dirty="0"/>
              <a:t>Налог подлежит уплате равными частями не позднее 25 числа каждого из 3 месяцев,</a:t>
            </a:r>
          </a:p>
          <a:p>
            <a:pPr algn="just"/>
            <a:r>
              <a:rPr lang="ru-RU" dirty="0"/>
              <a:t>следующих за истекшим периодом.</a:t>
            </a:r>
          </a:p>
          <a:p>
            <a:pPr algn="just"/>
            <a:endParaRPr lang="ru-RU" dirty="0"/>
          </a:p>
        </p:txBody>
      </p:sp>
    </p:spTree>
    <p:extLst>
      <p:ext uri="{BB962C8B-B14F-4D97-AF65-F5344CB8AC3E}">
        <p14:creationId xmlns:p14="http://schemas.microsoft.com/office/powerpoint/2010/main" xmlns="" val="39634054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ED0A22E0-6A95-4FBD-9E5B-0ACA92B4905C}"/>
              </a:ext>
            </a:extLst>
          </p:cNvPr>
          <p:cNvSpPr>
            <a:spLocks noGrp="1"/>
          </p:cNvSpPr>
          <p:nvPr>
            <p:ph type="body" sz="quarter" idx="14"/>
          </p:nvPr>
        </p:nvSpPr>
        <p:spPr>
          <a:xfrm>
            <a:off x="911424" y="2060848"/>
            <a:ext cx="10387800" cy="4049712"/>
          </a:xfrm>
        </p:spPr>
        <p:txBody>
          <a:bodyPr>
            <a:normAutofit/>
          </a:bodyPr>
          <a:lstStyle/>
          <a:p>
            <a:pPr algn="just"/>
            <a:r>
              <a:rPr lang="ru-RU" sz="2400" dirty="0"/>
              <a:t>15. Иванов И.И. (налоговый резидент РФ) продал в 2019 году перешедшую к нему в январе того же года по наследству от родителей квартиру за 2 млн. руб. (кадастровая стоимость на 1 января 2019 года – 3,2 млн. руб.)</a:t>
            </a:r>
          </a:p>
          <a:p>
            <a:pPr algn="just"/>
            <a:r>
              <a:rPr lang="ru-RU" sz="2400" dirty="0"/>
              <a:t>Определите возможные налоговые последствия в части НДФЛ. Ответ обоснуйте.</a:t>
            </a:r>
          </a:p>
          <a:p>
            <a:pPr algn="just"/>
            <a:endParaRPr lang="ru-RU" sz="2400" dirty="0"/>
          </a:p>
        </p:txBody>
      </p:sp>
    </p:spTree>
    <p:extLst>
      <p:ext uri="{BB962C8B-B14F-4D97-AF65-F5344CB8AC3E}">
        <p14:creationId xmlns:p14="http://schemas.microsoft.com/office/powerpoint/2010/main" xmlns="" val="12340304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6FDF240B-DB36-479B-B1FF-19D3011ABC6E}"/>
              </a:ext>
            </a:extLst>
          </p:cNvPr>
          <p:cNvSpPr>
            <a:spLocks noGrp="1"/>
          </p:cNvSpPr>
          <p:nvPr>
            <p:ph type="body" sz="quarter" idx="14"/>
          </p:nvPr>
        </p:nvSpPr>
        <p:spPr>
          <a:xfrm>
            <a:off x="767408" y="1556792"/>
            <a:ext cx="10882800" cy="4049712"/>
          </a:xfrm>
        </p:spPr>
        <p:txBody>
          <a:bodyPr>
            <a:normAutofit/>
          </a:bodyPr>
          <a:lstStyle/>
          <a:p>
            <a:pPr algn="just"/>
            <a:r>
              <a:rPr lang="ru-RU" sz="2400" dirty="0"/>
              <a:t>Решение:</a:t>
            </a:r>
          </a:p>
          <a:p>
            <a:r>
              <a:rPr lang="ru-RU" sz="2400" dirty="0"/>
              <a:t>Налоговая база: 1 240 000 руб. (3 200 000 руб. x 0,7% - 1000 000 руб.)</a:t>
            </a:r>
          </a:p>
          <a:p>
            <a:r>
              <a:rPr lang="ru-RU" sz="2400" dirty="0"/>
              <a:t>Сумма налога, подлежащая уплате: 161 200 руб. (1 240 000 x 13%)</a:t>
            </a:r>
          </a:p>
          <a:p>
            <a:r>
              <a:rPr lang="ru-RU" sz="2400" dirty="0"/>
              <a:t>Налогоплательщику необходимо представить декларацию не позднее 30 апреля 2020 года (п.1.ст.229 НК РФ).</a:t>
            </a:r>
          </a:p>
          <a:p>
            <a:r>
              <a:rPr lang="ru-RU" sz="2400" dirty="0"/>
              <a:t>Налог необходимо заплатить не позднее 15 июля 2020 года (п.4.ст.228 НК РФ).</a:t>
            </a:r>
          </a:p>
          <a:p>
            <a:endParaRPr lang="ru-RU" sz="2400" dirty="0"/>
          </a:p>
        </p:txBody>
      </p:sp>
    </p:spTree>
    <p:extLst>
      <p:ext uri="{BB962C8B-B14F-4D97-AF65-F5344CB8AC3E}">
        <p14:creationId xmlns:p14="http://schemas.microsoft.com/office/powerpoint/2010/main" xmlns="" val="4940406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F4F4066E-10B8-4539-955E-AB2F1D732A6C}"/>
              </a:ext>
            </a:extLst>
          </p:cNvPr>
          <p:cNvSpPr>
            <a:spLocks noGrp="1"/>
          </p:cNvSpPr>
          <p:nvPr>
            <p:ph type="body" sz="quarter" idx="14"/>
          </p:nvPr>
        </p:nvSpPr>
        <p:spPr>
          <a:xfrm>
            <a:off x="966000" y="1404144"/>
            <a:ext cx="10432800" cy="4049712"/>
          </a:xfrm>
        </p:spPr>
        <p:txBody>
          <a:bodyPr>
            <a:normAutofit/>
          </a:bodyPr>
          <a:lstStyle/>
          <a:p>
            <a:pPr algn="just"/>
            <a:r>
              <a:rPr lang="ru-RU" sz="2400" dirty="0"/>
              <a:t>16. Супругами </a:t>
            </a:r>
            <a:r>
              <a:rPr lang="ru-RU" sz="2400" dirty="0" err="1"/>
              <a:t>Петровами</a:t>
            </a:r>
            <a:r>
              <a:rPr lang="ru-RU" sz="2400" dirty="0"/>
              <a:t> в феврале 2015 года был приобретен дом и земельный участок с привлечением ипотечных средств. Договор купли-продажи был оформлен на супруга. </a:t>
            </a:r>
          </a:p>
          <a:p>
            <a:pPr algn="just"/>
            <a:r>
              <a:rPr lang="ru-RU" sz="2400" dirty="0"/>
              <a:t>Ипотека была полностью погашена в марте 2018 года. В январе </a:t>
            </a:r>
            <a:r>
              <a:rPr lang="ru-RU" sz="2400" dirty="0" smtClean="0"/>
              <a:t>2021 </a:t>
            </a:r>
            <a:r>
              <a:rPr lang="ru-RU" sz="2400" dirty="0"/>
              <a:t>года супруги оформили выделение долей путем составления договора об определении долей в праве собственности, согласно которому прекращается режим общей собственности и устанавливается режим совместной собственности каждого супруга по ½ доли. В январе </a:t>
            </a:r>
            <a:r>
              <a:rPr lang="ru-RU" sz="2400" dirty="0" smtClean="0"/>
              <a:t>2021 </a:t>
            </a:r>
            <a:r>
              <a:rPr lang="ru-RU" sz="2400" dirty="0"/>
              <a:t>года, после выделения долей, дом был продан. </a:t>
            </a:r>
          </a:p>
          <a:p>
            <a:pPr algn="just"/>
            <a:r>
              <a:rPr lang="ru-RU" sz="2400" dirty="0"/>
              <a:t>Опишите налоговые последствия по НДФЛ за </a:t>
            </a:r>
            <a:r>
              <a:rPr lang="ru-RU" sz="2400" dirty="0" smtClean="0"/>
              <a:t>2021 </a:t>
            </a:r>
            <a:r>
              <a:rPr lang="ru-RU" sz="2400" dirty="0"/>
              <a:t>год для каждого из супругов Петровых.</a:t>
            </a:r>
          </a:p>
          <a:p>
            <a:pPr algn="just"/>
            <a:endParaRPr lang="ru-RU" sz="2400" dirty="0"/>
          </a:p>
        </p:txBody>
      </p:sp>
    </p:spTree>
    <p:extLst>
      <p:ext uri="{BB962C8B-B14F-4D97-AF65-F5344CB8AC3E}">
        <p14:creationId xmlns:p14="http://schemas.microsoft.com/office/powerpoint/2010/main" xmlns="" val="34418015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3">
            <a:extLst>
              <a:ext uri="{FF2B5EF4-FFF2-40B4-BE49-F238E27FC236}">
                <a16:creationId xmlns:a16="http://schemas.microsoft.com/office/drawing/2014/main" xmlns="" id="{12A1E4A6-7EB5-43F2-AECE-2CE164D79456}"/>
              </a:ext>
            </a:extLst>
          </p:cNvPr>
          <p:cNvSpPr>
            <a:spLocks noGrp="1"/>
          </p:cNvSpPr>
          <p:nvPr>
            <p:ph type="title"/>
          </p:nvPr>
        </p:nvSpPr>
        <p:spPr>
          <a:xfrm>
            <a:off x="838200" y="365125"/>
            <a:ext cx="10515600" cy="1325563"/>
          </a:xfrm>
        </p:spPr>
        <p:txBody>
          <a:bodyPr>
            <a:normAutofit/>
          </a:bodyPr>
          <a:lstStyle/>
          <a:p>
            <a:pPr algn="ctr"/>
            <a:r>
              <a:rPr lang="ru-RU" sz="3800" dirty="0">
                <a:latin typeface="+mn-lt"/>
                <a:cs typeface="Arial" pitchFamily="34" charset="0"/>
              </a:rPr>
              <a:t>БЛАГОДАРИМ ЗА ВНИМАНИЕ!</a:t>
            </a:r>
          </a:p>
        </p:txBody>
      </p:sp>
      <p:sp>
        <p:nvSpPr>
          <p:cNvPr id="7" name="Объект 4">
            <a:extLst>
              <a:ext uri="{FF2B5EF4-FFF2-40B4-BE49-F238E27FC236}">
                <a16:creationId xmlns:a16="http://schemas.microsoft.com/office/drawing/2014/main" xmlns="" id="{4E5203F6-9308-471D-930E-01AB4FE482F3}"/>
              </a:ext>
            </a:extLst>
          </p:cNvPr>
          <p:cNvSpPr>
            <a:spLocks noGrp="1"/>
          </p:cNvSpPr>
          <p:nvPr>
            <p:ph idx="1"/>
          </p:nvPr>
        </p:nvSpPr>
        <p:spPr>
          <a:xfrm>
            <a:off x="831000" y="2214000"/>
            <a:ext cx="10515600" cy="3943375"/>
          </a:xfrm>
        </p:spPr>
        <p:txBody>
          <a:bodyPr/>
          <a:lstStyle/>
          <a:p>
            <a:pPr algn="ctr">
              <a:buClr>
                <a:srgbClr val="C3260C"/>
              </a:buClr>
              <a:buSzPct val="130000"/>
              <a:buFont typeface="Georgia" pitchFamily="18" charset="0"/>
              <a:buNone/>
            </a:pPr>
            <a:r>
              <a:rPr lang="ru-RU" dirty="0"/>
              <a:t> </a:t>
            </a:r>
            <a:r>
              <a:rPr lang="ru-RU" b="1" dirty="0">
                <a:cs typeface="Arial" pitchFamily="34" charset="0"/>
              </a:rPr>
              <a:t>Центр подготовки налоговых консультантов  </a:t>
            </a:r>
          </a:p>
          <a:p>
            <a:pPr algn="ctr">
              <a:buClr>
                <a:srgbClr val="C3260C"/>
              </a:buClr>
              <a:buSzPct val="130000"/>
              <a:buFont typeface="Georgia" pitchFamily="18" charset="0"/>
              <a:buNone/>
            </a:pPr>
            <a:r>
              <a:rPr lang="ru-RU" b="1" dirty="0">
                <a:cs typeface="Arial" pitchFamily="34" charset="0"/>
              </a:rPr>
              <a:t>оказывает:</a:t>
            </a:r>
          </a:p>
          <a:p>
            <a:pPr marL="0" indent="0" algn="ctr">
              <a:spcBef>
                <a:spcPct val="20000"/>
              </a:spcBef>
              <a:spcAft>
                <a:spcPts val="325"/>
              </a:spcAft>
              <a:buClr>
                <a:srgbClr val="C3260C"/>
              </a:buClr>
              <a:buSzPct val="130000"/>
              <a:buNone/>
            </a:pPr>
            <a:r>
              <a:rPr lang="ru-RU" b="1" dirty="0">
                <a:cs typeface="Arial" pitchFamily="34" charset="0"/>
              </a:rPr>
              <a:t>Образовательные услуги</a:t>
            </a:r>
          </a:p>
          <a:p>
            <a:pPr marL="0" indent="0" algn="ctr">
              <a:spcBef>
                <a:spcPct val="20000"/>
              </a:spcBef>
              <a:spcAft>
                <a:spcPts val="325"/>
              </a:spcAft>
              <a:buClr>
                <a:srgbClr val="C3260C"/>
              </a:buClr>
              <a:buSzPct val="130000"/>
              <a:buNone/>
            </a:pPr>
            <a:r>
              <a:rPr lang="ru-RU" b="1" dirty="0">
                <a:cs typeface="Arial" pitchFamily="34" charset="0"/>
              </a:rPr>
              <a:t>Консультационные услуги</a:t>
            </a:r>
          </a:p>
          <a:p>
            <a:pPr marL="0" indent="0" algn="ctr">
              <a:spcBef>
                <a:spcPct val="20000"/>
              </a:spcBef>
              <a:spcAft>
                <a:spcPts val="325"/>
              </a:spcAft>
              <a:buClr>
                <a:srgbClr val="C3260C"/>
              </a:buClr>
              <a:buSzPct val="130000"/>
              <a:buNone/>
            </a:pPr>
            <a:r>
              <a:rPr lang="ru-RU" b="1" dirty="0">
                <a:cs typeface="Arial" pitchFamily="34" charset="0"/>
              </a:rPr>
              <a:t>Сопровождение налоговых проверок</a:t>
            </a:r>
          </a:p>
          <a:p>
            <a:pPr algn="ctr">
              <a:spcBef>
                <a:spcPct val="20000"/>
              </a:spcBef>
              <a:spcAft>
                <a:spcPts val="325"/>
              </a:spcAft>
              <a:buClr>
                <a:srgbClr val="C3260C"/>
              </a:buClr>
              <a:buSzPct val="130000"/>
            </a:pPr>
            <a:endParaRPr lang="ru-RU" b="1" dirty="0">
              <a:cs typeface="Arial" pitchFamily="34" charset="0"/>
            </a:endParaRPr>
          </a:p>
          <a:p>
            <a:pPr marL="0" indent="0" algn="ctr">
              <a:spcBef>
                <a:spcPct val="20000"/>
              </a:spcBef>
              <a:spcAft>
                <a:spcPts val="325"/>
              </a:spcAft>
              <a:buClr>
                <a:srgbClr val="C3260C"/>
              </a:buClr>
              <a:buSzPct val="130000"/>
              <a:buNone/>
            </a:pPr>
            <a:r>
              <a:rPr lang="ru-RU" b="1" dirty="0">
                <a:cs typeface="Arial" pitchFamily="34" charset="0"/>
              </a:rPr>
              <a:t>(495) 925-03-87 </a:t>
            </a:r>
            <a:r>
              <a:rPr lang="en-US" b="1" dirty="0" err="1">
                <a:cs typeface="Arial" pitchFamily="34" charset="0"/>
              </a:rPr>
              <a:t>nalog</a:t>
            </a:r>
            <a:r>
              <a:rPr lang="ru-RU" b="1" dirty="0">
                <a:cs typeface="Arial" pitchFamily="34" charset="0"/>
              </a:rPr>
              <a:t>@</a:t>
            </a:r>
            <a:r>
              <a:rPr lang="en-US" b="1" dirty="0" err="1">
                <a:cs typeface="Arial" pitchFamily="34" charset="0"/>
              </a:rPr>
              <a:t>cpnk</a:t>
            </a:r>
            <a:r>
              <a:rPr lang="ru-RU" b="1" dirty="0">
                <a:cs typeface="Arial" pitchFamily="34" charset="0"/>
              </a:rPr>
              <a:t>.</a:t>
            </a:r>
            <a:r>
              <a:rPr lang="en-US" b="1" dirty="0" err="1">
                <a:cs typeface="Arial" pitchFamily="34" charset="0"/>
              </a:rPr>
              <a:t>ru</a:t>
            </a:r>
            <a:r>
              <a:rPr lang="en-US" b="1" dirty="0">
                <a:cs typeface="Arial" pitchFamily="34" charset="0"/>
              </a:rPr>
              <a:t> </a:t>
            </a:r>
            <a:r>
              <a:rPr lang="ru-RU" b="1" dirty="0">
                <a:cs typeface="Arial" pitchFamily="34" charset="0"/>
              </a:rPr>
              <a:t> </a:t>
            </a:r>
            <a:r>
              <a:rPr lang="en-US" b="1" dirty="0">
                <a:cs typeface="Arial" pitchFamily="34" charset="0"/>
              </a:rPr>
              <a:t>http</a:t>
            </a:r>
            <a:r>
              <a:rPr lang="ru-RU" b="1" dirty="0">
                <a:cs typeface="Arial" pitchFamily="34" charset="0"/>
              </a:rPr>
              <a:t>://</a:t>
            </a:r>
            <a:r>
              <a:rPr lang="en-US" b="1" dirty="0" err="1">
                <a:cs typeface="Arial" pitchFamily="34" charset="0"/>
              </a:rPr>
              <a:t>cpnk</a:t>
            </a:r>
            <a:r>
              <a:rPr lang="ru-RU" b="1" dirty="0">
                <a:cs typeface="Arial" pitchFamily="34" charset="0"/>
              </a:rPr>
              <a:t>.</a:t>
            </a:r>
            <a:r>
              <a:rPr lang="en-US" b="1" dirty="0" err="1">
                <a:cs typeface="Arial" pitchFamily="34" charset="0"/>
              </a:rPr>
              <a:t>ru</a:t>
            </a:r>
            <a:r>
              <a:rPr lang="ru-RU" b="1" dirty="0">
                <a:cs typeface="Arial" pitchFamily="34" charset="0"/>
              </a:rPr>
              <a:t> </a:t>
            </a:r>
          </a:p>
          <a:p>
            <a:pPr algn="ctr"/>
            <a:endParaRPr lang="ru-RU" dirty="0"/>
          </a:p>
        </p:txBody>
      </p:sp>
    </p:spTree>
    <p:extLst>
      <p:ext uri="{BB962C8B-B14F-4D97-AF65-F5344CB8AC3E}">
        <p14:creationId xmlns:p14="http://schemas.microsoft.com/office/powerpoint/2010/main" xmlns="" val="16823379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4B54246D-989F-4A86-8EFD-9669F69A387A}"/>
              </a:ext>
            </a:extLst>
          </p:cNvPr>
          <p:cNvSpPr>
            <a:spLocks noGrp="1"/>
          </p:cNvSpPr>
          <p:nvPr>
            <p:ph type="body" sz="quarter" idx="14"/>
          </p:nvPr>
        </p:nvSpPr>
        <p:spPr>
          <a:xfrm>
            <a:off x="696000" y="954000"/>
            <a:ext cx="10575000" cy="5174300"/>
          </a:xfrm>
        </p:spPr>
        <p:txBody>
          <a:bodyPr>
            <a:normAutofit/>
          </a:bodyPr>
          <a:lstStyle/>
          <a:p>
            <a:pPr algn="just"/>
            <a:r>
              <a:rPr lang="ru-RU" sz="2000" b="1" i="1" dirty="0"/>
              <a:t>Согласно п.3. ст. 266 НК РФ если срок возникновения сомнительной задолженности превысил 90 дней, то ее сумма полностью включается в резерв. Если этот срок составил от 45 до 90 календарных дней (включительно), то в резерв включается лишь половина суммы такой задолженности. Сумма сомнительной задолженности совсем не будет включена в резерв, если ее срок к упомянутому числу оказался меньше 45 календарных дней.</a:t>
            </a:r>
          </a:p>
          <a:p>
            <a:pPr algn="just"/>
            <a:r>
              <a:rPr lang="ru-RU" sz="2000" b="1" i="1" dirty="0"/>
              <a:t>Согласно п.4.ст.266 НК РФ резерв не может превысить 10% от выручки отчетного (налогового) периода, определенной в соответствии со ст. 249 НК РФ, то есть включающей только доходы от реализации. При исчислении резерва сомнительных долгов за отчетный период предлагается выбрать большую из двух величин:</a:t>
            </a:r>
          </a:p>
          <a:p>
            <a:pPr algn="just"/>
            <a:r>
              <a:rPr lang="ru-RU" sz="2000" b="1" i="1" dirty="0"/>
              <a:t>- 10% от выручки за предыдущий налоговый период;</a:t>
            </a:r>
          </a:p>
          <a:p>
            <a:pPr algn="just"/>
            <a:r>
              <a:rPr lang="ru-RU" sz="2000" b="1" i="1" dirty="0"/>
              <a:t>- 10% от выручки за текущий отчетный период.</a:t>
            </a:r>
          </a:p>
          <a:p>
            <a:pPr algn="just"/>
            <a:r>
              <a:rPr lang="ru-RU" sz="2000" b="1" i="1" dirty="0"/>
              <a:t>Большая из указанных величин и будет являться максимальным пределом,</a:t>
            </a:r>
          </a:p>
          <a:p>
            <a:pPr algn="just"/>
            <a:r>
              <a:rPr lang="ru-RU" sz="2000" b="1" i="1" dirty="0"/>
              <a:t>который не может превысить резерв сомнительных долгов за отчетный период.</a:t>
            </a:r>
          </a:p>
          <a:p>
            <a:pPr algn="just"/>
            <a:endParaRPr lang="ru-RU" sz="2000" b="1" i="1" dirty="0"/>
          </a:p>
        </p:txBody>
      </p:sp>
    </p:spTree>
    <p:extLst>
      <p:ext uri="{BB962C8B-B14F-4D97-AF65-F5344CB8AC3E}">
        <p14:creationId xmlns:p14="http://schemas.microsoft.com/office/powerpoint/2010/main" xmlns="" val="26321141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4FA7DDEB-1B37-4C93-BBA1-0095ABBDE79B}"/>
              </a:ext>
            </a:extLst>
          </p:cNvPr>
          <p:cNvSpPr>
            <a:spLocks noGrp="1"/>
          </p:cNvSpPr>
          <p:nvPr>
            <p:ph type="body" sz="quarter" idx="14"/>
          </p:nvPr>
        </p:nvSpPr>
        <p:spPr>
          <a:xfrm>
            <a:off x="767408" y="980728"/>
            <a:ext cx="10665000" cy="5535000"/>
          </a:xfrm>
        </p:spPr>
        <p:txBody>
          <a:bodyPr>
            <a:normAutofit fontScale="77500" lnSpcReduction="20000"/>
          </a:bodyPr>
          <a:lstStyle/>
          <a:p>
            <a:pPr algn="just">
              <a:lnSpc>
                <a:spcPct val="120000"/>
              </a:lnSpc>
            </a:pPr>
            <a:r>
              <a:rPr lang="ru-RU" b="1" i="1" dirty="0"/>
              <a:t>П. 5 ст. 266 НК РФ предусмотрено, что сумма резерва по сомнительным долгам, не полностью использованная налогоплательщиком в отчетном периоде на покрытие убытков по безнадежным долгам, может быть перенесена им на следующий отчетный (налоговый) период. При этом сумма вновь создаваемого по результатам инвентаризации резерва должна быть скорректирована на сумму остатка резерва предыдущего отчетного (налогового) периода. В случае, если сумма вновь создаваемого по результатам инвентаризации резерва меньше, чем сумма остатка резерва предыдущего отчетного (налогового) периода, разница подлежит включению в состав внереализационных доходов налогоплательщика в текущем отчетном (налоговом) периоде. В случае, если сумма вновь создаваемого по результатам инвентаризации резерва больше, чем сумма остатка резерва предыдущего отчетного (налогового) периода, разница подлежит включению во внереализационные расходы в текущем отчетном (налоговом) периоде.</a:t>
            </a:r>
          </a:p>
          <a:p>
            <a:pPr algn="just">
              <a:lnSpc>
                <a:spcPct val="120000"/>
              </a:lnSpc>
            </a:pPr>
            <a:endParaRPr lang="ru-RU" b="1" i="1" dirty="0"/>
          </a:p>
        </p:txBody>
      </p:sp>
    </p:spTree>
    <p:extLst>
      <p:ext uri="{BB962C8B-B14F-4D97-AF65-F5344CB8AC3E}">
        <p14:creationId xmlns:p14="http://schemas.microsoft.com/office/powerpoint/2010/main" xmlns="" val="33933275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28422925-C155-43D9-85D7-E5B3A18EB313}"/>
              </a:ext>
            </a:extLst>
          </p:cNvPr>
          <p:cNvSpPr>
            <a:spLocks noGrp="1"/>
          </p:cNvSpPr>
          <p:nvPr>
            <p:ph type="body" sz="quarter" idx="14"/>
          </p:nvPr>
        </p:nvSpPr>
        <p:spPr>
          <a:xfrm>
            <a:off x="876000" y="693000"/>
            <a:ext cx="10710000" cy="6165000"/>
          </a:xfrm>
        </p:spPr>
        <p:txBody>
          <a:bodyPr>
            <a:normAutofit lnSpcReduction="10000"/>
          </a:bodyPr>
          <a:lstStyle/>
          <a:p>
            <a:r>
              <a:rPr lang="ru-RU" sz="1600" dirty="0"/>
              <a:t>Расчёт:</a:t>
            </a:r>
          </a:p>
          <a:p>
            <a:r>
              <a:rPr lang="ru-RU" sz="1600" dirty="0"/>
              <a:t>Резерв за 1 кв.: 300 000 руб.</a:t>
            </a:r>
          </a:p>
          <a:p>
            <a:r>
              <a:rPr lang="ru-RU" sz="1600" dirty="0"/>
              <a:t>Лимит: 10% выручки о реализации (п.4 ст.266 НК РФ)</a:t>
            </a:r>
          </a:p>
          <a:p>
            <a:r>
              <a:rPr lang="ru-RU" sz="1600" dirty="0"/>
              <a:t>300 000 руб. (3 000 000 x 10%)</a:t>
            </a:r>
          </a:p>
          <a:p>
            <a:r>
              <a:rPr lang="ru-RU" sz="1600" dirty="0"/>
              <a:t>Сомнительная задолженность, подлежащая включению в резерв: 330 000 руб.</a:t>
            </a:r>
          </a:p>
          <a:p>
            <a:r>
              <a:rPr lang="ru-RU" sz="1600" dirty="0"/>
              <a:t>230 000 руб. + 200 000 руб. x 50%</a:t>
            </a:r>
          </a:p>
          <a:p>
            <a:r>
              <a:rPr lang="ru-RU" sz="1600" dirty="0"/>
              <a:t>300 000 руб. &lt; 330 000руб.</a:t>
            </a:r>
          </a:p>
          <a:p>
            <a:r>
              <a:rPr lang="ru-RU" sz="1600" dirty="0"/>
              <a:t>Резерв за полугодие:</a:t>
            </a:r>
          </a:p>
          <a:p>
            <a:r>
              <a:rPr lang="ru-RU" sz="1600" dirty="0"/>
              <a:t>Лимит: 10% выручки о реализации (п.4  ст.266 НК РФ)</a:t>
            </a:r>
          </a:p>
          <a:p>
            <a:r>
              <a:rPr lang="ru-RU" sz="1600" dirty="0"/>
              <a:t>400 000 руб. (4 000 000 x 10%)</a:t>
            </a:r>
          </a:p>
          <a:p>
            <a:r>
              <a:rPr lang="ru-RU" sz="1600" dirty="0"/>
              <a:t>Сомнительная задолженность, подлежащая включению в резерв: 450 000 руб.</a:t>
            </a:r>
          </a:p>
          <a:p>
            <a:r>
              <a:rPr lang="ru-RU" sz="1600" dirty="0"/>
              <a:t>390 000 руб. + 120 000 руб. x 50%</a:t>
            </a:r>
          </a:p>
          <a:p>
            <a:r>
              <a:rPr lang="ru-RU" sz="1600" dirty="0"/>
              <a:t>400 000 руб. &lt; 450 000 руб.</a:t>
            </a:r>
          </a:p>
          <a:p>
            <a:r>
              <a:rPr lang="ru-RU" sz="1600" dirty="0"/>
              <a:t>Резерв необходимо скорректировать на сумму неиспользованного резерва (п.5. ст.266НК РФ)</a:t>
            </a:r>
          </a:p>
          <a:p>
            <a:r>
              <a:rPr lang="ru-RU" sz="1600" dirty="0"/>
              <a:t>Остаток неиспользованного резерва: 260 000 руб.</a:t>
            </a:r>
          </a:p>
          <a:p>
            <a:r>
              <a:rPr lang="ru-RU" sz="1600" dirty="0"/>
              <a:t>300 000 руб. - 40 000 руб.</a:t>
            </a:r>
          </a:p>
          <a:p>
            <a:r>
              <a:rPr lang="ru-RU" sz="1600" dirty="0"/>
              <a:t>В расходы включается: 140 000 руб.</a:t>
            </a:r>
          </a:p>
          <a:p>
            <a:r>
              <a:rPr lang="ru-RU" sz="1600" dirty="0"/>
              <a:t>(400 000 руб. – 260 000 руб.)</a:t>
            </a:r>
          </a:p>
          <a:p>
            <a:endParaRPr lang="ru-RU" sz="1600" dirty="0"/>
          </a:p>
        </p:txBody>
      </p:sp>
    </p:spTree>
    <p:extLst>
      <p:ext uri="{BB962C8B-B14F-4D97-AF65-F5344CB8AC3E}">
        <p14:creationId xmlns:p14="http://schemas.microsoft.com/office/powerpoint/2010/main" xmlns="" val="30842580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1E93D03B-C143-4641-979D-00384E1C0EDF}"/>
              </a:ext>
            </a:extLst>
          </p:cNvPr>
          <p:cNvSpPr>
            <a:spLocks noGrp="1"/>
          </p:cNvSpPr>
          <p:nvPr>
            <p:ph type="body" sz="quarter" idx="14"/>
          </p:nvPr>
        </p:nvSpPr>
        <p:spPr>
          <a:xfrm>
            <a:off x="983432" y="1772816"/>
            <a:ext cx="10350000" cy="4049712"/>
          </a:xfrm>
        </p:spPr>
        <p:txBody>
          <a:bodyPr>
            <a:normAutofit/>
          </a:bodyPr>
          <a:lstStyle/>
          <a:p>
            <a:pPr algn="just"/>
            <a:r>
              <a:rPr lang="ru-RU" sz="2200" dirty="0"/>
              <a:t>2. По состоянию на </a:t>
            </a:r>
            <a:r>
              <a:rPr lang="ru-RU" sz="2200" dirty="0" smtClean="0"/>
              <a:t>01.01.2021г</a:t>
            </a:r>
            <a:r>
              <a:rPr lang="ru-RU" sz="2200" dirty="0"/>
              <a:t>. на балансе организации (ОСНО, метод начисления) числится здание, остаточная стоимость 5 млн. руб., оставшийся срок амортизации.</a:t>
            </a:r>
          </a:p>
          <a:p>
            <a:pPr algn="just"/>
            <a:r>
              <a:rPr lang="ru-RU" sz="2200" dirty="0"/>
              <a:t>(начинается линейным методом) – 50 месяцев. Здание было приобретено за 11,8 млн. руб. (с НДС – 18 %).</a:t>
            </a:r>
          </a:p>
          <a:p>
            <a:pPr algn="just"/>
            <a:r>
              <a:rPr lang="ru-RU" sz="2200" dirty="0"/>
              <a:t>В феврале 2019 г. здание продано за 4,5 млн. руб. (указано без НДС), передано новому владельцу по акту 28 февраля </a:t>
            </a:r>
            <a:r>
              <a:rPr lang="ru-RU" sz="2200" dirty="0" smtClean="0"/>
              <a:t>2021 </a:t>
            </a:r>
            <a:r>
              <a:rPr lang="ru-RU" sz="2200" dirty="0"/>
              <a:t>г.</a:t>
            </a:r>
          </a:p>
          <a:p>
            <a:pPr algn="just"/>
            <a:r>
              <a:rPr lang="ru-RU" sz="2200" dirty="0"/>
              <a:t>Определите налоговые последствия за 1 кв. </a:t>
            </a:r>
            <a:r>
              <a:rPr lang="ru-RU" sz="2200" dirty="0" smtClean="0"/>
              <a:t>2021г</a:t>
            </a:r>
            <a:r>
              <a:rPr lang="ru-RU" sz="2200" dirty="0"/>
              <a:t>. в части налога на прибыль. </a:t>
            </a:r>
          </a:p>
          <a:p>
            <a:pPr algn="just"/>
            <a:r>
              <a:rPr lang="ru-RU" sz="2200" dirty="0"/>
              <a:t>Ответ обоснуйте.</a:t>
            </a:r>
          </a:p>
          <a:p>
            <a:pPr algn="just"/>
            <a:endParaRPr lang="ru-RU" sz="2200" dirty="0"/>
          </a:p>
          <a:p>
            <a:pPr algn="just"/>
            <a:endParaRPr lang="ru-RU" sz="2200" dirty="0"/>
          </a:p>
          <a:p>
            <a:pPr algn="just"/>
            <a:endParaRPr lang="ru-RU" sz="2200" dirty="0"/>
          </a:p>
        </p:txBody>
      </p:sp>
    </p:spTree>
    <p:extLst>
      <p:ext uri="{BB962C8B-B14F-4D97-AF65-F5344CB8AC3E}">
        <p14:creationId xmlns:p14="http://schemas.microsoft.com/office/powerpoint/2010/main" xmlns="" val="1852757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A70CC309-A737-4862-ADD6-5718B6C06C17}"/>
              </a:ext>
            </a:extLst>
          </p:cNvPr>
          <p:cNvSpPr>
            <a:spLocks noGrp="1"/>
          </p:cNvSpPr>
          <p:nvPr>
            <p:ph type="body" sz="quarter" idx="14"/>
          </p:nvPr>
        </p:nvSpPr>
        <p:spPr>
          <a:xfrm>
            <a:off x="741000" y="1134000"/>
            <a:ext cx="10972800" cy="4049712"/>
          </a:xfrm>
        </p:spPr>
        <p:txBody>
          <a:bodyPr>
            <a:noAutofit/>
          </a:bodyPr>
          <a:lstStyle/>
          <a:p>
            <a:r>
              <a:rPr lang="ru-RU" sz="2000" dirty="0"/>
              <a:t>Расчёт:</a:t>
            </a:r>
          </a:p>
          <a:p>
            <a:r>
              <a:rPr lang="ru-RU" sz="2000" dirty="0"/>
              <a:t>Сумма амортизации, начисленная за период с января по февраль: </a:t>
            </a:r>
          </a:p>
          <a:p>
            <a:r>
              <a:rPr lang="ru-RU" sz="2000" dirty="0"/>
              <a:t>200 000 руб.</a:t>
            </a:r>
          </a:p>
          <a:p>
            <a:r>
              <a:rPr lang="ru-RU" sz="2000" dirty="0"/>
              <a:t>(5 000 000/ 50 мес.) x 2</a:t>
            </a:r>
          </a:p>
          <a:p>
            <a:r>
              <a:rPr lang="ru-RU" sz="2000" dirty="0"/>
              <a:t>Остаточная стоимость здания на момент реализации: 5 000 000 руб. – 200 000 руб. = 4 800 000 руб.</a:t>
            </a:r>
          </a:p>
          <a:p>
            <a:r>
              <a:rPr lang="ru-RU" sz="2000" dirty="0"/>
              <a:t>Убыток от реализации: </a:t>
            </a:r>
          </a:p>
          <a:p>
            <a:r>
              <a:rPr lang="ru-RU" sz="2000" dirty="0"/>
              <a:t>4 800 000 руб. – 4 500 000руб. = 300 000 руб.</a:t>
            </a:r>
          </a:p>
          <a:p>
            <a:r>
              <a:rPr lang="ru-RU" sz="2000" dirty="0"/>
              <a:t>Оставшийся срок амортизации на момент реализации (перестает начисляться с</a:t>
            </a:r>
          </a:p>
          <a:p>
            <a:r>
              <a:rPr lang="ru-RU" sz="2000" dirty="0"/>
              <a:t>1 числа месяца, следующего за месяцем выбытия основного средства согласно п.5 ст.259.1 НК РФ): 48 месяцев.</a:t>
            </a:r>
          </a:p>
          <a:p>
            <a:r>
              <a:rPr lang="ru-RU" sz="2000" dirty="0"/>
              <a:t>Ежемесячно, начиная с марта 2019 г., в состав прочих расходов в качестве убытка налогоплательщик будет включать по 6250 руб. (300 000 / 48).</a:t>
            </a:r>
          </a:p>
          <a:p>
            <a:endParaRPr lang="ru-RU" sz="2000" dirty="0"/>
          </a:p>
        </p:txBody>
      </p:sp>
    </p:spTree>
    <p:extLst>
      <p:ext uri="{BB962C8B-B14F-4D97-AF65-F5344CB8AC3E}">
        <p14:creationId xmlns:p14="http://schemas.microsoft.com/office/powerpoint/2010/main" xmlns="" val="21667331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BB8D8583-3792-49A4-BEC9-12ACFBA1183F}"/>
              </a:ext>
            </a:extLst>
          </p:cNvPr>
          <p:cNvSpPr>
            <a:spLocks noGrp="1"/>
          </p:cNvSpPr>
          <p:nvPr>
            <p:ph type="body" sz="quarter" idx="14"/>
          </p:nvPr>
        </p:nvSpPr>
        <p:spPr>
          <a:xfrm>
            <a:off x="1127448" y="1484784"/>
            <a:ext cx="10125000" cy="4049712"/>
          </a:xfrm>
        </p:spPr>
        <p:txBody>
          <a:bodyPr>
            <a:normAutofit/>
          </a:bodyPr>
          <a:lstStyle/>
          <a:p>
            <a:pPr algn="just"/>
            <a:r>
              <a:rPr lang="ru-RU" sz="2400" dirty="0"/>
              <a:t>3. В феврале </a:t>
            </a:r>
            <a:r>
              <a:rPr lang="ru-RU" sz="2400" dirty="0" smtClean="0"/>
              <a:t>2021 </a:t>
            </a:r>
            <a:r>
              <a:rPr lang="ru-RU" sz="2400" dirty="0"/>
              <a:t>г. ООО «</a:t>
            </a:r>
            <a:r>
              <a:rPr lang="ru-RU" sz="2400" dirty="0" err="1"/>
              <a:t>Люмикс</a:t>
            </a:r>
            <a:r>
              <a:rPr lang="ru-RU" sz="2400" dirty="0"/>
              <a:t>» приобрело и ввело в </a:t>
            </a:r>
            <a:r>
              <a:rPr lang="ru-RU" sz="2400" dirty="0" smtClean="0"/>
              <a:t>эксплуатацию оборудование </a:t>
            </a:r>
            <a:r>
              <a:rPr lang="ru-RU" sz="2400" dirty="0"/>
              <a:t>(3 амортизационная группа) стоимостью 540 000 руб. </a:t>
            </a:r>
            <a:r>
              <a:rPr lang="ru-RU" sz="2400" dirty="0" smtClean="0"/>
              <a:t>Организация начислила </a:t>
            </a:r>
            <a:r>
              <a:rPr lang="ru-RU" sz="2400" dirty="0"/>
              <a:t>амортизационную премию при вводе объекта в эксплуатацию в размере 30%.</a:t>
            </a:r>
          </a:p>
          <a:p>
            <a:pPr algn="just"/>
            <a:r>
              <a:rPr lang="ru-RU" sz="2400" dirty="0"/>
              <a:t>Приказом руководителя установлен срок полезного использования - 40 месяцев, </a:t>
            </a:r>
            <a:r>
              <a:rPr lang="ru-RU" sz="2400" dirty="0" smtClean="0"/>
              <a:t>метод начисления </a:t>
            </a:r>
            <a:r>
              <a:rPr lang="ru-RU" sz="2400" dirty="0"/>
              <a:t>амортизации - линейный. В мае 2020 г. оборудование было продано за </a:t>
            </a:r>
            <a:r>
              <a:rPr lang="ru-RU" sz="2400" dirty="0" smtClean="0"/>
              <a:t>380 </a:t>
            </a:r>
            <a:r>
              <a:rPr lang="ru-RU" sz="2400" dirty="0"/>
              <a:t>000 руб. Суммы указаны без НДС.</a:t>
            </a:r>
          </a:p>
          <a:p>
            <a:pPr algn="just"/>
            <a:r>
              <a:rPr lang="ru-RU" sz="2400" dirty="0"/>
              <a:t>Определите налоговые последствия по налогу на прибыль при продаже</a:t>
            </a:r>
          </a:p>
          <a:p>
            <a:pPr algn="just"/>
            <a:r>
              <a:rPr lang="ru-RU" sz="2400" dirty="0"/>
              <a:t>оборудования.</a:t>
            </a:r>
          </a:p>
          <a:p>
            <a:pPr algn="just"/>
            <a:endParaRPr lang="ru-RU" sz="2400" dirty="0"/>
          </a:p>
        </p:txBody>
      </p:sp>
    </p:spTree>
    <p:extLst>
      <p:ext uri="{BB962C8B-B14F-4D97-AF65-F5344CB8AC3E}">
        <p14:creationId xmlns:p14="http://schemas.microsoft.com/office/powerpoint/2010/main" xmlns="" val="41916351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1486</TotalTime>
  <Words>3602</Words>
  <Application>Microsoft Office PowerPoint</Application>
  <PresentationFormat>Произвольный</PresentationFormat>
  <Paragraphs>252</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Слайд 1</vt:lpstr>
      <vt:lpstr>Налог на прибыль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Решение </vt:lpstr>
      <vt:lpstr>Слайд 24</vt:lpstr>
      <vt:lpstr>Решение: </vt:lpstr>
      <vt:lpstr>Слайд 26</vt:lpstr>
      <vt:lpstr>Слайд 27</vt:lpstr>
      <vt:lpstr>Слайд 28</vt:lpstr>
      <vt:lpstr>Слайд 29</vt:lpstr>
      <vt:lpstr>Слайд 30</vt:lpstr>
      <vt:lpstr>Слайд 31</vt:lpstr>
      <vt:lpstr>Слайд 32</vt:lpstr>
      <vt:lpstr>Слайд 33</vt:lpstr>
      <vt:lpstr>Слайд 34</vt:lpstr>
      <vt:lpstr>БЛАГОДАРИМ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Козырев</dc:creator>
  <cp:lastModifiedBy>ruseckaya</cp:lastModifiedBy>
  <cp:revision>106</cp:revision>
  <dcterms:created xsi:type="dcterms:W3CDTF">2020-06-21T13:18:43Z</dcterms:created>
  <dcterms:modified xsi:type="dcterms:W3CDTF">2022-11-24T15:24:57Z</dcterms:modified>
</cp:coreProperties>
</file>