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2"/>
  </p:notesMasterIdLst>
  <p:sldIdLst>
    <p:sldId id="443" r:id="rId2"/>
    <p:sldId id="288" r:id="rId3"/>
    <p:sldId id="291" r:id="rId4"/>
    <p:sldId id="292" r:id="rId5"/>
    <p:sldId id="293" r:id="rId6"/>
    <p:sldId id="319" r:id="rId7"/>
    <p:sldId id="417" r:id="rId8"/>
    <p:sldId id="343" r:id="rId9"/>
    <p:sldId id="420" r:id="rId10"/>
    <p:sldId id="384" r:id="rId11"/>
    <p:sldId id="321" r:id="rId12"/>
    <p:sldId id="322" r:id="rId13"/>
    <p:sldId id="323" r:id="rId14"/>
    <p:sldId id="324" r:id="rId15"/>
    <p:sldId id="325" r:id="rId16"/>
    <p:sldId id="421" r:id="rId17"/>
    <p:sldId id="326" r:id="rId18"/>
    <p:sldId id="327" r:id="rId19"/>
    <p:sldId id="328" r:id="rId20"/>
    <p:sldId id="329" r:id="rId21"/>
    <p:sldId id="330" r:id="rId22"/>
    <p:sldId id="416" r:id="rId23"/>
    <p:sldId id="388" r:id="rId24"/>
    <p:sldId id="419" r:id="rId25"/>
    <p:sldId id="422" r:id="rId26"/>
    <p:sldId id="331" r:id="rId27"/>
    <p:sldId id="332" r:id="rId28"/>
    <p:sldId id="333" r:id="rId29"/>
    <p:sldId id="334" r:id="rId30"/>
    <p:sldId id="426" r:id="rId31"/>
    <p:sldId id="428" r:id="rId32"/>
    <p:sldId id="336" r:id="rId33"/>
    <p:sldId id="418" r:id="rId34"/>
    <p:sldId id="427" r:id="rId35"/>
    <p:sldId id="337" r:id="rId36"/>
    <p:sldId id="342" r:id="rId37"/>
    <p:sldId id="335" r:id="rId38"/>
    <p:sldId id="345" r:id="rId39"/>
    <p:sldId id="346" r:id="rId40"/>
    <p:sldId id="474" r:id="rId41"/>
  </p:sldIdLst>
  <p:sldSz cx="9144000" cy="5143500" type="screen16x9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73"/>
    <a:srgbClr val="77777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18" autoAdjust="0"/>
  </p:normalViewPr>
  <p:slideViewPr>
    <p:cSldViewPr>
      <p:cViewPr varScale="1">
        <p:scale>
          <a:sx n="110" d="100"/>
          <a:sy n="110" d="100"/>
        </p:scale>
        <p:origin x="701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8BE6-C84D-4AC3-A31D-CE6FDDDE38BA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7BB77-3CFD-47DD-ACF4-5DA543279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2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7BB77-3CFD-47DD-ACF4-5DA543279D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3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7BB77-3CFD-47DD-ACF4-5DA543279DD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3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2B28-7A20-457C-A3BE-75414099D43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9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2B28-7A20-457C-A3BE-75414099D43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9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F1722E-79D5-46DE-8903-60121637F208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13C5-8DBD-411C-A914-7027FD69F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5A702-2005-4FE0-B800-17F35C433ED8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8EAA3-966E-4E7E-B3B3-67106D2CF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533FC-B38A-4051-9731-4D98C26B7CC5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D1CBD-4187-4ED4-A52D-8A8A59C3F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1" y="1771651"/>
            <a:ext cx="7693025" cy="27932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92B6-3AA1-43DD-9C5F-91D8110991AA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588" y="473154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CCA2-4D8A-4F26-BDDE-DF88C9397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9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F8A8-4117-40DF-AAD0-821DBD8D1912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EEE2-DA9B-4768-A0EE-98E57D9FB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AA6CE-5273-4DFA-A619-05F92C0F3DEF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F3DA2-8E83-48D8-8C52-37FECAC49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18E97-6AFA-4CA4-B3F6-DFE2EB281C90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71905-F96F-410E-A3CF-3E988946D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E7755-FB65-42B6-BF44-A5663B6E2C62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62C7C-FABA-40AD-A85F-BB043DDE7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F69B2-152F-468A-9A68-485B1E20AE08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73718-19C3-4BF9-94DF-72D6EF67BB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707FE-0FDF-47A0-8F53-15B89BEB6E34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24B39-2875-4E5E-99E2-D4A1402D6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A96A7-5AC1-49B8-BA9E-FB13450D7F17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B1550-7126-4EA8-A35F-129FA457E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36CD8-D16F-4F32-8BEF-5B39D0648A15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FDD1F-CCBA-4A47-8A8D-FC1B6C4482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4F19FE-330E-42E2-9B83-CBCBE95D7B95}" type="datetimeFigureOut">
              <a:rPr lang="ru-RU" smtClean="0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DDFD94-4DD5-44DE-997C-8679CAA9F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307FF061F976FF361B535CA8095CA9FDCBD9E82D8A4E7AB84FEADC8E39CD7D92087D8D9EE2235F7V0D4L" TargetMode="External"/><Relationship Id="rId2" Type="http://schemas.openxmlformats.org/officeDocument/2006/relationships/hyperlink" Target="consultantplus://offline/ref=B307FF061F976FF361B535CA8095CA9FDCBD9E82D8A4E7AB84FEADC8E39CD7D92087D8D9EE2235F7V0D7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307FF061F976FF361B535CA8095CA9FDCBD9E82D8A4E7AB84FEADC8E39CD7D92087D8D9EE2235F2V0D0L" TargetMode="External"/><Relationship Id="rId2" Type="http://schemas.openxmlformats.org/officeDocument/2006/relationships/hyperlink" Target="consultantplus://offline/ref=B307FF061F976FF361B535CA8095CA9FDCBD9E82D8A4E7AB84FEADC8E39CD7D92087D8D9EE2235F2V0D3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078087C37C5AC5BFF3FE2B890D0349CC8D1B10D309DDCFE713AD22E777E74FD253F6F3988F6D953E85A30F08BAB13A0B8AD4C7239B273eDe4K" TargetMode="External"/><Relationship Id="rId2" Type="http://schemas.openxmlformats.org/officeDocument/2006/relationships/hyperlink" Target="consultantplus://offline/ref=F078087C37C5AC5BFF3FE2B890D0349CC8D1B10D309DDCFE713AD22E777E74FD253F6F398DF5D855E85A30F08BAB13A0B8AD4C7239B273eDe4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F078087C37C5AC5BFF3FE2B890D0349CC8D1B10D309DDCFE713AD22E777E74FD253F6F398EF4DE50E70535E59AF31CA0A4B3496925B071D7e3eBK" TargetMode="External"/><Relationship Id="rId5" Type="http://schemas.openxmlformats.org/officeDocument/2006/relationships/hyperlink" Target="consultantplus://offline/ref=F078087C37C5AC5BFF3FE2B890D0349CC8D1B10D309DDCFE713AD22E777E74FD253F6F398EF4DE52E60535E59AF31CA0A4B3496925B071D7e3eBK" TargetMode="External"/><Relationship Id="rId4" Type="http://schemas.openxmlformats.org/officeDocument/2006/relationships/hyperlink" Target="consultantplus://offline/ref=F078087C37C5AC5BFF3FE2B890D0349CC8D1B10D309DDCFE713AD22E777E74FD253F6F3C8CF7D358B75F25E1D3A413BCA6A8576E3BB0e7e0K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QUEST&amp;n=14447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-108520" y="-185936"/>
            <a:ext cx="9144000" cy="51435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539" y="267494"/>
            <a:ext cx="8176909" cy="4508927"/>
          </a:xfrm>
          <a:prstGeom prst="rect">
            <a:avLst/>
          </a:prstGeom>
          <a:solidFill>
            <a:srgbClr val="004B70">
              <a:alpha val="82353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Посреднические договоры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(поручение, комиссия, агентирование):</a:t>
            </a:r>
            <a:b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учетные и налоговые вопросы.</a:t>
            </a:r>
          </a:p>
          <a:p>
            <a:pPr>
              <a:spcBef>
                <a:spcPts val="1800"/>
              </a:spcBef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Центр 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подготовки налоговых консультантов 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(495) 925-03-87 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nalog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@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cpnk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ru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http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://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cpnk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ru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395536" y="195486"/>
            <a:ext cx="8320925" cy="475252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4B34B0-B3F5-43EB-914A-0185617FF177}"/>
              </a:ext>
            </a:extLst>
          </p:cNvPr>
          <p:cNvSpPr/>
          <p:nvPr/>
        </p:nvSpPr>
        <p:spPr>
          <a:xfrm>
            <a:off x="539552" y="300379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Колмакова Полина Владимировна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Ведущий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эксперт-консультант в области 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бухгалтерского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учета и налогообложения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9822"/>
            <a:ext cx="7879514" cy="10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86" y="987574"/>
            <a:ext cx="7868346" cy="217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55576" y="43459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Верховного Суда РФ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22.10.2020 г.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301-ЭС20-15859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83568" y="1203598"/>
            <a:ext cx="7969459" cy="2823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298"/>
              </a:spcAft>
            </a:pPr>
            <a:r>
              <a:rPr lang="ru-RU" sz="2000" b="1" strike="noStrike" spc="-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</a:t>
            </a:r>
            <a:r>
              <a:rPr lang="ru-RU" sz="2000" b="0" strike="noStrike" spc="-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298"/>
              </a:spcAft>
            </a:pPr>
            <a:r>
              <a:rPr lang="ru-RU" sz="2000" b="0" strike="noStrike" spc="-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"Посредник" по договору комиссии реализует товар, принадлежащий ООО «Заказчик», от своего имени и получает за это вознаграждение. </a:t>
            </a:r>
            <a:endParaRPr lang="en-US" sz="20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298"/>
              </a:spcAft>
            </a:pPr>
            <a:endParaRPr lang="en-US" sz="20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298"/>
              </a:spcAft>
            </a:pPr>
            <a:r>
              <a:rPr lang="ru-RU" sz="2000" b="0" strike="noStrike" spc="-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этом случае порядок оформления "шапки" счета-фактуры, выставленного посредником покупателю, будет следующим.</a:t>
            </a:r>
            <a:endParaRPr lang="en-US" sz="20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0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3"/>
          <p:cNvPicPr/>
          <p:nvPr/>
        </p:nvPicPr>
        <p:blipFill>
          <a:blip r:embed="rId2" cstate="print"/>
          <a:stretch/>
        </p:blipFill>
        <p:spPr>
          <a:xfrm>
            <a:off x="1214414" y="1131590"/>
            <a:ext cx="6715172" cy="3396379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55526"/>
            <a:ext cx="8851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счетов-фактур посредником при отгрузке товара покупателю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2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59582"/>
            <a:ext cx="6429420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6749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счетов-фактур принципалом  при отгрузке товара комиссионером покупателю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9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/>
          <p:cNvPicPr/>
          <p:nvPr/>
        </p:nvPicPr>
        <p:blipFill>
          <a:blip r:embed="rId2" cstate="print"/>
          <a:stretch/>
        </p:blipFill>
        <p:spPr>
          <a:xfrm>
            <a:off x="971600" y="987574"/>
            <a:ext cx="6950560" cy="3483538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34922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Отражение в журнале счетов-фактур при реализации через посредника 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9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/>
          <p:cNvPicPr/>
          <p:nvPr/>
        </p:nvPicPr>
        <p:blipFill>
          <a:blip r:embed="rId2" cstate="print"/>
          <a:stretch/>
        </p:blipFill>
        <p:spPr>
          <a:xfrm>
            <a:off x="1259632" y="915566"/>
            <a:ext cx="6624736" cy="3743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39502"/>
            <a:ext cx="8505578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счетов-фактур при приобретении через посредника 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6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9702"/>
            <a:ext cx="82949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1275606"/>
            <a:ext cx="7588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19.07.2017 г.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03-07-09/45747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11560" y="1635646"/>
            <a:ext cx="7992888" cy="2604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298"/>
              </a:spcAft>
            </a:pPr>
            <a:r>
              <a:rPr lang="ru-RU" sz="2400" b="1" strike="noStrike" spc="-1" dirty="0">
                <a:solidFill>
                  <a:srgbClr val="02537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Пример. </a:t>
            </a:r>
            <a:endParaRPr lang="en-US" sz="24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298"/>
              </a:spcAft>
            </a:pPr>
            <a:r>
              <a:rPr lang="ru-RU" sz="2400" b="0" strike="noStrike" spc="-1" dirty="0">
                <a:solidFill>
                  <a:srgbClr val="02537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ООО «Посредник»  по агентскому договору приобретает товар, для  ООО «Заказчик», от своего имени и получает за это вознаграждение</a:t>
            </a:r>
            <a:r>
              <a:rPr lang="ru-RU" sz="2400" b="0" strike="noStrike" spc="-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598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</a:pPr>
            <a:endParaRPr lang="en-US" b="0" strike="noStrike" spc="-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3"/>
          <p:cNvPicPr/>
          <p:nvPr/>
        </p:nvPicPr>
        <p:blipFill>
          <a:blip r:embed="rId2" cstate="print"/>
          <a:stretch/>
        </p:blipFill>
        <p:spPr>
          <a:xfrm>
            <a:off x="4505400" y="2476440"/>
            <a:ext cx="133200" cy="190620"/>
          </a:xfrm>
          <a:prstGeom prst="rect">
            <a:avLst/>
          </a:prstGeom>
          <a:ln>
            <a:noFill/>
          </a:ln>
        </p:spPr>
      </p:pic>
      <p:pic>
        <p:nvPicPr>
          <p:cNvPr id="259" name="Picture 4"/>
          <p:cNvPicPr/>
          <p:nvPr/>
        </p:nvPicPr>
        <p:blipFill>
          <a:blip r:embed="rId2" cstate="print"/>
          <a:stretch/>
        </p:blipFill>
        <p:spPr>
          <a:xfrm>
            <a:off x="4657680" y="2628990"/>
            <a:ext cx="133560" cy="190350"/>
          </a:xfrm>
          <a:prstGeom prst="rect">
            <a:avLst/>
          </a:prstGeom>
          <a:ln>
            <a:noFill/>
          </a:ln>
        </p:spPr>
      </p:pic>
      <p:pic>
        <p:nvPicPr>
          <p:cNvPr id="260" name="Picture 5"/>
          <p:cNvPicPr/>
          <p:nvPr/>
        </p:nvPicPr>
        <p:blipFill>
          <a:blip r:embed="rId3" cstate="print"/>
          <a:stretch/>
        </p:blipFill>
        <p:spPr>
          <a:xfrm>
            <a:off x="1393009" y="1116754"/>
            <a:ext cx="6357982" cy="3786214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339502"/>
            <a:ext cx="6889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счетов-фактур продавцом  при отгрузке товара посреднику, действующему от своего имени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4"/>
          <p:cNvPicPr/>
          <p:nvPr/>
        </p:nvPicPr>
        <p:blipFill>
          <a:blip r:embed="rId2" cstate="print"/>
          <a:stretch/>
        </p:blipFill>
        <p:spPr>
          <a:xfrm>
            <a:off x="1475656" y="1131590"/>
            <a:ext cx="6572296" cy="35719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61087" y="44001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счетов-фактур посредником, действующему от своего имени принципалу при приобретении товара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5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119346"/>
              </p:ext>
            </p:extLst>
          </p:nvPr>
        </p:nvGraphicFramePr>
        <p:xfrm>
          <a:off x="628945" y="1563638"/>
          <a:ext cx="7886109" cy="3180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0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Определение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Одна сторона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(поверенный)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обязуется  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совершить от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имени и за счет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другой стороны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(доверителя)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определенные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юридические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действия      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Одна сторона 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(комиссионер)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обязуется по 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поручению другой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стороны (комитента)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вознаграждение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совершить одну или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несколько сделок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Одна сторона (агент)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обязуется за  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вознаграждение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совершать по    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поручению другой  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стороны (принципала)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юридические и иные 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действия         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70718"/>
              </p:ext>
            </p:extLst>
          </p:nvPr>
        </p:nvGraphicFramePr>
        <p:xfrm>
          <a:off x="600013" y="699542"/>
          <a:ext cx="7886108" cy="811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Характеристики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 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поручения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гл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 49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ГК РФ</a:t>
                      </a: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 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комиссии гл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51 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ГК РФ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   </a:t>
                      </a:r>
                      <a:b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агентирования гл</a:t>
                      </a: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52</a:t>
                      </a:r>
                      <a:r>
                        <a:rPr lang="ru-RU" sz="14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ГК РФ</a:t>
                      </a: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3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/>
          <p:cNvPicPr/>
          <p:nvPr/>
        </p:nvPicPr>
        <p:blipFill>
          <a:blip r:embed="rId2" cstate="print"/>
          <a:stretch/>
        </p:blipFill>
        <p:spPr>
          <a:xfrm>
            <a:off x="683568" y="1071546"/>
            <a:ext cx="7992888" cy="3528392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67336" y="339502"/>
            <a:ext cx="7776864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Отражение в журнале счетов-фактур при приобретении через посредника 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8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3"/>
          <p:cNvPicPr/>
          <p:nvPr/>
        </p:nvPicPr>
        <p:blipFill>
          <a:blip r:embed="rId2" cstate="print"/>
          <a:stretch/>
        </p:blipFill>
        <p:spPr>
          <a:xfrm>
            <a:off x="611560" y="699542"/>
            <a:ext cx="8208440" cy="34167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1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7734"/>
            <a:ext cx="8469684" cy="13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23728" y="1071196"/>
            <a:ext cx="532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привлекается </a:t>
            </a:r>
            <a:r>
              <a:rPr lang="ru-RU" sz="2400" b="1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субкомиссионер</a:t>
            </a:r>
            <a:endParaRPr lang="ru-RU" sz="24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5167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02.04.2015 г.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03-07-09/18349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47295"/>
            <a:ext cx="7602638" cy="34011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5318" y="503109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№534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02.04.2021 г. 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904" y="1203598"/>
            <a:ext cx="4429156" cy="11487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7694"/>
            <a:ext cx="8599252" cy="188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275606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ФНС России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11.08.2021 г.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ЗГ-3-3/5573@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64" y="987574"/>
            <a:ext cx="6546872" cy="35258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87624" y="123478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Сводный счет-фактура, выставленный принципалом	</a:t>
            </a:r>
          </a:p>
        </p:txBody>
      </p:sp>
    </p:spTree>
    <p:extLst>
      <p:ext uri="{BB962C8B-B14F-4D97-AF65-F5344CB8AC3E}">
        <p14:creationId xmlns:p14="http://schemas.microsoft.com/office/powerpoint/2010/main" val="160735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43558"/>
            <a:ext cx="5991226" cy="39068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339502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Сводный счет-фактура, выставленный агентом</a:t>
            </a:r>
          </a:p>
        </p:txBody>
      </p:sp>
    </p:spTree>
    <p:extLst>
      <p:ext uri="{BB962C8B-B14F-4D97-AF65-F5344CB8AC3E}">
        <p14:creationId xmlns:p14="http://schemas.microsoft.com/office/powerpoint/2010/main" val="308428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950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Коды</a:t>
            </a:r>
            <a:r>
              <a:rPr lang="ru-RU" sz="20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 регистрации счетов-фактур в журнале учета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51676"/>
              </p:ext>
            </p:extLst>
          </p:nvPr>
        </p:nvGraphicFramePr>
        <p:xfrm>
          <a:off x="911562" y="843558"/>
          <a:ext cx="7320876" cy="39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1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 документа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выставленный покупателю, на отгрузку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полученный от принципала (комитента), на отгрузку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полученный от продавца, на приобретенные товары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выставленный принципалу (комитенту), на приобретенные товары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выставленный покупателю, на аванс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полученный от принципала (комитента), на аванс покупателя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полученный от продавца, на перечисленный ему аванс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Счет-фактура, выставленный принципалу (комитенту), на аванс, перечисленный продавцу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8406" marR="38406" marT="63184" marB="6318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12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26023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Коды</a:t>
            </a:r>
            <a:r>
              <a:rPr lang="ru-RU" sz="20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 регистрации счетов-фактур в журнале учета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65961"/>
              </p:ext>
            </p:extLst>
          </p:nvPr>
        </p:nvGraphicFramePr>
        <p:xfrm>
          <a:off x="1054438" y="1419622"/>
          <a:ext cx="7035124" cy="2761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Сводный счет-фактура, полученный от принципала (комитента) на отгрузку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Сводный счет-фактура, выставленный принципалу (комитенту), на приобретенные товары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Сводный счет-фактура, полученный от принципала (комитента), на аванс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28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Сводный счет-фактура, выставленный принципалу (комитенту), на перечисленный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0688" y="200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97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78482"/>
              </p:ext>
            </p:extLst>
          </p:nvPr>
        </p:nvGraphicFramePr>
        <p:xfrm>
          <a:off x="467544" y="1779662"/>
          <a:ext cx="8208912" cy="2337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Составление (получение) счета-фактуры комиссионером (агентом) при реализации (получении) товаров (работ, услуг), имущественных прав </a:t>
                      </a:r>
                      <a:r>
                        <a:rPr lang="ru-RU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своего имени, в котором отражены данные в отношении собственных товаров (работ, услуг), имущественных прав, и данные в отношении товаров (работ, услуг), имущественных прав, реализуемых (приобретаемых) по договору комиссии 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(агентскому договору)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9875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Коды</a:t>
            </a:r>
            <a:r>
              <a:rPr lang="ru-RU" sz="20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 регистрации счетов-фактур в журнале учета</a:t>
            </a:r>
          </a:p>
        </p:txBody>
      </p:sp>
    </p:spTree>
    <p:extLst>
      <p:ext uri="{BB962C8B-B14F-4D97-AF65-F5344CB8AC3E}">
        <p14:creationId xmlns:p14="http://schemas.microsoft.com/office/powerpoint/2010/main" val="50700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24963" y="555526"/>
            <a:ext cx="7924800" cy="857250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</a:pPr>
            <a:r>
              <a:rPr lang="ru-RU" altLang="ru-RU" sz="2400" b="1" dirty="0">
                <a:solidFill>
                  <a:srgbClr val="025373"/>
                </a:solidFill>
                <a:effectLst/>
                <a:latin typeface="Calibri" pitchFamily="34" charset="0"/>
              </a:rPr>
              <a:t>Договор комиссии на реализацию товара 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764238" y="1563638"/>
            <a:ext cx="76462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 ПРЕДМЕТ ДОГОВОРА.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1.1. По настоящему Договору Комитент поручает, а Комиссионер обязуется от своего имени, но за счет Комитента за вознаграждение осуществлять сделки по реализации _________________ Комитента </a:t>
            </a:r>
            <a:r>
              <a:rPr lang="ru-RU" altLang="ru-RU" sz="1800" dirty="0" smtClean="0">
                <a:solidFill>
                  <a:srgbClr val="025373"/>
                </a:solidFill>
                <a:cs typeface="Calibri" panose="020F0502020204030204" pitchFamily="34" charset="0"/>
              </a:rPr>
              <a:t>(</a:t>
            </a: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далее - Товар).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Перечень и ассортимент Товара указаны в Приложениях к настоящему Договору.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1.2. По сделке, совершенной Комиссионером с третьим лицом, приобретает права и становится обязанным Комиссионер.</a:t>
            </a:r>
          </a:p>
        </p:txBody>
      </p:sp>
    </p:spTree>
    <p:extLst>
      <p:ext uri="{BB962C8B-B14F-4D97-AF65-F5344CB8AC3E}">
        <p14:creationId xmlns:p14="http://schemas.microsoft.com/office/powerpoint/2010/main" val="344413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9502"/>
            <a:ext cx="8102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через российского посредника иностранцу, если местом реализации не признается территория РФ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3723" r="347"/>
          <a:stretch/>
        </p:blipFill>
        <p:spPr bwMode="auto">
          <a:xfrm>
            <a:off x="1043608" y="985833"/>
            <a:ext cx="6264696" cy="22188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0933" y="3075806"/>
            <a:ext cx="81021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…если покупателем рекламных и маркетинговых услуг, оказываемых российской организацией, является иностранное лицо, приобретающее указанные услуги, в том числе на основании агентского договора, заключенного с российским агентом, действующим от имени иностранного принципала, местом реализации данных услуг территория Российской Федерации не признается. В связи с этим такие услуги налогом на добавленную стоимость в Российской Федерации не </a:t>
            </a:r>
            <a:r>
              <a:rPr lang="ru-RU" sz="14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облагаются. </a:t>
            </a:r>
          </a:p>
          <a:p>
            <a:pPr algn="just"/>
            <a:r>
              <a:rPr lang="ru-RU" sz="1400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sz="14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22.10.2013 г. </a:t>
            </a:r>
            <a:r>
              <a:rPr lang="ru-RU" sz="14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03-07-08/44108)</a:t>
            </a:r>
            <a:r>
              <a:rPr lang="ru-RU" sz="14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14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98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2383" y="69954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4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Услуги иностранного посредника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383" y="1203598"/>
            <a:ext cx="81192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25373"/>
              </a:solidFill>
            </a:endParaRPr>
          </a:p>
          <a:p>
            <a:pPr indent="533400" algn="just"/>
            <a:r>
              <a:rPr lang="ru-RU" sz="2000" dirty="0">
                <a:solidFill>
                  <a:srgbClr val="025373"/>
                </a:solidFill>
                <a:latin typeface="Calibri" pitchFamily="34" charset="0"/>
              </a:rPr>
              <a:t>Поскольку агентские услуги в подпунктах 1 - 4</a:t>
            </a:r>
            <a:r>
              <a:rPr lang="ru-RU" sz="2000" dirty="0" smtClean="0">
                <a:solidFill>
                  <a:srgbClr val="025373"/>
                </a:solidFill>
                <a:latin typeface="Calibri" pitchFamily="34" charset="0"/>
              </a:rPr>
              <a:t>. 1</a:t>
            </a:r>
            <a:r>
              <a:rPr lang="ru-RU" sz="2000" dirty="0">
                <a:solidFill>
                  <a:srgbClr val="025373"/>
                </a:solidFill>
                <a:latin typeface="Calibri" pitchFamily="34" charset="0"/>
              </a:rPr>
              <a:t>, 4</a:t>
            </a:r>
            <a:r>
              <a:rPr lang="ru-RU" sz="2000" dirty="0" smtClean="0">
                <a:solidFill>
                  <a:srgbClr val="025373"/>
                </a:solidFill>
                <a:latin typeface="Calibri" pitchFamily="34" charset="0"/>
              </a:rPr>
              <a:t>. 4 </a:t>
            </a:r>
            <a:r>
              <a:rPr lang="ru-RU" sz="2000" dirty="0">
                <a:solidFill>
                  <a:srgbClr val="025373"/>
                </a:solidFill>
                <a:latin typeface="Calibri" pitchFamily="34" charset="0"/>
              </a:rPr>
              <a:t>статьи 148 Кодекса не поименованы, местом реализации таких услуг, оказываемых иностранной организацией российскому принципалу, территория Российской Федерации не признается и, соответственно, такие услуги не подлежат налогообложению налогом на добавленную стоимость в Российской Федерации.</a:t>
            </a:r>
          </a:p>
          <a:p>
            <a:pPr algn="just"/>
            <a:r>
              <a:rPr lang="ru-RU" sz="2000" dirty="0">
                <a:solidFill>
                  <a:srgbClr val="025373"/>
                </a:solidFill>
                <a:latin typeface="Calibri" pitchFamily="34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025373"/>
                </a:solidFill>
                <a:latin typeface="Calibri" pitchFamily="34" charset="0"/>
              </a:rPr>
              <a:t>Письмо Минфина России от </a:t>
            </a:r>
            <a:r>
              <a:rPr lang="ru-RU" b="1" dirty="0" smtClean="0">
                <a:solidFill>
                  <a:srgbClr val="025373"/>
                </a:solidFill>
                <a:latin typeface="Calibri" pitchFamily="34" charset="0"/>
              </a:rPr>
              <a:t>26.04.2019 г. </a:t>
            </a:r>
            <a:r>
              <a:rPr lang="ru-RU" b="1" dirty="0">
                <a:solidFill>
                  <a:srgbClr val="025373"/>
                </a:solidFill>
                <a:latin typeface="Calibri" pitchFamily="34" charset="0"/>
              </a:rPr>
              <a:t>N 03-07-08/31287</a:t>
            </a:r>
          </a:p>
          <a:p>
            <a:pPr algn="just"/>
            <a:endParaRPr lang="ru-RU" dirty="0">
              <a:solidFill>
                <a:srgbClr val="025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5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683568" y="1031134"/>
            <a:ext cx="7055286" cy="308123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969" y="33457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Приобретение через российского посредника у иностранца, если местом реализации является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4980" y="4162593"/>
            <a:ext cx="8762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Письма Минфина РФ от 18.01.2008 </a:t>
            </a: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N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03-07-08/13, от </a:t>
            </a: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09.03.2016 г.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03-07-14/12881</a:t>
            </a:r>
          </a:p>
        </p:txBody>
      </p:sp>
    </p:spTree>
    <p:extLst>
      <p:ext uri="{BB962C8B-B14F-4D97-AF65-F5344CB8AC3E}">
        <p14:creationId xmlns:p14="http://schemas.microsoft.com/office/powerpoint/2010/main" val="68186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9582"/>
            <a:ext cx="804806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555526"/>
            <a:ext cx="7004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09.03.2016 г.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03-07-14/12881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80642"/>
            <a:ext cx="8300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ФНС России от </a:t>
            </a:r>
            <a:r>
              <a:rPr lang="ru-RU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31.10.2019 г. </a:t>
            </a:r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СД-4-3/22373@- приобретение электронных услуг через агента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86" y="1160287"/>
            <a:ext cx="7959258" cy="10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18" y="2427734"/>
            <a:ext cx="7959258" cy="22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312374"/>
            <a:ext cx="8762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 ст. 161 </a:t>
            </a:r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НК РФ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3" y="1218734"/>
            <a:ext cx="6786610" cy="30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433321"/>
            <a:ext cx="7916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Продажа  через российского посредника, действующего  в интересах иностранного принципала</a:t>
            </a:r>
          </a:p>
        </p:txBody>
      </p:sp>
    </p:spTree>
    <p:extLst>
      <p:ext uri="{BB962C8B-B14F-4D97-AF65-F5344CB8AC3E}">
        <p14:creationId xmlns:p14="http://schemas.microsoft.com/office/powerpoint/2010/main" val="2242889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7171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Реализация электронных услуг через российского посредника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9383" y="1460569"/>
            <a:ext cx="792961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…при оказании иностранной организацией услуг в электронной форме через российскую организацию - посредника налоговая база по налогу на добавленную стоимость определяется данной российской организацией как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последний день налогового периода, в котором поступила оплата (частичная оплата) данных услуг.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касается выставления счетов-фактур российской организацией - посредником, то, поскольку особенностей выставления счетов-фактур организациями, выступающими в качестве налоговых агентов на основании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пункта 5 статьи 161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Кодекса, не предусмотрено, такая организация выставляет счета-фактуры в порядке, предусмотренном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пунктами 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 статьи 168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Кодекса. Данные счета-фактуры являются основанием для принятия к вычету налога на добавленную стоимость покупателем услуг в электронной форме в порядке и на условиях, установленных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статьями 171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172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Кодекса.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24259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14.02.2020 г. </a:t>
            </a:r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03-07-08/10364</a:t>
            </a:r>
          </a:p>
        </p:txBody>
      </p:sp>
    </p:spTree>
    <p:extLst>
      <p:ext uri="{BB962C8B-B14F-4D97-AF65-F5344CB8AC3E}">
        <p14:creationId xmlns:p14="http://schemas.microsoft.com/office/powerpoint/2010/main" val="298145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1995686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пункту 3 статьи 168 и пункту 10 статьи 172 Кодекса корректировочный счет-фактура выставляется покупателю при изменении стоимости отгруженных товаров (выполненных работ, оказанных услуг), в том числе в случае изменения цены (тарифа), при наличии договора, соглашения, иного первичного документа, подтверждающего согласие (факт уведомления) покупателя на такое изменение.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Учитывая изложенное, при уменьшении стоимости товаров, реализуемых на территории Российской Федерации иностранным лицом, не состоящим на учете в налоговых органах в качестве налогоплательщика, российской организации - налоговому агенту следует выставить корректировочный счет-фактуру.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716091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Уменьшение стоимости при реализации через российского посредника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19622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11.11.2015 г. </a:t>
            </a:r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03-07-08/64897</a:t>
            </a:r>
          </a:p>
        </p:txBody>
      </p:sp>
    </p:spTree>
    <p:extLst>
      <p:ext uri="{BB962C8B-B14F-4D97-AF65-F5344CB8AC3E}">
        <p14:creationId xmlns:p14="http://schemas.microsoft.com/office/powerpoint/2010/main" val="1343053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012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Применение ст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149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НК РФ в рамках посреднических договоров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0031" y="84355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24.09.2015 г. </a:t>
            </a:r>
            <a:r>
              <a:rPr lang="ru-RU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03-07-07/54746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42544" y="1137023"/>
            <a:ext cx="79296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подпункту 13 пункта 3 статьи 149 Кодекса не подлежат налогообложению (освобождаются от налогообложения) налогом на добавленную стоимость на территории Российской Федерации операции по реализации входных билетов и абонементов, форма которых утверждена в установленном порядке как бланк строгой отчетности, организациями физической культуры и спорта на проводимые ими спортивно-зрелищные мероприятия.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пункту 1 статьи 1005 Гражданского кодекса Российской Федерации по агентскому договору одна сторона (агент) обязуется за вознаграждение совершать по поручению другой стороны (принципала) юридические и иные действия от своего имени, но за счет принципала либо от имени и за счет принципала.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25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 образом, операции по реализации билетов на футбольные матчи, оформленных как бланк строгой отчетности, в порядке, утвержденном постановлением Правительства Российской Федерации от 6 мая 2008 г. N 359, в том числе на основе агентского договора, освобождены от налогообложения налогом на добавленную стоимость.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1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383" y="62753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Применение ст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149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НК РФ в рамках посреднических договоров 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683568" y="1131590"/>
            <a:ext cx="789104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3400" algn="just"/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договору поручения одна сторона (поверенный) обязуется совершить от имени и за счет другой стороны (доверителя) определенные юридические действия. Права и обязанности по сделке, совершенной поверенным, возникают непосредственно у доверителя (п. 1 ст. 971 ГК РФ). С учетом данной нормы по договору поручения совершаются именно юридические, а не фактические действия (Постановление Девятого арбитражного апелляционного суда от 14.01.2014 N 09АП-43612/2013-ГК).</a:t>
            </a:r>
          </a:p>
          <a:p>
            <a:pPr algn="just"/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383" y="3052687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16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Например,</a:t>
            </a:r>
            <a:r>
              <a:rPr lang="ru-RU" sz="16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поиску и привлечению потребителей платных медицинских услуг и заключению договоров об оказании таких услуг от имени принципала), а не фактически оказывать пациентам медицинские услуги. Фактические действия по оказанию медицинских услуг должен осуществлять принципал, имеющий лицензию на осуществление медицинской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22987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07704" y="142858"/>
            <a:ext cx="7924800" cy="857250"/>
          </a:xfrm>
        </p:spPr>
        <p:txBody>
          <a:bodyPr>
            <a:normAutofit/>
          </a:bodyPr>
          <a:lstStyle/>
          <a:p>
            <a:pPr algn="l">
              <a:buFont typeface="Georgia" pitchFamily="18" charset="0"/>
              <a:buNone/>
            </a:pPr>
            <a:r>
              <a:rPr lang="ru-RU" altLang="ru-RU" sz="2400" b="1" dirty="0">
                <a:solidFill>
                  <a:srgbClr val="0253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Договор комиссии на приобретение товара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575468" y="1000108"/>
            <a:ext cx="79930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 ПРЕДМЕТ ДОГОВОРА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25373"/>
              </a:solidFill>
              <a:cs typeface="Calibri" panose="020F0502020204030204" pitchFamily="34" charset="0"/>
            </a:endParaRP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1.1. Комиссионер обязуется по поручению Комитента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 за вознаграждение приобрести от своего имени, но за счет Комитента имущество (далее - "товар"), наименование, ассортимент и количество которого будут согласовываться Сторонами в Приложении к настоящему Договору, являющемся его неотъемлемой частью.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В Приложении должно быть указано:</a:t>
            </a:r>
          </a:p>
          <a:p>
            <a:pPr marL="180975"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25373"/>
                </a:solidFill>
                <a:cs typeface="Calibri" panose="020F0502020204030204" pitchFamily="34" charset="0"/>
              </a:rPr>
              <a:t>1. Наименование товара;</a:t>
            </a:r>
            <a:endParaRPr lang="ru-RU" altLang="ru-RU" sz="1800" dirty="0">
              <a:solidFill>
                <a:srgbClr val="025373"/>
              </a:solidFill>
              <a:cs typeface="Calibri" panose="020F0502020204030204" pitchFamily="34" charset="0"/>
            </a:endParaRPr>
          </a:p>
          <a:p>
            <a:pPr marL="180975"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2. Цена </a:t>
            </a:r>
            <a:r>
              <a:rPr lang="ru-RU" altLang="ru-RU" sz="1800" dirty="0" smtClean="0">
                <a:solidFill>
                  <a:srgbClr val="025373"/>
                </a:solidFill>
                <a:cs typeface="Calibri" panose="020F0502020204030204" pitchFamily="34" charset="0"/>
              </a:rPr>
              <a:t>товара;</a:t>
            </a:r>
            <a:endParaRPr lang="ru-RU" altLang="ru-RU" sz="1800" dirty="0">
              <a:solidFill>
                <a:srgbClr val="025373"/>
              </a:solidFill>
              <a:cs typeface="Calibri" panose="020F0502020204030204" pitchFamily="34" charset="0"/>
            </a:endParaRPr>
          </a:p>
          <a:p>
            <a:pPr marL="180975"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3. Качество, количество и ассортимент </a:t>
            </a:r>
            <a:r>
              <a:rPr lang="ru-RU" altLang="ru-RU" sz="1800" dirty="0" smtClean="0">
                <a:solidFill>
                  <a:srgbClr val="025373"/>
                </a:solidFill>
                <a:cs typeface="Calibri" panose="020F0502020204030204" pitchFamily="34" charset="0"/>
              </a:rPr>
              <a:t>товара;</a:t>
            </a:r>
            <a:endParaRPr lang="ru-RU" altLang="ru-RU" sz="1800" dirty="0">
              <a:solidFill>
                <a:srgbClr val="025373"/>
              </a:solidFill>
              <a:cs typeface="Calibri" panose="020F0502020204030204" pitchFamily="34" charset="0"/>
            </a:endParaRPr>
          </a:p>
          <a:p>
            <a:pPr marL="180975"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4. Способ </a:t>
            </a:r>
            <a:r>
              <a:rPr lang="ru-RU" altLang="ru-RU" sz="1800" dirty="0" smtClean="0">
                <a:solidFill>
                  <a:srgbClr val="025373"/>
                </a:solidFill>
                <a:cs typeface="Calibri" panose="020F0502020204030204" pitchFamily="34" charset="0"/>
              </a:rPr>
              <a:t>оплаты;</a:t>
            </a:r>
            <a:endParaRPr lang="ru-RU" altLang="ru-RU" sz="1800" dirty="0">
              <a:solidFill>
                <a:srgbClr val="025373"/>
              </a:solidFill>
              <a:cs typeface="Calibri" panose="020F0502020204030204" pitchFamily="34" charset="0"/>
            </a:endParaRPr>
          </a:p>
          <a:p>
            <a:pPr marL="180975"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5. Сроки оплаты….</a:t>
            </a:r>
          </a:p>
        </p:txBody>
      </p:sp>
    </p:spTree>
    <p:extLst>
      <p:ext uri="{BB962C8B-B14F-4D97-AF65-F5344CB8AC3E}">
        <p14:creationId xmlns:p14="http://schemas.microsoft.com/office/powerpoint/2010/main" val="441499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 txBox="1">
            <a:spLocks/>
          </p:cNvSpPr>
          <p:nvPr/>
        </p:nvSpPr>
        <p:spPr>
          <a:xfrm>
            <a:off x="1187624" y="627534"/>
            <a:ext cx="6984776" cy="508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 txBox="1">
            <a:spLocks/>
          </p:cNvSpPr>
          <p:nvPr/>
        </p:nvSpPr>
        <p:spPr>
          <a:xfrm>
            <a:off x="539552" y="1923678"/>
            <a:ext cx="8136904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оказывает: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Образовательные услуги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Консультационные услуги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Сопровождение налоговых проверок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(495) 925-03-87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nalog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@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cpnk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http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://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cpnk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20158" y="771550"/>
            <a:ext cx="7924800" cy="857250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</a:pPr>
            <a:r>
              <a:rPr lang="ru-RU" altLang="ru-RU" sz="2400" b="1" dirty="0">
                <a:solidFill>
                  <a:srgbClr val="0253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Договор поручения 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712212" y="1923678"/>
            <a:ext cx="774069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 ПРЕДМЕТ ДОГОВОРА</a:t>
            </a: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25373"/>
              </a:solidFill>
              <a:cs typeface="Calibri" panose="020F0502020204030204" pitchFamily="34" charset="0"/>
            </a:endParaRPr>
          </a:p>
          <a:p>
            <a:pPr indent="5040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25373"/>
                </a:solidFill>
                <a:cs typeface="Calibri" panose="020F0502020204030204" pitchFamily="34" charset="0"/>
              </a:rPr>
              <a:t>1.1. На основании настоящего Договора Доверитель поручает, а Поверенный принимает на себя обязательство за вознаграждение осуществить поиск контрагента для заключения от имени и за счет Доверителя возмездного договора ___________ и заключить указанный договор.</a:t>
            </a:r>
          </a:p>
        </p:txBody>
      </p:sp>
    </p:spTree>
    <p:extLst>
      <p:ext uri="{BB962C8B-B14F-4D97-AF65-F5344CB8AC3E}">
        <p14:creationId xmlns:p14="http://schemas.microsoft.com/office/powerpoint/2010/main" val="113938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8291264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253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Кому и как надо вести журнал учета счетов-фактур</a:t>
            </a:r>
            <a:br>
              <a:rPr lang="ru-RU" sz="2400" b="1" dirty="0">
                <a:solidFill>
                  <a:srgbClr val="02537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02537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208912" cy="3888432"/>
          </a:xfrm>
        </p:spPr>
        <p:txBody>
          <a:bodyPr>
            <a:normAutofit/>
          </a:bodyPr>
          <a:lstStyle/>
          <a:p>
            <a:pPr marL="0" indent="504000" algn="just">
              <a:buNone/>
            </a:pP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счетов-фактур должны вести только те организации, которые </a:t>
            </a:r>
            <a:r>
              <a:rPr lang="ru-RU" sz="1800" b="1" u="sng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действуют от своего имени как посредники в интересах других лиц 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перевыставляют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им счета-фактуры. К таким посредникам относятся </a:t>
            </a:r>
            <a:r>
              <a:rPr lang="ru-RU" sz="11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1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3.1 ст. 169 НК РФ):</a:t>
            </a:r>
          </a:p>
          <a:p>
            <a:pPr marL="180975" indent="504000" algn="just"/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Комиссионер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агент), который продает товары 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(работы, услуги) комитента (принципала) - плательщика НДС;</a:t>
            </a:r>
          </a:p>
          <a:p>
            <a:pPr marL="180975" indent="504000" algn="just"/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Комиссионер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агент), который покупает у плательщиков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НДС товары (работы, услуги) для комитента (принципала);</a:t>
            </a:r>
          </a:p>
          <a:p>
            <a:pPr marL="180975" indent="504000" algn="just"/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Экспедитор, который </a:t>
            </a:r>
            <a:r>
              <a:rPr lang="ru-RU" sz="1800" b="1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перевыставляет</a:t>
            </a:r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клиенту счета-фактуры на приобретенные у третьих лиц работы (услуги) (Письмо Минфина от 15.04.2015 N 03-07-09/21339);</a:t>
            </a:r>
          </a:p>
          <a:p>
            <a:pPr marL="180975" indent="504000" algn="just"/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Застройщик, который </a:t>
            </a:r>
            <a:r>
              <a:rPr lang="ru-RU" sz="1800" b="1" dirty="0" err="1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перевыставляет</a:t>
            </a:r>
            <a:r>
              <a:rPr lang="ru-RU" sz="18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инвесторам счета-фактуры на приобретенные у третьих лиц товары (работы, услуги) (Письмо ФНС от 17.08.2015 N ГД-4-3/14435).</a:t>
            </a:r>
          </a:p>
          <a:p>
            <a:pPr algn="just"/>
            <a:endParaRPr lang="ru-RU" sz="18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9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203598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25373"/>
                </a:solidFill>
                <a:latin typeface="Calibri" pitchFamily="34" charset="0"/>
              </a:rPr>
              <a:t>Обратите внимание!</a:t>
            </a:r>
          </a:p>
          <a:p>
            <a:endParaRPr lang="ru-RU" b="1" dirty="0">
              <a:solidFill>
                <a:srgbClr val="025373"/>
              </a:solidFill>
            </a:endParaRPr>
          </a:p>
          <a:p>
            <a:r>
              <a:rPr lang="ru-RU" sz="2000" b="1" dirty="0">
                <a:solidFill>
                  <a:srgbClr val="025373"/>
                </a:solidFill>
                <a:latin typeface="Calibri" pitchFamily="34" charset="0"/>
              </a:rPr>
              <a:t>Письмо Минфина России от </a:t>
            </a:r>
            <a:r>
              <a:rPr lang="ru-RU" sz="2000" b="1" dirty="0" smtClean="0">
                <a:solidFill>
                  <a:srgbClr val="025373"/>
                </a:solidFill>
                <a:latin typeface="Calibri" pitchFamily="34" charset="0"/>
              </a:rPr>
              <a:t>02.04.2015 г. </a:t>
            </a:r>
            <a:r>
              <a:rPr lang="ru-RU" sz="2000" b="1" dirty="0">
                <a:solidFill>
                  <a:srgbClr val="025373"/>
                </a:solidFill>
                <a:latin typeface="Calibri" pitchFamily="34" charset="0"/>
              </a:rPr>
              <a:t>N 03-07-14/18223</a:t>
            </a:r>
          </a:p>
          <a:p>
            <a:pPr algn="just"/>
            <a:endParaRPr lang="ru-RU" b="1" dirty="0">
              <a:solidFill>
                <a:srgbClr val="025373"/>
              </a:solidFill>
            </a:endParaRPr>
          </a:p>
          <a:p>
            <a:pPr algn="just"/>
            <a:r>
              <a:rPr lang="ru-RU" sz="2000" dirty="0">
                <a:solidFill>
                  <a:srgbClr val="025373"/>
                </a:solidFill>
                <a:latin typeface="Calibri" pitchFamily="34" charset="0"/>
              </a:rPr>
              <a:t>При реализации комиссионного товара физическим лицам за наличный расчет счета-фактуры не выставляются, поэтому при осуществлении таких операций журнал учета выставленных счетов-фактур посредником не ведется.</a:t>
            </a:r>
            <a:endParaRPr lang="ru-RU" sz="2000" dirty="0">
              <a:solidFill>
                <a:srgbClr val="025373"/>
              </a:solidFill>
              <a:latin typeface="Calibri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2"/>
          <p:cNvPicPr/>
          <p:nvPr/>
        </p:nvPicPr>
        <p:blipFill>
          <a:blip r:embed="rId2" cstate="print"/>
          <a:stretch/>
        </p:blipFill>
        <p:spPr>
          <a:xfrm>
            <a:off x="1044016" y="1131590"/>
            <a:ext cx="7055968" cy="3300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4016" y="555526"/>
            <a:ext cx="857256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Составление счетов-фактур при реализации через посредника </a:t>
            </a:r>
            <a:endParaRPr lang="ru-RU" sz="2000" dirty="0">
              <a:solidFill>
                <a:srgbClr val="025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3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9702"/>
            <a:ext cx="7764355" cy="168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1419622"/>
            <a:ext cx="7022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Письмо Минфина России от </a:t>
            </a:r>
            <a:r>
              <a:rPr lang="ru-RU" sz="2000" b="1" dirty="0" smtClean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19.07.2017 г. </a:t>
            </a:r>
            <a:r>
              <a:rPr lang="ru-RU" sz="2000" b="1" dirty="0">
                <a:solidFill>
                  <a:srgbClr val="025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03-07-09/45747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1642</Words>
  <Application>Microsoft Office PowerPoint</Application>
  <PresentationFormat>Экран (16:9)</PresentationFormat>
  <Paragraphs>148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Договор комиссии на реализацию товара </vt:lpstr>
      <vt:lpstr>Договор комиссии на приобретение товара</vt:lpstr>
      <vt:lpstr>Договор поручения </vt:lpstr>
      <vt:lpstr>Кому и как надо вести журнал учета счетов-фактур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kekus</dc:creator>
  <cp:lastModifiedBy>Nalchik</cp:lastModifiedBy>
  <cp:revision>437</cp:revision>
  <cp:lastPrinted>2021-11-02T18:56:30Z</cp:lastPrinted>
  <dcterms:created xsi:type="dcterms:W3CDTF">2017-09-21T06:11:21Z</dcterms:created>
  <dcterms:modified xsi:type="dcterms:W3CDTF">2022-11-15T12:06:51Z</dcterms:modified>
</cp:coreProperties>
</file>